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13"/>
  </p:notesMasterIdLst>
  <p:sldIdLst>
    <p:sldId id="503" r:id="rId4"/>
    <p:sldId id="446" r:id="rId5"/>
    <p:sldId id="448" r:id="rId6"/>
    <p:sldId id="449" r:id="rId7"/>
    <p:sldId id="551" r:id="rId8"/>
    <p:sldId id="462" r:id="rId9"/>
    <p:sldId id="451" r:id="rId10"/>
    <p:sldId id="458" r:id="rId11"/>
    <p:sldId id="463" r:id="rId12"/>
    <p:sldId id="464" r:id="rId14"/>
    <p:sldId id="465" r:id="rId15"/>
    <p:sldId id="467" r:id="rId16"/>
    <p:sldId id="469" r:id="rId17"/>
    <p:sldId id="471" r:id="rId18"/>
    <p:sldId id="473" r:id="rId19"/>
    <p:sldId id="642" r:id="rId20"/>
    <p:sldId id="591" r:id="rId21"/>
    <p:sldId id="474" r:id="rId22"/>
    <p:sldId id="590" r:id="rId23"/>
    <p:sldId id="476" r:id="rId24"/>
    <p:sldId id="477" r:id="rId25"/>
    <p:sldId id="549" r:id="rId26"/>
    <p:sldId id="592" r:id="rId27"/>
    <p:sldId id="593" r:id="rId28"/>
    <p:sldId id="594" r:id="rId29"/>
    <p:sldId id="595" r:id="rId30"/>
    <p:sldId id="596" r:id="rId31"/>
    <p:sldId id="598" r:id="rId32"/>
    <p:sldId id="599" r:id="rId33"/>
    <p:sldId id="597" r:id="rId34"/>
    <p:sldId id="603" r:id="rId35"/>
    <p:sldId id="604" r:id="rId36"/>
    <p:sldId id="605" r:id="rId37"/>
    <p:sldId id="606" r:id="rId38"/>
    <p:sldId id="607" r:id="rId39"/>
    <p:sldId id="608" r:id="rId40"/>
    <p:sldId id="609" r:id="rId41"/>
    <p:sldId id="627" r:id="rId42"/>
    <p:sldId id="628" r:id="rId43"/>
    <p:sldId id="629" r:id="rId44"/>
    <p:sldId id="630" r:id="rId45"/>
    <p:sldId id="631" r:id="rId46"/>
    <p:sldId id="632" r:id="rId47"/>
    <p:sldId id="633" r:id="rId48"/>
    <p:sldId id="634" r:id="rId49"/>
    <p:sldId id="635" r:id="rId50"/>
    <p:sldId id="636" r:id="rId51"/>
    <p:sldId id="637" r:id="rId52"/>
    <p:sldId id="638" r:id="rId53"/>
    <p:sldId id="639" r:id="rId54"/>
  </p:sldIdLst>
  <p:sldSz cx="9144000" cy="6858000" type="screen4x3"/>
  <p:notesSz cx="6858000" cy="9144000"/>
  <p:custDataLst>
    <p:tags r:id="rId59"/>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000099"/>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295" autoAdjust="0"/>
  </p:normalViewPr>
  <p:slideViewPr>
    <p:cSldViewPr showGuides="1">
      <p:cViewPr varScale="1">
        <p:scale>
          <a:sx n="98" d="100"/>
          <a:sy n="98" d="100"/>
        </p:scale>
        <p:origin x="-564" y="-90"/>
      </p:cViewPr>
      <p:guideLst>
        <p:guide orient="horz" pos="2186"/>
        <p:guide pos="29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293.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D3999DC-61C0-4881-9EAE-4B356DF7501C}"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zh-CN" altLang="en-US"/>
        </a:p>
      </dgm:t>
    </dgm:pt>
    <dgm:pt modelId="{09E029F6-E8DA-4A97-B004-3C640643ECD9}">
      <dgm:prSet phldrT="[文本]" phldr="0" custT="1"/>
      <dgm:spPr/>
      <dgm:t>
        <a:bodyPr vert="horz" wrap="square"/>
        <a:p>
          <a:pPr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家国情怀</a:t>
          </a:r>
          <a:r>
            <a:rPr lang="zh-CN" altLang="en-US" sz="2000" b="1" dirty="0" smtClean="0">
              <a:latin typeface="楷体" panose="02010609060101010101" pitchFamily="49" charset="-122"/>
              <a:ea typeface="楷体" panose="02010609060101010101" pitchFamily="49" charset="-122"/>
            </a:rPr>
            <a:t>（核心价值观）</a:t>
          </a:r>
          <a:r>
            <a:rPr lang="zh-CN" altLang="en-US" sz="2000" b="1" dirty="0">
              <a:latin typeface="楷体" panose="02010609060101010101" pitchFamily="49" charset="-122"/>
              <a:ea typeface="楷体" panose="02010609060101010101" pitchFamily="49" charset="-122"/>
            </a:rPr>
            <a:t/>
          </a:r>
          <a:endParaRPr lang="zh-CN" altLang="en-US" sz="2000" b="1" dirty="0">
            <a:latin typeface="楷体" panose="02010609060101010101" pitchFamily="49" charset="-122"/>
            <a:ea typeface="楷体" panose="02010609060101010101" pitchFamily="49" charset="-122"/>
          </a:endParaRPr>
        </a:p>
      </dgm:t>
    </dgm:pt>
    <dgm:pt modelId="{A5E87603-1905-49EE-A14D-39D5C43FCA76}" cxnId="{003226DC-3322-4DEA-B1CF-3F25E57640F2}" type="parTrans">
      <dgm:prSet/>
      <dgm:spPr/>
      <dgm:t>
        <a:bodyPr/>
        <a:lstStyle/>
        <a:p>
          <a:pPr algn="ctr"/>
          <a:endParaRPr lang="zh-CN" altLang="en-US"/>
        </a:p>
      </dgm:t>
    </dgm:pt>
    <dgm:pt modelId="{FFD042FA-E7FE-4C28-B06F-9B19125DA0F9}" cxnId="{003226DC-3322-4DEA-B1CF-3F25E57640F2}" type="sibTrans">
      <dgm:prSet/>
      <dgm:spPr/>
      <dgm:t>
        <a:bodyPr/>
        <a:lstStyle/>
        <a:p>
          <a:pPr algn="ctr"/>
          <a:endParaRPr lang="zh-CN" altLang="en-US"/>
        </a:p>
      </dgm:t>
    </dgm:pt>
    <dgm:pt modelId="{71A4FB74-CAB2-4282-81DE-2ACF1F4DEC57}">
      <dgm:prSet phldrT="[文本]" phldr="0" custT="1"/>
      <dgm:spPr/>
      <dgm:t>
        <a:bodyPr vert="horz" wrap="square"/>
        <a:p>
          <a:pPr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时空观念</a:t>
          </a:r>
          <a:r>
            <a:rPr lang="en-US" altLang="zh-CN" sz="2800" b="1" dirty="0" smtClean="0">
              <a:latin typeface="楷体" panose="02010609060101010101" pitchFamily="49" charset="-122"/>
              <a:ea typeface="楷体" panose="02010609060101010101" pitchFamily="49" charset="-122"/>
            </a:rPr>
            <a:t/>
          </a:r>
          <a:endParaRPr lang="en-US" altLang="zh-CN" sz="2800" b="1" dirty="0" smtClean="0">
            <a:latin typeface="楷体" panose="02010609060101010101" pitchFamily="49" charset="-122"/>
            <a:ea typeface="楷体" panose="02010609060101010101" pitchFamily="49" charset="-122"/>
          </a:endParaRPr>
        </a:p>
        <a:p>
          <a:pPr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（核心思维）</a:t>
          </a:r>
          <a:r>
            <a:rPr lang="zh-CN" altLang="en-US" sz="2000" b="1" dirty="0">
              <a:latin typeface="楷体" panose="02010609060101010101" pitchFamily="49" charset="-122"/>
              <a:ea typeface="楷体" panose="02010609060101010101" pitchFamily="49" charset="-122"/>
            </a:rPr>
            <a:t/>
          </a:r>
          <a:endParaRPr lang="zh-CN" altLang="en-US" sz="2000" b="1" dirty="0">
            <a:latin typeface="楷体" panose="02010609060101010101" pitchFamily="49" charset="-122"/>
            <a:ea typeface="楷体" panose="02010609060101010101" pitchFamily="49" charset="-122"/>
          </a:endParaRPr>
        </a:p>
      </dgm:t>
    </dgm:pt>
    <dgm:pt modelId="{09957AE3-7282-47E9-9B68-CEFCFFF9736F}" cxnId="{9938E1DD-5774-4ACB-8341-1B85FA76C4F6}" type="parTrans">
      <dgm:prSet/>
      <dgm:spPr/>
      <dgm:t>
        <a:bodyPr/>
        <a:lstStyle/>
        <a:p>
          <a:pPr algn="ctr"/>
          <a:endParaRPr lang="zh-CN" altLang="en-US"/>
        </a:p>
      </dgm:t>
    </dgm:pt>
    <dgm:pt modelId="{8A0ACF74-6242-47F2-80CB-F829D132AF80}" cxnId="{9938E1DD-5774-4ACB-8341-1B85FA76C4F6}" type="sibTrans">
      <dgm:prSet/>
      <dgm:spPr/>
      <dgm:t>
        <a:bodyPr/>
        <a:lstStyle/>
        <a:p>
          <a:pPr algn="ctr"/>
          <a:endParaRPr lang="zh-CN" altLang="en-US"/>
        </a:p>
      </dgm:t>
    </dgm:pt>
    <dgm:pt modelId="{7B6FB9F4-B9DF-439E-9242-A3A798B4CD71}">
      <dgm:prSet phldrT="[文本]" phldr="0" custT="1"/>
      <dgm:spPr/>
      <dgm:t>
        <a:bodyPr vert="horz" wrap="square"/>
        <a:p>
          <a:pPr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史料实证</a:t>
          </a:r>
          <a:r>
            <a:rPr lang="en-US" altLang="zh-CN" sz="2800" b="1" dirty="0" smtClean="0">
              <a:latin typeface="楷体" panose="02010609060101010101" pitchFamily="49" charset="-122"/>
              <a:ea typeface="楷体" panose="02010609060101010101" pitchFamily="49" charset="-122"/>
            </a:rPr>
            <a:t/>
          </a:r>
          <a:endParaRPr lang="en-US" altLang="zh-CN" sz="2800" b="1" dirty="0" smtClean="0">
            <a:latin typeface="楷体" panose="02010609060101010101" pitchFamily="49" charset="-122"/>
            <a:ea typeface="楷体" panose="02010609060101010101" pitchFamily="49" charset="-122"/>
          </a:endParaRPr>
        </a:p>
        <a:p>
          <a:pPr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（核心方法）</a:t>
          </a:r>
          <a:r>
            <a:rPr lang="zh-CN" altLang="en-US" sz="2000" b="1" dirty="0">
              <a:latin typeface="楷体" panose="02010609060101010101" pitchFamily="49" charset="-122"/>
              <a:ea typeface="楷体" panose="02010609060101010101" pitchFamily="49" charset="-122"/>
            </a:rPr>
            <a:t/>
          </a:r>
          <a:endParaRPr lang="zh-CN" altLang="en-US" sz="2000" b="1" dirty="0">
            <a:latin typeface="楷体" panose="02010609060101010101" pitchFamily="49" charset="-122"/>
            <a:ea typeface="楷体" panose="02010609060101010101" pitchFamily="49" charset="-122"/>
          </a:endParaRPr>
        </a:p>
      </dgm:t>
    </dgm:pt>
    <dgm:pt modelId="{E7955F7B-EDDC-46A2-8F61-204E4C7723EA}" cxnId="{BBC0B83C-B44B-49E6-BF4D-C74F2D0A15BE}" type="parTrans">
      <dgm:prSet/>
      <dgm:spPr/>
      <dgm:t>
        <a:bodyPr/>
        <a:lstStyle/>
        <a:p>
          <a:pPr algn="ctr"/>
          <a:endParaRPr lang="zh-CN" altLang="en-US"/>
        </a:p>
      </dgm:t>
    </dgm:pt>
    <dgm:pt modelId="{8A989846-3C44-4D46-AEB4-E09601F63086}" cxnId="{BBC0B83C-B44B-49E6-BF4D-C74F2D0A15BE}" type="sibTrans">
      <dgm:prSet/>
      <dgm:spPr/>
      <dgm:t>
        <a:bodyPr/>
        <a:lstStyle/>
        <a:p>
          <a:pPr algn="ctr"/>
          <a:endParaRPr lang="zh-CN" altLang="en-US"/>
        </a:p>
      </dgm:t>
    </dgm:pt>
    <dgm:pt modelId="{F9D55E99-2BCC-4F81-80CE-9A61D151C187}">
      <dgm:prSet phldrT="[文本]" phldr="0" custT="1"/>
      <dgm:spPr/>
      <dgm:t>
        <a:bodyPr vert="horz" wrap="square"/>
        <a:p>
          <a:pPr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唯物史观</a:t>
          </a:r>
          <a:r>
            <a:rPr lang="en-US" altLang="zh-CN" sz="2800" b="1" dirty="0" smtClean="0">
              <a:latin typeface="楷体" panose="02010609060101010101" pitchFamily="49" charset="-122"/>
              <a:ea typeface="楷体" panose="02010609060101010101" pitchFamily="49" charset="-122"/>
            </a:rPr>
            <a:t/>
          </a:r>
          <a:endParaRPr lang="en-US" altLang="zh-CN" sz="2800" b="1" dirty="0" smtClean="0">
            <a:latin typeface="楷体" panose="02010609060101010101" pitchFamily="49" charset="-122"/>
            <a:ea typeface="楷体" panose="02010609060101010101" pitchFamily="49" charset="-122"/>
          </a:endParaRPr>
        </a:p>
        <a:p>
          <a:pPr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（核心理论）</a:t>
          </a:r>
          <a:r>
            <a:rPr lang="zh-CN" altLang="en-US" sz="2800" b="1" dirty="0">
              <a:latin typeface="楷体" panose="02010609060101010101" pitchFamily="49" charset="-122"/>
              <a:ea typeface="楷体" panose="02010609060101010101" pitchFamily="49" charset="-122"/>
            </a:rPr>
            <a:t/>
          </a:r>
          <a:endParaRPr lang="zh-CN" altLang="en-US" sz="2800" b="1" dirty="0">
            <a:latin typeface="楷体" panose="02010609060101010101" pitchFamily="49" charset="-122"/>
            <a:ea typeface="楷体" panose="02010609060101010101" pitchFamily="49" charset="-122"/>
          </a:endParaRPr>
        </a:p>
      </dgm:t>
    </dgm:pt>
    <dgm:pt modelId="{8E17DF2A-26E7-4494-8835-0DA1342D3A55}" cxnId="{1FBB04E1-107E-4CEC-932F-C3BBA1DDAB25}" type="parTrans">
      <dgm:prSet/>
      <dgm:spPr/>
      <dgm:t>
        <a:bodyPr/>
        <a:lstStyle/>
        <a:p>
          <a:pPr algn="ctr"/>
          <a:endParaRPr lang="zh-CN" altLang="en-US"/>
        </a:p>
      </dgm:t>
    </dgm:pt>
    <dgm:pt modelId="{157E8DC4-DDAA-4BCA-8B14-0927AA25A1C7}" cxnId="{1FBB04E1-107E-4CEC-932F-C3BBA1DDAB25}" type="sibTrans">
      <dgm:prSet/>
      <dgm:spPr/>
      <dgm:t>
        <a:bodyPr/>
        <a:lstStyle/>
        <a:p>
          <a:pPr algn="ctr"/>
          <a:endParaRPr lang="zh-CN" altLang="en-US"/>
        </a:p>
      </dgm:t>
    </dgm:pt>
    <dgm:pt modelId="{C9AF54A1-9634-4DA2-AF3E-40A2DD58D52B}">
      <dgm:prSet phldrT="[文本]" phldr="0" custT="1"/>
      <dgm:spPr/>
      <dgm:t>
        <a:bodyPr vert="horz" wrap="square"/>
        <a:p>
          <a:pPr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历史解释</a:t>
          </a:r>
          <a:r>
            <a:rPr lang="en-US" altLang="zh-CN" sz="2800" b="1" dirty="0" smtClean="0">
              <a:latin typeface="楷体" panose="02010609060101010101" pitchFamily="49" charset="-122"/>
              <a:ea typeface="楷体" panose="02010609060101010101" pitchFamily="49" charset="-122"/>
            </a:rPr>
            <a:t/>
          </a:r>
          <a:endParaRPr lang="en-US" altLang="zh-CN" sz="2800" b="1" dirty="0" smtClean="0">
            <a:latin typeface="楷体" panose="02010609060101010101" pitchFamily="49" charset="-122"/>
            <a:ea typeface="楷体" panose="02010609060101010101" pitchFamily="49" charset="-122"/>
          </a:endParaRPr>
        </a:p>
        <a:p>
          <a:pPr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（核心能力）</a:t>
          </a:r>
          <a:r>
            <a:rPr lang="zh-CN" altLang="en-US" sz="2000" b="1" dirty="0">
              <a:latin typeface="楷体" panose="02010609060101010101" pitchFamily="49" charset="-122"/>
              <a:ea typeface="楷体" panose="02010609060101010101" pitchFamily="49" charset="-122"/>
            </a:rPr>
            <a:t/>
          </a:r>
          <a:endParaRPr lang="zh-CN" altLang="en-US" sz="2000" b="1" dirty="0">
            <a:latin typeface="楷体" panose="02010609060101010101" pitchFamily="49" charset="-122"/>
            <a:ea typeface="楷体" panose="02010609060101010101" pitchFamily="49" charset="-122"/>
          </a:endParaRPr>
        </a:p>
      </dgm:t>
    </dgm:pt>
    <dgm:pt modelId="{35143ACC-BFE8-4C58-A50B-4C333E188F5E}" cxnId="{39ADD7A9-50D0-4F78-92A5-0AAE411D57B5}" type="parTrans">
      <dgm:prSet/>
      <dgm:spPr/>
      <dgm:t>
        <a:bodyPr/>
        <a:lstStyle/>
        <a:p>
          <a:pPr algn="ctr"/>
          <a:endParaRPr lang="zh-CN" altLang="en-US"/>
        </a:p>
      </dgm:t>
    </dgm:pt>
    <dgm:pt modelId="{E77A2431-65F6-4E96-BB0C-9C0A194794A3}" cxnId="{39ADD7A9-50D0-4F78-92A5-0AAE411D57B5}" type="sibTrans">
      <dgm:prSet/>
      <dgm:spPr/>
      <dgm:t>
        <a:bodyPr/>
        <a:lstStyle/>
        <a:p>
          <a:pPr algn="ctr"/>
          <a:endParaRPr lang="zh-CN" altLang="en-US"/>
        </a:p>
      </dgm:t>
    </dgm:pt>
    <dgm:pt modelId="{0B0ACCDA-CB71-4E29-97A3-04692072536F}" type="pres">
      <dgm:prSet presAssocID="{8D3999DC-61C0-4881-9EAE-4B356DF7501C}" presName="diagram" presStyleCnt="0">
        <dgm:presLayoutVars>
          <dgm:chMax val="1"/>
          <dgm:dir/>
          <dgm:animLvl val="ctr"/>
          <dgm:resizeHandles val="exact"/>
        </dgm:presLayoutVars>
      </dgm:prSet>
      <dgm:spPr/>
      <dgm:t>
        <a:bodyPr/>
        <a:lstStyle/>
        <a:p>
          <a:endParaRPr lang="zh-CN" altLang="en-US"/>
        </a:p>
      </dgm:t>
    </dgm:pt>
    <dgm:pt modelId="{9DFF349B-6749-40A3-B1DC-D023E2C4767D}" type="pres">
      <dgm:prSet presAssocID="{8D3999DC-61C0-4881-9EAE-4B356DF7501C}" presName="matrix" presStyleCnt="0"/>
      <dgm:spPr/>
    </dgm:pt>
    <dgm:pt modelId="{F7CF710E-B05E-43EF-84CD-AEA1BAEACAF0}" type="pres">
      <dgm:prSet presAssocID="{8D3999DC-61C0-4881-9EAE-4B356DF7501C}" presName="tile1" presStyleLbl="node1" presStyleIdx="0" presStyleCnt="4" custLinFactNeighborX="-5882" custLinFactNeighborY="0"/>
      <dgm:spPr/>
      <dgm:t>
        <a:bodyPr/>
        <a:lstStyle/>
        <a:p>
          <a:endParaRPr lang="zh-CN" altLang="en-US"/>
        </a:p>
      </dgm:t>
    </dgm:pt>
    <dgm:pt modelId="{2678C958-EF85-4856-8650-3D7311AD812D}" type="pres">
      <dgm:prSet presAssocID="{8D3999DC-61C0-4881-9EAE-4B356DF7501C}" presName="tile1text" presStyleCnt="0">
        <dgm:presLayoutVars>
          <dgm:chMax val="0"/>
          <dgm:chPref val="0"/>
          <dgm:bulletEnabled val="1"/>
        </dgm:presLayoutVars>
      </dgm:prSet>
      <dgm:spPr/>
      <dgm:t>
        <a:bodyPr/>
        <a:lstStyle/>
        <a:p>
          <a:endParaRPr lang="zh-CN" altLang="en-US"/>
        </a:p>
      </dgm:t>
    </dgm:pt>
    <dgm:pt modelId="{523BF8FF-A49B-44B5-A6B2-77341411CD52}" type="pres">
      <dgm:prSet presAssocID="{8D3999DC-61C0-4881-9EAE-4B356DF7501C}" presName="tile2" presStyleLbl="node1" presStyleIdx="1" presStyleCnt="4" custLinFactNeighborX="1305" custLinFactNeighborY="-2305"/>
      <dgm:spPr/>
      <dgm:t>
        <a:bodyPr/>
        <a:lstStyle/>
        <a:p>
          <a:endParaRPr lang="zh-CN" altLang="en-US"/>
        </a:p>
      </dgm:t>
    </dgm:pt>
    <dgm:pt modelId="{664B1EB5-7D3C-46F7-910B-297B2CC2C3B9}" type="pres">
      <dgm:prSet presAssocID="{8D3999DC-61C0-4881-9EAE-4B356DF7501C}" presName="tile2text" presStyleCnt="0">
        <dgm:presLayoutVars>
          <dgm:chMax val="0"/>
          <dgm:chPref val="0"/>
          <dgm:bulletEnabled val="1"/>
        </dgm:presLayoutVars>
      </dgm:prSet>
      <dgm:spPr/>
      <dgm:t>
        <a:bodyPr/>
        <a:lstStyle/>
        <a:p>
          <a:endParaRPr lang="zh-CN" altLang="en-US"/>
        </a:p>
      </dgm:t>
    </dgm:pt>
    <dgm:pt modelId="{8D4C0C32-519B-406F-BA29-0DF7B8BD6366}" type="pres">
      <dgm:prSet presAssocID="{8D3999DC-61C0-4881-9EAE-4B356DF7501C}" presName="tile3" presStyleLbl="node1" presStyleIdx="2" presStyleCnt="4" custLinFactNeighborX="-54278"/>
      <dgm:spPr/>
      <dgm:t>
        <a:bodyPr/>
        <a:lstStyle/>
        <a:p>
          <a:endParaRPr lang="zh-CN" altLang="en-US"/>
        </a:p>
      </dgm:t>
    </dgm:pt>
    <dgm:pt modelId="{374DDAF1-7A77-44D4-BE2B-E78E0AC99A51}" type="pres">
      <dgm:prSet presAssocID="{8D3999DC-61C0-4881-9EAE-4B356DF7501C}" presName="tile3text" presStyleCnt="0">
        <dgm:presLayoutVars>
          <dgm:chMax val="0"/>
          <dgm:chPref val="0"/>
          <dgm:bulletEnabled val="1"/>
        </dgm:presLayoutVars>
      </dgm:prSet>
      <dgm:spPr/>
      <dgm:t>
        <a:bodyPr/>
        <a:lstStyle/>
        <a:p>
          <a:endParaRPr lang="zh-CN" altLang="en-US"/>
        </a:p>
      </dgm:t>
    </dgm:pt>
    <dgm:pt modelId="{A2BBB956-E73B-41E6-A892-F82DFB9A5C6C}" type="pres">
      <dgm:prSet presAssocID="{8D3999DC-61C0-4881-9EAE-4B356DF7501C}" presName="tile4" presStyleLbl="node1" presStyleIdx="3" presStyleCnt="4" custLinFactNeighborX="5062" custLinFactNeighborY="1961"/>
      <dgm:spPr/>
      <dgm:t>
        <a:bodyPr/>
        <a:lstStyle/>
        <a:p>
          <a:endParaRPr lang="zh-CN" altLang="en-US"/>
        </a:p>
      </dgm:t>
    </dgm:pt>
    <dgm:pt modelId="{40F9D11A-127F-4B6D-A521-9DEF02BDDCE4}" type="pres">
      <dgm:prSet presAssocID="{8D3999DC-61C0-4881-9EAE-4B356DF7501C}" presName="tile4text" presStyleCnt="0">
        <dgm:presLayoutVars>
          <dgm:chMax val="0"/>
          <dgm:chPref val="0"/>
          <dgm:bulletEnabled val="1"/>
        </dgm:presLayoutVars>
      </dgm:prSet>
      <dgm:spPr/>
      <dgm:t>
        <a:bodyPr/>
        <a:lstStyle/>
        <a:p>
          <a:endParaRPr lang="zh-CN" altLang="en-US"/>
        </a:p>
      </dgm:t>
    </dgm:pt>
    <dgm:pt modelId="{E50A3FB4-7A0F-459A-9551-9077AA86796C}" type="pres">
      <dgm:prSet presAssocID="{8D3999DC-61C0-4881-9EAE-4B356DF7501C}" presName="centerTile" presStyleLbl="fgShp" presStyleIdx="0" presStyleCnt="1" custScaleX="127451" custScaleY="133333">
        <dgm:presLayoutVars>
          <dgm:chMax val="0"/>
          <dgm:chPref val="0"/>
        </dgm:presLayoutVars>
      </dgm:prSet>
      <dgm:spPr/>
      <dgm:t>
        <a:bodyPr/>
        <a:lstStyle/>
        <a:p>
          <a:endParaRPr lang="zh-CN" altLang="en-US"/>
        </a:p>
      </dgm:t>
    </dgm:pt>
  </dgm:ptLst>
  <dgm:cxnLst>
    <dgm:cxn modelId="{003226DC-3322-4DEA-B1CF-3F25E57640F2}" srcId="{8D3999DC-61C0-4881-9EAE-4B356DF7501C}" destId="{09E029F6-E8DA-4A97-B004-3C640643ECD9}" srcOrd="0" destOrd="0" parTransId="{A5E87603-1905-49EE-A14D-39D5C43FCA76}" sibTransId="{FFD042FA-E7FE-4C28-B06F-9B19125DA0F9}"/>
    <dgm:cxn modelId="{9938E1DD-5774-4ACB-8341-1B85FA76C4F6}" srcId="{09E029F6-E8DA-4A97-B004-3C640643ECD9}" destId="{71A4FB74-CAB2-4282-81DE-2ACF1F4DEC57}" srcOrd="0" destOrd="0" parTransId="{09957AE3-7282-47E9-9B68-CEFCFFF9736F}" sibTransId="{8A0ACF74-6242-47F2-80CB-F829D132AF80}"/>
    <dgm:cxn modelId="{BBC0B83C-B44B-49E6-BF4D-C74F2D0A15BE}" srcId="{09E029F6-E8DA-4A97-B004-3C640643ECD9}" destId="{7B6FB9F4-B9DF-439E-9242-A3A798B4CD71}" srcOrd="1" destOrd="0" parTransId="{E7955F7B-EDDC-46A2-8F61-204E4C7723EA}" sibTransId="{8A989846-3C44-4D46-AEB4-E09601F63086}"/>
    <dgm:cxn modelId="{1FBB04E1-107E-4CEC-932F-C3BBA1DDAB25}" srcId="{09E029F6-E8DA-4A97-B004-3C640643ECD9}" destId="{F9D55E99-2BCC-4F81-80CE-9A61D151C187}" srcOrd="2" destOrd="0" parTransId="{8E17DF2A-26E7-4494-8835-0DA1342D3A55}" sibTransId="{157E8DC4-DDAA-4BCA-8B14-0927AA25A1C7}"/>
    <dgm:cxn modelId="{39ADD7A9-50D0-4F78-92A5-0AAE411D57B5}" srcId="{09E029F6-E8DA-4A97-B004-3C640643ECD9}" destId="{C9AF54A1-9634-4DA2-AF3E-40A2DD58D52B}" srcOrd="3" destOrd="0" parTransId="{35143ACC-BFE8-4C58-A50B-4C333E188F5E}" sibTransId="{E77A2431-65F6-4E96-BB0C-9C0A194794A3}"/>
    <dgm:cxn modelId="{4F05AE4C-E633-46E1-A7F2-59D9159B3EEB}" type="presOf" srcId="{8D3999DC-61C0-4881-9EAE-4B356DF7501C}" destId="{0B0ACCDA-CB71-4E29-97A3-04692072536F}" srcOrd="0" destOrd="0" presId="urn:microsoft.com/office/officeart/2005/8/layout/matrix1"/>
    <dgm:cxn modelId="{5DDF76D8-DE7B-45B5-9BFC-0F49D9853069}" type="presParOf" srcId="{0B0ACCDA-CB71-4E29-97A3-04692072536F}" destId="{9DFF349B-6749-40A3-B1DC-D023E2C4767D}" srcOrd="0" destOrd="0" presId="urn:microsoft.com/office/officeart/2005/8/layout/matrix1"/>
    <dgm:cxn modelId="{9F4A695A-269C-48C7-B031-DFEB9CE18A6C}" type="presParOf" srcId="{9DFF349B-6749-40A3-B1DC-D023E2C4767D}" destId="{F7CF710E-B05E-43EF-84CD-AEA1BAEACAF0}" srcOrd="0" destOrd="0" presId="urn:microsoft.com/office/officeart/2005/8/layout/matrix1"/>
    <dgm:cxn modelId="{1A7C5A41-77DD-4C21-8763-8B46ECBAE36D}" type="presOf" srcId="{71A4FB74-CAB2-4282-81DE-2ACF1F4DEC57}" destId="{F7CF710E-B05E-43EF-84CD-AEA1BAEACAF0}" srcOrd="0" destOrd="0" presId="urn:microsoft.com/office/officeart/2005/8/layout/matrix1"/>
    <dgm:cxn modelId="{B4504069-2B1E-4A36-9218-CD9B0BA7E97B}" type="presParOf" srcId="{9DFF349B-6749-40A3-B1DC-D023E2C4767D}" destId="{2678C958-EF85-4856-8650-3D7311AD812D}" srcOrd="1" destOrd="0" presId="urn:microsoft.com/office/officeart/2005/8/layout/matrix1"/>
    <dgm:cxn modelId="{DA738614-2C88-4113-9567-40589AF45024}" type="presOf" srcId="{71A4FB74-CAB2-4282-81DE-2ACF1F4DEC57}" destId="{2678C958-EF85-4856-8650-3D7311AD812D}" srcOrd="1" destOrd="0" presId="urn:microsoft.com/office/officeart/2005/8/layout/matrix1"/>
    <dgm:cxn modelId="{49B99F1D-84F5-4456-B0EE-CC9CCB9D0FE2}" type="presParOf" srcId="{9DFF349B-6749-40A3-B1DC-D023E2C4767D}" destId="{523BF8FF-A49B-44B5-A6B2-77341411CD52}" srcOrd="2" destOrd="0" presId="urn:microsoft.com/office/officeart/2005/8/layout/matrix1"/>
    <dgm:cxn modelId="{6B2BD62D-F738-497D-81D0-8A1AFC5FF8E3}" type="presOf" srcId="{7B6FB9F4-B9DF-439E-9242-A3A798B4CD71}" destId="{523BF8FF-A49B-44B5-A6B2-77341411CD52}" srcOrd="0" destOrd="0" presId="urn:microsoft.com/office/officeart/2005/8/layout/matrix1"/>
    <dgm:cxn modelId="{6894939F-F583-4E67-BFF7-D67749177649}" type="presParOf" srcId="{9DFF349B-6749-40A3-B1DC-D023E2C4767D}" destId="{664B1EB5-7D3C-46F7-910B-297B2CC2C3B9}" srcOrd="3" destOrd="0" presId="urn:microsoft.com/office/officeart/2005/8/layout/matrix1"/>
    <dgm:cxn modelId="{503FC10D-BB26-4539-B797-9FA7CD60CD94}" type="presOf" srcId="{7B6FB9F4-B9DF-439E-9242-A3A798B4CD71}" destId="{664B1EB5-7D3C-46F7-910B-297B2CC2C3B9}" srcOrd="1" destOrd="0" presId="urn:microsoft.com/office/officeart/2005/8/layout/matrix1"/>
    <dgm:cxn modelId="{112EA721-B9BE-4E7B-BD45-C9EC25662F0E}" type="presParOf" srcId="{9DFF349B-6749-40A3-B1DC-D023E2C4767D}" destId="{8D4C0C32-519B-406F-BA29-0DF7B8BD6366}" srcOrd="4" destOrd="0" presId="urn:microsoft.com/office/officeart/2005/8/layout/matrix1"/>
    <dgm:cxn modelId="{A90AB0CB-7970-407A-B2C2-EDEFA917D1E1}" type="presOf" srcId="{F9D55E99-2BCC-4F81-80CE-9A61D151C187}" destId="{8D4C0C32-519B-406F-BA29-0DF7B8BD6366}" srcOrd="0" destOrd="0" presId="urn:microsoft.com/office/officeart/2005/8/layout/matrix1"/>
    <dgm:cxn modelId="{CEB4F00A-007B-432F-A0AE-4AB9EB4A9658}" type="presParOf" srcId="{9DFF349B-6749-40A3-B1DC-D023E2C4767D}" destId="{374DDAF1-7A77-44D4-BE2B-E78E0AC99A51}" srcOrd="5" destOrd="0" presId="urn:microsoft.com/office/officeart/2005/8/layout/matrix1"/>
    <dgm:cxn modelId="{ED61F2AC-BF84-4397-BE7B-E12693C28B2A}" type="presOf" srcId="{F9D55E99-2BCC-4F81-80CE-9A61D151C187}" destId="{374DDAF1-7A77-44D4-BE2B-E78E0AC99A51}" srcOrd="1" destOrd="0" presId="urn:microsoft.com/office/officeart/2005/8/layout/matrix1"/>
    <dgm:cxn modelId="{7F8F4F95-F8EE-41F3-B9ED-5E2D49749774}" type="presParOf" srcId="{9DFF349B-6749-40A3-B1DC-D023E2C4767D}" destId="{A2BBB956-E73B-41E6-A892-F82DFB9A5C6C}" srcOrd="6" destOrd="0" presId="urn:microsoft.com/office/officeart/2005/8/layout/matrix1"/>
    <dgm:cxn modelId="{6A422EE6-C0D2-4EF9-A400-A6CE627907DA}" type="presOf" srcId="{C9AF54A1-9634-4DA2-AF3E-40A2DD58D52B}" destId="{A2BBB956-E73B-41E6-A892-F82DFB9A5C6C}" srcOrd="0" destOrd="0" presId="urn:microsoft.com/office/officeart/2005/8/layout/matrix1"/>
    <dgm:cxn modelId="{51561F7D-9241-49F6-B422-304A4AC5D5F9}" type="presParOf" srcId="{9DFF349B-6749-40A3-B1DC-D023E2C4767D}" destId="{40F9D11A-127F-4B6D-A521-9DEF02BDDCE4}" srcOrd="7" destOrd="0" presId="urn:microsoft.com/office/officeart/2005/8/layout/matrix1"/>
    <dgm:cxn modelId="{811D1D8A-1B5C-4631-A2B9-030453228B24}" type="presOf" srcId="{C9AF54A1-9634-4DA2-AF3E-40A2DD58D52B}" destId="{40F9D11A-127F-4B6D-A521-9DEF02BDDCE4}" srcOrd="1" destOrd="0" presId="urn:microsoft.com/office/officeart/2005/8/layout/matrix1"/>
    <dgm:cxn modelId="{9A5A4EB6-6824-45D8-B047-23339D405168}" type="presParOf" srcId="{0B0ACCDA-CB71-4E29-97A3-04692072536F}" destId="{E50A3FB4-7A0F-459A-9551-9077AA86796C}" srcOrd="1" destOrd="0" presId="urn:microsoft.com/office/officeart/2005/8/layout/matrix1"/>
    <dgm:cxn modelId="{6ED350DB-778A-4F34-8722-90CEA376DFE7}" type="presOf" srcId="{09E029F6-E8DA-4A97-B004-3C640643ECD9}" destId="{E50A3FB4-7A0F-459A-9551-9077AA86796C}" srcOrd="0"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5902C-7B66-4DAA-80BE-51963490165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dgm:t>
    </dgm:pt>
    <dgm:pt modelId="{48FC0664-800F-4776-931B-04CC74BF13A5}" cxnId="{4E612A4A-0D39-47ED-A4E2-331114681675}" type="parTrans">
      <dgm:prSet custT="1"/>
      <dgm:spPr/>
      <dgm:t>
        <a:bodyPr/>
        <a:lstStyle/>
        <a:p>
          <a:endParaRPr lang="zh-CN" altLang="en-US" sz="1200" b="1"/>
        </a:p>
      </dgm:t>
    </dgm:pt>
    <dgm:pt modelId="{35BC5DE3-CB84-497E-993E-585F93CA6A40}">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600" b="0"/>
            <a:t>建立与教材内容相关</a:t>
          </a:r>
          <a:r>
            <a:rPr lang="zh-CN" altLang="en-US" sz="1800" b="0"/>
            <a:t>的</a:t>
          </a:r>
          <a:endParaRPr lang="en-US" altLang="zh-CN" sz="1800" b="0"/>
        </a:p>
        <a:p>
          <a:r>
            <a:rPr lang="zh-CN" altLang="en-US" sz="1800" b="1"/>
            <a:t>课程内容结构</a:t>
          </a:r>
        </a:p>
      </dgm:t>
    </dgm:pt>
    <dgm:pt modelId="{FBD3E945-C272-4F13-A9BE-EE6FD72E5237}" cxnId="{4E612A4A-0D39-47ED-A4E2-331114681675}" type="sibTrans">
      <dgm:prSet custT="1"/>
      <dgm:spPr/>
      <dgm:t>
        <a:bodyPr/>
        <a:lstStyle/>
        <a:p>
          <a:endParaRPr lang="zh-CN" altLang="en-US" sz="1200" b="1"/>
        </a:p>
      </dgm:t>
    </dgm:pt>
    <dgm:pt modelId="{0CCCEB8E-1736-4DD6-A1B4-A6898C718EF0}" cxnId="{2A85220A-BDF5-41E2-9B3A-A3F475DD8A0C}" type="parTrans">
      <dgm:prSet custT="1"/>
      <dgm:spPr/>
      <dgm:t>
        <a:bodyPr/>
        <a:lstStyle/>
        <a:p>
          <a:endParaRPr lang="zh-CN" altLang="en-US" sz="1200" b="1"/>
        </a:p>
      </dgm:t>
    </dgm:pt>
    <dgm:pt modelId="{3264B879-B0EE-49C5-BD52-9134ECE1EF09}">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800" b="0"/>
            <a:t>在教材分析中</a:t>
          </a:r>
          <a:endParaRPr lang="en-US" altLang="zh-CN" sz="1800" b="0"/>
        </a:p>
        <a:p>
          <a:r>
            <a:rPr lang="zh-CN" altLang="en-US" sz="1800" b="1"/>
            <a:t>明确课程内容要求</a:t>
          </a:r>
        </a:p>
      </dgm:t>
    </dgm:pt>
    <dgm:pt modelId="{E25EB7B0-9D52-4C23-B677-4460D2139C20}" cxnId="{2A85220A-BDF5-41E2-9B3A-A3F475DD8A0C}" type="sibTrans">
      <dgm:prSet custT="1"/>
      <dgm:spPr/>
      <dgm:t>
        <a:bodyPr/>
        <a:lstStyle/>
        <a:p>
          <a:endParaRPr lang="zh-CN" altLang="en-US" sz="1200" b="1"/>
        </a:p>
      </dgm:t>
    </dgm:pt>
    <dgm:pt modelId="{838DADE8-8C32-4642-8E0C-BF7BDE29FDEC}" cxnId="{376DAD2F-C702-41F7-AD4E-485C7DB86A43}" type="parTrans">
      <dgm:prSet custT="1"/>
      <dgm:spPr/>
      <dgm:t>
        <a:bodyPr/>
        <a:lstStyle/>
        <a:p>
          <a:endParaRPr lang="zh-CN" altLang="en-US" sz="1200" b="1"/>
        </a:p>
      </dgm:t>
    </dgm:pt>
    <dgm:pt modelId="{A194A0BB-39E2-4151-B0E6-4CC7AD6B43C5}">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600" b="0"/>
            <a:t>结合课程、教材内容和学情</a:t>
          </a:r>
          <a:endParaRPr lang="en-US" altLang="zh-CN" sz="1600" b="0"/>
        </a:p>
        <a:p>
          <a:r>
            <a:rPr lang="zh-CN" altLang="en-US" sz="1800" b="1"/>
            <a:t>设计教学目标</a:t>
          </a:r>
        </a:p>
      </dgm:t>
    </dgm:pt>
    <dgm:pt modelId="{87831ED8-2997-41AE-812E-A40A88CE58B0}" cxnId="{376DAD2F-C702-41F7-AD4E-485C7DB86A43}" type="sibTrans">
      <dgm:prSet custT="1"/>
      <dgm:spPr/>
      <dgm:t>
        <a:bodyPr/>
        <a:lstStyle/>
        <a:p>
          <a:endParaRPr lang="zh-CN" altLang="en-US" sz="1200" b="1"/>
        </a:p>
      </dgm:t>
    </dgm:pt>
    <dgm:pt modelId="{316EEB8F-A7B4-4025-AE98-F6C4684C907C}" type="pres">
      <dgm:prSet presAssocID="{E5D5902C-7B66-4DAA-80BE-51963490165B}" presName="CompostProcess">
        <dgm:presLayoutVars>
          <dgm:dir/>
          <dgm:resizeHandles val="exact"/>
        </dgm:presLayoutVars>
      </dgm:prSet>
      <dgm:spPr/>
      <dgm:t>
        <a:bodyPr/>
        <a:lstStyle/>
        <a:p/>
      </dgm:t>
    </dgm:pt>
    <dgm:pt modelId="{01C50CF2-6CA0-425D-B396-C78A52F11C5B}" type="pres">
      <dgm:prSet presAssocID="{E5D5902C-7B66-4DAA-80BE-51963490165B}" presName="arrow" presStyleLbl="bgShp" presStyleCnt="1" custScaleX="117646"/>
      <dgm:spPr/>
      <dgm:t>
        <a:bodyPr/>
        <a:lstStyle/>
        <a:p/>
      </dgm:t>
    </dgm:pt>
    <dgm:pt modelId="{7319ABE6-CE7C-4CC7-8959-0FD020F10D40}" type="pres">
      <dgm:prSet presAssocID="{E5D5902C-7B66-4DAA-80BE-51963490165B}" presName="linearProcess"/>
      <dgm:spPr/>
      <dgm:t>
        <a:bodyPr/>
        <a:lstStyle/>
        <a:p/>
      </dgm:t>
    </dgm:pt>
    <dgm:pt modelId="{22DF41F5-5CA4-47A8-BBDC-A29FE83A5C78}" type="pres">
      <dgm:prSet presAssocID="{35BC5DE3-CB84-497E-993E-585F93CA6A40}" presName="textNode" presStyleLbl="node1" presStyleCnt="3">
        <dgm:presLayoutVars>
          <dgm:bulletEnabled val="1"/>
        </dgm:presLayoutVars>
      </dgm:prSet>
      <dgm:spPr/>
      <dgm:t>
        <a:bodyPr/>
        <a:lstStyle/>
        <a:p/>
      </dgm:t>
    </dgm:pt>
    <dgm:pt modelId="{0C15DDD2-B627-4E55-8B2B-64A2A0A4581E}" type="pres">
      <dgm:prSet presAssocID="{FBD3E945-C272-4F13-A9BE-EE6FD72E5237}" presName="sibTrans"/>
      <dgm:spPr/>
      <dgm:t>
        <a:bodyPr/>
        <a:lstStyle/>
        <a:p/>
      </dgm:t>
    </dgm:pt>
    <dgm:pt modelId="{B9931202-809C-471B-A1CE-A9F6F3C9CC90}" type="pres">
      <dgm:prSet presAssocID="{3264B879-B0EE-49C5-BD52-9134ECE1EF09}" presName="textNode" presStyleLbl="node1" presStyleIdx="1" presStyleCnt="3">
        <dgm:presLayoutVars>
          <dgm:bulletEnabled val="1"/>
        </dgm:presLayoutVars>
      </dgm:prSet>
      <dgm:spPr/>
      <dgm:t>
        <a:bodyPr/>
        <a:lstStyle/>
        <a:p/>
      </dgm:t>
    </dgm:pt>
    <dgm:pt modelId="{9A723B32-1439-4C56-A383-7B04FF667224}" type="pres">
      <dgm:prSet presAssocID="{E25EB7B0-9D52-4C23-B677-4460D2139C20}" presName="sibTrans"/>
      <dgm:spPr/>
      <dgm:t>
        <a:bodyPr/>
        <a:lstStyle/>
        <a:p/>
      </dgm:t>
    </dgm:pt>
    <dgm:pt modelId="{9F73AEB1-27D7-4012-B049-91AF69F7F6B3}" type="pres">
      <dgm:prSet presAssocID="{A194A0BB-39E2-4151-B0E6-4CC7AD6B43C5}" presName="textNode" presStyleLbl="node1" presStyleIdx="2" presStyleCnt="3" custScaleX="121377">
        <dgm:presLayoutVars>
          <dgm:bulletEnabled val="1"/>
        </dgm:presLayoutVars>
      </dgm:prSet>
      <dgm:spPr/>
      <dgm:t>
        <a:bodyPr/>
        <a:lstStyle/>
        <a:p/>
      </dgm:t>
    </dgm:pt>
  </dgm:ptLst>
  <dgm:cxnLst>
    <dgm:cxn modelId="{4E612A4A-0D39-47ED-A4E2-331114681675}" srcId="{E5D5902C-7B66-4DAA-80BE-51963490165B}" destId="{35BC5DE3-CB84-497E-993E-585F93CA6A40}" srcOrd="0" destOrd="0" parTransId="{48FC0664-800F-4776-931B-04CC74BF13A5}" sibTransId="{FBD3E945-C272-4F13-A9BE-EE6FD72E5237}"/>
    <dgm:cxn modelId="{2A85220A-BDF5-41E2-9B3A-A3F475DD8A0C}" srcId="{E5D5902C-7B66-4DAA-80BE-51963490165B}" destId="{3264B879-B0EE-49C5-BD52-9134ECE1EF09}" srcOrd="1" destOrd="0" parTransId="{0CCCEB8E-1736-4DD6-A1B4-A6898C718EF0}" sibTransId="{E25EB7B0-9D52-4C23-B677-4460D2139C20}"/>
    <dgm:cxn modelId="{376DAD2F-C702-41F7-AD4E-485C7DB86A43}" srcId="{E5D5902C-7B66-4DAA-80BE-51963490165B}" destId="{A194A0BB-39E2-4151-B0E6-4CC7AD6B43C5}" srcOrd="2" destOrd="0" parTransId="{838DADE8-8C32-4642-8E0C-BF7BDE29FDEC}" sibTransId="{87831ED8-2997-41AE-812E-A40A88CE58B0}"/>
    <dgm:cxn modelId="{5CBE1476-0644-4BA2-B4A6-92A13A4519C7}" type="presOf" srcId="{E5D5902C-7B66-4DAA-80BE-51963490165B}" destId="{316EEB8F-A7B4-4025-AE98-F6C4684C907C}" srcOrd="0" destOrd="0" presId="urn:microsoft.com/office/officeart/2005/8/layout/hProcess9"/>
    <dgm:cxn modelId="{F45C8514-0424-4CEB-A68B-C05C0CF2398B}" type="presParOf" srcId="{316EEB8F-A7B4-4025-AE98-F6C4684C907C}" destId="{01C50CF2-6CA0-425D-B396-C78A52F11C5B}" srcOrd="0" destOrd="0" presId="urn:microsoft.com/office/officeart/2005/8/layout/hProcess9"/>
    <dgm:cxn modelId="{18E6E99B-22D9-4FE3-8101-5D0CD6255640}" type="presParOf" srcId="{316EEB8F-A7B4-4025-AE98-F6C4684C907C}" destId="{7319ABE6-CE7C-4CC7-8959-0FD020F10D40}" srcOrd="1" destOrd="0" presId="urn:microsoft.com/office/officeart/2005/8/layout/hProcess9"/>
    <dgm:cxn modelId="{58933F27-2ABE-4309-B097-B24F900CA74A}" type="presParOf" srcId="{7319ABE6-CE7C-4CC7-8959-0FD020F10D40}" destId="{22DF41F5-5CA4-47A8-BBDC-A29FE83A5C78}" srcOrd="0" destOrd="0" presId="urn:microsoft.com/office/officeart/2005/8/layout/hProcess9"/>
    <dgm:cxn modelId="{6ACCBCAD-207C-4E19-A6DF-F6BAA6CCB11D}" type="presOf" srcId="{35BC5DE3-CB84-497E-993E-585F93CA6A40}" destId="{22DF41F5-5CA4-47A8-BBDC-A29FE83A5C78}" srcOrd="0" destOrd="0" presId="urn:microsoft.com/office/officeart/2005/8/layout/hProcess9"/>
    <dgm:cxn modelId="{E79E8059-2ECB-4F0F-A200-BFE11F1F9A72}" type="presParOf" srcId="{7319ABE6-CE7C-4CC7-8959-0FD020F10D40}" destId="{0C15DDD2-B627-4E55-8B2B-64A2A0A4581E}" srcOrd="1" destOrd="0" presId="urn:microsoft.com/office/officeart/2005/8/layout/hProcess9"/>
    <dgm:cxn modelId="{B15B4C98-C0CA-4B38-8F93-8C4807E8BE53}" type="presParOf" srcId="{7319ABE6-CE7C-4CC7-8959-0FD020F10D40}" destId="{B9931202-809C-471B-A1CE-A9F6F3C9CC90}" srcOrd="2" destOrd="0" presId="urn:microsoft.com/office/officeart/2005/8/layout/hProcess9"/>
    <dgm:cxn modelId="{5375DF96-AE23-4315-9E62-9A9F6AD4710C}" type="presOf" srcId="{3264B879-B0EE-49C5-BD52-9134ECE1EF09}" destId="{B9931202-809C-471B-A1CE-A9F6F3C9CC90}" srcOrd="0" destOrd="0" presId="urn:microsoft.com/office/officeart/2005/8/layout/hProcess9"/>
    <dgm:cxn modelId="{AFBDBB9A-78CA-47A2-8B86-93D4C4FF2B0D}" type="presParOf" srcId="{7319ABE6-CE7C-4CC7-8959-0FD020F10D40}" destId="{9A723B32-1439-4C56-A383-7B04FF667224}" srcOrd="3" destOrd="0" presId="urn:microsoft.com/office/officeart/2005/8/layout/hProcess9"/>
    <dgm:cxn modelId="{0695F3C0-E57A-4EA2-9F1B-2435B637F345}" type="presParOf" srcId="{7319ABE6-CE7C-4CC7-8959-0FD020F10D40}" destId="{9F73AEB1-27D7-4012-B049-91AF69F7F6B3}" srcOrd="4" destOrd="0" presId="urn:microsoft.com/office/officeart/2005/8/layout/hProcess9"/>
    <dgm:cxn modelId="{7B500777-473C-4628-A7D1-988578E15295}" type="presOf" srcId="{A194A0BB-39E2-4151-B0E6-4CC7AD6B43C5}" destId="{9F73AEB1-27D7-4012-B049-91AF69F7F6B3}" srcOrd="0" destOrd="0" presId="urn:microsoft.com/office/officeart/2005/8/layout/hProcess9"/>
  </dgm:cxnLst>
  <dgm:bg>
    <a:solidFill>
      <a:schemeClr val="accent6">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5909A-9A81-45E6-B57C-19F29CE9009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zh-CN" altLang="en-US"/>
        </a:p>
      </dgm:t>
    </dgm:pt>
    <dgm:pt modelId="{EFEBD8F8-9585-4F49-BA2F-9A3385385E80}" cxnId="{DE40117F-E1DA-44FA-A543-D30149635C2E}" type="parTrans">
      <dgm:prSet/>
      <dgm:spPr/>
      <dgm:t>
        <a:bodyPr/>
        <a:lstStyle/>
        <a:p>
          <a:endParaRPr lang="zh-CN" altLang="en-US" b="1"/>
        </a:p>
      </dgm:t>
    </dgm:pt>
    <dgm:pt modelId="{FF2D156A-FCF6-4C84-9199-3F097990D568}">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800" b="0"/>
            <a:t>结合课程、教材内容和学情</a:t>
          </a:r>
          <a:endParaRPr lang="en-US" altLang="zh-CN" sz="1800" b="0"/>
        </a:p>
        <a:p>
          <a:r>
            <a:rPr lang="zh-CN" altLang="en-US" sz="2000" b="1"/>
            <a:t>设计教学目标</a:t>
          </a:r>
        </a:p>
      </dgm:t>
    </dgm:pt>
    <dgm:pt modelId="{5C82DED6-B431-4AF3-A502-9BF0E58A4752}" cxnId="{DE40117F-E1DA-44FA-A543-D30149635C2E}" type="sibTrans">
      <dgm:prSet/>
      <dgm:spPr>
        <a:solidFill>
          <a:schemeClr val="accent1">
            <a:tint val="60000"/>
            <a:hueOff val="0"/>
            <a:satOff val="0"/>
            <a:lumOff val="0"/>
            <a:alphaOff val="0"/>
          </a:schemeClr>
        </a:solidFill>
        <a:ln>
          <a:noFill/>
        </a:ln>
      </dgm:spPr>
      <dgm:t>
        <a:bodyPr/>
        <a:lstStyle/>
        <a:p>
          <a:endParaRPr lang="zh-CN" altLang="en-US" b="1"/>
        </a:p>
      </dgm:t>
    </dgm:pt>
    <dgm:pt modelId="{8F2C5115-1D5A-4DC2-8F10-F79B1B4918AA}" cxnId="{F806A357-2F3F-4A83-831B-2DE6F47A9E5C}" type="parTrans">
      <dgm:prSet/>
      <dgm:spPr/>
      <dgm:t>
        <a:bodyPr/>
        <a:lstStyle/>
        <a:p>
          <a:endParaRPr lang="zh-CN" altLang="en-US" b="1"/>
        </a:p>
      </dgm:t>
    </dgm:pt>
    <dgm:pt modelId="{36782CDF-F4E5-4F8A-8900-C8E4CECB523C}">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800" b="0" kern="1200"/>
            <a:t>结合教学目标</a:t>
          </a:r>
          <a:endParaRPr lang="en-US" altLang="zh-CN" sz="1800" b="0" kern="1200"/>
        </a:p>
        <a:p>
          <a:r>
            <a:rPr lang="zh-CN" altLang="en-US" sz="1800" b="0" kern="1200"/>
            <a:t>和教材内</a:t>
          </a:r>
          <a:r>
            <a:rPr lang="zh-CN" altLang="en-US" sz="1800" b="0" kern="1200">
              <a:solidFill>
                <a:prstClr val="white"/>
              </a:solidFill>
              <a:latin typeface="Calibri" panose="020F0502020204030204"/>
              <a:ea typeface="宋体" panose="02010600030101010101" pitchFamily="2" charset="-122"/>
              <a:cs typeface="+mn-cs"/>
            </a:rPr>
            <a:t>容</a:t>
          </a:r>
          <a:endParaRPr lang="en-US" altLang="zh-CN" sz="1800" b="0" kern="1200">
            <a:solidFill>
              <a:prstClr val="white"/>
            </a:solidFill>
            <a:latin typeface="Calibri" panose="020F0502020204030204"/>
            <a:ea typeface="宋体" panose="02010600030101010101" pitchFamily="2" charset="-122"/>
            <a:cs typeface="+mn-cs"/>
          </a:endParaRPr>
        </a:p>
        <a:p>
          <a:r>
            <a:rPr lang="zh-CN" altLang="en-US" sz="2000" b="1" kern="1200"/>
            <a:t>设计学习任务</a:t>
          </a:r>
        </a:p>
      </dgm:t>
    </dgm:pt>
    <dgm:pt modelId="{1F7BE323-D589-4B11-88DD-2CEF8A9AB7E0}" cxnId="{F806A357-2F3F-4A83-831B-2DE6F47A9E5C}" type="sibTrans">
      <dgm:prSet/>
      <dgm:spPr>
        <a:solidFill>
          <a:schemeClr val="accent1">
            <a:tint val="60000"/>
            <a:hueOff val="0"/>
            <a:satOff val="0"/>
            <a:lumOff val="0"/>
            <a:alphaOff val="0"/>
          </a:schemeClr>
        </a:solidFill>
        <a:ln>
          <a:noFill/>
        </a:ln>
      </dgm:spPr>
      <dgm:t>
        <a:bodyPr/>
        <a:lstStyle/>
        <a:p>
          <a:endParaRPr lang="zh-CN" altLang="en-US" b="1"/>
        </a:p>
      </dgm:t>
    </dgm:pt>
    <dgm:pt modelId="{2BC73D38-2814-426D-92D2-1712C9622E2F}" cxnId="{A17A6C83-6988-4517-A3AF-2570F81A2BCD}" type="parTrans">
      <dgm:prSet/>
      <dgm:spPr/>
      <dgm:t>
        <a:bodyPr/>
        <a:lstStyle/>
        <a:p>
          <a:endParaRPr lang="zh-CN" altLang="en-US" b="1"/>
        </a:p>
      </dgm:t>
    </dgm:pt>
    <dgm:pt modelId="{E3C9998F-9A63-49D2-945D-9B2E4C82A966}">
      <dgm:prSet phldrT="[文本]" custT="1"/>
      <dgm:spPr>
        <a:solidFill>
          <a:schemeClr val="tx1"/>
        </a:solidFill>
        <a:ln w="25400" cap="flat" cmpd="sng" algn="ctr">
          <a:solidFill>
            <a:schemeClr val="lt1">
              <a:hueOff val="0"/>
              <a:satOff val="0"/>
              <a:lumOff val="0"/>
              <a:alphaOff val="0"/>
            </a:schemeClr>
          </a:solidFill>
          <a:prstDash val="solid"/>
        </a:ln>
      </dgm:spPr>
      <dgm:t>
        <a:bodyPr/>
        <a:lstStyle/>
        <a:p>
          <a:r>
            <a:rPr lang="zh-CN" altLang="en-US" sz="1800" b="0"/>
            <a:t>围绕教学目标和任务</a:t>
          </a:r>
          <a:endParaRPr lang="en-US" altLang="zh-CN" sz="1800" b="0"/>
        </a:p>
        <a:p>
          <a:r>
            <a:rPr lang="zh-CN" altLang="en-US" sz="2000" b="1"/>
            <a:t>选择教材内容</a:t>
          </a:r>
          <a:endParaRPr lang="en-US" altLang="zh-CN" sz="2000" b="1"/>
        </a:p>
        <a:p>
          <a:r>
            <a:rPr lang="zh-CN" altLang="en-US" sz="2000" b="1"/>
            <a:t>设计学习活动</a:t>
          </a:r>
        </a:p>
      </dgm:t>
    </dgm:pt>
    <dgm:pt modelId="{15C2141B-F55E-4015-997D-F2941C71F912}" cxnId="{A17A6C83-6988-4517-A3AF-2570F81A2BCD}" type="sibTrans">
      <dgm:prSet/>
      <dgm:spPr/>
      <dgm:t>
        <a:bodyPr/>
        <a:lstStyle/>
        <a:p>
          <a:endParaRPr lang="zh-CN" altLang="en-US" b="1"/>
        </a:p>
      </dgm:t>
    </dgm:pt>
    <dgm:pt modelId="{94A486DA-D6E2-4B17-AA58-E16474B4B6D9}" type="pres">
      <dgm:prSet presAssocID="{55E5909A-9A81-45E6-B57C-19F29CE90096}" presName="Name0">
        <dgm:presLayoutVars>
          <dgm:dir/>
          <dgm:resizeHandles val="exact"/>
        </dgm:presLayoutVars>
      </dgm:prSet>
      <dgm:spPr/>
      <dgm:t>
        <a:bodyPr/>
        <a:lstStyle/>
        <a:p/>
      </dgm:t>
    </dgm:pt>
    <dgm:pt modelId="{1EFF4126-D0AA-405A-B7B4-94BF49D7324D}" type="pres">
      <dgm:prSet presAssocID="{FF2D156A-FCF6-4C84-9199-3F097990D568}" presName="composite"/>
      <dgm:spPr/>
      <dgm:t>
        <a:bodyPr/>
        <a:lstStyle/>
        <a:p/>
      </dgm:t>
    </dgm:pt>
    <dgm:pt modelId="{5F8265CD-053D-4532-AF03-AAC9059D1DE9}" type="pres">
      <dgm:prSet presAssocID="{FF2D156A-FCF6-4C84-9199-3F097990D568}" presName="imagSh" presStyleLbl="bgImgPlace1" presStyleCnt="3"/>
      <dgm:spPr>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7BE39289-C28A-44CF-807A-F7F8B613B884}" type="pres">
      <dgm:prSet presAssocID="{FF2D156A-FCF6-4C84-9199-3F097990D568}" presName="txNode" presStyleLbl="node1" presStyleCnt="3" custLinFactNeighborX="-21532" custLinFactNeighborY="-59957">
        <dgm:presLayoutVars>
          <dgm:bulletEnabled val="1"/>
        </dgm:presLayoutVars>
      </dgm:prSet>
      <dgm:spPr/>
      <dgm:t>
        <a:bodyPr/>
        <a:lstStyle/>
        <a:p/>
      </dgm:t>
    </dgm:pt>
    <dgm:pt modelId="{D27B872D-54F3-4470-A1B5-CB8F5F991CE0}" type="pres">
      <dgm:prSet presAssocID="{5C82DED6-B431-4AF3-A502-9BF0E58A4752}" presName="sibTrans" presStyleLbl="sibTrans2D1" presStyleCnt="2" custScaleX="191676" custScaleY="132208"/>
      <dgm:spPr/>
      <dgm:t>
        <a:bodyPr/>
        <a:lstStyle/>
        <a:p/>
      </dgm:t>
    </dgm:pt>
    <dgm:pt modelId="{17B0C6C8-934C-4120-A7EC-60242CA83506}" type="pres">
      <dgm:prSet presAssocID="{5C82DED6-B431-4AF3-A502-9BF0E58A4752}" presName="connTx" presStyleLbl="sibTrans2D1" presStyleCnt="2"/>
      <dgm:spPr/>
      <dgm:t>
        <a:bodyPr/>
        <a:lstStyle/>
        <a:p/>
      </dgm:t>
    </dgm:pt>
    <dgm:pt modelId="{448CDFCE-35D1-489F-A310-8C95B731F85B}" type="pres">
      <dgm:prSet presAssocID="{36782CDF-F4E5-4F8A-8900-C8E4CECB523C}" presName="composite"/>
      <dgm:spPr/>
      <dgm:t>
        <a:bodyPr/>
        <a:lstStyle/>
        <a:p/>
      </dgm:t>
    </dgm:pt>
    <dgm:pt modelId="{C0C01E06-49FA-4160-B259-BBB356D1E070}" type="pres">
      <dgm:prSet presAssocID="{36782CDF-F4E5-4F8A-8900-C8E4CECB523C}" presName="imagSh" presStyleLbl="bgImgPlace1" presStyleIdx="1" presStyleCnt="3"/>
      <dgm:spPr>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FD260DB0-C5D5-430E-9AF4-F34875217E70}" type="pres">
      <dgm:prSet presAssocID="{36782CDF-F4E5-4F8A-8900-C8E4CECB523C}" presName="txNode" presStyleLbl="node1" presStyleIdx="1" presStyleCnt="3" custLinFactNeighborX="-15248" custLinFactNeighborY="-61395">
        <dgm:presLayoutVars>
          <dgm:bulletEnabled val="1"/>
        </dgm:presLayoutVars>
      </dgm:prSet>
      <dgm:spPr/>
      <dgm:t>
        <a:bodyPr/>
        <a:lstStyle/>
        <a:p/>
      </dgm:t>
    </dgm:pt>
    <dgm:pt modelId="{E615F7F1-31C9-429B-8741-75230A7D33A9}" type="pres">
      <dgm:prSet presAssocID="{1F7BE323-D589-4B11-88DD-2CEF8A9AB7E0}" presName="sibTrans" presStyleLbl="sibTrans2D1" presStyleIdx="1" presStyleCnt="2" custScaleX="214929" custScaleY="88353" custLinFactNeighborX="-17481" custLinFactNeighborY="-15536"/>
      <dgm:spPr/>
      <dgm:t>
        <a:bodyPr/>
        <a:lstStyle/>
        <a:p/>
      </dgm:t>
    </dgm:pt>
    <dgm:pt modelId="{7CF83897-997C-4563-8ED3-76A8CC256F4E}" type="pres">
      <dgm:prSet presAssocID="{1F7BE323-D589-4B11-88DD-2CEF8A9AB7E0}" presName="connTx" presStyleLbl="sibTrans2D1" presStyleIdx="1" presStyleCnt="2"/>
      <dgm:spPr/>
      <dgm:t>
        <a:bodyPr/>
        <a:lstStyle/>
        <a:p/>
      </dgm:t>
    </dgm:pt>
    <dgm:pt modelId="{822B01DB-CC69-4513-BD5E-677AA881B84E}" type="pres">
      <dgm:prSet presAssocID="{E3C9998F-9A63-49D2-945D-9B2E4C82A966}" presName="composite"/>
      <dgm:spPr/>
      <dgm:t>
        <a:bodyPr/>
        <a:lstStyle/>
        <a:p/>
      </dgm:t>
    </dgm:pt>
    <dgm:pt modelId="{86EA22AF-0BFF-49FC-917F-4F8F06962872}" type="pres">
      <dgm:prSet presAssocID="{E3C9998F-9A63-49D2-945D-9B2E4C82A966}" presName="imagSh" presStyleLbl="bgImgPlace1" presStyleIdx="2" presStyleCnt="3"/>
      <dgm:spPr>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gm:spPr>
      <dgm:t>
        <a:bodyPr/>
        <a:lstStyle/>
        <a:p/>
      </dgm:t>
    </dgm:pt>
    <dgm:pt modelId="{6893AF7A-7E05-488B-A6D8-CFC78559A9E3}" type="pres">
      <dgm:prSet presAssocID="{E3C9998F-9A63-49D2-945D-9B2E4C82A966}" presName="txNode" presStyleLbl="node1" presStyleIdx="2" presStyleCnt="3" custScaleX="126393" custLinFactNeighborX="-11244" custLinFactNeighborY="-60000">
        <dgm:presLayoutVars>
          <dgm:bulletEnabled val="1"/>
        </dgm:presLayoutVars>
      </dgm:prSet>
      <dgm:spPr/>
      <dgm:t>
        <a:bodyPr/>
        <a:lstStyle/>
        <a:p/>
      </dgm:t>
    </dgm:pt>
  </dgm:ptLst>
  <dgm:cxnLst>
    <dgm:cxn modelId="{DE40117F-E1DA-44FA-A543-D30149635C2E}" srcId="{55E5909A-9A81-45E6-B57C-19F29CE90096}" destId="{FF2D156A-FCF6-4C84-9199-3F097990D568}" srcOrd="0" destOrd="0" parTransId="{EFEBD8F8-9585-4F49-BA2F-9A3385385E80}" sibTransId="{5C82DED6-B431-4AF3-A502-9BF0E58A4752}"/>
    <dgm:cxn modelId="{F806A357-2F3F-4A83-831B-2DE6F47A9E5C}" srcId="{55E5909A-9A81-45E6-B57C-19F29CE90096}" destId="{36782CDF-F4E5-4F8A-8900-C8E4CECB523C}" srcOrd="1" destOrd="0" parTransId="{8F2C5115-1D5A-4DC2-8F10-F79B1B4918AA}" sibTransId="{1F7BE323-D589-4B11-88DD-2CEF8A9AB7E0}"/>
    <dgm:cxn modelId="{A17A6C83-6988-4517-A3AF-2570F81A2BCD}" srcId="{55E5909A-9A81-45E6-B57C-19F29CE90096}" destId="{E3C9998F-9A63-49D2-945D-9B2E4C82A966}" srcOrd="2" destOrd="0" parTransId="{2BC73D38-2814-426D-92D2-1712C9622E2F}" sibTransId="{15C2141B-F55E-4015-997D-F2941C71F912}"/>
    <dgm:cxn modelId="{6A63EDB8-3070-4E1B-A0A2-10EBD5B400A5}" type="presOf" srcId="{55E5909A-9A81-45E6-B57C-19F29CE90096}" destId="{94A486DA-D6E2-4B17-AA58-E16474B4B6D9}" srcOrd="0" destOrd="0" presId="urn:microsoft.com/office/officeart/2005/8/layout/hProcess10"/>
    <dgm:cxn modelId="{4232F13A-1BB8-4296-A469-CC33A42E58F6}" type="presParOf" srcId="{94A486DA-D6E2-4B17-AA58-E16474B4B6D9}" destId="{1EFF4126-D0AA-405A-B7B4-94BF49D7324D}" srcOrd="0" destOrd="0" presId="urn:microsoft.com/office/officeart/2005/8/layout/hProcess10"/>
    <dgm:cxn modelId="{03165BE4-783D-43DC-B1B0-760B73A3783E}" type="presParOf" srcId="{1EFF4126-D0AA-405A-B7B4-94BF49D7324D}" destId="{5F8265CD-053D-4532-AF03-AAC9059D1DE9}" srcOrd="0" destOrd="0" presId="urn:microsoft.com/office/officeart/2005/8/layout/hProcess10"/>
    <dgm:cxn modelId="{709916DB-6EC6-4389-899E-33B0BA7288A0}" type="presParOf" srcId="{1EFF4126-D0AA-405A-B7B4-94BF49D7324D}" destId="{7BE39289-C28A-44CF-807A-F7F8B613B884}" srcOrd="1" destOrd="0" presId="urn:microsoft.com/office/officeart/2005/8/layout/hProcess10"/>
    <dgm:cxn modelId="{E7696291-A74B-4861-953E-BD06E0655D5B}" type="presOf" srcId="{FF2D156A-FCF6-4C84-9199-3F097990D568}" destId="{7BE39289-C28A-44CF-807A-F7F8B613B884}" srcOrd="0" destOrd="0" presId="urn:microsoft.com/office/officeart/2005/8/layout/hProcess10"/>
    <dgm:cxn modelId="{7FBAEBD2-42DF-4CEF-A23F-2E03C63328E3}" type="presParOf" srcId="{94A486DA-D6E2-4B17-AA58-E16474B4B6D9}" destId="{D27B872D-54F3-4470-A1B5-CB8F5F991CE0}" srcOrd="1" destOrd="0" presId="urn:microsoft.com/office/officeart/2005/8/layout/hProcess10"/>
    <dgm:cxn modelId="{4F4B5C38-E1EA-4F71-9B1E-F508DFA82820}" type="presOf" srcId="{5C82DED6-B431-4AF3-A502-9BF0E58A4752}" destId="{D27B872D-54F3-4470-A1B5-CB8F5F991CE0}" srcOrd="0" destOrd="0" presId="urn:microsoft.com/office/officeart/2005/8/layout/hProcess10"/>
    <dgm:cxn modelId="{8F5476D2-6628-4BE3-BD80-B536008720F4}" type="presParOf" srcId="{D27B872D-54F3-4470-A1B5-CB8F5F991CE0}" destId="{17B0C6C8-934C-4120-A7EC-60242CA83506}" srcOrd="0" destOrd="0" presId="urn:microsoft.com/office/officeart/2005/8/layout/hProcess10"/>
    <dgm:cxn modelId="{59F02E37-62BE-4E27-B46C-75CDA59115EB}" type="presOf" srcId="{5C82DED6-B431-4AF3-A502-9BF0E58A4752}" destId="{17B0C6C8-934C-4120-A7EC-60242CA83506}" srcOrd="1" destOrd="0" presId="urn:microsoft.com/office/officeart/2005/8/layout/hProcess10"/>
    <dgm:cxn modelId="{23D018BD-D11C-4401-B10E-EE8DD1D274F6}" type="presParOf" srcId="{94A486DA-D6E2-4B17-AA58-E16474B4B6D9}" destId="{448CDFCE-35D1-489F-A310-8C95B731F85B}" srcOrd="2" destOrd="0" presId="urn:microsoft.com/office/officeart/2005/8/layout/hProcess10"/>
    <dgm:cxn modelId="{AD1967D8-FEF5-4D3D-9554-A83DE85C70FB}" type="presParOf" srcId="{448CDFCE-35D1-489F-A310-8C95B731F85B}" destId="{C0C01E06-49FA-4160-B259-BBB356D1E070}" srcOrd="0" destOrd="0" presId="urn:microsoft.com/office/officeart/2005/8/layout/hProcess10"/>
    <dgm:cxn modelId="{8E0A71EE-1F0A-45DC-929C-E06C2D9FA9E9}" type="presParOf" srcId="{448CDFCE-35D1-489F-A310-8C95B731F85B}" destId="{FD260DB0-C5D5-430E-9AF4-F34875217E70}" srcOrd="1" destOrd="0" presId="urn:microsoft.com/office/officeart/2005/8/layout/hProcess10"/>
    <dgm:cxn modelId="{E514AD3A-A857-4738-AA3F-D54A3B5F78FE}" type="presOf" srcId="{36782CDF-F4E5-4F8A-8900-C8E4CECB523C}" destId="{FD260DB0-C5D5-430E-9AF4-F34875217E70}" srcOrd="0" destOrd="0" presId="urn:microsoft.com/office/officeart/2005/8/layout/hProcess10"/>
    <dgm:cxn modelId="{7754FD02-F8F0-48DC-9820-871974D122B3}" type="presParOf" srcId="{94A486DA-D6E2-4B17-AA58-E16474B4B6D9}" destId="{E615F7F1-31C9-429B-8741-75230A7D33A9}" srcOrd="3" destOrd="0" presId="urn:microsoft.com/office/officeart/2005/8/layout/hProcess10"/>
    <dgm:cxn modelId="{5B135583-A2A1-4DEE-BCC4-19F864A217B9}" type="presOf" srcId="{1F7BE323-D589-4B11-88DD-2CEF8A9AB7E0}" destId="{E615F7F1-31C9-429B-8741-75230A7D33A9}" srcOrd="0" destOrd="0" presId="urn:microsoft.com/office/officeart/2005/8/layout/hProcess10"/>
    <dgm:cxn modelId="{9271D211-3AE5-4B23-A366-CFF6E91A95C4}" type="presParOf" srcId="{E615F7F1-31C9-429B-8741-75230A7D33A9}" destId="{7CF83897-997C-4563-8ED3-76A8CC256F4E}" srcOrd="0" destOrd="0" presId="urn:microsoft.com/office/officeart/2005/8/layout/hProcess10"/>
    <dgm:cxn modelId="{9504F4F4-8C1F-4859-9BA1-9FF64E8FDE12}" type="presOf" srcId="{1F7BE323-D589-4B11-88DD-2CEF8A9AB7E0}" destId="{7CF83897-997C-4563-8ED3-76A8CC256F4E}" srcOrd="1" destOrd="0" presId="urn:microsoft.com/office/officeart/2005/8/layout/hProcess10"/>
    <dgm:cxn modelId="{33324F06-B97B-44B6-8975-A3BC28ACFD17}" type="presParOf" srcId="{94A486DA-D6E2-4B17-AA58-E16474B4B6D9}" destId="{822B01DB-CC69-4513-BD5E-677AA881B84E}" srcOrd="4" destOrd="0" presId="urn:microsoft.com/office/officeart/2005/8/layout/hProcess10"/>
    <dgm:cxn modelId="{35F009AC-4968-4D4D-8B9E-DC0B4F9FD3EC}" type="presParOf" srcId="{822B01DB-CC69-4513-BD5E-677AA881B84E}" destId="{86EA22AF-0BFF-49FC-917F-4F8F06962872}" srcOrd="0" destOrd="0" presId="urn:microsoft.com/office/officeart/2005/8/layout/hProcess10"/>
    <dgm:cxn modelId="{CCC908C6-487B-45AC-8D59-49A3E20BD5F7}" type="presParOf" srcId="{822B01DB-CC69-4513-BD5E-677AA881B84E}" destId="{6893AF7A-7E05-488B-A6D8-CFC78559A9E3}" srcOrd="1" destOrd="0" presId="urn:microsoft.com/office/officeart/2005/8/layout/hProcess10"/>
    <dgm:cxn modelId="{4F66E845-8685-46A1-8953-3B442589272F}" type="presOf" srcId="{E3C9998F-9A63-49D2-945D-9B2E4C82A966}" destId="{6893AF7A-7E05-488B-A6D8-CFC78559A9E3}" srcOrd="0" destOrd="0" presId="urn:microsoft.com/office/officeart/2005/8/layout/hProcess10"/>
  </dgm:cxnLst>
  <dgm:bg>
    <a:solidFill>
      <a:schemeClr val="accent6">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A64F0-4B36-4758-A50C-5519BB7A825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244D4806-16A4-4ACA-A8DC-63226C763A12}" cxnId="{28085A6F-25A8-4451-8496-31F2A5DEAE5F}" type="parTrans">
      <dgm:prSet/>
      <dgm:spPr/>
      <dgm:t>
        <a:bodyPr/>
        <a:lstStyle/>
        <a:p>
          <a:endParaRPr lang="zh-CN" altLang="en-US"/>
        </a:p>
      </dgm:t>
    </dgm:pt>
    <dgm:pt modelId="{3EB6EB8A-271D-41CD-BD8F-4BC77DF126E2}">
      <dgm:prSet custT="1"/>
      <dgm:spPr>
        <a:solidFill>
          <a:schemeClr val="bg2"/>
        </a:solidFill>
        <a:ln w="25400" cap="flat" cmpd="sng" algn="ctr">
          <a:solidFill>
            <a:schemeClr val="lt1">
              <a:hueOff val="0"/>
              <a:satOff val="0"/>
              <a:lumOff val="0"/>
              <a:alphaOff val="0"/>
            </a:schemeClr>
          </a:solidFill>
          <a:prstDash val="solid"/>
        </a:ln>
      </dgm:spPr>
      <dgm:t>
        <a:bodyPr/>
        <a:lstStyle/>
        <a:p>
          <a:pPr rtl="0"/>
          <a:r>
            <a:rPr lang="zh-CN" sz="1400" b="1">
              <a:solidFill>
                <a:schemeClr val="tx1"/>
              </a:solidFill>
            </a:rPr>
            <a:t>夏商西周：</a:t>
          </a:r>
          <a:endParaRPr lang="en-US" altLang="zh-CN" sz="1400" b="1">
            <a:solidFill>
              <a:schemeClr val="tx1"/>
            </a:solidFill>
          </a:endParaRPr>
        </a:p>
        <a:p>
          <a:pPr rtl="0"/>
          <a:endParaRPr lang="en-US" altLang="zh-CN" sz="1400" b="1">
            <a:solidFill>
              <a:schemeClr val="tx1"/>
            </a:solidFill>
          </a:endParaRPr>
        </a:p>
        <a:p>
          <a:pPr rtl="0"/>
          <a:r>
            <a:rPr lang="zh-CN" altLang="en-US" sz="1400" b="0">
              <a:solidFill>
                <a:schemeClr val="tx1"/>
              </a:solidFill>
            </a:rPr>
            <a:t>中国传统国家形成</a:t>
          </a:r>
          <a:endParaRPr lang="zh-CN" sz="1400" b="0">
            <a:solidFill>
              <a:schemeClr val="tx1"/>
            </a:solidFill>
          </a:endParaRPr>
        </a:p>
      </dgm:t>
    </dgm:pt>
    <dgm:pt modelId="{23B0E062-2120-4074-BAE8-8F32C1CC65F1}" cxnId="{28085A6F-25A8-4451-8496-31F2A5DEAE5F}" type="sibTrans">
      <dgm:prSet/>
      <dgm:spPr>
        <a:solidFill>
          <a:schemeClr val="accent1">
            <a:tint val="60000"/>
            <a:hueOff val="0"/>
            <a:satOff val="0"/>
            <a:lumOff val="0"/>
            <a:alphaOff val="0"/>
          </a:schemeClr>
        </a:solidFill>
        <a:ln>
          <a:noFill/>
        </a:ln>
      </dgm:spPr>
      <dgm:t>
        <a:bodyPr/>
        <a:lstStyle/>
        <a:p>
          <a:endParaRPr lang="zh-CN" altLang="en-US"/>
        </a:p>
      </dgm:t>
    </dgm:pt>
    <dgm:pt modelId="{A775FA42-AB6F-4F96-9B35-1867986D76E0}" cxnId="{E0E62BE6-78C3-472A-B168-05F2853BD037}" type="parTrans">
      <dgm:prSet/>
      <dgm:spPr/>
      <dgm:t>
        <a:bodyPr/>
        <a:lstStyle/>
        <a:p>
          <a:endParaRPr lang="zh-CN" altLang="en-US"/>
        </a:p>
      </dgm:t>
    </dgm:pt>
    <dgm:pt modelId="{00ACC3B1-82DC-4C98-BF66-29026C9F74E1}">
      <dgm:prSet/>
      <dgm:spPr>
        <a:solidFill>
          <a:schemeClr val="bg2"/>
        </a:solidFill>
        <a:ln w="25400" cap="flat" cmpd="sng" algn="ctr">
          <a:solidFill>
            <a:schemeClr val="lt1">
              <a:hueOff val="0"/>
              <a:satOff val="0"/>
              <a:lumOff val="0"/>
              <a:alphaOff val="0"/>
            </a:schemeClr>
          </a:solidFill>
          <a:prstDash val="solid"/>
        </a:ln>
      </dgm:spPr>
      <dgm:t>
        <a:bodyPr/>
        <a:lstStyle/>
        <a:p>
          <a:pPr rtl="0"/>
          <a:r>
            <a:rPr lang="zh-CN" b="1">
              <a:solidFill>
                <a:schemeClr val="tx1"/>
              </a:solidFill>
            </a:rPr>
            <a:t>春秋战国：</a:t>
          </a:r>
          <a:endParaRPr lang="en-US" altLang="zh-CN" b="1">
            <a:solidFill>
              <a:schemeClr val="tx1"/>
            </a:solidFill>
          </a:endParaRPr>
        </a:p>
        <a:p>
          <a:pPr rtl="0"/>
          <a:endParaRPr lang="en-US" altLang="zh-CN" b="1">
            <a:solidFill>
              <a:schemeClr val="tx1"/>
            </a:solidFill>
          </a:endParaRPr>
        </a:p>
        <a:p>
          <a:pPr rtl="0"/>
          <a:r>
            <a:rPr lang="zh-CN" altLang="en-US" b="0">
              <a:solidFill>
                <a:schemeClr val="tx1"/>
              </a:solidFill>
            </a:rPr>
            <a:t>中国传统文化形成</a:t>
          </a:r>
          <a:endParaRPr lang="zh-CN" b="0">
            <a:solidFill>
              <a:schemeClr val="tx1"/>
            </a:solidFill>
          </a:endParaRPr>
        </a:p>
      </dgm:t>
    </dgm:pt>
    <dgm:pt modelId="{7E7DC636-F072-47C3-BF84-5E9C224EC5BA}" cxnId="{E0E62BE6-78C3-472A-B168-05F2853BD037}" type="sibTrans">
      <dgm:prSet/>
      <dgm:spPr>
        <a:solidFill>
          <a:schemeClr val="accent1">
            <a:tint val="60000"/>
            <a:hueOff val="0"/>
            <a:satOff val="0"/>
            <a:lumOff val="0"/>
            <a:alphaOff val="0"/>
          </a:schemeClr>
        </a:solidFill>
        <a:ln>
          <a:noFill/>
        </a:ln>
      </dgm:spPr>
      <dgm:t>
        <a:bodyPr/>
        <a:lstStyle/>
        <a:p>
          <a:endParaRPr lang="zh-CN" altLang="en-US"/>
        </a:p>
      </dgm:t>
    </dgm:pt>
    <dgm:pt modelId="{593FE50C-5712-4058-AB81-89C27676EC75}" cxnId="{8886E695-6FDB-4665-AC39-98B3BC3B42B8}" type="parTrans">
      <dgm:prSet/>
      <dgm:spPr/>
      <dgm:t>
        <a:bodyPr/>
        <a:lstStyle/>
        <a:p>
          <a:endParaRPr lang="zh-CN" altLang="en-US"/>
        </a:p>
      </dgm:t>
    </dgm:pt>
    <dgm:pt modelId="{EF3DCE58-51E1-4BDE-AC55-10D1C20B6791}">
      <dgm:prSet/>
      <dgm:spPr>
        <a:solidFill>
          <a:schemeClr val="bg2"/>
        </a:solidFill>
        <a:ln w="25400" cap="flat" cmpd="sng" algn="ctr">
          <a:solidFill>
            <a:schemeClr val="lt1">
              <a:hueOff val="0"/>
              <a:satOff val="0"/>
              <a:lumOff val="0"/>
              <a:alphaOff val="0"/>
            </a:schemeClr>
          </a:solidFill>
          <a:prstDash val="solid"/>
        </a:ln>
      </dgm:spPr>
      <dgm:t>
        <a:bodyPr/>
        <a:lstStyle/>
        <a:p>
          <a:pPr rtl="0"/>
          <a:r>
            <a:rPr lang="zh-CN" b="1">
              <a:solidFill>
                <a:schemeClr val="tx1"/>
              </a:solidFill>
            </a:rPr>
            <a:t>秦汉时期：</a:t>
          </a:r>
          <a:endParaRPr lang="en-US" altLang="zh-CN" b="1">
            <a:solidFill>
              <a:schemeClr val="tx1"/>
            </a:solidFill>
          </a:endParaRPr>
        </a:p>
        <a:p>
          <a:pPr rtl="0"/>
          <a:endParaRPr lang="en-US" altLang="zh-CN" b="1">
            <a:solidFill>
              <a:schemeClr val="tx1"/>
            </a:solidFill>
          </a:endParaRPr>
        </a:p>
        <a:p>
          <a:pPr rtl="0"/>
          <a:r>
            <a:rPr lang="zh-CN" altLang="en-US">
              <a:solidFill>
                <a:schemeClr val="tx1"/>
              </a:solidFill>
            </a:rPr>
            <a:t>中国传统政治制度形成</a:t>
          </a:r>
          <a:endParaRPr lang="zh-CN">
            <a:solidFill>
              <a:schemeClr val="tx1"/>
            </a:solidFill>
          </a:endParaRPr>
        </a:p>
      </dgm:t>
    </dgm:pt>
    <dgm:pt modelId="{1C51905B-D6ED-4715-BC2F-493E34FD0E59}" cxnId="{8886E695-6FDB-4665-AC39-98B3BC3B42B8}" type="sibTrans">
      <dgm:prSet/>
      <dgm:spPr/>
      <dgm:t>
        <a:bodyPr/>
        <a:lstStyle/>
        <a:p>
          <a:endParaRPr lang="zh-CN" altLang="en-US"/>
        </a:p>
      </dgm:t>
    </dgm:pt>
    <dgm:pt modelId="{D140AB44-1FBE-4C24-BC6C-48DFF348B231}" type="pres">
      <dgm:prSet presAssocID="{B51A64F0-4B36-4758-A50C-5519BB7A825D}" presName="Name0">
        <dgm:presLayoutVars>
          <dgm:dir/>
          <dgm:resizeHandles val="exact"/>
        </dgm:presLayoutVars>
      </dgm:prSet>
      <dgm:spPr/>
      <dgm:t>
        <a:bodyPr/>
        <a:lstStyle/>
        <a:p/>
      </dgm:t>
    </dgm:pt>
    <dgm:pt modelId="{9268266F-D306-4E90-A296-FD1CE552F8A6}" type="pres">
      <dgm:prSet presAssocID="{3EB6EB8A-271D-41CD-BD8F-4BC77DF126E2}" presName="node" presStyleLbl="node1" presStyleCnt="3" custScaleX="72828" custScaleY="87224" custLinFactNeighborX="-27604" custLinFactNeighborY="-18977">
        <dgm:presLayoutVars>
          <dgm:bulletEnabled val="1"/>
        </dgm:presLayoutVars>
      </dgm:prSet>
      <dgm:spPr/>
      <dgm:t>
        <a:bodyPr/>
        <a:lstStyle/>
        <a:p/>
      </dgm:t>
    </dgm:pt>
    <dgm:pt modelId="{2222363A-DE09-482F-B451-762E9AC93DC7}" type="pres">
      <dgm:prSet presAssocID="{23B0E062-2120-4074-BAE8-8F32C1CC65F1}" presName="sibTrans" presStyleLbl="sibTrans2D1" presStyleCnt="2" custScaleX="192927"/>
      <dgm:spPr/>
      <dgm:t>
        <a:bodyPr/>
        <a:lstStyle/>
        <a:p/>
      </dgm:t>
    </dgm:pt>
    <dgm:pt modelId="{CB1523D5-698F-4345-94E3-D96F82DFFF04}" type="pres">
      <dgm:prSet presAssocID="{23B0E062-2120-4074-BAE8-8F32C1CC65F1}" presName="connectorText" presStyleLbl="sibTrans2D1" presStyleCnt="2"/>
      <dgm:spPr/>
      <dgm:t>
        <a:bodyPr/>
        <a:lstStyle/>
        <a:p/>
      </dgm:t>
    </dgm:pt>
    <dgm:pt modelId="{1B393CD3-3D48-4818-86EB-14EB0B0BB253}" type="pres">
      <dgm:prSet presAssocID="{00ACC3B1-82DC-4C98-BF66-29026C9F74E1}" presName="node" presStyleLbl="node1" presStyleIdx="1" presStyleCnt="3" custLinFactNeighborX="-10308" custLinFactNeighborY="-5995">
        <dgm:presLayoutVars>
          <dgm:bulletEnabled val="1"/>
        </dgm:presLayoutVars>
      </dgm:prSet>
      <dgm:spPr/>
      <dgm:t>
        <a:bodyPr/>
        <a:lstStyle/>
        <a:p/>
      </dgm:t>
    </dgm:pt>
    <dgm:pt modelId="{E5E3F503-25E3-4197-AA75-72C674B2AC19}" type="pres">
      <dgm:prSet presAssocID="{7E7DC636-F072-47C3-BF84-5E9C224EC5BA}" presName="sibTrans" presStyleLbl="sibTrans2D1" presStyleIdx="1" presStyleCnt="2" custScaleX="192169"/>
      <dgm:spPr/>
      <dgm:t>
        <a:bodyPr/>
        <a:lstStyle/>
        <a:p/>
      </dgm:t>
    </dgm:pt>
    <dgm:pt modelId="{474CA547-5DD8-4586-AFD7-33A151ABB0C9}" type="pres">
      <dgm:prSet presAssocID="{7E7DC636-F072-47C3-BF84-5E9C224EC5BA}" presName="connectorText" presStyleLbl="sibTrans2D1" presStyleIdx="1" presStyleCnt="2"/>
      <dgm:spPr/>
      <dgm:t>
        <a:bodyPr/>
        <a:lstStyle/>
        <a:p/>
      </dgm:t>
    </dgm:pt>
    <dgm:pt modelId="{89196E72-5DE8-4A3D-B993-75B65477F20B}" type="pres">
      <dgm:prSet presAssocID="{EF3DCE58-51E1-4BDE-AC55-10D1C20B6791}" presName="node" presStyleLbl="node1" presStyleIdx="2" presStyleCnt="3" custLinFactNeighborX="1491" custLinFactNeighborY="-4892">
        <dgm:presLayoutVars>
          <dgm:bulletEnabled val="1"/>
        </dgm:presLayoutVars>
      </dgm:prSet>
      <dgm:spPr/>
      <dgm:t>
        <a:bodyPr/>
        <a:lstStyle/>
        <a:p/>
      </dgm:t>
    </dgm:pt>
  </dgm:ptLst>
  <dgm:cxnLst>
    <dgm:cxn modelId="{28085A6F-25A8-4451-8496-31F2A5DEAE5F}" srcId="{B51A64F0-4B36-4758-A50C-5519BB7A825D}" destId="{3EB6EB8A-271D-41CD-BD8F-4BC77DF126E2}" srcOrd="0" destOrd="0" parTransId="{244D4806-16A4-4ACA-A8DC-63226C763A12}" sibTransId="{23B0E062-2120-4074-BAE8-8F32C1CC65F1}"/>
    <dgm:cxn modelId="{E0E62BE6-78C3-472A-B168-05F2853BD037}" srcId="{B51A64F0-4B36-4758-A50C-5519BB7A825D}" destId="{00ACC3B1-82DC-4C98-BF66-29026C9F74E1}" srcOrd="1" destOrd="0" parTransId="{A775FA42-AB6F-4F96-9B35-1867986D76E0}" sibTransId="{7E7DC636-F072-47C3-BF84-5E9C224EC5BA}"/>
    <dgm:cxn modelId="{8886E695-6FDB-4665-AC39-98B3BC3B42B8}" srcId="{B51A64F0-4B36-4758-A50C-5519BB7A825D}" destId="{EF3DCE58-51E1-4BDE-AC55-10D1C20B6791}" srcOrd="2" destOrd="0" parTransId="{593FE50C-5712-4058-AB81-89C27676EC75}" sibTransId="{1C51905B-D6ED-4715-BC2F-493E34FD0E59}"/>
    <dgm:cxn modelId="{82FCB7CE-14F8-406A-AAA0-0D7346064732}" type="presOf" srcId="{B51A64F0-4B36-4758-A50C-5519BB7A825D}" destId="{D140AB44-1FBE-4C24-BC6C-48DFF348B231}" srcOrd="0" destOrd="0" presId="urn:microsoft.com/office/officeart/2005/8/layout/process1"/>
    <dgm:cxn modelId="{3958E55D-EE0D-4DA2-A9B1-F766931BC7B9}" type="presParOf" srcId="{D140AB44-1FBE-4C24-BC6C-48DFF348B231}" destId="{9268266F-D306-4E90-A296-FD1CE552F8A6}" srcOrd="0" destOrd="0" presId="urn:microsoft.com/office/officeart/2005/8/layout/process1"/>
    <dgm:cxn modelId="{221BE622-4FFE-48D0-9000-1EB7602FDB35}" type="presOf" srcId="{3EB6EB8A-271D-41CD-BD8F-4BC77DF126E2}" destId="{9268266F-D306-4E90-A296-FD1CE552F8A6}" srcOrd="0" destOrd="0" presId="urn:microsoft.com/office/officeart/2005/8/layout/process1"/>
    <dgm:cxn modelId="{DBB7D56F-E9EB-4598-A814-EEA8A391959F}" type="presParOf" srcId="{D140AB44-1FBE-4C24-BC6C-48DFF348B231}" destId="{2222363A-DE09-482F-B451-762E9AC93DC7}" srcOrd="1" destOrd="0" presId="urn:microsoft.com/office/officeart/2005/8/layout/process1"/>
    <dgm:cxn modelId="{7A992074-F8BE-4398-801F-5592B5967E80}" type="presOf" srcId="{23B0E062-2120-4074-BAE8-8F32C1CC65F1}" destId="{2222363A-DE09-482F-B451-762E9AC93DC7}" srcOrd="0" destOrd="0" presId="urn:microsoft.com/office/officeart/2005/8/layout/process1"/>
    <dgm:cxn modelId="{81EDF02C-BB14-4B94-914C-4D93F5277859}" type="presParOf" srcId="{2222363A-DE09-482F-B451-762E9AC93DC7}" destId="{CB1523D5-698F-4345-94E3-D96F82DFFF04}" srcOrd="0" destOrd="0" presId="urn:microsoft.com/office/officeart/2005/8/layout/process1"/>
    <dgm:cxn modelId="{A67BD207-919E-486A-9020-3DFD1D896E5D}" type="presOf" srcId="{23B0E062-2120-4074-BAE8-8F32C1CC65F1}" destId="{CB1523D5-698F-4345-94E3-D96F82DFFF04}" srcOrd="1" destOrd="0" presId="urn:microsoft.com/office/officeart/2005/8/layout/process1"/>
    <dgm:cxn modelId="{4E944317-889B-47F9-9182-503913BCCCA9}" type="presParOf" srcId="{D140AB44-1FBE-4C24-BC6C-48DFF348B231}" destId="{1B393CD3-3D48-4818-86EB-14EB0B0BB253}" srcOrd="2" destOrd="0" presId="urn:microsoft.com/office/officeart/2005/8/layout/process1"/>
    <dgm:cxn modelId="{CA159956-0D5E-4EFC-AE20-73EFA8D2077B}" type="presOf" srcId="{00ACC3B1-82DC-4C98-BF66-29026C9F74E1}" destId="{1B393CD3-3D48-4818-86EB-14EB0B0BB253}" srcOrd="0" destOrd="0" presId="urn:microsoft.com/office/officeart/2005/8/layout/process1"/>
    <dgm:cxn modelId="{4E3173C8-00C3-4CC2-AAC0-DC13BB997F61}" type="presParOf" srcId="{D140AB44-1FBE-4C24-BC6C-48DFF348B231}" destId="{E5E3F503-25E3-4197-AA75-72C674B2AC19}" srcOrd="3" destOrd="0" presId="urn:microsoft.com/office/officeart/2005/8/layout/process1"/>
    <dgm:cxn modelId="{04B19111-E10F-4E89-BFB0-AD61BAEC4D57}" type="presOf" srcId="{7E7DC636-F072-47C3-BF84-5E9C224EC5BA}" destId="{E5E3F503-25E3-4197-AA75-72C674B2AC19}" srcOrd="0" destOrd="0" presId="urn:microsoft.com/office/officeart/2005/8/layout/process1"/>
    <dgm:cxn modelId="{B1F30984-7039-4105-8D3F-4A2B3B0DEDBF}" type="presParOf" srcId="{E5E3F503-25E3-4197-AA75-72C674B2AC19}" destId="{474CA547-5DD8-4586-AFD7-33A151ABB0C9}" srcOrd="0" destOrd="0" presId="urn:microsoft.com/office/officeart/2005/8/layout/process1"/>
    <dgm:cxn modelId="{7D9E1F6F-6106-4736-8702-C379A6A3ACF7}" type="presOf" srcId="{7E7DC636-F072-47C3-BF84-5E9C224EC5BA}" destId="{474CA547-5DD8-4586-AFD7-33A151ABB0C9}" srcOrd="1" destOrd="0" presId="urn:microsoft.com/office/officeart/2005/8/layout/process1"/>
    <dgm:cxn modelId="{19CAA0CB-EB19-4AD9-97E1-7FFEBB0442C7}" type="presParOf" srcId="{D140AB44-1FBE-4C24-BC6C-48DFF348B231}" destId="{89196E72-5DE8-4A3D-B993-75B65477F20B}" srcOrd="4" destOrd="0" presId="urn:microsoft.com/office/officeart/2005/8/layout/process1"/>
    <dgm:cxn modelId="{766D5662-25E5-43F8-ACCA-7DEDA493D339}" type="presOf" srcId="{EF3DCE58-51E1-4BDE-AC55-10D1C20B6791}" destId="{89196E72-5DE8-4A3D-B993-75B65477F20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896544" cy="3672408"/>
        <a:chOff x="0" y="0"/>
        <a:chExt cx="4896544" cy="3672408"/>
      </a:xfrm>
    </dsp:grpSpPr>
    <dsp:sp modelId="{F7CF710E-B05E-43EF-84CD-AEA1BAEACAF0}">
      <dsp:nvSpPr>
        <dsp:cNvPr id="3" name="单圆角矩形 2"/>
        <dsp:cNvSpPr/>
      </dsp:nvSpPr>
      <dsp:spPr bwMode="white">
        <a:xfrm rot="16200000">
          <a:off x="306034" y="-306034"/>
          <a:ext cx="1836204" cy="2448272"/>
        </a:xfrm>
        <a:prstGeom prst="round1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rot="5400000" vert="horz" wrap="square"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时空观念</a:t>
          </a:r>
          <a:endParaRPr lang="en-US" altLang="zh-CN" sz="2800" b="1" dirty="0" smtClean="0">
            <a:latin typeface="楷体" panose="02010609060101010101" pitchFamily="49" charset="-122"/>
            <a:ea typeface="楷体" panose="02010609060101010101" pitchFamily="49" charset="-122"/>
          </a:endParaRPr>
        </a:p>
        <a:p>
          <a:pPr lvl="0"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（核心思维）</a:t>
          </a:r>
          <a:endParaRPr lang="zh-CN" altLang="en-US" sz="2000" b="1" dirty="0">
            <a:latin typeface="楷体" panose="02010609060101010101" pitchFamily="49" charset="-122"/>
            <a:ea typeface="楷体" panose="02010609060101010101" pitchFamily="49" charset="-122"/>
          </a:endParaRPr>
        </a:p>
      </dsp:txBody>
      <dsp:txXfrm rot="16200000">
        <a:off x="306034" y="-306034"/>
        <a:ext cx="1836204" cy="2448272"/>
      </dsp:txXfrm>
    </dsp:sp>
    <dsp:sp modelId="{523BF8FF-A49B-44B5-A6B2-77341411CD52}">
      <dsp:nvSpPr>
        <dsp:cNvPr id="4" name="单圆角矩形 3"/>
        <dsp:cNvSpPr/>
      </dsp:nvSpPr>
      <dsp:spPr bwMode="white">
        <a:xfrm>
          <a:off x="2448272" y="0"/>
          <a:ext cx="2448272" cy="1836204"/>
        </a:xfrm>
        <a:prstGeom prst="round1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史料实证</a:t>
          </a:r>
          <a:endParaRPr lang="en-US" altLang="zh-CN" sz="2800" b="1" dirty="0" smtClean="0">
            <a:latin typeface="楷体" panose="02010609060101010101" pitchFamily="49" charset="-122"/>
            <a:ea typeface="楷体" panose="02010609060101010101" pitchFamily="49" charset="-122"/>
          </a:endParaRPr>
        </a:p>
        <a:p>
          <a:pPr lvl="0"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（核心方法）</a:t>
          </a:r>
          <a:endParaRPr lang="zh-CN" altLang="en-US" sz="2000" b="1" dirty="0">
            <a:latin typeface="楷体" panose="02010609060101010101" pitchFamily="49" charset="-122"/>
            <a:ea typeface="楷体" panose="02010609060101010101" pitchFamily="49" charset="-122"/>
          </a:endParaRPr>
        </a:p>
      </dsp:txBody>
      <dsp:txXfrm>
        <a:off x="2448272" y="0"/>
        <a:ext cx="2448272" cy="1836204"/>
      </dsp:txXfrm>
    </dsp:sp>
    <dsp:sp modelId="{8D4C0C32-519B-406F-BA29-0DF7B8BD6366}">
      <dsp:nvSpPr>
        <dsp:cNvPr id="5" name="单圆角矩形 4"/>
        <dsp:cNvSpPr/>
      </dsp:nvSpPr>
      <dsp:spPr bwMode="white">
        <a:xfrm rot="10800000">
          <a:off x="0" y="1836204"/>
          <a:ext cx="2448272" cy="1836204"/>
        </a:xfrm>
        <a:prstGeom prst="round1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rot="10800000" vert="horz" wrap="square"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唯物史观</a:t>
          </a:r>
          <a:endParaRPr lang="en-US" altLang="zh-CN" sz="2800" b="1" dirty="0" smtClean="0">
            <a:latin typeface="楷体" panose="02010609060101010101" pitchFamily="49" charset="-122"/>
            <a:ea typeface="楷体" panose="02010609060101010101" pitchFamily="49" charset="-122"/>
          </a:endParaRPr>
        </a:p>
        <a:p>
          <a:pPr lvl="0"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（核心理论）</a:t>
          </a:r>
          <a:endParaRPr lang="zh-CN" altLang="en-US" sz="2800" b="1" dirty="0">
            <a:latin typeface="楷体" panose="02010609060101010101" pitchFamily="49" charset="-122"/>
            <a:ea typeface="楷体" panose="02010609060101010101" pitchFamily="49" charset="-122"/>
          </a:endParaRPr>
        </a:p>
      </dsp:txBody>
      <dsp:txXfrm rot="10800000">
        <a:off x="0" y="1836204"/>
        <a:ext cx="2448272" cy="1836204"/>
      </dsp:txXfrm>
    </dsp:sp>
    <dsp:sp modelId="{A2BBB956-E73B-41E6-A892-F82DFB9A5C6C}">
      <dsp:nvSpPr>
        <dsp:cNvPr id="6" name="单圆角矩形 5"/>
        <dsp:cNvSpPr/>
      </dsp:nvSpPr>
      <dsp:spPr bwMode="white">
        <a:xfrm rot="5400000">
          <a:off x="2754306" y="1530170"/>
          <a:ext cx="1836204" cy="2448272"/>
        </a:xfrm>
        <a:prstGeom prst="round1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rot="-5400000" vert="horz" wrap="square"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800" b="1" dirty="0" smtClean="0">
              <a:latin typeface="楷体" panose="02010609060101010101" pitchFamily="49" charset="-122"/>
              <a:ea typeface="楷体" panose="02010609060101010101" pitchFamily="49" charset="-122"/>
            </a:rPr>
            <a:t>历史解释</a:t>
          </a:r>
          <a:endParaRPr lang="en-US" altLang="zh-CN" sz="2800" b="1" dirty="0" smtClean="0">
            <a:latin typeface="楷体" panose="02010609060101010101" pitchFamily="49" charset="-122"/>
            <a:ea typeface="楷体" panose="02010609060101010101" pitchFamily="49" charset="-122"/>
          </a:endParaRPr>
        </a:p>
        <a:p>
          <a:pPr lvl="0" algn="l">
            <a:lnSpc>
              <a:spcPct val="100000"/>
            </a:lnSpc>
            <a:spcBef>
              <a:spcPct val="0"/>
            </a:spcBef>
            <a:spcAft>
              <a:spcPct val="35000"/>
            </a:spcAft>
          </a:pPr>
          <a:r>
            <a:rPr lang="zh-CN" altLang="en-US" sz="2000" b="1" dirty="0" smtClean="0">
              <a:latin typeface="楷体" panose="02010609060101010101" pitchFamily="49" charset="-122"/>
              <a:ea typeface="楷体" panose="02010609060101010101" pitchFamily="49" charset="-122"/>
            </a:rPr>
            <a:t>（核心能力）</a:t>
          </a:r>
          <a:endParaRPr lang="zh-CN" altLang="en-US" sz="2000" b="1" dirty="0">
            <a:latin typeface="楷体" panose="02010609060101010101" pitchFamily="49" charset="-122"/>
            <a:ea typeface="楷体" panose="02010609060101010101" pitchFamily="49" charset="-122"/>
          </a:endParaRPr>
        </a:p>
      </dsp:txBody>
      <dsp:txXfrm rot="5400000">
        <a:off x="2754306" y="1530170"/>
        <a:ext cx="1836204" cy="2448272"/>
      </dsp:txXfrm>
    </dsp:sp>
    <dsp:sp modelId="{E50A3FB4-7A0F-459A-9551-9077AA86796C}">
      <dsp:nvSpPr>
        <dsp:cNvPr id="7" name="圆角矩形 6"/>
        <dsp:cNvSpPr/>
      </dsp:nvSpPr>
      <dsp:spPr bwMode="white">
        <a:xfrm>
          <a:off x="1713790" y="1377153"/>
          <a:ext cx="1468963" cy="918102"/>
        </a:xfrm>
        <a:prstGeom prst="roundRect">
          <a:avLst/>
        </a:prstGeom>
        <a:sp3d prstMaterial="dkEdge">
          <a:bevelT w="8200" h="38100"/>
        </a:sp3d>
      </dsp:spPr>
      <dsp:style>
        <a:lnRef idx="1">
          <a:schemeClr val="lt1"/>
        </a:lnRef>
        <a:fillRef idx="2">
          <a:schemeClr val="accent1">
            <a:tint val="60000"/>
          </a:schemeClr>
        </a:fillRef>
        <a:effectRef idx="1">
          <a:scrgbClr r="0" g="0" b="0"/>
        </a:effectRef>
        <a:fontRef idx="minor"/>
      </dsp:style>
      <dsp:txBody>
        <a:bodyPr vert="horz" wrap="square"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zh-CN" altLang="en-US" sz="2800" b="1" dirty="0" smtClean="0">
              <a:solidFill>
                <a:schemeClr val="dk1"/>
              </a:solidFill>
              <a:latin typeface="楷体" panose="02010609060101010101" pitchFamily="49" charset="-122"/>
              <a:ea typeface="楷体" panose="02010609060101010101" pitchFamily="49" charset="-122"/>
            </a:rPr>
            <a:t>家国情怀</a:t>
          </a:r>
          <a:r>
            <a:rPr lang="zh-CN" altLang="en-US" sz="2000" b="1" dirty="0" smtClean="0">
              <a:solidFill>
                <a:schemeClr val="dk1"/>
              </a:solidFill>
              <a:latin typeface="楷体" panose="02010609060101010101" pitchFamily="49" charset="-122"/>
              <a:ea typeface="楷体" panose="02010609060101010101" pitchFamily="49" charset="-122"/>
            </a:rPr>
            <a:t>（核心价值观）</a:t>
          </a:r>
          <a:endParaRPr lang="zh-CN" altLang="en-US" sz="2000" b="1" dirty="0">
            <a:solidFill>
              <a:schemeClr val="dk1"/>
            </a:solidFill>
            <a:latin typeface="楷体" panose="02010609060101010101" pitchFamily="49" charset="-122"/>
            <a:ea typeface="楷体" panose="02010609060101010101" pitchFamily="49" charset="-122"/>
          </a:endParaRPr>
        </a:p>
      </dsp:txBody>
      <dsp:txXfrm>
        <a:off x="1713790" y="1377153"/>
        <a:ext cx="1468963" cy="918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93166" cy="2175661"/>
        <a:chOff x="0" y="0"/>
        <a:chExt cx="8393166" cy="2175661"/>
      </a:xfrm>
    </dsp:grpSpPr>
    <dsp:sp modelId="{01C50CF2-6CA0-425D-B396-C78A52F11C5B}">
      <dsp:nvSpPr>
        <dsp:cNvPr id="3" name="右箭头 2"/>
        <dsp:cNvSpPr/>
      </dsp:nvSpPr>
      <dsp:spPr bwMode="white">
        <a:xfrm>
          <a:off x="629487" y="0"/>
          <a:ext cx="7134191" cy="2175661"/>
        </a:xfrm>
        <a:prstGeom prst="rightArrow">
          <a:avLst/>
        </a:prstGeom>
      </dsp:spPr>
      <dsp:style>
        <a:lnRef idx="0">
          <a:schemeClr val="accent1"/>
        </a:lnRef>
        <a:fillRef idx="1">
          <a:schemeClr val="accent1">
            <a:tint val="40000"/>
          </a:schemeClr>
        </a:fillRef>
        <a:effectRef idx="0">
          <a:scrgbClr r="0" g="0" b="0"/>
        </a:effectRef>
        <a:fontRef idx="minor"/>
      </dsp:style>
      <dsp:txXfrm>
        <a:off x="629487" y="0"/>
        <a:ext cx="7134191" cy="2175661"/>
      </dsp:txXfrm>
    </dsp:sp>
    <dsp:sp modelId="{22DF41F5-5CA4-47A8-BBDC-A29FE83A5C78}">
      <dsp:nvSpPr>
        <dsp:cNvPr id="4" name="圆角矩形 3"/>
        <dsp:cNvSpPr/>
      </dsp:nvSpPr>
      <dsp:spPr bwMode="white">
        <a:xfrm>
          <a:off x="0" y="652698"/>
          <a:ext cx="2517950" cy="870264"/>
        </a:xfrm>
        <a:prstGeom prst="roundRect">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0"/>
            <a:t>建立与教材内容相关</a:t>
          </a:r>
          <a:r>
            <a:rPr lang="zh-CN" altLang="en-US" sz="1800" b="0"/>
            <a:t>的</a:t>
          </a:r>
          <a:endParaRPr lang="en-US" altLang="zh-CN" sz="1800" b="0"/>
        </a:p>
        <a:p>
          <a:pPr lvl="0">
            <a:lnSpc>
              <a:spcPct val="100000"/>
            </a:lnSpc>
            <a:spcBef>
              <a:spcPct val="0"/>
            </a:spcBef>
            <a:spcAft>
              <a:spcPct val="35000"/>
            </a:spcAft>
          </a:pPr>
          <a:r>
            <a:rPr lang="zh-CN" altLang="en-US" sz="1800" b="1"/>
            <a:t>课程内容结构</a:t>
          </a:r>
        </a:p>
      </dsp:txBody>
      <dsp:txXfrm>
        <a:off x="0" y="652698"/>
        <a:ext cx="2517950" cy="870264"/>
      </dsp:txXfrm>
    </dsp:sp>
    <dsp:sp modelId="{B9931202-809C-471B-A1CE-A9F6F3C9CC90}">
      <dsp:nvSpPr>
        <dsp:cNvPr id="5" name="圆角矩形 4"/>
        <dsp:cNvSpPr/>
      </dsp:nvSpPr>
      <dsp:spPr bwMode="white">
        <a:xfrm>
          <a:off x="2937608" y="652698"/>
          <a:ext cx="2517950" cy="870264"/>
        </a:xfrm>
        <a:prstGeom prst="roundRect">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a:t>在教材分析中</a:t>
          </a:r>
          <a:endParaRPr lang="en-US" altLang="zh-CN" sz="1800" b="0"/>
        </a:p>
        <a:p>
          <a:pPr lvl="0">
            <a:lnSpc>
              <a:spcPct val="100000"/>
            </a:lnSpc>
            <a:spcBef>
              <a:spcPct val="0"/>
            </a:spcBef>
            <a:spcAft>
              <a:spcPct val="35000"/>
            </a:spcAft>
          </a:pPr>
          <a:r>
            <a:rPr lang="zh-CN" altLang="en-US" sz="1800" b="1"/>
            <a:t>明确课程内容要求</a:t>
          </a:r>
        </a:p>
      </dsp:txBody>
      <dsp:txXfrm>
        <a:off x="2937608" y="652698"/>
        <a:ext cx="2517950" cy="870264"/>
      </dsp:txXfrm>
    </dsp:sp>
    <dsp:sp modelId="{9F73AEB1-27D7-4012-B049-91AF69F7F6B3}">
      <dsp:nvSpPr>
        <dsp:cNvPr id="6" name="圆角矩形 5"/>
        <dsp:cNvSpPr/>
      </dsp:nvSpPr>
      <dsp:spPr bwMode="white">
        <a:xfrm>
          <a:off x="5875216" y="652698"/>
          <a:ext cx="2517950" cy="870264"/>
        </a:xfrm>
        <a:prstGeom prst="roundRect">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0"/>
            <a:t>结合课程、教材内容和学情</a:t>
          </a:r>
          <a:endParaRPr lang="en-US" altLang="zh-CN" sz="1600" b="0"/>
        </a:p>
        <a:p>
          <a:pPr lvl="0">
            <a:lnSpc>
              <a:spcPct val="100000"/>
            </a:lnSpc>
            <a:spcBef>
              <a:spcPct val="0"/>
            </a:spcBef>
            <a:spcAft>
              <a:spcPct val="35000"/>
            </a:spcAft>
          </a:pPr>
          <a:r>
            <a:rPr lang="zh-CN" altLang="en-US" sz="1800" b="1"/>
            <a:t>设计教学目标</a:t>
          </a:r>
        </a:p>
      </dsp:txBody>
      <dsp:txXfrm>
        <a:off x="5875216" y="652698"/>
        <a:ext cx="2517950" cy="870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93166" cy="2016224"/>
        <a:chOff x="0" y="0"/>
        <a:chExt cx="8393166" cy="2016224"/>
      </a:xfrm>
    </dsp:grpSpPr>
    <dsp:sp modelId="{5F8265CD-053D-4532-AF03-AAC9059D1DE9}">
      <dsp:nvSpPr>
        <dsp:cNvPr id="3" name="圆角矩形 2"/>
        <dsp:cNvSpPr/>
      </dsp:nvSpPr>
      <dsp:spPr bwMode="white">
        <a:xfrm>
          <a:off x="0" y="-566780"/>
          <a:ext cx="1968615" cy="196861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sp:spPr>
      <dsp:style>
        <a:lnRef idx="2">
          <a:schemeClr val="lt1"/>
        </a:lnRef>
        <a:fillRef idx="1">
          <a:schemeClr val="accent1">
            <a:tint val="50000"/>
          </a:schemeClr>
        </a:fillRef>
        <a:effectRef idx="0">
          <a:scrgbClr r="0" g="0" b="0"/>
        </a:effectRef>
        <a:fontRef idx="minor"/>
      </dsp:style>
      <dsp:txXfrm>
        <a:off x="0" y="-566780"/>
        <a:ext cx="1968615" cy="1968615"/>
      </dsp:txXfrm>
    </dsp:sp>
    <dsp:sp modelId="{7BE39289-C28A-44CF-807A-F7F8B613B884}">
      <dsp:nvSpPr>
        <dsp:cNvPr id="4" name="圆角矩形 3"/>
        <dsp:cNvSpPr/>
      </dsp:nvSpPr>
      <dsp:spPr bwMode="white">
        <a:xfrm>
          <a:off x="0" y="0"/>
          <a:ext cx="1968615" cy="196861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a:t>结合课程、教材内容和学情</a:t>
          </a:r>
          <a:endParaRPr lang="en-US" altLang="zh-CN" sz="1800" b="0"/>
        </a:p>
        <a:p>
          <a:pPr lvl="0">
            <a:lnSpc>
              <a:spcPct val="100000"/>
            </a:lnSpc>
            <a:spcBef>
              <a:spcPct val="0"/>
            </a:spcBef>
            <a:spcAft>
              <a:spcPct val="35000"/>
            </a:spcAft>
          </a:pPr>
          <a:r>
            <a:rPr lang="zh-CN" altLang="en-US" sz="2000" b="1"/>
            <a:t>设计教学目标</a:t>
          </a:r>
        </a:p>
      </dsp:txBody>
      <dsp:txXfrm>
        <a:off x="0" y="0"/>
        <a:ext cx="1968615" cy="1968615"/>
      </dsp:txXfrm>
    </dsp:sp>
    <dsp:sp modelId="{D27B872D-54F3-4470-A1B5-CB8F5F991CE0}">
      <dsp:nvSpPr>
        <dsp:cNvPr id="5" name="右箭头 4"/>
        <dsp:cNvSpPr/>
      </dsp:nvSpPr>
      <dsp:spPr bwMode="white">
        <a:xfrm>
          <a:off x="2320728" y="181012"/>
          <a:ext cx="379199" cy="473031"/>
        </a:xfrm>
        <a:prstGeom prst="rightArrow">
          <a:avLst>
            <a:gd name="adj1" fmla="val 60000"/>
            <a:gd name="adj2" fmla="val 50000"/>
          </a:avLst>
        </a:prstGeom>
        <a:solidFill>
          <a:schemeClr val="accent1">
            <a:tint val="60000"/>
            <a:hueOff val="0"/>
            <a:satOff val="0"/>
            <a:lumOff val="0"/>
            <a:alphaOff val="0"/>
          </a:schemeClr>
        </a:solid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zh-CN" altLang="en-US" b="1"/>
        </a:p>
      </dsp:txBody>
      <dsp:txXfrm>
        <a:off x="2320728" y="181012"/>
        <a:ext cx="379199" cy="473031"/>
      </dsp:txXfrm>
    </dsp:sp>
    <dsp:sp modelId="{C0C01E06-49FA-4160-B259-BBB356D1E070}">
      <dsp:nvSpPr>
        <dsp:cNvPr id="6" name="圆角矩形 5"/>
        <dsp:cNvSpPr/>
      </dsp:nvSpPr>
      <dsp:spPr bwMode="white">
        <a:xfrm>
          <a:off x="3052040" y="-566780"/>
          <a:ext cx="1968615" cy="196861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sp:spPr>
      <dsp:style>
        <a:lnRef idx="2">
          <a:schemeClr val="lt1"/>
        </a:lnRef>
        <a:fillRef idx="1">
          <a:schemeClr val="accent1">
            <a:tint val="50000"/>
          </a:schemeClr>
        </a:fillRef>
        <a:effectRef idx="0">
          <a:scrgbClr r="0" g="0" b="0"/>
        </a:effectRef>
        <a:fontRef idx="minor"/>
      </dsp:style>
      <dsp:txXfrm>
        <a:off x="3052040" y="-566780"/>
        <a:ext cx="1968615" cy="1968615"/>
      </dsp:txXfrm>
    </dsp:sp>
    <dsp:sp modelId="{FD260DB0-C5D5-430E-9AF4-F34875217E70}">
      <dsp:nvSpPr>
        <dsp:cNvPr id="7" name="圆角矩形 6"/>
        <dsp:cNvSpPr/>
      </dsp:nvSpPr>
      <dsp:spPr bwMode="white">
        <a:xfrm>
          <a:off x="3072337" y="0"/>
          <a:ext cx="1968615" cy="196861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kern="1200"/>
            <a:t>结合教学目标</a:t>
          </a:r>
          <a:endParaRPr lang="en-US" altLang="zh-CN" sz="1800" b="0" kern="1200"/>
        </a:p>
        <a:p>
          <a:pPr lvl="0">
            <a:lnSpc>
              <a:spcPct val="100000"/>
            </a:lnSpc>
            <a:spcBef>
              <a:spcPct val="0"/>
            </a:spcBef>
            <a:spcAft>
              <a:spcPct val="35000"/>
            </a:spcAft>
          </a:pPr>
          <a:r>
            <a:rPr lang="zh-CN" altLang="en-US" sz="1800" b="0" kern="1200"/>
            <a:t>和教材内</a:t>
          </a:r>
          <a:r>
            <a:rPr lang="zh-CN" altLang="en-US" sz="1800" b="0" kern="1200">
              <a:solidFill>
                <a:prstClr val="white"/>
              </a:solidFill>
              <a:latin typeface="Calibri" panose="020F0502020204030204"/>
              <a:ea typeface="宋体" panose="02010600030101010101" pitchFamily="2" charset="-122"/>
              <a:cs typeface="+mn-cs"/>
            </a:rPr>
            <a:t>容</a:t>
          </a:r>
          <a:endParaRPr lang="en-US" altLang="zh-CN" sz="1800" b="0" kern="1200">
            <a:solidFill>
              <a:prstClr val="white"/>
            </a:solidFill>
            <a:latin typeface="Calibri" panose="020F0502020204030204"/>
            <a:ea typeface="宋体" panose="02010600030101010101" pitchFamily="2" charset="-122"/>
            <a:cs typeface="+mn-cs"/>
          </a:endParaRPr>
        </a:p>
        <a:p>
          <a:pPr lvl="0">
            <a:lnSpc>
              <a:spcPct val="100000"/>
            </a:lnSpc>
            <a:spcBef>
              <a:spcPct val="0"/>
            </a:spcBef>
            <a:spcAft>
              <a:spcPct val="35000"/>
            </a:spcAft>
          </a:pPr>
          <a:r>
            <a:rPr lang="zh-CN" altLang="en-US" sz="2000" b="1" kern="1200"/>
            <a:t>设计学习任务</a:t>
          </a:r>
        </a:p>
      </dsp:txBody>
      <dsp:txXfrm>
        <a:off x="3072337" y="0"/>
        <a:ext cx="1968615" cy="1968615"/>
      </dsp:txXfrm>
    </dsp:sp>
    <dsp:sp modelId="{E615F7F1-31C9-429B-8741-75230A7D33A9}">
      <dsp:nvSpPr>
        <dsp:cNvPr id="8" name="右箭头 7"/>
        <dsp:cNvSpPr/>
      </dsp:nvSpPr>
      <dsp:spPr bwMode="white">
        <a:xfrm>
          <a:off x="4972612" y="97835"/>
          <a:ext cx="379199" cy="473031"/>
        </a:xfrm>
        <a:prstGeom prst="rightArrow">
          <a:avLst>
            <a:gd name="adj1" fmla="val 60000"/>
            <a:gd name="adj2" fmla="val 50000"/>
          </a:avLst>
        </a:prstGeom>
        <a:solidFill>
          <a:schemeClr val="accent1">
            <a:tint val="60000"/>
            <a:hueOff val="0"/>
            <a:satOff val="0"/>
            <a:lumOff val="0"/>
            <a:alphaOff val="0"/>
          </a:schemeClr>
        </a:solid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endParaRPr lang="zh-CN" altLang="en-US" b="1"/>
        </a:p>
      </dsp:txBody>
      <dsp:txXfrm>
        <a:off x="4972612" y="97835"/>
        <a:ext cx="379199" cy="473031"/>
      </dsp:txXfrm>
    </dsp:sp>
    <dsp:sp modelId="{86EA22AF-0BFF-49FC-917F-4F8F06962872}">
      <dsp:nvSpPr>
        <dsp:cNvPr id="9" name="圆角矩形 8"/>
        <dsp:cNvSpPr/>
      </dsp:nvSpPr>
      <dsp:spPr bwMode="white">
        <a:xfrm>
          <a:off x="6104079" y="-566780"/>
          <a:ext cx="1968615" cy="196861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dsp:spPr>
      <dsp:style>
        <a:lnRef idx="2">
          <a:schemeClr val="lt1"/>
        </a:lnRef>
        <a:fillRef idx="1">
          <a:schemeClr val="accent1">
            <a:tint val="50000"/>
          </a:schemeClr>
        </a:fillRef>
        <a:effectRef idx="0">
          <a:scrgbClr r="0" g="0" b="0"/>
        </a:effectRef>
        <a:fontRef idx="minor"/>
      </dsp:style>
      <dsp:txXfrm>
        <a:off x="6104079" y="-566780"/>
        <a:ext cx="1968615" cy="1968615"/>
      </dsp:txXfrm>
    </dsp:sp>
    <dsp:sp modelId="{6893AF7A-7E05-488B-A6D8-CFC78559A9E3}">
      <dsp:nvSpPr>
        <dsp:cNvPr id="10" name="圆角矩形 9"/>
        <dsp:cNvSpPr/>
      </dsp:nvSpPr>
      <dsp:spPr bwMode="white">
        <a:xfrm>
          <a:off x="6249422" y="0"/>
          <a:ext cx="1968615" cy="196861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a:t>围绕教学目标和任务</a:t>
          </a:r>
          <a:endParaRPr lang="en-US" altLang="zh-CN" sz="1800" b="0"/>
        </a:p>
        <a:p>
          <a:pPr lvl="0">
            <a:lnSpc>
              <a:spcPct val="100000"/>
            </a:lnSpc>
            <a:spcBef>
              <a:spcPct val="0"/>
            </a:spcBef>
            <a:spcAft>
              <a:spcPct val="35000"/>
            </a:spcAft>
          </a:pPr>
          <a:r>
            <a:rPr lang="zh-CN" altLang="en-US" sz="2000" b="1"/>
            <a:t>选择教材内容</a:t>
          </a:r>
          <a:endParaRPr lang="en-US" altLang="zh-CN" sz="2000" b="1"/>
        </a:p>
        <a:p>
          <a:pPr lvl="0">
            <a:lnSpc>
              <a:spcPct val="100000"/>
            </a:lnSpc>
            <a:spcBef>
              <a:spcPct val="0"/>
            </a:spcBef>
            <a:spcAft>
              <a:spcPct val="35000"/>
            </a:spcAft>
          </a:pPr>
          <a:r>
            <a:rPr lang="zh-CN" altLang="en-US" sz="2000" b="1"/>
            <a:t>设计学习活动</a:t>
          </a:r>
        </a:p>
      </dsp:txBody>
      <dsp:txXfrm>
        <a:off x="6249422" y="0"/>
        <a:ext cx="1968615" cy="1968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80645" cy="1244510"/>
        <a:chOff x="0" y="0"/>
        <a:chExt cx="4680645" cy="1244510"/>
      </a:xfrm>
    </dsp:grpSpPr>
    <dsp:sp modelId="{9268266F-D306-4E90-A296-FD1CE552F8A6}">
      <dsp:nvSpPr>
        <dsp:cNvPr id="3" name="圆角矩形 2"/>
        <dsp:cNvSpPr/>
      </dsp:nvSpPr>
      <dsp:spPr bwMode="white">
        <a:xfrm>
          <a:off x="0" y="91938"/>
          <a:ext cx="1231749" cy="73904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53340" tIns="53340" rIns="53340" bIns="5334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rtl="0">
            <a:lnSpc>
              <a:spcPct val="100000"/>
            </a:lnSpc>
            <a:spcBef>
              <a:spcPct val="0"/>
            </a:spcBef>
            <a:spcAft>
              <a:spcPct val="35000"/>
            </a:spcAft>
          </a:pPr>
          <a:r>
            <a:rPr lang="zh-CN" sz="1400" b="1">
              <a:solidFill>
                <a:schemeClr val="tx1"/>
              </a:solidFill>
            </a:rPr>
            <a:t>夏商西周：</a:t>
          </a:r>
          <a:endParaRPr lang="en-US" altLang="zh-CN" sz="1400" b="1">
            <a:solidFill>
              <a:schemeClr val="tx1"/>
            </a:solidFill>
          </a:endParaRPr>
        </a:p>
        <a:p>
          <a:pPr lvl="0" rtl="0">
            <a:lnSpc>
              <a:spcPct val="100000"/>
            </a:lnSpc>
            <a:spcBef>
              <a:spcPct val="0"/>
            </a:spcBef>
            <a:spcAft>
              <a:spcPct val="35000"/>
            </a:spcAft>
          </a:pPr>
          <a:endParaRPr lang="en-US" altLang="zh-CN" sz="1400" b="1">
            <a:solidFill>
              <a:schemeClr val="tx1"/>
            </a:solidFill>
          </a:endParaRPr>
        </a:p>
        <a:p>
          <a:pPr lvl="0" rtl="0">
            <a:lnSpc>
              <a:spcPct val="100000"/>
            </a:lnSpc>
            <a:spcBef>
              <a:spcPct val="0"/>
            </a:spcBef>
            <a:spcAft>
              <a:spcPct val="35000"/>
            </a:spcAft>
          </a:pPr>
          <a:r>
            <a:rPr lang="zh-CN" altLang="en-US" sz="1400" b="0">
              <a:solidFill>
                <a:schemeClr val="tx1"/>
              </a:solidFill>
            </a:rPr>
            <a:t>中国传统国家形成</a:t>
          </a:r>
          <a:endParaRPr lang="zh-CN" sz="1400" b="0">
            <a:solidFill>
              <a:schemeClr val="tx1"/>
            </a:solidFill>
          </a:endParaRPr>
        </a:p>
      </dsp:txBody>
      <dsp:txXfrm>
        <a:off x="0" y="91938"/>
        <a:ext cx="1231749" cy="739049"/>
      </dsp:txXfrm>
    </dsp:sp>
    <dsp:sp modelId="{2222363A-DE09-482F-B451-762E9AC93DC7}">
      <dsp:nvSpPr>
        <dsp:cNvPr id="4" name="右箭头 3"/>
        <dsp:cNvSpPr/>
      </dsp:nvSpPr>
      <dsp:spPr bwMode="white">
        <a:xfrm rot="235464">
          <a:off x="1341032" y="366969"/>
          <a:ext cx="247704" cy="305474"/>
        </a:xfrm>
        <a:prstGeom prst="rightArrow">
          <a:avLst>
            <a:gd name="adj1" fmla="val 60000"/>
            <a:gd name="adj2" fmla="val 50000"/>
          </a:avLst>
        </a:prstGeom>
        <a:solidFill>
          <a:schemeClr val="accent1">
            <a:tint val="60000"/>
            <a:hueOff val="0"/>
            <a:satOff val="0"/>
            <a:lumOff val="0"/>
            <a:alphaOff val="0"/>
          </a:schemeClr>
        </a:solid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235464">
        <a:off x="1341032" y="366969"/>
        <a:ext cx="247704" cy="305474"/>
      </dsp:txXfrm>
    </dsp:sp>
    <dsp:sp modelId="{1B393CD3-3D48-4818-86EB-14EB0B0BB253}">
      <dsp:nvSpPr>
        <dsp:cNvPr id="5" name="圆角矩形 4"/>
        <dsp:cNvSpPr/>
      </dsp:nvSpPr>
      <dsp:spPr bwMode="white">
        <a:xfrm>
          <a:off x="1698020" y="208424"/>
          <a:ext cx="1231749" cy="73904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rtl="0">
            <a:lnSpc>
              <a:spcPct val="100000"/>
            </a:lnSpc>
            <a:spcBef>
              <a:spcPct val="0"/>
            </a:spcBef>
            <a:spcAft>
              <a:spcPct val="35000"/>
            </a:spcAft>
          </a:pPr>
          <a:r>
            <a:rPr lang="zh-CN" b="1">
              <a:solidFill>
                <a:schemeClr val="tx1"/>
              </a:solidFill>
            </a:rPr>
            <a:t>春秋战国：</a:t>
          </a:r>
          <a:endParaRPr lang="en-US" altLang="zh-CN" b="1">
            <a:solidFill>
              <a:schemeClr val="tx1"/>
            </a:solidFill>
          </a:endParaRPr>
        </a:p>
        <a:p>
          <a:pPr lvl="0" rtl="0">
            <a:lnSpc>
              <a:spcPct val="100000"/>
            </a:lnSpc>
            <a:spcBef>
              <a:spcPct val="0"/>
            </a:spcBef>
            <a:spcAft>
              <a:spcPct val="35000"/>
            </a:spcAft>
          </a:pPr>
          <a:endParaRPr lang="en-US" altLang="zh-CN" b="1">
            <a:solidFill>
              <a:schemeClr val="tx1"/>
            </a:solidFill>
          </a:endParaRPr>
        </a:p>
        <a:p>
          <a:pPr lvl="0" rtl="0">
            <a:lnSpc>
              <a:spcPct val="100000"/>
            </a:lnSpc>
            <a:spcBef>
              <a:spcPct val="0"/>
            </a:spcBef>
            <a:spcAft>
              <a:spcPct val="35000"/>
            </a:spcAft>
          </a:pPr>
          <a:r>
            <a:rPr lang="zh-CN" altLang="en-US" b="0">
              <a:solidFill>
                <a:schemeClr val="tx1"/>
              </a:solidFill>
            </a:rPr>
            <a:t>中国传统文化形成</a:t>
          </a:r>
          <a:endParaRPr lang="zh-CN" b="0">
            <a:solidFill>
              <a:schemeClr val="tx1"/>
            </a:solidFill>
          </a:endParaRPr>
        </a:p>
      </dsp:txBody>
      <dsp:txXfrm>
        <a:off x="1698020" y="208424"/>
        <a:ext cx="1231749" cy="739049"/>
      </dsp:txXfrm>
    </dsp:sp>
    <dsp:sp modelId="{E5E3F503-25E3-4197-AA75-72C674B2AC19}">
      <dsp:nvSpPr>
        <dsp:cNvPr id="6" name="右箭头 5"/>
        <dsp:cNvSpPr/>
      </dsp:nvSpPr>
      <dsp:spPr bwMode="white">
        <a:xfrm rot="16005">
          <a:off x="3051762" y="429288"/>
          <a:ext cx="275141" cy="305474"/>
        </a:xfrm>
        <a:prstGeom prst="rightArrow">
          <a:avLst>
            <a:gd name="adj1" fmla="val 60000"/>
            <a:gd name="adj2" fmla="val 50000"/>
          </a:avLst>
        </a:prstGeom>
        <a:solidFill>
          <a:schemeClr val="accent1">
            <a:tint val="60000"/>
            <a:hueOff val="0"/>
            <a:satOff val="0"/>
            <a:lumOff val="0"/>
            <a:alphaOff val="0"/>
          </a:schemeClr>
        </a:solid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1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6005">
        <a:off x="3051762" y="429288"/>
        <a:ext cx="275141" cy="305474"/>
      </dsp:txXfrm>
    </dsp:sp>
    <dsp:sp modelId="{89196E72-5DE8-4A3D-B993-75B65477F20B}">
      <dsp:nvSpPr>
        <dsp:cNvPr id="7" name="圆角矩形 6"/>
        <dsp:cNvSpPr/>
      </dsp:nvSpPr>
      <dsp:spPr bwMode="white">
        <a:xfrm>
          <a:off x="3448896" y="216576"/>
          <a:ext cx="1231749" cy="739049"/>
        </a:xfrm>
        <a:prstGeom prst="roundRect">
          <a:avLst>
            <a:gd name="adj" fmla="val 10000"/>
          </a:avLst>
        </a:prstGeom>
        <a:solidFill>
          <a:schemeClr val="bg2"/>
        </a:solidFill>
        <a:ln w="25400" cap="flat" cmpd="sng" algn="ctr">
          <a:solidFill>
            <a:schemeClr val="lt1">
              <a:hueOff val="0"/>
              <a:satOff val="0"/>
              <a:lumOff val="0"/>
              <a:alphaOff val="0"/>
            </a:schemeClr>
          </a:solidFill>
          <a:prstDash val="solid"/>
        </a:ln>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rtl="0">
            <a:lnSpc>
              <a:spcPct val="100000"/>
            </a:lnSpc>
            <a:spcBef>
              <a:spcPct val="0"/>
            </a:spcBef>
            <a:spcAft>
              <a:spcPct val="35000"/>
            </a:spcAft>
          </a:pPr>
          <a:r>
            <a:rPr lang="zh-CN" b="1">
              <a:solidFill>
                <a:schemeClr val="tx1"/>
              </a:solidFill>
            </a:rPr>
            <a:t>秦汉时期：</a:t>
          </a:r>
          <a:endParaRPr lang="en-US" altLang="zh-CN" b="1">
            <a:solidFill>
              <a:schemeClr val="tx1"/>
            </a:solidFill>
          </a:endParaRPr>
        </a:p>
        <a:p>
          <a:pPr lvl="0" rtl="0">
            <a:lnSpc>
              <a:spcPct val="100000"/>
            </a:lnSpc>
            <a:spcBef>
              <a:spcPct val="0"/>
            </a:spcBef>
            <a:spcAft>
              <a:spcPct val="35000"/>
            </a:spcAft>
          </a:pPr>
          <a:endParaRPr lang="en-US" altLang="zh-CN" b="1">
            <a:solidFill>
              <a:schemeClr val="tx1"/>
            </a:solidFill>
          </a:endParaRPr>
        </a:p>
        <a:p>
          <a:pPr lvl="0" rtl="0">
            <a:lnSpc>
              <a:spcPct val="100000"/>
            </a:lnSpc>
            <a:spcBef>
              <a:spcPct val="0"/>
            </a:spcBef>
            <a:spcAft>
              <a:spcPct val="35000"/>
            </a:spcAft>
          </a:pPr>
          <a:r>
            <a:rPr lang="zh-CN" altLang="en-US">
              <a:solidFill>
                <a:schemeClr val="tx1"/>
              </a:solidFill>
            </a:rPr>
            <a:t>中国传统政治制度形成</a:t>
          </a:r>
          <a:endParaRPr lang="zh-CN">
            <a:solidFill>
              <a:schemeClr val="tx1"/>
            </a:solidFill>
          </a:endParaRPr>
        </a:p>
      </dsp:txBody>
      <dsp:txXfrm>
        <a:off x="3448896" y="216576"/>
        <a:ext cx="1231749" cy="73904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rSet csTypeId="urn:microsoft.com/office/officeart/2005/8/colors/accent6_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fact="1"/>
            <dgm:rule type="primFontSz" val="5"/>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forEach name="sibTransForEach" axis="followSib" ptType="sibTrans" cnt="1">
        <dgm:layoutNode name="sibTrans">
          <dgm:alg type="conn">
            <dgm:param type="srcNode" val="imagSh"/>
            <dgm:param type="dstNode" val="imagSh"/>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1340BB38-390E-4EB1-9700-86C51D196D9C}"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AF35D9F-5871-4F5B-8CF2-917C3FAEF21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325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BC9B5EB-C41F-4BBD-B7F4-3C25B275538E}"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E4B22E7-B664-44B2-809D-14F945A50A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p:nvPr>
        </p:nvSpPr>
        <p:spPr/>
      </p:sp>
      <p:sp>
        <p:nvSpPr>
          <p:cNvPr id="16387" name="备注占位符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07D4009F-44B2-41BD-9F21-B3D1A1C4CCD6}"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p:sp>
      <p:sp>
        <p:nvSpPr>
          <p:cNvPr id="32771" name="备注占位符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2" name="灯片编号占位符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580595D-2EEB-44A9-AA71-AB1F0147D381}"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p:spPr>
        <p:txBody>
          <a:bodyPr/>
          <a:lstStyle/>
          <a:p>
            <a:endParaRPr lang="zh-CN" altLang="en-US"/>
          </a:p>
        </p:txBody>
      </p:sp>
      <p:sp>
        <p:nvSpPr>
          <p:cNvPr id="30724"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19C100FD-C2B2-4AD8-A2C9-875F385ADE67}"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p:spPr>
        <p:txBody>
          <a:bodyPr/>
          <a:lstStyle/>
          <a:p>
            <a:endParaRPr lang="zh-CN" altLang="en-US"/>
          </a:p>
        </p:txBody>
      </p:sp>
      <p:sp>
        <p:nvSpPr>
          <p:cNvPr id="30724"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65516303-A91E-4FA1-A7EB-7EC99E430817}"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0" Type="http://schemas.openxmlformats.org/officeDocument/2006/relationships/tags" Target="../tags/tag18.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24.xml"/><Relationship Id="rId7" Type="http://schemas.openxmlformats.org/officeDocument/2006/relationships/image" Target="../media/image4.pn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6.png"/><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image" Target="../media/image6.png"/><Relationship Id="rId2" Type="http://schemas.openxmlformats.org/officeDocument/2006/relationships/tags" Target="../tags/tag35.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image" Target="../media/image7.pn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9.png"/><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6.png"/><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1.pn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90.xml"/><Relationship Id="rId7" Type="http://schemas.openxmlformats.org/officeDocument/2006/relationships/image" Target="../media/image2.png"/><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media/image3.png"/><Relationship Id="rId4" Type="http://schemas.openxmlformats.org/officeDocument/2006/relationships/tags" Target="../tags/tag92.xml"/><Relationship Id="rId3" Type="http://schemas.openxmlformats.org/officeDocument/2006/relationships/image" Target="../media/image2.png"/><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tags" Target="../tags/tag101.xml"/><Relationship Id="rId4" Type="http://schemas.openxmlformats.org/officeDocument/2006/relationships/image" Target="../media/image10.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6.png"/><Relationship Id="rId5" Type="http://schemas.openxmlformats.org/officeDocument/2006/relationships/tags" Target="../tags/tag110.xml"/><Relationship Id="rId4" Type="http://schemas.openxmlformats.org/officeDocument/2006/relationships/image" Target="../media/image10.png"/><Relationship Id="rId3" Type="http://schemas.openxmlformats.org/officeDocument/2006/relationships/tags" Target="../tags/tag109.xml"/><Relationship Id="rId2" Type="http://schemas.openxmlformats.org/officeDocument/2006/relationships/tags" Target="../tags/tag108.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10.png"/><Relationship Id="rId2" Type="http://schemas.openxmlformats.org/officeDocument/2006/relationships/tags" Target="../tags/tag117.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2" Type="http://schemas.openxmlformats.org/officeDocument/2006/relationships/image" Target="../media/image6.png"/><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image" Target="../media/image3.png"/><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tags" Target="../tags/tag135.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E1FB38DC-1514-4F88-A3DE-7FDCDDFC8125}"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2" name="图片 31"/>
          <p:cNvPicPr>
            <a:picLocks noChangeAspect="1"/>
          </p:cNvPicPr>
          <p:nvPr>
            <p:custDataLst>
              <p:tags r:id="rId2"/>
            </p:custDataLst>
          </p:nvPr>
        </p:nvPicPr>
        <p:blipFill>
          <a:blip r:embed="rId3"/>
          <a:stretch>
            <a:fillRect/>
          </a:stretch>
        </p:blipFill>
        <p:spPr>
          <a:xfrm>
            <a:off x="7092395" y="3783089"/>
            <a:ext cx="2051605" cy="3074911"/>
          </a:xfrm>
          <a:prstGeom prst="rect">
            <a:avLst/>
          </a:prstGeom>
        </p:spPr>
      </p:pic>
      <p:sp>
        <p:nvSpPr>
          <p:cNvPr id="16" name="日期占位符 15"/>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2592000" y="6349833"/>
            <a:ext cx="3960000" cy="316800"/>
          </a:xfr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dirty="0"/>
          </a:p>
        </p:txBody>
      </p:sp>
      <p:pic>
        <p:nvPicPr>
          <p:cNvPr id="33" name="图片 32"/>
          <p:cNvPicPr>
            <a:picLocks noChangeAspect="1"/>
          </p:cNvPicPr>
          <p:nvPr>
            <p:custDataLst>
              <p:tags r:id="rId7"/>
            </p:custDataLst>
          </p:nvPr>
        </p:nvPicPr>
        <p:blipFill>
          <a:blip r:embed="rId3"/>
          <a:stretch>
            <a:fillRect/>
          </a:stretch>
        </p:blipFill>
        <p:spPr>
          <a:xfrm rot="10800000">
            <a:off x="0" y="0"/>
            <a:ext cx="2051605" cy="3074911"/>
          </a:xfrm>
          <a:prstGeom prst="rect">
            <a:avLst/>
          </a:prstGeom>
        </p:spPr>
      </p:pic>
      <p:sp>
        <p:nvSpPr>
          <p:cNvPr id="34" name="矩形 33"/>
          <p:cNvSpPr/>
          <p:nvPr>
            <p:custDataLst>
              <p:tags r:id="rId8"/>
            </p:custDataLst>
          </p:nvPr>
        </p:nvSpPr>
        <p:spPr>
          <a:xfrm>
            <a:off x="2664278" y="2184736"/>
            <a:ext cx="3815444" cy="21696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41" name="矩形 40"/>
          <p:cNvSpPr/>
          <p:nvPr>
            <p:custDataLst>
              <p:tags r:id="rId9"/>
            </p:custDataLst>
          </p:nvPr>
        </p:nvSpPr>
        <p:spPr>
          <a:xfrm>
            <a:off x="3888922" y="1879900"/>
            <a:ext cx="1349829" cy="427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89DA3"/>
              </a:solidFill>
            </a:endParaRPr>
          </a:p>
        </p:txBody>
      </p:sp>
      <p:sp>
        <p:nvSpPr>
          <p:cNvPr id="2" name="标题 1"/>
          <p:cNvSpPr>
            <a:spLocks noGrp="1"/>
          </p:cNvSpPr>
          <p:nvPr>
            <p:ph type="ctrTitle" hasCustomPrompt="1"/>
            <p:custDataLst>
              <p:tags r:id="rId10"/>
            </p:custDataLst>
          </p:nvPr>
        </p:nvSpPr>
        <p:spPr>
          <a:xfrm>
            <a:off x="2684806" y="2650856"/>
            <a:ext cx="3773141" cy="657439"/>
          </a:xfrm>
          <a:noFill/>
        </p:spPr>
        <p:txBody>
          <a:bodyPr lIns="90000" tIns="46800" rIns="90000" bIns="0" anchor="b" anchorCtr="0">
            <a:normAutofit/>
          </a:bodyPr>
          <a:lstStyle>
            <a:lvl1pPr algn="ctr">
              <a:lnSpc>
                <a:spcPct val="130000"/>
              </a:lnSpc>
              <a:defRPr sz="3600" spc="0" baseline="0">
                <a:solidFill>
                  <a:schemeClr val="accent1"/>
                </a:solidFill>
                <a:latin typeface="+mj-ea"/>
                <a:ea typeface="+mj-ea"/>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2684807" y="3619088"/>
            <a:ext cx="3773143" cy="655440"/>
          </a:xfrm>
        </p:spPr>
        <p:txBody>
          <a:bodyPr lIns="90000" tIns="0" rIns="90000" bIns="46800">
            <a:normAutofit/>
          </a:bodyPr>
          <a:lstStyle>
            <a:lvl1pPr marL="0" indent="0" algn="ctr" eaLnBrk="1" fontAlgn="auto" latinLnBrk="0" hangingPunct="1">
              <a:lnSpc>
                <a:spcPct val="130000"/>
              </a:lnSpc>
              <a:buNone/>
              <a:defRPr sz="1050" u="none" strike="noStrike" kern="1200" cap="none" spc="0" normalizeH="0" baseline="0">
                <a:solidFill>
                  <a:schemeClr val="accent1"/>
                </a:solidFill>
                <a:uFillTx/>
                <a:latin typeface="微软雅黑" panose="020B050302020402020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2"/>
            </p:custDataLst>
          </p:nvPr>
        </p:nvSpPr>
        <p:spPr>
          <a:xfrm>
            <a:off x="3660685" y="5244114"/>
            <a:ext cx="1897474" cy="388773"/>
          </a:xfrm>
        </p:spPr>
        <p:txBody>
          <a:bodyPr anchor="ctr">
            <a:normAutofit/>
          </a:bodyPr>
          <a:lstStyle>
            <a:lvl1pPr marL="0" indent="0" algn="ctr">
              <a:lnSpc>
                <a:spcPct val="130000"/>
              </a:lnSpc>
              <a:buNone/>
              <a:defRPr sz="1050" spc="0" baseline="0">
                <a:solidFill>
                  <a:schemeClr val="accent1"/>
                </a:solidFill>
                <a:latin typeface="微软雅黑" panose="020B0503020204020204" charset="-122"/>
              </a:defRPr>
            </a:lvl1pPr>
          </a:lstStyle>
          <a:p>
            <a:pPr lvl="0"/>
            <a:r>
              <a:rPr lang="zh-CN" altLang="en-US" dirty="0"/>
              <a:t>编辑文本</a:t>
            </a:r>
            <a:endParaRPr lang="zh-CN" altLang="en-US" dirty="0"/>
          </a:p>
        </p:txBody>
      </p:sp>
      <p:sp>
        <p:nvSpPr>
          <p:cNvPr id="7" name="文本占位符 6"/>
          <p:cNvSpPr>
            <a:spLocks noGrp="1"/>
          </p:cNvSpPr>
          <p:nvPr>
            <p:ph type="body" sz="quarter" idx="14" hasCustomPrompt="1"/>
            <p:custDataLst>
              <p:tags r:id="rId13"/>
            </p:custDataLst>
          </p:nvPr>
        </p:nvSpPr>
        <p:spPr>
          <a:xfrm>
            <a:off x="3660685" y="5818322"/>
            <a:ext cx="1897474" cy="388773"/>
          </a:xfrm>
        </p:spPr>
        <p:txBody>
          <a:bodyPr anchor="ctr">
            <a:normAutofit/>
          </a:bodyPr>
          <a:lstStyle>
            <a:lvl1pPr marL="0" indent="0" algn="ctr">
              <a:lnSpc>
                <a:spcPct val="130000"/>
              </a:lnSpc>
              <a:buNone/>
              <a:defRPr sz="1050" spc="0" baseline="0">
                <a:solidFill>
                  <a:schemeClr val="accent1"/>
                </a:solidFill>
                <a:latin typeface="微软雅黑" panose="020B0503020204020204" charset="-122"/>
              </a:defRPr>
            </a:lvl1pPr>
          </a:lstStyle>
          <a:p>
            <a:pPr lvl="0"/>
            <a:r>
              <a:rPr lang="zh-CN" altLang="en-US" dirty="0"/>
              <a:t>编辑文本</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1189196" cy="178371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7693343" y="4682490"/>
            <a:ext cx="1449229" cy="2175510"/>
          </a:xfrm>
          <a:prstGeom prst="rect">
            <a:avLst/>
          </a:prstGeom>
        </p:spPr>
      </p:pic>
      <p:sp>
        <p:nvSpPr>
          <p:cNvPr id="2" name="标题 1"/>
          <p:cNvSpPr>
            <a:spLocks noGrp="1"/>
          </p:cNvSpPr>
          <p:nvPr>
            <p:ph type="title"/>
            <p:custDataLst>
              <p:tags r:id="rId6"/>
            </p:custDataLst>
          </p:nvPr>
        </p:nvSpPr>
        <p:spPr>
          <a:xfrm>
            <a:off x="502411" y="498479"/>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502411" y="162612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2592000" y="6349833"/>
            <a:ext cx="3960000" cy="316800"/>
          </a:xfrm>
        </p:spPr>
        <p:txBody>
          <a:bodyPr/>
          <a:lstStyle/>
          <a:p>
            <a:endParaRPr lang="zh-CN" altLang="en-US"/>
          </a:p>
        </p:txBody>
      </p:sp>
      <p:sp>
        <p:nvSpPr>
          <p:cNvPr id="6" name="灯片编号占位符 5"/>
          <p:cNvSpPr>
            <a:spLocks noGrp="1"/>
          </p:cNvSpPr>
          <p:nvPr>
            <p:ph type="sldNum" sz="quarter" idx="12"/>
            <p:custDataLst>
              <p:tags r:id="rId4"/>
            </p:custDataLst>
          </p:nvPr>
        </p:nvSpPr>
        <p:spPr>
          <a:xfrm>
            <a:off x="6120450" y="6349833"/>
            <a:ext cx="2700000" cy="316800"/>
          </a:xfrm>
        </p:spPr>
        <p:txBody>
          <a:bodyPr/>
          <a:lstStyle/>
          <a:p>
            <a:fld id="{49AE70B2-8BF9-45C0-BB95-33D1B9D3A854}" type="slidenum">
              <a:rPr lang="zh-CN" altLang="en-US" smtClean="0"/>
            </a:fld>
            <a:endParaRPr lang="zh-CN" altLang="en-US"/>
          </a:p>
        </p:txBody>
      </p:sp>
      <p:sp>
        <p:nvSpPr>
          <p:cNvPr id="7" name="椭圆 6"/>
          <p:cNvSpPr/>
          <p:nvPr>
            <p:custDataLst>
              <p:tags r:id="rId5"/>
            </p:custDataLst>
          </p:nvPr>
        </p:nvSpPr>
        <p:spPr>
          <a:xfrm>
            <a:off x="3894205" y="2242242"/>
            <a:ext cx="1268504" cy="126850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pic>
        <p:nvPicPr>
          <p:cNvPr id="8" name="图片 7"/>
          <p:cNvPicPr>
            <a:picLocks noChangeAspect="1"/>
          </p:cNvPicPr>
          <p:nvPr>
            <p:custDataLst>
              <p:tags r:id="rId6"/>
            </p:custDataLst>
          </p:nvPr>
        </p:nvPicPr>
        <p:blipFill>
          <a:blip r:embed="rId7"/>
          <a:stretch>
            <a:fillRect/>
          </a:stretch>
        </p:blipFill>
        <p:spPr>
          <a:xfrm rot="20537791">
            <a:off x="3070467" y="2294234"/>
            <a:ext cx="1084514" cy="1062229"/>
          </a:xfrm>
          <a:prstGeom prst="rect">
            <a:avLst/>
          </a:prstGeom>
        </p:spPr>
      </p:pic>
      <p:pic>
        <p:nvPicPr>
          <p:cNvPr id="9" name="图片 8"/>
          <p:cNvPicPr>
            <a:picLocks noChangeAspect="1"/>
          </p:cNvPicPr>
          <p:nvPr>
            <p:custDataLst>
              <p:tags r:id="rId8"/>
            </p:custDataLst>
          </p:nvPr>
        </p:nvPicPr>
        <p:blipFill>
          <a:blip r:embed="rId9"/>
          <a:stretch>
            <a:fillRect/>
          </a:stretch>
        </p:blipFill>
        <p:spPr>
          <a:xfrm rot="20321898" flipH="1">
            <a:off x="4755623" y="1716231"/>
            <a:ext cx="1147499" cy="1123920"/>
          </a:xfrm>
          <a:prstGeom prst="rect">
            <a:avLst/>
          </a:prstGeom>
        </p:spPr>
      </p:pic>
      <p:sp>
        <p:nvSpPr>
          <p:cNvPr id="13" name="任意形状 10"/>
          <p:cNvSpPr/>
          <p:nvPr>
            <p:custDataLst>
              <p:tags r:id="rId10"/>
            </p:custDataLst>
          </p:nvPr>
        </p:nvSpPr>
        <p:spPr>
          <a:xfrm>
            <a:off x="-43339" y="0"/>
            <a:ext cx="9187340" cy="6858000"/>
          </a:xfrm>
          <a:custGeom>
            <a:avLst/>
            <a:gdLst>
              <a:gd name="connsiteX0" fmla="*/ 201707 w 12192001"/>
              <a:gd name="connsiteY0" fmla="*/ 188259 h 6858000"/>
              <a:gd name="connsiteX1" fmla="*/ 201707 w 12192001"/>
              <a:gd name="connsiteY1" fmla="*/ 6669741 h 6858000"/>
              <a:gd name="connsiteX2" fmla="*/ 11967883 w 12192001"/>
              <a:gd name="connsiteY2" fmla="*/ 6669741 h 6858000"/>
              <a:gd name="connsiteX3" fmla="*/ 11967883 w 12192001"/>
              <a:gd name="connsiteY3" fmla="*/ 188259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01707" y="188259"/>
                </a:moveTo>
                <a:lnTo>
                  <a:pt x="201707" y="6669741"/>
                </a:lnTo>
                <a:lnTo>
                  <a:pt x="11967883" y="6669741"/>
                </a:lnTo>
                <a:lnTo>
                  <a:pt x="11967883" y="188259"/>
                </a:lnTo>
                <a:close/>
                <a:moveTo>
                  <a:pt x="0" y="0"/>
                </a:moveTo>
                <a:lnTo>
                  <a:pt x="12192001" y="0"/>
                </a:lnTo>
                <a:lnTo>
                  <a:pt x="1219200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0"/>
          </a:p>
        </p:txBody>
      </p:sp>
      <p:sp>
        <p:nvSpPr>
          <p:cNvPr id="2" name="标题 1"/>
          <p:cNvSpPr>
            <a:spLocks noGrp="1"/>
          </p:cNvSpPr>
          <p:nvPr>
            <p:ph type="title" hasCustomPrompt="1"/>
            <p:custDataLst>
              <p:tags r:id="rId11"/>
            </p:custDataLst>
          </p:nvPr>
        </p:nvSpPr>
        <p:spPr>
          <a:xfrm>
            <a:off x="2687861" y="3912035"/>
            <a:ext cx="3831239" cy="553529"/>
          </a:xfrm>
        </p:spPr>
        <p:txBody>
          <a:bodyPr lIns="101600" tIns="38100" rIns="63500" bIns="38100" anchor="ctr" anchorCtr="0">
            <a:noAutofit/>
          </a:bodyPr>
          <a:lstStyle>
            <a:lvl1pPr algn="ctr">
              <a:lnSpc>
                <a:spcPct val="130000"/>
              </a:lnSpc>
              <a:defRPr sz="2700" u="none" strike="noStrike" kern="1200" cap="none" spc="0" normalizeH="0" baseline="0">
                <a:solidFill>
                  <a:schemeClr val="accent1"/>
                </a:solidFill>
                <a:uFillTx/>
                <a:latin typeface="微软雅黑" panose="020B0503020204020204" charset="-122"/>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12"/>
            </p:custDataLst>
          </p:nvPr>
        </p:nvSpPr>
        <p:spPr>
          <a:xfrm>
            <a:off x="2687863" y="4706153"/>
            <a:ext cx="3831239" cy="410492"/>
          </a:xfrm>
        </p:spPr>
        <p:txBody>
          <a:bodyPr lIns="101600" tIns="38100" rIns="76200" bIns="38100">
            <a:noAutofit/>
          </a:bodyPr>
          <a:lstStyle>
            <a:lvl1pPr marL="0" indent="0" algn="ctr" eaLnBrk="1" fontAlgn="auto" latinLnBrk="0" hangingPunct="1">
              <a:lnSpc>
                <a:spcPct val="130000"/>
              </a:lnSpc>
              <a:buNone/>
              <a:defRPr kumimoji="0" lang="zh-CN" altLang="en-US" sz="1050" b="0" i="0" u="none" strike="noStrike" kern="1200" cap="none" spc="0" normalizeH="0" baseline="0" noProof="1">
                <a:solidFill>
                  <a:schemeClr val="accent1"/>
                </a:solidFill>
                <a:uFillTx/>
                <a:latin typeface="微软雅黑" panose="020B0503020204020204" charset="-122"/>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6477614" y="2857500"/>
            <a:ext cx="2664957" cy="4000500"/>
          </a:xfrm>
          <a:prstGeom prst="rect">
            <a:avLst/>
          </a:prstGeom>
        </p:spPr>
      </p:pic>
      <p:sp>
        <p:nvSpPr>
          <p:cNvPr id="2" name="标题 1"/>
          <p:cNvSpPr>
            <a:spLocks noGrp="1"/>
          </p:cNvSpPr>
          <p:nvPr>
            <p:ph type="title"/>
            <p:custDataLst>
              <p:tags r:id="rId4"/>
            </p:custDataLst>
          </p:nvPr>
        </p:nvSpPr>
        <p:spPr>
          <a:xfrm>
            <a:off x="50241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7" y="162612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1626121"/>
            <a:ext cx="3962432" cy="4041680"/>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9"/>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a:stretch>
            <a:fillRect/>
          </a:stretch>
        </p:blipFill>
        <p:spPr>
          <a:xfrm>
            <a:off x="6477614" y="2857500"/>
            <a:ext cx="2664957" cy="4000500"/>
          </a:xfrm>
          <a:prstGeom prst="rect">
            <a:avLst/>
          </a:prstGeom>
        </p:spPr>
      </p:pic>
      <p:sp>
        <p:nvSpPr>
          <p:cNvPr id="2" name="标题 1"/>
          <p:cNvSpPr>
            <a:spLocks noGrp="1"/>
          </p:cNvSpPr>
          <p:nvPr>
            <p:ph type="title"/>
            <p:custDataLst>
              <p:tags r:id="rId4"/>
            </p:custDataLst>
          </p:nvPr>
        </p:nvSpPr>
        <p:spPr>
          <a:xfrm>
            <a:off x="494791"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502447" y="1000133"/>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502444" y="2023369"/>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4676812" y="1000133"/>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2" y="2023369"/>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1"/>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6" name="矩形 5"/>
          <p:cNvSpPr/>
          <p:nvPr>
            <p:custDataLst>
              <p:tags r:id="rId6"/>
            </p:custDataLst>
          </p:nvPr>
        </p:nvSpPr>
        <p:spPr>
          <a:xfrm>
            <a:off x="1630434" y="2101271"/>
            <a:ext cx="5883132" cy="2655459"/>
          </a:xfrm>
          <a:prstGeom prst="rect">
            <a:avLst/>
          </a:prstGeom>
          <a:solidFill>
            <a:schemeClr val="bg1"/>
          </a:solid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a:blip r:embed="rId8"/>
          <a:stretch>
            <a:fillRect/>
          </a:stretch>
        </p:blipFill>
        <p:spPr>
          <a:xfrm rot="1349622">
            <a:off x="6928670" y="4259005"/>
            <a:ext cx="1013402" cy="992579"/>
          </a:xfrm>
          <a:prstGeom prst="rect">
            <a:avLst/>
          </a:prstGeom>
        </p:spPr>
      </p:pic>
      <p:pic>
        <p:nvPicPr>
          <p:cNvPr id="8" name="图片 7"/>
          <p:cNvPicPr>
            <a:picLocks noChangeAspect="1"/>
          </p:cNvPicPr>
          <p:nvPr>
            <p:custDataLst>
              <p:tags r:id="rId9"/>
            </p:custDataLst>
          </p:nvPr>
        </p:nvPicPr>
        <p:blipFill>
          <a:blip r:embed="rId8"/>
          <a:stretch>
            <a:fillRect/>
          </a:stretch>
        </p:blipFill>
        <p:spPr>
          <a:xfrm rot="12479771">
            <a:off x="1266617" y="1492058"/>
            <a:ext cx="1013402" cy="99257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2592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12045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a:off x="7559040" y="4478655"/>
            <a:ext cx="1590199" cy="2383790"/>
          </a:xfrm>
          <a:prstGeom prst="rect">
            <a:avLst/>
          </a:prstGeom>
        </p:spPr>
      </p:pic>
      <p:sp>
        <p:nvSpPr>
          <p:cNvPr id="2" name="标题 1"/>
          <p:cNvSpPr>
            <a:spLocks noGrp="1"/>
          </p:cNvSpPr>
          <p:nvPr>
            <p:ph type="title"/>
            <p:custDataLst>
              <p:tags r:id="rId4"/>
            </p:custDataLst>
          </p:nvPr>
        </p:nvSpPr>
        <p:spPr>
          <a:xfrm>
            <a:off x="502447" y="498479"/>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502447" y="162612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162612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9"/>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rot="10800000">
            <a:off x="-7620" y="0"/>
            <a:ext cx="1694974" cy="2540635"/>
          </a:xfrm>
          <a:prstGeom prst="rect">
            <a:avLst/>
          </a:prstGeom>
        </p:spPr>
      </p:pic>
      <p:sp>
        <p:nvSpPr>
          <p:cNvPr id="2" name="竖排标题 1"/>
          <p:cNvSpPr>
            <a:spLocks noGrp="1"/>
          </p:cNvSpPr>
          <p:nvPr>
            <p:ph type="title" orient="vert"/>
            <p:custDataLst>
              <p:tags r:id="rId4"/>
            </p:custDataLst>
          </p:nvPr>
        </p:nvSpPr>
        <p:spPr>
          <a:xfrm>
            <a:off x="7928351" y="162612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502444" y="1626113"/>
            <a:ext cx="7371076" cy="4041680"/>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6477614" y="2857500"/>
            <a:ext cx="2664957" cy="4000500"/>
          </a:xfrm>
          <a:prstGeom prst="rect">
            <a:avLst/>
          </a:prstGeom>
        </p:spPr>
      </p:pic>
      <p:sp>
        <p:nvSpPr>
          <p:cNvPr id="3" name="日期占位符 2"/>
          <p:cNvSpPr>
            <a:spLocks noGrp="1"/>
          </p:cNvSpPr>
          <p:nvPr>
            <p:ph type="dt" sz="half" idx="10"/>
            <p:custDataLst>
              <p:tags r:id="rId4"/>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502447" y="1626121"/>
            <a:ext cx="8139178" cy="404168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698978BD-C618-473A-9D72-2324F5DCDE22}" type="slidenum">
              <a:rPr lang="en-US" altLang="zh-CN"/>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2592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6120450" y="6349833"/>
            <a:ext cx="2700000" cy="316800"/>
          </a:xfrm>
        </p:spPr>
        <p:txBody>
          <a:bodyPr/>
          <a:lstStyle/>
          <a:p>
            <a:fld id="{49AE70B2-8BF9-45C0-BB95-33D1B9D3A854}" type="slidenum">
              <a:rPr lang="zh-CN" altLang="en-US" smtClean="0"/>
            </a:fld>
            <a:endParaRPr lang="zh-CN" altLang="en-US"/>
          </a:p>
        </p:txBody>
      </p:sp>
      <p:pic>
        <p:nvPicPr>
          <p:cNvPr id="7" name="图片 6"/>
          <p:cNvPicPr>
            <a:picLocks noChangeAspect="1"/>
          </p:cNvPicPr>
          <p:nvPr>
            <p:custDataLst>
              <p:tags r:id="rId5"/>
            </p:custDataLst>
          </p:nvPr>
        </p:nvPicPr>
        <p:blipFill>
          <a:blip r:embed="rId6"/>
          <a:stretch>
            <a:fillRect/>
          </a:stretch>
        </p:blipFill>
        <p:spPr>
          <a:xfrm>
            <a:off x="7092395" y="3783089"/>
            <a:ext cx="2051605" cy="3074911"/>
          </a:xfrm>
          <a:prstGeom prst="rect">
            <a:avLst/>
          </a:prstGeom>
        </p:spPr>
      </p:pic>
      <p:pic>
        <p:nvPicPr>
          <p:cNvPr id="8" name="图片 7"/>
          <p:cNvPicPr>
            <a:picLocks noChangeAspect="1"/>
          </p:cNvPicPr>
          <p:nvPr>
            <p:custDataLst>
              <p:tags r:id="rId7"/>
            </p:custDataLst>
          </p:nvPr>
        </p:nvPicPr>
        <p:blipFill>
          <a:blip r:embed="rId6"/>
          <a:stretch>
            <a:fillRect/>
          </a:stretch>
        </p:blipFill>
        <p:spPr>
          <a:xfrm rot="10800000">
            <a:off x="0" y="0"/>
            <a:ext cx="2051605" cy="3074911"/>
          </a:xfrm>
          <a:prstGeom prst="rect">
            <a:avLst/>
          </a:prstGeom>
        </p:spPr>
      </p:pic>
      <p:sp>
        <p:nvSpPr>
          <p:cNvPr id="9" name="矩形 8"/>
          <p:cNvSpPr/>
          <p:nvPr>
            <p:custDataLst>
              <p:tags r:id="rId8"/>
            </p:custDataLst>
          </p:nvPr>
        </p:nvSpPr>
        <p:spPr>
          <a:xfrm>
            <a:off x="2664278" y="2184736"/>
            <a:ext cx="3815444" cy="2169668"/>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10" name="组合 9"/>
          <p:cNvGrpSpPr/>
          <p:nvPr>
            <p:custDataLst>
              <p:tags r:id="rId9"/>
            </p:custDataLst>
          </p:nvPr>
        </p:nvGrpSpPr>
        <p:grpSpPr>
          <a:xfrm>
            <a:off x="2664278" y="1947284"/>
            <a:ext cx="848597" cy="848597"/>
            <a:chOff x="4492171" y="2097770"/>
            <a:chExt cx="950686" cy="950686"/>
          </a:xfrm>
        </p:grpSpPr>
        <p:cxnSp>
          <p:nvCxnSpPr>
            <p:cNvPr id="11" name="直接连接符 10"/>
            <p:cNvCxnSpPr/>
            <p:nvPr>
              <p:custDataLst>
                <p:tags r:id="rId10"/>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12"/>
            </p:custDataLst>
          </p:nvPr>
        </p:nvGrpSpPr>
        <p:grpSpPr>
          <a:xfrm flipH="1" flipV="1">
            <a:off x="5631125" y="3743260"/>
            <a:ext cx="848597" cy="848597"/>
            <a:chOff x="4492171" y="2097770"/>
            <a:chExt cx="950686" cy="950686"/>
          </a:xfrm>
        </p:grpSpPr>
        <p:cxnSp>
          <p:nvCxnSpPr>
            <p:cNvPr id="14" name="直接连接符 13"/>
            <p:cNvCxnSpPr/>
            <p:nvPr>
              <p:custDataLst>
                <p:tags r:id="rId13"/>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4"/>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custDataLst>
              <p:tags r:id="rId15"/>
            </p:custDataLst>
          </p:nvPr>
        </p:nvSpPr>
        <p:spPr>
          <a:xfrm>
            <a:off x="2690615" y="2697395"/>
            <a:ext cx="3772691" cy="1144350"/>
          </a:xfrm>
        </p:spPr>
        <p:txBody>
          <a:bodyPr vert="horz" lIns="101600" tIns="38100" rIns="25400" bIns="38100" rtlCol="0" anchor="ctr" anchorCtr="0">
            <a:noAutofit/>
          </a:bodyPr>
          <a:lstStyle>
            <a:lvl1pPr marL="0" marR="0" algn="ctr" defTabSz="914400" rtl="0" eaLnBrk="1" fontAlgn="auto" latinLnBrk="0" hangingPunct="1">
              <a:lnSpc>
                <a:spcPct val="130000"/>
              </a:lnSpc>
              <a:buNone/>
              <a:defRPr kumimoji="0" lang="zh-CN" altLang="en-US" sz="5400" b="1" i="0" u="none" strike="noStrike" kern="1200" cap="none" spc="0" normalizeH="0" baseline="0" noProof="1" dirty="0">
                <a:solidFill>
                  <a:schemeClr val="accent1"/>
                </a:solidFill>
                <a:uFillTx/>
                <a:latin typeface="微软雅黑" panose="020B0503020204020204" charset="-122"/>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6"/>
            <a:ext cx="8139178" cy="331473"/>
          </a:xfrm>
        </p:spPr>
        <p:txBody>
          <a:bodyPr/>
          <a:lstStyle>
            <a:lvl1pPr>
              <a:defRPr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322307"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2592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6120450" y="6349833"/>
            <a:ext cx="2700000" cy="316800"/>
          </a:xfrm>
        </p:spPr>
        <p:txBody>
          <a:body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6"/>
            </p:custDataLst>
          </p:nvPr>
        </p:nvPicPr>
        <p:blipFill>
          <a:blip r:embed="rId7"/>
          <a:stretch>
            <a:fillRect/>
          </a:stretch>
        </p:blipFill>
        <p:spPr>
          <a:xfrm>
            <a:off x="0" y="0"/>
            <a:ext cx="1189196" cy="1783715"/>
          </a:xfrm>
          <a:prstGeom prst="rect">
            <a:avLst/>
          </a:prstGeom>
        </p:spPr>
      </p:pic>
      <p:pic>
        <p:nvPicPr>
          <p:cNvPr id="9" name="图片 8"/>
          <p:cNvPicPr>
            <a:picLocks noChangeAspect="1"/>
          </p:cNvPicPr>
          <p:nvPr userDrawn="1">
            <p:custDataLst>
              <p:tags r:id="rId8"/>
            </p:custDataLst>
          </p:nvPr>
        </p:nvPicPr>
        <p:blipFill>
          <a:blip r:embed="rId9"/>
          <a:stretch>
            <a:fillRect/>
          </a:stretch>
        </p:blipFill>
        <p:spPr>
          <a:xfrm>
            <a:off x="7693343" y="4682490"/>
            <a:ext cx="1449229" cy="217551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8" name="矩形 7"/>
          <p:cNvSpPr/>
          <p:nvPr userDrawn="1">
            <p:custDataLst>
              <p:tags r:id="rId6"/>
            </p:custDataLst>
          </p:nvPr>
        </p:nvSpPr>
        <p:spPr>
          <a:xfrm>
            <a:off x="219600" y="304200"/>
            <a:ext cx="87048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24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3" name="日期占位符 2"/>
          <p:cNvSpPr>
            <a:spLocks noGrp="1"/>
          </p:cNvSpPr>
          <p:nvPr>
            <p:ph type="dt" sz="half" idx="10"/>
            <p:custDataLst>
              <p:tags r:id="rId9"/>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微软雅黑" panose="020B0503020204020204" charset="-122"/>
              <a:ea typeface="微软雅黑" panose="020B0503020204020204" charset="-122"/>
              <a:sym typeface="+mn-ea"/>
            </a:endParaRPr>
          </a:p>
        </p:txBody>
      </p:sp>
      <p:pic>
        <p:nvPicPr>
          <p:cNvPr id="11" name="图片 10"/>
          <p:cNvPicPr>
            <a:picLocks noChangeAspect="1"/>
          </p:cNvPicPr>
          <p:nvPr userDrawn="1">
            <p:custDataLst>
              <p:tags r:id="rId3"/>
            </p:custDataLst>
          </p:nvPr>
        </p:nvPicPr>
        <p:blipFill>
          <a:blip r:embed="rId4"/>
          <a:stretch>
            <a:fillRect/>
          </a:stretch>
        </p:blipFill>
        <p:spPr>
          <a:xfrm rot="10800000">
            <a:off x="-476" y="0"/>
            <a:ext cx="1121093" cy="1680845"/>
          </a:xfrm>
          <a:prstGeom prst="rect">
            <a:avLst/>
          </a:prstGeom>
        </p:spPr>
      </p:pic>
      <p:pic>
        <p:nvPicPr>
          <p:cNvPr id="10" name="图片 9"/>
          <p:cNvPicPr>
            <a:picLocks noChangeAspect="1"/>
          </p:cNvPicPr>
          <p:nvPr userDrawn="1">
            <p:custDataLst>
              <p:tags r:id="rId5"/>
            </p:custDataLst>
          </p:nvPr>
        </p:nvPicPr>
        <p:blipFill>
          <a:blip r:embed="rId6"/>
          <a:stretch>
            <a:fillRect/>
          </a:stretch>
        </p:blipFill>
        <p:spPr>
          <a:xfrm>
            <a:off x="6477614" y="2857500"/>
            <a:ext cx="2664957" cy="400050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lstStyle>
            <a:lvl1pPr>
              <a:defRPr sz="27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rot="10800000">
            <a:off x="-476" y="0"/>
            <a:ext cx="1121093" cy="1680845"/>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a:off x="6477614" y="2857500"/>
            <a:ext cx="2664957" cy="400050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7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33" name="图片 32"/>
          <p:cNvPicPr>
            <a:picLocks noChangeAspect="1"/>
          </p:cNvPicPr>
          <p:nvPr userDrawn="1">
            <p:custDataLst>
              <p:tags r:id="rId2"/>
            </p:custDataLst>
          </p:nvPr>
        </p:nvPicPr>
        <p:blipFill>
          <a:blip r:embed="rId3"/>
          <a:stretch>
            <a:fillRect/>
          </a:stretch>
        </p:blipFill>
        <p:spPr>
          <a:xfrm rot="10800000">
            <a:off x="-476" y="0"/>
            <a:ext cx="1121093" cy="1680845"/>
          </a:xfrm>
          <a:prstGeom prst="rect">
            <a:avLst/>
          </a:prstGeom>
        </p:spPr>
      </p:pic>
      <p:sp>
        <p:nvSpPr>
          <p:cNvPr id="8" name="矩形 7"/>
          <p:cNvSpPr/>
          <p:nvPr userDrawn="1">
            <p:custDataLst>
              <p:tags r:id="rId4"/>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5"/>
            </p:custDataLst>
          </p:nvPr>
        </p:nvSpPr>
        <p:spPr>
          <a:xfrm>
            <a:off x="453600" y="740250"/>
            <a:ext cx="8232300" cy="423900"/>
          </a:xfrm>
        </p:spPr>
        <p:txBody>
          <a:bodyPr anchor="ctr"/>
          <a:lstStyle>
            <a:lvl1pPr algn="ctr">
              <a:defRPr sz="24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2082600"/>
            <a:ext cx="8243100" cy="24084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445500" y="5306850"/>
            <a:ext cx="8251200" cy="758700"/>
          </a:xfrm>
        </p:spPr>
        <p:txBody>
          <a:bodyPr/>
          <a:lstStyle>
            <a:lvl1pPr marL="0" indent="0">
              <a:buNone/>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p:custDataLst>
              <p:tags r:id="rId3"/>
            </p:custDataLst>
          </p:nvPr>
        </p:nvSpPr>
        <p:spPr>
          <a:xfrm>
            <a:off x="434700" y="292846"/>
            <a:ext cx="8278200" cy="331473"/>
          </a:xfrm>
        </p:spPr>
        <p:txBody>
          <a:bodyPr/>
          <a:lstStyle>
            <a:lvl1pPr>
              <a:defRPr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2025000"/>
            <a:ext cx="4006800" cy="21708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9" name="内容占位符 8"/>
          <p:cNvSpPr>
            <a:spLocks noGrp="1"/>
          </p:cNvSpPr>
          <p:nvPr>
            <p:ph sz="quarter" idx="14"/>
            <p:custDataLst>
              <p:tags r:id="rId8"/>
            </p:custDataLst>
          </p:nvPr>
        </p:nvSpPr>
        <p:spPr>
          <a:xfrm>
            <a:off x="4681800" y="2025000"/>
            <a:ext cx="4025700" cy="2170800"/>
          </a:xfrm>
        </p:spPr>
        <p:txBody>
          <a:bodyPr/>
          <a:lstStyle>
            <a:lvl1pPr>
              <a:defRPr baseline="0">
                <a:latin typeface="微软雅黑" panose="020B0503020204020204" charset="-122"/>
                <a:ea typeface="微软雅黑" panose="020B0503020204020204" charset="-122"/>
              </a:defRPr>
            </a:lvl1pPr>
            <a:lvl2pPr>
              <a:defRPr baseline="0">
                <a:latin typeface="微软雅黑" panose="020B0503020204020204" charset="-122"/>
                <a:ea typeface="微软雅黑" panose="020B0503020204020204" charset="-122"/>
              </a:defRPr>
            </a:lvl2pPr>
            <a:lvl3pPr>
              <a:defRPr baseline="0">
                <a:latin typeface="微软雅黑" panose="020B0503020204020204" charset="-122"/>
                <a:ea typeface="微软雅黑" panose="020B0503020204020204" charset="-122"/>
              </a:defRPr>
            </a:lvl3pPr>
            <a:lvl4pPr>
              <a:defRPr baseline="0">
                <a:latin typeface="微软雅黑" panose="020B0503020204020204" charset="-122"/>
                <a:ea typeface="微软雅黑" panose="020B0503020204020204" charset="-122"/>
              </a:defRPr>
            </a:lvl4pPr>
            <a:lvl5pPr>
              <a:defRPr baseline="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9"/>
            </p:custDataLst>
          </p:nvPr>
        </p:nvSpPr>
        <p:spPr>
          <a:xfrm>
            <a:off x="429300" y="4914450"/>
            <a:ext cx="4006800" cy="585900"/>
          </a:xfrm>
        </p:spPr>
        <p:txBody>
          <a:bodyPr/>
          <a:lstStyle>
            <a:lvl1pP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910850"/>
            <a:ext cx="4025700" cy="585900"/>
          </a:xfrm>
        </p:spPr>
        <p:txBody>
          <a:bodyPr/>
          <a:lstStyle>
            <a:lvl1pP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pic>
        <p:nvPicPr>
          <p:cNvPr id="12" name="图片 11"/>
          <p:cNvPicPr>
            <a:picLocks noChangeAspect="1"/>
          </p:cNvPicPr>
          <p:nvPr userDrawn="1">
            <p:custDataLst>
              <p:tags r:id="rId11"/>
            </p:custDataLst>
          </p:nvPr>
        </p:nvPicPr>
        <p:blipFill>
          <a:blip r:embed="rId12"/>
          <a:stretch>
            <a:fillRect/>
          </a:stretch>
        </p:blipFill>
        <p:spPr>
          <a:xfrm>
            <a:off x="6477614" y="2857500"/>
            <a:ext cx="2664957" cy="40005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11" name="图片 10"/>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10" name="矩形 9"/>
          <p:cNvSpPr/>
          <p:nvPr userDrawn="1">
            <p:custDataLst>
              <p:tags r:id="rId6"/>
            </p:custDataLst>
          </p:nvPr>
        </p:nvSpPr>
        <p:spPr>
          <a:xfrm>
            <a:off x="0" y="157666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微软雅黑" panose="020B0503020204020204" charset="-122"/>
              <a:ea typeface="微软雅黑" panose="020B0503020204020204" charset="-122"/>
              <a:sym typeface="+mn-ea"/>
            </a:endParaRPr>
          </a:p>
        </p:txBody>
      </p:sp>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4500" baseline="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322307" y="6349833"/>
            <a:ext cx="2700000" cy="316800"/>
          </a:xfrm>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2592000" y="6349833"/>
            <a:ext cx="3960000" cy="316800"/>
          </a:xfrm>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120450" y="6349833"/>
            <a:ext cx="2700000" cy="316800"/>
          </a:xfrm>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zh-CN" altLang="en-US" smtClean="0"/>
              <a:t>单击此处编辑母版标题样式</a:t>
            </a:r>
            <a:endParaRPr lang="zh-CN" altLang="en-US"/>
          </a:p>
        </p:txBody>
      </p:sp>
      <p:sp>
        <p:nvSpPr>
          <p:cNvPr id="7" name="日期占位符 3"/>
          <p:cNvSpPr>
            <a:spLocks noGrp="1" noChangeArrowheads="1"/>
          </p:cNvSpPr>
          <p:nvPr>
            <p:ph type="dt" sz="half" idx="2"/>
          </p:nvPr>
        </p:nvSpPr>
        <p:spPr bwMode="auto">
          <a:xfrm>
            <a:off x="457200" y="6245225"/>
            <a:ext cx="21336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F58A33C-8FFB-4785-91FD-5563B1A8D9A3}"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p>
            <a:pPr algn="r">
              <a:buNone/>
            </a:pPr>
            <a:fld id="{9A0DB2DC-4C9A-4742-B13C-FB6460FD3503}" type="slidenum">
              <a:rPr lang="zh-CN" altLang="en-US" dirty="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418D3243-CCD9-4B5E-AFCA-F682EEFD4E05}"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0"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40"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907EC25D-9A8D-4774-816D-7217524AA878}"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DEF1CE0A-2EA1-47D1-9049-723A1B5FF136}"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0" y="457200"/>
            <a:ext cx="2949575"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40" y="2057401"/>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2F3AD933-D6B5-4803-9A86-427E11CC71EA}"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0" y="457200"/>
            <a:ext cx="2949575"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smtClean="0"/>
          </a:p>
        </p:txBody>
      </p:sp>
      <p:sp>
        <p:nvSpPr>
          <p:cNvPr id="4" name="文本占位符 3"/>
          <p:cNvSpPr>
            <a:spLocks noGrp="1"/>
          </p:cNvSpPr>
          <p:nvPr>
            <p:ph type="body" sz="half" idx="2"/>
          </p:nvPr>
        </p:nvSpPr>
        <p:spPr>
          <a:xfrm>
            <a:off x="630240" y="2057401"/>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5B275902-9B13-453A-8142-C021EFD798B9}"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0A44C32D-4E8D-480E-AD85-25FF3C2405E2}"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buFont typeface="Arial" panose="020B0604020202020204" pitchFamily="34" charset="0"/>
              <a:buNone/>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buFont typeface="Arial" panose="020B0604020202020204" pitchFamily="34" charset="0"/>
              <a:buNone/>
              <a:defRPr/>
            </a:lvl1pPr>
          </a:lstStyle>
          <a:p>
            <a:pPr>
              <a:defRPr/>
            </a:pPr>
            <a:fld id="{BDB50876-A039-436B-9367-8119924C0CF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6" Type="http://schemas.openxmlformats.org/officeDocument/2006/relationships/theme" Target="../theme/theme2.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11.xml"/><Relationship Id="rId19" Type="http://schemas.openxmlformats.org/officeDocument/2006/relationships/slideLayout" Target="../slideLayouts/slideLayout28.xml"/><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758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91440" tIns="45720" rIns="91440" bIns="45720" numCol="1" anchor="t" anchorCtr="0" compatLnSpc="1"/>
          <a:lstStyle>
            <a:lvl1pPr eaLnBrk="1" hangingPunct="1">
              <a:defRPr sz="1050">
                <a:solidFill>
                  <a:srgbClr val="000000"/>
                </a:solidFill>
                <a:latin typeface="+mn-lt"/>
                <a:ea typeface="+mn-ea"/>
              </a:defRPr>
            </a:lvl1pPr>
          </a:lstStyle>
          <a:p>
            <a:pPr>
              <a:defRPr/>
            </a:pPr>
            <a:endParaRPr lang="en-US" altLang="zh-CN"/>
          </a:p>
        </p:txBody>
      </p:sp>
      <p:sp>
        <p:nvSpPr>
          <p:cNvPr id="6758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050">
                <a:solidFill>
                  <a:srgbClr val="000000"/>
                </a:solidFill>
                <a:latin typeface="+mn-lt"/>
                <a:ea typeface="+mn-ea"/>
              </a:defRPr>
            </a:lvl1pPr>
          </a:lstStyle>
          <a:p>
            <a:pPr>
              <a:defRPr/>
            </a:pPr>
            <a:endParaRPr lang="en-US" altLang="zh-CN"/>
          </a:p>
        </p:txBody>
      </p:sp>
      <p:sp>
        <p:nvSpPr>
          <p:cNvPr id="6759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050">
                <a:solidFill>
                  <a:srgbClr val="000000"/>
                </a:solidFill>
                <a:latin typeface="+mn-lt"/>
                <a:ea typeface="+mn-ea"/>
              </a:defRPr>
            </a:lvl1pPr>
          </a:lstStyle>
          <a:p>
            <a:pPr>
              <a:defRPr/>
            </a:pPr>
            <a:fld id="{9B5DD900-C9F4-48A6-BE73-BDCE49979F92}"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6pPr>
      <a:lvl7pPr marL="685800" algn="ctr"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7pPr>
      <a:lvl8pPr marL="1028700" algn="ctr"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8pPr>
      <a:lvl9pPr marL="1371600" algn="ctr" rtl="0" fontAlgn="base">
        <a:spcBef>
          <a:spcPct val="0"/>
        </a:spcBef>
        <a:spcAft>
          <a:spcPct val="0"/>
        </a:spcAft>
        <a:defRPr sz="3300">
          <a:solidFill>
            <a:schemeClr val="tx2"/>
          </a:solidFill>
          <a:latin typeface="Arial" panose="020B060402020202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530" indent="-214630"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561962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561962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561962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jpe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image" Target="../media/image3.png"/><Relationship Id="rId4" Type="http://schemas.openxmlformats.org/officeDocument/2006/relationships/tags" Target="../tags/tag186.xml"/><Relationship Id="rId3" Type="http://schemas.openxmlformats.org/officeDocument/2006/relationships/image" Target="../media/image2.png"/><Relationship Id="rId2" Type="http://schemas.openxmlformats.org/officeDocument/2006/relationships/tags" Target="../tags/tag18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tags" Target="../tags/tag190.xml"/><Relationship Id="rId3" Type="http://schemas.openxmlformats.org/officeDocument/2006/relationships/image" Target="../media/image2.png"/><Relationship Id="rId2" Type="http://schemas.openxmlformats.org/officeDocument/2006/relationships/tags" Target="../tags/tag189.xml"/><Relationship Id="rId13" Type="http://schemas.openxmlformats.org/officeDocument/2006/relationships/slideLayout" Target="../slideLayouts/slideLayout16.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image" Target="../media/image14.png"/><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tags" Target="../tags/tag198.xml"/><Relationship Id="rId3" Type="http://schemas.openxmlformats.org/officeDocument/2006/relationships/image" Target="../media/image2.png"/><Relationship Id="rId2" Type="http://schemas.openxmlformats.org/officeDocument/2006/relationships/tags" Target="../tags/tag197.xml"/><Relationship Id="rId12" Type="http://schemas.openxmlformats.org/officeDocument/2006/relationships/slideLayout" Target="../slideLayouts/slideLayout16.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tags" Target="../tags/tag204.xml"/><Relationship Id="rId3" Type="http://schemas.openxmlformats.org/officeDocument/2006/relationships/image" Target="../media/image2.png"/><Relationship Id="rId2" Type="http://schemas.openxmlformats.org/officeDocument/2006/relationships/tags" Target="../tags/tag203.xml"/><Relationship Id="rId13" Type="http://schemas.openxmlformats.org/officeDocument/2006/relationships/slideLayout" Target="../slideLayouts/slideLayout16.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tags" Target="../tags/tag209.xml"/><Relationship Id="rId3" Type="http://schemas.openxmlformats.org/officeDocument/2006/relationships/image" Target="../media/image2.png"/><Relationship Id="rId2" Type="http://schemas.openxmlformats.org/officeDocument/2006/relationships/tags" Target="../tags/tag208.xml"/><Relationship Id="rId14" Type="http://schemas.openxmlformats.org/officeDocument/2006/relationships/notesSlide" Target="../notesSlides/notesSlide2.xml"/><Relationship Id="rId13" Type="http://schemas.openxmlformats.org/officeDocument/2006/relationships/slideLayout" Target="../slideLayouts/slideLayout16.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image" Target="../media/image14.png"/><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tags" Target="../tags/tag216.xml"/><Relationship Id="rId3" Type="http://schemas.openxmlformats.org/officeDocument/2006/relationships/image" Target="../media/image2.png"/><Relationship Id="rId2" Type="http://schemas.openxmlformats.org/officeDocument/2006/relationships/tags" Target="../tags/tag215.xml"/><Relationship Id="rId12" Type="http://schemas.openxmlformats.org/officeDocument/2006/relationships/slideLayout" Target="../slideLayouts/slideLayout16.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image" Target="../media/image3.png"/><Relationship Id="rId3" Type="http://schemas.openxmlformats.org/officeDocument/2006/relationships/tags" Target="../tags/tag222.xml"/><Relationship Id="rId2" Type="http://schemas.openxmlformats.org/officeDocument/2006/relationships/image" Target="../media/image2.png"/><Relationship Id="rId12" Type="http://schemas.openxmlformats.org/officeDocument/2006/relationships/slideLayout" Target="../slideLayouts/slideLayout16.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21.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32.xml"/><Relationship Id="rId5" Type="http://schemas.openxmlformats.org/officeDocument/2006/relationships/image" Target="../media/image3.png"/><Relationship Id="rId4" Type="http://schemas.openxmlformats.org/officeDocument/2006/relationships/tags" Target="../tags/tag231.xml"/><Relationship Id="rId3" Type="http://schemas.openxmlformats.org/officeDocument/2006/relationships/image" Target="../media/image2.png"/><Relationship Id="rId2" Type="http://schemas.openxmlformats.org/officeDocument/2006/relationships/tags" Target="../tags/tag230.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151.xml"/><Relationship Id="rId5" Type="http://schemas.openxmlformats.org/officeDocument/2006/relationships/image" Target="../media/image3.png"/><Relationship Id="rId4" Type="http://schemas.openxmlformats.org/officeDocument/2006/relationships/tags" Target="../tags/tag150.xml"/><Relationship Id="rId3" Type="http://schemas.openxmlformats.org/officeDocument/2006/relationships/image" Target="../media/image2.png"/><Relationship Id="rId2" Type="http://schemas.openxmlformats.org/officeDocument/2006/relationships/tags" Target="../tags/tag149.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35.xml"/><Relationship Id="rId5" Type="http://schemas.openxmlformats.org/officeDocument/2006/relationships/image" Target="../media/image3.png"/><Relationship Id="rId4" Type="http://schemas.openxmlformats.org/officeDocument/2006/relationships/tags" Target="../tags/tag234.xml"/><Relationship Id="rId3" Type="http://schemas.openxmlformats.org/officeDocument/2006/relationships/image" Target="../media/image2.png"/><Relationship Id="rId2" Type="http://schemas.openxmlformats.org/officeDocument/2006/relationships/tags" Target="../tags/tag233.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image" Target="../media/image3.png"/><Relationship Id="rId4" Type="http://schemas.openxmlformats.org/officeDocument/2006/relationships/tags" Target="../tags/tag237.xml"/><Relationship Id="rId3" Type="http://schemas.openxmlformats.org/officeDocument/2006/relationships/image" Target="../media/image2.png"/><Relationship Id="rId2" Type="http://schemas.openxmlformats.org/officeDocument/2006/relationships/tags" Target="../tags/tag236.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5.jpeg"/><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image" Target="../media/image3.png"/><Relationship Id="rId4" Type="http://schemas.openxmlformats.org/officeDocument/2006/relationships/tags" Target="../tags/tag153.xml"/><Relationship Id="rId3" Type="http://schemas.openxmlformats.org/officeDocument/2006/relationships/image" Target="../media/image2.png"/><Relationship Id="rId2" Type="http://schemas.openxmlformats.org/officeDocument/2006/relationships/tags" Target="../tags/tag152.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6.png"/><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9" Type="http://schemas.openxmlformats.org/officeDocument/2006/relationships/diagramQuickStyle" Target="../diagrams/quickStyle3.xml"/><Relationship Id="rId8" Type="http://schemas.openxmlformats.org/officeDocument/2006/relationships/diagramLayout" Target="../diagrams/layout3.xml"/><Relationship Id="rId7" Type="http://schemas.openxmlformats.org/officeDocument/2006/relationships/diagramData" Target="../diagrams/data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2" Type="http://schemas.openxmlformats.org/officeDocument/2006/relationships/slideLayout" Target="../slideLayouts/slideLayout11.xml"/><Relationship Id="rId11" Type="http://schemas.microsoft.com/office/2007/relationships/diagramDrawing" Target="../diagrams/drawing3.xml"/><Relationship Id="rId10" Type="http://schemas.openxmlformats.org/officeDocument/2006/relationships/diagramColors" Target="../diagrams/colors3.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image" Target="../media/image3.png"/><Relationship Id="rId4" Type="http://schemas.openxmlformats.org/officeDocument/2006/relationships/tags" Target="../tags/tag246.xml"/><Relationship Id="rId3" Type="http://schemas.openxmlformats.org/officeDocument/2006/relationships/image" Target="../media/image2.png"/><Relationship Id="rId2" Type="http://schemas.openxmlformats.org/officeDocument/2006/relationships/tags" Target="../tags/tag245.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image" Target="../media/image3.png"/><Relationship Id="rId4" Type="http://schemas.openxmlformats.org/officeDocument/2006/relationships/tags" Target="../tags/tag157.xml"/><Relationship Id="rId3" Type="http://schemas.openxmlformats.org/officeDocument/2006/relationships/image" Target="../media/image2.png"/><Relationship Id="rId2" Type="http://schemas.openxmlformats.org/officeDocument/2006/relationships/tags" Target="../tags/tag156.xml"/><Relationship Id="rId1" Type="http://schemas.openxmlformats.org/officeDocument/2006/relationships/image" Target="../media/image11.png"/></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51.xml"/><Relationship Id="rId5" Type="http://schemas.openxmlformats.org/officeDocument/2006/relationships/image" Target="../media/image3.png"/><Relationship Id="rId4" Type="http://schemas.openxmlformats.org/officeDocument/2006/relationships/tags" Target="../tags/tag250.xml"/><Relationship Id="rId3" Type="http://schemas.openxmlformats.org/officeDocument/2006/relationships/image" Target="../media/image2.png"/><Relationship Id="rId2" Type="http://schemas.openxmlformats.org/officeDocument/2006/relationships/tags" Target="../tags/tag249.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54.xml"/><Relationship Id="rId5" Type="http://schemas.openxmlformats.org/officeDocument/2006/relationships/image" Target="../media/image3.png"/><Relationship Id="rId4" Type="http://schemas.openxmlformats.org/officeDocument/2006/relationships/tags" Target="../tags/tag253.xml"/><Relationship Id="rId3" Type="http://schemas.openxmlformats.org/officeDocument/2006/relationships/image" Target="../media/image2.png"/><Relationship Id="rId2" Type="http://schemas.openxmlformats.org/officeDocument/2006/relationships/tags" Target="../tags/tag252.xml"/><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image" Target="../media/image3.png"/><Relationship Id="rId4" Type="http://schemas.openxmlformats.org/officeDocument/2006/relationships/tags" Target="../tags/tag256.xml"/><Relationship Id="rId3" Type="http://schemas.openxmlformats.org/officeDocument/2006/relationships/image" Target="../media/image2.png"/><Relationship Id="rId2" Type="http://schemas.openxmlformats.org/officeDocument/2006/relationships/tags" Target="../tags/tag255.xml"/><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image" Target="../media/image3.png"/><Relationship Id="rId4" Type="http://schemas.openxmlformats.org/officeDocument/2006/relationships/tags" Target="../tags/tag260.xml"/><Relationship Id="rId3" Type="http://schemas.openxmlformats.org/officeDocument/2006/relationships/image" Target="../media/image2.png"/><Relationship Id="rId2" Type="http://schemas.openxmlformats.org/officeDocument/2006/relationships/tags" Target="../tags/tag259.xml"/><Relationship Id="rId1"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image" Target="../media/image3.png"/><Relationship Id="rId4" Type="http://schemas.openxmlformats.org/officeDocument/2006/relationships/tags" Target="../tags/tag264.xml"/><Relationship Id="rId3" Type="http://schemas.openxmlformats.org/officeDocument/2006/relationships/image" Target="../media/image2.png"/><Relationship Id="rId2" Type="http://schemas.openxmlformats.org/officeDocument/2006/relationships/tags" Target="../tags/tag263.xml"/><Relationship Id="rId1" Type="http://schemas.openxmlformats.org/officeDocument/2006/relationships/image" Target="../media/image11.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image" Target="../media/image3.png"/><Relationship Id="rId4" Type="http://schemas.openxmlformats.org/officeDocument/2006/relationships/tags" Target="../tags/tag268.xml"/><Relationship Id="rId3" Type="http://schemas.openxmlformats.org/officeDocument/2006/relationships/image" Target="../media/image2.png"/><Relationship Id="rId2" Type="http://schemas.openxmlformats.org/officeDocument/2006/relationships/tags" Target="../tags/tag267.xml"/><Relationship Id="rId1" Type="http://schemas.openxmlformats.org/officeDocument/2006/relationships/image" Target="../media/image11.pn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image" Target="../media/image3.png"/><Relationship Id="rId4" Type="http://schemas.openxmlformats.org/officeDocument/2006/relationships/tags" Target="../tags/tag272.xml"/><Relationship Id="rId3" Type="http://schemas.openxmlformats.org/officeDocument/2006/relationships/image" Target="../media/image2.png"/><Relationship Id="rId2" Type="http://schemas.openxmlformats.org/officeDocument/2006/relationships/tags" Target="../tags/tag271.xml"/><Relationship Id="rId1" Type="http://schemas.openxmlformats.org/officeDocument/2006/relationships/image" Target="../media/image11.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image" Target="../media/image3.png"/><Relationship Id="rId4" Type="http://schemas.openxmlformats.org/officeDocument/2006/relationships/tags" Target="../tags/tag276.xml"/><Relationship Id="rId3" Type="http://schemas.openxmlformats.org/officeDocument/2006/relationships/image" Target="../media/image2.png"/><Relationship Id="rId2" Type="http://schemas.openxmlformats.org/officeDocument/2006/relationships/tags" Target="../tags/tag275.xml"/><Relationship Id="rId1" Type="http://schemas.openxmlformats.org/officeDocument/2006/relationships/image" Target="../media/image11.png"/></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image" Target="../media/image3.png"/><Relationship Id="rId4" Type="http://schemas.openxmlformats.org/officeDocument/2006/relationships/tags" Target="../tags/tag280.xml"/><Relationship Id="rId3" Type="http://schemas.openxmlformats.org/officeDocument/2006/relationships/image" Target="../media/image2.png"/><Relationship Id="rId2" Type="http://schemas.openxmlformats.org/officeDocument/2006/relationships/tags" Target="../tags/tag279.xml"/><Relationship Id="rId1" Type="http://schemas.openxmlformats.org/officeDocument/2006/relationships/image" Target="../media/image11.png"/></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285.xml"/><Relationship Id="rId5" Type="http://schemas.openxmlformats.org/officeDocument/2006/relationships/image" Target="../media/image3.png"/><Relationship Id="rId4" Type="http://schemas.openxmlformats.org/officeDocument/2006/relationships/tags" Target="../tags/tag284.xml"/><Relationship Id="rId3" Type="http://schemas.openxmlformats.org/officeDocument/2006/relationships/image" Target="../media/image2.png"/><Relationship Id="rId2" Type="http://schemas.openxmlformats.org/officeDocument/2006/relationships/tags" Target="../tags/tag28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image" Target="../media/image11.png"/></Relationships>
</file>

<file path=ppt/slides/_rels/slide50.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tags" Target="../tags/tag287.xml"/><Relationship Id="rId3" Type="http://schemas.openxmlformats.org/officeDocument/2006/relationships/image" Target="../media/image2.png"/><Relationship Id="rId2" Type="http://schemas.openxmlformats.org/officeDocument/2006/relationships/tags" Target="../tags/tag286.xml"/><Relationship Id="rId12" Type="http://schemas.openxmlformats.org/officeDocument/2006/relationships/slideLayout" Target="../slideLayouts/slideLayout16.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image" Target="../media/image3.png"/><Relationship Id="rId4" Type="http://schemas.openxmlformats.org/officeDocument/2006/relationships/tags" Target="../tags/tag163.xml"/><Relationship Id="rId3" Type="http://schemas.openxmlformats.org/officeDocument/2006/relationships/image" Target="../media/image2.png"/><Relationship Id="rId2" Type="http://schemas.openxmlformats.org/officeDocument/2006/relationships/tags" Target="../tags/tag162.xml"/><Relationship Id="rId16" Type="http://schemas.openxmlformats.org/officeDocument/2006/relationships/slideLayout" Target="../slideLayouts/slideLayout16.xml"/><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image" Target="../media/image3.png"/><Relationship Id="rId4" Type="http://schemas.openxmlformats.org/officeDocument/2006/relationships/tags" Target="../tags/tag175.xml"/><Relationship Id="rId3" Type="http://schemas.openxmlformats.org/officeDocument/2006/relationships/image" Target="../media/image2.png"/><Relationship Id="rId2" Type="http://schemas.openxmlformats.org/officeDocument/2006/relationships/tags" Target="../tags/tag174.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6.xml"/><Relationship Id="rId6" Type="http://schemas.openxmlformats.org/officeDocument/2006/relationships/tags" Target="../tags/tag180.xml"/><Relationship Id="rId5" Type="http://schemas.openxmlformats.org/officeDocument/2006/relationships/image" Target="../media/image3.png"/><Relationship Id="rId4" Type="http://schemas.openxmlformats.org/officeDocument/2006/relationships/tags" Target="../tags/tag179.xml"/><Relationship Id="rId3"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184.xml"/><Relationship Id="rId7" Type="http://schemas.openxmlformats.org/officeDocument/2006/relationships/image" Target="../media/image13.emf"/><Relationship Id="rId6" Type="http://schemas.openxmlformats.org/officeDocument/2006/relationships/tags" Target="../tags/tag183.xml"/><Relationship Id="rId5" Type="http://schemas.openxmlformats.org/officeDocument/2006/relationships/image" Target="../media/image3.png"/><Relationship Id="rId4" Type="http://schemas.openxmlformats.org/officeDocument/2006/relationships/tags" Target="../tags/tag182.xml"/><Relationship Id="rId3" Type="http://schemas.openxmlformats.org/officeDocument/2006/relationships/image" Target="../media/image2.png"/><Relationship Id="rId2" Type="http://schemas.openxmlformats.org/officeDocument/2006/relationships/tags" Target="../tags/tag181.xml"/><Relationship Id="rId10" Type="http://schemas.openxmlformats.org/officeDocument/2006/relationships/notesSlide" Target="../notesSlides/notesSlide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内容占位符 3" descr="qq_pic_merged_1708313746341"/>
          <p:cNvPicPr>
            <a:picLocks noChangeAspect="1"/>
          </p:cNvPicPr>
          <p:nvPr>
            <p:ph idx="1"/>
          </p:nvPr>
        </p:nvPicPr>
        <p:blipFill>
          <a:blip r:embed="rId2"/>
          <a:stretch>
            <a:fillRect/>
          </a:stretch>
        </p:blipFill>
        <p:spPr>
          <a:xfrm>
            <a:off x="338455" y="1529715"/>
            <a:ext cx="8396605" cy="4291965"/>
          </a:xfrm>
          <a:prstGeom prst="roundRect">
            <a:avLst/>
          </a:prstGeom>
        </p:spPr>
      </p:pic>
      <p:sp>
        <p:nvSpPr>
          <p:cNvPr id="5" name="文本框 4"/>
          <p:cNvSpPr txBox="1"/>
          <p:nvPr/>
        </p:nvSpPr>
        <p:spPr>
          <a:xfrm>
            <a:off x="609600" y="404495"/>
            <a:ext cx="7714615" cy="706755"/>
          </a:xfrm>
          <a:prstGeom prst="rect">
            <a:avLst/>
          </a:prstGeom>
          <a:noFill/>
        </p:spPr>
        <p:txBody>
          <a:bodyPr wrap="square" rtlCol="0" anchor="t">
            <a:spAutoFit/>
          </a:bodyPr>
          <a:p>
            <a:r>
              <a:rPr lang="zh-CN" altLang="en-US" sz="4000">
                <a:solidFill>
                  <a:schemeClr val="tx1"/>
                </a:solidFill>
                <a:latin typeface="国标宋体" panose="02000500000000000000" charset="-122"/>
                <a:ea typeface="国标宋体" panose="02000500000000000000" charset="-122"/>
                <a:sym typeface="+mn-ea"/>
              </a:rPr>
              <a:t>高中历史课程标准重点解读</a:t>
            </a:r>
            <a:endParaRPr lang="zh-CN" altLang="en-US" sz="4000">
              <a:solidFill>
                <a:schemeClr val="tx1"/>
              </a:solidFill>
              <a:latin typeface="国标宋体" panose="02000500000000000000" charset="-122"/>
              <a:ea typeface="国标宋体" panose="02000500000000000000"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54273" name="标题 1"/>
          <p:cNvSpPr>
            <a:spLocks noGrp="1"/>
          </p:cNvSpPr>
          <p:nvPr>
            <p:custDataLst>
              <p:tags r:id="rId6"/>
            </p:custDataLst>
          </p:nvPr>
        </p:nvSpPr>
        <p:spPr>
          <a:xfrm>
            <a:off x="0" y="115888"/>
            <a:ext cx="9144000" cy="936625"/>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3600" smtClean="0">
                <a:solidFill>
                  <a:schemeClr val="dk1"/>
                </a:solidFill>
                <a:latin typeface="楷体" panose="02010609060101010101" pitchFamily="49" charset="-122"/>
                <a:ea typeface="楷体" panose="02010609060101010101" pitchFamily="49" charset="-122"/>
              </a:rPr>
              <a:t>四、核心素养概念界定内涵</a:t>
            </a:r>
            <a:r>
              <a:rPr lang="zh-CN" altLang="en-US" sz="3600" smtClean="0">
                <a:solidFill>
                  <a:schemeClr val="dk1"/>
                </a:solidFill>
                <a:latin typeface="楷体" panose="02010609060101010101" pitchFamily="49" charset="-122"/>
                <a:ea typeface="楷体" panose="02010609060101010101" pitchFamily="49" charset="-122"/>
              </a:rPr>
              <a:t>阐释培养目标</a:t>
            </a:r>
            <a:endParaRPr lang="zh-CN" altLang="en-US" sz="3600" smtClean="0">
              <a:solidFill>
                <a:schemeClr val="dk1"/>
              </a:solidFill>
              <a:latin typeface="楷体" panose="02010609060101010101" pitchFamily="49" charset="-122"/>
              <a:ea typeface="楷体" panose="02010609060101010101" pitchFamily="49" charset="-122"/>
            </a:endParaRPr>
          </a:p>
        </p:txBody>
      </p:sp>
      <p:sp>
        <p:nvSpPr>
          <p:cNvPr id="3" name="内容占位符 2"/>
          <p:cNvSpPr>
            <a:spLocks noGrp="1"/>
          </p:cNvSpPr>
          <p:nvPr/>
        </p:nvSpPr>
        <p:spPr>
          <a:xfrm>
            <a:off x="107950" y="1125538"/>
            <a:ext cx="8856663" cy="5616575"/>
          </a:xfrm>
          <a:prstGeom prst="rect">
            <a:avLst/>
          </a:prstGeom>
        </p:spPr>
        <p:txBody>
          <a:bodyPr vert="horz" lIns="101600" tIns="0" rIns="82550" bIns="0" rtlCol="0">
            <a:normAutofit lnSpcReduction="1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zh-CN" altLang="zh-CN" sz="35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素养</a:t>
            </a:r>
            <a:r>
              <a:rPr lang="en-US" altLang="zh-CN" sz="35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35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5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唯物史观</a:t>
            </a:r>
            <a:endParaRPr lang="zh-CN" altLang="zh-CN" sz="35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spcAft>
                <a:spcPts val="0"/>
              </a:spcAft>
              <a:buFont typeface="Arial" panose="020B0604020202020204" pitchFamily="34" charset="0"/>
              <a:buChar char="•"/>
            </a:pPr>
            <a:r>
              <a:rPr lang="zh-CN" altLang="en-US"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概念界定：</a:t>
            </a:r>
            <a:endPar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spcAft>
                <a:spcPts val="0"/>
              </a:spcAft>
              <a:buFont typeface="Arial" panose="020B0604020202020204" pitchFamily="34" charset="0"/>
              <a:buChar char="•"/>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唯物史观是揭示人类社会</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历史客观</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基础及发展规律的科学历史观和方法论。 </a:t>
            </a:r>
            <a:endPar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spcAft>
                <a:spcPts val="0"/>
              </a:spcAft>
              <a:buFont typeface="Arial" panose="020B0604020202020204" pitchFamily="34" charset="0"/>
              <a:buChar char="•"/>
            </a:pPr>
            <a:r>
              <a:rPr lang="zh-CN" altLang="en-US"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内涵阐释：</a:t>
            </a:r>
            <a:endPar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spcAft>
                <a:spcPts val="0"/>
              </a:spcAft>
              <a:buFont typeface="Arial" panose="020B0604020202020204" pitchFamily="34" charset="0"/>
              <a:buChar char="•"/>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人类对历史的认识是</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由表及里、逐渐深化的，要透过历史的纷杂表象认识历史</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的本质，科学的历史观和方法论是非常重要的。</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唯物史观使历史学成为一门科学</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只有运用唯物史观的立场、观点和方法，才能对历史有全面、客观的认识。</a:t>
            </a:r>
            <a:endParaRPr lang="zh-CN" altLang="en-US" sz="240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00000"/>
              </a:lnSpc>
              <a:spcAft>
                <a:spcPts val="0"/>
              </a:spcAft>
              <a:buFont typeface="Arial" panose="020B0604020202020204" pitchFamily="34" charset="0"/>
              <a:buChar char="•"/>
            </a:pPr>
            <a:r>
              <a:rPr lang="zh-CN" altLang="en-US" sz="2400" b="1" noProof="0" dirty="0">
                <a:solidFill>
                  <a:srgbClr val="FFFF00"/>
                </a:solidFill>
                <a:effectLst>
                  <a:outerShdw blurRad="38100" dist="38100" dir="2700000" algn="tl">
                    <a:srgbClr val="000000">
                      <a:alpha val="43137"/>
                    </a:srgbClr>
                  </a:outerShdw>
                </a:effectLst>
                <a:latin typeface="+mj-ea"/>
                <a:ea typeface="+mj-ea"/>
                <a:sym typeface="+mn-ea"/>
              </a:rPr>
              <a:t>课程目标</a:t>
            </a:r>
            <a:r>
              <a:rPr lang="zh-CN" altLang="en-US" sz="2400" b="1" noProof="0" dirty="0">
                <a:effectLst>
                  <a:outerShdw blurRad="38100" dist="38100" dir="2700000" algn="tl">
                    <a:srgbClr val="000000">
                      <a:alpha val="43137"/>
                    </a:srgbClr>
                  </a:outerShdw>
                </a:effectLst>
                <a:latin typeface="+mj-ea"/>
                <a:ea typeface="+mj-ea"/>
                <a:sym typeface="+mn-ea"/>
              </a:rPr>
              <a:t>：</a:t>
            </a:r>
            <a:r>
              <a:rPr lang="zh-CN" altLang="zh-CN" sz="240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了解唯物史观的基本观点和方法，理解唯物史观是科学的历史观；能够正确认识人类历史发展的总趋势；能够将唯物史观运用于历史的学习与探究中，并将唯物史观作为认识和解决现实问题的指导思想。</a:t>
            </a:r>
            <a:endParaRPr lang="zh-CN" altLang="zh-CN" sz="240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a:p>
            <a:pPr fontAlgn="auto">
              <a:lnSpc>
                <a:spcPct val="100000"/>
              </a:lnSpc>
              <a:spcAft>
                <a:spcPts val="0"/>
              </a:spcAft>
              <a:buFont typeface="Arial" panose="020B0604020202020204" pitchFamily="34" charset="0"/>
              <a:buChar char="•"/>
            </a:pPr>
            <a:endPar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en-US" altLang="zh-CN" sz="24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80">
                                          <p:stCondLst>
                                            <p:cond delay="0"/>
                                          </p:stCondLst>
                                        </p:cTn>
                                        <p:tgtEl>
                                          <p:spTgt spid="3">
                                            <p:txEl>
                                              <p:pRg st="3" end="3"/>
                                            </p:txEl>
                                          </p:spTgt>
                                        </p:tgtEl>
                                      </p:cBhvr>
                                    </p:animEffect>
                                    <p:anim calcmode="lin" valueType="num">
                                      <p:cBhvr>
                                        <p:cTn id="2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3" end="3"/>
                                            </p:txEl>
                                          </p:spTgt>
                                        </p:tgtEl>
                                      </p:cBhvr>
                                      <p:to x="100000" y="60000"/>
                                    </p:animScale>
                                    <p:animScale>
                                      <p:cBhvr>
                                        <p:cTn id="26" dur="166" decel="50000">
                                          <p:stCondLst>
                                            <p:cond delay="676"/>
                                          </p:stCondLst>
                                        </p:cTn>
                                        <p:tgtEl>
                                          <p:spTgt spid="3">
                                            <p:txEl>
                                              <p:pRg st="3" end="3"/>
                                            </p:txEl>
                                          </p:spTgt>
                                        </p:tgtEl>
                                      </p:cBhvr>
                                      <p:to x="100000" y="100000"/>
                                    </p:animScale>
                                    <p:animScale>
                                      <p:cBhvr>
                                        <p:cTn id="27" dur="26">
                                          <p:stCondLst>
                                            <p:cond delay="1312"/>
                                          </p:stCondLst>
                                        </p:cTn>
                                        <p:tgtEl>
                                          <p:spTgt spid="3">
                                            <p:txEl>
                                              <p:pRg st="3" end="3"/>
                                            </p:txEl>
                                          </p:spTgt>
                                        </p:tgtEl>
                                      </p:cBhvr>
                                      <p:to x="100000" y="80000"/>
                                    </p:animScale>
                                    <p:animScale>
                                      <p:cBhvr>
                                        <p:cTn id="28" dur="166" decel="50000">
                                          <p:stCondLst>
                                            <p:cond delay="1338"/>
                                          </p:stCondLst>
                                        </p:cTn>
                                        <p:tgtEl>
                                          <p:spTgt spid="3">
                                            <p:txEl>
                                              <p:pRg st="3" end="3"/>
                                            </p:txEl>
                                          </p:spTgt>
                                        </p:tgtEl>
                                      </p:cBhvr>
                                      <p:to x="100000" y="100000"/>
                                    </p:animScale>
                                    <p:animScale>
                                      <p:cBhvr>
                                        <p:cTn id="29" dur="26">
                                          <p:stCondLst>
                                            <p:cond delay="1642"/>
                                          </p:stCondLst>
                                        </p:cTn>
                                        <p:tgtEl>
                                          <p:spTgt spid="3">
                                            <p:txEl>
                                              <p:pRg st="3" end="3"/>
                                            </p:txEl>
                                          </p:spTgt>
                                        </p:tgtEl>
                                      </p:cBhvr>
                                      <p:to x="100000" y="90000"/>
                                    </p:animScale>
                                    <p:animScale>
                                      <p:cBhvr>
                                        <p:cTn id="30" dur="166" decel="50000">
                                          <p:stCondLst>
                                            <p:cond delay="1668"/>
                                          </p:stCondLst>
                                        </p:cTn>
                                        <p:tgtEl>
                                          <p:spTgt spid="3">
                                            <p:txEl>
                                              <p:pRg st="3" end="3"/>
                                            </p:txEl>
                                          </p:spTgt>
                                        </p:tgtEl>
                                      </p:cBhvr>
                                      <p:to x="100000" y="100000"/>
                                    </p:animScale>
                                    <p:animScale>
                                      <p:cBhvr>
                                        <p:cTn id="31" dur="26">
                                          <p:stCondLst>
                                            <p:cond delay="1808"/>
                                          </p:stCondLst>
                                        </p:cTn>
                                        <p:tgtEl>
                                          <p:spTgt spid="3">
                                            <p:txEl>
                                              <p:pRg st="3" end="3"/>
                                            </p:txEl>
                                          </p:spTgt>
                                        </p:tgtEl>
                                      </p:cBhvr>
                                      <p:to x="100000" y="95000"/>
                                    </p:animScale>
                                    <p:animScale>
                                      <p:cBhvr>
                                        <p:cTn id="32" dur="166" decel="50000">
                                          <p:stCondLst>
                                            <p:cond delay="1834"/>
                                          </p:stCondLst>
                                        </p:cTn>
                                        <p:tgtEl>
                                          <p:spTgt spid="3">
                                            <p:txEl>
                                              <p:pRg st="3" end="3"/>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80">
                                          <p:stCondLst>
                                            <p:cond delay="0"/>
                                          </p:stCondLst>
                                        </p:cTn>
                                        <p:tgtEl>
                                          <p:spTgt spid="3">
                                            <p:txEl>
                                              <p:pRg st="4" end="4"/>
                                            </p:txEl>
                                          </p:spTgt>
                                        </p:tgtEl>
                                      </p:cBhvr>
                                    </p:animEffect>
                                    <p:anim calcmode="lin" valueType="num">
                                      <p:cBhvr>
                                        <p:cTn id="3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4" end="4"/>
                                            </p:txEl>
                                          </p:spTgt>
                                        </p:tgtEl>
                                      </p:cBhvr>
                                      <p:to x="100000" y="60000"/>
                                    </p:animScale>
                                    <p:animScale>
                                      <p:cBhvr>
                                        <p:cTn id="42" dur="166" decel="50000">
                                          <p:stCondLst>
                                            <p:cond delay="676"/>
                                          </p:stCondLst>
                                        </p:cTn>
                                        <p:tgtEl>
                                          <p:spTgt spid="3">
                                            <p:txEl>
                                              <p:pRg st="4" end="4"/>
                                            </p:txEl>
                                          </p:spTgt>
                                        </p:tgtEl>
                                      </p:cBhvr>
                                      <p:to x="100000" y="100000"/>
                                    </p:animScale>
                                    <p:animScale>
                                      <p:cBhvr>
                                        <p:cTn id="43" dur="26">
                                          <p:stCondLst>
                                            <p:cond delay="1312"/>
                                          </p:stCondLst>
                                        </p:cTn>
                                        <p:tgtEl>
                                          <p:spTgt spid="3">
                                            <p:txEl>
                                              <p:pRg st="4" end="4"/>
                                            </p:txEl>
                                          </p:spTgt>
                                        </p:tgtEl>
                                      </p:cBhvr>
                                      <p:to x="100000" y="80000"/>
                                    </p:animScale>
                                    <p:animScale>
                                      <p:cBhvr>
                                        <p:cTn id="44" dur="166" decel="50000">
                                          <p:stCondLst>
                                            <p:cond delay="1338"/>
                                          </p:stCondLst>
                                        </p:cTn>
                                        <p:tgtEl>
                                          <p:spTgt spid="3">
                                            <p:txEl>
                                              <p:pRg st="4" end="4"/>
                                            </p:txEl>
                                          </p:spTgt>
                                        </p:tgtEl>
                                      </p:cBhvr>
                                      <p:to x="100000" y="100000"/>
                                    </p:animScale>
                                    <p:animScale>
                                      <p:cBhvr>
                                        <p:cTn id="45" dur="26">
                                          <p:stCondLst>
                                            <p:cond delay="1642"/>
                                          </p:stCondLst>
                                        </p:cTn>
                                        <p:tgtEl>
                                          <p:spTgt spid="3">
                                            <p:txEl>
                                              <p:pRg st="4" end="4"/>
                                            </p:txEl>
                                          </p:spTgt>
                                        </p:tgtEl>
                                      </p:cBhvr>
                                      <p:to x="100000" y="90000"/>
                                    </p:animScale>
                                    <p:animScale>
                                      <p:cBhvr>
                                        <p:cTn id="46" dur="166" decel="50000">
                                          <p:stCondLst>
                                            <p:cond delay="1668"/>
                                          </p:stCondLst>
                                        </p:cTn>
                                        <p:tgtEl>
                                          <p:spTgt spid="3">
                                            <p:txEl>
                                              <p:pRg st="4" end="4"/>
                                            </p:txEl>
                                          </p:spTgt>
                                        </p:tgtEl>
                                      </p:cBhvr>
                                      <p:to x="100000" y="100000"/>
                                    </p:animScale>
                                    <p:animScale>
                                      <p:cBhvr>
                                        <p:cTn id="47" dur="26">
                                          <p:stCondLst>
                                            <p:cond delay="1808"/>
                                          </p:stCondLst>
                                        </p:cTn>
                                        <p:tgtEl>
                                          <p:spTgt spid="3">
                                            <p:txEl>
                                              <p:pRg st="4" end="4"/>
                                            </p:txEl>
                                          </p:spTgt>
                                        </p:tgtEl>
                                      </p:cBhvr>
                                      <p:to x="100000" y="95000"/>
                                    </p:animScale>
                                    <p:animScale>
                                      <p:cBhvr>
                                        <p:cTn id="48" dur="166" decel="50000">
                                          <p:stCondLst>
                                            <p:cond delay="1834"/>
                                          </p:stCondLst>
                                        </p:cTn>
                                        <p:tgtEl>
                                          <p:spTgt spid="3">
                                            <p:txEl>
                                              <p:pRg st="4" end="4"/>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down)">
                                      <p:cBhvr>
                                        <p:cTn id="51" dur="580">
                                          <p:stCondLst>
                                            <p:cond delay="0"/>
                                          </p:stCondLst>
                                        </p:cTn>
                                        <p:tgtEl>
                                          <p:spTgt spid="3">
                                            <p:txEl>
                                              <p:pRg st="5" end="5"/>
                                            </p:txEl>
                                          </p:spTgt>
                                        </p:tgtEl>
                                      </p:cBhvr>
                                    </p:animEffect>
                                    <p:anim calcmode="lin" valueType="num">
                                      <p:cBhvr>
                                        <p:cTn id="5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5" end="5"/>
                                            </p:txEl>
                                          </p:spTgt>
                                        </p:tgtEl>
                                      </p:cBhvr>
                                      <p:to x="100000" y="60000"/>
                                    </p:animScale>
                                    <p:animScale>
                                      <p:cBhvr>
                                        <p:cTn id="58" dur="166" decel="50000">
                                          <p:stCondLst>
                                            <p:cond delay="676"/>
                                          </p:stCondLst>
                                        </p:cTn>
                                        <p:tgtEl>
                                          <p:spTgt spid="3">
                                            <p:txEl>
                                              <p:pRg st="5" end="5"/>
                                            </p:txEl>
                                          </p:spTgt>
                                        </p:tgtEl>
                                      </p:cBhvr>
                                      <p:to x="100000" y="100000"/>
                                    </p:animScale>
                                    <p:animScale>
                                      <p:cBhvr>
                                        <p:cTn id="59" dur="26">
                                          <p:stCondLst>
                                            <p:cond delay="1312"/>
                                          </p:stCondLst>
                                        </p:cTn>
                                        <p:tgtEl>
                                          <p:spTgt spid="3">
                                            <p:txEl>
                                              <p:pRg st="5" end="5"/>
                                            </p:txEl>
                                          </p:spTgt>
                                        </p:tgtEl>
                                      </p:cBhvr>
                                      <p:to x="100000" y="80000"/>
                                    </p:animScale>
                                    <p:animScale>
                                      <p:cBhvr>
                                        <p:cTn id="60" dur="166" decel="50000">
                                          <p:stCondLst>
                                            <p:cond delay="1338"/>
                                          </p:stCondLst>
                                        </p:cTn>
                                        <p:tgtEl>
                                          <p:spTgt spid="3">
                                            <p:txEl>
                                              <p:pRg st="5" end="5"/>
                                            </p:txEl>
                                          </p:spTgt>
                                        </p:tgtEl>
                                      </p:cBhvr>
                                      <p:to x="100000" y="100000"/>
                                    </p:animScale>
                                    <p:animScale>
                                      <p:cBhvr>
                                        <p:cTn id="61" dur="26">
                                          <p:stCondLst>
                                            <p:cond delay="1642"/>
                                          </p:stCondLst>
                                        </p:cTn>
                                        <p:tgtEl>
                                          <p:spTgt spid="3">
                                            <p:txEl>
                                              <p:pRg st="5" end="5"/>
                                            </p:txEl>
                                          </p:spTgt>
                                        </p:tgtEl>
                                      </p:cBhvr>
                                      <p:to x="100000" y="90000"/>
                                    </p:animScale>
                                    <p:animScale>
                                      <p:cBhvr>
                                        <p:cTn id="62" dur="166" decel="50000">
                                          <p:stCondLst>
                                            <p:cond delay="1668"/>
                                          </p:stCondLst>
                                        </p:cTn>
                                        <p:tgtEl>
                                          <p:spTgt spid="3">
                                            <p:txEl>
                                              <p:pRg st="5" end="5"/>
                                            </p:txEl>
                                          </p:spTgt>
                                        </p:tgtEl>
                                      </p:cBhvr>
                                      <p:to x="100000" y="100000"/>
                                    </p:animScale>
                                    <p:animScale>
                                      <p:cBhvr>
                                        <p:cTn id="63" dur="26">
                                          <p:stCondLst>
                                            <p:cond delay="1808"/>
                                          </p:stCondLst>
                                        </p:cTn>
                                        <p:tgtEl>
                                          <p:spTgt spid="3">
                                            <p:txEl>
                                              <p:pRg st="5" end="5"/>
                                            </p:txEl>
                                          </p:spTgt>
                                        </p:tgtEl>
                                      </p:cBhvr>
                                      <p:to x="100000" y="95000"/>
                                    </p:animScale>
                                    <p:animScale>
                                      <p:cBhvr>
                                        <p:cTn id="6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13" name="图片 12"/>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pic>
        <p:nvPicPr>
          <p:cNvPr id="2"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34541" y="1322785"/>
            <a:ext cx="909638"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剪去对角的矩形 2"/>
          <p:cNvSpPr/>
          <p:nvPr>
            <p:custDataLst>
              <p:tags r:id="rId7"/>
            </p:custDataLst>
          </p:nvPr>
        </p:nvSpPr>
        <p:spPr>
          <a:xfrm>
            <a:off x="301625" y="1880235"/>
            <a:ext cx="8726805" cy="4417060"/>
          </a:xfrm>
          <a:prstGeom prst="snip2DiagRect">
            <a:avLst/>
          </a:prstGeom>
          <a:solidFill>
            <a:schemeClr val="lt1"/>
          </a:solidFill>
          <a:ln w="19050">
            <a:solidFill>
              <a:srgbClr val="98C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8" name="矩形 6"/>
          <p:cNvSpPr>
            <a:spLocks noChangeArrowheads="1"/>
          </p:cNvSpPr>
          <p:nvPr>
            <p:custDataLst>
              <p:tags r:id="rId8"/>
            </p:custDataLst>
          </p:nvPr>
        </p:nvSpPr>
        <p:spPr bwMode="auto">
          <a:xfrm>
            <a:off x="761365" y="1774825"/>
            <a:ext cx="8496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a:solidFill>
                  <a:schemeClr val="lt1"/>
                </a:solidFill>
                <a:latin typeface="微软雅黑" panose="020B0503020204020204" charset="-122"/>
                <a:ea typeface="微软雅黑" panose="020B0503020204020204" charset="-122"/>
              </a:rPr>
              <a:t>第三招</a:t>
            </a:r>
            <a:endParaRPr lang="zh-CN" altLang="en-US" sz="1800">
              <a:solidFill>
                <a:schemeClr val="lt1"/>
              </a:solidFill>
              <a:latin typeface="微软雅黑" panose="020B0503020204020204" charset="-122"/>
              <a:ea typeface="微软雅黑" panose="020B0503020204020204" charset="-122"/>
            </a:endParaRPr>
          </a:p>
        </p:txBody>
      </p:sp>
      <p:sp>
        <p:nvSpPr>
          <p:cNvPr id="9" name="矩形 1"/>
          <p:cNvSpPr>
            <a:spLocks noChangeArrowheads="1"/>
          </p:cNvSpPr>
          <p:nvPr>
            <p:custDataLst>
              <p:tags r:id="rId9"/>
            </p:custDataLst>
          </p:nvPr>
        </p:nvSpPr>
        <p:spPr bwMode="auto">
          <a:xfrm>
            <a:off x="845185" y="815975"/>
            <a:ext cx="2011680" cy="63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chemeClr val="dk1"/>
                </a:solidFill>
                <a:latin typeface="楷体" panose="02010609060101010101" pitchFamily="49" charset="-122"/>
                <a:ea typeface="楷体" panose="02010609060101010101" pitchFamily="49" charset="-122"/>
              </a:rPr>
              <a:t>学科</a:t>
            </a:r>
            <a:r>
              <a:rPr lang="zh-CN" altLang="en-US" sz="3600">
                <a:solidFill>
                  <a:schemeClr val="dk1"/>
                </a:solidFill>
                <a:latin typeface="微软雅黑" panose="020B0503020204020204" charset="-122"/>
                <a:ea typeface="微软雅黑" panose="020B0503020204020204" charset="-122"/>
              </a:rPr>
              <a:t>素养</a:t>
            </a:r>
            <a:endParaRPr lang="zh-CN" altLang="en-US" sz="3600">
              <a:solidFill>
                <a:schemeClr val="dk1"/>
              </a:solidFill>
              <a:latin typeface="微软雅黑" panose="020B0503020204020204" charset="-122"/>
              <a:ea typeface="微软雅黑" panose="020B0503020204020204" charset="-122"/>
            </a:endParaRPr>
          </a:p>
        </p:txBody>
      </p:sp>
      <p:sp>
        <p:nvSpPr>
          <p:cNvPr id="11" name="矩形 2"/>
          <p:cNvSpPr>
            <a:spLocks noChangeArrowheads="1"/>
          </p:cNvSpPr>
          <p:nvPr>
            <p:custDataLst>
              <p:tags r:id="rId10"/>
            </p:custDataLst>
          </p:nvPr>
        </p:nvSpPr>
        <p:spPr bwMode="auto">
          <a:xfrm>
            <a:off x="814388" y="2730103"/>
            <a:ext cx="677822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FontTx/>
              <a:buNone/>
            </a:pPr>
            <a:r>
              <a:rPr lang="zh-CN" altLang="en-US" sz="1350">
                <a:solidFill>
                  <a:schemeClr val="dk1"/>
                </a:solidFill>
                <a:latin typeface="微软雅黑" panose="020B0503020204020204" charset="-122"/>
                <a:ea typeface="微软雅黑" panose="020B0503020204020204" charset="-122"/>
              </a:rPr>
              <a:t>        </a:t>
            </a:r>
            <a:endParaRPr lang="zh-CN" altLang="en-US" sz="1350">
              <a:solidFill>
                <a:schemeClr val="dk1"/>
              </a:solidFill>
              <a:latin typeface="微软雅黑" panose="020B0503020204020204" charset="-122"/>
              <a:ea typeface="微软雅黑" panose="020B0503020204020204" charset="-122"/>
            </a:endParaRPr>
          </a:p>
        </p:txBody>
      </p:sp>
      <p:sp>
        <p:nvSpPr>
          <p:cNvPr id="16" name="矩形 15"/>
          <p:cNvSpPr/>
          <p:nvPr>
            <p:custDataLst>
              <p:tags r:id="rId11"/>
            </p:custDataLst>
          </p:nvPr>
        </p:nvSpPr>
        <p:spPr>
          <a:xfrm>
            <a:off x="791845" y="2031365"/>
            <a:ext cx="7399020" cy="3763010"/>
          </a:xfrm>
          <a:prstGeom prst="rect">
            <a:avLst/>
          </a:prstGeom>
        </p:spPr>
        <p:txBody>
          <a:bodyPr wrap="square">
            <a:noAutofit/>
          </a:bodyPr>
          <a:lstStyle/>
          <a:p>
            <a:pPr>
              <a:lnSpc>
                <a:spcPct val="150000"/>
              </a:lnSpc>
            </a:pPr>
            <a:r>
              <a:rPr lang="zh-CN" altLang="en-US" sz="2400" b="1">
                <a:solidFill>
                  <a:schemeClr val="dk1"/>
                </a:solidFill>
                <a:latin typeface="楷体" panose="02010609060101010101" pitchFamily="49" charset="-122"/>
                <a:ea typeface="楷体" panose="02010609060101010101" pitchFamily="49" charset="-122"/>
                <a:cs typeface="楷体" panose="02010609060101010101" pitchFamily="49" charset="-122"/>
              </a:rPr>
              <a:t>唯物史观的基本观点和方法：</a:t>
            </a:r>
            <a:endParaRPr lang="en-US" altLang="zh-CN" sz="24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1800">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rPr>
              <a:t>1</a:t>
            </a: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）人类社会形态从低级到高级的发展；</a:t>
            </a:r>
            <a:endPar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rPr>
              <a:t>2</a:t>
            </a: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）生产力和生产关系之间的辩证关系；</a:t>
            </a:r>
            <a:endPar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rPr>
              <a:t>3</a:t>
            </a: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）经济基础和上层建筑之间的相互作用；</a:t>
            </a:r>
            <a:endPar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rPr>
              <a:t>4</a:t>
            </a: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）人民群众在社会发展中的重要作用等；</a:t>
            </a:r>
            <a:endPar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rPr>
              <a:t> </a:t>
            </a: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(5)人民群众是历史的创造者；</a:t>
            </a:r>
            <a:endParaRPr lang="en-US" altLang="zh-CN"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rPr>
              <a:t>理解唯物史观是科学的历史观；能够正确认识人类历史发展的总趋势；能够将唯物史观运用于历史的学习与探究中，并将唯物史观作为认识和解决现实问题的指导思想。</a:t>
            </a:r>
            <a:endParaRPr lang="zh-CN" altLang="en-US" sz="1800" b="1">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sp>
        <p:nvSpPr>
          <p:cNvPr id="12" name="矩形 11"/>
          <p:cNvSpPr/>
          <p:nvPr/>
        </p:nvSpPr>
        <p:spPr>
          <a:xfrm>
            <a:off x="4110355" y="854075"/>
            <a:ext cx="3575685" cy="593090"/>
          </a:xfrm>
          <a:prstGeom prst="rect">
            <a:avLst/>
          </a:prstGeom>
          <a:noFill/>
        </p:spPr>
        <p:txBody>
          <a:bodyPr wrap="square" lIns="68580" tIns="34290" rIns="68580" bIns="34290">
            <a:noAutofit/>
            <a:scene3d>
              <a:camera prst="orthographicFront"/>
              <a:lightRig rig="soft" dir="tl"/>
            </a:scene3d>
            <a:sp3d contourW="25400" prstMaterial="matte">
              <a:bevelT w="25400" h="55880" prst="artDeco"/>
              <a:contourClr>
                <a:schemeClr val="accent2">
                  <a:tint val="20000"/>
                </a:schemeClr>
              </a:contourClr>
            </a:sp3d>
          </a:bodyPr>
          <a:lstStyle/>
          <a:p>
            <a:pPr algn="ctr"/>
            <a:r>
              <a:rPr lang="zh-CN" altLang="en-US" sz="2700" b="1" cap="none" spc="50">
                <a:ln w="11430"/>
                <a:solidFill>
                  <a:srgbClr val="000000"/>
                </a:solidFill>
                <a:effectLst>
                  <a:outerShdw blurRad="76200" dist="50800" dir="5400000" algn="tl" rotWithShape="0">
                    <a:srgbClr val="000000">
                      <a:alpha val="65000"/>
                    </a:srgbClr>
                  </a:outerShdw>
                </a:effectLst>
                <a:latin typeface="微软雅黑" panose="020B0503020204020204" charset="-122"/>
                <a:ea typeface="微软雅黑" panose="020B0503020204020204" charset="-122"/>
              </a:rPr>
              <a:t>唯物史观</a:t>
            </a:r>
            <a:r>
              <a:rPr lang="en-US" altLang="zh-CN" sz="2700" b="1" cap="none" spc="50">
                <a:ln w="11430"/>
                <a:solidFill>
                  <a:srgbClr val="000000"/>
                </a:solidFill>
                <a:effectLst>
                  <a:outerShdw blurRad="76200" dist="50800" dir="5400000" algn="tl" rotWithShape="0">
                    <a:srgbClr val="000000">
                      <a:alpha val="65000"/>
                    </a:srgbClr>
                  </a:outerShdw>
                </a:effectLst>
                <a:latin typeface="微软雅黑" panose="020B0503020204020204" charset="-122"/>
                <a:ea typeface="微软雅黑" panose="020B0503020204020204" charset="-122"/>
              </a:rPr>
              <a:t>--</a:t>
            </a:r>
            <a:r>
              <a:rPr lang="zh-CN" altLang="en-US" sz="2700" b="1" cap="none" spc="50">
                <a:ln w="11430"/>
                <a:solidFill>
                  <a:srgbClr val="FF0000"/>
                </a:solidFill>
                <a:effectLst>
                  <a:outerShdw blurRad="76200" dist="50800" dir="5400000" algn="tl" rotWithShape="0">
                    <a:srgbClr val="000000">
                      <a:alpha val="65000"/>
                    </a:srgbClr>
                  </a:outerShdw>
                </a:effectLst>
                <a:latin typeface="微软雅黑" panose="020B0503020204020204" charset="-122"/>
                <a:ea typeface="微软雅黑" panose="020B0503020204020204" charset="-122"/>
              </a:rPr>
              <a:t>核心理论</a:t>
            </a:r>
            <a:endParaRPr lang="zh-CN" altLang="en-US" sz="2700" b="1" cap="none" spc="50">
              <a:ln w="11430"/>
              <a:solidFill>
                <a:srgbClr val="FF0000"/>
              </a:solidFill>
              <a:effectLst>
                <a:outerShdw blurRad="76200" dist="50800" dir="5400000" algn="tl" rotWithShape="0">
                  <a:srgbClr val="000000">
                    <a:alpha val="65000"/>
                  </a:srgbClr>
                </a:outerShdw>
              </a:effectLst>
              <a:latin typeface="微软雅黑" panose="020B0503020204020204" charset="-122"/>
              <a:ea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p:tgtEl>
                                          <p:spTgt spid="1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p:tgtEl>
                                          <p:spTgt spid="1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p:tgtEl>
                                          <p:spTgt spid="1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6">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500"/>
                                        <p:tgtEl>
                                          <p:spTgt spid="16">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6">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 calcmode="lin" valueType="num">
                                      <p:cBhvr additive="base">
                                        <p:cTn id="27" dur="500"/>
                                        <p:tgtEl>
                                          <p:spTgt spid="16">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6">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500"/>
                                        <p:tgtEl>
                                          <p:spTgt spid="16">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7" name="图片 6"/>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pic>
        <p:nvPicPr>
          <p:cNvPr id="8195" name="Picture 3"/>
          <p:cNvPicPr>
            <a:picLocks noChangeAspect="1" noChangeArrowheads="1"/>
          </p:cNvPicPr>
          <p:nvPr/>
        </p:nvPicPr>
        <p:blipFill>
          <a:blip r:embed="rId6">
            <a:lum bright="20000" contrast="30000"/>
          </a:blip>
          <a:stretch>
            <a:fillRect/>
          </a:stretch>
        </p:blipFill>
        <p:spPr bwMode="auto">
          <a:xfrm>
            <a:off x="6876540" y="116841"/>
            <a:ext cx="2141730" cy="1619231"/>
          </a:xfrm>
          <a:prstGeom prst="rect">
            <a:avLst/>
          </a:prstGeom>
          <a:noFill/>
          <a:ln w="9525">
            <a:noFill/>
            <a:miter lim="800000"/>
            <a:headEnd/>
            <a:tailEnd/>
          </a:ln>
        </p:spPr>
      </p:pic>
      <p:pic>
        <p:nvPicPr>
          <p:cNvPr id="2"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34541" y="1322785"/>
            <a:ext cx="909638"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剪去对角的矩形 2"/>
          <p:cNvSpPr/>
          <p:nvPr>
            <p:custDataLst>
              <p:tags r:id="rId8"/>
            </p:custDataLst>
          </p:nvPr>
        </p:nvSpPr>
        <p:spPr>
          <a:xfrm>
            <a:off x="322580" y="2309495"/>
            <a:ext cx="8187055" cy="4277995"/>
          </a:xfrm>
          <a:prstGeom prst="snip2DiagRect">
            <a:avLst/>
          </a:prstGeom>
          <a:solidFill>
            <a:schemeClr val="lt1"/>
          </a:solidFill>
          <a:ln w="19050">
            <a:solidFill>
              <a:srgbClr val="98C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1" name="矩形 2"/>
          <p:cNvSpPr>
            <a:spLocks noChangeArrowheads="1"/>
          </p:cNvSpPr>
          <p:nvPr>
            <p:custDataLst>
              <p:tags r:id="rId9"/>
            </p:custDataLst>
          </p:nvPr>
        </p:nvSpPr>
        <p:spPr bwMode="auto">
          <a:xfrm>
            <a:off x="814388" y="2730103"/>
            <a:ext cx="677822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FontTx/>
              <a:buNone/>
            </a:pPr>
            <a:r>
              <a:rPr lang="zh-CN" altLang="en-US" sz="1350">
                <a:solidFill>
                  <a:schemeClr val="dk1"/>
                </a:solidFill>
                <a:latin typeface="微软雅黑" panose="020B0503020204020204" charset="-122"/>
                <a:ea typeface="微软雅黑" panose="020B0503020204020204" charset="-122"/>
              </a:rPr>
              <a:t>        </a:t>
            </a:r>
            <a:endParaRPr lang="zh-CN" altLang="en-US" sz="1350">
              <a:solidFill>
                <a:schemeClr val="dk1"/>
              </a:solidFill>
              <a:latin typeface="微软雅黑" panose="020B0503020204020204" charset="-122"/>
              <a:ea typeface="微软雅黑" panose="020B0503020204020204" charset="-122"/>
            </a:endParaRPr>
          </a:p>
        </p:txBody>
      </p:sp>
      <p:sp>
        <p:nvSpPr>
          <p:cNvPr id="14" name="矩形 11"/>
          <p:cNvSpPr>
            <a:spLocks noChangeArrowheads="1"/>
          </p:cNvSpPr>
          <p:nvPr/>
        </p:nvSpPr>
        <p:spPr bwMode="auto">
          <a:xfrm>
            <a:off x="2915920" y="836295"/>
            <a:ext cx="1925320" cy="8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endParaRPr lang="zh-CN" altLang="en-US" sz="27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7" name="矩形 2"/>
          <p:cNvSpPr>
            <a:spLocks noChangeArrowheads="1"/>
          </p:cNvSpPr>
          <p:nvPr>
            <p:custDataLst>
              <p:tags r:id="rId10"/>
            </p:custDataLst>
          </p:nvPr>
        </p:nvSpPr>
        <p:spPr bwMode="auto">
          <a:xfrm>
            <a:off x="398145" y="2448560"/>
            <a:ext cx="7900670" cy="40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00000"/>
              </a:lnSpc>
            </a:pPr>
            <a:r>
              <a:rPr lang="zh-CN" altLang="en-US" sz="18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a:solidFill>
                  <a:schemeClr val="dk1"/>
                </a:solidFill>
                <a:latin typeface="宋体" panose="02010600030101010101" pitchFamily="2" charset="-122"/>
                <a:cs typeface="宋体" panose="02010600030101010101" pitchFamily="2" charset="-122"/>
              </a:rPr>
              <a:t>     </a:t>
            </a:r>
            <a:r>
              <a:rPr lang="zh-CN" altLang="en-US" sz="2400" b="1" noProof="0" dirty="0">
                <a:solidFill>
                  <a:srgbClr val="FFFF00"/>
                </a:solidFill>
                <a:effectLst>
                  <a:outerShdw blurRad="38100" dist="38100" dir="2700000" algn="tl">
                    <a:srgbClr val="000000">
                      <a:alpha val="43137"/>
                    </a:srgbClr>
                  </a:outerShdw>
                </a:effectLst>
                <a:latin typeface="+mj-ea"/>
                <a:ea typeface="+mj-ea"/>
                <a:sym typeface="+mn-ea"/>
              </a:rPr>
              <a:t>课程目标：</a:t>
            </a:r>
            <a:r>
              <a:rPr lang="zh-CN"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知道特定的史事是与特定的时间和空间相联系的；知道划分历史时间与空间的多种方式，并能够运用这些方式叙述过去；能够按照时间顺序和空间要素，建构历史事件、历史人物、历史现象之间的相互关联；能够在不同的时空框架下对史事作出合理解释； 在认识现实社会时，能够将认识的对象置于具体的时空条件下进行考察。</a:t>
            </a:r>
            <a:endParaRPr lang="zh-CN"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467360" y="359410"/>
            <a:ext cx="6419850" cy="2014855"/>
          </a:xfrm>
          <a:prstGeom prst="rect">
            <a:avLst/>
          </a:prstGeom>
          <a:noFill/>
        </p:spPr>
        <p:txBody>
          <a:bodyPr wrap="square" rtlCol="0" anchor="t">
            <a:noAutofit/>
          </a:bodyPr>
          <a:p>
            <a:r>
              <a:rPr lang="zh-CN"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素养</a:t>
            </a:r>
            <a:r>
              <a:rPr lang="en-US"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：时空观念</a:t>
            </a:r>
            <a:r>
              <a:rPr lang="en-US"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（核心思维）</a:t>
            </a:r>
            <a:endParaRPr lang="zh-CN" altLang="zh-CN" sz="2400" b="1"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概念界定：</a:t>
            </a:r>
            <a:endParaRPr lang="en-US" altLang="zh-CN" sz="24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时空观念是在特定的时间联系和空间联系中对事物进行观察、分析的意识和思维方式。</a:t>
            </a:r>
            <a:endParaRPr lang="zh-CN" altLang="en-US" sz="240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4" name="图片 3"/>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pic>
        <p:nvPicPr>
          <p:cNvPr id="5122" name="Picture 2"/>
          <p:cNvPicPr>
            <a:picLocks noChangeAspect="1" noChangeArrowheads="1"/>
          </p:cNvPicPr>
          <p:nvPr/>
        </p:nvPicPr>
        <p:blipFill>
          <a:blip r:embed="rId6"/>
          <a:stretch>
            <a:fillRect/>
          </a:stretch>
        </p:blipFill>
        <p:spPr bwMode="auto">
          <a:xfrm rot="640740">
            <a:off x="7570385" y="982127"/>
            <a:ext cx="1467569" cy="1281719"/>
          </a:xfrm>
          <a:prstGeom prst="rect">
            <a:avLst/>
          </a:prstGeom>
          <a:noFill/>
          <a:ln w="9525">
            <a:noFill/>
            <a:miter lim="800000"/>
            <a:headEnd/>
            <a:tailEnd/>
          </a:ln>
        </p:spPr>
      </p:pic>
      <p:pic>
        <p:nvPicPr>
          <p:cNvPr id="5124" name="Picture 4"/>
          <p:cNvPicPr>
            <a:picLocks noChangeAspect="1" noChangeArrowheads="1"/>
          </p:cNvPicPr>
          <p:nvPr/>
        </p:nvPicPr>
        <p:blipFill>
          <a:blip r:embed="rId7"/>
          <a:stretch>
            <a:fillRect/>
          </a:stretch>
        </p:blipFill>
        <p:spPr bwMode="auto">
          <a:xfrm>
            <a:off x="5922150" y="857250"/>
            <a:ext cx="809349" cy="1184690"/>
          </a:xfrm>
          <a:prstGeom prst="rect">
            <a:avLst/>
          </a:prstGeom>
          <a:noFill/>
        </p:spPr>
      </p:pic>
      <p:pic>
        <p:nvPicPr>
          <p:cNvPr id="5123" name="Picture 3"/>
          <p:cNvPicPr>
            <a:picLocks noChangeAspect="1" noChangeArrowheads="1"/>
          </p:cNvPicPr>
          <p:nvPr/>
        </p:nvPicPr>
        <p:blipFill>
          <a:blip r:embed="rId8"/>
          <a:stretch>
            <a:fillRect/>
          </a:stretch>
        </p:blipFill>
        <p:spPr bwMode="auto">
          <a:xfrm rot="20695748">
            <a:off x="6857934" y="1058044"/>
            <a:ext cx="731075" cy="843870"/>
          </a:xfrm>
          <a:prstGeom prst="rect">
            <a:avLst/>
          </a:prstGeom>
          <a:noFill/>
        </p:spPr>
      </p:pic>
      <p:pic>
        <p:nvPicPr>
          <p:cNvPr id="2"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34541" y="1322785"/>
            <a:ext cx="909638"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剪去对角的矩形 2"/>
          <p:cNvSpPr/>
          <p:nvPr>
            <p:custDataLst>
              <p:tags r:id="rId10"/>
            </p:custDataLst>
          </p:nvPr>
        </p:nvSpPr>
        <p:spPr>
          <a:xfrm>
            <a:off x="297180" y="2937510"/>
            <a:ext cx="8481060" cy="3862070"/>
          </a:xfrm>
          <a:prstGeom prst="snip2DiagRect">
            <a:avLst/>
          </a:prstGeom>
          <a:solidFill>
            <a:schemeClr val="lt1"/>
          </a:solidFill>
          <a:ln w="19050">
            <a:solidFill>
              <a:srgbClr val="98C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14" name="矩形 11"/>
          <p:cNvSpPr>
            <a:spLocks noChangeArrowheads="1"/>
          </p:cNvSpPr>
          <p:nvPr/>
        </p:nvSpPr>
        <p:spPr bwMode="auto">
          <a:xfrm>
            <a:off x="394970" y="355600"/>
            <a:ext cx="512381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7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700">
                <a:solidFill>
                  <a:srgbClr val="000000"/>
                </a:solidFill>
                <a:latin typeface="楷体" panose="02010609060101010101" pitchFamily="49" charset="-122"/>
                <a:ea typeface="楷体" panose="02010609060101010101" pitchFamily="49" charset="-122"/>
                <a:cs typeface="楷体" panose="02010609060101010101" pitchFamily="49" charset="-122"/>
              </a:rPr>
              <a:t>3. </a:t>
            </a:r>
            <a:r>
              <a:rPr lang="zh-CN" altLang="en-US" sz="2700">
                <a:solidFill>
                  <a:srgbClr val="000000"/>
                </a:solidFill>
                <a:latin typeface="楷体" panose="02010609060101010101" pitchFamily="49" charset="-122"/>
                <a:ea typeface="楷体" panose="02010609060101010101" pitchFamily="49" charset="-122"/>
                <a:cs typeface="楷体" panose="02010609060101010101" pitchFamily="49" charset="-122"/>
              </a:rPr>
              <a:t>史料实证</a:t>
            </a:r>
            <a:r>
              <a:rPr lang="zh-CN" altLang="en-US" sz="2700">
                <a:solidFill>
                  <a:srgbClr val="FF0000"/>
                </a:solidFill>
                <a:latin typeface="楷体" panose="02010609060101010101" pitchFamily="49" charset="-122"/>
                <a:ea typeface="楷体" panose="02010609060101010101" pitchFamily="49" charset="-122"/>
                <a:cs typeface="楷体" panose="02010609060101010101" pitchFamily="49" charset="-122"/>
              </a:rPr>
              <a:t>（核心方法）</a:t>
            </a:r>
            <a:endParaRPr lang="zh-CN" altLang="en-US" sz="270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矩形 2"/>
          <p:cNvSpPr>
            <a:spLocks noChangeArrowheads="1"/>
          </p:cNvSpPr>
          <p:nvPr>
            <p:custDataLst>
              <p:tags r:id="rId11"/>
            </p:custDataLst>
          </p:nvPr>
        </p:nvSpPr>
        <p:spPr bwMode="auto">
          <a:xfrm>
            <a:off x="395605" y="3125470"/>
            <a:ext cx="8382635"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00000"/>
              </a:lnSpc>
            </a:pPr>
            <a:r>
              <a:rPr lang="zh-CN" altLang="en-US" sz="20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400" b="1" noProof="0" dirty="0">
                <a:solidFill>
                  <a:srgbClr val="FFFF00"/>
                </a:solidFill>
                <a:effectLst>
                  <a:outerShdw blurRad="38100" dist="38100" dir="2700000" algn="tl">
                    <a:srgbClr val="000000">
                      <a:alpha val="43137"/>
                    </a:srgbClr>
                  </a:outerShdw>
                </a:effectLst>
                <a:latin typeface="+mj-ea"/>
                <a:ea typeface="+mj-ea"/>
                <a:sym typeface="+mn-ea"/>
              </a:rPr>
              <a:t>课程目标</a:t>
            </a:r>
            <a:r>
              <a:rPr lang="zh-CN" altLang="en-US" sz="2400" b="1" noProof="0" dirty="0">
                <a:effectLst>
                  <a:outerShdw blurRad="38100" dist="38100" dir="2700000" algn="tl">
                    <a:srgbClr val="000000">
                      <a:alpha val="43137"/>
                    </a:srgbClr>
                  </a:outerShdw>
                </a:effectLst>
                <a:latin typeface="+mj-ea"/>
                <a:ea typeface="+mj-ea"/>
                <a:sym typeface="+mn-ea"/>
              </a:rPr>
              <a:t>：知道史料是通向历史认识的桥梁，了解史料的多种类型，掌握搜集史料的途径与方法；能够通过对史料的辨析和对史料作者意图的认知，判断史料的真伪和价值，并在此过程中增强实证意识；能够从史料中提取有效信息，作为历史叙述的可靠证据，并据此提出自己的历史认识；能够以实证精神对待历史与现实问题</a:t>
            </a:r>
            <a:r>
              <a:rPr lang="zh-CN" altLang="en-US" sz="2400" b="1" noProof="0" dirty="0" smtClean="0">
                <a:effectLst>
                  <a:outerShdw blurRad="38100" dist="38100" dir="2700000" algn="tl">
                    <a:srgbClr val="000000">
                      <a:alpha val="43137"/>
                    </a:srgbClr>
                  </a:outerShdw>
                </a:effectLst>
                <a:latin typeface="+mj-ea"/>
                <a:ea typeface="+mj-ea"/>
                <a:sym typeface="+mn-ea"/>
              </a:rPr>
              <a:t>。</a:t>
            </a:r>
            <a:endParaRPr kumimoji="0" lang="zh-CN" altLang="en-US" sz="2400" b="1" kern="1200" cap="none" spc="0" normalizeH="0" baseline="0" noProof="0" dirty="0">
              <a:effectLst>
                <a:outerShdw blurRad="38100" dist="38100" dir="2700000" algn="tl">
                  <a:srgbClr val="000000">
                    <a:alpha val="43137"/>
                  </a:srgbClr>
                </a:outerShdw>
              </a:effectLst>
              <a:latin typeface="+mj-ea"/>
              <a:ea typeface="+mj-ea"/>
              <a:cs typeface="+mn-cs"/>
            </a:endParaRPr>
          </a:p>
          <a:p>
            <a:pPr>
              <a:lnSpc>
                <a:spcPct val="100000"/>
              </a:lnSpc>
            </a:pPr>
            <a:endParaRPr kumimoji="0" lang="zh-CN" altLang="en-US" sz="2400" b="1" kern="1200" cap="none" spc="0" normalizeH="0" baseline="0" noProof="0" dirty="0">
              <a:solidFill>
                <a:schemeClr val="dk1"/>
              </a:solidFill>
              <a:effectLst>
                <a:outerShdw blurRad="38100" dist="38100" dir="2700000" algn="tl">
                  <a:srgbClr val="000000">
                    <a:alpha val="43137"/>
                  </a:srgbClr>
                </a:outerShdw>
              </a:effectLst>
              <a:latin typeface="+mj-ea"/>
              <a:ea typeface="+mj-ea"/>
              <a:cs typeface="+mn-cs"/>
            </a:endParaRPr>
          </a:p>
        </p:txBody>
      </p:sp>
      <p:sp>
        <p:nvSpPr>
          <p:cNvPr id="5" name="文本框 4"/>
          <p:cNvSpPr txBox="1"/>
          <p:nvPr/>
        </p:nvSpPr>
        <p:spPr>
          <a:xfrm>
            <a:off x="222250" y="1633855"/>
            <a:ext cx="6075045" cy="1602740"/>
          </a:xfrm>
          <a:prstGeom prst="rect">
            <a:avLst/>
          </a:prstGeom>
          <a:noFill/>
        </p:spPr>
        <p:txBody>
          <a:bodyPr wrap="square" rtlCol="0" anchor="t">
            <a:noAutofit/>
          </a:bodyPr>
          <a:p>
            <a:r>
              <a:rPr lang="zh-CN" altLang="en-US" sz="2100" b="1">
                <a:solidFill>
                  <a:schemeClr val="dk1"/>
                </a:solidFill>
                <a:latin typeface="楷体" panose="02010609060101010101" pitchFamily="49" charset="-122"/>
                <a:ea typeface="楷体" panose="02010609060101010101" pitchFamily="49" charset="-122"/>
                <a:cs typeface="微软雅黑" panose="020B0503020204020204" charset="-122"/>
                <a:sym typeface="+mn-ea"/>
              </a:rPr>
              <a:t>概念界定：</a:t>
            </a:r>
            <a:endParaRPr lang="zh-CN" altLang="en-US" sz="2100" b="1">
              <a:solidFill>
                <a:schemeClr val="dk1"/>
              </a:solidFill>
              <a:latin typeface="楷体" panose="02010609060101010101" pitchFamily="49" charset="-122"/>
              <a:ea typeface="楷体" panose="02010609060101010101" pitchFamily="49" charset="-122"/>
              <a:cs typeface="微软雅黑" panose="020B0503020204020204" charset="-122"/>
            </a:endParaRPr>
          </a:p>
          <a:p>
            <a:r>
              <a:rPr lang="zh-CN" altLang="en-US" sz="2100">
                <a:solidFill>
                  <a:schemeClr val="dk1"/>
                </a:solidFill>
                <a:latin typeface="楷体" panose="02010609060101010101" pitchFamily="49" charset="-122"/>
                <a:ea typeface="楷体" panose="02010609060101010101" pitchFamily="49" charset="-122"/>
                <a:cs typeface="微软雅黑" panose="020B0503020204020204" charset="-122"/>
                <a:sym typeface="+mn-ea"/>
              </a:rPr>
              <a:t>史料实证是指对获取的史料进行辨析，并运用可信的史料努力重现历史真实的态度与方法。</a:t>
            </a:r>
            <a:endParaRPr lang="zh-CN" altLang="en-US" sz="2100">
              <a:solidFill>
                <a:schemeClr val="dk1"/>
              </a:solidFill>
              <a:latin typeface="楷体" panose="02010609060101010101" pitchFamily="49" charset="-122"/>
              <a:ea typeface="楷体" panose="02010609060101010101" pitchFamily="49" charset="-122"/>
              <a:cs typeface="微软雅黑" panose="020B0503020204020204" charset="-122"/>
            </a:endParaRPr>
          </a:p>
          <a:p>
            <a:endParaRPr lang="zh-CN" altLang="en-US" sz="2100" b="1">
              <a:solidFill>
                <a:schemeClr val="dk1"/>
              </a:solidFill>
              <a:latin typeface="楷体" panose="02010609060101010101" pitchFamily="49" charset="-122"/>
              <a:ea typeface="楷体" panose="02010609060101010101" pitchFamily="49" charset="-122"/>
              <a:cs typeface="微软雅黑" panose="020B0503020204020204" charset="-122"/>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7694613" y="4797425"/>
            <a:ext cx="1449229" cy="2175510"/>
          </a:xfrm>
          <a:prstGeom prst="rect">
            <a:avLst/>
          </a:prstGeom>
        </p:spPr>
      </p:pic>
      <p:pic>
        <p:nvPicPr>
          <p:cNvPr id="2050" name="Picture 2"/>
          <p:cNvPicPr>
            <a:picLocks noChangeAspect="1" noChangeArrowheads="1"/>
          </p:cNvPicPr>
          <p:nvPr/>
        </p:nvPicPr>
        <p:blipFill>
          <a:blip r:embed="rId6"/>
          <a:stretch>
            <a:fillRect/>
          </a:stretch>
        </p:blipFill>
        <p:spPr bwMode="auto">
          <a:xfrm rot="1090785">
            <a:off x="7654980" y="209304"/>
            <a:ext cx="1370014" cy="1983367"/>
          </a:xfrm>
          <a:prstGeom prst="rect">
            <a:avLst/>
          </a:prstGeom>
          <a:noFill/>
          <a:ln w="9525">
            <a:noFill/>
            <a:miter lim="800000"/>
            <a:headEnd/>
            <a:tailEnd/>
          </a:ln>
        </p:spPr>
      </p:pic>
      <p:pic>
        <p:nvPicPr>
          <p:cNvPr id="2"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34541" y="1322785"/>
            <a:ext cx="909638"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剪去对角的矩形 2"/>
          <p:cNvSpPr/>
          <p:nvPr>
            <p:custDataLst>
              <p:tags r:id="rId8"/>
            </p:custDataLst>
          </p:nvPr>
        </p:nvSpPr>
        <p:spPr>
          <a:xfrm>
            <a:off x="484505" y="2371725"/>
            <a:ext cx="7680325" cy="4209415"/>
          </a:xfrm>
          <a:prstGeom prst="snip2DiagRect">
            <a:avLst/>
          </a:prstGeom>
          <a:solidFill>
            <a:schemeClr val="lt1"/>
          </a:solidFill>
          <a:ln w="19050">
            <a:solidFill>
              <a:srgbClr val="98C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00" b="1"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概念界定：</a:t>
            </a:r>
            <a:endParaRPr lang="en-US" altLang="zh-CN" sz="100" b="1"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zh-CN" sz="10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历史解释是指以史料为依据，以历史理解为基础，对历史事物进行理性分析和客观评判的</a:t>
            </a:r>
            <a:r>
              <a:rPr lang="zh-CN" altLang="en-US" sz="10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态度、</a:t>
            </a:r>
            <a:r>
              <a:rPr lang="zh-CN" altLang="zh-CN" sz="10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能力</a:t>
            </a:r>
            <a:r>
              <a:rPr lang="zh-CN" altLang="en-US" sz="10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与方法</a:t>
            </a:r>
            <a:r>
              <a:rPr lang="zh-CN" altLang="zh-CN" sz="100" smtClean="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00">
              <a:solidFill>
                <a:schemeClr val="lt1"/>
              </a:solidFill>
              <a:latin typeface="微软雅黑" panose="020B0503020204020204" charset="-122"/>
              <a:ea typeface="微软雅黑" panose="020B0503020204020204" charset="-122"/>
            </a:endParaRPr>
          </a:p>
        </p:txBody>
      </p:sp>
      <p:sp>
        <p:nvSpPr>
          <p:cNvPr id="11" name="矩形 2"/>
          <p:cNvSpPr>
            <a:spLocks noChangeArrowheads="1"/>
          </p:cNvSpPr>
          <p:nvPr>
            <p:custDataLst>
              <p:tags r:id="rId9"/>
            </p:custDataLst>
          </p:nvPr>
        </p:nvSpPr>
        <p:spPr bwMode="auto">
          <a:xfrm>
            <a:off x="814388" y="2730103"/>
            <a:ext cx="6778229"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200000"/>
              </a:lnSpc>
              <a:spcBef>
                <a:spcPct val="0"/>
              </a:spcBef>
              <a:buFontTx/>
              <a:buNone/>
            </a:pPr>
            <a:r>
              <a:rPr lang="zh-CN" altLang="en-US" sz="1350">
                <a:solidFill>
                  <a:schemeClr val="dk1"/>
                </a:solidFill>
                <a:latin typeface="微软雅黑" panose="020B0503020204020204" charset="-122"/>
                <a:ea typeface="微软雅黑" panose="020B0503020204020204" charset="-122"/>
              </a:rPr>
              <a:t>        </a:t>
            </a:r>
            <a:endParaRPr lang="zh-CN" altLang="en-US" sz="1350">
              <a:solidFill>
                <a:schemeClr val="dk1"/>
              </a:solidFill>
              <a:latin typeface="微软雅黑" panose="020B0503020204020204" charset="-122"/>
              <a:ea typeface="微软雅黑" panose="020B0503020204020204" charset="-122"/>
            </a:endParaRPr>
          </a:p>
        </p:txBody>
      </p:sp>
      <p:sp>
        <p:nvSpPr>
          <p:cNvPr id="14" name="矩形 11"/>
          <p:cNvSpPr>
            <a:spLocks noChangeArrowheads="1"/>
          </p:cNvSpPr>
          <p:nvPr>
            <p:custDataLst>
              <p:tags r:id="rId10"/>
            </p:custDataLst>
          </p:nvPr>
        </p:nvSpPr>
        <p:spPr bwMode="auto">
          <a:xfrm>
            <a:off x="622300" y="44450"/>
            <a:ext cx="508508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700">
                <a:solidFill>
                  <a:schemeClr val="dk1"/>
                </a:solidFill>
                <a:latin typeface="楷体" panose="02010609060101010101" pitchFamily="49" charset="-122"/>
                <a:ea typeface="楷体" panose="02010609060101010101" pitchFamily="49" charset="-122"/>
                <a:cs typeface="楷体" panose="02010609060101010101" pitchFamily="49" charset="-122"/>
              </a:rPr>
              <a:t> </a:t>
            </a:r>
            <a:r>
              <a:rPr lang="en-US" altLang="zh-CN" sz="2700">
                <a:solidFill>
                  <a:schemeClr val="dk1"/>
                </a:solidFill>
                <a:latin typeface="楷体" panose="02010609060101010101" pitchFamily="49" charset="-122"/>
                <a:ea typeface="楷体" panose="02010609060101010101" pitchFamily="49" charset="-122"/>
                <a:cs typeface="楷体" panose="02010609060101010101" pitchFamily="49" charset="-122"/>
              </a:rPr>
              <a:t>4. </a:t>
            </a:r>
            <a:r>
              <a:rPr lang="zh-CN" altLang="en-US" sz="2700">
                <a:solidFill>
                  <a:schemeClr val="dk1"/>
                </a:solidFill>
                <a:latin typeface="楷体" panose="02010609060101010101" pitchFamily="49" charset="-122"/>
                <a:ea typeface="楷体" panose="02010609060101010101" pitchFamily="49" charset="-122"/>
                <a:cs typeface="楷体" panose="02010609060101010101" pitchFamily="49" charset="-122"/>
              </a:rPr>
              <a:t>历史解释</a:t>
            </a:r>
            <a:r>
              <a:rPr lang="zh-CN" altLang="en-US" sz="2700">
                <a:solidFill>
                  <a:srgbClr val="FF0000"/>
                </a:solidFill>
                <a:latin typeface="楷体" panose="02010609060101010101" pitchFamily="49" charset="-122"/>
                <a:ea typeface="楷体" panose="02010609060101010101" pitchFamily="49" charset="-122"/>
                <a:cs typeface="楷体" panose="02010609060101010101" pitchFamily="49" charset="-122"/>
              </a:rPr>
              <a:t>（核心能力）</a:t>
            </a:r>
            <a:endParaRPr lang="zh-CN" altLang="en-US" sz="270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矩形 2"/>
          <p:cNvSpPr>
            <a:spLocks noChangeArrowheads="1"/>
          </p:cNvSpPr>
          <p:nvPr>
            <p:custDataLst>
              <p:tags r:id="rId11"/>
            </p:custDataLst>
          </p:nvPr>
        </p:nvSpPr>
        <p:spPr bwMode="auto">
          <a:xfrm>
            <a:off x="567690" y="2700655"/>
            <a:ext cx="730440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00000"/>
              </a:lnSpc>
            </a:pPr>
            <a:r>
              <a:rPr lang="zh-CN" altLang="en-US" sz="18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000" b="1" noProof="0" dirty="0">
                <a:solidFill>
                  <a:srgbClr val="FFFF00"/>
                </a:solidFill>
                <a:effectLst>
                  <a:outerShdw blurRad="38100" dist="38100" dir="2700000" algn="tl">
                    <a:srgbClr val="000000">
                      <a:alpha val="43137"/>
                    </a:srgbClr>
                  </a:outerShdw>
                </a:effectLst>
                <a:latin typeface="+mj-ea"/>
                <a:ea typeface="+mj-ea"/>
                <a:sym typeface="+mn-ea"/>
              </a:rPr>
              <a:t>课程目标</a:t>
            </a:r>
            <a:r>
              <a:rPr lang="zh-CN" altLang="en-US" sz="2000" b="1" noProof="0" dirty="0">
                <a:effectLst>
                  <a:outerShdw blurRad="38100" dist="38100" dir="2700000" algn="tl">
                    <a:srgbClr val="000000">
                      <a:alpha val="43137"/>
                    </a:srgbClr>
                  </a:outerShdw>
                </a:effectLst>
                <a:latin typeface="+mj-ea"/>
                <a:ea typeface="+mj-ea"/>
                <a:sym typeface="+mn-ea"/>
              </a:rPr>
              <a:t>：区分历史叙述中的史实与解释，知道对同一历史事物会有不同解释，并能对各种历史解释加以评析和价值判断；能够客观论述历史事件、历史人物和历史现象，有理有据地表达自己的看法；能够认识历史解释的重要性，学会从历史表象中发现问题，对历史事物之间的因果关系作出解释；能够客观评判现实社会生活中的问题。</a:t>
            </a:r>
            <a:endParaRPr lang="zh-CN" altLang="en-US" sz="2000">
              <a:solidFill>
                <a:schemeClr val="dk1"/>
              </a:solidFill>
              <a:latin typeface="楷体" panose="02010609060101010101" pitchFamily="49" charset="-122"/>
              <a:ea typeface="楷体" panose="02010609060101010101" pitchFamily="49" charset="-122"/>
              <a:cs typeface="微软雅黑" panose="020B0503020204020204" charset="-122"/>
            </a:endParaRPr>
          </a:p>
        </p:txBody>
      </p:sp>
      <p:sp>
        <p:nvSpPr>
          <p:cNvPr id="4" name="文本框 3"/>
          <p:cNvSpPr txBox="1"/>
          <p:nvPr/>
        </p:nvSpPr>
        <p:spPr>
          <a:xfrm>
            <a:off x="434975" y="976630"/>
            <a:ext cx="6850380" cy="1845310"/>
          </a:xfrm>
          <a:prstGeom prst="rect">
            <a:avLst/>
          </a:prstGeom>
          <a:noFill/>
        </p:spPr>
        <p:txBody>
          <a:bodyPr wrap="square" rtlCol="0" anchor="t">
            <a:spAutoFit/>
          </a:bodyPr>
          <a:p>
            <a:r>
              <a:rPr lang="zh-CN" altLang="en-US" b="1"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概念界定：</a:t>
            </a:r>
            <a:endParaRPr lang="en-US" altLang="zh-CN" b="1" smtClean="0">
              <a:solidFill>
                <a:srgbClr val="000000"/>
              </a:solidFill>
              <a:latin typeface="楷体" panose="02010609060101010101" pitchFamily="49" charset="-122"/>
              <a:ea typeface="楷体" panose="02010609060101010101" pitchFamily="49" charset="-122"/>
              <a:cs typeface="宋体" panose="02010600030101010101" pitchFamily="2" charset="-122"/>
            </a:endParaRPr>
          </a:p>
          <a:p>
            <a:r>
              <a:rPr lang="zh-CN" altLang="zh-CN"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历史解释是指以史料为依据，以历史理解为基础，对历史事物进行理性分析和客观评判的</a:t>
            </a:r>
            <a:r>
              <a:rPr lang="zh-CN" altLang="en-US"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态度、</a:t>
            </a:r>
            <a:r>
              <a:rPr lang="zh-CN" altLang="zh-CN"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能力</a:t>
            </a:r>
            <a:r>
              <a:rPr lang="zh-CN" altLang="en-US"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与方法</a:t>
            </a:r>
            <a:r>
              <a:rPr lang="zh-CN" altLang="zh-CN"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a:t>
            </a:r>
            <a:endParaRPr lang="zh-CN" altLang="zh-CN"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endParaRPr>
          </a:p>
          <a:p>
            <a:endParaRPr lang="zh-CN" altLang="zh-CN" sz="2400"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p:cTn id="14" dur="500" fill="hold"/>
                                        <p:tgtEl>
                                          <p:spTgt spid="17">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17">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4" name="图片 3"/>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pic>
        <p:nvPicPr>
          <p:cNvPr id="1026" name="Picture 2"/>
          <p:cNvPicPr>
            <a:picLocks noChangeAspect="1" noChangeArrowheads="1"/>
          </p:cNvPicPr>
          <p:nvPr/>
        </p:nvPicPr>
        <p:blipFill>
          <a:blip r:embed="rId6">
            <a:lum bright="30000" contrast="30000"/>
          </a:blip>
          <a:stretch>
            <a:fillRect/>
          </a:stretch>
        </p:blipFill>
        <p:spPr bwMode="auto">
          <a:xfrm>
            <a:off x="6443764" y="254000"/>
            <a:ext cx="2735796" cy="1923026"/>
          </a:xfrm>
          <a:prstGeom prst="rect">
            <a:avLst/>
          </a:prstGeom>
          <a:noFill/>
          <a:ln w="9525">
            <a:noFill/>
            <a:miter lim="800000"/>
            <a:headEnd/>
            <a:tailEnd/>
          </a:ln>
        </p:spPr>
      </p:pic>
      <p:pic>
        <p:nvPicPr>
          <p:cNvPr id="2"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34541" y="1322785"/>
            <a:ext cx="909638"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剪去对角的矩形 2"/>
          <p:cNvSpPr/>
          <p:nvPr>
            <p:custDataLst>
              <p:tags r:id="rId8"/>
            </p:custDataLst>
          </p:nvPr>
        </p:nvSpPr>
        <p:spPr>
          <a:xfrm>
            <a:off x="375285" y="2176780"/>
            <a:ext cx="7522210" cy="4216400"/>
          </a:xfrm>
          <a:prstGeom prst="snip2DiagRect">
            <a:avLst>
              <a:gd name="adj1" fmla="val 296"/>
              <a:gd name="adj2" fmla="val 16667"/>
            </a:avLst>
          </a:prstGeom>
          <a:solidFill>
            <a:schemeClr val="lt1"/>
          </a:solidFill>
          <a:ln w="19050">
            <a:solidFill>
              <a:srgbClr val="98C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a:solidFill>
                <a:schemeClr val="lt1"/>
              </a:solidFill>
              <a:latin typeface="微软雅黑" panose="020B0503020204020204" charset="-122"/>
              <a:ea typeface="微软雅黑" panose="020B0503020204020204" charset="-122"/>
            </a:endParaRPr>
          </a:p>
        </p:txBody>
      </p:sp>
      <p:sp>
        <p:nvSpPr>
          <p:cNvPr id="9" name="矩形 1"/>
          <p:cNvSpPr>
            <a:spLocks noChangeArrowheads="1"/>
          </p:cNvSpPr>
          <p:nvPr/>
        </p:nvSpPr>
        <p:spPr bwMode="auto">
          <a:xfrm>
            <a:off x="845185" y="394335"/>
            <a:ext cx="23558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en-US" altLang="zh-CN" sz="3600">
                <a:solidFill>
                  <a:srgbClr val="000000"/>
                </a:solidFill>
                <a:latin typeface="楷体" panose="02010609060101010101" pitchFamily="49" charset="-122"/>
                <a:ea typeface="楷体" panose="02010609060101010101" pitchFamily="49" charset="-122"/>
                <a:cs typeface="楷体" panose="02010609060101010101" pitchFamily="49" charset="-122"/>
              </a:rPr>
              <a:t> 5.</a:t>
            </a:r>
            <a:r>
              <a:rPr lang="zh-CN" altLang="en-US" sz="3600" b="1"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家国情怀</a:t>
            </a:r>
            <a:r>
              <a:rPr lang="zh-CN" altLang="en-US" sz="3600" b="1"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（核心价值）</a:t>
            </a:r>
            <a:endParaRPr lang="zh-CN" altLang="zh-CN" sz="3600" b="1"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eaLnBrk="1" hangingPunct="1"/>
            <a:endParaRPr lang="zh-CN" altLang="zh-CN" sz="3600" b="1"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4" name="矩形 11"/>
          <p:cNvSpPr>
            <a:spLocks noChangeArrowheads="1"/>
          </p:cNvSpPr>
          <p:nvPr>
            <p:custDataLst>
              <p:tags r:id="rId9"/>
            </p:custDataLst>
          </p:nvPr>
        </p:nvSpPr>
        <p:spPr bwMode="auto">
          <a:xfrm>
            <a:off x="3347720" y="1556385"/>
            <a:ext cx="2007870"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zh-CN" altLang="en-US" sz="2700">
                <a:solidFill>
                  <a:schemeClr val="dk1"/>
                </a:solidFill>
                <a:latin typeface="微软雅黑" panose="020B0503020204020204" charset="-122"/>
                <a:ea typeface="微软雅黑" panose="020B0503020204020204" charset="-122"/>
                <a:cs typeface="微软雅黑" panose="020B0503020204020204" charset="-122"/>
              </a:rPr>
              <a:t> </a:t>
            </a:r>
            <a:endParaRPr lang="zh-CN" altLang="en-US" sz="27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7" name="矩形 2"/>
          <p:cNvSpPr>
            <a:spLocks noChangeArrowheads="1"/>
          </p:cNvSpPr>
          <p:nvPr>
            <p:custDataLst>
              <p:tags r:id="rId10"/>
            </p:custDataLst>
          </p:nvPr>
        </p:nvSpPr>
        <p:spPr bwMode="auto">
          <a:xfrm>
            <a:off x="374650" y="2375535"/>
            <a:ext cx="775208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nSpc>
                <a:spcPct val="100000"/>
              </a:lnSpc>
            </a:pPr>
            <a:r>
              <a:rPr lang="zh-CN" altLang="en-US" sz="16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1600">
                <a:solidFill>
                  <a:schemeClr val="dk1"/>
                </a:solidFill>
                <a:latin typeface="楷体" panose="02010609060101010101" pitchFamily="49" charset="-122"/>
                <a:ea typeface="楷体" panose="02010609060101010101" pitchFamily="49" charset="-122"/>
                <a:cs typeface="楷体" panose="02010609060101010101" pitchFamily="49" charset="-122"/>
              </a:rPr>
              <a:t> </a:t>
            </a:r>
            <a:r>
              <a:rPr lang="zh-CN" altLang="en-US" sz="2000" b="1" noProof="0" dirty="0">
                <a:solidFill>
                  <a:srgbClr val="FFFF00"/>
                </a:solidFill>
                <a:effectLst>
                  <a:outerShdw blurRad="38100" dist="38100" dir="2700000" algn="tl">
                    <a:srgbClr val="000000">
                      <a:alpha val="43137"/>
                    </a:srgbClr>
                  </a:outerShdw>
                </a:effectLst>
                <a:latin typeface="+mj-ea"/>
                <a:ea typeface="+mj-ea"/>
                <a:sym typeface="+mn-ea"/>
              </a:rPr>
              <a:t>课程目标</a:t>
            </a:r>
            <a:r>
              <a:rPr lang="zh-CN" altLang="en-US" sz="2000" b="1" noProof="0" dirty="0">
                <a:effectLst>
                  <a:outerShdw blurRad="38100" dist="38100" dir="2700000" algn="tl">
                    <a:srgbClr val="000000">
                      <a:alpha val="43137"/>
                    </a:srgbClr>
                  </a:outerShdw>
                </a:effectLst>
                <a:latin typeface="+mj-ea"/>
                <a:ea typeface="+mj-ea"/>
                <a:sym typeface="+mn-ea"/>
              </a:rPr>
              <a:t>：</a:t>
            </a:r>
            <a:r>
              <a:rPr lang="zh-CN" altLang="en-US" sz="2000">
                <a:solidFill>
                  <a:schemeClr val="dk1"/>
                </a:solidFill>
                <a:latin typeface="楷体" panose="02010609060101010101" pitchFamily="49" charset="-122"/>
                <a:ea typeface="楷体" panose="02010609060101010101" pitchFamily="49" charset="-122"/>
                <a:cs typeface="楷体" panose="02010609060101010101" pitchFamily="49" charset="-122"/>
                <a:sym typeface="+mn-ea"/>
              </a:rPr>
              <a:t>在树立正确历史观基础上，从历史的角度认识中国的国情，具有家国情怀，</a:t>
            </a:r>
            <a:r>
              <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形成对祖国的认同感和正确的国家观；能够认识中华民族多元一体的历史发展趋势，形成对中华民族的认同感和正确的民族观，具有民族自信心和自豪感；了解并认同中华优秀传统文化、革命文化、社会主义先进文化，认识中华文明的历史价值和现实意义；了解世界历史发展的多样性，理解和尊重世界各国、各民族的文化传统，具有广阔的国际视野，树立正特色社会主义道路自信、理论自信、制度自信和文化自信；能够确立积极进取的人生态度，塑造健全的人格，树立正确的世界观、人生观和价值观。</a:t>
            </a:r>
            <a:endParaRPr kumimoji="0" lang="zh-CN" altLang="en-US" sz="2000" kern="1200" cap="none" spc="0" normalizeH="0" baseline="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pPr>
            <a:endParaRPr kumimoji="0" lang="zh-CN" altLang="en-US" sz="2000" kern="1200" cap="none" spc="0" normalizeH="0" baseline="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539750" y="981075"/>
            <a:ext cx="6263640" cy="645160"/>
          </a:xfrm>
          <a:prstGeom prst="rect">
            <a:avLst/>
          </a:prstGeom>
          <a:noFill/>
        </p:spPr>
        <p:txBody>
          <a:bodyPr wrap="square" rtlCol="0" anchor="t">
            <a:spAutoFit/>
          </a:bodyPr>
          <a:p>
            <a:r>
              <a:rPr lang="zh-CN" altLang="en-US" b="1"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概念界定：</a:t>
            </a:r>
            <a:endParaRPr lang="en-US" altLang="zh-CN" b="1" smtClean="0">
              <a:solidFill>
                <a:srgbClr val="000000"/>
              </a:solidFill>
              <a:latin typeface="楷体" panose="02010609060101010101" pitchFamily="49" charset="-122"/>
              <a:ea typeface="楷体" panose="02010609060101010101" pitchFamily="49" charset="-122"/>
              <a:cs typeface="宋体" panose="02010600030101010101" pitchFamily="2" charset="-122"/>
            </a:endParaRPr>
          </a:p>
          <a:p>
            <a:r>
              <a:rPr lang="zh-CN" altLang="en-US" smtClean="0">
                <a:solidFill>
                  <a:srgbClr val="000000"/>
                </a:solidFill>
                <a:latin typeface="楷体" panose="02010609060101010101" pitchFamily="49" charset="-122"/>
                <a:ea typeface="楷体" panose="02010609060101010101" pitchFamily="49" charset="-122"/>
                <a:cs typeface="宋体" panose="02010600030101010101" pitchFamily="2" charset="-122"/>
                <a:sym typeface="+mn-ea"/>
              </a:rPr>
              <a:t>家国情怀是学习和探究历史应具有的社会责任与人文追求。</a:t>
            </a:r>
            <a:endParaRPr lang="zh-CN" altLang="en-US">
              <a:latin typeface="楷体" panose="02010609060101010101" pitchFamily="49" charset="-122"/>
              <a:ea typeface="楷体" panose="02010609060101010101" pitchFamily="49"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plus(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5" name="图片 14"/>
          <p:cNvPicPr>
            <a:picLocks noChangeAspect="1"/>
          </p:cNvPicPr>
          <p:nvPr userDrawn="1">
            <p:custDataLst>
              <p:tags r:id="rId1"/>
            </p:custDataLst>
          </p:nvPr>
        </p:nvPicPr>
        <p:blipFill>
          <a:blip r:embed="rId2"/>
          <a:stretch>
            <a:fillRect/>
          </a:stretch>
        </p:blipFill>
        <p:spPr>
          <a:xfrm>
            <a:off x="0" y="0"/>
            <a:ext cx="1189196" cy="1783715"/>
          </a:xfrm>
          <a:prstGeom prst="rect">
            <a:avLst/>
          </a:prstGeom>
        </p:spPr>
      </p:pic>
      <p:pic>
        <p:nvPicPr>
          <p:cNvPr id="14" name="图片 13"/>
          <p:cNvPicPr>
            <a:picLocks noChangeAspect="1"/>
          </p:cNvPicPr>
          <p:nvPr userDrawn="1">
            <p:custDataLst>
              <p:tags r:id="rId3"/>
            </p:custDataLst>
          </p:nvPr>
        </p:nvPicPr>
        <p:blipFill>
          <a:blip r:embed="rId4"/>
          <a:stretch>
            <a:fillRect/>
          </a:stretch>
        </p:blipFill>
        <p:spPr>
          <a:xfrm>
            <a:off x="7693343" y="4682490"/>
            <a:ext cx="1449229" cy="2175510"/>
          </a:xfrm>
          <a:prstGeom prst="rect">
            <a:avLst/>
          </a:prstGeom>
        </p:spPr>
      </p:pic>
      <p:sp>
        <p:nvSpPr>
          <p:cNvPr id="9" name="矩形 8"/>
          <p:cNvSpPr/>
          <p:nvPr>
            <p:custDataLst>
              <p:tags r:id="rId5"/>
            </p:custDataLst>
          </p:nvPr>
        </p:nvSpPr>
        <p:spPr>
          <a:xfrm>
            <a:off x="433634" y="1210756"/>
            <a:ext cx="8276735" cy="443649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350">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6"/>
            </p:custDataLst>
          </p:nvPr>
        </p:nvCxnSpPr>
        <p:spPr>
          <a:xfrm>
            <a:off x="569214" y="189738"/>
            <a:ext cx="370332" cy="370332"/>
          </a:xfrm>
          <a:prstGeom prst="line">
            <a:avLst/>
          </a:prstGeom>
          <a:ln w="158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a:off x="433632" y="274885"/>
            <a:ext cx="370332" cy="370332"/>
          </a:xfrm>
          <a:prstGeom prst="line">
            <a:avLst/>
          </a:prstGeom>
          <a:ln w="158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a:off x="8361315" y="6212785"/>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9"/>
            </p:custDataLst>
          </p:nvPr>
        </p:nvCxnSpPr>
        <p:spPr>
          <a:xfrm>
            <a:off x="8225733" y="6297932"/>
            <a:ext cx="370332" cy="370332"/>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itle 6"/>
          <p:cNvSpPr txBox="1"/>
          <p:nvPr>
            <p:custDataLst>
              <p:tags r:id="rId10"/>
            </p:custDataLst>
          </p:nvPr>
        </p:nvSpPr>
        <p:spPr>
          <a:xfrm>
            <a:off x="377190" y="893445"/>
            <a:ext cx="7942580" cy="4702175"/>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3200" spc="120" dirty="0">
                <a:ln w="3175">
                  <a:noFill/>
                  <a:prstDash val="dash"/>
                </a:ln>
                <a:solidFill>
                  <a:schemeClr val="dk1">
                    <a:lumMod val="75000"/>
                    <a:lumOff val="25000"/>
                  </a:schemeClr>
                </a:solidFill>
                <a:uFillTx/>
                <a:latin typeface="楷体" panose="02010609060101010101" pitchFamily="49" charset="-122"/>
                <a:ea typeface="楷体" panose="02010609060101010101" pitchFamily="49" charset="-122"/>
                <a:cs typeface="微软雅黑" panose="020B0503020204020204" charset="-122"/>
                <a:sym typeface="+mn-ea"/>
              </a:rPr>
              <a:t>作为课程目标，学科核心素养包含三个不可分割的内容：</a:t>
            </a:r>
            <a:endParaRPr lang="zh-CN" altLang="en-US" sz="3200" spc="120" dirty="0">
              <a:ln w="3175">
                <a:noFill/>
                <a:prstDash val="dash"/>
              </a:ln>
              <a:solidFill>
                <a:schemeClr val="dk1">
                  <a:lumMod val="75000"/>
                  <a:lumOff val="25000"/>
                </a:schemeClr>
              </a:solidFill>
              <a:uFillTx/>
              <a:latin typeface="楷体" panose="02010609060101010101" pitchFamily="49" charset="-122"/>
              <a:ea typeface="楷体" panose="02010609060101010101" pitchFamily="49" charset="-122"/>
              <a:cs typeface="微软雅黑" panose="020B0503020204020204" charset="-122"/>
              <a:sym typeface="+mn-ea"/>
            </a:endParaRPr>
          </a:p>
          <a:p>
            <a:pPr marL="685800" lvl="1" indent="-330200" algn="l" fontAlgn="ctr">
              <a:lnSpc>
                <a:spcPct val="120000"/>
              </a:lnSpc>
              <a:spcBef>
                <a:spcPts val="0"/>
              </a:spcBef>
              <a:spcAft>
                <a:spcPts val="800"/>
              </a:spcAft>
              <a:buSzPct val="100000"/>
              <a:buFont typeface="Calibri Light" panose="020F0302020204030204" charset="0"/>
              <a:buAutoNum type="arabicPeriod"/>
            </a:pPr>
            <a:r>
              <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rPr>
              <a:t>正确价值观念；</a:t>
            </a:r>
            <a:endPar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endParaRPr>
          </a:p>
          <a:p>
            <a:pPr marL="685800" lvl="1" indent="-330200" algn="l" fontAlgn="ctr">
              <a:lnSpc>
                <a:spcPct val="120000"/>
              </a:lnSpc>
              <a:spcBef>
                <a:spcPts val="0"/>
              </a:spcBef>
              <a:spcAft>
                <a:spcPts val="800"/>
              </a:spcAft>
              <a:buSzPct val="100000"/>
              <a:buFont typeface="Calibri Light" panose="020F0302020204030204" charset="0"/>
              <a:buAutoNum type="arabicPeriod"/>
            </a:pPr>
            <a:r>
              <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rPr>
              <a:t>必备品格；</a:t>
            </a:r>
            <a:endPar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endParaRPr>
          </a:p>
          <a:p>
            <a:pPr marL="685800" lvl="1" indent="-330200" algn="l" fontAlgn="ctr">
              <a:lnSpc>
                <a:spcPct val="120000"/>
              </a:lnSpc>
              <a:spcBef>
                <a:spcPts val="0"/>
              </a:spcBef>
              <a:spcAft>
                <a:spcPts val="800"/>
              </a:spcAft>
              <a:buSzPct val="100000"/>
              <a:buFont typeface="Calibri Light" panose="020F0302020204030204" charset="0"/>
              <a:buAutoNum type="arabicPeriod"/>
            </a:pPr>
            <a:r>
              <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rPr>
              <a:t>关键能力</a:t>
            </a:r>
            <a:endParaRPr lang="en-US" altLang="zh-CN" sz="2800" spc="100" dirty="0">
              <a:ln w="3175">
                <a:noFill/>
                <a:prstDash val="dash"/>
              </a:ln>
              <a:solidFill>
                <a:srgbClr val="FF0000"/>
              </a:solidFill>
              <a:uFillTx/>
              <a:latin typeface="楷体" panose="02010609060101010101" pitchFamily="49" charset="-122"/>
              <a:ea typeface="楷体" panose="02010609060101010101" pitchFamily="49" charset="-122"/>
              <a:cs typeface="微软雅黑" panose="020B0503020204020204" charset="-122"/>
              <a:sym typeface="+mn-ea"/>
            </a:endParaRPr>
          </a:p>
          <a:p>
            <a:pPr marL="685800" lvl="2" indent="0" algn="l" fontAlgn="ctr">
              <a:lnSpc>
                <a:spcPct val="120000"/>
              </a:lnSpc>
              <a:spcBef>
                <a:spcPts val="0"/>
              </a:spcBef>
              <a:spcAft>
                <a:spcPts val="800"/>
              </a:spcAft>
              <a:buSzPct val="100000"/>
              <a:buFont typeface="+mn-ea"/>
              <a:buNone/>
            </a:pPr>
            <a:r>
              <a:rPr lang="zh-CN" altLang="en-US" sz="2400" spc="80" dirty="0">
                <a:ln w="3175">
                  <a:noFill/>
                  <a:prstDash val="dash"/>
                </a:ln>
                <a:solidFill>
                  <a:schemeClr val="dk1">
                    <a:lumMod val="75000"/>
                    <a:lumOff val="25000"/>
                  </a:schemeClr>
                </a:solidFill>
                <a:uFillTx/>
                <a:latin typeface="楷体" panose="02010609060101010101" pitchFamily="49" charset="-122"/>
                <a:ea typeface="楷体" panose="02010609060101010101" pitchFamily="49" charset="-122"/>
                <a:cs typeface="微软雅黑" panose="020B0503020204020204" charset="-122"/>
                <a:sym typeface="+mn-ea"/>
              </a:rPr>
              <a:t>培养学生历史学科核心素养，就是要使学生通过历史课程学习后逐步形成具有历史学科特征的正确价值观、必备品格和关键能力。</a:t>
            </a:r>
            <a:endParaRPr lang="zh-CN" altLang="en-US" sz="2400" spc="80" dirty="0">
              <a:ln w="3175">
                <a:noFill/>
                <a:prstDash val="dash"/>
              </a:ln>
              <a:solidFill>
                <a:schemeClr val="dk1">
                  <a:lumMod val="75000"/>
                  <a:lumOff val="25000"/>
                </a:schemeClr>
              </a:solidFill>
              <a:uFillTx/>
              <a:latin typeface="楷体" panose="02010609060101010101" pitchFamily="49" charset="-122"/>
              <a:ea typeface="楷体" panose="02010609060101010101" pitchFamily="49" charset="-122"/>
              <a:cs typeface="微软雅黑" panose="020B0503020204020204" charset="-122"/>
              <a:sym typeface="+mn-ea"/>
            </a:endParaRPr>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AutoShape 4"/>
          <p:cNvSpPr>
            <a:spLocks noChangeArrowheads="1"/>
          </p:cNvSpPr>
          <p:nvPr/>
        </p:nvSpPr>
        <p:spPr bwMode="gray">
          <a:xfrm>
            <a:off x="492125" y="568325"/>
            <a:ext cx="7464425" cy="1042988"/>
          </a:xfrm>
          <a:prstGeom prst="roundRect">
            <a:avLst>
              <a:gd name="adj" fmla="val 16667"/>
            </a:avLst>
          </a:prstGeom>
          <a:solidFill>
            <a:srgbClr val="00B050"/>
          </a:solidFill>
          <a:ln w="28575" algn="ctr">
            <a:solidFill>
              <a:schemeClr val="bg1"/>
            </a:solidFill>
            <a:round/>
          </a:ln>
          <a:effectLst>
            <a:outerShdw dist="7184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35567B"/>
              </a:solidFill>
              <a:effectLst/>
              <a:uLnTx/>
              <a:uFillTx/>
              <a:latin typeface="Arial" panose="020B0604020202020204" pitchFamily="34" charset="0"/>
              <a:ea typeface="宋体" panose="02010600030101010101" pitchFamily="2" charset="-122"/>
              <a:cs typeface="+mn-cs"/>
            </a:endParaRPr>
          </a:p>
        </p:txBody>
      </p:sp>
      <p:sp>
        <p:nvSpPr>
          <p:cNvPr id="24580" name="Text Box 6"/>
          <p:cNvSpPr txBox="1"/>
          <p:nvPr/>
        </p:nvSpPr>
        <p:spPr>
          <a:xfrm>
            <a:off x="892175" y="657225"/>
            <a:ext cx="7208838" cy="521970"/>
          </a:xfrm>
          <a:prstGeom prst="rect">
            <a:avLst/>
          </a:prstGeom>
          <a:noFill/>
          <a:ln w="9525">
            <a:noFill/>
          </a:ln>
        </p:spPr>
        <p:txBody>
          <a:bodyPr>
            <a:spAutoFit/>
          </a:bodyPr>
          <a:p>
            <a:r>
              <a:rPr lang="zh-CN" altLang="en-US" sz="2800" b="1" dirty="0">
                <a:solidFill>
                  <a:schemeClr val="bg1"/>
                </a:solidFill>
                <a:latin typeface="楷体" panose="02010609060101010101" pitchFamily="49" charset="-122"/>
                <a:ea typeface="楷体" panose="02010609060101010101" pitchFamily="49" charset="-122"/>
              </a:rPr>
              <a:t>历史学科五大核心素养及其关系</a:t>
            </a:r>
            <a:endParaRPr lang="zh-CN" altLang="en-US" sz="2800" b="1" dirty="0">
              <a:solidFill>
                <a:schemeClr val="bg1"/>
              </a:solidFill>
              <a:latin typeface="楷体" panose="02010609060101010101" pitchFamily="49" charset="-122"/>
              <a:ea typeface="楷体" panose="02010609060101010101" pitchFamily="49" charset="-122"/>
            </a:endParaRPr>
          </a:p>
        </p:txBody>
      </p:sp>
      <p:graphicFrame>
        <p:nvGraphicFramePr>
          <p:cNvPr id="14" name="图示 13"/>
          <p:cNvGraphicFramePr/>
          <p:nvPr/>
        </p:nvGraphicFramePr>
        <p:xfrm>
          <a:off x="1619672" y="2132856"/>
          <a:ext cx="489654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69634" name="内容占位符 2"/>
          <p:cNvSpPr>
            <a:spLocks noGrp="1"/>
          </p:cNvSpPr>
          <p:nvPr/>
        </p:nvSpPr>
        <p:spPr>
          <a:xfrm>
            <a:off x="142875" y="327660"/>
            <a:ext cx="8676640" cy="6414770"/>
          </a:xfrm>
          <a:prstGeom prst="rect">
            <a:avLst/>
          </a:prstGeom>
          <a:noFill/>
          <a:ln w="9525">
            <a:noFill/>
            <a:miter lim="800000"/>
          </a:ln>
        </p:spPr>
        <p:txBody>
          <a:bodyPr vert="horz" wrap="square" lIns="91440" tIns="45720" rIns="91440" bIns="45720" numCol="1" anchor="t" anchorCtr="0" compatLnSpc="1"/>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rPr>
              <a:t>历史核心素养之间关联的说明：</a:t>
            </a:r>
            <a:endParaRPr lang="en-US" altLang="zh-CN" sz="2800" b="1" smtClean="0">
              <a:solidFill>
                <a:srgbClr val="000000"/>
              </a:solidFill>
              <a:latin typeface="楷体" panose="02010609060101010101" pitchFamily="49" charset="-122"/>
              <a:ea typeface="楷体" panose="02010609060101010101" pitchFamily="49" charset="-122"/>
            </a:endParaRPr>
          </a:p>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cs typeface="隶书"/>
              </a:rPr>
              <a:t>唯物史观</a:t>
            </a:r>
            <a:r>
              <a:rPr lang="zh-CN" altLang="en-US" sz="2800" smtClean="0">
                <a:solidFill>
                  <a:srgbClr val="000000"/>
                </a:solidFill>
                <a:latin typeface="楷体" panose="02010609060101010101" pitchFamily="49" charset="-122"/>
                <a:ea typeface="楷体" panose="02010609060101010101" pitchFamily="49" charset="-122"/>
                <a:cs typeface="隶书"/>
              </a:rPr>
              <a:t>是学习和探究历史的</a:t>
            </a:r>
            <a:r>
              <a:rPr lang="zh-CN" altLang="en-US" sz="2800" smtClean="0">
                <a:solidFill>
                  <a:srgbClr val="FF0000"/>
                </a:solidFill>
                <a:latin typeface="楷体" panose="02010609060101010101" pitchFamily="49" charset="-122"/>
                <a:ea typeface="楷体" panose="02010609060101010101" pitchFamily="49" charset="-122"/>
                <a:cs typeface="隶书"/>
              </a:rPr>
              <a:t>核心理论和指导思想</a:t>
            </a:r>
            <a:r>
              <a:rPr lang="zh-CN" altLang="en-US" sz="2800" smtClean="0">
                <a:solidFill>
                  <a:srgbClr val="000000"/>
                </a:solidFill>
                <a:latin typeface="楷体" panose="02010609060101010101" pitchFamily="49" charset="-122"/>
                <a:ea typeface="楷体" panose="02010609060101010101" pitchFamily="49" charset="-122"/>
                <a:cs typeface="隶书"/>
              </a:rPr>
              <a:t>；</a:t>
            </a:r>
            <a:endParaRPr lang="en-US" altLang="zh-CN" sz="2800" b="1" smtClean="0">
              <a:solidFill>
                <a:srgbClr val="000000"/>
              </a:solidFill>
              <a:latin typeface="楷体" panose="02010609060101010101" pitchFamily="49" charset="-122"/>
              <a:ea typeface="楷体" panose="02010609060101010101" pitchFamily="49" charset="-122"/>
              <a:cs typeface="隶书"/>
            </a:endParaRPr>
          </a:p>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cs typeface="隶书"/>
              </a:rPr>
              <a:t>时空观念</a:t>
            </a:r>
            <a:r>
              <a:rPr lang="zh-CN" altLang="en-US" sz="2800" smtClean="0">
                <a:solidFill>
                  <a:srgbClr val="000000"/>
                </a:solidFill>
                <a:latin typeface="楷体" panose="02010609060101010101" pitchFamily="49" charset="-122"/>
                <a:ea typeface="楷体" panose="02010609060101010101" pitchFamily="49" charset="-122"/>
                <a:cs typeface="隶书"/>
              </a:rPr>
              <a:t>时空观念是</a:t>
            </a:r>
            <a:r>
              <a:rPr lang="zh-CN" altLang="en-US" sz="2800" smtClean="0">
                <a:solidFill>
                  <a:srgbClr val="FF0000"/>
                </a:solidFill>
                <a:latin typeface="楷体" panose="02010609060101010101" pitchFamily="49" charset="-122"/>
                <a:ea typeface="楷体" panose="02010609060101010101" pitchFamily="49" charset="-122"/>
                <a:cs typeface="隶书"/>
              </a:rPr>
              <a:t>了解和理解历史的基础</a:t>
            </a:r>
            <a:r>
              <a:rPr lang="zh-CN" altLang="en-US" sz="2800" smtClean="0">
                <a:solidFill>
                  <a:srgbClr val="000000"/>
                </a:solidFill>
                <a:latin typeface="楷体" panose="02010609060101010101" pitchFamily="49" charset="-122"/>
                <a:ea typeface="楷体" panose="02010609060101010101" pitchFamily="49" charset="-122"/>
                <a:cs typeface="隶书"/>
              </a:rPr>
              <a:t>，是认识历史所必备的</a:t>
            </a:r>
            <a:r>
              <a:rPr lang="zh-CN" altLang="en-US" sz="2800" smtClean="0">
                <a:solidFill>
                  <a:srgbClr val="FF0000"/>
                </a:solidFill>
                <a:latin typeface="楷体" panose="02010609060101010101" pitchFamily="49" charset="-122"/>
                <a:ea typeface="楷体" panose="02010609060101010101" pitchFamily="49" charset="-122"/>
                <a:cs typeface="隶书"/>
              </a:rPr>
              <a:t>重要观念</a:t>
            </a:r>
            <a:r>
              <a:rPr lang="zh-CN" altLang="en-US" sz="2800" smtClean="0">
                <a:solidFill>
                  <a:srgbClr val="000000"/>
                </a:solidFill>
                <a:latin typeface="楷体" panose="02010609060101010101" pitchFamily="49" charset="-122"/>
                <a:ea typeface="楷体" panose="02010609060101010101" pitchFamily="49" charset="-122"/>
                <a:cs typeface="隶书"/>
              </a:rPr>
              <a:t>和</a:t>
            </a:r>
            <a:r>
              <a:rPr lang="zh-CN" altLang="en-US" sz="2800" smtClean="0">
                <a:solidFill>
                  <a:srgbClr val="FF0000"/>
                </a:solidFill>
                <a:latin typeface="楷体" panose="02010609060101010101" pitchFamily="49" charset="-122"/>
                <a:ea typeface="楷体" panose="02010609060101010101" pitchFamily="49" charset="-122"/>
                <a:cs typeface="隶书"/>
              </a:rPr>
              <a:t>思维品质</a:t>
            </a:r>
            <a:r>
              <a:rPr lang="zh-CN" altLang="en-US" sz="2800" smtClean="0">
                <a:solidFill>
                  <a:srgbClr val="000000"/>
                </a:solidFill>
                <a:latin typeface="楷体" panose="02010609060101010101" pitchFamily="49" charset="-122"/>
                <a:ea typeface="楷体" panose="02010609060101010101" pitchFamily="49" charset="-122"/>
                <a:cs typeface="隶书"/>
              </a:rPr>
              <a:t>；</a:t>
            </a:r>
            <a:endParaRPr lang="zh-CN" altLang="en-US" sz="2800" b="1" smtClean="0">
              <a:solidFill>
                <a:srgbClr val="000000"/>
              </a:solidFill>
              <a:latin typeface="楷体" panose="02010609060101010101" pitchFamily="49" charset="-122"/>
              <a:ea typeface="楷体" panose="02010609060101010101" pitchFamily="49" charset="-122"/>
              <a:cs typeface="隶书"/>
            </a:endParaRPr>
          </a:p>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cs typeface="隶书"/>
              </a:rPr>
              <a:t>史料实证</a:t>
            </a:r>
            <a:r>
              <a:rPr lang="zh-CN" altLang="en-US" sz="2800" smtClean="0">
                <a:solidFill>
                  <a:srgbClr val="000000"/>
                </a:solidFill>
                <a:latin typeface="楷体" panose="02010609060101010101" pitchFamily="49" charset="-122"/>
                <a:ea typeface="楷体" panose="02010609060101010101" pitchFamily="49" charset="-122"/>
                <a:cs typeface="隶书"/>
              </a:rPr>
              <a:t>是学习历史和认识历史所特有的思维品质，是理解和解释历史的关键能力与基本方法；</a:t>
            </a:r>
            <a:endParaRPr lang="zh-CN" altLang="en-US" sz="2800" b="1" smtClean="0">
              <a:solidFill>
                <a:srgbClr val="000000"/>
              </a:solidFill>
              <a:latin typeface="楷体" panose="02010609060101010101" pitchFamily="49" charset="-122"/>
              <a:ea typeface="楷体" panose="02010609060101010101" pitchFamily="49" charset="-122"/>
              <a:cs typeface="隶书"/>
            </a:endParaRPr>
          </a:p>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cs typeface="隶书"/>
              </a:rPr>
              <a:t>历史解释</a:t>
            </a:r>
            <a:r>
              <a:rPr lang="zh-CN" altLang="en-US" sz="2800" smtClean="0">
                <a:solidFill>
                  <a:srgbClr val="000000"/>
                </a:solidFill>
                <a:latin typeface="楷体" panose="02010609060101010101" pitchFamily="49" charset="-122"/>
                <a:ea typeface="楷体" panose="02010609060101010101" pitchFamily="49" charset="-122"/>
                <a:cs typeface="隶书"/>
              </a:rPr>
              <a:t>是在</a:t>
            </a:r>
            <a:r>
              <a:rPr lang="zh-CN" altLang="en-US" sz="2800" smtClean="0">
                <a:solidFill>
                  <a:srgbClr val="FF0000"/>
                </a:solidFill>
                <a:latin typeface="楷体" panose="02010609060101010101" pitchFamily="49" charset="-122"/>
                <a:ea typeface="楷体" panose="02010609060101010101" pitchFamily="49" charset="-122"/>
                <a:cs typeface="隶书"/>
              </a:rPr>
              <a:t>形成历史理解和认识的基础上叙述历史的能力</a:t>
            </a:r>
            <a:r>
              <a:rPr lang="zh-CN" altLang="en-US" sz="2800" smtClean="0">
                <a:solidFill>
                  <a:srgbClr val="000000"/>
                </a:solidFill>
                <a:latin typeface="楷体" panose="02010609060101010101" pitchFamily="49" charset="-122"/>
                <a:ea typeface="楷体" panose="02010609060101010101" pitchFamily="49" charset="-122"/>
                <a:cs typeface="隶书"/>
              </a:rPr>
              <a:t>，是检验学生的历史观和历史知识、能力、方法等方面发展水平的基本能力和主要指标；</a:t>
            </a:r>
            <a:endParaRPr lang="en-US" altLang="zh-CN" sz="2800" smtClean="0">
              <a:solidFill>
                <a:srgbClr val="000000"/>
              </a:solidFill>
              <a:latin typeface="楷体" panose="02010609060101010101" pitchFamily="49" charset="-122"/>
              <a:ea typeface="楷体" panose="02010609060101010101" pitchFamily="49" charset="-122"/>
              <a:cs typeface="隶书"/>
            </a:endParaRPr>
          </a:p>
          <a:p>
            <a:pPr>
              <a:lnSpc>
                <a:spcPct val="105000"/>
              </a:lnSpc>
              <a:buFont typeface="Arial" panose="020B0604020202020204" pitchFamily="34" charset="0"/>
              <a:buNone/>
            </a:pPr>
            <a:r>
              <a:rPr lang="zh-CN" altLang="en-US" sz="2800" b="1" smtClean="0">
                <a:solidFill>
                  <a:srgbClr val="000000"/>
                </a:solidFill>
                <a:latin typeface="楷体" panose="02010609060101010101" pitchFamily="49" charset="-122"/>
                <a:ea typeface="楷体" panose="02010609060101010101" pitchFamily="49" charset="-122"/>
                <a:cs typeface="隶书"/>
              </a:rPr>
              <a:t>家国情怀</a:t>
            </a:r>
            <a:r>
              <a:rPr lang="zh-CN" altLang="en-US" sz="2800" smtClean="0">
                <a:solidFill>
                  <a:srgbClr val="000000"/>
                </a:solidFill>
                <a:latin typeface="楷体" panose="02010609060101010101" pitchFamily="49" charset="-122"/>
                <a:ea typeface="楷体" panose="02010609060101010101" pitchFamily="49" charset="-122"/>
                <a:cs typeface="隶书"/>
              </a:rPr>
              <a:t>是学习历史和认识历史在思想、观念、情感、态度等方面的重要体现，是</a:t>
            </a:r>
            <a:r>
              <a:rPr lang="zh-CN" altLang="en-US" sz="2800" smtClean="0">
                <a:solidFill>
                  <a:srgbClr val="FF0000"/>
                </a:solidFill>
                <a:latin typeface="楷体" panose="02010609060101010101" pitchFamily="49" charset="-122"/>
                <a:ea typeface="楷体" panose="02010609060101010101" pitchFamily="49" charset="-122"/>
                <a:cs typeface="隶书"/>
              </a:rPr>
              <a:t>实现历史教育育人功能的重要标志。</a:t>
            </a:r>
            <a:endParaRPr lang="zh-CN" altLang="en-US" sz="2800" b="1" smtClean="0">
              <a:solidFill>
                <a:srgbClr val="000000"/>
              </a:solidFill>
              <a:latin typeface="楷体" panose="02010609060101010101" pitchFamily="49" charset="-122"/>
              <a:ea typeface="楷体" panose="02010609060101010101" pitchFamily="49" charset="-122"/>
              <a:cs typeface="隶书"/>
            </a:endParaRPr>
          </a:p>
          <a:p>
            <a:pPr>
              <a:buFont typeface="Arial" panose="020B0604020202020204" pitchFamily="34" charset="0"/>
              <a:buNone/>
            </a:pPr>
            <a:endParaRPr lang="zh-CN" altLang="en-US" sz="2800" b="1" smtClean="0">
              <a:solidFill>
                <a:srgbClr val="000000"/>
              </a:solidFill>
              <a:latin typeface="楷体" panose="02010609060101010101" pitchFamily="49" charset="-122"/>
              <a:ea typeface="楷体" panose="02010609060101010101" pitchFamily="49" charset="-122"/>
              <a:cs typeface="隶书"/>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1000"/>
                                        <p:tgtEl>
                                          <p:spTgt spid="69634">
                                            <p:txEl>
                                              <p:pRg st="0" end="0"/>
                                            </p:txEl>
                                          </p:spTgt>
                                        </p:tgtEl>
                                      </p:cBhvr>
                                    </p:animEffect>
                                    <p:anim calcmode="lin" valueType="num">
                                      <p:cBhvr>
                                        <p:cTn id="8" dur="10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fade">
                                      <p:cBhvr>
                                        <p:cTn id="12" dur="1000"/>
                                        <p:tgtEl>
                                          <p:spTgt spid="69634">
                                            <p:txEl>
                                              <p:pRg st="1" end="1"/>
                                            </p:txEl>
                                          </p:spTgt>
                                        </p:tgtEl>
                                      </p:cBhvr>
                                    </p:animEffect>
                                    <p:anim calcmode="lin" valueType="num">
                                      <p:cBhvr>
                                        <p:cTn id="13" dur="1000" fill="hold"/>
                                        <p:tgtEl>
                                          <p:spTgt spid="696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963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fade">
                                      <p:cBhvr>
                                        <p:cTn id="17" dur="1000"/>
                                        <p:tgtEl>
                                          <p:spTgt spid="69634">
                                            <p:txEl>
                                              <p:pRg st="2" end="2"/>
                                            </p:txEl>
                                          </p:spTgt>
                                        </p:tgtEl>
                                      </p:cBhvr>
                                    </p:animEffect>
                                    <p:anim calcmode="lin" valueType="num">
                                      <p:cBhvr>
                                        <p:cTn id="18" dur="1000" fill="hold"/>
                                        <p:tgtEl>
                                          <p:spTgt spid="6963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963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1000"/>
                                        <p:tgtEl>
                                          <p:spTgt spid="69634">
                                            <p:txEl>
                                              <p:pRg st="3" end="3"/>
                                            </p:txEl>
                                          </p:spTgt>
                                        </p:tgtEl>
                                      </p:cBhvr>
                                    </p:animEffect>
                                    <p:anim calcmode="lin" valueType="num">
                                      <p:cBhvr>
                                        <p:cTn id="23" dur="1000" fill="hold"/>
                                        <p:tgtEl>
                                          <p:spTgt spid="6963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9634">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fade">
                                      <p:cBhvr>
                                        <p:cTn id="27" dur="1000"/>
                                        <p:tgtEl>
                                          <p:spTgt spid="69634">
                                            <p:txEl>
                                              <p:pRg st="4" end="4"/>
                                            </p:txEl>
                                          </p:spTgt>
                                        </p:tgtEl>
                                      </p:cBhvr>
                                    </p:animEffect>
                                    <p:anim calcmode="lin" valueType="num">
                                      <p:cBhvr>
                                        <p:cTn id="28" dur="1000" fill="hold"/>
                                        <p:tgtEl>
                                          <p:spTgt spid="696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9634">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9634">
                                            <p:txEl>
                                              <p:pRg st="5" end="5"/>
                                            </p:txEl>
                                          </p:spTgt>
                                        </p:tgtEl>
                                        <p:attrNameLst>
                                          <p:attrName>style.visibility</p:attrName>
                                        </p:attrNameLst>
                                      </p:cBhvr>
                                      <p:to>
                                        <p:strVal val="visible"/>
                                      </p:to>
                                    </p:set>
                                    <p:animEffect transition="in" filter="fade">
                                      <p:cBhvr>
                                        <p:cTn id="32" dur="1000"/>
                                        <p:tgtEl>
                                          <p:spTgt spid="69634">
                                            <p:txEl>
                                              <p:pRg st="5" end="5"/>
                                            </p:txEl>
                                          </p:spTgt>
                                        </p:tgtEl>
                                      </p:cBhvr>
                                    </p:animEffect>
                                    <p:anim calcmode="lin" valueType="num">
                                      <p:cBhvr>
                                        <p:cTn id="33" dur="1000" fill="hold"/>
                                        <p:tgtEl>
                                          <p:spTgt spid="6963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96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内容占位符 2"/>
          <p:cNvSpPr>
            <a:spLocks noGrp="1"/>
          </p:cNvSpPr>
          <p:nvPr>
            <p:ph idx="1"/>
          </p:nvPr>
        </p:nvSpPr>
        <p:spPr>
          <a:xfrm>
            <a:off x="539750" y="908050"/>
            <a:ext cx="7777480" cy="503364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1.</a:t>
            </a:r>
            <a:r>
              <a:rPr kumimoji="0" lang="zh-CN" altLang="en-US"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学科核心素养与课程目标之间的关系</a:t>
            </a:r>
            <a:endPar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800" b="1" i="0" u="none" strike="noStrike" kern="0" cap="none" spc="0" normalizeH="0" baseline="0" noProof="0" dirty="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学科的核心素养就是课程目标</a:t>
            </a:r>
            <a:endParaRPr kumimoji="0" lang="en-US" altLang="zh-CN"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2.</a:t>
            </a:r>
            <a:r>
              <a:rPr kumimoji="0" lang="zh-CN" altLang="en-US"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学科核心素养与学科能力之间的关系</a:t>
            </a:r>
            <a:endPar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学科的关键能力</a:t>
            </a:r>
            <a:endParaRPr kumimoji="0" lang="en-US" altLang="zh-CN"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3.</a:t>
            </a:r>
            <a:r>
              <a:rPr kumimoji="0" lang="zh-CN" altLang="en-US"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学科核心素养与核心知识之间的关系</a:t>
            </a:r>
            <a:endPar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以学科知识为基础，不能代替知识的获得</a:t>
            </a:r>
            <a:endParaRPr kumimoji="0" lang="en-US" altLang="zh-CN" sz="28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4.</a:t>
            </a:r>
            <a:r>
              <a:rPr kumimoji="0" lang="zh-CN" altLang="en-US" sz="3200" b="1" i="0" u="none" strike="noStrike" kern="0" cap="none" spc="0" normalizeH="0" baseline="0" noProof="0" dirty="0" smtClean="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rPr>
              <a:t>学科核心素养与教学目标之间的关系</a:t>
            </a:r>
            <a:endParaRPr kumimoji="0" lang="en-US" altLang="zh-CN" sz="3200" b="1" i="0" u="none" strike="noStrike" kern="0" cap="none" spc="0" normalizeH="0" baseline="0" noProof="0" dirty="0">
              <a:ln>
                <a:noFill/>
              </a:ln>
              <a:solidFill>
                <a:srgbClr val="3333FF"/>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smtClean="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smtClean="0">
                <a:ln>
                  <a:noFill/>
                </a:ln>
                <a:solidFill>
                  <a:schemeClr val="accent4"/>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800" b="1"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教学</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目标确定的重要依据</a:t>
            </a:r>
            <a:endPar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16387" name="标题 3"/>
          <p:cNvSpPr>
            <a:spLocks noGrp="1"/>
          </p:cNvSpPr>
          <p:nvPr>
            <p:ph type="title"/>
          </p:nvPr>
        </p:nvSpPr>
        <p:spPr>
          <a:xfrm>
            <a:off x="457200" y="274955"/>
            <a:ext cx="8191500" cy="346075"/>
          </a:xfrm>
        </p:spPr>
        <p:txBody>
          <a:bodyPr vert="horz" wrap="square" lIns="91440" tIns="45720" rIns="91440" bIns="45720" anchor="ctr" anchorCtr="0"/>
          <a:p>
            <a:r>
              <a:rPr lang="zh-CN" altLang="en-US" sz="3200" dirty="0">
                <a:solidFill>
                  <a:srgbClr val="FF0000"/>
                </a:solidFill>
                <a:latin typeface="楷体" panose="02010609060101010101" pitchFamily="49" charset="-122"/>
                <a:ea typeface="楷体" panose="02010609060101010101" pitchFamily="49" charset="-122"/>
              </a:rPr>
              <a:t>学科核心素养的理解需要正确处理几种关系</a:t>
            </a:r>
            <a:endParaRPr lang="zh-CN" altLang="en-US" sz="32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19"/>
                                            </p:txEl>
                                          </p:spTgt>
                                        </p:tgtEl>
                                        <p:attrNameLst>
                                          <p:attrName>style.visibility</p:attrName>
                                        </p:attrNameLst>
                                      </p:cBhvr>
                                      <p:to>
                                        <p:strVal val="visible"/>
                                      </p:to>
                                    </p:set>
                                    <p:animEffect transition="in" filter="fade">
                                      <p:cBhvr>
                                        <p:cTn id="7" dur="500"/>
                                        <p:tgtEl>
                                          <p:spTgt spid="3">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19" end="37"/>
                                            </p:txEl>
                                          </p:spTgt>
                                        </p:tgtEl>
                                        <p:attrNameLst>
                                          <p:attrName>style.visibility</p:attrName>
                                        </p:attrNameLst>
                                      </p:cBhvr>
                                      <p:to>
                                        <p:strVal val="visible"/>
                                      </p:to>
                                    </p:set>
                                    <p:animEffect transition="in" filter="fade">
                                      <p:cBhvr>
                                        <p:cTn id="12" dur="500"/>
                                        <p:tgtEl>
                                          <p:spTgt spid="3">
                                            <p:txEl>
                                              <p:charRg st="19" end="3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37" end="56"/>
                                            </p:txEl>
                                          </p:spTgt>
                                        </p:tgtEl>
                                        <p:attrNameLst>
                                          <p:attrName>style.visibility</p:attrName>
                                        </p:attrNameLst>
                                      </p:cBhvr>
                                      <p:to>
                                        <p:strVal val="visible"/>
                                      </p:to>
                                    </p:set>
                                    <p:animEffect transition="in" filter="fade">
                                      <p:cBhvr>
                                        <p:cTn id="17" dur="500"/>
                                        <p:tgtEl>
                                          <p:spTgt spid="3">
                                            <p:txEl>
                                              <p:charRg st="37" end="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56" end="68"/>
                                            </p:txEl>
                                          </p:spTgt>
                                        </p:tgtEl>
                                        <p:attrNameLst>
                                          <p:attrName>style.visibility</p:attrName>
                                        </p:attrNameLst>
                                      </p:cBhvr>
                                      <p:to>
                                        <p:strVal val="visible"/>
                                      </p:to>
                                    </p:set>
                                    <p:animEffect transition="in" filter="fade">
                                      <p:cBhvr>
                                        <p:cTn id="22" dur="500"/>
                                        <p:tgtEl>
                                          <p:spTgt spid="3">
                                            <p:txEl>
                                              <p:charRg st="56" end="6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68" end="87"/>
                                            </p:txEl>
                                          </p:spTgt>
                                        </p:tgtEl>
                                        <p:attrNameLst>
                                          <p:attrName>style.visibility</p:attrName>
                                        </p:attrNameLst>
                                      </p:cBhvr>
                                      <p:to>
                                        <p:strVal val="visible"/>
                                      </p:to>
                                    </p:set>
                                    <p:animEffect transition="in" filter="fade">
                                      <p:cBhvr>
                                        <p:cTn id="27" dur="500"/>
                                        <p:tgtEl>
                                          <p:spTgt spid="3">
                                            <p:txEl>
                                              <p:charRg st="68" end="8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charRg st="87" end="110"/>
                                            </p:txEl>
                                          </p:spTgt>
                                        </p:tgtEl>
                                        <p:attrNameLst>
                                          <p:attrName>style.visibility</p:attrName>
                                        </p:attrNameLst>
                                      </p:cBhvr>
                                      <p:to>
                                        <p:strVal val="visible"/>
                                      </p:to>
                                    </p:set>
                                    <p:animEffect transition="in" filter="fade">
                                      <p:cBhvr>
                                        <p:cTn id="32" dur="500"/>
                                        <p:tgtEl>
                                          <p:spTgt spid="3">
                                            <p:txEl>
                                              <p:charRg st="87" end="1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charRg st="110" end="129"/>
                                            </p:txEl>
                                          </p:spTgt>
                                        </p:tgtEl>
                                        <p:attrNameLst>
                                          <p:attrName>style.visibility</p:attrName>
                                        </p:attrNameLst>
                                      </p:cBhvr>
                                      <p:to>
                                        <p:strVal val="visible"/>
                                      </p:to>
                                    </p:set>
                                    <p:animEffect transition="in" filter="fade">
                                      <p:cBhvr>
                                        <p:cTn id="37" dur="500"/>
                                        <p:tgtEl>
                                          <p:spTgt spid="3">
                                            <p:txEl>
                                              <p:charRg st="110" end="12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charRg st="129" end="145"/>
                                            </p:txEl>
                                          </p:spTgt>
                                        </p:tgtEl>
                                        <p:attrNameLst>
                                          <p:attrName>style.visibility</p:attrName>
                                        </p:attrNameLst>
                                      </p:cBhvr>
                                      <p:to>
                                        <p:strVal val="visible"/>
                                      </p:to>
                                    </p:set>
                                    <p:animEffect transition="in" filter="fade">
                                      <p:cBhvr>
                                        <p:cTn id="42" dur="500"/>
                                        <p:tgtEl>
                                          <p:spTgt spid="3">
                                            <p:txEl>
                                              <p:charRg st="129" end="1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4" name="标题 3"/>
          <p:cNvSpPr>
            <a:spLocks noGrp="1"/>
          </p:cNvSpPr>
          <p:nvPr/>
        </p:nvSpPr>
        <p:spPr>
          <a:xfrm>
            <a:off x="74295" y="189230"/>
            <a:ext cx="8890635" cy="6668770"/>
          </a:xfrm>
          <a:prstGeom prst="rect">
            <a:avLst/>
          </a:prstGeom>
          <a:noFill/>
          <a:ln w="9525">
            <a:noFill/>
            <a:miter lim="800000"/>
          </a:ln>
        </p:spPr>
        <p:txBody>
          <a:bodyPr vert="horz" wrap="square" lIns="91440" tIns="45720" rIns="91440" bIns="45720" numCol="1" rtlCol="0" anchor="ctr" anchorCtr="0" compatLnSpc="1">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fontAlgn="auto">
              <a:spcAft>
                <a:spcPts val="0"/>
              </a:spcAft>
            </a:pPr>
            <a:r>
              <a:rPr lang="zh-CN" altLang="en-US" dirty="0"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311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一、课程标准的新变化：从新修订的高中历史课程标准来看，有一些重要变化：</a:t>
            </a:r>
            <a:b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b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1.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出现了历史学科</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核心素养</a:t>
            </a:r>
            <a:b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b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2.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出现了</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学业质量标准</a:t>
            </a:r>
            <a:br>
              <a:rPr lang="en-US" altLang="zh-CN"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b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3.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出现了</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新的课程结构和课程内容的</a:t>
            </a:r>
            <a:r>
              <a:rPr lang="en-US" altLang="zh-CN"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呈现方式</a:t>
            </a:r>
            <a:b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b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4.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增加了</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教学提示</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教学活动示例</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考试命题的例题</a:t>
            </a: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等等</a:t>
            </a:r>
            <a:b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b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这些新的变化反映了高中历史课程的新理念</a:t>
            </a: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历史学科核心素养</a:t>
            </a:r>
            <a:br>
              <a:rPr lang="en-US" altLang="zh-CN"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br>
            <a:endParaRPr lang="en-US" altLang="zh-CN" sz="320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71681" name="标题 1"/>
          <p:cNvSpPr>
            <a:spLocks noGrp="1"/>
          </p:cNvSpPr>
          <p:nvPr/>
        </p:nvSpPr>
        <p:spPr>
          <a:xfrm>
            <a:off x="457200" y="274638"/>
            <a:ext cx="8229600" cy="5891212"/>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b="1" smtClean="0">
                <a:solidFill>
                  <a:srgbClr val="000000"/>
                </a:solidFill>
                <a:latin typeface="微软雅黑" panose="020B0503020204020204" charset="-122"/>
                <a:ea typeface="微软雅黑" panose="020B0503020204020204" charset="-122"/>
                <a:cs typeface="微软雅黑" panose="020B0503020204020204" charset="-122"/>
              </a:rPr>
              <a:t>  </a:t>
            </a:r>
            <a:r>
              <a:rPr lang="zh-CN" altLang="en-US" smtClean="0">
                <a:solidFill>
                  <a:srgbClr val="000000"/>
                </a:solidFill>
                <a:latin typeface="楷体" panose="02010609060101010101" pitchFamily="49" charset="-122"/>
                <a:ea typeface="楷体" panose="02010609060101010101" pitchFamily="49" charset="-122"/>
                <a:cs typeface="楷体" panose="02010609060101010101" pitchFamily="49" charset="-122"/>
              </a:rPr>
              <a:t>历史高中课程总目标：坚持落实立德树人的根本任务。</a:t>
            </a:r>
            <a:b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b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mtClean="0">
                <a:solidFill>
                  <a:srgbClr val="000000"/>
                </a:solidFill>
                <a:latin typeface="楷体" panose="02010609060101010101" pitchFamily="49" charset="-122"/>
                <a:ea typeface="楷体" panose="02010609060101010101" pitchFamily="49" charset="-122"/>
                <a:cs typeface="楷体" panose="02010609060101010101" pitchFamily="49" charset="-122"/>
              </a:rPr>
              <a:t>学生通过历史课程的学习，形成作为现代公民应具备的历史学科核心素养，促进全面发展、个性发展和持续发展。</a:t>
            </a:r>
            <a:endParaRPr lang="zh-CN" altLang="en-US"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1681">
                                            <p:txEl>
                                              <p:pRg st="0" end="0"/>
                                            </p:txEl>
                                          </p:spTgt>
                                        </p:tgtEl>
                                        <p:attrNameLst>
                                          <p:attrName>style.visibility</p:attrName>
                                        </p:attrNameLst>
                                      </p:cBhvr>
                                      <p:to>
                                        <p:strVal val="visible"/>
                                      </p:to>
                                    </p:set>
                                    <p:animEffect transition="in" filter="plus(in)">
                                      <p:cBhvr>
                                        <p:cTn id="7" dur="2000"/>
                                        <p:tgtEl>
                                          <p:spTgt spid="716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内容占位符 3"/>
          <p:cNvGraphicFramePr>
            <a:graphicFrameLocks noGrp="1"/>
          </p:cNvGraphicFramePr>
          <p:nvPr>
            <p:ph idx="4294967295"/>
            <p:custDataLst>
              <p:tags r:id="rId6"/>
            </p:custDataLst>
          </p:nvPr>
        </p:nvGraphicFramePr>
        <p:xfrm>
          <a:off x="182880" y="1071880"/>
          <a:ext cx="8760460" cy="5681980"/>
        </p:xfrm>
        <a:graphic>
          <a:graphicData uri="http://schemas.openxmlformats.org/drawingml/2006/table">
            <a:tbl>
              <a:tblPr firstRow="1" bandRow="1">
                <a:tableStyleId>{F5AB1C69-6EDB-4FF4-983F-18BD219EF322}</a:tableStyleId>
              </a:tblPr>
              <a:tblGrid>
                <a:gridCol w="2923540"/>
                <a:gridCol w="5836920"/>
              </a:tblGrid>
              <a:tr h="748665">
                <a:tc>
                  <a:txBody>
                    <a:bodyPr/>
                    <a:lstStyle/>
                    <a:p>
                      <a:pPr algn="ctr"/>
                      <a:r>
                        <a:rPr lang="zh-CN" altLang="en-US" sz="2400" kern="1200" dirty="0" smtClean="0">
                          <a:latin typeface="微软雅黑" panose="020B0503020204020204" charset="-122"/>
                          <a:ea typeface="微软雅黑" panose="020B0503020204020204" charset="-122"/>
                        </a:rPr>
                        <a:t>历史学科核心素养</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ctr"/>
                      <a:r>
                        <a:rPr lang="zh-CN" altLang="en-US" sz="2400" kern="1200" dirty="0" smtClean="0">
                          <a:latin typeface="微软雅黑" panose="020B0503020204020204" charset="-122"/>
                          <a:ea typeface="微软雅黑" panose="020B0503020204020204" charset="-122"/>
                        </a:rPr>
                        <a:t>跨学科表现</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r h="748030">
                <a:tc>
                  <a:txBody>
                    <a:bodyPr/>
                    <a:lstStyle/>
                    <a:p>
                      <a:pPr algn="ctr"/>
                      <a:r>
                        <a:rPr lang="zh-CN" altLang="en-US" sz="2400" dirty="0" smtClean="0">
                          <a:latin typeface="微软雅黑" panose="020B0503020204020204" charset="-122"/>
                          <a:ea typeface="微软雅黑" panose="020B0503020204020204" charset="-122"/>
                        </a:rPr>
                        <a:t>唯物史观</a:t>
                      </a:r>
                      <a:endParaRPr lang="zh-CN" altLang="en-US" sz="24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l"/>
                      <a:r>
                        <a:rPr lang="zh-CN" altLang="en-US" sz="2400" kern="1200" dirty="0" smtClean="0">
                          <a:latin typeface="微软雅黑" panose="020B0503020204020204" charset="-122"/>
                          <a:ea typeface="微软雅黑" panose="020B0503020204020204" charset="-122"/>
                        </a:rPr>
                        <a:t>可以关联思想政治学科。</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r h="924560">
                <a:tc>
                  <a:txBody>
                    <a:bodyPr/>
                    <a:lstStyle/>
                    <a:p>
                      <a:pPr algn="ctr"/>
                      <a:r>
                        <a:rPr lang="zh-CN" altLang="en-US" sz="2400" dirty="0" smtClean="0">
                          <a:latin typeface="微软雅黑" panose="020B0503020204020204" charset="-122"/>
                          <a:ea typeface="微软雅黑" panose="020B0503020204020204" charset="-122"/>
                        </a:rPr>
                        <a:t>时空观念</a:t>
                      </a:r>
                      <a:endParaRPr lang="zh-CN" altLang="en-US" sz="24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l"/>
                      <a:r>
                        <a:rPr lang="zh-CN" altLang="en-US" sz="2400" dirty="0" smtClean="0">
                          <a:latin typeface="微软雅黑" panose="020B0503020204020204" charset="-122"/>
                          <a:ea typeface="微软雅黑" panose="020B0503020204020204" charset="-122"/>
                        </a:rPr>
                        <a:t>可以关联地理学科。</a:t>
                      </a:r>
                      <a:endParaRPr lang="zh-CN" altLang="en-US" sz="24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r h="1166495">
                <a:tc>
                  <a:txBody>
                    <a:bodyPr/>
                    <a:lstStyle/>
                    <a:p>
                      <a:pPr algn="ctr"/>
                      <a:r>
                        <a:rPr lang="zh-CN" altLang="en-US" sz="2400" kern="1200" dirty="0" smtClean="0">
                          <a:latin typeface="微软雅黑" panose="020B0503020204020204" charset="-122"/>
                          <a:ea typeface="微软雅黑" panose="020B0503020204020204" charset="-122"/>
                        </a:rPr>
                        <a:t>史料实证</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l"/>
                      <a:r>
                        <a:rPr lang="zh-CN" altLang="en-US" sz="2400" kern="1200" dirty="0" smtClean="0">
                          <a:latin typeface="微软雅黑" panose="020B0503020204020204" charset="-122"/>
                          <a:ea typeface="微软雅黑" panose="020B0503020204020204" charset="-122"/>
                        </a:rPr>
                        <a:t>可以关联语文、地理、思想政治、数学（统计数据）、信息技术等学科。</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r h="1346200">
                <a:tc>
                  <a:txBody>
                    <a:bodyPr/>
                    <a:lstStyle/>
                    <a:p>
                      <a:pPr algn="ctr"/>
                      <a:r>
                        <a:rPr lang="zh-CN" altLang="en-US" sz="2400" kern="1200" dirty="0" smtClean="0">
                          <a:latin typeface="微软雅黑" panose="020B0503020204020204" charset="-122"/>
                          <a:ea typeface="微软雅黑" panose="020B0503020204020204" charset="-122"/>
                        </a:rPr>
                        <a:t>历史解释</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l"/>
                      <a:r>
                        <a:rPr lang="zh-CN" altLang="en-US" sz="2400" kern="1200" dirty="0" smtClean="0">
                          <a:latin typeface="微软雅黑" panose="020B0503020204020204" charset="-122"/>
                          <a:ea typeface="微软雅黑" panose="020B0503020204020204" charset="-122"/>
                        </a:rPr>
                        <a:t>可以关联语文、地理、思想政治、数学（统计数据）等学科。</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r h="748030">
                <a:tc>
                  <a:txBody>
                    <a:bodyPr/>
                    <a:lstStyle/>
                    <a:p>
                      <a:pPr algn="ctr"/>
                      <a:r>
                        <a:rPr lang="zh-CN" altLang="en-US" sz="2400" dirty="0" smtClean="0">
                          <a:latin typeface="微软雅黑" panose="020B0503020204020204" charset="-122"/>
                          <a:ea typeface="微软雅黑" panose="020B0503020204020204" charset="-122"/>
                        </a:rPr>
                        <a:t>家国情怀</a:t>
                      </a:r>
                      <a:endParaRPr lang="zh-CN" altLang="en-US" sz="24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c>
                  <a:txBody>
                    <a:bodyPr/>
                    <a:lstStyle/>
                    <a:p>
                      <a:pPr algn="l"/>
                      <a:r>
                        <a:rPr lang="zh-CN" altLang="en-US" sz="2400" kern="1200" dirty="0" smtClean="0">
                          <a:latin typeface="微软雅黑" panose="020B0503020204020204" charset="-122"/>
                          <a:ea typeface="微软雅黑" panose="020B0503020204020204" charset="-122"/>
                        </a:rPr>
                        <a:t>可以关联思想政治、语文等学科。</a:t>
                      </a:r>
                      <a:endParaRPr lang="zh-CN" altLang="en-US" sz="2400" kern="1200" dirty="0" smtClean="0">
                        <a:latin typeface="微软雅黑" panose="020B0503020204020204" charset="-122"/>
                        <a:ea typeface="微软雅黑" panose="020B0503020204020204" charset="-122"/>
                      </a:endParaRPr>
                    </a:p>
                  </a:txBody>
                  <a:tcPr>
                    <a:gradFill>
                      <a:gsLst>
                        <a:gs pos="19000">
                          <a:srgbClr val="FFB9B9"/>
                        </a:gs>
                        <a:gs pos="64000">
                          <a:srgbClr val="FF8F8E"/>
                        </a:gs>
                        <a:gs pos="44000">
                          <a:srgbClr val="FE9E9F"/>
                        </a:gs>
                        <a:gs pos="84000">
                          <a:srgbClr val="FF7373"/>
                        </a:gs>
                      </a:gsLst>
                      <a:lin ang="2700000" scaled="1"/>
                    </a:gradFill>
                  </a:tcPr>
                </a:tc>
              </a:tr>
            </a:tbl>
          </a:graphicData>
        </a:graphic>
      </p:graphicFrame>
      <p:sp>
        <p:nvSpPr>
          <p:cNvPr id="72705" name="标题 1"/>
          <p:cNvSpPr>
            <a:spLocks noGrp="1"/>
          </p:cNvSpPr>
          <p:nvPr>
            <p:custDataLst>
              <p:tags r:id="rId7"/>
            </p:custDataLst>
          </p:nvPr>
        </p:nvSpPr>
        <p:spPr>
          <a:xfrm>
            <a:off x="357505" y="226695"/>
            <a:ext cx="8467090" cy="713105"/>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smtClean="0">
                <a:solidFill>
                  <a:schemeClr val="dk1"/>
                </a:solidFill>
                <a:latin typeface="微软雅黑" panose="020B0503020204020204" charset="-122"/>
                <a:ea typeface="微软雅黑" panose="020B0503020204020204" charset="-122"/>
              </a:rPr>
              <a:t>历史学科核心素养与其他学科的关联：</a:t>
            </a:r>
            <a:endParaRPr lang="zh-CN" altLang="en-US" sz="2800" b="1" smtClean="0">
              <a:solidFill>
                <a:schemeClr val="dk1"/>
              </a:solidFill>
              <a:latin typeface="微软雅黑" panose="020B0503020204020204" charset="-122"/>
              <a:ea typeface="微软雅黑" panose="020B050302020402020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2553335" y="2160905"/>
            <a:ext cx="4091940" cy="2888615"/>
          </a:xfrm>
        </p:spPr>
        <p:txBody>
          <a:bodyPr>
            <a:normAutofit fontScale="90000"/>
          </a:bodyPr>
          <a:p>
            <a:pPr marL="0" indent="0" algn="ctr">
              <a:lnSpc>
                <a:spcPct val="130000"/>
              </a:lnSpc>
              <a:spcBef>
                <a:spcPts val="0"/>
              </a:spcBef>
              <a:spcAft>
                <a:spcPts val="0"/>
              </a:spcAft>
              <a:buSzPct val="100000"/>
              <a:buNone/>
            </a:pPr>
            <a:r>
              <a:rPr smtClean="0">
                <a:solidFill>
                  <a:schemeClr val="dk1"/>
                </a:solidFill>
                <a:ea typeface="微软雅黑" panose="020B0503020204020204" charset="-122"/>
                <a:cs typeface="微软雅黑" panose="020B0503020204020204" charset="-122"/>
                <a:sym typeface="+mn-ea"/>
              </a:rPr>
              <a:t>第二部分  课程内容设计</a:t>
            </a:r>
            <a:br>
              <a:rPr lang="zh-CN" altLang="en-US" b="1" smtClean="0">
                <a:solidFill>
                  <a:schemeClr val="dk1"/>
                </a:solidFill>
                <a:latin typeface="微软雅黑" panose="020B0503020204020204" charset="-122"/>
                <a:ea typeface="微软雅黑" panose="020B0503020204020204" charset="-122"/>
                <a:cs typeface="微软雅黑" panose="020B0503020204020204" charset="-122"/>
              </a:rPr>
            </a:br>
            <a:endParaRPr lang="zh-CN" altLang="en-US" sz="5400" spc="0">
              <a:solidFill>
                <a:schemeClr val="accent1"/>
              </a:solidFill>
              <a:latin typeface="Arial" panose="020B0604020202020204" pitchFamily="34" charset="0"/>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6626" name="矩形 2"/>
          <p:cNvSpPr/>
          <p:nvPr/>
        </p:nvSpPr>
        <p:spPr>
          <a:xfrm>
            <a:off x="2286000" y="2468563"/>
            <a:ext cx="4572000" cy="396875"/>
          </a:xfrm>
          <a:prstGeom prst="rect">
            <a:avLst/>
          </a:prstGeom>
          <a:noFill/>
          <a:ln w="9525">
            <a:noFill/>
          </a:ln>
        </p:spPr>
        <p:txBody>
          <a:bodyPr>
            <a:spAutoFit/>
          </a:bodyPr>
          <a:p>
            <a:pPr marL="273050" indent="-273050">
              <a:lnSpc>
                <a:spcPct val="110000"/>
              </a:lnSpc>
              <a:buFont typeface="Wingdings" panose="05000000000000000000" pitchFamily="2" charset="2"/>
            </a:pPr>
            <a:r>
              <a:rPr lang="en-US" altLang="zh-CN" b="1" dirty="0">
                <a:solidFill>
                  <a:srgbClr val="0000FF"/>
                </a:solidFill>
                <a:latin typeface="微软雅黑" panose="020B0503020204020204" charset="-122"/>
                <a:ea typeface="微软雅黑" panose="020B0503020204020204" charset="-122"/>
              </a:rPr>
              <a:t> </a:t>
            </a:r>
            <a:endParaRPr lang="en-US" altLang="zh-CN" dirty="0">
              <a:latin typeface="Arial" panose="020B0604020202020204" pitchFamily="34" charset="0"/>
              <a:ea typeface="PMingLiU" pitchFamily="18" charset="-120"/>
            </a:endParaRPr>
          </a:p>
        </p:txBody>
      </p:sp>
      <p:sp>
        <p:nvSpPr>
          <p:cNvPr id="8" name="圆角矩形 7"/>
          <p:cNvSpPr/>
          <p:nvPr/>
        </p:nvSpPr>
        <p:spPr bwMode="auto">
          <a:xfrm>
            <a:off x="900113" y="1190625"/>
            <a:ext cx="1916113" cy="646113"/>
          </a:xfrm>
          <a:prstGeom prst="roundRect">
            <a:avLst/>
          </a:prstGeom>
          <a:blipFill>
            <a:blip r:embed="rId2" cstate="print"/>
            <a:tile tx="0" ty="0" sx="100000" sy="100000" flip="none" algn="tl"/>
          </a:blipFill>
          <a:ln w="25400" cap="flat" cmpd="sng" algn="ctr">
            <a:solidFill>
              <a:schemeClr val="accent6">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ea"/>
                <a:ea typeface="+mj-ea"/>
                <a:cs typeface="+mn-cs"/>
              </a:rPr>
              <a:t>  必 修</a:t>
            </a:r>
            <a:endParaRPr kumimoji="0" lang="zh-CN" altLang="en-US" sz="24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endParaRPr>
          </a:p>
        </p:txBody>
      </p:sp>
      <p:sp>
        <p:nvSpPr>
          <p:cNvPr id="9" name="圆角矩形 8"/>
          <p:cNvSpPr/>
          <p:nvPr/>
        </p:nvSpPr>
        <p:spPr bwMode="auto">
          <a:xfrm>
            <a:off x="960438" y="2998788"/>
            <a:ext cx="1916113" cy="715963"/>
          </a:xfrm>
          <a:prstGeom prst="roundRect">
            <a:avLst/>
          </a:prstGeom>
          <a:blipFill>
            <a:blip r:embed="rId2" cstate="print"/>
            <a:tile tx="0" ty="0" sx="100000" sy="100000" flip="none" algn="tl"/>
          </a:blipFill>
          <a:ln w="25400" cap="flat" cmpd="sng" algn="ctr">
            <a:solidFill>
              <a:schemeClr val="tx1"/>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ea"/>
                <a:ea typeface="+mj-ea"/>
                <a:cs typeface="+mn-cs"/>
              </a:rPr>
              <a:t>  选修</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ea"/>
                <a:ea typeface="+mj-ea"/>
                <a:cs typeface="+mn-cs"/>
              </a:rPr>
              <a:t>Ⅰ</a:t>
            </a:r>
            <a:endParaRPr kumimoji="0" lang="zh-CN" altLang="en-US" sz="24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endParaRPr>
          </a:p>
        </p:txBody>
      </p:sp>
      <p:sp>
        <p:nvSpPr>
          <p:cNvPr id="10" name="圆角矩形 9"/>
          <p:cNvSpPr/>
          <p:nvPr/>
        </p:nvSpPr>
        <p:spPr bwMode="auto">
          <a:xfrm>
            <a:off x="1020763" y="5327650"/>
            <a:ext cx="1916113" cy="600075"/>
          </a:xfrm>
          <a:prstGeom prst="roundRect">
            <a:avLst/>
          </a:prstGeom>
          <a:blipFill>
            <a:blip r:embed="rId2" cstate="print"/>
            <a:tile tx="0" ty="0" sx="100000" sy="100000" flip="none" algn="tl"/>
          </a:blipFill>
          <a:ln w="25400" cap="flat" cmpd="sng" algn="ctr">
            <a:solidFill>
              <a:schemeClr val="accent6">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ea"/>
                <a:ea typeface="+mj-ea"/>
                <a:cs typeface="+mn-cs"/>
              </a:rPr>
              <a:t>  选修</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ea"/>
                <a:ea typeface="+mj-ea"/>
                <a:cs typeface="+mn-cs"/>
              </a:rPr>
              <a:t>Ⅱ</a:t>
            </a:r>
            <a:endParaRPr kumimoji="0" lang="zh-CN" altLang="en-US" sz="24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endParaRPr>
          </a:p>
        </p:txBody>
      </p:sp>
      <p:sp>
        <p:nvSpPr>
          <p:cNvPr id="11" name="圆角矩形 10"/>
          <p:cNvSpPr/>
          <p:nvPr/>
        </p:nvSpPr>
        <p:spPr bwMode="auto">
          <a:xfrm>
            <a:off x="2822575" y="1185863"/>
            <a:ext cx="2511425" cy="688975"/>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8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j-ea"/>
                <a:ea typeface="+mj-ea"/>
                <a:cs typeface="+mn-cs"/>
              </a:rPr>
              <a:t>     </a:t>
            </a:r>
            <a:r>
              <a:rPr kumimoji="0" lang="zh-CN" altLang="en-US" sz="2400" b="1"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rPr>
              <a:t>中外历史纲要</a:t>
            </a:r>
            <a:endParaRPr kumimoji="0" lang="en-US" altLang="zh-CN" sz="2400" b="1" i="0" u="none" strike="noStrike" kern="1200" cap="none" spc="0" normalizeH="0" baseline="0" noProof="0" dirty="0">
              <a:ln>
                <a:noFill/>
              </a:ln>
              <a:solidFill>
                <a:srgbClr val="000099"/>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a:t>
            </a:r>
            <a:endParaRPr kumimoji="0" lang="zh-CN" altLang="en-US" sz="20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2" name="圆角矩形 11"/>
          <p:cNvSpPr/>
          <p:nvPr/>
        </p:nvSpPr>
        <p:spPr bwMode="auto">
          <a:xfrm>
            <a:off x="2932113" y="2903538"/>
            <a:ext cx="1639888" cy="763588"/>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模块</a:t>
            </a:r>
            <a:r>
              <a:rPr kumimoji="0" lang="en-US" altLang="zh-CN"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1 </a:t>
            </a:r>
            <a:r>
              <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rPr>
              <a:t>国家制度与社会治理的演进</a:t>
            </a:r>
            <a:endPar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3" name="圆角矩形 12"/>
          <p:cNvSpPr/>
          <p:nvPr/>
        </p:nvSpPr>
        <p:spPr bwMode="auto">
          <a:xfrm>
            <a:off x="4621213" y="2889250"/>
            <a:ext cx="1425575" cy="792163"/>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模块</a:t>
            </a:r>
            <a:r>
              <a:rPr kumimoji="0" lang="en-US" altLang="zh-CN"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2</a:t>
            </a:r>
            <a:r>
              <a:rPr kumimoji="0" lang="zh-CN" altLang="en-US"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a:t>
            </a:r>
            <a:r>
              <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rPr>
              <a:t>经济与社会生活的变迁</a:t>
            </a:r>
            <a:endPar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4" name="圆角矩形 13"/>
          <p:cNvSpPr/>
          <p:nvPr/>
        </p:nvSpPr>
        <p:spPr bwMode="auto">
          <a:xfrm>
            <a:off x="6061075" y="2895600"/>
            <a:ext cx="1463675" cy="771525"/>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模块</a:t>
            </a:r>
            <a:r>
              <a:rPr kumimoji="0" lang="en-US" altLang="zh-CN"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3 </a:t>
            </a:r>
            <a:r>
              <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rPr>
              <a:t>文化交流与传播的历程</a:t>
            </a:r>
            <a:endParaRPr kumimoji="0" lang="zh-CN" altLang="en-US" sz="16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5" name="圆角矩形 14"/>
          <p:cNvSpPr/>
          <p:nvPr/>
        </p:nvSpPr>
        <p:spPr bwMode="auto">
          <a:xfrm>
            <a:off x="2962275" y="5327650"/>
            <a:ext cx="1728788" cy="609600"/>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模块</a:t>
            </a:r>
            <a:r>
              <a:rPr kumimoji="0" lang="en-US" altLang="zh-CN"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1</a:t>
            </a:r>
            <a:endParaRPr kumimoji="0" lang="en-US" altLang="zh-CN"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a:t>
            </a:r>
            <a:r>
              <a:rPr kumimoji="0" lang="zh-CN" altLang="en-US" sz="18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rPr>
              <a:t>史学入门</a:t>
            </a:r>
            <a:endParaRPr kumimoji="0" lang="zh-CN" altLang="en-US" sz="18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6" name="圆角矩形 15"/>
          <p:cNvSpPr/>
          <p:nvPr/>
        </p:nvSpPr>
        <p:spPr bwMode="auto">
          <a:xfrm>
            <a:off x="4691063" y="5327650"/>
            <a:ext cx="1733550" cy="600075"/>
          </a:xfrm>
          <a:prstGeom prst="roundRect">
            <a:avLst/>
          </a:prstGeom>
          <a:blipFill>
            <a:blip r:embed="rId3" cstate="print"/>
            <a:tile tx="0" ty="0" sx="100000" sy="100000" flip="none" algn="tl"/>
          </a:blipFill>
          <a:ln w="38100" cap="flat" cmpd="sng" algn="ctr">
            <a:solidFill>
              <a:srgbClr val="511B2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模块</a:t>
            </a:r>
            <a:r>
              <a:rPr kumimoji="0" lang="en-US" altLang="zh-CN"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2</a:t>
            </a:r>
            <a:endParaRPr kumimoji="0" lang="en-US" altLang="zh-CN"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ea"/>
                <a:ea typeface="+mj-ea"/>
                <a:cs typeface="+mn-cs"/>
              </a:rPr>
              <a:t>   </a:t>
            </a:r>
            <a:r>
              <a:rPr kumimoji="0" lang="zh-CN" altLang="en-US" sz="18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rPr>
              <a:t>史料研读</a:t>
            </a:r>
            <a:endParaRPr kumimoji="0" lang="zh-CN" altLang="en-US" sz="1800" b="1" i="0" u="none" strike="noStrike" kern="1200" cap="none" spc="0" normalizeH="0" baseline="0" noProof="0" dirty="0">
              <a:ln>
                <a:noFill/>
              </a:ln>
              <a:solidFill>
                <a:srgbClr val="990000"/>
              </a:solidFill>
              <a:effectLst/>
              <a:uLnTx/>
              <a:uFillTx/>
              <a:latin typeface="微软雅黑" panose="020B0503020204020204" charset="-122"/>
              <a:ea typeface="微软雅黑" panose="020B0503020204020204" charset="-122"/>
              <a:cs typeface="+mn-cs"/>
            </a:endParaRPr>
          </a:p>
        </p:txBody>
      </p:sp>
      <p:sp>
        <p:nvSpPr>
          <p:cNvPr id="19468" name="TextBox 1"/>
          <p:cNvSpPr txBox="1"/>
          <p:nvPr/>
        </p:nvSpPr>
        <p:spPr>
          <a:xfrm>
            <a:off x="1020763" y="1874838"/>
            <a:ext cx="4775200" cy="369887"/>
          </a:xfrm>
          <a:prstGeom prst="rect">
            <a:avLst/>
          </a:prstGeom>
          <a:solidFill>
            <a:schemeClr val="accent1"/>
          </a:solidFill>
          <a:ln w="9525">
            <a:noFill/>
          </a:ln>
        </p:spPr>
        <p:txBody>
          <a:bodyPr>
            <a:spAutoFit/>
          </a:bodyPr>
          <a:p>
            <a:r>
              <a:rPr lang="zh-CN" altLang="en-US" b="1" dirty="0">
                <a:latin typeface="Arial" panose="020B0604020202020204" pitchFamily="34" charset="0"/>
              </a:rPr>
              <a:t>高一开设，合格性考试，达水平</a:t>
            </a:r>
            <a:r>
              <a:rPr lang="en-US" altLang="zh-CN" b="1" dirty="0">
                <a:latin typeface="Arial" panose="020B0604020202020204" pitchFamily="34" charset="0"/>
              </a:rPr>
              <a:t>2</a:t>
            </a:r>
            <a:r>
              <a:rPr lang="zh-CN" altLang="en-US" b="1" dirty="0">
                <a:latin typeface="Arial" panose="020B0604020202020204" pitchFamily="34" charset="0"/>
              </a:rPr>
              <a:t>，获</a:t>
            </a:r>
            <a:r>
              <a:rPr lang="en-US" altLang="zh-CN" b="1" dirty="0">
                <a:latin typeface="Arial" panose="020B0604020202020204" pitchFamily="34" charset="0"/>
              </a:rPr>
              <a:t>4</a:t>
            </a:r>
            <a:r>
              <a:rPr lang="zh-CN" altLang="en-US" b="1" dirty="0">
                <a:latin typeface="Arial" panose="020B0604020202020204" pitchFamily="34" charset="0"/>
              </a:rPr>
              <a:t>学分</a:t>
            </a:r>
            <a:endParaRPr lang="zh-CN" altLang="en-US" b="1" dirty="0">
              <a:latin typeface="Arial" panose="020B0604020202020204" pitchFamily="34" charset="0"/>
            </a:endParaRPr>
          </a:p>
        </p:txBody>
      </p:sp>
      <p:sp>
        <p:nvSpPr>
          <p:cNvPr id="26637" name="TextBox 2"/>
          <p:cNvSpPr txBox="1"/>
          <p:nvPr/>
        </p:nvSpPr>
        <p:spPr>
          <a:xfrm>
            <a:off x="-11112" y="2611438"/>
            <a:ext cx="676275" cy="1825625"/>
          </a:xfrm>
          <a:prstGeom prst="rect">
            <a:avLst/>
          </a:prstGeom>
          <a:solidFill>
            <a:schemeClr val="bg1"/>
          </a:solidFill>
          <a:ln w="9525" cap="flat" cmpd="sng">
            <a:solidFill>
              <a:schemeClr val="accent2"/>
            </a:solidFill>
            <a:prstDash val="solid"/>
            <a:miter/>
            <a:headEnd type="none" w="med" len="med"/>
            <a:tailEnd type="none" w="med" len="med"/>
          </a:ln>
        </p:spPr>
        <p:txBody>
          <a:bodyPr vert="eaVert">
            <a:spAutoFit/>
          </a:bodyPr>
          <a:p>
            <a:r>
              <a:rPr lang="zh-CN" altLang="en-US" sz="3200" b="1" dirty="0">
                <a:solidFill>
                  <a:srgbClr val="FF0000"/>
                </a:solidFill>
                <a:latin typeface="Arial" panose="020B0604020202020204" pitchFamily="34" charset="0"/>
              </a:rPr>
              <a:t>课程结构</a:t>
            </a:r>
            <a:endParaRPr lang="zh-CN" altLang="en-US" sz="3200" b="1" dirty="0">
              <a:solidFill>
                <a:srgbClr val="FF0000"/>
              </a:solidFill>
              <a:latin typeface="Arial" panose="020B0604020202020204" pitchFamily="34" charset="0"/>
            </a:endParaRPr>
          </a:p>
        </p:txBody>
      </p:sp>
      <p:sp>
        <p:nvSpPr>
          <p:cNvPr id="20" name="TextBox 19"/>
          <p:cNvSpPr txBox="1"/>
          <p:nvPr/>
        </p:nvSpPr>
        <p:spPr>
          <a:xfrm>
            <a:off x="954088" y="3744913"/>
            <a:ext cx="6121400" cy="368300"/>
          </a:xfrm>
          <a:prstGeom prst="rect">
            <a:avLst/>
          </a:prstGeom>
          <a:solidFill>
            <a:schemeClr val="accent5"/>
          </a:solidFill>
        </p:spPr>
        <p:txBody>
          <a:bodyPr>
            <a:spAutoFit/>
          </a:bodyPr>
          <a:lstStyle/>
          <a:p>
            <a:pPr marR="0" defTabSz="914400">
              <a:buClrTx/>
              <a:buSzTx/>
              <a:buFontTx/>
              <a:buNone/>
              <a:defRPr/>
            </a:pPr>
            <a:r>
              <a:rPr kumimoji="0" lang="zh-CN" altLang="en-US" kern="1200" cap="none" spc="0" normalizeH="0" baseline="0" noProof="0" dirty="0">
                <a:latin typeface="Arial" panose="020B0604020202020204" pitchFamily="34" charset="0"/>
                <a:ea typeface="宋体" panose="02010600030101010101" pitchFamily="2" charset="-122"/>
                <a:cs typeface="+mn-cs"/>
              </a:rPr>
              <a:t>高二开设，等级性考试，每个模块达水平</a:t>
            </a:r>
            <a:r>
              <a:rPr kumimoji="0" lang="en-US" altLang="zh-CN" kern="1200" cap="none" spc="0" normalizeH="0" baseline="0" noProof="0" dirty="0">
                <a:latin typeface="Arial" panose="020B0604020202020204" pitchFamily="34" charset="0"/>
                <a:ea typeface="宋体" panose="02010600030101010101" pitchFamily="2" charset="-122"/>
                <a:cs typeface="+mn-cs"/>
              </a:rPr>
              <a:t>3</a:t>
            </a:r>
            <a:r>
              <a:rPr kumimoji="0" lang="zh-CN" altLang="en-US" kern="1200" cap="none" spc="0" normalizeH="0" baseline="0" noProof="0" dirty="0">
                <a:latin typeface="Arial" panose="020B0604020202020204" pitchFamily="34" charset="0"/>
                <a:ea typeface="宋体" panose="02010600030101010101" pitchFamily="2" charset="-122"/>
                <a:cs typeface="+mn-cs"/>
              </a:rPr>
              <a:t>、</a:t>
            </a:r>
            <a:r>
              <a:rPr kumimoji="0" lang="en-US" altLang="zh-CN" kern="1200" cap="none" spc="0" normalizeH="0" baseline="0" noProof="0" dirty="0">
                <a:latin typeface="Arial" panose="020B0604020202020204" pitchFamily="34" charset="0"/>
                <a:ea typeface="宋体" panose="02010600030101010101" pitchFamily="2" charset="-122"/>
                <a:cs typeface="+mn-cs"/>
              </a:rPr>
              <a:t>4</a:t>
            </a:r>
            <a:r>
              <a:rPr kumimoji="0" lang="zh-CN" altLang="en-US" kern="1200" cap="none" spc="0" normalizeH="0" baseline="0" noProof="0" dirty="0">
                <a:latin typeface="Arial" panose="020B0604020202020204" pitchFamily="34" charset="0"/>
                <a:ea typeface="宋体" panose="02010600030101010101" pitchFamily="2" charset="-122"/>
                <a:cs typeface="+mn-cs"/>
              </a:rPr>
              <a:t>获</a:t>
            </a:r>
            <a:r>
              <a:rPr kumimoji="0" lang="en-US" altLang="zh-CN" kern="1200" cap="none" spc="0" normalizeH="0" baseline="0" noProof="0" dirty="0">
                <a:latin typeface="Arial" panose="020B0604020202020204" pitchFamily="34" charset="0"/>
                <a:ea typeface="宋体" panose="02010600030101010101" pitchFamily="2" charset="-122"/>
                <a:cs typeface="+mn-cs"/>
              </a:rPr>
              <a:t>2</a:t>
            </a:r>
            <a:r>
              <a:rPr kumimoji="0" lang="zh-CN" altLang="en-US" kern="1200" cap="none" spc="0" normalizeH="0" baseline="0" noProof="0" dirty="0">
                <a:latin typeface="Arial" panose="020B0604020202020204" pitchFamily="34" charset="0"/>
                <a:ea typeface="宋体" panose="02010600030101010101" pitchFamily="2" charset="-122"/>
                <a:cs typeface="+mn-cs"/>
              </a:rPr>
              <a:t>学分</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3" name="左大括号 2"/>
          <p:cNvSpPr/>
          <p:nvPr/>
        </p:nvSpPr>
        <p:spPr>
          <a:xfrm>
            <a:off x="611188" y="1555750"/>
            <a:ext cx="360363" cy="410845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TextBox 18"/>
          <p:cNvSpPr txBox="1"/>
          <p:nvPr/>
        </p:nvSpPr>
        <p:spPr>
          <a:xfrm>
            <a:off x="1106488" y="5927725"/>
            <a:ext cx="5318125" cy="338138"/>
          </a:xfrm>
          <a:prstGeom prst="rect">
            <a:avLst/>
          </a:prstGeom>
          <a:solidFill>
            <a:schemeClr val="accent5"/>
          </a:solidFill>
        </p:spPr>
        <p:txBody>
          <a:bodyPr>
            <a:spAutoFit/>
          </a:bodyPr>
          <a:lstStyle/>
          <a:p>
            <a:pPr marR="0" defTabSz="914400">
              <a:buClrTx/>
              <a:buSzTx/>
              <a:buFontTx/>
              <a:buNone/>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校本课程，高二或高三开设，每个模块考核合格或</a:t>
            </a:r>
            <a:r>
              <a:rPr kumimoji="0" lang="en-US" altLang="zh-CN" sz="1600" kern="1200" cap="none" spc="0" normalizeH="0" baseline="0" noProof="0" dirty="0">
                <a:latin typeface="Arial" panose="020B0604020202020204" pitchFamily="34" charset="0"/>
                <a:ea typeface="宋体" panose="02010600030101010101" pitchFamily="2" charset="-122"/>
                <a:cs typeface="+mn-cs"/>
              </a:rPr>
              <a:t>2</a:t>
            </a:r>
            <a:r>
              <a:rPr kumimoji="0" lang="zh-CN" altLang="en-US" sz="1600" kern="1200" cap="none" spc="0" normalizeH="0" baseline="0" noProof="0">
                <a:latin typeface="Arial" panose="020B0604020202020204" pitchFamily="34" charset="0"/>
                <a:ea typeface="宋体" panose="02010600030101010101" pitchFamily="2" charset="-122"/>
                <a:cs typeface="+mn-cs"/>
              </a:rPr>
              <a:t>学分</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sp>
        <p:nvSpPr>
          <p:cNvPr id="26641" name="TextBox 1"/>
          <p:cNvSpPr txBox="1"/>
          <p:nvPr/>
        </p:nvSpPr>
        <p:spPr>
          <a:xfrm>
            <a:off x="1258888" y="4581525"/>
            <a:ext cx="5905500" cy="368300"/>
          </a:xfrm>
          <a:prstGeom prst="rect">
            <a:avLst/>
          </a:prstGeom>
          <a:noFill/>
          <a:ln w="9525">
            <a:noFill/>
          </a:ln>
        </p:spPr>
        <p:txBody>
          <a:bodyPr>
            <a:spAutoFit/>
          </a:bodyPr>
          <a:p>
            <a:r>
              <a:rPr lang="zh-CN" altLang="zh-CN" b="1" dirty="0">
                <a:latin typeface="隶书" pitchFamily="49" charset="-122"/>
                <a:ea typeface="隶书" pitchFamily="49" charset="-122"/>
              </a:rPr>
              <a:t>学业质量标准的水平四是高考命题的基本参照</a:t>
            </a:r>
            <a:endParaRPr lang="zh-CN" altLang="en-US" dirty="0">
              <a:latin typeface="Arial" panose="020B0604020202020204" pitchFamily="34" charset="0"/>
            </a:endParaRPr>
          </a:p>
        </p:txBody>
      </p:sp>
      <p:sp>
        <p:nvSpPr>
          <p:cNvPr id="26642" name="TextBox 1"/>
          <p:cNvSpPr txBox="1"/>
          <p:nvPr/>
        </p:nvSpPr>
        <p:spPr>
          <a:xfrm>
            <a:off x="1106488" y="404813"/>
            <a:ext cx="6561137" cy="461962"/>
          </a:xfrm>
          <a:prstGeom prst="rect">
            <a:avLst/>
          </a:prstGeom>
          <a:noFill/>
          <a:ln w="9525">
            <a:noFill/>
          </a:ln>
        </p:spPr>
        <p:txBody>
          <a:bodyPr>
            <a:spAutoFit/>
          </a:bodyPr>
          <a:p>
            <a:r>
              <a:rPr lang="zh-CN" altLang="en-US" sz="2400" b="1" dirty="0">
                <a:solidFill>
                  <a:srgbClr val="FF0000"/>
                </a:solidFill>
                <a:latin typeface="Arial" panose="020B0604020202020204" pitchFamily="34" charset="0"/>
              </a:rPr>
              <a:t>二、课程内容的变革及其对教学和评价的影响</a:t>
            </a:r>
            <a:endParaRPr lang="zh-CN" altLang="en-US" sz="24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468"/>
                                        </p:tgtEl>
                                        <p:attrNameLst>
                                          <p:attrName>style.visibility</p:attrName>
                                        </p:attrNameLst>
                                      </p:cBhvr>
                                      <p:to>
                                        <p:strVal val="visible"/>
                                      </p:to>
                                    </p:set>
                                    <p:animEffect transition="in" filter="fade">
                                      <p:cBhvr>
                                        <p:cTn id="46" dur="500"/>
                                        <p:tgtEl>
                                          <p:spTgt spid="1946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9468" grpId="0" bldLvl="0" animBg="1"/>
      <p:bldP spid="20" grpId="0" bldLvl="0" animBg="1"/>
      <p:bldP spid="19" grpId="0" bldLvl="0" animBg="1"/>
      <p:bldP spid="266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0" name="矩形 2"/>
          <p:cNvSpPr/>
          <p:nvPr/>
        </p:nvSpPr>
        <p:spPr>
          <a:xfrm>
            <a:off x="2286000" y="2468563"/>
            <a:ext cx="4572000" cy="396875"/>
          </a:xfrm>
          <a:prstGeom prst="rect">
            <a:avLst/>
          </a:prstGeom>
          <a:noFill/>
          <a:ln w="9525">
            <a:noFill/>
          </a:ln>
        </p:spPr>
        <p:txBody>
          <a:bodyPr>
            <a:spAutoFit/>
          </a:bodyPr>
          <a:p>
            <a:pPr marL="273050" indent="-273050">
              <a:lnSpc>
                <a:spcPct val="110000"/>
              </a:lnSpc>
              <a:buFont typeface="Wingdings" panose="05000000000000000000" pitchFamily="2" charset="2"/>
            </a:pPr>
            <a:r>
              <a:rPr lang="en-US" altLang="zh-CN" b="1" dirty="0">
                <a:solidFill>
                  <a:srgbClr val="0000FF"/>
                </a:solidFill>
                <a:latin typeface="微软雅黑" panose="020B0503020204020204" charset="-122"/>
                <a:ea typeface="微软雅黑" panose="020B0503020204020204" charset="-122"/>
              </a:rPr>
              <a:t> </a:t>
            </a:r>
            <a:endParaRPr lang="en-US" altLang="zh-CN" dirty="0">
              <a:latin typeface="Arial" panose="020B0604020202020204" pitchFamily="34" charset="0"/>
              <a:ea typeface="PMingLiU" pitchFamily="18" charset="-120"/>
            </a:endParaRPr>
          </a:p>
        </p:txBody>
      </p:sp>
      <p:sp>
        <p:nvSpPr>
          <p:cNvPr id="4" name="Text Box 2"/>
          <p:cNvSpPr txBox="1">
            <a:spLocks noChangeArrowheads="1"/>
          </p:cNvSpPr>
          <p:nvPr/>
        </p:nvSpPr>
        <p:spPr bwMode="auto">
          <a:xfrm>
            <a:off x="1331913" y="1196975"/>
            <a:ext cx="6553200" cy="584200"/>
          </a:xfrm>
          <a:prstGeom prst="rect">
            <a:avLst/>
          </a:prstGeom>
          <a:noFill/>
          <a:ln w="9525">
            <a:noFill/>
            <a:miter lim="800000"/>
          </a:ln>
          <a:effectLst/>
        </p:spPr>
        <p:txBody>
          <a:bodyPr>
            <a:spAutoFit/>
          </a:bodyPr>
          <a:p>
            <a:r>
              <a:rPr lang="zh-CN" altLang="en-US" sz="3200" b="1" dirty="0">
                <a:solidFill>
                  <a:srgbClr val="990099"/>
                </a:solidFill>
                <a:effectLst>
                  <a:outerShdw blurRad="38100" dist="38100" dir="2700000">
                    <a:srgbClr val="C0C0C0"/>
                  </a:outerShdw>
                </a:effectLst>
                <a:latin typeface="宋体" panose="02010600030101010101" pitchFamily="2" charset="-122"/>
                <a:ea typeface="PMingLiU" pitchFamily="18" charset="-120"/>
              </a:rPr>
              <a:t> </a:t>
            </a:r>
            <a:endParaRPr lang="zh-CN" altLang="en-US" sz="3200" b="1" dirty="0">
              <a:solidFill>
                <a:srgbClr val="990099"/>
              </a:solidFill>
              <a:effectLst>
                <a:outerShdw blurRad="38100" dist="38100" dir="2700000">
                  <a:srgbClr val="C0C0C0"/>
                </a:outerShdw>
              </a:effectLst>
              <a:latin typeface="宋体" panose="02010600030101010101" pitchFamily="2" charset="-122"/>
              <a:ea typeface="PMingLiU" pitchFamily="18" charset="-120"/>
            </a:endParaRPr>
          </a:p>
        </p:txBody>
      </p:sp>
      <p:sp>
        <p:nvSpPr>
          <p:cNvPr id="5" name="圆角矩形 4"/>
          <p:cNvSpPr/>
          <p:nvPr/>
        </p:nvSpPr>
        <p:spPr>
          <a:xfrm>
            <a:off x="2717800" y="390525"/>
            <a:ext cx="6102350" cy="6119813"/>
          </a:xfrm>
          <a:prstGeom prst="roundRect">
            <a:avLst>
              <a:gd name="adj" fmla="val 5693"/>
            </a:avLst>
          </a:prstGeom>
          <a:blipFill>
            <a:blip r:embed="rId2" cstate="print"/>
            <a:tile tx="0" ty="0" sx="100000" sy="100000" flip="none" algn="tl"/>
          </a:blipFill>
          <a:ln w="412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中国古代史</a:t>
            </a:r>
            <a:r>
              <a:rPr kumimoji="0" lang="en-US" alt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7</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个专题</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：早期中华文明；春秋战国的政治、社会及思想变动；大一统国家的建立与巩固；三国至唐前期的民族交融与文化创新；唐后期至两宋的政治、社会变革；</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辽、西夏、金、元的统治与统一多民族国家的发展；明至清中叶中国版图的奠定与社会变动。</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中国近现代史</a:t>
            </a:r>
            <a:r>
              <a:rPr kumimoji="0" lang="en-US" alt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8</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个专题</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晚清时期的内忧外患与救亡图存；辛亥革命与中华民国的建立；</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中国共产党成立与新民主主义革命的兴起；</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中国人民抗日战争；</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人民解放战争；中华人民共和国的成立及向社会主义过渡；</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社会主义建设道路的探索</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改革开放与建设中国特色社会主义。</a:t>
            </a:r>
            <a:endPar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世界历史</a:t>
            </a:r>
            <a:r>
              <a:rPr kumimoji="0" lang="en-US" altLang="zh-CN"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10</a:t>
            </a: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楷体" panose="02010609060101010101" pitchFamily="49" charset="-122"/>
              </a:rPr>
              <a:t>个专题</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：古代文明的产生与发展；中古世界的多元面貌；大航海时代；</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西方人文主义的发展与资本主义制度的确立；</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改变世界面貌的工业革命；马克思主义的诞生；世界殖民体系的建立与亚非拉民族独立运动；</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改变国际秩序的两次世界大战；</a:t>
            </a:r>
            <a:r>
              <a:rPr kumimoji="0" lang="en-US" altLang="zh-CN"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20 </a:t>
            </a:r>
            <a:r>
              <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世纪下半期世界的新变化；当代世界的发展特点和主要趋势</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p:cNvPicPr>
          <p:nvPr/>
        </p:nvPicPr>
        <p:blipFill>
          <a:blip r:embed="rId3"/>
          <a:stretch>
            <a:fillRect/>
          </a:stretch>
        </p:blipFill>
        <p:spPr>
          <a:xfrm>
            <a:off x="7885113" y="6081713"/>
            <a:ext cx="1154112" cy="733425"/>
          </a:xfrm>
          <a:prstGeom prst="rect">
            <a:avLst/>
          </a:prstGeom>
          <a:noFill/>
          <a:ln w="9525">
            <a:noFill/>
          </a:ln>
        </p:spPr>
      </p:pic>
      <p:sp>
        <p:nvSpPr>
          <p:cNvPr id="8" name="TextBox 7"/>
          <p:cNvSpPr txBox="1"/>
          <p:nvPr/>
        </p:nvSpPr>
        <p:spPr>
          <a:xfrm>
            <a:off x="341313" y="771525"/>
            <a:ext cx="2376487" cy="4596765"/>
          </a:xfrm>
          <a:prstGeom prst="rect">
            <a:avLst/>
          </a:prstGeom>
          <a:noFill/>
          <a:ln w="9525">
            <a:noFill/>
          </a:ln>
        </p:spPr>
        <p:txBody>
          <a:bodyPr>
            <a:spAutoFit/>
          </a:bodyPr>
          <a:p>
            <a:r>
              <a:rPr lang="zh-CN" altLang="en-US" sz="2400" b="1" dirty="0">
                <a:solidFill>
                  <a:srgbClr val="990000"/>
                </a:solidFill>
                <a:latin typeface="微软雅黑" panose="020B0503020204020204" charset="-122"/>
                <a:ea typeface="微软雅黑" panose="020B0503020204020204" charset="-122"/>
              </a:rPr>
              <a:t>  必修课程</a:t>
            </a:r>
            <a:endParaRPr lang="en-US" altLang="zh-CN" sz="2400" b="1" dirty="0">
              <a:solidFill>
                <a:srgbClr val="990000"/>
              </a:solidFill>
              <a:latin typeface="微软雅黑" panose="020B0503020204020204" charset="-122"/>
              <a:ea typeface="微软雅黑" panose="020B0503020204020204" charset="-122"/>
            </a:endParaRPr>
          </a:p>
          <a:p>
            <a:endParaRPr lang="en-US" altLang="zh-CN" sz="2400" b="1" dirty="0">
              <a:solidFill>
                <a:srgbClr val="990000"/>
              </a:solidFill>
              <a:latin typeface="微软雅黑" panose="020B0503020204020204" charset="-122"/>
              <a:ea typeface="微软雅黑" panose="020B0503020204020204" charset="-122"/>
            </a:endParaRPr>
          </a:p>
          <a:p>
            <a:r>
              <a:rPr lang="zh-CN" altLang="en-US" sz="2400" b="1" dirty="0">
                <a:solidFill>
                  <a:srgbClr val="6600CC"/>
                </a:solidFill>
                <a:latin typeface="微软雅黑" panose="020B0503020204020204" charset="-122"/>
                <a:ea typeface="微软雅黑" panose="020B0503020204020204" charset="-122"/>
              </a:rPr>
              <a:t>中外历史纲要</a:t>
            </a:r>
            <a:endParaRPr lang="en-US" altLang="zh-CN" sz="2400" b="1" dirty="0">
              <a:solidFill>
                <a:srgbClr val="6600CC"/>
              </a:solidFill>
              <a:latin typeface="微软雅黑" panose="020B0503020204020204" charset="-122"/>
              <a:ea typeface="微软雅黑" panose="020B0503020204020204" charset="-122"/>
            </a:endParaRPr>
          </a:p>
          <a:p>
            <a:pPr eaLnBrk="0" hangingPunct="0">
              <a:spcBef>
                <a:spcPct val="20000"/>
              </a:spcBef>
              <a:buChar char="•"/>
            </a:pPr>
            <a:r>
              <a:rPr lang="zh-CN" altLang="zh-CN" sz="2400" dirty="0">
                <a:latin typeface="楷体" panose="02010609060101010101" pitchFamily="49" charset="-122"/>
                <a:ea typeface="楷体" panose="02010609060101010101" pitchFamily="49" charset="-122"/>
                <a:cs typeface="楷体" panose="02010609060101010101" pitchFamily="49" charset="-122"/>
              </a:rPr>
              <a:t>本课程以通史的叙事框架，展示中国历史和世界历史发展的基本过程。本课程共有</a:t>
            </a:r>
            <a:r>
              <a:rPr lang="en-US" altLang="zh-CN" sz="2400" dirty="0">
                <a:latin typeface="楷体" panose="02010609060101010101" pitchFamily="49" charset="-122"/>
                <a:ea typeface="楷体" panose="02010609060101010101" pitchFamily="49" charset="-122"/>
                <a:cs typeface="楷体" panose="02010609060101010101" pitchFamily="49" charset="-122"/>
              </a:rPr>
              <a:t>25</a:t>
            </a:r>
            <a:r>
              <a:rPr lang="zh-CN" altLang="zh-CN" sz="2400" dirty="0">
                <a:latin typeface="楷体" panose="02010609060101010101" pitchFamily="49" charset="-122"/>
                <a:ea typeface="楷体" panose="02010609060101010101" pitchFamily="49" charset="-122"/>
                <a:cs typeface="楷体" panose="02010609060101010101" pitchFamily="49" charset="-122"/>
              </a:rPr>
              <a:t>个专题，是高中历史学习的基本内容。</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endParaRPr lang="zh-CN" altLang="en-US" sz="2400" b="1" dirty="0">
              <a:solidFill>
                <a:srgbClr val="6600CC"/>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charRg st="0" end="7"/>
                                            </p:txEl>
                                          </p:spTgt>
                                        </p:tgtEl>
                                        <p:attrNameLst>
                                          <p:attrName>style.visibility</p:attrName>
                                        </p:attrNameLst>
                                      </p:cBhvr>
                                      <p:to>
                                        <p:strVal val="visible"/>
                                      </p:to>
                                    </p:set>
                                    <p:anim calcmode="lin" valueType="num">
                                      <p:cBhvr>
                                        <p:cTn id="7" dur="500" fill="hold"/>
                                        <p:tgtEl>
                                          <p:spTgt spid="8">
                                            <p:txEl>
                                              <p:charRg st="0" end="7"/>
                                            </p:txEl>
                                          </p:spTgt>
                                        </p:tgtEl>
                                        <p:attrNameLst>
                                          <p:attrName>ppt_w</p:attrName>
                                        </p:attrNameLst>
                                      </p:cBhvr>
                                      <p:tavLst>
                                        <p:tav tm="0">
                                          <p:val>
                                            <p:fltVal val="0.000000"/>
                                          </p:val>
                                        </p:tav>
                                        <p:tav tm="100000">
                                          <p:val>
                                            <p:strVal val="#ppt_w"/>
                                          </p:val>
                                        </p:tav>
                                      </p:tavLst>
                                    </p:anim>
                                    <p:anim calcmode="lin" valueType="num">
                                      <p:cBhvr>
                                        <p:cTn id="8" dur="500" fill="hold"/>
                                        <p:tgtEl>
                                          <p:spTgt spid="8">
                                            <p:txEl>
                                              <p:charRg st="0" end="7"/>
                                            </p:txEl>
                                          </p:spTgt>
                                        </p:tgtEl>
                                        <p:attrNameLst>
                                          <p:attrName>ppt_h</p:attrName>
                                        </p:attrNameLst>
                                      </p:cBhvr>
                                      <p:tavLst>
                                        <p:tav tm="0">
                                          <p:val>
                                            <p:fltVal val="0.000000"/>
                                          </p:val>
                                        </p:tav>
                                        <p:tav tm="100000">
                                          <p:val>
                                            <p:strVal val="#ppt_h"/>
                                          </p:val>
                                        </p:tav>
                                      </p:tavLst>
                                    </p:anim>
                                    <p:animEffect transition="in" filter="fade">
                                      <p:cBhvr>
                                        <p:cTn id="9" dur="500"/>
                                        <p:tgtEl>
                                          <p:spTgt spid="8">
                                            <p:txEl>
                                              <p:charRg st="0" end="7"/>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xEl>
                                              <p:charRg st="8" end="15"/>
                                            </p:txEl>
                                          </p:spTgt>
                                        </p:tgtEl>
                                        <p:attrNameLst>
                                          <p:attrName>style.visibility</p:attrName>
                                        </p:attrNameLst>
                                      </p:cBhvr>
                                      <p:to>
                                        <p:strVal val="visible"/>
                                      </p:to>
                                    </p:set>
                                    <p:anim calcmode="lin" valueType="num">
                                      <p:cBhvr>
                                        <p:cTn id="13" dur="500" fill="hold"/>
                                        <p:tgtEl>
                                          <p:spTgt spid="8">
                                            <p:txEl>
                                              <p:charRg st="8" end="15"/>
                                            </p:txEl>
                                          </p:spTgt>
                                        </p:tgtEl>
                                        <p:attrNameLst>
                                          <p:attrName>ppt_w</p:attrName>
                                        </p:attrNameLst>
                                      </p:cBhvr>
                                      <p:tavLst>
                                        <p:tav tm="0">
                                          <p:val>
                                            <p:fltVal val="0.000000"/>
                                          </p:val>
                                        </p:tav>
                                        <p:tav tm="100000">
                                          <p:val>
                                            <p:strVal val="#ppt_w"/>
                                          </p:val>
                                        </p:tav>
                                      </p:tavLst>
                                    </p:anim>
                                    <p:anim calcmode="lin" valueType="num">
                                      <p:cBhvr>
                                        <p:cTn id="14" dur="500" fill="hold"/>
                                        <p:tgtEl>
                                          <p:spTgt spid="8">
                                            <p:txEl>
                                              <p:charRg st="8" end="15"/>
                                            </p:txEl>
                                          </p:spTgt>
                                        </p:tgtEl>
                                        <p:attrNameLst>
                                          <p:attrName>ppt_h</p:attrName>
                                        </p:attrNameLst>
                                      </p:cBhvr>
                                      <p:tavLst>
                                        <p:tav tm="0">
                                          <p:val>
                                            <p:fltVal val="0.000000"/>
                                          </p:val>
                                        </p:tav>
                                        <p:tav tm="100000">
                                          <p:val>
                                            <p:strVal val="#ppt_h"/>
                                          </p:val>
                                        </p:tav>
                                      </p:tavLst>
                                    </p:anim>
                                    <p:animEffect transition="in" filter="fade">
                                      <p:cBhvr>
                                        <p:cTn id="15" dur="500"/>
                                        <p:tgtEl>
                                          <p:spTgt spid="8">
                                            <p:txEl>
                                              <p:charRg st="8" end="15"/>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xEl>
                                              <p:charRg st="15" end="71"/>
                                            </p:txEl>
                                          </p:spTgt>
                                        </p:tgtEl>
                                        <p:attrNameLst>
                                          <p:attrName>style.visibility</p:attrName>
                                        </p:attrNameLst>
                                      </p:cBhvr>
                                      <p:to>
                                        <p:strVal val="visible"/>
                                      </p:to>
                                    </p:set>
                                    <p:anim calcmode="lin" valueType="num">
                                      <p:cBhvr>
                                        <p:cTn id="19" dur="500" fill="hold"/>
                                        <p:tgtEl>
                                          <p:spTgt spid="8">
                                            <p:txEl>
                                              <p:charRg st="15" end="71"/>
                                            </p:txEl>
                                          </p:spTgt>
                                        </p:tgtEl>
                                        <p:attrNameLst>
                                          <p:attrName>ppt_w</p:attrName>
                                        </p:attrNameLst>
                                      </p:cBhvr>
                                      <p:tavLst>
                                        <p:tav tm="0">
                                          <p:val>
                                            <p:fltVal val="0.000000"/>
                                          </p:val>
                                        </p:tav>
                                        <p:tav tm="100000">
                                          <p:val>
                                            <p:strVal val="#ppt_w"/>
                                          </p:val>
                                        </p:tav>
                                      </p:tavLst>
                                    </p:anim>
                                    <p:anim calcmode="lin" valueType="num">
                                      <p:cBhvr>
                                        <p:cTn id="20" dur="500" fill="hold"/>
                                        <p:tgtEl>
                                          <p:spTgt spid="8">
                                            <p:txEl>
                                              <p:charRg st="15" end="71"/>
                                            </p:txEl>
                                          </p:spTgt>
                                        </p:tgtEl>
                                        <p:attrNameLst>
                                          <p:attrName>ppt_h</p:attrName>
                                        </p:attrNameLst>
                                      </p:cBhvr>
                                      <p:tavLst>
                                        <p:tav tm="0">
                                          <p:val>
                                            <p:fltVal val="0.000000"/>
                                          </p:val>
                                        </p:tav>
                                        <p:tav tm="100000">
                                          <p:val>
                                            <p:strVal val="#ppt_h"/>
                                          </p:val>
                                        </p:tav>
                                      </p:tavLst>
                                    </p:anim>
                                    <p:animEffect transition="in" filter="fade">
                                      <p:cBhvr>
                                        <p:cTn id="21" dur="500"/>
                                        <p:tgtEl>
                                          <p:spTgt spid="8">
                                            <p:txEl>
                                              <p:charRg st="15" end="7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linds(horizont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Text Box 2"/>
          <p:cNvSpPr txBox="1">
            <a:spLocks noChangeArrowheads="1"/>
          </p:cNvSpPr>
          <p:nvPr/>
        </p:nvSpPr>
        <p:spPr bwMode="auto">
          <a:xfrm>
            <a:off x="1331913" y="1196975"/>
            <a:ext cx="6553200" cy="584200"/>
          </a:xfrm>
          <a:prstGeom prst="rect">
            <a:avLst/>
          </a:prstGeom>
          <a:noFill/>
          <a:ln w="9525">
            <a:noFill/>
            <a:miter lim="800000"/>
          </a:ln>
          <a:effectLst/>
        </p:spPr>
        <p:txBody>
          <a:bodyPr>
            <a:spAutoFit/>
          </a:bodyPr>
          <a:p>
            <a:r>
              <a:rPr lang="zh-CN" altLang="en-US" sz="3200" b="1" dirty="0">
                <a:solidFill>
                  <a:srgbClr val="990099"/>
                </a:solidFill>
                <a:effectLst>
                  <a:outerShdw blurRad="38100" dist="38100" dir="2700000">
                    <a:srgbClr val="C0C0C0"/>
                  </a:outerShdw>
                </a:effectLst>
                <a:latin typeface="宋体" panose="02010600030101010101" pitchFamily="2" charset="-122"/>
                <a:ea typeface="PMingLiU" pitchFamily="18" charset="-120"/>
              </a:rPr>
              <a:t> </a:t>
            </a:r>
            <a:endParaRPr lang="zh-CN" altLang="en-US" sz="3200" b="1" dirty="0">
              <a:solidFill>
                <a:srgbClr val="990099"/>
              </a:solidFill>
              <a:effectLst>
                <a:outerShdw blurRad="38100" dist="38100" dir="2700000">
                  <a:srgbClr val="C0C0C0"/>
                </a:outerShdw>
              </a:effectLst>
              <a:latin typeface="宋体" panose="02010600030101010101" pitchFamily="2" charset="-122"/>
              <a:ea typeface="PMingLiU" pitchFamily="18" charset="-120"/>
            </a:endParaRPr>
          </a:p>
        </p:txBody>
      </p:sp>
      <p:sp>
        <p:nvSpPr>
          <p:cNvPr id="10" name="圆角矩形 9"/>
          <p:cNvSpPr/>
          <p:nvPr/>
        </p:nvSpPr>
        <p:spPr>
          <a:xfrm>
            <a:off x="2124075" y="1125538"/>
            <a:ext cx="6551613" cy="1417638"/>
          </a:xfrm>
          <a:prstGeom prst="roundRect">
            <a:avLst>
              <a:gd name="adj" fmla="val 154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选择</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政治体制、官员的选拔与管理、法律与教化、</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民族</a:t>
            </a:r>
            <a:endPar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关系与国家关系</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基层治理与社会保障</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货币与税收</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等专题，</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使学生了解国家治理的发展，了解制度文明的进程，确立</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制度自信。</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共</a:t>
            </a:r>
            <a:r>
              <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6</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个专题，</a:t>
            </a:r>
            <a:endPar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p:txBody>
      </p:sp>
      <p:sp>
        <p:nvSpPr>
          <p:cNvPr id="11" name="圆角矩形 10"/>
          <p:cNvSpPr/>
          <p:nvPr/>
        </p:nvSpPr>
        <p:spPr>
          <a:xfrm>
            <a:off x="2124075" y="2657475"/>
            <a:ext cx="6551613" cy="1714500"/>
          </a:xfrm>
          <a:prstGeom prst="roundRect">
            <a:avLst>
              <a:gd name="adj" fmla="val 1546"/>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选择</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食物生产与社会生活</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劳动工具与劳作方式</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商业</a:t>
            </a:r>
            <a:endPar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贸易与日常生活、区域开发与生态环境</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村落</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城镇与</a:t>
            </a:r>
            <a:endPar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居住环境</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、交通</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与社会变迁</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医疗与公共卫生</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等专题，</a:t>
            </a:r>
            <a:endPar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有利于学生认识经济与社会、经济与生活的互动关系</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共</a:t>
            </a:r>
            <a:r>
              <a:rPr kumimoji="0" lang="en-US"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6</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个专题。</a:t>
            </a:r>
            <a:endPar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p:txBody>
      </p:sp>
      <p:sp>
        <p:nvSpPr>
          <p:cNvPr id="12" name="圆角矩形 11"/>
          <p:cNvSpPr/>
          <p:nvPr/>
        </p:nvSpPr>
        <p:spPr>
          <a:xfrm>
            <a:off x="2124075" y="4437063"/>
            <a:ext cx="6551613" cy="1419225"/>
          </a:xfrm>
          <a:prstGeom prst="roundRect">
            <a:avLst>
              <a:gd name="adj" fmla="val 234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选择</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人口</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迁徙与文化认同</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、商</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业贸易与文化交流</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、战争</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与文化碰撞</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、宗教</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传播与文化景观</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文化的传承于保护</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信息革命与人类文化共享</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等</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专题</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使学生认识文化的</a:t>
            </a:r>
            <a:r>
              <a:rPr kumimoji="0" lang="zh-CN" altLang="zh-CN"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rPr>
              <a:t>交流与传播促进了文化发展和文化的多元性。</a:t>
            </a:r>
            <a:endParaRPr kumimoji="0" lang="zh-CN" altLang="en-US" sz="2000" b="1" i="0" u="none" strike="noStrike" kern="1200" cap="none" spc="0" normalizeH="0" baseline="0" noProof="0" dirty="0">
              <a:ln>
                <a:noFill/>
              </a:ln>
              <a:solidFill>
                <a:srgbClr val="511B2A"/>
              </a:solidFill>
              <a:effectLst/>
              <a:uLnTx/>
              <a:uFillTx/>
              <a:latin typeface="黑体" panose="02010609060101010101" charset="-122"/>
              <a:ea typeface="黑体" panose="02010609060101010101" charset="-122"/>
              <a:cs typeface="+mn-cs"/>
            </a:endParaRPr>
          </a:p>
        </p:txBody>
      </p:sp>
      <p:sp>
        <p:nvSpPr>
          <p:cNvPr id="8" name="圆角矩形 7"/>
          <p:cNvSpPr/>
          <p:nvPr/>
        </p:nvSpPr>
        <p:spPr>
          <a:xfrm>
            <a:off x="755650" y="1125538"/>
            <a:ext cx="1295400" cy="1531938"/>
          </a:xfrm>
          <a:prstGeom prst="roundRect">
            <a:avLst>
              <a:gd name="adj" fmla="val 5682"/>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国家制度与社会治理</a:t>
            </a: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endPar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13" name="圆角矩形 12"/>
          <p:cNvSpPr/>
          <p:nvPr/>
        </p:nvSpPr>
        <p:spPr>
          <a:xfrm>
            <a:off x="755650" y="2781300"/>
            <a:ext cx="1295400" cy="1512888"/>
          </a:xfrm>
          <a:prstGeom prst="roundRect">
            <a:avLst>
              <a:gd name="adj" fmla="val 3685"/>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经济与社会生活</a:t>
            </a: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endPar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14" name="圆角矩形 13"/>
          <p:cNvSpPr/>
          <p:nvPr/>
        </p:nvSpPr>
        <p:spPr>
          <a:xfrm>
            <a:off x="755650" y="4437063"/>
            <a:ext cx="1295400" cy="1477963"/>
          </a:xfrm>
          <a:prstGeom prst="roundRect">
            <a:avLst>
              <a:gd name="adj" fmla="val 1687"/>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r>
              <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文化交流与传播</a:t>
            </a:r>
            <a:r>
              <a:rPr kumimoji="0" lang="en-US" altLang="zh-CN"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a:t>
            </a:r>
            <a:endParaRPr kumimoji="0" lang="zh-CN" alt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28681" name="TextBox 1"/>
          <p:cNvSpPr txBox="1"/>
          <p:nvPr/>
        </p:nvSpPr>
        <p:spPr>
          <a:xfrm>
            <a:off x="2987675" y="0"/>
            <a:ext cx="3529013" cy="1077913"/>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选修</a:t>
            </a:r>
            <a:r>
              <a:rPr lang="en-US" altLang="zh-CN" sz="3200" b="1" dirty="0">
                <a:solidFill>
                  <a:srgbClr val="FF0000"/>
                </a:solidFill>
                <a:latin typeface="Arial" panose="020B0604020202020204" pitchFamily="34" charset="0"/>
              </a:rPr>
              <a:t>Ⅰ</a:t>
            </a:r>
            <a:r>
              <a:rPr lang="zh-CN" altLang="en-US" sz="3200" b="1" dirty="0">
                <a:solidFill>
                  <a:srgbClr val="FF0000"/>
                </a:solidFill>
                <a:latin typeface="Arial" panose="020B0604020202020204" pitchFamily="34" charset="0"/>
              </a:rPr>
              <a:t>的主要内容</a:t>
            </a:r>
            <a:endParaRPr lang="en-US" altLang="zh-CN" sz="3200" b="1" dirty="0">
              <a:solidFill>
                <a:srgbClr val="FF0000"/>
              </a:solidFill>
              <a:latin typeface="Arial" panose="020B0604020202020204" pitchFamily="34" charset="0"/>
            </a:endParaRPr>
          </a:p>
          <a:p>
            <a:r>
              <a:rPr lang="zh-CN" altLang="en-US" sz="2000" b="1" dirty="0">
                <a:solidFill>
                  <a:srgbClr val="FF0000"/>
                </a:solidFill>
                <a:latin typeface="Arial" panose="020B0604020202020204" pitchFamily="34" charset="0"/>
              </a:rPr>
              <a:t>必修课基础上的递进与拓展</a:t>
            </a:r>
            <a:r>
              <a:rPr lang="zh-CN" altLang="en-US" sz="3200" b="1" dirty="0">
                <a:solidFill>
                  <a:srgbClr val="FF0000"/>
                </a:solidFill>
                <a:latin typeface="Arial" panose="020B0604020202020204" pitchFamily="34" charset="0"/>
              </a:rPr>
              <a:t> </a:t>
            </a:r>
            <a:endParaRPr lang="zh-CN" altLang="en-US" sz="32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2"/>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0" dur="500"/>
                                        <p:tgtEl>
                                          <p:spTgt spid="13"/>
                                        </p:tgtEl>
                                      </p:cBhvr>
                                    </p:animEffect>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2"/>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500"/>
                                        <p:tgtEl>
                                          <p:spTgt spid="14"/>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8" grpId="0" bldLvl="0" animBg="1"/>
      <p:bldP spid="13" grpId="0" bldLvl="0" animBg="1"/>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22" name="标题 1"/>
          <p:cNvSpPr>
            <a:spLocks noGrp="1"/>
          </p:cNvSpPr>
          <p:nvPr>
            <p:ph type="title"/>
          </p:nvPr>
        </p:nvSpPr>
        <p:spPr>
          <a:xfrm>
            <a:off x="471488" y="476250"/>
            <a:ext cx="8004175" cy="490538"/>
          </a:xfrm>
        </p:spPr>
        <p:txBody>
          <a:bodyPr vert="horz" wrap="square" lIns="91440" tIns="45720" rIns="91440" bIns="45720" anchor="ctr" anchorCtr="0"/>
          <a:p>
            <a:r>
              <a:rPr lang="zh-CN" altLang="zh-CN" sz="3200" b="1" dirty="0">
                <a:solidFill>
                  <a:srgbClr val="FF0000"/>
                </a:solidFill>
                <a:latin typeface="楷体" panose="02010609060101010101" pitchFamily="49" charset="-122"/>
                <a:ea typeface="楷体" panose="02010609060101010101" pitchFamily="49" charset="-122"/>
                <a:cs typeface="楷体" panose="02010609060101010101" pitchFamily="49" charset="-122"/>
              </a:rPr>
              <a:t>中外历史纲要</a:t>
            </a:r>
            <a:br>
              <a:rPr lang="zh-CN" altLang="zh-CN" dirty="0">
                <a:solidFill>
                  <a:srgbClr val="FF0000"/>
                </a:solidFill>
                <a:latin typeface="楷体" panose="02010609060101010101" pitchFamily="49" charset="-122"/>
                <a:ea typeface="楷体" panose="02010609060101010101" pitchFamily="49" charset="-122"/>
                <a:cs typeface="楷体" panose="02010609060101010101" pitchFamily="49" charset="-122"/>
              </a:rPr>
            </a:br>
            <a:endParaRPr lang="zh-CN" altLang="en-US"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30723" name="内容占位符 2"/>
          <p:cNvSpPr>
            <a:spLocks noGrp="1"/>
          </p:cNvSpPr>
          <p:nvPr>
            <p:ph idx="1"/>
          </p:nvPr>
        </p:nvSpPr>
        <p:spPr>
          <a:xfrm>
            <a:off x="179705" y="852805"/>
            <a:ext cx="8757920" cy="3627755"/>
          </a:xfrm>
        </p:spPr>
        <p:txBody>
          <a:bodyPr vert="horz" wrap="square" lIns="91440" tIns="45720" rIns="91440" bIns="45720" anchor="t" anchorCtr="0"/>
          <a:p>
            <a:r>
              <a:rPr lang="zh-CN" altLang="en-US" sz="1800" b="1" dirty="0">
                <a:latin typeface="楷体" panose="02010609060101010101" pitchFamily="49" charset="-122"/>
                <a:ea typeface="楷体" panose="02010609060101010101" pitchFamily="49" charset="-122"/>
                <a:cs typeface="楷体" panose="02010609060101010101" pitchFamily="49" charset="-122"/>
              </a:rPr>
              <a:t>课程性质与宗旨</a:t>
            </a:r>
            <a:endParaRPr lang="zh-CN" altLang="zh-CN" sz="1800" b="1" dirty="0">
              <a:latin typeface="楷体" panose="02010609060101010101" pitchFamily="49" charset="-122"/>
              <a:ea typeface="楷体" panose="02010609060101010101" pitchFamily="49" charset="-122"/>
              <a:cs typeface="楷体" panose="02010609060101010101" pitchFamily="49" charset="-122"/>
            </a:endParaRPr>
          </a:p>
          <a:p>
            <a:r>
              <a:rPr lang="en-US" altLang="zh-CN" sz="1600" b="1"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zh-CN" sz="1600" b="1" dirty="0">
                <a:latin typeface="楷体" panose="02010609060101010101" pitchFamily="49" charset="-122"/>
                <a:ea typeface="楷体" panose="02010609060101010101" pitchFamily="49" charset="-122"/>
                <a:cs typeface="楷体" panose="02010609060101010101" pitchFamily="49" charset="-122"/>
              </a:rPr>
              <a:t>本课程通过对中外重大历史事件、历史人物和历史现象的叙述，展现人类发展进程中丰富的历史文化遗产，以及人类社会从古至今、从分散到整体、从低级到高级的发展历程。</a:t>
            </a:r>
            <a:endParaRPr lang="en-US" altLang="zh-CN" sz="1600" b="1" dirty="0">
              <a:latin typeface="楷体" panose="02010609060101010101" pitchFamily="49" charset="-122"/>
              <a:ea typeface="楷体" panose="02010609060101010101" pitchFamily="49" charset="-122"/>
              <a:cs typeface="楷体" panose="02010609060101010101" pitchFamily="49" charset="-122"/>
            </a:endParaRPr>
          </a:p>
          <a:p>
            <a:r>
              <a:rPr lang="en-US" altLang="zh-CN" sz="1600" b="1" dirty="0">
                <a:latin typeface="楷体" panose="02010609060101010101" pitchFamily="49" charset="-122"/>
                <a:ea typeface="楷体" panose="02010609060101010101" pitchFamily="49" charset="-122"/>
                <a:cs typeface="楷体" panose="02010609060101010101" pitchFamily="49" charset="-122"/>
              </a:rPr>
              <a:t>    </a:t>
            </a:r>
            <a:r>
              <a:rPr lang="zh-CN" altLang="zh-CN" sz="1600" b="1" dirty="0">
                <a:latin typeface="楷体" panose="02010609060101010101" pitchFamily="49" charset="-122"/>
                <a:ea typeface="楷体" panose="02010609060101010101" pitchFamily="49" charset="-122"/>
                <a:cs typeface="楷体" panose="02010609060101010101" pitchFamily="49" charset="-122"/>
              </a:rPr>
              <a:t>通过学习，学生应了解和掌握唯物史观的基本观点，体会唯物史观的科学性，理解不同时空条件下历史上的延续、变迁与发展，学习史料实证的基本方法，能够在此基础上对历史作出正确的解释，深化对中华民族多元一体发展趋势的认识，认同社会主义核心价值观和中华优秀传统文化，了解世界历史发展的多样性，理解和尊重世界各国各地区的文化传统，拓展国际视野，形成开放的世界意识。</a:t>
            </a:r>
            <a:endParaRPr lang="zh-CN" altLang="zh-CN" sz="1600" b="1" dirty="0">
              <a:latin typeface="楷体" panose="02010609060101010101" pitchFamily="49" charset="-122"/>
              <a:ea typeface="楷体" panose="02010609060101010101" pitchFamily="49" charset="-122"/>
              <a:cs typeface="楷体" panose="02010609060101010101" pitchFamily="49" charset="-122"/>
            </a:endParaRPr>
          </a:p>
          <a:p>
            <a:endParaRPr lang="zh-CN" altLang="zh-CN" sz="1600" b="1" dirty="0">
              <a:latin typeface="楷体" panose="02010609060101010101" pitchFamily="49" charset="-122"/>
              <a:ea typeface="楷体" panose="02010609060101010101" pitchFamily="49" charset="-122"/>
              <a:cs typeface="楷体" panose="02010609060101010101" pitchFamily="49" charset="-122"/>
            </a:endParaRPr>
          </a:p>
        </p:txBody>
      </p:sp>
      <p:sp>
        <p:nvSpPr>
          <p:cNvPr id="19460" name="TextBox 1"/>
          <p:cNvSpPr txBox="1"/>
          <p:nvPr/>
        </p:nvSpPr>
        <p:spPr>
          <a:xfrm>
            <a:off x="546100" y="4149725"/>
            <a:ext cx="8058150" cy="2306955"/>
          </a:xfrm>
          <a:prstGeom prst="rect">
            <a:avLst/>
          </a:prstGeom>
          <a:noFill/>
          <a:ln w="9525">
            <a:noFill/>
          </a:ln>
        </p:spPr>
        <p:txBody>
          <a:bodyPr>
            <a:spAutoFit/>
          </a:bodyPr>
          <a:p>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请思考：</a:t>
            </a:r>
            <a:endPar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中外历史纲要的课程内容与现行的历史</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1</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2</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3</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有怎样的区别？</a:t>
            </a:r>
            <a:endPar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1.</a:t>
            </a:r>
            <a:r>
              <a:rPr lang="zh-CN" altLang="en-US" sz="2400" dirty="0">
                <a:latin typeface="楷体" panose="02010609060101010101" pitchFamily="49" charset="-122"/>
                <a:ea typeface="楷体" panose="02010609060101010101" pitchFamily="49" charset="-122"/>
                <a:cs typeface="楷体" panose="02010609060101010101" pitchFamily="49" charset="-122"/>
              </a:rPr>
              <a:t>内容范围的区别，知识领域、知识点</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2.</a:t>
            </a:r>
            <a:r>
              <a:rPr lang="zh-CN" altLang="en-US" sz="2400" dirty="0">
                <a:latin typeface="楷体" panose="02010609060101010101" pitchFamily="49" charset="-122"/>
                <a:ea typeface="楷体" panose="02010609060101010101" pitchFamily="49" charset="-122"/>
                <a:cs typeface="楷体" panose="02010609060101010101" pitchFamily="49" charset="-122"/>
              </a:rPr>
              <a:t>内容体系的区别：课程内容体系、学习内容组织方式</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3.</a:t>
            </a:r>
            <a:r>
              <a:rPr lang="zh-CN" altLang="en-US" sz="2400" dirty="0">
                <a:latin typeface="楷体" panose="02010609060101010101" pitchFamily="49" charset="-122"/>
                <a:ea typeface="楷体" panose="02010609060101010101" pitchFamily="49" charset="-122"/>
                <a:cs typeface="楷体" panose="02010609060101010101" pitchFamily="49" charset="-122"/>
              </a:rPr>
              <a:t>内容选择标准和的价值取向：史观、历史现象的评价</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62" name="标题 1"/>
          <p:cNvSpPr>
            <a:spLocks noGrp="1"/>
          </p:cNvSpPr>
          <p:nvPr>
            <p:ph type="title"/>
          </p:nvPr>
        </p:nvSpPr>
        <p:spPr>
          <a:xfrm>
            <a:off x="179705" y="332740"/>
            <a:ext cx="8004175" cy="488950"/>
          </a:xfrm>
        </p:spPr>
        <p:txBody>
          <a:bodyPr vert="horz" wrap="square" lIns="91440" tIns="45720" rIns="91440" bIns="45720" anchor="ctr" anchorCtr="0"/>
          <a:p>
            <a:r>
              <a:rPr lang="en-US" altLang="zh-CN" sz="2800" b="1" dirty="0">
                <a:solidFill>
                  <a:srgbClr val="FF0000"/>
                </a:solidFill>
              </a:rPr>
              <a:t>《</a:t>
            </a:r>
            <a:r>
              <a:rPr lang="zh-CN" altLang="zh-CN" sz="2800" b="1" dirty="0">
                <a:solidFill>
                  <a:srgbClr val="FF0000"/>
                </a:solidFill>
              </a:rPr>
              <a:t>中外历史纲要</a:t>
            </a:r>
            <a:r>
              <a:rPr lang="en-US" altLang="zh-CN" sz="2800" b="1" dirty="0">
                <a:solidFill>
                  <a:srgbClr val="FF0000"/>
                </a:solidFill>
              </a:rPr>
              <a:t>》</a:t>
            </a:r>
            <a:br>
              <a:rPr lang="zh-CN" altLang="zh-CN" dirty="0">
                <a:solidFill>
                  <a:srgbClr val="FF0000"/>
                </a:solidFill>
              </a:rPr>
            </a:br>
            <a:endParaRPr lang="zh-CN" altLang="en-US" dirty="0">
              <a:solidFill>
                <a:srgbClr val="FF0000"/>
              </a:solidFill>
            </a:endParaRPr>
          </a:p>
        </p:txBody>
      </p:sp>
      <p:sp>
        <p:nvSpPr>
          <p:cNvPr id="40963" name="TextBox 1"/>
          <p:cNvSpPr txBox="1"/>
          <p:nvPr/>
        </p:nvSpPr>
        <p:spPr>
          <a:xfrm>
            <a:off x="107315" y="828040"/>
            <a:ext cx="8207375" cy="5948045"/>
          </a:xfrm>
          <a:prstGeom prst="rect">
            <a:avLst/>
          </a:prstGeom>
          <a:noFill/>
          <a:ln w="9525">
            <a:noFill/>
          </a:ln>
        </p:spPr>
        <p:txBody>
          <a:bodyPr>
            <a:noAutofit/>
          </a:bodyPr>
          <a:p>
            <a:r>
              <a:rPr lang="zh-CN" altLang="en-US" sz="2400" b="1" dirty="0">
                <a:latin typeface="楷体" panose="02010609060101010101" pitchFamily="49" charset="-122"/>
                <a:ea typeface="楷体" panose="02010609060101010101" pitchFamily="49" charset="-122"/>
                <a:cs typeface="楷体" panose="02010609060101010101" pitchFamily="49" charset="-122"/>
              </a:rPr>
              <a:t>中外历史纲要与现行的历史</a:t>
            </a:r>
            <a:r>
              <a:rPr lang="en-US" altLang="zh-CN" sz="2400" b="1" dirty="0">
                <a:latin typeface="楷体" panose="02010609060101010101" pitchFamily="49" charset="-122"/>
                <a:ea typeface="楷体" panose="02010609060101010101" pitchFamily="49" charset="-122"/>
                <a:cs typeface="楷体" panose="02010609060101010101" pitchFamily="49" charset="-122"/>
              </a:rPr>
              <a:t>1</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en-US" altLang="zh-CN" sz="2400" b="1" dirty="0">
                <a:latin typeface="楷体" panose="02010609060101010101" pitchFamily="49" charset="-122"/>
                <a:ea typeface="楷体" panose="02010609060101010101" pitchFamily="49" charset="-122"/>
                <a:cs typeface="楷体" panose="02010609060101010101" pitchFamily="49" charset="-122"/>
              </a:rPr>
              <a:t>2</a:t>
            </a:r>
            <a:r>
              <a:rPr lang="zh-CN" altLang="en-US" sz="2400" b="1" dirty="0">
                <a:latin typeface="楷体" panose="02010609060101010101" pitchFamily="49" charset="-122"/>
                <a:ea typeface="楷体" panose="02010609060101010101" pitchFamily="49" charset="-122"/>
                <a:cs typeface="楷体" panose="02010609060101010101" pitchFamily="49" charset="-122"/>
              </a:rPr>
              <a:t>、</a:t>
            </a:r>
            <a:r>
              <a:rPr lang="en-US" altLang="zh-CN" sz="2400" b="1" dirty="0">
                <a:latin typeface="楷体" panose="02010609060101010101" pitchFamily="49" charset="-122"/>
                <a:ea typeface="楷体" panose="02010609060101010101" pitchFamily="49" charset="-122"/>
                <a:cs typeface="楷体" panose="02010609060101010101" pitchFamily="49" charset="-122"/>
              </a:rPr>
              <a:t>3</a:t>
            </a:r>
            <a:r>
              <a:rPr lang="zh-CN" altLang="en-US" sz="2400" b="1" dirty="0">
                <a:latin typeface="楷体" panose="02010609060101010101" pitchFamily="49" charset="-122"/>
                <a:ea typeface="楷体" panose="02010609060101010101" pitchFamily="49" charset="-122"/>
                <a:cs typeface="楷体" panose="02010609060101010101" pitchFamily="49" charset="-122"/>
              </a:rPr>
              <a:t>有怎样的区别？</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en-US" altLang="zh-CN" sz="2400" b="1" dirty="0">
                <a:latin typeface="楷体" panose="02010609060101010101" pitchFamily="49" charset="-122"/>
                <a:ea typeface="楷体" panose="02010609060101010101" pitchFamily="49" charset="-122"/>
                <a:cs typeface="楷体" panose="02010609060101010101" pitchFamily="49" charset="-122"/>
              </a:rPr>
              <a:t>1.</a:t>
            </a:r>
            <a:r>
              <a:rPr lang="zh-CN" altLang="en-US" sz="2400" b="1" dirty="0">
                <a:latin typeface="楷体" panose="02010609060101010101" pitchFamily="49" charset="-122"/>
                <a:ea typeface="楷体" panose="02010609060101010101" pitchFamily="49" charset="-122"/>
                <a:cs typeface="楷体" panose="02010609060101010101" pitchFamily="49" charset="-122"/>
              </a:rPr>
              <a:t>内容范围的区别</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历史学习领域更为全面。</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en-US" altLang="zh-CN" sz="20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中国历史：增设史前时期的内容；强化历史变革的内容</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en-US" altLang="zh-CN" sz="20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世界历史：从古代政治制度、思想到古代文化，增设中世纪的内容和</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en-US" altLang="zh-CN" sz="20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近代亚非拉的内容</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b="1" dirty="0">
                <a:latin typeface="楷体" panose="02010609060101010101" pitchFamily="49" charset="-122"/>
                <a:ea typeface="楷体" panose="02010609060101010101" pitchFamily="49" charset="-122"/>
                <a:cs typeface="楷体" panose="02010609060101010101" pitchFamily="49" charset="-122"/>
              </a:rPr>
              <a:t>2.</a:t>
            </a:r>
            <a:r>
              <a:rPr lang="zh-CN" altLang="en-US" sz="2400" b="1" dirty="0">
                <a:latin typeface="楷体" panose="02010609060101010101" pitchFamily="49" charset="-122"/>
                <a:ea typeface="楷体" panose="02010609060101010101" pitchFamily="49" charset="-122"/>
                <a:cs typeface="楷体" panose="02010609060101010101" pitchFamily="49" charset="-122"/>
              </a:rPr>
              <a:t>内容组织方式的区别</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从模块架构到通史体例；从专题组织到主题组织</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zh-CN" altLang="en-US" sz="2000" b="1" dirty="0">
                <a:solidFill>
                  <a:srgbClr val="111187"/>
                </a:solidFill>
                <a:latin typeface="楷体" panose="02010609060101010101" pitchFamily="49" charset="-122"/>
                <a:ea typeface="楷体" panose="02010609060101010101" pitchFamily="49" charset="-122"/>
                <a:cs typeface="楷体" panose="02010609060101010101" pitchFamily="49" charset="-122"/>
              </a:rPr>
              <a:t>   时序性问题得到了解决，主线得以显示，通感增强；</a:t>
            </a:r>
            <a:endParaRPr lang="en-US" altLang="zh-CN" sz="2000" b="1" dirty="0">
              <a:solidFill>
                <a:srgbClr val="111187"/>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dirty="0">
                <a:solidFill>
                  <a:srgbClr val="111187"/>
                </a:solidFill>
                <a:latin typeface="楷体" panose="02010609060101010101" pitchFamily="49" charset="-122"/>
                <a:ea typeface="楷体" panose="02010609060101010101" pitchFamily="49" charset="-122"/>
                <a:cs typeface="楷体" panose="02010609060101010101" pitchFamily="49" charset="-122"/>
              </a:rPr>
              <a:t>   重要史事割裂问题得到了解决，整体感增强</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b="1" dirty="0">
                <a:latin typeface="楷体" panose="02010609060101010101" pitchFamily="49" charset="-122"/>
                <a:ea typeface="楷体" panose="02010609060101010101" pitchFamily="49" charset="-122"/>
                <a:cs typeface="楷体" panose="02010609060101010101" pitchFamily="49" charset="-122"/>
              </a:rPr>
              <a:t>3.</a:t>
            </a:r>
            <a:r>
              <a:rPr lang="zh-CN" altLang="en-US" sz="2400" b="1" dirty="0">
                <a:latin typeface="楷体" panose="02010609060101010101" pitchFamily="49" charset="-122"/>
                <a:ea typeface="楷体" panose="02010609060101010101" pitchFamily="49" charset="-122"/>
                <a:cs typeface="楷体" panose="02010609060101010101" pitchFamily="49" charset="-122"/>
              </a:rPr>
              <a:t>内容选择和评价的区别</a:t>
            </a:r>
            <a:endParaRPr lang="en-US" altLang="zh-CN" sz="2400" b="1"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en-US" sz="2000" dirty="0">
                <a:latin typeface="楷体" panose="02010609060101010101" pitchFamily="49" charset="-122"/>
                <a:ea typeface="楷体" panose="02010609060101010101" pitchFamily="49" charset="-122"/>
                <a:cs typeface="楷体" panose="02010609060101010101" pitchFamily="49" charset="-122"/>
              </a:rPr>
              <a:t>旧：文明史观；西方中心论、</a:t>
            </a:r>
            <a:endParaRPr lang="en-US" altLang="zh-CN" sz="1800" dirty="0">
              <a:latin typeface="楷体" panose="02010609060101010101" pitchFamily="49" charset="-122"/>
              <a:ea typeface="楷体" panose="02010609060101010101" pitchFamily="49" charset="-122"/>
              <a:cs typeface="楷体" panose="02010609060101010101" pitchFamily="49" charset="-122"/>
            </a:endParaRPr>
          </a:p>
          <a:p>
            <a:r>
              <a:rPr lang="en-US" altLang="zh-CN" sz="1800" dirty="0">
                <a:latin typeface="楷体" panose="02010609060101010101" pitchFamily="49" charset="-122"/>
                <a:ea typeface="楷体" panose="02010609060101010101" pitchFamily="49" charset="-122"/>
                <a:cs typeface="楷体" panose="02010609060101010101" pitchFamily="49" charset="-122"/>
              </a:rPr>
              <a:t>    </a:t>
            </a:r>
            <a:r>
              <a:rPr lang="zh-CN" altLang="en-US" sz="1800" dirty="0">
                <a:latin typeface="楷体" panose="02010609060101010101" pitchFamily="49" charset="-122"/>
                <a:ea typeface="楷体" panose="02010609060101010101" pitchFamily="49" charset="-122"/>
                <a:cs typeface="楷体" panose="02010609060101010101" pitchFamily="49" charset="-122"/>
              </a:rPr>
              <a:t>新：唯物史观；整体史观</a:t>
            </a:r>
            <a:endParaRPr lang="en-US" altLang="zh-CN" sz="18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  </a:t>
            </a:r>
            <a:r>
              <a:rPr lang="zh-CN" altLang="zh-CN" sz="2000" dirty="0">
                <a:latin typeface="楷体" panose="02010609060101010101" pitchFamily="49" charset="-122"/>
                <a:ea typeface="楷体" panose="02010609060101010101" pitchFamily="49" charset="-122"/>
                <a:cs typeface="楷体" panose="02010609060101010101" pitchFamily="49" charset="-122"/>
              </a:rPr>
              <a:t>认同社会主义核心价值观和中华优秀传统文化，形成开放的世界意识。</a:t>
            </a:r>
            <a:endParaRPr lang="en-US" altLang="zh-CN" sz="2000" dirty="0">
              <a:latin typeface="楷体" panose="02010609060101010101" pitchFamily="49" charset="-122"/>
              <a:ea typeface="楷体" panose="02010609060101010101" pitchFamily="49" charset="-122"/>
              <a:cs typeface="楷体" panose="02010609060101010101" pitchFamily="49" charset="-122"/>
            </a:endParaRPr>
          </a:p>
          <a:p>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 calcmode="lin" valueType="num">
                                      <p:cBhvr additive="base">
                                        <p:cTn id="11"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 calcmode="lin" valueType="num">
                                      <p:cBhvr additive="base">
                                        <p:cTn id="1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anim calcmode="lin" valueType="num">
                                      <p:cBhvr additive="base">
                                        <p:cTn id="23"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963">
                                            <p:txEl>
                                              <p:pRg st="6" end="6"/>
                                            </p:txEl>
                                          </p:spTgt>
                                        </p:tgtEl>
                                        <p:attrNameLst>
                                          <p:attrName>style.visibility</p:attrName>
                                        </p:attrNameLst>
                                      </p:cBhvr>
                                      <p:to>
                                        <p:strVal val="visible"/>
                                      </p:to>
                                    </p:set>
                                    <p:anim calcmode="lin" valueType="num">
                                      <p:cBhvr additive="base">
                                        <p:cTn id="29"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0963">
                                            <p:txEl>
                                              <p:pRg st="7" end="7"/>
                                            </p:txEl>
                                          </p:spTgt>
                                        </p:tgtEl>
                                        <p:attrNameLst>
                                          <p:attrName>style.visibility</p:attrName>
                                        </p:attrNameLst>
                                      </p:cBhvr>
                                      <p:to>
                                        <p:strVal val="visible"/>
                                      </p:to>
                                    </p:set>
                                    <p:anim calcmode="lin" valueType="num">
                                      <p:cBhvr additive="base">
                                        <p:cTn id="33" dur="5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963">
                                            <p:txEl>
                                              <p:pRg st="8" end="8"/>
                                            </p:txEl>
                                          </p:spTgt>
                                        </p:tgtEl>
                                        <p:attrNameLst>
                                          <p:attrName>style.visibility</p:attrName>
                                        </p:attrNameLst>
                                      </p:cBhvr>
                                      <p:to>
                                        <p:strVal val="visible"/>
                                      </p:to>
                                    </p:set>
                                    <p:anim calcmode="lin" valueType="num">
                                      <p:cBhvr additive="base">
                                        <p:cTn id="37" dur="500" fill="hold"/>
                                        <p:tgtEl>
                                          <p:spTgt spid="4096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0963">
                                            <p:txEl>
                                              <p:pRg st="9" end="9"/>
                                            </p:txEl>
                                          </p:spTgt>
                                        </p:tgtEl>
                                        <p:attrNameLst>
                                          <p:attrName>style.visibility</p:attrName>
                                        </p:attrNameLst>
                                      </p:cBhvr>
                                      <p:to>
                                        <p:strVal val="visible"/>
                                      </p:to>
                                    </p:set>
                                    <p:anim calcmode="lin" valueType="num">
                                      <p:cBhvr additive="base">
                                        <p:cTn id="41" dur="500" fill="hold"/>
                                        <p:tgtEl>
                                          <p:spTgt spid="4096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963">
                                            <p:txEl>
                                              <p:pRg st="10" end="10"/>
                                            </p:txEl>
                                          </p:spTgt>
                                        </p:tgtEl>
                                        <p:attrNameLst>
                                          <p:attrName>style.visibility</p:attrName>
                                        </p:attrNameLst>
                                      </p:cBhvr>
                                      <p:to>
                                        <p:strVal val="visible"/>
                                      </p:to>
                                    </p:set>
                                    <p:anim calcmode="lin" valueType="num">
                                      <p:cBhvr additive="base">
                                        <p:cTn id="47" dur="500" fill="hold"/>
                                        <p:tgtEl>
                                          <p:spTgt spid="4096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096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0963">
                                            <p:txEl>
                                              <p:pRg st="11" end="11"/>
                                            </p:txEl>
                                          </p:spTgt>
                                        </p:tgtEl>
                                        <p:attrNameLst>
                                          <p:attrName>style.visibility</p:attrName>
                                        </p:attrNameLst>
                                      </p:cBhvr>
                                      <p:to>
                                        <p:strVal val="visible"/>
                                      </p:to>
                                    </p:set>
                                    <p:anim calcmode="lin" valueType="num">
                                      <p:cBhvr additive="base">
                                        <p:cTn id="51" dur="500" fill="hold"/>
                                        <p:tgtEl>
                                          <p:spTgt spid="4096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96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0963">
                                            <p:txEl>
                                              <p:pRg st="12" end="12"/>
                                            </p:txEl>
                                          </p:spTgt>
                                        </p:tgtEl>
                                        <p:attrNameLst>
                                          <p:attrName>style.visibility</p:attrName>
                                        </p:attrNameLst>
                                      </p:cBhvr>
                                      <p:to>
                                        <p:strVal val="visible"/>
                                      </p:to>
                                    </p:set>
                                    <p:anim calcmode="lin" valueType="num">
                                      <p:cBhvr additive="base">
                                        <p:cTn id="55" dur="500" fill="hold"/>
                                        <p:tgtEl>
                                          <p:spTgt spid="4096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6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0963">
                                            <p:txEl>
                                              <p:pRg st="13" end="13"/>
                                            </p:txEl>
                                          </p:spTgt>
                                        </p:tgtEl>
                                        <p:attrNameLst>
                                          <p:attrName>style.visibility</p:attrName>
                                        </p:attrNameLst>
                                      </p:cBhvr>
                                      <p:to>
                                        <p:strVal val="visible"/>
                                      </p:to>
                                    </p:set>
                                    <p:anim calcmode="lin" valueType="num">
                                      <p:cBhvr additive="base">
                                        <p:cTn id="59" dur="500" fill="hold"/>
                                        <p:tgtEl>
                                          <p:spTgt spid="4096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096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269875" y="141605"/>
            <a:ext cx="8371840" cy="688340"/>
          </a:xfrm>
        </p:spPr>
        <p:txBody>
          <a:bodyPr/>
          <a:p>
            <a:r>
              <a:rPr lang="zh-CN" altLang="en-US" sz="3600">
                <a:latin typeface="楷体" panose="02010609060101010101" pitchFamily="49" charset="-122"/>
                <a:ea typeface="楷体" panose="02010609060101010101" pitchFamily="49" charset="-122"/>
              </a:rPr>
              <a:t>必修课程教学提示</a:t>
            </a:r>
            <a:endParaRPr lang="zh-CN" altLang="en-US" sz="360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156845" y="829945"/>
            <a:ext cx="8816340" cy="5744210"/>
          </a:xfrm>
        </p:spPr>
        <p:txBody>
          <a:bodyPr/>
          <a:p>
            <a:r>
              <a:rPr lang="zh-CN" altLang="en-US" sz="2400">
                <a:latin typeface="楷体" panose="02010609060101010101" pitchFamily="49" charset="-122"/>
                <a:ea typeface="楷体" panose="02010609060101010101" pitchFamily="49" charset="-122"/>
                <a:cs typeface="楷体" panose="02010609060101010101" pitchFamily="49" charset="-122"/>
              </a:rPr>
              <a:t>1.在本模块的教学过程中，教师要</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注重梳理中外历史发展的基本线索和主要阶段，引导学生运用历史唯物主义的基本立场、观点、方法;在历史时空框架下把握重要的历史事件、历史人物和历史现象，以及人类文明的重要成果，理解历史进程中的变化与延续、继承与发展、原因与结果，建构历史发展的前后联系，认识历史发展的总体趋势。</a:t>
            </a:r>
            <a:endPar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2.教师在进行本模块的教学设计时，要仔细分析每个学习</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专题的重点内容、核心概念和关键问题，选择和确定教学重点和难点，采取多种手段突出重点、突破难点，使学生通过对重点内容、核心概念、关键问题的理解，带动对整个学习专题的探讨和认识。</a:t>
            </a:r>
            <a:endPar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trips(downLef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内容占位符 2"/>
          <p:cNvSpPr>
            <a:spLocks noGrp="1"/>
          </p:cNvSpPr>
          <p:nvPr>
            <p:ph idx="1"/>
          </p:nvPr>
        </p:nvSpPr>
        <p:spPr>
          <a:xfrm>
            <a:off x="158115" y="462280"/>
            <a:ext cx="8702675" cy="5690870"/>
          </a:xfrm>
        </p:spPr>
        <p:txBody>
          <a:bodyPr/>
          <a:p>
            <a:r>
              <a:rPr sz="2800">
                <a:latin typeface="楷体" panose="02010609060101010101" pitchFamily="49" charset="-122"/>
                <a:ea typeface="楷体" panose="02010609060101010101" pitchFamily="49" charset="-122"/>
                <a:cs typeface="楷体" panose="02010609060101010101" pitchFamily="49" charset="-122"/>
                <a:sym typeface="+mn-ea"/>
              </a:rPr>
              <a:t>3.在教学过程中，教师要注意通过</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历史情境的设计，让学生体验当时人们所处的历史背景，感受当时所面临的社会问题。</a:t>
            </a:r>
            <a:r>
              <a:rPr sz="2800">
                <a:latin typeface="楷体" panose="02010609060101010101" pitchFamily="49" charset="-122"/>
                <a:ea typeface="楷体" panose="02010609060101010101" pitchFamily="49" charset="-122"/>
                <a:cs typeface="楷体" panose="02010609060101010101" pitchFamily="49" charset="-122"/>
                <a:sym typeface="+mn-ea"/>
              </a:rPr>
              <a:t>在此基础上，引领学生在对历史问题的探究过程中，认识史事的性质、特点、作用及影响等。</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sz="2800">
                <a:latin typeface="楷体" panose="02010609060101010101" pitchFamily="49" charset="-122"/>
                <a:ea typeface="楷体" panose="02010609060101010101" pitchFamily="49" charset="-122"/>
                <a:cs typeface="楷体" panose="02010609060101010101" pitchFamily="49" charset="-122"/>
                <a:sym typeface="+mn-ea"/>
              </a:rPr>
              <a:t>4.建议通过对课程内容的整合，引导学生深度学习，促进学生</a:t>
            </a:r>
            <a:r>
              <a:rPr sz="2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带着</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问题意识和证据意识在新情境下对历史进行探索</a:t>
            </a:r>
            <a:r>
              <a:rPr lang="zh-CN" altLang="en-US" sz="2800">
                <a:latin typeface="楷体" panose="02010609060101010101" pitchFamily="49" charset="-122"/>
                <a:ea typeface="楷体" panose="02010609060101010101" pitchFamily="49" charset="-122"/>
                <a:cs typeface="楷体" panose="02010609060101010101" pitchFamily="49" charset="-122"/>
              </a:rPr>
              <a:t>，拓展其历史认识的广度和深度</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29697" name="标题 2"/>
          <p:cNvSpPr>
            <a:spLocks noGrp="1"/>
          </p:cNvSpPr>
          <p:nvPr>
            <p:custDataLst>
              <p:tags r:id="rId6"/>
            </p:custDataLst>
          </p:nvPr>
        </p:nvSpPr>
        <p:spPr>
          <a:xfrm>
            <a:off x="457200" y="274638"/>
            <a:ext cx="8229600" cy="993775"/>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4000" b="1" smtClean="0">
                <a:solidFill>
                  <a:schemeClr val="dk1"/>
                </a:solidFill>
                <a:latin typeface="楷体" panose="02010609060101010101" pitchFamily="49" charset="-122"/>
                <a:ea typeface="楷体" panose="02010609060101010101" pitchFamily="49" charset="-122"/>
                <a:cs typeface="楷体" panose="02010609060101010101" pitchFamily="49" charset="-122"/>
              </a:rPr>
              <a:t>“核心素养”是什么</a:t>
            </a:r>
            <a:r>
              <a:rPr lang="zh-CN" altLang="en-US" sz="4000" b="1" smtClean="0">
                <a:solidFill>
                  <a:schemeClr val="dk1"/>
                </a:solidFill>
                <a:latin typeface="宋体" panose="02010600030101010101" pitchFamily="2" charset="-122"/>
                <a:ea typeface="宋体" panose="02010600030101010101" pitchFamily="2" charset="-122"/>
                <a:cs typeface="宋体" panose="02010600030101010101" pitchFamily="2" charset="-122"/>
              </a:rPr>
              <a:t>？</a:t>
            </a:r>
            <a:endParaRPr lang="zh-CN" altLang="en-US" sz="4000" b="1" smtClean="0">
              <a:solidFill>
                <a:schemeClr val="dk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内容占位符 3"/>
          <p:cNvSpPr>
            <a:spLocks noGrp="1"/>
          </p:cNvSpPr>
          <p:nvPr/>
        </p:nvSpPr>
        <p:spPr>
          <a:xfrm>
            <a:off x="142875" y="1196975"/>
            <a:ext cx="8715375" cy="3575050"/>
          </a:xfrm>
          <a:prstGeom prst="rect">
            <a:avLst/>
          </a:prstGeom>
        </p:spPr>
        <p:txBody>
          <a:bodyPr vert="horz" lIns="101600" tIns="0" rIns="82550" bIns="0" rtlCol="0">
            <a:normAutofit lnSpcReduction="1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en-US" altLang="zh-CN" sz="3200" b="1" dirty="0" smtClean="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核心素养</a:t>
            </a: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是指高于一般能力或一般素养的最重要的</a:t>
            </a:r>
            <a:r>
              <a:rPr lang="zh-CN" altLang="en-US" sz="3200" dirty="0" smtClean="0">
                <a:solidFill>
                  <a:srgbClr val="000000"/>
                </a:solidFill>
                <a:highlight>
                  <a:srgbClr val="FF0000"/>
                </a:highlight>
                <a:latin typeface="楷体" panose="02010609060101010101" pitchFamily="49" charset="-122"/>
                <a:ea typeface="楷体" panose="02010609060101010101" pitchFamily="49" charset="-122"/>
                <a:cs typeface="楷体" panose="02010609060101010101" pitchFamily="49" charset="-122"/>
              </a:rPr>
              <a:t>思维品质</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和</a:t>
            </a:r>
            <a:r>
              <a:rPr lang="zh-CN" altLang="en-US" sz="3200" dirty="0" smtClean="0">
                <a:solidFill>
                  <a:srgbClr val="000000"/>
                </a:solidFill>
                <a:highlight>
                  <a:srgbClr val="FF0000"/>
                </a:highlight>
                <a:latin typeface="楷体" panose="02010609060101010101" pitchFamily="49" charset="-122"/>
                <a:ea typeface="楷体" panose="02010609060101010101" pitchFamily="49" charset="-122"/>
                <a:cs typeface="楷体" panose="02010609060101010101" pitchFamily="49" charset="-122"/>
              </a:rPr>
              <a:t>关键能力</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历史学科核心素养</a:t>
            </a:r>
            <a:r>
              <a:rPr lang="en-US" altLang="zh-CN"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是指具有历史学科特征的最重要的</a:t>
            </a:r>
            <a:r>
              <a:rPr lang="zh-CN" altLang="en-US" sz="3200" dirty="0" smtClean="0">
                <a:solidFill>
                  <a:srgbClr val="000000"/>
                </a:solidFill>
                <a:highlight>
                  <a:srgbClr val="FF0000"/>
                </a:highlight>
                <a:latin typeface="楷体" panose="02010609060101010101" pitchFamily="49" charset="-122"/>
                <a:ea typeface="楷体" panose="02010609060101010101" pitchFamily="49" charset="-122"/>
                <a:cs typeface="楷体" panose="02010609060101010101" pitchFamily="49" charset="-122"/>
              </a:rPr>
              <a:t>思维品质和关键能力</a:t>
            </a:r>
            <a:r>
              <a:rPr lang="zh-CN" altLang="en-US" sz="32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4800" b="1"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en-US" altLang="zh-CN" sz="4800" b="1" dirty="0" smtClean="0">
              <a:solidFill>
                <a:srgbClr val="000000"/>
              </a:solidFill>
              <a:latin typeface="微软雅黑" panose="020B0503020204020204" charset="-122"/>
              <a:ea typeface="微软雅黑" panose="020B0503020204020204" charset="-122"/>
              <a:cs typeface="微软雅黑" panose="020B0503020204020204" charset="-122"/>
            </a:endParaRPr>
          </a:p>
          <a:p>
            <a:pPr fontAlgn="auto">
              <a:spcAft>
                <a:spcPts val="0"/>
              </a:spcAft>
              <a:buFont typeface="Arial" panose="020B0604020202020204" pitchFamily="34" charset="0"/>
              <a:buChar char="•"/>
            </a:pPr>
            <a:endParaRPr lang="en-US" altLang="zh-CN" sz="48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anim calcmode="lin" valueType="num">
                                      <p:cBhvr>
                                        <p:cTn id="7" dur="1000" fill="hold"/>
                                        <p:tgtEl>
                                          <p:spTgt spid="2969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96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内容占位符 2"/>
          <p:cNvSpPr>
            <a:spLocks noGrp="1"/>
          </p:cNvSpPr>
          <p:nvPr>
            <p:ph idx="1"/>
          </p:nvPr>
        </p:nvSpPr>
        <p:spPr>
          <a:xfrm>
            <a:off x="250825" y="260350"/>
            <a:ext cx="8569325" cy="5761038"/>
          </a:xfrm>
        </p:spPr>
        <p:txBody>
          <a:bodyPr vert="horz" wrap="square" lIns="91440" tIns="45720" rIns="91440" bIns="45720" anchor="t" anchorCtr="0"/>
          <a:p>
            <a:pPr algn="ctr"/>
            <a:r>
              <a:rPr lang="zh-CN" altLang="en-US" sz="2800" dirty="0">
                <a:solidFill>
                  <a:srgbClr val="FF0000"/>
                </a:solidFill>
                <a:latin typeface="楷体" panose="02010609060101010101" pitchFamily="49" charset="-122"/>
                <a:ea typeface="楷体" panose="02010609060101010101" pitchFamily="49" charset="-122"/>
                <a:cs typeface="楷体" panose="02010609060101010101" pitchFamily="49" charset="-122"/>
              </a:rPr>
              <a:t>课程内容的变化对教学的新要求</a:t>
            </a:r>
            <a:endParaRPr lang="en-US" altLang="zh-CN" sz="28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1.</a:t>
            </a:r>
            <a:r>
              <a:rPr lang="en-US" altLang="zh-CN" sz="2400" dirty="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注重梳理中外历史发展的基本线索和主要阶段，建构历史发展的前后联系，认识历史发展的总体趋势。</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2. </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仔细分析每个学习专题的核心内容和关键问题，选择和确定教学重点和难点，</a:t>
            </a:r>
            <a:r>
              <a:rPr lang="zh-CN" altLang="en-US" sz="2400" dirty="0">
                <a:latin typeface="楷体" panose="02010609060101010101" pitchFamily="49" charset="-122"/>
                <a:ea typeface="楷体" panose="02010609060101010101" pitchFamily="49" charset="-122"/>
                <a:cs typeface="楷体" panose="02010609060101010101" pitchFamily="49" charset="-122"/>
              </a:rPr>
              <a:t>使学生通过对重点内容、核心概念、关键问题的理解，带动对整个学习专题的探讨和认识。</a:t>
            </a:r>
            <a:endParaRPr lang="zh-CN" altLang="en-US"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3. </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注意通过历史情境的设计，让学生体验当时人们所处的历史背景，感受当时所面临的社会问题。</a:t>
            </a: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a:p>
            <a:r>
              <a:rPr lang="en-US" altLang="zh-CN" sz="2400" dirty="0">
                <a:latin typeface="楷体" panose="02010609060101010101" pitchFamily="49" charset="-122"/>
                <a:ea typeface="楷体" panose="02010609060101010101" pitchFamily="49" charset="-122"/>
                <a:cs typeface="楷体" panose="02010609060101010101" pitchFamily="49" charset="-122"/>
              </a:rPr>
              <a:t>4. </a:t>
            </a:r>
            <a:r>
              <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rPr>
              <a:t>建议通过对课程内容的整合，引导学生深度学习，促进学生带着问题意识和证据意识在新情境下对历史进行探索，拓展其历史认识的广度和深度。</a:t>
            </a:r>
            <a:endParaRPr lang="zh-CN" altLang="en-US" sz="2400"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charRg st="0" end="15"/>
                                            </p:txEl>
                                          </p:spTgt>
                                        </p:tgtEl>
                                        <p:attrNameLst>
                                          <p:attrName>style.visibility</p:attrName>
                                        </p:attrNameLst>
                                      </p:cBhvr>
                                      <p:to>
                                        <p:strVal val="visible"/>
                                      </p:to>
                                    </p:set>
                                    <p:animEffect transition="in" filter="barn(inVertical)">
                                      <p:cBhvr>
                                        <p:cTn id="7" dur="500"/>
                                        <p:tgtEl>
                                          <p:spTgt spid="3">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3616" y="180173"/>
            <a:ext cx="8496944" cy="1224136"/>
          </a:xfrm>
          <a:solidFill>
            <a:schemeClr val="accent6">
              <a:lumMod val="40000"/>
              <a:lumOff val="60000"/>
            </a:schemeClr>
          </a:solidFill>
        </p:spPr>
        <p:txBody>
          <a:bodyPr>
            <a:normAutofit/>
          </a:bodyPr>
          <a:lstStyle/>
          <a:p>
            <a:pPr algn="l"/>
            <a:r>
              <a:rPr lang="zh-CN" altLang="en-US" sz="2800" b="1" i="1">
                <a:solidFill>
                  <a:srgbClr val="FF0000"/>
                </a:solidFill>
              </a:rPr>
              <a:t>四、怎样以课程标准为依据分析教材内容？</a:t>
            </a:r>
            <a:endParaRPr lang="zh-CN" altLang="en-US" sz="2800" b="1" i="1">
              <a:solidFill>
                <a:srgbClr val="FF0000"/>
              </a:solidFill>
            </a:endParaRPr>
          </a:p>
        </p:txBody>
      </p:sp>
      <p:sp>
        <p:nvSpPr>
          <p:cNvPr id="3" name="内容占位符 2"/>
          <p:cNvSpPr>
            <a:spLocks noGrp="1"/>
          </p:cNvSpPr>
          <p:nvPr>
            <p:ph idx="1"/>
          </p:nvPr>
        </p:nvSpPr>
        <p:spPr>
          <a:xfrm>
            <a:off x="367904" y="1484784"/>
            <a:ext cx="8496944" cy="5256584"/>
          </a:xfrm>
          <a:solidFill>
            <a:schemeClr val="accent6">
              <a:lumMod val="20000"/>
              <a:lumOff val="80000"/>
            </a:schemeClr>
          </a:solidFill>
        </p:spPr>
        <p:txBody>
          <a:bodyPr>
            <a:normAutofit/>
          </a:bodyPr>
          <a:lstStyle/>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1.</a:t>
            </a:r>
            <a:r>
              <a:rPr lang="zh-CN" altLang="en-US" sz="2400" b="1">
                <a:latin typeface="楷体" panose="02010609060101010101" pitchFamily="49" charset="-122"/>
                <a:ea typeface="楷体" panose="02010609060101010101" pitchFamily="49" charset="-122"/>
                <a:cs typeface="楷体" panose="02010609060101010101" pitchFamily="49" charset="-122"/>
              </a:rPr>
              <a:t>了解教材分析与教学设计的关系</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2.</a:t>
            </a:r>
            <a:r>
              <a:rPr lang="zh-CN" altLang="en-US" sz="2400" b="1">
                <a:latin typeface="楷体" panose="02010609060101010101" pitchFamily="49" charset="-122"/>
                <a:ea typeface="楷体" panose="02010609060101010101" pitchFamily="49" charset="-122"/>
                <a:cs typeface="楷体" panose="02010609060101010101" pitchFamily="49" charset="-122"/>
              </a:rPr>
              <a:t>分析与教材内容相关的课程内容</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3.</a:t>
            </a:r>
            <a:r>
              <a:rPr lang="zh-CN" altLang="en-US" sz="2400" b="1">
                <a:latin typeface="楷体" panose="02010609060101010101" pitchFamily="49" charset="-122"/>
                <a:ea typeface="楷体" panose="02010609060101010101" pitchFamily="49" charset="-122"/>
                <a:cs typeface="楷体" panose="02010609060101010101" pitchFamily="49" charset="-122"/>
              </a:rPr>
              <a:t>通过教材分析明确课程内容的具体要求</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4.</a:t>
            </a:r>
            <a:r>
              <a:rPr lang="zh-CN" altLang="en-US" sz="2400" b="1">
                <a:latin typeface="楷体" panose="02010609060101010101" pitchFamily="49" charset="-122"/>
                <a:ea typeface="楷体" panose="02010609060101010101" pitchFamily="49" charset="-122"/>
                <a:cs typeface="楷体" panose="02010609060101010101" pitchFamily="49" charset="-122"/>
              </a:rPr>
              <a:t>在分析课程内容的基础上形成教学目标</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5.</a:t>
            </a:r>
            <a:r>
              <a:rPr lang="zh-CN" altLang="en-US" sz="2400" b="1">
                <a:latin typeface="楷体" panose="02010609060101010101" pitchFamily="49" charset="-122"/>
                <a:ea typeface="楷体" panose="02010609060101010101" pitchFamily="49" charset="-122"/>
                <a:cs typeface="楷体" panose="02010609060101010101" pitchFamily="49" charset="-122"/>
              </a:rPr>
              <a:t>从教学目标出发选择和处理教材内容，</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a:p>
            <a:pPr marL="0" indent="0">
              <a:buNone/>
            </a:pPr>
            <a:r>
              <a:rPr lang="en-US" altLang="zh-CN" sz="2400" b="1">
                <a:latin typeface="楷体" panose="02010609060101010101" pitchFamily="49" charset="-122"/>
                <a:ea typeface="楷体" panose="02010609060101010101" pitchFamily="49" charset="-122"/>
                <a:cs typeface="楷体" panose="02010609060101010101" pitchFamily="49" charset="-122"/>
              </a:rPr>
              <a:t>  </a:t>
            </a:r>
            <a:r>
              <a:rPr lang="zh-CN" altLang="en-US" sz="2400" b="1">
                <a:latin typeface="楷体" panose="02010609060101010101" pitchFamily="49" charset="-122"/>
                <a:ea typeface="楷体" panose="02010609060101010101" pitchFamily="49" charset="-122"/>
                <a:cs typeface="楷体" panose="02010609060101010101" pitchFamily="49" charset="-122"/>
              </a:rPr>
              <a:t>设计教学任务和教学活动</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653" y="116632"/>
            <a:ext cx="1424443" cy="142444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331470" y="260648"/>
            <a:ext cx="8352928" cy="1208714"/>
          </a:xfrm>
          <a:prstGeom prst="rect">
            <a:avLst/>
          </a:prstGeom>
          <a:solidFill>
            <a:schemeClr val="accent6">
              <a:lumMod val="40000"/>
              <a:lumOff val="6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100"/>
              </a:lnSpc>
            </a:pPr>
            <a:r>
              <a:rPr lang="zh-CN" altLang="en-US" sz="2800" b="1">
                <a:solidFill>
                  <a:srgbClr val="FF0000"/>
                </a:solidFill>
                <a:latin typeface="+mn-ea"/>
                <a:ea typeface="+mn-ea"/>
              </a:rPr>
              <a:t>怎样以课程内容为依据分析教材内容</a:t>
            </a:r>
            <a:endParaRPr lang="en-US" altLang="zh-CN" sz="2800" b="1">
              <a:solidFill>
                <a:srgbClr val="FF0000"/>
              </a:solidFill>
              <a:latin typeface="+mn-ea"/>
              <a:ea typeface="+mn-ea"/>
            </a:endParaRPr>
          </a:p>
          <a:p>
            <a:pPr algn="l">
              <a:lnSpc>
                <a:spcPts val="4100"/>
              </a:lnSpc>
            </a:pPr>
            <a:r>
              <a:rPr lang="en-US" altLang="zh-CN" sz="2400">
                <a:latin typeface="+mn-ea"/>
                <a:ea typeface="+mn-ea"/>
              </a:rPr>
              <a:t>1.</a:t>
            </a:r>
            <a:r>
              <a:rPr lang="zh-CN" altLang="en-US" sz="2400">
                <a:latin typeface="+mn-ea"/>
                <a:ea typeface="+mn-ea"/>
              </a:rPr>
              <a:t>了解以课程标准为依据分析教材的基本步骤</a:t>
            </a:r>
            <a:endParaRPr lang="en-US" altLang="zh-CN" sz="2400" i="1">
              <a:latin typeface="+mn-ea"/>
              <a:ea typeface="+mn-ea"/>
            </a:endParaRPr>
          </a:p>
        </p:txBody>
      </p:sp>
      <p:graphicFrame>
        <p:nvGraphicFramePr>
          <p:cNvPr id="5" name="图示 4"/>
          <p:cNvGraphicFramePr/>
          <p:nvPr/>
        </p:nvGraphicFramePr>
        <p:xfrm>
          <a:off x="358559" y="1469362"/>
          <a:ext cx="8393166" cy="217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图示 10"/>
          <p:cNvGraphicFramePr/>
          <p:nvPr/>
        </p:nvGraphicFramePr>
        <p:xfrm>
          <a:off x="395390" y="3717409"/>
          <a:ext cx="8393166" cy="2016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矩形 11"/>
          <p:cNvSpPr/>
          <p:nvPr/>
        </p:nvSpPr>
        <p:spPr>
          <a:xfrm>
            <a:off x="3059832" y="3284984"/>
            <a:ext cx="2350323" cy="461665"/>
          </a:xfrm>
          <a:prstGeom prst="rect">
            <a:avLst/>
          </a:prstGeom>
          <a:noFill/>
        </p:spPr>
        <p:txBody>
          <a:bodyPr wrap="none" lIns="91440" tIns="45720" rIns="91440" bIns="45720">
            <a:spAutoFit/>
          </a:bodyPr>
          <a:lstStyle/>
          <a:p>
            <a:pPr algn="ctr"/>
            <a:r>
              <a:rPr lang="zh-CN" altLang="en-US" sz="2400" b="1" cap="none" spc="0">
                <a:ln w="22225">
                  <a:solidFill>
                    <a:schemeClr val="accent2"/>
                  </a:solidFill>
                  <a:prstDash val="solid"/>
                </a:ln>
                <a:solidFill>
                  <a:schemeClr val="accent2">
                    <a:lumMod val="40000"/>
                    <a:lumOff val="60000"/>
                  </a:schemeClr>
                </a:solidFill>
                <a:effectLst/>
              </a:rPr>
              <a:t>教材分析的步骤</a:t>
            </a:r>
            <a:endParaRPr lang="zh-CN" altLang="en-US" sz="2400" b="1" cap="none" spc="0">
              <a:ln w="22225">
                <a:solidFill>
                  <a:schemeClr val="accent2"/>
                </a:solidFill>
                <a:prstDash val="solid"/>
              </a:ln>
              <a:solidFill>
                <a:schemeClr val="accent2">
                  <a:lumMod val="40000"/>
                  <a:lumOff val="60000"/>
                </a:schemeClr>
              </a:solidFill>
              <a:effectLst/>
            </a:endParaRPr>
          </a:p>
        </p:txBody>
      </p:sp>
      <p:sp>
        <p:nvSpPr>
          <p:cNvPr id="18" name="矩形 17"/>
          <p:cNvSpPr/>
          <p:nvPr/>
        </p:nvSpPr>
        <p:spPr>
          <a:xfrm>
            <a:off x="2700289" y="6165413"/>
            <a:ext cx="2969083" cy="461665"/>
          </a:xfrm>
          <a:prstGeom prst="rect">
            <a:avLst/>
          </a:prstGeom>
          <a:noFill/>
        </p:spPr>
        <p:txBody>
          <a:bodyPr wrap="none" lIns="91440" tIns="45720" rIns="91440" bIns="45720">
            <a:spAutoFit/>
          </a:bodyPr>
          <a:lstStyle/>
          <a:p>
            <a:pPr algn="ctr"/>
            <a:r>
              <a:rPr lang="zh-CN" altLang="en-US" sz="2400" b="1">
                <a:ln w="22225">
                  <a:solidFill>
                    <a:schemeClr val="accent2"/>
                  </a:solidFill>
                  <a:prstDash val="solid"/>
                </a:ln>
                <a:solidFill>
                  <a:schemeClr val="accent2">
                    <a:lumMod val="40000"/>
                    <a:lumOff val="60000"/>
                  </a:schemeClr>
                </a:solidFill>
              </a:rPr>
              <a:t>教材内容处理</a:t>
            </a:r>
            <a:r>
              <a:rPr lang="zh-CN" altLang="en-US" sz="2400" b="1" cap="none" spc="0">
                <a:ln w="22225">
                  <a:solidFill>
                    <a:schemeClr val="accent2"/>
                  </a:solidFill>
                  <a:prstDash val="solid"/>
                </a:ln>
                <a:solidFill>
                  <a:schemeClr val="accent2">
                    <a:lumMod val="40000"/>
                    <a:lumOff val="60000"/>
                  </a:schemeClr>
                </a:solidFill>
                <a:effectLst/>
              </a:rPr>
              <a:t>的步骤</a:t>
            </a:r>
            <a:endParaRPr lang="zh-CN" altLang="en-US" sz="2400" b="1" cap="none" spc="0">
              <a:ln w="22225">
                <a:solidFill>
                  <a:schemeClr val="accent2"/>
                </a:solidFill>
                <a:prstDash val="solid"/>
              </a:ln>
              <a:solidFill>
                <a:schemeClr val="accent2">
                  <a:lumMod val="40000"/>
                  <a:lumOff val="60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Graphic spid="5" grpId="0">
        <p:bldAsOne/>
      </p:bldGraphic>
      <p:bldGraphic spid="11"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562284" y="2708439"/>
            <a:ext cx="7330196" cy="2736786"/>
          </a:xfrm>
          <a:solidFill>
            <a:schemeClr val="accent6">
              <a:lumMod val="20000"/>
              <a:lumOff val="80000"/>
            </a:schemeClr>
          </a:solidFill>
        </p:spPr>
        <p:txBody>
          <a:bodyPr>
            <a:normAutofit fontScale="85000" lnSpcReduction="10000"/>
          </a:bodyPr>
          <a:lstStyle/>
          <a:p>
            <a:pPr marL="0" indent="0" eaLnBrk="1" hangingPunct="1">
              <a:lnSpc>
                <a:spcPts val="2100"/>
              </a:lnSpc>
              <a:buFont typeface="Arial" panose="020B0604020202020204" pitchFamily="34" charset="0"/>
              <a:buNone/>
              <a:defRPr/>
            </a:pPr>
            <a:r>
              <a:rPr lang="en-US" altLang="zh-CN" sz="1800" b="1"/>
              <a:t>  1.</a:t>
            </a:r>
            <a:r>
              <a:rPr lang="zh-CN" altLang="en-US" sz="1800" b="1"/>
              <a:t>石器时代中国境内有代表性的文化遗存</a:t>
            </a:r>
            <a:endParaRPr lang="zh-CN" altLang="en-US" sz="1800"/>
          </a:p>
          <a:p>
            <a:pPr marL="0" indent="0" eaLnBrk="1" hangingPunct="1">
              <a:lnSpc>
                <a:spcPts val="2100"/>
              </a:lnSpc>
              <a:buFont typeface="Arial" panose="020B0604020202020204" pitchFamily="34" charset="0"/>
              <a:buNone/>
              <a:defRPr/>
            </a:pPr>
            <a:endParaRPr lang="en-US" altLang="zh-CN" sz="1800" b="1"/>
          </a:p>
          <a:p>
            <a:pPr marL="0" indent="0" eaLnBrk="1" hangingPunct="1">
              <a:lnSpc>
                <a:spcPts val="2100"/>
              </a:lnSpc>
              <a:buFont typeface="Arial" panose="020B0604020202020204" pitchFamily="34" charset="0"/>
              <a:buNone/>
              <a:defRPr/>
            </a:pPr>
            <a:r>
              <a:rPr lang="en-US" altLang="zh-CN" sz="1800" b="1"/>
              <a:t>2.</a:t>
            </a:r>
            <a:r>
              <a:rPr lang="zh-CN" altLang="en-US" sz="1800" b="1"/>
              <a:t>中华文明起源和早期国家起源的特征</a:t>
            </a:r>
            <a:endParaRPr lang="en-US" altLang="zh-CN" sz="1800" b="1"/>
          </a:p>
          <a:p>
            <a:pPr marL="0" indent="0" eaLnBrk="1" hangingPunct="1">
              <a:lnSpc>
                <a:spcPts val="2100"/>
              </a:lnSpc>
              <a:buFont typeface="Arial" panose="020B0604020202020204" pitchFamily="34" charset="0"/>
              <a:buNone/>
              <a:defRPr/>
            </a:pPr>
            <a:endParaRPr lang="en-US" altLang="zh-CN" sz="1800" b="1"/>
          </a:p>
          <a:p>
            <a:pPr marL="0" indent="0" eaLnBrk="1" hangingPunct="1">
              <a:lnSpc>
                <a:spcPts val="2100"/>
              </a:lnSpc>
              <a:buFont typeface="Arial" panose="020B0604020202020204" pitchFamily="34" charset="0"/>
              <a:buNone/>
              <a:defRPr/>
            </a:pPr>
            <a:r>
              <a:rPr lang="en-US" altLang="zh-CN" sz="1800" b="1"/>
              <a:t> 3.</a:t>
            </a:r>
            <a:r>
              <a:rPr lang="zh-CN" altLang="en-US" sz="1800" b="1"/>
              <a:t>认识文化遗存与中华文明起源以及私有制、阶级、国家起源的关系</a:t>
            </a:r>
            <a:endParaRPr lang="en-US" altLang="zh-CN" sz="1800" b="1"/>
          </a:p>
          <a:p>
            <a:pPr marL="0" indent="0" eaLnBrk="1" hangingPunct="1">
              <a:lnSpc>
                <a:spcPts val="2100"/>
              </a:lnSpc>
              <a:buFont typeface="Arial" panose="020B0604020202020204" pitchFamily="34" charset="0"/>
              <a:buNone/>
              <a:defRPr/>
            </a:pPr>
            <a:endParaRPr lang="en-US" altLang="zh-CN" sz="1800" b="1"/>
          </a:p>
          <a:p>
            <a:pPr marL="0" indent="0" eaLnBrk="1" hangingPunct="1">
              <a:lnSpc>
                <a:spcPts val="2100"/>
              </a:lnSpc>
              <a:buFont typeface="Arial" panose="020B0604020202020204" pitchFamily="34" charset="0"/>
              <a:buNone/>
              <a:defRPr/>
            </a:pPr>
            <a:r>
              <a:rPr lang="en-US" altLang="zh-CN" sz="1800" b="1"/>
              <a:t>  4.</a:t>
            </a:r>
            <a:r>
              <a:rPr lang="zh-CN" altLang="en-US" sz="1800" b="1"/>
              <a:t>通过甲骨文、青铜铭文及其他文献记载，了解所有制、阶级和早期国家的起源特征</a:t>
            </a:r>
            <a:endParaRPr lang="en-US" altLang="zh-CN" sz="1800" b="1"/>
          </a:p>
          <a:p>
            <a:pPr eaLnBrk="1" hangingPunct="1">
              <a:lnSpc>
                <a:spcPts val="2100"/>
              </a:lnSpc>
              <a:defRPr/>
            </a:pPr>
            <a:endParaRPr lang="en-US" altLang="zh-CN" sz="1600">
              <a:latin typeface="楷体" panose="02010609060101010101" pitchFamily="49" charset="-122"/>
              <a:ea typeface="楷体" panose="02010609060101010101" pitchFamily="49" charset="-122"/>
            </a:endParaRPr>
          </a:p>
          <a:p>
            <a:pPr eaLnBrk="1" hangingPunct="1">
              <a:lnSpc>
                <a:spcPts val="2100"/>
              </a:lnSpc>
              <a:defRPr/>
            </a:pPr>
            <a:endParaRPr lang="en-US" altLang="zh-CN" sz="1600">
              <a:latin typeface="楷体" panose="02010609060101010101" pitchFamily="49" charset="-122"/>
              <a:ea typeface="楷体" panose="02010609060101010101" pitchFamily="49" charset="-122"/>
            </a:endParaRPr>
          </a:p>
          <a:p>
            <a:pPr eaLnBrk="1" hangingPunct="1">
              <a:lnSpc>
                <a:spcPts val="2100"/>
              </a:lnSpc>
              <a:defRPr/>
            </a:pPr>
            <a:endParaRPr lang="en-US" altLang="zh-CN" sz="2000" b="1"/>
          </a:p>
        </p:txBody>
      </p:sp>
      <p:sp>
        <p:nvSpPr>
          <p:cNvPr id="15363" name="TextBox 1"/>
          <p:cNvSpPr txBox="1">
            <a:spLocks noChangeArrowheads="1"/>
          </p:cNvSpPr>
          <p:nvPr/>
        </p:nvSpPr>
        <p:spPr bwMode="auto">
          <a:xfrm>
            <a:off x="74745" y="996447"/>
            <a:ext cx="8817735" cy="1630045"/>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lnSpc>
                <a:spcPts val="2400"/>
              </a:lnSpc>
              <a:spcBef>
                <a:spcPct val="0"/>
              </a:spcBef>
              <a:buFontTx/>
              <a:buNone/>
            </a:pPr>
            <a:r>
              <a:rPr lang="en-US" altLang="zh-CN" sz="1800">
                <a:latin typeface="楷体" panose="02010609060101010101" pitchFamily="49" charset="-122"/>
                <a:ea typeface="楷体" panose="02010609060101010101" pitchFamily="49" charset="-122"/>
                <a:cs typeface="楷体" panose="02010609060101010101" pitchFamily="49" charset="-122"/>
              </a:rPr>
              <a:t>1.1 </a:t>
            </a:r>
            <a:r>
              <a:rPr lang="zh-CN" altLang="en-US" sz="1800">
                <a:latin typeface="楷体" panose="02010609060101010101" pitchFamily="49" charset="-122"/>
                <a:ea typeface="楷体" panose="02010609060101010101" pitchFamily="49" charset="-122"/>
                <a:cs typeface="楷体" panose="02010609060101010101" pitchFamily="49" charset="-122"/>
              </a:rPr>
              <a:t>早期中华文明</a:t>
            </a: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400"/>
              </a:lnSpc>
              <a:spcBef>
                <a:spcPct val="0"/>
              </a:spcBef>
              <a:buFontTx/>
              <a:buNone/>
            </a:pPr>
            <a:r>
              <a:rPr lang="zh-CN" altLang="en-US" sz="1800">
                <a:latin typeface="楷体" panose="02010609060101010101" pitchFamily="49" charset="-122"/>
                <a:ea typeface="楷体" panose="02010609060101010101" pitchFamily="49" charset="-122"/>
                <a:cs typeface="楷体" panose="02010609060101010101" pitchFamily="49" charset="-122"/>
              </a:rPr>
              <a:t>      </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1800">
                <a:latin typeface="楷体" panose="02010609060101010101" pitchFamily="49" charset="-122"/>
                <a:ea typeface="楷体" panose="02010609060101010101" pitchFamily="49" charset="-122"/>
                <a:cs typeface="楷体" panose="02010609060101010101" pitchFamily="49" charset="-122"/>
              </a:rPr>
              <a:t>通过了解石器时代中国境内有代表性的文化遗存，</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1800">
                <a:latin typeface="楷体" panose="02010609060101010101" pitchFamily="49" charset="-122"/>
                <a:ea typeface="楷体" panose="02010609060101010101" pitchFamily="49" charset="-122"/>
                <a:cs typeface="楷体" panose="02010609060101010101" pitchFamily="49" charset="-122"/>
              </a:rPr>
              <a:t>认识它们与中华文明起源以及私有制、阶级、国家起源的关系；</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3.</a:t>
            </a:r>
            <a:r>
              <a:rPr lang="zh-CN" altLang="en-US" sz="1800">
                <a:latin typeface="楷体" panose="02010609060101010101" pitchFamily="49" charset="-122"/>
                <a:ea typeface="楷体" panose="02010609060101010101" pitchFamily="49" charset="-122"/>
                <a:cs typeface="楷体" panose="02010609060101010101" pitchFamily="49" charset="-122"/>
              </a:rPr>
              <a:t>通过甲骨文、青铜铭文及其他文献记载，</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4.</a:t>
            </a:r>
            <a:r>
              <a:rPr lang="zh-CN" altLang="en-US" sz="1800">
                <a:latin typeface="楷体" panose="02010609060101010101" pitchFamily="49" charset="-122"/>
                <a:ea typeface="楷体" panose="02010609060101010101" pitchFamily="49" charset="-122"/>
                <a:cs typeface="楷体" panose="02010609060101010101" pitchFamily="49" charset="-122"/>
              </a:rPr>
              <a:t>了解私有制、阶级和早期国家的起源特征。</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400"/>
              </a:lnSpc>
              <a:spcBef>
                <a:spcPct val="0"/>
              </a:spcBef>
              <a:buFontTx/>
              <a:buNone/>
            </a:pP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1800" b="1">
                <a:solidFill>
                  <a:srgbClr val="FF0000"/>
                </a:solidFill>
                <a:latin typeface="楷体" panose="02010609060101010101" pitchFamily="49" charset="-122"/>
                <a:ea typeface="楷体" panose="02010609060101010101" pitchFamily="49" charset="-122"/>
                <a:cs typeface="楷体" panose="02010609060101010101" pitchFamily="49" charset="-122"/>
              </a:rPr>
              <a:t>早期中华文明的学习内容与学习要求分析</a:t>
            </a:r>
            <a:endParaRPr lang="zh-CN" altLang="en-US" sz="1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TextBox 2"/>
          <p:cNvSpPr txBox="1">
            <a:spLocks noChangeArrowheads="1"/>
          </p:cNvSpPr>
          <p:nvPr/>
        </p:nvSpPr>
        <p:spPr bwMode="auto">
          <a:xfrm>
            <a:off x="871437" y="3210790"/>
            <a:ext cx="696913" cy="646113"/>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800" b="1">
                <a:latin typeface="Garamond" panose="02020404030301010803" pitchFamily="18" charset="0"/>
              </a:rPr>
              <a:t>历史知识</a:t>
            </a:r>
            <a:endParaRPr lang="zh-CN" altLang="en-US" sz="1800" b="1">
              <a:latin typeface="Garamond" panose="02020404030301010803" pitchFamily="18" charset="0"/>
            </a:endParaRPr>
          </a:p>
        </p:txBody>
      </p:sp>
      <p:sp>
        <p:nvSpPr>
          <p:cNvPr id="6" name="TextBox 5"/>
          <p:cNvSpPr txBox="1">
            <a:spLocks noChangeArrowheads="1"/>
          </p:cNvSpPr>
          <p:nvPr/>
        </p:nvSpPr>
        <p:spPr bwMode="auto">
          <a:xfrm>
            <a:off x="47180" y="3523663"/>
            <a:ext cx="765175" cy="1477328"/>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800" b="1">
                <a:latin typeface="Garamond" panose="02020404030301010803" pitchFamily="18" charset="0"/>
              </a:rPr>
              <a:t>早期中华文明课程内容</a:t>
            </a:r>
            <a:endParaRPr lang="zh-CN" altLang="en-US" sz="1800" b="1">
              <a:latin typeface="Garamond" panose="02020404030301010803" pitchFamily="18" charset="0"/>
            </a:endParaRPr>
          </a:p>
        </p:txBody>
      </p:sp>
      <p:sp>
        <p:nvSpPr>
          <p:cNvPr id="4" name="左大括号 3"/>
          <p:cNvSpPr/>
          <p:nvPr/>
        </p:nvSpPr>
        <p:spPr>
          <a:xfrm>
            <a:off x="653458" y="3191286"/>
            <a:ext cx="287024" cy="1911511"/>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8" name="左大括号 7"/>
          <p:cNvSpPr/>
          <p:nvPr/>
        </p:nvSpPr>
        <p:spPr>
          <a:xfrm>
            <a:off x="1376363" y="2865210"/>
            <a:ext cx="298450" cy="99169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9" name="左大括号 8"/>
          <p:cNvSpPr/>
          <p:nvPr/>
        </p:nvSpPr>
        <p:spPr>
          <a:xfrm>
            <a:off x="1365251" y="4508206"/>
            <a:ext cx="309562" cy="69893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2" name="TextBox 11"/>
          <p:cNvSpPr txBox="1">
            <a:spLocks noChangeArrowheads="1"/>
          </p:cNvSpPr>
          <p:nvPr/>
        </p:nvSpPr>
        <p:spPr bwMode="auto">
          <a:xfrm>
            <a:off x="859967" y="4542566"/>
            <a:ext cx="607093" cy="584775"/>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latin typeface="Garamond" panose="02020404030301010803" pitchFamily="18" charset="0"/>
              </a:rPr>
              <a:t>历史认识</a:t>
            </a:r>
            <a:endParaRPr lang="zh-CN" altLang="en-US" sz="1600" b="1">
              <a:latin typeface="Garamond" panose="02020404030301010803" pitchFamily="18" charset="0"/>
            </a:endParaRPr>
          </a:p>
        </p:txBody>
      </p:sp>
      <p:sp>
        <p:nvSpPr>
          <p:cNvPr id="5" name="TextBox 4"/>
          <p:cNvSpPr txBox="1"/>
          <p:nvPr/>
        </p:nvSpPr>
        <p:spPr>
          <a:xfrm>
            <a:off x="232346" y="5646737"/>
            <a:ext cx="8732142" cy="923330"/>
          </a:xfrm>
          <a:prstGeom prst="rect">
            <a:avLst/>
          </a:prstGeom>
          <a:solidFill>
            <a:schemeClr val="bg2"/>
          </a:solidFill>
        </p:spPr>
        <p:txBody>
          <a:bodyPr wrap="square">
            <a:spAutoFit/>
          </a:bodyPr>
          <a:lstStyle/>
          <a:p>
            <a:pPr eaLnBrk="1" hangingPunct="1">
              <a:defRPr/>
            </a:pPr>
            <a:r>
              <a:rPr lang="en-US" altLang="zh-CN">
                <a:latin typeface="楷体" panose="02010609060101010101" pitchFamily="49" charset="-122"/>
                <a:ea typeface="楷体" panose="02010609060101010101" pitchFamily="49" charset="-122"/>
                <a:cs typeface="+mn-ea"/>
                <a:sym typeface="+mn-ea"/>
              </a:rPr>
              <a:t>   国家是文明社会的概括……国家形成的标志为：一是阶级的存在，二是凌驾于社会之上的公共权力的设立。                </a:t>
            </a:r>
            <a:endParaRPr lang="en-US" altLang="zh-CN">
              <a:latin typeface="楷体" panose="02010609060101010101" pitchFamily="49" charset="-122"/>
              <a:ea typeface="楷体" panose="02010609060101010101" pitchFamily="49" charset="-122"/>
              <a:cs typeface="+mn-ea"/>
              <a:sym typeface="+mn-ea"/>
            </a:endParaRPr>
          </a:p>
          <a:p>
            <a:pPr eaLnBrk="1" hangingPunct="1">
              <a:defRPr/>
            </a:pPr>
            <a:r>
              <a:rPr lang="en-US" altLang="zh-CN">
                <a:latin typeface="楷体" panose="02010609060101010101" pitchFamily="49" charset="-122"/>
                <a:ea typeface="楷体" panose="02010609060101010101" pitchFamily="49" charset="-122"/>
                <a:cs typeface="+mn-ea"/>
                <a:sym typeface="+mn-ea"/>
              </a:rPr>
              <a:t>                               ——恩格斯《家庭、私有制和国家的起源》</a:t>
            </a:r>
            <a:endParaRPr lang="zh-CN" altLang="en-US">
              <a:latin typeface="楷体" panose="02010609060101010101" pitchFamily="49" charset="-122"/>
              <a:ea typeface="楷体" panose="02010609060101010101" pitchFamily="49" charset="-122"/>
            </a:endParaRPr>
          </a:p>
        </p:txBody>
      </p:sp>
      <p:sp>
        <p:nvSpPr>
          <p:cNvPr id="13" name="Rectangle 2"/>
          <p:cNvSpPr txBox="1">
            <a:spLocks noRot="1" noChangeArrowheads="1"/>
          </p:cNvSpPr>
          <p:nvPr/>
        </p:nvSpPr>
        <p:spPr>
          <a:xfrm>
            <a:off x="74745" y="98999"/>
            <a:ext cx="8817735" cy="897448"/>
          </a:xfrm>
          <a:prstGeom prst="rect">
            <a:avLst/>
          </a:prstGeom>
          <a:solidFill>
            <a:schemeClr val="accent6">
              <a:lumMod val="40000"/>
              <a:lumOff val="6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300"/>
              </a:lnSpc>
            </a:pPr>
            <a:endParaRPr lang="en-US" altLang="zh-CN" sz="2800" i="1">
              <a:solidFill>
                <a:srgbClr val="FF0000"/>
              </a:solidFill>
              <a:latin typeface="+mn-ea"/>
              <a:ea typeface="+mn-ea"/>
            </a:endParaRPr>
          </a:p>
          <a:p>
            <a:pPr algn="l">
              <a:lnSpc>
                <a:spcPts val="2300"/>
              </a:lnSpc>
            </a:pPr>
            <a:r>
              <a:rPr lang="zh-CN" altLang="en-US" sz="2800" i="1">
                <a:solidFill>
                  <a:srgbClr val="FF0000"/>
                </a:solidFill>
                <a:latin typeface="楷体" panose="02010609060101010101" pitchFamily="49" charset="-122"/>
                <a:ea typeface="楷体" panose="02010609060101010101" pitchFamily="49" charset="-122"/>
              </a:rPr>
              <a:t>建立与教材内容相关的课程内容的认知结构</a:t>
            </a:r>
            <a:endParaRPr lang="zh-CN" altLang="en-US" sz="2800" b="1" i="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4294967295" end="4294967295"/>
                                            </p:txEl>
                                          </p:spTgt>
                                        </p:tgtEl>
                                        <p:attrNameLst>
                                          <p:attrName>style.visibility</p:attrName>
                                        </p:attrNameLst>
                                      </p:cBhvr>
                                      <p:to>
                                        <p:strVal val="visible"/>
                                      </p:to>
                                    </p:set>
                                    <p:anim calcmode="lin" valueType="num">
                                      <p:cBhvr additive="base">
                                        <p:cTn id="7" dur="500" fill="hold"/>
                                        <p:tgtEl>
                                          <p:spTgt spid="65539">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anim calcmode="lin" valueType="num">
                                      <p:cBhvr additive="base">
                                        <p:cTn id="25"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anim calcmode="lin" valueType="num">
                                      <p:cBhvr additive="base">
                                        <p:cTn id="31"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P spid="3" grpId="0" bldLvl="0" animBg="1"/>
      <p:bldP spid="6" grpId="0" bldLvl="0" animBg="1"/>
      <p:bldP spid="4" grpId="0" bldLvl="0" animBg="1"/>
      <p:bldP spid="8" grpId="0" bldLvl="0" animBg="1"/>
      <p:bldP spid="9" grpId="0" bldLvl="0" animBg="1"/>
      <p:bldP spid="12" grpId="0" bldLvl="0" animBg="1"/>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1552575" y="2151380"/>
            <a:ext cx="7593330" cy="4706620"/>
          </a:xfrm>
          <a:solidFill>
            <a:schemeClr val="accent6">
              <a:lumMod val="20000"/>
              <a:lumOff val="80000"/>
            </a:schemeClr>
          </a:solidFill>
        </p:spPr>
        <p:txBody>
          <a:bodyPr>
            <a:noAutofit/>
          </a:bodyPr>
          <a:lstStyle/>
          <a:p>
            <a:pPr marL="0" indent="0" eaLnBrk="1" hangingPunct="1">
              <a:lnSpc>
                <a:spcPts val="2100"/>
              </a:lnSpc>
              <a:buFont typeface="Arial" panose="020B0604020202020204" pitchFamily="34" charset="0"/>
              <a:buNone/>
              <a:defRPr/>
            </a:pPr>
            <a:r>
              <a:rPr lang="en-US" altLang="zh-CN" sz="1800" b="1">
                <a:latin typeface="楷体" panose="02010609060101010101" pitchFamily="49" charset="-122"/>
                <a:ea typeface="楷体" panose="02010609060101010101" pitchFamily="49" charset="-122"/>
                <a:cs typeface="楷体" panose="02010609060101010101" pitchFamily="49" charset="-122"/>
              </a:rPr>
              <a:t>1.</a:t>
            </a:r>
            <a:r>
              <a:rPr lang="zh-CN" altLang="en-US" sz="1800" b="1">
                <a:latin typeface="楷体" panose="02010609060101010101" pitchFamily="49" charset="-122"/>
                <a:ea typeface="楷体" panose="02010609060101010101" pitchFamily="49" charset="-122"/>
                <a:cs typeface="楷体" panose="02010609060101010101" pitchFamily="49" charset="-122"/>
              </a:rPr>
              <a:t>石器时代中国境内有代表性的文化遗存</a:t>
            </a:r>
            <a:endParaRPr lang="zh-CN" altLang="en-US" sz="18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旧石器时代的遗存：制造打制石器，使用天然火，过采集和渔猎的群居生活</a:t>
            </a:r>
            <a:endParaRPr lang="en-US" altLang="zh-CN" sz="16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新石器时代的遗存：制造陶器和磨制石器，种植农作物、饲养家畜，定居生活</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en-US" altLang="zh-CN" sz="1800" b="1">
                <a:latin typeface="楷体" panose="02010609060101010101" pitchFamily="49" charset="-122"/>
                <a:ea typeface="楷体" panose="02010609060101010101" pitchFamily="49" charset="-122"/>
                <a:cs typeface="楷体" panose="02010609060101010101" pitchFamily="49" charset="-122"/>
              </a:rPr>
              <a:t>2.</a:t>
            </a:r>
            <a:r>
              <a:rPr lang="zh-CN" altLang="en-US" sz="1800" b="1">
                <a:latin typeface="楷体" panose="02010609060101010101" pitchFamily="49" charset="-122"/>
                <a:ea typeface="楷体" panose="02010609060101010101" pitchFamily="49" charset="-122"/>
                <a:cs typeface="楷体" panose="02010609060101010101" pitchFamily="49" charset="-122"/>
              </a:rPr>
              <a:t>私有制、阶级和早期国家的起源特征</a:t>
            </a:r>
            <a:endParaRPr lang="en-US" altLang="zh-CN" sz="1800" b="1">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中华文明起源特征：从旧石器时代走向新石器时代，中华文明多元一体</a:t>
            </a:r>
            <a:endParaRPr lang="en-US" altLang="zh-CN" sz="16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早期国家特征：国家以地方管理为主，以血缘关系为纽带，家国一体，敬天保民</a:t>
            </a:r>
            <a:endParaRPr lang="en-US" altLang="zh-CN" sz="16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en-US" altLang="zh-CN" sz="1800" b="1">
                <a:latin typeface="楷体" panose="02010609060101010101" pitchFamily="49" charset="-122"/>
                <a:ea typeface="楷体" panose="02010609060101010101" pitchFamily="49" charset="-122"/>
                <a:cs typeface="楷体" panose="02010609060101010101" pitchFamily="49" charset="-122"/>
              </a:rPr>
              <a:t>3.</a:t>
            </a:r>
            <a:r>
              <a:rPr lang="zh-CN" altLang="en-US" sz="1800" b="1">
                <a:latin typeface="楷体" panose="02010609060101010101" pitchFamily="49" charset="-122"/>
                <a:ea typeface="楷体" panose="02010609060101010101" pitchFamily="49" charset="-122"/>
                <a:cs typeface="楷体" panose="02010609060101010101" pitchFamily="49" charset="-122"/>
              </a:rPr>
              <a:t>文化遗存与中华文明起源以及国家起源的关系</a:t>
            </a:r>
            <a:endParaRPr lang="en-US" altLang="zh-CN" sz="1800" b="1">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文化遗存为中华文明的起源提供了证据，推测</a:t>
            </a:r>
            <a:endParaRPr lang="en-US" altLang="zh-CN" sz="1600">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文化遗存是了解私有制、阶级和国家起源的依据之一，推测</a:t>
            </a:r>
            <a:endParaRPr lang="en-US" altLang="zh-CN" sz="2000" b="1">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en-US" altLang="zh-CN" sz="1800" b="1">
                <a:latin typeface="楷体" panose="02010609060101010101" pitchFamily="49" charset="-122"/>
                <a:ea typeface="楷体" panose="02010609060101010101" pitchFamily="49" charset="-122"/>
                <a:cs typeface="楷体" panose="02010609060101010101" pitchFamily="49" charset="-122"/>
              </a:rPr>
              <a:t>4.</a:t>
            </a:r>
            <a:r>
              <a:rPr lang="zh-CN" altLang="en-US" sz="1800" b="1">
                <a:latin typeface="楷体" panose="02010609060101010101" pitchFamily="49" charset="-122"/>
                <a:ea typeface="楷体" panose="02010609060101010101" pitchFamily="49" charset="-122"/>
                <a:cs typeface="楷体" panose="02010609060101010101" pitchFamily="49" charset="-122"/>
              </a:rPr>
              <a:t>甲骨文、青铜铭文及其他文献记载的早期国家特征</a:t>
            </a:r>
            <a:endParaRPr lang="en-US" altLang="zh-CN" sz="1800" b="1">
              <a:latin typeface="楷体" panose="02010609060101010101" pitchFamily="49" charset="-122"/>
              <a:ea typeface="楷体" panose="02010609060101010101" pitchFamily="49" charset="-122"/>
              <a:cs typeface="楷体" panose="02010609060101010101" pitchFamily="49" charset="-122"/>
            </a:endParaRPr>
          </a:p>
          <a:p>
            <a:pPr marL="0" indent="0" eaLnBrk="1" hangingPunct="1">
              <a:lnSpc>
                <a:spcPts val="2100"/>
              </a:lnSpc>
              <a:buFont typeface="Arial" panose="020B0604020202020204" pitchFamily="34" charset="0"/>
              <a:buNone/>
              <a:defRPr/>
            </a:pPr>
            <a:r>
              <a:rPr lang="zh-CN" altLang="en-US" sz="1600">
                <a:latin typeface="楷体" panose="02010609060101010101" pitchFamily="49" charset="-122"/>
                <a:ea typeface="楷体" panose="02010609060101010101" pitchFamily="49" charset="-122"/>
                <a:cs typeface="楷体" panose="02010609060101010101" pitchFamily="49" charset="-122"/>
              </a:rPr>
              <a:t>甲骨文、青铜铭文及其他文献是了解早期国家特征的依据之一，多重证据法</a:t>
            </a:r>
            <a:endParaRPr lang="en-US" altLang="zh-CN" sz="1800">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100"/>
              </a:lnSpc>
              <a:defRPr/>
            </a:pPr>
            <a:endParaRPr lang="en-US" altLang="zh-CN" sz="1800">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100"/>
              </a:lnSpc>
              <a:defRPr/>
            </a:pPr>
            <a:endParaRPr lang="en-US" altLang="zh-CN" sz="1600">
              <a:latin typeface="楷体" panose="02010609060101010101" pitchFamily="49" charset="-122"/>
              <a:ea typeface="楷体" panose="02010609060101010101" pitchFamily="49" charset="-122"/>
            </a:endParaRPr>
          </a:p>
          <a:p>
            <a:pPr eaLnBrk="1" hangingPunct="1">
              <a:lnSpc>
                <a:spcPts val="2100"/>
              </a:lnSpc>
              <a:defRPr/>
            </a:pPr>
            <a:endParaRPr lang="en-US" altLang="zh-CN" sz="2000" b="1"/>
          </a:p>
        </p:txBody>
      </p:sp>
      <p:sp>
        <p:nvSpPr>
          <p:cNvPr id="31747" name="TextBox 1"/>
          <p:cNvSpPr txBox="1">
            <a:spLocks noChangeArrowheads="1"/>
          </p:cNvSpPr>
          <p:nvPr/>
        </p:nvSpPr>
        <p:spPr bwMode="auto">
          <a:xfrm>
            <a:off x="21295" y="432740"/>
            <a:ext cx="8968664" cy="1630045"/>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lnSpc>
                <a:spcPts val="2400"/>
              </a:lnSpc>
              <a:spcBef>
                <a:spcPct val="0"/>
              </a:spcBef>
              <a:buFontTx/>
              <a:buNone/>
            </a:pPr>
            <a:r>
              <a:rPr lang="en-US" altLang="zh-CN" sz="1800">
                <a:latin typeface="楷体" panose="02010609060101010101" pitchFamily="49" charset="-122"/>
                <a:ea typeface="楷体" panose="02010609060101010101" pitchFamily="49" charset="-122"/>
                <a:cs typeface="楷体" panose="02010609060101010101" pitchFamily="49" charset="-122"/>
              </a:rPr>
              <a:t>1.1 </a:t>
            </a:r>
            <a:r>
              <a:rPr lang="zh-CN" altLang="en-US" sz="1800">
                <a:latin typeface="楷体" panose="02010609060101010101" pitchFamily="49" charset="-122"/>
                <a:ea typeface="楷体" panose="02010609060101010101" pitchFamily="49" charset="-122"/>
                <a:cs typeface="楷体" panose="02010609060101010101" pitchFamily="49" charset="-122"/>
              </a:rPr>
              <a:t>早期中华文明：   </a:t>
            </a:r>
            <a:endParaRPr lang="en-US" altLang="zh-CN" sz="1800">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400"/>
              </a:lnSpc>
              <a:spcBef>
                <a:spcPct val="0"/>
              </a:spcBef>
              <a:buFontTx/>
              <a:buNone/>
            </a:pP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1800">
                <a:latin typeface="楷体" panose="02010609060101010101" pitchFamily="49" charset="-122"/>
                <a:ea typeface="楷体" panose="02010609060101010101" pitchFamily="49" charset="-122"/>
                <a:cs typeface="楷体" panose="02010609060101010101" pitchFamily="49" charset="-122"/>
              </a:rPr>
              <a:t>通过了解石器时代中国境内有代表性的文化遗存，</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1800">
                <a:latin typeface="楷体" panose="02010609060101010101" pitchFamily="49" charset="-122"/>
                <a:ea typeface="楷体" panose="02010609060101010101" pitchFamily="49" charset="-122"/>
                <a:cs typeface="楷体" panose="02010609060101010101" pitchFamily="49" charset="-122"/>
              </a:rPr>
              <a:t>认识它们与中华文明起源以及私有制、阶级、国家起源的关系；</a:t>
            </a:r>
            <a:r>
              <a:rPr lang="en-US" alt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3.</a:t>
            </a:r>
            <a:r>
              <a:rPr lang="zh-CN" altLang="en-US" sz="1800">
                <a:latin typeface="楷体" panose="02010609060101010101" pitchFamily="49" charset="-122"/>
                <a:ea typeface="楷体" panose="02010609060101010101" pitchFamily="49" charset="-122"/>
                <a:cs typeface="楷体" panose="02010609060101010101" pitchFamily="49" charset="-122"/>
              </a:rPr>
              <a:t>通过甲骨文、青铜铭文及其他文献记载</a:t>
            </a:r>
            <a:r>
              <a:rPr lang="en-US" altLang="zh-CN" sz="2000">
                <a:solidFill>
                  <a:srgbClr val="FF0000"/>
                </a:solidFill>
                <a:latin typeface="楷体" panose="02010609060101010101" pitchFamily="49" charset="-122"/>
                <a:ea typeface="楷体" panose="02010609060101010101" pitchFamily="49" charset="-122"/>
                <a:cs typeface="楷体" panose="02010609060101010101" pitchFamily="49" charset="-122"/>
              </a:rPr>
              <a:t>4.</a:t>
            </a:r>
            <a:r>
              <a:rPr lang="zh-CN" altLang="en-US" sz="1800">
                <a:latin typeface="楷体" panose="02010609060101010101" pitchFamily="49" charset="-122"/>
                <a:ea typeface="楷体" panose="02010609060101010101" pitchFamily="49" charset="-122"/>
                <a:cs typeface="楷体" panose="02010609060101010101" pitchFamily="49" charset="-122"/>
              </a:rPr>
              <a:t>了解私有制、阶级和早期国家的起源特征。</a:t>
            </a:r>
            <a:r>
              <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rPr>
              <a:t>          </a:t>
            </a:r>
            <a:endParaRPr lang="en-US" altLang="zh-CN" sz="18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eaLnBrk="1" hangingPunct="1">
              <a:lnSpc>
                <a:spcPts val="2400"/>
              </a:lnSpc>
              <a:spcBef>
                <a:spcPct val="0"/>
              </a:spcBef>
              <a:buFontTx/>
              <a:buNone/>
            </a:pPr>
            <a:r>
              <a:rPr lang="zh-CN" altLang="en-US" sz="1800" b="1">
                <a:solidFill>
                  <a:srgbClr val="FF0000"/>
                </a:solidFill>
                <a:latin typeface="楷体" panose="02010609060101010101" pitchFamily="49" charset="-122"/>
                <a:ea typeface="楷体" panose="02010609060101010101" pitchFamily="49" charset="-122"/>
                <a:cs typeface="楷体" panose="02010609060101010101" pitchFamily="49" charset="-122"/>
              </a:rPr>
              <a:t>                          早期中华文明的学习内容与学习要求分析</a:t>
            </a:r>
            <a:endParaRPr lang="zh-CN" altLang="en-US" sz="18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TextBox 2"/>
          <p:cNvSpPr txBox="1">
            <a:spLocks noChangeArrowheads="1"/>
          </p:cNvSpPr>
          <p:nvPr/>
        </p:nvSpPr>
        <p:spPr bwMode="auto">
          <a:xfrm>
            <a:off x="873125" y="2782570"/>
            <a:ext cx="546735" cy="1198880"/>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800" b="1">
                <a:latin typeface="Garamond" panose="02020404030301010803" pitchFamily="18" charset="0"/>
              </a:rPr>
              <a:t>历史知识</a:t>
            </a:r>
            <a:endParaRPr lang="zh-CN" altLang="en-US" sz="1800" b="1">
              <a:latin typeface="Garamond" panose="02020404030301010803" pitchFamily="18" charset="0"/>
            </a:endParaRPr>
          </a:p>
        </p:txBody>
      </p:sp>
      <p:sp>
        <p:nvSpPr>
          <p:cNvPr id="6" name="TextBox 5"/>
          <p:cNvSpPr txBox="1">
            <a:spLocks noChangeArrowheads="1"/>
          </p:cNvSpPr>
          <p:nvPr/>
        </p:nvSpPr>
        <p:spPr bwMode="auto">
          <a:xfrm>
            <a:off x="43529" y="3429000"/>
            <a:ext cx="765175" cy="1631950"/>
          </a:xfrm>
          <a:prstGeom prst="rect">
            <a:avLst/>
          </a:prstGeom>
          <a:solidFill>
            <a:schemeClr val="accent6">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2000" b="1">
                <a:latin typeface="Garamond" panose="02020404030301010803" pitchFamily="18" charset="0"/>
              </a:rPr>
              <a:t>早期中华文明课程内容</a:t>
            </a:r>
            <a:endParaRPr lang="zh-CN" altLang="en-US" sz="2000" b="1">
              <a:latin typeface="Garamond" panose="02020404030301010803" pitchFamily="18" charset="0"/>
            </a:endParaRPr>
          </a:p>
        </p:txBody>
      </p:sp>
      <p:sp>
        <p:nvSpPr>
          <p:cNvPr id="4" name="左大括号 3"/>
          <p:cNvSpPr/>
          <p:nvPr/>
        </p:nvSpPr>
        <p:spPr>
          <a:xfrm>
            <a:off x="724382" y="3208915"/>
            <a:ext cx="240130" cy="196242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8" name="左大括号 7"/>
          <p:cNvSpPr/>
          <p:nvPr/>
        </p:nvSpPr>
        <p:spPr>
          <a:xfrm>
            <a:off x="1331468" y="2143202"/>
            <a:ext cx="167212" cy="186699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9" name="左大括号 8"/>
          <p:cNvSpPr/>
          <p:nvPr/>
        </p:nvSpPr>
        <p:spPr>
          <a:xfrm>
            <a:off x="1238250" y="4509135"/>
            <a:ext cx="387350" cy="181229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31753" name="Rectangle 2"/>
          <p:cNvSpPr txBox="1">
            <a:spLocks noRot="1" noChangeArrowheads="1"/>
          </p:cNvSpPr>
          <p:nvPr/>
        </p:nvSpPr>
        <p:spPr bwMode="auto">
          <a:xfrm>
            <a:off x="60567" y="78560"/>
            <a:ext cx="8848951" cy="371795"/>
          </a:xfrm>
          <a:prstGeom prst="rect">
            <a:avLst/>
          </a:prstGeom>
          <a:solidFill>
            <a:schemeClr val="accent6">
              <a:lumMod val="20000"/>
              <a:lumOff val="8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algn="ctr" eaLnBrk="1" hangingPunct="1">
              <a:spcBef>
                <a:spcPct val="0"/>
              </a:spcBef>
              <a:buFontTx/>
              <a:buNone/>
            </a:pPr>
            <a:r>
              <a:rPr lang="zh-CN" altLang="en-US" sz="2800" b="1">
                <a:solidFill>
                  <a:srgbClr val="FF0000"/>
                </a:solidFill>
              </a:rPr>
              <a:t>课程内容的结构分析</a:t>
            </a:r>
            <a:endParaRPr lang="zh-CN" altLang="en-US" sz="2800" b="1">
              <a:solidFill>
                <a:srgbClr val="FF0000"/>
              </a:solidFill>
            </a:endParaRPr>
          </a:p>
        </p:txBody>
      </p:sp>
      <p:sp>
        <p:nvSpPr>
          <p:cNvPr id="12" name="TextBox 11"/>
          <p:cNvSpPr txBox="1">
            <a:spLocks noChangeArrowheads="1"/>
          </p:cNvSpPr>
          <p:nvPr/>
        </p:nvSpPr>
        <p:spPr bwMode="auto">
          <a:xfrm>
            <a:off x="859155" y="4848225"/>
            <a:ext cx="328930" cy="1198880"/>
          </a:xfrm>
          <a:prstGeom prst="rect">
            <a:avLst/>
          </a:prstGeom>
          <a:solidFill>
            <a:schemeClr val="accent6">
              <a:lumMod val="20000"/>
              <a:lumOff val="8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800" b="1">
                <a:latin typeface="Garamond" panose="02020404030301010803" pitchFamily="18" charset="0"/>
              </a:rPr>
              <a:t>历史认识</a:t>
            </a:r>
            <a:endParaRPr lang="zh-CN" altLang="en-US" sz="1800" b="1">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4294967295" end="4294967295"/>
                                            </p:txEl>
                                          </p:spTgt>
                                        </p:tgtEl>
                                        <p:attrNameLst>
                                          <p:attrName>style.visibility</p:attrName>
                                        </p:attrNameLst>
                                      </p:cBhvr>
                                      <p:to>
                                        <p:strVal val="visible"/>
                                      </p:to>
                                    </p:set>
                                    <p:anim calcmode="lin" valueType="num">
                                      <p:cBhvr additive="base">
                                        <p:cTn id="7" dur="500" fill="hold"/>
                                        <p:tgtEl>
                                          <p:spTgt spid="65539">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additive="base">
                                        <p:cTn id="19"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additive="base">
                                        <p:cTn id="25"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9">
                                            <p:txEl>
                                              <p:pRg st="3" end="3"/>
                                            </p:txEl>
                                          </p:spTgt>
                                        </p:tgtEl>
                                        <p:attrNameLst>
                                          <p:attrName>style.visibility</p:attrName>
                                        </p:attrNameLst>
                                      </p:cBhvr>
                                      <p:to>
                                        <p:strVal val="visible"/>
                                      </p:to>
                                    </p:set>
                                    <p:anim calcmode="lin" valueType="num">
                                      <p:cBhvr additive="base">
                                        <p:cTn id="31"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39">
                                            <p:txEl>
                                              <p:pRg st="4" end="4"/>
                                            </p:txEl>
                                          </p:spTgt>
                                        </p:tgtEl>
                                        <p:attrNameLst>
                                          <p:attrName>style.visibility</p:attrName>
                                        </p:attrNameLst>
                                      </p:cBhvr>
                                      <p:to>
                                        <p:strVal val="visible"/>
                                      </p:to>
                                    </p:set>
                                    <p:anim calcmode="lin" valueType="num">
                                      <p:cBhvr additive="base">
                                        <p:cTn id="37"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539">
                                            <p:txEl>
                                              <p:pRg st="5" end="5"/>
                                            </p:txEl>
                                          </p:spTgt>
                                        </p:tgtEl>
                                        <p:attrNameLst>
                                          <p:attrName>style.visibility</p:attrName>
                                        </p:attrNameLst>
                                      </p:cBhvr>
                                      <p:to>
                                        <p:strVal val="visible"/>
                                      </p:to>
                                    </p:set>
                                    <p:anim calcmode="lin" valueType="num">
                                      <p:cBhvr additive="base">
                                        <p:cTn id="43"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5539">
                                            <p:txEl>
                                              <p:pRg st="6" end="6"/>
                                            </p:txEl>
                                          </p:spTgt>
                                        </p:tgtEl>
                                        <p:attrNameLst>
                                          <p:attrName>style.visibility</p:attrName>
                                        </p:attrNameLst>
                                      </p:cBhvr>
                                      <p:to>
                                        <p:strVal val="visible"/>
                                      </p:to>
                                    </p:set>
                                    <p:anim calcmode="lin" valueType="num">
                                      <p:cBhvr additive="base">
                                        <p:cTn id="49" dur="5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539">
                                            <p:txEl>
                                              <p:pRg st="7" end="7"/>
                                            </p:txEl>
                                          </p:spTgt>
                                        </p:tgtEl>
                                        <p:attrNameLst>
                                          <p:attrName>style.visibility</p:attrName>
                                        </p:attrNameLst>
                                      </p:cBhvr>
                                      <p:to>
                                        <p:strVal val="visible"/>
                                      </p:to>
                                    </p:set>
                                    <p:anim calcmode="lin" valueType="num">
                                      <p:cBhvr additive="base">
                                        <p:cTn id="55" dur="500" fill="hold"/>
                                        <p:tgtEl>
                                          <p:spTgt spid="6553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55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5539">
                                            <p:txEl>
                                              <p:pRg st="8" end="8"/>
                                            </p:txEl>
                                          </p:spTgt>
                                        </p:tgtEl>
                                        <p:attrNameLst>
                                          <p:attrName>style.visibility</p:attrName>
                                        </p:attrNameLst>
                                      </p:cBhvr>
                                      <p:to>
                                        <p:strVal val="visible"/>
                                      </p:to>
                                    </p:set>
                                    <p:anim calcmode="lin" valueType="num">
                                      <p:cBhvr additive="base">
                                        <p:cTn id="61" dur="500" fill="hold"/>
                                        <p:tgtEl>
                                          <p:spTgt spid="6553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55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5539">
                                            <p:txEl>
                                              <p:pRg st="9" end="9"/>
                                            </p:txEl>
                                          </p:spTgt>
                                        </p:tgtEl>
                                        <p:attrNameLst>
                                          <p:attrName>style.visibility</p:attrName>
                                        </p:attrNameLst>
                                      </p:cBhvr>
                                      <p:to>
                                        <p:strVal val="visible"/>
                                      </p:to>
                                    </p:set>
                                    <p:anim calcmode="lin" valueType="num">
                                      <p:cBhvr additive="base">
                                        <p:cTn id="67" dur="500" fill="hold"/>
                                        <p:tgtEl>
                                          <p:spTgt spid="65539">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55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5539">
                                            <p:txEl>
                                              <p:pRg st="10" end="10"/>
                                            </p:txEl>
                                          </p:spTgt>
                                        </p:tgtEl>
                                        <p:attrNameLst>
                                          <p:attrName>style.visibility</p:attrName>
                                        </p:attrNameLst>
                                      </p:cBhvr>
                                      <p:to>
                                        <p:strVal val="visible"/>
                                      </p:to>
                                    </p:set>
                                    <p:anim calcmode="lin" valueType="num">
                                      <p:cBhvr additive="base">
                                        <p:cTn id="73" dur="500" fill="hold"/>
                                        <p:tgtEl>
                                          <p:spTgt spid="65539">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55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0" presetClass="entr" presetSubtype="0"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P spid="3" grpId="0" bldLvl="0" animBg="1"/>
      <p:bldP spid="6" grpId="0" bldLvl="0" animBg="1"/>
      <p:bldP spid="4" grpId="0" bldLvl="0" animBg="1"/>
      <p:bldP spid="8" grpId="0" bldLvl="0" animBg="1"/>
      <p:bldP spid="9" grpId="0" bldLvl="0" animBg="1"/>
      <p:bldP spid="1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2" name="TextBox 2"/>
          <p:cNvSpPr txBox="1">
            <a:spLocks noChangeArrowheads="1"/>
          </p:cNvSpPr>
          <p:nvPr/>
        </p:nvSpPr>
        <p:spPr bwMode="auto">
          <a:xfrm>
            <a:off x="413412" y="669819"/>
            <a:ext cx="8546468" cy="2954655"/>
          </a:xfrm>
          <a:prstGeom prst="rect">
            <a:avLst/>
          </a:prstGeom>
          <a:solidFill>
            <a:schemeClr val="accent6">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defRPr/>
            </a:pPr>
            <a:r>
              <a:rPr lang="zh-CN" altLang="en-US" sz="2400" b="1">
                <a:latin typeface="+mn-ea"/>
              </a:rPr>
              <a:t>           第一单元</a:t>
            </a:r>
            <a:endParaRPr lang="en-US" altLang="zh-CN" sz="1800" b="1">
              <a:latin typeface="+mn-ea"/>
            </a:endParaRPr>
          </a:p>
          <a:p>
            <a:pPr eaLnBrk="1" hangingPunct="1">
              <a:spcBef>
                <a:spcPct val="0"/>
              </a:spcBef>
              <a:buFontTx/>
              <a:buNone/>
              <a:defRPr/>
            </a:pPr>
            <a:r>
              <a:rPr lang="zh-CN" altLang="en-US" sz="1800" b="1">
                <a:latin typeface="+mn-ea"/>
              </a:rPr>
              <a:t>从中华文明起源到秦汉大一统多民族封建国家的建立与巩固</a:t>
            </a:r>
            <a:endParaRPr lang="en-US" altLang="zh-CN" sz="1800" b="1">
              <a:latin typeface="+mn-ea"/>
            </a:endParaRPr>
          </a:p>
          <a:p>
            <a:pPr eaLnBrk="1" hangingPunct="1">
              <a:spcBef>
                <a:spcPct val="0"/>
              </a:spcBef>
              <a:buFontTx/>
              <a:buNone/>
              <a:defRPr/>
            </a:pPr>
            <a:endParaRPr lang="en-US" altLang="zh-CN" sz="1800" b="1">
              <a:latin typeface="+mn-ea"/>
            </a:endParaRPr>
          </a:p>
          <a:p>
            <a:pPr eaLnBrk="1" hangingPunct="1">
              <a:spcBef>
                <a:spcPct val="0"/>
              </a:spcBef>
              <a:buFontTx/>
              <a:buNone/>
              <a:defRPr/>
            </a:pPr>
            <a:r>
              <a:rPr lang="zh-CN" altLang="zh-CN" sz="1800" b="1">
                <a:latin typeface="+mn-ea"/>
              </a:rPr>
              <a:t>第1 课</a:t>
            </a:r>
            <a:r>
              <a:rPr lang="en-US" altLang="zh-CN" sz="1800" b="1">
                <a:latin typeface="+mn-ea"/>
              </a:rPr>
              <a:t>  </a:t>
            </a:r>
            <a:r>
              <a:rPr lang="zh-CN" altLang="zh-CN" sz="1800" b="1">
                <a:latin typeface="+mn-ea"/>
              </a:rPr>
              <a:t>中华文明的起源与早期国家</a:t>
            </a:r>
            <a:endParaRPr lang="en-US" altLang="zh-CN" sz="1800" b="1">
              <a:latin typeface="+mn-ea"/>
            </a:endParaRPr>
          </a:p>
          <a:p>
            <a:pPr eaLnBrk="1" hangingPunct="1">
              <a:spcBef>
                <a:spcPct val="0"/>
              </a:spcBef>
              <a:buFontTx/>
              <a:buNone/>
              <a:defRPr/>
            </a:pPr>
            <a:endParaRPr lang="en-US" altLang="zh-CN" sz="1800" b="1">
              <a:latin typeface="+mn-ea"/>
            </a:endParaRPr>
          </a:p>
          <a:p>
            <a:pPr eaLnBrk="1" hangingPunct="1">
              <a:spcBef>
                <a:spcPct val="0"/>
              </a:spcBef>
              <a:buFontTx/>
              <a:buNone/>
              <a:defRPr/>
            </a:pPr>
            <a:r>
              <a:rPr lang="zh-CN" altLang="zh-CN" sz="1800" b="1">
                <a:latin typeface="+mn-ea"/>
              </a:rPr>
              <a:t>第2 课</a:t>
            </a:r>
            <a:r>
              <a:rPr lang="en-US" altLang="zh-CN" sz="1800" b="1">
                <a:latin typeface="+mn-ea"/>
              </a:rPr>
              <a:t>  </a:t>
            </a:r>
            <a:r>
              <a:rPr lang="zh-CN" altLang="zh-CN" sz="1800" b="1">
                <a:latin typeface="+mn-ea"/>
              </a:rPr>
              <a:t>诸侯纷争与变法运动</a:t>
            </a:r>
            <a:endParaRPr lang="en-US" altLang="zh-CN" sz="1800" b="1">
              <a:latin typeface="+mn-ea"/>
            </a:endParaRPr>
          </a:p>
          <a:p>
            <a:pPr eaLnBrk="1" hangingPunct="1">
              <a:spcBef>
                <a:spcPct val="0"/>
              </a:spcBef>
              <a:buFontTx/>
              <a:buNone/>
              <a:defRPr/>
            </a:pPr>
            <a:endParaRPr lang="en-US" altLang="zh-CN" sz="1800" b="1">
              <a:latin typeface="+mn-ea"/>
            </a:endParaRPr>
          </a:p>
          <a:p>
            <a:pPr eaLnBrk="1" hangingPunct="1">
              <a:spcBef>
                <a:spcPct val="0"/>
              </a:spcBef>
              <a:buFontTx/>
              <a:buNone/>
              <a:defRPr/>
            </a:pPr>
            <a:r>
              <a:rPr lang="zh-CN" altLang="zh-CN" sz="1800" b="1">
                <a:latin typeface="+mn-ea"/>
              </a:rPr>
              <a:t>第3 课</a:t>
            </a:r>
            <a:r>
              <a:rPr lang="en-US" altLang="zh-CN" sz="1800" b="1">
                <a:latin typeface="+mn-ea"/>
              </a:rPr>
              <a:t>  </a:t>
            </a:r>
            <a:r>
              <a:rPr lang="zh-CN" altLang="en-US" sz="1800" b="1">
                <a:latin typeface="+mn-ea"/>
              </a:rPr>
              <a:t>秦</a:t>
            </a:r>
            <a:r>
              <a:rPr lang="zh-CN" altLang="zh-CN" sz="1800" b="1">
                <a:latin typeface="+mn-ea"/>
              </a:rPr>
              <a:t>统一多民族封建国家的建立</a:t>
            </a:r>
            <a:endParaRPr lang="en-US" altLang="zh-CN" sz="1800" b="1">
              <a:latin typeface="+mn-ea"/>
            </a:endParaRPr>
          </a:p>
          <a:p>
            <a:pPr eaLnBrk="1" hangingPunct="1">
              <a:spcBef>
                <a:spcPct val="0"/>
              </a:spcBef>
              <a:buFontTx/>
              <a:buNone/>
              <a:defRPr/>
            </a:pPr>
            <a:endParaRPr lang="en-US" altLang="zh-CN" sz="1800" b="1">
              <a:latin typeface="+mn-ea"/>
            </a:endParaRPr>
          </a:p>
          <a:p>
            <a:pPr eaLnBrk="1" hangingPunct="1">
              <a:spcBef>
                <a:spcPct val="0"/>
              </a:spcBef>
              <a:buFontTx/>
              <a:buNone/>
              <a:defRPr/>
            </a:pPr>
            <a:r>
              <a:rPr lang="zh-CN" altLang="zh-CN" sz="1800" b="1">
                <a:latin typeface="+mn-ea"/>
              </a:rPr>
              <a:t>第4 课</a:t>
            </a:r>
            <a:r>
              <a:rPr lang="en-US" altLang="zh-CN" sz="1800" b="1">
                <a:latin typeface="+mn-ea"/>
              </a:rPr>
              <a:t> </a:t>
            </a:r>
            <a:r>
              <a:rPr lang="zh-CN" altLang="zh-CN" sz="1800" b="1">
                <a:latin typeface="+mn-ea"/>
              </a:rPr>
              <a:t>西汉与东汉——</a:t>
            </a:r>
            <a:r>
              <a:rPr lang="zh-CN" altLang="en-US" sz="1800" b="1">
                <a:latin typeface="+mn-ea"/>
              </a:rPr>
              <a:t>统一多民族封建国家</a:t>
            </a:r>
            <a:r>
              <a:rPr lang="zh-CN" altLang="zh-CN" sz="1800" b="1">
                <a:latin typeface="+mn-ea"/>
              </a:rPr>
              <a:t>的巩固</a:t>
            </a:r>
            <a:endParaRPr lang="zh-CN" altLang="en-US" sz="1800" b="1">
              <a:latin typeface="+mn-ea"/>
            </a:endParaRPr>
          </a:p>
        </p:txBody>
      </p:sp>
      <p:sp>
        <p:nvSpPr>
          <p:cNvPr id="13315" name="Rectangle 2"/>
          <p:cNvSpPr txBox="1">
            <a:spLocks noRot="1" noChangeArrowheads="1"/>
          </p:cNvSpPr>
          <p:nvPr/>
        </p:nvSpPr>
        <p:spPr bwMode="auto">
          <a:xfrm>
            <a:off x="367506" y="16193"/>
            <a:ext cx="8623350" cy="599441"/>
          </a:xfrm>
          <a:prstGeom prst="rect">
            <a:avLst/>
          </a:prstGeom>
          <a:solidFill>
            <a:schemeClr val="accent6">
              <a:lumMod val="40000"/>
              <a:lumOff val="60000"/>
            </a:schemeClr>
          </a:solidFill>
          <a:ln>
            <a:noFill/>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2400" b="1">
                <a:solidFill>
                  <a:srgbClr val="FF0000"/>
                </a:solidFill>
              </a:rPr>
              <a:t>     第一单元  教材内容主题分析</a:t>
            </a:r>
            <a:endParaRPr lang="zh-CN" altLang="en-US" sz="2400" b="1">
              <a:solidFill>
                <a:srgbClr val="FF0000"/>
              </a:solidFill>
            </a:endParaRPr>
          </a:p>
        </p:txBody>
      </p:sp>
      <p:sp>
        <p:nvSpPr>
          <p:cNvPr id="6" name="TextBox 1"/>
          <p:cNvSpPr txBox="1">
            <a:spLocks noChangeArrowheads="1"/>
          </p:cNvSpPr>
          <p:nvPr/>
        </p:nvSpPr>
        <p:spPr bwMode="auto">
          <a:xfrm>
            <a:off x="518667" y="3927990"/>
            <a:ext cx="2763838" cy="1600438"/>
          </a:xfrm>
          <a:prstGeom prst="rect">
            <a:avLst/>
          </a:prstGeom>
          <a:solidFill>
            <a:schemeClr val="accent6">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en-US" altLang="zh-CN" sz="1600" b="1">
                <a:latin typeface="Garamond" panose="02020404030301010803" pitchFamily="18" charset="0"/>
              </a:rPr>
              <a:t>                             </a:t>
            </a:r>
            <a:r>
              <a:rPr lang="zh-CN" altLang="en-US" sz="1600">
                <a:latin typeface="Garamond" panose="02020404030301010803" pitchFamily="18" charset="0"/>
              </a:rPr>
              <a:t>旧石器时代</a:t>
            </a:r>
            <a:endParaRPr lang="en-US" altLang="zh-CN" sz="1600">
              <a:latin typeface="Garamond" panose="02020404030301010803" pitchFamily="18" charset="0"/>
            </a:endParaRPr>
          </a:p>
          <a:p>
            <a:pPr eaLnBrk="1" hangingPunct="1">
              <a:spcBef>
                <a:spcPct val="0"/>
              </a:spcBef>
              <a:buFontTx/>
              <a:buNone/>
            </a:pPr>
            <a:r>
              <a:rPr lang="zh-CN" altLang="en-US" sz="1600" b="1">
                <a:latin typeface="Garamond" panose="02020404030301010803" pitchFamily="18" charset="0"/>
              </a:rPr>
              <a:t> 中华文明起源</a:t>
            </a:r>
            <a:endParaRPr lang="en-US" altLang="zh-CN" sz="1600" b="1">
              <a:latin typeface="Garamond" panose="02020404030301010803" pitchFamily="18" charset="0"/>
            </a:endParaRPr>
          </a:p>
          <a:p>
            <a:pPr eaLnBrk="1" hangingPunct="1">
              <a:spcBef>
                <a:spcPct val="0"/>
              </a:spcBef>
              <a:buFontTx/>
              <a:buNone/>
            </a:pPr>
            <a:r>
              <a:rPr lang="en-US" altLang="zh-CN" sz="1600" b="1">
                <a:latin typeface="Garamond" panose="02020404030301010803" pitchFamily="18" charset="0"/>
              </a:rPr>
              <a:t>                             </a:t>
            </a:r>
            <a:r>
              <a:rPr lang="zh-CN" altLang="en-US" sz="1600">
                <a:latin typeface="Garamond" panose="02020404030301010803" pitchFamily="18" charset="0"/>
              </a:rPr>
              <a:t>新石器时代</a:t>
            </a:r>
            <a:endParaRPr lang="en-US" altLang="zh-CN" sz="1600">
              <a:latin typeface="Garamond" panose="02020404030301010803" pitchFamily="18" charset="0"/>
            </a:endParaRPr>
          </a:p>
          <a:p>
            <a:pPr eaLnBrk="1" hangingPunct="1">
              <a:spcBef>
                <a:spcPct val="0"/>
              </a:spcBef>
              <a:buFontTx/>
              <a:buNone/>
            </a:pPr>
            <a:endParaRPr lang="en-US" altLang="zh-CN" sz="1800">
              <a:latin typeface="Garamond" panose="02020404030301010803" pitchFamily="18" charset="0"/>
            </a:endParaRPr>
          </a:p>
          <a:p>
            <a:pPr eaLnBrk="1" hangingPunct="1">
              <a:spcBef>
                <a:spcPct val="0"/>
              </a:spcBef>
              <a:buFontTx/>
              <a:buNone/>
            </a:pPr>
            <a:endParaRPr lang="en-US" altLang="zh-CN" sz="1600">
              <a:latin typeface="Garamond" panose="02020404030301010803" pitchFamily="18" charset="0"/>
            </a:endParaRPr>
          </a:p>
          <a:p>
            <a:pPr eaLnBrk="1" hangingPunct="1">
              <a:spcBef>
                <a:spcPct val="0"/>
              </a:spcBef>
              <a:buFontTx/>
              <a:buNone/>
            </a:pPr>
            <a:endParaRPr lang="en-US" altLang="zh-CN" sz="1600">
              <a:latin typeface="Garamond" panose="02020404030301010803" pitchFamily="18" charset="0"/>
            </a:endParaRPr>
          </a:p>
        </p:txBody>
      </p:sp>
      <p:sp>
        <p:nvSpPr>
          <p:cNvPr id="17" name="TextBox 1"/>
          <p:cNvSpPr txBox="1">
            <a:spLocks noChangeArrowheads="1"/>
          </p:cNvSpPr>
          <p:nvPr/>
        </p:nvSpPr>
        <p:spPr bwMode="auto">
          <a:xfrm>
            <a:off x="572204" y="5494447"/>
            <a:ext cx="2740025" cy="584775"/>
          </a:xfrm>
          <a:prstGeom prst="rect">
            <a:avLst/>
          </a:prstGeom>
          <a:solidFill>
            <a:schemeClr val="accent6">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latin typeface="Garamond" panose="02020404030301010803" pitchFamily="18" charset="0"/>
              </a:rPr>
              <a:t>早期国家：夏       商       西周</a:t>
            </a: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p:txBody>
      </p:sp>
      <p:sp>
        <p:nvSpPr>
          <p:cNvPr id="13" name="左大括号 12"/>
          <p:cNvSpPr/>
          <p:nvPr/>
        </p:nvSpPr>
        <p:spPr>
          <a:xfrm>
            <a:off x="1914845" y="4092017"/>
            <a:ext cx="131763" cy="5762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cxnSp>
        <p:nvCxnSpPr>
          <p:cNvPr id="24" name="直接箭头连接符 23"/>
          <p:cNvCxnSpPr/>
          <p:nvPr/>
        </p:nvCxnSpPr>
        <p:spPr>
          <a:xfrm>
            <a:off x="1914845" y="5648657"/>
            <a:ext cx="261937"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0" name="直接箭头连接符 29"/>
          <p:cNvCxnSpPr/>
          <p:nvPr/>
        </p:nvCxnSpPr>
        <p:spPr>
          <a:xfrm>
            <a:off x="2497931" y="5708569"/>
            <a:ext cx="26193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6" name="左大括号 25"/>
          <p:cNvSpPr/>
          <p:nvPr/>
        </p:nvSpPr>
        <p:spPr>
          <a:xfrm>
            <a:off x="443037" y="4313553"/>
            <a:ext cx="45906" cy="1600437"/>
          </a:xfrm>
          <a:prstGeom prst="leftBrace">
            <a:avLst/>
          </a:pr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sp>
        <p:nvSpPr>
          <p:cNvPr id="27" name="TextBox 26"/>
          <p:cNvSpPr txBox="1">
            <a:spLocks noChangeArrowheads="1"/>
          </p:cNvSpPr>
          <p:nvPr/>
        </p:nvSpPr>
        <p:spPr bwMode="auto">
          <a:xfrm>
            <a:off x="-82162" y="4590950"/>
            <a:ext cx="633413" cy="831850"/>
          </a:xfrm>
          <a:prstGeom prst="rect">
            <a:avLst/>
          </a:prstGeom>
          <a:solidFill>
            <a:schemeClr val="accent6">
              <a:lumMod val="40000"/>
              <a:lumOff val="6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solidFill>
                  <a:srgbClr val="FF0000"/>
                </a:solidFill>
                <a:latin typeface="Garamond" panose="02020404030301010803" pitchFamily="18" charset="0"/>
              </a:rPr>
              <a:t>早期中华文明</a:t>
            </a:r>
            <a:endParaRPr lang="zh-CN" altLang="en-US" sz="1600" b="1">
              <a:solidFill>
                <a:srgbClr val="FF0000"/>
              </a:solidFill>
              <a:latin typeface="Garamond" panose="02020404030301010803" pitchFamily="18" charset="0"/>
            </a:endParaRPr>
          </a:p>
        </p:txBody>
      </p:sp>
      <p:cxnSp>
        <p:nvCxnSpPr>
          <p:cNvPr id="6144" name="直接箭头连接符 6143"/>
          <p:cNvCxnSpPr/>
          <p:nvPr/>
        </p:nvCxnSpPr>
        <p:spPr>
          <a:xfrm flipH="1">
            <a:off x="1403648" y="4628654"/>
            <a:ext cx="0" cy="7191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7" name="TextBox 1"/>
          <p:cNvSpPr txBox="1">
            <a:spLocks noChangeArrowheads="1"/>
          </p:cNvSpPr>
          <p:nvPr/>
        </p:nvSpPr>
        <p:spPr bwMode="auto">
          <a:xfrm>
            <a:off x="3699010" y="5048756"/>
            <a:ext cx="5260870" cy="1077218"/>
          </a:xfrm>
          <a:prstGeom prst="rect">
            <a:avLst/>
          </a:prstGeom>
          <a:solidFill>
            <a:schemeClr val="accent6">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latin typeface="Garamond" panose="02020404030301010803" pitchFamily="18" charset="0"/>
              </a:rPr>
              <a:t>精神文明的产生</a:t>
            </a:r>
            <a:r>
              <a:rPr lang="en-US" altLang="zh-CN" sz="1600" b="1">
                <a:latin typeface="Garamond" panose="02020404030301010803" pitchFamily="18" charset="0"/>
              </a:rPr>
              <a:t>——</a:t>
            </a:r>
            <a:r>
              <a:rPr lang="zh-CN" altLang="en-US" sz="1600" b="1">
                <a:latin typeface="Garamond" panose="02020404030301010803" pitchFamily="18" charset="0"/>
              </a:rPr>
              <a:t>春秋战国时期      传统思想文化</a:t>
            </a: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a:p>
            <a:pPr eaLnBrk="1" hangingPunct="1">
              <a:spcBef>
                <a:spcPct val="0"/>
              </a:spcBef>
              <a:buFontTx/>
              <a:buNone/>
            </a:pPr>
            <a:r>
              <a:rPr lang="en-US" altLang="zh-CN" sz="1600" b="1">
                <a:latin typeface="Garamond" panose="02020404030301010803" pitchFamily="18" charset="0"/>
              </a:rPr>
              <a:t>         </a:t>
            </a:r>
            <a:endParaRPr lang="en-US" altLang="zh-CN" sz="1600">
              <a:latin typeface="Garamond" panose="02020404030301010803" pitchFamily="18" charset="0"/>
            </a:endParaRPr>
          </a:p>
        </p:txBody>
      </p:sp>
      <p:cxnSp>
        <p:nvCxnSpPr>
          <p:cNvPr id="48" name="直接箭头连接符 47"/>
          <p:cNvCxnSpPr/>
          <p:nvPr/>
        </p:nvCxnSpPr>
        <p:spPr>
          <a:xfrm flipH="1">
            <a:off x="6156176" y="4460715"/>
            <a:ext cx="0" cy="5349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xtBox 1"/>
          <p:cNvSpPr txBox="1">
            <a:spLocks noChangeArrowheads="1"/>
          </p:cNvSpPr>
          <p:nvPr/>
        </p:nvSpPr>
        <p:spPr bwMode="auto">
          <a:xfrm>
            <a:off x="3779913" y="4011780"/>
            <a:ext cx="5185819" cy="1077218"/>
          </a:xfrm>
          <a:prstGeom prst="rect">
            <a:avLst/>
          </a:prstGeom>
          <a:solidFill>
            <a:schemeClr val="accent6">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latin typeface="Garamond" panose="02020404030301010803" pitchFamily="18" charset="0"/>
              </a:rPr>
              <a:t>早期中华文明 </a:t>
            </a:r>
            <a:r>
              <a:rPr lang="en-US" altLang="zh-CN" sz="1600" b="1">
                <a:latin typeface="Garamond" panose="02020404030301010803" pitchFamily="18" charset="0"/>
              </a:rPr>
              <a:t>——</a:t>
            </a:r>
            <a:r>
              <a:rPr lang="zh-CN" altLang="en-US" sz="1600" b="1">
                <a:latin typeface="Garamond" panose="02020404030301010803" pitchFamily="18" charset="0"/>
              </a:rPr>
              <a:t>夏、商、西周        早期国家的形成   </a:t>
            </a: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a:p>
            <a:pPr eaLnBrk="1" hangingPunct="1">
              <a:spcBef>
                <a:spcPct val="0"/>
              </a:spcBef>
              <a:buFontTx/>
              <a:buNone/>
            </a:pPr>
            <a:endParaRPr lang="en-US" altLang="zh-CN" sz="1600" b="1">
              <a:latin typeface="Garamond" panose="02020404030301010803" pitchFamily="18" charset="0"/>
            </a:endParaRPr>
          </a:p>
        </p:txBody>
      </p:sp>
      <p:sp>
        <p:nvSpPr>
          <p:cNvPr id="19" name="TextBox 1"/>
          <p:cNvSpPr txBox="1">
            <a:spLocks noChangeArrowheads="1"/>
          </p:cNvSpPr>
          <p:nvPr/>
        </p:nvSpPr>
        <p:spPr bwMode="auto">
          <a:xfrm>
            <a:off x="3704120" y="5831106"/>
            <a:ext cx="5286736" cy="33855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latin typeface="Garamond" panose="02020404030301010803" pitchFamily="18" charset="0"/>
              </a:rPr>
              <a:t>制度文明的产生</a:t>
            </a:r>
            <a:r>
              <a:rPr lang="en-US" altLang="zh-CN" sz="1600" b="1">
                <a:latin typeface="Garamond" panose="02020404030301010803" pitchFamily="18" charset="0"/>
              </a:rPr>
              <a:t>——</a:t>
            </a:r>
            <a:r>
              <a:rPr lang="zh-CN" altLang="en-US" sz="1600" b="1">
                <a:latin typeface="Garamond" panose="02020404030301010803" pitchFamily="18" charset="0"/>
              </a:rPr>
              <a:t>秦汉时期      大一统，</a:t>
            </a:r>
            <a:r>
              <a:rPr lang="en-US" altLang="zh-CN" sz="1600" b="1">
                <a:latin typeface="Garamond" panose="02020404030301010803" pitchFamily="18" charset="0"/>
              </a:rPr>
              <a:t> </a:t>
            </a:r>
            <a:r>
              <a:rPr lang="zh-CN" altLang="en-US" sz="1600" b="1">
                <a:latin typeface="Garamond" panose="02020404030301010803" pitchFamily="18" charset="0"/>
              </a:rPr>
              <a:t>中央集权制度</a:t>
            </a:r>
            <a:r>
              <a:rPr lang="en-US" altLang="zh-CN" sz="1600" b="1">
                <a:latin typeface="Garamond" panose="02020404030301010803" pitchFamily="18" charset="0"/>
              </a:rPr>
              <a:t>                           </a:t>
            </a:r>
            <a:endParaRPr lang="en-US" altLang="zh-CN" sz="1600">
              <a:latin typeface="Garamond" panose="02020404030301010803" pitchFamily="18" charset="0"/>
            </a:endParaRPr>
          </a:p>
        </p:txBody>
      </p:sp>
      <p:cxnSp>
        <p:nvCxnSpPr>
          <p:cNvPr id="22" name="直接箭头连接符 21"/>
          <p:cNvCxnSpPr/>
          <p:nvPr/>
        </p:nvCxnSpPr>
        <p:spPr>
          <a:xfrm flipH="1">
            <a:off x="6300191" y="4361160"/>
            <a:ext cx="0" cy="5349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左大括号 22"/>
          <p:cNvSpPr/>
          <p:nvPr/>
        </p:nvSpPr>
        <p:spPr>
          <a:xfrm>
            <a:off x="3653991" y="4099772"/>
            <a:ext cx="163977" cy="2016835"/>
          </a:xfrm>
          <a:prstGeom prst="leftBrace">
            <a:avLst/>
          </a:pr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cxnSp>
        <p:nvCxnSpPr>
          <p:cNvPr id="28" name="直接箭头连接符 27"/>
          <p:cNvCxnSpPr/>
          <p:nvPr/>
        </p:nvCxnSpPr>
        <p:spPr>
          <a:xfrm flipH="1">
            <a:off x="2759869" y="4152938"/>
            <a:ext cx="0" cy="3077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直接箭头连接符 28"/>
          <p:cNvCxnSpPr>
            <a:endCxn id="19" idx="0"/>
          </p:cNvCxnSpPr>
          <p:nvPr/>
        </p:nvCxnSpPr>
        <p:spPr>
          <a:xfrm>
            <a:off x="6334763" y="5423800"/>
            <a:ext cx="12725" cy="4073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1" name="TextBox 26"/>
          <p:cNvSpPr txBox="1">
            <a:spLocks noChangeArrowheads="1"/>
          </p:cNvSpPr>
          <p:nvPr/>
        </p:nvSpPr>
        <p:spPr bwMode="auto">
          <a:xfrm>
            <a:off x="3154831" y="4738469"/>
            <a:ext cx="633413" cy="830997"/>
          </a:xfrm>
          <a:prstGeom prst="rect">
            <a:avLst/>
          </a:prstGeom>
          <a:solidFill>
            <a:schemeClr val="accent6">
              <a:lumMod val="40000"/>
              <a:lumOff val="6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solidFill>
                  <a:srgbClr val="FF0000"/>
                </a:solidFill>
                <a:latin typeface="Garamond" panose="02020404030301010803" pitchFamily="18" charset="0"/>
              </a:rPr>
              <a:t>中华文明</a:t>
            </a:r>
            <a:endParaRPr lang="en-US" altLang="zh-CN" sz="1600" b="1">
              <a:solidFill>
                <a:srgbClr val="FF0000"/>
              </a:solidFill>
              <a:latin typeface="Garamond" panose="02020404030301010803" pitchFamily="18" charset="0"/>
            </a:endParaRPr>
          </a:p>
          <a:p>
            <a:pPr eaLnBrk="1" hangingPunct="1">
              <a:spcBef>
                <a:spcPct val="0"/>
              </a:spcBef>
              <a:buFontTx/>
              <a:buNone/>
            </a:pPr>
            <a:r>
              <a:rPr lang="zh-CN" altLang="en-US" sz="1600" b="1">
                <a:solidFill>
                  <a:srgbClr val="FF0000"/>
                </a:solidFill>
                <a:latin typeface="Garamond" panose="02020404030301010803" pitchFamily="18" charset="0"/>
              </a:rPr>
              <a:t>形成</a:t>
            </a:r>
            <a:endParaRPr lang="zh-CN" altLang="en-US" sz="1600" b="1">
              <a:solidFill>
                <a:srgbClr val="FF0000"/>
              </a:solidFill>
              <a:latin typeface="Garamond" panose="020204040303010108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4"/>
                                        </p:tgtEl>
                                        <p:attrNameLst>
                                          <p:attrName>style.visibility</p:attrName>
                                        </p:attrNameLst>
                                      </p:cBhvr>
                                      <p:to>
                                        <p:strVal val="visible"/>
                                      </p:to>
                                    </p:set>
                                    <p:anim calcmode="lin" valueType="num">
                                      <p:cBhvr additive="base">
                                        <p:cTn id="49" dur="500" fill="hold"/>
                                        <p:tgtEl>
                                          <p:spTgt spid="6144"/>
                                        </p:tgtEl>
                                        <p:attrNameLst>
                                          <p:attrName>ppt_x</p:attrName>
                                        </p:attrNameLst>
                                      </p:cBhvr>
                                      <p:tavLst>
                                        <p:tav tm="0">
                                          <p:val>
                                            <p:strVal val="#ppt_x"/>
                                          </p:val>
                                        </p:tav>
                                        <p:tav tm="100000">
                                          <p:val>
                                            <p:strVal val="#ppt_x"/>
                                          </p:val>
                                        </p:tav>
                                      </p:tavLst>
                                    </p:anim>
                                    <p:anim calcmode="lin" valueType="num">
                                      <p:cBhvr additive="base">
                                        <p:cTn id="50" dur="500" fill="hold"/>
                                        <p:tgtEl>
                                          <p:spTgt spid="61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p:bldP spid="6" grpId="0" bldLvl="0" animBg="1"/>
      <p:bldP spid="17" grpId="0" bldLvl="0" animBg="1"/>
      <p:bldP spid="13" grpId="0" bldLvl="0" animBg="1"/>
      <p:bldP spid="26" grpId="0" bldLvl="0" animBg="1"/>
      <p:bldP spid="27" grpId="0" bldLvl="0" animBg="1"/>
      <p:bldP spid="47" grpId="0" bldLvl="0" animBg="1"/>
      <p:bldP spid="18" grpId="0" bldLvl="0" animBg="1"/>
      <p:bldP spid="19" grpId="0" bldLvl="0" animBg="1"/>
      <p:bldP spid="23" grpId="0" bldLvl="0" animBg="1"/>
      <p:bldP spid="31"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292" name="TextBox 2"/>
          <p:cNvSpPr txBox="1">
            <a:spLocks noChangeArrowheads="1"/>
          </p:cNvSpPr>
          <p:nvPr/>
        </p:nvSpPr>
        <p:spPr bwMode="auto">
          <a:xfrm>
            <a:off x="90488" y="1521524"/>
            <a:ext cx="8907463" cy="2595582"/>
          </a:xfrm>
          <a:prstGeom prst="rect">
            <a:avLst/>
          </a:prstGeom>
          <a:solidFill>
            <a:schemeClr val="bg2"/>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lnSpc>
                <a:spcPts val="2200"/>
              </a:lnSpc>
              <a:spcBef>
                <a:spcPct val="0"/>
              </a:spcBef>
              <a:buFontTx/>
              <a:buNone/>
              <a:defRPr/>
            </a:pPr>
            <a:r>
              <a:rPr lang="zh-CN" altLang="en-US" sz="1800" b="1">
                <a:solidFill>
                  <a:srgbClr val="FF0000"/>
                </a:solidFill>
                <a:latin typeface="+mn-ea"/>
                <a:ea typeface="+mn-ea"/>
              </a:rPr>
              <a:t>第一单元  </a:t>
            </a:r>
            <a:r>
              <a:rPr lang="zh-CN" altLang="en-US" sz="1600" b="1">
                <a:latin typeface="+mn-ea"/>
                <a:ea typeface="+mn-ea"/>
              </a:rPr>
              <a:t>从中华文明起源到秦汉大一统多民族封建国家的建立与巩固</a:t>
            </a:r>
            <a:endParaRPr lang="en-US" altLang="zh-CN" sz="1600" b="1">
              <a:latin typeface="+mn-ea"/>
              <a:ea typeface="+mn-ea"/>
            </a:endParaRPr>
          </a:p>
          <a:p>
            <a:pPr eaLnBrk="1" hangingPunct="1">
              <a:lnSpc>
                <a:spcPts val="2200"/>
              </a:lnSpc>
              <a:spcBef>
                <a:spcPct val="0"/>
              </a:spcBef>
              <a:buFontTx/>
              <a:buNone/>
              <a:defRPr/>
            </a:pPr>
            <a:r>
              <a:rPr lang="zh-CN" altLang="zh-CN" sz="1600" b="1">
                <a:latin typeface="+mn-ea"/>
                <a:ea typeface="+mn-ea"/>
              </a:rPr>
              <a:t>第1 课</a:t>
            </a:r>
            <a:r>
              <a:rPr lang="en-US" altLang="zh-CN" sz="1600" b="1">
                <a:latin typeface="+mn-ea"/>
                <a:ea typeface="+mn-ea"/>
              </a:rPr>
              <a:t>  </a:t>
            </a:r>
            <a:r>
              <a:rPr lang="zh-CN" altLang="zh-CN" sz="1600" b="1">
                <a:latin typeface="+mn-ea"/>
                <a:ea typeface="+mn-ea"/>
              </a:rPr>
              <a:t>中华文明的起源与早期国家</a:t>
            </a:r>
            <a:endParaRPr lang="en-US" altLang="zh-CN" sz="1600" b="1">
              <a:latin typeface="+mn-ea"/>
              <a:ea typeface="+mn-ea"/>
            </a:endParaRPr>
          </a:p>
          <a:p>
            <a:pPr eaLnBrk="1" hangingPunct="1">
              <a:lnSpc>
                <a:spcPts val="2200"/>
              </a:lnSpc>
              <a:spcBef>
                <a:spcPct val="0"/>
              </a:spcBef>
              <a:buFontTx/>
              <a:buNone/>
              <a:defRPr/>
            </a:pPr>
            <a:r>
              <a:rPr lang="zh-CN" altLang="zh-CN" sz="1600" b="1">
                <a:latin typeface="+mn-ea"/>
                <a:ea typeface="+mn-ea"/>
              </a:rPr>
              <a:t>第2 课</a:t>
            </a:r>
            <a:r>
              <a:rPr lang="en-US" altLang="zh-CN" sz="1600" b="1">
                <a:latin typeface="+mn-ea"/>
                <a:ea typeface="+mn-ea"/>
              </a:rPr>
              <a:t>  </a:t>
            </a:r>
            <a:r>
              <a:rPr lang="zh-CN" altLang="zh-CN" sz="1600" b="1">
                <a:latin typeface="+mn-ea"/>
                <a:ea typeface="+mn-ea"/>
              </a:rPr>
              <a:t>诸侯纷争与变法运动</a:t>
            </a:r>
            <a:endParaRPr lang="en-US" altLang="zh-CN" sz="1600" b="1">
              <a:latin typeface="+mn-ea"/>
              <a:ea typeface="+mn-ea"/>
            </a:endParaRPr>
          </a:p>
          <a:p>
            <a:pPr eaLnBrk="1" hangingPunct="1">
              <a:lnSpc>
                <a:spcPts val="2200"/>
              </a:lnSpc>
              <a:spcBef>
                <a:spcPct val="0"/>
              </a:spcBef>
              <a:buFontTx/>
              <a:buNone/>
              <a:defRPr/>
            </a:pPr>
            <a:r>
              <a:rPr lang="zh-CN" altLang="en-US" sz="1600" b="1">
                <a:solidFill>
                  <a:srgbClr val="FF0000"/>
                </a:solidFill>
                <a:latin typeface="+mn-ea"/>
                <a:ea typeface="+mn-ea"/>
              </a:rPr>
              <a:t>列国纷争与华夏认同</a:t>
            </a:r>
            <a:endParaRPr lang="en-US" altLang="zh-CN" sz="1600" b="1">
              <a:solidFill>
                <a:srgbClr val="FF0000"/>
              </a:solidFill>
              <a:latin typeface="+mn-ea"/>
              <a:ea typeface="+mn-ea"/>
            </a:endParaRPr>
          </a:p>
          <a:p>
            <a:pPr eaLnBrk="1" hangingPunct="1">
              <a:lnSpc>
                <a:spcPts val="2200"/>
              </a:lnSpc>
              <a:spcBef>
                <a:spcPct val="0"/>
              </a:spcBef>
              <a:buFontTx/>
              <a:buNone/>
              <a:defRPr/>
            </a:pPr>
            <a:r>
              <a:rPr lang="zh-CN" altLang="en-US" sz="1600" b="1">
                <a:solidFill>
                  <a:srgbClr val="FF0000"/>
                </a:solidFill>
                <a:latin typeface="+mn-ea"/>
                <a:ea typeface="+mn-ea"/>
              </a:rPr>
              <a:t>经济发展与变法运动</a:t>
            </a:r>
            <a:endParaRPr lang="en-US" altLang="zh-CN" sz="1600" b="1">
              <a:solidFill>
                <a:srgbClr val="FF0000"/>
              </a:solidFill>
              <a:latin typeface="+mn-ea"/>
              <a:ea typeface="+mn-ea"/>
            </a:endParaRPr>
          </a:p>
          <a:p>
            <a:pPr eaLnBrk="1" hangingPunct="1">
              <a:lnSpc>
                <a:spcPts val="2200"/>
              </a:lnSpc>
              <a:spcBef>
                <a:spcPct val="0"/>
              </a:spcBef>
              <a:buFontTx/>
              <a:buNone/>
              <a:defRPr/>
            </a:pPr>
            <a:r>
              <a:rPr lang="zh-CN" altLang="en-US" sz="1600" b="1">
                <a:solidFill>
                  <a:srgbClr val="FF0000"/>
                </a:solidFill>
                <a:latin typeface="+mn-ea"/>
                <a:ea typeface="+mn-ea"/>
              </a:rPr>
              <a:t>孔子与老子</a:t>
            </a:r>
            <a:endParaRPr lang="en-US" altLang="zh-CN" sz="1600" b="1">
              <a:solidFill>
                <a:srgbClr val="FF0000"/>
              </a:solidFill>
              <a:latin typeface="+mn-ea"/>
              <a:ea typeface="+mn-ea"/>
            </a:endParaRPr>
          </a:p>
          <a:p>
            <a:pPr eaLnBrk="1" hangingPunct="1">
              <a:lnSpc>
                <a:spcPts val="2200"/>
              </a:lnSpc>
              <a:spcBef>
                <a:spcPct val="0"/>
              </a:spcBef>
              <a:buFontTx/>
              <a:buNone/>
              <a:defRPr/>
            </a:pPr>
            <a:r>
              <a:rPr lang="zh-CN" altLang="en-US" sz="1600" b="1">
                <a:solidFill>
                  <a:srgbClr val="FF0000"/>
                </a:solidFill>
                <a:latin typeface="+mn-ea"/>
                <a:ea typeface="+mn-ea"/>
              </a:rPr>
              <a:t>百家争鸣</a:t>
            </a:r>
            <a:endParaRPr lang="en-US" altLang="zh-CN" sz="1600" b="1">
              <a:latin typeface="+mn-ea"/>
              <a:ea typeface="+mn-ea"/>
            </a:endParaRPr>
          </a:p>
          <a:p>
            <a:pPr eaLnBrk="1" hangingPunct="1">
              <a:lnSpc>
                <a:spcPts val="2200"/>
              </a:lnSpc>
              <a:spcBef>
                <a:spcPct val="0"/>
              </a:spcBef>
              <a:buFontTx/>
              <a:buNone/>
              <a:defRPr/>
            </a:pPr>
            <a:r>
              <a:rPr lang="zh-CN" altLang="zh-CN" sz="1600" b="1">
                <a:latin typeface="+mn-ea"/>
                <a:ea typeface="+mn-ea"/>
              </a:rPr>
              <a:t>第3 课</a:t>
            </a:r>
            <a:r>
              <a:rPr lang="en-US" altLang="zh-CN" sz="1600" b="1">
                <a:latin typeface="+mn-ea"/>
                <a:ea typeface="+mn-ea"/>
              </a:rPr>
              <a:t> </a:t>
            </a:r>
            <a:r>
              <a:rPr lang="zh-CN" altLang="en-US" sz="1600" b="1">
                <a:latin typeface="+mn-ea"/>
                <a:ea typeface="+mn-ea"/>
              </a:rPr>
              <a:t>秦</a:t>
            </a:r>
            <a:r>
              <a:rPr lang="zh-CN" altLang="zh-CN" sz="1600" b="1">
                <a:latin typeface="+mn-ea"/>
                <a:ea typeface="+mn-ea"/>
              </a:rPr>
              <a:t>统一多民族封建国家建立</a:t>
            </a:r>
            <a:endParaRPr lang="en-US" altLang="zh-CN" sz="1600" b="1">
              <a:latin typeface="+mn-ea"/>
              <a:ea typeface="+mn-ea"/>
            </a:endParaRPr>
          </a:p>
          <a:p>
            <a:pPr eaLnBrk="1" hangingPunct="1">
              <a:lnSpc>
                <a:spcPts val="2200"/>
              </a:lnSpc>
              <a:spcBef>
                <a:spcPct val="0"/>
              </a:spcBef>
              <a:buFontTx/>
              <a:buNone/>
              <a:defRPr/>
            </a:pPr>
            <a:r>
              <a:rPr lang="zh-CN" altLang="zh-CN" sz="1600" b="1">
                <a:latin typeface="+mn-ea"/>
                <a:ea typeface="+mn-ea"/>
              </a:rPr>
              <a:t>第4 课</a:t>
            </a:r>
            <a:r>
              <a:rPr lang="en-US" altLang="zh-CN" sz="1600" b="1">
                <a:latin typeface="+mn-ea"/>
                <a:ea typeface="+mn-ea"/>
              </a:rPr>
              <a:t> </a:t>
            </a:r>
            <a:r>
              <a:rPr lang="zh-CN" altLang="zh-CN" sz="1600" b="1">
                <a:latin typeface="+mn-ea"/>
                <a:ea typeface="+mn-ea"/>
              </a:rPr>
              <a:t>西汉与东汉——</a:t>
            </a:r>
            <a:r>
              <a:rPr lang="zh-CN" altLang="en-US" sz="1600" b="1">
                <a:latin typeface="+mn-ea"/>
                <a:ea typeface="+mn-ea"/>
              </a:rPr>
              <a:t>统一多民族封建国家</a:t>
            </a:r>
            <a:r>
              <a:rPr lang="zh-CN" altLang="zh-CN" sz="1600" b="1">
                <a:latin typeface="+mn-ea"/>
                <a:ea typeface="+mn-ea"/>
              </a:rPr>
              <a:t>的巩固</a:t>
            </a:r>
            <a:endParaRPr lang="zh-CN" altLang="en-US" sz="1600" b="1">
              <a:latin typeface="+mn-ea"/>
              <a:ea typeface="+mn-ea"/>
            </a:endParaRPr>
          </a:p>
        </p:txBody>
      </p:sp>
      <p:sp>
        <p:nvSpPr>
          <p:cNvPr id="5123" name="Rectangle 2"/>
          <p:cNvSpPr txBox="1">
            <a:spLocks noRot="1" noChangeArrowheads="1"/>
          </p:cNvSpPr>
          <p:nvPr/>
        </p:nvSpPr>
        <p:spPr bwMode="auto">
          <a:xfrm>
            <a:off x="90488" y="0"/>
            <a:ext cx="8935243" cy="636395"/>
          </a:xfrm>
          <a:prstGeom prst="rect">
            <a:avLst/>
          </a:prstGeom>
          <a:solidFill>
            <a:schemeClr val="accent6">
              <a:lumMod val="40000"/>
              <a:lumOff val="60000"/>
            </a:schemeClr>
          </a:solidFill>
          <a:ln>
            <a:noFill/>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None/>
            </a:pPr>
            <a:endParaRPr lang="en-US" altLang="zh-CN" sz="2400" b="1">
              <a:latin typeface="+mn-ea"/>
            </a:endParaRPr>
          </a:p>
          <a:p>
            <a:pPr eaLnBrk="1" hangingPunct="1">
              <a:spcBef>
                <a:spcPct val="0"/>
              </a:spcBef>
              <a:buNone/>
            </a:pPr>
            <a:r>
              <a:rPr lang="zh-CN" altLang="en-US" sz="2400" b="1">
                <a:latin typeface="+mn-ea"/>
              </a:rPr>
              <a:t>课程内容的核心概念与教材的重点内容</a:t>
            </a:r>
            <a:r>
              <a:rPr lang="en-US" altLang="zh-CN" sz="2400" b="1">
                <a:latin typeface="+mn-ea"/>
              </a:rPr>
              <a:t> </a:t>
            </a:r>
            <a:endParaRPr lang="en-US" altLang="zh-CN" sz="2400" b="1">
              <a:latin typeface="+mn-ea"/>
            </a:endParaRPr>
          </a:p>
          <a:p>
            <a:pPr eaLnBrk="1" hangingPunct="1">
              <a:spcBef>
                <a:spcPct val="0"/>
              </a:spcBef>
              <a:buFontTx/>
              <a:buNone/>
            </a:pPr>
            <a:r>
              <a:rPr lang="zh-CN" altLang="en-US" sz="2400">
                <a:solidFill>
                  <a:srgbClr val="FF0000"/>
                </a:solidFill>
              </a:rPr>
              <a:t>          </a:t>
            </a:r>
            <a:endParaRPr lang="zh-CN" altLang="en-US" sz="2400">
              <a:solidFill>
                <a:srgbClr val="FF0000"/>
              </a:solidFill>
            </a:endParaRPr>
          </a:p>
        </p:txBody>
      </p:sp>
      <p:sp>
        <p:nvSpPr>
          <p:cNvPr id="6149" name="TextBox 2"/>
          <p:cNvSpPr txBox="1">
            <a:spLocks noChangeArrowheads="1"/>
          </p:cNvSpPr>
          <p:nvPr/>
        </p:nvSpPr>
        <p:spPr bwMode="auto">
          <a:xfrm>
            <a:off x="104377" y="632444"/>
            <a:ext cx="8907463" cy="879475"/>
          </a:xfrm>
          <a:prstGeom prst="rect">
            <a:avLst/>
          </a:prstGeom>
          <a:solidFill>
            <a:schemeClr val="bg2"/>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a:buFont typeface="Arial" panose="020B0604020202020204" pitchFamily="34" charset="0"/>
              <a:buNone/>
              <a:defRPr/>
            </a:pPr>
            <a:r>
              <a:rPr lang="en-US" altLang="zh-CN" sz="1600" b="1">
                <a:latin typeface="+mn-ea"/>
                <a:ea typeface="+mn-ea"/>
              </a:rPr>
              <a:t>1.2 </a:t>
            </a:r>
            <a:r>
              <a:rPr lang="zh-CN" altLang="zh-CN" sz="1600" b="1">
                <a:latin typeface="+mn-ea"/>
                <a:ea typeface="+mn-ea"/>
              </a:rPr>
              <a:t>春秋战国时期的政治、社会及思想变动</a:t>
            </a:r>
            <a:endParaRPr lang="zh-CN" altLang="zh-CN" sz="1600">
              <a:latin typeface="+mn-ea"/>
              <a:ea typeface="+mn-ea"/>
            </a:endParaRPr>
          </a:p>
          <a:p>
            <a:pPr>
              <a:buFont typeface="Arial" panose="020B0604020202020204" pitchFamily="34" charset="0"/>
              <a:buNone/>
              <a:defRPr/>
            </a:pPr>
            <a:r>
              <a:rPr lang="en-US" altLang="zh-CN" sz="1600">
                <a:latin typeface="+mn-ea"/>
                <a:ea typeface="+mn-ea"/>
              </a:rPr>
              <a:t>   </a:t>
            </a:r>
            <a:r>
              <a:rPr lang="zh-CN" altLang="zh-CN" sz="1600">
                <a:latin typeface="+mn-ea"/>
                <a:ea typeface="+mn-ea"/>
              </a:rPr>
              <a:t>通过春秋战国时期的经济发展和政治变动，理解战国时期变法运动的必然性；了解老子、孔子学说；通过孟子、荀子、庄子等了解“百家争鸣”的局面及其意义。</a:t>
            </a:r>
            <a:endParaRPr lang="zh-CN" altLang="en-US" sz="1400" b="1">
              <a:latin typeface="+mn-ea"/>
              <a:ea typeface="+mn-ea"/>
            </a:endParaRPr>
          </a:p>
        </p:txBody>
      </p:sp>
      <p:sp>
        <p:nvSpPr>
          <p:cNvPr id="6" name="TextBox 1"/>
          <p:cNvSpPr txBox="1">
            <a:spLocks noChangeArrowheads="1"/>
          </p:cNvSpPr>
          <p:nvPr/>
        </p:nvSpPr>
        <p:spPr bwMode="auto">
          <a:xfrm>
            <a:off x="660400" y="4208463"/>
            <a:ext cx="2278063" cy="800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defRPr/>
            </a:pPr>
            <a:r>
              <a:rPr lang="zh-CN" altLang="en-US" sz="1600">
                <a:latin typeface="Garamond" panose="02020404030301010803" pitchFamily="18" charset="0"/>
              </a:rPr>
              <a:t>                          </a:t>
            </a:r>
            <a:r>
              <a:rPr lang="zh-CN" altLang="en-US" sz="1400">
                <a:latin typeface="Garamond" panose="02020404030301010803" pitchFamily="18" charset="0"/>
              </a:rPr>
              <a:t>经济发展</a:t>
            </a:r>
            <a:endParaRPr lang="en-US" altLang="zh-CN" sz="1400">
              <a:latin typeface="Garamond" panose="02020404030301010803" pitchFamily="18" charset="0"/>
            </a:endParaRPr>
          </a:p>
          <a:p>
            <a:pPr eaLnBrk="1" hangingPunct="1">
              <a:spcBef>
                <a:spcPct val="0"/>
              </a:spcBef>
              <a:buFontTx/>
              <a:buNone/>
              <a:defRPr/>
            </a:pPr>
            <a:r>
              <a:rPr lang="zh-CN" altLang="en-US" sz="1400">
                <a:latin typeface="Garamond" panose="02020404030301010803" pitchFamily="18" charset="0"/>
              </a:rPr>
              <a:t>变法运动</a:t>
            </a:r>
            <a:r>
              <a:rPr lang="en-US" altLang="zh-CN" sz="1400">
                <a:latin typeface="Garamond" panose="02020404030301010803" pitchFamily="18" charset="0"/>
              </a:rPr>
              <a:t> </a:t>
            </a:r>
            <a:endParaRPr lang="en-US" altLang="zh-CN" sz="1400">
              <a:latin typeface="+mn-ea"/>
              <a:ea typeface="+mn-ea"/>
            </a:endParaRPr>
          </a:p>
          <a:p>
            <a:pPr eaLnBrk="1" hangingPunct="1">
              <a:spcBef>
                <a:spcPct val="0"/>
              </a:spcBef>
              <a:buFont typeface="Arial" panose="020B0604020202020204" pitchFamily="34" charset="0"/>
              <a:buNone/>
              <a:defRPr/>
            </a:pPr>
            <a:r>
              <a:rPr lang="zh-CN" altLang="en-US" sz="1400">
                <a:latin typeface="Garamond" panose="02020404030301010803" pitchFamily="18" charset="0"/>
              </a:rPr>
              <a:t>                              政治变动</a:t>
            </a:r>
            <a:r>
              <a:rPr lang="en-US" altLang="zh-CN" sz="1600">
                <a:latin typeface="Garamond" panose="02020404030301010803" pitchFamily="18" charset="0"/>
              </a:rPr>
              <a:t>                          </a:t>
            </a:r>
            <a:endParaRPr lang="en-US" altLang="zh-CN" sz="1600">
              <a:latin typeface="Garamond" panose="02020404030301010803" pitchFamily="18" charset="0"/>
            </a:endParaRPr>
          </a:p>
        </p:txBody>
      </p:sp>
      <p:cxnSp>
        <p:nvCxnSpPr>
          <p:cNvPr id="21" name="直接箭头连接符 20"/>
          <p:cNvCxnSpPr/>
          <p:nvPr/>
        </p:nvCxnSpPr>
        <p:spPr>
          <a:xfrm flipH="1">
            <a:off x="1436688" y="4443413"/>
            <a:ext cx="560387" cy="165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 name="左大括号 25"/>
          <p:cNvSpPr/>
          <p:nvPr/>
        </p:nvSpPr>
        <p:spPr>
          <a:xfrm>
            <a:off x="484188" y="4560888"/>
            <a:ext cx="144462" cy="1435100"/>
          </a:xfrm>
          <a:prstGeom prst="leftBrace">
            <a:avLst/>
          </a:pr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sp>
        <p:nvSpPr>
          <p:cNvPr id="27" name="TextBox 26"/>
          <p:cNvSpPr txBox="1">
            <a:spLocks noChangeArrowheads="1"/>
          </p:cNvSpPr>
          <p:nvPr/>
        </p:nvSpPr>
        <p:spPr bwMode="auto">
          <a:xfrm>
            <a:off x="-32634" y="4807693"/>
            <a:ext cx="633412" cy="1076325"/>
          </a:xfrm>
          <a:prstGeom prst="rect">
            <a:avLst/>
          </a:prstGeom>
          <a:solidFill>
            <a:schemeClr val="bg2"/>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pPr>
            <a:r>
              <a:rPr lang="zh-CN" altLang="en-US" sz="1600" b="1">
                <a:solidFill>
                  <a:srgbClr val="FF0000"/>
                </a:solidFill>
                <a:latin typeface="Garamond" panose="02020404030301010803" pitchFamily="18" charset="0"/>
              </a:rPr>
              <a:t>动荡</a:t>
            </a:r>
            <a:endParaRPr lang="en-US" altLang="zh-CN" sz="1600" b="1">
              <a:solidFill>
                <a:srgbClr val="FF0000"/>
              </a:solidFill>
              <a:latin typeface="Garamond" panose="02020404030301010803" pitchFamily="18" charset="0"/>
            </a:endParaRPr>
          </a:p>
          <a:p>
            <a:pPr eaLnBrk="1" hangingPunct="1">
              <a:spcBef>
                <a:spcPct val="0"/>
              </a:spcBef>
              <a:buFontTx/>
              <a:buNone/>
            </a:pPr>
            <a:r>
              <a:rPr lang="zh-CN" altLang="en-US" sz="1600" b="1">
                <a:solidFill>
                  <a:srgbClr val="FF0000"/>
                </a:solidFill>
                <a:latin typeface="Garamond" panose="02020404030301010803" pitchFamily="18" charset="0"/>
              </a:rPr>
              <a:t>变迁</a:t>
            </a:r>
            <a:endParaRPr lang="en-US" altLang="zh-CN" sz="1600" b="1">
              <a:solidFill>
                <a:srgbClr val="FF0000"/>
              </a:solidFill>
              <a:latin typeface="Garamond" panose="02020404030301010803" pitchFamily="18" charset="0"/>
            </a:endParaRPr>
          </a:p>
          <a:p>
            <a:pPr eaLnBrk="1" hangingPunct="1">
              <a:spcBef>
                <a:spcPct val="0"/>
              </a:spcBef>
              <a:buFontTx/>
              <a:buNone/>
            </a:pPr>
            <a:r>
              <a:rPr lang="zh-CN" altLang="en-US" sz="1600" b="1">
                <a:solidFill>
                  <a:srgbClr val="FF0000"/>
                </a:solidFill>
                <a:latin typeface="Garamond" panose="02020404030301010803" pitchFamily="18" charset="0"/>
              </a:rPr>
              <a:t>的</a:t>
            </a:r>
            <a:endParaRPr lang="en-US" altLang="zh-CN" sz="1600" b="1">
              <a:solidFill>
                <a:srgbClr val="FF0000"/>
              </a:solidFill>
              <a:latin typeface="Garamond" panose="02020404030301010803" pitchFamily="18" charset="0"/>
            </a:endParaRPr>
          </a:p>
          <a:p>
            <a:pPr eaLnBrk="1" hangingPunct="1">
              <a:spcBef>
                <a:spcPct val="0"/>
              </a:spcBef>
              <a:buFontTx/>
              <a:buNone/>
            </a:pPr>
            <a:r>
              <a:rPr lang="zh-CN" altLang="en-US" sz="1600" b="1">
                <a:solidFill>
                  <a:srgbClr val="FF0000"/>
                </a:solidFill>
                <a:latin typeface="Garamond" panose="02020404030301010803" pitchFamily="18" charset="0"/>
              </a:rPr>
              <a:t>社会</a:t>
            </a:r>
            <a:endParaRPr lang="zh-CN" altLang="en-US" sz="1600" b="1">
              <a:solidFill>
                <a:srgbClr val="FF0000"/>
              </a:solidFill>
              <a:latin typeface="Garamond" panose="02020404030301010803" pitchFamily="18" charset="0"/>
            </a:endParaRPr>
          </a:p>
        </p:txBody>
      </p:sp>
      <p:graphicFrame>
        <p:nvGraphicFramePr>
          <p:cNvPr id="19" name="图示 18"/>
          <p:cNvGraphicFramePr/>
          <p:nvPr/>
        </p:nvGraphicFramePr>
        <p:xfrm>
          <a:off x="4283968" y="5132849"/>
          <a:ext cx="4680645" cy="1244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5" name="直接箭头连接符 24"/>
          <p:cNvCxnSpPr/>
          <p:nvPr/>
        </p:nvCxnSpPr>
        <p:spPr>
          <a:xfrm flipH="1" flipV="1">
            <a:off x="1506538" y="4608513"/>
            <a:ext cx="528637" cy="149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TextBox 1"/>
          <p:cNvSpPr txBox="1">
            <a:spLocks noChangeArrowheads="1"/>
          </p:cNvSpPr>
          <p:nvPr/>
        </p:nvSpPr>
        <p:spPr bwMode="auto">
          <a:xfrm>
            <a:off x="658813" y="5605463"/>
            <a:ext cx="954087"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defRPr/>
            </a:pPr>
            <a:r>
              <a:rPr lang="en-US" altLang="zh-CN" sz="1400" b="1">
                <a:latin typeface="+mn-ea"/>
                <a:ea typeface="+mn-ea"/>
              </a:rPr>
              <a:t>                        </a:t>
            </a:r>
            <a:r>
              <a:rPr lang="zh-CN" altLang="en-US" sz="1400" b="1">
                <a:latin typeface="+mn-ea"/>
                <a:ea typeface="+mn-ea"/>
              </a:rPr>
              <a:t> </a:t>
            </a:r>
            <a:endParaRPr lang="en-US" altLang="zh-CN" sz="1400" b="1">
              <a:latin typeface="+mn-ea"/>
              <a:ea typeface="+mn-ea"/>
            </a:endParaRPr>
          </a:p>
          <a:p>
            <a:pPr eaLnBrk="1" hangingPunct="1">
              <a:spcBef>
                <a:spcPct val="0"/>
              </a:spcBef>
              <a:buFont typeface="Arial" panose="020B0604020202020204" pitchFamily="34" charset="0"/>
              <a:buNone/>
              <a:defRPr/>
            </a:pPr>
            <a:r>
              <a:rPr lang="zh-CN" altLang="en-US" sz="1400" b="1">
                <a:latin typeface="+mn-ea"/>
                <a:ea typeface="+mn-ea"/>
              </a:rPr>
              <a:t>思想变动</a:t>
            </a:r>
            <a:endParaRPr lang="en-US" altLang="zh-CN" sz="1400">
              <a:latin typeface="+mn-ea"/>
              <a:ea typeface="+mn-ea"/>
            </a:endParaRPr>
          </a:p>
          <a:p>
            <a:pPr eaLnBrk="1" hangingPunct="1">
              <a:spcBef>
                <a:spcPct val="0"/>
              </a:spcBef>
              <a:buFontTx/>
              <a:buNone/>
              <a:defRPr/>
            </a:pPr>
            <a:endParaRPr lang="en-US" altLang="zh-CN" sz="1400">
              <a:latin typeface="+mn-ea"/>
              <a:ea typeface="+mn-ea"/>
            </a:endParaRPr>
          </a:p>
        </p:txBody>
      </p:sp>
      <p:sp>
        <p:nvSpPr>
          <p:cNvPr id="31" name="左大括号 30"/>
          <p:cNvSpPr/>
          <p:nvPr/>
        </p:nvSpPr>
        <p:spPr>
          <a:xfrm>
            <a:off x="1492250" y="5526088"/>
            <a:ext cx="242888" cy="739775"/>
          </a:xfrm>
          <a:prstGeom prst="leftBrace">
            <a:avLst/>
          </a:pr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cxnSp>
        <p:nvCxnSpPr>
          <p:cNvPr id="20" name="直接箭头连接符 19"/>
          <p:cNvCxnSpPr/>
          <p:nvPr/>
        </p:nvCxnSpPr>
        <p:spPr>
          <a:xfrm flipH="1">
            <a:off x="1120775" y="4746625"/>
            <a:ext cx="0" cy="276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1"/>
          <p:cNvSpPr txBox="1">
            <a:spLocks noChangeArrowheads="1"/>
          </p:cNvSpPr>
          <p:nvPr/>
        </p:nvSpPr>
        <p:spPr bwMode="auto">
          <a:xfrm>
            <a:off x="1725613" y="5549900"/>
            <a:ext cx="1270000"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a:defRPr>
            </a:lvl9pPr>
          </a:lstStyle>
          <a:p>
            <a:pPr eaLnBrk="1" hangingPunct="1">
              <a:spcBef>
                <a:spcPct val="0"/>
              </a:spcBef>
              <a:buFontTx/>
              <a:buNone/>
              <a:defRPr/>
            </a:pPr>
            <a:r>
              <a:rPr lang="zh-CN" altLang="en-US" sz="1400">
                <a:latin typeface="+mn-ea"/>
                <a:ea typeface="+mn-ea"/>
              </a:rPr>
              <a:t>孔子与老子</a:t>
            </a:r>
            <a:endParaRPr lang="en-US" altLang="zh-CN" sz="1400">
              <a:latin typeface="+mn-ea"/>
              <a:ea typeface="+mn-ea"/>
            </a:endParaRPr>
          </a:p>
          <a:p>
            <a:pPr eaLnBrk="1" hangingPunct="1">
              <a:spcBef>
                <a:spcPct val="0"/>
              </a:spcBef>
              <a:buFont typeface="Arial" panose="020B0604020202020204" pitchFamily="34" charset="0"/>
              <a:buNone/>
              <a:defRPr/>
            </a:pPr>
            <a:endParaRPr lang="en-US" altLang="zh-CN" sz="1400">
              <a:latin typeface="+mn-ea"/>
              <a:ea typeface="+mn-ea"/>
            </a:endParaRPr>
          </a:p>
          <a:p>
            <a:pPr eaLnBrk="1" hangingPunct="1">
              <a:spcBef>
                <a:spcPct val="0"/>
              </a:spcBef>
              <a:buFont typeface="Arial" panose="020B0604020202020204" pitchFamily="34" charset="0"/>
              <a:buNone/>
              <a:defRPr/>
            </a:pPr>
            <a:r>
              <a:rPr lang="zh-CN" altLang="en-US" sz="1400">
                <a:latin typeface="+mn-ea"/>
                <a:ea typeface="+mn-ea"/>
              </a:rPr>
              <a:t>百家争鸣</a:t>
            </a:r>
            <a:endParaRPr lang="en-US" altLang="zh-CN" sz="1400">
              <a:latin typeface="+mn-ea"/>
              <a:ea typeface="+mn-ea"/>
            </a:endParaRPr>
          </a:p>
        </p:txBody>
      </p:sp>
      <p:sp>
        <p:nvSpPr>
          <p:cNvPr id="16" name="矩形 15"/>
          <p:cNvSpPr/>
          <p:nvPr/>
        </p:nvSpPr>
        <p:spPr>
          <a:xfrm>
            <a:off x="723083" y="5022850"/>
            <a:ext cx="1011815" cy="338554"/>
          </a:xfrm>
          <a:prstGeom prst="rect">
            <a:avLst/>
          </a:prstGeom>
          <a:noFill/>
        </p:spPr>
        <p:txBody>
          <a:bodyPr wrap="none">
            <a:spAutoFit/>
          </a:bodyPr>
          <a:lstStyle/>
          <a:p>
            <a:pPr algn="ctr">
              <a:defRPr/>
            </a:pPr>
            <a:r>
              <a:rPr lang="zh-CN" altLang="en-US" sz="16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社会变动</a:t>
            </a:r>
            <a:endParaRPr lang="zh-CN" altLang="en-US" sz="16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cxnSp>
        <p:nvCxnSpPr>
          <p:cNvPr id="32" name="直接箭头连接符 31"/>
          <p:cNvCxnSpPr/>
          <p:nvPr/>
        </p:nvCxnSpPr>
        <p:spPr>
          <a:xfrm flipH="1" flipV="1">
            <a:off x="1136650" y="5360988"/>
            <a:ext cx="0" cy="3937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矩形 37"/>
          <p:cNvSpPr/>
          <p:nvPr/>
        </p:nvSpPr>
        <p:spPr>
          <a:xfrm>
            <a:off x="3347864" y="5189964"/>
            <a:ext cx="761495" cy="830997"/>
          </a:xfrm>
          <a:prstGeom prst="rect">
            <a:avLst/>
          </a:prstGeom>
          <a:solidFill>
            <a:srgbClr val="FFC000"/>
          </a:solidFill>
        </p:spPr>
        <p:txBody>
          <a:bodyPr>
            <a:spAutoFit/>
          </a:bodyPr>
          <a:lstStyle/>
          <a:p>
            <a:pPr algn="ctr">
              <a:defRPr/>
            </a:pPr>
            <a:r>
              <a:rPr lang="zh-CN" altLang="en-US" sz="1600" b="1">
                <a:ln w="10541" cmpd="sng">
                  <a:solidFill>
                    <a:srgbClr val="7D7D7D">
                      <a:tint val="100000"/>
                      <a:shade val="100000"/>
                      <a:satMod val="110000"/>
                    </a:srgbClr>
                  </a:solidFill>
                  <a:prstDash val="solid"/>
                </a:ln>
                <a:solidFill>
                  <a:srgbClr val="FF0000"/>
                </a:solidFill>
              </a:rPr>
              <a:t>中华文明形成</a:t>
            </a:r>
            <a:endParaRPr lang="zh-CN" altLang="en-US" sz="1600" b="1">
              <a:ln w="10541" cmpd="sng">
                <a:solidFill>
                  <a:srgbClr val="7D7D7D">
                    <a:tint val="100000"/>
                    <a:shade val="100000"/>
                    <a:satMod val="110000"/>
                  </a:srgbClr>
                </a:solidFill>
                <a:prstDash val="solid"/>
              </a:ln>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p:bldP spid="6" grpId="0" bldLvl="0" animBg="1"/>
      <p:bldP spid="26" grpId="0" bldLvl="0" animBg="1"/>
      <p:bldP spid="27" grpId="0" bldLvl="0" animBg="1"/>
      <p:bldP spid="29" grpId="0" bldLvl="0" animBg="1"/>
      <p:bldP spid="31" grpId="0" bldLvl="0" animBg="1"/>
      <p:bldP spid="23" grpId="0" bldLvl="0" animBg="1"/>
      <p:bldGraphic spid="1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9756" y="0"/>
            <a:ext cx="8924488" cy="1844824"/>
          </a:xfrm>
          <a:solidFill>
            <a:schemeClr val="accent6">
              <a:lumMod val="40000"/>
              <a:lumOff val="60000"/>
            </a:schemeClr>
          </a:solidFill>
        </p:spPr>
        <p:txBody>
          <a:bodyPr>
            <a:noAutofit/>
          </a:bodyPr>
          <a:lstStyle/>
          <a:p>
            <a:pPr algn="l"/>
            <a:r>
              <a:rPr lang="zh-CN" altLang="en-US" sz="2400">
                <a:latin typeface="+mn-ea"/>
                <a:ea typeface="+mn-ea"/>
              </a:rPr>
              <a:t>春秋战国时期课程内容</a:t>
            </a:r>
            <a:br>
              <a:rPr lang="en-US" altLang="zh-CN" sz="2400">
                <a:latin typeface="+mn-ea"/>
                <a:ea typeface="+mn-ea"/>
              </a:rPr>
            </a:br>
            <a:r>
              <a:rPr lang="en-US" altLang="zh-CN" sz="2400">
                <a:latin typeface="+mn-ea"/>
                <a:ea typeface="+mn-ea"/>
              </a:rPr>
              <a:t>   </a:t>
            </a:r>
            <a:r>
              <a:rPr lang="en-US" altLang="zh-CN" sz="1800">
                <a:latin typeface="+mn-ea"/>
                <a:ea typeface="+mn-ea"/>
              </a:rPr>
              <a:t>1.2 </a:t>
            </a:r>
            <a:r>
              <a:rPr lang="zh-CN" altLang="en-US" sz="1800">
                <a:latin typeface="+mn-ea"/>
                <a:ea typeface="+mn-ea"/>
              </a:rPr>
              <a:t>春秋战国时期的政治、社会及思想变动</a:t>
            </a:r>
            <a:br>
              <a:rPr lang="zh-CN" altLang="en-US" sz="1800">
                <a:latin typeface="+mn-ea"/>
                <a:ea typeface="+mn-ea"/>
              </a:rPr>
            </a:br>
            <a:r>
              <a:rPr lang="zh-CN" altLang="en-US" sz="1800">
                <a:latin typeface="+mn-ea"/>
                <a:ea typeface="+mn-ea"/>
              </a:rPr>
              <a:t>   通过春秋战国时期的经济发展和政治变动，理解战国时期变法运动的必然性；了解老子、孔子学说；通过孟子、荀子、庄子等了解“百家争鸣”的局面及其意义。 </a:t>
            </a:r>
            <a:br>
              <a:rPr lang="en-US" altLang="zh-CN" sz="1800">
                <a:latin typeface="+mn-ea"/>
                <a:ea typeface="+mn-ea"/>
              </a:rPr>
            </a:br>
            <a:endParaRPr lang="zh-CN" altLang="en-US" sz="2400">
              <a:solidFill>
                <a:srgbClr val="FF0000"/>
              </a:solidFill>
              <a:highlight>
                <a:srgbClr val="00FFFF"/>
              </a:highlight>
            </a:endParaRPr>
          </a:p>
        </p:txBody>
      </p:sp>
      <p:sp>
        <p:nvSpPr>
          <p:cNvPr id="3" name="内容占位符 2"/>
          <p:cNvSpPr>
            <a:spLocks noGrp="1"/>
          </p:cNvSpPr>
          <p:nvPr>
            <p:ph idx="1"/>
          </p:nvPr>
        </p:nvSpPr>
        <p:spPr>
          <a:xfrm>
            <a:off x="109756" y="1844824"/>
            <a:ext cx="8924488" cy="4896544"/>
          </a:xfrm>
          <a:solidFill>
            <a:schemeClr val="accent2">
              <a:lumMod val="60000"/>
              <a:lumOff val="40000"/>
            </a:schemeClr>
          </a:solidFill>
        </p:spPr>
        <p:txBody>
          <a:bodyPr>
            <a:normAutofit/>
          </a:bodyPr>
          <a:lstStyle/>
          <a:p>
            <a:pPr>
              <a:lnSpc>
                <a:spcPts val="2500"/>
              </a:lnSpc>
            </a:pPr>
            <a:r>
              <a:rPr lang="zh-CN" altLang="en-US" sz="2400">
                <a:solidFill>
                  <a:srgbClr val="FF0000"/>
                </a:solidFill>
                <a:latin typeface="+mn-ea"/>
              </a:rPr>
              <a:t>必备知识</a:t>
            </a:r>
            <a:endParaRPr lang="en-US" altLang="zh-CN" sz="2400">
              <a:solidFill>
                <a:srgbClr val="FF0000"/>
              </a:solidFill>
              <a:latin typeface="+mn-ea"/>
            </a:endParaRPr>
          </a:p>
          <a:p>
            <a:pPr>
              <a:lnSpc>
                <a:spcPts val="2500"/>
              </a:lnSpc>
            </a:pPr>
            <a:r>
              <a:rPr lang="zh-CN" altLang="en-US" sz="2000">
                <a:latin typeface="+mn-ea"/>
              </a:rPr>
              <a:t>经济发展和政治变动的表现</a:t>
            </a:r>
            <a:endParaRPr lang="en-US" altLang="zh-CN" sz="2000">
              <a:latin typeface="+mn-ea"/>
            </a:endParaRPr>
          </a:p>
          <a:p>
            <a:pPr>
              <a:lnSpc>
                <a:spcPts val="2500"/>
              </a:lnSpc>
            </a:pPr>
            <a:r>
              <a:rPr lang="zh-CN" altLang="en-US" sz="2000">
                <a:latin typeface="+mn-ea"/>
              </a:rPr>
              <a:t>变法措施</a:t>
            </a:r>
            <a:endParaRPr lang="en-US" altLang="zh-CN" sz="2000">
              <a:latin typeface="+mn-ea"/>
            </a:endParaRPr>
          </a:p>
          <a:p>
            <a:pPr>
              <a:lnSpc>
                <a:spcPts val="2500"/>
              </a:lnSpc>
            </a:pPr>
            <a:r>
              <a:rPr lang="zh-CN" altLang="en-US" sz="2000">
                <a:latin typeface="+mn-ea"/>
              </a:rPr>
              <a:t>老子和孔子学说；</a:t>
            </a:r>
            <a:endParaRPr lang="en-US" altLang="zh-CN" sz="2000">
              <a:latin typeface="+mn-ea"/>
            </a:endParaRPr>
          </a:p>
          <a:p>
            <a:pPr>
              <a:lnSpc>
                <a:spcPts val="2500"/>
              </a:lnSpc>
            </a:pPr>
            <a:r>
              <a:rPr lang="zh-CN" altLang="en-US" sz="2000">
                <a:latin typeface="+mn-ea"/>
              </a:rPr>
              <a:t>孟子、荀子、庄子针对社会变动的主张（“百家争鸣”的局面）</a:t>
            </a:r>
            <a:endParaRPr lang="en-US" altLang="zh-CN" sz="2000">
              <a:latin typeface="+mn-ea"/>
            </a:endParaRPr>
          </a:p>
          <a:p>
            <a:pPr>
              <a:lnSpc>
                <a:spcPts val="2500"/>
              </a:lnSpc>
            </a:pPr>
            <a:r>
              <a:rPr lang="zh-CN" altLang="en-US" sz="2400">
                <a:solidFill>
                  <a:srgbClr val="FF0000"/>
                </a:solidFill>
                <a:latin typeface="+mn-ea"/>
              </a:rPr>
              <a:t>关键能力：</a:t>
            </a:r>
            <a:endParaRPr lang="en-US" altLang="zh-CN" sz="2400">
              <a:solidFill>
                <a:srgbClr val="FF0000"/>
              </a:solidFill>
              <a:latin typeface="+mn-ea"/>
            </a:endParaRPr>
          </a:p>
          <a:p>
            <a:pPr>
              <a:lnSpc>
                <a:spcPts val="2500"/>
              </a:lnSpc>
            </a:pPr>
            <a:r>
              <a:rPr lang="en-US" altLang="zh-CN" sz="2000">
                <a:latin typeface="+mn-ea"/>
              </a:rPr>
              <a:t>1.</a:t>
            </a:r>
            <a:r>
              <a:rPr lang="zh-CN" altLang="en-US" sz="2000">
                <a:latin typeface="+mn-ea"/>
              </a:rPr>
              <a:t>变法运动的必然性</a:t>
            </a:r>
            <a:endParaRPr lang="en-US" altLang="zh-CN" sz="2000">
              <a:latin typeface="+mn-ea"/>
            </a:endParaRPr>
          </a:p>
          <a:p>
            <a:pPr>
              <a:lnSpc>
                <a:spcPts val="2500"/>
              </a:lnSpc>
            </a:pPr>
            <a:r>
              <a:rPr lang="en-US" altLang="zh-CN" sz="2000">
                <a:latin typeface="+mn-ea"/>
              </a:rPr>
              <a:t>2.</a:t>
            </a:r>
            <a:r>
              <a:rPr lang="zh-CN" altLang="en-US" sz="2000">
                <a:latin typeface="+mn-ea"/>
              </a:rPr>
              <a:t>百家争鸣的意义</a:t>
            </a:r>
            <a:endParaRPr lang="en-US" altLang="zh-CN" sz="2000">
              <a:latin typeface="+mn-ea"/>
            </a:endParaRPr>
          </a:p>
          <a:p>
            <a:pPr>
              <a:lnSpc>
                <a:spcPts val="2500"/>
              </a:lnSpc>
            </a:pPr>
            <a:r>
              <a:rPr lang="en-US" altLang="zh-CN" sz="2000">
                <a:latin typeface="+mn-ea"/>
              </a:rPr>
              <a:t>3.</a:t>
            </a:r>
            <a:r>
              <a:rPr lang="zh-CN" altLang="en-US" sz="2000">
                <a:latin typeface="+mn-ea"/>
              </a:rPr>
              <a:t>经济发展、政治变动、思想变动三者之间的内在联系（历史解释）</a:t>
            </a:r>
            <a:endParaRPr lang="en-US" altLang="zh-CN" sz="2000">
              <a:latin typeface="+mn-ea"/>
            </a:endParaRPr>
          </a:p>
          <a:p>
            <a:pPr>
              <a:lnSpc>
                <a:spcPts val="2500"/>
              </a:lnSpc>
            </a:pPr>
            <a:r>
              <a:rPr lang="zh-CN" altLang="en-US" sz="2400">
                <a:solidFill>
                  <a:srgbClr val="FF0000"/>
                </a:solidFill>
                <a:latin typeface="+mn-ea"/>
              </a:rPr>
              <a:t>核心价值</a:t>
            </a:r>
            <a:endParaRPr lang="en-US" altLang="zh-CN" sz="2400">
              <a:solidFill>
                <a:srgbClr val="FF0000"/>
              </a:solidFill>
              <a:latin typeface="+mn-ea"/>
            </a:endParaRPr>
          </a:p>
          <a:p>
            <a:pPr>
              <a:lnSpc>
                <a:spcPts val="2500"/>
              </a:lnSpc>
            </a:pPr>
            <a:r>
              <a:rPr lang="zh-CN" altLang="en-US" sz="2000">
                <a:latin typeface="+mn-ea"/>
              </a:rPr>
              <a:t>社会变革的态度（史鉴意识），传统思想的态度（文化认同）</a:t>
            </a:r>
            <a:endParaRPr lang="zh-CN"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2553335" y="1813560"/>
            <a:ext cx="4091940" cy="3484880"/>
          </a:xfrm>
        </p:spPr>
        <p:txBody>
          <a:bodyPr>
            <a:normAutofit fontScale="90000"/>
          </a:bodyPr>
          <a:p>
            <a:pPr marL="0" indent="0" algn="ctr">
              <a:lnSpc>
                <a:spcPct val="130000"/>
              </a:lnSpc>
              <a:spcBef>
                <a:spcPts val="0"/>
              </a:spcBef>
              <a:spcAft>
                <a:spcPts val="0"/>
              </a:spcAft>
              <a:buSzPct val="100000"/>
              <a:buNone/>
            </a:pPr>
            <a:r>
              <a:rPr sz="4400" smtClean="0">
                <a:solidFill>
                  <a:schemeClr val="dk1"/>
                </a:solidFill>
                <a:latin typeface="楷体" panose="02010609060101010101" pitchFamily="49" charset="-122"/>
                <a:ea typeface="楷体" panose="02010609060101010101" pitchFamily="49" charset="-122"/>
                <a:cs typeface="楷体" panose="02010609060101010101" pitchFamily="49" charset="-122"/>
                <a:sym typeface="+mn-ea"/>
              </a:rPr>
              <a:t>第三部分  历史课程学业质量标准</a:t>
            </a:r>
            <a:br>
              <a:rPr lang="zh-CN" altLang="en-US" b="1" smtClean="0">
                <a:solidFill>
                  <a:schemeClr val="dk1"/>
                </a:solidFill>
                <a:latin typeface="微软雅黑" panose="020B0503020204020204" charset="-122"/>
                <a:ea typeface="微软雅黑" panose="020B0503020204020204" charset="-122"/>
                <a:cs typeface="微软雅黑" panose="020B0503020204020204" charset="-122"/>
              </a:rPr>
            </a:br>
            <a:endParaRPr lang="zh-CN" altLang="en-US" sz="5400" spc="0">
              <a:solidFill>
                <a:schemeClr val="accent1"/>
              </a:solidFill>
              <a:latin typeface="Arial" panose="020B0604020202020204" pitchFamily="34" charset="0"/>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3" name="内容占位符 2"/>
          <p:cNvSpPr>
            <a:spLocks noGrp="1"/>
          </p:cNvSpPr>
          <p:nvPr>
            <p:ph idx="4294967295"/>
          </p:nvPr>
        </p:nvSpPr>
        <p:spPr>
          <a:xfrm>
            <a:off x="0" y="908050"/>
            <a:ext cx="9144000" cy="5949950"/>
          </a:xfrm>
        </p:spPr>
        <p:txBody>
          <a:bodyPr rtlCol="0">
            <a:normAutofit fontScale="32500" lnSpcReduction="20000"/>
          </a:bodyPr>
          <a:lstStyle/>
          <a:p>
            <a:pPr fontAlgn="auto">
              <a:lnSpc>
                <a:spcPct val="119000"/>
              </a:lnSpc>
              <a:spcAft>
                <a:spcPts val="0"/>
              </a:spcAft>
              <a:buFont typeface="Arial" panose="020B0604020202020204" pitchFamily="34" charset="0"/>
              <a:buChar char="•"/>
            </a:pPr>
            <a:r>
              <a:rPr lang="zh-CN" altLang="en-US" sz="86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学业质量标准是依据国家教育方针和培养目标，以教育质量观为基础所规定和设计的学生课程学习活动所应该达到的发展状态和发展水平。</a:t>
            </a:r>
            <a:endParaRPr lang="en-US" altLang="zh-CN" sz="86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19000"/>
              </a:lnSpc>
              <a:spcAft>
                <a:spcPts val="0"/>
              </a:spcAft>
              <a:buFont typeface="Arial" panose="020B0604020202020204" pitchFamily="34" charset="0"/>
              <a:buChar char="•"/>
            </a:pPr>
            <a:r>
              <a:rPr lang="zh-CN" altLang="en-US" sz="86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业质量是指学生在不同的课程领域学习活动中所表现出来的身心发展程度和状态，是学生通过课程学习过程在认知、技能、情感等方面所表现出来的变化程度和发展状态。也就是说，学业质量指向的是学生通过课程或学科的学习所发生的行为变化。这种变化涉及量和质两个方面的变化。</a:t>
            </a:r>
            <a:r>
              <a:rPr lang="zh-CN" altLang="en-US"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量</a:t>
            </a:r>
            <a:r>
              <a:rPr lang="en-US" altLang="zh-CN"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学生在学科学习中学了多少；质</a:t>
            </a:r>
            <a:r>
              <a:rPr lang="en-US" altLang="zh-CN"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学生在学习中学得好不好。</a:t>
            </a:r>
            <a:endParaRPr lang="en-US" altLang="zh-CN" sz="860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en-US" altLang="zh-CN" sz="5800" dirty="0" smtClean="0">
              <a:solidFill>
                <a:srgbClr val="000000"/>
              </a:solidFill>
              <a:latin typeface="微软雅黑" panose="020B0503020204020204" charset="-122"/>
              <a:ea typeface="微软雅黑" panose="020B0503020204020204" charset="-122"/>
              <a:cs typeface="微软雅黑" panose="020B0503020204020204" charset="-122"/>
            </a:endParaRPr>
          </a:p>
          <a:p>
            <a:pPr fontAlgn="auto">
              <a:spcAft>
                <a:spcPts val="0"/>
              </a:spcAft>
              <a:buFont typeface="Arial" panose="020B0604020202020204" pitchFamily="34" charset="0"/>
              <a:buChar char="•"/>
            </a:pPr>
            <a:endParaRPr lang="en-US" altLang="zh-CN" dirty="0" smtClean="0">
              <a:solidFill>
                <a:srgbClr val="000000"/>
              </a:solidFill>
              <a:latin typeface="微软雅黑" panose="020B0503020204020204" charset="-122"/>
              <a:ea typeface="微软雅黑" panose="020B0503020204020204" charset="-122"/>
              <a:cs typeface="微软雅黑" panose="020B0503020204020204" charset="-122"/>
            </a:endParaRPr>
          </a:p>
          <a:p>
            <a:pPr fontAlgn="auto">
              <a:spcAft>
                <a:spcPts val="0"/>
              </a:spcAft>
              <a:buFont typeface="Arial" panose="020B0604020202020204" pitchFamily="34" charset="0"/>
              <a:buNone/>
            </a:pPr>
            <a:r>
              <a:rPr lang="zh-CN" altLang="en-US" dirty="0" smtClean="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4753" name="标题 1"/>
          <p:cNvSpPr>
            <a:spLocks noGrp="1"/>
          </p:cNvSpPr>
          <p:nvPr>
            <p:custDataLst>
              <p:tags r:id="rId6"/>
            </p:custDataLst>
          </p:nvPr>
        </p:nvSpPr>
        <p:spPr>
          <a:xfrm>
            <a:off x="107950" y="142875"/>
            <a:ext cx="8928100" cy="693738"/>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3600" b="1" smtClean="0">
                <a:solidFill>
                  <a:schemeClr val="dk1"/>
                </a:solidFill>
                <a:latin typeface="楷体" panose="02010609060101010101" pitchFamily="49" charset="-122"/>
                <a:ea typeface="楷体" panose="02010609060101010101" pitchFamily="49" charset="-122"/>
                <a:cs typeface="楷体" panose="02010609060101010101" pitchFamily="49" charset="-122"/>
              </a:rPr>
              <a:t>什么是学业质量（</a:t>
            </a:r>
            <a:r>
              <a:rPr lang="en-US" altLang="zh-CN" sz="3600" b="1" smtClean="0">
                <a:solidFill>
                  <a:schemeClr val="dk1"/>
                </a:solidFill>
                <a:latin typeface="楷体" panose="02010609060101010101" pitchFamily="49" charset="-122"/>
                <a:ea typeface="楷体" panose="02010609060101010101" pitchFamily="49" charset="-122"/>
                <a:cs typeface="楷体" panose="02010609060101010101" pitchFamily="49" charset="-122"/>
              </a:rPr>
              <a:t>Learning quality</a:t>
            </a:r>
            <a:r>
              <a:rPr lang="zh-CN" altLang="en-US" sz="3600" b="1" smtClean="0">
                <a:solidFill>
                  <a:schemeClr val="dk1"/>
                </a:solidFill>
                <a:latin typeface="楷体" panose="02010609060101010101" pitchFamily="49" charset="-122"/>
                <a:ea typeface="楷体" panose="02010609060101010101" pitchFamily="49" charset="-122"/>
                <a:cs typeface="楷体" panose="02010609060101010101" pitchFamily="49" charset="-122"/>
              </a:rPr>
              <a:t>）标准</a:t>
            </a:r>
            <a:endParaRPr lang="zh-CN" altLang="en-US" sz="3600" b="1" smtClean="0">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dir="cw">
                                      <p:cBhvr override="childStyle">
                                        <p:cTn id="6" dur="250" autoRev="1" fill="hold"/>
                                        <p:tgtEl>
                                          <p:spTgt spid="74753">
                                            <p:txEl>
                                              <p:pRg st="0" end="0"/>
                                            </p:txEl>
                                          </p:spTgt>
                                        </p:tgtEl>
                                        <p:attrNameLst>
                                          <p:attrName>style.color</p:attrName>
                                        </p:attrNameLst>
                                      </p:cBhvr>
                                      <p:to>
                                        <a:schemeClr val="bg1"/>
                                      </p:to>
                                    </p:animClr>
                                    <p:animClr clrSpc="rgb" dir="cw">
                                      <p:cBhvr>
                                        <p:cTn id="7" dur="250" autoRev="1" fill="hold"/>
                                        <p:tgtEl>
                                          <p:spTgt spid="74753">
                                            <p:txEl>
                                              <p:pRg st="0" end="0"/>
                                            </p:txEl>
                                          </p:spTgt>
                                        </p:tgtEl>
                                        <p:attrNameLst>
                                          <p:attrName>fillcolor</p:attrName>
                                        </p:attrNameLst>
                                      </p:cBhvr>
                                      <p:to>
                                        <a:schemeClr val="bg1"/>
                                      </p:to>
                                    </p:animClr>
                                    <p:set>
                                      <p:cBhvr>
                                        <p:cTn id="8" dur="250" autoRev="1" fill="hold"/>
                                        <p:tgtEl>
                                          <p:spTgt spid="74753">
                                            <p:txEl>
                                              <p:pRg st="0" end="0"/>
                                            </p:txEl>
                                          </p:spTgt>
                                        </p:tgtEl>
                                        <p:attrNameLst>
                                          <p:attrName>fill.type</p:attrName>
                                        </p:attrNameLst>
                                      </p:cBhvr>
                                      <p:to>
                                        <p:strVal val="solid"/>
                                      </p:to>
                                    </p:set>
                                    <p:set>
                                      <p:cBhvr>
                                        <p:cTn id="9" dur="250" autoRev="1" fill="hold"/>
                                        <p:tgtEl>
                                          <p:spTgt spid="7475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2000"/>
                                        <p:tgtEl>
                                          <p:spTgt spid="3">
                                            <p:txEl>
                                              <p:pRg st="0" end="0"/>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30721" name="标题 1"/>
          <p:cNvSpPr>
            <a:spLocks noGrp="1"/>
          </p:cNvSpPr>
          <p:nvPr>
            <p:custDataLst>
              <p:tags r:id="rId6"/>
            </p:custDataLst>
          </p:nvPr>
        </p:nvSpPr>
        <p:spPr>
          <a:xfrm>
            <a:off x="468313" y="188913"/>
            <a:ext cx="8229600" cy="922337"/>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b="1" smtClean="0">
                <a:solidFill>
                  <a:schemeClr val="dk1"/>
                </a:solidFill>
                <a:latin typeface="楷体" panose="02010609060101010101" pitchFamily="49" charset="-122"/>
                <a:ea typeface="楷体" panose="02010609060101010101" pitchFamily="49" charset="-122"/>
              </a:rPr>
              <a:t>提出了五个历史学科核心素养</a:t>
            </a:r>
            <a:endParaRPr lang="zh-CN" altLang="en-US" b="1" smtClean="0">
              <a:solidFill>
                <a:schemeClr val="dk1"/>
              </a:solidFill>
              <a:latin typeface="楷体" panose="02010609060101010101" pitchFamily="49" charset="-122"/>
              <a:ea typeface="楷体" panose="02010609060101010101" pitchFamily="49" charset="-122"/>
            </a:endParaRPr>
          </a:p>
        </p:txBody>
      </p:sp>
      <p:sp>
        <p:nvSpPr>
          <p:cNvPr id="3" name="内容占位符 2"/>
          <p:cNvSpPr>
            <a:spLocks noGrp="1"/>
          </p:cNvSpPr>
          <p:nvPr/>
        </p:nvSpPr>
        <p:spPr>
          <a:xfrm>
            <a:off x="107950" y="1125538"/>
            <a:ext cx="8856663" cy="5183187"/>
          </a:xfrm>
          <a:prstGeom prst="rect">
            <a:avLst/>
          </a:prstGeom>
        </p:spPr>
        <p:txBody>
          <a:bodyPr vert="horz" lIns="101600" tIns="0" rIns="82550" bIns="0" rtlCol="0">
            <a:normAutofit fontScale="90000"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zh-CN" altLang="zh-CN" sz="388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历史学科核心素养是学生在学习历史过程中逐步形成的具有历史学科特征的思维品质和关键能力，是历史知识、能力和方法、情感态度和价值观等方面的综合表现</a:t>
            </a:r>
            <a:r>
              <a:rPr lang="zh-CN" altLang="en-US" sz="388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zh-CN" sz="388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主要包括</a:t>
            </a:r>
            <a:r>
              <a:rPr lang="zh-CN" altLang="en-US" sz="388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en-US" altLang="zh-CN" sz="388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唯物史观</a:t>
            </a:r>
            <a:r>
              <a:rPr lang="en-US"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时空观念</a:t>
            </a:r>
            <a:endParaRPr lang="en-US"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史料实证</a:t>
            </a:r>
            <a:r>
              <a:rPr lang="en-US"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（或征信、考信、证据）</a:t>
            </a:r>
            <a:endParaRPr lang="en-US"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历史解释</a:t>
            </a:r>
            <a:r>
              <a:rPr lang="en-US"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     </a:t>
            </a:r>
            <a:r>
              <a:rPr lang="zh-CN" altLang="en-US"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家国情怀</a:t>
            </a:r>
            <a:endParaRPr lang="zh-CN" altLang="zh-CN" sz="3880"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zh-CN" altLang="zh-CN" sz="388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75778" name="内容占位符 2"/>
          <p:cNvSpPr>
            <a:spLocks noGrp="1"/>
          </p:cNvSpPr>
          <p:nvPr>
            <p:ph idx="4294967295"/>
          </p:nvPr>
        </p:nvSpPr>
        <p:spPr>
          <a:xfrm>
            <a:off x="179388" y="765175"/>
            <a:ext cx="8785225" cy="5903913"/>
          </a:xfrm>
        </p:spPr>
        <p:txBody>
          <a:bodyPr>
            <a:normAutofit fontScale="80000"/>
          </a:bodyPr>
          <a:lstStyle/>
          <a:p>
            <a:pPr>
              <a:buFont typeface="Arial" panose="020B0604020202020204" pitchFamily="34" charset="0"/>
              <a:buNone/>
            </a:pP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对历史核心素养进行</a:t>
            </a: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2-4</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个层次水平划分，并在此基础上制定学业质量标准。</a:t>
            </a:r>
            <a:endPar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在进行水平划分时，确定水平划分原则，既遵循统一要求，更要有历史学科自身特点。主要有</a:t>
            </a: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3</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点原则：</a:t>
            </a:r>
            <a:endPar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）在划分核心素养的水平时，进行纵向与横向的通盘考虑。</a:t>
            </a:r>
            <a:endPar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zh-CN"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从纵向来看，</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每个核心素养</a:t>
            </a:r>
            <a:r>
              <a:rPr lang="zh-CN"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自身的</a:t>
            </a:r>
            <a:r>
              <a:rPr lang="en-US"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1-2</a:t>
            </a:r>
            <a:r>
              <a:rPr lang="zh-CN"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层次或</a:t>
            </a:r>
            <a:r>
              <a:rPr lang="en-US"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1-4</a:t>
            </a:r>
            <a:r>
              <a:rPr lang="zh-CN"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层次</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，具有连续性和递进性。</a:t>
            </a:r>
            <a:r>
              <a:rPr lang="zh-CN" altLang="en-US"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每高一级水平的表现涵盖前一级的表现。</a:t>
            </a:r>
            <a:endPar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zh-CN" altLang="zh-CN" sz="2800" b="1" smtClean="0">
                <a:solidFill>
                  <a:srgbClr val="FF0000"/>
                </a:solidFill>
                <a:latin typeface="楷体" panose="02010609060101010101" pitchFamily="49" charset="-122"/>
                <a:ea typeface="楷体" panose="02010609060101010101" pitchFamily="49" charset="-122"/>
                <a:cs typeface="楷体" panose="02010609060101010101" pitchFamily="49" charset="-122"/>
              </a:rPr>
              <a:t>从横向看，</a:t>
            </a:r>
            <a:r>
              <a:rPr lang="zh-CN"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五个核心素养的每一个层次，处于同样水平上；在五个核心素养的同一水平之间建立逻辑关系，结合具体的课程内容，形成学业质量标准的水平等级。</a:t>
            </a:r>
            <a:r>
              <a:rPr lang="zh-CN" altLang="en-US"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每个水平等级都包括</a:t>
            </a:r>
            <a:r>
              <a:rPr lang="en-US" altLang="zh-CN"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5</a:t>
            </a:r>
            <a:r>
              <a:rPr lang="zh-CN" altLang="en-US" sz="2800" b="1" smtClean="0">
                <a:solidFill>
                  <a:srgbClr val="000000"/>
                </a:solidFill>
                <a:latin typeface="楷体" panose="02010609060101010101" pitchFamily="49" charset="-122"/>
                <a:ea typeface="楷体" panose="02010609060101010101" pitchFamily="49" charset="-122"/>
                <a:cs typeface="楷体" panose="02010609060101010101" pitchFamily="49" charset="-122"/>
              </a:rPr>
              <a:t>个核心素养的要求。</a:t>
            </a:r>
            <a:endParaRPr lang="zh-CN" altLang="en-US" sz="2800" b="1"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75777" name="标题 1"/>
          <p:cNvSpPr>
            <a:spLocks noGrp="1"/>
          </p:cNvSpPr>
          <p:nvPr/>
        </p:nvSpPr>
        <p:spPr>
          <a:xfrm>
            <a:off x="468313" y="0"/>
            <a:ext cx="8229600" cy="69215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3600" b="1" smtClean="0">
                <a:solidFill>
                  <a:srgbClr val="000000"/>
                </a:solidFill>
                <a:latin typeface="楷体" panose="02010609060101010101" pitchFamily="49" charset="-122"/>
                <a:ea typeface="楷体" panose="02010609060101010101" pitchFamily="49" charset="-122"/>
                <a:cs typeface="隶书"/>
              </a:rPr>
              <a:t>学业质量标准划分依据（原则）</a:t>
            </a:r>
            <a:endParaRPr lang="zh-CN" altLang="en-US" sz="3600" b="1" smtClean="0">
              <a:solidFill>
                <a:srgbClr val="000000"/>
              </a:solidFill>
              <a:latin typeface="楷体" panose="02010609060101010101" pitchFamily="49" charset="-122"/>
              <a:ea typeface="楷体" panose="02010609060101010101" pitchFamily="49" charset="-122"/>
              <a:cs typeface="隶书"/>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fade">
                                      <p:cBhvr>
                                        <p:cTn id="7" dur="100"/>
                                        <p:tgtEl>
                                          <p:spTgt spid="75778">
                                            <p:txEl>
                                              <p:pRg st="0" end="0"/>
                                            </p:txEl>
                                          </p:spTgt>
                                        </p:tgtEl>
                                      </p:cBhvr>
                                    </p:animEffect>
                                    <p:anim calcmode="lin" valueType="num">
                                      <p:cBhvr>
                                        <p:cTn id="8" dur="400" fill="hold"/>
                                        <p:tgtEl>
                                          <p:spTgt spid="7577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5778">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577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577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5778">
                                            <p:txEl>
                                              <p:pRg st="1" end="1"/>
                                            </p:txEl>
                                          </p:spTgt>
                                        </p:tgtEl>
                                        <p:attrNameLst>
                                          <p:attrName>style.visibility</p:attrName>
                                        </p:attrNameLst>
                                      </p:cBhvr>
                                      <p:to>
                                        <p:strVal val="visible"/>
                                      </p:to>
                                    </p:set>
                                    <p:animEffect transition="in" filter="fade">
                                      <p:cBhvr>
                                        <p:cTn id="14" dur="100"/>
                                        <p:tgtEl>
                                          <p:spTgt spid="75778">
                                            <p:txEl>
                                              <p:pRg st="1" end="1"/>
                                            </p:txEl>
                                          </p:spTgt>
                                        </p:tgtEl>
                                      </p:cBhvr>
                                    </p:animEffect>
                                    <p:anim calcmode="lin" valueType="num">
                                      <p:cBhvr>
                                        <p:cTn id="15" dur="4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75778">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5778">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5778">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75778">
                                            <p:txEl>
                                              <p:pRg st="2" end="2"/>
                                            </p:txEl>
                                          </p:spTgt>
                                        </p:tgtEl>
                                        <p:attrNameLst>
                                          <p:attrName>style.visibility</p:attrName>
                                        </p:attrNameLst>
                                      </p:cBhvr>
                                      <p:to>
                                        <p:strVal val="visible"/>
                                      </p:to>
                                    </p:set>
                                    <p:animEffect transition="in" filter="fade">
                                      <p:cBhvr>
                                        <p:cTn id="21" dur="100"/>
                                        <p:tgtEl>
                                          <p:spTgt spid="75778">
                                            <p:txEl>
                                              <p:pRg st="2" end="2"/>
                                            </p:txEl>
                                          </p:spTgt>
                                        </p:tgtEl>
                                      </p:cBhvr>
                                    </p:animEffect>
                                    <p:anim calcmode="lin" valueType="num">
                                      <p:cBhvr>
                                        <p:cTn id="22" dur="4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75778">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5778">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5778">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75778">
                                            <p:txEl>
                                              <p:pRg st="3" end="3"/>
                                            </p:txEl>
                                          </p:spTgt>
                                        </p:tgtEl>
                                        <p:attrNameLst>
                                          <p:attrName>style.visibility</p:attrName>
                                        </p:attrNameLst>
                                      </p:cBhvr>
                                      <p:to>
                                        <p:strVal val="visible"/>
                                      </p:to>
                                    </p:set>
                                    <p:animEffect transition="in" filter="fade">
                                      <p:cBhvr>
                                        <p:cTn id="28" dur="100"/>
                                        <p:tgtEl>
                                          <p:spTgt spid="75778">
                                            <p:txEl>
                                              <p:pRg st="3" end="3"/>
                                            </p:txEl>
                                          </p:spTgt>
                                        </p:tgtEl>
                                      </p:cBhvr>
                                    </p:animEffect>
                                    <p:anim calcmode="lin" valueType="num">
                                      <p:cBhvr>
                                        <p:cTn id="29" dur="4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p:cTn id="30" dur="400" fill="hold"/>
                                        <p:tgtEl>
                                          <p:spTgt spid="75778">
                                            <p:txEl>
                                              <p:pRg st="3" end="3"/>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5778">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5778">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nodeType="withEffect">
                                  <p:stCondLst>
                                    <p:cond delay="0"/>
                                  </p:stCondLst>
                                  <p:childTnLst>
                                    <p:set>
                                      <p:cBhvr>
                                        <p:cTn id="34" dur="1" fill="hold">
                                          <p:stCondLst>
                                            <p:cond delay="0"/>
                                          </p:stCondLst>
                                        </p:cTn>
                                        <p:tgtEl>
                                          <p:spTgt spid="75778">
                                            <p:txEl>
                                              <p:pRg st="4" end="4"/>
                                            </p:txEl>
                                          </p:spTgt>
                                        </p:tgtEl>
                                        <p:attrNameLst>
                                          <p:attrName>style.visibility</p:attrName>
                                        </p:attrNameLst>
                                      </p:cBhvr>
                                      <p:to>
                                        <p:strVal val="visible"/>
                                      </p:to>
                                    </p:set>
                                    <p:animEffect transition="in" filter="fade">
                                      <p:cBhvr>
                                        <p:cTn id="35" dur="100"/>
                                        <p:tgtEl>
                                          <p:spTgt spid="75778">
                                            <p:txEl>
                                              <p:pRg st="4" end="4"/>
                                            </p:txEl>
                                          </p:spTgt>
                                        </p:tgtEl>
                                      </p:cBhvr>
                                    </p:animEffect>
                                    <p:anim calcmode="lin" valueType="num">
                                      <p:cBhvr>
                                        <p:cTn id="36" dur="4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p:cTn id="37" dur="400" fill="hold"/>
                                        <p:tgtEl>
                                          <p:spTgt spid="75778">
                                            <p:txEl>
                                              <p:pRg st="4" end="4"/>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5778">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5778">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76802" name="内容占位符 2"/>
          <p:cNvSpPr>
            <a:spLocks noGrp="1"/>
          </p:cNvSpPr>
          <p:nvPr/>
        </p:nvSpPr>
        <p:spPr>
          <a:xfrm>
            <a:off x="179388" y="765175"/>
            <a:ext cx="8785225" cy="5360988"/>
          </a:xfrm>
          <a:prstGeom prst="rect">
            <a:avLst/>
          </a:prstGeom>
          <a:noFill/>
          <a:ln w="9525">
            <a:noFill/>
            <a:miter lim="800000"/>
          </a:ln>
        </p:spPr>
        <p:txBody>
          <a:bodyPr vert="horz" wrap="square" lIns="91440" tIns="45720" rIns="91440" bIns="45720" numCol="1" anchor="t" anchorCtr="0" compatLnSpc="1"/>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）水平划分具有弹性。</a:t>
            </a:r>
            <a:endPar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根据历史课程的人文性质，对核心素养的水平划分具有一定弹性，使处于低学段的学生也有可能达到高水平；</a:t>
            </a:r>
            <a:endPar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水平划分是最低要求，各水平之间并不设置障碍，一个学生在达到高中毕业的水平时，可以是水平</a:t>
            </a: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，也可能达到水平</a:t>
            </a: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3</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，或水平</a:t>
            </a: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4</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mtClean="0">
                <a:solidFill>
                  <a:srgbClr val="000000"/>
                </a:solidFill>
                <a:latin typeface="楷体" panose="02010609060101010101" pitchFamily="49" charset="-122"/>
                <a:ea typeface="楷体" panose="02010609060101010101" pitchFamily="49" charset="-122"/>
                <a:cs typeface="楷体" panose="02010609060101010101" pitchFamily="49" charset="-122"/>
              </a:rPr>
              <a:t>但高中毕业必须达到水平</a:t>
            </a: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endPar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en-US"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rPr>
              <a:t>鼓励优秀学生达到更高水平。</a:t>
            </a:r>
            <a:endPar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endParaRPr lang="zh-CN" altLang="zh-CN"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p:cTn id="7" dur="1000" fill="hold"/>
                                        <p:tgtEl>
                                          <p:spTgt spid="768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68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680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6802">
                                            <p:txEl>
                                              <p:pRg st="1" end="1"/>
                                            </p:txEl>
                                          </p:spTgt>
                                        </p:tgtEl>
                                        <p:attrNameLst>
                                          <p:attrName>style.visibility</p:attrName>
                                        </p:attrNameLst>
                                      </p:cBhvr>
                                      <p:to>
                                        <p:strVal val="visible"/>
                                      </p:to>
                                    </p:set>
                                    <p:anim calcmode="lin" valueType="num">
                                      <p:cBhvr>
                                        <p:cTn id="12" dur="1000" fill="hold"/>
                                        <p:tgtEl>
                                          <p:spTgt spid="7680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680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680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6802">
                                            <p:txEl>
                                              <p:pRg st="2" end="2"/>
                                            </p:txEl>
                                          </p:spTgt>
                                        </p:tgtEl>
                                        <p:attrNameLst>
                                          <p:attrName>style.visibility</p:attrName>
                                        </p:attrNameLst>
                                      </p:cBhvr>
                                      <p:to>
                                        <p:strVal val="visible"/>
                                      </p:to>
                                    </p:set>
                                    <p:anim calcmode="lin" valueType="num">
                                      <p:cBhvr>
                                        <p:cTn id="17" dur="1000" fill="hold"/>
                                        <p:tgtEl>
                                          <p:spTgt spid="768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768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7680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76802">
                                            <p:txEl>
                                              <p:pRg st="3" end="3"/>
                                            </p:txEl>
                                          </p:spTgt>
                                        </p:tgtEl>
                                        <p:attrNameLst>
                                          <p:attrName>style.visibility</p:attrName>
                                        </p:attrNameLst>
                                      </p:cBhvr>
                                      <p:to>
                                        <p:strVal val="visible"/>
                                      </p:to>
                                    </p:set>
                                    <p:anim calcmode="lin" valueType="num">
                                      <p:cBhvr>
                                        <p:cTn id="22" dur="1000" fill="hold"/>
                                        <p:tgtEl>
                                          <p:spTgt spid="7680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680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6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5" name="内容占位符 4"/>
          <p:cNvGraphicFramePr>
            <a:graphicFrameLocks noGrp="1"/>
          </p:cNvGraphicFramePr>
          <p:nvPr>
            <p:ph idx="4294967295"/>
          </p:nvPr>
        </p:nvGraphicFramePr>
        <p:xfrm>
          <a:off x="457200" y="1052513"/>
          <a:ext cx="8229600" cy="5405120"/>
        </p:xfrm>
        <a:graphic>
          <a:graphicData uri="http://schemas.openxmlformats.org/drawingml/2006/table">
            <a:tbl>
              <a:tblPr firstRow="1" bandRow="1">
                <a:tableStyleId>{5C22544A-7EE6-4342-B048-85BDC9FD1C3A}</a:tableStyleId>
              </a:tblPr>
              <a:tblGrid>
                <a:gridCol w="1306195"/>
                <a:gridCol w="6923405"/>
              </a:tblGrid>
              <a:tr h="505460">
                <a:tc>
                  <a:txBody>
                    <a:bodyPr/>
                    <a:lstStyle/>
                    <a:p>
                      <a:r>
                        <a:rPr lang="zh-CN" altLang="en-US" b="1" dirty="0" smtClean="0">
                          <a:latin typeface="楷体" panose="02010609060101010101" pitchFamily="49" charset="-122"/>
                          <a:ea typeface="楷体" panose="02010609060101010101" pitchFamily="49" charset="-122"/>
                          <a:cs typeface="楷体" panose="02010609060101010101" pitchFamily="49" charset="-122"/>
                        </a:rPr>
                        <a:t>水平</a:t>
                      </a:r>
                      <a:r>
                        <a:rPr lang="en-US" altLang="zh-CN" b="1" dirty="0" smtClean="0">
                          <a:latin typeface="楷体" panose="02010609060101010101" pitchFamily="49" charset="-122"/>
                          <a:ea typeface="楷体" panose="02010609060101010101" pitchFamily="49" charset="-122"/>
                          <a:cs typeface="楷体" panose="02010609060101010101" pitchFamily="49" charset="-122"/>
                        </a:rPr>
                        <a:t>/</a:t>
                      </a:r>
                      <a:r>
                        <a:rPr lang="zh-CN" altLang="en-US" b="1" dirty="0" smtClean="0">
                          <a:latin typeface="楷体" panose="02010609060101010101" pitchFamily="49" charset="-122"/>
                          <a:ea typeface="楷体" panose="02010609060101010101" pitchFamily="49" charset="-122"/>
                          <a:cs typeface="楷体" panose="02010609060101010101" pitchFamily="49" charset="-122"/>
                        </a:rPr>
                        <a:t>素养</a:t>
                      </a:r>
                      <a:endParaRPr lang="zh-CN" altLang="en-US" b="1" dirty="0">
                        <a:latin typeface="楷体" panose="02010609060101010101" pitchFamily="49" charset="-122"/>
                        <a:ea typeface="楷体" panose="02010609060101010101" pitchFamily="49" charset="-122"/>
                        <a:cs typeface="楷体" panose="02010609060101010101" pitchFamily="49" charset="-122"/>
                      </a:endParaRPr>
                    </a:p>
                  </a:txBody>
                  <a:tcPr/>
                </a:tc>
                <a:tc>
                  <a:txBody>
                    <a:bodyPr/>
                    <a:lstStyle/>
                    <a:p>
                      <a:r>
                        <a:rPr lang="en-US" altLang="zh-CN" b="1" dirty="0" smtClean="0">
                          <a:latin typeface="楷体" panose="02010609060101010101" pitchFamily="49" charset="-122"/>
                          <a:ea typeface="楷体" panose="02010609060101010101" pitchFamily="49" charset="-122"/>
                          <a:cs typeface="楷体" panose="02010609060101010101" pitchFamily="49" charset="-122"/>
                        </a:rPr>
                        <a:t>1.</a:t>
                      </a:r>
                      <a:r>
                        <a:rPr lang="zh-CN" altLang="en-US" b="1" dirty="0" smtClean="0">
                          <a:latin typeface="楷体" panose="02010609060101010101" pitchFamily="49" charset="-122"/>
                          <a:ea typeface="楷体" panose="02010609060101010101" pitchFamily="49" charset="-122"/>
                          <a:cs typeface="楷体" panose="02010609060101010101" pitchFamily="49" charset="-122"/>
                        </a:rPr>
                        <a:t>唯物史观</a:t>
                      </a:r>
                      <a:endParaRPr lang="zh-CN" altLang="en-US" b="1" dirty="0">
                        <a:latin typeface="楷体" panose="02010609060101010101" pitchFamily="49" charset="-122"/>
                        <a:ea typeface="楷体" panose="02010609060101010101" pitchFamily="49" charset="-122"/>
                        <a:cs typeface="楷体" panose="02010609060101010101" pitchFamily="49" charset="-122"/>
                      </a:endParaRPr>
                    </a:p>
                  </a:txBody>
                  <a:tcPr/>
                </a:tc>
              </a:tr>
              <a:tr h="685800">
                <a:tc>
                  <a:txBody>
                    <a:bodyPr/>
                    <a:lstStyle/>
                    <a:p>
                      <a:r>
                        <a:rPr lang="zh-CN" altLang="en-US" b="1" dirty="0" smtClean="0">
                          <a:latin typeface="楷体" panose="02010609060101010101" pitchFamily="49" charset="-122"/>
                          <a:ea typeface="楷体" panose="02010609060101010101" pitchFamily="49" charset="-122"/>
                        </a:rPr>
                        <a:t>水平一</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水平二</a:t>
                      </a:r>
                      <a:endParaRPr lang="zh-CN" altLang="en-US" b="1" dirty="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rPr>
                        <a:t>能够了解和掌握唯物史观的基本观点和方法，理解唯物史观是科学的历史观。</a:t>
                      </a:r>
                      <a:endParaRPr lang="zh-CN" altLang="en-US" b="1" dirty="0" smtClean="0">
                        <a:latin typeface="楷体" panose="02010609060101010101" pitchFamily="49" charset="-122"/>
                        <a:ea typeface="楷体" panose="02010609060101010101" pitchFamily="49" charset="-122"/>
                      </a:endParaRPr>
                    </a:p>
                  </a:txBody>
                  <a:tcPr/>
                </a:tc>
              </a:tr>
              <a:tr h="685165">
                <a:tc>
                  <a:txBody>
                    <a:bodyPr/>
                    <a:lstStyle/>
                    <a:p>
                      <a:r>
                        <a:rPr lang="zh-CN" altLang="en-US" b="1" dirty="0" smtClean="0">
                          <a:latin typeface="楷体" panose="02010609060101010101" pitchFamily="49" charset="-122"/>
                          <a:ea typeface="楷体" panose="02010609060101010101" pitchFamily="49" charset="-122"/>
                        </a:rPr>
                        <a:t>水平三</a:t>
                      </a:r>
                      <a:endParaRPr lang="en-US" altLang="zh-CN" b="1"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水平四</a:t>
                      </a:r>
                      <a:endParaRPr lang="zh-CN" altLang="en-US" b="1" dirty="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rPr>
                        <a:t>能够将唯物史观运用于历史学习、探究中，并将其作为认识和解决现实问题的指导思想。</a:t>
                      </a:r>
                      <a:endParaRPr lang="zh-CN" altLang="en-US" b="1" dirty="0" smtClean="0">
                        <a:latin typeface="楷体" panose="02010609060101010101" pitchFamily="49" charset="-122"/>
                        <a:ea typeface="楷体" panose="02010609060101010101" pitchFamily="49" charset="-122"/>
                      </a:endParaRPr>
                    </a:p>
                  </a:txBody>
                  <a:tcPr/>
                </a:tc>
              </a:tr>
              <a:tr h="506095">
                <a:tc>
                  <a:txBody>
                    <a:bodyPr/>
                    <a:lstStyle/>
                    <a:p>
                      <a:endParaRPr lang="zh-CN" altLang="en-US" b="1" dirty="0">
                        <a:latin typeface="楷体" panose="02010609060101010101" pitchFamily="49" charset="-122"/>
                        <a:ea typeface="楷体" panose="02010609060101010101" pitchFamily="49" charset="-122"/>
                      </a:endParaRPr>
                    </a:p>
                  </a:txBody>
                  <a:tcPr/>
                </a:tc>
                <a:tc>
                  <a:txBody>
                    <a:bodyPr/>
                    <a:lstStyle/>
                    <a:p>
                      <a:r>
                        <a:rPr lang="en-US" altLang="zh-CN" b="1" dirty="0" smtClean="0">
                          <a:latin typeface="楷体" panose="02010609060101010101" pitchFamily="49" charset="-122"/>
                          <a:ea typeface="楷体" panose="02010609060101010101" pitchFamily="49" charset="-122"/>
                          <a:cs typeface="楷体" panose="02010609060101010101" pitchFamily="49" charset="-122"/>
                        </a:rPr>
                        <a:t>2.</a:t>
                      </a:r>
                      <a:r>
                        <a:rPr lang="zh-CN" altLang="en-US" b="1" dirty="0" smtClean="0">
                          <a:latin typeface="楷体" panose="02010609060101010101" pitchFamily="49" charset="-122"/>
                          <a:ea typeface="楷体" panose="02010609060101010101" pitchFamily="49" charset="-122"/>
                          <a:cs typeface="楷体" panose="02010609060101010101" pitchFamily="49" charset="-122"/>
                        </a:rPr>
                        <a:t>时空观念</a:t>
                      </a:r>
                      <a:endParaRPr lang="zh-CN" altLang="en-US" b="1" dirty="0">
                        <a:latin typeface="楷体" panose="02010609060101010101" pitchFamily="49" charset="-122"/>
                        <a:ea typeface="楷体" panose="02010609060101010101" pitchFamily="49" charset="-122"/>
                        <a:cs typeface="楷体" panose="02010609060101010101" pitchFamily="49" charset="-122"/>
                      </a:endParaRPr>
                    </a:p>
                  </a:txBody>
                  <a:tcPr/>
                </a:tc>
              </a:tr>
              <a:tr h="685165">
                <a:tc>
                  <a:txBody>
                    <a:bodyPr/>
                    <a:lstStyle/>
                    <a:p>
                      <a:r>
                        <a:rPr lang="zh-CN" altLang="en-US" b="1" dirty="0" smtClean="0">
                          <a:latin typeface="楷体" panose="02010609060101010101" pitchFamily="49" charset="-122"/>
                          <a:ea typeface="楷体" panose="02010609060101010101" pitchFamily="49" charset="-122"/>
                        </a:rPr>
                        <a:t>水平一</a:t>
                      </a:r>
                      <a:endParaRPr lang="zh-CN" altLang="en-US" b="1" dirty="0" smtClean="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cs typeface="楷体" panose="02010609060101010101" pitchFamily="49" charset="-122"/>
                        </a:rPr>
                        <a:t>能够辨识历史叙述中不同的时间与空间表达方式；能够理解它们的意义；在 叙述个别史事时能够运用恰当的时间和空间表达方式。</a:t>
                      </a:r>
                      <a:endParaRPr lang="zh-CN" altLang="en-US" b="1" dirty="0" smtClean="0">
                        <a:latin typeface="楷体" panose="02010609060101010101" pitchFamily="49" charset="-122"/>
                        <a:ea typeface="楷体" panose="02010609060101010101" pitchFamily="49" charset="-122"/>
                        <a:cs typeface="楷体" panose="02010609060101010101" pitchFamily="49" charset="-122"/>
                      </a:endParaRPr>
                    </a:p>
                  </a:txBody>
                  <a:tcPr/>
                </a:tc>
              </a:tr>
              <a:tr h="966470">
                <a:tc>
                  <a:txBody>
                    <a:bodyPr/>
                    <a:lstStyle/>
                    <a:p>
                      <a:r>
                        <a:rPr lang="zh-CN" altLang="en-US" b="1" dirty="0" smtClean="0">
                          <a:latin typeface="楷体" panose="02010609060101010101" pitchFamily="49" charset="-122"/>
                          <a:ea typeface="楷体" panose="02010609060101010101" pitchFamily="49" charset="-122"/>
                        </a:rPr>
                        <a:t>水平二</a:t>
                      </a:r>
                      <a:endParaRPr lang="zh-CN" altLang="en-US" b="1" dirty="0" smtClean="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rPr>
                        <a:t>能够将某一史事定位在特定的时间和空间框架下；能够利用历史年表、历史地图等方式对相关史事加以描述；能够认识事物发生</a:t>
                      </a:r>
                      <a:r>
                        <a:rPr lang="zh-CN" altLang="en-US" b="1" dirty="0" smtClean="0">
                          <a:solidFill>
                            <a:srgbClr val="FF0000"/>
                          </a:solidFill>
                          <a:latin typeface="楷体" panose="02010609060101010101" pitchFamily="49" charset="-122"/>
                          <a:ea typeface="楷体" panose="02010609060101010101" pitchFamily="49" charset="-122"/>
                        </a:rPr>
                        <a:t>的来龙去脉，理解空间和环境因素对认识历史与现实的重要性。</a:t>
                      </a:r>
                      <a:endParaRPr lang="zh-CN" altLang="en-US" b="1" dirty="0" smtClean="0">
                        <a:solidFill>
                          <a:srgbClr val="FF0000"/>
                        </a:solidFill>
                        <a:latin typeface="楷体" panose="02010609060101010101" pitchFamily="49" charset="-122"/>
                        <a:ea typeface="楷体" panose="02010609060101010101" pitchFamily="49" charset="-122"/>
                      </a:endParaRPr>
                    </a:p>
                  </a:txBody>
                  <a:tcPr/>
                </a:tc>
              </a:tr>
              <a:tr h="685165">
                <a:tc>
                  <a:txBody>
                    <a:bodyPr/>
                    <a:lstStyle/>
                    <a:p>
                      <a:r>
                        <a:rPr lang="zh-CN" altLang="en-US" b="1" dirty="0" smtClean="0">
                          <a:latin typeface="楷体" panose="02010609060101010101" pitchFamily="49" charset="-122"/>
                          <a:ea typeface="楷体" panose="02010609060101010101" pitchFamily="49" charset="-122"/>
                        </a:rPr>
                        <a:t>水平三</a:t>
                      </a:r>
                      <a:endParaRPr lang="zh-CN" altLang="en-US" b="1" dirty="0" smtClean="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rPr>
                        <a:t>能够把握相关史事的时间、空间联系，并用特定的时间和空间术语对较长时段的史事加以描述和概括，</a:t>
                      </a:r>
                      <a:r>
                        <a:rPr lang="zh-CN" altLang="en-US" b="1" dirty="0" smtClean="0">
                          <a:solidFill>
                            <a:srgbClr val="FF0000"/>
                          </a:solidFill>
                          <a:latin typeface="楷体" panose="02010609060101010101" pitchFamily="49" charset="-122"/>
                          <a:ea typeface="楷体" panose="02010609060101010101" pitchFamily="49" charset="-122"/>
                        </a:rPr>
                        <a:t>理解历史上的变化与延续、统一与多样、局部与整体及其意义。</a:t>
                      </a:r>
                      <a:endParaRPr lang="zh-CN" altLang="en-US" b="1" dirty="0" smtClean="0">
                        <a:solidFill>
                          <a:srgbClr val="FF0000"/>
                        </a:solidFill>
                        <a:latin typeface="楷体" panose="02010609060101010101" pitchFamily="49" charset="-122"/>
                        <a:ea typeface="楷体" panose="02010609060101010101" pitchFamily="49" charset="-122"/>
                      </a:endParaRPr>
                    </a:p>
                  </a:txBody>
                  <a:tcPr/>
                </a:tc>
              </a:tr>
              <a:tr h="685800">
                <a:tc>
                  <a:txBody>
                    <a:bodyPr/>
                    <a:lstStyle/>
                    <a:p>
                      <a:r>
                        <a:rPr lang="zh-CN" altLang="en-US" b="1" dirty="0" smtClean="0">
                          <a:latin typeface="楷体" panose="02010609060101010101" pitchFamily="49" charset="-122"/>
                          <a:ea typeface="楷体" panose="02010609060101010101" pitchFamily="49" charset="-122"/>
                        </a:rPr>
                        <a:t>水平四</a:t>
                      </a:r>
                      <a:endParaRPr lang="zh-CN" altLang="en-US" b="1" dirty="0" smtClean="0">
                        <a:latin typeface="楷体" panose="02010609060101010101" pitchFamily="49" charset="-122"/>
                        <a:ea typeface="楷体" panose="02010609060101010101" pitchFamily="49" charset="-122"/>
                      </a:endParaRPr>
                    </a:p>
                  </a:txBody>
                  <a:tcPr/>
                </a:tc>
                <a:tc>
                  <a:txBody>
                    <a:bodyPr/>
                    <a:lstStyle/>
                    <a:p>
                      <a:r>
                        <a:rPr lang="zh-CN" altLang="en-US" b="1" dirty="0" smtClean="0">
                          <a:latin typeface="楷体" panose="02010609060101010101" pitchFamily="49" charset="-122"/>
                          <a:ea typeface="楷体" panose="02010609060101010101" pitchFamily="49" charset="-122"/>
                        </a:rPr>
                        <a:t>在对历史和现实问题进行独立探究的过程中，能将其置于具体的时空框架下；能够选择恰当的</a:t>
                      </a:r>
                      <a:r>
                        <a:rPr lang="zh-CN" altLang="en-US" b="1" dirty="0" smtClean="0">
                          <a:solidFill>
                            <a:srgbClr val="FF0000"/>
                          </a:solidFill>
                          <a:latin typeface="楷体" panose="02010609060101010101" pitchFamily="49" charset="-122"/>
                          <a:ea typeface="楷体" panose="02010609060101010101" pitchFamily="49" charset="-122"/>
                        </a:rPr>
                        <a:t>时空尺度对其进行分析、综合、比较，在此基础上作出合理的解释。</a:t>
                      </a:r>
                      <a:endParaRPr lang="zh-CN" altLang="en-US" b="1" dirty="0" smtClean="0">
                        <a:solidFill>
                          <a:srgbClr val="FF0000"/>
                        </a:solidFill>
                        <a:latin typeface="楷体" panose="02010609060101010101" pitchFamily="49" charset="-122"/>
                        <a:ea typeface="楷体" panose="02010609060101010101" pitchFamily="49" charset="-122"/>
                      </a:endParaRPr>
                    </a:p>
                  </a:txBody>
                  <a:tcPr/>
                </a:tc>
              </a:tr>
            </a:tbl>
          </a:graphicData>
        </a:graphic>
      </p:graphicFrame>
      <p:sp>
        <p:nvSpPr>
          <p:cNvPr id="77825" name="标题 1"/>
          <p:cNvSpPr>
            <a:spLocks noGrp="1"/>
          </p:cNvSpPr>
          <p:nvPr>
            <p:custDataLst>
              <p:tags r:id="rId6"/>
            </p:custDataLst>
          </p:nvPr>
        </p:nvSpPr>
        <p:spPr>
          <a:xfrm>
            <a:off x="107950" y="115888"/>
            <a:ext cx="8856663" cy="706437"/>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3200" smtClean="0">
                <a:solidFill>
                  <a:schemeClr val="dk1"/>
                </a:solidFill>
                <a:latin typeface="微软雅黑" panose="020B0503020204020204" charset="-122"/>
                <a:ea typeface="微软雅黑" panose="020B0503020204020204" charset="-122"/>
                <a:cs typeface="微软雅黑" panose="020B0503020204020204" charset="-122"/>
              </a:rPr>
              <a:t>原则（</a:t>
            </a:r>
            <a:r>
              <a:rPr lang="en-US" altLang="zh-CN" sz="3200" smtClean="0">
                <a:solidFill>
                  <a:schemeClr val="dk1"/>
                </a:solidFill>
                <a:latin typeface="微软雅黑" panose="020B0503020204020204" charset="-122"/>
                <a:ea typeface="微软雅黑" panose="020B0503020204020204" charset="-122"/>
                <a:cs typeface="微软雅黑" panose="020B0503020204020204" charset="-122"/>
              </a:rPr>
              <a:t>1</a:t>
            </a:r>
            <a:r>
              <a:rPr lang="zh-CN" altLang="en-US" sz="3200" smtClean="0">
                <a:solidFill>
                  <a:schemeClr val="dk1"/>
                </a:solidFill>
                <a:latin typeface="微软雅黑" panose="020B0503020204020204" charset="-122"/>
                <a:ea typeface="微软雅黑" panose="020B0503020204020204" charset="-122"/>
                <a:cs typeface="微软雅黑" panose="020B0503020204020204" charset="-122"/>
              </a:rPr>
              <a:t>）（</a:t>
            </a:r>
            <a:r>
              <a:rPr lang="en-US" altLang="zh-CN" sz="3200" smtClean="0">
                <a:solidFill>
                  <a:schemeClr val="dk1"/>
                </a:solidFill>
                <a:latin typeface="微软雅黑" panose="020B0503020204020204" charset="-122"/>
                <a:ea typeface="微软雅黑" panose="020B0503020204020204" charset="-122"/>
                <a:cs typeface="微软雅黑" panose="020B0503020204020204" charset="-122"/>
              </a:rPr>
              <a:t>2</a:t>
            </a:r>
            <a:r>
              <a:rPr lang="zh-CN" altLang="en-US" sz="3200" smtClean="0">
                <a:solidFill>
                  <a:schemeClr val="dk1"/>
                </a:solidFill>
                <a:latin typeface="微软雅黑" panose="020B0503020204020204" charset="-122"/>
                <a:ea typeface="微软雅黑" panose="020B0503020204020204" charset="-122"/>
                <a:cs typeface="微软雅黑" panose="020B0503020204020204" charset="-122"/>
              </a:rPr>
              <a:t>）具体说明：核心素养水平划分的纵向连续性和递进性</a:t>
            </a:r>
            <a:endParaRPr lang="zh-CN" altLang="en-US" sz="3200" smtClean="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表格 3"/>
          <p:cNvGraphicFramePr>
            <a:graphicFrameLocks noGrp="1"/>
          </p:cNvGraphicFramePr>
          <p:nvPr>
            <p:custDataLst>
              <p:tags r:id="rId6"/>
            </p:custDataLst>
          </p:nvPr>
        </p:nvGraphicFramePr>
        <p:xfrm>
          <a:off x="635" y="77470"/>
          <a:ext cx="9095740" cy="6970395"/>
        </p:xfrm>
        <a:graphic>
          <a:graphicData uri="http://schemas.openxmlformats.org/drawingml/2006/table">
            <a:tbl>
              <a:tblPr firstRow="1" bandRow="1">
                <a:tableStyleId>{5C22544A-7EE6-4342-B048-85BDC9FD1C3A}</a:tableStyleId>
              </a:tblPr>
              <a:tblGrid>
                <a:gridCol w="1408430"/>
                <a:gridCol w="7687310"/>
              </a:tblGrid>
              <a:tr h="356235">
                <a:tc>
                  <a:txBody>
                    <a:bodyPr/>
                    <a:p>
                      <a:r>
                        <a:rPr lang="zh-CN" altLang="en-US" sz="1400" b="1" dirty="0" smtClean="0">
                          <a:latin typeface="楷体" panose="02010609060101010101" pitchFamily="49" charset="-122"/>
                          <a:ea typeface="楷体" panose="02010609060101010101" pitchFamily="49" charset="-122"/>
                          <a:cs typeface="楷体" panose="02010609060101010101" pitchFamily="49" charset="-122"/>
                        </a:rPr>
                        <a:t>水平</a:t>
                      </a:r>
                      <a:r>
                        <a:rPr lang="en-US" altLang="zh-CN" sz="14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1400" b="1" dirty="0" smtClean="0">
                          <a:latin typeface="楷体" panose="02010609060101010101" pitchFamily="49" charset="-122"/>
                          <a:ea typeface="楷体" panose="02010609060101010101" pitchFamily="49" charset="-122"/>
                          <a:cs typeface="楷体" panose="02010609060101010101" pitchFamily="49" charset="-122"/>
                        </a:rPr>
                        <a:t>素养</a:t>
                      </a:r>
                      <a:endParaRPr lang="zh-CN" altLang="en-US" sz="1400" b="1"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en-US" altLang="zh-CN" sz="1400" b="1" dirty="0" smtClean="0">
                          <a:latin typeface="楷体" panose="02010609060101010101" pitchFamily="49" charset="-122"/>
                          <a:ea typeface="楷体" panose="02010609060101010101" pitchFamily="49" charset="-122"/>
                          <a:cs typeface="楷体" panose="02010609060101010101" pitchFamily="49" charset="-122"/>
                        </a:rPr>
                        <a:t>3.</a:t>
                      </a:r>
                      <a:r>
                        <a:rPr lang="zh-CN" altLang="en-US" sz="1400" b="1" dirty="0" smtClean="0">
                          <a:latin typeface="楷体" panose="02010609060101010101" pitchFamily="49" charset="-122"/>
                          <a:ea typeface="楷体" panose="02010609060101010101" pitchFamily="49" charset="-122"/>
                          <a:cs typeface="楷体" panose="02010609060101010101" pitchFamily="49" charset="-122"/>
                        </a:rPr>
                        <a:t>史料实证</a:t>
                      </a:r>
                      <a:endParaRPr lang="zh-CN" altLang="en-US" sz="1400" b="1" dirty="0" smtClean="0">
                        <a:latin typeface="楷体" panose="02010609060101010101" pitchFamily="49" charset="-122"/>
                        <a:ea typeface="楷体" panose="02010609060101010101" pitchFamily="49" charset="-122"/>
                        <a:cs typeface="楷体" panose="02010609060101010101" pitchFamily="49" charset="-122"/>
                      </a:endParaRPr>
                    </a:p>
                  </a:txBody>
                  <a:tcPr/>
                </a:tc>
              </a:tr>
              <a:tr h="640080">
                <a:tc>
                  <a:txBody>
                    <a:bodyPr/>
                    <a:p>
                      <a:r>
                        <a:rPr lang="zh-CN" altLang="en-US" sz="1400" b="1" dirty="0" smtClean="0">
                          <a:latin typeface="楷体" panose="02010609060101010101" pitchFamily="49" charset="-122"/>
                          <a:ea typeface="楷体" panose="02010609060101010101" pitchFamily="49" charset="-122"/>
                        </a:rPr>
                        <a:t>水平一</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能够区分史料的不同类型；在解答某一历史问题时，能够尝试从多种渠道获取与该问题相关的史料；能够从所获得的材料中提取有关的信息。</a:t>
                      </a:r>
                      <a:endParaRPr lang="zh-CN" altLang="en-US" sz="1800" b="1" dirty="0" smtClean="0">
                        <a:latin typeface="楷体" panose="02010609060101010101" pitchFamily="49" charset="-122"/>
                        <a:ea typeface="楷体" panose="02010609060101010101" pitchFamily="49" charset="-122"/>
                      </a:endParaRPr>
                    </a:p>
                  </a:txBody>
                  <a:tcPr/>
                </a:tc>
              </a:tr>
              <a:tr h="914400">
                <a:tc>
                  <a:txBody>
                    <a:bodyPr/>
                    <a:p>
                      <a:r>
                        <a:rPr lang="zh-CN" altLang="en-US" sz="1400" b="1" dirty="0" smtClean="0">
                          <a:latin typeface="楷体" panose="02010609060101010101" pitchFamily="49" charset="-122"/>
                          <a:ea typeface="楷体" panose="02010609060101010101" pitchFamily="49" charset="-122"/>
                        </a:rPr>
                        <a:t>水平二</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能够认识不同类型的史料所具有的不同价值；明了史料在历史叙述中的基础作用；在对史事与现实问题进行论述的过程中，能够尝试运用史料作为证据论证自己的观点。</a:t>
                      </a:r>
                      <a:endParaRPr lang="zh-CN" altLang="en-US" sz="1800" b="1" dirty="0" smtClean="0">
                        <a:latin typeface="楷体" panose="02010609060101010101" pitchFamily="49" charset="-122"/>
                        <a:ea typeface="楷体" panose="02010609060101010101" pitchFamily="49" charset="-122"/>
                      </a:endParaRPr>
                    </a:p>
                  </a:txBody>
                  <a:tcPr/>
                </a:tc>
              </a:tr>
              <a:tr h="914400">
                <a:tc>
                  <a:txBody>
                    <a:bodyPr/>
                    <a:p>
                      <a:r>
                        <a:rPr lang="zh-CN" altLang="en-US" sz="1400" b="1" dirty="0" smtClean="0">
                          <a:latin typeface="楷体" panose="02010609060101010101" pitchFamily="49" charset="-122"/>
                          <a:ea typeface="楷体" panose="02010609060101010101" pitchFamily="49" charset="-122"/>
                        </a:rPr>
                        <a:t>水平三</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在探究特定历史问题时，能够对史料进行整理和辨析；能够利用不同类型史料的长处，对所探究的问题进行互证，形成对该问题更全面、丰富的解释。</a:t>
                      </a:r>
                      <a:endParaRPr lang="zh-CN" altLang="en-US" sz="1800" b="1" dirty="0" smtClean="0">
                        <a:latin typeface="楷体" panose="02010609060101010101" pitchFamily="49" charset="-122"/>
                        <a:ea typeface="楷体" panose="02010609060101010101" pitchFamily="49" charset="-122"/>
                      </a:endParaRPr>
                    </a:p>
                  </a:txBody>
                  <a:tcPr/>
                </a:tc>
              </a:tr>
              <a:tr h="914400">
                <a:tc>
                  <a:txBody>
                    <a:bodyPr/>
                    <a:p>
                      <a:r>
                        <a:rPr lang="zh-CN" altLang="en-US" sz="1400" b="1" dirty="0" smtClean="0">
                          <a:latin typeface="楷体" panose="02010609060101010101" pitchFamily="49" charset="-122"/>
                          <a:ea typeface="楷体" panose="02010609060101010101" pitchFamily="49" charset="-122"/>
                        </a:rPr>
                        <a:t>水平四</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cs typeface="楷体" panose="02010609060101010101" pitchFamily="49" charset="-122"/>
                        </a:rPr>
                        <a:t>能够比较、分析不同来源、不同观点的史料；能够在辨别史料作者意图的基 础上利用史料；在对历史和现实问题进行独立探究的过程中，能够恰当地运 用史料对所探究的问题进行论述。</a:t>
                      </a:r>
                      <a:endParaRPr lang="zh-CN" altLang="en-US" sz="1800" b="1" dirty="0" smtClean="0">
                        <a:latin typeface="楷体" panose="02010609060101010101" pitchFamily="49" charset="-122"/>
                        <a:ea typeface="楷体" panose="02010609060101010101" pitchFamily="49" charset="-122"/>
                        <a:cs typeface="楷体" panose="02010609060101010101" pitchFamily="49" charset="-122"/>
                      </a:endParaRPr>
                    </a:p>
                  </a:txBody>
                  <a:tcPr/>
                </a:tc>
              </a:tr>
              <a:tr h="396240">
                <a:tc>
                  <a:txBody>
                    <a:bodyPr/>
                    <a:p>
                      <a:endParaRPr lang="zh-CN" altLang="en-US" sz="1400" b="1" dirty="0">
                        <a:latin typeface="楷体" panose="02010609060101010101" pitchFamily="49" charset="-122"/>
                        <a:ea typeface="楷体" panose="02010609060101010101" pitchFamily="49" charset="-122"/>
                      </a:endParaRPr>
                    </a:p>
                  </a:txBody>
                  <a:tcPr/>
                </a:tc>
                <a:tc>
                  <a:txBody>
                    <a:bodyPr/>
                    <a:p>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4.</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历史解释</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endParaRPr>
                    </a:p>
                  </a:txBody>
                  <a:tcPr/>
                </a:tc>
              </a:tr>
              <a:tr h="640080">
                <a:tc>
                  <a:txBody>
                    <a:bodyPr/>
                    <a:p>
                      <a:r>
                        <a:rPr lang="zh-CN" altLang="en-US" sz="1400" b="1" dirty="0" smtClean="0">
                          <a:latin typeface="楷体" panose="02010609060101010101" pitchFamily="49" charset="-122"/>
                          <a:ea typeface="楷体" panose="02010609060101010101" pitchFamily="49" charset="-122"/>
                        </a:rPr>
                        <a:t>水平一</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能够辨别教科书和教学中的历史解释；能够发现这些历史解释与已往所知历史解释的异同；能够对所学内容中的历史结论加以分析。</a:t>
                      </a:r>
                      <a:endParaRPr lang="zh-CN" altLang="en-US" sz="1800" b="1" dirty="0" smtClean="0">
                        <a:latin typeface="楷体" panose="02010609060101010101" pitchFamily="49" charset="-122"/>
                        <a:ea typeface="楷体" panose="02010609060101010101" pitchFamily="49" charset="-122"/>
                      </a:endParaRPr>
                    </a:p>
                  </a:txBody>
                  <a:tcPr/>
                </a:tc>
              </a:tr>
              <a:tr h="914400">
                <a:tc>
                  <a:txBody>
                    <a:bodyPr/>
                    <a:p>
                      <a:r>
                        <a:rPr lang="zh-CN" altLang="en-US" sz="1400" b="1" dirty="0" smtClean="0">
                          <a:latin typeface="楷体" panose="02010609060101010101" pitchFamily="49" charset="-122"/>
                          <a:ea typeface="楷体" panose="02010609060101010101" pitchFamily="49" charset="-122"/>
                        </a:rPr>
                        <a:t>水平二</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能够选择、组织和运用相关材料并运用相关历史术语，对个别或系列史事提出自己的解释；能够在历史叙述中将史实描述与历史解释结合起来；能够尝试从历史的角度解释现实问题。</a:t>
                      </a:r>
                      <a:endParaRPr lang="zh-CN" altLang="en-US" sz="1800" b="1" dirty="0" smtClean="0">
                        <a:latin typeface="楷体" panose="02010609060101010101" pitchFamily="49" charset="-122"/>
                        <a:ea typeface="楷体" panose="02010609060101010101" pitchFamily="49" charset="-122"/>
                      </a:endParaRPr>
                    </a:p>
                  </a:txBody>
                  <a:tcPr/>
                </a:tc>
              </a:tr>
              <a:tr h="640080">
                <a:tc>
                  <a:txBody>
                    <a:bodyPr/>
                    <a:p>
                      <a:r>
                        <a:rPr lang="zh-CN" altLang="en-US" sz="1400" b="1" dirty="0" smtClean="0">
                          <a:latin typeface="楷体" panose="02010609060101010101" pitchFamily="49" charset="-122"/>
                          <a:ea typeface="楷体" panose="02010609060101010101" pitchFamily="49" charset="-122"/>
                        </a:rPr>
                        <a:t>水平三</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能够分辨不同的历史解释；尝试从来源、性质和目的等多方面，说明导致这些不同解释的原因并加以评析。</a:t>
                      </a:r>
                      <a:endParaRPr lang="zh-CN" altLang="en-US" sz="1800" b="1" dirty="0" smtClean="0">
                        <a:latin typeface="楷体" panose="02010609060101010101" pitchFamily="49" charset="-122"/>
                        <a:ea typeface="楷体" panose="02010609060101010101" pitchFamily="49" charset="-122"/>
                      </a:endParaRPr>
                    </a:p>
                  </a:txBody>
                  <a:tcPr/>
                </a:tc>
              </a:tr>
              <a:tr h="640080">
                <a:tc>
                  <a:txBody>
                    <a:bodyPr/>
                    <a:p>
                      <a:r>
                        <a:rPr lang="zh-CN" altLang="en-US" sz="1400" b="1" dirty="0" smtClean="0">
                          <a:latin typeface="楷体" panose="02010609060101010101" pitchFamily="49" charset="-122"/>
                          <a:ea typeface="楷体" panose="02010609060101010101" pitchFamily="49" charset="-122"/>
                        </a:rPr>
                        <a:t>水平四</a:t>
                      </a:r>
                      <a:endParaRPr lang="zh-CN" altLang="en-US" sz="1400" b="1" dirty="0" smtClean="0">
                        <a:latin typeface="楷体" panose="02010609060101010101" pitchFamily="49" charset="-122"/>
                        <a:ea typeface="楷体" panose="02010609060101010101" pitchFamily="49" charset="-122"/>
                      </a:endParaRPr>
                    </a:p>
                  </a:txBody>
                  <a:tcPr/>
                </a:tc>
                <a:tc>
                  <a:txBody>
                    <a:bodyPr/>
                    <a:p>
                      <a:r>
                        <a:rPr lang="zh-CN" altLang="en-US" sz="1800" b="1" dirty="0" smtClean="0">
                          <a:latin typeface="楷体" panose="02010609060101010101" pitchFamily="49" charset="-122"/>
                          <a:ea typeface="楷体" panose="02010609060101010101" pitchFamily="49" charset="-122"/>
                        </a:rPr>
                        <a:t>在独立探究历史问题时，能够在尽可能占有史料的基础上，尝试验证以往的假说或提出新的解释。</a:t>
                      </a:r>
                      <a:endParaRPr lang="zh-CN" altLang="en-US" sz="1800" b="1" dirty="0" smtClean="0">
                        <a:latin typeface="楷体" panose="02010609060101010101" pitchFamily="49" charset="-122"/>
                        <a:ea typeface="楷体" panose="02010609060101010101" pitchFamily="49" charset="-122"/>
                      </a:endParaRPr>
                    </a:p>
                  </a:txBody>
                  <a:tcPr/>
                </a:tc>
              </a:tr>
            </a:tbl>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表格 3"/>
          <p:cNvGraphicFramePr>
            <a:graphicFrameLocks noGrp="1"/>
          </p:cNvGraphicFramePr>
          <p:nvPr>
            <p:custDataLst>
              <p:tags r:id="rId6"/>
            </p:custDataLst>
          </p:nvPr>
        </p:nvGraphicFramePr>
        <p:xfrm>
          <a:off x="457200" y="616585"/>
          <a:ext cx="8229600" cy="4991735"/>
        </p:xfrm>
        <a:graphic>
          <a:graphicData uri="http://schemas.openxmlformats.org/drawingml/2006/table">
            <a:tbl>
              <a:tblPr firstRow="1" bandRow="1">
                <a:tableStyleId>{5C22544A-7EE6-4342-B048-85BDC9FD1C3A}</a:tableStyleId>
              </a:tblPr>
              <a:tblGrid>
                <a:gridCol w="1450340"/>
                <a:gridCol w="6779260"/>
              </a:tblGrid>
              <a:tr h="673735">
                <a:tc>
                  <a:txBody>
                    <a:bodyPr/>
                    <a:p>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水平</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素养</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5.</a:t>
                      </a:r>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家国情怀</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endParaRPr>
                    </a:p>
                  </a:txBody>
                  <a:tcPr/>
                </a:tc>
              </a:tr>
              <a:tr h="1661160">
                <a:tc>
                  <a:txBody>
                    <a:bodyPr/>
                    <a:p>
                      <a:r>
                        <a:rPr lang="zh-CN" altLang="en-US" sz="2000" b="1" dirty="0" smtClean="0">
                          <a:latin typeface="楷体" panose="02010609060101010101" pitchFamily="49" charset="-122"/>
                          <a:ea typeface="楷体" panose="02010609060101010101" pitchFamily="49" charset="-122"/>
                        </a:rPr>
                        <a:t>水平一</a:t>
                      </a:r>
                      <a:endParaRPr lang="en-US" altLang="zh-CN" sz="2000" b="1" dirty="0" smtClean="0">
                        <a:latin typeface="楷体" panose="02010609060101010101" pitchFamily="49" charset="-122"/>
                        <a:ea typeface="楷体" panose="02010609060101010101" pitchFamily="49" charset="-122"/>
                      </a:endParaRPr>
                    </a:p>
                    <a:p>
                      <a:r>
                        <a:rPr lang="zh-CN" altLang="en-US" sz="2000" b="1" dirty="0" smtClean="0">
                          <a:latin typeface="楷体" panose="02010609060101010101" pitchFamily="49" charset="-122"/>
                          <a:ea typeface="楷体" panose="02010609060101010101" pitchFamily="49" charset="-122"/>
                        </a:rPr>
                        <a:t>水平二</a:t>
                      </a:r>
                      <a:endParaRPr lang="zh-CN" altLang="en-US" sz="2000" b="1" dirty="0" smtClean="0">
                        <a:latin typeface="楷体" panose="02010609060101010101" pitchFamily="49" charset="-122"/>
                        <a:ea typeface="楷体" panose="02010609060101010101" pitchFamily="49" charset="-122"/>
                      </a:endParaRPr>
                    </a:p>
                  </a:txBody>
                  <a:tcPr/>
                </a:tc>
                <a:tc>
                  <a:txBody>
                    <a:bodyPr/>
                    <a:p>
                      <a:r>
                        <a:rPr lang="zh-CN" altLang="en-US" sz="2000" b="1" dirty="0" smtClean="0">
                          <a:latin typeface="楷体" panose="02010609060101010101" pitchFamily="49" charset="-122"/>
                          <a:ea typeface="楷体" panose="02010609060101010101" pitchFamily="49" charset="-122"/>
                        </a:rPr>
                        <a:t>能够具有对家乡、民族、国家的认同感，理解并认同社会主义核心价值观和中华优秀传统文化；能够理解和尊重世界各国优秀文化传统。</a:t>
                      </a:r>
                      <a:endParaRPr lang="zh-CN" altLang="en-US" sz="2000" b="1" dirty="0" smtClean="0">
                        <a:latin typeface="楷体" panose="02010609060101010101" pitchFamily="49" charset="-122"/>
                        <a:ea typeface="楷体" panose="02010609060101010101" pitchFamily="49" charset="-122"/>
                      </a:endParaRPr>
                    </a:p>
                  </a:txBody>
                  <a:tcPr/>
                </a:tc>
              </a:tr>
              <a:tr h="2656840">
                <a:tc>
                  <a:txBody>
                    <a:bodyPr/>
                    <a:p>
                      <a:r>
                        <a:rPr lang="zh-CN" altLang="en-US" sz="2000" b="1" dirty="0" smtClean="0">
                          <a:latin typeface="楷体" panose="02010609060101010101" pitchFamily="49" charset="-122"/>
                          <a:ea typeface="楷体" panose="02010609060101010101" pitchFamily="49" charset="-122"/>
                        </a:rPr>
                        <a:t>水平三</a:t>
                      </a:r>
                      <a:endParaRPr lang="en-US" altLang="zh-CN" sz="2000" b="1" dirty="0" smtClean="0">
                        <a:latin typeface="楷体" panose="02010609060101010101" pitchFamily="49" charset="-122"/>
                        <a:ea typeface="楷体" panose="02010609060101010101" pitchFamily="49" charset="-122"/>
                      </a:endParaRPr>
                    </a:p>
                    <a:p>
                      <a:r>
                        <a:rPr lang="zh-CN" altLang="en-US" sz="2000" b="1" dirty="0" smtClean="0">
                          <a:latin typeface="楷体" panose="02010609060101010101" pitchFamily="49" charset="-122"/>
                          <a:ea typeface="楷体" panose="02010609060101010101" pitchFamily="49" charset="-122"/>
                        </a:rPr>
                        <a:t>水平四</a:t>
                      </a:r>
                      <a:endParaRPr lang="zh-CN" altLang="en-US" sz="2000" b="1" dirty="0" smtClean="0">
                        <a:latin typeface="楷体" panose="02010609060101010101" pitchFamily="49" charset="-122"/>
                        <a:ea typeface="楷体" panose="02010609060101010101" pitchFamily="49" charset="-122"/>
                      </a:endParaRPr>
                    </a:p>
                  </a:txBody>
                  <a:tcPr/>
                </a:tc>
                <a:tc>
                  <a:txBody>
                    <a:bodyPr/>
                    <a:p>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能够把握中华民族多元一体的发展趋势，以及世界历史发展的进步历程，形 成正确的世界观、人生观和价值观；能够表现出对历史的反思，从历史中汲取经验教训，更全面、客观地认识历史和现实社会问题；能够将历史学习所 得与家乡、民族和国家的繁荣结合起来，为中华民族的伟大复兴作出自己的贡献。</a:t>
                      </a:r>
                      <a:endParaRPr lang="zh-CN" altLang="en-US" sz="2000" b="1" dirty="0" smtClean="0">
                        <a:latin typeface="楷体" panose="02010609060101010101" pitchFamily="49" charset="-122"/>
                        <a:ea typeface="楷体" panose="02010609060101010101" pitchFamily="49" charset="-122"/>
                        <a:cs typeface="楷体" panose="02010609060101010101" pitchFamily="49" charset="-122"/>
                      </a:endParaRPr>
                    </a:p>
                  </a:txBody>
                  <a:tcPr/>
                </a:tc>
              </a:tr>
            </a:tbl>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35560" y="45085"/>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10" name="内容占位符 9"/>
          <p:cNvGraphicFramePr>
            <a:graphicFrameLocks noGrp="1"/>
          </p:cNvGraphicFramePr>
          <p:nvPr>
            <p:ph idx="4294967295"/>
          </p:nvPr>
        </p:nvGraphicFramePr>
        <p:xfrm>
          <a:off x="107950" y="1196975"/>
          <a:ext cx="8856980" cy="5382895"/>
        </p:xfrm>
        <a:graphic>
          <a:graphicData uri="http://schemas.openxmlformats.org/drawingml/2006/table">
            <a:tbl>
              <a:tblPr firstRow="1" bandRow="1">
                <a:tableStyleId>{5C22544A-7EE6-4342-B048-85BDC9FD1C3A}</a:tableStyleId>
              </a:tblPr>
              <a:tblGrid>
                <a:gridCol w="4318635"/>
                <a:gridCol w="4538345"/>
              </a:tblGrid>
              <a:tr h="311189">
                <a:tc>
                  <a:txBody>
                    <a:bodyPr/>
                    <a:lstStyle/>
                    <a:p>
                      <a:pPr algn="ctr"/>
                      <a:r>
                        <a:rPr lang="zh-CN" altLang="zh-CN" sz="1800" b="1" kern="1200" dirty="0" smtClean="0">
                          <a:solidFill>
                            <a:schemeClr val="lt1"/>
                          </a:solidFill>
                          <a:latin typeface="微软雅黑" panose="020B0503020204020204" charset="-122"/>
                          <a:ea typeface="微软雅黑" panose="020B0503020204020204" charset="-122"/>
                          <a:cs typeface="+mn-cs"/>
                        </a:rPr>
                        <a:t>学业质量标准水平二</a:t>
                      </a:r>
                      <a:endParaRPr lang="zh-CN" altLang="zh-CN" sz="1800" b="1" kern="1200" dirty="0" smtClean="0">
                        <a:solidFill>
                          <a:schemeClr val="lt1"/>
                        </a:solidFill>
                        <a:latin typeface="微软雅黑" panose="020B0503020204020204" charset="-122"/>
                        <a:ea typeface="微软雅黑" panose="020B0503020204020204" charset="-122"/>
                        <a:cs typeface="+mn-cs"/>
                      </a:endParaRPr>
                    </a:p>
                  </a:txBody>
                  <a:tcPr/>
                </a:tc>
                <a:tc>
                  <a:txBody>
                    <a:bodyPr/>
                    <a:lstStyle/>
                    <a:p>
                      <a:pPr algn="ctr"/>
                      <a:r>
                        <a:rPr lang="zh-CN" altLang="zh-CN" sz="1800" b="1" kern="1200" dirty="0" smtClean="0">
                          <a:solidFill>
                            <a:schemeClr val="lt1"/>
                          </a:solidFill>
                          <a:latin typeface="微软雅黑" panose="020B0503020204020204" charset="-122"/>
                          <a:ea typeface="微软雅黑" panose="020B0503020204020204" charset="-122"/>
                          <a:cs typeface="+mn-cs"/>
                        </a:rPr>
                        <a:t>核心素养二级水平</a:t>
                      </a:r>
                      <a:endParaRPr lang="zh-CN" altLang="zh-CN" sz="1800" b="1" kern="1200" dirty="0" smtClean="0">
                        <a:solidFill>
                          <a:schemeClr val="lt1"/>
                        </a:solidFill>
                        <a:latin typeface="微软雅黑" panose="020B0503020204020204" charset="-122"/>
                        <a:ea typeface="微软雅黑" panose="020B0503020204020204" charset="-122"/>
                        <a:cs typeface="+mn-cs"/>
                      </a:endParaRPr>
                    </a:p>
                  </a:txBody>
                  <a:tcPr/>
                </a:tc>
              </a:tr>
              <a:tr h="1691765">
                <a:tc>
                  <a:txBody>
                    <a:bodyPr/>
                    <a:lstStyle/>
                    <a:p>
                      <a:r>
                        <a:rPr lang="en-US"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2-1 </a:t>
                      </a:r>
                      <a:r>
                        <a:rPr lang="zh-CN"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能够知道人类物质资料的生产是社会生活的基础，知道生产力是历史发展的决定因素，知道经济基础与上层建筑之间的辩证关系，认识人类社会从低级向高级发展的规律；能够理解唯物史观是科学的历史观。</a:t>
                      </a:r>
                      <a:endParaRPr lang="zh-CN" altLang="en-US" dirty="0">
                        <a:latin typeface="微软雅黑" panose="020B0503020204020204" charset="-122"/>
                        <a:ea typeface="微软雅黑" panose="020B0503020204020204" charset="-122"/>
                        <a:cs typeface="微软雅黑" panose="020B0503020204020204" charset="-122"/>
                      </a:endParaRPr>
                    </a:p>
                  </a:txBody>
                  <a:tcPr/>
                </a:tc>
                <a:tc>
                  <a:txBody>
                    <a:bodyPr/>
                    <a:lstStyle/>
                    <a:p>
                      <a:r>
                        <a:rPr lang="zh-CN" altLang="zh-CN" sz="1800" b="1" kern="1200" dirty="0" smtClean="0">
                          <a:solidFill>
                            <a:schemeClr val="dk1"/>
                          </a:solidFill>
                          <a:latin typeface="微软雅黑" panose="020B0503020204020204" charset="-122"/>
                          <a:ea typeface="微软雅黑" panose="020B0503020204020204" charset="-122"/>
                          <a:cs typeface="+mn-cs"/>
                        </a:rPr>
                        <a:t>唯物史观：</a:t>
                      </a:r>
                      <a:endParaRPr lang="zh-CN" altLang="zh-CN" sz="1800" kern="1200" dirty="0" smtClean="0">
                        <a:solidFill>
                          <a:schemeClr val="dk1"/>
                        </a:solidFill>
                        <a:latin typeface="微软雅黑" panose="020B0503020204020204" charset="-122"/>
                        <a:ea typeface="微软雅黑" panose="020B0503020204020204" charset="-122"/>
                        <a:cs typeface="+mn-cs"/>
                      </a:endParaRPr>
                    </a:p>
                    <a:p>
                      <a:r>
                        <a:rPr lang="zh-CN" altLang="zh-CN" sz="1800" kern="1200" dirty="0" smtClean="0">
                          <a:solidFill>
                            <a:schemeClr val="dk1"/>
                          </a:solidFill>
                          <a:latin typeface="微软雅黑" panose="020B0503020204020204" charset="-122"/>
                          <a:ea typeface="微软雅黑" panose="020B0503020204020204" charset="-122"/>
                          <a:cs typeface="+mn-cs"/>
                        </a:rPr>
                        <a:t>能够了解和掌握唯物史观的基本观点和方法，理解唯物史观是科学的历史观。</a:t>
                      </a:r>
                      <a:endParaRPr lang="zh-CN" altLang="en-US" dirty="0">
                        <a:latin typeface="微软雅黑" panose="020B0503020204020204" charset="-122"/>
                        <a:ea typeface="微软雅黑" panose="020B0503020204020204" charset="-122"/>
                      </a:endParaRPr>
                    </a:p>
                  </a:txBody>
                  <a:tcPr/>
                </a:tc>
              </a:tr>
              <a:tr h="1682307">
                <a:tc>
                  <a:txBody>
                    <a:bodyPr/>
                    <a:lstStyle/>
                    <a:p>
                      <a:r>
                        <a:rPr lang="en-US"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2-2 </a:t>
                      </a:r>
                      <a:r>
                        <a:rPr lang="zh-CN"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能够将某一史事定位在特定的时间和空间框架下；能够运用各种时间术语描述过去；能够利用已有的历史年表、历史地图等方式对相关史事加以描述；能够认识事物发生的来龙去脉，理解空间和环境因素对认识历史与现实的重要性。</a:t>
                      </a:r>
                      <a:endParaRPr lang="zh-CN" altLang="en-US" dirty="0">
                        <a:latin typeface="微软雅黑" panose="020B0503020204020204" charset="-122"/>
                        <a:ea typeface="微软雅黑" panose="020B0503020204020204" charset="-122"/>
                        <a:cs typeface="微软雅黑" panose="020B0503020204020204" charset="-122"/>
                      </a:endParaRPr>
                    </a:p>
                  </a:txBody>
                  <a:tcPr/>
                </a:tc>
                <a:tc>
                  <a:txBody>
                    <a:bodyPr/>
                    <a:lstStyle/>
                    <a:p>
                      <a:r>
                        <a:rPr lang="zh-CN" altLang="zh-CN" sz="1800" b="1" kern="1200" dirty="0" smtClean="0">
                          <a:solidFill>
                            <a:schemeClr val="dk1"/>
                          </a:solidFill>
                          <a:latin typeface="微软雅黑" panose="020B0503020204020204" charset="-122"/>
                          <a:ea typeface="微软雅黑" panose="020B0503020204020204" charset="-122"/>
                          <a:cs typeface="+mn-cs"/>
                        </a:rPr>
                        <a:t>时空观念：</a:t>
                      </a:r>
                      <a:endParaRPr lang="zh-CN" altLang="zh-CN" sz="1800" kern="1200" dirty="0" smtClean="0">
                        <a:solidFill>
                          <a:schemeClr val="dk1"/>
                        </a:solidFill>
                        <a:latin typeface="微软雅黑" panose="020B0503020204020204" charset="-122"/>
                        <a:ea typeface="微软雅黑" panose="020B0503020204020204" charset="-122"/>
                        <a:cs typeface="+mn-cs"/>
                      </a:endParaRPr>
                    </a:p>
                    <a:p>
                      <a:r>
                        <a:rPr lang="zh-CN" altLang="zh-CN" sz="1800" kern="1200" dirty="0" smtClean="0">
                          <a:solidFill>
                            <a:schemeClr val="dk1"/>
                          </a:solidFill>
                          <a:latin typeface="微软雅黑" panose="020B0503020204020204" charset="-122"/>
                          <a:ea typeface="微软雅黑" panose="020B0503020204020204" charset="-122"/>
                          <a:cs typeface="+mn-cs"/>
                        </a:rPr>
                        <a:t>能够将某一史事定位在特定的时间和空间框架下；能够利用历史年表、历史地图等方式对相关史事加以描述；能够认识事物发生的来龙去脉，理解空间和环境因素对认识历史与现实的重要性。</a:t>
                      </a:r>
                      <a:endParaRPr lang="zh-CN" altLang="en-US" dirty="0">
                        <a:latin typeface="微软雅黑" panose="020B0503020204020204" charset="-122"/>
                        <a:ea typeface="微软雅黑" panose="020B0503020204020204" charset="-122"/>
                      </a:endParaRPr>
                    </a:p>
                  </a:txBody>
                  <a:tcPr/>
                </a:tc>
              </a:tr>
              <a:tr h="1542683">
                <a:tc>
                  <a:txBody>
                    <a:bodyPr/>
                    <a:lstStyle/>
                    <a:p>
                      <a:r>
                        <a:rPr lang="en-US"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2-3 </a:t>
                      </a:r>
                      <a:r>
                        <a:rPr lang="zh-CN"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能够认识不同类型的史料所具有的不同价值；能够掌握获取史料的基本方法；能够在对史事与现实问题进行论述的过程中，尝试运用史料作为证据论证自己的观点。</a:t>
                      </a:r>
                      <a:endParaRPr lang="zh-CN" altLang="en-US" dirty="0">
                        <a:latin typeface="微软雅黑" panose="020B0503020204020204" charset="-122"/>
                        <a:ea typeface="微软雅黑" panose="020B0503020204020204" charset="-122"/>
                        <a:cs typeface="微软雅黑" panose="020B0503020204020204" charset="-122"/>
                      </a:endParaRPr>
                    </a:p>
                  </a:txBody>
                  <a:tcPr/>
                </a:tc>
                <a:tc>
                  <a:txBody>
                    <a:bodyPr/>
                    <a:lstStyle/>
                    <a:p>
                      <a:r>
                        <a:rPr lang="zh-CN" altLang="zh-CN" sz="1800" b="1" kern="1200" dirty="0" smtClean="0">
                          <a:solidFill>
                            <a:schemeClr val="dk1"/>
                          </a:solidFill>
                          <a:latin typeface="微软雅黑" panose="020B0503020204020204" charset="-122"/>
                          <a:ea typeface="微软雅黑" panose="020B0503020204020204" charset="-122"/>
                          <a:cs typeface="+mn-cs"/>
                        </a:rPr>
                        <a:t>史料实证：</a:t>
                      </a:r>
                      <a:endParaRPr lang="zh-CN" altLang="zh-CN" sz="1800" kern="1200" dirty="0" smtClean="0">
                        <a:solidFill>
                          <a:schemeClr val="dk1"/>
                        </a:solidFill>
                        <a:latin typeface="微软雅黑" panose="020B0503020204020204" charset="-122"/>
                        <a:ea typeface="微软雅黑" panose="020B0503020204020204" charset="-122"/>
                        <a:cs typeface="+mn-cs"/>
                      </a:endParaRPr>
                    </a:p>
                    <a:p>
                      <a:r>
                        <a:rPr lang="zh-CN" altLang="zh-CN" sz="1800" kern="1200" dirty="0" smtClean="0">
                          <a:solidFill>
                            <a:schemeClr val="dk1"/>
                          </a:solidFill>
                          <a:latin typeface="微软雅黑" panose="020B0503020204020204" charset="-122"/>
                          <a:ea typeface="微软雅黑" panose="020B0503020204020204" charset="-122"/>
                          <a:cs typeface="+mn-cs"/>
                        </a:rPr>
                        <a:t>能够认识不同类型的史料所具有的不同价值；明了史料在历史叙述中的基础作用；在对史事与现实问题进行论述的过程中，能够尝试运用史料作为证据论证自己的观点。</a:t>
                      </a:r>
                      <a:endParaRPr lang="zh-CN" altLang="en-US" dirty="0">
                        <a:latin typeface="微软雅黑" panose="020B0503020204020204" charset="-122"/>
                        <a:ea typeface="微软雅黑" panose="020B0503020204020204" charset="-122"/>
                      </a:endParaRPr>
                    </a:p>
                  </a:txBody>
                  <a:tcPr/>
                </a:tc>
              </a:tr>
            </a:tbl>
          </a:graphicData>
        </a:graphic>
      </p:graphicFrame>
      <p:sp>
        <p:nvSpPr>
          <p:cNvPr id="2" name="标题 1"/>
          <p:cNvSpPr>
            <a:spLocks noGrp="1"/>
          </p:cNvSpPr>
          <p:nvPr>
            <p:custDataLst>
              <p:tags r:id="rId6"/>
            </p:custDataLst>
          </p:nvPr>
        </p:nvSpPr>
        <p:spPr>
          <a:xfrm>
            <a:off x="179388" y="115888"/>
            <a:ext cx="8856662" cy="792162"/>
          </a:xfrm>
          <a:prstGeom prst="rect">
            <a:avLst/>
          </a:prstGeom>
          <a:noFill/>
          <a:ln w="9525">
            <a:noFill/>
            <a:miter lim="800000"/>
          </a:ln>
        </p:spPr>
        <p:txBody>
          <a:bodyPr vert="horz" wrap="square" lIns="91440" tIns="45720" rIns="91440" bIns="45720" numCol="1" rtlCol="0"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fontAlgn="auto">
              <a:spcAft>
                <a:spcPts val="0"/>
              </a:spcAft>
            </a:pPr>
            <a:r>
              <a:rPr lang="zh-CN" altLang="en-US"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原则（</a:t>
            </a:r>
            <a:r>
              <a:rPr lang="en-US" altLang="zh-CN"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1</a:t>
            </a:r>
            <a:r>
              <a:rPr lang="zh-CN" altLang="en-US"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a:t>
            </a:r>
            <a:r>
              <a:rPr lang="en-US" altLang="zh-CN"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2</a:t>
            </a:r>
            <a:r>
              <a:rPr lang="zh-CN" altLang="en-US"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）的具体说明：横向的五个核心素养在同一水平上，形成学业质量标准</a:t>
            </a:r>
            <a:endParaRPr lang="zh-CN" altLang="en-US" sz="2400" dirty="0" smtClean="0">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表格 3"/>
          <p:cNvGraphicFramePr>
            <a:graphicFrameLocks noGrp="1"/>
          </p:cNvGraphicFramePr>
          <p:nvPr>
            <p:custDataLst>
              <p:tags r:id="rId6"/>
            </p:custDataLst>
          </p:nvPr>
        </p:nvGraphicFramePr>
        <p:xfrm>
          <a:off x="457200" y="419100"/>
          <a:ext cx="8229600" cy="6252210"/>
        </p:xfrm>
        <a:graphic>
          <a:graphicData uri="http://schemas.openxmlformats.org/drawingml/2006/table">
            <a:tbl>
              <a:tblPr firstRow="1" bandRow="1">
                <a:tableStyleId>{5C22544A-7EE6-4342-B048-85BDC9FD1C3A}</a:tableStyleId>
              </a:tblPr>
              <a:tblGrid>
                <a:gridCol w="4114800"/>
                <a:gridCol w="4114800"/>
              </a:tblGrid>
              <a:tr h="3978910">
                <a:tc>
                  <a:txBody>
                    <a:bodyPr/>
                    <a:p>
                      <a:r>
                        <a:rPr lang="en-US" altLang="zh-CN" sz="1800" b="0" kern="1200" dirty="0" smtClean="0">
                          <a:solidFill>
                            <a:schemeClr val="lt1"/>
                          </a:solidFill>
                          <a:latin typeface="微软雅黑" panose="020B0503020204020204" charset="-122"/>
                          <a:ea typeface="微软雅黑" panose="020B0503020204020204" charset="-122"/>
                          <a:cs typeface="微软雅黑" panose="020B0503020204020204" charset="-122"/>
                        </a:rPr>
                        <a:t>2-4 </a:t>
                      </a:r>
                      <a:r>
                        <a:rPr lang="zh-CN" altLang="zh-CN" sz="1800" b="0" kern="1200" dirty="0" smtClean="0">
                          <a:solidFill>
                            <a:schemeClr val="lt1"/>
                          </a:solidFill>
                          <a:latin typeface="微软雅黑" panose="020B0503020204020204" charset="-122"/>
                          <a:ea typeface="微软雅黑" panose="020B0503020204020204" charset="-122"/>
                          <a:cs typeface="微软雅黑" panose="020B0503020204020204" charset="-122"/>
                        </a:rPr>
                        <a:t>能够分析有关的历史结论；能够区分历史叙述中的史实与解释；能够在叙述历史时把握历史发展的各种联系，如古今联系、中外联系等，并将历史知识与其他相关学科如地理、语文、艺术等知识加以联系；能够选择、组织和运用相关材料并运用相关历史术语，对具体史事做出解释；能够尝试从历史的角度解释现实问题。</a:t>
                      </a:r>
                      <a:endParaRPr lang="zh-CN" altLang="en-US" b="0" dirty="0">
                        <a:latin typeface="微软雅黑" panose="020B0503020204020204" charset="-122"/>
                        <a:ea typeface="微软雅黑" panose="020B0503020204020204" charset="-122"/>
                        <a:cs typeface="微软雅黑" panose="020B0503020204020204" charset="-122"/>
                      </a:endParaRPr>
                    </a:p>
                  </a:txBody>
                  <a:tcPr/>
                </a:tc>
                <a:tc>
                  <a:txBody>
                    <a:bodyPr/>
                    <a:p>
                      <a:r>
                        <a:rPr lang="zh-CN" altLang="zh-CN" sz="1800" b="1" kern="1200" dirty="0" smtClean="0">
                          <a:solidFill>
                            <a:schemeClr val="lt1"/>
                          </a:solidFill>
                          <a:latin typeface="微软雅黑" panose="020B0503020204020204" charset="-122"/>
                          <a:ea typeface="微软雅黑" panose="020B0503020204020204" charset="-122"/>
                          <a:cs typeface="+mn-cs"/>
                        </a:rPr>
                        <a:t>历史解释：</a:t>
                      </a:r>
                      <a:endParaRPr lang="zh-CN" altLang="zh-CN" sz="1800" b="1" kern="1200" dirty="0" smtClean="0">
                        <a:solidFill>
                          <a:schemeClr val="lt1"/>
                        </a:solidFill>
                        <a:latin typeface="微软雅黑" panose="020B0503020204020204" charset="-122"/>
                        <a:ea typeface="微软雅黑" panose="020B0503020204020204" charset="-122"/>
                        <a:cs typeface="+mn-cs"/>
                      </a:endParaRPr>
                    </a:p>
                    <a:p>
                      <a:r>
                        <a:rPr lang="zh-CN" altLang="zh-CN" sz="1800" b="0" kern="1200" dirty="0" smtClean="0">
                          <a:solidFill>
                            <a:schemeClr val="lt1"/>
                          </a:solidFill>
                          <a:latin typeface="微软雅黑" panose="020B0503020204020204" charset="-122"/>
                          <a:ea typeface="微软雅黑" panose="020B0503020204020204" charset="-122"/>
                          <a:cs typeface="+mn-cs"/>
                        </a:rPr>
                        <a:t>能够选择、组织和运用相关材料并运用相关历史术语，对个别或系列史事提出自己的解释；能够在历史叙述中将史实描述与历史解释结合起来；能够尝试从历史的角度解释现实问题。</a:t>
                      </a:r>
                      <a:endParaRPr lang="zh-CN" altLang="en-US" b="0" dirty="0">
                        <a:latin typeface="微软雅黑" panose="020B0503020204020204" charset="-122"/>
                        <a:ea typeface="微软雅黑" panose="020B0503020204020204" charset="-122"/>
                      </a:endParaRPr>
                    </a:p>
                  </a:txBody>
                  <a:tcPr/>
                </a:tc>
              </a:tr>
              <a:tr h="2273300">
                <a:tc>
                  <a:txBody>
                    <a:bodyPr/>
                    <a:p>
                      <a:r>
                        <a:rPr lang="en-US"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2-5</a:t>
                      </a:r>
                      <a:r>
                        <a:rPr lang="zh-CN" altLang="zh-CN" sz="1800" kern="1200" dirty="0" smtClean="0">
                          <a:solidFill>
                            <a:schemeClr val="dk1"/>
                          </a:solidFill>
                          <a:latin typeface="微软雅黑" panose="020B0503020204020204" charset="-122"/>
                          <a:ea typeface="微软雅黑" panose="020B0503020204020204" charset="-122"/>
                          <a:cs typeface="微软雅黑" panose="020B0503020204020204" charset="-122"/>
                        </a:rPr>
                        <a:t>能够发现历史上认同家乡、民族、国家的事例，知道中外优秀文化遗产的主要内容，认识社会主义核心价值观的历史依据。</a:t>
                      </a:r>
                      <a:endParaRPr lang="zh-CN" altLang="en-US" dirty="0">
                        <a:latin typeface="微软雅黑" panose="020B0503020204020204" charset="-122"/>
                        <a:ea typeface="微软雅黑" panose="020B0503020204020204" charset="-122"/>
                        <a:cs typeface="微软雅黑" panose="020B0503020204020204" charset="-122"/>
                      </a:endParaRPr>
                    </a:p>
                  </a:txBody>
                  <a:tcPr/>
                </a:tc>
                <a:tc>
                  <a:txBody>
                    <a:bodyPr/>
                    <a:p>
                      <a:r>
                        <a:rPr lang="zh-CN" altLang="zh-CN" sz="1800" b="1" kern="1200" dirty="0" smtClean="0">
                          <a:solidFill>
                            <a:schemeClr val="dk1"/>
                          </a:solidFill>
                          <a:latin typeface="微软雅黑" panose="020B0503020204020204" charset="-122"/>
                          <a:ea typeface="微软雅黑" panose="020B0503020204020204" charset="-122"/>
                          <a:cs typeface="+mn-cs"/>
                        </a:rPr>
                        <a:t>家国情怀：</a:t>
                      </a:r>
                      <a:endParaRPr lang="zh-CN" altLang="zh-CN" sz="1800" kern="1200" dirty="0" smtClean="0">
                        <a:solidFill>
                          <a:schemeClr val="dk1"/>
                        </a:solidFill>
                        <a:latin typeface="微软雅黑" panose="020B0503020204020204" charset="-122"/>
                        <a:ea typeface="微软雅黑" panose="020B0503020204020204" charset="-122"/>
                        <a:cs typeface="+mn-cs"/>
                      </a:endParaRPr>
                    </a:p>
                    <a:p>
                      <a:r>
                        <a:rPr lang="zh-CN" altLang="zh-CN" sz="1800" kern="1200" dirty="0" smtClean="0">
                          <a:solidFill>
                            <a:schemeClr val="dk1"/>
                          </a:solidFill>
                          <a:latin typeface="微软雅黑" panose="020B0503020204020204" charset="-122"/>
                          <a:ea typeface="微软雅黑" panose="020B0503020204020204" charset="-122"/>
                          <a:cs typeface="+mn-cs"/>
                        </a:rPr>
                        <a:t>能够具有对家乡、民族、国家的认同感，理解并认同社会主义核心价值观和中华优秀传统文化；能够理解和尊重世界各国优秀文化传统。</a:t>
                      </a:r>
                      <a:endParaRPr lang="zh-CN" altLang="en-US" dirty="0">
                        <a:latin typeface="微软雅黑" panose="020B0503020204020204" charset="-122"/>
                        <a:ea typeface="微软雅黑" panose="020B0503020204020204" charset="-122"/>
                      </a:endParaRPr>
                    </a:p>
                  </a:txBody>
                  <a:tcPr/>
                </a:tc>
              </a:tr>
            </a:tbl>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表格 3"/>
          <p:cNvGraphicFramePr>
            <a:graphicFrameLocks noGrp="1"/>
          </p:cNvGraphicFramePr>
          <p:nvPr>
            <p:custDataLst>
              <p:tags r:id="rId6"/>
            </p:custDataLst>
          </p:nvPr>
        </p:nvGraphicFramePr>
        <p:xfrm>
          <a:off x="313690" y="296545"/>
          <a:ext cx="8373110" cy="6264275"/>
        </p:xfrm>
        <a:graphic>
          <a:graphicData uri="http://schemas.openxmlformats.org/drawingml/2006/table">
            <a:tbl>
              <a:tblPr firstRow="1" bandRow="1">
                <a:tableStyleId>{5C22544A-7EE6-4342-B048-85BDC9FD1C3A}</a:tableStyleId>
              </a:tblPr>
              <a:tblGrid>
                <a:gridCol w="4186555"/>
                <a:gridCol w="4186555"/>
              </a:tblGrid>
              <a:tr h="649605">
                <a:tc>
                  <a:txBody>
                    <a:bodyPr/>
                    <a:p>
                      <a:pPr algn="ctr"/>
                      <a:r>
                        <a:rPr lang="zh-CN" altLang="en-US" sz="1600" b="1" dirty="0" smtClean="0">
                          <a:latin typeface="楷体" panose="02010609060101010101" pitchFamily="49" charset="-122"/>
                          <a:ea typeface="楷体" panose="02010609060101010101" pitchFamily="49" charset="-122"/>
                        </a:rPr>
                        <a:t>学业质量标准水平四</a:t>
                      </a:r>
                      <a:endParaRPr lang="zh-CN" altLang="en-US" sz="1600" b="1" dirty="0" smtClean="0">
                        <a:latin typeface="楷体" panose="02010609060101010101" pitchFamily="49" charset="-122"/>
                        <a:ea typeface="楷体" panose="02010609060101010101" pitchFamily="49" charset="-122"/>
                      </a:endParaRPr>
                    </a:p>
                  </a:txBody>
                  <a:tcPr/>
                </a:tc>
                <a:tc>
                  <a:txBody>
                    <a:bodyPr/>
                    <a:p>
                      <a:pPr algn="ctr"/>
                      <a:r>
                        <a:rPr lang="zh-CN" altLang="en-US" sz="1600" b="1" dirty="0" smtClean="0">
                          <a:latin typeface="楷体" panose="02010609060101010101" pitchFamily="49" charset="-122"/>
                          <a:ea typeface="楷体" panose="02010609060101010101" pitchFamily="49" charset="-122"/>
                        </a:rPr>
                        <a:t>核心素养四级水平</a:t>
                      </a:r>
                      <a:endParaRPr lang="zh-CN" altLang="en-US" sz="1600" b="1" dirty="0" smtClean="0">
                        <a:latin typeface="楷体" panose="02010609060101010101" pitchFamily="49" charset="-122"/>
                        <a:ea typeface="楷体" panose="02010609060101010101" pitchFamily="49" charset="-122"/>
                      </a:endParaRPr>
                    </a:p>
                  </a:txBody>
                  <a:tcPr/>
                </a:tc>
              </a:tr>
              <a:tr h="1497330">
                <a:tc>
                  <a:txBody>
                    <a:bodyPr/>
                    <a:p>
                      <a:r>
                        <a:rPr lang="en-US" altLang="zh-CN" sz="1600" b="1" dirty="0" smtClean="0">
                          <a:latin typeface="楷体" panose="02010609060101010101" pitchFamily="49" charset="-122"/>
                          <a:ea typeface="楷体" panose="02010609060101010101" pitchFamily="49" charset="-122"/>
                          <a:cs typeface="楷体" panose="02010609060101010101" pitchFamily="49" charset="-122"/>
                        </a:rPr>
                        <a:t>4-1 </a:t>
                      </a:r>
                      <a:r>
                        <a:rPr lang="zh-CN" altLang="en-US" sz="1600" b="1" dirty="0" smtClean="0">
                          <a:latin typeface="楷体" panose="02010609060101010101" pitchFamily="49" charset="-122"/>
                          <a:ea typeface="楷体" panose="02010609060101010101" pitchFamily="49" charset="-122"/>
                          <a:cs typeface="楷体" panose="02010609060101010101" pitchFamily="49" charset="-122"/>
                        </a:rPr>
                        <a:t>能够从生产力与生产关系、经济基础与上层建筑的辩证关系来理解历史上的发展变化，理解人民群众在历史发展中的重要作用；能够史论结合、 实事求是地论述历史与现实问题。</a:t>
                      </a:r>
                      <a:endParaRPr lang="zh-CN" altLang="en-US" sz="1600" b="1"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zh-CN" altLang="en-US" sz="1600" b="1" dirty="0" smtClean="0">
                          <a:latin typeface="楷体" panose="02010609060101010101" pitchFamily="49" charset="-122"/>
                          <a:ea typeface="楷体" panose="02010609060101010101" pitchFamily="49" charset="-122"/>
                        </a:rPr>
                        <a:t>唯物史观：</a:t>
                      </a:r>
                      <a:endParaRPr lang="en-US" altLang="zh-CN" sz="1600" b="1" dirty="0" smtClean="0">
                        <a:latin typeface="楷体" panose="02010609060101010101" pitchFamily="49" charset="-122"/>
                        <a:ea typeface="楷体" panose="02010609060101010101" pitchFamily="49" charset="-122"/>
                      </a:endParaRPr>
                    </a:p>
                    <a:p>
                      <a:r>
                        <a:rPr lang="zh-CN" altLang="en-US" sz="1600" b="1" dirty="0" smtClean="0">
                          <a:latin typeface="楷体" panose="02010609060101010101" pitchFamily="49" charset="-122"/>
                          <a:ea typeface="楷体" panose="02010609060101010101" pitchFamily="49" charset="-122"/>
                        </a:rPr>
                        <a:t>能够将唯物史观运用于历史学习、探究中，并将其作为认识和解决现实问题的指导思想。</a:t>
                      </a:r>
                      <a:endParaRPr lang="zh-CN" altLang="en-US" sz="1600" b="1" dirty="0" smtClean="0">
                        <a:latin typeface="楷体" panose="02010609060101010101" pitchFamily="49" charset="-122"/>
                        <a:ea typeface="楷体" panose="02010609060101010101" pitchFamily="49" charset="-122"/>
                      </a:endParaRPr>
                    </a:p>
                  </a:txBody>
                  <a:tcPr/>
                </a:tc>
              </a:tr>
              <a:tr h="2058670">
                <a:tc>
                  <a:txBody>
                    <a:bodyPr/>
                    <a:p>
                      <a:r>
                        <a:rPr lang="en-US" altLang="zh-CN" sz="1600" b="1" dirty="0" smtClean="0">
                          <a:latin typeface="楷体" panose="02010609060101010101" pitchFamily="49" charset="-122"/>
                          <a:ea typeface="楷体" panose="02010609060101010101" pitchFamily="49" charset="-122"/>
                          <a:cs typeface="楷体" panose="02010609060101010101" pitchFamily="49" charset="-122"/>
                        </a:rPr>
                        <a:t>4-2 </a:t>
                      </a:r>
                      <a:r>
                        <a:rPr lang="zh-CN" altLang="en-US" sz="1600" b="1" dirty="0" smtClean="0">
                          <a:latin typeface="楷体" panose="02010609060101010101" pitchFamily="49" charset="-122"/>
                          <a:ea typeface="楷体" panose="02010609060101010101" pitchFamily="49" charset="-122"/>
                          <a:cs typeface="楷体" panose="02010609060101010101" pitchFamily="49" charset="-122"/>
                        </a:rPr>
                        <a:t>在对历史和现实问题进行独立探究的过程中，能够将其置于具体的时空框架下；能够选择恰当的时空尺度对其进行分析、综合、比较，在此基础上作出合理的论述；能够根据需要并运用相关材料和正确方法，独立绘制相关图表，并加以说明。</a:t>
                      </a:r>
                      <a:endParaRPr lang="zh-CN" altLang="en-US" sz="1600" b="1"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zh-CN" altLang="en-US" sz="1600" b="1" dirty="0" smtClean="0">
                          <a:latin typeface="楷体" panose="02010609060101010101" pitchFamily="49" charset="-122"/>
                          <a:ea typeface="楷体" panose="02010609060101010101" pitchFamily="49" charset="-122"/>
                        </a:rPr>
                        <a:t>时空观念：</a:t>
                      </a:r>
                      <a:endParaRPr lang="en-US" altLang="zh-CN" sz="1600" b="1" dirty="0" smtClean="0">
                        <a:latin typeface="楷体" panose="02010609060101010101" pitchFamily="49" charset="-122"/>
                        <a:ea typeface="楷体" panose="02010609060101010101" pitchFamily="49" charset="-122"/>
                      </a:endParaRPr>
                    </a:p>
                    <a:p>
                      <a:r>
                        <a:rPr lang="zh-CN" altLang="en-US" sz="1600" b="1" dirty="0" smtClean="0">
                          <a:latin typeface="楷体" panose="02010609060101010101" pitchFamily="49" charset="-122"/>
                          <a:ea typeface="楷体" panose="02010609060101010101" pitchFamily="49" charset="-122"/>
                        </a:rPr>
                        <a:t>在对历史和现实问题进行独立探究的过程中，能将其置于具体的时空框架下；能够选择恰当的时空尺度对其进行分析、综合、比较，在此基础上作出合理的解释。</a:t>
                      </a:r>
                      <a:endParaRPr lang="zh-CN" altLang="en-US" sz="1600" b="1" dirty="0" smtClean="0">
                        <a:latin typeface="楷体" panose="02010609060101010101" pitchFamily="49" charset="-122"/>
                        <a:ea typeface="楷体" panose="02010609060101010101" pitchFamily="49" charset="-122"/>
                      </a:endParaRPr>
                    </a:p>
                  </a:txBody>
                  <a:tcPr/>
                </a:tc>
              </a:tr>
              <a:tr h="2058670">
                <a:tc>
                  <a:txBody>
                    <a:bodyPr/>
                    <a:p>
                      <a:r>
                        <a:rPr lang="en-US" altLang="zh-CN" sz="1600" b="1" dirty="0" smtClean="0">
                          <a:latin typeface="楷体" panose="02010609060101010101" pitchFamily="49" charset="-122"/>
                          <a:ea typeface="楷体" panose="02010609060101010101" pitchFamily="49" charset="-122"/>
                          <a:cs typeface="楷体" panose="02010609060101010101" pitchFamily="49" charset="-122"/>
                        </a:rPr>
                        <a:t>4-3 </a:t>
                      </a:r>
                      <a:r>
                        <a:rPr lang="zh-CN" altLang="en-US" sz="1600" b="1" dirty="0" smtClean="0">
                          <a:latin typeface="楷体" panose="02010609060101010101" pitchFamily="49" charset="-122"/>
                          <a:ea typeface="楷体" panose="02010609060101010101" pitchFamily="49" charset="-122"/>
                          <a:cs typeface="楷体" panose="02010609060101010101" pitchFamily="49" charset="-122"/>
                        </a:rPr>
                        <a:t>能够比较、分析不同来源、不同观点的史料；能够在辨别史料作者意图的基础上利用史料；在对历史的评述时，能够对材料进行适当的取舍； 在对历史和现实问题进行独立探究的过程中，能够恰当地运用史料对所探究的问题进行论述；能够符合规范地引用史料。</a:t>
                      </a:r>
                      <a:endParaRPr lang="zh-CN" altLang="en-US" sz="1600" b="1"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zh-CN" altLang="en-US" sz="1600" b="1" dirty="0" smtClean="0">
                          <a:latin typeface="楷体" panose="02010609060101010101" pitchFamily="49" charset="-122"/>
                          <a:ea typeface="楷体" panose="02010609060101010101" pitchFamily="49" charset="-122"/>
                          <a:cs typeface="楷体" panose="02010609060101010101" pitchFamily="49" charset="-122"/>
                        </a:rPr>
                        <a:t>史料实证：</a:t>
                      </a:r>
                      <a:endParaRPr lang="en-US" altLang="zh-CN" sz="1600" b="1" dirty="0" smtClean="0">
                        <a:latin typeface="楷体" panose="02010609060101010101" pitchFamily="49" charset="-122"/>
                        <a:ea typeface="楷体" panose="02010609060101010101" pitchFamily="49" charset="-122"/>
                        <a:cs typeface="楷体" panose="02010609060101010101" pitchFamily="49" charset="-122"/>
                      </a:endParaRPr>
                    </a:p>
                    <a:p>
                      <a:r>
                        <a:rPr lang="zh-CN" altLang="en-US" sz="1600" b="1" dirty="0" smtClean="0">
                          <a:latin typeface="楷体" panose="02010609060101010101" pitchFamily="49" charset="-122"/>
                          <a:ea typeface="楷体" panose="02010609060101010101" pitchFamily="49" charset="-122"/>
                          <a:cs typeface="楷体" panose="02010609060101010101" pitchFamily="49" charset="-122"/>
                        </a:rPr>
                        <a:t>能够比较、分析不同来源、不同观点的史料；能够在辨别史料作者意图的基 础上利用史料；在对历史和现实问题进行独立探究的过程中，能够恰当地运 用史料对所探究问题进行论述。</a:t>
                      </a:r>
                      <a:endParaRPr lang="zh-CN" altLang="en-US" sz="1600" b="1" dirty="0" smtClean="0">
                        <a:latin typeface="楷体" panose="02010609060101010101" pitchFamily="49" charset="-122"/>
                        <a:ea typeface="楷体" panose="02010609060101010101" pitchFamily="49" charset="-122"/>
                        <a:cs typeface="楷体" panose="02010609060101010101" pitchFamily="49" charset="-122"/>
                      </a:endParaRPr>
                    </a:p>
                  </a:txBody>
                  <a:tcPr/>
                </a:tc>
              </a:tr>
            </a:tbl>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graphicFrame>
        <p:nvGraphicFramePr>
          <p:cNvPr id="4" name="表格 3"/>
          <p:cNvGraphicFramePr>
            <a:graphicFrameLocks noGrp="1"/>
          </p:cNvGraphicFramePr>
          <p:nvPr>
            <p:custDataLst>
              <p:tags r:id="rId6"/>
            </p:custDataLst>
          </p:nvPr>
        </p:nvGraphicFramePr>
        <p:xfrm>
          <a:off x="204470" y="200025"/>
          <a:ext cx="8482330" cy="6288405"/>
        </p:xfrm>
        <a:graphic>
          <a:graphicData uri="http://schemas.openxmlformats.org/drawingml/2006/table">
            <a:tbl>
              <a:tblPr firstRow="1" bandRow="1">
                <a:tableStyleId>{5C22544A-7EE6-4342-B048-85BDC9FD1C3A}</a:tableStyleId>
              </a:tblPr>
              <a:tblGrid>
                <a:gridCol w="4241165"/>
                <a:gridCol w="4241165"/>
              </a:tblGrid>
              <a:tr h="2286635">
                <a:tc>
                  <a:txBody>
                    <a:bodyPr/>
                    <a:p>
                      <a:r>
                        <a:rPr lang="en-US" altLang="zh-CN" sz="2000" b="0" dirty="0" smtClean="0">
                          <a:latin typeface="楷体" panose="02010609060101010101" pitchFamily="49" charset="-122"/>
                          <a:ea typeface="楷体" panose="02010609060101010101" pitchFamily="49" charset="-122"/>
                          <a:cs typeface="楷体" panose="02010609060101010101" pitchFamily="49" charset="-122"/>
                        </a:rPr>
                        <a:t>4-4 </a:t>
                      </a:r>
                      <a:r>
                        <a:rPr lang="zh-CN" altLang="en-US" sz="2000" b="0" dirty="0" smtClean="0">
                          <a:latin typeface="楷体" panose="02010609060101010101" pitchFamily="49" charset="-122"/>
                          <a:ea typeface="楷体" panose="02010609060101010101" pitchFamily="49" charset="-122"/>
                          <a:cs typeface="楷体" panose="02010609060101010101" pitchFamily="49" charset="-122"/>
                        </a:rPr>
                        <a:t>能够在独立探究历史问题时，在尽可能占有史料的基础上，尝试验证以往的假说或提出新的解释；能够在正确的史观和方法的指导下，全面、 客观地论述历史和现实问题。</a:t>
                      </a:r>
                      <a:endParaRPr lang="zh-CN" altLang="en-US" sz="2000" b="0"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zh-CN" altLang="en-US" sz="2000" b="1" dirty="0" smtClean="0">
                          <a:latin typeface="楷体" panose="02010609060101010101" pitchFamily="49" charset="-122"/>
                          <a:ea typeface="楷体" panose="02010609060101010101" pitchFamily="49" charset="-122"/>
                          <a:cs typeface="楷体" panose="02010609060101010101" pitchFamily="49" charset="-122"/>
                        </a:rPr>
                        <a:t>历史解释：</a:t>
                      </a:r>
                      <a:endParaRPr lang="en-US" altLang="zh-CN" sz="2000" b="1" dirty="0" smtClean="0">
                        <a:latin typeface="楷体" panose="02010609060101010101" pitchFamily="49" charset="-122"/>
                        <a:ea typeface="楷体" panose="02010609060101010101" pitchFamily="49" charset="-122"/>
                        <a:cs typeface="楷体" panose="02010609060101010101" pitchFamily="49" charset="-122"/>
                      </a:endParaRPr>
                    </a:p>
                    <a:p>
                      <a:r>
                        <a:rPr lang="zh-CN" altLang="en-US" sz="2000" b="0" dirty="0" smtClean="0">
                          <a:latin typeface="楷体" panose="02010609060101010101" pitchFamily="49" charset="-122"/>
                          <a:ea typeface="楷体" panose="02010609060101010101" pitchFamily="49" charset="-122"/>
                          <a:cs typeface="楷体" panose="02010609060101010101" pitchFamily="49" charset="-122"/>
                        </a:rPr>
                        <a:t>在独立探究历史问题时，能够在尽可能占有史料的基础上，尝试验证以往的 假说或提出新的解释。</a:t>
                      </a:r>
                      <a:endParaRPr lang="zh-CN" altLang="en-US" sz="2000" b="0" dirty="0" smtClean="0">
                        <a:latin typeface="楷体" panose="02010609060101010101" pitchFamily="49" charset="-122"/>
                        <a:ea typeface="楷体" panose="02010609060101010101" pitchFamily="49" charset="-122"/>
                        <a:cs typeface="楷体" panose="02010609060101010101" pitchFamily="49" charset="-122"/>
                      </a:endParaRPr>
                    </a:p>
                  </a:txBody>
                  <a:tcPr/>
                </a:tc>
              </a:tr>
              <a:tr h="4001770">
                <a:tc>
                  <a:txBody>
                    <a:bodyPr/>
                    <a:p>
                      <a:r>
                        <a:rPr lang="en-US" altLang="zh-CN" sz="2000" dirty="0" smtClean="0">
                          <a:latin typeface="楷体" panose="02010609060101010101" pitchFamily="49" charset="-122"/>
                          <a:ea typeface="楷体" panose="02010609060101010101" pitchFamily="49" charset="-122"/>
                          <a:cs typeface="楷体" panose="02010609060101010101" pitchFamily="49" charset="-122"/>
                        </a:rPr>
                        <a:t>4-5 </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能够把握中华民族多元一体的发展趋势，以及世界历史发展的进步历程，形成正确的世界观、人生观和价值观；能够表现出对历史的反思，从历史中汲取经验教训，更全面、客观地认识历史和现实社会问题；能够将历史学习所得与家乡、民族和国家的繁荣结合起来，为中华民族的伟大复兴作出自己的贡献。</a:t>
                      </a:r>
                      <a:endParaRPr lang="zh-CN" altLang="en-US" sz="2000" dirty="0" smtClean="0">
                        <a:latin typeface="楷体" panose="02010609060101010101" pitchFamily="49" charset="-122"/>
                        <a:ea typeface="楷体" panose="02010609060101010101" pitchFamily="49" charset="-122"/>
                        <a:cs typeface="楷体" panose="02010609060101010101" pitchFamily="49" charset="-122"/>
                      </a:endParaRPr>
                    </a:p>
                  </a:txBody>
                  <a:tcPr/>
                </a:tc>
                <a:tc>
                  <a:txBody>
                    <a:bodyPr/>
                    <a:p>
                      <a:r>
                        <a:rPr lang="zh-CN" altLang="en-US" sz="2000" b="1" dirty="0" smtClean="0">
                          <a:latin typeface="楷体" panose="02010609060101010101" pitchFamily="49" charset="-122"/>
                          <a:ea typeface="楷体" panose="02010609060101010101" pitchFamily="49" charset="-122"/>
                        </a:rPr>
                        <a:t>家国情怀：</a:t>
                      </a:r>
                      <a:endParaRPr lang="en-US" altLang="zh-CN" sz="2000" b="1" dirty="0" smtClean="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能够把握中华民族多元一体的发展趋势，以及世界历史发展的进步历程，形成正确的世界观、人生观和价值观；能够表现出对历史的反思，从历史中汲取经验教训，更全面、客观地认识历史和现实社会问题；能够将历史学习所得与家乡、民族和国家的繁荣结合起来，为中华民族的伟大复兴作出自己的贡献。</a:t>
                      </a:r>
                      <a:endParaRPr lang="zh-CN" altLang="en-US" sz="2000" dirty="0" smtClean="0">
                        <a:latin typeface="楷体" panose="02010609060101010101" pitchFamily="49" charset="-122"/>
                        <a:ea typeface="楷体" panose="02010609060101010101" pitchFamily="49" charset="-122"/>
                      </a:endParaRPr>
                    </a:p>
                  </a:txBody>
                  <a:tcPr/>
                </a:tc>
              </a:tr>
            </a:tbl>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3" name="内容占位符 2"/>
          <p:cNvSpPr>
            <a:spLocks noGrp="1"/>
          </p:cNvSpPr>
          <p:nvPr/>
        </p:nvSpPr>
        <p:spPr>
          <a:xfrm>
            <a:off x="107950" y="260350"/>
            <a:ext cx="8928100" cy="6597650"/>
          </a:xfrm>
          <a:prstGeom prst="rect">
            <a:avLst/>
          </a:prstGeom>
          <a:noFill/>
          <a:ln w="9525">
            <a:noFill/>
            <a:miter lim="800000"/>
          </a:ln>
        </p:spPr>
        <p:txBody>
          <a:bodyPr vert="horz" wrap="square" lIns="91440" tIns="45720" rIns="91440" bIns="45720" numCol="1" rtlCol="0" anchor="t" anchorCtr="0" compatLnSpc="1">
            <a:normAutofit fontScale="92500" lnSpcReduction="10000"/>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zh-CN" altLang="zh-CN"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en-US" altLang="zh-CN"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3</a:t>
            </a:r>
            <a:r>
              <a:rPr lang="zh-CN" altLang="zh-CN" b="1"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）使课程结构设计、核心素养水平划分与学业质量标准的制定、以及考试评价之间形成有机联系和对接。</a:t>
            </a:r>
            <a:endParaRPr lang="zh-CN" altLang="zh-CN"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必修课程是全体学生必须学习的共同基础课程，</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学年，是本学科学业水平合格考试的依据。学生经考核达到学业质量标准的水平</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，可获得</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4</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学分，可以毕业。</a:t>
            </a:r>
            <a:endPar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选修</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I</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课程是学生根据个人兴趣、升学需求（学习文科）选择的课程。每个模块</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学分，</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学期，经考核合格，达到学业质量标准的水平</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3</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或水平</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4</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，可获得相应学分。是学业考试的内容，记入高考成绩，水平</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4 </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是本学科高考命题的基本参照，是高校考试招生录取的依据。</a:t>
            </a:r>
            <a:endPar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选修</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II</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课程是学生根据专业发展（历史相关专业）或对历史有浓厚兴趣的学生选择的课程。每个模块</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2</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学分，</a:t>
            </a:r>
            <a:r>
              <a:rPr lang="en-US"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a:t>
            </a:r>
            <a:r>
              <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学期，经考核合格，可获得相应学分。考试成绩记入综合素质评价，也可供高校招生参考。</a:t>
            </a:r>
            <a:endPar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fontAlgn="auto">
              <a:spcAft>
                <a:spcPts val="0"/>
              </a:spcAft>
              <a:buFont typeface="Arial" panose="020B0604020202020204" pitchFamily="34" charset="0"/>
              <a:buChar char="•"/>
            </a:pPr>
            <a:endParaRPr lang="zh-CN" altLang="zh-CN" sz="30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2553335" y="2217420"/>
            <a:ext cx="4091940" cy="3081020"/>
          </a:xfrm>
        </p:spPr>
        <p:txBody>
          <a:bodyPr>
            <a:normAutofit fontScale="90000"/>
          </a:bodyPr>
          <a:p>
            <a:pPr marL="0" indent="0" algn="ctr">
              <a:lnSpc>
                <a:spcPct val="130000"/>
              </a:lnSpc>
              <a:spcBef>
                <a:spcPts val="0"/>
              </a:spcBef>
              <a:spcAft>
                <a:spcPts val="0"/>
              </a:spcAft>
              <a:buSzPct val="100000"/>
              <a:buNone/>
            </a:pPr>
            <a:r>
              <a:rPr sz="4400" smtClean="0">
                <a:solidFill>
                  <a:schemeClr val="dk1"/>
                </a:solidFill>
                <a:latin typeface="楷体" panose="02010609060101010101" pitchFamily="49" charset="-122"/>
                <a:ea typeface="楷体" panose="02010609060101010101" pitchFamily="49" charset="-122"/>
                <a:cs typeface="楷体" panose="02010609060101010101" pitchFamily="49" charset="-122"/>
                <a:sym typeface="+mn-ea"/>
              </a:rPr>
              <a:t>第一部分  历史学科核心素养的研制</a:t>
            </a:r>
            <a:br>
              <a:rPr lang="zh-CN" altLang="en-US" b="1" smtClean="0">
                <a:solidFill>
                  <a:schemeClr val="dk1"/>
                </a:solidFill>
                <a:latin typeface="楷体" panose="02010609060101010101" pitchFamily="49" charset="-122"/>
                <a:ea typeface="楷体" panose="02010609060101010101" pitchFamily="49" charset="-122"/>
                <a:cs typeface="楷体" panose="02010609060101010101" pitchFamily="49" charset="-122"/>
              </a:rPr>
            </a:br>
            <a:endParaRPr lang="zh-CN" altLang="en-US" sz="5400" spc="0">
              <a:solidFill>
                <a:schemeClr val="accent1"/>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86017" name="矩形 2"/>
          <p:cNvSpPr>
            <a:spLocks noChangeArrowheads="1"/>
          </p:cNvSpPr>
          <p:nvPr/>
        </p:nvSpPr>
        <p:spPr bwMode="auto">
          <a:xfrm>
            <a:off x="2286000" y="2468563"/>
            <a:ext cx="4572000" cy="395605"/>
          </a:xfrm>
          <a:prstGeom prst="rect">
            <a:avLst/>
          </a:prstGeom>
          <a:noFill/>
          <a:ln w="9525">
            <a:noFill/>
            <a:miter lim="800000"/>
          </a:ln>
        </p:spPr>
        <p:txBody>
          <a:bodyPr>
            <a:spAutoFit/>
          </a:bodyPr>
          <a:lstStyle/>
          <a:p>
            <a:pPr marL="273050" indent="-273050">
              <a:lnSpc>
                <a:spcPct val="110000"/>
              </a:lnSpc>
              <a:buFont typeface="Wingdings" panose="05000000000000000000" pitchFamily="2" charset="2"/>
              <a:buNone/>
            </a:pPr>
            <a:r>
              <a:rPr lang="en-US" altLang="zh-CN" sz="1800" b="1">
                <a:solidFill>
                  <a:srgbClr val="000000"/>
                </a:solidFill>
                <a:latin typeface="微软雅黑" panose="020B0503020204020204" charset="-122"/>
                <a:ea typeface="微软雅黑" panose="020B0503020204020204" charset="-122"/>
              </a:rPr>
              <a:t> </a:t>
            </a:r>
            <a:endParaRPr lang="en-US" altLang="zh-CN" sz="1800" b="1">
              <a:solidFill>
                <a:srgbClr val="000000"/>
              </a:solidFill>
              <a:latin typeface="微软雅黑" panose="020B0503020204020204" charset="-122"/>
              <a:ea typeface="微软雅黑" panose="020B0503020204020204" charset="-122"/>
            </a:endParaRPr>
          </a:p>
        </p:txBody>
      </p:sp>
      <p:sp>
        <p:nvSpPr>
          <p:cNvPr id="4" name="Text Box 2"/>
          <p:cNvSpPr txBox="1">
            <a:spLocks noChangeArrowheads="1"/>
          </p:cNvSpPr>
          <p:nvPr/>
        </p:nvSpPr>
        <p:spPr bwMode="auto">
          <a:xfrm>
            <a:off x="1331913" y="1196975"/>
            <a:ext cx="6553200" cy="583565"/>
          </a:xfrm>
          <a:prstGeom prst="rect">
            <a:avLst/>
          </a:prstGeom>
          <a:noFill/>
          <a:ln w="9525">
            <a:noFill/>
            <a:miter lim="800000"/>
          </a:ln>
          <a:effectLst/>
        </p:spPr>
        <p:txBody>
          <a:bodyPr>
            <a:spAutoFit/>
          </a:bodyPr>
          <a:lstStyle/>
          <a:p>
            <a:pPr fontAlgn="auto">
              <a:spcBef>
                <a:spcPts val="0"/>
              </a:spcBef>
              <a:spcAft>
                <a:spcPts val="0"/>
              </a:spcAft>
            </a:pPr>
            <a:r>
              <a:rPr lang="zh-CN" altLang="en-US" sz="3200" b="1">
                <a:solidFill>
                  <a:srgbClr val="000000"/>
                </a:solidFill>
                <a:effectLst>
                  <a:outerShdw blurRad="38100" dist="38100" dir="2700000" algn="tl">
                    <a:srgbClr val="C0C0C0"/>
                  </a:outerShdw>
                </a:effectLst>
                <a:latin typeface="微软雅黑" panose="020B0503020204020204" charset="-122"/>
                <a:ea typeface="微软雅黑" panose="020B0503020204020204" charset="-122"/>
              </a:rPr>
              <a:t> </a:t>
            </a:r>
            <a:endParaRPr lang="zh-CN" altLang="en-US" sz="3200" b="1">
              <a:solidFill>
                <a:srgbClr val="000000"/>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86019" name="圆角矩形 9"/>
          <p:cNvSpPr>
            <a:spLocks noChangeArrowheads="1"/>
          </p:cNvSpPr>
          <p:nvPr/>
        </p:nvSpPr>
        <p:spPr bwMode="auto">
          <a:xfrm>
            <a:off x="381000" y="1457325"/>
            <a:ext cx="1433513" cy="914400"/>
          </a:xfrm>
          <a:prstGeom prst="roundRect">
            <a:avLst>
              <a:gd name="adj" fmla="val 16667"/>
            </a:avLst>
          </a:prstGeom>
          <a:blipFill dpi="0" rotWithShape="1">
            <a:blip r:embed="rId6"/>
            <a:srcRect/>
            <a:tile tx="0" ty="0" sx="100000" sy="100000" flip="none" algn="tl"/>
          </a:blipFill>
          <a:ln w="25400">
            <a:solidFill>
              <a:srgbClr val="000099"/>
            </a:solidFill>
            <a:round/>
          </a:ln>
        </p:spPr>
        <p:txBody>
          <a:bodyPr anchor="ctr"/>
          <a:lstStyle/>
          <a:p>
            <a:pPr algn="ctr"/>
            <a:r>
              <a:rPr lang="zh-CN" altLang="en-US" sz="2400" b="1">
                <a:solidFill>
                  <a:srgbClr val="000000"/>
                </a:solidFill>
                <a:latin typeface="楷体" panose="02010609060101010101" pitchFamily="49" charset="-122"/>
                <a:ea typeface="楷体" panose="02010609060101010101" pitchFamily="49" charset="-122"/>
              </a:rPr>
              <a:t>必修</a:t>
            </a:r>
            <a:endParaRPr lang="en-US" altLang="zh-CN" sz="2400" b="1">
              <a:solidFill>
                <a:srgbClr val="000000"/>
              </a:solidFill>
              <a:latin typeface="楷体" panose="02010609060101010101" pitchFamily="49" charset="-122"/>
              <a:ea typeface="楷体" panose="02010609060101010101" pitchFamily="49" charset="-122"/>
            </a:endParaRPr>
          </a:p>
          <a:p>
            <a:pPr algn="ctr"/>
            <a:r>
              <a:rPr lang="zh-CN" altLang="en-US" sz="2400" b="1">
                <a:solidFill>
                  <a:srgbClr val="000000"/>
                </a:solidFill>
                <a:latin typeface="楷体" panose="02010609060101010101" pitchFamily="49" charset="-122"/>
                <a:ea typeface="楷体" panose="02010609060101010101" pitchFamily="49" charset="-122"/>
              </a:rPr>
              <a:t>课程</a:t>
            </a:r>
            <a:endParaRPr lang="zh-CN" altLang="en-US" sz="2400" b="1">
              <a:solidFill>
                <a:srgbClr val="000000"/>
              </a:solidFill>
              <a:latin typeface="楷体" panose="02010609060101010101" pitchFamily="49" charset="-122"/>
              <a:ea typeface="楷体" panose="02010609060101010101" pitchFamily="49" charset="-122"/>
            </a:endParaRPr>
          </a:p>
        </p:txBody>
      </p:sp>
      <p:sp>
        <p:nvSpPr>
          <p:cNvPr id="12" name="圆角矩形 11"/>
          <p:cNvSpPr>
            <a:spLocks noChangeArrowheads="1"/>
          </p:cNvSpPr>
          <p:nvPr/>
        </p:nvSpPr>
        <p:spPr bwMode="auto">
          <a:xfrm>
            <a:off x="381000" y="3000375"/>
            <a:ext cx="1433513" cy="914400"/>
          </a:xfrm>
          <a:prstGeom prst="roundRect">
            <a:avLst>
              <a:gd name="adj" fmla="val 16667"/>
            </a:avLst>
          </a:prstGeom>
          <a:blipFill dpi="0" rotWithShape="1">
            <a:blip r:embed="rId6" cstate="print"/>
            <a:srcRect/>
            <a:tile tx="0" ty="0" sx="100000" sy="100000" flip="none" algn="tl"/>
          </a:blipFill>
          <a:ln w="25400">
            <a:solidFill>
              <a:srgbClr val="000099"/>
            </a:solidFill>
            <a:round/>
          </a:ln>
        </p:spPr>
        <p:txBody>
          <a:bodyPr anchor="ctr"/>
          <a:lstStyle/>
          <a:p>
            <a:pPr algn="ctr" fontAlgn="auto">
              <a:spcBef>
                <a:spcPts val="0"/>
              </a:spcBef>
              <a:spcAft>
                <a:spcPts val="0"/>
              </a:spcAft>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rPr>
              <a:t>选修</a:t>
            </a:r>
            <a:r>
              <a:rPr lang="en-US" altLang="zh-CN" sz="2400" b="1"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Ⅰ</a:t>
            </a:r>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rPr>
              <a:t>课程</a:t>
            </a:r>
            <a:endPar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3" name="圆角矩形 12"/>
          <p:cNvSpPr>
            <a:spLocks noChangeArrowheads="1"/>
          </p:cNvSpPr>
          <p:nvPr/>
        </p:nvSpPr>
        <p:spPr bwMode="auto">
          <a:xfrm>
            <a:off x="381000" y="4800600"/>
            <a:ext cx="1447800" cy="914400"/>
          </a:xfrm>
          <a:prstGeom prst="roundRect">
            <a:avLst>
              <a:gd name="adj" fmla="val 16667"/>
            </a:avLst>
          </a:prstGeom>
          <a:blipFill dpi="0" rotWithShape="1">
            <a:blip r:embed="rId6" cstate="print"/>
            <a:srcRect/>
            <a:tile tx="0" ty="0" sx="100000" sy="100000" flip="none" algn="tl"/>
          </a:blipFill>
          <a:ln w="25400">
            <a:solidFill>
              <a:srgbClr val="000099"/>
            </a:solidFill>
            <a:round/>
          </a:ln>
        </p:spPr>
        <p:txBody>
          <a:bodyPr anchor="ctr"/>
          <a:lstStyle/>
          <a:p>
            <a:pPr fontAlgn="auto">
              <a:spcBef>
                <a:spcPts val="0"/>
              </a:spcBef>
              <a:spcAft>
                <a:spcPts val="0"/>
              </a:spcAft>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rPr>
              <a:t>选修</a:t>
            </a:r>
            <a:r>
              <a:rPr lang="en-US" altLang="zh-CN" sz="2400" b="1"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Ⅱ </a:t>
            </a:r>
            <a:endParaRPr lang="en-US" altLang="zh-CN" sz="2400" b="1"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endParaRPr>
          </a:p>
          <a:p>
            <a:pPr fontAlgn="auto">
              <a:spcBef>
                <a:spcPts val="0"/>
              </a:spcBef>
              <a:spcAft>
                <a:spcPts val="0"/>
              </a:spcAft>
            </a:pPr>
            <a:r>
              <a:rPr lang="en-US" altLang="zh-CN" sz="2400" b="1"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rPr>
              <a:t>课程</a:t>
            </a:r>
            <a:endParaRPr lang="zh-CN" altLang="en-US" sz="2400" b="1"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6" name="圆角矩形 15"/>
          <p:cNvSpPr/>
          <p:nvPr>
            <p:custDataLst>
              <p:tags r:id="rId7"/>
            </p:custDataLst>
          </p:nvPr>
        </p:nvSpPr>
        <p:spPr>
          <a:xfrm>
            <a:off x="2667000" y="1200150"/>
            <a:ext cx="6062663" cy="1371600"/>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1">
              <a:spcBef>
                <a:spcPts val="0"/>
              </a:spcBef>
              <a:spcAft>
                <a:spcPts val="0"/>
              </a:spcAft>
            </a:pP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全体学生必须学习的共同基础课程，</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1</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学年，是对学业质量水平进行评价的重要内容。学生经必修课程学习，经考核达到</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学业质量标准的水平</a:t>
            </a:r>
            <a:r>
              <a:rPr lang="en-US" altLang="zh-CN"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2</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，可获得</a:t>
            </a:r>
            <a:r>
              <a:rPr lang="en-US" altLang="zh-CN"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4</a:t>
            </a:r>
            <a:r>
              <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rPr>
              <a:t>学分，可以毕业。</a:t>
            </a:r>
            <a:endParaRPr lang="zh-CN" altLang="en-US" sz="18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7" name="圆角矩形 16"/>
          <p:cNvSpPr/>
          <p:nvPr>
            <p:custDataLst>
              <p:tags r:id="rId8"/>
            </p:custDataLst>
          </p:nvPr>
        </p:nvSpPr>
        <p:spPr>
          <a:xfrm>
            <a:off x="2667000" y="2828925"/>
            <a:ext cx="6062663" cy="1296988"/>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latinLnBrk="1">
              <a:spcBef>
                <a:spcPts val="0"/>
              </a:spcBef>
              <a:spcAft>
                <a:spcPts val="0"/>
              </a:spcAft>
            </a:pP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学生根据个人兴趣、升学需求（学习文科）选择的课程。每个模块</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2</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学分，</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1</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学期，经考核合格，达到学业质量标准的水平</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3</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或水平</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4</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，可获得相应学分。是学业考试的内容，记入高考成绩。</a:t>
            </a:r>
            <a:endPar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sp>
        <p:nvSpPr>
          <p:cNvPr id="19" name="圆角矩形 18"/>
          <p:cNvSpPr/>
          <p:nvPr>
            <p:custDataLst>
              <p:tags r:id="rId9"/>
            </p:custDataLst>
          </p:nvPr>
        </p:nvSpPr>
        <p:spPr>
          <a:xfrm>
            <a:off x="2627313" y="4437063"/>
            <a:ext cx="6062662" cy="1655762"/>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pP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学生根据专业发展（历史相关专业）或对历史有浓厚兴趣的学生选择的课程。每个模块</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2</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学分，</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1</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学期，经考核合格，达到学业质量标准的水平</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3</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或水平</a:t>
            </a:r>
            <a:r>
              <a:rPr lang="en-US" altLang="zh-CN"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4</a:t>
            </a:r>
            <a:r>
              <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rPr>
              <a:t>，可获得相应学分。考试成绩记入综合素质评价，供高校招生参考。</a:t>
            </a:r>
            <a:endParaRPr lang="zh-CN" altLang="en-US" sz="1800" b="1" dirty="0">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sp>
        <p:nvSpPr>
          <p:cNvPr id="86025" name="右箭头 19"/>
          <p:cNvSpPr>
            <a:spLocks noChangeArrowheads="1"/>
          </p:cNvSpPr>
          <p:nvPr/>
        </p:nvSpPr>
        <p:spPr bwMode="auto">
          <a:xfrm>
            <a:off x="1981200" y="1800225"/>
            <a:ext cx="504825" cy="360363"/>
          </a:xfrm>
          <a:prstGeom prst="rightArrow">
            <a:avLst>
              <a:gd name="adj1" fmla="val 50000"/>
              <a:gd name="adj2" fmla="val 50049"/>
            </a:avLst>
          </a:prstGeom>
          <a:blipFill dpi="0" rotWithShape="1">
            <a:blip r:embed="rId6"/>
            <a:srcRect/>
            <a:tile tx="0" ty="0" sx="100000" sy="100000" flip="none" algn="tl"/>
          </a:blipFill>
          <a:ln w="25400">
            <a:solidFill>
              <a:srgbClr val="000099"/>
            </a:solidFill>
            <a:miter lim="800000"/>
          </a:ln>
        </p:spPr>
        <p:txBody>
          <a:bodyPr anchor="ctr"/>
          <a:lstStyle/>
          <a:p>
            <a:pPr algn="ctr"/>
            <a:endParaRPr lang="zh-CN" altLang="en-US" sz="1800">
              <a:solidFill>
                <a:srgbClr val="FFFFFF"/>
              </a:solidFill>
              <a:latin typeface="微软雅黑" panose="020B0503020204020204" charset="-122"/>
              <a:ea typeface="微软雅黑" panose="020B0503020204020204" charset="-122"/>
            </a:endParaRPr>
          </a:p>
        </p:txBody>
      </p:sp>
      <p:sp>
        <p:nvSpPr>
          <p:cNvPr id="86026" name="右箭头 20"/>
          <p:cNvSpPr>
            <a:spLocks noChangeArrowheads="1"/>
          </p:cNvSpPr>
          <p:nvPr/>
        </p:nvSpPr>
        <p:spPr bwMode="auto">
          <a:xfrm>
            <a:off x="1981200" y="3257550"/>
            <a:ext cx="504825" cy="360363"/>
          </a:xfrm>
          <a:prstGeom prst="rightArrow">
            <a:avLst>
              <a:gd name="adj1" fmla="val 50000"/>
              <a:gd name="adj2" fmla="val 50049"/>
            </a:avLst>
          </a:prstGeom>
          <a:blipFill dpi="0" rotWithShape="1">
            <a:blip r:embed="rId6"/>
            <a:srcRect/>
            <a:tile tx="0" ty="0" sx="100000" sy="100000" flip="none" algn="tl"/>
          </a:blipFill>
          <a:ln w="25400">
            <a:solidFill>
              <a:srgbClr val="000099"/>
            </a:solidFill>
            <a:miter lim="800000"/>
          </a:ln>
        </p:spPr>
        <p:txBody>
          <a:bodyPr anchor="ctr"/>
          <a:lstStyle/>
          <a:p>
            <a:pPr algn="ctr"/>
            <a:endParaRPr lang="zh-CN" altLang="en-US" sz="1800">
              <a:solidFill>
                <a:srgbClr val="FFFFFF"/>
              </a:solidFill>
              <a:latin typeface="微软雅黑" panose="020B0503020204020204" charset="-122"/>
              <a:ea typeface="微软雅黑" panose="020B0503020204020204" charset="-122"/>
            </a:endParaRPr>
          </a:p>
        </p:txBody>
      </p:sp>
      <p:sp>
        <p:nvSpPr>
          <p:cNvPr id="86027" name="右箭头 21"/>
          <p:cNvSpPr>
            <a:spLocks noChangeArrowheads="1"/>
          </p:cNvSpPr>
          <p:nvPr/>
        </p:nvSpPr>
        <p:spPr bwMode="auto">
          <a:xfrm>
            <a:off x="1981200" y="5057775"/>
            <a:ext cx="504825" cy="358775"/>
          </a:xfrm>
          <a:prstGeom prst="rightArrow">
            <a:avLst>
              <a:gd name="adj1" fmla="val 50000"/>
              <a:gd name="adj2" fmla="val 50023"/>
            </a:avLst>
          </a:prstGeom>
          <a:blipFill dpi="0" rotWithShape="1">
            <a:blip r:embed="rId6"/>
            <a:srcRect/>
            <a:tile tx="0" ty="0" sx="100000" sy="100000" flip="none" algn="tl"/>
          </a:blipFill>
          <a:ln w="25400">
            <a:solidFill>
              <a:srgbClr val="000099"/>
            </a:solidFill>
            <a:miter lim="800000"/>
          </a:ln>
        </p:spPr>
        <p:txBody>
          <a:bodyPr anchor="ctr"/>
          <a:lstStyle/>
          <a:p>
            <a:pPr algn="ctr"/>
            <a:endParaRPr lang="zh-CN" altLang="en-US" sz="1800">
              <a:solidFill>
                <a:srgbClr val="FFFFFF"/>
              </a:solidFill>
              <a:latin typeface="微软雅黑" panose="020B0503020204020204" charset="-122"/>
              <a:ea typeface="微软雅黑" panose="020B0503020204020204" charset="-122"/>
            </a:endParaRPr>
          </a:p>
        </p:txBody>
      </p:sp>
      <p:sp>
        <p:nvSpPr>
          <p:cNvPr id="86028" name="矩形 13"/>
          <p:cNvSpPr>
            <a:spLocks noChangeArrowheads="1"/>
          </p:cNvSpPr>
          <p:nvPr>
            <p:custDataLst>
              <p:tags r:id="rId10"/>
            </p:custDataLst>
          </p:nvPr>
        </p:nvSpPr>
        <p:spPr bwMode="auto">
          <a:xfrm>
            <a:off x="179388" y="188913"/>
            <a:ext cx="6624637" cy="732155"/>
          </a:xfrm>
          <a:prstGeom prst="rect">
            <a:avLst/>
          </a:prstGeom>
          <a:noFill/>
          <a:ln w="9525">
            <a:noFill/>
            <a:miter lim="800000"/>
          </a:ln>
        </p:spPr>
        <p:txBody>
          <a:bodyPr>
            <a:spAutoFit/>
          </a:bodyPr>
          <a:lstStyle/>
          <a:p>
            <a:pPr>
              <a:lnSpc>
                <a:spcPts val="5000"/>
              </a:lnSpc>
            </a:pPr>
            <a:r>
              <a:rPr lang="zh-CN" altLang="en-US" sz="2800" b="1">
                <a:solidFill>
                  <a:schemeClr val="dk1"/>
                </a:solidFill>
                <a:latin typeface="楷体" panose="02010609060101010101" pitchFamily="49" charset="-122"/>
                <a:ea typeface="楷体" panose="02010609060101010101" pitchFamily="49" charset="-122"/>
              </a:rPr>
              <a:t>课程设置、质量标准、与高考的衔接</a:t>
            </a:r>
            <a:endParaRPr lang="zh-CN" altLang="en-US" sz="2800" b="1">
              <a:solidFill>
                <a:schemeClr val="dk1"/>
              </a:solidFill>
              <a:latin typeface="楷体" panose="02010609060101010101" pitchFamily="49" charset="-122"/>
              <a:ea typeface="楷体" panose="02010609060101010101" pitchFamily="49"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7" grpId="0" bldLvl="0" animBg="1"/>
      <p:bldP spid="17" grpId="1" animBg="1"/>
      <p:bldP spid="19" grpId="0" bldLvl="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3" name="图片 2"/>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50177" name="矩形 2"/>
          <p:cNvSpPr>
            <a:spLocks noChangeArrowheads="1"/>
          </p:cNvSpPr>
          <p:nvPr/>
        </p:nvSpPr>
        <p:spPr bwMode="auto">
          <a:xfrm>
            <a:off x="2411413" y="2349500"/>
            <a:ext cx="4572000" cy="395605"/>
          </a:xfrm>
          <a:prstGeom prst="rect">
            <a:avLst/>
          </a:prstGeom>
          <a:noFill/>
          <a:ln w="9525">
            <a:noFill/>
            <a:miter lim="800000"/>
          </a:ln>
        </p:spPr>
        <p:txBody>
          <a:bodyPr>
            <a:spAutoFit/>
          </a:bodyPr>
          <a:lstStyle/>
          <a:p>
            <a:pPr marL="273050" indent="-273050">
              <a:lnSpc>
                <a:spcPct val="110000"/>
              </a:lnSpc>
              <a:buFont typeface="Wingdings" panose="05000000000000000000" pitchFamily="2" charset="2"/>
              <a:buNone/>
            </a:pPr>
            <a:r>
              <a:rPr lang="en-US" altLang="zh-CN" sz="1800" b="1">
                <a:solidFill>
                  <a:srgbClr val="000000"/>
                </a:solidFill>
                <a:latin typeface="微软雅黑" panose="020B0503020204020204" charset="-122"/>
                <a:ea typeface="微软雅黑" panose="020B0503020204020204" charset="-122"/>
              </a:rPr>
              <a:t> </a:t>
            </a:r>
            <a:endParaRPr lang="en-US" altLang="zh-CN" sz="1800" b="1">
              <a:solidFill>
                <a:srgbClr val="000000"/>
              </a:solidFill>
              <a:latin typeface="微软雅黑" panose="020B0503020204020204" charset="-122"/>
              <a:ea typeface="微软雅黑" panose="020B0503020204020204" charset="-122"/>
            </a:endParaRPr>
          </a:p>
        </p:txBody>
      </p:sp>
      <p:sp>
        <p:nvSpPr>
          <p:cNvPr id="4" name="矩形 3"/>
          <p:cNvSpPr/>
          <p:nvPr>
            <p:custDataLst>
              <p:tags r:id="rId6"/>
            </p:custDataLst>
          </p:nvPr>
        </p:nvSpPr>
        <p:spPr>
          <a:xfrm>
            <a:off x="1331913" y="2060575"/>
            <a:ext cx="7561262" cy="2122805"/>
          </a:xfrm>
          <a:prstGeom prst="rect">
            <a:avLst/>
          </a:prstGeom>
        </p:spPr>
        <p:txBody>
          <a:bodyPr>
            <a:spAutoFit/>
          </a:bodyPr>
          <a:lstStyle/>
          <a:p>
            <a:pPr fontAlgn="auto">
              <a:spcBef>
                <a:spcPts val="0"/>
              </a:spcBef>
              <a:spcAft>
                <a:spcPts val="0"/>
              </a:spcAft>
            </a:pPr>
            <a:r>
              <a:rPr lang="en-US" altLang="zh-CN" sz="4400" b="1" dirty="0">
                <a:solidFill>
                  <a:schemeClr val="dk1"/>
                </a:solidFill>
                <a:latin typeface="微软雅黑" panose="020B0503020204020204" charset="-122"/>
                <a:ea typeface="微软雅黑" panose="020B0503020204020204" charset="-122"/>
              </a:rPr>
              <a:t>        </a:t>
            </a:r>
            <a:r>
              <a:rPr lang="en-US" altLang="zh-CN" sz="4800" b="1"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zh-CN" altLang="zh-CN" sz="4800" dirty="0">
              <a:solidFill>
                <a:schemeClr val="dk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fontAlgn="auto">
              <a:spcBef>
                <a:spcPts val="0"/>
              </a:spcBef>
              <a:spcAft>
                <a:spcPts val="0"/>
              </a:spcAft>
            </a:pPr>
            <a:endParaRPr lang="en-US" altLang="zh-CN" sz="44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endParaRPr>
          </a:p>
          <a:p>
            <a:pPr fontAlgn="auto">
              <a:spcBef>
                <a:spcPts val="0"/>
              </a:spcBef>
              <a:spcAft>
                <a:spcPts val="0"/>
              </a:spcAft>
            </a:pPr>
            <a:r>
              <a:rPr lang="zh-CN" altLang="en-US" sz="4000" b="1" i="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rPr>
              <a:t>      </a:t>
            </a:r>
            <a:endParaRPr lang="zh-CN" altLang="en-US" sz="4000" b="1" i="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5" name="内容占位符 3"/>
          <p:cNvSpPr txBox="1"/>
          <p:nvPr>
            <p:custDataLst>
              <p:tags r:id="rId7"/>
            </p:custDataLst>
          </p:nvPr>
        </p:nvSpPr>
        <p:spPr bwMode="auto">
          <a:xfrm>
            <a:off x="3657600" y="2571750"/>
            <a:ext cx="2133600" cy="2228850"/>
          </a:xfrm>
          <a:prstGeom prst="ellipse">
            <a:avLst/>
          </a:prstGeom>
          <a:gradFill>
            <a:gsLst>
              <a:gs pos="0">
                <a:srgbClr val="000000"/>
              </a:gs>
              <a:gs pos="39999">
                <a:srgbClr val="0A128C"/>
              </a:gs>
              <a:gs pos="70000">
                <a:srgbClr val="181CC7"/>
              </a:gs>
              <a:gs pos="88000">
                <a:srgbClr val="7005D4"/>
              </a:gs>
              <a:gs pos="100000">
                <a:srgbClr val="8C3D91"/>
              </a:gs>
            </a:gsLst>
            <a:lin ang="5400000" scaled="0"/>
          </a:gradFill>
          <a:ln w="38100" cap="flat" cmpd="sng" algn="ctr">
            <a:solidFill>
              <a:schemeClr val="lt1">
                <a:hueOff val="0"/>
                <a:satOff val="0"/>
                <a:alphaOff val="0"/>
                <a:lumMod val="85000"/>
              </a:schemeClr>
            </a:solidFill>
            <a:prstDash val="solid"/>
            <a:miter lim="800000"/>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342900" indent="-342900" algn="dist" eaLnBrk="0" fontAlgn="auto" hangingPunct="0">
              <a:spcBef>
                <a:spcPct val="20000"/>
              </a:spcBef>
              <a:spcAft>
                <a:spcPts val="0"/>
              </a:spcAft>
            </a:pPr>
            <a:r>
              <a:rPr lang="zh-CN" altLang="en-US" sz="800" b="1" dirty="0">
                <a:solidFill>
                  <a:schemeClr val="lt1"/>
                </a:solidFill>
                <a:latin typeface="微软雅黑" panose="020B0503020204020204" charset="-122"/>
                <a:ea typeface="微软雅黑" panose="020B0503020204020204" charset="-122"/>
                <a:cs typeface="微软雅黑" panose="020B0503020204020204" charset="-122"/>
              </a:rPr>
              <a:t> </a:t>
            </a:r>
            <a:endParaRPr lang="en-US" altLang="zh-CN" sz="800" b="1" dirty="0">
              <a:solidFill>
                <a:schemeClr val="lt1"/>
              </a:solidFill>
              <a:latin typeface="微软雅黑" panose="020B0503020204020204" charset="-122"/>
              <a:ea typeface="微软雅黑" panose="020B0503020204020204" charset="-122"/>
              <a:cs typeface="微软雅黑" panose="020B0503020204020204" charset="-122"/>
            </a:endParaRPr>
          </a:p>
          <a:p>
            <a:pPr marL="342900" indent="-342900" algn="dist" eaLnBrk="0" fontAlgn="auto" hangingPunct="0">
              <a:spcBef>
                <a:spcPct val="20000"/>
              </a:spcBef>
              <a:spcAft>
                <a:spcPts val="0"/>
              </a:spcAft>
            </a:pPr>
            <a:r>
              <a:rPr lang="zh-CN" altLang="en-US" sz="24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历史学科</a:t>
            </a:r>
            <a:endParaRPr lang="en-US" altLang="zh-CN" sz="24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342900" indent="-342900" algn="dist" eaLnBrk="0" fontAlgn="auto" hangingPunct="0">
              <a:spcBef>
                <a:spcPct val="20000"/>
              </a:spcBef>
              <a:spcAft>
                <a:spcPts val="0"/>
              </a:spcAft>
            </a:pPr>
            <a:r>
              <a:rPr lang="zh-CN" altLang="en-US" sz="24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核心素养</a:t>
            </a:r>
            <a:endParaRPr lang="zh-CN" altLang="en-US" sz="24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6" name="内容占位符 3"/>
          <p:cNvSpPr txBox="1"/>
          <p:nvPr>
            <p:custDataLst>
              <p:tags r:id="rId8"/>
            </p:custDataLst>
          </p:nvPr>
        </p:nvSpPr>
        <p:spPr bwMode="auto">
          <a:xfrm>
            <a:off x="5435600" y="4652963"/>
            <a:ext cx="1524000" cy="1543050"/>
          </a:xfrm>
          <a:prstGeom prst="ellipse">
            <a:avLst/>
          </a:prstGeom>
          <a:gradFill>
            <a:gsLst>
              <a:gs pos="0">
                <a:srgbClr val="FFF200"/>
              </a:gs>
              <a:gs pos="45000">
                <a:srgbClr val="FF7A00"/>
              </a:gs>
              <a:gs pos="70000">
                <a:srgbClr val="FF0300"/>
              </a:gs>
              <a:gs pos="100000">
                <a:srgbClr val="4D0808"/>
              </a:gs>
            </a:gsLst>
            <a:lin ang="5400000" scaled="0"/>
          </a:gradFill>
          <a:ln w="38100" cap="flat" cmpd="sng" algn="ctr">
            <a:solidFill>
              <a:schemeClr val="lt1">
                <a:hueOff val="0"/>
                <a:satOff val="0"/>
                <a:alphaOff val="0"/>
                <a:lumMod val="85000"/>
              </a:schemeClr>
            </a:solidFill>
            <a:prstDash val="solid"/>
            <a:miter lim="800000"/>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342900" indent="-342900" eaLnBrk="0" fontAlgn="auto" hangingPunct="0">
              <a:spcBef>
                <a:spcPct val="20000"/>
              </a:spcBef>
              <a:spcAft>
                <a:spcPts val="0"/>
              </a:spcAft>
            </a:pP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史料</a:t>
            </a:r>
            <a:endParaRPr lang="en-US" altLang="zh-CN" sz="2400" b="1" kern="0"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实证</a:t>
            </a:r>
            <a:endPar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8" name="内容占位符 3"/>
          <p:cNvSpPr txBox="1"/>
          <p:nvPr>
            <p:custDataLst>
              <p:tags r:id="rId9"/>
            </p:custDataLst>
          </p:nvPr>
        </p:nvSpPr>
        <p:spPr bwMode="auto">
          <a:xfrm>
            <a:off x="1763713" y="2205038"/>
            <a:ext cx="1524000" cy="1471612"/>
          </a:xfrm>
          <a:prstGeom prst="ellipse">
            <a:avLst/>
          </a:prstGeom>
          <a:gradFill>
            <a:gsLst>
              <a:gs pos="0">
                <a:srgbClr val="FFF200"/>
              </a:gs>
              <a:gs pos="45000">
                <a:srgbClr val="FF7A00"/>
              </a:gs>
              <a:gs pos="70000">
                <a:srgbClr val="FF0300"/>
              </a:gs>
              <a:gs pos="100000">
                <a:srgbClr val="4D0808"/>
              </a:gs>
            </a:gsLst>
            <a:lin ang="5400000" scaled="0"/>
          </a:gradFill>
          <a:ln w="38100" cap="flat" cmpd="sng" algn="ctr">
            <a:solidFill>
              <a:schemeClr val="lt1">
                <a:hueOff val="0"/>
                <a:satOff val="0"/>
                <a:alphaOff val="0"/>
                <a:lumMod val="85000"/>
              </a:schemeClr>
            </a:solidFill>
            <a:prstDash val="solid"/>
            <a:miter lim="800000"/>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家国</a:t>
            </a:r>
            <a:endPar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情怀</a:t>
            </a:r>
            <a:endPar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 name="内容占位符 3"/>
          <p:cNvSpPr txBox="1"/>
          <p:nvPr>
            <p:custDataLst>
              <p:tags r:id="rId10"/>
            </p:custDataLst>
          </p:nvPr>
        </p:nvSpPr>
        <p:spPr bwMode="auto">
          <a:xfrm>
            <a:off x="2339975" y="4581525"/>
            <a:ext cx="1524000" cy="1543050"/>
          </a:xfrm>
          <a:prstGeom prst="ellipse">
            <a:avLst/>
          </a:prstGeom>
          <a:gradFill>
            <a:gsLst>
              <a:gs pos="0">
                <a:srgbClr val="FFF200"/>
              </a:gs>
              <a:gs pos="45000">
                <a:srgbClr val="FF7A00"/>
              </a:gs>
              <a:gs pos="70000">
                <a:srgbClr val="FF0300"/>
              </a:gs>
              <a:gs pos="100000">
                <a:srgbClr val="4D0808"/>
              </a:gs>
            </a:gsLst>
            <a:lin ang="5400000" scaled="0"/>
          </a:gradFill>
          <a:ln w="38100" cap="flat" cmpd="sng" algn="ctr">
            <a:solidFill>
              <a:schemeClr val="lt1">
                <a:hueOff val="0"/>
                <a:satOff val="0"/>
                <a:alphaOff val="0"/>
                <a:lumMod val="85000"/>
              </a:schemeClr>
            </a:solidFill>
            <a:prstDash val="solid"/>
            <a:miter lim="800000"/>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历史</a:t>
            </a:r>
            <a:endParaRPr lang="en-US" altLang="zh-CN" sz="2400" b="1" kern="0"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解释</a:t>
            </a:r>
            <a:endPar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内容占位符 3"/>
          <p:cNvSpPr txBox="1"/>
          <p:nvPr>
            <p:custDataLst>
              <p:tags r:id="rId11"/>
            </p:custDataLst>
          </p:nvPr>
        </p:nvSpPr>
        <p:spPr bwMode="auto">
          <a:xfrm>
            <a:off x="3924300" y="692150"/>
            <a:ext cx="1638300" cy="1657350"/>
          </a:xfrm>
          <a:prstGeom prst="ellipse">
            <a:avLst/>
          </a:prstGeom>
          <a:gradFill>
            <a:gsLst>
              <a:gs pos="0">
                <a:srgbClr val="FFF200"/>
              </a:gs>
              <a:gs pos="45000">
                <a:srgbClr val="FF7A00"/>
              </a:gs>
              <a:gs pos="70000">
                <a:srgbClr val="FF0300"/>
              </a:gs>
              <a:gs pos="100000">
                <a:srgbClr val="4D0808"/>
              </a:gs>
            </a:gsLst>
            <a:lin ang="5400000" scaled="0"/>
          </a:gradFill>
          <a:ln w="38100" cap="flat" cmpd="sng" algn="ctr">
            <a:solidFill>
              <a:schemeClr val="lt1">
                <a:hueOff val="0"/>
                <a:satOff val="0"/>
                <a:alphaOff val="0"/>
                <a:lumMod val="85000"/>
              </a:schemeClr>
            </a:solidFill>
            <a:prstDash val="solid"/>
            <a:miter lim="800000"/>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marL="342900" indent="-342900" eaLnBrk="0" fontAlgn="auto" hangingPunct="0">
              <a:spcBef>
                <a:spcPct val="20000"/>
              </a:spcBef>
              <a:spcAft>
                <a:spcPts val="0"/>
              </a:spcAft>
            </a:pP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 唯物</a:t>
            </a:r>
            <a:endParaRPr lang="en-US" altLang="zh-CN" sz="2400" b="1" kern="0" dirty="0">
              <a:solidFill>
                <a:srgbClr val="000000"/>
              </a:solidFill>
              <a:latin typeface="微软雅黑" panose="020B0503020204020204" charset="-122"/>
              <a:ea typeface="微软雅黑" panose="020B0503020204020204" charset="-122"/>
              <a:cs typeface="微软雅黑" panose="020B0503020204020204" charset="-122"/>
            </a:endParaRPr>
          </a:p>
          <a:p>
            <a:pPr marL="342900" indent="-342900" eaLnBrk="0" fontAlgn="auto" hangingPunct="0">
              <a:spcBef>
                <a:spcPct val="20000"/>
              </a:spcBef>
              <a:spcAft>
                <a:spcPts val="0"/>
              </a:spcAft>
            </a:pPr>
            <a:r>
              <a:rPr lang="en-US" altLang="zh-CN" sz="2400" b="1" kern="0"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rPr>
              <a:t>史观</a:t>
            </a:r>
            <a:endParaRPr lang="zh-CN" altLang="en-US" sz="2400" b="1" kern="0" dirty="0">
              <a:solidFill>
                <a:srgbClr val="000000"/>
              </a:solidFill>
              <a:latin typeface="微软雅黑" panose="020B0503020204020204" charset="-122"/>
              <a:ea typeface="微软雅黑" panose="020B0503020204020204" charset="-122"/>
              <a:cs typeface="微软雅黑" panose="020B0503020204020204" charset="-122"/>
            </a:endParaRPr>
          </a:p>
        </p:txBody>
      </p:sp>
      <p:cxnSp>
        <p:nvCxnSpPr>
          <p:cNvPr id="50185" name="直接连接符 10"/>
          <p:cNvCxnSpPr>
            <a:cxnSpLocks noChangeShapeType="1"/>
          </p:cNvCxnSpPr>
          <p:nvPr/>
        </p:nvCxnSpPr>
        <p:spPr bwMode="auto">
          <a:xfrm flipH="1">
            <a:off x="3708400" y="4543425"/>
            <a:ext cx="320675" cy="254000"/>
          </a:xfrm>
          <a:prstGeom prst="line">
            <a:avLst/>
          </a:prstGeom>
          <a:noFill/>
          <a:ln w="38100" algn="ctr">
            <a:solidFill>
              <a:srgbClr val="FF0000"/>
            </a:solidFill>
            <a:round/>
          </a:ln>
        </p:spPr>
      </p:cxnSp>
      <p:cxnSp>
        <p:nvCxnSpPr>
          <p:cNvPr id="50186" name="直接连接符 13"/>
          <p:cNvCxnSpPr>
            <a:cxnSpLocks noChangeShapeType="1"/>
          </p:cNvCxnSpPr>
          <p:nvPr/>
        </p:nvCxnSpPr>
        <p:spPr bwMode="auto">
          <a:xfrm flipH="1">
            <a:off x="5791200" y="3171825"/>
            <a:ext cx="447675" cy="85725"/>
          </a:xfrm>
          <a:prstGeom prst="line">
            <a:avLst/>
          </a:prstGeom>
          <a:noFill/>
          <a:ln w="38100" algn="ctr">
            <a:solidFill>
              <a:srgbClr val="FF0000"/>
            </a:solidFill>
            <a:round/>
          </a:ln>
        </p:spPr>
      </p:cxnSp>
      <p:cxnSp>
        <p:nvCxnSpPr>
          <p:cNvPr id="50187" name="直接连接符 14"/>
          <p:cNvCxnSpPr>
            <a:cxnSpLocks noChangeShapeType="1"/>
          </p:cNvCxnSpPr>
          <p:nvPr/>
        </p:nvCxnSpPr>
        <p:spPr bwMode="auto">
          <a:xfrm flipH="1" flipV="1">
            <a:off x="5410200" y="4543425"/>
            <a:ext cx="371475" cy="257175"/>
          </a:xfrm>
          <a:prstGeom prst="line">
            <a:avLst/>
          </a:prstGeom>
          <a:noFill/>
          <a:ln w="38100" algn="ctr">
            <a:solidFill>
              <a:srgbClr val="FF0000"/>
            </a:solidFill>
            <a:round/>
          </a:ln>
        </p:spPr>
      </p:cxnSp>
      <p:cxnSp>
        <p:nvCxnSpPr>
          <p:cNvPr id="50188" name="直接连接符 15"/>
          <p:cNvCxnSpPr>
            <a:cxnSpLocks noChangeShapeType="1"/>
          </p:cNvCxnSpPr>
          <p:nvPr/>
        </p:nvCxnSpPr>
        <p:spPr bwMode="auto">
          <a:xfrm flipH="1" flipV="1">
            <a:off x="3200400" y="3086100"/>
            <a:ext cx="457200" cy="171450"/>
          </a:xfrm>
          <a:prstGeom prst="line">
            <a:avLst/>
          </a:prstGeom>
          <a:noFill/>
          <a:ln w="38100" algn="ctr">
            <a:solidFill>
              <a:srgbClr val="FF0000"/>
            </a:solidFill>
            <a:round/>
          </a:ln>
        </p:spPr>
      </p:cxnSp>
      <p:cxnSp>
        <p:nvCxnSpPr>
          <p:cNvPr id="50189" name="直接连接符 16"/>
          <p:cNvCxnSpPr>
            <a:cxnSpLocks noChangeShapeType="1"/>
            <a:endCxn id="5" idx="0"/>
          </p:cNvCxnSpPr>
          <p:nvPr/>
        </p:nvCxnSpPr>
        <p:spPr bwMode="auto">
          <a:xfrm>
            <a:off x="4724400" y="2314575"/>
            <a:ext cx="0" cy="257175"/>
          </a:xfrm>
          <a:prstGeom prst="line">
            <a:avLst/>
          </a:prstGeom>
          <a:noFill/>
          <a:ln w="38100" algn="ctr">
            <a:solidFill>
              <a:srgbClr val="FF0000"/>
            </a:solidFill>
            <a:round/>
          </a:ln>
        </p:spPr>
      </p:cxnSp>
      <p:sp>
        <p:nvSpPr>
          <p:cNvPr id="50190" name="TextBox 17"/>
          <p:cNvSpPr txBox="1">
            <a:spLocks noChangeArrowheads="1"/>
          </p:cNvSpPr>
          <p:nvPr/>
        </p:nvSpPr>
        <p:spPr bwMode="auto">
          <a:xfrm>
            <a:off x="8218170" y="1196975"/>
            <a:ext cx="675005" cy="4822825"/>
          </a:xfrm>
          <a:prstGeom prst="rect">
            <a:avLst/>
          </a:prstGeom>
          <a:noFill/>
          <a:ln w="9525">
            <a:noFill/>
            <a:miter lim="800000"/>
          </a:ln>
        </p:spPr>
        <p:txBody>
          <a:bodyPr vert="eaVert">
            <a:spAutoFit/>
          </a:bodyPr>
          <a:lstStyle/>
          <a:p>
            <a:pPr algn="ctr"/>
            <a:endParaRPr lang="zh-CN" altLang="en-US" sz="3200" b="1">
              <a:solidFill>
                <a:srgbClr val="511B2A"/>
              </a:solidFill>
              <a:latin typeface="微软雅黑" panose="020B0503020204020204" charset="-122"/>
              <a:ea typeface="微软雅黑" panose="020B0503020204020204" charset="-122"/>
            </a:endParaRPr>
          </a:p>
        </p:txBody>
      </p:sp>
      <p:sp>
        <p:nvSpPr>
          <p:cNvPr id="50191" name="TextBox 18"/>
          <p:cNvSpPr txBox="1">
            <a:spLocks noChangeArrowheads="1"/>
          </p:cNvSpPr>
          <p:nvPr>
            <p:custDataLst>
              <p:tags r:id="rId12"/>
            </p:custDataLst>
          </p:nvPr>
        </p:nvSpPr>
        <p:spPr bwMode="auto">
          <a:xfrm>
            <a:off x="1331913" y="404813"/>
            <a:ext cx="309880" cy="368300"/>
          </a:xfrm>
          <a:prstGeom prst="rect">
            <a:avLst/>
          </a:prstGeom>
          <a:noFill/>
          <a:ln w="9525">
            <a:noFill/>
            <a:miter lim="800000"/>
          </a:ln>
        </p:spPr>
        <p:txBody>
          <a:bodyPr wrap="none">
            <a:spAutoFit/>
          </a:bodyPr>
          <a:lstStyle/>
          <a:p>
            <a:endParaRPr lang="zh-CN" altLang="en-US" sz="1800">
              <a:solidFill>
                <a:schemeClr val="dk1"/>
              </a:solidFill>
              <a:latin typeface="微软雅黑" panose="020B0503020204020204" charset="-122"/>
              <a:ea typeface="微软雅黑" panose="020B0503020204020204" charset="-122"/>
            </a:endParaRPr>
          </a:p>
        </p:txBody>
      </p:sp>
      <p:sp>
        <p:nvSpPr>
          <p:cNvPr id="19" name="Text Box 33"/>
          <p:cNvSpPr txBox="1">
            <a:spLocks noChangeArrowheads="1"/>
          </p:cNvSpPr>
          <p:nvPr>
            <p:custDataLst>
              <p:tags r:id="rId13"/>
            </p:custDataLst>
          </p:nvPr>
        </p:nvSpPr>
        <p:spPr bwMode="auto">
          <a:xfrm>
            <a:off x="304800" y="171450"/>
            <a:ext cx="8735695" cy="1373505"/>
          </a:xfrm>
          <a:prstGeom prst="rect">
            <a:avLst/>
          </a:prstGeom>
          <a:noFill/>
          <a:ln>
            <a:noFill/>
          </a:ln>
          <a:effectLst/>
        </p:spPr>
        <p:txBody>
          <a:bodyPr wrap="square">
            <a:spAutoFit/>
          </a:bodyPr>
          <a:lstStyle/>
          <a:p>
            <a:pPr fontAlgn="auto">
              <a:lnSpc>
                <a:spcPts val="5000"/>
              </a:lnSpc>
              <a:spcBef>
                <a:spcPts val="0"/>
              </a:spcBef>
              <a:spcAft>
                <a:spcPts val="0"/>
              </a:spcAft>
            </a:pPr>
            <a:r>
              <a:rPr lang="en-US" altLang="zh-CN" sz="32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lang="zh-CN" altLang="en-US" sz="32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历史学科核心素养</a:t>
            </a:r>
            <a:r>
              <a:rPr lang="en-US" altLang="zh-CN" sz="3200" b="1" dirty="0">
                <a:solidFill>
                  <a:schemeClr val="dk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lang="zh-CN" altLang="en-US" sz="3200" b="1" dirty="0">
                <a:solidFill>
                  <a:srgbClr val="FF0000"/>
                </a:solidFill>
                <a:latin typeface="宋体" panose="02010600030101010101" pitchFamily="2" charset="-122"/>
                <a:cs typeface="宋体" panose="02010600030101010101" pitchFamily="2" charset="-122"/>
                <a:sym typeface="+mn-ea"/>
              </a:rPr>
              <a:t>核心素养是三维目标的发展和抽象</a:t>
            </a:r>
            <a:endParaRPr lang="zh-CN" altLang="en-US" sz="3200" b="1" dirty="0">
              <a:solidFill>
                <a:srgbClr val="FF0000"/>
              </a:solidFill>
              <a:effectLst>
                <a:outerShdw blurRad="38100" dist="38100" dir="2700000" algn="tl">
                  <a:srgbClr val="C0C0C0"/>
                </a:outerShdw>
              </a:effectLst>
              <a:latin typeface="宋体" panose="02010600030101010101" pitchFamily="2" charset="-122"/>
              <a:ea typeface="微软雅黑" panose="020B0503020204020204" charset="-122"/>
              <a:cs typeface="宋体" panose="02010600030101010101" pitchFamily="2" charset="-122"/>
              <a:sym typeface="+mn-ea"/>
            </a:endParaRPr>
          </a:p>
        </p:txBody>
      </p:sp>
      <p:sp>
        <p:nvSpPr>
          <p:cNvPr id="7" name="内容占位符 3"/>
          <p:cNvSpPr>
            <a:spLocks noGrp="1"/>
          </p:cNvSpPr>
          <p:nvPr>
            <p:custDataLst>
              <p:tags r:id="rId14"/>
            </p:custDataLst>
          </p:nvPr>
        </p:nvSpPr>
        <p:spPr>
          <a:xfrm>
            <a:off x="6300788" y="2349500"/>
            <a:ext cx="1524000" cy="1543050"/>
          </a:xfrm>
          <a:prstGeom prst="ellipse">
            <a:avLst/>
          </a:prstGeom>
          <a:gradFill>
            <a:gsLst>
              <a:gs pos="0">
                <a:srgbClr val="FFF200"/>
              </a:gs>
              <a:gs pos="45000">
                <a:srgbClr val="FF7A00"/>
              </a:gs>
              <a:gs pos="70000">
                <a:srgbClr val="FF0300"/>
              </a:gs>
              <a:gs pos="100000">
                <a:srgbClr val="4D0808"/>
              </a:gs>
            </a:gsLst>
            <a:lin ang="5400000" scaled="0"/>
          </a:gradFill>
          <a:ln>
            <a:solidFill>
              <a:schemeClr val="lt1">
                <a:hueOff val="0"/>
                <a:satOff val="0"/>
                <a:alphaOff val="0"/>
                <a:lumMod val="85000"/>
              </a:schemeClr>
            </a:solidFill>
          </a:ln>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vert="horz" wrap="square" lIns="91440" tIns="45720" rIns="91440" bIns="45720" numCol="1" rtlCol="0" anchor="t" anchorCtr="0" compatLnSpc="1">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Tx/>
              <a:buNone/>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rPr>
              <a:t> 时空</a:t>
            </a:r>
            <a:endParaRPr lang="en-US" altLang="zh-CN" sz="2400" b="1" dirty="0" smtClean="0">
              <a:solidFill>
                <a:srgbClr val="000000"/>
              </a:solidFill>
              <a:latin typeface="微软雅黑" panose="020B0503020204020204" charset="-122"/>
              <a:ea typeface="微软雅黑" panose="020B0503020204020204" charset="-122"/>
              <a:cs typeface="微软雅黑" panose="020B0503020204020204" charset="-122"/>
            </a:endParaRPr>
          </a:p>
          <a:p>
            <a:pPr fontAlgn="auto">
              <a:spcAft>
                <a:spcPts val="0"/>
              </a:spcAft>
              <a:buFontTx/>
              <a:buNone/>
            </a:pPr>
            <a:r>
              <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rPr>
              <a:t>  观念</a:t>
            </a:r>
            <a:endParaRPr lang="zh-CN" altLang="en-US" sz="2400" b="1" dirty="0" smtClean="0">
              <a:solidFill>
                <a:srgbClr val="000000"/>
              </a:solidFill>
              <a:latin typeface="微软雅黑" panose="020B0503020204020204" charset="-122"/>
              <a:ea typeface="微软雅黑" panose="020B0503020204020204" charset="-122"/>
              <a:cs typeface="微软雅黑" panose="020B0503020204020204" charset="-122"/>
            </a:endParaRPr>
          </a:p>
        </p:txBody>
      </p:sp>
    </p:spTree>
    <p:custDataLst>
      <p:tags r:id="rId15"/>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473075"/>
            <a:ext cx="872490" cy="1310640"/>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32769" name="标题 1"/>
          <p:cNvSpPr>
            <a:spLocks noGrp="1"/>
          </p:cNvSpPr>
          <p:nvPr>
            <p:custDataLst>
              <p:tags r:id="rId6"/>
            </p:custDataLst>
          </p:nvPr>
        </p:nvSpPr>
        <p:spPr>
          <a:xfrm>
            <a:off x="428625" y="214313"/>
            <a:ext cx="8229600" cy="868362"/>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b="1" smtClean="0">
                <a:solidFill>
                  <a:schemeClr val="dk1"/>
                </a:solidFill>
                <a:latin typeface="楷体" panose="02010609060101010101" pitchFamily="49" charset="-122"/>
                <a:ea typeface="楷体" panose="02010609060101010101" pitchFamily="49" charset="-122"/>
              </a:rPr>
              <a:t>一、提出学科核心素养的背景</a:t>
            </a:r>
            <a:endParaRPr lang="zh-CN" altLang="en-US" b="1" smtClean="0">
              <a:solidFill>
                <a:schemeClr val="dk1"/>
              </a:solidFill>
              <a:latin typeface="楷体" panose="02010609060101010101" pitchFamily="49" charset="-122"/>
              <a:ea typeface="楷体" panose="02010609060101010101" pitchFamily="49" charset="-122"/>
            </a:endParaRPr>
          </a:p>
        </p:txBody>
      </p:sp>
      <p:sp>
        <p:nvSpPr>
          <p:cNvPr id="32770" name="内容占位符 2"/>
          <p:cNvSpPr>
            <a:spLocks noGrp="1"/>
          </p:cNvSpPr>
          <p:nvPr/>
        </p:nvSpPr>
        <p:spPr>
          <a:xfrm>
            <a:off x="438150" y="1071880"/>
            <a:ext cx="7418705" cy="5137150"/>
          </a:xfrm>
          <a:prstGeom prst="rect">
            <a:avLst/>
          </a:prstGeom>
        </p:spPr>
        <p:txBody>
          <a:bodyPr vert="horz" lIns="101600" tIns="0" rIns="82550" bIns="0" rtlCol="0">
            <a:normAutofit lnSpcReduction="20000"/>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隶书"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1、国际大背景</a:t>
            </a:r>
            <a:endPar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a:buFont typeface="Arial" panose="020B0604020202020204" pitchFamily="34" charset="0"/>
              <a:buNone/>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2、国内背景</a:t>
            </a:r>
            <a:endPar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buFont typeface="Arial" panose="020B0604020202020204" pitchFamily="34" charset="0"/>
              <a:buNone/>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3、个体发展的需求</a:t>
            </a:r>
            <a:endPar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a:p>
            <a:pPr>
              <a:buFont typeface="Arial" panose="020B0604020202020204" pitchFamily="34" charset="0"/>
              <a:buNone/>
            </a:pP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4、核心素养是21世纪教育改革的要素和课程开发</a:t>
            </a: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与设计的关键（</a:t>
            </a:r>
            <a:r>
              <a:rPr lang="en-US" altLang="zh-CN"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DNA</a:t>
            </a:r>
            <a:r>
              <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rPr>
              <a:t>）</a:t>
            </a:r>
            <a:endParaRPr lang="zh-CN" altLang="en-US" sz="2400" dirty="0" smtClean="0">
              <a:solidFill>
                <a:srgbClr val="000000"/>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80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a:p>
            <a:endParaRPr lang="zh-CN" altLang="en-US" sz="2800" smtClean="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0">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Effect transition="in" filter="fade">
                                      <p:cBhvr>
                                        <p:cTn id="13" dur="1000"/>
                                        <p:tgtEl>
                                          <p:spTgt spid="32770">
                                            <p:txEl>
                                              <p:pRg st="1" end="1"/>
                                            </p:txEl>
                                          </p:spTgt>
                                        </p:tgtEl>
                                      </p:cBhvr>
                                    </p:animEffect>
                                    <p:anim calcmode="lin" valueType="num">
                                      <p:cBhvr>
                                        <p:cTn id="14"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2770">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770">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Effect transition="in" filter="fade">
                                      <p:cBhvr>
                                        <p:cTn id="19" dur="1000"/>
                                        <p:tgtEl>
                                          <p:spTgt spid="32770">
                                            <p:txEl>
                                              <p:pRg st="2" end="2"/>
                                            </p:txEl>
                                          </p:spTgt>
                                        </p:tgtEl>
                                      </p:cBhvr>
                                    </p:animEffect>
                                    <p:anim calcmode="lin" valueType="num">
                                      <p:cBhvr>
                                        <p:cTn id="20"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2770">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770">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2770">
                                            <p:txEl>
                                              <p:pRg st="3" end="3"/>
                                            </p:txEl>
                                          </p:spTgt>
                                        </p:tgtEl>
                                        <p:attrNameLst>
                                          <p:attrName>style.visibility</p:attrName>
                                        </p:attrNameLst>
                                      </p:cBhvr>
                                      <p:to>
                                        <p:strVal val="visible"/>
                                      </p:to>
                                    </p:set>
                                    <p:animEffect transition="in" filter="fade">
                                      <p:cBhvr>
                                        <p:cTn id="25" dur="1000"/>
                                        <p:tgtEl>
                                          <p:spTgt spid="32770">
                                            <p:txEl>
                                              <p:pRg st="3" end="3"/>
                                            </p:txEl>
                                          </p:spTgt>
                                        </p:tgtEl>
                                      </p:cBhvr>
                                    </p:animEffect>
                                    <p:anim calcmode="lin" valueType="num">
                                      <p:cBhvr>
                                        <p:cTn id="26"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2770">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2770">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40962" name="内容占位符 2"/>
          <p:cNvSpPr>
            <a:spLocks noGrp="1"/>
          </p:cNvSpPr>
          <p:nvPr/>
        </p:nvSpPr>
        <p:spPr>
          <a:xfrm>
            <a:off x="179705" y="379730"/>
            <a:ext cx="8507095" cy="6144895"/>
          </a:xfrm>
          <a:prstGeom prst="rect">
            <a:avLst/>
          </a:prstGeom>
          <a:noFill/>
          <a:ln w="9525">
            <a:noFill/>
            <a:miter lim="800000"/>
          </a:ln>
        </p:spPr>
        <p:txBody>
          <a:bodyPr vert="horz" wrap="square" lIns="91440" tIns="45720" rIns="91440" bIns="45720" numCol="1" anchor="t" anchorCtr="0" compatLnSpc="1"/>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5000"/>
              </a:lnSpc>
              <a:buFont typeface="Arial" panose="020B0604020202020204" pitchFamily="34" charset="0"/>
              <a:buNone/>
            </a:pPr>
            <a:r>
              <a:rPr lang="zh-CN" altLang="en-US" sz="3600" b="1" smtClean="0">
                <a:solidFill>
                  <a:srgbClr val="000000"/>
                </a:solidFill>
                <a:latin typeface="楷体" panose="02010609060101010101" pitchFamily="49" charset="-122"/>
                <a:ea typeface="楷体" panose="02010609060101010101" pitchFamily="49" charset="-122"/>
                <a:cs typeface="隶书"/>
              </a:rPr>
              <a:t>二、基本特点：</a:t>
            </a:r>
            <a:endParaRPr lang="zh-CN" altLang="en-US" sz="3600" b="1"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核心素养是</a:t>
            </a:r>
            <a:r>
              <a:rPr lang="zh-CN" altLang="en-US" smtClean="0">
                <a:solidFill>
                  <a:srgbClr val="FF0000"/>
                </a:solidFill>
                <a:latin typeface="楷体" panose="02010609060101010101" pitchFamily="49" charset="-122"/>
                <a:ea typeface="楷体" panose="02010609060101010101" pitchFamily="49" charset="-122"/>
                <a:cs typeface="隶书"/>
              </a:rPr>
              <a:t>最关键、最必要</a:t>
            </a:r>
            <a:r>
              <a:rPr lang="zh-CN" altLang="en-US" smtClean="0">
                <a:solidFill>
                  <a:srgbClr val="000000"/>
                </a:solidFill>
                <a:latin typeface="楷体" panose="02010609060101010101" pitchFamily="49" charset="-122"/>
                <a:ea typeface="楷体" panose="02010609060101010101" pitchFamily="49" charset="-122"/>
                <a:cs typeface="隶书"/>
              </a:rPr>
              <a:t>的共同素养；</a:t>
            </a:r>
            <a:endParaRPr lang="zh-CN" altLang="en-US"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核心素养是</a:t>
            </a:r>
            <a:r>
              <a:rPr lang="zh-CN" altLang="en-US" smtClean="0">
                <a:solidFill>
                  <a:srgbClr val="FF0000"/>
                </a:solidFill>
                <a:latin typeface="楷体" panose="02010609060101010101" pitchFamily="49" charset="-122"/>
                <a:ea typeface="楷体" panose="02010609060101010101" pitchFamily="49" charset="-122"/>
                <a:cs typeface="隶书"/>
              </a:rPr>
              <a:t>知识、技能和态度</a:t>
            </a:r>
            <a:r>
              <a:rPr lang="zh-CN" altLang="en-US" smtClean="0">
                <a:solidFill>
                  <a:srgbClr val="000000"/>
                </a:solidFill>
                <a:latin typeface="楷体" panose="02010609060101010101" pitchFamily="49" charset="-122"/>
                <a:ea typeface="楷体" panose="02010609060101010101" pitchFamily="49" charset="-122"/>
                <a:cs typeface="隶书"/>
              </a:rPr>
              <a:t>等的综合表现；</a:t>
            </a:r>
            <a:endParaRPr lang="zh-CN" altLang="en-US"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核心素养可以通过</a:t>
            </a:r>
            <a:r>
              <a:rPr lang="zh-CN" altLang="en-US" smtClean="0">
                <a:solidFill>
                  <a:srgbClr val="FF0000"/>
                </a:solidFill>
                <a:latin typeface="楷体" panose="02010609060101010101" pitchFamily="49" charset="-122"/>
                <a:ea typeface="楷体" panose="02010609060101010101" pitchFamily="49" charset="-122"/>
                <a:cs typeface="隶书"/>
              </a:rPr>
              <a:t>教育形成并获得</a:t>
            </a:r>
            <a:r>
              <a:rPr lang="zh-CN" altLang="en-US" smtClean="0">
                <a:solidFill>
                  <a:srgbClr val="000000"/>
                </a:solidFill>
                <a:latin typeface="楷体" panose="02010609060101010101" pitchFamily="49" charset="-122"/>
                <a:ea typeface="楷体" panose="02010609060101010101" pitchFamily="49" charset="-122"/>
                <a:cs typeface="隶书"/>
              </a:rPr>
              <a:t>发展；</a:t>
            </a:r>
            <a:endParaRPr lang="zh-CN" altLang="en-US"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核心素养具有</a:t>
            </a:r>
            <a:r>
              <a:rPr lang="zh-CN" altLang="en-US" smtClean="0">
                <a:solidFill>
                  <a:srgbClr val="FF0000"/>
                </a:solidFill>
                <a:latin typeface="楷体" panose="02010609060101010101" pitchFamily="49" charset="-122"/>
                <a:ea typeface="楷体" panose="02010609060101010101" pitchFamily="49" charset="-122"/>
                <a:cs typeface="隶书"/>
              </a:rPr>
              <a:t>发展的连续性和阶段性；</a:t>
            </a:r>
            <a:endParaRPr lang="zh-CN" altLang="en-US"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核心素养兼具</a:t>
            </a:r>
            <a:r>
              <a:rPr lang="zh-CN" altLang="en-US" smtClean="0">
                <a:solidFill>
                  <a:srgbClr val="FF0000"/>
                </a:solidFill>
                <a:latin typeface="楷体" panose="02010609060101010101" pitchFamily="49" charset="-122"/>
                <a:ea typeface="楷体" panose="02010609060101010101" pitchFamily="49" charset="-122"/>
                <a:cs typeface="隶书"/>
              </a:rPr>
              <a:t>个人价值和社会价值；</a:t>
            </a:r>
            <a:endParaRPr lang="zh-CN" altLang="en-US" smtClean="0">
              <a:solidFill>
                <a:srgbClr val="000000"/>
              </a:solidFill>
              <a:latin typeface="楷体" panose="02010609060101010101" pitchFamily="49" charset="-122"/>
              <a:ea typeface="楷体" panose="02010609060101010101" pitchFamily="49" charset="-122"/>
              <a:cs typeface="隶书"/>
            </a:endParaRPr>
          </a:p>
          <a:p>
            <a:pPr>
              <a:lnSpc>
                <a:spcPct val="105000"/>
              </a:lnSpc>
            </a:pPr>
            <a:r>
              <a:rPr lang="zh-CN" altLang="en-US" smtClean="0">
                <a:solidFill>
                  <a:srgbClr val="000000"/>
                </a:solidFill>
                <a:latin typeface="楷体" panose="02010609060101010101" pitchFamily="49" charset="-122"/>
                <a:ea typeface="楷体" panose="02010609060101010101" pitchFamily="49" charset="-122"/>
                <a:cs typeface="隶书"/>
              </a:rPr>
              <a:t>核心素养的</a:t>
            </a:r>
            <a:r>
              <a:rPr lang="zh-CN" altLang="en-US" smtClean="0">
                <a:solidFill>
                  <a:srgbClr val="FF0000"/>
                </a:solidFill>
                <a:latin typeface="楷体" panose="02010609060101010101" pitchFamily="49" charset="-122"/>
                <a:ea typeface="楷体" panose="02010609060101010101" pitchFamily="49" charset="-122"/>
                <a:cs typeface="隶书"/>
              </a:rPr>
              <a:t>作用发挥具有整合性。</a:t>
            </a:r>
            <a:endParaRPr lang="en-US" altLang="zh-CN" smtClean="0">
              <a:solidFill>
                <a:srgbClr val="000000"/>
              </a:solidFill>
              <a:latin typeface="微软雅黑" panose="020B0503020204020204" charset="-122"/>
              <a:ea typeface="微软雅黑" panose="020B0503020204020204" charset="-122"/>
              <a:cs typeface="隶书"/>
            </a:endParaRPr>
          </a:p>
          <a:p>
            <a:endParaRPr lang="en-US" altLang="zh-CN" smtClean="0">
              <a:solidFill>
                <a:srgbClr val="000000"/>
              </a:solidFill>
              <a:latin typeface="微软雅黑" panose="020B0503020204020204" charset="-122"/>
              <a:ea typeface="微软雅黑" panose="020B0503020204020204" charset="-122"/>
              <a:cs typeface="隶书"/>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calcmode="lin" valueType="num">
                                      <p:cBhvr additive="base">
                                        <p:cTn id="7" dur="500"/>
                                        <p:tgtEl>
                                          <p:spTgt spid="4096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40962">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0962">
                                            <p:txEl>
                                              <p:pRg st="2" end="2"/>
                                            </p:txEl>
                                          </p:spTgt>
                                        </p:tgtEl>
                                        <p:attrNameLst>
                                          <p:attrName>style.visibility</p:attrName>
                                        </p:attrNameLst>
                                      </p:cBhvr>
                                      <p:to>
                                        <p:strVal val="visible"/>
                                      </p:to>
                                    </p:set>
                                    <p:anim calcmode="lin" valueType="num">
                                      <p:cBhvr additive="base">
                                        <p:cTn id="11" dur="500"/>
                                        <p:tgtEl>
                                          <p:spTgt spid="40962">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0962">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0962">
                                            <p:txEl>
                                              <p:pRg st="3" end="3"/>
                                            </p:txEl>
                                          </p:spTgt>
                                        </p:tgtEl>
                                        <p:attrNameLst>
                                          <p:attrName>style.visibility</p:attrName>
                                        </p:attrNameLst>
                                      </p:cBhvr>
                                      <p:to>
                                        <p:strVal val="visible"/>
                                      </p:to>
                                    </p:set>
                                    <p:anim calcmode="lin" valueType="num">
                                      <p:cBhvr additive="base">
                                        <p:cTn id="15" dur="500"/>
                                        <p:tgtEl>
                                          <p:spTgt spid="40962">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0962">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0962">
                                            <p:txEl>
                                              <p:pRg st="4" end="4"/>
                                            </p:txEl>
                                          </p:spTgt>
                                        </p:tgtEl>
                                        <p:attrNameLst>
                                          <p:attrName>style.visibility</p:attrName>
                                        </p:attrNameLst>
                                      </p:cBhvr>
                                      <p:to>
                                        <p:strVal val="visible"/>
                                      </p:to>
                                    </p:set>
                                    <p:anim calcmode="lin" valueType="num">
                                      <p:cBhvr additive="base">
                                        <p:cTn id="19" dur="500"/>
                                        <p:tgtEl>
                                          <p:spTgt spid="4096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0962">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0962">
                                            <p:txEl>
                                              <p:pRg st="5" end="5"/>
                                            </p:txEl>
                                          </p:spTgt>
                                        </p:tgtEl>
                                        <p:attrNameLst>
                                          <p:attrName>style.visibility</p:attrName>
                                        </p:attrNameLst>
                                      </p:cBhvr>
                                      <p:to>
                                        <p:strVal val="visible"/>
                                      </p:to>
                                    </p:set>
                                    <p:anim calcmode="lin" valueType="num">
                                      <p:cBhvr additive="base">
                                        <p:cTn id="23" dur="500"/>
                                        <p:tgtEl>
                                          <p:spTgt spid="40962">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0962">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0962">
                                            <p:txEl>
                                              <p:pRg st="6" end="6"/>
                                            </p:txEl>
                                          </p:spTgt>
                                        </p:tgtEl>
                                        <p:attrNameLst>
                                          <p:attrName>style.visibility</p:attrName>
                                        </p:attrNameLst>
                                      </p:cBhvr>
                                      <p:to>
                                        <p:strVal val="visible"/>
                                      </p:to>
                                    </p:set>
                                    <p:anim calcmode="lin" valueType="num">
                                      <p:cBhvr additive="base">
                                        <p:cTn id="27" dur="500"/>
                                        <p:tgtEl>
                                          <p:spTgt spid="40962">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09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stretch>
            <a:fillRect/>
          </a:stretch>
        </p:blipFill>
        <p:spPr>
          <a:xfrm>
            <a:off x="0" y="0"/>
            <a:ext cx="1189196" cy="1783715"/>
          </a:xfrm>
          <a:prstGeom prst="rect">
            <a:avLst/>
          </a:prstGeom>
        </p:spPr>
      </p:pic>
      <p:pic>
        <p:nvPicPr>
          <p:cNvPr id="9" name="图片 8"/>
          <p:cNvPicPr>
            <a:picLocks noChangeAspect="1"/>
          </p:cNvPicPr>
          <p:nvPr userDrawn="1">
            <p:custDataLst>
              <p:tags r:id="rId4"/>
            </p:custDataLst>
          </p:nvPr>
        </p:nvPicPr>
        <p:blipFill>
          <a:blip r:embed="rId5"/>
          <a:stretch>
            <a:fillRect/>
          </a:stretch>
        </p:blipFill>
        <p:spPr>
          <a:xfrm>
            <a:off x="7693343" y="4682490"/>
            <a:ext cx="1449229" cy="2175510"/>
          </a:xfrm>
          <a:prstGeom prst="rect">
            <a:avLst/>
          </a:prstGeom>
        </p:spPr>
      </p:pic>
      <p:sp>
        <p:nvSpPr>
          <p:cNvPr id="2" name="标题 1"/>
          <p:cNvSpPr>
            <a:spLocks noGrp="1"/>
          </p:cNvSpPr>
          <p:nvPr>
            <p:custDataLst>
              <p:tags r:id="rId6"/>
            </p:custDataLst>
          </p:nvPr>
        </p:nvSpPr>
        <p:spPr>
          <a:xfrm>
            <a:off x="428625" y="142875"/>
            <a:ext cx="8229600" cy="1125538"/>
          </a:xfrm>
          <a:prstGeom prst="rect">
            <a:avLst/>
          </a:prstGeom>
          <a:noFill/>
          <a:ln w="9525">
            <a:noFill/>
            <a:miter lim="800000"/>
          </a:ln>
        </p:spPr>
        <p:txBody>
          <a:bodyPr vert="horz" wrap="square" lIns="91440" tIns="45720" rIns="91440" bIns="45720" numCol="1" rtlCol="0" anchor="ctr" anchorCtr="0" compatLnSpc="1">
            <a:normAutofit fontScale="900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fontAlgn="auto">
              <a:spcAft>
                <a:spcPts val="0"/>
              </a:spcAft>
            </a:pPr>
            <a:r>
              <a:rPr lang="zh-CN" altLang="en-US" b="1"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三、历史学科核心素养研制过程</a:t>
            </a:r>
            <a:br>
              <a:rPr lang="en-US" altLang="zh-CN" b="1"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br>
            <a:r>
              <a:rPr lang="zh-CN" altLang="en-US" sz="3600" b="1" dirty="0" smtClean="0">
                <a:solidFill>
                  <a:schemeClr val="dk1"/>
                </a:solidFill>
                <a:latin typeface="楷体" panose="02010609060101010101" pitchFamily="49" charset="-122"/>
                <a:ea typeface="楷体" panose="02010609060101010101" pitchFamily="49" charset="-122"/>
                <a:cs typeface="楷体" panose="02010609060101010101" pitchFamily="49" charset="-122"/>
              </a:rPr>
              <a:t>（部分过程）</a:t>
            </a:r>
            <a:endParaRPr lang="zh-CN" altLang="en-US" sz="3600" b="1" dirty="0" smtClean="0">
              <a:solidFill>
                <a:schemeClr val="dk1"/>
              </a:solidFill>
              <a:latin typeface="楷体" panose="02010609060101010101" pitchFamily="49" charset="-122"/>
              <a:ea typeface="楷体" panose="02010609060101010101" pitchFamily="49" charset="-122"/>
              <a:cs typeface="楷体" panose="02010609060101010101" pitchFamily="49" charset="-122"/>
            </a:endParaRPr>
          </a:p>
        </p:txBody>
      </p:sp>
      <p:pic>
        <p:nvPicPr>
          <p:cNvPr id="52226" name="内容占位符 3"/>
          <p:cNvPicPr>
            <a:picLocks noGrp="1"/>
          </p:cNvPicPr>
          <p:nvPr/>
        </p:nvPicPr>
        <p:blipFill>
          <a:blip r:embed="rId7"/>
          <a:srcRect/>
          <a:stretch>
            <a:fillRect/>
          </a:stretch>
        </p:blipFill>
        <p:spPr>
          <a:xfrm>
            <a:off x="107950" y="1412875"/>
            <a:ext cx="8928100" cy="5040313"/>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0.70"/>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d*1"/>
  <p:tag name="KSO_WM_UNIT_LAYERLEVEL" val="1"/>
  <p:tag name="KSO_WM_TAG_VERSION" val="1.0"/>
  <p:tag name="KSO_WM_BEAUTIFY_FLAG" val="#wm#"/>
  <p:tag name="KSO_WM_SLIDE_BACKGROUND_TYPE" val="belt"/>
  <p:tag name="KSO_WM_SLIDE_BK_DARK_LIGHT" val="2"/>
  <p:tag name="KSO_WM_UNIT_VALUE" val="495*440"/>
  <p:tag name="KSO_WM_UNIT_TYPE" val="d"/>
  <p:tag name="KSO_WM_UNIT_INDEX" val="1"/>
  <p:tag name="KSO_WM_UNIT_SUPPORT_UNIT_TYPE" val="[&quot;all&quot;]"/>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d*2"/>
  <p:tag name="KSO_WM_UNIT_LAYERLEVEL" val="1"/>
  <p:tag name="KSO_WM_TAG_VERSION" val="1.0"/>
  <p:tag name="KSO_WM_BEAUTIFY_FLAG" val="#wm#"/>
  <p:tag name="KSO_WM_SLIDE_BACKGROUND_TYPE" val="belt"/>
  <p:tag name="KSO_WM_SLIDE_BK_DARK_LIGHT" val="2"/>
  <p:tag name="KSO_WM_UNIT_VALUE" val="604*536"/>
  <p:tag name="KSO_WM_UNIT_TYPE" val="d"/>
  <p:tag name="KSO_WM_UNIT_INDEX" val="2"/>
  <p:tag name="KSO_WM_UNIT_SUPPORT_UNIT_TYPE" val="[&quot;all&quo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45"/>
</p:tagLst>
</file>

<file path=ppt/tags/tag14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45"/>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245"/>
  <p:tag name="KSO_WM_TEMPLATE_THUMBS_INDEX" val="1、4、5、7、8、9、10、11、12、13、15"/>
  <p:tag name="KSO_WM_UNIT_SHOW_EDIT_AREA_INDICATION" val="0"/>
  <p:tag name="KSO_WM_TEMPLATE_MASTER_TYPE" val="1"/>
  <p:tag name="KSO_WM_TEMPLATE_COLOR_TYPE" val="1"/>
  <p:tag name="KSO_WM_TEMPLATE_MASTER_THUMB_INDEX" val="1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51.xml><?xml version="1.0" encoding="utf-8"?>
<p:tagLst xmlns:p="http://schemas.openxmlformats.org/presentationml/2006/main">
  <p:tag name="KSO_WM_SLIDE_BK_DARK_LIGHT" val="2"/>
  <p:tag name="KSO_WM_SLIDE_BACKGROUND_TYPE" val="general"/>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K_DARK_LIGHT" val="2"/>
  <p:tag name="KSO_WM_SLIDE_BACKGROUND_TYPE" val="general"/>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SLIDE_BK_DARK_LIGHT" val="2"/>
  <p:tag name="KSO_WM_SLIDE_BACKGROUND_TYPE" val="gener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ISCONTENTSTITLE" val="0"/>
  <p:tag name="KSO_WM_UNIT_PRESET_TEXT" val="Thanks."/>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0245_15*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161.xml><?xml version="1.0" encoding="utf-8"?>
<p:tagLst xmlns:p="http://schemas.openxmlformats.org/presentationml/2006/main">
  <p:tag name="KSO_WM_SLIDE_ID" val="custom20200245_15"/>
  <p:tag name="KSO_WM_TEMPLATE_SUBCATEGORY" val="0"/>
  <p:tag name="KSO_WM_SLIDE_ITEM_CNT" val="0"/>
  <p:tag name="KSO_WM_SLIDE_INDEX" val="15"/>
  <p:tag name="KSO_WM_TAG_VERSION" val="1.0"/>
  <p:tag name="KSO_WM_BEAUTIFY_FLAG" val="#wm#"/>
  <p:tag name="KSO_WM_TEMPLATE_CATEGORY" val="custom"/>
  <p:tag name="KSO_WM_TEMPLATE_INDEX" val="20200245"/>
  <p:tag name="KSO_WM_SLIDE_TYPE" val="endPage"/>
  <p:tag name="KSO_WM_SLIDE_SUBTYPE" val="pureTxt"/>
  <p:tag name="KSO_WM_SLIDE_LAYOUT" val="a"/>
  <p:tag name="KSO_WM_SLIDE_LAYOUT_CNT" val="1"/>
  <p:tag name="KSO_WM_TEMPLATE_MASTER_TYPE" val="1"/>
  <p:tag name="KSO_WM_TEMPLATE_COLOR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167.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168.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169.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173.xml><?xml version="1.0" encoding="utf-8"?>
<p:tagLst xmlns:p="http://schemas.openxmlformats.org/presentationml/2006/main">
  <p:tag name="KSO_WM_SLIDE_BK_DARK_LIGHT" val="2"/>
  <p:tag name="KSO_WM_SLIDE_BACKGROUND_TYPE" val="general"/>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SLIDE_BK_DARK_LIGHT" val="2"/>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K_DARK_LIGHT" val="2"/>
  <p:tag name="KSO_WM_SLIDE_BACKGROUND_TYPE" val="general"/>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SLIDE_BK_DARK_LIGHT" val="2"/>
  <p:tag name="KSO_WM_SLIDE_BACKGROUND_TYPE" val="general"/>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SLIDE_BK_DARK_LIGHT" val="2"/>
  <p:tag name="KSO_WM_SLIDE_BACKGROUND_TYPE" val="gener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SLIDE_BK_DARK_LIGHT" val="2"/>
  <p:tag name="KSO_WM_SLIDE_BACKGROUND_TYPE" val="genera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SLIDE_BK_DARK_LIGHT" val="2"/>
  <p:tag name="KSO_WM_SLIDE_BACKGROUND_TYPE" val="general"/>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0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SLIDE_BK_DARK_LIGHT" val="2"/>
  <p:tag name="KSO_WM_SLIDE_BACKGROUND_TYPE" val="gener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SLIDE_BK_DARK_LIGHT" val="2"/>
  <p:tag name="KSO_WM_SLIDE_BACKGROUND_TYPE" val="general"/>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2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Lst>
</file>

<file path=ppt/tags/tag22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2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2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27.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Lst>
</file>

<file path=ppt/tags/tag22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Lst>
</file>

<file path=ppt/tags/tag229.xml><?xml version="1.0" encoding="utf-8"?>
<p:tagLst xmlns:p="http://schemas.openxmlformats.org/presentationml/2006/main">
  <p:tag name="KSO_WM_SLIDE_LAYOUT_INFO" val="{&quot;backgroundInfo&quot;:[{&quot;bottom&quot;:0,&quot;bottomAbs&quot;:false,&quot;left&quot;:0,&quot;leftAbs&quot;:false,&quot;right&quot;:0,&quot;rightAbs&quot;:false,&quot;top&quot;:0,&quot;topAbs&quot;:false,&quot;type&quot;:&quot;general&quot;}],&quot;direction&quot;:1,&quot;id&quot;:&quot;2021-04-01T15:01:20&quot;,&quot;maxSize&quot;:{&quot;size1&quot;:2.3996064453929042},&quot;minSize&quot;:{&quot;size1&quot;:2.3996064453929042},&quot;normalSize&quot;:{&quot;size1&quot;:2.3996064453929042},&quot;subLayout&quot;:[{&quot;id&quot;:&quot;2021-04-01T15:01:20&quot;,&quot;type&quot;:0},{&quot;id&quot;:&quot;2021-04-01T15:01:20&quot;,&quot;margin&quot;:{&quot;bottom&quot;:2.117000102996826,&quot;left&quot;:1.2697499990463257,&quot;right&quot;:1.9049999713897705,&quot;top&quot;:2.117000102996826},&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c50e751605bf474f903eb8204d109f3c&quot;,&quot;fill_align&quot;:&quot;cm&quot;,&quot;chip_types&quot;:[&quot;diagram&quot;,&quot;pictext&quot;,&quot;text&quot;,&quot;picture&quot;,&quot;chart&quot;,&quot;table&quot;,&quot;video&quot;]}]]"/>
  <p:tag name="KSO_WM_SLIDE_ID" val="diagram20208604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8604"/>
  <p:tag name="KSO_WM_SLIDE_TYPE" val="text"/>
  <p:tag name="KSO_WM_SLIDE_SUBTYPE" val="pureTxt"/>
  <p:tag name="KSO_WM_SLIDE_SIZE" val="870*519"/>
  <p:tag name="KSO_WM_SLIDE_POSITION" val="45*10"/>
  <p:tag name="KSO_WM_SLIDE_LAYOUT" val="f"/>
  <p:tag name="KSO_WM_SLIDE_LAYOUT_CNT" val="1"/>
  <p:tag name="KSO_WM_SLIDE_CAN_ADD_NAVIGATION" val="1"/>
  <p:tag name="KSO_WM_CHIP_XID" val="5ef20c07a491bb0086638b15"/>
  <p:tag name="KSO_WM_CHIP_DECFILLPROP" val="[]"/>
  <p:tag name="KSO_WM_CHIP_GROUPID" val="5ef20c07a491bb0086638b14"/>
  <p:tag name="KSO_WM_SLIDE_BK_DARK_LIGHT" val="2"/>
  <p:tag name="KSO_WM_SLIDE_BACKGROUND_TYPE" val="general"/>
  <p:tag name="KSO_WM_SLIDE_SUPPORT_FEATURE_TYPE" val="0"/>
  <p:tag name="KSO_WM_TEMPLATE_ASSEMBLE_XID" val="60656e7a4054ed1e2fb7f9a0"/>
  <p:tag name="KSO_WM_TEMPLATE_ASSEMBLE_GROUPID" val="60656e7a4054ed1e2fb7f9a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32.xml><?xml version="1.0" encoding="utf-8"?>
<p:tagLst xmlns:p="http://schemas.openxmlformats.org/presentationml/2006/main">
  <p:tag name="KSO_WM_SLIDE_BK_DARK_LIGHT" val="2"/>
  <p:tag name="KSO_WM_SLIDE_BACKGROUND_TYPE" val="general"/>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35.xml><?xml version="1.0" encoding="utf-8"?>
<p:tagLst xmlns:p="http://schemas.openxmlformats.org/presentationml/2006/main">
  <p:tag name="KSO_WM_SLIDE_BK_DARK_LIGHT" val="2"/>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38.xml><?xml version="1.0" encoding="utf-8"?>
<p:tagLst xmlns:p="http://schemas.openxmlformats.org/presentationml/2006/main">
  <p:tag name="TABLE_ENDDRAG_ORIGIN_RECT" val="689*447"/>
  <p:tag name="TABLE_ENDDRAG_RECT" val="14*84*689*447"/>
</p:tagLst>
</file>

<file path=ppt/tags/tag2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K_DARK_LIGHT" val="2"/>
  <p:tag name="KSO_WM_SLIDE_BACKGROUND_TYPE" val="general"/>
</p:tagLst>
</file>

<file path=ppt/tags/tag241.xml><?xml version="1.0" encoding="utf-8"?>
<p:tagLst xmlns:p="http://schemas.openxmlformats.org/presentationml/2006/main">
  <p:tag name="KSO_WM_UNIT_ISCONTENTSTITLE" val="0"/>
  <p:tag name="KSO_WM_UNIT_PRESET_TEXT" val="Thanks."/>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0245_15*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242.xml><?xml version="1.0" encoding="utf-8"?>
<p:tagLst xmlns:p="http://schemas.openxmlformats.org/presentationml/2006/main">
  <p:tag name="KSO_WM_SLIDE_ID" val="custom20200245_15"/>
  <p:tag name="KSO_WM_TEMPLATE_SUBCATEGORY" val="0"/>
  <p:tag name="KSO_WM_SLIDE_ITEM_CNT" val="0"/>
  <p:tag name="KSO_WM_SLIDE_INDEX" val="15"/>
  <p:tag name="KSO_WM_TAG_VERSION" val="1.0"/>
  <p:tag name="KSO_WM_BEAUTIFY_FLAG" val="#wm#"/>
  <p:tag name="KSO_WM_TEMPLATE_CATEGORY" val="custom"/>
  <p:tag name="KSO_WM_TEMPLATE_INDEX" val="20200245"/>
  <p:tag name="KSO_WM_SLIDE_TYPE" val="endPage"/>
  <p:tag name="KSO_WM_SLIDE_SUBTYPE" val="pureTxt"/>
  <p:tag name="KSO_WM_SLIDE_LAYOUT" val="a"/>
  <p:tag name="KSO_WM_SLIDE_LAYOUT_CNT" val="1"/>
  <p:tag name="KSO_WM_TEMPLATE_MASTER_TYPE" val="1"/>
  <p:tag name="KSO_WM_TEMPLATE_COLOR_TYPE" val="1"/>
</p:tagLst>
</file>

<file path=ppt/tags/tag243.xml><?xml version="1.0" encoding="utf-8"?>
<p:tagLst xmlns:p="http://schemas.openxmlformats.org/presentationml/2006/main">
  <p:tag name="KSO_WM_UNIT_ISCONTENTSTITLE" val="0"/>
  <p:tag name="KSO_WM_UNIT_PRESET_TEXT" val="Thanks."/>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0245_15*a*1"/>
  <p:tag name="KSO_WM_TEMPLATE_CATEGORY" val="custom"/>
  <p:tag name="KSO_WM_TEMPLATE_INDEX" val="20200245"/>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244.xml><?xml version="1.0" encoding="utf-8"?>
<p:tagLst xmlns:p="http://schemas.openxmlformats.org/presentationml/2006/main">
  <p:tag name="KSO_WM_SLIDE_ID" val="custom20200245_15"/>
  <p:tag name="KSO_WM_TEMPLATE_SUBCATEGORY" val="0"/>
  <p:tag name="KSO_WM_SLIDE_ITEM_CNT" val="0"/>
  <p:tag name="KSO_WM_SLIDE_INDEX" val="15"/>
  <p:tag name="KSO_WM_TAG_VERSION" val="1.0"/>
  <p:tag name="KSO_WM_BEAUTIFY_FLAG" val="#wm#"/>
  <p:tag name="KSO_WM_TEMPLATE_CATEGORY" val="custom"/>
  <p:tag name="KSO_WM_TEMPLATE_INDEX" val="20200245"/>
  <p:tag name="KSO_WM_SLIDE_TYPE" val="endPage"/>
  <p:tag name="KSO_WM_SLIDE_SUBTYPE" val="pureTxt"/>
  <p:tag name="KSO_WM_SLIDE_LAYOUT" val="a"/>
  <p:tag name="KSO_WM_SLIDE_LAYOUT_CNT" val="1"/>
  <p:tag name="KSO_WM_TEMPLATE_MASTER_TYPE" val="1"/>
  <p:tag name="KSO_WM_TEMPLATE_COLOR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SLIDE_BK_DARK_LIGHT" val="2"/>
  <p:tag name="KSO_WM_SLIDE_BACKGROUND_TYPE" val="general"/>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54.xml><?xml version="1.0" encoding="utf-8"?>
<p:tagLst xmlns:p="http://schemas.openxmlformats.org/presentationml/2006/main">
  <p:tag name="KSO_WM_SLIDE_BK_DARK_LIGHT" val="2"/>
  <p:tag name="KSO_WM_SLIDE_BACKGROUND_TYPE" val="general"/>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SLIDE_BK_DARK_LIGHT" val="2"/>
  <p:tag name="KSO_WM_SLIDE_BACKGROUND_TYPE" val="general"/>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61.xml><?xml version="1.0" encoding="utf-8"?>
<p:tagLst xmlns:p="http://schemas.openxmlformats.org/presentationml/2006/main">
  <p:tag name="TABLE_ENDDRAG_ORIGIN_RECT" val="716*534"/>
  <p:tag name="TABLE_ENDDRAG_RECT" val="0*6*716*534"/>
</p:tagLst>
</file>

<file path=ppt/tags/tag262.xml><?xml version="1.0" encoding="utf-8"?>
<p:tagLst xmlns:p="http://schemas.openxmlformats.org/presentationml/2006/main">
  <p:tag name="KSO_WM_SLIDE_BK_DARK_LIGHT" val="2"/>
  <p:tag name="KSO_WM_SLIDE_BACKGROUND_TYPE" val="genera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65.xml><?xml version="1.0" encoding="utf-8"?>
<p:tagLst xmlns:p="http://schemas.openxmlformats.org/presentationml/2006/main">
  <p:tag name="TABLE_ENDDRAG_ORIGIN_RECT" val="648*393"/>
  <p:tag name="TABLE_ENDDRAG_RECT" val="36*48*648*393"/>
</p:tagLst>
</file>

<file path=ppt/tags/tag266.xml><?xml version="1.0" encoding="utf-8"?>
<p:tagLst xmlns:p="http://schemas.openxmlformats.org/presentationml/2006/main">
  <p:tag name="KSO_WM_SLIDE_BK_DARK_LIGHT" val="2"/>
  <p:tag name="KSO_WM_SLIDE_BACKGROUND_TYPE" val="general"/>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K_DARK_LIGHT" val="2"/>
  <p:tag name="KSO_WM_SLIDE_BACKGROUND_TYPE" val="general"/>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73.xml><?xml version="1.0" encoding="utf-8"?>
<p:tagLst xmlns:p="http://schemas.openxmlformats.org/presentationml/2006/main">
  <p:tag name="TABLE_ENDDRAG_ORIGIN_RECT" val="648*409"/>
  <p:tag name="TABLE_ENDDRAG_RECT" val="36*33*648*409"/>
</p:tagLst>
</file>

<file path=ppt/tags/tag274.xml><?xml version="1.0" encoding="utf-8"?>
<p:tagLst xmlns:p="http://schemas.openxmlformats.org/presentationml/2006/main">
  <p:tag name="KSO_WM_SLIDE_BK_DARK_LIGHT" val="2"/>
  <p:tag name="KSO_WM_SLIDE_BACKGROUND_TYPE" val="general"/>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77.xml><?xml version="1.0" encoding="utf-8"?>
<p:tagLst xmlns:p="http://schemas.openxmlformats.org/presentationml/2006/main">
  <p:tag name="TABLE_ENDDRAG_ORIGIN_RECT" val="659*459"/>
  <p:tag name="TABLE_ENDDRAG_RECT" val="24*57*659*459"/>
</p:tagLst>
</file>

<file path=ppt/tags/tag278.xml><?xml version="1.0" encoding="utf-8"?>
<p:tagLst xmlns:p="http://schemas.openxmlformats.org/presentationml/2006/main">
  <p:tag name="KSO_WM_SLIDE_BK_DARK_LIGHT" val="2"/>
  <p:tag name="KSO_WM_SLIDE_BACKGROUND_TYPE" val="general"/>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81.xml><?xml version="1.0" encoding="utf-8"?>
<p:tagLst xmlns:p="http://schemas.openxmlformats.org/presentationml/2006/main">
  <p:tag name="TABLE_ENDDRAG_ORIGIN_RECT" val="667*495"/>
  <p:tag name="TABLE_ENDDRAG_RECT" val="16*15*667*495"/>
</p:tagLst>
</file>

<file path=ppt/tags/tag282.xml><?xml version="1.0" encoding="utf-8"?>
<p:tagLst xmlns:p="http://schemas.openxmlformats.org/presentationml/2006/main">
  <p:tag name="KSO_WM_SLIDE_BK_DARK_LIGHT" val="2"/>
  <p:tag name="KSO_WM_SLIDE_BACKGROUND_TYPE" val="general"/>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85.xml><?xml version="1.0" encoding="utf-8"?>
<p:tagLst xmlns:p="http://schemas.openxmlformats.org/presentationml/2006/main">
  <p:tag name="KSO_WM_SLIDE_BK_DARK_LIGHT" val="2"/>
  <p:tag name="KSO_WM_SLIDE_BACKGROUND_TYPE" val="general"/>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288.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89.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90.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SLIDE_BK_DARK_LIGHT" val="2"/>
  <p:tag name="KSO_WM_SLIDE_BACKGROUND_TYPE" val="general"/>
</p:tagLst>
</file>

<file path=ppt/tags/tag293.xml><?xml version="1.0" encoding="utf-8"?>
<p:tagLst xmlns:p="http://schemas.openxmlformats.org/presentationml/2006/main">
  <p:tag name="commondata" val="eyJoZGlkIjoiNGU5YTk2NWU3OTRhNTU0YjZlNWE0ODExMjY4YzM0MTgifQ=="/>
  <p:tag name="resource_record_key" val="{&quot;13&quot;:[19948770],&quot;65&quot;:[2020024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heme/theme1.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E3DEEC"/>
      </a:dk2>
      <a:lt2>
        <a:srgbClr val="F7F4FB"/>
      </a:lt2>
      <a:accent1>
        <a:srgbClr val="725CA2"/>
      </a:accent1>
      <a:accent2>
        <a:srgbClr val="7B6792"/>
      </a:accent2>
      <a:accent3>
        <a:srgbClr val="837284"/>
      </a:accent3>
      <a:accent4>
        <a:srgbClr val="8E7D79"/>
      </a:accent4>
      <a:accent5>
        <a:srgbClr val="96886B"/>
      </a:accent5>
      <a:accent6>
        <a:srgbClr val="A1935F"/>
      </a:accent6>
      <a:hlink>
        <a:srgbClr val="5DCAFB"/>
      </a:hlink>
      <a:folHlink>
        <a:srgbClr val="B759BC"/>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Phoenix</Template>
  <TotalTime>0</TotalTime>
  <Words>11788</Words>
  <PresentationFormat>全屏显示(4:3)</PresentationFormat>
  <Paragraphs>674</Paragraphs>
  <Slides>50</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50</vt:i4>
      </vt:variant>
    </vt:vector>
  </HeadingPairs>
  <TitlesOfParts>
    <vt:vector size="72" baseType="lpstr">
      <vt:lpstr>Arial</vt:lpstr>
      <vt:lpstr>宋体</vt:lpstr>
      <vt:lpstr>Wingdings</vt:lpstr>
      <vt:lpstr>微软雅黑</vt:lpstr>
      <vt:lpstr>汉仪旗黑-85S</vt:lpstr>
      <vt:lpstr>黑体</vt:lpstr>
      <vt:lpstr>国标宋体</vt:lpstr>
      <vt:lpstr>Calibri</vt:lpstr>
      <vt:lpstr>楷体</vt:lpstr>
      <vt:lpstr>隶书</vt:lpstr>
      <vt:lpstr>隶书</vt:lpstr>
      <vt:lpstr>Arial Unicode MS</vt:lpstr>
      <vt:lpstr>Segoe UI</vt:lpstr>
      <vt:lpstr>Calibri Light</vt:lpstr>
      <vt:lpstr>PMingLiU</vt:lpstr>
      <vt:lpstr>MingLiU-ExtB</vt:lpstr>
      <vt:lpstr>Calibri</vt:lpstr>
      <vt:lpstr>Garamond</vt:lpstr>
      <vt:lpstr>ksdb</vt:lpstr>
      <vt:lpstr>Times New Roman</vt:lpstr>
      <vt:lpstr>3_默认设计模板</vt:lpstr>
      <vt:lpstr>2_Office 主题​​</vt:lpstr>
      <vt:lpstr>PowerPoint 演示文稿</vt:lpstr>
      <vt:lpstr>PowerPoint 演示文稿</vt:lpstr>
      <vt:lpstr>PowerPoint 演示文稿</vt:lpstr>
      <vt:lpstr>PowerPoint 演示文稿</vt:lpstr>
      <vt:lpstr>第一部分  历史学科核心素养的研制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学科核心素养的理解需要正确处理几种关系</vt:lpstr>
      <vt:lpstr>PowerPoint 演示文稿</vt:lpstr>
      <vt:lpstr>PowerPoint 演示文稿</vt:lpstr>
      <vt:lpstr>第二部分  课程内容设计 </vt:lpstr>
      <vt:lpstr>PowerPoint 演示文稿</vt:lpstr>
      <vt:lpstr>PowerPoint 演示文稿</vt:lpstr>
      <vt:lpstr>PowerPoint 演示文稿</vt:lpstr>
      <vt:lpstr>中外历史纲要 </vt:lpstr>
      <vt:lpstr>《中外历史纲要》 </vt:lpstr>
      <vt:lpstr>必修课程教学提示</vt:lpstr>
      <vt:lpstr>PowerPoint 演示文稿</vt:lpstr>
      <vt:lpstr>PowerPoint 演示文稿</vt:lpstr>
      <vt:lpstr>四、怎样以课程标准为依据分析教材内容？</vt:lpstr>
      <vt:lpstr>PowerPoint 演示文稿</vt:lpstr>
      <vt:lpstr>PowerPoint 演示文稿</vt:lpstr>
      <vt:lpstr>PowerPoint 演示文稿</vt:lpstr>
      <vt:lpstr>PowerPoint 演示文稿</vt:lpstr>
      <vt:lpstr>PowerPoint 演示文稿</vt:lpstr>
      <vt:lpstr>春秋战国时期课程内容    1.2 春秋战国时期的政治、社会及思想变动    通过春秋战国时期的经济发展和政治变动，理解战国时期变法运动的必然性；了解老子、孔子学说；通过孟子、荀子、庄子等了解“百家争鸣”的局面及其意义。  </vt:lpstr>
      <vt:lpstr>第三部分  历史课程学业质量标准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2024-02-19T09:01:00Z</dcterms:created>
  <dcterms:modified xsi:type="dcterms:W3CDTF">2024-03-14T03:19:52Z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EC80599E27D446ED990BCBF0988698D2_13</vt:lpwstr>
  </property>
  <property fmtid="{D5CDD505-2E9C-101B-9397-08002B2CF9AE}" pid="3" name="KSOProductBuildVer">
    <vt:lpwstr>2052-12.1.0.16388</vt:lpwstr>
  </property>
</Properties>
</file>