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77" r:id="rId4"/>
  </p:sldMasterIdLst>
  <p:notesMasterIdLst>
    <p:notesMasterId r:id="rId7"/>
  </p:notesMasterIdLst>
  <p:sldIdLst>
    <p:sldId id="6839" r:id="rId5"/>
    <p:sldId id="6719" r:id="rId6"/>
    <p:sldId id="6857" r:id="rId8"/>
    <p:sldId id="6740" r:id="rId9"/>
    <p:sldId id="6859" r:id="rId10"/>
    <p:sldId id="6881" r:id="rId11"/>
    <p:sldId id="6860" r:id="rId12"/>
    <p:sldId id="6863" r:id="rId13"/>
    <p:sldId id="6858" r:id="rId14"/>
    <p:sldId id="6861" r:id="rId15"/>
    <p:sldId id="6862" r:id="rId16"/>
    <p:sldId id="6865" r:id="rId17"/>
    <p:sldId id="6866" r:id="rId18"/>
    <p:sldId id="6867" r:id="rId19"/>
    <p:sldId id="6868" r:id="rId20"/>
    <p:sldId id="6874" r:id="rId21"/>
    <p:sldId id="6869" r:id="rId22"/>
    <p:sldId id="6870" r:id="rId23"/>
    <p:sldId id="6871" r:id="rId24"/>
    <p:sldId id="6872" r:id="rId25"/>
    <p:sldId id="6882" r:id="rId26"/>
    <p:sldId id="6873" r:id="rId27"/>
    <p:sldId id="6805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4" clrIdx="0"/>
  <p:cmAuthor id="1" name="小祯" initials="小" lastIdx="1" clrIdx="0"/>
  <p:cmAuthor id="2" name="朱守超" initials="朱" lastIdx="3" clrIdx="2"/>
  <p:cmAuthor id="3" name="dell" initials="d" lastIdx="1" clrIdx="2"/>
  <p:cmAuthor id="5" name="feng" initials="f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A0AF4"/>
    <a:srgbClr val="FCF5DD"/>
    <a:srgbClr val="5A44FF"/>
    <a:srgbClr val="44A5FE"/>
    <a:srgbClr val="000099"/>
    <a:srgbClr val="37E97E"/>
    <a:srgbClr val="FF0066"/>
    <a:srgbClr val="990033"/>
    <a:srgbClr val="FF66FF"/>
    <a:srgbClr val="EC0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17" autoAdjust="0"/>
    <p:restoredTop sz="94048" autoAdjust="0"/>
  </p:normalViewPr>
  <p:slideViewPr>
    <p:cSldViewPr showGuides="1">
      <p:cViewPr varScale="1">
        <p:scale>
          <a:sx n="79" d="100"/>
          <a:sy n="79" d="100"/>
        </p:scale>
        <p:origin x="-444" y="-96"/>
      </p:cViewPr>
      <p:guideLst>
        <p:guide orient="horz" pos="2177"/>
        <p:guide pos="3606"/>
      </p:guideLst>
    </p:cSldViewPr>
  </p:slideViewPr>
  <p:outlineViewPr>
    <p:cViewPr>
      <p:scale>
        <a:sx n="33" d="100"/>
        <a:sy n="33" d="100"/>
      </p:scale>
      <p:origin x="0" y="-8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0"/>
    </p:cViewPr>
  </p:sorterViewPr>
  <p:notesViewPr>
    <p:cSldViewPr>
      <p:cViewPr varScale="1">
        <p:scale>
          <a:sx n="57" d="100"/>
          <a:sy n="57" d="100"/>
        </p:scale>
        <p:origin x="247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3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A40E-5606-4029-863C-DF903B52E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C17DF-1D58-4647-8B50-01AC329064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909499-74BD-4B4A-82E4-B6AA6A21FF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1787218"/>
            <a:ext cx="8534400" cy="38515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4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05740" marR="0" lvl="0" indent="-20574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62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17220" marR="0" lvl="1" indent="-2057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44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028700" marR="0" lvl="2" indent="-2057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44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440180" marR="0" lvl="3" indent="-2057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26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51660" marR="0" lvl="4" indent="-2057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26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0574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9"/>
            <a:ext cx="4830147" cy="4830148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10" name="直接连接符 9"/>
          <p:cNvCxnSpPr/>
          <p:nvPr/>
        </p:nvCxnSpPr>
        <p:spPr>
          <a:xfrm>
            <a:off x="5470776" y="1817009"/>
            <a:ext cx="1" cy="4574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5" y="1451429"/>
            <a:ext cx="953339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04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6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1920">
                <a:solidFill>
                  <a:schemeClr val="tx2"/>
                </a:solidFill>
              </a:defRPr>
            </a:lvl1pPr>
            <a:lvl2pPr marL="427990" indent="0" algn="ctr">
              <a:buNone/>
              <a:defRPr sz="1920"/>
            </a:lvl2pPr>
            <a:lvl3pPr marL="855980" indent="0" algn="ctr">
              <a:buNone/>
              <a:defRPr sz="1680"/>
            </a:lvl3pPr>
            <a:lvl4pPr marL="1283970" indent="0" algn="ctr">
              <a:buNone/>
              <a:defRPr sz="1440"/>
            </a:lvl4pPr>
            <a:lvl5pPr marL="1711325" indent="0" algn="ctr">
              <a:buNone/>
              <a:defRPr sz="1440"/>
            </a:lvl5pPr>
            <a:lvl6pPr marL="2139950" indent="0" algn="ctr">
              <a:buNone/>
              <a:defRPr sz="1440"/>
            </a:lvl6pPr>
            <a:lvl7pPr marL="2567940" indent="0" algn="ctr">
              <a:buNone/>
              <a:defRPr sz="1440"/>
            </a:lvl7pPr>
            <a:lvl8pPr marL="2995295" indent="0" algn="ctr">
              <a:buNone/>
              <a:defRPr sz="1440"/>
            </a:lvl8pPr>
            <a:lvl9pPr marL="3423920" indent="0" algn="ctr">
              <a:buNone/>
              <a:defRPr sz="144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9" y="1374414"/>
            <a:ext cx="1066800" cy="133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7" y="4445426"/>
            <a:ext cx="543628" cy="56627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046"/>
            <a:ext cx="9144000" cy="238887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356"/>
            <a:ext cx="9144000" cy="165544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690"/>
            <a:ext cx="10515600" cy="2851786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146"/>
            <a:ext cx="10515600" cy="1501140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0" y="6400424"/>
            <a:ext cx="12192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-1" y="-30479"/>
            <a:ext cx="12192001" cy="95360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灯片编号占位符 3"/>
          <p:cNvSpPr txBox="1"/>
          <p:nvPr userDrawn="1"/>
        </p:nvSpPr>
        <p:spPr>
          <a:xfrm>
            <a:off x="239349" y="6487289"/>
            <a:ext cx="1919817" cy="2838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b="1" dirty="0">
                <a:solidFill>
                  <a:schemeClr val="bg1"/>
                </a:solidFill>
              </a:rPr>
              <a:t> </a:t>
            </a:r>
            <a:fld id="{7C5E4C7A-43C3-449A-8119-E420EB00870B}" type="slidenum">
              <a:rPr lang="zh-CN" altLang="en-US" b="1" dirty="0" smtClean="0">
                <a:solidFill>
                  <a:schemeClr val="bg1"/>
                </a:solidFill>
              </a:rPr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68" y="145882"/>
            <a:ext cx="7776633" cy="777240"/>
          </a:xfrm>
        </p:spPr>
        <p:txBody>
          <a:bodyPr/>
          <a:lstStyle>
            <a:lvl1pPr algn="l">
              <a:defRPr sz="264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815413" y="1758018"/>
            <a:ext cx="10561173" cy="3851582"/>
          </a:xfrm>
        </p:spPr>
        <p:txBody>
          <a:bodyPr>
            <a:normAutofit/>
          </a:bodyPr>
          <a:lstStyle>
            <a:lvl1pPr marL="548640" indent="-548640" algn="l"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-12546"/>
            <a:ext cx="1002308" cy="902077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8363088" y="6400424"/>
            <a:ext cx="2705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明志    勤奋    求实    创新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4990"/>
            <a:ext cx="5156200" cy="435292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4990"/>
            <a:ext cx="5156200" cy="435292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760"/>
            <a:ext cx="10515600" cy="13258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7" y="1682116"/>
            <a:ext cx="5158316" cy="822960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7" y="2505076"/>
            <a:ext cx="5158316" cy="368427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2116"/>
            <a:ext cx="5183717" cy="822960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6"/>
            <a:ext cx="5183717" cy="368427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6790"/>
            <a:ext cx="6172200" cy="487489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7" y="2057400"/>
            <a:ext cx="3932767" cy="3811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6790"/>
            <a:ext cx="6172200" cy="4874896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7" y="2057400"/>
            <a:ext cx="3932767" cy="3811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760"/>
            <a:ext cx="2628900" cy="58121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760"/>
            <a:ext cx="7683500" cy="581215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9"/>
            <a:ext cx="4830147" cy="4830148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10" name="直接连接符 9"/>
          <p:cNvCxnSpPr/>
          <p:nvPr/>
        </p:nvCxnSpPr>
        <p:spPr>
          <a:xfrm>
            <a:off x="5470776" y="1817009"/>
            <a:ext cx="1" cy="4574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5" y="1451429"/>
            <a:ext cx="953339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04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6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1920">
                <a:solidFill>
                  <a:schemeClr val="tx2"/>
                </a:solidFill>
              </a:defRPr>
            </a:lvl1pPr>
            <a:lvl2pPr marL="427990" indent="0" algn="ctr">
              <a:buNone/>
              <a:defRPr sz="1920"/>
            </a:lvl2pPr>
            <a:lvl3pPr marL="855980" indent="0" algn="ctr">
              <a:buNone/>
              <a:defRPr sz="1680"/>
            </a:lvl3pPr>
            <a:lvl4pPr marL="1283970" indent="0" algn="ctr">
              <a:buNone/>
              <a:defRPr sz="1440"/>
            </a:lvl4pPr>
            <a:lvl5pPr marL="1711325" indent="0" algn="ctr">
              <a:buNone/>
              <a:defRPr sz="1440"/>
            </a:lvl5pPr>
            <a:lvl6pPr marL="2139950" indent="0" algn="ctr">
              <a:buNone/>
              <a:defRPr sz="1440"/>
            </a:lvl6pPr>
            <a:lvl7pPr marL="2567940" indent="0" algn="ctr">
              <a:buNone/>
              <a:defRPr sz="1440"/>
            </a:lvl7pPr>
            <a:lvl8pPr marL="2995295" indent="0" algn="ctr">
              <a:buNone/>
              <a:defRPr sz="1440"/>
            </a:lvl8pPr>
            <a:lvl9pPr marL="3423920" indent="0" algn="ctr">
              <a:buNone/>
              <a:defRPr sz="144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9" y="1374414"/>
            <a:ext cx="1066800" cy="133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7" y="4445426"/>
            <a:ext cx="543628" cy="56627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245" y="1189522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0" y="6400424"/>
            <a:ext cx="12192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-1" y="-30479"/>
            <a:ext cx="12192001" cy="95360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灯片编号占位符 3"/>
          <p:cNvSpPr txBox="1"/>
          <p:nvPr userDrawn="1"/>
        </p:nvSpPr>
        <p:spPr>
          <a:xfrm>
            <a:off x="239349" y="6487289"/>
            <a:ext cx="1919817" cy="2838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b="1" dirty="0">
                <a:solidFill>
                  <a:schemeClr val="bg1"/>
                </a:solidFill>
              </a:rPr>
              <a:t> </a:t>
            </a:r>
            <a:fld id="{7C5E4C7A-43C3-449A-8119-E420EB00870B}" type="slidenum">
              <a:rPr lang="zh-CN" altLang="en-US" b="1" dirty="0" smtClean="0">
                <a:solidFill>
                  <a:schemeClr val="bg1"/>
                </a:solidFill>
              </a:rPr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68" y="145882"/>
            <a:ext cx="7776633" cy="777240"/>
          </a:xfrm>
        </p:spPr>
        <p:txBody>
          <a:bodyPr/>
          <a:lstStyle>
            <a:lvl1pPr algn="l">
              <a:defRPr sz="264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8363088" y="6400424"/>
            <a:ext cx="2705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明志    勤奋    求实    创新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279" y="499182"/>
            <a:ext cx="4029075" cy="3733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6"/>
            <a:ext cx="3125992" cy="646331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90000"/>
              </a:lnSpc>
              <a:defRPr sz="372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7440">
                <a:solidFill>
                  <a:schemeClr val="tx2"/>
                </a:solidFill>
              </a:defRPr>
            </a:lvl1pPr>
            <a:lvl2pPr marL="4279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559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397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71132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1399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5679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99529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423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811" y="2172949"/>
            <a:ext cx="2647951" cy="3133726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90" indent="0">
              <a:buNone/>
              <a:defRPr sz="1920" b="1"/>
            </a:lvl2pPr>
            <a:lvl3pPr marL="855980" indent="0">
              <a:buNone/>
              <a:defRPr sz="1680" b="1"/>
            </a:lvl3pPr>
            <a:lvl4pPr marL="1283970" indent="0">
              <a:buNone/>
              <a:defRPr sz="1440" b="1"/>
            </a:lvl4pPr>
            <a:lvl5pPr marL="1711325" indent="0">
              <a:buNone/>
              <a:defRPr sz="1440" b="1"/>
            </a:lvl5pPr>
            <a:lvl6pPr marL="2139950" indent="0">
              <a:buNone/>
              <a:defRPr sz="1440" b="1"/>
            </a:lvl6pPr>
            <a:lvl7pPr marL="2567940" indent="0">
              <a:buNone/>
              <a:defRPr sz="1440" b="1"/>
            </a:lvl7pPr>
            <a:lvl8pPr marL="2995295" indent="0">
              <a:buNone/>
              <a:defRPr sz="1440" b="1"/>
            </a:lvl8pPr>
            <a:lvl9pPr marL="342392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90" indent="0">
              <a:buNone/>
              <a:defRPr sz="1920" b="1"/>
            </a:lvl2pPr>
            <a:lvl3pPr marL="855980" indent="0">
              <a:buNone/>
              <a:defRPr sz="1680" b="1"/>
            </a:lvl3pPr>
            <a:lvl4pPr marL="1283970" indent="0">
              <a:buNone/>
              <a:defRPr sz="1440" b="1"/>
            </a:lvl4pPr>
            <a:lvl5pPr marL="1711325" indent="0">
              <a:buNone/>
              <a:defRPr sz="1440" b="1"/>
            </a:lvl5pPr>
            <a:lvl6pPr marL="2139950" indent="0">
              <a:buNone/>
              <a:defRPr sz="1440" b="1"/>
            </a:lvl6pPr>
            <a:lvl7pPr marL="2567940" indent="0">
              <a:buNone/>
              <a:defRPr sz="1440" b="1"/>
            </a:lvl7pPr>
            <a:lvl8pPr marL="2995295" indent="0">
              <a:buNone/>
              <a:defRPr sz="1440" b="1"/>
            </a:lvl8pPr>
            <a:lvl9pPr marL="342392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9" y="966239"/>
            <a:ext cx="4830147" cy="4830148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3" cy="3487462"/>
          </a:xfrm>
        </p:spPr>
        <p:txBody>
          <a:bodyPr vert="eaVert">
            <a:normAutofit/>
          </a:bodyPr>
          <a:lstStyle>
            <a:lvl1pPr algn="ctr">
              <a:defRPr sz="564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222">
            <a:off x="3887439" y="1327306"/>
            <a:ext cx="1066800" cy="133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9" y="4311613"/>
            <a:ext cx="543628" cy="566279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36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000"/>
            </a:lvl1pPr>
            <a:lvl2pPr marL="427990" indent="0">
              <a:buNone/>
              <a:defRPr sz="2640"/>
            </a:lvl2pPr>
            <a:lvl3pPr marL="855980" indent="0">
              <a:buNone/>
              <a:defRPr sz="2280"/>
            </a:lvl3pPr>
            <a:lvl4pPr marL="1283970" indent="0">
              <a:buNone/>
              <a:defRPr sz="1920"/>
            </a:lvl4pPr>
            <a:lvl5pPr marL="1711325" indent="0">
              <a:buNone/>
              <a:defRPr sz="1920"/>
            </a:lvl5pPr>
            <a:lvl6pPr marL="2139950" indent="0">
              <a:buNone/>
              <a:defRPr sz="1920"/>
            </a:lvl6pPr>
            <a:lvl7pPr marL="2567940" indent="0">
              <a:buNone/>
              <a:defRPr sz="1920"/>
            </a:lvl7pPr>
            <a:lvl8pPr marL="2995295" indent="0">
              <a:buNone/>
              <a:defRPr sz="1920"/>
            </a:lvl8pPr>
            <a:lvl9pPr marL="3423920" indent="0">
              <a:buNone/>
              <a:defRPr sz="192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1920"/>
            </a:lvl1pPr>
            <a:lvl2pPr marL="427990" indent="0">
              <a:buNone/>
              <a:defRPr sz="1320"/>
            </a:lvl2pPr>
            <a:lvl3pPr marL="855980" indent="0">
              <a:buNone/>
              <a:defRPr sz="1080"/>
            </a:lvl3pPr>
            <a:lvl4pPr marL="1283970" indent="0">
              <a:buNone/>
              <a:defRPr sz="960"/>
            </a:lvl4pPr>
            <a:lvl5pPr marL="1711325" indent="0">
              <a:buNone/>
              <a:defRPr sz="960"/>
            </a:lvl5pPr>
            <a:lvl6pPr marL="2139950" indent="0">
              <a:buNone/>
              <a:defRPr sz="960"/>
            </a:lvl6pPr>
            <a:lvl7pPr marL="2567940" indent="0">
              <a:buNone/>
              <a:defRPr sz="960"/>
            </a:lvl7pPr>
            <a:lvl8pPr marL="2995295" indent="0">
              <a:buNone/>
              <a:defRPr sz="960"/>
            </a:lvl8pPr>
            <a:lvl9pPr marL="3423920" indent="0">
              <a:buNone/>
              <a:defRPr sz="96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4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8682825" y="5601578"/>
            <a:ext cx="2250219" cy="3896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0" y="6400424"/>
            <a:ext cx="12192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灯片编号占位符 3"/>
          <p:cNvSpPr txBox="1"/>
          <p:nvPr userDrawn="1"/>
        </p:nvSpPr>
        <p:spPr>
          <a:xfrm>
            <a:off x="239349" y="6487289"/>
            <a:ext cx="1919817" cy="2838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b="1" dirty="0">
                <a:solidFill>
                  <a:schemeClr val="bg1"/>
                </a:solidFill>
              </a:rPr>
              <a:t> </a:t>
            </a:r>
            <a:fld id="{7C5E4C7A-43C3-449A-8119-E420EB00870B}" type="slidenum">
              <a:rPr lang="zh-CN" altLang="en-US" b="1" dirty="0" smtClean="0">
                <a:solidFill>
                  <a:schemeClr val="bg1"/>
                </a:solidFill>
              </a:rPr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363088" y="6400424"/>
            <a:ext cx="2705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明志    勤奋    求实    创新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5" Type="http://schemas.openxmlformats.org/officeDocument/2006/relationships/image" Target="../media/image10.png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image" Target="../media/image6.png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84C6-77FA-4AF6-AF10-492DE6DC1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18CE-149D-49E3-8033-D5CD97556C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4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4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4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4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4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2425-042E-4209-96A5-857B1C657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E1BB1-3DEB-44CD-808A-5DE0CF0E58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>
            <a:lvl1pPr algn="l">
              <a:lnSpc>
                <a:spcPct val="120000"/>
              </a:lnSpc>
              <a:defRPr sz="108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>
            <a:lvl1pPr algn="ctr">
              <a:lnSpc>
                <a:spcPct val="120000"/>
              </a:lnSpc>
              <a:defRPr sz="108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>
            <a:lvl1pPr algn="r">
              <a:lnSpc>
                <a:spcPct val="120000"/>
              </a:lnSpc>
              <a:defRPr sz="108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:\Users\HHH\Desktop\视频水印小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428" y="5660090"/>
            <a:ext cx="210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xStyles>
    <p:titleStyle>
      <a:lvl1pPr algn="l" defTabSz="855980" rtl="0" eaLnBrk="1" latinLnBrk="0" hangingPunct="1">
        <a:lnSpc>
          <a:spcPct val="120000"/>
        </a:lnSpc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95" indent="-213995" algn="l" defTabSz="855980" rtl="0" eaLnBrk="1" latinLnBrk="0" hangingPunct="1">
        <a:lnSpc>
          <a:spcPct val="120000"/>
        </a:lnSpc>
        <a:spcBef>
          <a:spcPts val="935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641350" indent="-213995" algn="l" defTabSz="855980" rtl="0" eaLnBrk="1" latinLnBrk="0" hangingPunct="1">
        <a:lnSpc>
          <a:spcPct val="120000"/>
        </a:lnSpc>
        <a:spcBef>
          <a:spcPct val="940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213995" algn="l" defTabSz="855980" rtl="0" eaLnBrk="1" latinLnBrk="0" hangingPunct="1">
        <a:lnSpc>
          <a:spcPct val="120000"/>
        </a:lnSpc>
        <a:spcBef>
          <a:spcPct val="940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965" indent="-213995" algn="l" defTabSz="855980" rtl="0" eaLnBrk="1" latinLnBrk="0" hangingPunct="1">
        <a:lnSpc>
          <a:spcPct val="120000"/>
        </a:lnSpc>
        <a:spcBef>
          <a:spcPct val="940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5320" indent="-213995" algn="l" defTabSz="855980" rtl="0" eaLnBrk="1" latinLnBrk="0" hangingPunct="1">
        <a:lnSpc>
          <a:spcPct val="120000"/>
        </a:lnSpc>
        <a:spcBef>
          <a:spcPct val="940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53945" indent="-213995" algn="l" defTabSz="855980" rtl="0" eaLnBrk="1" latinLnBrk="0" hangingPunct="1">
        <a:lnSpc>
          <a:spcPct val="90000"/>
        </a:lnSpc>
        <a:spcBef>
          <a:spcPct val="940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0" indent="-213995" algn="l" defTabSz="855980" rtl="0" eaLnBrk="1" latinLnBrk="0" hangingPunct="1">
        <a:lnSpc>
          <a:spcPct val="90000"/>
        </a:lnSpc>
        <a:spcBef>
          <a:spcPct val="940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9290" indent="-213995" algn="l" defTabSz="855980" rtl="0" eaLnBrk="1" latinLnBrk="0" hangingPunct="1">
        <a:lnSpc>
          <a:spcPct val="90000"/>
        </a:lnSpc>
        <a:spcBef>
          <a:spcPct val="940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37915" indent="-213995" algn="l" defTabSz="855980" rtl="0" eaLnBrk="1" latinLnBrk="0" hangingPunct="1">
        <a:lnSpc>
          <a:spcPct val="90000"/>
        </a:lnSpc>
        <a:spcBef>
          <a:spcPct val="940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9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97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325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95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94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295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92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openxmlformats.org/officeDocument/2006/relationships/image" Target="../media/image14.png"/><Relationship Id="rId3" Type="http://schemas.openxmlformats.org/officeDocument/2006/relationships/tags" Target="../tags/tag11.xml"/><Relationship Id="rId2" Type="http://schemas.openxmlformats.org/officeDocument/2006/relationships/image" Target="../media/image13.pn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828800" y="1331595"/>
            <a:ext cx="8534400" cy="4307205"/>
          </a:xfrm>
        </p:spPr>
        <p:txBody>
          <a:bodyPr>
            <a:normAutofit lnSpcReduction="10000"/>
          </a:bodyPr>
          <a:p>
            <a:r>
              <a:rPr lang="zh-CN" altLang="en-US" sz="3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解构与重构</a:t>
            </a:r>
            <a:endParaRPr lang="zh-CN" altLang="en-US" sz="3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——山东卷世界现代史试题研读与启示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en-US" altLang="zh-CN" sz="2000"/>
              <a:t>2023</a:t>
            </a:r>
            <a:r>
              <a:rPr lang="zh-CN" altLang="en-US" sz="2000"/>
              <a:t>年</a:t>
            </a:r>
            <a:r>
              <a:rPr lang="en-US" altLang="zh-CN" sz="2000"/>
              <a:t>9</a:t>
            </a:r>
            <a:r>
              <a:rPr lang="zh-CN" altLang="en-US" sz="2000"/>
              <a:t>月</a:t>
            </a:r>
            <a:r>
              <a:rPr lang="en-US" altLang="zh-CN" sz="2000"/>
              <a:t>18</a:t>
            </a:r>
            <a:r>
              <a:rPr lang="zh-CN" altLang="en-US" sz="2000"/>
              <a:t>日</a:t>
            </a:r>
            <a:endParaRPr lang="en-US" altLang="zh-CN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167765" y="1752600"/>
            <a:ext cx="5080000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5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5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语文思维逻辑下的历史试题解构</a:t>
            </a:r>
            <a:endParaRPr lang="zh-CN" altLang="en-US" sz="2500" b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43305" y="2276475"/>
            <a:ext cx="10280650" cy="310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 fontAlgn="auto">
              <a:lnSpc>
                <a:spcPct val="140000"/>
              </a:lnSpc>
            </a:pPr>
            <a:r>
              <a:rPr lang="en-US" altLang="zh-CN" sz="2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山东模拟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.14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1979年,联邦德国上映了电影《玛丽亚・布劳恩的婚姻》。影片中女主角从二战的废墟上爬起来,抛弃了过去的历史,投入到全民性的赚钱行列,为了生存变得玩世不恭。她心系关押在战俘营的丈夫,然而苦心经营的婚烟却被丈夫出卖。影片意在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indent="-266700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A.剖析冷战态势下人的矛盾心理            B.唤起民众对战争的深层反思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indent="-266700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C.揭示经济繁荣背后的道德危机            D.反映民族分裂的痛苦现实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27125" y="980758"/>
            <a:ext cx="459867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（二）试题解构程序与示例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1270" y="5579745"/>
            <a:ext cx="9761220" cy="75692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p>
            <a:r>
              <a:rPr lang="en-US" altLang="zh-CN" sz="2500" b="1"/>
              <a:t>      </a:t>
            </a:r>
            <a:r>
              <a:rPr lang="zh-CN" altLang="en-US" sz="2500" b="1"/>
              <a:t>女主角及其丈夫都发生了巨大变化，他们的家庭等方面受到了破坏。</a:t>
            </a:r>
            <a:endParaRPr lang="zh-CN" altLang="en-US" sz="2500" b="1"/>
          </a:p>
        </p:txBody>
      </p:sp>
      <p:sp>
        <p:nvSpPr>
          <p:cNvPr id="7" name="圆角矩形 6"/>
          <p:cNvSpPr/>
          <p:nvPr/>
        </p:nvSpPr>
        <p:spPr>
          <a:xfrm>
            <a:off x="7031990" y="2925445"/>
            <a:ext cx="936625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479915" y="2905125"/>
            <a:ext cx="988060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439285" y="3456940"/>
            <a:ext cx="1785620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0128250" y="3456940"/>
            <a:ext cx="648335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105150" y="3933190"/>
            <a:ext cx="642620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6" grpId="0" bldLvl="0" animBg="1"/>
      <p:bldP spid="6" grpId="1" animBg="1"/>
      <p:bldP spid="7" grpId="0" animBg="1"/>
      <p:bldP spid="10" grpId="0" animBg="1"/>
      <p:bldP spid="11" grpId="0" animBg="1"/>
      <p:bldP spid="8" grpId="0" animBg="1"/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167765" y="1752600"/>
            <a:ext cx="5080000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5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5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语文思维逻辑下的历史试题解构</a:t>
            </a:r>
            <a:endParaRPr lang="zh-CN" altLang="en-US" sz="2500" b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43305" y="2276475"/>
            <a:ext cx="10280650" cy="310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 fontAlgn="auto">
              <a:lnSpc>
                <a:spcPct val="140000"/>
              </a:lnSpc>
            </a:pPr>
            <a:r>
              <a:rPr lang="en-US" altLang="zh-CN" sz="2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2021.14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1952年，美国有1500万个家庭拥有电视机，到20世纪80年代初全国有电视机1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4亿台，收看电视成了人们获取新闻资讯、教育资源和娱乐的重要方式。美国家庭日均收看电视时间越来越长，由1951年的4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58小时升至1981年的6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73小时。这反映出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indent="-266700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A．电视满足了人们多元化的精神需求   B．电视成为凝聚家庭关系的重要纽带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indent="-266700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C．战争影响和改变了人们的生活方式   D．科技发展对生活的影响具有双重性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27125" y="980758"/>
            <a:ext cx="459867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（二）试题解构程序与示例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1270" y="5631815"/>
            <a:ext cx="9761220" cy="7048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p>
            <a:r>
              <a:rPr lang="en-US" altLang="zh-CN" sz="2500" b="1"/>
              <a:t>      </a:t>
            </a:r>
            <a:r>
              <a:rPr lang="zh-CN" altLang="en-US" sz="2500" b="1"/>
              <a:t>电视数量增加，影响生活。</a:t>
            </a:r>
            <a:endParaRPr lang="zh-CN" altLang="en-US" sz="2500" b="1"/>
          </a:p>
        </p:txBody>
      </p:sp>
      <p:sp>
        <p:nvSpPr>
          <p:cNvPr id="7" name="圆角矩形 6"/>
          <p:cNvSpPr/>
          <p:nvPr/>
        </p:nvSpPr>
        <p:spPr>
          <a:xfrm>
            <a:off x="5952490" y="2425700"/>
            <a:ext cx="629285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818880" y="2425700"/>
            <a:ext cx="487045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703070" y="3429000"/>
            <a:ext cx="1174750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671945" y="3429000"/>
            <a:ext cx="1197610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869055" y="2925445"/>
            <a:ext cx="642620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6" grpId="1" animBg="1"/>
      <p:bldP spid="7" grpId="0" animBg="1"/>
      <p:bldP spid="10" grpId="0" animBg="1"/>
      <p:bldP spid="5" grpId="0" animBg="1"/>
      <p:bldP spid="8" grpId="0" animBg="1"/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167765" y="1752600"/>
            <a:ext cx="5080000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sz="25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2.基于历史认知的多视角解构</a:t>
            </a:r>
            <a:endParaRPr lang="zh-CN" altLang="en-US" sz="2500" b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1855" y="2276475"/>
            <a:ext cx="10452100" cy="2549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indent="-266700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endParaRPr lang="en-US"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indent="-266700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充分提取信息、调动已有认知结构，回归必备知识、运用关键能力、紧扣核心素养等，全面分析试题。注重常用视角的训练如政治、经济等，同时注意分析材料涉及的其他视角，如军事、社会矛盾等。</a:t>
            </a:r>
            <a:r>
              <a:rPr lang="zh-CN" sz="23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世界现代史比世界近代史更强调全球联系的密切性，为多视角认识历史提供了丰富的史实。</a:t>
            </a:r>
            <a:endParaRPr lang="en-US" altLang="zh-CN" sz="230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27125" y="980758"/>
            <a:ext cx="459867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（二）试题解构程序与示例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167765" y="1752600"/>
            <a:ext cx="5080000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sz="25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2.基于历史认知的多视角解构</a:t>
            </a:r>
            <a:endParaRPr lang="zh-CN" altLang="en-US" sz="2500" b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55370" y="4061460"/>
            <a:ext cx="10452100" cy="265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indent="-266700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一战：英法协约国，对战德国同盟国。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indent="-266700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初期法国对德作战，英国有限援助，坐视法德消耗。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indent="-266700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战局改变，德国取胜不符合英国利益。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indent="-266700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法国即使取胜，国内矛盾、战争压力等，国力削弱，不足以抗衡英国。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indent="-266700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各部分的信息共同指向战后局势，综合选项内容，做出判断。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27125" y="980758"/>
            <a:ext cx="459867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（二）试题解构程序与示例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2980" y="2228215"/>
            <a:ext cx="1052449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sz="2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2022.14</a:t>
            </a:r>
            <a:r>
              <a:rPr lang="zh-CN" sz="2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战初期，英国对法国只进行了象征性的有限军事援助。随着法国和平主义运动和反战运动的高涨，以及法国政府有可能单独与德国缔结和平条约以走出战争，英国转而全力与法国合作以赢得胜利。英国转变态度是为了（　　）A．尽快恢复欧洲和平</a:t>
            </a:r>
            <a:r>
              <a:rPr lang="en-US" sz="2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sz="2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B．保持战后欧洲均势C．避免单独对德作战</a:t>
            </a:r>
            <a:r>
              <a:rPr lang="en-US" sz="2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sz="2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D．联合法国控制欧洲</a:t>
            </a:r>
            <a:endParaRPr lang="zh-CN" altLang="en-US" sz="22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二、重构认知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84530" y="2023110"/>
            <a:ext cx="10822940" cy="4067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试题结构的重构是伴随试题解构进行的，其中贯穿着对已完成建构的知识体系的重构。所以，重构是在原有试题结构、知识结构和认知结构基础上建立新结构的过程。这个新的建构可能是主题，可能是专题，也可能是论证或探究过程，应该是一个具有较强逻辑性的结构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二、重构认知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84530" y="1490345"/>
            <a:ext cx="10822940" cy="4600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lvl="0" indent="-266700" algn="l" fontAlgn="auto">
              <a:lnSpc>
                <a:spcPct val="140000"/>
              </a:lnSpc>
            </a:pPr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（一）</a:t>
            </a: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判断</a:t>
            </a:r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逻辑主线</a:t>
            </a:r>
            <a:endParaRPr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试题命制有其整体逻辑，在试题解构过程中完成对逻辑主线的判断，用以统领试题各组成部分，帮助我们明确情境的陌生处、知识的择取处、能力的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契合处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和素养的落脚处。此过程需要知识迁移、材料判读等综合能力，也是对学科核心素养的综合检验，具有很强的区分性。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二、重构认知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" name="图片 2" descr="微信图片_20230918072804"/>
          <p:cNvPicPr>
            <a:picLocks noChangeAspect="1"/>
          </p:cNvPicPr>
          <p:nvPr/>
        </p:nvPicPr>
        <p:blipFill>
          <a:blip r:embed="rId1">
            <a:lum bright="-6000" contrast="36000"/>
          </a:blip>
          <a:stretch>
            <a:fillRect/>
          </a:stretch>
        </p:blipFill>
        <p:spPr>
          <a:xfrm>
            <a:off x="1343025" y="783590"/>
            <a:ext cx="4001770" cy="60566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58230" y="1878965"/>
            <a:ext cx="526351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200"/>
              <a:t>逻辑主线：英国在19世纪末20世纪初实力下降，借助举行博览会向其殖民地展示实力，妄图强化对殖民地的控制。</a:t>
            </a:r>
            <a:endParaRPr lang="zh-CN" altLang="en-US" sz="2200"/>
          </a:p>
        </p:txBody>
      </p:sp>
      <p:sp>
        <p:nvSpPr>
          <p:cNvPr id="6" name="椭圆 5"/>
          <p:cNvSpPr/>
          <p:nvPr/>
        </p:nvSpPr>
        <p:spPr>
          <a:xfrm>
            <a:off x="4223385" y="3645535"/>
            <a:ext cx="288290" cy="935990"/>
          </a:xfrm>
          <a:prstGeom prst="ellipse">
            <a:avLst/>
          </a:prstGeom>
          <a:noFill/>
          <a:ln w="28575" cmpd="sng">
            <a:solidFill>
              <a:srgbClr val="0A0A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359150" y="5522595"/>
            <a:ext cx="1008380" cy="369570"/>
          </a:xfrm>
          <a:prstGeom prst="ellipse">
            <a:avLst/>
          </a:prstGeom>
          <a:noFill/>
          <a:ln w="28575" cmpd="sng">
            <a:solidFill>
              <a:srgbClr val="0A0A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67755" y="4105910"/>
            <a:ext cx="52533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200"/>
              <a:t>宏观视野的获取：图片三部分的关系，指向全球视野、英国与殖民地的关系。</a:t>
            </a:r>
            <a:endParaRPr lang="zh-CN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二、重构认知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84530" y="1116330"/>
            <a:ext cx="10822940" cy="4974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lvl="0" indent="-266700" algn="l" fontAlgn="auto">
              <a:lnSpc>
                <a:spcPct val="140000"/>
              </a:lnSpc>
            </a:pPr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（二）宏观概述与微观解析</a:t>
            </a:r>
            <a:endParaRPr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endParaRPr lang="en-US"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由于大单元学习的缺失，宏观视野的建构不足等，在答题中往往忽略宏观总结，缺少从大时代、历史学科视野、问题解决过程、价值判断等角度的作答。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（三）循环拷问</a:t>
            </a:r>
            <a:endParaRPr sz="23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endParaRPr lang="en-US"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回归三个问题，是什么，为什么，怎么样。如博览会是什么？为什么举办？为什么一战（前）后举办？举办博览会对英国什么意义？对殖民地什么影响？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solidFill>
            <a:schemeClr val="bg2">
              <a:lumMod val="10000"/>
              <a:alpha val="69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三、教学中的重构——大单元教学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84530" y="1625600"/>
            <a:ext cx="10822940" cy="4465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lvl="0" indent="-266700" algn="l" fontAlgn="auto">
              <a:lnSpc>
                <a:spcPct val="140000"/>
              </a:lnSpc>
            </a:pPr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（一）大单元教学的必要性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新课标实施以来，在教研、课堂、反馈等教学活动的开展中，大单元教学的研究成果丰富。大单元教学注重结构化，强调整体架构与要素间的联系，是新课程、新课标、新教材背景下的重要教学和学习方式。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solidFill>
            <a:schemeClr val="bg2">
              <a:lumMod val="10000"/>
              <a:alpha val="69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三、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教学中的重构——大单元教学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4530" y="1311910"/>
            <a:ext cx="10822940" cy="5197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lvl="0" indent="-266700" algn="l" fontAlgn="auto">
              <a:lnSpc>
                <a:spcPct val="140000"/>
              </a:lnSpc>
            </a:pPr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（二）大单元教学的特殊性</a:t>
            </a:r>
            <a:endParaRPr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1.高一高二新授课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立足学情、教情，遵循课标和教材结构，适度开展大单元教学，重在培养学生大视野、大历史观等思维习惯。使学生初步具备独立建构知识、初级层次的解构和重构能力。在单元前的单元导言部分以及单元复习部分，应该尝试大单元的教学整合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alt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如《纲要（下）》第</a:t>
            </a:r>
            <a:r>
              <a:rPr lang="en-US" alt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alt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课《亚非拉民族民主运动的高涨》从属于第七单元两次世界大战间国际秩序的演变，亚非拉民族意识觉醒是影响国际秩序的一种力量。单元内整合即可，不跨单元。</a:t>
            </a:r>
            <a:endParaRPr lang="zh-CN" altLang="en-US"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2027555" y="1450340"/>
            <a:ext cx="1445895" cy="3956685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4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279650" y="1785620"/>
            <a:ext cx="830580" cy="381508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解构</a:t>
            </a:r>
            <a:r>
              <a:rPr kumimoji="0" lang="en-US" altLang="zh-CN" sz="5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·</a:t>
            </a:r>
            <a:r>
              <a:rPr kumimoji="0" lang="zh-CN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重</a:t>
            </a:r>
            <a:r>
              <a:rPr kumimoji="0" lang="zh-CN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构</a:t>
            </a: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524232" y="1785926"/>
            <a:ext cx="6630670" cy="984885"/>
            <a:chOff x="2935498" y="1463548"/>
            <a:chExt cx="9111358" cy="949764"/>
          </a:xfrm>
        </p:grpSpPr>
        <p:grpSp>
          <p:nvGrpSpPr>
            <p:cNvPr id="8" name="组合 7"/>
            <p:cNvGrpSpPr/>
            <p:nvPr/>
          </p:nvGrpSpPr>
          <p:grpSpPr>
            <a:xfrm>
              <a:off x="2935498" y="1463548"/>
              <a:ext cx="9111358" cy="949764"/>
              <a:chOff x="2935498" y="1463548"/>
              <a:chExt cx="9111358" cy="94976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3301301" y="1664308"/>
                <a:ext cx="8745555" cy="702281"/>
                <a:chOff x="9193" y="3460"/>
                <a:chExt cx="7772" cy="1063"/>
              </a:xfrm>
            </p:grpSpPr>
            <p:sp>
              <p:nvSpPr>
                <p:cNvPr id="29" name="Freeform 5"/>
                <p:cNvSpPr/>
                <p:nvPr/>
              </p:nvSpPr>
              <p:spPr bwMode="auto">
                <a:xfrm>
                  <a:off x="9356" y="3460"/>
                  <a:ext cx="7445" cy="106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5400000" scaled="1"/>
                </a:gradFill>
                <a:ln w="22225" cap="flat">
                  <a:gradFill>
                    <a:gsLst>
                      <a:gs pos="0">
                        <a:sysClr val="window" lastClr="FFFFFF">
                          <a:lumMod val="95000"/>
                        </a:sysClr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outerShdw blurRad="4064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0" name="圆角矩形 5"/>
                <p:cNvSpPr/>
                <p:nvPr/>
              </p:nvSpPr>
              <p:spPr>
                <a:xfrm>
                  <a:off x="9193" y="3565"/>
                  <a:ext cx="7772" cy="851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81693" tIns="40847" rIns="81693" bIns="40847" anchor="ctr"/>
                <a:lstStyle/>
                <a:p>
                  <a:pPr marL="0" marR="0" lvl="1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endParaRPr>
                </a:p>
              </p:txBody>
            </p:sp>
          </p:grpSp>
          <p:sp>
            <p:nvSpPr>
              <p:cNvPr id="40" name="Freeform 5"/>
              <p:cNvSpPr/>
              <p:nvPr/>
            </p:nvSpPr>
            <p:spPr bwMode="auto">
              <a:xfrm>
                <a:off x="2935498" y="1463548"/>
                <a:ext cx="1149885" cy="949764"/>
              </a:xfrm>
              <a:custGeom>
                <a:avLst/>
                <a:gdLst>
                  <a:gd name="T0" fmla="*/ 368 w 654"/>
                  <a:gd name="T1" fmla="*/ 15 h 739"/>
                  <a:gd name="T2" fmla="*/ 491 w 654"/>
                  <a:gd name="T3" fmla="*/ 86 h 739"/>
                  <a:gd name="T4" fmla="*/ 614 w 654"/>
                  <a:gd name="T5" fmla="*/ 157 h 739"/>
                  <a:gd name="T6" fmla="*/ 654 w 654"/>
                  <a:gd name="T7" fmla="*/ 228 h 739"/>
                  <a:gd name="T8" fmla="*/ 654 w 654"/>
                  <a:gd name="T9" fmla="*/ 370 h 739"/>
                  <a:gd name="T10" fmla="*/ 654 w 654"/>
                  <a:gd name="T11" fmla="*/ 512 h 739"/>
                  <a:gd name="T12" fmla="*/ 614 w 654"/>
                  <a:gd name="T13" fmla="*/ 582 h 739"/>
                  <a:gd name="T14" fmla="*/ 491 w 654"/>
                  <a:gd name="T15" fmla="*/ 653 h 739"/>
                  <a:gd name="T16" fmla="*/ 368 w 654"/>
                  <a:gd name="T17" fmla="*/ 724 h 739"/>
                  <a:gd name="T18" fmla="*/ 286 w 654"/>
                  <a:gd name="T19" fmla="*/ 724 h 739"/>
                  <a:gd name="T20" fmla="*/ 163 w 654"/>
                  <a:gd name="T21" fmla="*/ 653 h 739"/>
                  <a:gd name="T22" fmla="*/ 41 w 654"/>
                  <a:gd name="T23" fmla="*/ 582 h 739"/>
                  <a:gd name="T24" fmla="*/ 0 w 654"/>
                  <a:gd name="T25" fmla="*/ 512 h 739"/>
                  <a:gd name="T26" fmla="*/ 0 w 654"/>
                  <a:gd name="T27" fmla="*/ 370 h 739"/>
                  <a:gd name="T28" fmla="*/ 0 w 654"/>
                  <a:gd name="T29" fmla="*/ 228 h 739"/>
                  <a:gd name="T30" fmla="*/ 41 w 654"/>
                  <a:gd name="T31" fmla="*/ 157 h 739"/>
                  <a:gd name="T32" fmla="*/ 163 w 654"/>
                  <a:gd name="T33" fmla="*/ 86 h 739"/>
                  <a:gd name="T34" fmla="*/ 286 w 654"/>
                  <a:gd name="T35" fmla="*/ 15 h 739"/>
                  <a:gd name="T36" fmla="*/ 368 w 654"/>
                  <a:gd name="T37" fmla="*/ 15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4" h="739">
                    <a:moveTo>
                      <a:pt x="368" y="15"/>
                    </a:moveTo>
                    <a:cubicBezTo>
                      <a:pt x="491" y="86"/>
                      <a:pt x="491" y="86"/>
                      <a:pt x="491" y="86"/>
                    </a:cubicBezTo>
                    <a:cubicBezTo>
                      <a:pt x="614" y="157"/>
                      <a:pt x="614" y="157"/>
                      <a:pt x="614" y="157"/>
                    </a:cubicBezTo>
                    <a:cubicBezTo>
                      <a:pt x="640" y="172"/>
                      <a:pt x="654" y="198"/>
                      <a:pt x="654" y="228"/>
                    </a:cubicBezTo>
                    <a:cubicBezTo>
                      <a:pt x="654" y="370"/>
                      <a:pt x="654" y="370"/>
                      <a:pt x="654" y="370"/>
                    </a:cubicBezTo>
                    <a:cubicBezTo>
                      <a:pt x="654" y="512"/>
                      <a:pt x="654" y="512"/>
                      <a:pt x="654" y="512"/>
                    </a:cubicBezTo>
                    <a:cubicBezTo>
                      <a:pt x="654" y="542"/>
                      <a:pt x="640" y="567"/>
                      <a:pt x="614" y="582"/>
                    </a:cubicBezTo>
                    <a:cubicBezTo>
                      <a:pt x="491" y="653"/>
                      <a:pt x="491" y="653"/>
                      <a:pt x="491" y="653"/>
                    </a:cubicBezTo>
                    <a:cubicBezTo>
                      <a:pt x="368" y="724"/>
                      <a:pt x="368" y="724"/>
                      <a:pt x="368" y="724"/>
                    </a:cubicBezTo>
                    <a:cubicBezTo>
                      <a:pt x="342" y="739"/>
                      <a:pt x="312" y="739"/>
                      <a:pt x="286" y="724"/>
                    </a:cubicBezTo>
                    <a:cubicBezTo>
                      <a:pt x="163" y="653"/>
                      <a:pt x="163" y="653"/>
                      <a:pt x="163" y="653"/>
                    </a:cubicBezTo>
                    <a:cubicBezTo>
                      <a:pt x="41" y="582"/>
                      <a:pt x="41" y="582"/>
                      <a:pt x="41" y="582"/>
                    </a:cubicBezTo>
                    <a:cubicBezTo>
                      <a:pt x="15" y="567"/>
                      <a:pt x="0" y="542"/>
                      <a:pt x="0" y="512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98"/>
                      <a:pt x="15" y="172"/>
                      <a:pt x="41" y="157"/>
                    </a:cubicBezTo>
                    <a:cubicBezTo>
                      <a:pt x="163" y="86"/>
                      <a:pt x="163" y="86"/>
                      <a:pt x="163" y="86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312" y="0"/>
                      <a:pt x="342" y="0"/>
                      <a:pt x="368" y="15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ln w="22225" cap="flat"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406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42" name="Freeform 77"/>
            <p:cNvSpPr>
              <a:spLocks noEditPoints="1"/>
            </p:cNvSpPr>
            <p:nvPr/>
          </p:nvSpPr>
          <p:spPr bwMode="auto">
            <a:xfrm>
              <a:off x="3110488" y="1732522"/>
              <a:ext cx="444500" cy="409575"/>
            </a:xfrm>
            <a:custGeom>
              <a:avLst/>
              <a:gdLst>
                <a:gd name="T0" fmla="*/ 93 w 140"/>
                <a:gd name="T1" fmla="*/ 57 h 129"/>
                <a:gd name="T2" fmla="*/ 75 w 140"/>
                <a:gd name="T3" fmla="*/ 54 h 129"/>
                <a:gd name="T4" fmla="*/ 79 w 140"/>
                <a:gd name="T5" fmla="*/ 38 h 129"/>
                <a:gd name="T6" fmla="*/ 65 w 140"/>
                <a:gd name="T7" fmla="*/ 33 h 129"/>
                <a:gd name="T8" fmla="*/ 50 w 140"/>
                <a:gd name="T9" fmla="*/ 43 h 129"/>
                <a:gd name="T10" fmla="*/ 41 w 140"/>
                <a:gd name="T11" fmla="*/ 30 h 129"/>
                <a:gd name="T12" fmla="*/ 28 w 140"/>
                <a:gd name="T13" fmla="*/ 36 h 129"/>
                <a:gd name="T14" fmla="*/ 24 w 140"/>
                <a:gd name="T15" fmla="*/ 54 h 129"/>
                <a:gd name="T16" fmla="*/ 9 w 140"/>
                <a:gd name="T17" fmla="*/ 50 h 129"/>
                <a:gd name="T18" fmla="*/ 4 w 140"/>
                <a:gd name="T19" fmla="*/ 64 h 129"/>
                <a:gd name="T20" fmla="*/ 14 w 140"/>
                <a:gd name="T21" fmla="*/ 79 h 129"/>
                <a:gd name="T22" fmla="*/ 0 w 140"/>
                <a:gd name="T23" fmla="*/ 88 h 129"/>
                <a:gd name="T24" fmla="*/ 7 w 140"/>
                <a:gd name="T25" fmla="*/ 101 h 129"/>
                <a:gd name="T26" fmla="*/ 25 w 140"/>
                <a:gd name="T27" fmla="*/ 105 h 129"/>
                <a:gd name="T28" fmla="*/ 21 w 140"/>
                <a:gd name="T29" fmla="*/ 120 h 129"/>
                <a:gd name="T30" fmla="*/ 35 w 140"/>
                <a:gd name="T31" fmla="*/ 125 h 129"/>
                <a:gd name="T32" fmla="*/ 50 w 140"/>
                <a:gd name="T33" fmla="*/ 115 h 129"/>
                <a:gd name="T34" fmla="*/ 59 w 140"/>
                <a:gd name="T35" fmla="*/ 129 h 129"/>
                <a:gd name="T36" fmla="*/ 72 w 140"/>
                <a:gd name="T37" fmla="*/ 122 h 129"/>
                <a:gd name="T38" fmla="*/ 75 w 140"/>
                <a:gd name="T39" fmla="*/ 104 h 129"/>
                <a:gd name="T40" fmla="*/ 91 w 140"/>
                <a:gd name="T41" fmla="*/ 108 h 129"/>
                <a:gd name="T42" fmla="*/ 96 w 140"/>
                <a:gd name="T43" fmla="*/ 94 h 129"/>
                <a:gd name="T44" fmla="*/ 86 w 140"/>
                <a:gd name="T45" fmla="*/ 79 h 129"/>
                <a:gd name="T46" fmla="*/ 99 w 140"/>
                <a:gd name="T47" fmla="*/ 70 h 129"/>
                <a:gd name="T48" fmla="*/ 56 w 140"/>
                <a:gd name="T49" fmla="*/ 100 h 129"/>
                <a:gd name="T50" fmla="*/ 44 w 140"/>
                <a:gd name="T51" fmla="*/ 59 h 129"/>
                <a:gd name="T52" fmla="*/ 56 w 140"/>
                <a:gd name="T53" fmla="*/ 100 h 129"/>
                <a:gd name="T54" fmla="*/ 54 w 140"/>
                <a:gd name="T55" fmla="*/ 94 h 129"/>
                <a:gd name="T56" fmla="*/ 45 w 140"/>
                <a:gd name="T57" fmla="*/ 64 h 129"/>
                <a:gd name="T58" fmla="*/ 139 w 140"/>
                <a:gd name="T59" fmla="*/ 41 h 129"/>
                <a:gd name="T60" fmla="*/ 132 w 140"/>
                <a:gd name="T61" fmla="*/ 31 h 129"/>
                <a:gd name="T62" fmla="*/ 137 w 140"/>
                <a:gd name="T63" fmla="*/ 20 h 129"/>
                <a:gd name="T64" fmla="*/ 133 w 140"/>
                <a:gd name="T65" fmla="*/ 11 h 129"/>
                <a:gd name="T66" fmla="*/ 122 w 140"/>
                <a:gd name="T67" fmla="*/ 14 h 129"/>
                <a:gd name="T68" fmla="*/ 111 w 140"/>
                <a:gd name="T69" fmla="*/ 2 h 129"/>
                <a:gd name="T70" fmla="*/ 101 w 140"/>
                <a:gd name="T71" fmla="*/ 1 h 129"/>
                <a:gd name="T72" fmla="*/ 99 w 140"/>
                <a:gd name="T73" fmla="*/ 12 h 129"/>
                <a:gd name="T74" fmla="*/ 82 w 140"/>
                <a:gd name="T75" fmla="*/ 15 h 129"/>
                <a:gd name="T76" fmla="*/ 77 w 140"/>
                <a:gd name="T77" fmla="*/ 23 h 129"/>
                <a:gd name="T78" fmla="*/ 85 w 140"/>
                <a:gd name="T79" fmla="*/ 31 h 129"/>
                <a:gd name="T80" fmla="*/ 86 w 140"/>
                <a:gd name="T81" fmla="*/ 40 h 129"/>
                <a:gd name="T82" fmla="*/ 79 w 140"/>
                <a:gd name="T83" fmla="*/ 50 h 129"/>
                <a:gd name="T84" fmla="*/ 86 w 140"/>
                <a:gd name="T85" fmla="*/ 56 h 129"/>
                <a:gd name="T86" fmla="*/ 103 w 140"/>
                <a:gd name="T87" fmla="*/ 56 h 129"/>
                <a:gd name="T88" fmla="*/ 108 w 140"/>
                <a:gd name="T89" fmla="*/ 67 h 129"/>
                <a:gd name="T90" fmla="*/ 117 w 140"/>
                <a:gd name="T91" fmla="*/ 64 h 129"/>
                <a:gd name="T92" fmla="*/ 126 w 140"/>
                <a:gd name="T93" fmla="*/ 49 h 129"/>
                <a:gd name="T94" fmla="*/ 137 w 140"/>
                <a:gd name="T95" fmla="*/ 50 h 129"/>
                <a:gd name="T96" fmla="*/ 139 w 140"/>
                <a:gd name="T97" fmla="*/ 41 h 129"/>
                <a:gd name="T98" fmla="*/ 96 w 140"/>
                <a:gd name="T99" fmla="*/ 35 h 129"/>
                <a:gd name="T100" fmla="*/ 121 w 140"/>
                <a:gd name="T101" fmla="*/ 3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29">
                  <a:moveTo>
                    <a:pt x="96" y="59"/>
                  </a:moveTo>
                  <a:cubicBezTo>
                    <a:pt x="96" y="58"/>
                    <a:pt x="94" y="57"/>
                    <a:pt x="93" y="5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8" y="57"/>
                    <a:pt x="77" y="55"/>
                    <a:pt x="75" y="54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0"/>
                    <a:pt x="80" y="39"/>
                    <a:pt x="79" y="3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2"/>
                    <a:pt x="65" y="32"/>
                    <a:pt x="65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5" y="44"/>
                    <a:pt x="52" y="43"/>
                    <a:pt x="50" y="43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2" y="29"/>
                    <a:pt x="41" y="3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8" y="33"/>
                    <a:pt x="28" y="35"/>
                    <a:pt x="28" y="36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8" y="51"/>
                    <a:pt x="26" y="52"/>
                    <a:pt x="24" y="54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9" y="49"/>
                    <a:pt x="9" y="5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2"/>
                    <a:pt x="3" y="64"/>
                    <a:pt x="4" y="64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4"/>
                    <a:pt x="14" y="77"/>
                    <a:pt x="14" y="79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1"/>
                    <a:pt x="6" y="101"/>
                    <a:pt x="7" y="10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3" y="103"/>
                    <a:pt x="25" y="105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9" y="118"/>
                    <a:pt x="20" y="120"/>
                    <a:pt x="21" y="120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3" y="127"/>
                    <a:pt x="34" y="126"/>
                    <a:pt x="35" y="125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5" y="115"/>
                    <a:pt x="47" y="115"/>
                    <a:pt x="50" y="115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6" y="128"/>
                    <a:pt x="57" y="129"/>
                    <a:pt x="59" y="129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2" y="123"/>
                    <a:pt x="72" y="122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2" y="108"/>
                    <a:pt x="74" y="106"/>
                    <a:pt x="75" y="104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9" y="110"/>
                    <a:pt x="90" y="109"/>
                    <a:pt x="91" y="108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6"/>
                    <a:pt x="97" y="95"/>
                    <a:pt x="96" y="94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5" y="84"/>
                    <a:pt x="86" y="81"/>
                    <a:pt x="86" y="79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9" y="73"/>
                    <a:pt x="100" y="72"/>
                    <a:pt x="99" y="70"/>
                  </a:cubicBezTo>
                  <a:lnTo>
                    <a:pt x="96" y="59"/>
                  </a:lnTo>
                  <a:close/>
                  <a:moveTo>
                    <a:pt x="56" y="100"/>
                  </a:moveTo>
                  <a:cubicBezTo>
                    <a:pt x="45" y="103"/>
                    <a:pt x="33" y="97"/>
                    <a:pt x="29" y="85"/>
                  </a:cubicBezTo>
                  <a:cubicBezTo>
                    <a:pt x="26" y="74"/>
                    <a:pt x="32" y="62"/>
                    <a:pt x="44" y="59"/>
                  </a:cubicBezTo>
                  <a:cubicBezTo>
                    <a:pt x="55" y="55"/>
                    <a:pt x="67" y="62"/>
                    <a:pt x="70" y="73"/>
                  </a:cubicBezTo>
                  <a:cubicBezTo>
                    <a:pt x="74" y="84"/>
                    <a:pt x="67" y="96"/>
                    <a:pt x="56" y="100"/>
                  </a:cubicBezTo>
                  <a:close/>
                  <a:moveTo>
                    <a:pt x="64" y="75"/>
                  </a:moveTo>
                  <a:cubicBezTo>
                    <a:pt x="67" y="83"/>
                    <a:pt x="62" y="91"/>
                    <a:pt x="54" y="94"/>
                  </a:cubicBezTo>
                  <a:cubicBezTo>
                    <a:pt x="46" y="96"/>
                    <a:pt x="38" y="92"/>
                    <a:pt x="35" y="84"/>
                  </a:cubicBezTo>
                  <a:cubicBezTo>
                    <a:pt x="33" y="75"/>
                    <a:pt x="37" y="67"/>
                    <a:pt x="45" y="64"/>
                  </a:cubicBezTo>
                  <a:cubicBezTo>
                    <a:pt x="53" y="62"/>
                    <a:pt x="62" y="67"/>
                    <a:pt x="64" y="75"/>
                  </a:cubicBezTo>
                  <a:close/>
                  <a:moveTo>
                    <a:pt x="139" y="41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2" y="34"/>
                    <a:pt x="132" y="33"/>
                    <a:pt x="132" y="31"/>
                  </a:cubicBezTo>
                  <a:cubicBezTo>
                    <a:pt x="131" y="29"/>
                    <a:pt x="131" y="28"/>
                    <a:pt x="131" y="26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8" y="19"/>
                    <a:pt x="138" y="18"/>
                    <a:pt x="137" y="17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10"/>
                    <a:pt x="131" y="10"/>
                    <a:pt x="130" y="10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19" y="12"/>
                    <a:pt x="116" y="11"/>
                    <a:pt x="113" y="10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1"/>
                    <a:pt x="109" y="0"/>
                    <a:pt x="108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0" y="1"/>
                    <a:pt x="99" y="2"/>
                    <a:pt x="99" y="3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6" y="13"/>
                    <a:pt x="93" y="15"/>
                    <a:pt x="91" y="18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5"/>
                    <a:pt x="80" y="16"/>
                    <a:pt x="79" y="17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4"/>
                    <a:pt x="76" y="25"/>
                    <a:pt x="77" y="26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2"/>
                    <a:pt x="85" y="34"/>
                    <a:pt x="85" y="36"/>
                  </a:cubicBezTo>
                  <a:cubicBezTo>
                    <a:pt x="85" y="37"/>
                    <a:pt x="85" y="39"/>
                    <a:pt x="86" y="40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48"/>
                    <a:pt x="79" y="49"/>
                    <a:pt x="79" y="50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4" y="57"/>
                    <a:pt x="85" y="57"/>
                    <a:pt x="86" y="56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7" y="54"/>
                    <a:pt x="100" y="56"/>
                    <a:pt x="103" y="56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6"/>
                    <a:pt x="107" y="67"/>
                    <a:pt x="108" y="6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7" y="65"/>
                    <a:pt x="117" y="64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1" y="53"/>
                    <a:pt x="123" y="51"/>
                    <a:pt x="126" y="49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5" y="52"/>
                    <a:pt x="137" y="51"/>
                    <a:pt x="137" y="5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3"/>
                    <a:pt x="140" y="41"/>
                    <a:pt x="139" y="41"/>
                  </a:cubicBezTo>
                  <a:close/>
                  <a:moveTo>
                    <a:pt x="110" y="46"/>
                  </a:moveTo>
                  <a:cubicBezTo>
                    <a:pt x="103" y="46"/>
                    <a:pt x="97" y="41"/>
                    <a:pt x="96" y="35"/>
                  </a:cubicBezTo>
                  <a:cubicBezTo>
                    <a:pt x="95" y="28"/>
                    <a:pt x="100" y="22"/>
                    <a:pt x="107" y="21"/>
                  </a:cubicBezTo>
                  <a:cubicBezTo>
                    <a:pt x="114" y="20"/>
                    <a:pt x="120" y="25"/>
                    <a:pt x="121" y="32"/>
                  </a:cubicBezTo>
                  <a:cubicBezTo>
                    <a:pt x="121" y="39"/>
                    <a:pt x="116" y="45"/>
                    <a:pt x="110" y="4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78985" y="2071370"/>
            <a:ext cx="405701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300" b="1" dirty="0" smtClean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</a:t>
            </a:r>
            <a:r>
              <a:rPr lang="zh-CN" sz="3300" b="1" dirty="0" smtClean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解构试题</a:t>
            </a:r>
            <a:endParaRPr lang="zh-CN" sz="3300" b="1" dirty="0" smtClean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95670" y="3000372"/>
            <a:ext cx="6579870" cy="1021715"/>
            <a:chOff x="2935498" y="1463548"/>
            <a:chExt cx="9111358" cy="949764"/>
          </a:xfrm>
        </p:grpSpPr>
        <p:grpSp>
          <p:nvGrpSpPr>
            <p:cNvPr id="13" name="组合 12"/>
            <p:cNvGrpSpPr/>
            <p:nvPr/>
          </p:nvGrpSpPr>
          <p:grpSpPr>
            <a:xfrm>
              <a:off x="2935498" y="1463548"/>
              <a:ext cx="9111358" cy="949764"/>
              <a:chOff x="2935498" y="1463548"/>
              <a:chExt cx="9111358" cy="94976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301301" y="1664308"/>
                <a:ext cx="8745555" cy="702281"/>
                <a:chOff x="9193" y="3460"/>
                <a:chExt cx="7772" cy="1063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9356" y="3460"/>
                  <a:ext cx="7445" cy="106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5400000" scaled="1"/>
                </a:gradFill>
                <a:ln w="22225" cap="flat">
                  <a:gradFill>
                    <a:gsLst>
                      <a:gs pos="0">
                        <a:sysClr val="window" lastClr="FFFFFF">
                          <a:lumMod val="95000"/>
                        </a:sysClr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outerShdw blurRad="4064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6" name="圆角矩形 5"/>
                <p:cNvSpPr/>
                <p:nvPr/>
              </p:nvSpPr>
              <p:spPr>
                <a:xfrm>
                  <a:off x="9193" y="3565"/>
                  <a:ext cx="7772" cy="851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81693" tIns="40847" rIns="81693" bIns="40847" anchor="ctr"/>
                <a:lstStyle/>
                <a:p>
                  <a:pPr marL="0" marR="0" lvl="1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endParaRPr>
                </a:p>
              </p:txBody>
            </p:sp>
          </p:grpSp>
          <p:sp>
            <p:nvSpPr>
              <p:cNvPr id="17" name="Freeform 5"/>
              <p:cNvSpPr/>
              <p:nvPr/>
            </p:nvSpPr>
            <p:spPr bwMode="auto">
              <a:xfrm>
                <a:off x="2935498" y="1463548"/>
                <a:ext cx="1149885" cy="949764"/>
              </a:xfrm>
              <a:custGeom>
                <a:avLst/>
                <a:gdLst>
                  <a:gd name="T0" fmla="*/ 368 w 654"/>
                  <a:gd name="T1" fmla="*/ 15 h 739"/>
                  <a:gd name="T2" fmla="*/ 491 w 654"/>
                  <a:gd name="T3" fmla="*/ 86 h 739"/>
                  <a:gd name="T4" fmla="*/ 614 w 654"/>
                  <a:gd name="T5" fmla="*/ 157 h 739"/>
                  <a:gd name="T6" fmla="*/ 654 w 654"/>
                  <a:gd name="T7" fmla="*/ 228 h 739"/>
                  <a:gd name="T8" fmla="*/ 654 w 654"/>
                  <a:gd name="T9" fmla="*/ 370 h 739"/>
                  <a:gd name="T10" fmla="*/ 654 w 654"/>
                  <a:gd name="T11" fmla="*/ 512 h 739"/>
                  <a:gd name="T12" fmla="*/ 614 w 654"/>
                  <a:gd name="T13" fmla="*/ 582 h 739"/>
                  <a:gd name="T14" fmla="*/ 491 w 654"/>
                  <a:gd name="T15" fmla="*/ 653 h 739"/>
                  <a:gd name="T16" fmla="*/ 368 w 654"/>
                  <a:gd name="T17" fmla="*/ 724 h 739"/>
                  <a:gd name="T18" fmla="*/ 286 w 654"/>
                  <a:gd name="T19" fmla="*/ 724 h 739"/>
                  <a:gd name="T20" fmla="*/ 163 w 654"/>
                  <a:gd name="T21" fmla="*/ 653 h 739"/>
                  <a:gd name="T22" fmla="*/ 41 w 654"/>
                  <a:gd name="T23" fmla="*/ 582 h 739"/>
                  <a:gd name="T24" fmla="*/ 0 w 654"/>
                  <a:gd name="T25" fmla="*/ 512 h 739"/>
                  <a:gd name="T26" fmla="*/ 0 w 654"/>
                  <a:gd name="T27" fmla="*/ 370 h 739"/>
                  <a:gd name="T28" fmla="*/ 0 w 654"/>
                  <a:gd name="T29" fmla="*/ 228 h 739"/>
                  <a:gd name="T30" fmla="*/ 41 w 654"/>
                  <a:gd name="T31" fmla="*/ 157 h 739"/>
                  <a:gd name="T32" fmla="*/ 163 w 654"/>
                  <a:gd name="T33" fmla="*/ 86 h 739"/>
                  <a:gd name="T34" fmla="*/ 286 w 654"/>
                  <a:gd name="T35" fmla="*/ 15 h 739"/>
                  <a:gd name="T36" fmla="*/ 368 w 654"/>
                  <a:gd name="T37" fmla="*/ 15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4" h="739">
                    <a:moveTo>
                      <a:pt x="368" y="15"/>
                    </a:moveTo>
                    <a:cubicBezTo>
                      <a:pt x="491" y="86"/>
                      <a:pt x="491" y="86"/>
                      <a:pt x="491" y="86"/>
                    </a:cubicBezTo>
                    <a:cubicBezTo>
                      <a:pt x="614" y="157"/>
                      <a:pt x="614" y="157"/>
                      <a:pt x="614" y="157"/>
                    </a:cubicBezTo>
                    <a:cubicBezTo>
                      <a:pt x="640" y="172"/>
                      <a:pt x="654" y="198"/>
                      <a:pt x="654" y="228"/>
                    </a:cubicBezTo>
                    <a:cubicBezTo>
                      <a:pt x="654" y="370"/>
                      <a:pt x="654" y="370"/>
                      <a:pt x="654" y="370"/>
                    </a:cubicBezTo>
                    <a:cubicBezTo>
                      <a:pt x="654" y="512"/>
                      <a:pt x="654" y="512"/>
                      <a:pt x="654" y="512"/>
                    </a:cubicBezTo>
                    <a:cubicBezTo>
                      <a:pt x="654" y="542"/>
                      <a:pt x="640" y="567"/>
                      <a:pt x="614" y="582"/>
                    </a:cubicBezTo>
                    <a:cubicBezTo>
                      <a:pt x="491" y="653"/>
                      <a:pt x="491" y="653"/>
                      <a:pt x="491" y="653"/>
                    </a:cubicBezTo>
                    <a:cubicBezTo>
                      <a:pt x="368" y="724"/>
                      <a:pt x="368" y="724"/>
                      <a:pt x="368" y="724"/>
                    </a:cubicBezTo>
                    <a:cubicBezTo>
                      <a:pt x="342" y="739"/>
                      <a:pt x="312" y="739"/>
                      <a:pt x="286" y="724"/>
                    </a:cubicBezTo>
                    <a:cubicBezTo>
                      <a:pt x="163" y="653"/>
                      <a:pt x="163" y="653"/>
                      <a:pt x="163" y="653"/>
                    </a:cubicBezTo>
                    <a:cubicBezTo>
                      <a:pt x="41" y="582"/>
                      <a:pt x="41" y="582"/>
                      <a:pt x="41" y="582"/>
                    </a:cubicBezTo>
                    <a:cubicBezTo>
                      <a:pt x="15" y="567"/>
                      <a:pt x="0" y="542"/>
                      <a:pt x="0" y="512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98"/>
                      <a:pt x="15" y="172"/>
                      <a:pt x="41" y="157"/>
                    </a:cubicBezTo>
                    <a:cubicBezTo>
                      <a:pt x="163" y="86"/>
                      <a:pt x="163" y="86"/>
                      <a:pt x="163" y="86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312" y="0"/>
                      <a:pt x="342" y="0"/>
                      <a:pt x="368" y="15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ln w="22225" cap="flat"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406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8" name="Freeform 77"/>
            <p:cNvSpPr>
              <a:spLocks noEditPoints="1"/>
            </p:cNvSpPr>
            <p:nvPr/>
          </p:nvSpPr>
          <p:spPr bwMode="auto">
            <a:xfrm>
              <a:off x="3110488" y="1732522"/>
              <a:ext cx="444500" cy="409575"/>
            </a:xfrm>
            <a:custGeom>
              <a:avLst/>
              <a:gdLst>
                <a:gd name="T0" fmla="*/ 93 w 140"/>
                <a:gd name="T1" fmla="*/ 57 h 129"/>
                <a:gd name="T2" fmla="*/ 75 w 140"/>
                <a:gd name="T3" fmla="*/ 54 h 129"/>
                <a:gd name="T4" fmla="*/ 79 w 140"/>
                <a:gd name="T5" fmla="*/ 38 h 129"/>
                <a:gd name="T6" fmla="*/ 65 w 140"/>
                <a:gd name="T7" fmla="*/ 33 h 129"/>
                <a:gd name="T8" fmla="*/ 50 w 140"/>
                <a:gd name="T9" fmla="*/ 43 h 129"/>
                <a:gd name="T10" fmla="*/ 41 w 140"/>
                <a:gd name="T11" fmla="*/ 30 h 129"/>
                <a:gd name="T12" fmla="*/ 28 w 140"/>
                <a:gd name="T13" fmla="*/ 36 h 129"/>
                <a:gd name="T14" fmla="*/ 24 w 140"/>
                <a:gd name="T15" fmla="*/ 54 h 129"/>
                <a:gd name="T16" fmla="*/ 9 w 140"/>
                <a:gd name="T17" fmla="*/ 50 h 129"/>
                <a:gd name="T18" fmla="*/ 4 w 140"/>
                <a:gd name="T19" fmla="*/ 64 h 129"/>
                <a:gd name="T20" fmla="*/ 14 w 140"/>
                <a:gd name="T21" fmla="*/ 79 h 129"/>
                <a:gd name="T22" fmla="*/ 0 w 140"/>
                <a:gd name="T23" fmla="*/ 88 h 129"/>
                <a:gd name="T24" fmla="*/ 7 w 140"/>
                <a:gd name="T25" fmla="*/ 101 h 129"/>
                <a:gd name="T26" fmla="*/ 25 w 140"/>
                <a:gd name="T27" fmla="*/ 105 h 129"/>
                <a:gd name="T28" fmla="*/ 21 w 140"/>
                <a:gd name="T29" fmla="*/ 120 h 129"/>
                <a:gd name="T30" fmla="*/ 35 w 140"/>
                <a:gd name="T31" fmla="*/ 125 h 129"/>
                <a:gd name="T32" fmla="*/ 50 w 140"/>
                <a:gd name="T33" fmla="*/ 115 h 129"/>
                <a:gd name="T34" fmla="*/ 59 w 140"/>
                <a:gd name="T35" fmla="*/ 129 h 129"/>
                <a:gd name="T36" fmla="*/ 72 w 140"/>
                <a:gd name="T37" fmla="*/ 122 h 129"/>
                <a:gd name="T38" fmla="*/ 75 w 140"/>
                <a:gd name="T39" fmla="*/ 104 h 129"/>
                <a:gd name="T40" fmla="*/ 91 w 140"/>
                <a:gd name="T41" fmla="*/ 108 h 129"/>
                <a:gd name="T42" fmla="*/ 96 w 140"/>
                <a:gd name="T43" fmla="*/ 94 h 129"/>
                <a:gd name="T44" fmla="*/ 86 w 140"/>
                <a:gd name="T45" fmla="*/ 79 h 129"/>
                <a:gd name="T46" fmla="*/ 99 w 140"/>
                <a:gd name="T47" fmla="*/ 70 h 129"/>
                <a:gd name="T48" fmla="*/ 56 w 140"/>
                <a:gd name="T49" fmla="*/ 100 h 129"/>
                <a:gd name="T50" fmla="*/ 44 w 140"/>
                <a:gd name="T51" fmla="*/ 59 h 129"/>
                <a:gd name="T52" fmla="*/ 56 w 140"/>
                <a:gd name="T53" fmla="*/ 100 h 129"/>
                <a:gd name="T54" fmla="*/ 54 w 140"/>
                <a:gd name="T55" fmla="*/ 94 h 129"/>
                <a:gd name="T56" fmla="*/ 45 w 140"/>
                <a:gd name="T57" fmla="*/ 64 h 129"/>
                <a:gd name="T58" fmla="*/ 139 w 140"/>
                <a:gd name="T59" fmla="*/ 41 h 129"/>
                <a:gd name="T60" fmla="*/ 132 w 140"/>
                <a:gd name="T61" fmla="*/ 31 h 129"/>
                <a:gd name="T62" fmla="*/ 137 w 140"/>
                <a:gd name="T63" fmla="*/ 20 h 129"/>
                <a:gd name="T64" fmla="*/ 133 w 140"/>
                <a:gd name="T65" fmla="*/ 11 h 129"/>
                <a:gd name="T66" fmla="*/ 122 w 140"/>
                <a:gd name="T67" fmla="*/ 14 h 129"/>
                <a:gd name="T68" fmla="*/ 111 w 140"/>
                <a:gd name="T69" fmla="*/ 2 h 129"/>
                <a:gd name="T70" fmla="*/ 101 w 140"/>
                <a:gd name="T71" fmla="*/ 1 h 129"/>
                <a:gd name="T72" fmla="*/ 99 w 140"/>
                <a:gd name="T73" fmla="*/ 12 h 129"/>
                <a:gd name="T74" fmla="*/ 82 w 140"/>
                <a:gd name="T75" fmla="*/ 15 h 129"/>
                <a:gd name="T76" fmla="*/ 77 w 140"/>
                <a:gd name="T77" fmla="*/ 23 h 129"/>
                <a:gd name="T78" fmla="*/ 85 w 140"/>
                <a:gd name="T79" fmla="*/ 31 h 129"/>
                <a:gd name="T80" fmla="*/ 86 w 140"/>
                <a:gd name="T81" fmla="*/ 40 h 129"/>
                <a:gd name="T82" fmla="*/ 79 w 140"/>
                <a:gd name="T83" fmla="*/ 50 h 129"/>
                <a:gd name="T84" fmla="*/ 86 w 140"/>
                <a:gd name="T85" fmla="*/ 56 h 129"/>
                <a:gd name="T86" fmla="*/ 103 w 140"/>
                <a:gd name="T87" fmla="*/ 56 h 129"/>
                <a:gd name="T88" fmla="*/ 108 w 140"/>
                <a:gd name="T89" fmla="*/ 67 h 129"/>
                <a:gd name="T90" fmla="*/ 117 w 140"/>
                <a:gd name="T91" fmla="*/ 64 h 129"/>
                <a:gd name="T92" fmla="*/ 126 w 140"/>
                <a:gd name="T93" fmla="*/ 49 h 129"/>
                <a:gd name="T94" fmla="*/ 137 w 140"/>
                <a:gd name="T95" fmla="*/ 50 h 129"/>
                <a:gd name="T96" fmla="*/ 139 w 140"/>
                <a:gd name="T97" fmla="*/ 41 h 129"/>
                <a:gd name="T98" fmla="*/ 96 w 140"/>
                <a:gd name="T99" fmla="*/ 35 h 129"/>
                <a:gd name="T100" fmla="*/ 121 w 140"/>
                <a:gd name="T101" fmla="*/ 3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29">
                  <a:moveTo>
                    <a:pt x="96" y="59"/>
                  </a:moveTo>
                  <a:cubicBezTo>
                    <a:pt x="96" y="58"/>
                    <a:pt x="94" y="57"/>
                    <a:pt x="93" y="5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8" y="57"/>
                    <a:pt x="77" y="55"/>
                    <a:pt x="75" y="54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0"/>
                    <a:pt x="80" y="39"/>
                    <a:pt x="79" y="3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2"/>
                    <a:pt x="65" y="32"/>
                    <a:pt x="65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5" y="44"/>
                    <a:pt x="52" y="43"/>
                    <a:pt x="50" y="43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2" y="29"/>
                    <a:pt x="41" y="3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8" y="33"/>
                    <a:pt x="28" y="35"/>
                    <a:pt x="28" y="36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8" y="51"/>
                    <a:pt x="26" y="52"/>
                    <a:pt x="24" y="54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9" y="49"/>
                    <a:pt x="9" y="5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2"/>
                    <a:pt x="3" y="64"/>
                    <a:pt x="4" y="64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4"/>
                    <a:pt x="14" y="77"/>
                    <a:pt x="14" y="79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1"/>
                    <a:pt x="6" y="101"/>
                    <a:pt x="7" y="10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3" y="103"/>
                    <a:pt x="25" y="105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9" y="118"/>
                    <a:pt x="20" y="120"/>
                    <a:pt x="21" y="120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3" y="127"/>
                    <a:pt x="34" y="126"/>
                    <a:pt x="35" y="125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5" y="115"/>
                    <a:pt x="47" y="115"/>
                    <a:pt x="50" y="115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6" y="128"/>
                    <a:pt x="57" y="129"/>
                    <a:pt x="59" y="129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2" y="123"/>
                    <a:pt x="72" y="122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2" y="108"/>
                    <a:pt x="74" y="106"/>
                    <a:pt x="75" y="104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9" y="110"/>
                    <a:pt x="90" y="109"/>
                    <a:pt x="91" y="108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6"/>
                    <a:pt x="97" y="95"/>
                    <a:pt x="96" y="94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5" y="84"/>
                    <a:pt x="86" y="81"/>
                    <a:pt x="86" y="79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9" y="73"/>
                    <a:pt x="100" y="72"/>
                    <a:pt x="99" y="70"/>
                  </a:cubicBezTo>
                  <a:lnTo>
                    <a:pt x="96" y="59"/>
                  </a:lnTo>
                  <a:close/>
                  <a:moveTo>
                    <a:pt x="56" y="100"/>
                  </a:moveTo>
                  <a:cubicBezTo>
                    <a:pt x="45" y="103"/>
                    <a:pt x="33" y="97"/>
                    <a:pt x="29" y="85"/>
                  </a:cubicBezTo>
                  <a:cubicBezTo>
                    <a:pt x="26" y="74"/>
                    <a:pt x="32" y="62"/>
                    <a:pt x="44" y="59"/>
                  </a:cubicBezTo>
                  <a:cubicBezTo>
                    <a:pt x="55" y="55"/>
                    <a:pt x="67" y="62"/>
                    <a:pt x="70" y="73"/>
                  </a:cubicBezTo>
                  <a:cubicBezTo>
                    <a:pt x="74" y="84"/>
                    <a:pt x="67" y="96"/>
                    <a:pt x="56" y="100"/>
                  </a:cubicBezTo>
                  <a:close/>
                  <a:moveTo>
                    <a:pt x="64" y="75"/>
                  </a:moveTo>
                  <a:cubicBezTo>
                    <a:pt x="67" y="83"/>
                    <a:pt x="62" y="91"/>
                    <a:pt x="54" y="94"/>
                  </a:cubicBezTo>
                  <a:cubicBezTo>
                    <a:pt x="46" y="96"/>
                    <a:pt x="38" y="92"/>
                    <a:pt x="35" y="84"/>
                  </a:cubicBezTo>
                  <a:cubicBezTo>
                    <a:pt x="33" y="75"/>
                    <a:pt x="37" y="67"/>
                    <a:pt x="45" y="64"/>
                  </a:cubicBezTo>
                  <a:cubicBezTo>
                    <a:pt x="53" y="62"/>
                    <a:pt x="62" y="67"/>
                    <a:pt x="64" y="75"/>
                  </a:cubicBezTo>
                  <a:close/>
                  <a:moveTo>
                    <a:pt x="139" y="41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2" y="34"/>
                    <a:pt x="132" y="33"/>
                    <a:pt x="132" y="31"/>
                  </a:cubicBezTo>
                  <a:cubicBezTo>
                    <a:pt x="131" y="29"/>
                    <a:pt x="131" y="28"/>
                    <a:pt x="131" y="26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8" y="19"/>
                    <a:pt x="138" y="18"/>
                    <a:pt x="137" y="17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10"/>
                    <a:pt x="131" y="10"/>
                    <a:pt x="130" y="10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19" y="12"/>
                    <a:pt x="116" y="11"/>
                    <a:pt x="113" y="10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1"/>
                    <a:pt x="109" y="0"/>
                    <a:pt x="108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0" y="1"/>
                    <a:pt x="99" y="2"/>
                    <a:pt x="99" y="3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6" y="13"/>
                    <a:pt x="93" y="15"/>
                    <a:pt x="91" y="18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5"/>
                    <a:pt x="80" y="16"/>
                    <a:pt x="79" y="17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4"/>
                    <a:pt x="76" y="25"/>
                    <a:pt x="77" y="26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2"/>
                    <a:pt x="85" y="34"/>
                    <a:pt x="85" y="36"/>
                  </a:cubicBezTo>
                  <a:cubicBezTo>
                    <a:pt x="85" y="37"/>
                    <a:pt x="85" y="39"/>
                    <a:pt x="86" y="40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48"/>
                    <a:pt x="79" y="49"/>
                    <a:pt x="79" y="50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4" y="57"/>
                    <a:pt x="85" y="57"/>
                    <a:pt x="86" y="56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7" y="54"/>
                    <a:pt x="100" y="56"/>
                    <a:pt x="103" y="56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6"/>
                    <a:pt x="107" y="67"/>
                    <a:pt x="108" y="6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7" y="65"/>
                    <a:pt x="117" y="64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1" y="53"/>
                    <a:pt x="123" y="51"/>
                    <a:pt x="126" y="49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5" y="52"/>
                    <a:pt x="137" y="51"/>
                    <a:pt x="137" y="5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3"/>
                    <a:pt x="140" y="41"/>
                    <a:pt x="139" y="41"/>
                  </a:cubicBezTo>
                  <a:close/>
                  <a:moveTo>
                    <a:pt x="110" y="46"/>
                  </a:moveTo>
                  <a:cubicBezTo>
                    <a:pt x="103" y="46"/>
                    <a:pt x="97" y="41"/>
                    <a:pt x="96" y="35"/>
                  </a:cubicBezTo>
                  <a:cubicBezTo>
                    <a:pt x="95" y="28"/>
                    <a:pt x="100" y="22"/>
                    <a:pt x="107" y="21"/>
                  </a:cubicBezTo>
                  <a:cubicBezTo>
                    <a:pt x="114" y="20"/>
                    <a:pt x="120" y="25"/>
                    <a:pt x="121" y="32"/>
                  </a:cubicBezTo>
                  <a:cubicBezTo>
                    <a:pt x="121" y="39"/>
                    <a:pt x="116" y="45"/>
                    <a:pt x="110" y="4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579620" y="3286125"/>
            <a:ext cx="58820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 smtClean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二、重构认知</a:t>
            </a:r>
            <a:endParaRPr lang="zh-CN" altLang="en-US" sz="3300" b="1" dirty="0" smtClean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24232" y="4143380"/>
            <a:ext cx="6630670" cy="1056005"/>
            <a:chOff x="2935498" y="1463548"/>
            <a:chExt cx="9111358" cy="949764"/>
          </a:xfrm>
        </p:grpSpPr>
        <p:grpSp>
          <p:nvGrpSpPr>
            <p:cNvPr id="23" name="组合 22"/>
            <p:cNvGrpSpPr/>
            <p:nvPr/>
          </p:nvGrpSpPr>
          <p:grpSpPr>
            <a:xfrm>
              <a:off x="2935498" y="1463548"/>
              <a:ext cx="9111358" cy="949764"/>
              <a:chOff x="2935498" y="1463548"/>
              <a:chExt cx="9111358" cy="949764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3301301" y="1664308"/>
                <a:ext cx="8745555" cy="702281"/>
                <a:chOff x="9193" y="3460"/>
                <a:chExt cx="7772" cy="1063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>
                  <a:off x="9356" y="3460"/>
                  <a:ext cx="7445" cy="106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5400000" scaled="1"/>
                </a:gradFill>
                <a:ln w="22225" cap="flat">
                  <a:gradFill>
                    <a:gsLst>
                      <a:gs pos="0">
                        <a:sysClr val="window" lastClr="FFFFFF">
                          <a:lumMod val="95000"/>
                        </a:sysClr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outerShdw blurRad="4064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27" name="圆角矩形 5"/>
                <p:cNvSpPr/>
                <p:nvPr/>
              </p:nvSpPr>
              <p:spPr>
                <a:xfrm>
                  <a:off x="9193" y="3565"/>
                  <a:ext cx="7772" cy="851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81693" tIns="40847" rIns="81693" bIns="40847" anchor="ctr"/>
                <a:lstStyle/>
                <a:p>
                  <a:pPr marL="0" marR="0" lvl="1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endParaRPr>
                </a:p>
              </p:txBody>
            </p:sp>
          </p:grpSp>
          <p:sp>
            <p:nvSpPr>
              <p:cNvPr id="31" name="Freeform 5"/>
              <p:cNvSpPr/>
              <p:nvPr/>
            </p:nvSpPr>
            <p:spPr bwMode="auto">
              <a:xfrm>
                <a:off x="2935498" y="1463548"/>
                <a:ext cx="1149885" cy="949764"/>
              </a:xfrm>
              <a:custGeom>
                <a:avLst/>
                <a:gdLst>
                  <a:gd name="T0" fmla="*/ 368 w 654"/>
                  <a:gd name="T1" fmla="*/ 15 h 739"/>
                  <a:gd name="T2" fmla="*/ 491 w 654"/>
                  <a:gd name="T3" fmla="*/ 86 h 739"/>
                  <a:gd name="T4" fmla="*/ 614 w 654"/>
                  <a:gd name="T5" fmla="*/ 157 h 739"/>
                  <a:gd name="T6" fmla="*/ 654 w 654"/>
                  <a:gd name="T7" fmla="*/ 228 h 739"/>
                  <a:gd name="T8" fmla="*/ 654 w 654"/>
                  <a:gd name="T9" fmla="*/ 370 h 739"/>
                  <a:gd name="T10" fmla="*/ 654 w 654"/>
                  <a:gd name="T11" fmla="*/ 512 h 739"/>
                  <a:gd name="T12" fmla="*/ 614 w 654"/>
                  <a:gd name="T13" fmla="*/ 582 h 739"/>
                  <a:gd name="T14" fmla="*/ 491 w 654"/>
                  <a:gd name="T15" fmla="*/ 653 h 739"/>
                  <a:gd name="T16" fmla="*/ 368 w 654"/>
                  <a:gd name="T17" fmla="*/ 724 h 739"/>
                  <a:gd name="T18" fmla="*/ 286 w 654"/>
                  <a:gd name="T19" fmla="*/ 724 h 739"/>
                  <a:gd name="T20" fmla="*/ 163 w 654"/>
                  <a:gd name="T21" fmla="*/ 653 h 739"/>
                  <a:gd name="T22" fmla="*/ 41 w 654"/>
                  <a:gd name="T23" fmla="*/ 582 h 739"/>
                  <a:gd name="T24" fmla="*/ 0 w 654"/>
                  <a:gd name="T25" fmla="*/ 512 h 739"/>
                  <a:gd name="T26" fmla="*/ 0 w 654"/>
                  <a:gd name="T27" fmla="*/ 370 h 739"/>
                  <a:gd name="T28" fmla="*/ 0 w 654"/>
                  <a:gd name="T29" fmla="*/ 228 h 739"/>
                  <a:gd name="T30" fmla="*/ 41 w 654"/>
                  <a:gd name="T31" fmla="*/ 157 h 739"/>
                  <a:gd name="T32" fmla="*/ 163 w 654"/>
                  <a:gd name="T33" fmla="*/ 86 h 739"/>
                  <a:gd name="T34" fmla="*/ 286 w 654"/>
                  <a:gd name="T35" fmla="*/ 15 h 739"/>
                  <a:gd name="T36" fmla="*/ 368 w 654"/>
                  <a:gd name="T37" fmla="*/ 15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4" h="739">
                    <a:moveTo>
                      <a:pt x="368" y="15"/>
                    </a:moveTo>
                    <a:cubicBezTo>
                      <a:pt x="491" y="86"/>
                      <a:pt x="491" y="86"/>
                      <a:pt x="491" y="86"/>
                    </a:cubicBezTo>
                    <a:cubicBezTo>
                      <a:pt x="614" y="157"/>
                      <a:pt x="614" y="157"/>
                      <a:pt x="614" y="157"/>
                    </a:cubicBezTo>
                    <a:cubicBezTo>
                      <a:pt x="640" y="172"/>
                      <a:pt x="654" y="198"/>
                      <a:pt x="654" y="228"/>
                    </a:cubicBezTo>
                    <a:cubicBezTo>
                      <a:pt x="654" y="370"/>
                      <a:pt x="654" y="370"/>
                      <a:pt x="654" y="370"/>
                    </a:cubicBezTo>
                    <a:cubicBezTo>
                      <a:pt x="654" y="512"/>
                      <a:pt x="654" y="512"/>
                      <a:pt x="654" y="512"/>
                    </a:cubicBezTo>
                    <a:cubicBezTo>
                      <a:pt x="654" y="542"/>
                      <a:pt x="640" y="567"/>
                      <a:pt x="614" y="582"/>
                    </a:cubicBezTo>
                    <a:cubicBezTo>
                      <a:pt x="491" y="653"/>
                      <a:pt x="491" y="653"/>
                      <a:pt x="491" y="653"/>
                    </a:cubicBezTo>
                    <a:cubicBezTo>
                      <a:pt x="368" y="724"/>
                      <a:pt x="368" y="724"/>
                      <a:pt x="368" y="724"/>
                    </a:cubicBezTo>
                    <a:cubicBezTo>
                      <a:pt x="342" y="739"/>
                      <a:pt x="312" y="739"/>
                      <a:pt x="286" y="724"/>
                    </a:cubicBezTo>
                    <a:cubicBezTo>
                      <a:pt x="163" y="653"/>
                      <a:pt x="163" y="653"/>
                      <a:pt x="163" y="653"/>
                    </a:cubicBezTo>
                    <a:cubicBezTo>
                      <a:pt x="41" y="582"/>
                      <a:pt x="41" y="582"/>
                      <a:pt x="41" y="582"/>
                    </a:cubicBezTo>
                    <a:cubicBezTo>
                      <a:pt x="15" y="567"/>
                      <a:pt x="0" y="542"/>
                      <a:pt x="0" y="512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98"/>
                      <a:pt x="15" y="172"/>
                      <a:pt x="41" y="157"/>
                    </a:cubicBezTo>
                    <a:cubicBezTo>
                      <a:pt x="163" y="86"/>
                      <a:pt x="163" y="86"/>
                      <a:pt x="163" y="86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312" y="0"/>
                      <a:pt x="342" y="0"/>
                      <a:pt x="368" y="15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ln w="22225" cap="flat"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406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32" name="Freeform 77"/>
            <p:cNvSpPr>
              <a:spLocks noEditPoints="1"/>
            </p:cNvSpPr>
            <p:nvPr/>
          </p:nvSpPr>
          <p:spPr bwMode="auto">
            <a:xfrm>
              <a:off x="3110488" y="1732522"/>
              <a:ext cx="444500" cy="409575"/>
            </a:xfrm>
            <a:custGeom>
              <a:avLst/>
              <a:gdLst>
                <a:gd name="T0" fmla="*/ 93 w 140"/>
                <a:gd name="T1" fmla="*/ 57 h 129"/>
                <a:gd name="T2" fmla="*/ 75 w 140"/>
                <a:gd name="T3" fmla="*/ 54 h 129"/>
                <a:gd name="T4" fmla="*/ 79 w 140"/>
                <a:gd name="T5" fmla="*/ 38 h 129"/>
                <a:gd name="T6" fmla="*/ 65 w 140"/>
                <a:gd name="T7" fmla="*/ 33 h 129"/>
                <a:gd name="T8" fmla="*/ 50 w 140"/>
                <a:gd name="T9" fmla="*/ 43 h 129"/>
                <a:gd name="T10" fmla="*/ 41 w 140"/>
                <a:gd name="T11" fmla="*/ 30 h 129"/>
                <a:gd name="T12" fmla="*/ 28 w 140"/>
                <a:gd name="T13" fmla="*/ 36 h 129"/>
                <a:gd name="T14" fmla="*/ 24 w 140"/>
                <a:gd name="T15" fmla="*/ 54 h 129"/>
                <a:gd name="T16" fmla="*/ 9 w 140"/>
                <a:gd name="T17" fmla="*/ 50 h 129"/>
                <a:gd name="T18" fmla="*/ 4 w 140"/>
                <a:gd name="T19" fmla="*/ 64 h 129"/>
                <a:gd name="T20" fmla="*/ 14 w 140"/>
                <a:gd name="T21" fmla="*/ 79 h 129"/>
                <a:gd name="T22" fmla="*/ 0 w 140"/>
                <a:gd name="T23" fmla="*/ 88 h 129"/>
                <a:gd name="T24" fmla="*/ 7 w 140"/>
                <a:gd name="T25" fmla="*/ 101 h 129"/>
                <a:gd name="T26" fmla="*/ 25 w 140"/>
                <a:gd name="T27" fmla="*/ 105 h 129"/>
                <a:gd name="T28" fmla="*/ 21 w 140"/>
                <a:gd name="T29" fmla="*/ 120 h 129"/>
                <a:gd name="T30" fmla="*/ 35 w 140"/>
                <a:gd name="T31" fmla="*/ 125 h 129"/>
                <a:gd name="T32" fmla="*/ 50 w 140"/>
                <a:gd name="T33" fmla="*/ 115 h 129"/>
                <a:gd name="T34" fmla="*/ 59 w 140"/>
                <a:gd name="T35" fmla="*/ 129 h 129"/>
                <a:gd name="T36" fmla="*/ 72 w 140"/>
                <a:gd name="T37" fmla="*/ 122 h 129"/>
                <a:gd name="T38" fmla="*/ 75 w 140"/>
                <a:gd name="T39" fmla="*/ 104 h 129"/>
                <a:gd name="T40" fmla="*/ 91 w 140"/>
                <a:gd name="T41" fmla="*/ 108 h 129"/>
                <a:gd name="T42" fmla="*/ 96 w 140"/>
                <a:gd name="T43" fmla="*/ 94 h 129"/>
                <a:gd name="T44" fmla="*/ 86 w 140"/>
                <a:gd name="T45" fmla="*/ 79 h 129"/>
                <a:gd name="T46" fmla="*/ 99 w 140"/>
                <a:gd name="T47" fmla="*/ 70 h 129"/>
                <a:gd name="T48" fmla="*/ 56 w 140"/>
                <a:gd name="T49" fmla="*/ 100 h 129"/>
                <a:gd name="T50" fmla="*/ 44 w 140"/>
                <a:gd name="T51" fmla="*/ 59 h 129"/>
                <a:gd name="T52" fmla="*/ 56 w 140"/>
                <a:gd name="T53" fmla="*/ 100 h 129"/>
                <a:gd name="T54" fmla="*/ 54 w 140"/>
                <a:gd name="T55" fmla="*/ 94 h 129"/>
                <a:gd name="T56" fmla="*/ 45 w 140"/>
                <a:gd name="T57" fmla="*/ 64 h 129"/>
                <a:gd name="T58" fmla="*/ 139 w 140"/>
                <a:gd name="T59" fmla="*/ 41 h 129"/>
                <a:gd name="T60" fmla="*/ 132 w 140"/>
                <a:gd name="T61" fmla="*/ 31 h 129"/>
                <a:gd name="T62" fmla="*/ 137 w 140"/>
                <a:gd name="T63" fmla="*/ 20 h 129"/>
                <a:gd name="T64" fmla="*/ 133 w 140"/>
                <a:gd name="T65" fmla="*/ 11 h 129"/>
                <a:gd name="T66" fmla="*/ 122 w 140"/>
                <a:gd name="T67" fmla="*/ 14 h 129"/>
                <a:gd name="T68" fmla="*/ 111 w 140"/>
                <a:gd name="T69" fmla="*/ 2 h 129"/>
                <a:gd name="T70" fmla="*/ 101 w 140"/>
                <a:gd name="T71" fmla="*/ 1 h 129"/>
                <a:gd name="T72" fmla="*/ 99 w 140"/>
                <a:gd name="T73" fmla="*/ 12 h 129"/>
                <a:gd name="T74" fmla="*/ 82 w 140"/>
                <a:gd name="T75" fmla="*/ 15 h 129"/>
                <a:gd name="T76" fmla="*/ 77 w 140"/>
                <a:gd name="T77" fmla="*/ 23 h 129"/>
                <a:gd name="T78" fmla="*/ 85 w 140"/>
                <a:gd name="T79" fmla="*/ 31 h 129"/>
                <a:gd name="T80" fmla="*/ 86 w 140"/>
                <a:gd name="T81" fmla="*/ 40 h 129"/>
                <a:gd name="T82" fmla="*/ 79 w 140"/>
                <a:gd name="T83" fmla="*/ 50 h 129"/>
                <a:gd name="T84" fmla="*/ 86 w 140"/>
                <a:gd name="T85" fmla="*/ 56 h 129"/>
                <a:gd name="T86" fmla="*/ 103 w 140"/>
                <a:gd name="T87" fmla="*/ 56 h 129"/>
                <a:gd name="T88" fmla="*/ 108 w 140"/>
                <a:gd name="T89" fmla="*/ 67 h 129"/>
                <a:gd name="T90" fmla="*/ 117 w 140"/>
                <a:gd name="T91" fmla="*/ 64 h 129"/>
                <a:gd name="T92" fmla="*/ 126 w 140"/>
                <a:gd name="T93" fmla="*/ 49 h 129"/>
                <a:gd name="T94" fmla="*/ 137 w 140"/>
                <a:gd name="T95" fmla="*/ 50 h 129"/>
                <a:gd name="T96" fmla="*/ 139 w 140"/>
                <a:gd name="T97" fmla="*/ 41 h 129"/>
                <a:gd name="T98" fmla="*/ 96 w 140"/>
                <a:gd name="T99" fmla="*/ 35 h 129"/>
                <a:gd name="T100" fmla="*/ 121 w 140"/>
                <a:gd name="T101" fmla="*/ 3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29">
                  <a:moveTo>
                    <a:pt x="96" y="59"/>
                  </a:moveTo>
                  <a:cubicBezTo>
                    <a:pt x="96" y="58"/>
                    <a:pt x="94" y="57"/>
                    <a:pt x="93" y="5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8" y="57"/>
                    <a:pt x="77" y="55"/>
                    <a:pt x="75" y="54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0"/>
                    <a:pt x="80" y="39"/>
                    <a:pt x="79" y="3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2"/>
                    <a:pt x="65" y="32"/>
                    <a:pt x="65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5" y="44"/>
                    <a:pt x="52" y="43"/>
                    <a:pt x="50" y="43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2" y="29"/>
                    <a:pt x="41" y="3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8" y="33"/>
                    <a:pt x="28" y="35"/>
                    <a:pt x="28" y="36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8" y="51"/>
                    <a:pt x="26" y="52"/>
                    <a:pt x="24" y="54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9" y="49"/>
                    <a:pt x="9" y="5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2"/>
                    <a:pt x="3" y="64"/>
                    <a:pt x="4" y="64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4"/>
                    <a:pt x="14" y="77"/>
                    <a:pt x="14" y="79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1"/>
                    <a:pt x="6" y="101"/>
                    <a:pt x="7" y="10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3" y="103"/>
                    <a:pt x="25" y="105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9" y="118"/>
                    <a:pt x="20" y="120"/>
                    <a:pt x="21" y="120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3" y="127"/>
                    <a:pt x="34" y="126"/>
                    <a:pt x="35" y="125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5" y="115"/>
                    <a:pt x="47" y="115"/>
                    <a:pt x="50" y="115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6" y="128"/>
                    <a:pt x="57" y="129"/>
                    <a:pt x="59" y="129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2" y="123"/>
                    <a:pt x="72" y="122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2" y="108"/>
                    <a:pt x="74" y="106"/>
                    <a:pt x="75" y="104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9" y="110"/>
                    <a:pt x="90" y="109"/>
                    <a:pt x="91" y="108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6"/>
                    <a:pt x="97" y="95"/>
                    <a:pt x="96" y="94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5" y="84"/>
                    <a:pt x="86" y="81"/>
                    <a:pt x="86" y="79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9" y="73"/>
                    <a:pt x="100" y="72"/>
                    <a:pt x="99" y="70"/>
                  </a:cubicBezTo>
                  <a:lnTo>
                    <a:pt x="96" y="59"/>
                  </a:lnTo>
                  <a:close/>
                  <a:moveTo>
                    <a:pt x="56" y="100"/>
                  </a:moveTo>
                  <a:cubicBezTo>
                    <a:pt x="45" y="103"/>
                    <a:pt x="33" y="97"/>
                    <a:pt x="29" y="85"/>
                  </a:cubicBezTo>
                  <a:cubicBezTo>
                    <a:pt x="26" y="74"/>
                    <a:pt x="32" y="62"/>
                    <a:pt x="44" y="59"/>
                  </a:cubicBezTo>
                  <a:cubicBezTo>
                    <a:pt x="55" y="55"/>
                    <a:pt x="67" y="62"/>
                    <a:pt x="70" y="73"/>
                  </a:cubicBezTo>
                  <a:cubicBezTo>
                    <a:pt x="74" y="84"/>
                    <a:pt x="67" y="96"/>
                    <a:pt x="56" y="100"/>
                  </a:cubicBezTo>
                  <a:close/>
                  <a:moveTo>
                    <a:pt x="64" y="75"/>
                  </a:moveTo>
                  <a:cubicBezTo>
                    <a:pt x="67" y="83"/>
                    <a:pt x="62" y="91"/>
                    <a:pt x="54" y="94"/>
                  </a:cubicBezTo>
                  <a:cubicBezTo>
                    <a:pt x="46" y="96"/>
                    <a:pt x="38" y="92"/>
                    <a:pt x="35" y="84"/>
                  </a:cubicBezTo>
                  <a:cubicBezTo>
                    <a:pt x="33" y="75"/>
                    <a:pt x="37" y="67"/>
                    <a:pt x="45" y="64"/>
                  </a:cubicBezTo>
                  <a:cubicBezTo>
                    <a:pt x="53" y="62"/>
                    <a:pt x="62" y="67"/>
                    <a:pt x="64" y="75"/>
                  </a:cubicBezTo>
                  <a:close/>
                  <a:moveTo>
                    <a:pt x="139" y="41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2" y="34"/>
                    <a:pt x="132" y="33"/>
                    <a:pt x="132" y="31"/>
                  </a:cubicBezTo>
                  <a:cubicBezTo>
                    <a:pt x="131" y="29"/>
                    <a:pt x="131" y="28"/>
                    <a:pt x="131" y="26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8" y="19"/>
                    <a:pt x="138" y="18"/>
                    <a:pt x="137" y="17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10"/>
                    <a:pt x="131" y="10"/>
                    <a:pt x="130" y="10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19" y="12"/>
                    <a:pt x="116" y="11"/>
                    <a:pt x="113" y="10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1"/>
                    <a:pt x="109" y="0"/>
                    <a:pt x="108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0" y="1"/>
                    <a:pt x="99" y="2"/>
                    <a:pt x="99" y="3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6" y="13"/>
                    <a:pt x="93" y="15"/>
                    <a:pt x="91" y="18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5"/>
                    <a:pt x="80" y="16"/>
                    <a:pt x="79" y="17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4"/>
                    <a:pt x="76" y="25"/>
                    <a:pt x="77" y="26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2"/>
                    <a:pt x="85" y="34"/>
                    <a:pt x="85" y="36"/>
                  </a:cubicBezTo>
                  <a:cubicBezTo>
                    <a:pt x="85" y="37"/>
                    <a:pt x="85" y="39"/>
                    <a:pt x="86" y="40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48"/>
                    <a:pt x="79" y="49"/>
                    <a:pt x="79" y="50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4" y="57"/>
                    <a:pt x="85" y="57"/>
                    <a:pt x="86" y="56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7" y="54"/>
                    <a:pt x="100" y="56"/>
                    <a:pt x="103" y="56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6"/>
                    <a:pt x="107" y="67"/>
                    <a:pt x="108" y="6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7" y="65"/>
                    <a:pt x="117" y="64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1" y="53"/>
                    <a:pt x="123" y="51"/>
                    <a:pt x="126" y="49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5" y="52"/>
                    <a:pt x="137" y="51"/>
                    <a:pt x="137" y="5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3"/>
                    <a:pt x="140" y="41"/>
                    <a:pt x="139" y="41"/>
                  </a:cubicBezTo>
                  <a:close/>
                  <a:moveTo>
                    <a:pt x="110" y="46"/>
                  </a:moveTo>
                  <a:cubicBezTo>
                    <a:pt x="103" y="46"/>
                    <a:pt x="97" y="41"/>
                    <a:pt x="96" y="35"/>
                  </a:cubicBezTo>
                  <a:cubicBezTo>
                    <a:pt x="95" y="28"/>
                    <a:pt x="100" y="22"/>
                    <a:pt x="107" y="21"/>
                  </a:cubicBezTo>
                  <a:cubicBezTo>
                    <a:pt x="114" y="20"/>
                    <a:pt x="120" y="25"/>
                    <a:pt x="121" y="32"/>
                  </a:cubicBezTo>
                  <a:cubicBezTo>
                    <a:pt x="121" y="39"/>
                    <a:pt x="116" y="45"/>
                    <a:pt x="110" y="4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516755" y="4464685"/>
            <a:ext cx="539051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300" b="1" dirty="0" smtClean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三、教学重构—大单元教学</a:t>
            </a:r>
            <a:endParaRPr lang="zh-CN" sz="3300" b="1" dirty="0" smtClean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solidFill>
            <a:schemeClr val="bg2">
              <a:lumMod val="10000"/>
              <a:alpha val="69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三、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教学中的重构——大单元教学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4530" y="1548130"/>
            <a:ext cx="10822940" cy="4542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lvl="0" indent="-266700" algn="l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2.高三一轮复习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充分进行大单元探索，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可跨单元整合，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按照学业质量水平3、4的要求，充分锻炼学生的关键能力，落实核心素养。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如《纲要（下）》第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</a:t>
            </a: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课、第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课、第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21</a:t>
            </a: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课涉及亚非拉民族独立运动的发展历程，可以确定大单元主题为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“世界整体化进程视域下的亚非拉民族解</a:t>
            </a: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放运动</a:t>
            </a:r>
            <a:r>
              <a:rPr lang="en-US" alt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solidFill>
            <a:schemeClr val="bg2">
              <a:lumMod val="10000"/>
              <a:alpha val="69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三、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教学中的重构——大单元教学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4530" y="1308735"/>
            <a:ext cx="10822940" cy="4782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lvl="0" indent="-266700" algn="l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3.高三二轮复习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在一轮复习的基础上，明确熟练运用大单元教学的要求进行学科内或跨学科的整合。把对高考试题特征、结构、技巧等成果，充分融入大单元教学中，以此提高备考的有效性。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如《纲要（下）》第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</a:t>
            </a: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课、第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课、第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21</a:t>
            </a: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课以及部分选必内容涉及亚非拉民族独立运动的发展历程，可以确定大单元主题为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“亚非拉民族解放运动</a:t>
            </a: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助推全球治理体系的调整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。重视价值引领，通过建构新的知识结构，认识全球治理体系演变的内在逻辑。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如上所述，新授课适度整合教材，一轮复习充分开展大单元整合教学，二轮复习强化大单元教学的同时按照主要命题方式进行深化整合。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solidFill>
            <a:schemeClr val="bg2">
              <a:lumMod val="10000"/>
              <a:alpha val="69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三、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教学中的重构——大单元教学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84530" y="1506220"/>
            <a:ext cx="10822940" cy="4584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66700" lvl="0" indent="-266700" algn="l" fontAlgn="auto">
              <a:lnSpc>
                <a:spcPct val="140000"/>
              </a:lnSpc>
            </a:pPr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（三）大单元教学的注意事项</a:t>
            </a:r>
            <a:endParaRPr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1.对学生自主学习能力的要求较高：大单元教学需要学生具备较强的自主学习能力和综合应用。如果学生的自主学习能力不足，可能会难以适应这种教学方式，从而影响学习效果。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6700" lvl="0" indent="-266700" algn="l" fontAlgn="auto">
              <a:lnSpc>
                <a:spcPct val="140000"/>
              </a:lnSpc>
            </a:pPr>
            <a:r>
              <a:rPr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2.大单元教学注重整体化的主题引领，往往忽视部分章节的特殊价值。在教学中应注意专题与主题相结合。</a:t>
            </a:r>
            <a:endParaRPr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51405" y="864235"/>
            <a:ext cx="7929880" cy="4046855"/>
          </a:xfrm>
        </p:spPr>
        <p:txBody>
          <a:bodyPr>
            <a:normAutofit fontScale="35000" lnSpcReduction="20000"/>
          </a:bodyPr>
          <a:lstStyle/>
          <a:p>
            <a:pPr algn="l" fontAlgn="ctr">
              <a:lnSpc>
                <a:spcPct val="170000"/>
              </a:lnSpc>
            </a:pPr>
            <a:r>
              <a:rPr lang="zh-CN" altLang="en-US" sz="96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</a:t>
            </a:r>
            <a:r>
              <a:rPr lang="zh-CN" altLang="en-US" sz="1085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高考作为教学的风向标，指引教学。遵循认知规律、研究高考试题，才能在教学改革的过程中探索新思路、新方式，锻造能力、培育素养。</a:t>
            </a:r>
            <a:endParaRPr lang="zh-CN" altLang="en-US" sz="10855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27555" y="1947545"/>
            <a:ext cx="8136255" cy="2647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sz="2800"/>
              <a:t>       </a:t>
            </a:r>
            <a:r>
              <a:rPr sz="2800"/>
              <a:t>解构试题即按照一定顺序拆解试题，分</a:t>
            </a:r>
            <a:r>
              <a:rPr lang="zh-CN" sz="2800"/>
              <a:t>解</a:t>
            </a:r>
            <a:r>
              <a:rPr sz="2800"/>
              <a:t>试题结构，判断各部分的作用，厘清试题逻辑，明确试题的考查方向，完成答题。</a:t>
            </a:r>
            <a:endParaRPr sz="2800"/>
          </a:p>
        </p:txBody>
      </p:sp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4"/>
          <p:cNvSpPr>
            <a:spLocks noGrp="1"/>
          </p:cNvSpPr>
          <p:nvPr/>
        </p:nvSpPr>
        <p:spPr>
          <a:xfrm>
            <a:off x="899795" y="1029970"/>
            <a:ext cx="525780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（一）解构的可行性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430" y="1677670"/>
            <a:ext cx="3726815" cy="45548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1.试题特点</a:t>
            </a:r>
            <a:endParaRPr kumimoji="0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高考试题的命制注重结构化设计，具体体现为主题化、情境化、开放性等特征。黄牧航教授认为命题应注重试题的结构内涵，探索对核心素养的分类分层测评。</a:t>
            </a:r>
            <a:endParaRPr kumimoji="0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微信图片_20230918075632"/>
          <p:cNvPicPr>
            <a:picLocks noChangeAspect="1"/>
          </p:cNvPicPr>
          <p:nvPr/>
        </p:nvPicPr>
        <p:blipFill>
          <a:blip r:embed="rId2"/>
          <a:srcRect l="6605" t="3796" r="2395" b="3806"/>
          <a:stretch>
            <a:fillRect/>
          </a:stretch>
        </p:blipFill>
        <p:spPr>
          <a:xfrm rot="10800000">
            <a:off x="4871720" y="1701165"/>
            <a:ext cx="3454400" cy="4676775"/>
          </a:xfrm>
          <a:prstGeom prst="rect">
            <a:avLst/>
          </a:prstGeom>
        </p:spPr>
      </p:pic>
      <p:pic>
        <p:nvPicPr>
          <p:cNvPr id="9" name="图片 8" descr="微信图片_20230918075328"/>
          <p:cNvPicPr>
            <a:picLocks noChangeAspect="1"/>
          </p:cNvPicPr>
          <p:nvPr/>
        </p:nvPicPr>
        <p:blipFill>
          <a:blip r:embed="rId3"/>
          <a:srcRect l="8431" t="4955" r="7149" b="5013"/>
          <a:stretch>
            <a:fillRect/>
          </a:stretch>
        </p:blipFill>
        <p:spPr>
          <a:xfrm rot="5400000">
            <a:off x="7886065" y="2359025"/>
            <a:ext cx="4676775" cy="33610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4"/>
          <p:cNvSpPr>
            <a:spLocks noGrp="1"/>
          </p:cNvSpPr>
          <p:nvPr/>
        </p:nvSpPr>
        <p:spPr>
          <a:xfrm>
            <a:off x="1127125" y="1029653"/>
            <a:ext cx="459867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（一）解构的可行性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27125" y="1677670"/>
            <a:ext cx="10176510" cy="4803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课标依据</a:t>
            </a:r>
            <a:endParaRPr kumimoji="0" lang="zh-CN" altLang="en-US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《中国高考评价体系》对高考进行“顶层设计”，指出学习者应该“能够将所学知识迁移到新情境，解决新问题，得出新结论”。</a:t>
            </a:r>
            <a:endParaRPr kumimoji="0" lang="zh-CN" altLang="en-US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2022年颁布的义务教育阶段历史学科课程标准，对各知识板块的叙述体现结构性。2020年修订的高中历史课程标准，“进一步精选了学科内容，重视以学科大概念为核心，使课程内容结构化”。</a:t>
            </a:r>
            <a:endParaRPr kumimoji="0" lang="zh-CN" altLang="en-US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这些指导性文件要求在教学中注重对知识的结构化建构，在备考中注重训练结构化思维，对已知结构进行有序解构与重构。</a:t>
            </a:r>
            <a:endParaRPr kumimoji="0" lang="zh-CN" altLang="en-US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36865" grpId="0" bldLvl="0" animBg="1"/>
      <p:bldP spid="3686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4"/>
          <p:cNvSpPr>
            <a:spLocks noGrp="1"/>
          </p:cNvSpPr>
          <p:nvPr/>
        </p:nvSpPr>
        <p:spPr>
          <a:xfrm>
            <a:off x="1127125" y="1029653"/>
            <a:ext cx="459867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（一）解构的可行性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27125" y="1677670"/>
            <a:ext cx="10176510" cy="12395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defTabSz="914400" rtl="0" eaLnBrk="1" fontAlgn="t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课标依据</a:t>
            </a:r>
            <a:endParaRPr kumimoji="0" lang="zh-CN" altLang="en-US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zh-CN" altLang="en-US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4510" y="2565400"/>
            <a:ext cx="5535295" cy="2974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6167755" y="2565400"/>
            <a:ext cx="5587365" cy="2974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1" animBg="1"/>
      <p:bldP spid="368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4"/>
          <p:cNvSpPr>
            <a:spLocks noGrp="1"/>
          </p:cNvSpPr>
          <p:nvPr/>
        </p:nvSpPr>
        <p:spPr>
          <a:xfrm>
            <a:off x="1127125" y="1029653"/>
            <a:ext cx="459867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（一）解构的可行性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27125" y="1677670"/>
            <a:ext cx="10415270" cy="4803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3.认知理论</a:t>
            </a:r>
            <a:endParaRPr kumimoji="0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认知结构迁移理论认为，一切有意义的学习都是在原有认知结构的基础上产生的，必然包括迁移。迁移是以认知结构为中介进行的，学习所获得的新经验，通过影响原有认知结构形成新的认知结构。</a:t>
            </a:r>
            <a:endParaRPr kumimoji="0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建构主义理论认为，知识是在主体与客体之间的相互作用过程中建构起来的，认知的发展是通过原有经验发生一定的改变，使它得到丰富、调整和改造。解题过程正是学生以试题为媒介的迁移学习过程，在这一过程中学生充分运用原有的认知结构，“解构”试题情境、“重构”对试题的解答。</a:t>
            </a:r>
            <a:endParaRPr kumimoji="0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36865" grpId="0" bldLvl="0" animBg="1"/>
      <p:bldP spid="3686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4"/>
          <p:cNvSpPr>
            <a:spLocks noGrp="1"/>
          </p:cNvSpPr>
          <p:nvPr/>
        </p:nvSpPr>
        <p:spPr>
          <a:xfrm>
            <a:off x="1127125" y="1029653"/>
            <a:ext cx="459867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（一）解构的可行性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27125" y="1677670"/>
            <a:ext cx="10415270" cy="3089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现今高中历史的课程、教学、学习和评价等方面，都贯穿着结构化思维，这是试题解构的理论和现实前提。</a:t>
            </a:r>
            <a:endParaRPr kumimoji="0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zh-CN" sz="2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36865" grpId="0" bldLvl="0" animBg="1"/>
      <p:bldP spid="368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635"/>
            <a:ext cx="12193905" cy="78295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一、解构试题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167765" y="1752600"/>
            <a:ext cx="5080000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5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5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语文思维逻辑下的历史试题解构</a:t>
            </a:r>
            <a:endParaRPr lang="zh-CN" altLang="en-US" sz="2500" b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43305" y="2276475"/>
            <a:ext cx="10280650" cy="310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 fontAlgn="auto">
              <a:lnSpc>
                <a:spcPct val="140000"/>
              </a:lnSpc>
            </a:pPr>
            <a:r>
              <a:rPr lang="en-US" altLang="zh-CN" sz="2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2022.14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战初期，英国对法国只进行了象征性的有限军事援助。随着法国和平主义运动和反战运动的高涨，以及法国政府有可能单独与德国缔结和平条约以走出战争，英国转而全力与法国合作以赢得胜利。英国转变态度是为了（　　）A．尽快恢复欧洲和平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B．保持战后欧洲均势C．避免单独对德作战</a:t>
            </a:r>
            <a:r>
              <a:rPr lang="en-US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lang="zh-CN" sz="2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D．联合法国控制欧洲</a:t>
            </a:r>
            <a:endParaRPr lang="zh-CN" altLang="en-US" sz="23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27125" y="980758"/>
            <a:ext cx="4598670" cy="57404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>
              <a:rot lat="0" lon="0" rev="0"/>
            </a:camera>
            <a:lightRig rig="threePt" dir="t">
              <a:rot lat="0" lon="0" rev="6600000"/>
            </a:lightRig>
          </a:scene3d>
        </p:spPr>
        <p:txBody>
          <a:bodyPr wrap="square" lIns="107950" tIns="71755" rIns="107950" bIns="71755" anchor="ctr">
            <a:spAutoFit/>
            <a:scene3d>
              <a:camera prst="perspectiveFront"/>
              <a:lightRig rig="threePt" dir="t"/>
            </a:scene3d>
            <a:sp3d z="31750" contourW="12700" prstMaterial="matte">
              <a:contourClr>
                <a:srgbClr val="0070C0"/>
              </a:contourClr>
            </a:sp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FFFF"/>
                </a:solidFill>
                <a:effectLst>
                  <a:innerShdw blurRad="1270000" dir="5760000">
                    <a:srgbClr val="FFFFFF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base"/>
            <a:r>
              <a:rPr lang="zh-CN" altLang="en-US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</a:rPr>
              <a:t>（二）试题解构程序与示例</a:t>
            </a:r>
            <a:endParaRPr lang="zh-CN" altLang="en-US" sz="2800" strike="noStrike" noProof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1270" y="5430520"/>
            <a:ext cx="9761220" cy="9061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noAutofit/>
          </a:bodyPr>
          <a:p>
            <a:r>
              <a:rPr lang="en-US" altLang="zh-CN" sz="2500" b="1"/>
              <a:t>      </a:t>
            </a:r>
            <a:r>
              <a:rPr lang="zh-CN" altLang="en-US" sz="2500" b="1"/>
              <a:t>一战初期，英国没有全力援助法国。当法国出现可能战败的情况时，英国才全力援助以取得胜利。</a:t>
            </a:r>
            <a:endParaRPr lang="zh-CN" altLang="en-US" sz="2500" b="1"/>
          </a:p>
        </p:txBody>
      </p:sp>
      <p:sp>
        <p:nvSpPr>
          <p:cNvPr id="7" name="圆角矩形 6"/>
          <p:cNvSpPr/>
          <p:nvPr/>
        </p:nvSpPr>
        <p:spPr>
          <a:xfrm>
            <a:off x="7679690" y="2428875"/>
            <a:ext cx="1791335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343025" y="2925445"/>
            <a:ext cx="702310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521960" y="3429000"/>
            <a:ext cx="1151255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552305" y="2925445"/>
            <a:ext cx="679450" cy="40449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6" grpId="0" bldLvl="0" animBg="1"/>
      <p:bldP spid="6" grpId="1" animBg="1"/>
      <p:bldP spid="7" grpId="0" animBg="1"/>
      <p:bldP spid="10" grpId="0" animBg="1"/>
      <p:bldP spid="11" grpId="0" animBg="1"/>
      <p:bldP spid="12" grpId="0" animBg="1"/>
      <p:bldP spid="3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COMMONDATA" val="eyJoZGlkIjoiOWJlYWM0OGI2ZTgzNDVkYTgxN2ZiYTIyOGUzNWQyYTMifQ=="/>
  <p:tag name="KSO_WPP_MARK_KEY" val="2753b575-68f9-4caa-a0f4-eb1bf25cde3c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8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微软雅黑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3701</Words>
  <PresentationFormat>全屏显示(16:10)</PresentationFormat>
  <Paragraphs>183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Times New Roman</vt:lpstr>
      <vt:lpstr>Wingdings</vt:lpstr>
      <vt:lpstr>华文中宋</vt:lpstr>
      <vt:lpstr>楷体</vt:lpstr>
      <vt:lpstr>隶书</vt:lpstr>
      <vt:lpstr>黑体</vt:lpstr>
      <vt:lpstr>Calibri</vt:lpstr>
      <vt:lpstr>Franklin Gothic Medium</vt:lpstr>
      <vt:lpstr>Arial Unicode MS</vt:lpstr>
      <vt:lpstr>等线 Light</vt:lpstr>
      <vt:lpstr>等线</vt:lpstr>
      <vt:lpstr>华文行楷</vt:lpstr>
      <vt:lpstr>MS PGothic</vt:lpstr>
      <vt:lpstr>华光细黑一_CNKI</vt:lpstr>
      <vt:lpstr>Office 主题​​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2011-06-03T14:53:00Z</dcterms:created>
  <dcterms:modified xsi:type="dcterms:W3CDTF">2023-09-18T05:50:02Z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9C4DA3A98E5147DE8985767232CFAC48_12</vt:lpwstr>
  </property>
</Properties>
</file>