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notesMasterIdLst>
    <p:notesMasterId r:id="rId3"/>
  </p:notesMasterIdLst>
  <p:sldIdLst>
    <p:sldId id="371" r:id="rId4"/>
    <p:sldId id="372" r:id="rId5"/>
    <p:sldId id="384" r:id="rId6"/>
    <p:sldId id="261" r:id="rId7"/>
    <p:sldId id="392" r:id="rId8"/>
    <p:sldId id="382" r:id="rId9"/>
    <p:sldId id="391" r:id="rId10"/>
    <p:sldId id="375" r:id="rId11"/>
    <p:sldId id="373" r:id="rId12"/>
    <p:sldId id="383" r:id="rId13"/>
    <p:sldId id="388" r:id="rId14"/>
    <p:sldId id="390" r:id="rId15"/>
    <p:sldId id="394" r:id="rId16"/>
    <p:sldId id="270" r:id="rId17"/>
    <p:sldId id="283" r:id="rId18"/>
    <p:sldId id="284" r:id="rId19"/>
    <p:sldId id="282" r:id="rId20"/>
    <p:sldId id="285" r:id="rId21"/>
    <p:sldId id="393" r:id="rId22"/>
    <p:sldId id="295" r:id="rId23"/>
    <p:sldId id="296" r:id="rId24"/>
    <p:sldId id="297" r:id="rId25"/>
    <p:sldId id="298" r:id="rId26"/>
  </p:sldIdLst>
  <p:sldSz cx="9144000" cy="6858000" type="screen4x3"/>
  <p:notesSz cx="6858000" cy="9144000"/>
  <p:custDataLst>
    <p:tags r:id="rId2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李雪烽" initials="李" lastIdx="0" clrIdx="0"/>
  <p:cmAuthor id="2" name="Administrator" initials="A" lastIdx="0" clrIdx="0"/>
  <p:cmAuthor id="3" name="Pueschner, Franziska {FA~Shanghai}" initials="P" lastIdx="0" clrIdx="0"/>
  <p:cmAuthor id="4" name="Windows 用户" initials="W" lastIdx="0" clrIdx="0"/>
  <p:cmAuthor id="5" name="作者" initials="作" lastIdx="0" clrIdx="24"/>
  <p:cmAuthor id="6" name="lenovo" initials="l" lastIdx="0" clrIdx="5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-78"/>
      </p:cViewPr>
      <p:guideLst>
        <p:guide orient="horz" pos="213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tags" Target="tags/tag4.xml" /><Relationship Id="rId28" Type="http://schemas.openxmlformats.org/officeDocument/2006/relationships/presProps" Target="presProps.xml" /><Relationship Id="rId29" Type="http://schemas.openxmlformats.org/officeDocument/2006/relationships/viewProps" Target="viewProps.xml" /><Relationship Id="rId3" Type="http://schemas.openxmlformats.org/officeDocument/2006/relationships/notesMaster" Target="notesMasters/notesMaster1.xml" /><Relationship Id="rId30" Type="http://schemas.openxmlformats.org/officeDocument/2006/relationships/theme" Target="theme/theme1.xml" /><Relationship Id="rId31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页眉占位符 1228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12291" name="日期占位符 1229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fontAlgn="base"/>
            <a:endParaRPr lang="zh-CN" altLang="en-US" sz="1200" strike="noStrike" noProof="1"/>
          </a:p>
        </p:txBody>
      </p:sp>
      <p:sp>
        <p:nvSpPr>
          <p:cNvPr id="3076" name="幻灯片图像占位符 12291"/>
          <p:cNvSpPr>
            <a:spLocks noGrp="1" noRot="1" noChangeAspect="1" noTextEdit="1"/>
          </p:cNvSpPr>
          <p:nvPr>
            <p:ph type="sldImg" idx="6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文本占位符 12292"/>
          <p:cNvSpPr>
            <a:spLocks noGrp="1"/>
          </p:cNvSpPr>
          <p:nvPr>
            <p:ph type="body" sz="quarter" idx="7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2294" name="页脚占位符 1229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12295" name="灯片编号占位符 1229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fontAlgn="base"/>
            <a:fld id="{9A0DB2DC-4C9A-4742-B13C-FB6460FD3503}" type="slidenum">
              <a:rPr lang="zh-CN" altLang="en-US" sz="120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fontAlgn="base"/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xmlns="" val="26471130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0657" name="幻灯片图像占位符 1"/>
          <p:cNvSpPr>
            <a:spLocks noGrp="1" noRot="1" noChangeAspec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70658" name="备注占位符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>
              <a:spcBef>
                <a:spcPct val="0"/>
              </a:spcBef>
            </a:pPr>
            <a:endParaRPr lang="zh-CN" altLang="en-US"/>
          </a:p>
        </p:txBody>
      </p:sp>
      <p:sp>
        <p:nvSpPr>
          <p:cNvPr id="70659" name="灯片编号占位符 3"/>
          <p:cNvSpPr txBox="1"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pPr lvl="0" algn="r"/>
              <a:t>5</a:t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04CC9-B3D0-41A0-89E4-D0E21269C958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立德树人的大背景下，以课或者单元为单位为主，以同阶段知识为辅。知识点的融合和关联  强化阶段特征，灌输整体意识</a:t>
            </a:r>
            <a:endParaRPr lang="en-US" altLang="zh-CN" smtClean="0"/>
          </a:p>
          <a:p>
            <a:r>
              <a:rPr lang="zh-CN" altLang="en-US" smtClean="0"/>
              <a:t>在阶段特征下，设置若干主题（主线，或者价值引领，亦或者智慧引领），以教材为“学材”（打破教材藩篱），重新整合教材和其他典型史料，紧扣旧课表（适当借鉴新课标），开展 “主题教学”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7D533-ECA0-4413-9C3E-C88ABDCBE3CC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好，这是第三个创新疗法，那归结起来，这些疗法主要是那些方面的制度呢？有何创新呢？这些制度可以归结为这几个角度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52930" cy="54102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2504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981200"/>
            <a:ext cx="4032504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页脚占位符 10241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43" name="灯片编号占位符 10242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grpSp>
        <p:nvGrpSpPr>
          <p:cNvPr id="1028" name="组合 10243"/>
          <p:cNvGrpSpPr/>
          <p:nvPr/>
        </p:nvGrpSpPr>
        <p:grpSpPr>
          <a:xfrm>
            <a:off x="0" y="0"/>
            <a:ext cx="9144000" cy="546100"/>
            <a:chExt cx="5760" cy="344"/>
          </a:xfrm>
        </p:grpSpPr>
        <p:sp>
          <p:nvSpPr>
            <p:cNvPr id="1029" name="矩形 10244"/>
            <p:cNvSpPr/>
            <p:nvPr/>
          </p:nvSpPr>
          <p:spPr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</a:ln>
          </p:spPr>
          <p:txBody>
            <a:bodyPr wrap="none" anchor="ctr" anchorCtr="0"/>
            <a:lstStyle/>
            <a:p>
              <a:pPr lvl="0" algn="ctr"/>
              <a:endParaRPr 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30" name="矩形 10245"/>
            <p:cNvSpPr/>
            <p:nvPr/>
          </p:nvSpPr>
          <p:spPr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</a:ln>
          </p:spPr>
          <p:txBody>
            <a:bodyPr anchor="t" anchorCtr="0"/>
            <a:lstStyle/>
            <a:p>
              <a:pPr lvl="0"/>
              <a:endParaRPr 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31" name="矩形 10246"/>
            <p:cNvSpPr/>
            <p:nvPr/>
          </p:nvSpPr>
          <p:spPr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 anchorCtr="0"/>
            <a:lstStyle/>
            <a:p>
              <a:pPr lvl="0"/>
              <a:endParaRPr lang="zh-CN" sz="180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32" name="矩形 10247"/>
            <p:cNvSpPr/>
            <p:nvPr/>
          </p:nvSpPr>
          <p:spPr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 anchorCtr="0"/>
            <a:lstStyle/>
            <a:p>
              <a:pPr lvl="0"/>
              <a:endParaRPr lang="zh-CN" sz="180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33" name="矩形 10248"/>
            <p:cNvSpPr/>
            <p:nvPr/>
          </p:nvSpPr>
          <p:spPr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 anchorCtr="0"/>
            <a:lstStyle/>
            <a:p>
              <a:pPr lvl="0"/>
              <a:endParaRPr lang="zh-CN" sz="18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34" name="矩形 10249"/>
            <p:cNvSpPr/>
            <p:nvPr/>
          </p:nvSpPr>
          <p:spPr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 anchorCtr="0"/>
            <a:lstStyle/>
            <a:p>
              <a:pPr lvl="0"/>
              <a:endParaRPr lang="zh-CN" sz="180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35" name="矩形 10250"/>
            <p:cNvSpPr/>
            <p:nvPr/>
          </p:nvSpPr>
          <p:spPr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anchor="t" anchorCtr="0"/>
            <a:lstStyle/>
            <a:p>
              <a:pPr lvl="0"/>
              <a:endParaRPr 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36" name="矩形 10251"/>
            <p:cNvSpPr/>
            <p:nvPr/>
          </p:nvSpPr>
          <p:spPr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 anchorCtr="0"/>
            <a:lstStyle/>
            <a:p>
              <a:pPr lvl="0"/>
              <a:endParaRPr lang="zh-CN" sz="18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37" name="矩形 10252"/>
            <p:cNvSpPr/>
            <p:nvPr/>
          </p:nvSpPr>
          <p:spPr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 anchorCtr="0"/>
            <a:lstStyle/>
            <a:p>
              <a:pPr lvl="0"/>
              <a:endParaRPr lang="zh-CN" sz="18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38" name="标题 1025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9" name="文本占位符 10254"/>
          <p:cNvSpPr>
            <a:spLocks noGrp="1"/>
          </p:cNvSpPr>
          <p:nvPr>
            <p:ph type="body" idx="5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56" name="日期占位符 1025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/>
  <p:timing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Tx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Tx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Tx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Tx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Tx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4.xml" /><Relationship Id="rId3" Type="http://schemas.openxmlformats.org/officeDocument/2006/relationships/tags" Target="../tags/tag2.xml" /><Relationship Id="rId4" Type="http://schemas.openxmlformats.org/officeDocument/2006/relationships/tags" Target="../tags/tag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2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Relationship Id="rId4" Type="http://schemas.openxmlformats.org/officeDocument/2006/relationships/image" Target="../media/image5.jpeg" /><Relationship Id="rId5" Type="http://schemas.openxmlformats.org/officeDocument/2006/relationships/image" Target="../media/image6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jpeg" /><Relationship Id="rId3" Type="http://schemas.openxmlformats.org/officeDocument/2006/relationships/image" Target="../media/image8.jpeg" /><Relationship Id="rId4" Type="http://schemas.openxmlformats.org/officeDocument/2006/relationships/image" Target="../media/image9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jpeg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4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tags" Target="../tags/tag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1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6" name="标题 1"/>
          <p:cNvSpPr txBox="1"/>
          <p:nvPr/>
        </p:nvSpPr>
        <p:spPr>
          <a:xfrm>
            <a:off x="-108585" y="1988820"/>
            <a:ext cx="9349105" cy="1470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smtClean="0">
                <a:solidFill>
                  <a:srgbClr val="FF0000"/>
                </a:solidFill>
              </a:rPr>
              <a:t>    “</a:t>
            </a:r>
            <a:r>
              <a:rPr lang="zh-CN" altLang="en-US" sz="3600" smtClean="0">
                <a:solidFill>
                  <a:srgbClr val="FF0000"/>
                </a:solidFill>
              </a:rPr>
              <a:t>主题</a:t>
            </a:r>
            <a:r>
              <a:rPr lang="en-US" altLang="zh-CN" sz="3600" smtClean="0">
                <a:solidFill>
                  <a:srgbClr val="FF0000"/>
                </a:solidFill>
              </a:rPr>
              <a:t>+</a:t>
            </a:r>
            <a:r>
              <a:rPr lang="zh-CN" altLang="en-US" sz="3600" smtClean="0">
                <a:solidFill>
                  <a:srgbClr val="FF0000"/>
                </a:solidFill>
              </a:rPr>
              <a:t>问题链</a:t>
            </a:r>
            <a:r>
              <a:rPr lang="en-US" altLang="zh-CN" sz="3600" smtClean="0">
                <a:solidFill>
                  <a:srgbClr val="FF0000"/>
                </a:solidFill>
              </a:rPr>
              <a:t>”</a:t>
            </a:r>
            <a:r>
              <a:rPr lang="zh-CN" altLang="en-US" sz="3600" smtClean="0">
                <a:solidFill>
                  <a:srgbClr val="FF0000"/>
                </a:solidFill>
              </a:rPr>
              <a:t>式教学设计的实践与反思</a:t>
            </a:r>
          </a:p>
        </p:txBody>
      </p:sp>
    </p:spTree>
    <p:extLst>
      <p:ext uri="{BB962C8B-B14F-4D97-AF65-F5344CB8AC3E}">
        <p14:creationId xmlns:p14="http://schemas.microsoft.com/office/powerpoint/2010/main" val="319930545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2965508" y="2780928"/>
            <a:ext cx="2550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</a:rPr>
              <a:t>2.</a:t>
            </a:r>
            <a:r>
              <a:rPr lang="zh-CN" altLang="en-US" sz="3600" b="1">
                <a:solidFill>
                  <a:srgbClr val="FF0000"/>
                </a:solidFill>
              </a:rPr>
              <a:t> </a:t>
            </a:r>
            <a:r>
              <a:rPr lang="zh-CN" altLang="en-US" sz="3600" b="1" smtClean="0">
                <a:solidFill>
                  <a:srgbClr val="FF0000"/>
                </a:solidFill>
              </a:rPr>
              <a:t>典型案例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789359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683568" y="2124139"/>
            <a:ext cx="59766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>
                <a:cs typeface="+mn-ea"/>
                <a:sym typeface="+mn-lt"/>
              </a:rPr>
              <a:t>1.19</a:t>
            </a:r>
            <a:r>
              <a:rPr lang="zh-CN" altLang="en-US" sz="2800" b="1">
                <a:cs typeface="+mn-ea"/>
                <a:sym typeface="+mn-lt"/>
              </a:rPr>
              <a:t>世纪中叶的时代潮流是什么</a:t>
            </a:r>
            <a:r>
              <a:rPr lang="zh-CN" altLang="en-US" sz="2800" b="1" smtClean="0">
                <a:cs typeface="+mn-ea"/>
                <a:sym typeface="+mn-lt"/>
              </a:rPr>
              <a:t>？</a:t>
            </a:r>
            <a:endParaRPr lang="en-US" altLang="zh-CN" sz="2800" b="1" smtClean="0"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en-US" altLang="zh-CN" sz="2800" b="1" smtClean="0">
                <a:cs typeface="+mn-ea"/>
                <a:sym typeface="+mn-lt"/>
              </a:rPr>
              <a:t>2</a:t>
            </a:r>
            <a:r>
              <a:rPr lang="en-US" altLang="zh-CN" sz="2800" b="1">
                <a:cs typeface="+mn-ea"/>
                <a:sym typeface="+mn-lt"/>
              </a:rPr>
              <a:t>.</a:t>
            </a:r>
            <a:r>
              <a:rPr lang="zh-CN" altLang="en-US" sz="2800" b="1">
                <a:cs typeface="+mn-ea"/>
                <a:sym typeface="+mn-lt"/>
              </a:rPr>
              <a:t>法德在前进路上遇到</a:t>
            </a:r>
            <a:r>
              <a:rPr lang="zh-CN" altLang="en-US" sz="2800" b="1" smtClean="0">
                <a:cs typeface="+mn-ea"/>
                <a:sym typeface="+mn-lt"/>
              </a:rPr>
              <a:t>什么障碍？</a:t>
            </a:r>
            <a:endParaRPr lang="en-US" altLang="zh-CN" sz="2800" b="1" smtClean="0"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en-US" altLang="zh-CN" sz="2800" b="1" smtClean="0">
                <a:cs typeface="+mn-ea"/>
                <a:sym typeface="+mn-lt"/>
              </a:rPr>
              <a:t>3</a:t>
            </a:r>
            <a:r>
              <a:rPr lang="en-US" altLang="zh-CN" sz="2800" b="1">
                <a:cs typeface="+mn-ea"/>
                <a:sym typeface="+mn-lt"/>
              </a:rPr>
              <a:t>.</a:t>
            </a:r>
            <a:r>
              <a:rPr lang="zh-CN" altLang="en-US" sz="2800" b="1" smtClean="0">
                <a:cs typeface="+mn-ea"/>
                <a:sym typeface="+mn-lt"/>
              </a:rPr>
              <a:t>法</a:t>
            </a:r>
            <a:r>
              <a:rPr lang="zh-CN" altLang="en-US" sz="2800" b="1">
                <a:cs typeface="+mn-ea"/>
                <a:sym typeface="+mn-lt"/>
              </a:rPr>
              <a:t>德是</a:t>
            </a:r>
            <a:r>
              <a:rPr lang="zh-CN" altLang="en-US" sz="2800" b="1" smtClean="0">
                <a:cs typeface="+mn-ea"/>
                <a:sym typeface="+mn-lt"/>
              </a:rPr>
              <a:t>如何扫除障碍的</a:t>
            </a:r>
            <a:r>
              <a:rPr lang="zh-CN" altLang="en-US" sz="2800" b="1">
                <a:cs typeface="+mn-ea"/>
                <a:sym typeface="+mn-lt"/>
              </a:rPr>
              <a:t>？过程如何</a:t>
            </a:r>
            <a:r>
              <a:rPr lang="zh-CN" altLang="en-US" sz="2800" b="1" smtClean="0">
                <a:cs typeface="+mn-ea"/>
                <a:sym typeface="+mn-lt"/>
              </a:rPr>
              <a:t>？</a:t>
            </a:r>
            <a:endParaRPr lang="en-US" altLang="zh-CN" sz="2800" b="1" smtClean="0">
              <a:solidFill>
                <a:srgbClr val="FF0000"/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en-US" altLang="zh-CN" sz="2800" b="1" smtClean="0">
                <a:cs typeface="+mn-ea"/>
                <a:sym typeface="+mn-lt"/>
              </a:rPr>
              <a:t>4.</a:t>
            </a:r>
            <a:r>
              <a:rPr lang="zh-CN" altLang="en-US" sz="2800" b="1" smtClean="0">
                <a:cs typeface="+mn-ea"/>
                <a:sym typeface="+mn-lt"/>
              </a:rPr>
              <a:t>解除困难后</a:t>
            </a:r>
            <a:r>
              <a:rPr lang="zh-CN" altLang="en-US" sz="2800" b="1">
                <a:cs typeface="+mn-ea"/>
                <a:sym typeface="+mn-lt"/>
              </a:rPr>
              <a:t>用什么方法巩固成果</a:t>
            </a:r>
            <a:r>
              <a:rPr lang="zh-CN" altLang="en-US" sz="2800" b="1" smtClean="0">
                <a:cs typeface="+mn-ea"/>
                <a:sym typeface="+mn-lt"/>
              </a:rPr>
              <a:t>？</a:t>
            </a:r>
            <a:endParaRPr lang="en-US" altLang="zh-CN" sz="2800" b="1" smtClean="0"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en-US" altLang="zh-CN" sz="2800" b="1" smtClean="0">
                <a:cs typeface="+mn-ea"/>
                <a:sym typeface="+mn-lt"/>
              </a:rPr>
              <a:t>5.</a:t>
            </a:r>
            <a:r>
              <a:rPr lang="zh-CN" altLang="en-US" sz="2800" b="1" smtClean="0">
                <a:cs typeface="+mn-ea"/>
                <a:sym typeface="+mn-lt"/>
              </a:rPr>
              <a:t>这样做给法德带来了什么影响？</a:t>
            </a:r>
            <a:endParaRPr lang="en-US" altLang="zh-CN" sz="2800" b="1" smtClean="0">
              <a:cs typeface="+mn-ea"/>
              <a:sym typeface="+mn-lt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598716" y="1317651"/>
            <a:ext cx="7327656" cy="8064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b="1" smtClean="0">
                <a:latin typeface="+mn-lt"/>
                <a:ea typeface="+mn-ea"/>
                <a:cs typeface="+mn-ea"/>
                <a:sym typeface="+mn-lt"/>
              </a:rPr>
              <a:t>追赶时代</a:t>
            </a:r>
            <a:r>
              <a:rPr lang="en-US" altLang="zh-CN" sz="3200" b="1" smtClean="0">
                <a:latin typeface="+mn-lt"/>
                <a:ea typeface="+mn-ea"/>
                <a:cs typeface="+mn-ea"/>
                <a:sym typeface="+mn-lt"/>
              </a:rPr>
              <a:t>——</a:t>
            </a:r>
            <a:r>
              <a:rPr lang="zh-CN" altLang="en-US" sz="3200" b="1" smtClean="0">
                <a:latin typeface="+mn-lt"/>
                <a:ea typeface="+mn-ea"/>
                <a:cs typeface="+mn-ea"/>
                <a:sym typeface="+mn-lt"/>
              </a:rPr>
              <a:t>法德的宪政强国之路</a:t>
            </a:r>
            <a:endParaRPr lang="zh-CN" altLang="en-US" sz="3200" b="1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36204" y="2427934"/>
            <a:ext cx="300029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zh-CN" altLang="en-US" sz="2000" b="1" smtClean="0">
                <a:solidFill>
                  <a:srgbClr val="FFFF00"/>
                </a:solidFill>
              </a:rPr>
              <a:t>中观：</a:t>
            </a:r>
            <a:r>
              <a:rPr lang="zh-CN" altLang="en-US" sz="2000" smtClean="0">
                <a:solidFill>
                  <a:srgbClr val="FFFF00"/>
                </a:solidFill>
              </a:rPr>
              <a:t>时代背景（阶段特征）</a:t>
            </a:r>
            <a:endParaRPr lang="zh-CN" altLang="en-US" sz="200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36204" y="3290412"/>
            <a:ext cx="2856276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FF00"/>
                </a:solidFill>
              </a:defRPr>
            </a:lvl1pPr>
          </a:lstStyle>
          <a:p>
            <a:r>
              <a:rPr lang="zh-CN" altLang="en-US"/>
              <a:t>微观：具体到国内背景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96824" y="4179452"/>
            <a:ext cx="2195656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FF00"/>
                </a:solidFill>
              </a:defRPr>
            </a:lvl1pPr>
          </a:lstStyle>
          <a:p>
            <a:r>
              <a:rPr lang="zh-CN" altLang="en-US"/>
              <a:t>过程（艰难曲折、王朝战争）</a:t>
            </a:r>
            <a:endParaRPr lang="en-US" altLang="zh-CN"/>
          </a:p>
        </p:txBody>
      </p:sp>
      <p:sp>
        <p:nvSpPr>
          <p:cNvPr id="10" name="TextBox 9"/>
          <p:cNvSpPr txBox="1"/>
          <p:nvPr/>
        </p:nvSpPr>
        <p:spPr>
          <a:xfrm>
            <a:off x="6372200" y="5086925"/>
            <a:ext cx="2447096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FF00"/>
                </a:solidFill>
              </a:defRPr>
            </a:lvl1pPr>
          </a:lstStyle>
          <a:p>
            <a:r>
              <a:rPr lang="zh-CN" altLang="en-US"/>
              <a:t>德法建立宪法的史实及分析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6204" y="6125234"/>
            <a:ext cx="179897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FF00"/>
                </a:solidFill>
              </a:defRPr>
            </a:lvl1pPr>
          </a:lstStyle>
          <a:p>
            <a:r>
              <a:rPr lang="zh-CN" altLang="en-US"/>
              <a:t>评价、影响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2698285"/>
            <a:ext cx="504056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smtClean="0"/>
              <a:t>问题链贯穿主干知识</a:t>
            </a:r>
            <a:endParaRPr lang="zh-CN" altLang="en-US" sz="2400" b="1"/>
          </a:p>
        </p:txBody>
      </p:sp>
      <p:sp>
        <p:nvSpPr>
          <p:cNvPr id="12" name="TextBox 11"/>
          <p:cNvSpPr txBox="1"/>
          <p:nvPr/>
        </p:nvSpPr>
        <p:spPr>
          <a:xfrm>
            <a:off x="1763688" y="594937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smtClean="0"/>
              <a:t>必修一第</a:t>
            </a:r>
            <a:r>
              <a:rPr lang="en-US" altLang="zh-CN" sz="2000" smtClean="0"/>
              <a:t>9</a:t>
            </a:r>
            <a:r>
              <a:rPr lang="zh-CN" altLang="en-US" sz="2000" smtClean="0"/>
              <a:t>课资本主义政治制度在欧洲大陆的拓展</a:t>
            </a:r>
            <a:r>
              <a:rPr lang="zh-CN" altLang="en-US" sz="2000" smtClean="0">
                <a:solidFill>
                  <a:srgbClr val="FF0000"/>
                </a:solidFill>
              </a:rPr>
              <a:t>（主题思路）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13" name="矩形 47109"/>
          <p:cNvSpPr/>
          <p:nvPr/>
        </p:nvSpPr>
        <p:spPr>
          <a:xfrm>
            <a:off x="1" y="469555"/>
            <a:ext cx="1331640" cy="65087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例</a:t>
            </a:r>
            <a:r>
              <a:rPr lang="en-US" altLang="zh-CN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</a:t>
            </a:r>
            <a:endParaRPr lang="zh-CN" altLang="en-US" sz="3600" b="1">
              <a:solidFill>
                <a:schemeClr val="accent1">
                  <a:lumMod val="90000"/>
                </a:schemeClr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244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8" grpId="0"/>
      <p:bldP spid="9" grpId="0"/>
      <p:bldP spid="10" grpId="0"/>
      <p:bldP spid="11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xmlns="" val="3078446304"/>
              </p:ext>
            </p:extLst>
          </p:nvPr>
        </p:nvGraphicFramePr>
        <p:xfrm>
          <a:off x="20192" y="908720"/>
          <a:ext cx="9036497" cy="56549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405"/>
                <a:gridCol w="4261546"/>
                <a:gridCol w="3820546"/>
              </a:tblGrid>
              <a:tr h="387985">
                <a:tc rowSpan="2">
                  <a:txBody>
                    <a:bodyPr vert="horz" wrap="square"/>
                    <a:lstStyle/>
                    <a:p>
                      <a:pPr indent="0">
                        <a:lnSpc>
                          <a:spcPct val="110000"/>
                        </a:lnSpc>
                        <a:buNone/>
                      </a:pPr>
                      <a:endParaRPr 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10000"/>
                        </a:lnSpc>
                        <a:buNone/>
                      </a:pPr>
                      <a:r>
                        <a:rPr lang="en-US" sz="2400" b="1" err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宋体" panose="02010600030101010101" pitchFamily="2" charset="-122"/>
                        </a:rPr>
                        <a:t>主题</a:t>
                      </a:r>
                      <a:endParaRPr lang="en-US" alt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 vert="horz" wrap="square"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1800" b="1" err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王朝问疾与疗法创新----第7课 隋唐制度的变化与创新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20370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宋体" panose="02010600030101010101" pitchFamily="2" charset="-122"/>
                        </a:rPr>
                        <a:t>一、王朝问疾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 err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宋体" panose="02010600030101010101" pitchFamily="2" charset="-122"/>
                        </a:rPr>
                        <a:t>二、疗法创新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1485">
                <a:tc rowSpan="3">
                  <a:txBody>
                    <a:bodyPr vert="horz" wrap="square"/>
                    <a:lstStyle/>
                    <a:p>
                      <a:pPr indent="0">
                        <a:lnSpc>
                          <a:spcPct val="110000"/>
                        </a:lnSpc>
                        <a:buNone/>
                      </a:pPr>
                      <a:r>
                        <a:rPr lang="en-US" sz="24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      </a:t>
                      </a:r>
                    </a:p>
                    <a:p>
                      <a:pPr indent="0">
                        <a:lnSpc>
                          <a:spcPct val="110000"/>
                        </a:lnSpc>
                        <a:buNone/>
                      </a:pPr>
                      <a:endParaRPr 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  <a:p>
                      <a:pPr indent="0">
                        <a:lnSpc>
                          <a:spcPct val="110000"/>
                        </a:lnSpc>
                        <a:buNone/>
                      </a:pPr>
                      <a:endParaRPr 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  <a:p>
                      <a:pPr indent="0">
                        <a:lnSpc>
                          <a:spcPct val="110000"/>
                        </a:lnSpc>
                        <a:buNone/>
                      </a:pPr>
                      <a:endParaRPr 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  <a:p>
                      <a:pPr indent="0">
                        <a:lnSpc>
                          <a:spcPct val="110000"/>
                        </a:lnSpc>
                        <a:buNone/>
                      </a:pPr>
                      <a:endParaRPr 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  <a:p>
                      <a:pPr indent="0">
                        <a:lnSpc>
                          <a:spcPct val="110000"/>
                        </a:lnSpc>
                        <a:buNone/>
                      </a:pPr>
                      <a:r>
                        <a:rPr lang="en-US" sz="24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问题链</a:t>
                      </a:r>
                      <a:endParaRPr lang="en-US" alt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1.隋唐再现大一统，新的统治者在治国上遇到什么困难呢？</a:t>
                      </a:r>
                    </a:p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（1）旧病一：</a:t>
                      </a:r>
                      <a:r>
                        <a:rPr lang="en-US" sz="24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世族政治，威胁皇权   问：士族凭借什么掌权？</a:t>
                      </a:r>
                      <a:endParaRPr lang="en-US" alt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2.隋唐时期的统治者是如何对症下药的？各个疗程效果如何？</a:t>
                      </a:r>
                    </a:p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 err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疗法一：</a:t>
                      </a:r>
                      <a:r>
                        <a:rPr lang="en-US" sz="2400" b="1" err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科举考试，中央选官  </a:t>
                      </a:r>
                      <a:endParaRPr lang="en-US" alt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410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（2）旧病二</a:t>
                      </a:r>
                      <a:r>
                        <a:rPr lang="en-US" sz="24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:权臣当道，频繁改朝    问：为何篡位常为相级高官？</a:t>
                      </a:r>
                      <a:endParaRPr lang="en-US" alt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 err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疗法二：</a:t>
                      </a:r>
                      <a:r>
                        <a:rPr lang="en-US" sz="2400" b="1" err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三省分工，切割相权  </a:t>
                      </a:r>
                      <a:endParaRPr lang="en-US" alt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1110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（3）新疾三：</a:t>
                      </a:r>
                      <a:r>
                        <a:rPr lang="en-US" sz="2400" b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华文楷体" panose="02010600040101010101" pitchFamily="2" charset="-122"/>
                        </a:rPr>
                        <a:t>动荡乱世，财政困难   问：唐朝户数发生了什么变化？怎么回事？</a:t>
                      </a:r>
                      <a:endParaRPr lang="en-US" alt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华文楷体" panose="0201060004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 err="1">
                          <a:solidFill>
                            <a:srgbClr val="FF0000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宋体" panose="02010600030101010101" pitchFamily="2" charset="-122"/>
                        </a:rPr>
                        <a:t>疗法三：</a:t>
                      </a:r>
                      <a:r>
                        <a:rPr lang="en-US" sz="2400" b="1" err="1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宋体" panose="02010600030101010101" pitchFamily="2" charset="-122"/>
                        </a:rPr>
                        <a:t>赋税调整，确保财政</a:t>
                      </a:r>
                      <a:endParaRPr lang="en-US" altLang="en-US" sz="2400" b="1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1435" marR="51435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矩形 47109"/>
          <p:cNvSpPr/>
          <p:nvPr/>
        </p:nvSpPr>
        <p:spPr>
          <a:xfrm>
            <a:off x="1" y="469555"/>
            <a:ext cx="1331640" cy="65087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例</a:t>
            </a:r>
            <a:r>
              <a:rPr lang="en-US" altLang="zh-CN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2</a:t>
            </a:r>
            <a:endParaRPr lang="zh-CN" altLang="en-US" sz="3600" b="1">
              <a:solidFill>
                <a:schemeClr val="accent1">
                  <a:lumMod val="90000"/>
                </a:schemeClr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xmlns="" val="3485367441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7544" y="476672"/>
            <a:ext cx="8280920" cy="621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47109"/>
          <p:cNvSpPr/>
          <p:nvPr/>
        </p:nvSpPr>
        <p:spPr>
          <a:xfrm>
            <a:off x="1" y="469555"/>
            <a:ext cx="1331640" cy="65087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例</a:t>
            </a:r>
            <a:r>
              <a:rPr lang="en-US" altLang="zh-CN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3</a:t>
            </a:r>
            <a:endParaRPr lang="zh-CN" altLang="en-US" sz="3600" b="1">
              <a:solidFill>
                <a:schemeClr val="accent1">
                  <a:lumMod val="90000"/>
                </a:schemeClr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89304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14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9218" name="文本占位符 33793"/>
          <p:cNvSpPr>
            <a:spLocks noGrp="1"/>
          </p:cNvSpPr>
          <p:nvPr>
            <p:ph idx="1"/>
          </p:nvPr>
        </p:nvSpPr>
        <p:spPr>
          <a:xfrm>
            <a:off x="1187624" y="720380"/>
            <a:ext cx="8229600" cy="800100"/>
          </a:xfrm>
        </p:spPr>
        <p:txBody>
          <a:bodyPr anchor="t" anchorCtr="0"/>
          <a:lstStyle/>
          <a:p>
            <a:r>
              <a:rPr lang="en-US" altLang="zh-CN" b="1" smtClean="0">
                <a:ea typeface="华文中宋" pitchFamily="2" charset="-122"/>
              </a:rPr>
              <a:t>《</a:t>
            </a:r>
            <a:r>
              <a:rPr lang="zh-CN" altLang="en-US" b="1">
                <a:ea typeface="华文中宋" pitchFamily="2" charset="-122"/>
              </a:rPr>
              <a:t>古代中国的经济政策</a:t>
            </a:r>
            <a:r>
              <a:rPr lang="en-US" altLang="zh-CN" b="1">
                <a:ea typeface="华文中宋" pitchFamily="2" charset="-122"/>
              </a:rPr>
              <a:t>》</a:t>
            </a:r>
          </a:p>
        </p:txBody>
      </p:sp>
      <p:sp>
        <p:nvSpPr>
          <p:cNvPr id="33795" name="矩形 33794"/>
          <p:cNvSpPr/>
          <p:nvPr/>
        </p:nvSpPr>
        <p:spPr>
          <a:xfrm>
            <a:off x="611188" y="1341438"/>
            <a:ext cx="8208962" cy="2152650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教学目标：</a:t>
            </a:r>
          </a:p>
          <a:p>
            <a:pPr>
              <a:lnSpc>
                <a:spcPct val="120000"/>
              </a:lnSpc>
            </a:pPr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1</a:t>
            </a: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、掌握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中国古代的重要经济政策概念。</a:t>
            </a:r>
          </a:p>
          <a:p>
            <a:pPr>
              <a:lnSpc>
                <a:spcPct val="120000"/>
              </a:lnSpc>
            </a:pPr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2</a:t>
            </a: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、分析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古代中国经济政策制定的背景。</a:t>
            </a:r>
          </a:p>
          <a:p>
            <a:pPr>
              <a:lnSpc>
                <a:spcPct val="120000"/>
              </a:lnSpc>
            </a:pPr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3</a:t>
            </a: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、评价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古代中国经济政策的影响。</a:t>
            </a:r>
          </a:p>
        </p:txBody>
      </p:sp>
      <p:sp>
        <p:nvSpPr>
          <p:cNvPr id="33796" name="矩形 33795"/>
          <p:cNvSpPr/>
          <p:nvPr/>
        </p:nvSpPr>
        <p:spPr>
          <a:xfrm>
            <a:off x="107504" y="3670300"/>
            <a:ext cx="9036496" cy="30448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zh-CN" altLang="en-US" b="1" smtClean="0">
                <a:solidFill>
                  <a:srgbClr val="FF3300"/>
                </a:solidFill>
                <a:latin typeface="Arial" panose="020b0604020202020204" pitchFamily="34" charset="0"/>
                <a:ea typeface="楷体_GB2312" pitchFamily="49" charset="-122"/>
              </a:rPr>
              <a:t>                                  问题</a:t>
            </a:r>
            <a:r>
              <a:rPr lang="zh-CN" altLang="en-US" b="1">
                <a:solidFill>
                  <a:srgbClr val="FF3300"/>
                </a:solidFill>
                <a:latin typeface="Arial" panose="020b0604020202020204" pitchFamily="34" charset="0"/>
                <a:ea typeface="楷体_GB2312" pitchFamily="49" charset="-122"/>
              </a:rPr>
              <a:t>链设计：</a:t>
            </a:r>
          </a:p>
          <a:p>
            <a:pPr>
              <a:lnSpc>
                <a:spcPct val="115000"/>
              </a:lnSpc>
            </a:pPr>
            <a:r>
              <a:rPr lang="en-US" altLang="zh-CN" b="1" smtClean="0">
                <a:latin typeface="Arial" panose="020b0604020202020204" pitchFamily="34" charset="0"/>
                <a:ea typeface="楷体_GB2312" pitchFamily="49" charset="-122"/>
              </a:rPr>
              <a:t>1</a:t>
            </a:r>
            <a:r>
              <a:rPr lang="zh-CN" altLang="en-US" b="1" smtClean="0">
                <a:latin typeface="Arial" panose="020b0604020202020204" pitchFamily="34" charset="0"/>
                <a:ea typeface="楷体_GB2312" pitchFamily="49" charset="-122"/>
              </a:rPr>
              <a:t>、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执行重农抑商政策的</a:t>
            </a:r>
            <a:r>
              <a:rPr lang="zh-CN" altLang="en-US" b="1" smtClean="0">
                <a:latin typeface="Arial" panose="020b0604020202020204" pitchFamily="34" charset="0"/>
                <a:ea typeface="楷体_GB2312" pitchFamily="49" charset="-122"/>
              </a:rPr>
              <a:t>初衷是什么？</a:t>
            </a:r>
            <a:endParaRPr lang="zh-CN" altLang="en-US" b="1">
              <a:latin typeface="Arial" panose="020b0604020202020204" pitchFamily="34" charset="0"/>
              <a:ea typeface="楷体_GB2312" pitchFamily="49" charset="-122"/>
            </a:endParaRPr>
          </a:p>
          <a:p>
            <a:pPr>
              <a:lnSpc>
                <a:spcPct val="115000"/>
              </a:lnSpc>
            </a:pPr>
            <a:r>
              <a:rPr lang="en-US" altLang="zh-CN" b="1" smtClean="0">
                <a:latin typeface="Arial" panose="020b0604020202020204" pitchFamily="34" charset="0"/>
                <a:ea typeface="楷体_GB2312" pitchFamily="49" charset="-122"/>
              </a:rPr>
              <a:t>2</a:t>
            </a:r>
            <a:r>
              <a:rPr lang="zh-CN" altLang="en-US" b="1" smtClean="0">
                <a:latin typeface="Arial" panose="020b0604020202020204" pitchFamily="34" charset="0"/>
                <a:ea typeface="楷体_GB2312" pitchFamily="49" charset="-122"/>
              </a:rPr>
              <a:t>、</a:t>
            </a:r>
            <a:r>
              <a:rPr lang="zh-CN" altLang="en-US" b="1" u="sng">
                <a:latin typeface="Arial" panose="020b0604020202020204" pitchFamily="34" charset="0"/>
                <a:ea typeface="楷体_GB2312" pitchFamily="49" charset="-122"/>
              </a:rPr>
              <a:t>植根于战国乱世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的重农抑商政策为何被</a:t>
            </a:r>
            <a:r>
              <a:rPr lang="zh-CN" altLang="en-US" b="1" u="sng" smtClean="0">
                <a:latin typeface="Arial" panose="020b0604020202020204" pitchFamily="34" charset="0"/>
                <a:ea typeface="楷体_GB2312" pitchFamily="49" charset="-122"/>
              </a:rPr>
              <a:t>后世王朝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执行呢？</a:t>
            </a:r>
          </a:p>
          <a:p>
            <a:pPr>
              <a:lnSpc>
                <a:spcPct val="115000"/>
              </a:lnSpc>
            </a:pPr>
            <a:r>
              <a:rPr lang="en-US" altLang="zh-CN" b="1" smtClean="0">
                <a:latin typeface="Arial" panose="020b0604020202020204" pitchFamily="34" charset="0"/>
                <a:ea typeface="楷体_GB2312" pitchFamily="49" charset="-122"/>
              </a:rPr>
              <a:t>3</a:t>
            </a:r>
            <a:r>
              <a:rPr lang="zh-CN" altLang="en-US" b="1" smtClean="0">
                <a:latin typeface="Arial" panose="020b0604020202020204" pitchFamily="34" charset="0"/>
                <a:ea typeface="楷体_GB2312" pitchFamily="49" charset="-122"/>
              </a:rPr>
              <a:t>、</a:t>
            </a:r>
            <a:r>
              <a:rPr lang="zh-CN" altLang="en-US" b="1" u="sng" smtClean="0">
                <a:latin typeface="Arial" panose="020b0604020202020204" pitchFamily="34" charset="0"/>
                <a:ea typeface="楷体_GB2312" pitchFamily="49" charset="-122"/>
              </a:rPr>
              <a:t>封建社会的后期</a:t>
            </a:r>
            <a:r>
              <a:rPr lang="zh-CN" altLang="en-US" b="1" u="sng">
                <a:latin typeface="Arial" panose="020b0604020202020204" pitchFamily="34" charset="0"/>
                <a:ea typeface="楷体_GB2312" pitchFamily="49" charset="-122"/>
              </a:rPr>
              <a:t>（明清</a:t>
            </a:r>
            <a:r>
              <a:rPr lang="zh-CN" altLang="en-US" b="1" u="sng" smtClean="0">
                <a:latin typeface="Arial" panose="020b0604020202020204" pitchFamily="34" charset="0"/>
                <a:ea typeface="楷体_GB2312" pitchFamily="49" charset="-122"/>
              </a:rPr>
              <a:t>）仍然</a:t>
            </a:r>
            <a:r>
              <a:rPr lang="zh-CN" altLang="en-US" b="1" smtClean="0">
                <a:latin typeface="Arial" panose="020b0604020202020204" pitchFamily="34" charset="0"/>
                <a:ea typeface="楷体_GB2312" pitchFamily="49" charset="-122"/>
              </a:rPr>
              <a:t>继续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执行重农抑商</a:t>
            </a:r>
            <a:r>
              <a:rPr lang="zh-CN" altLang="en-US" b="1" smtClean="0">
                <a:latin typeface="Arial" panose="020b0604020202020204" pitchFamily="34" charset="0"/>
                <a:ea typeface="楷体_GB2312" pitchFamily="49" charset="-122"/>
              </a:rPr>
              <a:t>政策，还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很适合吗？</a:t>
            </a:r>
          </a:p>
        </p:txBody>
      </p:sp>
      <p:sp>
        <p:nvSpPr>
          <p:cNvPr id="7" name="矩形 47109"/>
          <p:cNvSpPr/>
          <p:nvPr/>
        </p:nvSpPr>
        <p:spPr>
          <a:xfrm>
            <a:off x="1" y="469555"/>
            <a:ext cx="1331640" cy="65087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例</a:t>
            </a:r>
            <a:r>
              <a:rPr lang="en-US" altLang="zh-CN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5</a:t>
            </a:r>
            <a:endParaRPr lang="zh-CN" altLang="en-US" sz="3600" b="1">
              <a:solidFill>
                <a:schemeClr val="accent1">
                  <a:lumMod val="90000"/>
                </a:schemeClr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  <p:bldP spid="3379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15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pic>
        <p:nvPicPr>
          <p:cNvPr id="26626" name="图片 47106" descr="图片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252538"/>
            <a:ext cx="7945111" cy="540104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27" name="矩形 47108"/>
          <p:cNvSpPr/>
          <p:nvPr/>
        </p:nvSpPr>
        <p:spPr>
          <a:xfrm>
            <a:off x="2195513" y="3573463"/>
            <a:ext cx="6337300" cy="1150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>
                <a:ln w="1905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华文新魏" charset="0"/>
                <a:ea typeface="华文新魏" charset="0"/>
              </a:rPr>
              <a:t>—— 15至18世纪的中国与西方</a:t>
            </a:r>
          </a:p>
        </p:txBody>
      </p:sp>
      <p:sp>
        <p:nvSpPr>
          <p:cNvPr id="26628" name="矩形 47109"/>
          <p:cNvSpPr/>
          <p:nvPr/>
        </p:nvSpPr>
        <p:spPr>
          <a:xfrm>
            <a:off x="2051720" y="332656"/>
            <a:ext cx="4968875" cy="65087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lstStyle/>
          <a:p>
            <a:r>
              <a:rPr lang="zh-CN" altLang="en-US" sz="3600" b="1" smtClean="0">
                <a:latin typeface="Arial" panose="020b0604020202020204" pitchFamily="34" charset="0"/>
                <a:ea typeface="黑体" panose="02010609060101010101" pitchFamily="2" charset="-122"/>
              </a:rPr>
              <a:t>    高</a:t>
            </a:r>
            <a:r>
              <a:rPr lang="zh-CN" altLang="en-US" sz="3600" b="1">
                <a:latin typeface="Arial" panose="020b0604020202020204" pitchFamily="34" charset="0"/>
                <a:ea typeface="黑体" panose="02010609060101010101" pitchFamily="2" charset="-122"/>
              </a:rPr>
              <a:t>三专题复习</a:t>
            </a:r>
          </a:p>
        </p:txBody>
      </p:sp>
      <p:sp>
        <p:nvSpPr>
          <p:cNvPr id="26629" name="矩形 47110"/>
          <p:cNvSpPr/>
          <p:nvPr/>
        </p:nvSpPr>
        <p:spPr>
          <a:xfrm>
            <a:off x="1307185" y="1700808"/>
            <a:ext cx="6985000" cy="1311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>
                <a:ln w="19050" cap="flat" cmpd="sng">
                  <a:solidFill>
                    <a:srgbClr val="FF0066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66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天平此时向西方倾斜</a:t>
            </a:r>
          </a:p>
        </p:txBody>
      </p:sp>
      <p:sp>
        <p:nvSpPr>
          <p:cNvPr id="7" name="矩形 47109"/>
          <p:cNvSpPr/>
          <p:nvPr/>
        </p:nvSpPr>
        <p:spPr>
          <a:xfrm>
            <a:off x="1" y="469555"/>
            <a:ext cx="1331640" cy="65087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例</a:t>
            </a:r>
            <a:r>
              <a:rPr lang="en-US" altLang="zh-CN" sz="3600" b="1" smtClean="0">
                <a:solidFill>
                  <a:schemeClr val="accent1">
                    <a:lumMod val="90000"/>
                  </a:schemeClr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</a:t>
            </a:r>
            <a:endParaRPr lang="zh-CN" altLang="en-US" sz="3600" b="1">
              <a:solidFill>
                <a:schemeClr val="accent1">
                  <a:lumMod val="90000"/>
                </a:schemeClr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16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27650" name="文本框 48131"/>
          <p:cNvSpPr txBox="1"/>
          <p:nvPr/>
        </p:nvSpPr>
        <p:spPr>
          <a:xfrm>
            <a:off x="395288" y="549275"/>
            <a:ext cx="1963737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b="1">
                <a:latin typeface="Arial" panose="020b0604020202020204" pitchFamily="34" charset="0"/>
                <a:ea typeface="黑体" panose="02010609060101010101" pitchFamily="2" charset="-122"/>
              </a:rPr>
              <a:t>材料一：</a:t>
            </a:r>
          </a:p>
        </p:txBody>
      </p:sp>
      <p:grpSp>
        <p:nvGrpSpPr>
          <p:cNvPr id="27651" name="组合 48132"/>
          <p:cNvGrpSpPr/>
          <p:nvPr/>
        </p:nvGrpSpPr>
        <p:grpSpPr>
          <a:xfrm>
            <a:off x="0" y="1125538"/>
            <a:ext cx="2268538" cy="3336925"/>
            <a:chOff x="67" y="1616"/>
            <a:chExt cx="1229" cy="2573"/>
          </a:xfrm>
        </p:grpSpPr>
        <p:pic>
          <p:nvPicPr>
            <p:cNvPr id="27652" name="图片 48133" descr="路易十四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" y="1616"/>
              <a:ext cx="1229" cy="226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653" name="文本框 48134"/>
            <p:cNvSpPr txBox="1"/>
            <p:nvPr/>
          </p:nvSpPr>
          <p:spPr>
            <a:xfrm>
              <a:off x="158" y="3883"/>
              <a:ext cx="862" cy="3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2000" b="1">
                  <a:latin typeface="Arial" panose="020b0604020202020204" pitchFamily="34" charset="0"/>
                  <a:ea typeface="华文中宋" pitchFamily="2" charset="-122"/>
                </a:rPr>
                <a:t>路易十四</a:t>
              </a:r>
            </a:p>
          </p:txBody>
        </p:sp>
      </p:grpSp>
      <p:grpSp>
        <p:nvGrpSpPr>
          <p:cNvPr id="27654" name="组合 48138"/>
          <p:cNvGrpSpPr/>
          <p:nvPr/>
        </p:nvGrpSpPr>
        <p:grpSpPr>
          <a:xfrm>
            <a:off x="4500563" y="1125538"/>
            <a:ext cx="2376487" cy="3336925"/>
            <a:chOff x="2653" y="1616"/>
            <a:chExt cx="1440" cy="2575"/>
          </a:xfrm>
        </p:grpSpPr>
        <p:pic>
          <p:nvPicPr>
            <p:cNvPr id="27655" name="图片 48139" descr="20070703062546040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53" y="1616"/>
              <a:ext cx="1440" cy="226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656" name="文本框 48140"/>
            <p:cNvSpPr txBox="1"/>
            <p:nvPr/>
          </p:nvSpPr>
          <p:spPr>
            <a:xfrm>
              <a:off x="2971" y="3884"/>
              <a:ext cx="907" cy="30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 b="1">
                  <a:latin typeface="Arial" panose="020b0604020202020204" pitchFamily="34" charset="0"/>
                  <a:ea typeface="华文中宋" pitchFamily="2" charset="-122"/>
                </a:rPr>
                <a:t>彼得一世</a:t>
              </a:r>
            </a:p>
          </p:txBody>
        </p:sp>
      </p:grpSp>
      <p:grpSp>
        <p:nvGrpSpPr>
          <p:cNvPr id="27657" name="组合 48141"/>
          <p:cNvGrpSpPr/>
          <p:nvPr/>
        </p:nvGrpSpPr>
        <p:grpSpPr>
          <a:xfrm>
            <a:off x="2268538" y="1125538"/>
            <a:ext cx="2411412" cy="3336925"/>
            <a:chOff x="4104" y="1616"/>
            <a:chExt cx="1452" cy="2574"/>
          </a:xfrm>
        </p:grpSpPr>
        <p:pic>
          <p:nvPicPr>
            <p:cNvPr id="27658" name="图片 48142" descr="12376067_200506061357343233610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04" y="1616"/>
              <a:ext cx="1361" cy="226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659" name="文本框 48143"/>
            <p:cNvSpPr txBox="1"/>
            <p:nvPr/>
          </p:nvSpPr>
          <p:spPr>
            <a:xfrm>
              <a:off x="4332" y="3884"/>
              <a:ext cx="1224" cy="3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 b="1">
                  <a:latin typeface="Arial" panose="020b0604020202020204" pitchFamily="34" charset="0"/>
                  <a:ea typeface="华文中宋" pitchFamily="2" charset="-122"/>
                </a:rPr>
                <a:t>伊丽莎白女王</a:t>
              </a:r>
            </a:p>
          </p:txBody>
        </p:sp>
      </p:grpSp>
      <p:grpSp>
        <p:nvGrpSpPr>
          <p:cNvPr id="27660" name="组合 48156"/>
          <p:cNvGrpSpPr/>
          <p:nvPr/>
        </p:nvGrpSpPr>
        <p:grpSpPr>
          <a:xfrm>
            <a:off x="6877050" y="1125538"/>
            <a:ext cx="2266950" cy="3392487"/>
            <a:chOff x="4334" y="709"/>
            <a:chExt cx="1426" cy="2619"/>
          </a:xfrm>
        </p:grpSpPr>
        <p:pic>
          <p:nvPicPr>
            <p:cNvPr id="27661" name="图片 48151" descr="雍正"/>
            <p:cNvPicPr>
              <a:picLocks noChangeAspect="1"/>
            </p:cNvPicPr>
            <p:nvPr/>
          </p:nvPicPr>
          <p:blipFill>
            <a:blip r:embed="rId5"/>
            <a:srcRect l="6801" t="2573" r="10164" b="5116"/>
            <a:stretch>
              <a:fillRect/>
            </a:stretch>
          </p:blipFill>
          <p:spPr>
            <a:xfrm>
              <a:off x="4334" y="709"/>
              <a:ext cx="1426" cy="226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662" name="文本框 48155"/>
            <p:cNvSpPr txBox="1"/>
            <p:nvPr/>
          </p:nvSpPr>
          <p:spPr>
            <a:xfrm>
              <a:off x="4740" y="3022"/>
              <a:ext cx="635" cy="3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 b="1">
                  <a:latin typeface="Arial" panose="020b0604020202020204" pitchFamily="34" charset="0"/>
                  <a:ea typeface="华文中宋" pitchFamily="2" charset="-122"/>
                </a:rPr>
                <a:t>雍正帝</a:t>
              </a:r>
            </a:p>
          </p:txBody>
        </p:sp>
      </p:grpSp>
      <p:sp>
        <p:nvSpPr>
          <p:cNvPr id="27663" name="矩形 48157"/>
          <p:cNvSpPr/>
          <p:nvPr/>
        </p:nvSpPr>
        <p:spPr>
          <a:xfrm>
            <a:off x="179388" y="4581525"/>
            <a:ext cx="8785225" cy="2074414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、根据图片信息提炼东西方</a:t>
            </a:r>
            <a:r>
              <a:rPr lang="zh-CN" altLang="en-US" b="1" u="sng">
                <a:solidFill>
                  <a:srgbClr val="FFC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共同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政治特征。</a:t>
            </a:r>
          </a:p>
          <a:p>
            <a:pPr>
              <a:lnSpc>
                <a:spcPct val="115000"/>
              </a:lnSpc>
            </a:pP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、为什么西方</a:t>
            </a:r>
            <a:r>
              <a:rPr lang="zh-CN" altLang="en-US" b="1" smtClean="0">
                <a:latin typeface="黑体" panose="02010609060101010101" pitchFamily="2" charset="-122"/>
                <a:ea typeface="黑体" panose="02010609060101010101" pitchFamily="2" charset="-122"/>
              </a:rPr>
              <a:t>中央集权的加强</a:t>
            </a:r>
            <a:r>
              <a:rPr lang="zh-CN" altLang="en-US" b="1" u="sng">
                <a:latin typeface="黑体" panose="02010609060101010101" pitchFamily="2" charset="-122"/>
                <a:ea typeface="黑体" panose="02010609060101010101" pitchFamily="2" charset="-122"/>
              </a:rPr>
              <a:t>促进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了资本主义发展，而中国专制主义加强</a:t>
            </a:r>
            <a:r>
              <a:rPr lang="zh-CN" altLang="en-US" b="1" u="sng" smtClean="0">
                <a:solidFill>
                  <a:srgbClr val="FFC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却阻碍</a:t>
            </a:r>
            <a:r>
              <a:rPr lang="zh-CN" altLang="en-US" b="1" smtClean="0">
                <a:latin typeface="黑体" panose="02010609060101010101" pitchFamily="2" charset="-122"/>
                <a:ea typeface="黑体" panose="02010609060101010101" pitchFamily="2" charset="-122"/>
              </a:rPr>
              <a:t>了社会进步呢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？</a:t>
            </a:r>
          </a:p>
          <a:p>
            <a:pPr>
              <a:lnSpc>
                <a:spcPct val="115000"/>
              </a:lnSpc>
            </a:pP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17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28674" name="文本框 46083"/>
          <p:cNvSpPr txBox="1"/>
          <p:nvPr/>
        </p:nvSpPr>
        <p:spPr>
          <a:xfrm>
            <a:off x="395288" y="549275"/>
            <a:ext cx="1963737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b="1">
                <a:latin typeface="Arial" panose="020b0604020202020204" pitchFamily="34" charset="0"/>
                <a:ea typeface="黑体" panose="02010609060101010101" pitchFamily="2" charset="-122"/>
              </a:rPr>
              <a:t>材料二：</a:t>
            </a:r>
          </a:p>
        </p:txBody>
      </p:sp>
      <p:grpSp>
        <p:nvGrpSpPr>
          <p:cNvPr id="28675" name="组合 46097"/>
          <p:cNvGrpSpPr/>
          <p:nvPr/>
        </p:nvGrpSpPr>
        <p:grpSpPr>
          <a:xfrm>
            <a:off x="3276600" y="1125538"/>
            <a:ext cx="5867400" cy="3411537"/>
            <a:chOff x="2064" y="709"/>
            <a:chExt cx="3696" cy="2374"/>
          </a:xfrm>
        </p:grpSpPr>
        <p:pic>
          <p:nvPicPr>
            <p:cNvPr id="28676" name="图片 46087" descr="封建时代的资本主义萌芽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5" y="709"/>
              <a:ext cx="1905" cy="204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677" name="矩形 46092"/>
            <p:cNvSpPr/>
            <p:nvPr/>
          </p:nvSpPr>
          <p:spPr>
            <a:xfrm>
              <a:off x="4014" y="2807"/>
              <a:ext cx="1556" cy="2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lstStyle/>
            <a:p>
              <a:r>
                <a:rPr lang="zh-CN" altLang="en-US" sz="2000" b="1">
                  <a:solidFill>
                    <a:schemeClr val="tx2"/>
                  </a:solidFill>
                  <a:latin typeface="Arial" panose="020b0604020202020204" pitchFamily="34" charset="0"/>
                  <a:ea typeface="华文中宋" pitchFamily="2" charset="-122"/>
                </a:rPr>
                <a:t>清代制瓷手工业工场</a:t>
              </a:r>
            </a:p>
          </p:txBody>
        </p:sp>
        <p:pic>
          <p:nvPicPr>
            <p:cNvPr id="28678" name="图片 46094" descr="耕图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64" y="709"/>
              <a:ext cx="1837" cy="204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679" name="矩形 46095"/>
            <p:cNvSpPr/>
            <p:nvPr/>
          </p:nvSpPr>
          <p:spPr>
            <a:xfrm>
              <a:off x="2608" y="2807"/>
              <a:ext cx="756" cy="2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lstStyle/>
            <a:p>
              <a:r>
                <a:rPr lang="zh-CN" altLang="en-US" sz="2000" b="1">
                  <a:solidFill>
                    <a:schemeClr val="tx2"/>
                  </a:solidFill>
                  <a:latin typeface="Arial" panose="020b0604020202020204" pitchFamily="34" charset="0"/>
                  <a:ea typeface="华文中宋" pitchFamily="2" charset="-122"/>
                </a:rPr>
                <a:t>清代农业</a:t>
              </a:r>
            </a:p>
          </p:txBody>
        </p:sp>
      </p:grpSp>
      <p:sp>
        <p:nvSpPr>
          <p:cNvPr id="28680" name="矩形 46096"/>
          <p:cNvSpPr/>
          <p:nvPr/>
        </p:nvSpPr>
        <p:spPr>
          <a:xfrm>
            <a:off x="250825" y="4581525"/>
            <a:ext cx="8640763" cy="1971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、结合图片和所学知识，分别归纳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15-18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世纪东西方社会经济</a:t>
            </a:r>
            <a:r>
              <a:rPr lang="zh-CN" altLang="en-US" b="1" smtClean="0">
                <a:latin typeface="黑体" panose="02010609060101010101" pitchFamily="2" charset="-122"/>
                <a:ea typeface="黑体" panose="02010609060101010101" pitchFamily="2" charset="-122"/>
              </a:rPr>
              <a:t>发展的</a:t>
            </a:r>
            <a:r>
              <a:rPr lang="zh-CN" altLang="en-US" b="1" u="sng" smtClean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不同特征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、与西方相比，中国的资本主义萌芽为什么始终在萌芽状态中徘徊，整个生产未能进入工场手工业阶段？</a:t>
            </a:r>
          </a:p>
        </p:txBody>
      </p:sp>
      <p:grpSp>
        <p:nvGrpSpPr>
          <p:cNvPr id="28681" name="组合 46099"/>
          <p:cNvGrpSpPr/>
          <p:nvPr/>
        </p:nvGrpSpPr>
        <p:grpSpPr>
          <a:xfrm>
            <a:off x="0" y="1125538"/>
            <a:ext cx="3276600" cy="3348037"/>
            <a:chOff x="0" y="709"/>
            <a:chExt cx="2064" cy="2109"/>
          </a:xfrm>
        </p:grpSpPr>
        <p:pic>
          <p:nvPicPr>
            <p:cNvPr id="28682" name="图片 46093" descr="HWOCRTEMP_ROC5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709"/>
              <a:ext cx="2064" cy="185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683" name="文本框 46098"/>
            <p:cNvSpPr txBox="1"/>
            <p:nvPr/>
          </p:nvSpPr>
          <p:spPr>
            <a:xfrm>
              <a:off x="521" y="2568"/>
              <a:ext cx="140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 b="1">
                  <a:latin typeface="Arial" panose="020b0604020202020204" pitchFamily="34" charset="0"/>
                  <a:ea typeface="华文中宋" pitchFamily="2" charset="-122"/>
                </a:rPr>
                <a:t>新航路开辟</a:t>
              </a:r>
            </a:p>
          </p:txBody>
        </p:sp>
      </p:grp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18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29698" name="文本框 49155"/>
          <p:cNvSpPr txBox="1"/>
          <p:nvPr/>
        </p:nvSpPr>
        <p:spPr>
          <a:xfrm>
            <a:off x="395288" y="549275"/>
            <a:ext cx="1963737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b="1">
                <a:latin typeface="Arial" panose="020b0604020202020204" pitchFamily="34" charset="0"/>
                <a:ea typeface="黑体" panose="02010609060101010101" pitchFamily="2" charset="-122"/>
              </a:rPr>
              <a:t>材料三：</a:t>
            </a:r>
          </a:p>
        </p:txBody>
      </p:sp>
      <p:grpSp>
        <p:nvGrpSpPr>
          <p:cNvPr id="29699" name="组合 49172"/>
          <p:cNvGrpSpPr/>
          <p:nvPr/>
        </p:nvGrpSpPr>
        <p:grpSpPr>
          <a:xfrm>
            <a:off x="1908175" y="1196975"/>
            <a:ext cx="1871663" cy="2376488"/>
            <a:chOff x="1247" y="799"/>
            <a:chExt cx="1195" cy="1679"/>
          </a:xfrm>
        </p:grpSpPr>
        <p:pic>
          <p:nvPicPr>
            <p:cNvPr id="29700" name="图片 49166" descr="黄宗羲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47" y="799"/>
              <a:ext cx="1195" cy="167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9701" name="文本框 49169"/>
            <p:cNvSpPr txBox="1"/>
            <p:nvPr/>
          </p:nvSpPr>
          <p:spPr>
            <a:xfrm>
              <a:off x="2154" y="981"/>
              <a:ext cx="272" cy="64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 b="1">
                  <a:latin typeface="Arial" panose="020b0604020202020204" pitchFamily="34" charset="0"/>
                  <a:ea typeface="宋体" panose="02010600030101010101" pitchFamily="2" charset="-122"/>
                </a:rPr>
                <a:t>黄宗羲</a:t>
              </a:r>
            </a:p>
          </p:txBody>
        </p:sp>
      </p:grpSp>
      <p:pic>
        <p:nvPicPr>
          <p:cNvPr id="29702" name="Picture 3" descr="莎士比亚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838" y="1196975"/>
            <a:ext cx="1943100" cy="237648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9703" name="组合 49180"/>
          <p:cNvGrpSpPr/>
          <p:nvPr/>
        </p:nvGrpSpPr>
        <p:grpSpPr>
          <a:xfrm>
            <a:off x="0" y="1196975"/>
            <a:ext cx="1908175" cy="2376488"/>
            <a:chOff x="0" y="754"/>
            <a:chExt cx="1238" cy="1678"/>
          </a:xfrm>
        </p:grpSpPr>
        <p:pic>
          <p:nvPicPr>
            <p:cNvPr id="29704" name="图片 49177" descr="013000000463341221824319029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754"/>
              <a:ext cx="1200" cy="167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9705" name="文本框 49179"/>
            <p:cNvSpPr txBox="1"/>
            <p:nvPr/>
          </p:nvSpPr>
          <p:spPr>
            <a:xfrm>
              <a:off x="723" y="982"/>
              <a:ext cx="515" cy="54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 b="1">
                  <a:latin typeface="Arial" panose="020b0604020202020204" pitchFamily="34" charset="0"/>
                  <a:ea typeface="宋体" panose="02010600030101010101" pitchFamily="2" charset="-122"/>
                </a:rPr>
                <a:t>王阳明</a:t>
              </a:r>
            </a:p>
          </p:txBody>
        </p:sp>
      </p:grpSp>
      <p:grpSp>
        <p:nvGrpSpPr>
          <p:cNvPr id="29706" name="组合 49182"/>
          <p:cNvGrpSpPr/>
          <p:nvPr/>
        </p:nvGrpSpPr>
        <p:grpSpPr>
          <a:xfrm>
            <a:off x="5651500" y="1196975"/>
            <a:ext cx="1800225" cy="2376488"/>
            <a:chOff x="3560" y="754"/>
            <a:chExt cx="1225" cy="1724"/>
          </a:xfrm>
        </p:grpSpPr>
        <p:pic>
          <p:nvPicPr>
            <p:cNvPr id="29707" name="图片 49175" descr="39817_20090806022900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60" y="754"/>
              <a:ext cx="1180" cy="172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9708" name="文本框 49181"/>
            <p:cNvSpPr txBox="1"/>
            <p:nvPr/>
          </p:nvSpPr>
          <p:spPr>
            <a:xfrm>
              <a:off x="3606" y="2160"/>
              <a:ext cx="117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马丁</a:t>
              </a:r>
              <a:r>
                <a:rPr lang="en-US" altLang="zh-CN" sz="20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·</a:t>
              </a:r>
              <a:r>
                <a:rPr lang="zh-CN" altLang="en-US" sz="20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路德</a:t>
              </a:r>
            </a:p>
          </p:txBody>
        </p:sp>
      </p:grpSp>
      <p:pic>
        <p:nvPicPr>
          <p:cNvPr id="29709" name="图片 49184" descr="01200000012102115235645391000_s"/>
          <p:cNvPicPr>
            <a:picLocks noChangeAspect="1"/>
          </p:cNvPicPr>
          <p:nvPr/>
        </p:nvPicPr>
        <p:blipFill>
          <a:blip r:embed="rId6"/>
          <a:srcRect r="14822"/>
          <a:stretch>
            <a:fillRect/>
          </a:stretch>
        </p:blipFill>
        <p:spPr>
          <a:xfrm>
            <a:off x="7343775" y="1196975"/>
            <a:ext cx="1800225" cy="23764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186" name="矩形 49185"/>
          <p:cNvSpPr/>
          <p:nvPr/>
        </p:nvSpPr>
        <p:spPr>
          <a:xfrm>
            <a:off x="179388" y="3716338"/>
            <a:ext cx="9073132" cy="19882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5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、结合图片和所学知识，分别归纳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15-18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世纪东西方社会思想文化</a:t>
            </a:r>
            <a:r>
              <a:rPr lang="zh-CN" altLang="en-US" b="1" smtClean="0">
                <a:latin typeface="黑体" panose="02010609060101010101" pitchFamily="2" charset="-122"/>
                <a:ea typeface="黑体" panose="02010609060101010101" pitchFamily="2" charset="-122"/>
              </a:rPr>
              <a:t>发展的</a:t>
            </a:r>
            <a:r>
              <a:rPr lang="zh-CN" altLang="en-US" b="1" u="sng" smtClean="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不同特征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</a:t>
            </a:r>
            <a:r>
              <a:rPr lang="zh-CN" altLang="en-US" b="1" smtClean="0">
                <a:latin typeface="黑体" panose="02010609060101010101" pitchFamily="2" charset="-122"/>
                <a:ea typeface="黑体" panose="02010609060101010101" pitchFamily="2" charset="-122"/>
              </a:rPr>
              <a:t>、分析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15-18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世纪东西方思想文化发展对东西方社会转型的</a:t>
            </a:r>
            <a:r>
              <a:rPr lang="zh-CN" altLang="en-US" b="1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不同影响</a:t>
            </a:r>
            <a:r>
              <a:rPr lang="zh-CN" altLang="en-US" b="1" smtClean="0">
                <a:latin typeface="黑体" panose="02010609060101010101" pitchFamily="2" charset="-122"/>
                <a:ea typeface="黑体" panose="02010609060101010101" pitchFamily="2" charset="-122"/>
              </a:rPr>
              <a:t>。你从中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获得哪些历史启示？</a:t>
            </a:r>
          </a:p>
        </p:txBody>
      </p:sp>
      <p:sp>
        <p:nvSpPr>
          <p:cNvPr id="29711" name="文本框 49186"/>
          <p:cNvSpPr txBox="1"/>
          <p:nvPr/>
        </p:nvSpPr>
        <p:spPr>
          <a:xfrm>
            <a:off x="8655050" y="1412875"/>
            <a:ext cx="488950" cy="863600"/>
          </a:xfrm>
          <a:prstGeom prst="rect">
            <a:avLst/>
          </a:prstGeom>
          <a:noFill/>
          <a:ln w="9525">
            <a:noFill/>
          </a:ln>
        </p:spPr>
        <p:txBody>
          <a:bodyPr vert="eaVert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卢梭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275856" y="2996952"/>
            <a:ext cx="2550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smtClean="0">
                <a:solidFill>
                  <a:srgbClr val="FF0000"/>
                </a:solidFill>
              </a:rPr>
              <a:t>3.</a:t>
            </a:r>
            <a:r>
              <a:rPr lang="zh-CN" altLang="en-US" sz="3600" b="1" smtClean="0">
                <a:solidFill>
                  <a:srgbClr val="FF0000"/>
                </a:solidFill>
              </a:rPr>
              <a:t> 实践反思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169117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2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65508" y="1700808"/>
            <a:ext cx="2422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smtClean="0">
                <a:solidFill>
                  <a:srgbClr val="FF0000"/>
                </a:solidFill>
              </a:rPr>
              <a:t>1.</a:t>
            </a:r>
            <a:r>
              <a:rPr lang="zh-CN" altLang="en-US" sz="3600" b="1" smtClean="0">
                <a:solidFill>
                  <a:srgbClr val="FF0000"/>
                </a:solidFill>
              </a:rPr>
              <a:t>设计理念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65508" y="2780928"/>
            <a:ext cx="2550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</a:rPr>
              <a:t>2.</a:t>
            </a:r>
            <a:r>
              <a:rPr lang="zh-CN" altLang="en-US" sz="3600" b="1">
                <a:solidFill>
                  <a:srgbClr val="FF0000"/>
                </a:solidFill>
              </a:rPr>
              <a:t> </a:t>
            </a:r>
            <a:r>
              <a:rPr lang="zh-CN" altLang="en-US" sz="3600" b="1" smtClean="0">
                <a:solidFill>
                  <a:srgbClr val="FF0000"/>
                </a:solidFill>
              </a:rPr>
              <a:t>典型案例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915816" y="3861048"/>
            <a:ext cx="2550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smtClean="0">
                <a:solidFill>
                  <a:srgbClr val="FF0000"/>
                </a:solidFill>
              </a:rPr>
              <a:t>3.</a:t>
            </a:r>
            <a:r>
              <a:rPr lang="zh-CN" altLang="en-US" sz="3600" b="1" smtClean="0">
                <a:solidFill>
                  <a:srgbClr val="FF0000"/>
                </a:solidFill>
              </a:rPr>
              <a:t> 实践反思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02995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7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20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39939" name="矩形 59396"/>
          <p:cNvSpPr/>
          <p:nvPr/>
        </p:nvSpPr>
        <p:spPr>
          <a:xfrm>
            <a:off x="107315" y="1254760"/>
            <a:ext cx="8983980" cy="2677656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1</a:t>
            </a:r>
            <a:r>
              <a:rPr lang="zh-CN" altLang="en-US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．问题链指向性要明确。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要在知识的关键处提问，问题情境针对某个有待完成的任务</a:t>
            </a:r>
            <a:r>
              <a:rPr lang="zh-CN" altLang="en-US" b="1" smtClean="0">
                <a:latin typeface="黑体" panose="02010609060101010101" pitchFamily="2" charset="-122"/>
                <a:ea typeface="黑体" panose="02010609060101010101" pitchFamily="2" charset="-122"/>
              </a:rPr>
              <a:t>，简明扼要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，没有</a:t>
            </a:r>
            <a:r>
              <a:rPr lang="zh-CN" altLang="en-US" b="1" smtClean="0">
                <a:latin typeface="黑体" panose="02010609060101010101" pitchFamily="2" charset="-122"/>
                <a:ea typeface="黑体" panose="02010609060101010101" pitchFamily="2" charset="-122"/>
              </a:rPr>
              <a:t>歧义，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使学生减少阅读障碍，能将主要注意力集中在思维的发展上，从而激发出学生的主体意识，鼓励他们积极参与学习活动。</a:t>
            </a:r>
          </a:p>
        </p:txBody>
      </p:sp>
      <p:sp>
        <p:nvSpPr>
          <p:cNvPr id="5" name="矩形 4"/>
          <p:cNvSpPr/>
          <p:nvPr/>
        </p:nvSpPr>
        <p:spPr>
          <a:xfrm>
            <a:off x="386874" y="4293096"/>
            <a:ext cx="8424862" cy="224536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    </a:t>
            </a:r>
            <a:r>
              <a:rPr lang="en-US" altLang="zh-CN" b="1" smtClean="0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 </a:t>
            </a:r>
            <a:r>
              <a:rPr lang="zh-CN" altLang="en-US" b="1" smtClean="0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如果</a:t>
            </a:r>
            <a:r>
              <a:rPr lang="zh-CN" altLang="en-US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教师专业素养不够，对教材缺乏宏观认识，则容易在问题设计上与教学重难点若即若离，点到了却不能深入。由于教师问的不够精准，学生学得也不扎实，没有真正把握概念的本质。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1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21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60420" name="矩形 60419"/>
          <p:cNvSpPr/>
          <p:nvPr/>
        </p:nvSpPr>
        <p:spPr>
          <a:xfrm>
            <a:off x="179512" y="476672"/>
            <a:ext cx="8696325" cy="400939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2</a:t>
            </a:r>
            <a:r>
              <a:rPr lang="zh-CN" altLang="en-US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．问题链逻辑性要严密。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问题的设计紧扣教学重点，按照课程的逻辑顺序，考虑到学生的认知程序和生活经验，循序而问，由表及里，层层深入，使学生积极思考，逐步得出正确结论并理解掌握结论。</a:t>
            </a:r>
            <a:r>
              <a:rPr lang="zh-CN" altLang="en-US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问题之间的关联度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紧密，从大问题整体切入到深度解读文本，再到整体提升、提炼主题，最后拓展延伸，形成开放互动的教学过程。</a:t>
            </a:r>
          </a:p>
        </p:txBody>
      </p:sp>
      <p:sp>
        <p:nvSpPr>
          <p:cNvPr id="4" name="矩形 3"/>
          <p:cNvSpPr/>
          <p:nvPr/>
        </p:nvSpPr>
        <p:spPr>
          <a:xfrm>
            <a:off x="287524" y="4491076"/>
            <a:ext cx="8480300" cy="224536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   </a:t>
            </a:r>
            <a:r>
              <a:rPr lang="en-US" altLang="zh-CN" b="1" smtClean="0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     </a:t>
            </a:r>
            <a:r>
              <a:rPr lang="zh-CN" altLang="en-US" b="1" smtClean="0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教师</a:t>
            </a:r>
            <a:r>
              <a:rPr lang="zh-CN" altLang="en-US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既要强调知识记忆，又要凸现思维训练，还要增强情感、价值观体验，结果造成教学核心目标定位不清晰，问题链之间往往缺乏内在的连贯性。这使学生感觉眼花缭乱，思维混乱，无所适从。</a:t>
            </a:r>
            <a:r>
              <a:rPr lang="zh-CN" altLang="en-US">
                <a:latin typeface="华文仿宋" panose="02010600040101010101" pitchFamily="2" charset="-122"/>
                <a:ea typeface="华文仿宋" panose="02010600040101010101" pitchFamily="2" charset="-12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985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22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61445" name="矩形 61444"/>
          <p:cNvSpPr/>
          <p:nvPr/>
        </p:nvSpPr>
        <p:spPr>
          <a:xfrm>
            <a:off x="250824" y="1346231"/>
            <a:ext cx="8893175" cy="42288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3</a:t>
            </a:r>
            <a:r>
              <a:rPr lang="zh-CN" altLang="en-US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．问题链实用性要显著。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我们通过问题链追求的是什么？它对我们追求的目标起到什么作用？关心这些问题就意味着我们在设计时必须思考“在学生眼里，问题链有什么用？”</a:t>
            </a:r>
            <a:r>
              <a:rPr lang="zh-CN" altLang="en-US" sz="3200" b="1" smtClean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sz="3200" b="1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sz="3200" b="1" smtClean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en-US" sz="3200" b="1" smtClean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</a:t>
            </a:r>
            <a:r>
              <a:rPr lang="zh-CN" altLang="en-US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链的核心功能就是为学习服务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，具体地说可以让学生以归纳的方法学习知识、技能或形成态度与</a:t>
            </a:r>
            <a:r>
              <a:rPr lang="zh-CN" altLang="en-US" sz="3200" b="1" smtClean="0">
                <a:latin typeface="黑体" panose="02010609060101010101" pitchFamily="2" charset="-122"/>
                <a:ea typeface="黑体" panose="02010609060101010101" pitchFamily="2" charset="-122"/>
              </a:rPr>
              <a:t>价值观，获得关键能力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009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200">
                <a:latin typeface="Arial Black" panose="020b0a04020102020204" pitchFamily="34" charset="0"/>
              </a:rPr>
              <a:pPr lvl="0" algn="r"/>
              <a:t>23</a:t>
            </a:fld>
            <a:endParaRPr lang="zh-CN" altLang="en-US" sz="1200">
              <a:latin typeface="Arial Black" panose="020b0a04020102020204" pitchFamily="34" charset="0"/>
            </a:endParaRPr>
          </a:p>
        </p:txBody>
      </p:sp>
      <p:sp>
        <p:nvSpPr>
          <p:cNvPr id="62469" name="矩形 62468"/>
          <p:cNvSpPr/>
          <p:nvPr/>
        </p:nvSpPr>
        <p:spPr>
          <a:xfrm>
            <a:off x="219292" y="548680"/>
            <a:ext cx="8569325" cy="304419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4</a:t>
            </a:r>
            <a:r>
              <a:rPr lang="zh-CN" altLang="en-US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．问题</a:t>
            </a:r>
            <a:r>
              <a:rPr lang="zh-CN" altLang="en-US" sz="3200" b="1" smtClean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链的挑战性</a:t>
            </a:r>
            <a:r>
              <a:rPr lang="zh-CN" altLang="en-US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要恰当。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水平恰当的问题情境具有一定的复杂性，需要思维</a:t>
            </a:r>
            <a:r>
              <a:rPr lang="zh-CN" altLang="en-US" sz="3200" b="1" smtClean="0">
                <a:latin typeface="黑体" panose="02010609060101010101" pitchFamily="2" charset="-122"/>
                <a:ea typeface="黑体" panose="02010609060101010101" pitchFamily="2" charset="-122"/>
              </a:rPr>
              <a:t>作出“质的跳跃”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，学生要恰当地整合已经获得的知识和技能结合。教师从中则可以准确判断课堂教学任务对于学生的难易程度。</a:t>
            </a:r>
          </a:p>
        </p:txBody>
      </p:sp>
      <p:sp>
        <p:nvSpPr>
          <p:cNvPr id="4" name="矩形 3"/>
          <p:cNvSpPr/>
          <p:nvPr/>
        </p:nvSpPr>
        <p:spPr>
          <a:xfrm>
            <a:off x="239013" y="3592870"/>
            <a:ext cx="8613013" cy="316928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3200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   </a:t>
            </a:r>
            <a:r>
              <a:rPr lang="en-US" altLang="zh-CN" sz="3200" b="1" smtClean="0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     </a:t>
            </a:r>
            <a:r>
              <a:rPr lang="zh-CN" altLang="en-US" sz="3200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如果问题链只是本节教材内容的简单重复，思维含量低，答案封闭，则无法激发学习的兴奋点，难以帮助学生抓住教材核心本质，会挫伤学生的学习期待，不利于较高层次教学目标的实现。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131840" y="2708920"/>
            <a:ext cx="2422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smtClean="0">
                <a:solidFill>
                  <a:srgbClr val="FF0000"/>
                </a:solidFill>
              </a:rPr>
              <a:t>1.</a:t>
            </a:r>
            <a:r>
              <a:rPr lang="zh-CN" altLang="en-US" sz="3600" b="1" smtClean="0">
                <a:solidFill>
                  <a:srgbClr val="FF0000"/>
                </a:solidFill>
              </a:rPr>
              <a:t>设计理念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05989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688340"/>
            <a:ext cx="28745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smtClean="0">
                <a:solidFill>
                  <a:schemeClr val="accent1">
                    <a:lumMod val="90000"/>
                  </a:schemeClr>
                </a:solidFill>
              </a:rPr>
              <a:t>（</a:t>
            </a:r>
            <a:r>
              <a:rPr lang="en-US" altLang="zh-CN" sz="3200" smtClean="0">
                <a:solidFill>
                  <a:schemeClr val="accent1">
                    <a:lumMod val="90000"/>
                  </a:schemeClr>
                </a:solidFill>
              </a:rPr>
              <a:t>1</a:t>
            </a:r>
            <a:r>
              <a:rPr lang="zh-CN" altLang="en-US" sz="3200" smtClean="0">
                <a:solidFill>
                  <a:schemeClr val="accent1">
                    <a:lumMod val="90000"/>
                  </a:schemeClr>
                </a:solidFill>
              </a:rPr>
              <a:t>）理论依据</a:t>
            </a:r>
            <a:endParaRPr lang="zh-CN" altLang="en-US" sz="3200">
              <a:solidFill>
                <a:schemeClr val="accent1">
                  <a:lumMod val="90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5745" y="2623216"/>
            <a:ext cx="8604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mtClean="0">
                <a:solidFill>
                  <a:schemeClr val="accent1">
                    <a:lumMod val="90000"/>
                  </a:schemeClr>
                </a:solidFill>
              </a:rPr>
              <a:t>  *马赫穆托夫</a:t>
            </a:r>
            <a:r>
              <a:rPr lang="zh-CN" altLang="en-US">
                <a:solidFill>
                  <a:schemeClr val="accent1">
                    <a:lumMod val="90000"/>
                  </a:schemeClr>
                </a:solidFill>
              </a:rPr>
              <a:t>“问题教学”</a:t>
            </a:r>
            <a:r>
              <a:rPr lang="zh-CN" altLang="en-US" smtClean="0">
                <a:solidFill>
                  <a:schemeClr val="accent1">
                    <a:lumMod val="90000"/>
                  </a:schemeClr>
                </a:solidFill>
              </a:rPr>
              <a:t>理论</a:t>
            </a:r>
            <a:endParaRPr lang="en-US" altLang="zh-CN" smtClean="0">
              <a:solidFill>
                <a:schemeClr val="accent1">
                  <a:lumMod val="9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48580" y="141277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mtClean="0">
                <a:solidFill>
                  <a:schemeClr val="accent1">
                    <a:lumMod val="90000"/>
                  </a:schemeClr>
                </a:solidFill>
              </a:rPr>
              <a:t>      </a:t>
            </a:r>
            <a:r>
              <a:rPr lang="zh-CN" altLang="en-US">
                <a:solidFill>
                  <a:schemeClr val="accent1">
                    <a:lumMod val="90000"/>
                  </a:schemeClr>
                </a:solidFill>
              </a:rPr>
              <a:t>*主题式教学（</a:t>
            </a:r>
            <a:r>
              <a:rPr lang="en-US" altLang="zh-CN">
                <a:solidFill>
                  <a:schemeClr val="accent1">
                    <a:lumMod val="90000"/>
                  </a:schemeClr>
                </a:solidFill>
              </a:rPr>
              <a:t>Thematic teaching</a:t>
            </a:r>
            <a:r>
              <a:rPr lang="zh-CN" altLang="en-US">
                <a:solidFill>
                  <a:schemeClr val="accent1">
                    <a:lumMod val="90000"/>
                  </a:schemeClr>
                </a:solidFill>
              </a:rPr>
              <a:t>）</a:t>
            </a:r>
            <a:r>
              <a:rPr lang="zh-CN" altLang="en-US" smtClean="0">
                <a:solidFill>
                  <a:schemeClr val="accent1">
                    <a:lumMod val="90000"/>
                  </a:schemeClr>
                </a:solidFill>
              </a:rPr>
              <a:t>理论</a:t>
            </a:r>
            <a:endParaRPr lang="en-US" altLang="zh-CN" smtClean="0">
              <a:solidFill>
                <a:schemeClr val="accent1">
                  <a:lumMod val="90000"/>
                </a:schemeClr>
              </a:solidFill>
            </a:endParaRPr>
          </a:p>
          <a:p>
            <a:r>
              <a:rPr lang="zh-CN" altLang="en-US" smtClean="0"/>
              <a:t>    （</a:t>
            </a:r>
            <a:r>
              <a:rPr lang="zh-CN" altLang="en-US"/>
              <a:t>由</a:t>
            </a:r>
            <a:r>
              <a:rPr lang="en-US" altLang="zh-CN"/>
              <a:t>1931</a:t>
            </a:r>
            <a:r>
              <a:rPr lang="zh-CN" altLang="en-US"/>
              <a:t>年的“莫里逊单元教学法”发展而来的）</a:t>
            </a:r>
          </a:p>
        </p:txBody>
      </p:sp>
      <p:sp>
        <p:nvSpPr>
          <p:cNvPr id="12" name="矩形 11"/>
          <p:cNvSpPr/>
          <p:nvPr/>
        </p:nvSpPr>
        <p:spPr>
          <a:xfrm>
            <a:off x="2294921" y="5917580"/>
            <a:ext cx="42258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“</a:t>
            </a:r>
            <a:r>
              <a:rPr lang="zh-CN" altLang="en-US"/>
              <a:t>主题</a:t>
            </a:r>
            <a:r>
              <a:rPr lang="en-US" altLang="zh-CN"/>
              <a:t>+</a:t>
            </a:r>
            <a:r>
              <a:rPr lang="zh-CN" altLang="en-US"/>
              <a:t>问题链</a:t>
            </a:r>
            <a:r>
              <a:rPr lang="en-US" altLang="zh-CN"/>
              <a:t>”</a:t>
            </a:r>
            <a:r>
              <a:rPr lang="zh-CN" altLang="en-US"/>
              <a:t>式教学设计</a:t>
            </a:r>
          </a:p>
        </p:txBody>
      </p:sp>
      <p:sp>
        <p:nvSpPr>
          <p:cNvPr id="15" name="矩形 14"/>
          <p:cNvSpPr/>
          <p:nvPr/>
        </p:nvSpPr>
        <p:spPr>
          <a:xfrm>
            <a:off x="1004515" y="5085184"/>
            <a:ext cx="6906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mtClean="0">
                <a:solidFill>
                  <a:schemeClr val="accent1">
                    <a:lumMod val="9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核心：以主题确定方向，以问题提升思维</a:t>
            </a:r>
            <a:endParaRPr lang="en-US" altLang="zh-CN" smtClean="0">
              <a:solidFill>
                <a:schemeClr val="accent1">
                  <a:lumMod val="9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0838" y="3146436"/>
            <a:ext cx="89622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mtClean="0">
                <a:latin typeface="楷体" panose="02010609060101010101" pitchFamily="49" charset="-122"/>
                <a:ea typeface="楷体" panose="02010609060101010101" pitchFamily="49" charset="-122"/>
              </a:rPr>
              <a:t>    “问题链”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就是教师设计出一个系列的问题，每个问题之间环环相扣、层层递进、前后呼应，问题之间具有较强的逻辑性，能够将知识穿插、连接在</a:t>
            </a:r>
            <a:r>
              <a:rPr lang="zh-CN" altLang="en-US" smtClean="0">
                <a:latin typeface="楷体" panose="02010609060101010101" pitchFamily="49" charset="-122"/>
                <a:ea typeface="楷体" panose="02010609060101010101" pitchFamily="49" charset="-122"/>
              </a:rPr>
              <a:t>一起，解决知识碎片化和教学逻辑混乱的问题。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六边形 29"/>
          <p:cNvSpPr/>
          <p:nvPr/>
        </p:nvSpPr>
        <p:spPr>
          <a:xfrm>
            <a:off x="648891" y="2618187"/>
            <a:ext cx="1699022" cy="1082279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3" tIns="34290" rIns="68583" bIns="34290" rtlCol="0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fontAlgn="base"/>
            <a:r>
              <a:rPr lang="zh-CN" altLang="en-US" sz="2000" b="1" strike="noStrike" noProof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主题</a:t>
            </a:r>
            <a:r>
              <a:rPr lang="en-US" altLang="zh-CN" sz="2000" b="1" strike="noStrike" noProof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+</a:t>
            </a:r>
          </a:p>
          <a:p>
            <a:pPr lvl="0" algn="ctr" fontAlgn="base"/>
            <a:r>
              <a:rPr lang="zh-CN" altLang="en-US" sz="2000" b="1" strike="noStrike" noProof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问题驱动式教学</a:t>
            </a:r>
          </a:p>
        </p:txBody>
      </p:sp>
      <p:cxnSp>
        <p:nvCxnSpPr>
          <p:cNvPr id="31" name="直接箭头连接符 30"/>
          <p:cNvCxnSpPr/>
          <p:nvPr/>
        </p:nvCxnSpPr>
        <p:spPr>
          <a:xfrm flipV="1">
            <a:off x="2284551" y="3064559"/>
            <a:ext cx="1225411" cy="4730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V="1">
            <a:off x="2246450" y="2226480"/>
            <a:ext cx="1162049" cy="55955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箭头连接符 1"/>
          <p:cNvCxnSpPr/>
          <p:nvPr/>
        </p:nvCxnSpPr>
        <p:spPr>
          <a:xfrm>
            <a:off x="2284551" y="3570722"/>
            <a:ext cx="1085849" cy="32388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矩形 60"/>
          <p:cNvSpPr/>
          <p:nvPr/>
        </p:nvSpPr>
        <p:spPr>
          <a:xfrm>
            <a:off x="3515789" y="1808560"/>
            <a:ext cx="4734446" cy="500137"/>
          </a:xfrm>
          <a:prstGeom prst="rect">
            <a:avLst/>
          </a:prstGeom>
          <a:ln w="15875">
            <a:noFill/>
          </a:ln>
        </p:spPr>
        <p:txBody>
          <a:bodyPr wrap="square" lIns="68580" tIns="34290" rIns="68580" bIns="3429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教学</a:t>
            </a:r>
            <a:r>
              <a:rPr kumimoji="0" lang="zh-CN" altLang="zh-CN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主题</a:t>
            </a:r>
            <a:r>
              <a:rPr kumimoji="0" lang="zh-CN" altLang="zh-CN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是</a:t>
            </a:r>
            <a:r>
              <a:rPr kumimoji="0" lang="zh-CN" altLang="zh-CN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灵魂</a:t>
            </a:r>
          </a:p>
        </p:txBody>
      </p:sp>
      <p:sp>
        <p:nvSpPr>
          <p:cNvPr id="3" name="矩形 2"/>
          <p:cNvSpPr/>
          <p:nvPr/>
        </p:nvSpPr>
        <p:spPr>
          <a:xfrm>
            <a:off x="3626694" y="2814491"/>
            <a:ext cx="4734446" cy="500137"/>
          </a:xfrm>
          <a:prstGeom prst="rect">
            <a:avLst/>
          </a:prstGeom>
          <a:ln w="15875">
            <a:noFill/>
          </a:ln>
        </p:spPr>
        <p:txBody>
          <a:bodyPr wrap="square" lIns="68580" tIns="34290" rIns="68580" bIns="3429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分主题和问题链是</a:t>
            </a:r>
            <a:r>
              <a:rPr kumimoji="0" lang="zh-CN" altLang="zh-CN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骨架</a:t>
            </a:r>
          </a:p>
        </p:txBody>
      </p:sp>
      <p:sp>
        <p:nvSpPr>
          <p:cNvPr id="4" name="矩形 3"/>
          <p:cNvSpPr/>
          <p:nvPr/>
        </p:nvSpPr>
        <p:spPr>
          <a:xfrm>
            <a:off x="3546879" y="3767792"/>
            <a:ext cx="4734446" cy="500137"/>
          </a:xfrm>
          <a:prstGeom prst="rect">
            <a:avLst/>
          </a:prstGeom>
          <a:ln w="15875">
            <a:noFill/>
          </a:ln>
        </p:spPr>
        <p:txBody>
          <a:bodyPr wrap="square" lIns="68580" tIns="34290" rIns="68580" bIns="3429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师生</a:t>
            </a:r>
            <a:r>
              <a:rPr kumimoji="0" lang="zh-CN" altLang="zh-CN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互动分析是</a:t>
            </a:r>
            <a:r>
              <a:rPr kumimoji="0" lang="zh-CN" altLang="zh-CN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血肉</a:t>
            </a: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138113" y="1237060"/>
            <a:ext cx="928688" cy="329804"/>
          </a:xfrm>
          <a:prstGeom prst="rect">
            <a:avLst/>
          </a:prstGeom>
          <a:noFill/>
        </p:spPr>
        <p:txBody>
          <a:bodyPr wrap="square" lIns="68580" tIns="34290" rIns="68580" bIns="0" anchor="b"/>
          <a:lstStyle/>
          <a:p>
            <a:pPr>
              <a:lnSpc>
                <a:spcPct val="110000"/>
              </a:lnSpc>
            </a:pPr>
            <a:r>
              <a:rPr lang="en-US" altLang="zh-CN" sz="2700" b="1" spc="200" noProof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why</a:t>
            </a:r>
          </a:p>
        </p:txBody>
      </p:sp>
      <p:sp>
        <p:nvSpPr>
          <p:cNvPr id="12" name="矩形 11"/>
          <p:cNvSpPr/>
          <p:nvPr/>
        </p:nvSpPr>
        <p:spPr>
          <a:xfrm>
            <a:off x="0" y="552899"/>
            <a:ext cx="28745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smtClean="0">
                <a:solidFill>
                  <a:schemeClr val="accent1">
                    <a:lumMod val="90000"/>
                  </a:schemeClr>
                </a:solidFill>
              </a:rPr>
              <a:t>（</a:t>
            </a:r>
            <a:r>
              <a:rPr lang="en-US" altLang="zh-CN" sz="3200" smtClean="0">
                <a:solidFill>
                  <a:schemeClr val="accent1">
                    <a:lumMod val="90000"/>
                  </a:schemeClr>
                </a:solidFill>
              </a:rPr>
              <a:t>2</a:t>
            </a:r>
            <a:r>
              <a:rPr lang="zh-CN" altLang="en-US" sz="3200" smtClean="0">
                <a:solidFill>
                  <a:schemeClr val="accent1">
                    <a:lumMod val="90000"/>
                  </a:schemeClr>
                </a:solidFill>
              </a:rPr>
              <a:t>）设计思路</a:t>
            </a:r>
            <a:endParaRPr lang="zh-CN" altLang="en-US" sz="3200">
              <a:solidFill>
                <a:schemeClr val="accent1">
                  <a:lumMod val="90000"/>
                </a:schemeClr>
              </a:solidFill>
            </a:endParaRPr>
          </a:p>
        </p:txBody>
      </p:sp>
      <p:sp>
        <p:nvSpPr>
          <p:cNvPr id="23" name="矩形 63493"/>
          <p:cNvSpPr/>
          <p:nvPr/>
        </p:nvSpPr>
        <p:spPr>
          <a:xfrm>
            <a:off x="0" y="4797152"/>
            <a:ext cx="8901018" cy="1440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</a:pPr>
            <a:r>
              <a:rPr lang="en-US" altLang="zh-CN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        </a:t>
            </a:r>
            <a:r>
              <a:rPr lang="en-US" altLang="zh-CN" b="1" smtClean="0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  </a:t>
            </a:r>
            <a:r>
              <a:rPr lang="zh-CN" altLang="en-US" b="1" smtClean="0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问题</a:t>
            </a:r>
            <a:r>
              <a:rPr lang="zh-CN" altLang="en-US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链设计是</a:t>
            </a:r>
            <a:r>
              <a:rPr lang="zh-CN" altLang="en-US" b="1">
                <a:solidFill>
                  <a:srgbClr val="FF330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教学智慧</a:t>
            </a:r>
            <a:r>
              <a:rPr lang="zh-CN" altLang="en-US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，是获取真知的</a:t>
            </a:r>
            <a:r>
              <a:rPr lang="zh-CN" altLang="en-US" b="1">
                <a:solidFill>
                  <a:srgbClr val="FF330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“脚手架”</a:t>
            </a:r>
            <a:r>
              <a:rPr lang="zh-CN" altLang="en-US" b="1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，</a:t>
            </a:r>
            <a:r>
              <a:rPr lang="zh-CN" altLang="en-US" b="1" smtClean="0">
                <a:solidFill>
                  <a:srgbClr val="000099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它是实现预设性和生成性的关键。</a:t>
            </a:r>
            <a:endParaRPr lang="zh-CN" altLang="en-US" b="1">
              <a:solidFill>
                <a:srgbClr val="000099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71298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7824" y="1147192"/>
            <a:ext cx="4176464" cy="706120"/>
          </a:xfrm>
        </p:spPr>
        <p:txBody>
          <a:bodyPr>
            <a:normAutofit/>
          </a:bodyPr>
          <a:lstStyle/>
          <a:p>
            <a:r>
              <a:rPr lang="zh-CN" altLang="en-US" sz="2800" b="1" smtClean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课魂（教学主题）</a:t>
            </a:r>
            <a:endParaRPr lang="zh-CN" altLang="en-US" sz="2800" b="1">
              <a:solidFill>
                <a:srgbClr val="FF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4" cy="4392488"/>
          </a:xfrm>
          <a:noFill/>
        </p:spPr>
        <p:txBody>
          <a:bodyPr>
            <a:noAutofit/>
          </a:bodyPr>
          <a:lstStyle/>
          <a:p>
            <a:pPr algn="just"/>
            <a:r>
              <a:rPr lang="zh-CN" altLang="en-US" sz="2400" b="1" smtClean="0">
                <a:cs typeface="+mn-ea"/>
                <a:sym typeface="+mn-lt"/>
              </a:rPr>
              <a:t>     “课魂”即一节课的灵魂，应是一单元或一节课的核心概念，具有深刻性的特点。“课魂”也是贯穿一单元或一节课的核心线索，统摄历史事件的前后联系。</a:t>
            </a:r>
            <a:endParaRPr lang="en-US" altLang="zh-CN" sz="2400" b="1" smtClean="0">
              <a:cs typeface="+mn-ea"/>
              <a:sym typeface="+mn-lt"/>
            </a:endParaRPr>
          </a:p>
          <a:p>
            <a:pPr algn="just"/>
            <a:r>
              <a:rPr lang="zh-CN" altLang="en-US" sz="2400" b="1" smtClean="0">
                <a:cs typeface="+mn-ea"/>
                <a:sym typeface="+mn-lt"/>
              </a:rPr>
              <a:t>        历史教学也应该像散文创作一样，“形散而神不散”，不管采用何种教学模式，都要始终围绕“神”即“课魂”服务。</a:t>
            </a:r>
            <a:endParaRPr lang="en-US" altLang="zh-CN" sz="2400" b="1" smtClean="0">
              <a:cs typeface="+mn-ea"/>
              <a:sym typeface="+mn-lt"/>
            </a:endParaRPr>
          </a:p>
          <a:p>
            <a:pPr algn="just"/>
            <a:r>
              <a:rPr lang="zh-CN" altLang="en-US" sz="2400" b="1" smtClean="0">
                <a:cs typeface="+mn-ea"/>
                <a:sym typeface="+mn-lt"/>
              </a:rPr>
              <a:t>         通过确立“课魂”，让历史课有线索、有中心、有高度、有灵魂，让学生获得更加深刻的历史认知和历史思考，对彰显历史教学的核心价值，实现历史教学的根本诉求有重要意义，也是提升教学绩效和教学境界的有效途径。</a:t>
            </a:r>
            <a:endParaRPr lang="en-US" altLang="zh-CN" sz="2400" b="1" smtClean="0">
              <a:cs typeface="+mn-ea"/>
              <a:sym typeface="+mn-lt"/>
            </a:endParaRPr>
          </a:p>
          <a:p>
            <a:pPr algn="just"/>
            <a:r>
              <a:rPr lang="en-US" altLang="zh-CN" sz="2400" b="1" smtClean="0">
                <a:cs typeface="+mn-ea"/>
                <a:sym typeface="+mn-lt"/>
              </a:rPr>
              <a:t>                      ——</a:t>
            </a:r>
            <a:r>
              <a:rPr lang="zh-CN" altLang="en-US" sz="2400" b="1" smtClean="0">
                <a:cs typeface="+mn-ea"/>
                <a:sym typeface="+mn-lt"/>
              </a:rPr>
              <a:t>周明</a:t>
            </a:r>
            <a:r>
              <a:rPr lang="en-US" altLang="zh-CN" sz="2400" b="1" smtClean="0">
                <a:cs typeface="+mn-ea"/>
                <a:sym typeface="+mn-lt"/>
              </a:rPr>
              <a:t>《</a:t>
            </a:r>
            <a:r>
              <a:rPr lang="zh-CN" altLang="en-US" sz="2400" b="1" smtClean="0">
                <a:cs typeface="+mn-ea"/>
                <a:sym typeface="+mn-lt"/>
              </a:rPr>
              <a:t>历史教学</a:t>
            </a:r>
            <a:r>
              <a:rPr lang="en-US" altLang="zh-CN" sz="2400" b="1" smtClean="0">
                <a:cs typeface="+mn-ea"/>
                <a:sym typeface="+mn-lt"/>
              </a:rPr>
              <a:t>·</a:t>
            </a:r>
            <a:r>
              <a:rPr lang="zh-CN" altLang="en-US" sz="2400" b="1" smtClean="0">
                <a:cs typeface="+mn-ea"/>
                <a:sym typeface="+mn-lt"/>
              </a:rPr>
              <a:t>中学版</a:t>
            </a:r>
            <a:r>
              <a:rPr lang="en-US" altLang="zh-CN" sz="2400" b="1" smtClean="0">
                <a:cs typeface="+mn-ea"/>
                <a:sym typeface="+mn-lt"/>
              </a:rPr>
              <a:t>》2014</a:t>
            </a:r>
            <a:r>
              <a:rPr lang="zh-CN" altLang="en-US" sz="2400" b="1" smtClean="0">
                <a:cs typeface="+mn-ea"/>
                <a:sym typeface="+mn-lt"/>
              </a:rPr>
              <a:t>年</a:t>
            </a:r>
            <a:r>
              <a:rPr lang="en-US" altLang="zh-CN" sz="2400" b="1" smtClean="0">
                <a:cs typeface="+mn-ea"/>
                <a:sym typeface="+mn-lt"/>
              </a:rPr>
              <a:t>3</a:t>
            </a:r>
            <a:r>
              <a:rPr lang="zh-CN" altLang="en-US" sz="2400" b="1" smtClean="0">
                <a:cs typeface="+mn-ea"/>
                <a:sym typeface="+mn-lt"/>
              </a:rPr>
              <a:t>期</a:t>
            </a:r>
            <a:endParaRPr lang="zh-CN" altLang="en-US" sz="2400" b="1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552899"/>
            <a:ext cx="28745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smtClean="0">
                <a:solidFill>
                  <a:schemeClr val="accent1">
                    <a:lumMod val="90000"/>
                  </a:schemeClr>
                </a:solidFill>
              </a:rPr>
              <a:t>（</a:t>
            </a:r>
            <a:r>
              <a:rPr lang="en-US" altLang="zh-CN" sz="3200" smtClean="0">
                <a:solidFill>
                  <a:schemeClr val="accent1">
                    <a:lumMod val="90000"/>
                  </a:schemeClr>
                </a:solidFill>
              </a:rPr>
              <a:t>2</a:t>
            </a:r>
            <a:r>
              <a:rPr lang="zh-CN" altLang="en-US" sz="3200" smtClean="0">
                <a:solidFill>
                  <a:schemeClr val="accent1">
                    <a:lumMod val="90000"/>
                  </a:schemeClr>
                </a:solidFill>
              </a:rPr>
              <a:t>）设计思路</a:t>
            </a:r>
            <a:endParaRPr lang="zh-CN" altLang="en-US" sz="3200">
              <a:solidFill>
                <a:schemeClr val="accent1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050103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íSḷïḓé"/>
          <p:cNvSpPr/>
          <p:nvPr/>
        </p:nvSpPr>
        <p:spPr>
          <a:xfrm>
            <a:off x="3275857" y="2700487"/>
            <a:ext cx="142162" cy="37528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2" name="iśḻîḍe"/>
          <p:cNvSpPr/>
          <p:nvPr/>
        </p:nvSpPr>
        <p:spPr>
          <a:xfrm>
            <a:off x="3275857" y="3087581"/>
            <a:ext cx="132050" cy="125397"/>
          </a:xfrm>
          <a:prstGeom prst="ellipse">
            <a:avLst/>
          </a:prstGeom>
          <a:solidFill>
            <a:schemeClr val="accent1"/>
          </a:solidFill>
          <a:ln w="19050" cap="rnd">
            <a:solidFill>
              <a:schemeClr val="bg1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4" name="i$lïḍê"/>
          <p:cNvSpPr/>
          <p:nvPr/>
        </p:nvSpPr>
        <p:spPr>
          <a:xfrm>
            <a:off x="3517574" y="2996953"/>
            <a:ext cx="763201" cy="724751"/>
          </a:xfrm>
          <a:prstGeom prst="ellipse">
            <a:avLst/>
          </a:prstGeom>
          <a:pattFill prst="pct5">
            <a:fgClr>
              <a:srgbClr val="E4E6EA"/>
            </a:fgClr>
            <a:bgClr>
              <a:srgbClr val="ADB5BF"/>
            </a:bgClr>
          </a:pattFill>
          <a:ln w="1905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7" name="îSļîdê"/>
          <p:cNvSpPr/>
          <p:nvPr/>
        </p:nvSpPr>
        <p:spPr bwMode="auto">
          <a:xfrm>
            <a:off x="4327809" y="3068959"/>
            <a:ext cx="4708687" cy="609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/>
              <a:t>治国理政，莫忘</a:t>
            </a:r>
            <a:r>
              <a:rPr lang="zh-CN" altLang="en-US" sz="2000" smtClean="0"/>
              <a:t>民生</a:t>
            </a:r>
            <a:endParaRPr lang="zh-CN" altLang="en-US" sz="2000"/>
          </a:p>
        </p:txBody>
      </p:sp>
      <p:sp>
        <p:nvSpPr>
          <p:cNvPr id="16" name="íšľïḋé"/>
          <p:cNvSpPr/>
          <p:nvPr/>
        </p:nvSpPr>
        <p:spPr>
          <a:xfrm>
            <a:off x="3275856" y="4455731"/>
            <a:ext cx="132050" cy="125397"/>
          </a:xfrm>
          <a:prstGeom prst="ellipse">
            <a:avLst/>
          </a:prstGeom>
          <a:solidFill>
            <a:schemeClr val="accent1"/>
          </a:solidFill>
          <a:ln w="19050" cap="rnd">
            <a:solidFill>
              <a:schemeClr val="bg1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18" name="iṥḷidé"/>
          <p:cNvSpPr/>
          <p:nvPr/>
        </p:nvSpPr>
        <p:spPr>
          <a:xfrm>
            <a:off x="3517573" y="4043446"/>
            <a:ext cx="763201" cy="724750"/>
          </a:xfrm>
          <a:prstGeom prst="ellipse">
            <a:avLst/>
          </a:prstGeom>
          <a:pattFill prst="pct5">
            <a:fgClr>
              <a:srgbClr val="E4E6EA"/>
            </a:fgClr>
            <a:bgClr>
              <a:srgbClr val="ADB5BF"/>
            </a:bgClr>
          </a:pattFill>
          <a:ln w="1905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1" name="ísḷïdè"/>
          <p:cNvSpPr/>
          <p:nvPr/>
        </p:nvSpPr>
        <p:spPr bwMode="auto">
          <a:xfrm>
            <a:off x="4283968" y="4187464"/>
            <a:ext cx="4708688" cy="6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sz="2000">
                <a:cs typeface="+mn-ea"/>
                <a:sym typeface="+mn-lt"/>
              </a:rPr>
              <a:t>重听甲午涛声</a:t>
            </a:r>
            <a:r>
              <a:rPr lang="en-US" altLang="zh-CN" sz="2000">
                <a:cs typeface="+mn-ea"/>
                <a:sym typeface="+mn-lt"/>
              </a:rPr>
              <a:t>,</a:t>
            </a:r>
            <a:r>
              <a:rPr lang="zh-CN" altLang="en-US" sz="2000">
                <a:cs typeface="+mn-ea"/>
                <a:sym typeface="+mn-lt"/>
              </a:rPr>
              <a:t>再悟帝国殇痛</a:t>
            </a:r>
            <a:endParaRPr lang="en-US" altLang="zh-CN" sz="2000">
              <a:cs typeface="+mn-ea"/>
              <a:sym typeface="+mn-lt"/>
            </a:endParaRPr>
          </a:p>
        </p:txBody>
      </p:sp>
      <p:sp>
        <p:nvSpPr>
          <p:cNvPr id="10" name="îŝ1ïḋê"/>
          <p:cNvSpPr/>
          <p:nvPr/>
        </p:nvSpPr>
        <p:spPr>
          <a:xfrm>
            <a:off x="3275856" y="5751875"/>
            <a:ext cx="132050" cy="125397"/>
          </a:xfrm>
          <a:prstGeom prst="ellipse">
            <a:avLst/>
          </a:prstGeom>
          <a:solidFill>
            <a:schemeClr val="accent1"/>
          </a:solidFill>
          <a:ln w="19050" cap="rnd">
            <a:solidFill>
              <a:schemeClr val="bg1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12" name="iS1îďe"/>
          <p:cNvSpPr/>
          <p:nvPr/>
        </p:nvSpPr>
        <p:spPr>
          <a:xfrm>
            <a:off x="3517573" y="5191431"/>
            <a:ext cx="763201" cy="724751"/>
          </a:xfrm>
          <a:prstGeom prst="ellipse">
            <a:avLst/>
          </a:prstGeom>
          <a:pattFill prst="pct5">
            <a:fgClr>
              <a:srgbClr val="E4E6EA"/>
            </a:fgClr>
            <a:bgClr>
              <a:srgbClr val="ADB5BF"/>
            </a:bgClr>
          </a:pattFill>
          <a:ln w="1905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15" name="íṣḷîḑe"/>
          <p:cNvSpPr/>
          <p:nvPr/>
        </p:nvSpPr>
        <p:spPr bwMode="auto">
          <a:xfrm>
            <a:off x="4262773" y="5157191"/>
            <a:ext cx="4708688" cy="126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sz="2000">
                <a:cs typeface="+mn-ea"/>
                <a:sym typeface="+mn-lt"/>
              </a:rPr>
              <a:t>风云突袭</a:t>
            </a:r>
            <a:r>
              <a:rPr lang="en-US" altLang="zh-CN" sz="2000">
                <a:cs typeface="+mn-ea"/>
                <a:sym typeface="+mn-lt"/>
              </a:rPr>
              <a:t>——1929</a:t>
            </a:r>
            <a:r>
              <a:rPr lang="zh-CN" altLang="en-US" sz="2000">
                <a:cs typeface="+mn-ea"/>
                <a:sym typeface="+mn-lt"/>
              </a:rPr>
              <a:t>年经济危机的痛与变</a:t>
            </a:r>
            <a:endParaRPr lang="en-US" altLang="zh-CN" sz="2000">
              <a:cs typeface="+mn-ea"/>
              <a:sym typeface="+mn-lt"/>
            </a:endParaRPr>
          </a:p>
          <a:p>
            <a:endParaRPr lang="en-US" altLang="zh-CN" sz="2000">
              <a:cs typeface="+mn-ea"/>
              <a:sym typeface="+mn-lt"/>
            </a:endParaRPr>
          </a:p>
          <a:p>
            <a:r>
              <a:rPr lang="zh-CN" altLang="en-US" sz="2000">
                <a:cs typeface="+mn-ea"/>
                <a:sym typeface="+mn-lt"/>
              </a:rPr>
              <a:t>追赶时代</a:t>
            </a:r>
            <a:r>
              <a:rPr lang="en-US" altLang="zh-CN" sz="2000">
                <a:cs typeface="+mn-ea"/>
                <a:sym typeface="+mn-lt"/>
              </a:rPr>
              <a:t>——</a:t>
            </a:r>
            <a:r>
              <a:rPr lang="zh-CN" altLang="en-US" sz="2000">
                <a:cs typeface="+mn-ea"/>
                <a:sym typeface="+mn-lt"/>
              </a:rPr>
              <a:t>法德的宪政强国之路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3225450" y="3861048"/>
            <a:ext cx="574601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3225450" y="4941167"/>
            <a:ext cx="574601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组合 39"/>
          <p:cNvGrpSpPr/>
          <p:nvPr/>
        </p:nvGrpSpPr>
        <p:grpSpPr>
          <a:xfrm>
            <a:off x="395207" y="2666369"/>
            <a:ext cx="2830243" cy="1011659"/>
            <a:chOff x="395207" y="2666369"/>
            <a:chExt cx="2830243" cy="1011659"/>
          </a:xfrm>
        </p:grpSpPr>
        <p:sp>
          <p:nvSpPr>
            <p:cNvPr id="23" name="íśḻîḓê"/>
            <p:cNvSpPr/>
            <p:nvPr/>
          </p:nvSpPr>
          <p:spPr>
            <a:xfrm>
              <a:off x="395537" y="2666369"/>
              <a:ext cx="2829913" cy="1011659"/>
            </a:xfrm>
            <a:prstGeom prst="homePlat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1400">
                <a:solidFill>
                  <a:schemeClr val="bg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395207" y="2780928"/>
              <a:ext cx="266462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>
                  <a:solidFill>
                    <a:schemeClr val="bg1"/>
                  </a:solidFill>
                </a:rPr>
                <a:t>1.</a:t>
              </a:r>
              <a:r>
                <a:rPr lang="zh-CN" altLang="en-US" sz="2400" b="1">
                  <a:solidFill>
                    <a:schemeClr val="bg1"/>
                  </a:solidFill>
                </a:rPr>
                <a:t>课标是依据</a:t>
              </a:r>
              <a:r>
                <a:rPr lang="zh-CN" altLang="en-US" sz="2400" b="1" smtClean="0">
                  <a:solidFill>
                    <a:schemeClr val="bg1"/>
                  </a:solidFill>
                </a:rPr>
                <a:t>，</a:t>
              </a:r>
              <a:endParaRPr lang="en-US" altLang="zh-CN" sz="2400" b="1" smtClean="0">
                <a:solidFill>
                  <a:schemeClr val="bg1"/>
                </a:solidFill>
              </a:endParaRPr>
            </a:p>
            <a:p>
              <a:r>
                <a:rPr lang="zh-CN" altLang="en-US" sz="2400" b="1" smtClean="0">
                  <a:solidFill>
                    <a:schemeClr val="bg1"/>
                  </a:solidFill>
                </a:rPr>
                <a:t>核心</a:t>
              </a:r>
              <a:r>
                <a:rPr lang="zh-CN" altLang="en-US" sz="2400" b="1">
                  <a:solidFill>
                    <a:schemeClr val="bg1"/>
                  </a:solidFill>
                </a:rPr>
                <a:t>素养为中心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395536" y="3982014"/>
            <a:ext cx="2829913" cy="1011659"/>
            <a:chOff x="395536" y="3982014"/>
            <a:chExt cx="2829913" cy="1011659"/>
          </a:xfrm>
        </p:grpSpPr>
        <p:sp>
          <p:nvSpPr>
            <p:cNvPr id="17" name="îsḷîďé"/>
            <p:cNvSpPr/>
            <p:nvPr/>
          </p:nvSpPr>
          <p:spPr>
            <a:xfrm>
              <a:off x="395536" y="3982014"/>
              <a:ext cx="2829913" cy="1011659"/>
            </a:xfrm>
            <a:prstGeom prst="homePlat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1400">
                <a:solidFill>
                  <a:schemeClr val="bg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417304" y="4077072"/>
              <a:ext cx="235449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>
                  <a:solidFill>
                    <a:schemeClr val="bg1"/>
                  </a:solidFill>
                </a:rPr>
                <a:t>2.</a:t>
              </a:r>
              <a:r>
                <a:rPr lang="zh-CN" altLang="en-US" sz="2400" b="1">
                  <a:solidFill>
                    <a:schemeClr val="bg1"/>
                  </a:solidFill>
                </a:rPr>
                <a:t>立意应准确，主题鲜明是关键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395536" y="5297659"/>
            <a:ext cx="2829913" cy="1011660"/>
            <a:chOff x="395536" y="5297659"/>
            <a:chExt cx="2829913" cy="1011660"/>
          </a:xfrm>
        </p:grpSpPr>
        <p:sp>
          <p:nvSpPr>
            <p:cNvPr id="11" name="í$ḻïḋe"/>
            <p:cNvSpPr/>
            <p:nvPr/>
          </p:nvSpPr>
          <p:spPr>
            <a:xfrm>
              <a:off x="395536" y="5297659"/>
              <a:ext cx="2829913" cy="1011660"/>
            </a:xfrm>
            <a:prstGeom prst="homePlat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1400">
                <a:solidFill>
                  <a:schemeClr val="bg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395536" y="5412125"/>
              <a:ext cx="244827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>
                  <a:solidFill>
                    <a:schemeClr val="bg1"/>
                  </a:solidFill>
                </a:rPr>
                <a:t>3.</a:t>
              </a:r>
              <a:r>
                <a:rPr lang="zh-CN" altLang="en-US" sz="2400" b="1">
                  <a:solidFill>
                    <a:schemeClr val="bg1"/>
                  </a:solidFill>
                </a:rPr>
                <a:t>课魂可多元，系统立体成特色</a:t>
              </a:r>
            </a:p>
          </p:txBody>
        </p:sp>
      </p:grpSp>
      <p:sp>
        <p:nvSpPr>
          <p:cNvPr id="31" name="标题 30"/>
          <p:cNvSpPr>
            <a:spLocks noGrp="1"/>
          </p:cNvSpPr>
          <p:nvPr>
            <p:ph type="title"/>
          </p:nvPr>
        </p:nvSpPr>
        <p:spPr>
          <a:xfrm>
            <a:off x="417304" y="332656"/>
            <a:ext cx="8147248" cy="95410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</a:gradFill>
        </p:spPr>
        <p:txBody>
          <a:bodyPr wrap="squar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cs typeface="+mn-ea"/>
                <a:sym typeface="+mn-lt"/>
              </a:rPr>
              <a:t>课</a:t>
            </a:r>
            <a:r>
              <a:rPr lang="zh-CN" altLang="en-US" sz="3200" b="1" smtClean="0">
                <a:solidFill>
                  <a:srgbClr val="FF0000"/>
                </a:solidFill>
                <a:cs typeface="+mn-ea"/>
                <a:sym typeface="+mn-lt"/>
              </a:rPr>
              <a:t>魂  </a:t>
            </a:r>
            <a:r>
              <a:rPr lang="zh-CN" altLang="en-US" sz="2400" b="1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狭义</a:t>
            </a:r>
            <a:r>
              <a:rPr lang="zh-CN" altLang="en-US" sz="2400" b="1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理解为统摄一节课的立意、主题，是蕴含在教学目标、教学过程和教学延展等各个环节的课堂灵魂。</a:t>
            </a:r>
            <a:endParaRPr lang="en-US" altLang="zh-CN" sz="2400" b="1">
              <a:solidFill>
                <a:schemeClr val="accent6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49312" y="1556792"/>
            <a:ext cx="31585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smtClean="0">
                <a:solidFill>
                  <a:srgbClr val="FF0000"/>
                </a:solidFill>
                <a:latin typeface="+mj-ea"/>
                <a:ea typeface="+mj-ea"/>
                <a:cs typeface="+mn-ea"/>
                <a:sym typeface="+mn-lt"/>
              </a:rPr>
              <a:t>历史课堂切实“</a:t>
            </a:r>
            <a:r>
              <a:rPr lang="zh-CN" altLang="en-US" sz="2400" b="1">
                <a:solidFill>
                  <a:srgbClr val="FF0000"/>
                </a:solidFill>
                <a:latin typeface="+mj-ea"/>
                <a:ea typeface="+mj-ea"/>
                <a:cs typeface="+mn-ea"/>
                <a:sym typeface="+mn-lt"/>
              </a:rPr>
              <a:t>紧扣课魂”的要求</a:t>
            </a:r>
            <a:endParaRPr lang="zh-CN" altLang="en-US" sz="200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9" name="标题 1"/>
          <p:cNvSpPr txBox="1"/>
          <p:nvPr/>
        </p:nvSpPr>
        <p:spPr>
          <a:xfrm>
            <a:off x="4788024" y="2204864"/>
            <a:ext cx="3096344" cy="57606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     部分教学主题</a:t>
            </a:r>
            <a:endParaRPr lang="zh-CN" altLang="en-US" sz="28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9417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1" grpId="0"/>
      <p:bldP spid="15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29356" y="1484784"/>
            <a:ext cx="8856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mtClean="0">
                <a:solidFill>
                  <a:srgbClr val="FF0000"/>
                </a:solidFill>
              </a:rPr>
              <a:t>                                           优势：  </a:t>
            </a:r>
            <a:endParaRPr lang="en-US" altLang="zh-CN" smtClean="0">
              <a:solidFill>
                <a:srgbClr val="FF0000"/>
              </a:solidFill>
            </a:endParaRPr>
          </a:p>
          <a:p>
            <a:r>
              <a:rPr lang="zh-CN" altLang="en-US" smtClean="0">
                <a:solidFill>
                  <a:schemeClr val="accent1">
                    <a:lumMod val="90000"/>
                  </a:schemeClr>
                </a:solidFill>
              </a:rPr>
              <a:t>      *首先，能够照顾到班级内绝大部分学生的认知基础。      </a:t>
            </a:r>
            <a:endParaRPr lang="en-US" altLang="zh-CN" smtClean="0">
              <a:solidFill>
                <a:schemeClr val="accent1">
                  <a:lumMod val="90000"/>
                </a:schemeClr>
              </a:solidFill>
            </a:endParaRPr>
          </a:p>
          <a:p>
            <a:r>
              <a:rPr lang="en-US" altLang="zh-CN" smtClean="0"/>
              <a:t>    </a:t>
            </a:r>
            <a:r>
              <a:rPr lang="zh-CN" altLang="en-US" smtClean="0"/>
              <a:t>“问题链”只有一个核心问题，但其有不同层次的问题，给学生搭建了一个前进阶梯，让学生逐步地实现知识内化。</a:t>
            </a:r>
            <a:endParaRPr lang="en-US" altLang="zh-CN" smtClean="0"/>
          </a:p>
          <a:p>
            <a:endParaRPr lang="en-US" altLang="zh-CN" smtClean="0"/>
          </a:p>
          <a:p>
            <a:r>
              <a:rPr lang="en-US" altLang="zh-CN" smtClean="0">
                <a:solidFill>
                  <a:schemeClr val="accent1">
                    <a:lumMod val="90000"/>
                  </a:schemeClr>
                </a:solidFill>
              </a:rPr>
              <a:t>     </a:t>
            </a:r>
            <a:r>
              <a:rPr lang="zh-CN" altLang="en-US" smtClean="0">
                <a:solidFill>
                  <a:schemeClr val="accent1">
                    <a:lumMod val="90000"/>
                  </a:schemeClr>
                </a:solidFill>
              </a:rPr>
              <a:t>*</a:t>
            </a:r>
            <a:r>
              <a:rPr lang="en-US" altLang="zh-CN" smtClean="0">
                <a:solidFill>
                  <a:schemeClr val="accent1">
                    <a:lumMod val="90000"/>
                  </a:schemeClr>
                </a:solidFill>
              </a:rPr>
              <a:t> </a:t>
            </a:r>
            <a:r>
              <a:rPr lang="zh-CN" altLang="en-US" smtClean="0">
                <a:solidFill>
                  <a:schemeClr val="accent1">
                    <a:lumMod val="90000"/>
                  </a:schemeClr>
                </a:solidFill>
              </a:rPr>
              <a:t>其次，</a:t>
            </a:r>
            <a:r>
              <a:rPr lang="zh-CN" altLang="en-US">
                <a:solidFill>
                  <a:schemeClr val="accent1">
                    <a:lumMod val="90000"/>
                  </a:schemeClr>
                </a:solidFill>
              </a:rPr>
              <a:t>能够同时实现多种不同的教学目标内容</a:t>
            </a:r>
            <a:r>
              <a:rPr lang="zh-CN" altLang="en-US" smtClean="0">
                <a:solidFill>
                  <a:schemeClr val="accent1">
                    <a:lumMod val="90000"/>
                  </a:schemeClr>
                </a:solidFill>
              </a:rPr>
              <a:t>。</a:t>
            </a:r>
            <a:endParaRPr lang="en-US" altLang="zh-CN" smtClean="0">
              <a:solidFill>
                <a:schemeClr val="accent1">
                  <a:lumMod val="90000"/>
                </a:schemeClr>
              </a:solidFill>
            </a:endParaRPr>
          </a:p>
          <a:p>
            <a:r>
              <a:rPr lang="en-US" altLang="zh-CN"/>
              <a:t> </a:t>
            </a:r>
            <a:r>
              <a:rPr lang="en-US" altLang="zh-CN" smtClean="0"/>
              <a:t>      </a:t>
            </a:r>
            <a:r>
              <a:rPr lang="zh-CN" altLang="en-US" smtClean="0"/>
              <a:t>通过</a:t>
            </a:r>
            <a:r>
              <a:rPr lang="zh-CN" altLang="en-US"/>
              <a:t>由浅入深、由个别到一般、由简单到复杂的“问题链”设计，让学生</a:t>
            </a:r>
            <a:r>
              <a:rPr lang="zh-CN" altLang="en-US" smtClean="0"/>
              <a:t>吸收历史知识</a:t>
            </a:r>
            <a:r>
              <a:rPr lang="zh-CN" altLang="en-US"/>
              <a:t>的同时，</a:t>
            </a:r>
            <a:r>
              <a:rPr lang="zh-CN" altLang="en-US" smtClean="0"/>
              <a:t>形成历史思维。    </a:t>
            </a:r>
            <a:endParaRPr lang="en-US" altLang="zh-CN" smtClean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2369616" y="476672"/>
            <a:ext cx="4176464" cy="706120"/>
          </a:xfrm>
        </p:spPr>
        <p:txBody>
          <a:bodyPr>
            <a:normAutofit/>
          </a:bodyPr>
          <a:lstStyle/>
          <a:p>
            <a:r>
              <a:rPr lang="zh-CN" altLang="en-US" sz="3200" b="1" smtClean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         问题链教学法</a:t>
            </a:r>
            <a:endParaRPr lang="zh-CN" altLang="en-US" sz="3200" b="1">
              <a:solidFill>
                <a:srgbClr val="FF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80528" y="6334780"/>
            <a:ext cx="94504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</a:t>
            </a:r>
            <a:r>
              <a:rPr lang="zh-CN" altLang="en-US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“问题链”是学生的学习路上的导航仪、垫脚石、助推器</a:t>
            </a:r>
          </a:p>
        </p:txBody>
      </p:sp>
    </p:spTree>
    <p:extLst>
      <p:ext uri="{BB962C8B-B14F-4D97-AF65-F5344CB8AC3E}">
        <p14:creationId xmlns:p14="http://schemas.microsoft.com/office/powerpoint/2010/main" xmlns="" val="2030031250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32776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mtClean="0">
                <a:solidFill>
                  <a:srgbClr val="FF0000"/>
                </a:solidFill>
              </a:rPr>
              <a:t>                                        注意：  </a:t>
            </a:r>
            <a:endParaRPr lang="en-US" altLang="zh-CN" smtClean="0">
              <a:solidFill>
                <a:srgbClr val="FF0000"/>
              </a:solidFill>
            </a:endParaRPr>
          </a:p>
          <a:p>
            <a:r>
              <a:rPr lang="zh-CN" altLang="en-US" smtClean="0"/>
              <a:t>      </a:t>
            </a:r>
            <a:r>
              <a:rPr lang="zh-CN" altLang="en-US" smtClean="0">
                <a:solidFill>
                  <a:srgbClr val="FF0000"/>
                </a:solidFill>
              </a:rPr>
              <a:t>实施</a:t>
            </a:r>
            <a:r>
              <a:rPr lang="zh-CN" altLang="en-US">
                <a:solidFill>
                  <a:srgbClr val="FF0000"/>
                </a:solidFill>
              </a:rPr>
              <a:t>问题链教学法，关键在设置问题，要领在问题成链</a:t>
            </a:r>
            <a:r>
              <a:rPr lang="zh-CN" altLang="en-US" smtClean="0">
                <a:solidFill>
                  <a:srgbClr val="FF0000"/>
                </a:solidFill>
              </a:rPr>
              <a:t>。</a:t>
            </a:r>
            <a:endParaRPr lang="en-US" altLang="zh-CN" smtClean="0">
              <a:solidFill>
                <a:srgbClr val="FF0000"/>
              </a:solidFill>
            </a:endParaRPr>
          </a:p>
          <a:p>
            <a:r>
              <a:rPr lang="zh-CN" altLang="en-US" smtClean="0"/>
              <a:t>       </a:t>
            </a:r>
            <a:r>
              <a:rPr lang="zh-CN" alt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一</a:t>
            </a:r>
            <a:r>
              <a:rPr lang="zh-CN" altLang="en-US">
                <a:solidFill>
                  <a:schemeClr val="bg2">
                    <a:lumMod val="40000"/>
                    <a:lumOff val="60000"/>
                  </a:schemeClr>
                </a:solidFill>
              </a:rPr>
              <a:t>是注重设置贴近学生学习和生活实际的问题</a:t>
            </a:r>
            <a:r>
              <a:rPr lang="zh-CN" altLang="en-US"/>
              <a:t>。教师要紧密结合不同阶段、不同专业学生的特点，通过问题创设出恰当的情景，依靠问题</a:t>
            </a:r>
            <a:r>
              <a:rPr lang="zh-CN" altLang="en-US" smtClean="0"/>
              <a:t>让历史课</a:t>
            </a:r>
            <a:r>
              <a:rPr lang="zh-CN" altLang="en-US"/>
              <a:t>吸引学生、打动学生，进而教育学生、引导学生</a:t>
            </a:r>
            <a:r>
              <a:rPr lang="zh-CN" altLang="en-US" smtClean="0"/>
              <a:t>。</a:t>
            </a:r>
            <a:endParaRPr lang="en-US" altLang="zh-CN" smtClean="0"/>
          </a:p>
          <a:p>
            <a:r>
              <a:rPr lang="en-US" altLang="zh-CN"/>
              <a:t> </a:t>
            </a:r>
            <a:r>
              <a:rPr lang="en-US" altLang="zh-CN" smtClean="0"/>
              <a:t>      </a:t>
            </a:r>
            <a:r>
              <a:rPr lang="zh-CN" alt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二</a:t>
            </a:r>
            <a:r>
              <a:rPr lang="zh-CN" altLang="en-US">
                <a:solidFill>
                  <a:schemeClr val="bg2">
                    <a:lumMod val="40000"/>
                    <a:lumOff val="60000"/>
                  </a:schemeClr>
                </a:solidFill>
              </a:rPr>
              <a:t>是注重问题之间形成逻辑链条</a:t>
            </a:r>
            <a:r>
              <a:rPr lang="zh-CN" altLang="en-US"/>
              <a:t>。通过设置学生感兴趣的问题激发学生的求知欲望，通过设置开放性问题培育学生的创新思维，让问题环环相扣、层层深入，注重问题之间形成严密完整的逻辑链条，让学生感受到逻辑的魅力</a:t>
            </a:r>
            <a:r>
              <a:rPr lang="zh-CN" altLang="en-US" smtClean="0"/>
              <a:t>和学科的</a:t>
            </a:r>
            <a:r>
              <a:rPr lang="zh-CN" altLang="en-US"/>
              <a:t>力量</a:t>
            </a:r>
            <a:r>
              <a:rPr lang="zh-CN" altLang="en-US" smtClean="0"/>
              <a:t>。</a:t>
            </a:r>
            <a:endParaRPr lang="en-US" altLang="zh-CN" smtClean="0"/>
          </a:p>
          <a:p>
            <a:r>
              <a:rPr lang="en-US" altLang="zh-CN"/>
              <a:t> </a:t>
            </a:r>
            <a:r>
              <a:rPr lang="en-US" altLang="zh-CN" smtClean="0"/>
              <a:t>      </a:t>
            </a:r>
            <a:r>
              <a:rPr lang="zh-CN" alt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三</a:t>
            </a:r>
            <a:r>
              <a:rPr lang="zh-CN" altLang="en-US">
                <a:solidFill>
                  <a:schemeClr val="bg2">
                    <a:lumMod val="40000"/>
                    <a:lumOff val="60000"/>
                  </a:schemeClr>
                </a:solidFill>
              </a:rPr>
              <a:t>是注重教师与学生围绕问题互动。</a:t>
            </a:r>
            <a:r>
              <a:rPr lang="zh-CN" altLang="en-US"/>
              <a:t>围绕问题，教师悉心引导、学生积极参与，为学生探求真知、增长才干营造良好氛围。</a:t>
            </a:r>
          </a:p>
        </p:txBody>
      </p:sp>
    </p:spTree>
    <p:extLst>
      <p:ext uri="{BB962C8B-B14F-4D97-AF65-F5344CB8AC3E}">
        <p14:creationId xmlns:p14="http://schemas.microsoft.com/office/powerpoint/2010/main" xmlns="" val="230177039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204512"/>
  <p:tag name="KSO_WM_UNIT_COLOR_SCHEME_PARENT_PAGE" val="0_4"/>
  <p:tag name="KSO_WM_UNIT_COLOR_SCHEME_SHAPE_ID" val="131"/>
  <p:tag name="KSO_WM_UNIT_COMPATIBLE" val="0"/>
  <p:tag name="KSO_WM_UNIT_DIAGRAM_ISNUMVISUAL" val="0"/>
  <p:tag name="KSO_WM_UNIT_DIAGRAM_ISREFERUNIT" val="0"/>
  <p:tag name="KSO_WM_UNIT_HIGHLIGHT" val="0"/>
  <p:tag name="KSO_WM_UNIT_ID" val="custom20204512_4*l_h_a*1_1_1"/>
  <p:tag name="KSO_WM_UNIT_INDEX" val="1_1_1"/>
  <p:tag name="KSO_WM_UNIT_ISCONTENTSTITLE" val="0"/>
  <p:tag name="KSO_WM_UNIT_ISNUMDGMTITLE" val="0"/>
  <p:tag name="KSO_WM_UNIT_LAYERLEVEL" val="1_1_1"/>
  <p:tag name="KSO_WM_UNIT_NOCLEAR" val="0"/>
  <p:tag name="KSO_WM_UNIT_PRESET_TEXT" val="添加标题"/>
  <p:tag name="KSO_WM_UNIT_TEXT_FILL_FORE_SCHEMECOLOR_INDEX" val="13"/>
  <p:tag name="KSO_WM_UNIT_TEXT_FILL_TYPE" val="1"/>
  <p:tag name="KSO_WM_UNIT_TYPE" val="l_h_a"/>
  <p:tag name="KSO_WM_UNIT_USESOURCEFORMAT_APPLY" val="1"/>
  <p:tag name="KSO_WM_UNIT_VALUE" val="18"/>
</p:tagLst>
</file>

<file path=ppt/tags/tag2.xml><?xml version="1.0" encoding="utf-8"?>
<p:tagLst xmlns:p="http://schemas.openxmlformats.org/presentationml/2006/main">
  <p:tag name="KSO_WM_UNIT_TABLE_BEAUTIFY" val="smartTable{c38562c0-549e-43ce-bc52-a7c094282852}"/>
</p:tagLst>
</file>

<file path=ppt/tags/tag3.xml><?xml version="1.0" encoding="utf-8"?>
<p:tagLst xmlns:p="http://schemas.openxmlformats.org/presentationml/2006/main">
  <p:tag name="KSO_WM_BEAUTIFY_FLAG" val="#wm#"/>
  <p:tag name="KSO_WM_DIAGRAM_GROUP_CODE" val="l1-1"/>
  <p:tag name="KSO_WM_SLIDE_DIAGTYPE" val="l"/>
  <p:tag name="KSO_WM_SLIDE_ID" val="custom20202598_3"/>
  <p:tag name="KSO_WM_SLIDE_INDEX" val="3"/>
  <p:tag name="KSO_WM_SLIDE_ITEM_CNT" val="3"/>
  <p:tag name="KSO_WM_SLIDE_LAYOUT" val="a_l"/>
  <p:tag name="KSO_WM_SLIDE_LAYOUT_CNT" val="1_1"/>
  <p:tag name="KSO_WM_SLIDE_SUBTYPE" val="diag"/>
  <p:tag name="KSO_WM_SLIDE_TYPE" val="contents"/>
  <p:tag name="KSO_WM_TAG_VERSION" val="1.0"/>
  <p:tag name="KSO_WM_TEMPLATE_CATEGORY" val="custom"/>
  <p:tag name="KSO_WM_TEMPLATE_COLOR_TYPE" val="1"/>
  <p:tag name="KSO_WM_TEMPLATE_INDEX" val="20202598"/>
  <p:tag name="KSO_WM_TEMPLATE_MASTER_TYPE" val="1"/>
  <p:tag name="KSO_WM_TEMPLATE_SUBCATEGORY" val="0"/>
</p:tagLst>
</file>

<file path=ppt/tags/tag4.xml><?xml version="1.0" encoding="utf-8"?>
<p:tagLst xmlns:p="http://schemas.openxmlformats.org/presentationml/2006/main"/>
</file>

<file path=ppt/theme/theme1.xml><?xml version="1.0" encoding="utf-8"?>
<a:theme xmlns:r="http://schemas.openxmlformats.org/officeDocument/2006/relationships" xmlns:a="http://schemas.openxmlformats.org/drawingml/2006/main" name="Pixel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989B7"/>
      </a:accent6>
      <a:hlink>
        <a:srgbClr val="666699"/>
      </a:hlink>
      <a:folHlink>
        <a:srgbClr val="CCCCE6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000066"/>
        </a:lt1>
        <a:dk2>
          <a:srgbClr val="FFFFFF"/>
        </a:dk2>
        <a:lt2>
          <a:srgbClr val="0066FF"/>
        </a:lt2>
        <a:accent1>
          <a:srgbClr val="6699FF"/>
        </a:accent1>
        <a:accent2>
          <a:srgbClr val="3333FF"/>
        </a:accent2>
        <a:accent3>
          <a:srgbClr val="AAAAB9"/>
        </a:accent3>
        <a:accent4>
          <a:srgbClr val="DCDCDC"/>
        </a:accent4>
        <a:accent5>
          <a:srgbClr val="B9CAFF"/>
        </a:accent5>
        <a:accent6>
          <a:srgbClr val="2D2DE5"/>
        </a:accent6>
        <a:hlink>
          <a:srgbClr val="FFCC00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4B49"/>
        </a:lt1>
        <a:dk2>
          <a:srgbClr val="FFFFFF"/>
        </a:dk2>
        <a:lt2>
          <a:srgbClr val="009999"/>
        </a:lt2>
        <a:accent1>
          <a:srgbClr val="33CCCC"/>
        </a:accent1>
        <a:accent2>
          <a:srgbClr val="008080"/>
        </a:accent2>
        <a:accent3>
          <a:srgbClr val="ADB2B1"/>
        </a:accent3>
        <a:accent4>
          <a:srgbClr val="DCDCDC"/>
        </a:accent4>
        <a:accent5>
          <a:srgbClr val="ADE2E2"/>
        </a:accent5>
        <a:accent6>
          <a:srgbClr val="007272"/>
        </a:accent6>
        <a:hlink>
          <a:srgbClr val="FFCC00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3399"/>
        </a:lt1>
        <a:dk2>
          <a:srgbClr val="FFFFFF"/>
        </a:dk2>
        <a:lt2>
          <a:srgbClr val="006699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CDCDC"/>
        </a:accent4>
        <a:accent5>
          <a:srgbClr val="AACAE2"/>
        </a:accent5>
        <a:accent6>
          <a:srgbClr val="02789D"/>
        </a:accent6>
        <a:hlink>
          <a:srgbClr val="FFCC00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2F978D"/>
        </a:lt1>
        <a:dk2>
          <a:srgbClr val="FFFFFF"/>
        </a:dk2>
        <a:lt2>
          <a:srgbClr val="008080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CDCDC"/>
        </a:accent4>
        <a:accent5>
          <a:srgbClr val="AACAFF"/>
        </a:accent5>
        <a:accent6>
          <a:srgbClr val="008989"/>
        </a:accent6>
        <a:hlink>
          <a:srgbClr val="FFFFCC"/>
        </a:hlink>
        <a:folHlink>
          <a:srgbClr val="70CA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822504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CDCDC"/>
        </a:accent4>
        <a:accent5>
          <a:srgbClr val="FFCAAA"/>
        </a:accent5>
        <a:accent6>
          <a:srgbClr val="8D2504"/>
        </a:accent6>
        <a:hlink>
          <a:srgbClr val="FF3300"/>
        </a:hlink>
        <a:folHlink>
          <a:srgbClr val="7C07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A7911"/>
        </a:lt1>
        <a:dk2>
          <a:srgbClr val="FFFFFF"/>
        </a:dk2>
        <a:lt2>
          <a:srgbClr val="336600"/>
        </a:lt2>
        <a:accent1>
          <a:srgbClr val="666633"/>
        </a:accent1>
        <a:accent2>
          <a:srgbClr val="669900"/>
        </a:accent2>
        <a:accent3>
          <a:srgbClr val="B2BEAA"/>
        </a:accent3>
        <a:accent4>
          <a:srgbClr val="DCDCDC"/>
        </a:accent4>
        <a:accent5>
          <a:srgbClr val="B9B9AD"/>
        </a:accent5>
        <a:accent6>
          <a:srgbClr val="5B8900"/>
        </a:accent6>
        <a:hlink>
          <a:srgbClr val="FFCC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75B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B89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C0465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192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CAEC1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989B7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PresentationFormat>On-screen Show (4:3)</ap:PresentationFormat>
  <ap:Paragraphs>120</ap:Paragraphs>
  <ap:Slides>23</ap:Slides>
  <ap:Notes>4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ap:HeadingPairs>
  <ap:TitlesOfParts>
    <vt:vector baseType="lpstr" size="40">
      <vt:lpstr>Arial</vt:lpstr>
      <vt:lpstr>宋体</vt:lpstr>
      <vt:lpstr>Arial Black</vt:lpstr>
      <vt:lpstr>Times New Roman</vt:lpstr>
      <vt:lpstr>Wingdings</vt:lpstr>
      <vt:lpstr>Cambria</vt:lpstr>
      <vt:lpstr>Calibri</vt:lpstr>
      <vt:lpstr>楷体</vt:lpstr>
      <vt:lpstr>微软雅黑</vt:lpstr>
      <vt:lpstr>华文仿宋</vt:lpstr>
      <vt:lpstr>仿宋</vt:lpstr>
      <vt:lpstr>黑体</vt:lpstr>
      <vt:lpstr>华文楷体</vt:lpstr>
      <vt:lpstr>华文中宋</vt:lpstr>
      <vt:lpstr>楷体_GB2312</vt:lpstr>
      <vt:lpstr>华文新魏</vt:lpstr>
      <vt:lpstr>Pixel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课魂（教学主题）</vt:lpstr>
      <vt:lpstr>课魂  狭义理解为统摄一节课的立意、主题，是蕴含在教学目标、教学过程和教学延展等各个环节的课堂灵魂。</vt:lpstr>
      <vt:lpstr>          问题链教学法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ap:TitlesOfParts>
  <ap:LinksUpToDate>false</ap:LinksUpToDate>
  <ap:SharedDoc>false</ap:SharedDoc>
  <ap:HyperlinksChanged>false</ap:HyperlinksChanged>
  <ap:AppVersion>100.001</ap:AppVersion>
  <ap:TotalTime>0</ap:TotalTime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lastPrinted>2021-12-28T10:53:54.0000000Z</lastPrinted>
  <dcterms:created xsi:type="dcterms:W3CDTF">2021-12-28T10:53:54.0000000Z</dcterms:created>
  <dcterms:modified xsi:type="dcterms:W3CDTF">2021-12-28T02:53:54.0000000Z</dcterms:modified>
  <dc:creator/>
  <revision/>
</coreProperties>
</file>

<file path=docProps/custom.xml><?xml version="1.0" encoding="utf-8"?>
<op:Properties xmlns:vt="http://schemas.openxmlformats.org/officeDocument/2006/docPropsVTypes" xmlns:op="http://schemas.openxmlformats.org/officeDocument/2006/custom-properties"/>
</file>