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10.fntdata" ContentType="application/x-fontdata"/>
  <Override PartName="/ppt/fonts/font1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fonts/font9.fntdata" ContentType="application/x-fontdata"/>
  <Override PartName="/ppt/media/image5.svg" ContentType="image/svg+xml"/>
  <Override PartName="/ppt/media/image7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  <p:sldId id="261" r:id="rId9"/>
    <p:sldId id="262" r:id="rId10"/>
    <p:sldId id="265" r:id="rId11"/>
    <p:sldId id="269" r:id="rId12"/>
    <p:sldId id="263" r:id="rId13"/>
    <p:sldId id="264" r:id="rId14"/>
    <p:sldId id="266" r:id="rId15"/>
  </p:sldIdLst>
  <p:sldSz cx="12192000" cy="6858000"/>
  <p:notesSz cx="6858000" cy="9144000"/>
  <p:embeddedFontLst>
    <p:embeddedFont>
      <p:font typeface="迷你简雪君" panose="02010604000101010101" charset="-122"/>
      <p:regular r:id="rId19"/>
    </p:embeddedFont>
    <p:embeddedFont>
      <p:font typeface="汉仪颜楷简" panose="00020600040101010101" charset="-122"/>
      <p:regular r:id="rId20"/>
    </p:embeddedFont>
    <p:embeddedFont>
      <p:font typeface="方正粗黑宋简体" panose="02000000000000000000" charset="-122"/>
      <p:regular r:id="rId21"/>
    </p:embeddedFont>
    <p:embeddedFont>
      <p:font typeface="迷你简启体" panose="03000509000000000000" charset="-122"/>
      <p:regular r:id="rId22"/>
    </p:embeddedFont>
    <p:embeddedFont>
      <p:font typeface="微软雅黑" panose="020B0503020204020204" charset="-122"/>
      <p:regular r:id="rId23"/>
    </p:embeddedFont>
    <p:embeddedFont>
      <p:font typeface="方正小标宋_GBK" panose="03000509000000000000" charset="-122"/>
      <p:regular r:id="rId24"/>
    </p:embeddedFont>
    <p:embeddedFont>
      <p:font typeface="迷你简新舒体" panose="03000509000000000000" charset="-122"/>
      <p:regular r:id="rId25"/>
    </p:embeddedFont>
    <p:embeddedFont>
      <p:font typeface="Calibri" panose="020F0502020204030204" charset="0"/>
      <p:regular r:id="rId26"/>
      <p:bold r:id="rId27"/>
      <p:italic r:id="rId28"/>
      <p:boldItalic r:id="rId29"/>
    </p:embeddedFont>
  </p:embeddedFontLst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97"/>
    <a:srgbClr val="FFFD47"/>
    <a:srgbClr val="006060"/>
    <a:srgbClr val="0F64FF"/>
    <a:srgbClr val="A3A3FF"/>
    <a:srgbClr val="4F4FFF"/>
    <a:srgbClr val="FF5151"/>
    <a:srgbClr val="F7353A"/>
    <a:srgbClr val="D21433"/>
    <a:srgbClr val="EEA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49.xml"/><Relationship Id="rId3" Type="http://schemas.openxmlformats.org/officeDocument/2006/relationships/slide" Target="slides/slide1.xml"/><Relationship Id="rId29" Type="http://schemas.openxmlformats.org/officeDocument/2006/relationships/font" Target="fonts/font11.fntdata"/><Relationship Id="rId28" Type="http://schemas.openxmlformats.org/officeDocument/2006/relationships/font" Target="fonts/font10.fntdata"/><Relationship Id="rId27" Type="http://schemas.openxmlformats.org/officeDocument/2006/relationships/font" Target="fonts/font9.fntdata"/><Relationship Id="rId26" Type="http://schemas.openxmlformats.org/officeDocument/2006/relationships/font" Target="fonts/font8.fntdata"/><Relationship Id="rId25" Type="http://schemas.openxmlformats.org/officeDocument/2006/relationships/font" Target="fonts/font7.fntdata"/><Relationship Id="rId24" Type="http://schemas.openxmlformats.org/officeDocument/2006/relationships/font" Target="fonts/font6.fntdata"/><Relationship Id="rId23" Type="http://schemas.openxmlformats.org/officeDocument/2006/relationships/font" Target="fonts/font5.fntdata"/><Relationship Id="rId22" Type="http://schemas.openxmlformats.org/officeDocument/2006/relationships/font" Target="fonts/font4.fntdata"/><Relationship Id="rId21" Type="http://schemas.openxmlformats.org/officeDocument/2006/relationships/font" Target="fonts/font3.fntdata"/><Relationship Id="rId20" Type="http://schemas.openxmlformats.org/officeDocument/2006/relationships/font" Target="fonts/font2.fntdata"/><Relationship Id="rId2" Type="http://schemas.openxmlformats.org/officeDocument/2006/relationships/theme" Target="theme/theme1.xml"/><Relationship Id="rId19" Type="http://schemas.openxmlformats.org/officeDocument/2006/relationships/font" Target="fonts/font1.fntdata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45.xml"/><Relationship Id="rId4" Type="http://schemas.openxmlformats.org/officeDocument/2006/relationships/image" Target="../media/image3.jpeg"/><Relationship Id="rId3" Type="http://schemas.openxmlformats.org/officeDocument/2006/relationships/tags" Target="../tags/tag44.xml"/><Relationship Id="rId2" Type="http://schemas.openxmlformats.org/officeDocument/2006/relationships/image" Target="../media/image2.jpeg"/><Relationship Id="rId1" Type="http://schemas.openxmlformats.org/officeDocument/2006/relationships/tags" Target="../tags/tag43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tags" Target="../tags/tag46.xml"/><Relationship Id="rId1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48.xml"/><Relationship Id="rId2" Type="http://schemas.openxmlformats.org/officeDocument/2006/relationships/image" Target="../media/image1.jpeg"/><Relationship Id="rId1" Type="http://schemas.openxmlformats.org/officeDocument/2006/relationships/tags" Target="../tags/tag4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5.svg"/><Relationship Id="rId6" Type="http://schemas.openxmlformats.org/officeDocument/2006/relationships/image" Target="../media/image4.png"/><Relationship Id="rId5" Type="http://schemas.openxmlformats.org/officeDocument/2006/relationships/tags" Target="../tags/tag5.xml"/><Relationship Id="rId4" Type="http://schemas.openxmlformats.org/officeDocument/2006/relationships/image" Target="../media/image3.jpeg"/><Relationship Id="rId3" Type="http://schemas.openxmlformats.org/officeDocument/2006/relationships/tags" Target="../tags/tag4.xml"/><Relationship Id="rId2" Type="http://schemas.openxmlformats.org/officeDocument/2006/relationships/image" Target="../media/image2.jpeg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9.xml"/><Relationship Id="rId7" Type="http://schemas.openxmlformats.org/officeDocument/2006/relationships/image" Target="../media/image3.jpeg"/><Relationship Id="rId6" Type="http://schemas.openxmlformats.org/officeDocument/2006/relationships/tags" Target="../tags/tag8.xml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3" Type="http://schemas.openxmlformats.org/officeDocument/2006/relationships/tags" Target="../tags/tag7.xml"/><Relationship Id="rId2" Type="http://schemas.openxmlformats.org/officeDocument/2006/relationships/image" Target="../media/image2.jpeg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image" Target="../media/image3.jpeg"/><Relationship Id="rId3" Type="http://schemas.openxmlformats.org/officeDocument/2006/relationships/tags" Target="../tags/tag11.xml"/><Relationship Id="rId2" Type="http://schemas.openxmlformats.org/officeDocument/2006/relationships/image" Target="../media/image2.jpeg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7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image" Target="../media/image3.jpeg"/><Relationship Id="rId3" Type="http://schemas.openxmlformats.org/officeDocument/2006/relationships/tags" Target="../tags/tag17.xml"/><Relationship Id="rId2" Type="http://schemas.openxmlformats.org/officeDocument/2006/relationships/image" Target="../media/image2.jpeg"/><Relationship Id="rId1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image" Target="../media/image3.jpeg"/><Relationship Id="rId3" Type="http://schemas.openxmlformats.org/officeDocument/2006/relationships/tags" Target="../tags/tag21.xml"/><Relationship Id="rId2" Type="http://schemas.openxmlformats.org/officeDocument/2006/relationships/image" Target="../media/image2.jpeg"/><Relationship Id="rId1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image" Target="../media/image8.jpeg"/><Relationship Id="rId5" Type="http://schemas.openxmlformats.org/officeDocument/2006/relationships/tags" Target="../tags/tag27.xml"/><Relationship Id="rId4" Type="http://schemas.openxmlformats.org/officeDocument/2006/relationships/image" Target="../media/image3.jpeg"/><Relationship Id="rId3" Type="http://schemas.openxmlformats.org/officeDocument/2006/relationships/tags" Target="../tags/tag26.xml"/><Relationship Id="rId2" Type="http://schemas.openxmlformats.org/officeDocument/2006/relationships/image" Target="../media/image2.jpeg"/><Relationship Id="rId1" Type="http://schemas.openxmlformats.org/officeDocument/2006/relationships/tags" Target="../tags/tag25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image" Target="../media/image9.jpeg"/><Relationship Id="rId5" Type="http://schemas.openxmlformats.org/officeDocument/2006/relationships/tags" Target="../tags/tag32.xml"/><Relationship Id="rId4" Type="http://schemas.openxmlformats.org/officeDocument/2006/relationships/image" Target="../media/image3.jpeg"/><Relationship Id="rId3" Type="http://schemas.openxmlformats.org/officeDocument/2006/relationships/tags" Target="../tags/tag31.xml"/><Relationship Id="rId2" Type="http://schemas.openxmlformats.org/officeDocument/2006/relationships/image" Target="../media/image2.jpeg"/><Relationship Id="rId1" Type="http://schemas.openxmlformats.org/officeDocument/2006/relationships/tags" Target="../tags/tag30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41.xml"/><Relationship Id="rId8" Type="http://schemas.openxmlformats.org/officeDocument/2006/relationships/tags" Target="../tags/tag40.xml"/><Relationship Id="rId7" Type="http://schemas.openxmlformats.org/officeDocument/2006/relationships/tags" Target="../tags/tag39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image" Target="../media/image3.jpeg"/><Relationship Id="rId3" Type="http://schemas.openxmlformats.org/officeDocument/2006/relationships/tags" Target="../tags/tag36.xml"/><Relationship Id="rId2" Type="http://schemas.openxmlformats.org/officeDocument/2006/relationships/image" Target="../media/image2.jpeg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42.xml"/><Relationship Id="rId1" Type="http://schemas.openxmlformats.org/officeDocument/2006/relationships/tags" Target="../tags/tag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1362710" y="2214880"/>
            <a:ext cx="94665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5400">
                <a:effectLst>
                  <a:glow rad="63500">
                    <a:schemeClr val="bg1">
                      <a:alpha val="100000"/>
                    </a:schemeClr>
                  </a:glow>
                  <a:outerShdw blurRad="38100" dist="50800" algn="l" rotWithShape="0">
                    <a:prstClr val="black">
                      <a:alpha val="100000"/>
                    </a:prstClr>
                  </a:outerShdw>
                </a:effectLst>
                <a:latin typeface="迷你简雪君" panose="02010604000101010101" charset="-122"/>
                <a:ea typeface="迷你简雪君" panose="02010604000101010101" charset="-122"/>
              </a:rPr>
              <a:t>大单元主题式教学设计探微</a:t>
            </a:r>
            <a:endParaRPr lang="zh-CN" altLang="en-US" sz="5400">
              <a:effectLst>
                <a:glow rad="63500">
                  <a:schemeClr val="bg1">
                    <a:alpha val="100000"/>
                  </a:schemeClr>
                </a:glow>
                <a:outerShdw blurRad="38100" dist="50800" algn="l" rotWithShape="0">
                  <a:prstClr val="black">
                    <a:alpha val="100000"/>
                  </a:prstClr>
                </a:outerShdw>
              </a:effectLst>
              <a:latin typeface="迷你简雪君" panose="02010604000101010101" charset="-122"/>
              <a:ea typeface="迷你简雪君" panose="02010604000101010101" charset="-122"/>
            </a:endParaRPr>
          </a:p>
        </p:txBody>
      </p:sp>
      <p:pic>
        <p:nvPicPr>
          <p:cNvPr id="3" name="图片 2" descr="微信图片_20230106172135"/>
          <p:cNvPicPr>
            <a:picLocks noChangeAspect="1"/>
          </p:cNvPicPr>
          <p:nvPr/>
        </p:nvPicPr>
        <p:blipFill>
          <a:blip r:embed="rId1"/>
          <a:srcRect l="853" t="929" r="1141" b="4970"/>
          <a:stretch>
            <a:fillRect/>
          </a:stretch>
        </p:blipFill>
        <p:spPr>
          <a:xfrm>
            <a:off x="0" y="0"/>
            <a:ext cx="12176760" cy="570801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-119380" y="5708015"/>
            <a:ext cx="12431395" cy="1266825"/>
          </a:xfrm>
          <a:prstGeom prst="rect">
            <a:avLst/>
          </a:prstGeom>
          <a:solidFill>
            <a:srgbClr val="BEC9F2">
              <a:alpha val="70000"/>
            </a:srgbClr>
          </a:solidFill>
          <a:ln w="47625" cap="rnd" cmpd="sng">
            <a:solidFill>
              <a:srgbClr val="F4E8D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2150745" y="5864225"/>
            <a:ext cx="7098030" cy="829945"/>
            <a:chOff x="2171" y="9235"/>
            <a:chExt cx="11178" cy="1307"/>
          </a:xfrm>
        </p:grpSpPr>
        <p:sp>
          <p:nvSpPr>
            <p:cNvPr id="6" name="文本框 5"/>
            <p:cNvSpPr txBox="1"/>
            <p:nvPr/>
          </p:nvSpPr>
          <p:spPr>
            <a:xfrm>
              <a:off x="2171" y="9235"/>
              <a:ext cx="9028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400">
                  <a:solidFill>
                    <a:srgbClr val="0070C0"/>
                  </a:solidFill>
                  <a:effectLst>
                    <a:glow rad="50800">
                      <a:srgbClr val="FFFE97">
                        <a:alpha val="100000"/>
                      </a:srgbClr>
                    </a:glow>
                    <a:outerShdw blurRad="38100" dist="38100" dir="2700000" algn="tl">
                      <a:srgbClr val="000000">
                        <a:alpha val="80000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</a:rPr>
                <a:t>云南省周永珍历史名师工作室</a:t>
              </a:r>
              <a:endParaRPr lang="zh-CN" altLang="en-US" sz="2400">
                <a:solidFill>
                  <a:srgbClr val="0070C0"/>
                </a:solidFill>
                <a:effectLst>
                  <a:glow rad="50800">
                    <a:srgbClr val="FFFE97">
                      <a:alpha val="100000"/>
                    </a:srgbClr>
                  </a:glow>
                  <a:outerShdw blurRad="38100" dist="38100" dir="2700000" algn="tl">
                    <a:srgbClr val="000000">
                      <a:alpha val="80000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endParaRPr>
            </a:p>
            <a:p>
              <a:pPr algn="ctr"/>
              <a:r>
                <a:rPr lang="zh-CN" altLang="en-US" sz="2400">
                  <a:solidFill>
                    <a:srgbClr val="0070C0"/>
                  </a:solidFill>
                  <a:effectLst>
                    <a:glow rad="50800">
                      <a:srgbClr val="FFFE97">
                        <a:alpha val="100000"/>
                      </a:srgbClr>
                    </a:glow>
                    <a:outerShdw blurRad="38100" dist="38100" dir="2700000" algn="tl">
                      <a:srgbClr val="000000">
                        <a:alpha val="80000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</a:rPr>
                <a:t>玉溪市江川区第一中学</a:t>
              </a:r>
              <a:endParaRPr lang="zh-CN" altLang="en-US" sz="2400">
                <a:solidFill>
                  <a:srgbClr val="0070C0"/>
                </a:solidFill>
                <a:effectLst>
                  <a:glow rad="50800">
                    <a:srgbClr val="FFFE97">
                      <a:alpha val="100000"/>
                    </a:srgbClr>
                  </a:glow>
                  <a:outerShdw blurRad="38100" dist="38100" dir="2700000" algn="tl">
                    <a:srgbClr val="000000">
                      <a:alpha val="80000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endParaRPr>
            </a:p>
          </p:txBody>
        </p:sp>
        <p:sp>
          <p:nvSpPr>
            <p:cNvPr id="12" name="文本框 11"/>
            <p:cNvSpPr txBox="1"/>
            <p:nvPr>
              <p:custDataLst>
                <p:tags r:id="rId2"/>
              </p:custDataLst>
            </p:nvPr>
          </p:nvSpPr>
          <p:spPr>
            <a:xfrm>
              <a:off x="9778" y="9478"/>
              <a:ext cx="3571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800">
                  <a:solidFill>
                    <a:srgbClr val="0070C0"/>
                  </a:solidFill>
                  <a:effectLst>
                    <a:glow rad="50800">
                      <a:srgbClr val="FFFE97">
                        <a:alpha val="100000"/>
                      </a:srgbClr>
                    </a:glow>
                    <a:outerShdw blurRad="38100" dist="38100" dir="2700000" algn="tl">
                      <a:srgbClr val="000000">
                        <a:alpha val="80000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</a:rPr>
                <a:t>戴宇坤</a:t>
              </a:r>
              <a:endParaRPr lang="zh-CN" altLang="en-US" sz="2800">
                <a:solidFill>
                  <a:srgbClr val="0070C0"/>
                </a:solidFill>
                <a:effectLst>
                  <a:glow rad="50800">
                    <a:srgbClr val="FFFE97">
                      <a:alpha val="100000"/>
                    </a:srgbClr>
                  </a:glow>
                  <a:outerShdw blurRad="38100" dist="38100" dir="2700000" algn="tl">
                    <a:srgbClr val="000000">
                      <a:alpha val="80000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endParaRPr>
            </a:p>
          </p:txBody>
        </p:sp>
      </p:grp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1031875" y="1669415"/>
            <a:ext cx="101282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000">
                <a:solidFill>
                  <a:srgbClr val="C00000"/>
                </a:solidFill>
                <a:effectLst>
                  <a:glow rad="38100">
                    <a:schemeClr val="accent4">
                      <a:lumMod val="20000"/>
                      <a:lumOff val="80000"/>
                      <a:alpha val="100000"/>
                    </a:schemeClr>
                  </a:glow>
                  <a:outerShdw blurRad="50800" dist="50800" dir="2700000" algn="tl">
                    <a:srgbClr val="000000">
                      <a:alpha val="60000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rPr>
              <a:t>高中历史大单元主题式</a:t>
            </a:r>
            <a:endParaRPr lang="zh-CN" altLang="en-US" sz="6000">
              <a:solidFill>
                <a:srgbClr val="C00000"/>
              </a:solidFill>
              <a:effectLst>
                <a:glow rad="38100">
                  <a:schemeClr val="accent4">
                    <a:lumMod val="20000"/>
                    <a:lumOff val="80000"/>
                    <a:alpha val="100000"/>
                  </a:schemeClr>
                </a:glow>
                <a:outerShdw blurRad="50800" dist="50800" dir="2700000" algn="tl">
                  <a:srgbClr val="000000">
                    <a:alpha val="60000"/>
                  </a:srgbClr>
                </a:outerShdw>
              </a:effectLst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/>
            <a:r>
              <a:rPr lang="zh-CN" altLang="en-US" sz="6000">
                <a:solidFill>
                  <a:srgbClr val="C00000"/>
                </a:solidFill>
                <a:effectLst>
                  <a:glow rad="38100">
                    <a:schemeClr val="accent4">
                      <a:lumMod val="20000"/>
                      <a:lumOff val="80000"/>
                      <a:alpha val="100000"/>
                    </a:schemeClr>
                  </a:glow>
                  <a:outerShdw blurRad="50800" dist="50800" dir="2700000" algn="tl">
                    <a:srgbClr val="000000">
                      <a:alpha val="60000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rPr>
              <a:t>教学设计探微</a:t>
            </a:r>
            <a:endParaRPr lang="zh-CN" altLang="en-US" sz="6000">
              <a:solidFill>
                <a:srgbClr val="C00000"/>
              </a:solidFill>
              <a:effectLst>
                <a:glow rad="38100">
                  <a:schemeClr val="accent4">
                    <a:lumMod val="20000"/>
                    <a:lumOff val="80000"/>
                    <a:alpha val="100000"/>
                  </a:schemeClr>
                </a:glow>
                <a:outerShdw blurRad="50800" dist="50800" dir="2700000" algn="tl">
                  <a:srgbClr val="000000">
                    <a:alpha val="60000"/>
                  </a:srgbClr>
                </a:outerShdw>
              </a:effectLst>
              <a:latin typeface="汉仪颜楷简" panose="00020600040101010101" charset="-122"/>
              <a:ea typeface="汉仪颜楷简" panose="0002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310302_173540560085_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365" cy="7240270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296047" y="306070"/>
            <a:ext cx="5799953" cy="798830"/>
            <a:chOff x="1100" y="804"/>
            <a:chExt cx="9856" cy="1258"/>
          </a:xfrm>
        </p:grpSpPr>
        <p:pic>
          <p:nvPicPr>
            <p:cNvPr id="12" name="图片 11" descr="工作室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clrChange>
                <a:clrFrom>
                  <a:srgbClr val="FAFFFE">
                    <a:alpha val="100000"/>
                  </a:srgbClr>
                </a:clrFrom>
                <a:clrTo>
                  <a:srgbClr val="FAFFFE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0" y="804"/>
              <a:ext cx="1257" cy="12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>
              <p:custDataLst>
                <p:tags r:id="rId5"/>
              </p:custDataLst>
            </p:nvPr>
          </p:nvSpPr>
          <p:spPr>
            <a:xfrm>
              <a:off x="2356" y="1337"/>
              <a:ext cx="860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solidFill>
                    <a:schemeClr val="bg1"/>
                  </a:solidFill>
                  <a:effectLst>
                    <a:glow rad="127000">
                      <a:srgbClr val="BB1813">
                        <a:alpha val="100000"/>
                      </a:srgbClr>
                    </a:glow>
                  </a:effectLst>
                  <a:latin typeface="迷你简雪君" panose="02010604000101010101" charset="-122"/>
                  <a:ea typeface="迷你简雪君" panose="02010604000101010101" charset="-122"/>
                </a:rPr>
                <a:t>云南省周永珍历史名师工作室</a:t>
              </a:r>
              <a:endParaRPr lang="zh-CN" altLang="en-US" sz="24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迷你简雪君" panose="02010604000101010101" charset="-122"/>
                <a:ea typeface="迷你简雪君" panose="02010604000101010101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227455" y="2157730"/>
            <a:ext cx="621665" cy="25419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</a:rPr>
              <a:t>微专题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89275" y="1635760"/>
            <a:ext cx="747839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太平天国运动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——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美国南北战争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明末清初思想活跃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——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文艺复兴、启蒙运动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鸦片战争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——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佩里叩关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戊戌变法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——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明治维新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——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俄国农奴制改革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  <a:sym typeface="+mn-ea"/>
              </a:rPr>
              <a:t>亚洲基础设施投资银行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——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  <a:sym typeface="+mn-ea"/>
              </a:rPr>
              <a:t>布雷顿森林体系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……</a:t>
            </a:r>
            <a:endParaRPr lang="en-US" altLang="zh-CN" sz="28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左侧墨塔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0"/>
            <a:ext cx="12192000" cy="6857365"/>
          </a:xfrm>
          <a:prstGeom prst="rect">
            <a:avLst/>
          </a:prstGeom>
        </p:spPr>
      </p:pic>
      <p:pic>
        <p:nvPicPr>
          <p:cNvPr id="12" name="图片 11" descr="工作室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clrChange>
              <a:clrFrom>
                <a:srgbClr val="FAFFFE">
                  <a:alpha val="100000"/>
                </a:srgbClr>
              </a:clrFrom>
              <a:clrTo>
                <a:srgbClr val="FAFF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88955" y="5577205"/>
            <a:ext cx="645160" cy="7988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1336020" y="2578100"/>
            <a:ext cx="621665" cy="498094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p>
            <a:pPr algn="l">
              <a:lnSpc>
                <a:spcPct val="100000"/>
              </a:lnSpc>
            </a:pPr>
            <a:r>
              <a:rPr lang="zh-CN" altLang="en-US" sz="2400">
                <a:latin typeface="迷你简新舒体" panose="03000509000000000000" charset="-122"/>
                <a:ea typeface="迷你简新舒体" panose="03000509000000000000" charset="-122"/>
                <a:sym typeface="+mn-ea"/>
              </a:rPr>
              <a:t>云南省周永珍</a:t>
            </a:r>
            <a:r>
              <a:rPr lang="zh-CN" altLang="en-US" sz="2400">
                <a:latin typeface="迷你简新舒体" panose="03000509000000000000" charset="-122"/>
                <a:ea typeface="迷你简新舒体" panose="03000509000000000000" charset="-122"/>
                <a:sym typeface="+mn-ea"/>
              </a:rPr>
              <a:t>历史名师工作室</a:t>
            </a:r>
            <a:endParaRPr lang="zh-CN" altLang="en-US" sz="2400">
              <a:latin typeface="迷你简新舒体" panose="03000509000000000000" charset="-122"/>
              <a:ea typeface="迷你简新舒体" panose="03000509000000000000" charset="-122"/>
              <a:sym typeface="+mn-ea"/>
            </a:endParaRPr>
          </a:p>
          <a:p>
            <a:endParaRPr lang="zh-CN" altLang="en-US" sz="2400">
              <a:latin typeface="迷你简新舒体" panose="03000509000000000000" charset="-122"/>
              <a:ea typeface="迷你简新舒体" panose="03000509000000000000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9860" y="240665"/>
            <a:ext cx="2444115" cy="113220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984250" y="240665"/>
            <a:ext cx="10519410" cy="4965065"/>
          </a:xfrm>
          <a:prstGeom prst="rect">
            <a:avLst/>
          </a:prstGeom>
          <a:solidFill>
            <a:schemeClr val="accent6">
              <a:lumMod val="20000"/>
              <a:lumOff val="80000"/>
              <a:alpha val="6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【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  <a:sym typeface="+mn-ea"/>
              </a:rPr>
              <a:t>参考资料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】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1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、习近平，《习近平谈治国理政》《共同构建人类命运共同体》；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2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、毛泽东，《毛泽东选集》；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3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、李惠军，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《融通</a:t>
            </a: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·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适切</a:t>
            </a: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·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意义：从一般教学论理念到历史学科教学方略》；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4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、陈旭麓，《近代中国社会的新陈代谢》；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5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、蒋廷黻，《中国近代史》；</a:t>
            </a: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           6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、费孝通，《乡土中国》；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7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、崔允漷，《学科核心素养呼吁大单元教学设计》；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8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、刘晓艳，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《核心素养下历史大单元教学策略</a:t>
            </a:r>
            <a:r>
              <a:rPr lang="en-US" altLang="zh-CN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———以《中外历史纲要（上）》为例</a:t>
            </a:r>
            <a:r>
              <a:rPr lang="zh-CN" altLang="en-US" sz="2400">
                <a:latin typeface="方正小标宋_GBK" panose="03000509000000000000" charset="-122"/>
                <a:ea typeface="方正小标宋_GBK" panose="03000509000000000000" charset="-122"/>
                <a:cs typeface="方正小标宋_GBK" panose="03000509000000000000" charset="-122"/>
              </a:rPr>
              <a:t>》</a:t>
            </a:r>
            <a:endParaRPr lang="zh-CN" altLang="en-US" sz="2400">
              <a:latin typeface="方正小标宋_GBK" panose="03000509000000000000" charset="-122"/>
              <a:ea typeface="方正小标宋_GBK" panose="03000509000000000000" charset="-122"/>
              <a:cs typeface="方正小标宋_GBK" panose="03000509000000000000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pic>
        <p:nvPicPr>
          <p:cNvPr id="3" name="图片 2" descr="微信图片_2023010617213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853" t="929" r="1141" b="4970"/>
          <a:stretch>
            <a:fillRect/>
          </a:stretch>
        </p:blipFill>
        <p:spPr>
          <a:xfrm>
            <a:off x="0" y="0"/>
            <a:ext cx="12176760" cy="685800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2554605" y="2409190"/>
            <a:ext cx="6463030" cy="20402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000">
                <a:solidFill>
                  <a:srgbClr val="C00000"/>
                </a:solidFill>
                <a:effectLst>
                  <a:glow rad="101600">
                    <a:schemeClr val="bg1">
                      <a:alpha val="100000"/>
                    </a:schemeClr>
                  </a:glow>
                </a:effectLst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敬请批评指正</a:t>
            </a:r>
            <a:endParaRPr lang="zh-CN" altLang="en-US" sz="6000">
              <a:solidFill>
                <a:srgbClr val="C00000"/>
              </a:solidFill>
              <a:effectLst>
                <a:glow rad="101600">
                  <a:schemeClr val="bg1">
                    <a:alpha val="100000"/>
                  </a:schemeClr>
                </a:glow>
              </a:effectLst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000">
                <a:solidFill>
                  <a:srgbClr val="C00000"/>
                </a:solidFill>
                <a:effectLst>
                  <a:glow rad="101600">
                    <a:schemeClr val="bg1">
                      <a:alpha val="100000"/>
                    </a:schemeClr>
                  </a:glow>
                </a:effectLst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谢谢</a:t>
            </a:r>
            <a:endParaRPr lang="zh-CN" altLang="en-US" sz="6000">
              <a:solidFill>
                <a:srgbClr val="C00000"/>
              </a:solidFill>
              <a:effectLst>
                <a:glow rad="101600">
                  <a:schemeClr val="bg1">
                    <a:alpha val="100000"/>
                  </a:schemeClr>
                </a:glow>
              </a:effectLst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310302_173540560085_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365" cy="72402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78790" y="2552700"/>
            <a:ext cx="275082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3600">
                <a:latin typeface="方正粗黑宋简体" panose="02000000000000000000" charset="-122"/>
                <a:ea typeface="方正粗黑宋简体" panose="02000000000000000000" charset="-122"/>
              </a:rPr>
              <a:t>新变化</a:t>
            </a:r>
            <a:endParaRPr lang="zh-CN" altLang="en-US" sz="3600"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>
                <a:latin typeface="方正粗黑宋简体" panose="02000000000000000000" charset="-122"/>
                <a:ea typeface="方正粗黑宋简体" panose="02000000000000000000" charset="-122"/>
              </a:rPr>
              <a:t>新挑战</a:t>
            </a:r>
            <a:endParaRPr lang="zh-CN" altLang="en-US" sz="3600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3217545" y="1580515"/>
            <a:ext cx="734060" cy="3696970"/>
          </a:xfrm>
          <a:prstGeom prst="leftBrace">
            <a:avLst>
              <a:gd name="adj1" fmla="val 48923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084320" y="1492885"/>
            <a:ext cx="344233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4000">
                <a:latin typeface="汉仪颜楷简" panose="00020600040101010101" charset="-122"/>
                <a:ea typeface="汉仪颜楷简" panose="00020600040101010101" charset="-122"/>
              </a:rPr>
              <a:t>课程容量大</a:t>
            </a:r>
            <a:endParaRPr lang="zh-CN" altLang="en-US" sz="4000"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000">
                <a:latin typeface="汉仪颜楷简" panose="00020600040101010101" charset="-122"/>
                <a:ea typeface="汉仪颜楷简" panose="00020600040101010101" charset="-122"/>
              </a:rPr>
              <a:t>时间跨度大</a:t>
            </a:r>
            <a:endParaRPr lang="zh-CN" altLang="en-US" sz="4000"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000">
                <a:latin typeface="汉仪颜楷简" panose="00020600040101010101" charset="-122"/>
                <a:ea typeface="汉仪颜楷简" panose="00020600040101010101" charset="-122"/>
              </a:rPr>
              <a:t>教学难度大</a:t>
            </a:r>
            <a:endParaRPr lang="zh-CN" altLang="en-US" sz="4000"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000">
                <a:latin typeface="汉仪颜楷简" panose="00020600040101010101" charset="-122"/>
                <a:ea typeface="汉仪颜楷简" panose="00020600040101010101" charset="-122"/>
              </a:rPr>
              <a:t>育人责任大</a:t>
            </a:r>
            <a:endParaRPr lang="zh-CN" altLang="en-US" sz="4000"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437245" y="2552700"/>
            <a:ext cx="338582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3600">
                <a:solidFill>
                  <a:schemeClr val="tx1">
                    <a:lumMod val="85000"/>
                    <a:lumOff val="1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纲要式表述</a:t>
            </a:r>
            <a:endParaRPr lang="zh-CN" altLang="en-US" sz="3600">
              <a:solidFill>
                <a:schemeClr val="tx1">
                  <a:lumMod val="85000"/>
                  <a:lumOff val="1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>
                <a:solidFill>
                  <a:schemeClr val="tx1">
                    <a:lumMod val="85000"/>
                    <a:lumOff val="1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概念式罗列</a:t>
            </a:r>
            <a:endParaRPr lang="zh-CN" altLang="en-US" sz="3600">
              <a:solidFill>
                <a:schemeClr val="tx1">
                  <a:lumMod val="85000"/>
                  <a:lumOff val="1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96047" y="306070"/>
            <a:ext cx="5799953" cy="828040"/>
            <a:chOff x="1100" y="804"/>
            <a:chExt cx="9856" cy="1304"/>
          </a:xfrm>
        </p:grpSpPr>
        <p:pic>
          <p:nvPicPr>
            <p:cNvPr id="12" name="图片 11" descr="工作室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clrChange>
                <a:clrFrom>
                  <a:srgbClr val="FAFFFE">
                    <a:alpha val="100000"/>
                  </a:srgbClr>
                </a:clrFrom>
                <a:clrTo>
                  <a:srgbClr val="FAFFFE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0" y="804"/>
              <a:ext cx="1257" cy="12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>
              <p:custDataLst>
                <p:tags r:id="rId5"/>
              </p:custDataLst>
            </p:nvPr>
          </p:nvSpPr>
          <p:spPr>
            <a:xfrm>
              <a:off x="2356" y="1383"/>
              <a:ext cx="860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solidFill>
                    <a:schemeClr val="bg1"/>
                  </a:solidFill>
                  <a:effectLst>
                    <a:glow rad="127000">
                      <a:srgbClr val="BB1813">
                        <a:alpha val="100000"/>
                      </a:srgbClr>
                    </a:glow>
                  </a:effectLst>
                  <a:latin typeface="迷你简雪君" panose="02010604000101010101" charset="-122"/>
                  <a:ea typeface="迷你简雪君" panose="02010604000101010101" charset="-122"/>
                </a:rPr>
                <a:t>云南省周永珍历史名师工作室</a:t>
              </a:r>
              <a:endParaRPr lang="zh-CN" altLang="en-US" sz="24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迷你简雪君" panose="02010604000101010101" charset="-122"/>
                <a:ea typeface="迷你简雪君" panose="02010604000101010101" charset="-122"/>
              </a:endParaRPr>
            </a:p>
          </p:txBody>
        </p:sp>
      </p:grpSp>
      <p:pic>
        <p:nvPicPr>
          <p:cNvPr id="2" name="图片 1" descr="templates\docerresourceshop\icons\\32313536333638383b32313536333637323bbcd3bac5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26655" y="2740660"/>
            <a:ext cx="1266190" cy="1377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310302_173540560085_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365" cy="724027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3908425" y="1804035"/>
            <a:ext cx="513778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4000">
                <a:latin typeface="汉仪颜楷简" panose="00020600040101010101" charset="-122"/>
                <a:ea typeface="汉仪颜楷简" panose="00020600040101010101" charset="-122"/>
              </a:rPr>
              <a:t>达成学业水平要求</a:t>
            </a:r>
            <a:endParaRPr lang="zh-CN" altLang="en-US" sz="4000">
              <a:latin typeface="汉仪颜楷简" panose="00020600040101010101" charset="-122"/>
              <a:ea typeface="汉仪颜楷简" panose="000206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>
                <a:latin typeface="汉仪颜楷简" panose="00020600040101010101" charset="-122"/>
                <a:ea typeface="汉仪颜楷简" panose="00020600040101010101" charset="-122"/>
              </a:rPr>
              <a:t>落实学科核心素养</a:t>
            </a:r>
            <a:endParaRPr lang="zh-CN" altLang="en-US" sz="4000">
              <a:latin typeface="汉仪颜楷简" panose="00020600040101010101" charset="-122"/>
              <a:ea typeface="汉仪颜楷简" panose="000206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>
                <a:latin typeface="汉仪颜楷简" panose="00020600040101010101" charset="-122"/>
                <a:ea typeface="汉仪颜楷简" panose="00020600040101010101" charset="-122"/>
              </a:rPr>
              <a:t>践行立德树人宗旨</a:t>
            </a:r>
            <a:endParaRPr lang="zh-CN" altLang="en-US" sz="4000"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pic>
        <p:nvPicPr>
          <p:cNvPr id="5" name="图片 4" descr="templates\docerresourceshop\icons\\32313536333638383b32313536333638363bcecabac5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43060" y="836295"/>
            <a:ext cx="2282825" cy="22828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857375" y="1804035"/>
            <a:ext cx="1106170" cy="28359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 fontAlgn="t">
              <a:lnSpc>
                <a:spcPct val="100000"/>
              </a:lnSpc>
            </a:pPr>
            <a:r>
              <a:rPr lang="zh-CN" altLang="en-US" sz="60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如</a:t>
            </a:r>
            <a:r>
              <a:rPr lang="en-US" altLang="zh-CN" sz="60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 </a:t>
            </a:r>
            <a:r>
              <a:rPr lang="zh-CN" altLang="en-US" sz="60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何</a:t>
            </a:r>
            <a:endParaRPr lang="zh-CN" altLang="en-US" sz="60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96047" y="306070"/>
            <a:ext cx="5799953" cy="842645"/>
            <a:chOff x="1100" y="804"/>
            <a:chExt cx="9856" cy="1327"/>
          </a:xfrm>
        </p:grpSpPr>
        <p:pic>
          <p:nvPicPr>
            <p:cNvPr id="12" name="图片 11" descr="工作室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7">
              <a:clrChange>
                <a:clrFrom>
                  <a:srgbClr val="FAFFFE">
                    <a:alpha val="100000"/>
                  </a:srgbClr>
                </a:clrFrom>
                <a:clrTo>
                  <a:srgbClr val="FAFFFE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0" y="804"/>
              <a:ext cx="1257" cy="12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>
              <p:custDataLst>
                <p:tags r:id="rId8"/>
              </p:custDataLst>
            </p:nvPr>
          </p:nvSpPr>
          <p:spPr>
            <a:xfrm>
              <a:off x="2356" y="1406"/>
              <a:ext cx="860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solidFill>
                    <a:schemeClr val="bg1"/>
                  </a:solidFill>
                  <a:effectLst>
                    <a:glow rad="127000">
                      <a:srgbClr val="BB1813">
                        <a:alpha val="100000"/>
                      </a:srgbClr>
                    </a:glow>
                  </a:effectLst>
                  <a:latin typeface="迷你简雪君" panose="02010604000101010101" charset="-122"/>
                  <a:ea typeface="迷你简雪君" panose="02010604000101010101" charset="-122"/>
                </a:rPr>
                <a:t>云南省周永珍历史名师工作室</a:t>
              </a:r>
              <a:endParaRPr lang="zh-CN" altLang="en-US" sz="24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迷你简雪君" panose="02010604000101010101" charset="-122"/>
                <a:ea typeface="迷你简雪君" panose="02010604000101010101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310302_173540560085_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365" cy="72402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51045" y="1440180"/>
            <a:ext cx="405003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latin typeface="汉仪颜楷简" panose="00020600040101010101" charset="-122"/>
                <a:ea typeface="汉仪颜楷简" panose="00020600040101010101" charset="-122"/>
              </a:rPr>
              <a:t>·</a:t>
            </a: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历史教学不仅要善于引导学生对</a:t>
            </a:r>
            <a:r>
              <a:rPr lang="zh-CN" altLang="en-US" sz="3600">
                <a:solidFill>
                  <a:srgbClr val="C00000"/>
                </a:solidFill>
                <a:effectLst>
                  <a:glow rad="25400">
                    <a:srgbClr val="EEA7C8">
                      <a:alpha val="10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rPr>
              <a:t>微观、具体</a:t>
            </a: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历史现象探究。</a:t>
            </a:r>
            <a:endParaRPr lang="zh-CN" altLang="en-US" sz="3600">
              <a:latin typeface="汉仪颜楷简" panose="00020600040101010101" charset="-122"/>
              <a:ea typeface="汉仪颜楷简" panose="00020600040101010101" charset="-122"/>
            </a:endParaRPr>
          </a:p>
          <a:p>
            <a:r>
              <a:rPr lang="en-US" altLang="zh-CN" sz="3600">
                <a:latin typeface="汉仪颜楷简" panose="00020600040101010101" charset="-122"/>
                <a:ea typeface="汉仪颜楷简" panose="00020600040101010101" charset="-122"/>
              </a:rPr>
              <a:t>·</a:t>
            </a: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而且要善于启发学生以</a:t>
            </a:r>
            <a:r>
              <a:rPr lang="zh-CN" altLang="en-US" sz="3600">
                <a:solidFill>
                  <a:srgbClr val="0070C0"/>
                </a:solidFill>
                <a:effectLst>
                  <a:glow rad="25400">
                    <a:srgbClr val="87CEEB">
                      <a:alpha val="10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rPr>
              <a:t>更广阔</a:t>
            </a: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的领域和视角，发现和揭示</a:t>
            </a:r>
            <a:r>
              <a:rPr lang="zh-CN" altLang="en-US" sz="3600">
                <a:solidFill>
                  <a:srgbClr val="0070C0"/>
                </a:solidFill>
                <a:effectLst>
                  <a:glow rad="25400">
                    <a:srgbClr val="87CEEB">
                      <a:alpha val="10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rPr>
              <a:t>历史总趋势</a:t>
            </a: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和</a:t>
            </a:r>
            <a:r>
              <a:rPr lang="zh-CN" altLang="en-US" sz="3600">
                <a:solidFill>
                  <a:srgbClr val="0070C0"/>
                </a:solidFill>
                <a:effectLst>
                  <a:glow rad="25400">
                    <a:srgbClr val="87CEEB">
                      <a:alpha val="10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rPr>
              <a:t>大走向</a:t>
            </a: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。</a:t>
            </a:r>
            <a:endParaRPr lang="zh-CN" altLang="en-US" sz="3600"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96047" y="306070"/>
            <a:ext cx="5799953" cy="798830"/>
            <a:chOff x="1100" y="804"/>
            <a:chExt cx="9856" cy="1258"/>
          </a:xfrm>
        </p:grpSpPr>
        <p:pic>
          <p:nvPicPr>
            <p:cNvPr id="12" name="图片 11" descr="工作室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clrChange>
                <a:clrFrom>
                  <a:srgbClr val="FAFFFE">
                    <a:alpha val="100000"/>
                  </a:srgbClr>
                </a:clrFrom>
                <a:clrTo>
                  <a:srgbClr val="FAFFFE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0" y="804"/>
              <a:ext cx="1257" cy="12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>
              <p:custDataLst>
                <p:tags r:id="rId5"/>
              </p:custDataLst>
            </p:nvPr>
          </p:nvSpPr>
          <p:spPr>
            <a:xfrm>
              <a:off x="2356" y="1337"/>
              <a:ext cx="860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solidFill>
                    <a:schemeClr val="bg1"/>
                  </a:solidFill>
                  <a:effectLst>
                    <a:glow rad="127000">
                      <a:srgbClr val="BB1813">
                        <a:alpha val="100000"/>
                      </a:srgbClr>
                    </a:glow>
                  </a:effectLst>
                  <a:latin typeface="迷你简雪君" panose="02010604000101010101" charset="-122"/>
                  <a:ea typeface="迷你简雪君" panose="02010604000101010101" charset="-122"/>
                </a:rPr>
                <a:t>云南省周永珍历史名师工作室</a:t>
              </a:r>
              <a:endParaRPr lang="zh-CN" altLang="en-US" sz="24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迷你简雪君" panose="02010604000101010101" charset="-122"/>
                <a:ea typeface="迷你简雪君" panose="02010604000101010101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34695" y="1440180"/>
            <a:ext cx="2819400" cy="3977640"/>
            <a:chOff x="1157" y="2268"/>
            <a:chExt cx="4440" cy="6264"/>
          </a:xfrm>
        </p:grpSpPr>
        <p:sp>
          <p:nvSpPr>
            <p:cNvPr id="3" name="矩形标注 2"/>
            <p:cNvSpPr/>
            <p:nvPr/>
          </p:nvSpPr>
          <p:spPr>
            <a:xfrm rot="16200000">
              <a:off x="154" y="3319"/>
              <a:ext cx="6265" cy="4162"/>
            </a:xfrm>
            <a:prstGeom prst="wedgeRectCallout">
              <a:avLst>
                <a:gd name="adj1" fmla="val 25299"/>
                <a:gd name="adj2" fmla="val 84682"/>
              </a:avLst>
            </a:prstGeom>
            <a:solidFill>
              <a:srgbClr val="87CEEB">
                <a:alpha val="40000"/>
              </a:srgbClr>
            </a:solidFill>
            <a:ln w="222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185" y="2856"/>
              <a:ext cx="4412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zh-CN" sz="4000">
                  <a:latin typeface="迷你简启体" panose="03000509000000000000" charset="-122"/>
                  <a:ea typeface="迷你简启体" panose="03000509000000000000" charset="-122"/>
                </a:rPr>
                <a:t>传统模式</a:t>
              </a:r>
              <a:endParaRPr lang="zh-CN" altLang="zh-CN" sz="4000">
                <a:latin typeface="迷你简启体" panose="03000509000000000000" charset="-122"/>
                <a:ea typeface="迷你简启体" panose="03000509000000000000" charset="-122"/>
              </a:endParaRPr>
            </a:p>
          </p:txBody>
        </p:sp>
        <p:sp>
          <p:nvSpPr>
            <p:cNvPr id="8" name="文本框 7"/>
            <p:cNvSpPr txBox="1"/>
            <p:nvPr>
              <p:custDataLst>
                <p:tags r:id="rId6"/>
              </p:custDataLst>
            </p:nvPr>
          </p:nvSpPr>
          <p:spPr>
            <a:xfrm>
              <a:off x="1157" y="6012"/>
              <a:ext cx="4412" cy="2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zh-CN" sz="4000">
                  <a:latin typeface="迷你简启体" panose="03000509000000000000" charset="-122"/>
                  <a:ea typeface="迷你简启体" panose="03000509000000000000" charset="-122"/>
                </a:rPr>
                <a:t>微专题</a:t>
              </a:r>
              <a:endParaRPr lang="zh-CN" altLang="zh-CN" sz="4000">
                <a:latin typeface="迷你简启体" panose="03000509000000000000" charset="-122"/>
                <a:ea typeface="迷你简启体" panose="03000509000000000000" charset="-122"/>
              </a:endParaRPr>
            </a:p>
            <a:p>
              <a:pPr algn="ctr"/>
              <a:r>
                <a:rPr lang="zh-CN" altLang="zh-CN" sz="4000">
                  <a:latin typeface="迷你简启体" panose="03000509000000000000" charset="-122"/>
                  <a:ea typeface="迷你简启体" panose="03000509000000000000" charset="-122"/>
                </a:rPr>
                <a:t>模式</a:t>
              </a:r>
              <a:endParaRPr lang="zh-CN" altLang="zh-CN" sz="4000">
                <a:latin typeface="迷你简启体" panose="03000509000000000000" charset="-122"/>
                <a:ea typeface="迷你简启体" panose="03000509000000000000" charset="-122"/>
              </a:endParaRPr>
            </a:p>
          </p:txBody>
        </p:sp>
        <p:sp>
          <p:nvSpPr>
            <p:cNvPr id="9" name="下箭头 8"/>
            <p:cNvSpPr/>
            <p:nvPr/>
          </p:nvSpPr>
          <p:spPr>
            <a:xfrm>
              <a:off x="2754" y="4267"/>
              <a:ext cx="1066" cy="1378"/>
            </a:xfrm>
            <a:prstGeom prst="downArrow">
              <a:avLst>
                <a:gd name="adj1" fmla="val 54409"/>
                <a:gd name="adj2" fmla="val 38836"/>
              </a:avLst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088120" y="2261870"/>
            <a:ext cx="2801620" cy="2001520"/>
            <a:chOff x="14312" y="3562"/>
            <a:chExt cx="4412" cy="3152"/>
          </a:xfrm>
        </p:grpSpPr>
        <p:sp>
          <p:nvSpPr>
            <p:cNvPr id="6" name="矩形标注 5"/>
            <p:cNvSpPr/>
            <p:nvPr>
              <p:custDataLst>
                <p:tags r:id="rId7"/>
              </p:custDataLst>
            </p:nvPr>
          </p:nvSpPr>
          <p:spPr>
            <a:xfrm rot="5400000">
              <a:off x="14942" y="3402"/>
              <a:ext cx="3152" cy="3472"/>
            </a:xfrm>
            <a:prstGeom prst="wedgeRectCallout">
              <a:avLst>
                <a:gd name="adj1" fmla="val 98413"/>
                <a:gd name="adj2" fmla="val 70012"/>
              </a:avLst>
            </a:prstGeom>
            <a:solidFill>
              <a:srgbClr val="87CEEB">
                <a:alpha val="40000"/>
              </a:srgbClr>
            </a:solidFill>
            <a:ln w="222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4312" y="4084"/>
              <a:ext cx="4412" cy="2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zh-CN" sz="4000">
                  <a:latin typeface="迷你简启体" panose="03000509000000000000" charset="-122"/>
                  <a:ea typeface="迷你简启体" panose="03000509000000000000" charset="-122"/>
                </a:rPr>
                <a:t>大单元</a:t>
              </a:r>
              <a:endParaRPr lang="zh-CN" altLang="zh-CN" sz="4000">
                <a:latin typeface="迷你简启体" panose="03000509000000000000" charset="-122"/>
                <a:ea typeface="迷你简启体" panose="03000509000000000000" charset="-122"/>
              </a:endParaRPr>
            </a:p>
            <a:p>
              <a:pPr algn="ctr"/>
              <a:r>
                <a:rPr lang="zh-CN" altLang="zh-CN" sz="4000">
                  <a:latin typeface="迷你简启体" panose="03000509000000000000" charset="-122"/>
                  <a:ea typeface="迷你简启体" panose="03000509000000000000" charset="-122"/>
                </a:rPr>
                <a:t>模式</a:t>
              </a:r>
              <a:endParaRPr lang="zh-CN" altLang="zh-CN" sz="4000">
                <a:latin typeface="迷你简启体" panose="03000509000000000000" charset="-122"/>
                <a:ea typeface="迷你简启体" panose="03000509000000000000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310302_173540560085_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365" cy="72402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215515" y="1538605"/>
            <a:ext cx="388048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知识的整体性</a:t>
            </a:r>
            <a:endParaRPr lang="zh-CN" altLang="en-US" sz="3600">
              <a:latin typeface="汉仪颜楷简" panose="00020600040101010101" charset="-122"/>
              <a:ea typeface="汉仪颜楷简" panose="000206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逻辑的严密性</a:t>
            </a:r>
            <a:endParaRPr lang="zh-CN" altLang="en-US" sz="3600">
              <a:latin typeface="汉仪颜楷简" panose="00020600040101010101" charset="-122"/>
              <a:ea typeface="汉仪颜楷简" panose="000206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过程的建构性</a:t>
            </a:r>
            <a:endParaRPr lang="zh-CN" altLang="en-US" sz="3600">
              <a:latin typeface="汉仪颜楷简" panose="00020600040101010101" charset="-122"/>
              <a:ea typeface="汉仪颜楷简" panose="000206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思维的进阶性</a:t>
            </a:r>
            <a:endParaRPr lang="zh-CN" altLang="en-US" sz="3600"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96047" y="306070"/>
            <a:ext cx="5799953" cy="798830"/>
            <a:chOff x="1100" y="804"/>
            <a:chExt cx="9856" cy="1258"/>
          </a:xfrm>
        </p:grpSpPr>
        <p:pic>
          <p:nvPicPr>
            <p:cNvPr id="12" name="图片 11" descr="工作室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clrChange>
                <a:clrFrom>
                  <a:srgbClr val="FAFFFE">
                    <a:alpha val="100000"/>
                  </a:srgbClr>
                </a:clrFrom>
                <a:clrTo>
                  <a:srgbClr val="FAFFFE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0" y="804"/>
              <a:ext cx="1257" cy="12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>
              <p:custDataLst>
                <p:tags r:id="rId5"/>
              </p:custDataLst>
            </p:nvPr>
          </p:nvSpPr>
          <p:spPr>
            <a:xfrm>
              <a:off x="2356" y="1337"/>
              <a:ext cx="860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solidFill>
                    <a:schemeClr val="bg1"/>
                  </a:solidFill>
                  <a:effectLst>
                    <a:glow rad="127000">
                      <a:srgbClr val="BB1813">
                        <a:alpha val="100000"/>
                      </a:srgbClr>
                    </a:glow>
                  </a:effectLst>
                  <a:latin typeface="迷你简雪君" panose="02010604000101010101" charset="-122"/>
                  <a:ea typeface="迷你简雪君" panose="02010604000101010101" charset="-122"/>
                </a:rPr>
                <a:t>云南省周永珍历史名师工作室</a:t>
              </a:r>
              <a:endParaRPr lang="zh-CN" altLang="en-US" sz="24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迷你简雪君" panose="02010604000101010101" charset="-122"/>
                <a:ea typeface="迷你简雪君" panose="02010604000101010101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7330440" y="1306195"/>
            <a:ext cx="4547870" cy="4061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3600">
                <a:solidFill>
                  <a:srgbClr val="0070C0"/>
                </a:solidFill>
                <a:effectLst>
                  <a:glow rad="25400">
                    <a:srgbClr val="87CEEB">
                      <a:alpha val="10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rPr>
              <a:t>落实</a:t>
            </a:r>
            <a:endParaRPr lang="zh-CN" altLang="en-US" sz="3600">
              <a:solidFill>
                <a:srgbClr val="0070C0"/>
              </a:solidFill>
              <a:effectLst>
                <a:glow rad="25400">
                  <a:srgbClr val="87CEEB">
                    <a:alpha val="10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知识点</a:t>
            </a:r>
            <a:endParaRPr lang="zh-CN" altLang="en-US" sz="3600">
              <a:latin typeface="汉仪颜楷简" panose="00020600040101010101" charset="-122"/>
              <a:ea typeface="汉仪颜楷简" panose="00020600040101010101" charset="-122"/>
              <a:sym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</a:rPr>
              <a:t>具体、微观、零星</a:t>
            </a:r>
            <a:endParaRPr lang="zh-CN" altLang="en-US" sz="3600"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>
                <a:solidFill>
                  <a:srgbClr val="0070C0"/>
                </a:solidFill>
                <a:effectLst>
                  <a:glow rad="25400">
                    <a:srgbClr val="87CEEB">
                      <a:alpha val="10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rPr>
              <a:t>培养</a:t>
            </a:r>
            <a:endParaRPr lang="zh-CN" altLang="en-US" sz="3600">
              <a:solidFill>
                <a:srgbClr val="0070C0"/>
              </a:solidFill>
              <a:effectLst>
                <a:glow rad="25400">
                  <a:srgbClr val="87CEEB">
                    <a:alpha val="10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>
                <a:latin typeface="汉仪颜楷简" panose="00020600040101010101" charset="-122"/>
                <a:ea typeface="汉仪颜楷简" panose="00020600040101010101" charset="-122"/>
              </a:rPr>
              <a:t>历史学科核心素养</a:t>
            </a:r>
            <a:endParaRPr lang="zh-CN" altLang="en-US" sz="3600"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6653530" y="2049145"/>
            <a:ext cx="974090" cy="2758440"/>
            <a:chOff x="10478" y="3227"/>
            <a:chExt cx="1534" cy="4344"/>
          </a:xfrm>
        </p:grpSpPr>
        <p:sp>
          <p:nvSpPr>
            <p:cNvPr id="7" name="文本框 6"/>
            <p:cNvSpPr txBox="1"/>
            <p:nvPr/>
          </p:nvSpPr>
          <p:spPr>
            <a:xfrm>
              <a:off x="10478" y="3227"/>
              <a:ext cx="1066" cy="4345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3600">
                  <a:solidFill>
                    <a:srgbClr val="0070C0"/>
                  </a:solidFill>
                  <a:effectLst>
                    <a:glow rad="25400">
                      <a:srgbClr val="87CEEB">
                        <a:alpha val="10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  <a:sym typeface="+mn-ea"/>
                </a:rPr>
                <a:t>微专题</a:t>
              </a:r>
              <a:endParaRPr lang="zh-CN" altLang="en-US" sz="3600">
                <a:latin typeface="汉仪颜楷简" panose="00020600040101010101" charset="-122"/>
                <a:ea typeface="汉仪颜楷简" panose="00020600040101010101" charset="-122"/>
                <a:sym typeface="+mn-ea"/>
              </a:endParaRPr>
            </a:p>
            <a:p>
              <a:pPr algn="ctr">
                <a:lnSpc>
                  <a:spcPct val="100000"/>
                </a:lnSpc>
              </a:pPr>
              <a:endParaRPr lang="zh-CN" altLang="en-US" sz="3600">
                <a:latin typeface="汉仪颜楷简" panose="00020600040101010101" charset="-122"/>
                <a:ea typeface="汉仪颜楷简" panose="00020600040101010101" charset="-122"/>
                <a:sym typeface="+mn-ea"/>
              </a:endParaRPr>
            </a:p>
          </p:txBody>
        </p:sp>
        <p:cxnSp>
          <p:nvCxnSpPr>
            <p:cNvPr id="2" name="直接连接符 1"/>
            <p:cNvCxnSpPr/>
            <p:nvPr/>
          </p:nvCxnSpPr>
          <p:spPr>
            <a:xfrm>
              <a:off x="12004" y="4204"/>
              <a:ext cx="9" cy="2392"/>
            </a:xfrm>
            <a:prstGeom prst="line">
              <a:avLst/>
            </a:prstGeom>
            <a:ln w="22225">
              <a:solidFill>
                <a:srgbClr val="0070C0"/>
              </a:solidFill>
              <a:prstDash val="dashDot"/>
              <a:headEnd type="diamond" w="sm" len="lg"/>
              <a:tailEnd type="diamond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组合 8"/>
          <p:cNvGrpSpPr/>
          <p:nvPr/>
        </p:nvGrpSpPr>
        <p:grpSpPr>
          <a:xfrm>
            <a:off x="704850" y="1641475"/>
            <a:ext cx="1071880" cy="4230370"/>
            <a:chOff x="1110" y="2585"/>
            <a:chExt cx="1688" cy="6662"/>
          </a:xfrm>
        </p:grpSpPr>
        <p:sp>
          <p:nvSpPr>
            <p:cNvPr id="6" name="文本框 5"/>
            <p:cNvSpPr txBox="1"/>
            <p:nvPr/>
          </p:nvSpPr>
          <p:spPr>
            <a:xfrm>
              <a:off x="1110" y="2585"/>
              <a:ext cx="1501" cy="6662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3600">
                  <a:solidFill>
                    <a:srgbClr val="0070C0"/>
                  </a:solidFill>
                  <a:effectLst>
                    <a:glow rad="25400">
                      <a:srgbClr val="87CEEB">
                        <a:alpha val="10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  <a:sym typeface="+mn-ea"/>
                </a:rPr>
                <a:t>单</a:t>
              </a:r>
              <a:endParaRPr lang="zh-CN" altLang="en-US" sz="3600">
                <a:solidFill>
                  <a:srgbClr val="0070C0"/>
                </a:solidFill>
                <a:effectLst>
                  <a:glow rad="25400">
                    <a:srgbClr val="87CEEB">
                      <a:alpha val="10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3600">
                  <a:solidFill>
                    <a:srgbClr val="0070C0"/>
                  </a:solidFill>
                  <a:effectLst>
                    <a:glow rad="25400">
                      <a:srgbClr val="87CEEB">
                        <a:alpha val="10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  <a:sym typeface="+mn-ea"/>
                </a:rPr>
                <a:t>元</a:t>
              </a:r>
              <a:endParaRPr lang="zh-CN" altLang="en-US" sz="3600">
                <a:solidFill>
                  <a:srgbClr val="0070C0"/>
                </a:solidFill>
                <a:effectLst>
                  <a:glow rad="25400">
                    <a:srgbClr val="87CEEB">
                      <a:alpha val="10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3600">
                  <a:solidFill>
                    <a:srgbClr val="0070C0"/>
                  </a:solidFill>
                  <a:effectLst>
                    <a:glow rad="25400">
                      <a:srgbClr val="87CEEB">
                        <a:alpha val="10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  <a:sym typeface="+mn-ea"/>
                </a:rPr>
                <a:t>教</a:t>
              </a:r>
              <a:endParaRPr lang="zh-CN" altLang="en-US" sz="3600">
                <a:solidFill>
                  <a:srgbClr val="0070C0"/>
                </a:solidFill>
                <a:effectLst>
                  <a:glow rad="25400">
                    <a:srgbClr val="87CEEB">
                      <a:alpha val="10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3600">
                  <a:solidFill>
                    <a:srgbClr val="0070C0"/>
                  </a:solidFill>
                  <a:effectLst>
                    <a:glow rad="25400">
                      <a:srgbClr val="87CEEB">
                        <a:alpha val="10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  <a:sym typeface="+mn-ea"/>
                </a:rPr>
                <a:t>学</a:t>
              </a:r>
              <a:endParaRPr lang="zh-CN" altLang="en-US" sz="3600">
                <a:latin typeface="汉仪颜楷简" panose="00020600040101010101" charset="-122"/>
                <a:ea typeface="汉仪颜楷简" panose="00020600040101010101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endParaRPr lang="zh-CN" altLang="en-US" sz="3600">
                <a:latin typeface="汉仪颜楷简" panose="00020600040101010101" charset="-122"/>
                <a:ea typeface="汉仪颜楷简" panose="00020600040101010101" charset="-122"/>
                <a:sym typeface="+mn-ea"/>
              </a:endParaRPr>
            </a:p>
          </p:txBody>
        </p:sp>
        <p:cxnSp>
          <p:nvCxnSpPr>
            <p:cNvPr id="3" name="直接连接符 2"/>
            <p:cNvCxnSpPr/>
            <p:nvPr>
              <p:custDataLst>
                <p:tags r:id="rId6"/>
              </p:custDataLst>
            </p:nvPr>
          </p:nvCxnSpPr>
          <p:spPr>
            <a:xfrm>
              <a:off x="2798" y="3715"/>
              <a:ext cx="0" cy="3343"/>
            </a:xfrm>
            <a:prstGeom prst="line">
              <a:avLst/>
            </a:prstGeom>
            <a:ln w="22225">
              <a:solidFill>
                <a:srgbClr val="0070C0"/>
              </a:solidFill>
              <a:prstDash val="dashDot"/>
              <a:headEnd type="diamond" w="sm" len="lg"/>
              <a:tailEnd type="diamond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310302_173540560085_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365" cy="7240270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296047" y="306070"/>
            <a:ext cx="5799953" cy="798830"/>
            <a:chOff x="1100" y="804"/>
            <a:chExt cx="9856" cy="1258"/>
          </a:xfrm>
        </p:grpSpPr>
        <p:pic>
          <p:nvPicPr>
            <p:cNvPr id="12" name="图片 11" descr="工作室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clrChange>
                <a:clrFrom>
                  <a:srgbClr val="FAFFFE">
                    <a:alpha val="100000"/>
                  </a:srgbClr>
                </a:clrFrom>
                <a:clrTo>
                  <a:srgbClr val="FAFFFE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0" y="804"/>
              <a:ext cx="1257" cy="12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>
              <p:custDataLst>
                <p:tags r:id="rId5"/>
              </p:custDataLst>
            </p:nvPr>
          </p:nvSpPr>
          <p:spPr>
            <a:xfrm>
              <a:off x="2356" y="1337"/>
              <a:ext cx="860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solidFill>
                    <a:schemeClr val="bg1"/>
                  </a:solidFill>
                  <a:effectLst>
                    <a:glow rad="127000">
                      <a:srgbClr val="BB1813">
                        <a:alpha val="100000"/>
                      </a:srgbClr>
                    </a:glow>
                  </a:effectLst>
                  <a:latin typeface="迷你简雪君" panose="02010604000101010101" charset="-122"/>
                  <a:ea typeface="迷你简雪君" panose="02010604000101010101" charset="-122"/>
                </a:rPr>
                <a:t>云南省周永珍历史名师工作室</a:t>
              </a:r>
              <a:endParaRPr lang="zh-CN" altLang="en-US" sz="24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迷你简雪君" panose="02010604000101010101" charset="-122"/>
                <a:ea typeface="迷你简雪君" panose="02010604000101010101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19125" y="1604010"/>
            <a:ext cx="1167765" cy="32988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32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 </a:t>
            </a: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（上、下）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  <a:sym typeface="+mn-ea"/>
            </a:endParaRPr>
          </a:p>
          <a:p>
            <a:pPr algn="ctr"/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</a:rPr>
              <a:t>中外历史纲要</a:t>
            </a:r>
            <a:endParaRPr lang="zh-CN" altLang="en-US" sz="2400"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05685" y="1659890"/>
            <a:ext cx="66294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32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多元一体</a:t>
            </a:r>
            <a:endParaRPr lang="zh-CN" altLang="en-US" sz="3200">
              <a:solidFill>
                <a:schemeClr val="bg1"/>
              </a:solidFill>
              <a:effectLst>
                <a:glow rad="127000">
                  <a:srgbClr val="BB1813">
                    <a:alpha val="100000"/>
                  </a:srgbClr>
                </a:glow>
              </a:effectLst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3200">
              <a:solidFill>
                <a:schemeClr val="bg1"/>
              </a:solidFill>
              <a:effectLst>
                <a:glow rad="127000">
                  <a:srgbClr val="BB1813">
                    <a:alpha val="100000"/>
                  </a:srgbClr>
                </a:glow>
              </a:effectLst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91510" y="1673860"/>
            <a:ext cx="244030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</a:rPr>
              <a:t>各美其美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</a:rPr>
              <a:t>美人之美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</a:rPr>
              <a:t>美美与共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</a:rPr>
              <a:t>天下大同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730615" y="1482090"/>
            <a:ext cx="2792730" cy="32302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4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4000">
                <a:solidFill>
                  <a:srgbClr val="C00000"/>
                </a:solidFill>
                <a:effectLst>
                  <a:glow rad="25400">
                    <a:srgbClr val="FFFF00">
                      <a:alpha val="100000"/>
                    </a:srgbClr>
                  </a:glow>
                </a:effectLst>
                <a:latin typeface="汉仪颜楷简" panose="00020600040101010101" charset="-122"/>
                <a:ea typeface="汉仪颜楷简" panose="00020600040101010101" charset="-122"/>
              </a:rPr>
              <a:t>路</a:t>
            </a:r>
            <a:r>
              <a:rPr lang="zh-CN" altLang="en-US" sz="4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endParaRPr lang="zh-CN" altLang="en-US" sz="3200">
              <a:solidFill>
                <a:srgbClr val="002060"/>
              </a:solidFill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</a:rPr>
              <a:t>中国智慧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</a:rPr>
              <a:t>中国方案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0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汉仪颜楷简" panose="00020600040101010101" charset="-122"/>
                <a:ea typeface="汉仪颜楷简" panose="00020600040101010101" charset="-122"/>
              </a:rPr>
              <a:t>和平、发展</a:t>
            </a:r>
            <a:endParaRPr lang="zh-CN" altLang="en-US" sz="3000">
              <a:solidFill>
                <a:schemeClr val="bg1"/>
              </a:solidFill>
              <a:effectLst>
                <a:glow rad="127000">
                  <a:srgbClr val="BB1813">
                    <a:alpha val="100000"/>
                  </a:srgbClr>
                </a:glow>
              </a:effectLst>
              <a:latin typeface="汉仪颜楷简" panose="00020600040101010101" charset="-122"/>
              <a:ea typeface="汉仪颜楷简" panose="00020600040101010101" charset="-122"/>
            </a:endParaRPr>
          </a:p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0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汉仪颜楷简" panose="00020600040101010101" charset="-122"/>
                <a:ea typeface="汉仪颜楷简" panose="00020600040101010101" charset="-122"/>
              </a:rPr>
              <a:t>合作、共赢</a:t>
            </a:r>
            <a:endParaRPr lang="zh-CN" altLang="en-US" sz="3000">
              <a:solidFill>
                <a:schemeClr val="bg1"/>
              </a:solidFill>
              <a:effectLst>
                <a:glow rad="127000">
                  <a:srgbClr val="BB1813">
                    <a:alpha val="100000"/>
                  </a:srgbClr>
                </a:glow>
              </a:effectLst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724525" y="1631950"/>
            <a:ext cx="2581910" cy="3482340"/>
            <a:chOff x="10740" y="2526"/>
            <a:chExt cx="4066" cy="5484"/>
          </a:xfrm>
        </p:grpSpPr>
        <p:sp>
          <p:nvSpPr>
            <p:cNvPr id="8" name="文本框 7"/>
            <p:cNvSpPr txBox="1"/>
            <p:nvPr/>
          </p:nvSpPr>
          <p:spPr>
            <a:xfrm>
              <a:off x="10740" y="5210"/>
              <a:ext cx="4066" cy="28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>
                <a:lnSpc>
                  <a:spcPct val="100000"/>
                </a:lnSpc>
              </a:pPr>
              <a:r>
                <a:rPr lang="zh-CN" altLang="en-US" sz="3200">
                  <a:latin typeface="汉仪颜楷简" panose="00020600040101010101" charset="-122"/>
                  <a:ea typeface="汉仪颜楷简" panose="00020600040101010101" charset="-122"/>
                </a:rPr>
                <a:t>构建</a:t>
              </a:r>
              <a:endParaRPr lang="zh-CN" altLang="en-US" sz="3200">
                <a:latin typeface="汉仪颜楷简" panose="00020600040101010101" charset="-122"/>
                <a:ea typeface="汉仪颜楷简" panose="00020600040101010101" charset="-122"/>
              </a:endParaRPr>
            </a:p>
            <a:p>
              <a:pPr algn="ctr">
                <a:lnSpc>
                  <a:spcPct val="100000"/>
                </a:lnSpc>
              </a:pPr>
              <a:r>
                <a:rPr lang="zh-CN" altLang="en-US" sz="3200">
                  <a:latin typeface="汉仪颜楷简" panose="00020600040101010101" charset="-122"/>
                  <a:ea typeface="汉仪颜楷简" panose="00020600040101010101" charset="-122"/>
                </a:rPr>
                <a:t>人类命运</a:t>
              </a:r>
              <a:endParaRPr lang="zh-CN" altLang="en-US" sz="3200">
                <a:latin typeface="汉仪颜楷简" panose="00020600040101010101" charset="-122"/>
                <a:ea typeface="汉仪颜楷简" panose="00020600040101010101" charset="-122"/>
              </a:endParaRPr>
            </a:p>
            <a:p>
              <a:pPr algn="ctr">
                <a:lnSpc>
                  <a:spcPct val="100000"/>
                </a:lnSpc>
              </a:pPr>
              <a:r>
                <a:rPr lang="zh-CN" altLang="en-US" sz="3200">
                  <a:latin typeface="汉仪颜楷简" panose="00020600040101010101" charset="-122"/>
                  <a:ea typeface="汉仪颜楷简" panose="00020600040101010101" charset="-122"/>
                </a:rPr>
                <a:t>共同体意识</a:t>
              </a:r>
              <a:endParaRPr lang="en-US" altLang="zh-CN" sz="3200">
                <a:latin typeface="汉仪颜楷简" panose="00020600040101010101" charset="-122"/>
                <a:ea typeface="汉仪颜楷简" panose="00020600040101010101" charset="-122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0794" y="2526"/>
              <a:ext cx="3975" cy="346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>
                <a:lnSpc>
                  <a:spcPct val="100000"/>
                </a:lnSpc>
              </a:pPr>
              <a:r>
                <a:rPr lang="zh-CN" altLang="zh-CN" sz="3200">
                  <a:latin typeface="汉仪颜楷简" panose="00020600040101010101" charset="-122"/>
                  <a:ea typeface="汉仪颜楷简" panose="00020600040101010101" charset="-122"/>
                </a:rPr>
                <a:t>铸牢</a:t>
              </a:r>
              <a:endParaRPr lang="zh-CN" altLang="zh-CN" sz="3200">
                <a:latin typeface="汉仪颜楷简" panose="00020600040101010101" charset="-122"/>
                <a:ea typeface="汉仪颜楷简" panose="00020600040101010101" charset="-122"/>
              </a:endParaRPr>
            </a:p>
            <a:p>
              <a:pPr algn="ctr">
                <a:lnSpc>
                  <a:spcPct val="100000"/>
                </a:lnSpc>
              </a:pPr>
              <a:r>
                <a:rPr lang="zh-CN" altLang="zh-CN" sz="3200">
                  <a:latin typeface="汉仪颜楷简" panose="00020600040101010101" charset="-122"/>
                  <a:ea typeface="汉仪颜楷简" panose="00020600040101010101" charset="-122"/>
                </a:rPr>
                <a:t>中华民族</a:t>
              </a:r>
              <a:endParaRPr lang="zh-CN" altLang="zh-CN" sz="3200">
                <a:latin typeface="汉仪颜楷简" panose="00020600040101010101" charset="-122"/>
                <a:ea typeface="汉仪颜楷简" panose="00020600040101010101" charset="-122"/>
              </a:endParaRPr>
            </a:p>
            <a:p>
              <a:pPr algn="ctr">
                <a:lnSpc>
                  <a:spcPct val="100000"/>
                </a:lnSpc>
              </a:pPr>
              <a:r>
                <a:rPr lang="zh-CN" altLang="zh-CN" sz="3200">
                  <a:latin typeface="汉仪颜楷简" panose="00020600040101010101" charset="-122"/>
                  <a:ea typeface="汉仪颜楷简" panose="00020600040101010101" charset="-122"/>
                </a:rPr>
                <a:t>共同体意识</a:t>
              </a:r>
              <a:endParaRPr lang="zh-CN" altLang="zh-CN" sz="3200">
                <a:latin typeface="汉仪颜楷简" panose="00020600040101010101" charset="-122"/>
                <a:ea typeface="汉仪颜楷简" panose="00020600040101010101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001520" y="1482090"/>
            <a:ext cx="5608320" cy="4742815"/>
          </a:xfrm>
          <a:prstGeom prst="rect">
            <a:avLst/>
          </a:prstGeom>
          <a:solidFill>
            <a:schemeClr val="accent6">
              <a:lumMod val="20000"/>
              <a:lumOff val="80000"/>
              <a:alpha val="6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方正小标宋_GBK" panose="03000509000000000000" charset="-122"/>
              </a:rPr>
              <a:t>《中外历史纲要》上、下册，是以通史的叙事框架，展示了中国历史和世界历史发展的基本过程，从整体上看，教材的编写通过对中外重大历史事件、历史人物和历史现象的叙述，展现了人类发展进程中丰富的历史遗产，以及人类社会从古至今、从分散到整体、社会形态从低级到高级的发展历程。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方正小标宋_GBK" panose="03000509000000000000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6"/>
            </p:custDataLst>
          </p:nvPr>
        </p:nvSpPr>
        <p:spPr>
          <a:xfrm>
            <a:off x="8282940" y="2428875"/>
            <a:ext cx="3123565" cy="607695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方正小标宋_GBK" panose="03000509000000000000" charset="-122"/>
              </a:rPr>
              <a:t>中国发展之路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方正小标宋_GBK" panose="03000509000000000000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7"/>
            </p:custDataLst>
          </p:nvPr>
        </p:nvSpPr>
        <p:spPr>
          <a:xfrm>
            <a:off x="8282940" y="4506595"/>
            <a:ext cx="3123565" cy="607695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方正小标宋_GBK" panose="03000509000000000000" charset="-122"/>
              </a:rPr>
              <a:t>世界发展之路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方正小标宋_GBK" panose="03000509000000000000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 bldLvl="0" animBg="1"/>
      <p:bldP spid="9" grpId="1" bldLvl="0" animBg="1"/>
      <p:bldP spid="15" grpId="0" bldLvl="0" animBg="1"/>
      <p:bldP spid="15" grpId="1" bldLvl="0" animBg="1"/>
      <p:bldP spid="16" grpId="0" bldLvl="0" animBg="1"/>
      <p:bldP spid="16" grpId="1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310302_173540560085_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365" cy="7240270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296047" y="306070"/>
            <a:ext cx="5799953" cy="798830"/>
            <a:chOff x="1100" y="804"/>
            <a:chExt cx="9856" cy="1258"/>
          </a:xfrm>
        </p:grpSpPr>
        <p:pic>
          <p:nvPicPr>
            <p:cNvPr id="12" name="图片 11" descr="工作室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clrChange>
                <a:clrFrom>
                  <a:srgbClr val="FAFFFE">
                    <a:alpha val="100000"/>
                  </a:srgbClr>
                </a:clrFrom>
                <a:clrTo>
                  <a:srgbClr val="FAFFFE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0" y="804"/>
              <a:ext cx="1257" cy="12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>
              <p:custDataLst>
                <p:tags r:id="rId5"/>
              </p:custDataLst>
            </p:nvPr>
          </p:nvSpPr>
          <p:spPr>
            <a:xfrm>
              <a:off x="2356" y="1337"/>
              <a:ext cx="860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solidFill>
                    <a:schemeClr val="bg1"/>
                  </a:solidFill>
                  <a:effectLst>
                    <a:glow rad="127000">
                      <a:srgbClr val="BB1813">
                        <a:alpha val="100000"/>
                      </a:srgbClr>
                    </a:glow>
                  </a:effectLst>
                  <a:latin typeface="迷你简雪君" panose="02010604000101010101" charset="-122"/>
                  <a:ea typeface="迷你简雪君" panose="02010604000101010101" charset="-122"/>
                </a:rPr>
                <a:t>云南省周永珍历史名师工作室</a:t>
              </a:r>
              <a:endParaRPr lang="zh-CN" altLang="en-US" sz="24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迷你简雪君" panose="02010604000101010101" charset="-122"/>
                <a:ea typeface="迷你简雪君" panose="02010604000101010101" charset="-122"/>
              </a:endParaRPr>
            </a:p>
          </p:txBody>
        </p:sp>
      </p:grpSp>
      <p:pic>
        <p:nvPicPr>
          <p:cNvPr id="2" name="图片 1" descr="微信图片_20230101211019"/>
          <p:cNvPicPr>
            <a:picLocks noChangeAspect="1"/>
          </p:cNvPicPr>
          <p:nvPr/>
        </p:nvPicPr>
        <p:blipFill>
          <a:blip r:embed="rId6">
            <a:lum bright="-6000" contrast="18000"/>
          </a:blip>
          <a:srcRect l="7136" t="17829" b="21120"/>
          <a:stretch>
            <a:fillRect/>
          </a:stretch>
        </p:blipFill>
        <p:spPr>
          <a:xfrm>
            <a:off x="611505" y="1271270"/>
            <a:ext cx="4156075" cy="5036820"/>
          </a:xfrm>
          <a:prstGeom prst="round2SameRect">
            <a:avLst/>
          </a:prstGeom>
          <a:effectLst>
            <a:outerShdw blurRad="76200" dist="63500" algn="l" rotWithShape="0">
              <a:prstClr val="black">
                <a:alpha val="90000"/>
              </a:prstClr>
            </a:outerShdw>
          </a:effectLst>
        </p:spPr>
      </p:pic>
      <p:grpSp>
        <p:nvGrpSpPr>
          <p:cNvPr id="21" name="组合 20"/>
          <p:cNvGrpSpPr/>
          <p:nvPr/>
        </p:nvGrpSpPr>
        <p:grpSpPr>
          <a:xfrm>
            <a:off x="739140" y="1294765"/>
            <a:ext cx="3303270" cy="4191635"/>
            <a:chOff x="1164" y="2039"/>
            <a:chExt cx="5202" cy="6601"/>
          </a:xfrm>
        </p:grpSpPr>
        <p:sp>
          <p:nvSpPr>
            <p:cNvPr id="3" name="圆角矩形 2"/>
            <p:cNvSpPr/>
            <p:nvPr/>
          </p:nvSpPr>
          <p:spPr>
            <a:xfrm>
              <a:off x="1164" y="2039"/>
              <a:ext cx="5202" cy="2399"/>
            </a:xfrm>
            <a:prstGeom prst="round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圆角矩形 4"/>
            <p:cNvSpPr/>
            <p:nvPr>
              <p:custDataLst>
                <p:tags r:id="rId7"/>
              </p:custDataLst>
            </p:nvPr>
          </p:nvSpPr>
          <p:spPr>
            <a:xfrm>
              <a:off x="1164" y="4900"/>
              <a:ext cx="4229" cy="1306"/>
            </a:xfrm>
            <a:prstGeom prst="round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圆角矩形 5"/>
            <p:cNvSpPr/>
            <p:nvPr>
              <p:custDataLst>
                <p:tags r:id="rId8"/>
              </p:custDataLst>
            </p:nvPr>
          </p:nvSpPr>
          <p:spPr>
            <a:xfrm>
              <a:off x="1164" y="7192"/>
              <a:ext cx="4704" cy="1448"/>
            </a:xfrm>
            <a:prstGeom prst="round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442970" y="2056765"/>
            <a:ext cx="2514600" cy="2783840"/>
            <a:chOff x="5422" y="3239"/>
            <a:chExt cx="3960" cy="4384"/>
          </a:xfrm>
        </p:grpSpPr>
        <p:cxnSp>
          <p:nvCxnSpPr>
            <p:cNvPr id="7" name="直接箭头连接符 6"/>
            <p:cNvCxnSpPr/>
            <p:nvPr/>
          </p:nvCxnSpPr>
          <p:spPr>
            <a:xfrm>
              <a:off x="6366" y="3239"/>
              <a:ext cx="3016" cy="3552"/>
            </a:xfrm>
            <a:prstGeom prst="straightConnector1">
              <a:avLst/>
            </a:prstGeom>
            <a:ln w="19050">
              <a:solidFill>
                <a:srgbClr val="BB181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7"/>
            <p:cNvCxnSpPr/>
            <p:nvPr/>
          </p:nvCxnSpPr>
          <p:spPr>
            <a:xfrm>
              <a:off x="5422" y="5318"/>
              <a:ext cx="3913" cy="1901"/>
            </a:xfrm>
            <a:prstGeom prst="straightConnector1">
              <a:avLst/>
            </a:prstGeom>
            <a:ln w="19050">
              <a:solidFill>
                <a:srgbClr val="BB181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/>
            <p:nvPr/>
          </p:nvCxnSpPr>
          <p:spPr>
            <a:xfrm>
              <a:off x="5899" y="7621"/>
              <a:ext cx="3436" cy="2"/>
            </a:xfrm>
            <a:prstGeom prst="straightConnector1">
              <a:avLst/>
            </a:prstGeom>
            <a:ln w="19050">
              <a:solidFill>
                <a:srgbClr val="BB181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本框 9"/>
          <p:cNvSpPr txBox="1"/>
          <p:nvPr/>
        </p:nvSpPr>
        <p:spPr>
          <a:xfrm>
            <a:off x="6353175" y="306070"/>
            <a:ext cx="5416550" cy="24003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·</a:t>
            </a: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半殖半封化与反侵反封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·</a:t>
            </a: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近代中国新陈代谢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·“</a:t>
            </a: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冲击</a:t>
            </a:r>
            <a:r>
              <a:rPr lang="en-US" altLang="zh-CN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——</a:t>
            </a: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反映</a:t>
            </a:r>
            <a:r>
              <a:rPr lang="en-US" altLang="zh-CN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”</a:t>
            </a:r>
            <a:endParaRPr lang="en-US" altLang="zh-CN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53175" y="2828925"/>
            <a:ext cx="4780280" cy="1198880"/>
          </a:xfrm>
          <a:prstGeom prst="rect">
            <a:avLst/>
          </a:prstGeom>
          <a:noFill/>
          <a:ln w="25400" cmpd="sng"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p>
            <a:pPr algn="ctr"/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主题</a:t>
            </a:r>
            <a:r>
              <a:rPr lang="en-US" altLang="zh-CN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——</a:t>
            </a:r>
            <a:r>
              <a:rPr lang="zh-CN" altLang="en-US" sz="4000">
                <a:solidFill>
                  <a:srgbClr val="C00000"/>
                </a:solidFill>
                <a:effectLst>
                  <a:glow rad="25400">
                    <a:srgbClr val="FFFF00">
                      <a:alpha val="100000"/>
                    </a:srgbClr>
                  </a:glow>
                </a:effectLst>
                <a:latin typeface="汉仪颜楷简" panose="00020600040101010101" charset="-122"/>
                <a:ea typeface="汉仪颜楷简" panose="00020600040101010101" charset="-122"/>
              </a:rPr>
              <a:t>路</a:t>
            </a:r>
            <a:endParaRPr lang="en-US" altLang="zh-CN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 algn="ctr"/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屈辱、抗争、探索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24575" y="4917440"/>
            <a:ext cx="13735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屈辱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118600" y="4007485"/>
            <a:ext cx="1871980" cy="22358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>
              <a:lnSpc>
                <a:spcPct val="200000"/>
              </a:lnSpc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抗争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探索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7332345" y="4497070"/>
            <a:ext cx="853440" cy="1463040"/>
            <a:chOff x="12291" y="6578"/>
            <a:chExt cx="1344" cy="2304"/>
          </a:xfrm>
        </p:grpSpPr>
        <p:sp>
          <p:nvSpPr>
            <p:cNvPr id="18" name="左中括号 17"/>
            <p:cNvSpPr/>
            <p:nvPr/>
          </p:nvSpPr>
          <p:spPr>
            <a:xfrm>
              <a:off x="12827" y="6578"/>
              <a:ext cx="808" cy="2305"/>
            </a:xfrm>
            <a:prstGeom prst="leftBracket">
              <a:avLst>
                <a:gd name="adj" fmla="val 55321"/>
              </a:avLst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12291" y="7669"/>
              <a:ext cx="536" cy="0"/>
            </a:xfrm>
            <a:prstGeom prst="line">
              <a:avLst/>
            </a:prstGeom>
            <a:ln w="19050">
              <a:solidFill>
                <a:srgbClr val="BB18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文本框 22"/>
          <p:cNvSpPr txBox="1"/>
          <p:nvPr/>
        </p:nvSpPr>
        <p:spPr>
          <a:xfrm>
            <a:off x="8360410" y="4312285"/>
            <a:ext cx="675005" cy="23679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如何应对</a:t>
            </a:r>
            <a:endParaRPr lang="zh-CN" altLang="en-US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 bldLvl="0" animBg="1"/>
      <p:bldP spid="16" grpId="0"/>
      <p:bldP spid="17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2310302_173540560085_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365" cy="7240270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296047" y="306070"/>
            <a:ext cx="5799953" cy="798830"/>
            <a:chOff x="1100" y="804"/>
            <a:chExt cx="9856" cy="1258"/>
          </a:xfrm>
        </p:grpSpPr>
        <p:pic>
          <p:nvPicPr>
            <p:cNvPr id="12" name="图片 11" descr="工作室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clrChange>
                <a:clrFrom>
                  <a:srgbClr val="FAFFFE">
                    <a:alpha val="100000"/>
                  </a:srgbClr>
                </a:clrFrom>
                <a:clrTo>
                  <a:srgbClr val="FAFFFE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0" y="804"/>
              <a:ext cx="1257" cy="12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>
              <p:custDataLst>
                <p:tags r:id="rId5"/>
              </p:custDataLst>
            </p:nvPr>
          </p:nvSpPr>
          <p:spPr>
            <a:xfrm>
              <a:off x="2356" y="1337"/>
              <a:ext cx="860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solidFill>
                    <a:schemeClr val="bg1"/>
                  </a:solidFill>
                  <a:effectLst>
                    <a:glow rad="127000">
                      <a:srgbClr val="BB1813">
                        <a:alpha val="100000"/>
                      </a:srgbClr>
                    </a:glow>
                  </a:effectLst>
                  <a:latin typeface="迷你简雪君" panose="02010604000101010101" charset="-122"/>
                  <a:ea typeface="迷你简雪君" panose="02010604000101010101" charset="-122"/>
                </a:rPr>
                <a:t>云南省周永珍历史名师工作室</a:t>
              </a:r>
              <a:endParaRPr lang="zh-CN" altLang="en-US" sz="24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迷你简雪君" panose="02010604000101010101" charset="-122"/>
                <a:ea typeface="迷你简雪君" panose="02010604000101010101" charset="-122"/>
              </a:endParaRPr>
            </a:p>
          </p:txBody>
        </p:sp>
      </p:grpSp>
      <p:pic>
        <p:nvPicPr>
          <p:cNvPr id="2" name="图片 1" descr="e05587a23e02909f6c7fbbb286c4745"/>
          <p:cNvPicPr>
            <a:picLocks noChangeAspect="1"/>
          </p:cNvPicPr>
          <p:nvPr/>
        </p:nvPicPr>
        <p:blipFill>
          <a:blip r:embed="rId6">
            <a:lum bright="-12000" contrast="30000"/>
          </a:blip>
          <a:srcRect l="7136" t="11102" r="4938" b="28185"/>
          <a:stretch>
            <a:fillRect/>
          </a:stretch>
        </p:blipFill>
        <p:spPr>
          <a:xfrm>
            <a:off x="645795" y="1381760"/>
            <a:ext cx="4113530" cy="5136515"/>
          </a:xfrm>
          <a:prstGeom prst="round2SameRect">
            <a:avLst/>
          </a:prstGeom>
          <a:effectLst>
            <a:outerShdw blurRad="50800" dist="63500" algn="l" rotWithShape="0">
              <a:prstClr val="black">
                <a:alpha val="80000"/>
              </a:prstClr>
            </a:outerShdw>
          </a:effectLst>
        </p:spPr>
      </p:pic>
      <p:sp>
        <p:nvSpPr>
          <p:cNvPr id="10" name="文本框 9"/>
          <p:cNvSpPr txBox="1"/>
          <p:nvPr/>
        </p:nvSpPr>
        <p:spPr>
          <a:xfrm>
            <a:off x="5606415" y="419100"/>
            <a:ext cx="6463030" cy="6858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中国特色社会主义</a:t>
            </a:r>
            <a:r>
              <a:rPr lang="zh-CN" altLang="en-US" sz="3200">
                <a:solidFill>
                  <a:srgbClr val="C00000"/>
                </a:solidFill>
                <a:effectLst>
                  <a:glow rad="25400">
                    <a:srgbClr val="FFFF00">
                      <a:alpha val="100000"/>
                    </a:srgbClr>
                  </a:glow>
                </a:effectLst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道路</a:t>
            </a:r>
            <a:r>
              <a:rPr lang="zh-CN" altLang="en-US" sz="32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的探索</a:t>
            </a:r>
            <a:endParaRPr lang="en-US" altLang="zh-CN" sz="32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39140" y="3535680"/>
            <a:ext cx="3677285" cy="2657475"/>
            <a:chOff x="1164" y="5568"/>
            <a:chExt cx="5791" cy="4185"/>
          </a:xfrm>
        </p:grpSpPr>
        <p:sp>
          <p:nvSpPr>
            <p:cNvPr id="5" name="圆角矩形 4"/>
            <p:cNvSpPr/>
            <p:nvPr>
              <p:custDataLst>
                <p:tags r:id="rId7"/>
              </p:custDataLst>
            </p:nvPr>
          </p:nvSpPr>
          <p:spPr>
            <a:xfrm>
              <a:off x="1164" y="5568"/>
              <a:ext cx="5784" cy="1949"/>
            </a:xfrm>
            <a:prstGeom prst="round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圆角矩形 2"/>
            <p:cNvSpPr/>
            <p:nvPr>
              <p:custDataLst>
                <p:tags r:id="rId8"/>
              </p:custDataLst>
            </p:nvPr>
          </p:nvSpPr>
          <p:spPr>
            <a:xfrm>
              <a:off x="1171" y="7805"/>
              <a:ext cx="5784" cy="1949"/>
            </a:xfrm>
            <a:prstGeom prst="round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161280" y="1104900"/>
            <a:ext cx="731583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</a:rPr>
              <a:t>·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</a:rPr>
              <a:t>社会主义道路的良好开端（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</a:rPr>
              <a:t>26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</a:rPr>
              <a:t>课）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</a:endParaRPr>
          </a:p>
          <a:p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·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社会主义道路的曲折与新生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sym typeface="+mn-ea"/>
            </a:endParaRPr>
          </a:p>
          <a:p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（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27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、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28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sym typeface="+mn-ea"/>
              </a:rPr>
              <a:t>课）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sym typeface="+mn-ea"/>
            </a:endParaRPr>
          </a:p>
          <a:p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</a:rPr>
              <a:t>·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</a:rPr>
              <a:t>中国特色社会主义的成就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</a:rPr>
              <a:t>——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</a:rPr>
              <a:t>理论、实践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</a:endParaRPr>
          </a:p>
          <a:p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</a:rPr>
              <a:t>（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</a:rPr>
              <a:t>29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</a:rPr>
              <a:t>课）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423535" y="3526790"/>
            <a:ext cx="6391910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微专题：新生（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1978.12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后）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r>
              <a:rPr lang="en-US" altLang="zh-CN" sz="2800">
                <a:solidFill>
                  <a:srgbClr val="C00000"/>
                </a:solidFill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·</a:t>
            </a:r>
            <a:r>
              <a:rPr lang="zh-CN" altLang="en-US" sz="2800">
                <a:solidFill>
                  <a:srgbClr val="C00000"/>
                </a:solidFill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说身边变化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（家庭收入、衣食住行、医疗卫生、文化教育、通信手段、社会风俗</a:t>
            </a:r>
            <a:r>
              <a:rPr lang="en-US" altLang="zh-CN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……</a:t>
            </a:r>
            <a:r>
              <a:rPr lang="zh-CN" altLang="en-US" sz="2800"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）</a:t>
            </a:r>
            <a:endParaRPr lang="zh-CN" altLang="en-US" sz="2800"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r>
              <a:rPr lang="en-US" altLang="zh-CN" sz="2800">
                <a:solidFill>
                  <a:srgbClr val="C00000"/>
                </a:solidFill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·</a:t>
            </a:r>
            <a:r>
              <a:rPr lang="zh-CN" altLang="en-US" sz="2800">
                <a:solidFill>
                  <a:srgbClr val="C00000"/>
                </a:solidFill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悟中国道路</a:t>
            </a:r>
            <a:endParaRPr lang="zh-CN" altLang="en-US" sz="2800">
              <a:solidFill>
                <a:srgbClr val="C00000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（如何建立、组成部分、启示感想、</a:t>
            </a:r>
            <a:endParaRPr lang="zh-CN" altLang="en-US" sz="2800">
              <a:solidFill>
                <a:schemeClr val="tx1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latin typeface="汉仪颜楷简" panose="00020600040101010101" charset="-122"/>
                <a:ea typeface="汉仪颜楷简" panose="00020600040101010101" charset="-122"/>
                <a:cs typeface="汉仪颜楷简" panose="00020600040101010101" charset="-122"/>
              </a:rPr>
              <a:t>情感升华）</a:t>
            </a:r>
            <a:endParaRPr lang="zh-CN" altLang="en-US" sz="2800">
              <a:solidFill>
                <a:schemeClr val="tx1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310302_173540560085_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365" cy="7240270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296047" y="306070"/>
            <a:ext cx="5799953" cy="798830"/>
            <a:chOff x="1100" y="804"/>
            <a:chExt cx="9856" cy="1258"/>
          </a:xfrm>
        </p:grpSpPr>
        <p:pic>
          <p:nvPicPr>
            <p:cNvPr id="12" name="图片 11" descr="工作室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>
              <a:clrChange>
                <a:clrFrom>
                  <a:srgbClr val="FAFFFE">
                    <a:alpha val="100000"/>
                  </a:srgbClr>
                </a:clrFrom>
                <a:clrTo>
                  <a:srgbClr val="FAFFFE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00" y="804"/>
              <a:ext cx="1257" cy="1258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>
              <p:custDataLst>
                <p:tags r:id="rId5"/>
              </p:custDataLst>
            </p:nvPr>
          </p:nvSpPr>
          <p:spPr>
            <a:xfrm>
              <a:off x="2356" y="1337"/>
              <a:ext cx="860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solidFill>
                    <a:schemeClr val="bg1"/>
                  </a:solidFill>
                  <a:effectLst>
                    <a:glow rad="127000">
                      <a:srgbClr val="BB1813">
                        <a:alpha val="100000"/>
                      </a:srgbClr>
                    </a:glow>
                  </a:effectLst>
                  <a:latin typeface="迷你简雪君" panose="02010604000101010101" charset="-122"/>
                  <a:ea typeface="迷你简雪君" panose="02010604000101010101" charset="-122"/>
                </a:rPr>
                <a:t>云南省周永珍历史名师工作室</a:t>
              </a:r>
              <a:endParaRPr lang="zh-CN" altLang="en-US" sz="2400">
                <a:solidFill>
                  <a:schemeClr val="bg1"/>
                </a:solidFill>
                <a:effectLst>
                  <a:glow rad="127000">
                    <a:srgbClr val="BB1813">
                      <a:alpha val="100000"/>
                    </a:srgbClr>
                  </a:glow>
                </a:effectLst>
                <a:latin typeface="迷你简雪君" panose="02010604000101010101" charset="-122"/>
                <a:ea typeface="迷你简雪君" panose="02010604000101010101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582670" y="2011680"/>
            <a:ext cx="1887220" cy="3794760"/>
            <a:chOff x="8983" y="5163"/>
            <a:chExt cx="2972" cy="5976"/>
          </a:xfrm>
        </p:grpSpPr>
        <p:cxnSp>
          <p:nvCxnSpPr>
            <p:cNvPr id="7" name="直接箭头连接符 6"/>
            <p:cNvCxnSpPr/>
            <p:nvPr>
              <p:custDataLst>
                <p:tags r:id="rId6"/>
              </p:custDataLst>
            </p:nvPr>
          </p:nvCxnSpPr>
          <p:spPr>
            <a:xfrm flipH="1" flipV="1">
              <a:off x="11927" y="5163"/>
              <a:ext cx="28" cy="5977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13"/>
            <p:cNvSpPr txBox="1"/>
            <p:nvPr>
              <p:custDataLst>
                <p:tags r:id="rId7"/>
              </p:custDataLst>
            </p:nvPr>
          </p:nvSpPr>
          <p:spPr>
            <a:xfrm>
              <a:off x="8983" y="5231"/>
              <a:ext cx="2944" cy="5670"/>
            </a:xfrm>
            <a:prstGeom prst="rect">
              <a:avLst/>
            </a:prstGeom>
            <a:noFill/>
          </p:spPr>
          <p:txBody>
            <a:bodyPr vert="eaVert" wrap="square" rtlCol="0">
              <a:no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280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方正小标宋_GBK" panose="03000509000000000000" charset="-122"/>
                  <a:ea typeface="方正小标宋_GBK" panose="03000509000000000000" charset="-122"/>
                  <a:sym typeface="+mn-ea"/>
                </a:rPr>
                <a:t>构建历史学科思维</a:t>
              </a:r>
              <a:endParaRPr lang="zh-CN" altLang="en-US" sz="280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80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方正小标宋_GBK" panose="03000509000000000000" charset="-122"/>
                  <a:ea typeface="方正小标宋_GBK" panose="03000509000000000000" charset="-122"/>
                  <a:sym typeface="+mn-ea"/>
                </a:rPr>
                <a:t>理清基本历史脉络</a:t>
              </a:r>
              <a:endParaRPr lang="zh-CN" altLang="en-US" sz="280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80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  <a:sym typeface="+mn-ea"/>
                </a:rPr>
                <a:t>纵向上</a:t>
              </a:r>
              <a:endParaRPr lang="zh-CN" altLang="en-US" sz="280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颜楷简" panose="00020600040101010101" charset="-122"/>
                <a:ea typeface="汉仪颜楷简" panose="00020600040101010101" charset="-122"/>
              </a:endParaRPr>
            </a:p>
            <a:p>
              <a:pPr algn="ctr">
                <a:lnSpc>
                  <a:spcPct val="150000"/>
                </a:lnSpc>
              </a:pPr>
              <a:endParaRPr lang="zh-CN" altLang="en-US" sz="280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endParaRPr>
            </a:p>
            <a:p>
              <a:pPr algn="ctr"/>
              <a:endParaRPr lang="zh-CN" altLang="en-US" sz="280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481320" y="1850390"/>
            <a:ext cx="4466590" cy="3081655"/>
            <a:chOff x="11973" y="4909"/>
            <a:chExt cx="7034" cy="4853"/>
          </a:xfrm>
        </p:grpSpPr>
        <p:cxnSp>
          <p:nvCxnSpPr>
            <p:cNvPr id="8" name="直接箭头连接符 7"/>
            <p:cNvCxnSpPr/>
            <p:nvPr>
              <p:custDataLst>
                <p:tags r:id="rId8"/>
              </p:custDataLst>
            </p:nvPr>
          </p:nvCxnSpPr>
          <p:spPr>
            <a:xfrm flipV="1">
              <a:off x="11973" y="8763"/>
              <a:ext cx="7034" cy="1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14"/>
            <p:cNvSpPr txBox="1"/>
            <p:nvPr>
              <p:custDataLst>
                <p:tags r:id="rId9"/>
              </p:custDataLst>
            </p:nvPr>
          </p:nvSpPr>
          <p:spPr>
            <a:xfrm>
              <a:off x="12250" y="4909"/>
              <a:ext cx="6338" cy="3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8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汉仪颜楷简" panose="00020600040101010101" charset="-122"/>
                  <a:ea typeface="汉仪颜楷简" panose="00020600040101010101" charset="-122"/>
                </a:rPr>
                <a:t>横向上</a:t>
              </a:r>
              <a:endParaRPr lang="zh-CN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endParaRPr>
            </a:p>
            <a:p>
              <a:pPr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8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方正小标宋_GBK" panose="03000509000000000000" charset="-122"/>
                  <a:ea typeface="方正小标宋_GBK" panose="03000509000000000000" charset="-122"/>
                </a:rPr>
                <a:t>利用微专题讲解</a:t>
              </a:r>
              <a:endParaRPr lang="zh-CN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endParaRPr>
            </a:p>
            <a:p>
              <a:pPr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8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方正小标宋_GBK" panose="03000509000000000000" charset="-122"/>
                  <a:ea typeface="方正小标宋_GBK" panose="03000509000000000000" charset="-122"/>
                </a:rPr>
                <a:t>聚焦历史发展态势</a:t>
              </a:r>
              <a:endParaRPr lang="zh-CN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endParaRPr>
            </a:p>
            <a:p>
              <a:pPr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8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方正小标宋_GBK" panose="03000509000000000000" charset="-122"/>
                  <a:ea typeface="方正小标宋_GBK" panose="03000509000000000000" charset="-122"/>
                </a:rPr>
                <a:t>探索复杂历史面貌</a:t>
              </a:r>
              <a:endParaRPr lang="zh-CN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endParaRPr>
            </a:p>
          </p:txBody>
        </p:sp>
        <p:sp>
          <p:nvSpPr>
            <p:cNvPr id="16" name="文本框 15"/>
            <p:cNvSpPr txBox="1"/>
            <p:nvPr>
              <p:custDataLst>
                <p:tags r:id="rId10"/>
              </p:custDataLst>
            </p:nvPr>
          </p:nvSpPr>
          <p:spPr>
            <a:xfrm>
              <a:off x="13022" y="8940"/>
              <a:ext cx="489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8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方正小标宋_GBK" panose="03000509000000000000" charset="-122"/>
                  <a:ea typeface="方正小标宋_GBK" panose="03000509000000000000" charset="-122"/>
                </a:rPr>
                <a:t>汲取历史智慧</a:t>
              </a:r>
              <a:endParaRPr lang="zh-CN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PLACING_PICTURE_USER_VIEWPORT" val="{&quot;height&quot;:5508,&quot;width&quot;:8058}"/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UNIT_PLACING_PICTURE_USER_VIEWPORT" val="{&quot;height&quot;:5508,&quot;width&quot;:8058}"/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UNIT_PLACING_PICTURE_USER_VIEWPORT" val="{&quot;height&quot;:5508,&quot;width&quot;:8058}"/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UNIT_PLACING_PICTURE_USER_VIEWPORT" val="{&quot;height&quot;:5508,&quot;width&quot;:8058}"/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UNIT_PLACING_PICTURE_USER_VIEWPORT" val="{&quot;height&quot;:5508,&quot;width&quot;:8058}"/>
</p:tagLst>
</file>

<file path=ppt/tags/tag30.xml><?xml version="1.0" encoding="utf-8"?>
<p:tagLst xmlns:p="http://schemas.openxmlformats.org/presentationml/2006/main">
  <p:tag name="KSO_WM_UNIT_PLACING_PICTURE_USER_VIEWPORT" val="{&quot;height&quot;:5508,&quot;width&quot;:8058}"/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UNIT_PLACING_PICTURE_USER_VIEWPORT" val="{&quot;height&quot;:5508,&quot;width&quot;:8058}"/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UNIT_PLACING_PICTURE_USER_VIEWPORT" val="{&quot;height&quot;:5508,&quot;width&quot;:8058}"/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COMMONDATA" val="eyJoZGlkIjoiYTIyYzAyZTgyY2RmNDdhMDJlN2RkOWNiNzVhNmRmNDIifQ=="/>
  <p:tag name="KSO_WPP_MARK_KEY" val="073b29e2-1cf4-4044-8d23-995bb0b64fac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PLACING_PICTURE_USER_VIEWPORT" val="{&quot;height&quot;:5508,&quot;width&quot;:8058}"/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1156</Words>
  <PresentationFormat>宽屏</PresentationFormat>
  <Paragraphs>176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5" baseType="lpstr">
      <vt:lpstr>Arial</vt:lpstr>
      <vt:lpstr>宋体</vt:lpstr>
      <vt:lpstr>Wingdings</vt:lpstr>
      <vt:lpstr>迷你简雪君</vt:lpstr>
      <vt:lpstr>汉仪颜楷简</vt:lpstr>
      <vt:lpstr>方正粗黑宋简体</vt:lpstr>
      <vt:lpstr>迷你简启体</vt:lpstr>
      <vt:lpstr>微软雅黑</vt:lpstr>
      <vt:lpstr>方正小标宋_GBK</vt:lpstr>
      <vt:lpstr>迷你简新舒体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2022-12-31T04:01:00Z</dcterms:created>
  <dcterms:modified xsi:type="dcterms:W3CDTF">2023-01-07T18:20:54Z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ICV" pid="2">
    <vt:lpwstr>D0DC31914F684F97829215BA299C1554</vt:lpwstr>
  </property>
  <property fmtid="{D5CDD505-2E9C-101B-9397-08002B2CF9AE}" name="KSOProductBuildVer" pid="3">
    <vt:lpwstr>2052-11.1.0.12980</vt:lpwstr>
  </property>
  <property fmtid="{D5CDD505-2E9C-101B-9397-08002B2CF9AE}" name="NXPowerLiteLastOptimized" pid="4">
    <vt:lpwstr>1017599</vt:lpwstr>
  </property>
  <property fmtid="{D5CDD505-2E9C-101B-9397-08002B2CF9AE}" name="NXPowerLiteSettings" pid="5">
    <vt:lpwstr>C700052003A000</vt:lpwstr>
  </property>
  <property fmtid="{D5CDD505-2E9C-101B-9397-08002B2CF9AE}" name="NXPowerLiteVersion" pid="6">
    <vt:lpwstr>D8.0.2</vt:lpwstr>
  </property>
</Properties>
</file>