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notesMasterIdLst>
    <p:notesMasterId r:id="rId24"/>
  </p:notesMasterIdLst>
  <p:sldIdLst>
    <p:sldId id="354" r:id="rId2"/>
    <p:sldId id="319" r:id="rId3"/>
    <p:sldId id="355" r:id="rId4"/>
    <p:sldId id="300" r:id="rId5"/>
    <p:sldId id="360" r:id="rId6"/>
    <p:sldId id="294" r:id="rId7"/>
    <p:sldId id="331" r:id="rId8"/>
    <p:sldId id="301" r:id="rId9"/>
    <p:sldId id="333" r:id="rId10"/>
    <p:sldId id="356" r:id="rId11"/>
    <p:sldId id="335" r:id="rId12"/>
    <p:sldId id="357" r:id="rId13"/>
    <p:sldId id="358" r:id="rId14"/>
    <p:sldId id="323" r:id="rId15"/>
    <p:sldId id="339" r:id="rId16"/>
    <p:sldId id="337" r:id="rId17"/>
    <p:sldId id="338" r:id="rId18"/>
    <p:sldId id="359" r:id="rId19"/>
    <p:sldId id="343" r:id="rId20"/>
    <p:sldId id="345" r:id="rId21"/>
    <p:sldId id="346" r:id="rId22"/>
    <p:sldId id="353" r:id="rId23"/>
  </p:sldIdLst>
  <p:sldSz cx="12192000" cy="6858000"/>
  <p:notesSz cx="6858000" cy="9144000"/>
  <p:custDataLst>
    <p:tags r:id="rId25"/>
  </p:custDataLst>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0B20"/>
    <a:srgbClr val="800000"/>
    <a:srgbClr val="330000"/>
    <a:srgbClr val="000000"/>
    <a:srgbClr val="0D0D0D"/>
    <a:srgbClr val="FFFFFF"/>
    <a:srgbClr val="E73A1C"/>
    <a:srgbClr val="F2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85" autoAdjust="0"/>
    <p:restoredTop sz="94715"/>
  </p:normalViewPr>
  <p:slideViewPr>
    <p:cSldViewPr snapToGrid="0" snapToObjects="1">
      <p:cViewPr varScale="1">
        <p:scale>
          <a:sx n="62" d="100"/>
          <a:sy n="62" d="100"/>
        </p:scale>
        <p:origin x="544" y="40"/>
      </p:cViewPr>
      <p:guideLst/>
    </p:cSldViewPr>
  </p:slideViewPr>
  <p:notesTextViewPr>
    <p:cViewPr>
      <p:scale>
        <a:sx n="1" d="1"/>
        <a:sy n="1" d="1"/>
      </p:scale>
      <p:origin x="0" y="0"/>
    </p:cViewPr>
  </p:notesTextViewPr>
  <p:notesViewPr>
    <p:cSldViewPr snapToGrid="0" snapToObjects="1">
      <p:cViewPr varScale="1">
        <p:scale>
          <a:sx n="67" d="100"/>
          <a:sy n="67" d="100"/>
        </p:scale>
        <p:origin x="173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FED929-3759-45CE-ACC9-F19F898B511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zh-CN" altLang="en-US"/>
        </a:p>
      </dgm:t>
    </dgm:pt>
    <dgm:pt modelId="{3D30D1EE-1196-4311-86B9-F851A7C6943D}">
      <dgm:prSet phldrT="[文本]" custT="1"/>
      <dgm:spPr/>
      <dgm:t>
        <a:bodyPr/>
        <a:lstStyle/>
        <a:p>
          <a:r>
            <a:rPr lang="zh-CN" altLang="en-US" sz="2400" dirty="0"/>
            <a:t>评价</a:t>
          </a:r>
          <a:endParaRPr lang="en-US" altLang="zh-CN" sz="2400" dirty="0"/>
        </a:p>
        <a:p>
          <a:r>
            <a:rPr lang="zh-CN" altLang="en-US" sz="2400" dirty="0"/>
            <a:t>目标</a:t>
          </a:r>
        </a:p>
      </dgm:t>
    </dgm:pt>
    <dgm:pt modelId="{A0ACD7CC-06B9-4FC0-93EF-3C676C1F80F1}" type="parTrans" cxnId="{ED659923-C722-4297-B5CB-2577FEF351E8}">
      <dgm:prSet/>
      <dgm:spPr/>
      <dgm:t>
        <a:bodyPr/>
        <a:lstStyle/>
        <a:p>
          <a:endParaRPr lang="zh-CN" altLang="en-US" sz="2400"/>
        </a:p>
      </dgm:t>
    </dgm:pt>
    <dgm:pt modelId="{F704A75C-3251-4D59-82EB-C21CA16B04CC}" type="sibTrans" cxnId="{ED659923-C722-4297-B5CB-2577FEF351E8}">
      <dgm:prSet/>
      <dgm:spPr/>
      <dgm:t>
        <a:bodyPr/>
        <a:lstStyle/>
        <a:p>
          <a:endParaRPr lang="zh-CN" altLang="en-US" sz="2400"/>
        </a:p>
      </dgm:t>
    </dgm:pt>
    <dgm:pt modelId="{C0BF8A7A-21DA-4598-88FA-A1868BCAE0BB}">
      <dgm:prSet phldrT="[文本]" custT="1"/>
      <dgm:spPr/>
      <dgm:t>
        <a:bodyPr/>
        <a:lstStyle/>
        <a:p>
          <a:r>
            <a:rPr lang="zh-CN" altLang="en-US" sz="2400" dirty="0"/>
            <a:t>中国学生发展核心素养</a:t>
          </a:r>
        </a:p>
      </dgm:t>
    </dgm:pt>
    <dgm:pt modelId="{BB7D6290-07DD-4559-8358-49C2554BF0FD}" type="parTrans" cxnId="{BF0A7830-8812-42DA-A9C6-90D8219BEAA8}">
      <dgm:prSet/>
      <dgm:spPr/>
      <dgm:t>
        <a:bodyPr/>
        <a:lstStyle/>
        <a:p>
          <a:endParaRPr lang="zh-CN" altLang="en-US" sz="2400"/>
        </a:p>
      </dgm:t>
    </dgm:pt>
    <dgm:pt modelId="{6AE2CF92-55B9-4780-87A6-A7479C0759F2}" type="sibTrans" cxnId="{BF0A7830-8812-42DA-A9C6-90D8219BEAA8}">
      <dgm:prSet/>
      <dgm:spPr/>
      <dgm:t>
        <a:bodyPr/>
        <a:lstStyle/>
        <a:p>
          <a:endParaRPr lang="zh-CN" altLang="en-US" sz="2400"/>
        </a:p>
      </dgm:t>
    </dgm:pt>
    <dgm:pt modelId="{F747B5EB-975E-4B09-B9CA-E3485E88FB1C}">
      <dgm:prSet phldrT="[文本]" custT="1"/>
      <dgm:spPr/>
      <dgm:t>
        <a:bodyPr/>
        <a:lstStyle/>
        <a:p>
          <a:r>
            <a:rPr lang="zh-CN" altLang="en-US" sz="2400" dirty="0"/>
            <a:t>课程标准（内容、质量标准）</a:t>
          </a:r>
        </a:p>
      </dgm:t>
    </dgm:pt>
    <dgm:pt modelId="{01FBE002-9E3D-4411-BDBA-7A2774B1E582}" type="parTrans" cxnId="{B9DD364C-D819-4D80-B6FA-C3F0E1D15BB2}">
      <dgm:prSet/>
      <dgm:spPr/>
      <dgm:t>
        <a:bodyPr/>
        <a:lstStyle/>
        <a:p>
          <a:endParaRPr lang="zh-CN" altLang="en-US" sz="2400"/>
        </a:p>
      </dgm:t>
    </dgm:pt>
    <dgm:pt modelId="{2A231000-0D30-4E85-8C35-5895E682771E}" type="sibTrans" cxnId="{B9DD364C-D819-4D80-B6FA-C3F0E1D15BB2}">
      <dgm:prSet/>
      <dgm:spPr/>
      <dgm:t>
        <a:bodyPr/>
        <a:lstStyle/>
        <a:p>
          <a:endParaRPr lang="zh-CN" altLang="en-US" sz="2400"/>
        </a:p>
      </dgm:t>
    </dgm:pt>
    <dgm:pt modelId="{D560EA8E-9D1C-4C6D-A3F2-D1B6C0951C14}">
      <dgm:prSet phldrT="[文本]" custT="1"/>
      <dgm:spPr/>
      <dgm:t>
        <a:bodyPr/>
        <a:lstStyle/>
        <a:p>
          <a:r>
            <a:rPr lang="zh-CN" altLang="en-US" sz="2400" dirty="0"/>
            <a:t>教学目标</a:t>
          </a:r>
        </a:p>
      </dgm:t>
    </dgm:pt>
    <dgm:pt modelId="{027AAE6E-E7EB-4881-9AF1-9E0BF5B5E669}" type="parTrans" cxnId="{A6D5DD6B-E2E8-4F7B-8DAF-3AFFE61531C6}">
      <dgm:prSet/>
      <dgm:spPr/>
      <dgm:t>
        <a:bodyPr/>
        <a:lstStyle/>
        <a:p>
          <a:endParaRPr lang="zh-CN" altLang="en-US" sz="2400"/>
        </a:p>
      </dgm:t>
    </dgm:pt>
    <dgm:pt modelId="{0AE2A3A2-428D-4584-998E-86AB54B17069}" type="sibTrans" cxnId="{A6D5DD6B-E2E8-4F7B-8DAF-3AFFE61531C6}">
      <dgm:prSet/>
      <dgm:spPr/>
      <dgm:t>
        <a:bodyPr/>
        <a:lstStyle/>
        <a:p>
          <a:endParaRPr lang="zh-CN" altLang="en-US" sz="2400"/>
        </a:p>
      </dgm:t>
    </dgm:pt>
    <dgm:pt modelId="{AF001A74-BB98-48AF-BBD1-AEEA79DA70F8}">
      <dgm:prSet phldrT="[文本]" custT="1"/>
      <dgm:spPr/>
      <dgm:t>
        <a:bodyPr/>
        <a:lstStyle/>
        <a:p>
          <a:r>
            <a:rPr lang="zh-CN" altLang="en-US" sz="2400" dirty="0"/>
            <a:t>学情状况</a:t>
          </a:r>
        </a:p>
      </dgm:t>
    </dgm:pt>
    <dgm:pt modelId="{AB9CF2D3-94F1-47F0-9721-EA221288AC95}" type="parTrans" cxnId="{C5B48DB5-D18C-4F09-A854-374D30AC666E}">
      <dgm:prSet/>
      <dgm:spPr/>
      <dgm:t>
        <a:bodyPr/>
        <a:lstStyle/>
        <a:p>
          <a:endParaRPr lang="zh-CN" altLang="en-US" sz="2400"/>
        </a:p>
      </dgm:t>
    </dgm:pt>
    <dgm:pt modelId="{A46E5A5B-DF00-4C1E-A49E-988F56FBF427}" type="sibTrans" cxnId="{C5B48DB5-D18C-4F09-A854-374D30AC666E}">
      <dgm:prSet/>
      <dgm:spPr/>
      <dgm:t>
        <a:bodyPr/>
        <a:lstStyle/>
        <a:p>
          <a:endParaRPr lang="zh-CN" altLang="en-US" sz="2400"/>
        </a:p>
      </dgm:t>
    </dgm:pt>
    <dgm:pt modelId="{C74093CD-0581-4E68-965F-BA4B879EA654}" type="pres">
      <dgm:prSet presAssocID="{FDFED929-3759-45CE-ACC9-F19F898B511C}" presName="Name0" presStyleCnt="0">
        <dgm:presLayoutVars>
          <dgm:chMax val="1"/>
          <dgm:dir/>
          <dgm:animLvl val="ctr"/>
          <dgm:resizeHandles val="exact"/>
        </dgm:presLayoutVars>
      </dgm:prSet>
      <dgm:spPr/>
    </dgm:pt>
    <dgm:pt modelId="{B5086D32-38CD-4D5D-9DDB-DDAC87A14C98}" type="pres">
      <dgm:prSet presAssocID="{3D30D1EE-1196-4311-86B9-F851A7C6943D}" presName="centerShape" presStyleLbl="node0" presStyleIdx="0" presStyleCnt="1"/>
      <dgm:spPr/>
    </dgm:pt>
    <dgm:pt modelId="{9C13A775-DCF5-440F-A778-9CA818AC008F}" type="pres">
      <dgm:prSet presAssocID="{C0BF8A7A-21DA-4598-88FA-A1868BCAE0BB}" presName="node" presStyleLbl="node1" presStyleIdx="0" presStyleCnt="4" custScaleX="163524" custScaleY="132781">
        <dgm:presLayoutVars>
          <dgm:bulletEnabled val="1"/>
        </dgm:presLayoutVars>
      </dgm:prSet>
      <dgm:spPr/>
    </dgm:pt>
    <dgm:pt modelId="{D6CA23CC-EF57-4117-A93C-DD0F18BD2E77}" type="pres">
      <dgm:prSet presAssocID="{C0BF8A7A-21DA-4598-88FA-A1868BCAE0BB}" presName="dummy" presStyleCnt="0"/>
      <dgm:spPr/>
    </dgm:pt>
    <dgm:pt modelId="{6BF9E4B1-D666-44B5-A3D2-2E3A1F237EC6}" type="pres">
      <dgm:prSet presAssocID="{6AE2CF92-55B9-4780-87A6-A7479C0759F2}" presName="sibTrans" presStyleLbl="sibTrans2D1" presStyleIdx="0" presStyleCnt="4"/>
      <dgm:spPr/>
    </dgm:pt>
    <dgm:pt modelId="{FFE9DC2B-57CB-42A8-9598-5B31E3B5F52D}" type="pres">
      <dgm:prSet presAssocID="{F747B5EB-975E-4B09-B9CA-E3485E88FB1C}" presName="node" presStyleLbl="node1" presStyleIdx="1" presStyleCnt="4" custScaleX="155656" custScaleY="157949">
        <dgm:presLayoutVars>
          <dgm:bulletEnabled val="1"/>
        </dgm:presLayoutVars>
      </dgm:prSet>
      <dgm:spPr/>
    </dgm:pt>
    <dgm:pt modelId="{3D5A1AF9-4C3B-4DB2-8F8A-C7065F21BCEA}" type="pres">
      <dgm:prSet presAssocID="{F747B5EB-975E-4B09-B9CA-E3485E88FB1C}" presName="dummy" presStyleCnt="0"/>
      <dgm:spPr/>
    </dgm:pt>
    <dgm:pt modelId="{B75F269F-D44C-430B-B9CC-D963B4189421}" type="pres">
      <dgm:prSet presAssocID="{2A231000-0D30-4E85-8C35-5895E682771E}" presName="sibTrans" presStyleLbl="sibTrans2D1" presStyleIdx="1" presStyleCnt="4"/>
      <dgm:spPr/>
    </dgm:pt>
    <dgm:pt modelId="{E4AE7070-BD34-482A-BC7A-A06FCF85E7B2}" type="pres">
      <dgm:prSet presAssocID="{D560EA8E-9D1C-4C6D-A3F2-D1B6C0951C14}" presName="node" presStyleLbl="node1" presStyleIdx="2" presStyleCnt="4" custScaleX="169818" custScaleY="120201">
        <dgm:presLayoutVars>
          <dgm:bulletEnabled val="1"/>
        </dgm:presLayoutVars>
      </dgm:prSet>
      <dgm:spPr/>
    </dgm:pt>
    <dgm:pt modelId="{8C918A88-26BE-469A-A364-EA02EE221D20}" type="pres">
      <dgm:prSet presAssocID="{D560EA8E-9D1C-4C6D-A3F2-D1B6C0951C14}" presName="dummy" presStyleCnt="0"/>
      <dgm:spPr/>
    </dgm:pt>
    <dgm:pt modelId="{A765572E-63A3-4BEC-92CA-FF603BEB9F1D}" type="pres">
      <dgm:prSet presAssocID="{0AE2A3A2-428D-4584-998E-86AB54B17069}" presName="sibTrans" presStyleLbl="sibTrans2D1" presStyleIdx="2" presStyleCnt="4"/>
      <dgm:spPr/>
    </dgm:pt>
    <dgm:pt modelId="{08AFD820-F6DA-4704-BE46-F0F52C2AFADB}" type="pres">
      <dgm:prSet presAssocID="{AF001A74-BB98-48AF-BBD1-AEEA79DA70F8}" presName="node" presStyleLbl="node1" presStyleIdx="3" presStyleCnt="4" custScaleX="139098" custScaleY="104697">
        <dgm:presLayoutVars>
          <dgm:bulletEnabled val="1"/>
        </dgm:presLayoutVars>
      </dgm:prSet>
      <dgm:spPr/>
    </dgm:pt>
    <dgm:pt modelId="{2D2E691A-BECE-4E3F-B75C-47F1118A2B28}" type="pres">
      <dgm:prSet presAssocID="{AF001A74-BB98-48AF-BBD1-AEEA79DA70F8}" presName="dummy" presStyleCnt="0"/>
      <dgm:spPr/>
    </dgm:pt>
    <dgm:pt modelId="{B390BE3C-8266-474E-8DE5-79611BCBC2E8}" type="pres">
      <dgm:prSet presAssocID="{A46E5A5B-DF00-4C1E-A49E-988F56FBF427}" presName="sibTrans" presStyleLbl="sibTrans2D1" presStyleIdx="3" presStyleCnt="4"/>
      <dgm:spPr/>
    </dgm:pt>
  </dgm:ptLst>
  <dgm:cxnLst>
    <dgm:cxn modelId="{E5182918-B477-410E-B238-CBA852C52C27}" type="presOf" srcId="{A46E5A5B-DF00-4C1E-A49E-988F56FBF427}" destId="{B390BE3C-8266-474E-8DE5-79611BCBC2E8}" srcOrd="0" destOrd="0" presId="urn:microsoft.com/office/officeart/2005/8/layout/radial6"/>
    <dgm:cxn modelId="{ED659923-C722-4297-B5CB-2577FEF351E8}" srcId="{FDFED929-3759-45CE-ACC9-F19F898B511C}" destId="{3D30D1EE-1196-4311-86B9-F851A7C6943D}" srcOrd="0" destOrd="0" parTransId="{A0ACD7CC-06B9-4FC0-93EF-3C676C1F80F1}" sibTransId="{F704A75C-3251-4D59-82EB-C21CA16B04CC}"/>
    <dgm:cxn modelId="{F035FF2C-4AF3-4EE7-A075-899542DDC3AB}" type="presOf" srcId="{0AE2A3A2-428D-4584-998E-86AB54B17069}" destId="{A765572E-63A3-4BEC-92CA-FF603BEB9F1D}" srcOrd="0" destOrd="0" presId="urn:microsoft.com/office/officeart/2005/8/layout/radial6"/>
    <dgm:cxn modelId="{BF0A7830-8812-42DA-A9C6-90D8219BEAA8}" srcId="{3D30D1EE-1196-4311-86B9-F851A7C6943D}" destId="{C0BF8A7A-21DA-4598-88FA-A1868BCAE0BB}" srcOrd="0" destOrd="0" parTransId="{BB7D6290-07DD-4559-8358-49C2554BF0FD}" sibTransId="{6AE2CF92-55B9-4780-87A6-A7479C0759F2}"/>
    <dgm:cxn modelId="{1928EB67-8067-4AA4-86B5-C3AD919B31D1}" type="presOf" srcId="{FDFED929-3759-45CE-ACC9-F19F898B511C}" destId="{C74093CD-0581-4E68-965F-BA4B879EA654}" srcOrd="0" destOrd="0" presId="urn:microsoft.com/office/officeart/2005/8/layout/radial6"/>
    <dgm:cxn modelId="{A6D5DD6B-E2E8-4F7B-8DAF-3AFFE61531C6}" srcId="{3D30D1EE-1196-4311-86B9-F851A7C6943D}" destId="{D560EA8E-9D1C-4C6D-A3F2-D1B6C0951C14}" srcOrd="2" destOrd="0" parTransId="{027AAE6E-E7EB-4881-9AF1-9E0BF5B5E669}" sibTransId="{0AE2A3A2-428D-4584-998E-86AB54B17069}"/>
    <dgm:cxn modelId="{B9DD364C-D819-4D80-B6FA-C3F0E1D15BB2}" srcId="{3D30D1EE-1196-4311-86B9-F851A7C6943D}" destId="{F747B5EB-975E-4B09-B9CA-E3485E88FB1C}" srcOrd="1" destOrd="0" parTransId="{01FBE002-9E3D-4411-BDBA-7A2774B1E582}" sibTransId="{2A231000-0D30-4E85-8C35-5895E682771E}"/>
    <dgm:cxn modelId="{9A084285-0F8D-4048-85F0-9269934FF521}" type="presOf" srcId="{D560EA8E-9D1C-4C6D-A3F2-D1B6C0951C14}" destId="{E4AE7070-BD34-482A-BC7A-A06FCF85E7B2}" srcOrd="0" destOrd="0" presId="urn:microsoft.com/office/officeart/2005/8/layout/radial6"/>
    <dgm:cxn modelId="{C4683489-AA52-4D65-B35B-A51F31E173A3}" type="presOf" srcId="{6AE2CF92-55B9-4780-87A6-A7479C0759F2}" destId="{6BF9E4B1-D666-44B5-A3D2-2E3A1F237EC6}" srcOrd="0" destOrd="0" presId="urn:microsoft.com/office/officeart/2005/8/layout/radial6"/>
    <dgm:cxn modelId="{EDE36995-FC56-40C9-8C94-8141FDB93D89}" type="presOf" srcId="{AF001A74-BB98-48AF-BBD1-AEEA79DA70F8}" destId="{08AFD820-F6DA-4704-BE46-F0F52C2AFADB}" srcOrd="0" destOrd="0" presId="urn:microsoft.com/office/officeart/2005/8/layout/radial6"/>
    <dgm:cxn modelId="{7D88FAB3-A418-4275-B547-D472AB0CD0EA}" type="presOf" srcId="{2A231000-0D30-4E85-8C35-5895E682771E}" destId="{B75F269F-D44C-430B-B9CC-D963B4189421}" srcOrd="0" destOrd="0" presId="urn:microsoft.com/office/officeart/2005/8/layout/radial6"/>
    <dgm:cxn modelId="{C5B48DB5-D18C-4F09-A854-374D30AC666E}" srcId="{3D30D1EE-1196-4311-86B9-F851A7C6943D}" destId="{AF001A74-BB98-48AF-BBD1-AEEA79DA70F8}" srcOrd="3" destOrd="0" parTransId="{AB9CF2D3-94F1-47F0-9721-EA221288AC95}" sibTransId="{A46E5A5B-DF00-4C1E-A49E-988F56FBF427}"/>
    <dgm:cxn modelId="{D1C870F2-0BEB-4EC8-9BF4-29AA22F48D08}" type="presOf" srcId="{F747B5EB-975E-4B09-B9CA-E3485E88FB1C}" destId="{FFE9DC2B-57CB-42A8-9598-5B31E3B5F52D}" srcOrd="0" destOrd="0" presId="urn:microsoft.com/office/officeart/2005/8/layout/radial6"/>
    <dgm:cxn modelId="{5CF818F7-B817-4D96-AC94-920ACE54664E}" type="presOf" srcId="{3D30D1EE-1196-4311-86B9-F851A7C6943D}" destId="{B5086D32-38CD-4D5D-9DDB-DDAC87A14C98}" srcOrd="0" destOrd="0" presId="urn:microsoft.com/office/officeart/2005/8/layout/radial6"/>
    <dgm:cxn modelId="{CDCE6EFD-64DB-4C2B-8ADC-64E601641703}" type="presOf" srcId="{C0BF8A7A-21DA-4598-88FA-A1868BCAE0BB}" destId="{9C13A775-DCF5-440F-A778-9CA818AC008F}" srcOrd="0" destOrd="0" presId="urn:microsoft.com/office/officeart/2005/8/layout/radial6"/>
    <dgm:cxn modelId="{1E55B85F-8A39-4A61-BC9D-7C2578F4034A}" type="presParOf" srcId="{C74093CD-0581-4E68-965F-BA4B879EA654}" destId="{B5086D32-38CD-4D5D-9DDB-DDAC87A14C98}" srcOrd="0" destOrd="0" presId="urn:microsoft.com/office/officeart/2005/8/layout/radial6"/>
    <dgm:cxn modelId="{F752C834-1F77-4B91-B96D-C7ED48ABD724}" type="presParOf" srcId="{C74093CD-0581-4E68-965F-BA4B879EA654}" destId="{9C13A775-DCF5-440F-A778-9CA818AC008F}" srcOrd="1" destOrd="0" presId="urn:microsoft.com/office/officeart/2005/8/layout/radial6"/>
    <dgm:cxn modelId="{81B7ADB8-CC67-400E-BEBE-31CDDAC93433}" type="presParOf" srcId="{C74093CD-0581-4E68-965F-BA4B879EA654}" destId="{D6CA23CC-EF57-4117-A93C-DD0F18BD2E77}" srcOrd="2" destOrd="0" presId="urn:microsoft.com/office/officeart/2005/8/layout/radial6"/>
    <dgm:cxn modelId="{2F77C985-7761-4C86-AAE0-EF6C4B101CD3}" type="presParOf" srcId="{C74093CD-0581-4E68-965F-BA4B879EA654}" destId="{6BF9E4B1-D666-44B5-A3D2-2E3A1F237EC6}" srcOrd="3" destOrd="0" presId="urn:microsoft.com/office/officeart/2005/8/layout/radial6"/>
    <dgm:cxn modelId="{17C5D205-C9FB-4A5D-A841-204B5DA0B053}" type="presParOf" srcId="{C74093CD-0581-4E68-965F-BA4B879EA654}" destId="{FFE9DC2B-57CB-42A8-9598-5B31E3B5F52D}" srcOrd="4" destOrd="0" presId="urn:microsoft.com/office/officeart/2005/8/layout/radial6"/>
    <dgm:cxn modelId="{B358EE1E-0B9B-4D37-A214-7741C2BD1023}" type="presParOf" srcId="{C74093CD-0581-4E68-965F-BA4B879EA654}" destId="{3D5A1AF9-4C3B-4DB2-8F8A-C7065F21BCEA}" srcOrd="5" destOrd="0" presId="urn:microsoft.com/office/officeart/2005/8/layout/radial6"/>
    <dgm:cxn modelId="{5477BD68-D303-4ADE-84D8-1311847947C0}" type="presParOf" srcId="{C74093CD-0581-4E68-965F-BA4B879EA654}" destId="{B75F269F-D44C-430B-B9CC-D963B4189421}" srcOrd="6" destOrd="0" presId="urn:microsoft.com/office/officeart/2005/8/layout/radial6"/>
    <dgm:cxn modelId="{86C47F0E-3D48-4818-A116-516A4E4132C1}" type="presParOf" srcId="{C74093CD-0581-4E68-965F-BA4B879EA654}" destId="{E4AE7070-BD34-482A-BC7A-A06FCF85E7B2}" srcOrd="7" destOrd="0" presId="urn:microsoft.com/office/officeart/2005/8/layout/radial6"/>
    <dgm:cxn modelId="{C41D4632-C649-4B73-9719-691A9DAFC62E}" type="presParOf" srcId="{C74093CD-0581-4E68-965F-BA4B879EA654}" destId="{8C918A88-26BE-469A-A364-EA02EE221D20}" srcOrd="8" destOrd="0" presId="urn:microsoft.com/office/officeart/2005/8/layout/radial6"/>
    <dgm:cxn modelId="{7D8DA6E1-7B26-4AA9-AD07-B242E0463879}" type="presParOf" srcId="{C74093CD-0581-4E68-965F-BA4B879EA654}" destId="{A765572E-63A3-4BEC-92CA-FF603BEB9F1D}" srcOrd="9" destOrd="0" presId="urn:microsoft.com/office/officeart/2005/8/layout/radial6"/>
    <dgm:cxn modelId="{B612EE19-E259-47D9-A0DF-781C6011446D}" type="presParOf" srcId="{C74093CD-0581-4E68-965F-BA4B879EA654}" destId="{08AFD820-F6DA-4704-BE46-F0F52C2AFADB}" srcOrd="10" destOrd="0" presId="urn:microsoft.com/office/officeart/2005/8/layout/radial6"/>
    <dgm:cxn modelId="{FA628B8F-4861-4A54-BAAA-CE0091989432}" type="presParOf" srcId="{C74093CD-0581-4E68-965F-BA4B879EA654}" destId="{2D2E691A-BECE-4E3F-B75C-47F1118A2B28}" srcOrd="11" destOrd="0" presId="urn:microsoft.com/office/officeart/2005/8/layout/radial6"/>
    <dgm:cxn modelId="{81A02AC7-DA24-48B7-982C-94515BD96E43}" type="presParOf" srcId="{C74093CD-0581-4E68-965F-BA4B879EA654}" destId="{B390BE3C-8266-474E-8DE5-79611BCBC2E8}"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0BE3C-8266-474E-8DE5-79611BCBC2E8}">
      <dsp:nvSpPr>
        <dsp:cNvPr id="0" name=""/>
        <dsp:cNvSpPr/>
      </dsp:nvSpPr>
      <dsp:spPr>
        <a:xfrm>
          <a:off x="1311087" y="562706"/>
          <a:ext cx="3522603" cy="3522603"/>
        </a:xfrm>
        <a:prstGeom prst="blockArc">
          <a:avLst>
            <a:gd name="adj1" fmla="val 10800000"/>
            <a:gd name="adj2" fmla="val 162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65572E-63A3-4BEC-92CA-FF603BEB9F1D}">
      <dsp:nvSpPr>
        <dsp:cNvPr id="0" name=""/>
        <dsp:cNvSpPr/>
      </dsp:nvSpPr>
      <dsp:spPr>
        <a:xfrm>
          <a:off x="1311087" y="562706"/>
          <a:ext cx="3522603" cy="3522603"/>
        </a:xfrm>
        <a:prstGeom prst="blockArc">
          <a:avLst>
            <a:gd name="adj1" fmla="val 5400000"/>
            <a:gd name="adj2" fmla="val 108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5F269F-D44C-430B-B9CC-D963B4189421}">
      <dsp:nvSpPr>
        <dsp:cNvPr id="0" name=""/>
        <dsp:cNvSpPr/>
      </dsp:nvSpPr>
      <dsp:spPr>
        <a:xfrm>
          <a:off x="1311087" y="562706"/>
          <a:ext cx="3522603" cy="3522603"/>
        </a:xfrm>
        <a:prstGeom prst="blockArc">
          <a:avLst>
            <a:gd name="adj1" fmla="val 0"/>
            <a:gd name="adj2" fmla="val 54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F9E4B1-D666-44B5-A3D2-2E3A1F237EC6}">
      <dsp:nvSpPr>
        <dsp:cNvPr id="0" name=""/>
        <dsp:cNvSpPr/>
      </dsp:nvSpPr>
      <dsp:spPr>
        <a:xfrm>
          <a:off x="1311087" y="562706"/>
          <a:ext cx="3522603" cy="3522603"/>
        </a:xfrm>
        <a:prstGeom prst="blockArc">
          <a:avLst>
            <a:gd name="adj1" fmla="val 16200000"/>
            <a:gd name="adj2" fmla="val 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086D32-38CD-4D5D-9DDB-DDAC87A14C98}">
      <dsp:nvSpPr>
        <dsp:cNvPr id="0" name=""/>
        <dsp:cNvSpPr/>
      </dsp:nvSpPr>
      <dsp:spPr>
        <a:xfrm>
          <a:off x="2262089" y="1513708"/>
          <a:ext cx="1620599" cy="16205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评价</a:t>
          </a:r>
          <a:endParaRPr lang="en-US" altLang="zh-CN" sz="2400" kern="1200" dirty="0"/>
        </a:p>
        <a:p>
          <a:pPr marL="0" lvl="0" indent="0" algn="ctr" defTabSz="1066800">
            <a:lnSpc>
              <a:spcPct val="90000"/>
            </a:lnSpc>
            <a:spcBef>
              <a:spcPct val="0"/>
            </a:spcBef>
            <a:spcAft>
              <a:spcPct val="35000"/>
            </a:spcAft>
            <a:buNone/>
          </a:pPr>
          <a:r>
            <a:rPr lang="zh-CN" altLang="en-US" sz="2400" kern="1200" dirty="0"/>
            <a:t>目标</a:t>
          </a:r>
        </a:p>
      </dsp:txBody>
      <dsp:txXfrm>
        <a:off x="2499420" y="1751039"/>
        <a:ext cx="1145937" cy="1145937"/>
      </dsp:txXfrm>
    </dsp:sp>
    <dsp:sp modelId="{9C13A775-DCF5-440F-A778-9CA818AC008F}">
      <dsp:nvSpPr>
        <dsp:cNvPr id="0" name=""/>
        <dsp:cNvSpPr/>
      </dsp:nvSpPr>
      <dsp:spPr>
        <a:xfrm>
          <a:off x="2144865" y="-149600"/>
          <a:ext cx="1855047" cy="15062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中国学生发展核心素养</a:t>
          </a:r>
        </a:p>
      </dsp:txBody>
      <dsp:txXfrm>
        <a:off x="2416530" y="70992"/>
        <a:ext cx="1311717" cy="1065109"/>
      </dsp:txXfrm>
    </dsp:sp>
    <dsp:sp modelId="{FFE9DC2B-57CB-42A8-9598-5B31E3B5F52D}">
      <dsp:nvSpPr>
        <dsp:cNvPr id="0" name=""/>
        <dsp:cNvSpPr/>
      </dsp:nvSpPr>
      <dsp:spPr>
        <a:xfrm>
          <a:off x="3909956" y="1428106"/>
          <a:ext cx="1765791" cy="17918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课程标准（内容、质量标准）</a:t>
          </a:r>
        </a:p>
      </dsp:txBody>
      <dsp:txXfrm>
        <a:off x="4168550" y="1690509"/>
        <a:ext cx="1248603" cy="1266997"/>
      </dsp:txXfrm>
    </dsp:sp>
    <dsp:sp modelId="{E4AE7070-BD34-482A-BC7A-A06FCF85E7B2}">
      <dsp:nvSpPr>
        <dsp:cNvPr id="0" name=""/>
        <dsp:cNvSpPr/>
      </dsp:nvSpPr>
      <dsp:spPr>
        <a:xfrm>
          <a:off x="2109165" y="3362679"/>
          <a:ext cx="1926448" cy="13635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教学目标</a:t>
          </a:r>
        </a:p>
      </dsp:txBody>
      <dsp:txXfrm>
        <a:off x="2391287" y="3562371"/>
        <a:ext cx="1362204" cy="964199"/>
      </dsp:txXfrm>
    </dsp:sp>
    <dsp:sp modelId="{08AFD820-F6DA-4704-BE46-F0F52C2AFADB}">
      <dsp:nvSpPr>
        <dsp:cNvPr id="0" name=""/>
        <dsp:cNvSpPr/>
      </dsp:nvSpPr>
      <dsp:spPr>
        <a:xfrm>
          <a:off x="562949" y="1730156"/>
          <a:ext cx="1577954" cy="11877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学情状况</a:t>
          </a:r>
        </a:p>
      </dsp:txBody>
      <dsp:txXfrm>
        <a:off x="794035" y="1904091"/>
        <a:ext cx="1115782" cy="83983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914E63-7882-42D2-8270-AC04DA40FA3A}" type="datetimeFigureOut">
              <a:rPr lang="zh-CN" altLang="en-US" smtClean="0"/>
              <a:t>2023/1/8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98503-EB27-441B-BBEA-46D7032672C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998503-EB27-441B-BBEA-46D7032672CF}" type="slidenum">
              <a:rPr lang="zh-CN" altLang="en-US" smtClean="0"/>
              <a:t>1</a:t>
            </a:fld>
            <a:endParaRPr lang="zh-CN" altLang="en-US"/>
          </a:p>
        </p:txBody>
      </p:sp>
    </p:spTree>
    <p:extLst>
      <p:ext uri="{BB962C8B-B14F-4D97-AF65-F5344CB8AC3E}">
        <p14:creationId xmlns:p14="http://schemas.microsoft.com/office/powerpoint/2010/main" val="166808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998503-EB27-441B-BBEA-46D7032672CF}" type="slidenum">
              <a:rPr lang="zh-CN" altLang="en-US" smtClean="0"/>
              <a:t>14</a:t>
            </a:fld>
            <a:endParaRPr lang="zh-CN" altLang="en-US"/>
          </a:p>
        </p:txBody>
      </p:sp>
    </p:spTree>
    <p:extLst>
      <p:ext uri="{BB962C8B-B14F-4D97-AF65-F5344CB8AC3E}">
        <p14:creationId xmlns:p14="http://schemas.microsoft.com/office/powerpoint/2010/main" val="2675121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998503-EB27-441B-BBEA-46D7032672CF}" type="slidenum">
              <a:rPr lang="zh-CN" altLang="en-US" smtClean="0"/>
              <a:t>15</a:t>
            </a:fld>
            <a:endParaRPr lang="zh-CN" altLang="en-US"/>
          </a:p>
        </p:txBody>
      </p:sp>
    </p:spTree>
    <p:extLst>
      <p:ext uri="{BB962C8B-B14F-4D97-AF65-F5344CB8AC3E}">
        <p14:creationId xmlns:p14="http://schemas.microsoft.com/office/powerpoint/2010/main" val="3550566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998503-EB27-441B-BBEA-46D7032672CF}" type="slidenum">
              <a:rPr lang="zh-CN" altLang="en-US" smtClean="0"/>
              <a:t>16</a:t>
            </a:fld>
            <a:endParaRPr lang="zh-CN" altLang="en-US"/>
          </a:p>
        </p:txBody>
      </p:sp>
    </p:spTree>
    <p:extLst>
      <p:ext uri="{BB962C8B-B14F-4D97-AF65-F5344CB8AC3E}">
        <p14:creationId xmlns:p14="http://schemas.microsoft.com/office/powerpoint/2010/main" val="2074614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998503-EB27-441B-BBEA-46D7032672CF}" type="slidenum">
              <a:rPr lang="zh-CN" altLang="en-US" smtClean="0"/>
              <a:t>17</a:t>
            </a:fld>
            <a:endParaRPr lang="zh-CN" altLang="en-US"/>
          </a:p>
        </p:txBody>
      </p:sp>
    </p:spTree>
    <p:extLst>
      <p:ext uri="{BB962C8B-B14F-4D97-AF65-F5344CB8AC3E}">
        <p14:creationId xmlns:p14="http://schemas.microsoft.com/office/powerpoint/2010/main" val="1839638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998503-EB27-441B-BBEA-46D7032672CF}" type="slidenum">
              <a:rPr lang="zh-CN" altLang="en-US" smtClean="0"/>
              <a:t>19</a:t>
            </a:fld>
            <a:endParaRPr lang="zh-CN" altLang="en-US"/>
          </a:p>
        </p:txBody>
      </p:sp>
    </p:spTree>
    <p:extLst>
      <p:ext uri="{BB962C8B-B14F-4D97-AF65-F5344CB8AC3E}">
        <p14:creationId xmlns:p14="http://schemas.microsoft.com/office/powerpoint/2010/main" val="2867238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998503-EB27-441B-BBEA-46D7032672CF}" type="slidenum">
              <a:rPr lang="zh-CN" altLang="en-US" smtClean="0"/>
              <a:t>20</a:t>
            </a:fld>
            <a:endParaRPr lang="zh-CN" altLang="en-US"/>
          </a:p>
        </p:txBody>
      </p:sp>
    </p:spTree>
    <p:extLst>
      <p:ext uri="{BB962C8B-B14F-4D97-AF65-F5344CB8AC3E}">
        <p14:creationId xmlns:p14="http://schemas.microsoft.com/office/powerpoint/2010/main" val="282833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998503-EB27-441B-BBEA-46D7032672CF}" type="slidenum">
              <a:rPr lang="zh-CN" altLang="en-US" smtClean="0"/>
              <a:t>21</a:t>
            </a:fld>
            <a:endParaRPr lang="zh-CN" altLang="en-US"/>
          </a:p>
        </p:txBody>
      </p:sp>
    </p:spTree>
    <p:extLst>
      <p:ext uri="{BB962C8B-B14F-4D97-AF65-F5344CB8AC3E}">
        <p14:creationId xmlns:p14="http://schemas.microsoft.com/office/powerpoint/2010/main" val="2959725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998503-EB27-441B-BBEA-46D7032672CF}" type="slidenum">
              <a:rPr lang="zh-CN" altLang="en-US" smtClean="0"/>
              <a:t>22</a:t>
            </a:fld>
            <a:endParaRPr lang="zh-CN" altLang="en-US"/>
          </a:p>
        </p:txBody>
      </p:sp>
    </p:spTree>
    <p:extLst>
      <p:ext uri="{BB962C8B-B14F-4D97-AF65-F5344CB8AC3E}">
        <p14:creationId xmlns:p14="http://schemas.microsoft.com/office/powerpoint/2010/main" val="3091977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998503-EB27-441B-BBEA-46D7032672CF}" type="slidenum">
              <a:rPr lang="zh-CN" altLang="en-US" smtClean="0"/>
              <a:t>2</a:t>
            </a:fld>
            <a:endParaRPr lang="zh-CN" altLang="en-US"/>
          </a:p>
        </p:txBody>
      </p:sp>
    </p:spTree>
    <p:extLst>
      <p:ext uri="{BB962C8B-B14F-4D97-AF65-F5344CB8AC3E}">
        <p14:creationId xmlns:p14="http://schemas.microsoft.com/office/powerpoint/2010/main" val="3002074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998503-EB27-441B-BBEA-46D7032672CF}" type="slidenum">
              <a:rPr lang="zh-CN" altLang="en-US" smtClean="0"/>
              <a:t>3</a:t>
            </a:fld>
            <a:endParaRPr lang="zh-CN" altLang="en-US"/>
          </a:p>
        </p:txBody>
      </p:sp>
    </p:spTree>
    <p:extLst>
      <p:ext uri="{BB962C8B-B14F-4D97-AF65-F5344CB8AC3E}">
        <p14:creationId xmlns:p14="http://schemas.microsoft.com/office/powerpoint/2010/main" val="2711756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998503-EB27-441B-BBEA-46D7032672CF}" type="slidenum">
              <a:rPr lang="zh-CN" altLang="en-US" smtClean="0"/>
              <a:t>4</a:t>
            </a:fld>
            <a:endParaRPr lang="zh-CN" altLang="en-US"/>
          </a:p>
        </p:txBody>
      </p:sp>
    </p:spTree>
    <p:extLst>
      <p:ext uri="{BB962C8B-B14F-4D97-AF65-F5344CB8AC3E}">
        <p14:creationId xmlns:p14="http://schemas.microsoft.com/office/powerpoint/2010/main" val="2628987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998503-EB27-441B-BBEA-46D7032672CF}" type="slidenum">
              <a:rPr lang="zh-CN" altLang="en-US" smtClean="0"/>
              <a:t>6</a:t>
            </a:fld>
            <a:endParaRPr lang="zh-CN" altLang="en-US"/>
          </a:p>
        </p:txBody>
      </p:sp>
    </p:spTree>
    <p:extLst>
      <p:ext uri="{BB962C8B-B14F-4D97-AF65-F5344CB8AC3E}">
        <p14:creationId xmlns:p14="http://schemas.microsoft.com/office/powerpoint/2010/main" val="4172926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998503-EB27-441B-BBEA-46D7032672CF}" type="slidenum">
              <a:rPr lang="zh-CN" altLang="en-US" smtClean="0"/>
              <a:t>7</a:t>
            </a:fld>
            <a:endParaRPr lang="zh-CN" altLang="en-US"/>
          </a:p>
        </p:txBody>
      </p:sp>
    </p:spTree>
    <p:extLst>
      <p:ext uri="{BB962C8B-B14F-4D97-AF65-F5344CB8AC3E}">
        <p14:creationId xmlns:p14="http://schemas.microsoft.com/office/powerpoint/2010/main" val="2462214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998503-EB27-441B-BBEA-46D7032672CF}" type="slidenum">
              <a:rPr lang="zh-CN" altLang="en-US" smtClean="0"/>
              <a:t>8</a:t>
            </a:fld>
            <a:endParaRPr lang="zh-CN" altLang="en-US"/>
          </a:p>
        </p:txBody>
      </p:sp>
    </p:spTree>
    <p:extLst>
      <p:ext uri="{BB962C8B-B14F-4D97-AF65-F5344CB8AC3E}">
        <p14:creationId xmlns:p14="http://schemas.microsoft.com/office/powerpoint/2010/main" val="1011075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998503-EB27-441B-BBEA-46D7032672CF}" type="slidenum">
              <a:rPr lang="zh-CN" altLang="en-US" smtClean="0"/>
              <a:t>9</a:t>
            </a:fld>
            <a:endParaRPr lang="zh-CN" altLang="en-US"/>
          </a:p>
        </p:txBody>
      </p:sp>
    </p:spTree>
    <p:extLst>
      <p:ext uri="{BB962C8B-B14F-4D97-AF65-F5344CB8AC3E}">
        <p14:creationId xmlns:p14="http://schemas.microsoft.com/office/powerpoint/2010/main" val="682892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91998503-EB27-441B-BBEA-46D7032672C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07928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office.msn.com.cn/"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50"/>
            <a:ext cx="12203310" cy="6851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50"/>
            <a:ext cx="12203310" cy="6851650"/>
          </a:xfrm>
          <a:prstGeom prst="rect">
            <a:avLst/>
          </a:prstGeom>
        </p:spPr>
      </p:pic>
      <p:sp>
        <p:nvSpPr>
          <p:cNvPr id="3" name="等腰三角形 2"/>
          <p:cNvSpPr/>
          <p:nvPr userDrawn="1"/>
        </p:nvSpPr>
        <p:spPr>
          <a:xfrm>
            <a:off x="11310" y="2805697"/>
            <a:ext cx="12192000" cy="4052303"/>
          </a:xfrm>
          <a:prstGeom prst="triangle">
            <a:avLst>
              <a:gd name="adj" fmla="val 100000"/>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等腰三角形 3"/>
          <p:cNvSpPr/>
          <p:nvPr userDrawn="1"/>
        </p:nvSpPr>
        <p:spPr>
          <a:xfrm>
            <a:off x="0" y="0"/>
            <a:ext cx="12192000" cy="6857999"/>
          </a:xfrm>
          <a:prstGeom prst="triangle">
            <a:avLst>
              <a:gd name="adj" fmla="val 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标题幻灯片">
    <p:bg>
      <p:bgPr>
        <a:solidFill>
          <a:schemeClr val="accent2">
            <a:lumMod val="50000"/>
            <a:alpha val="85000"/>
          </a:schemeClr>
        </a:solidFill>
        <a:effectLst/>
      </p:bgPr>
    </p:bg>
    <p:spTree>
      <p:nvGrpSpPr>
        <p:cNvPr id="1" name=""/>
        <p:cNvGrpSpPr/>
        <p:nvPr/>
      </p:nvGrpSpPr>
      <p:grpSpPr>
        <a:xfrm>
          <a:off x="0" y="0"/>
          <a:ext cx="0" cy="0"/>
          <a:chOff x="0" y="0"/>
          <a:chExt cx="0" cy="0"/>
        </a:xfrm>
      </p:grpSpPr>
      <p:sp>
        <p:nvSpPr>
          <p:cNvPr id="2" name="等腰三角形 1"/>
          <p:cNvSpPr/>
          <p:nvPr userDrawn="1"/>
        </p:nvSpPr>
        <p:spPr>
          <a:xfrm>
            <a:off x="11310" y="2805697"/>
            <a:ext cx="12192000" cy="4052303"/>
          </a:xfrm>
          <a:prstGeom prst="triangle">
            <a:avLst>
              <a:gd name="adj" fmla="val 100000"/>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 name="等腰三角形 2"/>
          <p:cNvSpPr/>
          <p:nvPr userDrawn="1"/>
        </p:nvSpPr>
        <p:spPr>
          <a:xfrm>
            <a:off x="0" y="0"/>
            <a:ext cx="12192000" cy="6857999"/>
          </a:xfrm>
          <a:prstGeom prst="triangle">
            <a:avLst>
              <a:gd name="adj" fmla="val 0"/>
            </a:avLst>
          </a:prstGeom>
          <a:solidFill>
            <a:schemeClr val="accent2">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标题幻灯片">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矩形 3"/>
          <p:cNvSpPr/>
          <p:nvPr userDrawn="1"/>
        </p:nvSpPr>
        <p:spPr>
          <a:xfrm>
            <a:off x="0" y="133741"/>
            <a:ext cx="12192000" cy="597160"/>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3" name="矩形 2"/>
          <p:cNvSpPr/>
          <p:nvPr userDrawn="1"/>
        </p:nvSpPr>
        <p:spPr>
          <a:xfrm>
            <a:off x="0" y="6120883"/>
            <a:ext cx="12192000" cy="597160"/>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标题幻灯片">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矩形 3"/>
          <p:cNvSpPr/>
          <p:nvPr userDrawn="1"/>
        </p:nvSpPr>
        <p:spPr>
          <a:xfrm>
            <a:off x="0" y="133741"/>
            <a:ext cx="417095" cy="597160"/>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
        <p:nvSpPr>
          <p:cNvPr id="3" name="矩形 2"/>
          <p:cNvSpPr/>
          <p:nvPr userDrawn="1"/>
        </p:nvSpPr>
        <p:spPr>
          <a:xfrm>
            <a:off x="593558" y="133741"/>
            <a:ext cx="11598442" cy="597160"/>
          </a:xfrm>
          <a:prstGeom prst="rect">
            <a:avLst/>
          </a:prstGeom>
          <a:solidFill>
            <a:schemeClr val="bg1">
              <a:alpha val="85098"/>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4" name="矩形 3"/>
          <p:cNvSpPr/>
          <p:nvPr userDrawn="1"/>
        </p:nvSpPr>
        <p:spPr>
          <a:xfrm>
            <a:off x="440603" y="759873"/>
            <a:ext cx="1569660" cy="369332"/>
          </a:xfrm>
          <a:prstGeom prst="rect">
            <a:avLst/>
          </a:prstGeom>
        </p:spPr>
        <p:txBody>
          <a:bodyPr wrap="none">
            <a:spAutoFit/>
          </a:bodyPr>
          <a:lstStyle/>
          <a:p>
            <a:pPr defTabSz="608965"/>
            <a:r>
              <a:rPr lang="zh-CN" altLang="en-US" sz="1800" dirty="0">
                <a:solidFill>
                  <a:schemeClr val="tx1">
                    <a:lumMod val="75000"/>
                    <a:lumOff val="25000"/>
                  </a:schemeClr>
                </a:solidFill>
                <a:latin typeface="Segoe UI Light"/>
                <a:ea typeface="微软雅黑" panose="020B0503020204020204" pitchFamily="34" charset="-122"/>
                <a:cs typeface="Segoe UI Light"/>
              </a:rPr>
              <a:t>背景图片素材</a:t>
            </a:r>
          </a:p>
        </p:txBody>
      </p:sp>
      <p:sp>
        <p:nvSpPr>
          <p:cNvPr id="5" name="矩形 4"/>
          <p:cNvSpPr/>
          <p:nvPr userDrawn="1"/>
        </p:nvSpPr>
        <p:spPr>
          <a:xfrm>
            <a:off x="440603" y="182445"/>
            <a:ext cx="777777" cy="246221"/>
          </a:xfrm>
          <a:prstGeom prst="rect">
            <a:avLst/>
          </a:prstGeom>
        </p:spPr>
        <p:txBody>
          <a:bodyPr wrap="none">
            <a:spAutoFit/>
          </a:bodyPr>
          <a:lstStyle/>
          <a:p>
            <a:pPr defTabSz="608965"/>
            <a:r>
              <a:rPr kumimoji="1" lang="en-US" altLang="zh-CN" sz="1000" dirty="0">
                <a:solidFill>
                  <a:schemeClr val="tx1">
                    <a:lumMod val="75000"/>
                    <a:lumOff val="25000"/>
                  </a:schemeClr>
                </a:solidFill>
                <a:latin typeface="Segoe UI Light"/>
                <a:ea typeface="微软雅黑" panose="020B0503020204020204" pitchFamily="34" charset="-122"/>
                <a:cs typeface="Segoe UI Light"/>
              </a:rPr>
              <a:t>OfficePLUS</a:t>
            </a:r>
            <a:endParaRPr lang="zh-CN" altLang="en-US" sz="1000" dirty="0">
              <a:solidFill>
                <a:schemeClr val="tx1">
                  <a:lumMod val="75000"/>
                  <a:lumOff val="25000"/>
                </a:schemeClr>
              </a:solidFill>
              <a:latin typeface="Segoe UI Light"/>
              <a:ea typeface="微软雅黑" panose="020B0503020204020204" pitchFamily="34" charset="-122"/>
              <a:cs typeface="Segoe UI Ligh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标题幻灯片">
    <p:bg>
      <p:bgPr>
        <a:solidFill>
          <a:srgbClr val="E73A1C"/>
        </a:solidFill>
        <a:effectLst/>
      </p:bgPr>
    </p:bg>
    <p:spTree>
      <p:nvGrpSpPr>
        <p:cNvPr id="1" name=""/>
        <p:cNvGrpSpPr/>
        <p:nvPr/>
      </p:nvGrpSpPr>
      <p:grpSpPr>
        <a:xfrm>
          <a:off x="0" y="0"/>
          <a:ext cx="0" cy="0"/>
          <a:chOff x="0" y="0"/>
          <a:chExt cx="0" cy="0"/>
        </a:xfrm>
      </p:grpSpPr>
      <p:sp>
        <p:nvSpPr>
          <p:cNvPr id="6" name="矩形 5"/>
          <p:cNvSpPr/>
          <p:nvPr userDrawn="1"/>
        </p:nvSpPr>
        <p:spPr>
          <a:xfrm>
            <a:off x="440603" y="759873"/>
            <a:ext cx="662361" cy="379656"/>
          </a:xfrm>
          <a:prstGeom prst="rect">
            <a:avLst/>
          </a:prstGeom>
        </p:spPr>
        <p:txBody>
          <a:bodyPr wrap="none">
            <a:spAutoFit/>
          </a:bodyPr>
          <a:lstStyle/>
          <a:p>
            <a:pPr defTabSz="608965"/>
            <a:r>
              <a:rPr lang="zh-CN" altLang="en-US" sz="1800" dirty="0">
                <a:solidFill>
                  <a:srgbClr val="FFFFFF"/>
                </a:solidFill>
                <a:latin typeface="Segoe UI Light"/>
                <a:ea typeface="微软雅黑" panose="020B0503020204020204" pitchFamily="34" charset="-122"/>
                <a:cs typeface="Segoe UI Light"/>
              </a:rPr>
              <a:t>标注</a:t>
            </a:r>
          </a:p>
        </p:txBody>
      </p:sp>
      <p:sp>
        <p:nvSpPr>
          <p:cNvPr id="11" name="矩形 10"/>
          <p:cNvSpPr/>
          <p:nvPr userDrawn="1"/>
        </p:nvSpPr>
        <p:spPr>
          <a:xfrm>
            <a:off x="2572589" y="759873"/>
            <a:ext cx="1402001" cy="3453253"/>
          </a:xfrm>
          <a:prstGeom prst="rect">
            <a:avLst/>
          </a:prstGeom>
        </p:spPr>
        <p:txBody>
          <a:bodyPr wrap="square">
            <a:spAutoFit/>
          </a:bodyPr>
          <a:lstStyle/>
          <a:p>
            <a:pPr defTabSz="608965">
              <a:lnSpc>
                <a:spcPct val="130000"/>
              </a:lnSpc>
            </a:pPr>
            <a:r>
              <a:rPr lang="zh-CN" altLang="en-US" sz="1400" dirty="0">
                <a:solidFill>
                  <a:srgbClr val="FFFFFF"/>
                </a:solidFill>
                <a:latin typeface="Segoe UI Light"/>
                <a:ea typeface="微软雅黑" panose="020B0503020204020204" pitchFamily="34" charset="-122"/>
                <a:cs typeface="Segoe UI Light"/>
              </a:rPr>
              <a:t>字体使用 </a:t>
            </a:r>
            <a:endParaRPr lang="en-US" altLang="zh-CN" sz="1400" dirty="0">
              <a:solidFill>
                <a:srgbClr val="FFFFFF"/>
              </a:solidFill>
              <a:latin typeface="Segoe UI Light"/>
              <a:ea typeface="微软雅黑" panose="020B0503020204020204" pitchFamily="34" charset="-122"/>
              <a:cs typeface="Segoe UI Light"/>
            </a:endParaRPr>
          </a:p>
          <a:p>
            <a:pPr defTabSz="608965">
              <a:lnSpc>
                <a:spcPct val="130000"/>
              </a:lnSpc>
            </a:pPr>
            <a:endParaRPr lang="en-US" altLang="zh-CN" sz="1400" dirty="0">
              <a:solidFill>
                <a:srgbClr val="FFFFFF"/>
              </a:solidFill>
              <a:latin typeface="Segoe UI Light"/>
              <a:ea typeface="微软雅黑" panose="020B0503020204020204" pitchFamily="34" charset="-122"/>
              <a:cs typeface="Segoe UI Light"/>
            </a:endParaRPr>
          </a:p>
          <a:p>
            <a:pPr defTabSz="608965">
              <a:lnSpc>
                <a:spcPct val="130000"/>
              </a:lnSpc>
            </a:pPr>
            <a:endParaRPr lang="en-US" altLang="zh-CN" sz="1400" dirty="0">
              <a:solidFill>
                <a:srgbClr val="FFFFFF"/>
              </a:solidFill>
              <a:latin typeface="Segoe UI Light"/>
              <a:ea typeface="微软雅黑" panose="020B0503020204020204" pitchFamily="34" charset="-122"/>
              <a:cs typeface="Segoe UI Light"/>
            </a:endParaRPr>
          </a:p>
          <a:p>
            <a:pPr defTabSz="608965">
              <a:lnSpc>
                <a:spcPct val="130000"/>
              </a:lnSpc>
            </a:pPr>
            <a:endParaRPr lang="en-US" altLang="zh-CN" sz="1400" dirty="0">
              <a:solidFill>
                <a:srgbClr val="FFFFFF"/>
              </a:solidFill>
              <a:latin typeface="Segoe UI Light"/>
              <a:ea typeface="微软雅黑" panose="020B0503020204020204" pitchFamily="34" charset="-122"/>
              <a:cs typeface="Segoe UI Light"/>
            </a:endParaRPr>
          </a:p>
          <a:p>
            <a:pPr defTabSz="608965">
              <a:lnSpc>
                <a:spcPct val="130000"/>
              </a:lnSpc>
            </a:pPr>
            <a:endParaRPr lang="en-US" altLang="zh-CN" sz="1400" dirty="0">
              <a:solidFill>
                <a:srgbClr val="FFFFFF"/>
              </a:solidFill>
              <a:latin typeface="Segoe UI Light"/>
              <a:ea typeface="微软雅黑" panose="020B0503020204020204" pitchFamily="34" charset="-122"/>
              <a:cs typeface="Segoe UI Light"/>
            </a:endParaRPr>
          </a:p>
          <a:p>
            <a:pPr defTabSz="608965">
              <a:lnSpc>
                <a:spcPct val="130000"/>
              </a:lnSpc>
            </a:pPr>
            <a:r>
              <a:rPr lang="zh-CN" altLang="en-US" sz="1400" dirty="0">
                <a:solidFill>
                  <a:srgbClr val="FFFFFF"/>
                </a:solidFill>
                <a:latin typeface="Segoe UI Light"/>
                <a:ea typeface="微软雅黑" panose="020B0503020204020204" pitchFamily="34" charset="-122"/>
                <a:cs typeface="Segoe UI Light"/>
              </a:rPr>
              <a:t>行距</a:t>
            </a:r>
            <a:endParaRPr lang="en-US" altLang="zh-CN" sz="1400" dirty="0">
              <a:solidFill>
                <a:srgbClr val="FFFFFF"/>
              </a:solidFill>
              <a:latin typeface="Segoe UI Light"/>
              <a:ea typeface="微软雅黑" panose="020B0503020204020204" pitchFamily="34" charset="-122"/>
              <a:cs typeface="Segoe UI Light"/>
            </a:endParaRPr>
          </a:p>
          <a:p>
            <a:pPr defTabSz="608965">
              <a:lnSpc>
                <a:spcPct val="130000"/>
              </a:lnSpc>
            </a:pPr>
            <a:endParaRPr lang="en-US" altLang="zh-CN" sz="1400" dirty="0">
              <a:solidFill>
                <a:srgbClr val="FFFFFF"/>
              </a:solidFill>
              <a:latin typeface="Segoe UI Light"/>
              <a:ea typeface="微软雅黑" panose="020B0503020204020204" pitchFamily="34" charset="-122"/>
              <a:cs typeface="Segoe UI Light"/>
            </a:endParaRPr>
          </a:p>
          <a:p>
            <a:pPr defTabSz="608965">
              <a:lnSpc>
                <a:spcPct val="130000"/>
              </a:lnSpc>
            </a:pPr>
            <a:endParaRPr lang="en-US" altLang="zh-CN" sz="1400" dirty="0">
              <a:solidFill>
                <a:srgbClr val="FFFFFF"/>
              </a:solidFill>
              <a:latin typeface="Segoe UI Light"/>
              <a:ea typeface="微软雅黑" panose="020B0503020204020204" pitchFamily="34" charset="-122"/>
              <a:cs typeface="Segoe UI Light"/>
            </a:endParaRPr>
          </a:p>
          <a:p>
            <a:pPr defTabSz="608965">
              <a:lnSpc>
                <a:spcPct val="130000"/>
              </a:lnSpc>
            </a:pPr>
            <a:r>
              <a:rPr lang="zh-CN" altLang="en-US" sz="1400" dirty="0">
                <a:solidFill>
                  <a:srgbClr val="FFFFFF"/>
                </a:solidFill>
                <a:latin typeface="Segoe UI Light"/>
                <a:ea typeface="微软雅黑" panose="020B0503020204020204" pitchFamily="34" charset="-122"/>
                <a:cs typeface="Segoe UI Light"/>
              </a:rPr>
              <a:t>背景图片出处</a:t>
            </a:r>
          </a:p>
          <a:p>
            <a:pPr defTabSz="608965">
              <a:lnSpc>
                <a:spcPct val="130000"/>
              </a:lnSpc>
            </a:pPr>
            <a:endParaRPr lang="zh-CN" altLang="en-US" sz="1400" dirty="0">
              <a:solidFill>
                <a:srgbClr val="FFFFFF"/>
              </a:solidFill>
              <a:latin typeface="Segoe UI Light"/>
              <a:ea typeface="微软雅黑" panose="020B0503020204020204" pitchFamily="34" charset="-122"/>
              <a:cs typeface="Segoe UI Light"/>
            </a:endParaRPr>
          </a:p>
          <a:p>
            <a:pPr defTabSz="608965">
              <a:lnSpc>
                <a:spcPct val="130000"/>
              </a:lnSpc>
            </a:pPr>
            <a:endParaRPr lang="zh-CN" altLang="en-US" sz="1400" dirty="0">
              <a:solidFill>
                <a:srgbClr val="FFFFFF"/>
              </a:solidFill>
              <a:latin typeface="Segoe UI Light"/>
              <a:ea typeface="微软雅黑" panose="020B0503020204020204" pitchFamily="34" charset="-122"/>
              <a:cs typeface="Segoe UI Light"/>
            </a:endParaRPr>
          </a:p>
          <a:p>
            <a:pPr defTabSz="608965">
              <a:lnSpc>
                <a:spcPct val="130000"/>
              </a:lnSpc>
            </a:pPr>
            <a:r>
              <a:rPr lang="zh-CN" altLang="en-US" sz="1400" dirty="0">
                <a:solidFill>
                  <a:srgbClr val="FFFFFF"/>
                </a:solidFill>
                <a:latin typeface="Segoe UI Light"/>
                <a:ea typeface="微软雅黑" panose="020B0503020204020204" pitchFamily="34" charset="-122"/>
                <a:cs typeface="Segoe UI Light"/>
              </a:rPr>
              <a:t>声明</a:t>
            </a:r>
            <a:endParaRPr lang="en-US" altLang="zh-CN" sz="1400" dirty="0">
              <a:solidFill>
                <a:srgbClr val="FFFFFF"/>
              </a:solidFill>
              <a:latin typeface="Segoe UI Light"/>
              <a:ea typeface="微软雅黑" panose="020B0503020204020204" pitchFamily="34" charset="-122"/>
              <a:cs typeface="Segoe UI Light"/>
            </a:endParaRPr>
          </a:p>
        </p:txBody>
      </p:sp>
      <p:sp>
        <p:nvSpPr>
          <p:cNvPr id="12" name="矩形 11"/>
          <p:cNvSpPr/>
          <p:nvPr userDrawn="1"/>
        </p:nvSpPr>
        <p:spPr>
          <a:xfrm>
            <a:off x="4153010" y="759873"/>
            <a:ext cx="7074345" cy="4239879"/>
          </a:xfrm>
          <a:prstGeom prst="rect">
            <a:avLst/>
          </a:prstGeom>
        </p:spPr>
        <p:txBody>
          <a:bodyPr wrap="square">
            <a:spAutoFit/>
          </a:bodyPr>
          <a:lstStyle/>
          <a:p>
            <a:pPr>
              <a:lnSpc>
                <a:spcPct val="130000"/>
              </a:lnSpc>
            </a:pPr>
            <a:r>
              <a:rPr lang="zh-CN" altLang="en-US" sz="1400" dirty="0">
                <a:solidFill>
                  <a:srgbClr val="FFFFFF"/>
                </a:solidFill>
                <a:latin typeface="Segoe UI Light"/>
                <a:ea typeface="微软雅黑" panose="020B0503020204020204" pitchFamily="34" charset="-122"/>
                <a:cs typeface="Segoe UI Light"/>
              </a:rPr>
              <a:t>英文 </a:t>
            </a:r>
            <a:r>
              <a:rPr lang="en-US" altLang="zh-CN" sz="1400" dirty="0">
                <a:solidFill>
                  <a:srgbClr val="FFFFFF"/>
                </a:solidFill>
                <a:latin typeface="Segoe UI Light"/>
                <a:ea typeface="微软雅黑" panose="020B0503020204020204" pitchFamily="34" charset="-122"/>
                <a:cs typeface="Segoe UI Light"/>
              </a:rPr>
              <a:t>Century Gothic</a:t>
            </a:r>
          </a:p>
          <a:p>
            <a:pPr defTabSz="608965">
              <a:lnSpc>
                <a:spcPct val="130000"/>
              </a:lnSpc>
            </a:pPr>
            <a:endParaRPr lang="en-US" altLang="zh-CN" sz="1400" dirty="0">
              <a:solidFill>
                <a:srgbClr val="FFFFFF"/>
              </a:solidFill>
              <a:latin typeface="Segoe UI Light"/>
              <a:ea typeface="微软雅黑" panose="020B0503020204020204" pitchFamily="34" charset="-122"/>
              <a:cs typeface="Segoe UI Light"/>
            </a:endParaRPr>
          </a:p>
          <a:p>
            <a:pPr defTabSz="608965">
              <a:lnSpc>
                <a:spcPct val="130000"/>
              </a:lnSpc>
            </a:pPr>
            <a:r>
              <a:rPr lang="zh-CN" altLang="en-US" sz="1400" dirty="0">
                <a:solidFill>
                  <a:srgbClr val="FFFFFF"/>
                </a:solidFill>
                <a:latin typeface="Segoe UI Light"/>
                <a:ea typeface="微软雅黑" panose="020B0503020204020204" pitchFamily="34" charset="-122"/>
                <a:cs typeface="Segoe UI Light"/>
              </a:rPr>
              <a:t>中文 微软雅黑</a:t>
            </a:r>
            <a:endParaRPr lang="en-US" altLang="zh-CN" sz="1400" dirty="0">
              <a:solidFill>
                <a:srgbClr val="FFFFFF"/>
              </a:solidFill>
              <a:latin typeface="Segoe UI Light"/>
              <a:ea typeface="微软雅黑" panose="020B0503020204020204" pitchFamily="34" charset="-122"/>
              <a:cs typeface="Segoe UI Light"/>
            </a:endParaRPr>
          </a:p>
          <a:p>
            <a:pPr defTabSz="608965">
              <a:lnSpc>
                <a:spcPct val="130000"/>
              </a:lnSpc>
            </a:pPr>
            <a:endParaRPr lang="en-US" altLang="zh-CN" sz="1400" dirty="0">
              <a:solidFill>
                <a:srgbClr val="FFFFFF"/>
              </a:solidFill>
              <a:latin typeface="Segoe UI Light"/>
              <a:ea typeface="微软雅黑" panose="020B0503020204020204" pitchFamily="34" charset="-122"/>
              <a:cs typeface="Segoe UI Light"/>
            </a:endParaRPr>
          </a:p>
          <a:p>
            <a:pPr defTabSz="608965">
              <a:lnSpc>
                <a:spcPct val="130000"/>
              </a:lnSpc>
            </a:pPr>
            <a:endParaRPr lang="en-US" altLang="zh-CN" sz="1400" dirty="0">
              <a:solidFill>
                <a:srgbClr val="FFFFFF"/>
              </a:solidFill>
              <a:latin typeface="Segoe UI Light"/>
              <a:ea typeface="微软雅黑" panose="020B0503020204020204" pitchFamily="34" charset="-122"/>
              <a:cs typeface="Segoe UI Light"/>
            </a:endParaRPr>
          </a:p>
          <a:p>
            <a:pPr defTabSz="608965">
              <a:lnSpc>
                <a:spcPct val="130000"/>
              </a:lnSpc>
            </a:pPr>
            <a:r>
              <a:rPr lang="zh-CN" altLang="en-US" sz="1400" dirty="0">
                <a:solidFill>
                  <a:srgbClr val="FFFFFF"/>
                </a:solidFill>
                <a:latin typeface="Segoe UI Light"/>
                <a:ea typeface="微软雅黑" panose="020B0503020204020204" pitchFamily="34" charset="-122"/>
                <a:cs typeface="Segoe UI Light"/>
              </a:rPr>
              <a:t>正文 </a:t>
            </a:r>
            <a:r>
              <a:rPr lang="en-US" altLang="zh-CN" sz="1400" dirty="0">
                <a:solidFill>
                  <a:srgbClr val="FFFFFF"/>
                </a:solidFill>
                <a:latin typeface="Segoe UI Light"/>
                <a:ea typeface="微软雅黑" panose="020B0503020204020204" pitchFamily="34" charset="-122"/>
                <a:cs typeface="Segoe UI Light"/>
              </a:rPr>
              <a:t>1.3</a:t>
            </a:r>
          </a:p>
          <a:p>
            <a:pPr defTabSz="608965">
              <a:lnSpc>
                <a:spcPct val="130000"/>
              </a:lnSpc>
            </a:pPr>
            <a:endParaRPr lang="en-US" altLang="zh-CN" sz="1400" dirty="0">
              <a:solidFill>
                <a:srgbClr val="FFFFFF"/>
              </a:solidFill>
              <a:latin typeface="Segoe UI Light"/>
              <a:ea typeface="微软雅黑" panose="020B0503020204020204" pitchFamily="34" charset="-122"/>
              <a:cs typeface="Segoe UI Light"/>
            </a:endParaRPr>
          </a:p>
          <a:p>
            <a:pPr defTabSz="608965">
              <a:lnSpc>
                <a:spcPct val="130000"/>
              </a:lnSpc>
            </a:pPr>
            <a:endParaRPr lang="zh-CN" altLang="en-US" sz="1400" dirty="0">
              <a:solidFill>
                <a:srgbClr val="FFFFFF"/>
              </a:solidFill>
              <a:latin typeface="Segoe UI Light"/>
              <a:ea typeface="微软雅黑" panose="020B0503020204020204" pitchFamily="34" charset="-122"/>
              <a:cs typeface="Segoe UI Light"/>
            </a:endParaRPr>
          </a:p>
          <a:p>
            <a:pPr defTabSz="608965">
              <a:lnSpc>
                <a:spcPct val="130000"/>
              </a:lnSpc>
            </a:pPr>
            <a:r>
              <a:rPr lang="en-US" altLang="zh-CN" sz="1400" dirty="0" err="1">
                <a:solidFill>
                  <a:srgbClr val="FFFFFF"/>
                </a:solidFill>
                <a:latin typeface="Segoe UI Light"/>
                <a:ea typeface="微软雅黑" panose="020B0503020204020204" pitchFamily="34" charset="-122"/>
                <a:cs typeface="Segoe UI Light"/>
              </a:rPr>
              <a:t>pixabay.com</a:t>
            </a:r>
            <a:endParaRPr lang="zh-CN" altLang="en-US" sz="1400" dirty="0">
              <a:solidFill>
                <a:srgbClr val="FFFFFF"/>
              </a:solidFill>
              <a:latin typeface="Segoe UI Light"/>
              <a:ea typeface="微软雅黑" panose="020B0503020204020204" pitchFamily="34" charset="-122"/>
              <a:cs typeface="Segoe UI Light"/>
            </a:endParaRPr>
          </a:p>
          <a:p>
            <a:pPr defTabSz="608965">
              <a:lnSpc>
                <a:spcPct val="130000"/>
              </a:lnSpc>
            </a:pPr>
            <a:endParaRPr lang="zh-CN" altLang="en-US" sz="1400" dirty="0">
              <a:solidFill>
                <a:srgbClr val="FFFFFF"/>
              </a:solidFill>
              <a:latin typeface="Segoe UI Light"/>
              <a:ea typeface="微软雅黑" panose="020B0503020204020204" pitchFamily="34" charset="-122"/>
              <a:cs typeface="Segoe UI Light"/>
            </a:endParaRPr>
          </a:p>
          <a:p>
            <a:pPr defTabSz="608965">
              <a:lnSpc>
                <a:spcPct val="130000"/>
              </a:lnSpc>
            </a:pPr>
            <a:endParaRPr lang="zh-CN" altLang="en-US" sz="1400" dirty="0">
              <a:solidFill>
                <a:srgbClr val="FFFFFF"/>
              </a:solidFill>
              <a:latin typeface="Segoe UI Light"/>
              <a:ea typeface="微软雅黑" panose="020B0503020204020204" pitchFamily="34" charset="-122"/>
              <a:cs typeface="Segoe UI Light"/>
            </a:endParaRPr>
          </a:p>
          <a:p>
            <a:pPr marL="0" marR="0" lvl="0" indent="0" algn="l" defTabSz="608965" rtl="0" eaLnBrk="1" fontAlgn="auto" latinLnBrk="0" hangingPunct="1">
              <a:lnSpc>
                <a:spcPct val="130000"/>
              </a:lnSpc>
              <a:spcBef>
                <a:spcPts val="0"/>
              </a:spcBef>
              <a:spcAft>
                <a:spcPts val="0"/>
              </a:spcAft>
              <a:buClrTx/>
              <a:buSzTx/>
              <a:buFontTx/>
              <a:buNone/>
              <a:defRPr/>
            </a:pP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本网站所提供的任何信息内容（包括但不限于 </a:t>
            </a:r>
            <a:r>
              <a:rPr kumimoji="0" lang="en-US" altLang="zh-CN" sz="1335"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PPT</a:t>
            </a:r>
            <a:r>
              <a:rPr kumimoji="0" lang="zh-CN" altLang="en-US" sz="1335"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模板、</a:t>
            </a:r>
            <a:r>
              <a:rPr kumimoji="0" lang="en-US" altLang="zh-CN" sz="1335"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Word</a:t>
            </a:r>
            <a:r>
              <a:rPr kumimoji="0" lang="zh-CN" altLang="en-US" sz="1335"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文档、</a:t>
            </a:r>
            <a:r>
              <a:rPr kumimoji="0" lang="en-US" altLang="zh-CN" sz="1335"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Excel</a:t>
            </a:r>
            <a:r>
              <a:rPr kumimoji="0" lang="zh-CN" altLang="en-US" sz="1335"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图表、图片素材等）均受</a:t>
            </a:r>
            <a:r>
              <a:rPr kumimoji="0" lang="en-US" altLang="zh-CN"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中华人民共和国著作权法</a:t>
            </a:r>
            <a:r>
              <a:rPr kumimoji="0" lang="en-US" altLang="zh-CN"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a:t>
            </a:r>
            <a:r>
              <a:rPr kumimoji="0" lang="en-US" altLang="zh-CN"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信息网络传播权保护条例</a:t>
            </a:r>
            <a:r>
              <a:rPr kumimoji="0" lang="en-US" altLang="zh-CN"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及其他适用的法律法规的保护，未经权利人书面明确授权，信息内容的任何部分</a:t>
            </a:r>
            <a:r>
              <a:rPr kumimoji="0" lang="en-US" altLang="zh-CN"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包括图片或图表</a:t>
            </a:r>
            <a:r>
              <a:rPr kumimoji="0" lang="en-US" altLang="zh-CN"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不得被全部或部分的复制、传播、销售，否则将承担法律责任。</a:t>
            </a:r>
          </a:p>
        </p:txBody>
      </p:sp>
      <p:sp>
        <p:nvSpPr>
          <p:cNvPr id="13" name="矩形 12"/>
          <p:cNvSpPr/>
          <p:nvPr userDrawn="1"/>
        </p:nvSpPr>
        <p:spPr>
          <a:xfrm>
            <a:off x="440603" y="182445"/>
            <a:ext cx="777777" cy="246221"/>
          </a:xfrm>
          <a:prstGeom prst="rect">
            <a:avLst/>
          </a:prstGeom>
        </p:spPr>
        <p:txBody>
          <a:bodyPr wrap="none">
            <a:spAutoFit/>
          </a:bodyPr>
          <a:lstStyle/>
          <a:p>
            <a:pPr defTabSz="608965"/>
            <a:r>
              <a:rPr kumimoji="1" lang="en-US" altLang="zh-CN" sz="1000" dirty="0">
                <a:solidFill>
                  <a:prstClr val="white"/>
                </a:solidFill>
                <a:latin typeface="Segoe UI Light"/>
                <a:ea typeface="微软雅黑" panose="020B0503020204020204" pitchFamily="34" charset="-122"/>
                <a:cs typeface="Segoe UI Light"/>
              </a:rPr>
              <a:t>OfficePLUS</a:t>
            </a:r>
            <a:endParaRPr lang="zh-CN" altLang="en-US" sz="1000" dirty="0">
              <a:solidFill>
                <a:prstClr val="white"/>
              </a:solidFill>
              <a:latin typeface="Segoe UI Light"/>
              <a:ea typeface="微软雅黑" panose="020B0503020204020204" pitchFamily="34" charset="-122"/>
              <a:cs typeface="Segoe UI Ligh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7" name="文本框 6"/>
          <p:cNvSpPr txBox="1"/>
          <p:nvPr userDrawn="1"/>
        </p:nvSpPr>
        <p:spPr>
          <a:xfrm>
            <a:off x="4447955" y="4458724"/>
            <a:ext cx="3296095" cy="297454"/>
          </a:xfrm>
          <a:prstGeom prst="rect">
            <a:avLst/>
          </a:prstGeom>
          <a:noFill/>
        </p:spPr>
        <p:txBody>
          <a:bodyPr wrap="none" rtlCol="0">
            <a:spAutoFit/>
          </a:bodyPr>
          <a:lstStyle/>
          <a:p>
            <a:pPr algn="ctr" defTabSz="608965"/>
            <a:r>
              <a:rPr kumimoji="1" lang="zh-CN" altLang="en-US" sz="1335" dirty="0">
                <a:solidFill>
                  <a:srgbClr val="000000"/>
                </a:solidFill>
                <a:latin typeface="Century Gothic"/>
                <a:ea typeface="微软雅黑" panose="020B0503020204020204" pitchFamily="34" charset="-122"/>
              </a:rPr>
              <a:t>点击</a:t>
            </a:r>
            <a:r>
              <a:rPr kumimoji="1" lang="en-US" altLang="zh-CN" sz="1335" dirty="0">
                <a:solidFill>
                  <a:srgbClr val="000000"/>
                </a:solidFill>
                <a:latin typeface="Segoe UI Light" charset="0"/>
                <a:ea typeface="Segoe UI Light" charset="0"/>
                <a:cs typeface="Segoe UI Light" charset="0"/>
              </a:rPr>
              <a:t>Logo</a:t>
            </a:r>
            <a:r>
              <a:rPr kumimoji="1" lang="zh-CN" altLang="en-US" sz="1335" dirty="0">
                <a:solidFill>
                  <a:srgbClr val="000000"/>
                </a:solidFill>
                <a:latin typeface="Century Gothic"/>
                <a:ea typeface="微软雅黑" panose="020B0503020204020204" pitchFamily="34" charset="-122"/>
              </a:rPr>
              <a:t>获取更多优质模板（放映模式）</a:t>
            </a:r>
          </a:p>
        </p:txBody>
      </p:sp>
      <p:pic>
        <p:nvPicPr>
          <p:cNvPr id="4" name="图片 3">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3227832"/>
            <a:ext cx="3048000" cy="4023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1E57F7E-E805-50B7-3966-37156C5EABB7}"/>
              </a:ext>
            </a:extLst>
          </p:cNvPr>
          <p:cNvPicPr>
            <a:picLocks noChangeAspect="1"/>
          </p:cNvPicPr>
          <p:nvPr/>
        </p:nvPicPr>
        <p:blipFill>
          <a:blip r:embed="rId3"/>
          <a:stretch>
            <a:fillRect/>
          </a:stretch>
        </p:blipFill>
        <p:spPr>
          <a:xfrm>
            <a:off x="0" y="0"/>
            <a:ext cx="12192000" cy="6858000"/>
          </a:xfrm>
          <a:prstGeom prst="rect">
            <a:avLst/>
          </a:prstGeom>
        </p:spPr>
      </p:pic>
      <p:sp>
        <p:nvSpPr>
          <p:cNvPr id="8" name="文本框 7">
            <a:extLst>
              <a:ext uri="{FF2B5EF4-FFF2-40B4-BE49-F238E27FC236}">
                <a16:creationId xmlns:a16="http://schemas.microsoft.com/office/drawing/2014/main" id="{1E274F6C-AE7F-C6ED-FE9E-4B167ECB6866}"/>
              </a:ext>
            </a:extLst>
          </p:cNvPr>
          <p:cNvSpPr txBox="1"/>
          <p:nvPr/>
        </p:nvSpPr>
        <p:spPr>
          <a:xfrm>
            <a:off x="184935" y="2276666"/>
            <a:ext cx="11589250" cy="646331"/>
          </a:xfrm>
          <a:prstGeom prst="rect">
            <a:avLst/>
          </a:prstGeom>
          <a:noFill/>
        </p:spPr>
        <p:txBody>
          <a:bodyPr wrap="square">
            <a:sp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1" lang="zh-CN" altLang="en-US" sz="3600" b="1" i="0" u="none" strike="noStrike" kern="1200" cap="none" spc="0" normalizeH="0" baseline="0" noProof="0" dirty="0">
                <a:ln>
                  <a:noFill/>
                </a:ln>
                <a:effectLst/>
                <a:uLnTx/>
                <a:uFillTx/>
                <a:latin typeface="华文中宋" panose="02010600040101010101" pitchFamily="2" charset="-122"/>
                <a:ea typeface="华文中宋" panose="02010600040101010101" pitchFamily="2" charset="-122"/>
                <a:cs typeface="微软雅黑" panose="020B0503020204020204" pitchFamily="34" charset="-122"/>
              </a:rPr>
              <a:t>寻道问史</a:t>
            </a:r>
            <a:r>
              <a:rPr kumimoji="1" lang="en-US" altLang="zh-CN" sz="3600" b="1" i="0" u="none" strike="noStrike" kern="1200" cap="none" spc="0" normalizeH="0" baseline="0" noProof="0" dirty="0">
                <a:ln>
                  <a:noFill/>
                </a:ln>
                <a:effectLst/>
                <a:uLnTx/>
                <a:uFillTx/>
                <a:latin typeface="华文中宋" panose="02010600040101010101" pitchFamily="2" charset="-122"/>
                <a:ea typeface="华文中宋" panose="02010600040101010101" pitchFamily="2" charset="-122"/>
                <a:cs typeface="微软雅黑" panose="020B0503020204020204" pitchFamily="34" charset="-122"/>
              </a:rPr>
              <a:t>——</a:t>
            </a:r>
            <a:r>
              <a:rPr kumimoji="1" lang="zh-CN" altLang="en-US" sz="3600" b="1" i="0" u="none" strike="noStrike" kern="1200" cap="none" spc="0" normalizeH="0" baseline="0" noProof="0" dirty="0">
                <a:ln>
                  <a:noFill/>
                </a:ln>
                <a:effectLst/>
                <a:uLnTx/>
                <a:uFillTx/>
                <a:latin typeface="华文中宋" panose="02010600040101010101" pitchFamily="2" charset="-122"/>
                <a:ea typeface="华文中宋" panose="02010600040101010101" pitchFamily="2" charset="-122"/>
                <a:cs typeface="微软雅黑" panose="020B0503020204020204" pitchFamily="34" charset="-122"/>
              </a:rPr>
              <a:t>构建基于核心素养的多层次历史评价体系</a:t>
            </a:r>
          </a:p>
        </p:txBody>
      </p:sp>
      <p:sp>
        <p:nvSpPr>
          <p:cNvPr id="9" name="文本框 8">
            <a:extLst>
              <a:ext uri="{FF2B5EF4-FFF2-40B4-BE49-F238E27FC236}">
                <a16:creationId xmlns:a16="http://schemas.microsoft.com/office/drawing/2014/main" id="{53CA08FC-F992-189F-C22B-2EEBC918D20A}"/>
              </a:ext>
            </a:extLst>
          </p:cNvPr>
          <p:cNvSpPr txBox="1"/>
          <p:nvPr/>
        </p:nvSpPr>
        <p:spPr>
          <a:xfrm>
            <a:off x="0" y="5506575"/>
            <a:ext cx="12192000" cy="1135054"/>
          </a:xfrm>
          <a:prstGeom prst="rect">
            <a:avLst/>
          </a:prstGeom>
          <a:solidFill>
            <a:schemeClr val="accent3">
              <a:alpha val="50000"/>
            </a:schemeClr>
          </a:solidFill>
          <a:ln>
            <a:noFill/>
          </a:ln>
        </p:spPr>
        <p:txBody>
          <a:bodyPr wrap="square" rtlCol="0">
            <a:spAutoFit/>
          </a:bodyPr>
          <a:lstStyle/>
          <a:p>
            <a:pPr lvl="0">
              <a:lnSpc>
                <a:spcPct val="150000"/>
              </a:lnSpc>
            </a:pPr>
            <a:r>
              <a:rPr lang="zh-CN" altLang="en-US" sz="2400" b="1" dirty="0">
                <a:solidFill>
                  <a:schemeClr val="tx1">
                    <a:lumMod val="75000"/>
                    <a:lumOff val="25000"/>
                  </a:schemeClr>
                </a:solidFill>
                <a:latin typeface="华文中宋" panose="02010600040101010101" pitchFamily="2" charset="-122"/>
                <a:ea typeface="华文中宋" panose="02010600040101010101" pitchFamily="2" charset="-122"/>
              </a:rPr>
              <a:t>                云南省周永珍历史名师工作室</a:t>
            </a:r>
            <a:endParaRPr lang="en-US" altLang="zh-CN" sz="2400" b="1" dirty="0">
              <a:solidFill>
                <a:schemeClr val="tx1">
                  <a:lumMod val="75000"/>
                  <a:lumOff val="25000"/>
                </a:schemeClr>
              </a:solidFill>
              <a:latin typeface="华文中宋" panose="02010600040101010101" pitchFamily="2" charset="-122"/>
              <a:ea typeface="华文中宋" panose="02010600040101010101" pitchFamily="2" charset="-122"/>
            </a:endParaRPr>
          </a:p>
          <a:p>
            <a:pPr lvl="0">
              <a:lnSpc>
                <a:spcPct val="150000"/>
              </a:lnSpc>
            </a:pPr>
            <a:r>
              <a:rPr lang="en-US" altLang="zh-CN" sz="2400" b="1" dirty="0">
                <a:solidFill>
                  <a:schemeClr val="tx1">
                    <a:lumMod val="75000"/>
                    <a:lumOff val="25000"/>
                  </a:schemeClr>
                </a:solidFill>
                <a:latin typeface="华文中宋" panose="02010600040101010101" pitchFamily="2" charset="-122"/>
                <a:ea typeface="华文中宋" panose="02010600040101010101" pitchFamily="2" charset="-122"/>
              </a:rPr>
              <a:t>                     </a:t>
            </a:r>
            <a:r>
              <a:rPr lang="zh-CN" altLang="en-US" sz="2400" b="1" dirty="0">
                <a:solidFill>
                  <a:schemeClr val="tx1">
                    <a:lumMod val="75000"/>
                    <a:lumOff val="25000"/>
                  </a:schemeClr>
                </a:solidFill>
                <a:latin typeface="华文中宋" panose="02010600040101010101" pitchFamily="2" charset="-122"/>
                <a:ea typeface="华文中宋" panose="02010600040101010101" pitchFamily="2" charset="-122"/>
              </a:rPr>
              <a:t>昆明市第十二中学</a:t>
            </a:r>
            <a:endParaRPr lang="en-US" altLang="zh-CN" sz="2400" b="1" dirty="0">
              <a:solidFill>
                <a:schemeClr val="tx1">
                  <a:lumMod val="75000"/>
                  <a:lumOff val="25000"/>
                </a:schemeClr>
              </a:solidFill>
              <a:latin typeface="华文中宋" panose="02010600040101010101" pitchFamily="2" charset="-122"/>
              <a:ea typeface="华文中宋" panose="02010600040101010101" pitchFamily="2" charset="-122"/>
            </a:endParaRPr>
          </a:p>
        </p:txBody>
      </p:sp>
      <p:sp>
        <p:nvSpPr>
          <p:cNvPr id="10" name="文本框 9">
            <a:extLst>
              <a:ext uri="{FF2B5EF4-FFF2-40B4-BE49-F238E27FC236}">
                <a16:creationId xmlns:a16="http://schemas.microsoft.com/office/drawing/2014/main" id="{72E8BB16-68F9-A503-778A-07F7BE291F84}"/>
              </a:ext>
            </a:extLst>
          </p:cNvPr>
          <p:cNvSpPr txBox="1"/>
          <p:nvPr/>
        </p:nvSpPr>
        <p:spPr>
          <a:xfrm>
            <a:off x="6678203" y="5773463"/>
            <a:ext cx="1705509" cy="523220"/>
          </a:xfrm>
          <a:prstGeom prst="rect">
            <a:avLst/>
          </a:prstGeom>
          <a:noFill/>
        </p:spPr>
        <p:txBody>
          <a:bodyPr wrap="square" rtlCol="0">
            <a:spAutoFit/>
          </a:bodyPr>
          <a:lstStyle/>
          <a:p>
            <a:r>
              <a:rPr lang="zh-CN" altLang="en-US" sz="2800" dirty="0">
                <a:latin typeface="华文中宋" panose="02010600040101010101" pitchFamily="2" charset="-122"/>
                <a:ea typeface="华文中宋" panose="02010600040101010101" pitchFamily="2" charset="-122"/>
              </a:rPr>
              <a:t>曾永刚</a:t>
            </a:r>
          </a:p>
        </p:txBody>
      </p:sp>
    </p:spTree>
    <p:extLst>
      <p:ext uri="{BB962C8B-B14F-4D97-AF65-F5344CB8AC3E}">
        <p14:creationId xmlns:p14="http://schemas.microsoft.com/office/powerpoint/2010/main" val="3086083783"/>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C0E8B759-D957-9C9A-F7C0-799CF74EFB63}"/>
              </a:ext>
            </a:extLst>
          </p:cNvPr>
          <p:cNvSpPr txBox="1"/>
          <p:nvPr/>
        </p:nvSpPr>
        <p:spPr>
          <a:xfrm>
            <a:off x="1243173" y="2351782"/>
            <a:ext cx="1510301" cy="1077218"/>
          </a:xfrm>
          <a:prstGeom prst="rect">
            <a:avLst/>
          </a:prstGeom>
          <a:noFill/>
        </p:spPr>
        <p:txBody>
          <a:bodyPr wrap="square" rtlCol="0">
            <a:spAutoFit/>
          </a:bodyPr>
          <a:lstStyle/>
          <a:p>
            <a:r>
              <a:rPr lang="zh-CN" altLang="en-US" sz="3200" dirty="0"/>
              <a:t>评价指标设计</a:t>
            </a:r>
          </a:p>
        </p:txBody>
      </p:sp>
      <p:sp>
        <p:nvSpPr>
          <p:cNvPr id="3" name="左大括号 2">
            <a:extLst>
              <a:ext uri="{FF2B5EF4-FFF2-40B4-BE49-F238E27FC236}">
                <a16:creationId xmlns:a16="http://schemas.microsoft.com/office/drawing/2014/main" id="{294F1AD3-77EC-B500-A85A-3FCBD69820CD}"/>
              </a:ext>
            </a:extLst>
          </p:cNvPr>
          <p:cNvSpPr/>
          <p:nvPr/>
        </p:nvSpPr>
        <p:spPr>
          <a:xfrm>
            <a:off x="2558265" y="1510301"/>
            <a:ext cx="390418" cy="3010329"/>
          </a:xfrm>
          <a:prstGeom prst="lef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81ACA77A-983C-BFD8-D659-22D64BE6540B}"/>
              </a:ext>
            </a:extLst>
          </p:cNvPr>
          <p:cNvSpPr txBox="1"/>
          <p:nvPr/>
        </p:nvSpPr>
        <p:spPr>
          <a:xfrm>
            <a:off x="3102794" y="1364843"/>
            <a:ext cx="4982968" cy="461665"/>
          </a:xfrm>
          <a:prstGeom prst="rect">
            <a:avLst/>
          </a:prstGeom>
          <a:noFill/>
          <a:ln>
            <a:solidFill>
              <a:schemeClr val="bg2">
                <a:lumMod val="50000"/>
              </a:schemeClr>
            </a:solidFill>
          </a:ln>
        </p:spPr>
        <p:txBody>
          <a:bodyPr wrap="square" rtlCol="0">
            <a:spAutoFit/>
          </a:bodyPr>
          <a:lstStyle/>
          <a:p>
            <a:r>
              <a:rPr lang="zh-CN" altLang="en-US" sz="2400" dirty="0"/>
              <a:t>学业质量标准（评价的方向和路劲）</a:t>
            </a:r>
          </a:p>
        </p:txBody>
      </p:sp>
      <p:sp>
        <p:nvSpPr>
          <p:cNvPr id="5" name="文本框 4">
            <a:extLst>
              <a:ext uri="{FF2B5EF4-FFF2-40B4-BE49-F238E27FC236}">
                <a16:creationId xmlns:a16="http://schemas.microsoft.com/office/drawing/2014/main" id="{D56BAEC7-DB61-E175-C057-B39DA47D27FB}"/>
              </a:ext>
            </a:extLst>
          </p:cNvPr>
          <p:cNvSpPr txBox="1"/>
          <p:nvPr/>
        </p:nvSpPr>
        <p:spPr>
          <a:xfrm>
            <a:off x="3102795" y="2556301"/>
            <a:ext cx="4982968" cy="830997"/>
          </a:xfrm>
          <a:prstGeom prst="rect">
            <a:avLst/>
          </a:prstGeom>
          <a:noFill/>
          <a:ln>
            <a:solidFill>
              <a:schemeClr val="bg2">
                <a:lumMod val="50000"/>
              </a:schemeClr>
            </a:solidFill>
          </a:ln>
        </p:spPr>
        <p:txBody>
          <a:bodyPr wrap="square" rtlCol="0">
            <a:spAutoFit/>
          </a:bodyPr>
          <a:lstStyle/>
          <a:p>
            <a:r>
              <a:rPr lang="zh-CN" altLang="en-US" sz="2400" dirty="0"/>
              <a:t>学科思维能力构成（学业质量标准的细化和补充）</a:t>
            </a:r>
          </a:p>
        </p:txBody>
      </p:sp>
      <p:sp>
        <p:nvSpPr>
          <p:cNvPr id="6" name="文本框 5">
            <a:extLst>
              <a:ext uri="{FF2B5EF4-FFF2-40B4-BE49-F238E27FC236}">
                <a16:creationId xmlns:a16="http://schemas.microsoft.com/office/drawing/2014/main" id="{1EAF3FFF-3840-46BB-ED8C-11BA7F5BCFB3}"/>
              </a:ext>
            </a:extLst>
          </p:cNvPr>
          <p:cNvSpPr txBox="1"/>
          <p:nvPr/>
        </p:nvSpPr>
        <p:spPr>
          <a:xfrm>
            <a:off x="3102794" y="4117091"/>
            <a:ext cx="5095984" cy="830997"/>
          </a:xfrm>
          <a:prstGeom prst="rect">
            <a:avLst/>
          </a:prstGeom>
          <a:noFill/>
          <a:ln>
            <a:solidFill>
              <a:schemeClr val="bg2">
                <a:lumMod val="50000"/>
              </a:schemeClr>
            </a:solidFill>
          </a:ln>
        </p:spPr>
        <p:txBody>
          <a:bodyPr wrap="square" rtlCol="0">
            <a:spAutoFit/>
          </a:bodyPr>
          <a:lstStyle/>
          <a:p>
            <a:r>
              <a:rPr lang="zh-CN" altLang="en-US" sz="2400" dirty="0"/>
              <a:t>学科能力层级结构（思维指向和命题测试）</a:t>
            </a:r>
          </a:p>
        </p:txBody>
      </p:sp>
      <p:sp>
        <p:nvSpPr>
          <p:cNvPr id="8" name="箭头: 下 7">
            <a:extLst>
              <a:ext uri="{FF2B5EF4-FFF2-40B4-BE49-F238E27FC236}">
                <a16:creationId xmlns:a16="http://schemas.microsoft.com/office/drawing/2014/main" id="{DD34686A-3EDD-9549-2E42-2A911AAF7416}"/>
              </a:ext>
            </a:extLst>
          </p:cNvPr>
          <p:cNvSpPr/>
          <p:nvPr/>
        </p:nvSpPr>
        <p:spPr>
          <a:xfrm>
            <a:off x="5157627" y="1962364"/>
            <a:ext cx="493160" cy="593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箭头: 下 8">
            <a:extLst>
              <a:ext uri="{FF2B5EF4-FFF2-40B4-BE49-F238E27FC236}">
                <a16:creationId xmlns:a16="http://schemas.microsoft.com/office/drawing/2014/main" id="{6B124844-486D-875E-DF01-F50E531AFCD8}"/>
              </a:ext>
            </a:extLst>
          </p:cNvPr>
          <p:cNvSpPr/>
          <p:nvPr/>
        </p:nvSpPr>
        <p:spPr>
          <a:xfrm>
            <a:off x="5157626" y="3455226"/>
            <a:ext cx="493160" cy="593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71020923"/>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6216ABD-831F-CC6E-5FF7-EF25AE76B81B}"/>
              </a:ext>
            </a:extLst>
          </p:cNvPr>
          <p:cNvSpPr txBox="1"/>
          <p:nvPr/>
        </p:nvSpPr>
        <p:spPr>
          <a:xfrm>
            <a:off x="750014" y="665044"/>
            <a:ext cx="8993076" cy="584775"/>
          </a:xfrm>
          <a:prstGeom prst="rect">
            <a:avLst/>
          </a:prstGeom>
          <a:noFill/>
        </p:spPr>
        <p:txBody>
          <a:bodyPr wrap="square" rtlCol="0">
            <a:spAutoFit/>
          </a:bodyPr>
          <a:lstStyle/>
          <a:p>
            <a:pPr marL="0" marR="0" lvl="0" indent="0" algn="l" defTabSz="913765" rtl="0" eaLnBrk="1" fontAlgn="auto" latinLnBrk="0" hangingPunct="1">
              <a:lnSpc>
                <a:spcPct val="100000"/>
              </a:lnSpc>
              <a:spcBef>
                <a:spcPts val="0"/>
              </a:spcBef>
              <a:spcAft>
                <a:spcPts val="0"/>
              </a:spcAft>
              <a:buClrTx/>
              <a:buSzTx/>
              <a:buFontTx/>
              <a:buNone/>
              <a:tabLst/>
              <a:defRPr/>
            </a:pPr>
            <a:r>
              <a:rPr lang="zh-CN" altLang="en-US" sz="3200" dirty="0">
                <a:solidFill>
                  <a:srgbClr val="000000"/>
                </a:solidFill>
                <a:latin typeface="华文中宋" panose="02010600040101010101" pitchFamily="2" charset="-122"/>
                <a:ea typeface="华文中宋" panose="02010600040101010101" pitchFamily="2" charset="-122"/>
              </a:rPr>
              <a:t>二、基于核心素养的历史教学评价实践</a:t>
            </a:r>
            <a:endParaRPr kumimoji="0" lang="zh-CN" altLang="en-US" sz="3200" b="0" i="0" u="none" strike="noStrike" kern="120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mn-cs"/>
            </a:endParaRPr>
          </a:p>
        </p:txBody>
      </p:sp>
      <p:sp>
        <p:nvSpPr>
          <p:cNvPr id="3" name="文本框 2">
            <a:extLst>
              <a:ext uri="{FF2B5EF4-FFF2-40B4-BE49-F238E27FC236}">
                <a16:creationId xmlns:a16="http://schemas.microsoft.com/office/drawing/2014/main" id="{8E081CDF-F725-D55D-F931-78DDF0C3A4CE}"/>
              </a:ext>
            </a:extLst>
          </p:cNvPr>
          <p:cNvSpPr txBox="1"/>
          <p:nvPr/>
        </p:nvSpPr>
        <p:spPr>
          <a:xfrm>
            <a:off x="1958326" y="1943500"/>
            <a:ext cx="9554256" cy="584775"/>
          </a:xfrm>
          <a:prstGeom prst="rect">
            <a:avLst/>
          </a:prstGeom>
          <a:noFill/>
        </p:spPr>
        <p:txBody>
          <a:bodyPr wrap="square" rtlCol="0">
            <a:spAutoFit/>
          </a:bodyPr>
          <a:lstStyle/>
          <a:p>
            <a:r>
              <a:rPr lang="zh-CN" altLang="en-US" sz="3200" dirty="0">
                <a:latin typeface="华文中宋" panose="02010600040101010101" pitchFamily="2" charset="-122"/>
                <a:ea typeface="华文中宋" panose="02010600040101010101" pitchFamily="2" charset="-122"/>
              </a:rPr>
              <a:t>案例：高三复习：工业革命与科技发展</a:t>
            </a:r>
          </a:p>
        </p:txBody>
      </p:sp>
      <p:sp>
        <p:nvSpPr>
          <p:cNvPr id="4" name="文本框 3">
            <a:extLst>
              <a:ext uri="{FF2B5EF4-FFF2-40B4-BE49-F238E27FC236}">
                <a16:creationId xmlns:a16="http://schemas.microsoft.com/office/drawing/2014/main" id="{2C3EF793-AC3F-77D6-C0BC-C0296EBEC152}"/>
              </a:ext>
            </a:extLst>
          </p:cNvPr>
          <p:cNvSpPr txBox="1"/>
          <p:nvPr/>
        </p:nvSpPr>
        <p:spPr>
          <a:xfrm>
            <a:off x="357027" y="2990898"/>
            <a:ext cx="11630346" cy="2677656"/>
          </a:xfrm>
          <a:prstGeom prst="rect">
            <a:avLst/>
          </a:prstGeom>
          <a:solidFill>
            <a:schemeClr val="bg1"/>
          </a:solidFill>
        </p:spPr>
        <p:txBody>
          <a:bodyPr wrap="square" rtlCol="0">
            <a:spAutoFit/>
          </a:bodyPr>
          <a:lstStyle/>
          <a:p>
            <a:r>
              <a:rPr lang="zh-CN" altLang="en-US" sz="2800" dirty="0"/>
              <a:t>教学目标：</a:t>
            </a:r>
            <a:endParaRPr lang="en-US" altLang="zh-CN" sz="2800" dirty="0"/>
          </a:p>
          <a:p>
            <a:r>
              <a:rPr lang="en-US" altLang="zh-CN" sz="2800" dirty="0"/>
              <a:t>1.</a:t>
            </a:r>
            <a:r>
              <a:rPr lang="zh-CN" altLang="en-US" sz="2800" dirty="0"/>
              <a:t>通过总结三次工业革命的代表性科技成就，学生能够概括科技发展中呈现的趋势，并分析呈现这种趋势的原因。</a:t>
            </a:r>
            <a:endParaRPr lang="en-US" altLang="zh-CN" sz="2800" dirty="0"/>
          </a:p>
          <a:p>
            <a:r>
              <a:rPr lang="en-US" altLang="zh-CN" sz="2800" dirty="0"/>
              <a:t>2.</a:t>
            </a:r>
            <a:r>
              <a:rPr lang="zh-CN" altLang="en-US" sz="2800" dirty="0"/>
              <a:t>了解三次工业革命与科技中心的转移，学生能够从多角度认识大国兴衰的过程，分析科技创新的的驱动因素。</a:t>
            </a:r>
            <a:endParaRPr lang="en-US" altLang="zh-CN" sz="2800" dirty="0"/>
          </a:p>
          <a:p>
            <a:r>
              <a:rPr lang="en-US" altLang="zh-CN" sz="2800" dirty="0"/>
              <a:t>3.</a:t>
            </a:r>
            <a:r>
              <a:rPr lang="zh-CN" altLang="en-US" sz="2800" dirty="0"/>
              <a:t>通过梳理新中国科技发展的相关史实，认识中国科技发展的意义。</a:t>
            </a:r>
            <a:endParaRPr lang="en-US" altLang="zh-CN" sz="2800" dirty="0"/>
          </a:p>
        </p:txBody>
      </p:sp>
    </p:spTree>
    <p:extLst>
      <p:ext uri="{BB962C8B-B14F-4D97-AF65-F5344CB8AC3E}">
        <p14:creationId xmlns:p14="http://schemas.microsoft.com/office/powerpoint/2010/main" val="2032682608"/>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a:extLst>
              <a:ext uri="{FF2B5EF4-FFF2-40B4-BE49-F238E27FC236}">
                <a16:creationId xmlns:a16="http://schemas.microsoft.com/office/drawing/2014/main" id="{DB3684C1-73AB-F08F-99ED-15C6E6487229}"/>
              </a:ext>
            </a:extLst>
          </p:cNvPr>
          <p:cNvGraphicFramePr>
            <a:graphicFrameLocks noGrp="1"/>
          </p:cNvGraphicFramePr>
          <p:nvPr>
            <p:extLst>
              <p:ext uri="{D42A27DB-BD31-4B8C-83A1-F6EECF244321}">
                <p14:modId xmlns:p14="http://schemas.microsoft.com/office/powerpoint/2010/main" val="3476908168"/>
              </p:ext>
            </p:extLst>
          </p:nvPr>
        </p:nvGraphicFramePr>
        <p:xfrm>
          <a:off x="273269" y="131837"/>
          <a:ext cx="11645462" cy="5852160"/>
        </p:xfrm>
        <a:graphic>
          <a:graphicData uri="http://schemas.openxmlformats.org/drawingml/2006/table">
            <a:tbl>
              <a:tblPr firstRow="1" bandRow="1">
                <a:tableStyleId>{5C22544A-7EE6-4342-B048-85BDC9FD1C3A}</a:tableStyleId>
              </a:tblPr>
              <a:tblGrid>
                <a:gridCol w="1429407">
                  <a:extLst>
                    <a:ext uri="{9D8B030D-6E8A-4147-A177-3AD203B41FA5}">
                      <a16:colId xmlns:a16="http://schemas.microsoft.com/office/drawing/2014/main" val="3659449937"/>
                    </a:ext>
                  </a:extLst>
                </a:gridCol>
                <a:gridCol w="822810">
                  <a:extLst>
                    <a:ext uri="{9D8B030D-6E8A-4147-A177-3AD203B41FA5}">
                      <a16:colId xmlns:a16="http://schemas.microsoft.com/office/drawing/2014/main" val="4140141792"/>
                    </a:ext>
                  </a:extLst>
                </a:gridCol>
                <a:gridCol w="9393245">
                  <a:extLst>
                    <a:ext uri="{9D8B030D-6E8A-4147-A177-3AD203B41FA5}">
                      <a16:colId xmlns:a16="http://schemas.microsoft.com/office/drawing/2014/main" val="2290802813"/>
                    </a:ext>
                  </a:extLst>
                </a:gridCol>
              </a:tblGrid>
              <a:tr h="370840">
                <a:tc>
                  <a:txBody>
                    <a:bodyPr/>
                    <a:lstStyle/>
                    <a:p>
                      <a:pPr algn="ctr"/>
                      <a:r>
                        <a:rPr lang="zh-CN" altLang="en-US" sz="2400" dirty="0">
                          <a:solidFill>
                            <a:schemeClr val="tx1"/>
                          </a:solidFill>
                        </a:rPr>
                        <a:t>学习任务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zh-CN" altLang="en-US" sz="2400" dirty="0">
                          <a:solidFill>
                            <a:schemeClr val="tx1"/>
                          </a:solidFill>
                        </a:rPr>
                        <a:t>评价目标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a:p>
                  </a:txBody>
                  <a:tcPr/>
                </a:tc>
                <a:extLst>
                  <a:ext uri="{0D108BD9-81ED-4DB2-BD59-A6C34878D82A}">
                    <a16:rowId xmlns:a16="http://schemas.microsoft.com/office/drawing/2014/main" val="4201989404"/>
                  </a:ext>
                </a:extLst>
              </a:tr>
              <a:tr h="370840">
                <a:tc>
                  <a:txBody>
                    <a:bodyPr/>
                    <a:lstStyle/>
                    <a:p>
                      <a:endParaRPr lang="en-US" altLang="zh-CN" sz="2400" dirty="0">
                        <a:solidFill>
                          <a:schemeClr val="tx1"/>
                        </a:solidFill>
                      </a:endParaRPr>
                    </a:p>
                    <a:p>
                      <a:r>
                        <a:rPr lang="zh-CN" altLang="en-US" sz="2400" dirty="0">
                          <a:solidFill>
                            <a:schemeClr val="tx1"/>
                          </a:solidFill>
                        </a:rPr>
                        <a:t>学习任务一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tLang="zh-CN" sz="2400" dirty="0">
                        <a:solidFill>
                          <a:schemeClr val="tx1"/>
                        </a:solidFill>
                      </a:endParaRPr>
                    </a:p>
                    <a:p>
                      <a:endParaRPr lang="en-US" altLang="zh-CN" sz="2400" dirty="0">
                        <a:solidFill>
                          <a:schemeClr val="tx1"/>
                        </a:solidFill>
                      </a:endParaRPr>
                    </a:p>
                    <a:p>
                      <a:r>
                        <a:rPr lang="zh-CN" altLang="en-US" sz="2400" dirty="0">
                          <a:solidFill>
                            <a:schemeClr val="tx1"/>
                          </a:solidFill>
                        </a:rPr>
                        <a:t>题</a:t>
                      </a:r>
                      <a:r>
                        <a:rPr lang="en-US" altLang="zh-CN" sz="2400" dirty="0">
                          <a:solidFill>
                            <a:schemeClr val="tx1"/>
                          </a:solidFill>
                        </a:rPr>
                        <a:t>1</a:t>
                      </a:r>
                      <a:endParaRPr lang="zh-CN"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2400" dirty="0">
                          <a:solidFill>
                            <a:schemeClr val="tx1"/>
                          </a:solidFill>
                        </a:rPr>
                        <a:t>1.</a:t>
                      </a:r>
                      <a:r>
                        <a:rPr lang="zh-CN" altLang="en-US" sz="2400" dirty="0">
                          <a:solidFill>
                            <a:schemeClr val="tx1"/>
                          </a:solidFill>
                        </a:rPr>
                        <a:t>学生能够根据材料和所学，在特定的</a:t>
                      </a:r>
                      <a:r>
                        <a:rPr lang="zh-CN" altLang="en-US" sz="2400" dirty="0">
                          <a:solidFill>
                            <a:schemeClr val="bg2">
                              <a:lumMod val="50000"/>
                            </a:schemeClr>
                          </a:solidFill>
                        </a:rPr>
                        <a:t>空间范围</a:t>
                      </a:r>
                      <a:r>
                        <a:rPr lang="zh-CN" altLang="en-US" sz="2400" dirty="0">
                          <a:solidFill>
                            <a:schemeClr val="tx1"/>
                          </a:solidFill>
                        </a:rPr>
                        <a:t>内全面</a:t>
                      </a:r>
                      <a:r>
                        <a:rPr lang="zh-CN" altLang="en-US" sz="2400" dirty="0">
                          <a:solidFill>
                            <a:schemeClr val="bg2">
                              <a:lumMod val="50000"/>
                            </a:schemeClr>
                          </a:solidFill>
                        </a:rPr>
                        <a:t>概括</a:t>
                      </a:r>
                      <a:r>
                        <a:rPr lang="zh-CN" altLang="en-US" sz="2400" dirty="0">
                          <a:solidFill>
                            <a:schemeClr val="tx1"/>
                          </a:solidFill>
                        </a:rPr>
                        <a:t>三次工业革命期间科技发展的趋势。</a:t>
                      </a:r>
                      <a:endParaRPr lang="en-US" altLang="zh-CN" sz="2400" dirty="0">
                        <a:solidFill>
                          <a:schemeClr val="tx1"/>
                        </a:solidFill>
                      </a:endParaRPr>
                    </a:p>
                    <a:p>
                      <a:r>
                        <a:rPr lang="en-US" altLang="zh-CN" sz="2400" dirty="0">
                          <a:solidFill>
                            <a:schemeClr val="tx1"/>
                          </a:solidFill>
                        </a:rPr>
                        <a:t>2.</a:t>
                      </a:r>
                      <a:r>
                        <a:rPr lang="zh-CN" altLang="en-US" sz="2400" dirty="0">
                          <a:solidFill>
                            <a:schemeClr val="tx1"/>
                          </a:solidFill>
                        </a:rPr>
                        <a:t>学生能够在</a:t>
                      </a:r>
                      <a:r>
                        <a:rPr lang="zh-CN" altLang="en-US" sz="2400" dirty="0">
                          <a:solidFill>
                            <a:schemeClr val="bg2">
                              <a:lumMod val="50000"/>
                            </a:schemeClr>
                          </a:solidFill>
                        </a:rPr>
                        <a:t>唯物史观</a:t>
                      </a:r>
                      <a:r>
                        <a:rPr lang="zh-CN" altLang="en-US" sz="2400" dirty="0">
                          <a:solidFill>
                            <a:schemeClr val="tx1"/>
                          </a:solidFill>
                        </a:rPr>
                        <a:t>的指导下，选择、组织和</a:t>
                      </a:r>
                      <a:r>
                        <a:rPr lang="zh-CN" altLang="en-US" sz="2400" dirty="0">
                          <a:solidFill>
                            <a:schemeClr val="bg2">
                              <a:lumMod val="50000"/>
                            </a:schemeClr>
                          </a:solidFill>
                        </a:rPr>
                        <a:t>运用相关材料</a:t>
                      </a:r>
                      <a:r>
                        <a:rPr lang="zh-CN" altLang="en-US" sz="2400" dirty="0">
                          <a:solidFill>
                            <a:schemeClr val="tx1"/>
                          </a:solidFill>
                        </a:rPr>
                        <a:t>并使用相关历史术语，从政治、经济、思想文化等角度</a:t>
                      </a:r>
                      <a:r>
                        <a:rPr lang="zh-CN" altLang="en-US" sz="2400" dirty="0">
                          <a:solidFill>
                            <a:schemeClr val="bg2">
                              <a:lumMod val="50000"/>
                            </a:schemeClr>
                          </a:solidFill>
                        </a:rPr>
                        <a:t>解释</a:t>
                      </a:r>
                      <a:r>
                        <a:rPr lang="zh-CN" altLang="en-US" sz="2400" dirty="0">
                          <a:solidFill>
                            <a:schemeClr val="tx1"/>
                          </a:solidFill>
                        </a:rPr>
                        <a:t>趋势出现的原因。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7800500"/>
                  </a:ext>
                </a:extLst>
              </a:tr>
              <a:tr h="594360">
                <a:tc rowSpan="2">
                  <a:txBody>
                    <a:bodyPr/>
                    <a:lstStyle/>
                    <a:p>
                      <a:endParaRPr lang="en-US" altLang="zh-CN" sz="2400" dirty="0">
                        <a:solidFill>
                          <a:schemeClr val="tx1"/>
                        </a:solidFill>
                      </a:endParaRPr>
                    </a:p>
                    <a:p>
                      <a:endParaRPr lang="en-US" altLang="zh-CN" sz="2400" dirty="0">
                        <a:solidFill>
                          <a:schemeClr val="tx1"/>
                        </a:solidFill>
                      </a:endParaRPr>
                    </a:p>
                    <a:p>
                      <a:endParaRPr lang="en-US" altLang="zh-CN" sz="2400" dirty="0">
                        <a:solidFill>
                          <a:schemeClr val="tx1"/>
                        </a:solidFill>
                      </a:endParaRPr>
                    </a:p>
                    <a:p>
                      <a:endParaRPr lang="en-US" altLang="zh-CN" sz="2400" dirty="0">
                        <a:solidFill>
                          <a:schemeClr val="tx1"/>
                        </a:solidFill>
                      </a:endParaRPr>
                    </a:p>
                    <a:p>
                      <a:endParaRPr lang="en-US" altLang="zh-CN" sz="2400" dirty="0">
                        <a:solidFill>
                          <a:schemeClr val="tx1"/>
                        </a:solidFill>
                      </a:endParaRPr>
                    </a:p>
                    <a:p>
                      <a:r>
                        <a:rPr lang="zh-CN" altLang="en-US" sz="2400" dirty="0">
                          <a:solidFill>
                            <a:schemeClr val="tx1"/>
                          </a:solidFill>
                        </a:rPr>
                        <a:t>学习任务二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tLang="zh-CN" sz="2400" dirty="0">
                        <a:solidFill>
                          <a:schemeClr val="tx1"/>
                        </a:solidFill>
                      </a:endParaRPr>
                    </a:p>
                    <a:p>
                      <a:r>
                        <a:rPr lang="zh-CN" altLang="en-US" sz="2400" dirty="0">
                          <a:solidFill>
                            <a:schemeClr val="tx1"/>
                          </a:solidFill>
                        </a:rPr>
                        <a:t>题</a:t>
                      </a:r>
                      <a:r>
                        <a:rPr lang="en-US" altLang="zh-CN" sz="2400" dirty="0">
                          <a:solidFill>
                            <a:schemeClr val="tx1"/>
                          </a:solidFill>
                        </a:rPr>
                        <a:t>2</a:t>
                      </a:r>
                      <a:endParaRPr lang="zh-CN"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2400" dirty="0">
                          <a:solidFill>
                            <a:schemeClr val="tx1"/>
                          </a:solidFill>
                        </a:rPr>
                        <a:t>1.</a:t>
                      </a:r>
                      <a:r>
                        <a:rPr lang="zh-CN" altLang="en-US" sz="2400" dirty="0">
                          <a:solidFill>
                            <a:schemeClr val="tx1"/>
                          </a:solidFill>
                        </a:rPr>
                        <a:t>在探究特定历史问题时，能够对</a:t>
                      </a:r>
                      <a:r>
                        <a:rPr lang="zh-CN" altLang="en-US" sz="2400" dirty="0">
                          <a:solidFill>
                            <a:schemeClr val="bg2">
                              <a:lumMod val="50000"/>
                            </a:schemeClr>
                          </a:solidFill>
                        </a:rPr>
                        <a:t>史料进行辨析</a:t>
                      </a:r>
                      <a:r>
                        <a:rPr lang="zh-CN" altLang="en-US" sz="2400" dirty="0">
                          <a:solidFill>
                            <a:schemeClr val="tx1"/>
                          </a:solidFill>
                        </a:rPr>
                        <a:t>。</a:t>
                      </a:r>
                      <a:endParaRPr lang="en-US" altLang="zh-CN" sz="2400" dirty="0">
                        <a:solidFill>
                          <a:schemeClr val="tx1"/>
                        </a:solidFill>
                      </a:endParaRPr>
                    </a:p>
                    <a:p>
                      <a:r>
                        <a:rPr lang="en-US" altLang="zh-CN" sz="2400" dirty="0">
                          <a:solidFill>
                            <a:schemeClr val="tx1"/>
                          </a:solidFill>
                        </a:rPr>
                        <a:t>2.</a:t>
                      </a:r>
                      <a:r>
                        <a:rPr lang="zh-CN" altLang="en-US" sz="2400" dirty="0">
                          <a:solidFill>
                            <a:schemeClr val="tx1"/>
                          </a:solidFill>
                        </a:rPr>
                        <a:t>学生能够利用不同类型史料，对所</a:t>
                      </a:r>
                      <a:r>
                        <a:rPr lang="zh-CN" altLang="en-US" sz="2400" dirty="0">
                          <a:solidFill>
                            <a:schemeClr val="bg2">
                              <a:lumMod val="50000"/>
                            </a:schemeClr>
                          </a:solidFill>
                        </a:rPr>
                        <a:t>探究</a:t>
                      </a:r>
                      <a:r>
                        <a:rPr lang="zh-CN" altLang="en-US" sz="2400" dirty="0">
                          <a:solidFill>
                            <a:schemeClr val="tx1"/>
                          </a:solidFill>
                        </a:rPr>
                        <a:t>的问题进行</a:t>
                      </a:r>
                      <a:r>
                        <a:rPr lang="zh-CN" altLang="en-US" sz="2400" dirty="0">
                          <a:solidFill>
                            <a:schemeClr val="bg2">
                              <a:lumMod val="50000"/>
                            </a:schemeClr>
                          </a:solidFill>
                        </a:rPr>
                        <a:t>互证</a:t>
                      </a:r>
                      <a:r>
                        <a:rPr lang="zh-CN" altLang="en-US" sz="2400" dirty="0">
                          <a:solidFill>
                            <a:schemeClr val="tx1"/>
                          </a:solidFill>
                        </a:rPr>
                        <a:t>。</a:t>
                      </a:r>
                      <a:endParaRPr lang="en-US" altLang="zh-CN" sz="2400" dirty="0">
                        <a:solidFill>
                          <a:schemeClr val="tx1"/>
                        </a:solidFill>
                      </a:endParaRPr>
                    </a:p>
                    <a:p>
                      <a:r>
                        <a:rPr lang="en-US" altLang="zh-CN" sz="2400" dirty="0">
                          <a:solidFill>
                            <a:schemeClr val="tx1"/>
                          </a:solidFill>
                        </a:rPr>
                        <a:t>3.</a:t>
                      </a:r>
                      <a:r>
                        <a:rPr lang="zh-CN" altLang="en-US" sz="2400" dirty="0">
                          <a:solidFill>
                            <a:schemeClr val="tx1"/>
                          </a:solidFill>
                        </a:rPr>
                        <a:t>在探究英国兴衰中，能够利用</a:t>
                      </a:r>
                      <a:r>
                        <a:rPr lang="zh-CN" altLang="en-US" sz="2400" dirty="0">
                          <a:solidFill>
                            <a:schemeClr val="bg2">
                              <a:lumMod val="50000"/>
                            </a:schemeClr>
                          </a:solidFill>
                        </a:rPr>
                        <a:t>唯物史观</a:t>
                      </a:r>
                      <a:r>
                        <a:rPr lang="zh-CN" altLang="en-US" sz="2400" dirty="0">
                          <a:solidFill>
                            <a:schemeClr val="tx1"/>
                          </a:solidFill>
                        </a:rPr>
                        <a:t>辩证的观点</a:t>
                      </a:r>
                      <a:r>
                        <a:rPr lang="zh-CN" altLang="en-US" sz="2400" dirty="0">
                          <a:solidFill>
                            <a:schemeClr val="bg2">
                              <a:lumMod val="50000"/>
                            </a:schemeClr>
                          </a:solidFill>
                        </a:rPr>
                        <a:t>分析</a:t>
                      </a:r>
                      <a:r>
                        <a:rPr lang="zh-CN" altLang="en-US" sz="2400" dirty="0">
                          <a:solidFill>
                            <a:schemeClr val="tx1"/>
                          </a:solidFill>
                        </a:rPr>
                        <a:t>问题。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6438243"/>
                  </a:ext>
                </a:extLst>
              </a:tr>
              <a:tr h="594360">
                <a:tc vMerge="1">
                  <a:txBody>
                    <a:bodyPr/>
                    <a:lstStyle/>
                    <a:p>
                      <a:endParaRPr lang="zh-CN" altLang="en-US"/>
                    </a:p>
                  </a:txBody>
                  <a:tcPr/>
                </a:tc>
                <a:tc>
                  <a:txBody>
                    <a:bodyPr/>
                    <a:lstStyle/>
                    <a:p>
                      <a:endParaRPr lang="en-US" altLang="zh-CN" sz="2400" dirty="0">
                        <a:solidFill>
                          <a:schemeClr val="tx1"/>
                        </a:solidFill>
                      </a:endParaRPr>
                    </a:p>
                    <a:p>
                      <a:endParaRPr lang="en-US" altLang="zh-CN" sz="2400" dirty="0">
                        <a:solidFill>
                          <a:schemeClr val="tx1"/>
                        </a:solidFill>
                      </a:endParaRPr>
                    </a:p>
                    <a:p>
                      <a:endParaRPr lang="en-US" altLang="zh-CN" sz="2400" dirty="0">
                        <a:solidFill>
                          <a:schemeClr val="tx1"/>
                        </a:solidFill>
                      </a:endParaRPr>
                    </a:p>
                    <a:p>
                      <a:endParaRPr lang="en-US" altLang="zh-CN" sz="2400" dirty="0">
                        <a:solidFill>
                          <a:schemeClr val="tx1"/>
                        </a:solidFill>
                      </a:endParaRPr>
                    </a:p>
                    <a:p>
                      <a:r>
                        <a:rPr lang="zh-CN" altLang="en-US" sz="2400" dirty="0">
                          <a:solidFill>
                            <a:schemeClr val="tx1"/>
                          </a:solidFill>
                        </a:rPr>
                        <a:t>题</a:t>
                      </a:r>
                      <a:r>
                        <a:rPr lang="en-US" altLang="zh-CN" sz="2400" dirty="0">
                          <a:solidFill>
                            <a:schemeClr val="tx1"/>
                          </a:solidFill>
                        </a:rPr>
                        <a:t>3</a:t>
                      </a:r>
                      <a:endParaRPr lang="zh-CN"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2400" dirty="0">
                          <a:solidFill>
                            <a:schemeClr val="tx1"/>
                          </a:solidFill>
                        </a:rPr>
                        <a:t>1.</a:t>
                      </a:r>
                      <a:r>
                        <a:rPr lang="zh-CN" altLang="en-US" sz="2400" dirty="0">
                          <a:solidFill>
                            <a:schemeClr val="tx1"/>
                          </a:solidFill>
                        </a:rPr>
                        <a:t>能够运用</a:t>
                      </a:r>
                      <a:r>
                        <a:rPr lang="zh-CN" altLang="en-US" sz="2400" dirty="0">
                          <a:solidFill>
                            <a:schemeClr val="bg2">
                              <a:lumMod val="50000"/>
                            </a:schemeClr>
                          </a:solidFill>
                        </a:rPr>
                        <a:t>唯物史观</a:t>
                      </a:r>
                      <a:r>
                        <a:rPr lang="zh-CN" altLang="en-US" sz="2400" dirty="0">
                          <a:solidFill>
                            <a:schemeClr val="tx1"/>
                          </a:solidFill>
                        </a:rPr>
                        <a:t>中生产关系对生产力的反作用来</a:t>
                      </a:r>
                      <a:r>
                        <a:rPr lang="zh-CN" altLang="en-US" sz="2400" dirty="0">
                          <a:solidFill>
                            <a:schemeClr val="bg2">
                              <a:lumMod val="50000"/>
                            </a:schemeClr>
                          </a:solidFill>
                        </a:rPr>
                        <a:t>解释</a:t>
                      </a:r>
                      <a:r>
                        <a:rPr lang="zh-CN" altLang="en-US" sz="2400" dirty="0">
                          <a:solidFill>
                            <a:schemeClr val="tx1"/>
                          </a:solidFill>
                        </a:rPr>
                        <a:t>制度对科技创新的作用。</a:t>
                      </a:r>
                      <a:endParaRPr lang="en-US" altLang="zh-CN" sz="2400" dirty="0">
                        <a:solidFill>
                          <a:schemeClr val="tx1"/>
                        </a:solidFill>
                      </a:endParaRPr>
                    </a:p>
                    <a:p>
                      <a:r>
                        <a:rPr lang="en-US" altLang="zh-CN" sz="2400" dirty="0">
                          <a:solidFill>
                            <a:schemeClr val="tx1"/>
                          </a:solidFill>
                        </a:rPr>
                        <a:t>2.</a:t>
                      </a:r>
                      <a:r>
                        <a:rPr lang="zh-CN" altLang="en-US" sz="2400" dirty="0">
                          <a:solidFill>
                            <a:schemeClr val="tx1"/>
                          </a:solidFill>
                        </a:rPr>
                        <a:t>能够在具体的</a:t>
                      </a:r>
                      <a:r>
                        <a:rPr lang="zh-CN" altLang="en-US" sz="2400" dirty="0">
                          <a:solidFill>
                            <a:schemeClr val="bg2">
                              <a:lumMod val="50000"/>
                            </a:schemeClr>
                          </a:solidFill>
                        </a:rPr>
                        <a:t>时空框架</a:t>
                      </a:r>
                      <a:r>
                        <a:rPr lang="zh-CN" altLang="en-US" sz="2400" dirty="0">
                          <a:solidFill>
                            <a:schemeClr val="tx1"/>
                          </a:solidFill>
                        </a:rPr>
                        <a:t>中分析、综合、比较材料信息，并做出合理的</a:t>
                      </a:r>
                      <a:r>
                        <a:rPr lang="zh-CN" altLang="en-US" sz="2400" dirty="0">
                          <a:solidFill>
                            <a:schemeClr val="bg2">
                              <a:lumMod val="50000"/>
                            </a:schemeClr>
                          </a:solidFill>
                        </a:rPr>
                        <a:t>论述</a:t>
                      </a:r>
                      <a:r>
                        <a:rPr lang="zh-CN" altLang="en-US" sz="2400" dirty="0">
                          <a:solidFill>
                            <a:schemeClr val="tx1"/>
                          </a:solidFill>
                        </a:rPr>
                        <a:t>。</a:t>
                      </a:r>
                      <a:endParaRPr lang="en-US" altLang="zh-CN" sz="2400" dirty="0">
                        <a:solidFill>
                          <a:schemeClr val="tx1"/>
                        </a:solidFill>
                      </a:endParaRPr>
                    </a:p>
                    <a:p>
                      <a:r>
                        <a:rPr lang="en-US" altLang="zh-CN" sz="2400" dirty="0">
                          <a:solidFill>
                            <a:schemeClr val="tx1"/>
                          </a:solidFill>
                        </a:rPr>
                        <a:t>3.</a:t>
                      </a:r>
                      <a:r>
                        <a:rPr lang="zh-CN" altLang="en-US" sz="2400" dirty="0">
                          <a:solidFill>
                            <a:schemeClr val="tx1"/>
                          </a:solidFill>
                        </a:rPr>
                        <a:t> 能够在尽可能</a:t>
                      </a:r>
                      <a:r>
                        <a:rPr lang="zh-CN" altLang="en-US" sz="2400" dirty="0">
                          <a:solidFill>
                            <a:schemeClr val="bg2">
                              <a:lumMod val="50000"/>
                            </a:schemeClr>
                          </a:solidFill>
                        </a:rPr>
                        <a:t>占有史料</a:t>
                      </a:r>
                      <a:r>
                        <a:rPr lang="zh-CN" altLang="en-US" sz="2400" dirty="0">
                          <a:solidFill>
                            <a:schemeClr val="tx1"/>
                          </a:solidFill>
                        </a:rPr>
                        <a:t>的基础上，提出新的历史</a:t>
                      </a:r>
                      <a:r>
                        <a:rPr lang="zh-CN" altLang="en-US" sz="2400" dirty="0">
                          <a:solidFill>
                            <a:schemeClr val="bg2">
                              <a:lumMod val="50000"/>
                            </a:schemeClr>
                          </a:solidFill>
                        </a:rPr>
                        <a:t>解释</a:t>
                      </a:r>
                      <a:r>
                        <a:rPr lang="zh-CN" altLang="en-US" sz="2400" dirty="0">
                          <a:solidFill>
                            <a:schemeClr val="tx1"/>
                          </a:solidFill>
                        </a:rPr>
                        <a:t>。</a:t>
                      </a:r>
                      <a:endParaRPr lang="en-US" altLang="zh-CN" sz="2400" dirty="0">
                        <a:solidFill>
                          <a:schemeClr val="tx1"/>
                        </a:solidFill>
                      </a:endParaRPr>
                    </a:p>
                    <a:p>
                      <a:r>
                        <a:rPr lang="en-US" altLang="zh-CN" sz="2400" dirty="0">
                          <a:solidFill>
                            <a:schemeClr val="tx1"/>
                          </a:solidFill>
                        </a:rPr>
                        <a:t>4.</a:t>
                      </a:r>
                      <a:r>
                        <a:rPr lang="zh-CN" altLang="en-US" sz="2400" dirty="0">
                          <a:solidFill>
                            <a:schemeClr val="tx1"/>
                          </a:solidFill>
                        </a:rPr>
                        <a:t>能够从历史中汲取经验教训，更全面、客观地</a:t>
                      </a:r>
                      <a:r>
                        <a:rPr lang="zh-CN" altLang="en-US" sz="2400" dirty="0">
                          <a:solidFill>
                            <a:schemeClr val="bg2">
                              <a:lumMod val="50000"/>
                            </a:schemeClr>
                          </a:solidFill>
                        </a:rPr>
                        <a:t>认识</a:t>
                      </a:r>
                      <a:r>
                        <a:rPr lang="zh-CN" altLang="en-US" sz="2400" dirty="0">
                          <a:solidFill>
                            <a:schemeClr val="tx1"/>
                          </a:solidFill>
                        </a:rPr>
                        <a:t>历史和现实社会问题。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5379671"/>
                  </a:ext>
                </a:extLst>
              </a:tr>
            </a:tbl>
          </a:graphicData>
        </a:graphic>
      </p:graphicFrame>
    </p:spTree>
    <p:extLst>
      <p:ext uri="{BB962C8B-B14F-4D97-AF65-F5344CB8AC3E}">
        <p14:creationId xmlns:p14="http://schemas.microsoft.com/office/powerpoint/2010/main" val="1726819576"/>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F1F09BC7-273E-B361-8908-31A7A36516A9}"/>
              </a:ext>
            </a:extLst>
          </p:cNvPr>
          <p:cNvGraphicFramePr>
            <a:graphicFrameLocks noGrp="1"/>
          </p:cNvGraphicFramePr>
          <p:nvPr>
            <p:extLst>
              <p:ext uri="{D42A27DB-BD31-4B8C-83A1-F6EECF244321}">
                <p14:modId xmlns:p14="http://schemas.microsoft.com/office/powerpoint/2010/main" val="2527310949"/>
              </p:ext>
            </p:extLst>
          </p:nvPr>
        </p:nvGraphicFramePr>
        <p:xfrm>
          <a:off x="273269" y="758825"/>
          <a:ext cx="11645462" cy="3291840"/>
        </p:xfrm>
        <a:graphic>
          <a:graphicData uri="http://schemas.openxmlformats.org/drawingml/2006/table">
            <a:tbl>
              <a:tblPr firstRow="1" bandRow="1">
                <a:tableStyleId>{5C22544A-7EE6-4342-B048-85BDC9FD1C3A}</a:tableStyleId>
              </a:tblPr>
              <a:tblGrid>
                <a:gridCol w="1429407">
                  <a:extLst>
                    <a:ext uri="{9D8B030D-6E8A-4147-A177-3AD203B41FA5}">
                      <a16:colId xmlns:a16="http://schemas.microsoft.com/office/drawing/2014/main" val="1260069271"/>
                    </a:ext>
                  </a:extLst>
                </a:gridCol>
                <a:gridCol w="822810">
                  <a:extLst>
                    <a:ext uri="{9D8B030D-6E8A-4147-A177-3AD203B41FA5}">
                      <a16:colId xmlns:a16="http://schemas.microsoft.com/office/drawing/2014/main" val="2962017232"/>
                    </a:ext>
                  </a:extLst>
                </a:gridCol>
                <a:gridCol w="9393245">
                  <a:extLst>
                    <a:ext uri="{9D8B030D-6E8A-4147-A177-3AD203B41FA5}">
                      <a16:colId xmlns:a16="http://schemas.microsoft.com/office/drawing/2014/main" val="2117120320"/>
                    </a:ext>
                  </a:extLst>
                </a:gridCol>
              </a:tblGrid>
              <a:tr h="640080">
                <a:tc>
                  <a:txBody>
                    <a:bodyPr/>
                    <a:lstStyle/>
                    <a:p>
                      <a:pPr algn="ctr"/>
                      <a:r>
                        <a:rPr lang="zh-CN" altLang="en-US" sz="2400" dirty="0">
                          <a:solidFill>
                            <a:schemeClr val="tx1"/>
                          </a:solidFill>
                        </a:rPr>
                        <a:t>学习任务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400" dirty="0">
                          <a:solidFill>
                            <a:schemeClr val="tx1"/>
                          </a:solidFill>
                        </a:rPr>
                        <a:t>试题</a:t>
                      </a:r>
                      <a:endParaRPr lang="en-US" altLang="zh-C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400" dirty="0">
                          <a:solidFill>
                            <a:schemeClr val="tx1"/>
                          </a:solidFill>
                        </a:rPr>
                        <a:t>评价目标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7619486"/>
                  </a:ext>
                </a:extLst>
              </a:tr>
              <a:tr h="640080">
                <a:tc>
                  <a:txBody>
                    <a:bodyPr/>
                    <a:lstStyle/>
                    <a:p>
                      <a:pPr algn="ctr"/>
                      <a:endParaRPr lang="en-US" altLang="zh-CN" sz="2400" dirty="0"/>
                    </a:p>
                    <a:p>
                      <a:pPr algn="ctr"/>
                      <a:endParaRPr lang="en-US" altLang="zh-CN" sz="2400" dirty="0"/>
                    </a:p>
                    <a:p>
                      <a:pPr algn="ctr"/>
                      <a:r>
                        <a:rPr lang="zh-CN" altLang="en-US" sz="2400" dirty="0"/>
                        <a:t>学习任务三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ltLang="zh-CN" sz="2400" dirty="0"/>
                    </a:p>
                    <a:p>
                      <a:pPr algn="ctr"/>
                      <a:endParaRPr lang="en-US" altLang="zh-CN" sz="2400" dirty="0"/>
                    </a:p>
                    <a:p>
                      <a:pPr algn="ctr"/>
                      <a:endParaRPr lang="en-US" altLang="zh-CN" sz="2400" dirty="0"/>
                    </a:p>
                    <a:p>
                      <a:pPr algn="ctr"/>
                      <a:r>
                        <a:rPr lang="zh-CN" altLang="en-US" sz="2400" dirty="0"/>
                        <a:t>题</a:t>
                      </a:r>
                      <a:r>
                        <a:rPr lang="en-US" altLang="zh-CN" sz="2400" dirty="0"/>
                        <a:t>4</a:t>
                      </a:r>
                      <a:endParaRPr lang="zh-CN"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2400" dirty="0"/>
                        <a:t>1.</a:t>
                      </a:r>
                      <a:r>
                        <a:rPr lang="zh-CN" altLang="en-US" sz="2400" dirty="0"/>
                        <a:t>学生能够</a:t>
                      </a:r>
                      <a:r>
                        <a:rPr lang="zh-CN" altLang="en-US" sz="2400" dirty="0">
                          <a:solidFill>
                            <a:schemeClr val="bg2">
                              <a:lumMod val="50000"/>
                            </a:schemeClr>
                          </a:solidFill>
                        </a:rPr>
                        <a:t>识记</a:t>
                      </a:r>
                      <a:r>
                        <a:rPr lang="zh-CN" altLang="en-US" sz="2400" dirty="0"/>
                        <a:t>新中国科技发展相关的重大历史事件。</a:t>
                      </a:r>
                      <a:endParaRPr lang="en-US" altLang="zh-CN" sz="2400" dirty="0"/>
                    </a:p>
                    <a:p>
                      <a:r>
                        <a:rPr lang="en-US" altLang="zh-CN" sz="2400" dirty="0"/>
                        <a:t>2.</a:t>
                      </a:r>
                      <a:r>
                        <a:rPr lang="zh-CN" altLang="en-US" sz="2400" dirty="0"/>
                        <a:t>学生能够在特定的</a:t>
                      </a:r>
                      <a:r>
                        <a:rPr lang="zh-CN" altLang="en-US" sz="2400" dirty="0">
                          <a:solidFill>
                            <a:schemeClr val="bg2">
                              <a:lumMod val="50000"/>
                            </a:schemeClr>
                          </a:solidFill>
                        </a:rPr>
                        <a:t>时空框架</a:t>
                      </a:r>
                      <a:r>
                        <a:rPr lang="zh-CN" altLang="en-US" sz="2400" dirty="0"/>
                        <a:t>下，借助历史阶段特征，从政治、经济、文化视角，国内和国际两个维度全面</a:t>
                      </a:r>
                      <a:r>
                        <a:rPr lang="zh-CN" altLang="en-US" sz="2400" dirty="0">
                          <a:solidFill>
                            <a:schemeClr val="bg2">
                              <a:lumMod val="50000"/>
                            </a:schemeClr>
                          </a:solidFill>
                        </a:rPr>
                        <a:t>概括</a:t>
                      </a:r>
                      <a:r>
                        <a:rPr lang="zh-CN" altLang="en-US" sz="2400" dirty="0"/>
                        <a:t>新中国科技发展的原因。</a:t>
                      </a:r>
                      <a:endParaRPr lang="en-US" altLang="zh-CN" sz="2400" dirty="0"/>
                    </a:p>
                    <a:p>
                      <a:r>
                        <a:rPr lang="en-US" altLang="zh-CN" sz="2400" dirty="0"/>
                        <a:t>3.</a:t>
                      </a:r>
                      <a:r>
                        <a:rPr lang="zh-CN" altLang="en-US" sz="2400" dirty="0"/>
                        <a:t>学生能够在尽可能</a:t>
                      </a:r>
                      <a:r>
                        <a:rPr lang="zh-CN" altLang="en-US" sz="2400" dirty="0">
                          <a:solidFill>
                            <a:schemeClr val="bg2">
                              <a:lumMod val="50000"/>
                            </a:schemeClr>
                          </a:solidFill>
                        </a:rPr>
                        <a:t>占有史料</a:t>
                      </a:r>
                      <a:r>
                        <a:rPr lang="zh-CN" altLang="en-US" sz="2400" dirty="0"/>
                        <a:t>的基础上，做出合理的历史</a:t>
                      </a:r>
                      <a:r>
                        <a:rPr lang="zh-CN" altLang="en-US" sz="2400" dirty="0">
                          <a:solidFill>
                            <a:schemeClr val="bg2">
                              <a:lumMod val="50000"/>
                            </a:schemeClr>
                          </a:solidFill>
                        </a:rPr>
                        <a:t>解释</a:t>
                      </a:r>
                      <a:r>
                        <a:rPr lang="zh-CN" altLang="en-US" sz="2400" dirty="0"/>
                        <a:t>。</a:t>
                      </a:r>
                      <a:endParaRPr lang="en-US" altLang="zh-CN" sz="2400" dirty="0"/>
                    </a:p>
                    <a:p>
                      <a:r>
                        <a:rPr lang="en-US" altLang="zh-CN" sz="2400" dirty="0"/>
                        <a:t>4.</a:t>
                      </a:r>
                      <a:r>
                        <a:rPr lang="zh-CN" altLang="en-US" sz="2400" dirty="0"/>
                        <a:t>能够将历史学习所得与民族和国家的发展繁荣结合起来，形成对中国共产党和中国特色社会主义制度的认同。 </a:t>
                      </a:r>
                      <a:endParaRPr lang="en-US" altLang="zh-CN" sz="2400" dirty="0"/>
                    </a:p>
                    <a:p>
                      <a:endParaRPr lang="zh-CN"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9663960"/>
                  </a:ext>
                </a:extLst>
              </a:tr>
            </a:tbl>
          </a:graphicData>
        </a:graphic>
      </p:graphicFrame>
    </p:spTree>
    <p:extLst>
      <p:ext uri="{BB962C8B-B14F-4D97-AF65-F5344CB8AC3E}">
        <p14:creationId xmlns:p14="http://schemas.microsoft.com/office/powerpoint/2010/main" val="2729586929"/>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p:nvPr/>
        </p:nvSpPr>
        <p:spPr>
          <a:xfrm>
            <a:off x="742042" y="209635"/>
            <a:ext cx="9429374" cy="5295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1" lang="zh-CN" altLang="en-US" dirty="0">
                <a:solidFill>
                  <a:schemeClr val="bg1"/>
                </a:solidFill>
                <a:latin typeface="微软雅黑" panose="020B0503020204020204" pitchFamily="34" charset="-122"/>
                <a:ea typeface="微软雅黑" panose="020B0503020204020204" pitchFamily="34" charset="-122"/>
              </a:rPr>
              <a:t>学习任务一：探究三次工业革命中的科技发展趋势</a:t>
            </a:r>
          </a:p>
          <a:p>
            <a:pPr marL="0" indent="0">
              <a:buNone/>
            </a:pPr>
            <a:endParaRPr kumimoji="1" lang="zh-CN" altLang="en-US" dirty="0">
              <a:solidFill>
                <a:schemeClr val="bg1"/>
              </a:solidFill>
              <a:latin typeface="微软雅黑" panose="020B0503020204020204" pitchFamily="34" charset="-122"/>
              <a:ea typeface="微软雅黑" panose="020B0503020204020204" pitchFamily="34" charset="-122"/>
            </a:endParaRPr>
          </a:p>
        </p:txBody>
      </p:sp>
      <p:graphicFrame>
        <p:nvGraphicFramePr>
          <p:cNvPr id="5" name="表格 6">
            <a:extLst>
              <a:ext uri="{FF2B5EF4-FFF2-40B4-BE49-F238E27FC236}">
                <a16:creationId xmlns:a16="http://schemas.microsoft.com/office/drawing/2014/main" id="{69CBC97A-6E57-0C3F-48D7-CE52AB9566EA}"/>
              </a:ext>
            </a:extLst>
          </p:cNvPr>
          <p:cNvGraphicFramePr>
            <a:graphicFrameLocks noGrp="1"/>
          </p:cNvGraphicFramePr>
          <p:nvPr>
            <p:extLst>
              <p:ext uri="{D42A27DB-BD31-4B8C-83A1-F6EECF244321}">
                <p14:modId xmlns:p14="http://schemas.microsoft.com/office/powerpoint/2010/main" val="1207201926"/>
              </p:ext>
            </p:extLst>
          </p:nvPr>
        </p:nvGraphicFramePr>
        <p:xfrm>
          <a:off x="184936" y="1305293"/>
          <a:ext cx="11527605" cy="3291840"/>
        </p:xfrm>
        <a:graphic>
          <a:graphicData uri="http://schemas.openxmlformats.org/drawingml/2006/table">
            <a:tbl>
              <a:tblPr firstRow="1" bandRow="1">
                <a:tableStyleId>{5C22544A-7EE6-4342-B048-85BDC9FD1C3A}</a:tableStyleId>
              </a:tblPr>
              <a:tblGrid>
                <a:gridCol w="1952089">
                  <a:extLst>
                    <a:ext uri="{9D8B030D-6E8A-4147-A177-3AD203B41FA5}">
                      <a16:colId xmlns:a16="http://schemas.microsoft.com/office/drawing/2014/main" val="3615802454"/>
                    </a:ext>
                  </a:extLst>
                </a:gridCol>
                <a:gridCol w="6421348">
                  <a:extLst>
                    <a:ext uri="{9D8B030D-6E8A-4147-A177-3AD203B41FA5}">
                      <a16:colId xmlns:a16="http://schemas.microsoft.com/office/drawing/2014/main" val="1592347204"/>
                    </a:ext>
                  </a:extLst>
                </a:gridCol>
                <a:gridCol w="3154168">
                  <a:extLst>
                    <a:ext uri="{9D8B030D-6E8A-4147-A177-3AD203B41FA5}">
                      <a16:colId xmlns:a16="http://schemas.microsoft.com/office/drawing/2014/main" val="424036370"/>
                    </a:ext>
                  </a:extLst>
                </a:gridCol>
              </a:tblGrid>
              <a:tr h="370840">
                <a:tc>
                  <a:txBody>
                    <a:bodyPr/>
                    <a:lstStyle/>
                    <a:p>
                      <a:pPr algn="ctr"/>
                      <a:r>
                        <a:rPr lang="zh-CN" altLang="en-US" sz="2400" dirty="0">
                          <a:solidFill>
                            <a:schemeClr val="tx1"/>
                          </a:solidFill>
                        </a:rPr>
                        <a:t>项目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400" dirty="0">
                          <a:solidFill>
                            <a:schemeClr val="tx1"/>
                          </a:solidFill>
                        </a:rPr>
                        <a:t>主要科技成就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400" dirty="0">
                          <a:solidFill>
                            <a:schemeClr val="tx1"/>
                          </a:solidFill>
                        </a:rPr>
                        <a:t>主要分布国家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6438220"/>
                  </a:ext>
                </a:extLst>
              </a:tr>
              <a:tr h="370840">
                <a:tc>
                  <a:txBody>
                    <a:bodyPr/>
                    <a:lstStyle/>
                    <a:p>
                      <a:r>
                        <a:rPr lang="zh-CN" altLang="en-US" sz="2400" dirty="0">
                          <a:solidFill>
                            <a:schemeClr val="tx1"/>
                          </a:solidFill>
                        </a:rPr>
                        <a:t>第一次工业革命</a:t>
                      </a:r>
                      <a:endParaRPr lang="en-US" altLang="zh-C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400" dirty="0">
                          <a:solidFill>
                            <a:schemeClr val="tx1"/>
                          </a:solidFill>
                        </a:rPr>
                        <a:t>珍妮纺纱机、蒸汽机、蒸汽轮船、蒸汽机车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400" dirty="0">
                          <a:solidFill>
                            <a:schemeClr val="tx1"/>
                          </a:solidFill>
                        </a:rPr>
                        <a:t>英国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4013584"/>
                  </a:ext>
                </a:extLst>
              </a:tr>
              <a:tr h="370840">
                <a:tc>
                  <a:txBody>
                    <a:bodyPr/>
                    <a:lstStyle/>
                    <a:p>
                      <a:r>
                        <a:rPr lang="zh-CN" altLang="en-US" sz="2400" dirty="0">
                          <a:solidFill>
                            <a:schemeClr val="tx1"/>
                          </a:solidFill>
                        </a:rPr>
                        <a:t>第二次工业革命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400" dirty="0">
                          <a:solidFill>
                            <a:schemeClr val="tx1"/>
                          </a:solidFill>
                        </a:rPr>
                        <a:t>发电机、电动机、电话、电报、内燃机、汽车、飞机、化学肥料、农业机械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400" dirty="0">
                          <a:solidFill>
                            <a:schemeClr val="tx1"/>
                          </a:solidFill>
                        </a:rPr>
                        <a:t>美国、德国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1965615"/>
                  </a:ext>
                </a:extLst>
              </a:tr>
              <a:tr h="370840">
                <a:tc>
                  <a:txBody>
                    <a:bodyPr/>
                    <a:lstStyle/>
                    <a:p>
                      <a:r>
                        <a:rPr lang="zh-CN" altLang="en-US" sz="2400" dirty="0">
                          <a:solidFill>
                            <a:schemeClr val="tx1"/>
                          </a:solidFill>
                        </a:rPr>
                        <a:t>第三次科技革命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400" dirty="0">
                          <a:solidFill>
                            <a:schemeClr val="tx1"/>
                          </a:solidFill>
                        </a:rPr>
                        <a:t>原子能、电子计算机、基因工程、航天工程、生物技术、新材料开发、海洋技术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400" dirty="0">
                          <a:solidFill>
                            <a:schemeClr val="tx1"/>
                          </a:solidFill>
                        </a:rPr>
                        <a:t>美国、中国、日本、英国、英国、法国、德国等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8160723"/>
                  </a:ext>
                </a:extLst>
              </a:tr>
            </a:tbl>
          </a:graphicData>
        </a:graphic>
      </p:graphicFrame>
      <p:sp>
        <p:nvSpPr>
          <p:cNvPr id="8" name="文本框 7">
            <a:extLst>
              <a:ext uri="{FF2B5EF4-FFF2-40B4-BE49-F238E27FC236}">
                <a16:creationId xmlns:a16="http://schemas.microsoft.com/office/drawing/2014/main" id="{8097A657-FF0A-4C2F-DCA5-D612F31CCA98}"/>
              </a:ext>
            </a:extLst>
          </p:cNvPr>
          <p:cNvSpPr txBox="1"/>
          <p:nvPr/>
        </p:nvSpPr>
        <p:spPr>
          <a:xfrm>
            <a:off x="184936" y="709441"/>
            <a:ext cx="2167847" cy="523220"/>
          </a:xfrm>
          <a:prstGeom prst="rect">
            <a:avLst/>
          </a:prstGeom>
          <a:noFill/>
        </p:spPr>
        <p:txBody>
          <a:bodyPr wrap="square" rtlCol="0">
            <a:spAutoFit/>
          </a:bodyPr>
          <a:lstStyle/>
          <a:p>
            <a:r>
              <a:rPr lang="zh-CN" altLang="en-US" sz="2800" dirty="0">
                <a:latin typeface="黑体" panose="02010609060101010101" pitchFamily="49" charset="-122"/>
                <a:ea typeface="黑体" panose="02010609060101010101" pitchFamily="49" charset="-122"/>
              </a:rPr>
              <a:t>题</a:t>
            </a:r>
            <a:r>
              <a:rPr lang="en-US" altLang="zh-CN" sz="2800" dirty="0">
                <a:latin typeface="黑体" panose="02010609060101010101" pitchFamily="49" charset="-122"/>
                <a:ea typeface="黑体" panose="02010609060101010101" pitchFamily="49" charset="-122"/>
              </a:rPr>
              <a:t>1</a:t>
            </a:r>
            <a:r>
              <a:rPr lang="zh-CN" altLang="en-US" sz="2800" dirty="0">
                <a:latin typeface="黑体" panose="02010609060101010101" pitchFamily="49" charset="-122"/>
                <a:ea typeface="黑体" panose="02010609060101010101" pitchFamily="49" charset="-122"/>
              </a:rPr>
              <a:t>：材料一</a:t>
            </a:r>
          </a:p>
        </p:txBody>
      </p:sp>
      <p:sp>
        <p:nvSpPr>
          <p:cNvPr id="15" name="文本框 14">
            <a:extLst>
              <a:ext uri="{FF2B5EF4-FFF2-40B4-BE49-F238E27FC236}">
                <a16:creationId xmlns:a16="http://schemas.microsoft.com/office/drawing/2014/main" id="{28D32FD1-3CF2-F923-8F05-9A694D6E1EE3}"/>
              </a:ext>
            </a:extLst>
          </p:cNvPr>
          <p:cNvSpPr txBox="1"/>
          <p:nvPr/>
        </p:nvSpPr>
        <p:spPr>
          <a:xfrm>
            <a:off x="184936" y="4742397"/>
            <a:ext cx="11609797" cy="1569660"/>
          </a:xfrm>
          <a:prstGeom prst="rect">
            <a:avLst/>
          </a:prstGeom>
          <a:solidFill>
            <a:schemeClr val="bg1"/>
          </a:solidFill>
        </p:spPr>
        <p:txBody>
          <a:bodyPr wrap="square">
            <a:spAutoFit/>
          </a:bodyPr>
          <a:lstStyle/>
          <a:p>
            <a:r>
              <a:rPr lang="zh-CN" altLang="en-US" sz="2400" b="0" i="0" dirty="0">
                <a:solidFill>
                  <a:srgbClr val="121212"/>
                </a:solidFill>
                <a:effectLst/>
                <a:latin typeface="黑体" panose="02010609060101010101" pitchFamily="49" charset="-122"/>
                <a:ea typeface="黑体" panose="02010609060101010101" pitchFamily="49" charset="-122"/>
              </a:rPr>
              <a:t>材料二：</a:t>
            </a:r>
            <a:r>
              <a:rPr lang="zh-CN" altLang="en-US" sz="2400" b="0" i="0" dirty="0">
                <a:solidFill>
                  <a:srgbClr val="121212"/>
                </a:solidFill>
                <a:effectLst/>
                <a:latin typeface="宋体" panose="02010600030101010101" pitchFamily="2" charset="-122"/>
                <a:ea typeface="宋体" panose="02010600030101010101" pitchFamily="2" charset="-122"/>
              </a:rPr>
              <a:t>在两三百年前，伽利略的理想化真空抛物线弹道，要</a:t>
            </a:r>
            <a:r>
              <a:rPr lang="en-US" altLang="zh-CN" sz="2400" b="0" i="0" dirty="0">
                <a:solidFill>
                  <a:srgbClr val="121212"/>
                </a:solidFill>
                <a:effectLst/>
                <a:latin typeface="宋体" panose="02010600030101010101" pitchFamily="2" charset="-122"/>
                <a:ea typeface="宋体" panose="02010600030101010101" pitchFamily="2" charset="-122"/>
              </a:rPr>
              <a:t>100</a:t>
            </a:r>
            <a:r>
              <a:rPr lang="zh-CN" altLang="en-US" sz="2400" b="0" i="0" dirty="0">
                <a:solidFill>
                  <a:srgbClr val="121212"/>
                </a:solidFill>
                <a:effectLst/>
                <a:latin typeface="宋体" panose="02010600030101010101" pitchFamily="2" charset="-122"/>
                <a:ea typeface="宋体" panose="02010600030101010101" pitchFamily="2" charset="-122"/>
              </a:rPr>
              <a:t>年才能成功应用于实践，而现在，随着科技社会发展日新月异，基础研究的成果转化周期不断缩短，新知识可以更好更快更加多样地转化为新技术、新产品、新业态。</a:t>
            </a:r>
            <a:endParaRPr lang="en-US" altLang="zh-CN" sz="2400" b="0" i="0" dirty="0">
              <a:solidFill>
                <a:srgbClr val="121212"/>
              </a:solidFill>
              <a:effectLst/>
              <a:latin typeface="宋体" panose="02010600030101010101" pitchFamily="2" charset="-122"/>
              <a:ea typeface="宋体" panose="02010600030101010101" pitchFamily="2" charset="-122"/>
            </a:endParaRPr>
          </a:p>
          <a:p>
            <a:r>
              <a:rPr lang="en-US" altLang="zh-CN" sz="2400" dirty="0">
                <a:solidFill>
                  <a:srgbClr val="121212"/>
                </a:solidFill>
                <a:latin typeface="宋体" panose="02010600030101010101" pitchFamily="2" charset="-122"/>
                <a:ea typeface="宋体" panose="02010600030101010101" pitchFamily="2" charset="-122"/>
              </a:rPr>
              <a:t>                           ——《</a:t>
            </a:r>
            <a:r>
              <a:rPr lang="zh-CN" altLang="en-US" sz="2400" dirty="0">
                <a:solidFill>
                  <a:srgbClr val="121212"/>
                </a:solidFill>
                <a:latin typeface="宋体" panose="02010600030101010101" pitchFamily="2" charset="-122"/>
                <a:ea typeface="宋体" panose="02010600030101010101" pitchFamily="2" charset="-122"/>
              </a:rPr>
              <a:t>全国政协“创新驱动发展”专题调研综述</a:t>
            </a:r>
            <a:r>
              <a:rPr lang="en-US" altLang="zh-CN" sz="2400" dirty="0">
                <a:solidFill>
                  <a:srgbClr val="121212"/>
                </a:solidFill>
                <a:latin typeface="宋体" panose="02010600030101010101" pitchFamily="2" charset="-122"/>
                <a:ea typeface="宋体" panose="02010600030101010101" pitchFamily="2" charset="-122"/>
              </a:rPr>
              <a:t>》</a:t>
            </a:r>
            <a:endParaRPr lang="zh-CN" altLang="en-US" sz="2400" dirty="0"/>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p:nvPr/>
        </p:nvSpPr>
        <p:spPr>
          <a:xfrm>
            <a:off x="742042" y="209635"/>
            <a:ext cx="9429374" cy="5295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1" lang="zh-CN" altLang="en-US" dirty="0">
                <a:solidFill>
                  <a:schemeClr val="bg1"/>
                </a:solidFill>
                <a:latin typeface="微软雅黑" panose="020B0503020204020204" pitchFamily="34" charset="-122"/>
                <a:ea typeface="微软雅黑" panose="020B0503020204020204" pitchFamily="34" charset="-122"/>
              </a:rPr>
              <a:t>学习任务一：探究三次工业革命中的科技发展趋势</a:t>
            </a:r>
          </a:p>
          <a:p>
            <a:pPr marL="0" indent="0">
              <a:buNone/>
            </a:pPr>
            <a:endParaRPr kumimoji="1" lang="zh-CN" altLang="en-US" dirty="0">
              <a:solidFill>
                <a:schemeClr val="bg1"/>
              </a:solidFill>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6D7EB3D8-1848-D204-816E-39C12E60A6F2}"/>
              </a:ext>
            </a:extLst>
          </p:cNvPr>
          <p:cNvSpPr txBox="1"/>
          <p:nvPr/>
        </p:nvSpPr>
        <p:spPr>
          <a:xfrm>
            <a:off x="359596" y="1760243"/>
            <a:ext cx="11527604" cy="3046988"/>
          </a:xfrm>
          <a:prstGeom prst="rect">
            <a:avLst/>
          </a:prstGeom>
          <a:noFill/>
          <a:ln>
            <a:solidFill>
              <a:schemeClr val="bg2">
                <a:lumMod val="50000"/>
              </a:schemeClr>
            </a:solidFill>
          </a:ln>
        </p:spPr>
        <p:txBody>
          <a:bodyPr wrap="square" rtlCol="0">
            <a:spAutoFit/>
          </a:bodyPr>
          <a:lstStyle/>
          <a:p>
            <a:r>
              <a:rPr lang="zh-CN" altLang="en-US" sz="2400" dirty="0"/>
              <a:t>趋势：</a:t>
            </a:r>
            <a:endParaRPr lang="en-US" altLang="zh-CN" sz="2400" dirty="0"/>
          </a:p>
          <a:p>
            <a:r>
              <a:rPr lang="zh-CN" altLang="en-US" sz="2400" dirty="0"/>
              <a:t>（</a:t>
            </a:r>
            <a:r>
              <a:rPr lang="en-US" altLang="zh-CN" sz="2400" dirty="0"/>
              <a:t>1</a:t>
            </a:r>
            <a:r>
              <a:rPr lang="zh-CN" altLang="en-US" sz="2400" dirty="0"/>
              <a:t>）主导产业从轻工业向重工业再到高新技术产业（</a:t>
            </a:r>
            <a:r>
              <a:rPr lang="en-US" altLang="zh-CN" sz="2400" dirty="0"/>
              <a:t>2</a:t>
            </a:r>
            <a:r>
              <a:rPr lang="zh-CN" altLang="en-US" sz="2400" dirty="0"/>
              <a:t>）科学与技术日益紧密结合（</a:t>
            </a:r>
            <a:r>
              <a:rPr lang="en-US" altLang="zh-CN" sz="2400" dirty="0"/>
              <a:t>3</a:t>
            </a:r>
            <a:r>
              <a:rPr lang="zh-CN" altLang="en-US" sz="2400" dirty="0"/>
              <a:t>）参与科技发明的国家逐步增多（</a:t>
            </a:r>
            <a:r>
              <a:rPr lang="en-US" altLang="zh-CN" sz="2400" dirty="0"/>
              <a:t>4</a:t>
            </a:r>
            <a:r>
              <a:rPr lang="zh-CN" altLang="en-US" sz="2400" dirty="0"/>
              <a:t>）科技成果转化的周期逐步缩短（</a:t>
            </a:r>
            <a:r>
              <a:rPr lang="en-US" altLang="zh-CN" sz="2400" dirty="0"/>
              <a:t>5</a:t>
            </a:r>
            <a:r>
              <a:rPr lang="zh-CN" altLang="en-US" sz="2400" dirty="0"/>
              <a:t>）国家对科技发展的参与程度不断加深</a:t>
            </a:r>
            <a:endParaRPr lang="en-US" altLang="zh-CN" sz="2400" dirty="0"/>
          </a:p>
          <a:p>
            <a:r>
              <a:rPr lang="zh-CN" altLang="en-US" sz="2400" dirty="0"/>
              <a:t>原因：</a:t>
            </a:r>
            <a:endParaRPr lang="en-US" altLang="zh-CN" sz="2400" dirty="0"/>
          </a:p>
          <a:p>
            <a:r>
              <a:rPr lang="zh-CN" altLang="en-US" sz="2400" dirty="0"/>
              <a:t>政治：国家政策扶持；战后稳定社会环境</a:t>
            </a:r>
            <a:endParaRPr lang="en-US" altLang="zh-CN" sz="2400" dirty="0"/>
          </a:p>
          <a:p>
            <a:r>
              <a:rPr lang="zh-CN" altLang="en-US" sz="2400" dirty="0"/>
              <a:t>经济：经济全球化的推动；战后国家垄断资本主义的发展</a:t>
            </a:r>
            <a:endParaRPr lang="en-US" altLang="zh-CN" sz="2400" dirty="0"/>
          </a:p>
          <a:p>
            <a:r>
              <a:rPr lang="zh-CN" altLang="en-US" sz="2400" dirty="0"/>
              <a:t>思想文化：教育的发展；科技的重要性日益成为共识</a:t>
            </a:r>
            <a:r>
              <a:rPr lang="en-US" altLang="zh-CN" sz="2400" dirty="0"/>
              <a:t>   </a:t>
            </a:r>
            <a:endParaRPr lang="zh-CN" altLang="en-US" sz="2400" dirty="0"/>
          </a:p>
        </p:txBody>
      </p:sp>
      <p:sp>
        <p:nvSpPr>
          <p:cNvPr id="3" name="文本框 2">
            <a:extLst>
              <a:ext uri="{FF2B5EF4-FFF2-40B4-BE49-F238E27FC236}">
                <a16:creationId xmlns:a16="http://schemas.microsoft.com/office/drawing/2014/main" id="{AC1ABB61-F32F-7057-B1D7-75AD31C71B00}"/>
              </a:ext>
            </a:extLst>
          </p:cNvPr>
          <p:cNvSpPr txBox="1"/>
          <p:nvPr/>
        </p:nvSpPr>
        <p:spPr>
          <a:xfrm>
            <a:off x="359596" y="740953"/>
            <a:ext cx="11168009" cy="830997"/>
          </a:xfrm>
          <a:prstGeom prst="rect">
            <a:avLst/>
          </a:prstGeom>
          <a:noFill/>
        </p:spPr>
        <p:txBody>
          <a:bodyPr wrap="square" rtlCol="0">
            <a:spAutoFit/>
          </a:bodyPr>
          <a:lstStyle/>
          <a:p>
            <a:r>
              <a:rPr lang="zh-CN" altLang="en-US" sz="2400" dirty="0"/>
              <a:t>根据一、二并结合所学知识，概括三次工业革命期间世界科技发展的主要趋势，并分析呈现这种趋势的原因。（</a:t>
            </a:r>
            <a:r>
              <a:rPr lang="en-US" altLang="zh-CN" sz="2400" dirty="0"/>
              <a:t>15</a:t>
            </a:r>
            <a:r>
              <a:rPr lang="zh-CN" altLang="en-US" sz="2400" dirty="0"/>
              <a:t>分）</a:t>
            </a:r>
            <a:endParaRPr lang="en-US" altLang="zh-CN" sz="2400" dirty="0"/>
          </a:p>
        </p:txBody>
      </p:sp>
    </p:spTree>
    <p:extLst>
      <p:ext uri="{BB962C8B-B14F-4D97-AF65-F5344CB8AC3E}">
        <p14:creationId xmlns:p14="http://schemas.microsoft.com/office/powerpoint/2010/main" val="2181752445"/>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p:nvPr/>
        </p:nvSpPr>
        <p:spPr>
          <a:xfrm>
            <a:off x="742042" y="209635"/>
            <a:ext cx="9788969" cy="5295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1" lang="zh-CN" altLang="en-US" dirty="0">
                <a:solidFill>
                  <a:schemeClr val="bg1"/>
                </a:solidFill>
                <a:latin typeface="微软雅黑" panose="020B0503020204020204" pitchFamily="34" charset="-122"/>
                <a:ea typeface="微软雅黑" panose="020B0503020204020204" pitchFamily="34" charset="-122"/>
              </a:rPr>
              <a:t>学习任务二：探究三次工业革命与大国兴衰的关系</a:t>
            </a:r>
          </a:p>
        </p:txBody>
      </p:sp>
      <p:sp>
        <p:nvSpPr>
          <p:cNvPr id="5" name="文本框 4">
            <a:extLst>
              <a:ext uri="{FF2B5EF4-FFF2-40B4-BE49-F238E27FC236}">
                <a16:creationId xmlns:a16="http://schemas.microsoft.com/office/drawing/2014/main" id="{DAAF15EC-DD25-1CB6-5F05-6E439FA30582}"/>
              </a:ext>
            </a:extLst>
          </p:cNvPr>
          <p:cNvSpPr txBox="1"/>
          <p:nvPr/>
        </p:nvSpPr>
        <p:spPr>
          <a:xfrm>
            <a:off x="157655" y="914319"/>
            <a:ext cx="11667472" cy="1141338"/>
          </a:xfrm>
          <a:prstGeom prst="rect">
            <a:avLst/>
          </a:prstGeom>
          <a:noFill/>
        </p:spPr>
        <p:txBody>
          <a:bodyPr wrap="square">
            <a:spAutoFit/>
          </a:bodyPr>
          <a:lstStyle/>
          <a:p>
            <a:pPr algn="just">
              <a:lnSpc>
                <a:spcPct val="150000"/>
              </a:lnSpc>
            </a:pPr>
            <a:r>
              <a:rPr lang="zh-CN" altLang="en-US" sz="2400" kern="100" dirty="0">
                <a:effectLst/>
                <a:latin typeface="Times New Roman" panose="02020603050405020304" pitchFamily="18" charset="0"/>
                <a:ea typeface="宋体" panose="02010600030101010101" pitchFamily="2" charset="-122"/>
                <a:cs typeface="Times New Roman" panose="02020603050405020304" pitchFamily="18" charset="0"/>
              </a:rPr>
              <a:t>题</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2</a:t>
            </a:r>
            <a:r>
              <a:rPr lang="zh-CN" altLang="en-US" sz="2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【2021</a:t>
            </a:r>
            <a:r>
              <a:rPr lang="zh-CN" altLang="en-US" sz="2400" kern="100" dirty="0">
                <a:effectLst/>
                <a:latin typeface="Times New Roman" panose="02020603050405020304" pitchFamily="18" charset="0"/>
                <a:ea typeface="宋体" panose="02010600030101010101" pitchFamily="2" charset="-122"/>
                <a:cs typeface="Times New Roman" panose="02020603050405020304" pitchFamily="18" charset="0"/>
              </a:rPr>
              <a:t>年山东卷第</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19</a:t>
            </a:r>
            <a:r>
              <a:rPr lang="zh-CN" altLang="en-US" sz="2400" kern="100" dirty="0">
                <a:effectLst/>
                <a:latin typeface="Times New Roman" panose="02020603050405020304" pitchFamily="18" charset="0"/>
                <a:ea typeface="宋体" panose="02010600030101010101" pitchFamily="2" charset="-122"/>
                <a:cs typeface="Times New Roman" panose="02020603050405020304" pitchFamily="18" charset="0"/>
              </a:rPr>
              <a:t>题</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17</a:t>
            </a:r>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分）阅读材料，回答问题。</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pPr>
            <a:r>
              <a:rPr lang="zh-CN" altLang="zh-CN" sz="2400" kern="100" dirty="0">
                <a:effectLst/>
                <a:latin typeface="Calibri" panose="020F0502020204030204" pitchFamily="34" charset="0"/>
                <a:ea typeface="楷体_GB2312"/>
                <a:cs typeface="Times New Roman" panose="02020603050405020304" pitchFamily="18" charset="0"/>
              </a:rPr>
              <a:t>英国在衰退吗</a:t>
            </a:r>
            <a:r>
              <a:rPr lang="en-US" altLang="zh-CN" sz="2400" kern="100" dirty="0">
                <a:effectLst/>
                <a:latin typeface="Calibri" panose="020F0502020204030204" pitchFamily="34" charset="0"/>
                <a:ea typeface="楷体_GB231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F065658F-3855-1712-B573-0D3C313D217E}"/>
              </a:ext>
            </a:extLst>
          </p:cNvPr>
          <p:cNvSpPr txBox="1"/>
          <p:nvPr/>
        </p:nvSpPr>
        <p:spPr>
          <a:xfrm>
            <a:off x="441434" y="2248619"/>
            <a:ext cx="11383693" cy="2799100"/>
          </a:xfrm>
          <a:prstGeom prst="rect">
            <a:avLst/>
          </a:prstGeom>
          <a:noFill/>
        </p:spPr>
        <p:txBody>
          <a:bodyPr wrap="square">
            <a:spAutoFit/>
          </a:bodyPr>
          <a:lstStyle/>
          <a:p>
            <a:pPr algn="just">
              <a:lnSpc>
                <a:spcPct val="150000"/>
              </a:lnSpc>
            </a:pPr>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）材料一这类史料对我们研究的问题是必需的吗？说明你的理由。（</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3</a:t>
            </a:r>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分）</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2</a:t>
            </a:r>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）材料一中的三则史料对英国经济状况的反映相互矛盾吗？请加以说明。（</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5</a:t>
            </a:r>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分） </a:t>
            </a:r>
            <a:endPar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3</a:t>
            </a:r>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）把材料二作为研究问题的证据，使用时需要注意什么？（</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3</a:t>
            </a:r>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分）</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4</a:t>
            </a:r>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）材料三可以从怎样的视角拓展我们对问题的认识？（</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3</a:t>
            </a:r>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分）</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5</a:t>
            </a:r>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）考量历史上一个国家的兴衰，</a:t>
            </a:r>
            <a:r>
              <a:rPr lang="zh-CN" altLang="zh-CN" sz="24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应坚持什么原则</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说说你的看法。（</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3</a:t>
            </a:r>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分）</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522163676"/>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7F8A9E5-C326-6EC0-ACEC-599C9B790AB0}"/>
              </a:ext>
            </a:extLst>
          </p:cNvPr>
          <p:cNvPicPr>
            <a:picLocks noChangeAspect="1"/>
          </p:cNvPicPr>
          <p:nvPr/>
        </p:nvPicPr>
        <p:blipFill>
          <a:blip r:embed="rId3"/>
          <a:stretch>
            <a:fillRect/>
          </a:stretch>
        </p:blipFill>
        <p:spPr>
          <a:xfrm>
            <a:off x="71920" y="851337"/>
            <a:ext cx="7859730" cy="4594437"/>
          </a:xfrm>
          <a:prstGeom prst="rect">
            <a:avLst/>
          </a:prstGeom>
          <a:ln>
            <a:solidFill>
              <a:schemeClr val="tx1"/>
            </a:solidFill>
          </a:ln>
        </p:spPr>
      </p:pic>
      <p:sp>
        <p:nvSpPr>
          <p:cNvPr id="6" name="文本框 5">
            <a:extLst>
              <a:ext uri="{FF2B5EF4-FFF2-40B4-BE49-F238E27FC236}">
                <a16:creationId xmlns:a16="http://schemas.microsoft.com/office/drawing/2014/main" id="{74AE5D0D-07F5-9341-00D1-7735712712DA}"/>
              </a:ext>
            </a:extLst>
          </p:cNvPr>
          <p:cNvSpPr txBox="1"/>
          <p:nvPr/>
        </p:nvSpPr>
        <p:spPr>
          <a:xfrm>
            <a:off x="863030" y="5424755"/>
            <a:ext cx="7068620" cy="707886"/>
          </a:xfrm>
          <a:prstGeom prst="rect">
            <a:avLst/>
          </a:prstGeom>
          <a:noFill/>
        </p:spPr>
        <p:txBody>
          <a:bodyPr wrap="square" rtlCol="0">
            <a:spAutoFit/>
          </a:bodyPr>
          <a:lstStyle/>
          <a:p>
            <a:r>
              <a:rPr lang="en-US" altLang="zh-CN" sz="2000" dirty="0"/>
              <a:t>——</a:t>
            </a:r>
            <a:r>
              <a:rPr lang="zh-CN" altLang="en-US" sz="2000" dirty="0"/>
              <a:t>柳卸林等</a:t>
            </a:r>
            <a:r>
              <a:rPr lang="en-US" altLang="zh-CN" sz="2000" dirty="0"/>
              <a:t>《</a:t>
            </a:r>
            <a:r>
              <a:rPr lang="zh-CN" altLang="en-US" sz="2000" dirty="0"/>
              <a:t>工业革命的兴替与国家创新体系的演化</a:t>
            </a:r>
            <a:r>
              <a:rPr lang="en-US" altLang="zh-CN" sz="2000" dirty="0"/>
              <a:t>——</a:t>
            </a:r>
            <a:r>
              <a:rPr lang="zh-CN" altLang="en-US" sz="2000" dirty="0"/>
              <a:t>从制度基因与组织基因的角度</a:t>
            </a:r>
            <a:r>
              <a:rPr lang="en-US" altLang="zh-CN" sz="2000" dirty="0"/>
              <a:t>》</a:t>
            </a:r>
            <a:endParaRPr lang="zh-CN" altLang="en-US" sz="2000" dirty="0"/>
          </a:p>
        </p:txBody>
      </p:sp>
      <p:sp>
        <p:nvSpPr>
          <p:cNvPr id="7" name="文本框 6">
            <a:extLst>
              <a:ext uri="{FF2B5EF4-FFF2-40B4-BE49-F238E27FC236}">
                <a16:creationId xmlns:a16="http://schemas.microsoft.com/office/drawing/2014/main" id="{BD8F929E-5435-8009-1F08-949F47DFF70E}"/>
              </a:ext>
            </a:extLst>
          </p:cNvPr>
          <p:cNvSpPr txBox="1"/>
          <p:nvPr/>
        </p:nvSpPr>
        <p:spPr>
          <a:xfrm>
            <a:off x="8100319" y="853604"/>
            <a:ext cx="3988082" cy="1938992"/>
          </a:xfrm>
          <a:prstGeom prst="rect">
            <a:avLst/>
          </a:prstGeom>
          <a:noFill/>
        </p:spPr>
        <p:txBody>
          <a:bodyPr wrap="square" rtlCol="0">
            <a:spAutoFit/>
          </a:bodyPr>
          <a:lstStyle/>
          <a:p>
            <a:r>
              <a:rPr lang="zh-CN" altLang="en-US" sz="2000" dirty="0"/>
              <a:t>注：拜杜法案：过赋予大学和非盈利研究机构对于联邦政府资助的发明创造享有专利申请权和专利权，鼓励大学展开学术研究并积极转移专利技术，促进小企业的发展，推动产业创新。</a:t>
            </a:r>
          </a:p>
        </p:txBody>
      </p:sp>
      <p:sp>
        <p:nvSpPr>
          <p:cNvPr id="8" name="文本框 7">
            <a:extLst>
              <a:ext uri="{FF2B5EF4-FFF2-40B4-BE49-F238E27FC236}">
                <a16:creationId xmlns:a16="http://schemas.microsoft.com/office/drawing/2014/main" id="{922925D4-9E7A-FD82-8DDB-9E3202E9E541}"/>
              </a:ext>
            </a:extLst>
          </p:cNvPr>
          <p:cNvSpPr txBox="1"/>
          <p:nvPr/>
        </p:nvSpPr>
        <p:spPr>
          <a:xfrm>
            <a:off x="8131998" y="3250273"/>
            <a:ext cx="3924725" cy="1569660"/>
          </a:xfrm>
          <a:prstGeom prst="rect">
            <a:avLst/>
          </a:prstGeom>
          <a:noFill/>
        </p:spPr>
        <p:txBody>
          <a:bodyPr wrap="square" rtlCol="0">
            <a:spAutoFit/>
          </a:bodyPr>
          <a:lstStyle/>
          <a:p>
            <a:r>
              <a:rPr lang="zh-CN" altLang="en-US" sz="2400" dirty="0">
                <a:latin typeface="+mn-ea"/>
              </a:rPr>
              <a:t>    从材料中提取相关信息</a:t>
            </a:r>
            <a:r>
              <a:rPr lang="en-US" altLang="zh-CN" sz="2400" dirty="0">
                <a:latin typeface="+mn-ea"/>
              </a:rPr>
              <a:t>,</a:t>
            </a:r>
            <a:r>
              <a:rPr lang="zh-CN" altLang="en-US" sz="2400" dirty="0">
                <a:latin typeface="+mn-ea"/>
              </a:rPr>
              <a:t>自拟论题</a:t>
            </a:r>
            <a:r>
              <a:rPr lang="en-US" altLang="zh-CN" sz="2400" dirty="0">
                <a:latin typeface="+mn-ea"/>
              </a:rPr>
              <a:t>,</a:t>
            </a:r>
            <a:r>
              <a:rPr lang="zh-CN" altLang="en-US" sz="2400" dirty="0">
                <a:latin typeface="+mn-ea"/>
              </a:rPr>
              <a:t>并结合所学知识子以阐述。</a:t>
            </a:r>
            <a:r>
              <a:rPr lang="en-US" altLang="zh-CN" sz="2400" dirty="0">
                <a:latin typeface="+mn-ea"/>
              </a:rPr>
              <a:t>(</a:t>
            </a:r>
            <a:r>
              <a:rPr lang="zh-CN" altLang="en-US" sz="2400" dirty="0">
                <a:latin typeface="+mn-ea"/>
              </a:rPr>
              <a:t>要求</a:t>
            </a:r>
            <a:r>
              <a:rPr lang="en-US" altLang="zh-CN" sz="2400" dirty="0">
                <a:latin typeface="+mn-ea"/>
              </a:rPr>
              <a:t>:</a:t>
            </a:r>
            <a:r>
              <a:rPr lang="zh-CN" altLang="en-US" sz="2400" dirty="0">
                <a:latin typeface="+mn-ea"/>
              </a:rPr>
              <a:t>观点明确</a:t>
            </a:r>
            <a:r>
              <a:rPr lang="en-US" altLang="zh-CN" sz="2400" dirty="0">
                <a:latin typeface="+mn-ea"/>
              </a:rPr>
              <a:t>,</a:t>
            </a:r>
            <a:r>
              <a:rPr lang="zh-CN" altLang="en-US" sz="2400" dirty="0">
                <a:latin typeface="+mn-ea"/>
              </a:rPr>
              <a:t>史论结</a:t>
            </a:r>
            <a:r>
              <a:rPr lang="en-US" altLang="zh-CN" sz="2400" dirty="0">
                <a:latin typeface="+mn-ea"/>
              </a:rPr>
              <a:t>,</a:t>
            </a:r>
            <a:r>
              <a:rPr lang="zh-CN" altLang="en-US" sz="2400" dirty="0">
                <a:latin typeface="+mn-ea"/>
              </a:rPr>
              <a:t>逻辑清晰</a:t>
            </a:r>
            <a:r>
              <a:rPr lang="en-US" altLang="zh-CN" sz="2400" dirty="0">
                <a:latin typeface="+mn-ea"/>
              </a:rPr>
              <a:t>,</a:t>
            </a:r>
            <a:r>
              <a:rPr lang="zh-CN" altLang="en-US" sz="2400" dirty="0">
                <a:latin typeface="+mn-ea"/>
              </a:rPr>
              <a:t>语言流畅</a:t>
            </a:r>
            <a:r>
              <a:rPr lang="en-US" altLang="zh-CN" sz="2400" dirty="0">
                <a:latin typeface="+mn-ea"/>
              </a:rPr>
              <a:t>) </a:t>
            </a:r>
            <a:endParaRPr lang="zh-CN" altLang="en-US" sz="2400" dirty="0">
              <a:latin typeface="+mn-ea"/>
            </a:endParaRPr>
          </a:p>
        </p:txBody>
      </p:sp>
      <p:sp>
        <p:nvSpPr>
          <p:cNvPr id="9" name="文本框 8">
            <a:extLst>
              <a:ext uri="{FF2B5EF4-FFF2-40B4-BE49-F238E27FC236}">
                <a16:creationId xmlns:a16="http://schemas.microsoft.com/office/drawing/2014/main" id="{47103BC6-1764-00A6-E6D7-6D064637494F}"/>
              </a:ext>
            </a:extLst>
          </p:cNvPr>
          <p:cNvSpPr txBox="1"/>
          <p:nvPr/>
        </p:nvSpPr>
        <p:spPr>
          <a:xfrm>
            <a:off x="346841" y="116629"/>
            <a:ext cx="2879835" cy="523220"/>
          </a:xfrm>
          <a:prstGeom prst="rect">
            <a:avLst/>
          </a:prstGeom>
          <a:noFill/>
        </p:spPr>
        <p:txBody>
          <a:bodyPr wrap="square" rtlCol="0">
            <a:spAutoFit/>
          </a:bodyPr>
          <a:lstStyle/>
          <a:p>
            <a:r>
              <a:rPr lang="zh-CN" altLang="en-US" sz="2800" dirty="0">
                <a:latin typeface="黑体" panose="02010609060101010101" pitchFamily="49" charset="-122"/>
                <a:ea typeface="黑体" panose="02010609060101010101" pitchFamily="49" charset="-122"/>
              </a:rPr>
              <a:t>题</a:t>
            </a:r>
            <a:r>
              <a:rPr lang="en-US" altLang="zh-CN" sz="2800" dirty="0">
                <a:latin typeface="黑体" panose="02010609060101010101" pitchFamily="49" charset="-122"/>
                <a:ea typeface="黑体" panose="02010609060101010101" pitchFamily="49" charset="-122"/>
              </a:rPr>
              <a:t>3</a:t>
            </a:r>
            <a:r>
              <a:rPr lang="zh-CN" altLang="en-US" sz="2800" dirty="0">
                <a:latin typeface="黑体" panose="02010609060101010101" pitchFamily="49" charset="-122"/>
                <a:ea typeface="黑体" panose="02010609060101010101" pitchFamily="49" charset="-122"/>
              </a:rPr>
              <a:t>：材料：</a:t>
            </a:r>
          </a:p>
        </p:txBody>
      </p:sp>
    </p:spTree>
    <p:extLst>
      <p:ext uri="{BB962C8B-B14F-4D97-AF65-F5344CB8AC3E}">
        <p14:creationId xmlns:p14="http://schemas.microsoft.com/office/powerpoint/2010/main" val="1030067281"/>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a:extLst>
              <a:ext uri="{FF2B5EF4-FFF2-40B4-BE49-F238E27FC236}">
                <a16:creationId xmlns:a16="http://schemas.microsoft.com/office/drawing/2014/main" id="{DF3FF573-CE2B-1EFE-A23C-B028AE3F54D9}"/>
              </a:ext>
            </a:extLst>
          </p:cNvPr>
          <p:cNvGraphicFramePr>
            <a:graphicFrameLocks noGrp="1"/>
          </p:cNvGraphicFramePr>
          <p:nvPr>
            <p:extLst>
              <p:ext uri="{D42A27DB-BD31-4B8C-83A1-F6EECF244321}">
                <p14:modId xmlns:p14="http://schemas.microsoft.com/office/powerpoint/2010/main" val="2384686314"/>
              </p:ext>
            </p:extLst>
          </p:nvPr>
        </p:nvGraphicFramePr>
        <p:xfrm>
          <a:off x="308225" y="1708365"/>
          <a:ext cx="11394040" cy="3596640"/>
        </p:xfrm>
        <a:graphic>
          <a:graphicData uri="http://schemas.openxmlformats.org/drawingml/2006/table">
            <a:tbl>
              <a:tblPr firstRow="1" bandRow="1">
                <a:tableStyleId>{5C22544A-7EE6-4342-B048-85BDC9FD1C3A}</a:tableStyleId>
              </a:tblPr>
              <a:tblGrid>
                <a:gridCol w="2106201">
                  <a:extLst>
                    <a:ext uri="{9D8B030D-6E8A-4147-A177-3AD203B41FA5}">
                      <a16:colId xmlns:a16="http://schemas.microsoft.com/office/drawing/2014/main" val="111787136"/>
                    </a:ext>
                  </a:extLst>
                </a:gridCol>
                <a:gridCol w="7674796">
                  <a:extLst>
                    <a:ext uri="{9D8B030D-6E8A-4147-A177-3AD203B41FA5}">
                      <a16:colId xmlns:a16="http://schemas.microsoft.com/office/drawing/2014/main" val="1988446082"/>
                    </a:ext>
                  </a:extLst>
                </a:gridCol>
                <a:gridCol w="1613043">
                  <a:extLst>
                    <a:ext uri="{9D8B030D-6E8A-4147-A177-3AD203B41FA5}">
                      <a16:colId xmlns:a16="http://schemas.microsoft.com/office/drawing/2014/main" val="179428694"/>
                    </a:ext>
                  </a:extLst>
                </a:gridCol>
              </a:tblGrid>
              <a:tr h="228600">
                <a:tc>
                  <a:txBody>
                    <a:bodyPr/>
                    <a:lstStyle/>
                    <a:p>
                      <a:pPr algn="ctr"/>
                      <a:r>
                        <a:rPr lang="zh-CN" altLang="en-US" sz="2400" dirty="0">
                          <a:solidFill>
                            <a:schemeClr val="tx1"/>
                          </a:solidFill>
                        </a:rPr>
                        <a:t>结构层次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400" dirty="0">
                          <a:solidFill>
                            <a:schemeClr val="tx1"/>
                          </a:solidFill>
                        </a:rPr>
                        <a:t>具体表现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400" dirty="0">
                          <a:solidFill>
                            <a:schemeClr val="tx1"/>
                          </a:solidFill>
                        </a:rPr>
                        <a:t>评价赋分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8295391"/>
                  </a:ext>
                </a:extLst>
              </a:tr>
              <a:tr h="228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solidFill>
                            <a:schemeClr val="tx1"/>
                          </a:solidFill>
                        </a:rPr>
                        <a:t>前结构层次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000" dirty="0">
                          <a:solidFill>
                            <a:schemeClr val="tx1"/>
                          </a:solidFill>
                        </a:rPr>
                        <a:t>格式不完整，论题不能成立；不能运用史实进行论证，逻辑混乱。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2400" dirty="0">
                          <a:solidFill>
                            <a:schemeClr val="tx1"/>
                          </a:solidFill>
                        </a:rPr>
                        <a:t>0-2</a:t>
                      </a:r>
                      <a:r>
                        <a:rPr lang="zh-CN" altLang="en-US" sz="2400" dirty="0">
                          <a:solidFill>
                            <a:schemeClr val="tx1"/>
                          </a:solidFill>
                        </a:rPr>
                        <a:t>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9572825"/>
                  </a:ext>
                </a:extLst>
              </a:tr>
              <a:tr h="370840">
                <a:tc>
                  <a:txBody>
                    <a:bodyPr/>
                    <a:lstStyle/>
                    <a:p>
                      <a:r>
                        <a:rPr lang="zh-CN" altLang="en-US" sz="2400" dirty="0">
                          <a:solidFill>
                            <a:schemeClr val="tx1"/>
                          </a:solidFill>
                        </a:rPr>
                        <a:t>单点结构层次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000" dirty="0">
                          <a:solidFill>
                            <a:schemeClr val="tx1"/>
                          </a:solidFill>
                        </a:rPr>
                        <a:t>格式正确，论题基本成立，但只能运用单一史实进行论证。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2400" dirty="0">
                          <a:solidFill>
                            <a:schemeClr val="tx1"/>
                          </a:solidFill>
                        </a:rPr>
                        <a:t>4-6</a:t>
                      </a:r>
                      <a:r>
                        <a:rPr lang="zh-CN" altLang="en-US" sz="2400" dirty="0">
                          <a:solidFill>
                            <a:schemeClr val="tx1"/>
                          </a:solidFill>
                        </a:rPr>
                        <a:t>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4175500"/>
                  </a:ext>
                </a:extLst>
              </a:tr>
              <a:tr h="370840">
                <a:tc>
                  <a:txBody>
                    <a:bodyPr/>
                    <a:lstStyle/>
                    <a:p>
                      <a:r>
                        <a:rPr lang="zh-CN" altLang="en-US" sz="2400" dirty="0">
                          <a:solidFill>
                            <a:schemeClr val="tx1"/>
                          </a:solidFill>
                        </a:rPr>
                        <a:t>多点结构层次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000" dirty="0">
                          <a:solidFill>
                            <a:schemeClr val="tx1"/>
                          </a:solidFill>
                        </a:rPr>
                        <a:t>格式正确，论题成立，学生能够提供多孤立个史实，但逻辑不够清晰，论证不够不够充分。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2400" dirty="0">
                          <a:solidFill>
                            <a:schemeClr val="tx1"/>
                          </a:solidFill>
                        </a:rPr>
                        <a:t>6-8</a:t>
                      </a:r>
                      <a:r>
                        <a:rPr lang="zh-CN" altLang="en-US" sz="2400" dirty="0">
                          <a:solidFill>
                            <a:schemeClr val="tx1"/>
                          </a:solidFill>
                        </a:rPr>
                        <a:t>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3016739"/>
                  </a:ext>
                </a:extLst>
              </a:tr>
              <a:tr h="370840">
                <a:tc>
                  <a:txBody>
                    <a:bodyPr/>
                    <a:lstStyle/>
                    <a:p>
                      <a:r>
                        <a:rPr lang="zh-CN" altLang="en-US" sz="2400" dirty="0">
                          <a:solidFill>
                            <a:schemeClr val="tx1"/>
                          </a:solidFill>
                        </a:rPr>
                        <a:t>关联结构层次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000" dirty="0">
                          <a:solidFill>
                            <a:schemeClr val="tx1"/>
                          </a:solidFill>
                        </a:rPr>
                        <a:t>格式正确，论题合理，学生能够将多个史实形成整体，史论结合，逻辑清晰地进行论述，但缺乏整体上抽象总结。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2400" dirty="0">
                          <a:solidFill>
                            <a:schemeClr val="tx1"/>
                          </a:solidFill>
                        </a:rPr>
                        <a:t>8-10</a:t>
                      </a:r>
                      <a:r>
                        <a:rPr lang="zh-CN" altLang="en-US" sz="2400" dirty="0">
                          <a:solidFill>
                            <a:schemeClr val="tx1"/>
                          </a:solidFill>
                        </a:rPr>
                        <a:t>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1368335"/>
                  </a:ext>
                </a:extLst>
              </a:tr>
              <a:tr h="370840">
                <a:tc>
                  <a:txBody>
                    <a:bodyPr/>
                    <a:lstStyle/>
                    <a:p>
                      <a:r>
                        <a:rPr lang="zh-CN" altLang="en-US" sz="2400" dirty="0">
                          <a:solidFill>
                            <a:schemeClr val="tx1"/>
                          </a:solidFill>
                        </a:rPr>
                        <a:t>拓展抽象结构层次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000" dirty="0">
                          <a:solidFill>
                            <a:schemeClr val="tx1"/>
                          </a:solidFill>
                        </a:rPr>
                        <a:t>格式正确，论题合理，学生能够多角度，提供多个史实，史论结合，逻辑清晰地阐述论题，并能够从唯物史观的高度进行抽象总结。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2400" dirty="0">
                          <a:solidFill>
                            <a:schemeClr val="tx1"/>
                          </a:solidFill>
                        </a:rPr>
                        <a:t>10-12</a:t>
                      </a:r>
                      <a:r>
                        <a:rPr lang="zh-CN" altLang="en-US" sz="2400" dirty="0">
                          <a:solidFill>
                            <a:schemeClr val="tx1"/>
                          </a:solidFill>
                        </a:rPr>
                        <a:t>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1285820"/>
                  </a:ext>
                </a:extLst>
              </a:tr>
            </a:tbl>
          </a:graphicData>
        </a:graphic>
      </p:graphicFrame>
      <p:sp>
        <p:nvSpPr>
          <p:cNvPr id="4" name="文本框 3">
            <a:extLst>
              <a:ext uri="{FF2B5EF4-FFF2-40B4-BE49-F238E27FC236}">
                <a16:creationId xmlns:a16="http://schemas.microsoft.com/office/drawing/2014/main" id="{047BD654-916C-8B0C-E10A-68623BB8745D}"/>
              </a:ext>
            </a:extLst>
          </p:cNvPr>
          <p:cNvSpPr txBox="1"/>
          <p:nvPr/>
        </p:nvSpPr>
        <p:spPr>
          <a:xfrm>
            <a:off x="3480371" y="955764"/>
            <a:ext cx="3423863" cy="523220"/>
          </a:xfrm>
          <a:prstGeom prst="rect">
            <a:avLst/>
          </a:prstGeom>
          <a:noFill/>
        </p:spPr>
        <p:txBody>
          <a:bodyPr wrap="square">
            <a:spAutoFit/>
          </a:bodyPr>
          <a:lstStyle/>
          <a:p>
            <a:r>
              <a:rPr lang="en-US" altLang="zh-CN" sz="2800" b="0" i="0" dirty="0">
                <a:solidFill>
                  <a:srgbClr val="000000"/>
                </a:solidFill>
                <a:effectLst/>
                <a:latin typeface="华文中宋" panose="02010600040101010101" pitchFamily="2" charset="-122"/>
                <a:ea typeface="华文中宋" panose="02010600040101010101" pitchFamily="2" charset="-122"/>
              </a:rPr>
              <a:t>Solo</a:t>
            </a:r>
            <a:r>
              <a:rPr lang="zh-CN" altLang="en-US" sz="2800" dirty="0">
                <a:solidFill>
                  <a:srgbClr val="000000"/>
                </a:solidFill>
                <a:latin typeface="华文中宋" panose="02010600040101010101" pitchFamily="2" charset="-122"/>
                <a:ea typeface="华文中宋" panose="02010600040101010101" pitchFamily="2" charset="-122"/>
              </a:rPr>
              <a:t>分层评价赋分</a:t>
            </a:r>
            <a:endParaRPr lang="zh-CN" altLang="en-US" sz="2800"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1508008166"/>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p:nvPr/>
        </p:nvSpPr>
        <p:spPr>
          <a:xfrm>
            <a:off x="742042" y="209635"/>
            <a:ext cx="8997859" cy="5295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1" lang="zh-CN" altLang="en-US" dirty="0">
                <a:solidFill>
                  <a:schemeClr val="bg1"/>
                </a:solidFill>
                <a:latin typeface="微软雅黑" panose="020B0503020204020204" pitchFamily="34" charset="-122"/>
                <a:ea typeface="微软雅黑" panose="020B0503020204020204" pitchFamily="34" charset="-122"/>
              </a:rPr>
              <a:t>学习任务三：从三次科技革命展望中国科技未来</a:t>
            </a:r>
          </a:p>
          <a:p>
            <a:pPr marL="0" indent="0">
              <a:buNone/>
            </a:pPr>
            <a:endParaRPr kumimoji="1" lang="zh-CN" altLang="en-US" dirty="0">
              <a:solidFill>
                <a:schemeClr val="bg1"/>
              </a:solidFill>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FEA03C1C-03E4-7922-9BE7-F0BF94887A56}"/>
              </a:ext>
            </a:extLst>
          </p:cNvPr>
          <p:cNvSpPr txBox="1"/>
          <p:nvPr/>
        </p:nvSpPr>
        <p:spPr>
          <a:xfrm>
            <a:off x="285822" y="6152003"/>
            <a:ext cx="11906178" cy="400110"/>
          </a:xfrm>
          <a:prstGeom prst="rect">
            <a:avLst/>
          </a:prstGeom>
          <a:noFill/>
        </p:spPr>
        <p:txBody>
          <a:bodyPr wrap="square">
            <a:spAutoFit/>
          </a:bodyPr>
          <a:lstStyle/>
          <a:p>
            <a:pPr marL="0" marR="0" lvl="0" indent="0" algn="l" defTabSz="913765"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Century Gothic"/>
                <a:ea typeface="宋体" panose="02010600030101010101" pitchFamily="2" charset="-122"/>
                <a:cs typeface="+mn-cs"/>
              </a:rPr>
              <a:t>根据材料，概括新中国成立以来促进科技发展的因素，说明中国科技快速发展的意义。（</a:t>
            </a:r>
            <a:r>
              <a:rPr kumimoji="0" lang="en-US" altLang="zh-CN" sz="2000" b="0" i="0" u="none" strike="noStrike" kern="1200" cap="none" spc="0" normalizeH="0" baseline="0" noProof="0" dirty="0">
                <a:ln>
                  <a:noFill/>
                </a:ln>
                <a:solidFill>
                  <a:srgbClr val="000000"/>
                </a:solidFill>
                <a:effectLst/>
                <a:uLnTx/>
                <a:uFillTx/>
                <a:latin typeface="Century Gothic"/>
                <a:ea typeface="宋体" panose="02010600030101010101" pitchFamily="2" charset="-122"/>
                <a:cs typeface="+mn-cs"/>
              </a:rPr>
              <a:t>15</a:t>
            </a:r>
            <a:r>
              <a:rPr kumimoji="0" lang="zh-CN" altLang="en-US" sz="2000" b="0" i="0" u="none" strike="noStrike" kern="1200" cap="none" spc="0" normalizeH="0" baseline="0" noProof="0" dirty="0">
                <a:ln>
                  <a:noFill/>
                </a:ln>
                <a:solidFill>
                  <a:srgbClr val="000000"/>
                </a:solidFill>
                <a:effectLst/>
                <a:uLnTx/>
                <a:uFillTx/>
                <a:latin typeface="Century Gothic"/>
                <a:ea typeface="宋体" panose="02010600030101010101" pitchFamily="2" charset="-122"/>
                <a:cs typeface="+mn-cs"/>
              </a:rPr>
              <a:t>分）</a:t>
            </a:r>
          </a:p>
        </p:txBody>
      </p:sp>
      <p:graphicFrame>
        <p:nvGraphicFramePr>
          <p:cNvPr id="8" name="表格 8">
            <a:extLst>
              <a:ext uri="{FF2B5EF4-FFF2-40B4-BE49-F238E27FC236}">
                <a16:creationId xmlns:a16="http://schemas.microsoft.com/office/drawing/2014/main" id="{83E182F0-4641-AE16-2588-BA9A603D8CCB}"/>
              </a:ext>
            </a:extLst>
          </p:cNvPr>
          <p:cNvGraphicFramePr>
            <a:graphicFrameLocks noGrp="1"/>
          </p:cNvGraphicFramePr>
          <p:nvPr>
            <p:extLst>
              <p:ext uri="{D42A27DB-BD31-4B8C-83A1-F6EECF244321}">
                <p14:modId xmlns:p14="http://schemas.microsoft.com/office/powerpoint/2010/main" val="3998201884"/>
              </p:ext>
            </p:extLst>
          </p:nvPr>
        </p:nvGraphicFramePr>
        <p:xfrm>
          <a:off x="285822" y="1253276"/>
          <a:ext cx="11776039" cy="4846320"/>
        </p:xfrm>
        <a:graphic>
          <a:graphicData uri="http://schemas.openxmlformats.org/drawingml/2006/table">
            <a:tbl>
              <a:tblPr firstRow="1" bandRow="1">
                <a:tableStyleId>{5C22544A-7EE6-4342-B048-85BDC9FD1C3A}</a:tableStyleId>
              </a:tblPr>
              <a:tblGrid>
                <a:gridCol w="1774434">
                  <a:extLst>
                    <a:ext uri="{9D8B030D-6E8A-4147-A177-3AD203B41FA5}">
                      <a16:colId xmlns:a16="http://schemas.microsoft.com/office/drawing/2014/main" val="1930956035"/>
                    </a:ext>
                  </a:extLst>
                </a:gridCol>
                <a:gridCol w="10001605">
                  <a:extLst>
                    <a:ext uri="{9D8B030D-6E8A-4147-A177-3AD203B41FA5}">
                      <a16:colId xmlns:a16="http://schemas.microsoft.com/office/drawing/2014/main" val="845558269"/>
                    </a:ext>
                  </a:extLst>
                </a:gridCol>
              </a:tblGrid>
              <a:tr h="123613">
                <a:tc>
                  <a:txBody>
                    <a:bodyPr/>
                    <a:lstStyle/>
                    <a:p>
                      <a:r>
                        <a:rPr lang="en-US" altLang="zh-CN" sz="2400" dirty="0">
                          <a:solidFill>
                            <a:schemeClr val="tx1"/>
                          </a:solidFill>
                        </a:rPr>
                        <a:t>1954</a:t>
                      </a:r>
                      <a:r>
                        <a:rPr lang="zh-CN" altLang="en-US" sz="2400" dirty="0">
                          <a:solidFill>
                            <a:schemeClr val="tx1"/>
                          </a:solidFill>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400" dirty="0">
                          <a:solidFill>
                            <a:schemeClr val="tx1"/>
                          </a:solidFill>
                        </a:rPr>
                        <a:t>中苏两国政府签订了“中苏科学技术合作协定”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1880265"/>
                  </a:ext>
                </a:extLst>
              </a:tr>
              <a:tr h="242147">
                <a:tc>
                  <a:txBody>
                    <a:bodyPr/>
                    <a:lstStyle/>
                    <a:p>
                      <a:r>
                        <a:rPr lang="en-US" altLang="zh-CN" sz="2400" dirty="0">
                          <a:solidFill>
                            <a:schemeClr val="tx1"/>
                          </a:solidFill>
                        </a:rPr>
                        <a:t>1955</a:t>
                      </a:r>
                      <a:r>
                        <a:rPr lang="zh-CN" altLang="en-US" sz="2400" dirty="0">
                          <a:solidFill>
                            <a:schemeClr val="tx1"/>
                          </a:solidFill>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400" dirty="0">
                          <a:solidFill>
                            <a:schemeClr val="tx1"/>
                          </a:solidFill>
                        </a:rPr>
                        <a:t>中国科学院成立，高校也相继成立科研机构。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4539427"/>
                  </a:ext>
                </a:extLst>
              </a:tr>
              <a:tr h="1236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chemeClr val="tx1"/>
                          </a:solidFill>
                        </a:rPr>
                        <a:t>1956</a:t>
                      </a:r>
                      <a:r>
                        <a:rPr lang="zh-CN" altLang="en-US" sz="2400" dirty="0">
                          <a:solidFill>
                            <a:schemeClr val="tx1"/>
                          </a:solidFill>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solidFill>
                            <a:schemeClr val="tx1"/>
                          </a:solidFill>
                        </a:rPr>
                        <a:t>中共中央批准实施</a:t>
                      </a:r>
                      <a:r>
                        <a:rPr lang="en-US" altLang="zh-CN" sz="2400" dirty="0">
                          <a:solidFill>
                            <a:schemeClr val="tx1"/>
                          </a:solidFill>
                        </a:rPr>
                        <a:t>《1956—1967</a:t>
                      </a:r>
                      <a:r>
                        <a:rPr lang="zh-CN" altLang="en-US" sz="2400" dirty="0">
                          <a:solidFill>
                            <a:schemeClr val="tx1"/>
                          </a:solidFill>
                        </a:rPr>
                        <a:t>年科学技术发展远景规划纲要（草案）</a:t>
                      </a:r>
                      <a:r>
                        <a:rPr lang="en-US" altLang="zh-CN" sz="2400" dirty="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solidFill>
                            <a:schemeClr val="tx1"/>
                          </a:solidFill>
                        </a:rPr>
                        <a:t>截至</a:t>
                      </a:r>
                      <a:r>
                        <a:rPr lang="en-US" altLang="zh-CN" sz="2400" dirty="0">
                          <a:solidFill>
                            <a:schemeClr val="tx1"/>
                          </a:solidFill>
                        </a:rPr>
                        <a:t>1956</a:t>
                      </a:r>
                      <a:r>
                        <a:rPr lang="zh-CN" altLang="en-US" sz="2400" dirty="0">
                          <a:solidFill>
                            <a:schemeClr val="tx1"/>
                          </a:solidFill>
                        </a:rPr>
                        <a:t>年底，共有</a:t>
                      </a:r>
                      <a:r>
                        <a:rPr lang="en-US" altLang="zh-CN" sz="2400" dirty="0">
                          <a:solidFill>
                            <a:schemeClr val="tx1"/>
                          </a:solidFill>
                        </a:rPr>
                        <a:t>1805</a:t>
                      </a:r>
                      <a:r>
                        <a:rPr lang="zh-CN" altLang="en-US" sz="2400" dirty="0">
                          <a:solidFill>
                            <a:schemeClr val="tx1"/>
                          </a:solidFill>
                        </a:rPr>
                        <a:t>名侨居海外的科学家陆续回到了祖国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2061891"/>
                  </a:ext>
                </a:extLst>
              </a:tr>
              <a:tr h="370840">
                <a:tc>
                  <a:txBody>
                    <a:bodyPr/>
                    <a:lstStyle/>
                    <a:p>
                      <a:r>
                        <a:rPr lang="en-US" altLang="zh-CN" sz="2400" dirty="0">
                          <a:solidFill>
                            <a:schemeClr val="tx1"/>
                          </a:solidFill>
                        </a:rPr>
                        <a:t>60-70</a:t>
                      </a:r>
                      <a:r>
                        <a:rPr lang="zh-CN" altLang="en-US" sz="2400" dirty="0">
                          <a:solidFill>
                            <a:schemeClr val="tx1"/>
                          </a:solidFill>
                        </a:rPr>
                        <a:t>年代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400" dirty="0">
                          <a:solidFill>
                            <a:schemeClr val="tx1"/>
                          </a:solidFill>
                        </a:rPr>
                        <a:t>我国取得“两弹一星”、杂交水稻育种等一系列成果</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6285630"/>
                  </a:ext>
                </a:extLst>
              </a:tr>
              <a:tr h="370840">
                <a:tc>
                  <a:txBody>
                    <a:bodyPr/>
                    <a:lstStyle/>
                    <a:p>
                      <a:r>
                        <a:rPr lang="en-US" altLang="zh-CN" sz="2400" dirty="0">
                          <a:solidFill>
                            <a:schemeClr val="tx1"/>
                          </a:solidFill>
                        </a:rPr>
                        <a:t>1977</a:t>
                      </a:r>
                      <a:r>
                        <a:rPr lang="zh-CN" altLang="en-US" sz="2400" dirty="0">
                          <a:solidFill>
                            <a:schemeClr val="tx1"/>
                          </a:solidFill>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400" dirty="0">
                          <a:solidFill>
                            <a:schemeClr val="tx1"/>
                          </a:solidFill>
                        </a:rPr>
                        <a:t>恢复高考制度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2791128"/>
                  </a:ext>
                </a:extLst>
              </a:tr>
              <a:tr h="123613">
                <a:tc>
                  <a:txBody>
                    <a:bodyPr/>
                    <a:lstStyle/>
                    <a:p>
                      <a:r>
                        <a:rPr lang="en-US" altLang="zh-CN" sz="2400" dirty="0">
                          <a:solidFill>
                            <a:schemeClr val="tx1"/>
                          </a:solidFill>
                        </a:rPr>
                        <a:t>1978</a:t>
                      </a:r>
                      <a:r>
                        <a:rPr lang="zh-CN" altLang="en-US" sz="2400" dirty="0">
                          <a:solidFill>
                            <a:schemeClr val="tx1"/>
                          </a:solidFill>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400" dirty="0">
                          <a:solidFill>
                            <a:schemeClr val="tx1"/>
                          </a:solidFill>
                        </a:rPr>
                        <a:t>全国科学技术大会召开，确立了尊重知识、尊重人才的根本方针。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9208337"/>
                  </a:ext>
                </a:extLst>
              </a:tr>
              <a:tr h="242147">
                <a:tc>
                  <a:txBody>
                    <a:bodyPr/>
                    <a:lstStyle/>
                    <a:p>
                      <a:r>
                        <a:rPr lang="en-US" altLang="zh-CN" sz="2400" dirty="0">
                          <a:solidFill>
                            <a:schemeClr val="tx1"/>
                          </a:solidFill>
                        </a:rPr>
                        <a:t>1986</a:t>
                      </a:r>
                      <a:r>
                        <a:rPr lang="zh-CN" altLang="en-US" sz="2400" dirty="0">
                          <a:solidFill>
                            <a:schemeClr val="tx1"/>
                          </a:solidFill>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2400" dirty="0">
                          <a:solidFill>
                            <a:schemeClr val="tx1"/>
                          </a:solidFill>
                        </a:rPr>
                        <a:t>《</a:t>
                      </a:r>
                      <a:r>
                        <a:rPr lang="zh-CN" altLang="en-US" sz="2400" dirty="0">
                          <a:solidFill>
                            <a:schemeClr val="tx1"/>
                          </a:solidFill>
                        </a:rPr>
                        <a:t>中华人民共和国义务教育法</a:t>
                      </a:r>
                      <a:r>
                        <a:rPr lang="en-US" altLang="zh-CN" sz="2400" dirty="0">
                          <a:solidFill>
                            <a:schemeClr val="tx1"/>
                          </a:solidFill>
                        </a:rPr>
                        <a:t>》</a:t>
                      </a:r>
                      <a:r>
                        <a:rPr lang="zh-CN" altLang="en-US" sz="2400" dirty="0">
                          <a:solidFill>
                            <a:schemeClr val="tx1"/>
                          </a:solidFill>
                        </a:rPr>
                        <a:t>颁布；国务院批准实施</a:t>
                      </a:r>
                      <a:r>
                        <a:rPr lang="en-US" altLang="zh-CN" sz="2400" dirty="0">
                          <a:solidFill>
                            <a:schemeClr val="tx1"/>
                          </a:solidFill>
                        </a:rPr>
                        <a:t>《</a:t>
                      </a:r>
                      <a:r>
                        <a:rPr lang="zh-CN" altLang="en-US" sz="2400" dirty="0">
                          <a:solidFill>
                            <a:schemeClr val="tx1"/>
                          </a:solidFill>
                        </a:rPr>
                        <a:t>高技术研究发展计划（“</a:t>
                      </a:r>
                      <a:r>
                        <a:rPr lang="en-US" altLang="zh-CN" sz="2400" dirty="0">
                          <a:solidFill>
                            <a:schemeClr val="tx1"/>
                          </a:solidFill>
                        </a:rPr>
                        <a:t>863”</a:t>
                      </a:r>
                      <a:r>
                        <a:rPr lang="zh-CN" altLang="en-US" sz="2400" dirty="0">
                          <a:solidFill>
                            <a:schemeClr val="tx1"/>
                          </a:solidFill>
                        </a:rPr>
                        <a:t>计划）纲要</a:t>
                      </a:r>
                      <a:r>
                        <a:rPr lang="en-US" altLang="zh-CN" sz="2400" dirty="0">
                          <a:solidFill>
                            <a:schemeClr val="tx1"/>
                          </a:solidFill>
                        </a:rPr>
                        <a:t>》</a:t>
                      </a:r>
                      <a:endParaRPr lang="zh-CN"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5766952"/>
                  </a:ext>
                </a:extLst>
              </a:tr>
              <a:tr h="182880">
                <a:tc>
                  <a:txBody>
                    <a:bodyPr/>
                    <a:lstStyle/>
                    <a:p>
                      <a:r>
                        <a:rPr lang="en-US" altLang="zh-CN" sz="2400" dirty="0">
                          <a:solidFill>
                            <a:schemeClr val="tx1"/>
                          </a:solidFill>
                        </a:rPr>
                        <a:t>1988</a:t>
                      </a:r>
                      <a:r>
                        <a:rPr lang="zh-CN" altLang="en-US" sz="2400" dirty="0">
                          <a:solidFill>
                            <a:schemeClr val="tx1"/>
                          </a:solidFill>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400" dirty="0">
                          <a:solidFill>
                            <a:schemeClr val="tx1"/>
                          </a:solidFill>
                        </a:rPr>
                        <a:t>邓小平在会见捷克斯洛伐克代表时提出“科学技术是第一生产力”</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403272"/>
                  </a:ext>
                </a:extLst>
              </a:tr>
              <a:tr h="182880">
                <a:tc>
                  <a:txBody>
                    <a:bodyPr/>
                    <a:lstStyle/>
                    <a:p>
                      <a:r>
                        <a:rPr lang="en-US" altLang="zh-CN" sz="2400" dirty="0">
                          <a:solidFill>
                            <a:schemeClr val="tx1"/>
                          </a:solidFill>
                        </a:rPr>
                        <a:t>1995</a:t>
                      </a:r>
                      <a:r>
                        <a:rPr lang="zh-CN" altLang="en-US" sz="2400" dirty="0">
                          <a:solidFill>
                            <a:schemeClr val="tx1"/>
                          </a:solidFill>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400" dirty="0">
                          <a:solidFill>
                            <a:schemeClr val="tx1"/>
                          </a:solidFill>
                        </a:rPr>
                        <a:t>中共中央提出“科教兴国”战略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7256094"/>
                  </a:ext>
                </a:extLst>
              </a:tr>
            </a:tbl>
          </a:graphicData>
        </a:graphic>
      </p:graphicFrame>
      <p:sp>
        <p:nvSpPr>
          <p:cNvPr id="9" name="文本框 8">
            <a:extLst>
              <a:ext uri="{FF2B5EF4-FFF2-40B4-BE49-F238E27FC236}">
                <a16:creationId xmlns:a16="http://schemas.microsoft.com/office/drawing/2014/main" id="{47D651A1-644E-7FA1-E0BD-402D5732459C}"/>
              </a:ext>
            </a:extLst>
          </p:cNvPr>
          <p:cNvSpPr txBox="1"/>
          <p:nvPr/>
        </p:nvSpPr>
        <p:spPr>
          <a:xfrm>
            <a:off x="285822" y="765407"/>
            <a:ext cx="7547438" cy="461665"/>
          </a:xfrm>
          <a:prstGeom prst="rect">
            <a:avLst/>
          </a:prstGeom>
          <a:noFill/>
        </p:spPr>
        <p:txBody>
          <a:bodyPr wrap="square" rtlCol="0">
            <a:spAutoFit/>
          </a:bodyPr>
          <a:lstStyle/>
          <a:p>
            <a:r>
              <a:rPr lang="zh-CN" altLang="en-US" sz="2400" dirty="0"/>
              <a:t>题</a:t>
            </a:r>
            <a:r>
              <a:rPr lang="en-US" altLang="zh-CN" sz="2400" dirty="0"/>
              <a:t>4</a:t>
            </a:r>
            <a:r>
              <a:rPr lang="zh-CN" altLang="en-US" sz="2400" dirty="0"/>
              <a:t>：材料：中华人民共和国成立以来主要科学大事记</a:t>
            </a:r>
          </a:p>
        </p:txBody>
      </p:sp>
    </p:spTree>
    <p:extLst>
      <p:ext uri="{BB962C8B-B14F-4D97-AF65-F5344CB8AC3E}">
        <p14:creationId xmlns:p14="http://schemas.microsoft.com/office/powerpoint/2010/main" val="97032146"/>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6216ABD-831F-CC6E-5FF7-EF25AE76B81B}"/>
              </a:ext>
            </a:extLst>
          </p:cNvPr>
          <p:cNvSpPr txBox="1"/>
          <p:nvPr/>
        </p:nvSpPr>
        <p:spPr>
          <a:xfrm>
            <a:off x="904126" y="595901"/>
            <a:ext cx="10191964" cy="523220"/>
          </a:xfrm>
          <a:prstGeom prst="rect">
            <a:avLst/>
          </a:prstGeom>
          <a:noFill/>
        </p:spPr>
        <p:txBody>
          <a:bodyPr wrap="square" rtlCol="0">
            <a:spAutoFit/>
          </a:bodyPr>
          <a:lstStyle/>
          <a:p>
            <a:r>
              <a:rPr lang="zh-CN" altLang="en-US" sz="2800" dirty="0">
                <a:latin typeface="华文中宋" panose="02010600040101010101" pitchFamily="2" charset="-122"/>
                <a:ea typeface="华文中宋" panose="02010600040101010101" pitchFamily="2" charset="-122"/>
              </a:rPr>
              <a:t>一、 基于核心素养历史评价体系的学习思考</a:t>
            </a:r>
          </a:p>
        </p:txBody>
      </p:sp>
      <p:sp>
        <p:nvSpPr>
          <p:cNvPr id="3" name="文本框 2">
            <a:extLst>
              <a:ext uri="{FF2B5EF4-FFF2-40B4-BE49-F238E27FC236}">
                <a16:creationId xmlns:a16="http://schemas.microsoft.com/office/drawing/2014/main" id="{46F3F57F-EE49-E301-011C-97EDF3679138}"/>
              </a:ext>
            </a:extLst>
          </p:cNvPr>
          <p:cNvSpPr txBox="1"/>
          <p:nvPr/>
        </p:nvSpPr>
        <p:spPr>
          <a:xfrm>
            <a:off x="503434" y="1541124"/>
            <a:ext cx="11476233" cy="646331"/>
          </a:xfrm>
          <a:prstGeom prst="rect">
            <a:avLst/>
          </a:prstGeom>
          <a:noFill/>
        </p:spPr>
        <p:txBody>
          <a:bodyPr wrap="square" rtlCol="0">
            <a:spAutoFit/>
          </a:bodyPr>
          <a:lstStyle/>
          <a:p>
            <a:r>
              <a:rPr lang="zh-CN" altLang="en-US" sz="3600" dirty="0">
                <a:latin typeface="华文行楷" panose="02010800040101010101" pitchFamily="2" charset="-122"/>
                <a:ea typeface="华文行楷" panose="02010800040101010101" pitchFamily="2" charset="-122"/>
              </a:rPr>
              <a:t>一个现实的问题：一堂好课的标准是什么？</a:t>
            </a:r>
          </a:p>
        </p:txBody>
      </p:sp>
      <p:sp>
        <p:nvSpPr>
          <p:cNvPr id="5" name="文本框 4">
            <a:extLst>
              <a:ext uri="{FF2B5EF4-FFF2-40B4-BE49-F238E27FC236}">
                <a16:creationId xmlns:a16="http://schemas.microsoft.com/office/drawing/2014/main" id="{A409127F-4C8E-3700-686E-72492BF7E9C4}"/>
              </a:ext>
            </a:extLst>
          </p:cNvPr>
          <p:cNvSpPr txBox="1"/>
          <p:nvPr/>
        </p:nvSpPr>
        <p:spPr>
          <a:xfrm>
            <a:off x="297951" y="2931981"/>
            <a:ext cx="11681716" cy="2246769"/>
          </a:xfrm>
          <a:prstGeom prst="rect">
            <a:avLst/>
          </a:prstGeom>
          <a:solidFill>
            <a:schemeClr val="bg1"/>
          </a:solidFill>
          <a:ln>
            <a:solidFill>
              <a:schemeClr val="bg2">
                <a:lumMod val="50000"/>
              </a:schemeClr>
            </a:solidFill>
          </a:ln>
        </p:spPr>
        <p:txBody>
          <a:bodyPr wrap="square">
            <a:spAutoFit/>
          </a:bodyPr>
          <a:lstStyle/>
          <a:p>
            <a:r>
              <a:rPr lang="zh-CN" altLang="en-US" sz="2800" b="1" dirty="0">
                <a:latin typeface="宋体" panose="02010600030101010101" pitchFamily="2" charset="-122"/>
                <a:ea typeface="宋体" panose="02010600030101010101" pitchFamily="2" charset="-122"/>
              </a:rPr>
              <a:t>   在这节课中，学生的学习是有意义的：初步的意义是他学到了新的知识；再进一步是锻炼了他的能力；再往前发展是在这个过程中有良好的 积极的情感体验，使他产生更进一步学习的强烈的要求；再发展一步，在这个过程中他越来越会主动地投入到学习中去。</a:t>
            </a:r>
            <a:endParaRPr lang="en-US" altLang="zh-CN" sz="2800" b="1"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                    ——</a:t>
            </a:r>
            <a:r>
              <a:rPr lang="zh-CN" altLang="en-US" sz="2800" b="1" dirty="0">
                <a:latin typeface="宋体" panose="02010600030101010101" pitchFamily="2" charset="-122"/>
                <a:ea typeface="宋体" panose="02010600030101010101" pitchFamily="2" charset="-122"/>
              </a:rPr>
              <a:t>叶澜</a:t>
            </a:r>
            <a:r>
              <a:rPr lang="en-US" altLang="zh-CN" sz="2800" b="1" dirty="0">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什么样的课算一堂好课</a:t>
            </a:r>
            <a:r>
              <a:rPr lang="en-US" altLang="zh-CN" sz="2800" b="1" dirty="0">
                <a:latin typeface="宋体" panose="02010600030101010101" pitchFamily="2" charset="-122"/>
                <a:ea typeface="宋体" panose="02010600030101010101" pitchFamily="2" charset="-122"/>
              </a:rPr>
              <a:t>》</a:t>
            </a:r>
            <a:endParaRPr lang="zh-CN" altLang="en-US" sz="2800" b="1"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p:nvPr/>
        </p:nvSpPr>
        <p:spPr>
          <a:xfrm>
            <a:off x="742042" y="209635"/>
            <a:ext cx="8997859" cy="5295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1" lang="zh-CN" altLang="en-US" dirty="0">
                <a:solidFill>
                  <a:schemeClr val="bg1"/>
                </a:solidFill>
                <a:latin typeface="微软雅黑" panose="020B0503020204020204" pitchFamily="34" charset="-122"/>
                <a:ea typeface="微软雅黑" panose="020B0503020204020204" pitchFamily="34" charset="-122"/>
              </a:rPr>
              <a:t>学习任务三：从三次科技革命展望中国科技未来</a:t>
            </a:r>
          </a:p>
          <a:p>
            <a:pPr marL="0" indent="0">
              <a:buNone/>
            </a:pPr>
            <a:endParaRPr kumimoji="1" lang="zh-CN" altLang="en-US" dirty="0">
              <a:solidFill>
                <a:schemeClr val="bg1"/>
              </a:solidFill>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FEA03C1C-03E4-7922-9BE7-F0BF94887A56}"/>
              </a:ext>
            </a:extLst>
          </p:cNvPr>
          <p:cNvSpPr txBox="1"/>
          <p:nvPr/>
        </p:nvSpPr>
        <p:spPr>
          <a:xfrm>
            <a:off x="306512" y="1477261"/>
            <a:ext cx="11578976" cy="3046988"/>
          </a:xfrm>
          <a:prstGeom prst="rect">
            <a:avLst/>
          </a:prstGeom>
          <a:noFill/>
          <a:ln>
            <a:solidFill>
              <a:schemeClr val="bg2">
                <a:lumMod val="50000"/>
              </a:schemeClr>
            </a:solidFill>
          </a:ln>
        </p:spPr>
        <p:txBody>
          <a:bodyPr wrap="square">
            <a:spAutoFit/>
          </a:bodyPr>
          <a:lstStyle/>
          <a:p>
            <a:pPr marL="0" marR="0" lvl="0" indent="0" algn="l" defTabSz="913765" rtl="0" eaLnBrk="1" fontAlgn="auto" latinLnBrk="0" hangingPunct="1">
              <a:lnSpc>
                <a:spcPct val="100000"/>
              </a:lnSpc>
              <a:spcBef>
                <a:spcPts val="0"/>
              </a:spcBef>
              <a:spcAft>
                <a:spcPts val="0"/>
              </a:spcAft>
              <a:buClrTx/>
              <a:buSzTx/>
              <a:buFontTx/>
              <a:buNone/>
              <a:tabLst/>
              <a:defRPr/>
            </a:pPr>
            <a:r>
              <a:rPr lang="zh-CN" altLang="en-US" sz="2400" dirty="0">
                <a:solidFill>
                  <a:srgbClr val="000000"/>
                </a:solidFill>
                <a:latin typeface="Century Gothic"/>
                <a:ea typeface="宋体" panose="02010600030101010101" pitchFamily="2" charset="-122"/>
              </a:rPr>
              <a:t>参考答案：</a:t>
            </a:r>
            <a:endParaRPr lang="en-US" altLang="zh-CN" sz="2400" dirty="0">
              <a:solidFill>
                <a:srgbClr val="000000"/>
              </a:solidFill>
              <a:latin typeface="Century Gothic"/>
              <a:ea typeface="宋体" panose="02010600030101010101" pitchFamily="2" charset="-122"/>
            </a:endParaRPr>
          </a:p>
          <a:p>
            <a:pPr marL="0" marR="0" lvl="0" indent="0" algn="l" defTabSz="913765"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00"/>
                </a:solidFill>
                <a:effectLst/>
                <a:uLnTx/>
                <a:uFillTx/>
                <a:latin typeface="Century Gothic"/>
                <a:ea typeface="宋体" panose="02010600030101010101" pitchFamily="2" charset="-122"/>
                <a:cs typeface="+mn-cs"/>
              </a:rPr>
              <a:t>原因</a:t>
            </a:r>
            <a:r>
              <a:rPr lang="zh-CN" altLang="en-US" sz="2400" dirty="0">
                <a:solidFill>
                  <a:srgbClr val="000000"/>
                </a:solidFill>
                <a:latin typeface="Century Gothic"/>
                <a:ea typeface="宋体" panose="02010600030101010101" pitchFamily="2" charset="-122"/>
                <a:sym typeface="Wingdings" panose="05000000000000000000" pitchFamily="2" charset="2"/>
              </a:rPr>
              <a:t>（</a:t>
            </a:r>
            <a:r>
              <a:rPr kumimoji="0" lang="en-US" altLang="zh-CN" sz="2400" b="0" i="0" u="none" strike="noStrike" kern="1200" cap="none" spc="0" normalizeH="0" baseline="0" noProof="0" dirty="0">
                <a:ln>
                  <a:noFill/>
                </a:ln>
                <a:solidFill>
                  <a:srgbClr val="000000"/>
                </a:solidFill>
                <a:effectLst/>
                <a:uLnTx/>
                <a:uFillTx/>
                <a:latin typeface="Century Gothic"/>
                <a:ea typeface="宋体" panose="02010600030101010101" pitchFamily="2" charset="-122"/>
                <a:cs typeface="+mn-cs"/>
                <a:sym typeface="Wingdings" panose="05000000000000000000" pitchFamily="2" charset="2"/>
              </a:rPr>
              <a:t>8</a:t>
            </a:r>
            <a:r>
              <a:rPr kumimoji="0" lang="zh-CN" altLang="en-US" sz="2400" b="0" i="0" u="none" strike="noStrike" kern="1200" cap="none" spc="0" normalizeH="0" baseline="0" noProof="0" dirty="0">
                <a:ln>
                  <a:noFill/>
                </a:ln>
                <a:solidFill>
                  <a:srgbClr val="000000"/>
                </a:solidFill>
                <a:effectLst/>
                <a:uLnTx/>
                <a:uFillTx/>
                <a:latin typeface="Century Gothic"/>
                <a:ea typeface="宋体" panose="02010600030101010101" pitchFamily="2" charset="-122"/>
                <a:cs typeface="+mn-cs"/>
                <a:sym typeface="Wingdings" panose="05000000000000000000" pitchFamily="2" charset="2"/>
              </a:rPr>
              <a:t>分</a:t>
            </a:r>
            <a:r>
              <a:rPr kumimoji="0" lang="zh-CN" altLang="en-US" sz="2400" b="0" i="0" u="none" strike="noStrike" kern="1200" cap="none" spc="0" normalizeH="0" baseline="0" noProof="0" dirty="0">
                <a:ln>
                  <a:noFill/>
                </a:ln>
                <a:solidFill>
                  <a:srgbClr val="000000"/>
                </a:solidFill>
                <a:effectLst/>
                <a:uLnTx/>
                <a:uFillTx/>
                <a:latin typeface="Century Gothic"/>
                <a:ea typeface="宋体" panose="02010600030101010101" pitchFamily="2" charset="-122"/>
                <a:cs typeface="+mn-cs"/>
              </a:rPr>
              <a:t>）</a:t>
            </a:r>
            <a:endParaRPr kumimoji="0" lang="en-US" altLang="zh-CN" sz="2400" b="0" i="0" u="none" strike="noStrike" kern="1200" cap="none" spc="0" normalizeH="0" baseline="0" noProof="0" dirty="0">
              <a:ln>
                <a:noFill/>
              </a:ln>
              <a:solidFill>
                <a:srgbClr val="000000"/>
              </a:solidFill>
              <a:effectLst/>
              <a:uLnTx/>
              <a:uFillTx/>
              <a:latin typeface="Century Gothic"/>
              <a:ea typeface="宋体" panose="02010600030101010101" pitchFamily="2" charset="-122"/>
              <a:cs typeface="+mn-cs"/>
            </a:endParaRPr>
          </a:p>
          <a:p>
            <a:pPr marL="0" marR="0" lvl="0" indent="0" algn="l" defTabSz="913765"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00"/>
                </a:solidFill>
                <a:effectLst/>
                <a:uLnTx/>
                <a:uFillTx/>
                <a:latin typeface="Century Gothic"/>
                <a:ea typeface="宋体" panose="02010600030101010101" pitchFamily="2" charset="-122"/>
                <a:cs typeface="+mn-cs"/>
              </a:rPr>
              <a:t>国家的正确领导；科研机构</a:t>
            </a:r>
            <a:r>
              <a:rPr lang="zh-CN" altLang="en-US" sz="2400" dirty="0">
                <a:solidFill>
                  <a:srgbClr val="000000"/>
                </a:solidFill>
                <a:latin typeface="Century Gothic"/>
                <a:ea typeface="宋体" panose="02010600030101010101" pitchFamily="2" charset="-122"/>
              </a:rPr>
              <a:t>和</a:t>
            </a:r>
            <a:r>
              <a:rPr kumimoji="0" lang="zh-CN" altLang="en-US" sz="2400" b="0" i="0" u="none" strike="noStrike" kern="1200" cap="none" spc="0" normalizeH="0" baseline="0" noProof="0" dirty="0">
                <a:ln>
                  <a:noFill/>
                </a:ln>
                <a:solidFill>
                  <a:srgbClr val="000000"/>
                </a:solidFill>
                <a:effectLst/>
                <a:uLnTx/>
                <a:uFillTx/>
                <a:latin typeface="Century Gothic"/>
                <a:ea typeface="宋体" panose="02010600030101010101" pitchFamily="2" charset="-122"/>
                <a:cs typeface="+mn-cs"/>
              </a:rPr>
              <a:t>教育的发展；改革开放后经济实力增强；对第三次科技革命成果的利用；经济全球化的推动。</a:t>
            </a:r>
            <a:endParaRPr kumimoji="0" lang="en-US" altLang="zh-CN" sz="2400" b="0" i="0" u="none" strike="noStrike" kern="1200" cap="none" spc="0" normalizeH="0" baseline="0" noProof="0" dirty="0">
              <a:ln>
                <a:noFill/>
              </a:ln>
              <a:solidFill>
                <a:srgbClr val="000000"/>
              </a:solidFill>
              <a:effectLst/>
              <a:uLnTx/>
              <a:uFillTx/>
              <a:latin typeface="Century Gothic"/>
              <a:ea typeface="宋体" panose="02010600030101010101" pitchFamily="2" charset="-122"/>
              <a:cs typeface="+mn-cs"/>
            </a:endParaRPr>
          </a:p>
          <a:p>
            <a:pPr marL="0" marR="0" lvl="0" indent="0" algn="l" defTabSz="913765" rtl="0" eaLnBrk="1" fontAlgn="auto" latinLnBrk="0" hangingPunct="1">
              <a:lnSpc>
                <a:spcPct val="100000"/>
              </a:lnSpc>
              <a:spcBef>
                <a:spcPts val="0"/>
              </a:spcBef>
              <a:spcAft>
                <a:spcPts val="0"/>
              </a:spcAft>
              <a:buClrTx/>
              <a:buSzTx/>
              <a:buFontTx/>
              <a:buNone/>
              <a:tabLst/>
              <a:defRPr/>
            </a:pPr>
            <a:endParaRPr lang="en-US" altLang="zh-CN" sz="2400" dirty="0">
              <a:solidFill>
                <a:srgbClr val="000000"/>
              </a:solidFill>
              <a:latin typeface="Century Gothic"/>
              <a:ea typeface="宋体" panose="02010600030101010101" pitchFamily="2" charset="-122"/>
            </a:endParaRPr>
          </a:p>
          <a:p>
            <a:pPr marL="0" marR="0" lvl="0" indent="0" algn="l" defTabSz="913765"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00"/>
                </a:solidFill>
                <a:effectLst/>
                <a:uLnTx/>
                <a:uFillTx/>
                <a:latin typeface="Century Gothic"/>
                <a:ea typeface="宋体" panose="02010600030101010101" pitchFamily="2" charset="-122"/>
                <a:cs typeface="+mn-cs"/>
              </a:rPr>
              <a:t>意义</a:t>
            </a:r>
            <a:r>
              <a:rPr lang="zh-CN" altLang="en-US" sz="2400" dirty="0">
                <a:solidFill>
                  <a:srgbClr val="000000"/>
                </a:solidFill>
                <a:latin typeface="Century Gothic"/>
                <a:ea typeface="宋体" panose="02010600030101010101" pitchFamily="2" charset="-122"/>
                <a:sym typeface="Wingdings" panose="05000000000000000000" pitchFamily="2" charset="2"/>
              </a:rPr>
              <a:t>（</a:t>
            </a:r>
            <a:r>
              <a:rPr kumimoji="0" lang="en-US" altLang="zh-CN" sz="2400" b="0" i="0" u="none" strike="noStrike" kern="1200" cap="none" spc="0" normalizeH="0" baseline="0" noProof="0" dirty="0">
                <a:ln>
                  <a:noFill/>
                </a:ln>
                <a:solidFill>
                  <a:srgbClr val="000000"/>
                </a:solidFill>
                <a:effectLst/>
                <a:uLnTx/>
                <a:uFillTx/>
                <a:latin typeface="Century Gothic"/>
                <a:ea typeface="宋体" panose="02010600030101010101" pitchFamily="2" charset="-122"/>
                <a:cs typeface="+mn-cs"/>
                <a:sym typeface="Wingdings" panose="05000000000000000000" pitchFamily="2" charset="2"/>
              </a:rPr>
              <a:t>7</a:t>
            </a:r>
            <a:r>
              <a:rPr kumimoji="0" lang="zh-CN" altLang="en-US" sz="2400" b="0" i="0" u="none" strike="noStrike" kern="1200" cap="none" spc="0" normalizeH="0" baseline="0" noProof="0" dirty="0">
                <a:ln>
                  <a:noFill/>
                </a:ln>
                <a:solidFill>
                  <a:srgbClr val="000000"/>
                </a:solidFill>
                <a:effectLst/>
                <a:uLnTx/>
                <a:uFillTx/>
                <a:latin typeface="Century Gothic"/>
                <a:ea typeface="宋体" panose="02010600030101010101" pitchFamily="2" charset="-122"/>
                <a:cs typeface="+mn-cs"/>
                <a:sym typeface="Wingdings" panose="05000000000000000000" pitchFamily="2" charset="2"/>
              </a:rPr>
              <a:t>分</a:t>
            </a:r>
            <a:r>
              <a:rPr kumimoji="0" lang="zh-CN" altLang="en-US" sz="2400" b="0" i="0" u="none" strike="noStrike" kern="1200" cap="none" spc="0" normalizeH="0" baseline="0" noProof="0" dirty="0">
                <a:ln>
                  <a:noFill/>
                </a:ln>
                <a:solidFill>
                  <a:srgbClr val="000000"/>
                </a:solidFill>
                <a:effectLst/>
                <a:uLnTx/>
                <a:uFillTx/>
                <a:latin typeface="Century Gothic"/>
                <a:ea typeface="宋体" panose="02010600030101010101" pitchFamily="2" charset="-122"/>
                <a:cs typeface="+mn-cs"/>
              </a:rPr>
              <a:t>）</a:t>
            </a:r>
            <a:endParaRPr kumimoji="0" lang="en-US" altLang="zh-CN" sz="2400" b="0" i="0" u="none" strike="noStrike" kern="1200" cap="none" spc="0" normalizeH="0" baseline="0" noProof="0" dirty="0">
              <a:ln>
                <a:noFill/>
              </a:ln>
              <a:solidFill>
                <a:srgbClr val="000000"/>
              </a:solidFill>
              <a:effectLst/>
              <a:uLnTx/>
              <a:uFillTx/>
              <a:latin typeface="Century Gothic"/>
              <a:ea typeface="宋体" panose="02010600030101010101" pitchFamily="2" charset="-122"/>
              <a:cs typeface="+mn-cs"/>
            </a:endParaRPr>
          </a:p>
          <a:p>
            <a:pPr marL="0" marR="0" lvl="0" indent="0" algn="l" defTabSz="913765"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00"/>
                </a:solidFill>
                <a:effectLst/>
                <a:uLnTx/>
                <a:uFillTx/>
                <a:latin typeface="Century Gothic"/>
                <a:ea typeface="宋体" panose="02010600030101010101" pitchFamily="2" charset="-122"/>
                <a:cs typeface="+mn-cs"/>
              </a:rPr>
              <a:t>增强综合国力，提高我国国际地位；提高人民生活水平；显示了社会主义制度的优越性。</a:t>
            </a:r>
          </a:p>
        </p:txBody>
      </p:sp>
    </p:spTree>
    <p:extLst>
      <p:ext uri="{BB962C8B-B14F-4D97-AF65-F5344CB8AC3E}">
        <p14:creationId xmlns:p14="http://schemas.microsoft.com/office/powerpoint/2010/main" val="2696036327"/>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p:nvPr/>
        </p:nvSpPr>
        <p:spPr>
          <a:xfrm>
            <a:off x="0" y="209635"/>
            <a:ext cx="12192000" cy="1280118"/>
          </a:xfrm>
          <a:prstGeom prst="rect">
            <a:avLst/>
          </a:prstGeom>
          <a:solidFill>
            <a:schemeClr val="accent1">
              <a:lumMod val="5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1" lang="zh-CN" altLang="en-US" dirty="0">
                <a:solidFill>
                  <a:schemeClr val="bg1"/>
                </a:solidFill>
                <a:latin typeface="微软雅黑" panose="020B0503020204020204" pitchFamily="34" charset="-122"/>
                <a:ea typeface="微软雅黑" panose="020B0503020204020204" pitchFamily="34" charset="-122"/>
              </a:rPr>
              <a:t>课后阅读作业：阅读论文</a:t>
            </a:r>
            <a:r>
              <a:rPr kumimoji="1" lang="en-US" altLang="zh-CN" dirty="0">
                <a:solidFill>
                  <a:schemeClr val="bg1"/>
                </a:solidFill>
                <a:latin typeface="微软雅黑" panose="020B0503020204020204" pitchFamily="34" charset="-122"/>
                <a:ea typeface="微软雅黑" panose="020B0503020204020204" pitchFamily="34" charset="-122"/>
              </a:rPr>
              <a:t>《</a:t>
            </a:r>
            <a:r>
              <a:rPr kumimoji="1" lang="zh-CN" altLang="en-US" dirty="0">
                <a:solidFill>
                  <a:schemeClr val="bg1"/>
                </a:solidFill>
                <a:latin typeface="微软雅黑" panose="020B0503020204020204" pitchFamily="34" charset="-122"/>
                <a:ea typeface="微软雅黑" panose="020B0503020204020204" pitchFamily="34" charset="-122"/>
              </a:rPr>
              <a:t>英国因何丧失了第二次工业革命的领先地位</a:t>
            </a:r>
            <a:r>
              <a:rPr kumimoji="1" lang="en-US" altLang="zh-CN" dirty="0">
                <a:solidFill>
                  <a:schemeClr val="bg1"/>
                </a:solidFill>
                <a:latin typeface="微软雅黑" panose="020B0503020204020204" pitchFamily="34" charset="-122"/>
                <a:ea typeface="微软雅黑" panose="020B0503020204020204" pitchFamily="34" charset="-122"/>
              </a:rPr>
              <a:t>? 》</a:t>
            </a:r>
            <a:r>
              <a:rPr kumimoji="1" lang="zh-CN" altLang="en-US" dirty="0">
                <a:solidFill>
                  <a:schemeClr val="bg1"/>
                </a:solidFill>
                <a:latin typeface="微软雅黑" panose="020B0503020204020204" pitchFamily="34" charset="-122"/>
                <a:ea typeface="微软雅黑" panose="020B0503020204020204" pitchFamily="34" charset="-122"/>
              </a:rPr>
              <a:t>节选，提取论文分析的主要观点，用思维导图画出作者的论证逻辑，并谈谈英国教训对当代中国的启示。</a:t>
            </a:r>
          </a:p>
        </p:txBody>
      </p:sp>
      <p:pic>
        <p:nvPicPr>
          <p:cNvPr id="4" name="图片 3">
            <a:extLst>
              <a:ext uri="{FF2B5EF4-FFF2-40B4-BE49-F238E27FC236}">
                <a16:creationId xmlns:a16="http://schemas.microsoft.com/office/drawing/2014/main" id="{7438CC34-2B08-0A40-6D8A-1427CB4FC1AE}"/>
              </a:ext>
            </a:extLst>
          </p:cNvPr>
          <p:cNvPicPr>
            <a:picLocks noChangeAspect="1"/>
          </p:cNvPicPr>
          <p:nvPr/>
        </p:nvPicPr>
        <p:blipFill>
          <a:blip r:embed="rId3"/>
          <a:stretch>
            <a:fillRect/>
          </a:stretch>
        </p:blipFill>
        <p:spPr>
          <a:xfrm>
            <a:off x="5780689" y="1489753"/>
            <a:ext cx="5772585" cy="4662945"/>
          </a:xfrm>
          <a:prstGeom prst="rect">
            <a:avLst/>
          </a:prstGeom>
        </p:spPr>
      </p:pic>
      <p:sp>
        <p:nvSpPr>
          <p:cNvPr id="3" name="文本框 2">
            <a:extLst>
              <a:ext uri="{FF2B5EF4-FFF2-40B4-BE49-F238E27FC236}">
                <a16:creationId xmlns:a16="http://schemas.microsoft.com/office/drawing/2014/main" id="{39BFC838-DC00-715F-F9B1-F028E91AFF50}"/>
              </a:ext>
            </a:extLst>
          </p:cNvPr>
          <p:cNvSpPr txBox="1"/>
          <p:nvPr/>
        </p:nvSpPr>
        <p:spPr>
          <a:xfrm>
            <a:off x="136634" y="1891862"/>
            <a:ext cx="5391808" cy="3785652"/>
          </a:xfrm>
          <a:prstGeom prst="rect">
            <a:avLst/>
          </a:prstGeom>
          <a:noFill/>
          <a:ln>
            <a:solidFill>
              <a:schemeClr val="tx1"/>
            </a:solidFill>
          </a:ln>
        </p:spPr>
        <p:txBody>
          <a:bodyPr wrap="square" rtlCol="0">
            <a:spAutoFit/>
          </a:bodyPr>
          <a:lstStyle/>
          <a:p>
            <a:r>
              <a:rPr lang="zh-CN" altLang="en-US" sz="2000" dirty="0">
                <a:solidFill>
                  <a:schemeClr val="bg2">
                    <a:lumMod val="50000"/>
                  </a:schemeClr>
                </a:solidFill>
                <a:latin typeface="宋体" panose="02010600030101010101" pitchFamily="2" charset="-122"/>
                <a:ea typeface="宋体" panose="02010600030101010101" pitchFamily="2" charset="-122"/>
              </a:rPr>
              <a:t>设计意图：</a:t>
            </a:r>
            <a:endParaRPr lang="en-US" altLang="zh-CN" sz="2000" dirty="0">
              <a:solidFill>
                <a:schemeClr val="bg2">
                  <a:lumMod val="50000"/>
                </a:schemeClr>
              </a:solidFill>
              <a:latin typeface="宋体" panose="02010600030101010101" pitchFamily="2" charset="-122"/>
              <a:ea typeface="宋体" panose="02010600030101010101" pitchFamily="2" charset="-122"/>
            </a:endParaRPr>
          </a:p>
          <a:p>
            <a:r>
              <a:rPr lang="en-US" altLang="zh-CN" sz="2000" dirty="0">
                <a:solidFill>
                  <a:schemeClr val="bg2">
                    <a:lumMod val="50000"/>
                  </a:schemeClr>
                </a:solidFill>
                <a:latin typeface="宋体" panose="02010600030101010101" pitchFamily="2" charset="-122"/>
                <a:ea typeface="宋体" panose="02010600030101010101" pitchFamily="2" charset="-122"/>
              </a:rPr>
              <a:t>1.</a:t>
            </a:r>
            <a:r>
              <a:rPr lang="zh-CN" altLang="en-US" sz="2000" dirty="0">
                <a:solidFill>
                  <a:schemeClr val="bg2">
                    <a:lumMod val="50000"/>
                  </a:schemeClr>
                </a:solidFill>
                <a:latin typeface="宋体" panose="02010600030101010101" pitchFamily="2" charset="-122"/>
                <a:ea typeface="宋体" panose="02010600030101010101" pitchFamily="2" charset="-122"/>
              </a:rPr>
              <a:t>提高阅读能力，掌握基本的阅读方法。</a:t>
            </a:r>
            <a:endParaRPr lang="en-US" altLang="zh-CN" sz="2000" dirty="0">
              <a:solidFill>
                <a:schemeClr val="bg2">
                  <a:lumMod val="50000"/>
                </a:schemeClr>
              </a:solidFill>
              <a:latin typeface="宋体" panose="02010600030101010101" pitchFamily="2" charset="-122"/>
              <a:ea typeface="宋体" panose="02010600030101010101" pitchFamily="2" charset="-122"/>
            </a:endParaRPr>
          </a:p>
          <a:p>
            <a:r>
              <a:rPr lang="en-US" altLang="zh-CN" sz="2000" dirty="0">
                <a:solidFill>
                  <a:schemeClr val="bg2">
                    <a:lumMod val="50000"/>
                  </a:schemeClr>
                </a:solidFill>
                <a:latin typeface="宋体" panose="02010600030101010101" pitchFamily="2" charset="-122"/>
                <a:ea typeface="宋体" panose="02010600030101010101" pitchFamily="2" charset="-122"/>
              </a:rPr>
              <a:t>2.</a:t>
            </a:r>
            <a:r>
              <a:rPr lang="zh-CN" altLang="en-US" sz="2000" dirty="0">
                <a:solidFill>
                  <a:schemeClr val="bg2">
                    <a:lumMod val="50000"/>
                  </a:schemeClr>
                </a:solidFill>
                <a:latin typeface="宋体" panose="02010600030101010101" pitchFamily="2" charset="-122"/>
                <a:ea typeface="宋体" panose="02010600030101010101" pitchFamily="2" charset="-122"/>
              </a:rPr>
              <a:t>全面认识英国丧失第二次工业革命领先地位的原因。</a:t>
            </a:r>
            <a:endParaRPr lang="en-US" altLang="zh-CN" sz="2000" dirty="0">
              <a:solidFill>
                <a:schemeClr val="bg2">
                  <a:lumMod val="50000"/>
                </a:schemeClr>
              </a:solidFill>
              <a:latin typeface="宋体" panose="02010600030101010101" pitchFamily="2" charset="-122"/>
              <a:ea typeface="宋体" panose="02010600030101010101" pitchFamily="2" charset="-122"/>
            </a:endParaRPr>
          </a:p>
          <a:p>
            <a:r>
              <a:rPr lang="en-US" altLang="zh-CN" sz="2000" dirty="0">
                <a:solidFill>
                  <a:schemeClr val="bg2">
                    <a:lumMod val="50000"/>
                  </a:schemeClr>
                </a:solidFill>
                <a:latin typeface="宋体" panose="02010600030101010101" pitchFamily="2" charset="-122"/>
                <a:ea typeface="宋体" panose="02010600030101010101" pitchFamily="2" charset="-122"/>
              </a:rPr>
              <a:t>3.</a:t>
            </a:r>
            <a:r>
              <a:rPr lang="zh-CN" altLang="en-US" sz="2000" dirty="0">
                <a:solidFill>
                  <a:schemeClr val="bg2">
                    <a:lumMod val="50000"/>
                  </a:schemeClr>
                </a:solidFill>
                <a:latin typeface="宋体" panose="02010600030101010101" pitchFamily="2" charset="-122"/>
                <a:ea typeface="宋体" panose="02010600030101010101" pitchFamily="2" charset="-122"/>
              </a:rPr>
              <a:t>以史为鉴，思考今天中国科技发展中应该汲取的经验教训。</a:t>
            </a:r>
            <a:endParaRPr lang="en-US" altLang="zh-CN" sz="2000" dirty="0">
              <a:solidFill>
                <a:schemeClr val="bg2">
                  <a:lumMod val="50000"/>
                </a:schemeClr>
              </a:solidFill>
              <a:latin typeface="宋体" panose="02010600030101010101" pitchFamily="2" charset="-122"/>
              <a:ea typeface="宋体" panose="02010600030101010101" pitchFamily="2" charset="-122"/>
            </a:endParaRPr>
          </a:p>
          <a:p>
            <a:r>
              <a:rPr lang="zh-CN" altLang="en-US" sz="2000" dirty="0">
                <a:solidFill>
                  <a:schemeClr val="bg2">
                    <a:lumMod val="50000"/>
                  </a:schemeClr>
                </a:solidFill>
                <a:latin typeface="宋体" panose="02010600030101010101" pitchFamily="2" charset="-122"/>
                <a:ea typeface="宋体" panose="02010600030101010101" pitchFamily="2" charset="-122"/>
              </a:rPr>
              <a:t>评价目标：</a:t>
            </a:r>
            <a:endParaRPr lang="en-US" altLang="zh-CN" sz="2000" dirty="0">
              <a:solidFill>
                <a:schemeClr val="bg2">
                  <a:lumMod val="50000"/>
                </a:schemeClr>
              </a:solidFill>
              <a:latin typeface="宋体" panose="02010600030101010101" pitchFamily="2" charset="-122"/>
              <a:ea typeface="宋体" panose="02010600030101010101" pitchFamily="2" charset="-122"/>
            </a:endParaRPr>
          </a:p>
          <a:p>
            <a:r>
              <a:rPr lang="en-US" altLang="zh-CN" sz="2000" dirty="0">
                <a:solidFill>
                  <a:schemeClr val="bg2">
                    <a:lumMod val="50000"/>
                  </a:schemeClr>
                </a:solidFill>
                <a:latin typeface="宋体" panose="02010600030101010101" pitchFamily="2" charset="-122"/>
                <a:ea typeface="宋体" panose="02010600030101010101" pitchFamily="2" charset="-122"/>
              </a:rPr>
              <a:t>1.</a:t>
            </a:r>
            <a:r>
              <a:rPr lang="zh-CN" altLang="en-US" sz="2000" dirty="0">
                <a:solidFill>
                  <a:schemeClr val="bg2">
                    <a:lumMod val="50000"/>
                  </a:schemeClr>
                </a:solidFill>
                <a:latin typeface="宋体" panose="02010600030101010101" pitchFamily="2" charset="-122"/>
                <a:ea typeface="宋体" panose="02010600030101010101" pitchFamily="2" charset="-122"/>
              </a:rPr>
              <a:t>学生认真阅读文章，全面提取文章观点。</a:t>
            </a:r>
            <a:endParaRPr lang="en-US" altLang="zh-CN" sz="2000" dirty="0">
              <a:solidFill>
                <a:schemeClr val="bg2">
                  <a:lumMod val="50000"/>
                </a:schemeClr>
              </a:solidFill>
              <a:latin typeface="宋体" panose="02010600030101010101" pitchFamily="2" charset="-122"/>
              <a:ea typeface="宋体" panose="02010600030101010101" pitchFamily="2" charset="-122"/>
            </a:endParaRPr>
          </a:p>
          <a:p>
            <a:r>
              <a:rPr lang="en-US" altLang="zh-CN" sz="2000" dirty="0">
                <a:solidFill>
                  <a:schemeClr val="bg2">
                    <a:lumMod val="50000"/>
                  </a:schemeClr>
                </a:solidFill>
                <a:latin typeface="宋体" panose="02010600030101010101" pitchFamily="2" charset="-122"/>
                <a:ea typeface="宋体" panose="02010600030101010101" pitchFamily="2" charset="-122"/>
              </a:rPr>
              <a:t>2.</a:t>
            </a:r>
            <a:r>
              <a:rPr lang="zh-CN" altLang="en-US" sz="2000" dirty="0">
                <a:solidFill>
                  <a:schemeClr val="bg2">
                    <a:lumMod val="50000"/>
                  </a:schemeClr>
                </a:solidFill>
                <a:latin typeface="宋体" panose="02010600030101010101" pitchFamily="2" charset="-122"/>
                <a:ea typeface="宋体" panose="02010600030101010101" pitchFamily="2" charset="-122"/>
              </a:rPr>
              <a:t>针对观点所绘制的思维导图涵盖文章论证的主要信息、逻辑清晰。</a:t>
            </a:r>
            <a:endParaRPr lang="en-US" altLang="zh-CN" sz="2000" dirty="0">
              <a:solidFill>
                <a:schemeClr val="bg2">
                  <a:lumMod val="50000"/>
                </a:schemeClr>
              </a:solidFill>
              <a:latin typeface="宋体" panose="02010600030101010101" pitchFamily="2" charset="-122"/>
              <a:ea typeface="宋体" panose="02010600030101010101" pitchFamily="2" charset="-122"/>
            </a:endParaRPr>
          </a:p>
          <a:p>
            <a:r>
              <a:rPr lang="en-US" altLang="zh-CN" sz="2000" dirty="0">
                <a:solidFill>
                  <a:schemeClr val="bg2">
                    <a:lumMod val="50000"/>
                  </a:schemeClr>
                </a:solidFill>
                <a:latin typeface="宋体" panose="02010600030101010101" pitchFamily="2" charset="-122"/>
                <a:ea typeface="宋体" panose="02010600030101010101" pitchFamily="2" charset="-122"/>
              </a:rPr>
              <a:t>3.</a:t>
            </a:r>
            <a:r>
              <a:rPr lang="zh-CN" altLang="en-US" sz="2000" dirty="0">
                <a:solidFill>
                  <a:schemeClr val="bg2">
                    <a:lumMod val="50000"/>
                  </a:schemeClr>
                </a:solidFill>
                <a:latin typeface="宋体" panose="02010600030101010101" pitchFamily="2" charset="-122"/>
                <a:ea typeface="宋体" panose="02010600030101010101" pitchFamily="2" charset="-122"/>
              </a:rPr>
              <a:t>对现实问题的思考能够贴合实际，具有针对性。</a:t>
            </a:r>
          </a:p>
        </p:txBody>
      </p:sp>
    </p:spTree>
    <p:extLst>
      <p:ext uri="{BB962C8B-B14F-4D97-AF65-F5344CB8AC3E}">
        <p14:creationId xmlns:p14="http://schemas.microsoft.com/office/powerpoint/2010/main" val="2774982768"/>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54FF75D-24DD-9DC7-6112-4A6932F3FF56}"/>
              </a:ext>
            </a:extLst>
          </p:cNvPr>
          <p:cNvPicPr>
            <a:picLocks noChangeAspect="1"/>
          </p:cNvPicPr>
          <p:nvPr/>
        </p:nvPicPr>
        <p:blipFill>
          <a:blip r:embed="rId3"/>
          <a:stretch>
            <a:fillRect/>
          </a:stretch>
        </p:blipFill>
        <p:spPr>
          <a:xfrm>
            <a:off x="0" y="0"/>
            <a:ext cx="12192000" cy="6858000"/>
          </a:xfrm>
          <a:prstGeom prst="rect">
            <a:avLst/>
          </a:prstGeom>
        </p:spPr>
      </p:pic>
      <p:sp>
        <p:nvSpPr>
          <p:cNvPr id="5" name="文本框 4">
            <a:extLst>
              <a:ext uri="{FF2B5EF4-FFF2-40B4-BE49-F238E27FC236}">
                <a16:creationId xmlns:a16="http://schemas.microsoft.com/office/drawing/2014/main" id="{9110B836-63C1-5E2B-FDF9-845A5BD049D6}"/>
              </a:ext>
            </a:extLst>
          </p:cNvPr>
          <p:cNvSpPr txBox="1"/>
          <p:nvPr/>
        </p:nvSpPr>
        <p:spPr>
          <a:xfrm>
            <a:off x="1281701" y="1795486"/>
            <a:ext cx="6200454" cy="1938992"/>
          </a:xfrm>
          <a:prstGeom prst="rect">
            <a:avLst/>
          </a:prstGeom>
          <a:noFill/>
        </p:spPr>
        <p:txBody>
          <a:bodyPr wrap="square">
            <a:sp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1" lang="zh-CN" altLang="en-US" sz="6000" b="1" i="0" u="none" strike="noStrike" kern="1200" cap="none" spc="0" normalizeH="0" baseline="0" noProof="0" dirty="0">
                <a:ln>
                  <a:noFill/>
                </a:ln>
                <a:effectLst/>
                <a:uLnTx/>
                <a:uFillTx/>
                <a:latin typeface="华文中宋" panose="02010600040101010101" pitchFamily="2" charset="-122"/>
                <a:ea typeface="华文中宋" panose="02010600040101010101" pitchFamily="2" charset="-122"/>
                <a:cs typeface="微软雅黑" panose="020B0503020204020204" pitchFamily="34" charset="-122"/>
              </a:rPr>
              <a:t>敬请批评指正</a:t>
            </a:r>
            <a:endParaRPr kumimoji="1" lang="en-US" altLang="zh-CN" sz="6000" b="1" i="0" u="none" strike="noStrike" kern="1200" cap="none" spc="0" normalizeH="0" baseline="0" noProof="0" dirty="0">
              <a:ln>
                <a:noFill/>
              </a:ln>
              <a:effectLst/>
              <a:uLnTx/>
              <a:uFillTx/>
              <a:latin typeface="华文中宋" panose="02010600040101010101" pitchFamily="2" charset="-122"/>
              <a:ea typeface="华文中宋" panose="02010600040101010101" pitchFamily="2" charset="-122"/>
              <a:cs typeface="微软雅黑" panose="020B0503020204020204" pitchFamily="34" charset="-122"/>
            </a:endParaRPr>
          </a:p>
          <a:p>
            <a:pPr marL="0" marR="0" lvl="0" indent="0" algn="ctr" defTabSz="913765" rtl="0" eaLnBrk="1" fontAlgn="auto" latinLnBrk="0" hangingPunct="1">
              <a:lnSpc>
                <a:spcPct val="100000"/>
              </a:lnSpc>
              <a:spcBef>
                <a:spcPts val="0"/>
              </a:spcBef>
              <a:spcAft>
                <a:spcPts val="0"/>
              </a:spcAft>
              <a:buClrTx/>
              <a:buSzTx/>
              <a:buFontTx/>
              <a:buNone/>
              <a:tabLst/>
              <a:defRPr/>
            </a:pPr>
            <a:r>
              <a:rPr kumimoji="1" lang="zh-CN" altLang="en-US" sz="6000" b="1" dirty="0">
                <a:latin typeface="华文中宋" panose="02010600040101010101" pitchFamily="2" charset="-122"/>
                <a:ea typeface="华文中宋" panose="02010600040101010101" pitchFamily="2" charset="-122"/>
                <a:cs typeface="微软雅黑" panose="020B0503020204020204" pitchFamily="34" charset="-122"/>
              </a:rPr>
              <a:t>谢谢！</a:t>
            </a:r>
            <a:endParaRPr kumimoji="1" lang="zh-CN" altLang="en-US" sz="6000" b="1" i="0" u="none" strike="noStrike" kern="1200" cap="none" spc="0" normalizeH="0" baseline="0" noProof="0" dirty="0">
              <a:ln>
                <a:noFill/>
              </a:ln>
              <a:effectLst/>
              <a:uLnTx/>
              <a:uFillTx/>
              <a:latin typeface="华文中宋" panose="02010600040101010101" pitchFamily="2" charset="-122"/>
              <a:ea typeface="华文中宋" panose="02010600040101010101" pitchFamily="2" charset="-122"/>
              <a:cs typeface="微软雅黑" panose="020B0503020204020204" pitchFamily="34" charset="-122"/>
            </a:endParaRPr>
          </a:p>
        </p:txBody>
      </p:sp>
    </p:spTree>
    <p:extLst>
      <p:ext uri="{BB962C8B-B14F-4D97-AF65-F5344CB8AC3E}">
        <p14:creationId xmlns:p14="http://schemas.microsoft.com/office/powerpoint/2010/main" val="3674180564"/>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a:extLst>
              <a:ext uri="{FF2B5EF4-FFF2-40B4-BE49-F238E27FC236}">
                <a16:creationId xmlns:a16="http://schemas.microsoft.com/office/drawing/2014/main" id="{993C85AC-7E6C-F250-6F54-CA11005D7DAD}"/>
              </a:ext>
            </a:extLst>
          </p:cNvPr>
          <p:cNvSpPr txBox="1"/>
          <p:nvPr/>
        </p:nvSpPr>
        <p:spPr>
          <a:xfrm>
            <a:off x="376720" y="1390952"/>
            <a:ext cx="11500206" cy="3108543"/>
          </a:xfrm>
          <a:prstGeom prst="rect">
            <a:avLst/>
          </a:prstGeom>
          <a:solidFill>
            <a:schemeClr val="bg1"/>
          </a:solidFill>
        </p:spPr>
        <p:txBody>
          <a:bodyPr wrap="square">
            <a:spAutoFit/>
          </a:bodyPr>
          <a:lstStyle/>
          <a:p>
            <a:r>
              <a:rPr lang="en-US" altLang="zh-CN" sz="2800" kern="100" dirty="0">
                <a:effectLst/>
                <a:latin typeface="楷体" panose="02010609060101010101" pitchFamily="49" charset="-122"/>
                <a:ea typeface="楷体" panose="02010609060101010101" pitchFamily="49" charset="-122"/>
                <a:cs typeface="Times New Roman" panose="02020603050405020304" pitchFamily="18" charset="0"/>
              </a:rPr>
              <a:t>    </a:t>
            </a:r>
            <a:r>
              <a:rPr lang="zh-CN" altLang="zh-CN" sz="2800" kern="100" dirty="0">
                <a:effectLst/>
                <a:latin typeface="楷体" panose="02010609060101010101" pitchFamily="49" charset="-122"/>
                <a:ea typeface="楷体" panose="02010609060101010101" pitchFamily="49" charset="-122"/>
                <a:cs typeface="Times New Roman" panose="02020603050405020304" pitchFamily="18" charset="0"/>
              </a:rPr>
              <a:t>各地区和学校要努力创设有利于教学改革的环境，积极引导历史教师探索基于培养学科核心素养的历史教学模式和教学方法。建立基于历史学科核心素养的评价制度。各地区和学校要加强基于学科核心素养、学业质量水平的评价研究；加强对评价目标、标准、类型、方法、工具等的研究，努力使教、学、评一体化，逐步构建以考查发展学科核心素养为重心的评价体系。</a:t>
            </a:r>
            <a:endParaRPr lang="en-US" altLang="zh-CN" sz="2800" kern="100" dirty="0">
              <a:effectLst/>
              <a:latin typeface="楷体" panose="02010609060101010101" pitchFamily="49" charset="-122"/>
              <a:ea typeface="楷体" panose="02010609060101010101" pitchFamily="49" charset="-122"/>
              <a:cs typeface="Times New Roman" panose="02020603050405020304" pitchFamily="18" charset="0"/>
            </a:endParaRPr>
          </a:p>
          <a:p>
            <a:r>
              <a:rPr lang="en-US" altLang="zh-CN" sz="2800" kern="100" dirty="0">
                <a:latin typeface="楷体" panose="02010609060101010101" pitchFamily="49" charset="-122"/>
                <a:ea typeface="楷体" panose="02010609060101010101" pitchFamily="49" charset="-122"/>
                <a:cs typeface="Times New Roman" panose="02020603050405020304" pitchFamily="18" charset="0"/>
              </a:rPr>
              <a:t>                  ——《</a:t>
            </a:r>
            <a:r>
              <a:rPr lang="zh-CN" altLang="en-US" sz="2800" kern="100" dirty="0">
                <a:latin typeface="楷体" panose="02010609060101010101" pitchFamily="49" charset="-122"/>
                <a:ea typeface="楷体" panose="02010609060101010101" pitchFamily="49" charset="-122"/>
                <a:cs typeface="Times New Roman" panose="02020603050405020304" pitchFamily="18" charset="0"/>
              </a:rPr>
              <a:t>普通高中历史课程标（</a:t>
            </a:r>
            <a:r>
              <a:rPr lang="en-US" altLang="zh-CN" sz="2800" kern="100" dirty="0">
                <a:latin typeface="楷体" panose="02010609060101010101" pitchFamily="49" charset="-122"/>
                <a:ea typeface="楷体" panose="02010609060101010101" pitchFamily="49" charset="-122"/>
                <a:cs typeface="Times New Roman" panose="02020603050405020304" pitchFamily="18" charset="0"/>
              </a:rPr>
              <a:t>2017</a:t>
            </a:r>
            <a:r>
              <a:rPr lang="zh-CN" altLang="en-US" sz="2800" kern="100" dirty="0">
                <a:latin typeface="楷体" panose="02010609060101010101" pitchFamily="49" charset="-122"/>
                <a:ea typeface="楷体" panose="02010609060101010101" pitchFamily="49" charset="-122"/>
                <a:cs typeface="Times New Roman" panose="02020603050405020304" pitchFamily="18" charset="0"/>
              </a:rPr>
              <a:t>版</a:t>
            </a:r>
            <a:r>
              <a:rPr lang="en-US" altLang="zh-CN" sz="2800" kern="100" dirty="0">
                <a:latin typeface="楷体" panose="02010609060101010101" pitchFamily="49" charset="-122"/>
                <a:ea typeface="楷体" panose="02010609060101010101" pitchFamily="49" charset="-122"/>
                <a:cs typeface="Times New Roman" panose="02020603050405020304" pitchFamily="18" charset="0"/>
              </a:rPr>
              <a:t>2020</a:t>
            </a:r>
            <a:r>
              <a:rPr lang="zh-CN" altLang="en-US" sz="2800" kern="100" dirty="0">
                <a:latin typeface="楷体" panose="02010609060101010101" pitchFamily="49" charset="-122"/>
                <a:ea typeface="楷体" panose="02010609060101010101" pitchFamily="49" charset="-122"/>
                <a:cs typeface="Times New Roman" panose="02020603050405020304" pitchFamily="18" charset="0"/>
              </a:rPr>
              <a:t>年修订）</a:t>
            </a:r>
            <a:r>
              <a:rPr lang="en-US" altLang="zh-CN" sz="2800" kern="100" dirty="0">
                <a:latin typeface="楷体" panose="02010609060101010101" pitchFamily="49" charset="-122"/>
                <a:ea typeface="楷体" panose="02010609060101010101" pitchFamily="49" charset="-122"/>
                <a:cs typeface="Times New Roman" panose="02020603050405020304" pitchFamily="18" charset="0"/>
              </a:rPr>
              <a:t>》</a:t>
            </a:r>
            <a:endParaRPr lang="zh-CN" altLang="en-US" sz="28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502610671"/>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245D08C3-4B07-28EA-7093-1E5BE0DF8F34}"/>
              </a:ext>
            </a:extLst>
          </p:cNvPr>
          <p:cNvSpPr txBox="1"/>
          <p:nvPr/>
        </p:nvSpPr>
        <p:spPr>
          <a:xfrm>
            <a:off x="287677" y="1715780"/>
            <a:ext cx="2702104" cy="3108543"/>
          </a:xfrm>
          <a:prstGeom prst="rect">
            <a:avLst/>
          </a:prstGeom>
          <a:noFill/>
        </p:spPr>
        <p:txBody>
          <a:bodyPr wrap="square" rtlCol="0">
            <a:spAutoFit/>
          </a:bodyPr>
          <a:lstStyle/>
          <a:p>
            <a:r>
              <a:rPr lang="zh-CN" altLang="en-US" sz="2800" b="1" dirty="0">
                <a:latin typeface="宋体" panose="02010600030101010101" pitchFamily="2" charset="-122"/>
                <a:ea typeface="宋体" panose="02010600030101010101" pitchFamily="2" charset="-122"/>
              </a:rPr>
              <a:t>评价（</a:t>
            </a:r>
            <a:r>
              <a:rPr lang="en-US" altLang="zh-CN" sz="2800" b="1" dirty="0">
                <a:latin typeface="宋体" panose="02010600030101010101" pitchFamily="2" charset="-122"/>
                <a:ea typeface="宋体" panose="02010600030101010101" pitchFamily="2" charset="-122"/>
              </a:rPr>
              <a:t>evaluation</a:t>
            </a:r>
            <a:r>
              <a:rPr lang="zh-CN" altLang="en-US" sz="2800" b="1" dirty="0">
                <a:latin typeface="宋体" panose="02010600030101010101" pitchFamily="2" charset="-122"/>
                <a:ea typeface="宋体" panose="02010600030101010101" pitchFamily="2" charset="-122"/>
              </a:rPr>
              <a:t>）侧重结果和等级</a:t>
            </a:r>
            <a:endParaRPr lang="en-US" altLang="zh-CN" sz="2800" b="1" dirty="0">
              <a:latin typeface="宋体" panose="02010600030101010101" pitchFamily="2" charset="-122"/>
              <a:ea typeface="宋体" panose="02010600030101010101" pitchFamily="2" charset="-122"/>
            </a:endParaRPr>
          </a:p>
          <a:p>
            <a:endParaRPr lang="en-US" altLang="zh-CN" sz="2800" b="1" dirty="0">
              <a:latin typeface="宋体" panose="02010600030101010101" pitchFamily="2" charset="-122"/>
              <a:ea typeface="宋体" panose="02010600030101010101" pitchFamily="2" charset="-122"/>
            </a:endParaRPr>
          </a:p>
          <a:p>
            <a:r>
              <a:rPr lang="zh-CN" altLang="en-US" sz="2800" b="1" dirty="0">
                <a:latin typeface="宋体" panose="02010600030101010101" pitchFamily="2" charset="-122"/>
                <a:ea typeface="宋体" panose="02010600030101010101" pitchFamily="2" charset="-122"/>
              </a:rPr>
              <a:t>评估（</a:t>
            </a:r>
            <a:r>
              <a:rPr lang="en-US" altLang="zh-CN" sz="2800" b="1" dirty="0">
                <a:latin typeface="宋体" panose="02010600030101010101" pitchFamily="2" charset="-122"/>
                <a:ea typeface="宋体" panose="02010600030101010101" pitchFamily="2" charset="-122"/>
              </a:rPr>
              <a:t>assessment</a:t>
            </a:r>
            <a:r>
              <a:rPr lang="zh-CN" altLang="en-US" sz="2800" b="1" dirty="0">
                <a:latin typeface="宋体" panose="02010600030101010101" pitchFamily="2" charset="-122"/>
                <a:ea typeface="宋体" panose="02010600030101010101" pitchFamily="2" charset="-122"/>
              </a:rPr>
              <a:t>）侧重过程和反馈</a:t>
            </a:r>
          </a:p>
        </p:txBody>
      </p:sp>
      <p:sp>
        <p:nvSpPr>
          <p:cNvPr id="4" name="右大括号 3">
            <a:extLst>
              <a:ext uri="{FF2B5EF4-FFF2-40B4-BE49-F238E27FC236}">
                <a16:creationId xmlns:a16="http://schemas.microsoft.com/office/drawing/2014/main" id="{C50DB549-4A74-3719-56BC-42C6757B5B8C}"/>
              </a:ext>
            </a:extLst>
          </p:cNvPr>
          <p:cNvSpPr/>
          <p:nvPr/>
        </p:nvSpPr>
        <p:spPr>
          <a:xfrm>
            <a:off x="3000063" y="2321955"/>
            <a:ext cx="297951" cy="2373331"/>
          </a:xfrm>
          <a:prstGeom prst="rightBrac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8EFE7C1B-0DED-CA2A-E50C-6F8D8288D2FE}"/>
              </a:ext>
            </a:extLst>
          </p:cNvPr>
          <p:cNvSpPr txBox="1"/>
          <p:nvPr/>
        </p:nvSpPr>
        <p:spPr>
          <a:xfrm>
            <a:off x="3573712" y="2305615"/>
            <a:ext cx="1922956" cy="2677656"/>
          </a:xfrm>
          <a:prstGeom prst="rect">
            <a:avLst/>
          </a:prstGeom>
          <a:noFill/>
          <a:ln>
            <a:solidFill>
              <a:schemeClr val="bg2">
                <a:lumMod val="50000"/>
              </a:schemeClr>
            </a:solidFill>
          </a:ln>
        </p:spPr>
        <p:txBody>
          <a:bodyPr wrap="square" rtlCol="0">
            <a:spAutoFit/>
          </a:bodyPr>
          <a:lstStyle/>
          <a:p>
            <a:r>
              <a:rPr lang="zh-CN" altLang="en-US" sz="2800" b="1" dirty="0"/>
              <a:t>导向功能</a:t>
            </a:r>
            <a:endParaRPr lang="en-US" altLang="zh-CN" sz="2800" b="1" dirty="0"/>
          </a:p>
          <a:p>
            <a:r>
              <a:rPr lang="zh-CN" altLang="en-US" sz="2800" b="1" dirty="0"/>
              <a:t>诊断功能</a:t>
            </a:r>
            <a:endParaRPr lang="en-US" altLang="zh-CN" sz="2800" b="1" dirty="0"/>
          </a:p>
          <a:p>
            <a:r>
              <a:rPr lang="zh-CN" altLang="en-US" sz="2800" b="1" dirty="0"/>
              <a:t>激励功能</a:t>
            </a:r>
            <a:endParaRPr lang="en-US" altLang="zh-CN" sz="2800" b="1" dirty="0"/>
          </a:p>
          <a:p>
            <a:r>
              <a:rPr lang="zh-CN" altLang="en-US" sz="2800" b="1" dirty="0"/>
              <a:t>支架功能</a:t>
            </a:r>
            <a:endParaRPr lang="en-US" altLang="zh-CN" sz="2800" b="1" dirty="0"/>
          </a:p>
          <a:p>
            <a:r>
              <a:rPr lang="zh-CN" altLang="en-US" sz="2800" b="1" dirty="0"/>
              <a:t>交流功能</a:t>
            </a:r>
            <a:endParaRPr lang="en-US" altLang="zh-CN" sz="2800" b="1" dirty="0"/>
          </a:p>
          <a:p>
            <a:r>
              <a:rPr lang="zh-CN" altLang="en-US" sz="2800" b="1" dirty="0"/>
              <a:t>选拔功能</a:t>
            </a:r>
          </a:p>
        </p:txBody>
      </p:sp>
      <p:sp>
        <p:nvSpPr>
          <p:cNvPr id="6" name="箭头: 右 5">
            <a:extLst>
              <a:ext uri="{FF2B5EF4-FFF2-40B4-BE49-F238E27FC236}">
                <a16:creationId xmlns:a16="http://schemas.microsoft.com/office/drawing/2014/main" id="{C7F6F4C9-4ABD-3730-EBCF-6839BCCBC4D7}"/>
              </a:ext>
            </a:extLst>
          </p:cNvPr>
          <p:cNvSpPr/>
          <p:nvPr/>
        </p:nvSpPr>
        <p:spPr>
          <a:xfrm>
            <a:off x="5618250" y="3047870"/>
            <a:ext cx="719190" cy="6949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596A5607-DE8D-0892-B52E-049779160A78}"/>
              </a:ext>
            </a:extLst>
          </p:cNvPr>
          <p:cNvSpPr txBox="1"/>
          <p:nvPr/>
        </p:nvSpPr>
        <p:spPr>
          <a:xfrm>
            <a:off x="6459022" y="2699664"/>
            <a:ext cx="3094255" cy="1384995"/>
          </a:xfrm>
          <a:prstGeom prst="rect">
            <a:avLst/>
          </a:prstGeom>
          <a:noFill/>
          <a:ln>
            <a:solidFill>
              <a:schemeClr val="bg2">
                <a:lumMod val="50000"/>
              </a:schemeClr>
            </a:solidFill>
          </a:ln>
        </p:spPr>
        <p:txBody>
          <a:bodyPr wrap="square" rtlCol="0">
            <a:spAutoFit/>
          </a:bodyPr>
          <a:lstStyle/>
          <a:p>
            <a:r>
              <a:rPr lang="zh-CN" altLang="en-US" sz="2800" b="1" dirty="0"/>
              <a:t>提高教学质量</a:t>
            </a:r>
            <a:endParaRPr lang="en-US" altLang="zh-CN" sz="2800" b="1" dirty="0"/>
          </a:p>
          <a:p>
            <a:r>
              <a:rPr lang="zh-CN" altLang="en-US" sz="2800" b="1" dirty="0"/>
              <a:t>发展学生核心素养</a:t>
            </a:r>
            <a:endParaRPr lang="en-US" altLang="zh-CN" sz="2800" b="1" dirty="0"/>
          </a:p>
          <a:p>
            <a:r>
              <a:rPr lang="zh-CN" altLang="en-US" sz="2800" b="1" dirty="0"/>
              <a:t>实现人的全面发展</a:t>
            </a:r>
          </a:p>
        </p:txBody>
      </p:sp>
      <p:sp>
        <p:nvSpPr>
          <p:cNvPr id="8" name="箭头: 右 7">
            <a:extLst>
              <a:ext uri="{FF2B5EF4-FFF2-40B4-BE49-F238E27FC236}">
                <a16:creationId xmlns:a16="http://schemas.microsoft.com/office/drawing/2014/main" id="{79D0119A-FB6A-7931-876C-1570E24CEBC7}"/>
              </a:ext>
            </a:extLst>
          </p:cNvPr>
          <p:cNvSpPr/>
          <p:nvPr/>
        </p:nvSpPr>
        <p:spPr>
          <a:xfrm rot="10800000">
            <a:off x="9676554" y="3115212"/>
            <a:ext cx="719191" cy="6001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91B7986D-DB80-38F1-6FE1-717A8FA0D768}"/>
              </a:ext>
            </a:extLst>
          </p:cNvPr>
          <p:cNvSpPr txBox="1"/>
          <p:nvPr/>
        </p:nvSpPr>
        <p:spPr>
          <a:xfrm>
            <a:off x="10519022" y="2607331"/>
            <a:ext cx="1342485" cy="1569660"/>
          </a:xfrm>
          <a:prstGeom prst="rect">
            <a:avLst/>
          </a:prstGeom>
          <a:noFill/>
          <a:ln>
            <a:solidFill>
              <a:schemeClr val="bg2">
                <a:lumMod val="50000"/>
              </a:schemeClr>
            </a:solidFill>
          </a:ln>
        </p:spPr>
        <p:txBody>
          <a:bodyPr wrap="square" rtlCol="0">
            <a:spAutoFit/>
          </a:bodyPr>
          <a:lstStyle/>
          <a:p>
            <a:r>
              <a:rPr lang="zh-CN" altLang="en-US" sz="3200" dirty="0"/>
              <a:t>教学评价体系？</a:t>
            </a:r>
          </a:p>
        </p:txBody>
      </p:sp>
      <p:sp>
        <p:nvSpPr>
          <p:cNvPr id="11" name="文本框 10">
            <a:extLst>
              <a:ext uri="{FF2B5EF4-FFF2-40B4-BE49-F238E27FC236}">
                <a16:creationId xmlns:a16="http://schemas.microsoft.com/office/drawing/2014/main" id="{82E3079D-6F8C-77D4-A037-4251773E39A1}"/>
              </a:ext>
            </a:extLst>
          </p:cNvPr>
          <p:cNvSpPr txBox="1"/>
          <p:nvPr/>
        </p:nvSpPr>
        <p:spPr>
          <a:xfrm>
            <a:off x="47948" y="6088290"/>
            <a:ext cx="12096104" cy="584775"/>
          </a:xfrm>
          <a:prstGeom prst="rect">
            <a:avLst/>
          </a:prstGeom>
          <a:noFill/>
        </p:spPr>
        <p:txBody>
          <a:bodyPr wrap="square" rtlCol="0">
            <a:spAutoFit/>
          </a:bodyPr>
          <a:lstStyle/>
          <a:p>
            <a:r>
              <a:rPr lang="zh-CN" altLang="en-US" sz="3200" dirty="0">
                <a:latin typeface="华文中宋" panose="02010600040101010101" pitchFamily="2" charset="-122"/>
                <a:ea typeface="华文中宋" panose="02010600040101010101" pitchFamily="2" charset="-122"/>
              </a:rPr>
              <a:t>发挥好教学评价的功能，我们需要告别单纯经验，走进评价的世界</a:t>
            </a:r>
          </a:p>
        </p:txBody>
      </p:sp>
      <p:sp>
        <p:nvSpPr>
          <p:cNvPr id="12" name="文本框 11">
            <a:extLst>
              <a:ext uri="{FF2B5EF4-FFF2-40B4-BE49-F238E27FC236}">
                <a16:creationId xmlns:a16="http://schemas.microsoft.com/office/drawing/2014/main" id="{5C6CB518-4494-0BB7-C801-3C22B1C5F8F2}"/>
              </a:ext>
            </a:extLst>
          </p:cNvPr>
          <p:cNvSpPr txBox="1"/>
          <p:nvPr/>
        </p:nvSpPr>
        <p:spPr>
          <a:xfrm>
            <a:off x="1756881" y="184935"/>
            <a:ext cx="8143991" cy="584775"/>
          </a:xfrm>
          <a:prstGeom prst="rect">
            <a:avLst/>
          </a:prstGeom>
          <a:noFill/>
        </p:spPr>
        <p:txBody>
          <a:bodyPr wrap="square" rtlCol="0">
            <a:spAutoFit/>
          </a:bodyPr>
          <a:lstStyle/>
          <a:p>
            <a:r>
              <a:rPr lang="zh-CN" altLang="en-US" sz="3200" dirty="0">
                <a:latin typeface="华文行楷" panose="02010800040101010101" pitchFamily="2" charset="-122"/>
                <a:ea typeface="华文行楷" panose="02010800040101010101" pitchFamily="2" charset="-122"/>
              </a:rPr>
              <a:t>一个现实的难题：怎样设计好的评价体系</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25395316-44CE-D9B8-435A-9699AFCC585B}"/>
              </a:ext>
            </a:extLst>
          </p:cNvPr>
          <p:cNvSpPr txBox="1"/>
          <p:nvPr/>
        </p:nvSpPr>
        <p:spPr>
          <a:xfrm>
            <a:off x="3708971" y="164387"/>
            <a:ext cx="4212404" cy="523220"/>
          </a:xfrm>
          <a:prstGeom prst="rect">
            <a:avLst/>
          </a:prstGeom>
          <a:noFill/>
        </p:spPr>
        <p:txBody>
          <a:bodyPr wrap="square" rtlCol="0">
            <a:spAutoFit/>
          </a:bodyPr>
          <a:lstStyle/>
          <a:p>
            <a:pPr marL="0" marR="0" lvl="0" indent="0" algn="l" defTabSz="913765"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mn-cs"/>
              </a:rPr>
              <a:t>历史教学评价体系设计</a:t>
            </a:r>
          </a:p>
        </p:txBody>
      </p:sp>
      <p:graphicFrame>
        <p:nvGraphicFramePr>
          <p:cNvPr id="4" name="表格 4">
            <a:extLst>
              <a:ext uri="{FF2B5EF4-FFF2-40B4-BE49-F238E27FC236}">
                <a16:creationId xmlns:a16="http://schemas.microsoft.com/office/drawing/2014/main" id="{EDE96B44-53AA-E7A5-DAB4-FB2CFDA29816}"/>
              </a:ext>
            </a:extLst>
          </p:cNvPr>
          <p:cNvGraphicFramePr>
            <a:graphicFrameLocks noGrp="1"/>
          </p:cNvGraphicFramePr>
          <p:nvPr>
            <p:extLst>
              <p:ext uri="{D42A27DB-BD31-4B8C-83A1-F6EECF244321}">
                <p14:modId xmlns:p14="http://schemas.microsoft.com/office/powerpoint/2010/main" val="2462412169"/>
              </p:ext>
            </p:extLst>
          </p:nvPr>
        </p:nvGraphicFramePr>
        <p:xfrm>
          <a:off x="277401" y="1293385"/>
          <a:ext cx="11650896" cy="4480560"/>
        </p:xfrm>
        <a:graphic>
          <a:graphicData uri="http://schemas.openxmlformats.org/drawingml/2006/table">
            <a:tbl>
              <a:tblPr firstRow="1" bandRow="1">
                <a:tableStyleId>{5C22544A-7EE6-4342-B048-85BDC9FD1C3A}</a:tableStyleId>
              </a:tblPr>
              <a:tblGrid>
                <a:gridCol w="1602899">
                  <a:extLst>
                    <a:ext uri="{9D8B030D-6E8A-4147-A177-3AD203B41FA5}">
                      <a16:colId xmlns:a16="http://schemas.microsoft.com/office/drawing/2014/main" val="2852531375"/>
                    </a:ext>
                  </a:extLst>
                </a:gridCol>
                <a:gridCol w="5683964">
                  <a:extLst>
                    <a:ext uri="{9D8B030D-6E8A-4147-A177-3AD203B41FA5}">
                      <a16:colId xmlns:a16="http://schemas.microsoft.com/office/drawing/2014/main" val="563597528"/>
                    </a:ext>
                  </a:extLst>
                </a:gridCol>
                <a:gridCol w="2196185">
                  <a:extLst>
                    <a:ext uri="{9D8B030D-6E8A-4147-A177-3AD203B41FA5}">
                      <a16:colId xmlns:a16="http://schemas.microsoft.com/office/drawing/2014/main" val="221336176"/>
                    </a:ext>
                  </a:extLst>
                </a:gridCol>
                <a:gridCol w="2167848">
                  <a:extLst>
                    <a:ext uri="{9D8B030D-6E8A-4147-A177-3AD203B41FA5}">
                      <a16:colId xmlns:a16="http://schemas.microsoft.com/office/drawing/2014/main" val="604012917"/>
                    </a:ext>
                  </a:extLst>
                </a:gridCol>
              </a:tblGrid>
              <a:tr h="370840">
                <a:tc>
                  <a:txBody>
                    <a:bodyPr/>
                    <a:lstStyle/>
                    <a:p>
                      <a:r>
                        <a:rPr lang="zh-CN" altLang="en-US" sz="2400" dirty="0">
                          <a:solidFill>
                            <a:schemeClr val="tx1"/>
                          </a:solidFill>
                        </a:rPr>
                        <a:t>评价层面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400" dirty="0">
                          <a:solidFill>
                            <a:schemeClr val="tx1"/>
                          </a:solidFill>
                        </a:rPr>
                        <a:t>具体方面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400" dirty="0">
                          <a:solidFill>
                            <a:schemeClr val="tx1"/>
                          </a:solidFill>
                        </a:rPr>
                        <a:t>评价类型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400" dirty="0">
                          <a:solidFill>
                            <a:schemeClr val="tx1"/>
                          </a:solidFill>
                        </a:rPr>
                        <a:t>评价方式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1525782"/>
                  </a:ext>
                </a:extLst>
              </a:tr>
              <a:tr h="370840">
                <a:tc>
                  <a:txBody>
                    <a:bodyPr/>
                    <a:lstStyle/>
                    <a:p>
                      <a:r>
                        <a:rPr lang="zh-CN" altLang="en-US" sz="2400" dirty="0">
                          <a:solidFill>
                            <a:schemeClr val="tx1"/>
                          </a:solidFill>
                        </a:rPr>
                        <a:t>学习过程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400" dirty="0">
                          <a:solidFill>
                            <a:schemeClr val="tx1"/>
                          </a:solidFill>
                        </a:rPr>
                        <a:t>学习兴趣、积极参与、主动学习、创造性思维表现、参与评价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400" dirty="0">
                          <a:solidFill>
                            <a:schemeClr val="tx1"/>
                          </a:solidFill>
                        </a:rPr>
                        <a:t>质性评价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400" dirty="0">
                          <a:solidFill>
                            <a:schemeClr val="tx1"/>
                          </a:solidFill>
                        </a:rPr>
                        <a:t>课堂观察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5378308"/>
                  </a:ext>
                </a:extLst>
              </a:tr>
              <a:tr h="185420">
                <a:tc rowSpan="2">
                  <a:txBody>
                    <a:bodyPr/>
                    <a:lstStyle/>
                    <a:p>
                      <a:endParaRPr lang="en-US" altLang="zh-CN" sz="2400" b="1" dirty="0">
                        <a:solidFill>
                          <a:schemeClr val="bg2">
                            <a:lumMod val="50000"/>
                          </a:schemeClr>
                        </a:solidFill>
                      </a:endParaRPr>
                    </a:p>
                    <a:p>
                      <a:endParaRPr lang="en-US" altLang="zh-CN" sz="2400" b="1" dirty="0">
                        <a:solidFill>
                          <a:schemeClr val="bg2">
                            <a:lumMod val="50000"/>
                          </a:schemeClr>
                        </a:solidFill>
                      </a:endParaRPr>
                    </a:p>
                    <a:p>
                      <a:r>
                        <a:rPr lang="zh-CN" altLang="en-US" sz="2400" b="1" dirty="0">
                          <a:solidFill>
                            <a:schemeClr val="bg2">
                              <a:lumMod val="50000"/>
                            </a:schemeClr>
                          </a:solidFill>
                        </a:rPr>
                        <a:t>学习质量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400" dirty="0">
                          <a:solidFill>
                            <a:schemeClr val="tx1"/>
                          </a:solidFill>
                        </a:rPr>
                        <a:t>学业成绩：信息提取和加工、知识理解运用、能力层级、素养达成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zh-CN" altLang="en-US" sz="2400" dirty="0">
                          <a:solidFill>
                            <a:schemeClr val="tx1"/>
                          </a:solidFill>
                        </a:rPr>
                        <a:t>主要是量化评价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zh-CN" altLang="en-US" sz="2400" dirty="0">
                          <a:solidFill>
                            <a:schemeClr val="tx1"/>
                          </a:solidFill>
                        </a:rPr>
                        <a:t>纸笔测试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474183922"/>
                  </a:ext>
                </a:extLst>
              </a:tr>
              <a:tr h="185420">
                <a:tc vMerge="1">
                  <a:txBody>
                    <a:bodyPr/>
                    <a:lstStyle/>
                    <a:p>
                      <a:endParaRPr lang="zh-CN" altLang="en-US"/>
                    </a:p>
                  </a:txBody>
                  <a:tcPr/>
                </a:tc>
                <a:tc>
                  <a:txBody>
                    <a:bodyPr/>
                    <a:lstStyle/>
                    <a:p>
                      <a:endParaRPr lang="en-US" altLang="zh-CN" sz="2400" dirty="0">
                        <a:solidFill>
                          <a:schemeClr val="tx1"/>
                        </a:solidFill>
                      </a:endParaRPr>
                    </a:p>
                    <a:p>
                      <a:r>
                        <a:rPr lang="zh-CN" altLang="en-US" sz="2400" dirty="0">
                          <a:solidFill>
                            <a:schemeClr val="tx1"/>
                          </a:solidFill>
                        </a:rPr>
                        <a:t>学习品质：人文底蕴、科学精神、国际视野、责任担当、道德修养、政治认同等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tLang="zh-CN" sz="2400" dirty="0">
                        <a:solidFill>
                          <a:schemeClr val="tx1"/>
                        </a:solidFill>
                      </a:endParaRPr>
                    </a:p>
                    <a:p>
                      <a:r>
                        <a:rPr lang="zh-CN" altLang="en-US" sz="2400" dirty="0">
                          <a:solidFill>
                            <a:schemeClr val="tx1"/>
                          </a:solidFill>
                        </a:rPr>
                        <a:t>质性评价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400" dirty="0">
                          <a:solidFill>
                            <a:schemeClr val="tx1"/>
                          </a:solidFill>
                        </a:rPr>
                        <a:t>观察交流、作品展示、读书报告、课题研究等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0712276"/>
                  </a:ext>
                </a:extLst>
              </a:tr>
              <a:tr h="370840">
                <a:tc>
                  <a:txBody>
                    <a:bodyPr/>
                    <a:lstStyle/>
                    <a:p>
                      <a:r>
                        <a:rPr lang="zh-CN" altLang="en-US" sz="2400">
                          <a:solidFill>
                            <a:schemeClr val="tx1"/>
                          </a:solidFill>
                        </a:rPr>
                        <a:t>历史实践</a:t>
                      </a:r>
                      <a:endParaRPr lang="zh-CN"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400" dirty="0">
                          <a:solidFill>
                            <a:schemeClr val="tx1"/>
                          </a:solidFill>
                        </a:rPr>
                        <a:t>团队合作、问题意识、历史探究、资料搜集、公共参与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400" dirty="0">
                          <a:solidFill>
                            <a:schemeClr val="tx1"/>
                          </a:solidFill>
                        </a:rPr>
                        <a:t>主要是质性评价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2400" dirty="0">
                          <a:solidFill>
                            <a:schemeClr val="tx1"/>
                          </a:solidFill>
                        </a:rPr>
                        <a:t>研学活动、宣传展览等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0876461"/>
                  </a:ext>
                </a:extLst>
              </a:tr>
            </a:tbl>
          </a:graphicData>
        </a:graphic>
      </p:graphicFrame>
    </p:spTree>
    <p:extLst>
      <p:ext uri="{BB962C8B-B14F-4D97-AF65-F5344CB8AC3E}">
        <p14:creationId xmlns:p14="http://schemas.microsoft.com/office/powerpoint/2010/main" val="2670681352"/>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30E540FD-1C21-713A-EE84-1C1FC6EFCEFC}"/>
              </a:ext>
            </a:extLst>
          </p:cNvPr>
          <p:cNvPicPr>
            <a:picLocks noChangeAspect="1"/>
          </p:cNvPicPr>
          <p:nvPr/>
        </p:nvPicPr>
        <p:blipFill>
          <a:blip r:embed="rId3"/>
          <a:stretch>
            <a:fillRect/>
          </a:stretch>
        </p:blipFill>
        <p:spPr>
          <a:xfrm>
            <a:off x="1197980" y="788654"/>
            <a:ext cx="9774819" cy="5098438"/>
          </a:xfrm>
          <a:prstGeom prst="rect">
            <a:avLst/>
          </a:prstGeom>
        </p:spPr>
      </p:pic>
      <p:sp>
        <p:nvSpPr>
          <p:cNvPr id="2" name="椭圆 1">
            <a:extLst>
              <a:ext uri="{FF2B5EF4-FFF2-40B4-BE49-F238E27FC236}">
                <a16:creationId xmlns:a16="http://schemas.microsoft.com/office/drawing/2014/main" id="{21EC6FE9-9B22-1159-4872-070342430CA8}"/>
              </a:ext>
            </a:extLst>
          </p:cNvPr>
          <p:cNvSpPr/>
          <p:nvPr/>
        </p:nvSpPr>
        <p:spPr>
          <a:xfrm>
            <a:off x="7130265" y="965771"/>
            <a:ext cx="2332234" cy="1130157"/>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a:extLst>
              <a:ext uri="{FF2B5EF4-FFF2-40B4-BE49-F238E27FC236}">
                <a16:creationId xmlns:a16="http://schemas.microsoft.com/office/drawing/2014/main" id="{63767F45-B33F-A273-9AB9-592AE3C287B3}"/>
              </a:ext>
            </a:extLst>
          </p:cNvPr>
          <p:cNvSpPr/>
          <p:nvPr/>
        </p:nvSpPr>
        <p:spPr>
          <a:xfrm>
            <a:off x="2412714" y="4662755"/>
            <a:ext cx="2332234" cy="1130157"/>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p:nvPr/>
        </p:nvSpPr>
        <p:spPr>
          <a:xfrm>
            <a:off x="742042" y="209635"/>
            <a:ext cx="10467064" cy="5295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1" lang="zh-CN" altLang="en-US" dirty="0">
                <a:solidFill>
                  <a:schemeClr val="tx1">
                    <a:lumMod val="75000"/>
                    <a:lumOff val="25000"/>
                  </a:schemeClr>
                </a:solidFill>
                <a:latin typeface="华文行楷" panose="02010800040101010101" pitchFamily="2" charset="-122"/>
                <a:ea typeface="华文行楷" panose="02010800040101010101" pitchFamily="2" charset="-122"/>
              </a:rPr>
              <a:t>一个基础性的问题：评价目标与评价指标设计的依据是什么？</a:t>
            </a:r>
          </a:p>
        </p:txBody>
      </p:sp>
      <p:graphicFrame>
        <p:nvGraphicFramePr>
          <p:cNvPr id="4" name="图示 3">
            <a:extLst>
              <a:ext uri="{FF2B5EF4-FFF2-40B4-BE49-F238E27FC236}">
                <a16:creationId xmlns:a16="http://schemas.microsoft.com/office/drawing/2014/main" id="{2C5A4171-7BAC-CCB2-A11D-086BEBFBFF35}"/>
              </a:ext>
            </a:extLst>
          </p:cNvPr>
          <p:cNvGraphicFramePr/>
          <p:nvPr>
            <p:extLst>
              <p:ext uri="{D42A27DB-BD31-4B8C-83A1-F6EECF244321}">
                <p14:modId xmlns:p14="http://schemas.microsoft.com/office/powerpoint/2010/main" val="3558109928"/>
              </p:ext>
            </p:extLst>
          </p:nvPr>
        </p:nvGraphicFramePr>
        <p:xfrm>
          <a:off x="0" y="1099335"/>
          <a:ext cx="6238697" cy="4576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本框 4">
            <a:extLst>
              <a:ext uri="{FF2B5EF4-FFF2-40B4-BE49-F238E27FC236}">
                <a16:creationId xmlns:a16="http://schemas.microsoft.com/office/drawing/2014/main" id="{7654A847-3A81-3B06-5FDE-07940818E6EC}"/>
              </a:ext>
            </a:extLst>
          </p:cNvPr>
          <p:cNvSpPr txBox="1"/>
          <p:nvPr/>
        </p:nvSpPr>
        <p:spPr>
          <a:xfrm>
            <a:off x="1294544" y="6036128"/>
            <a:ext cx="3139895" cy="461665"/>
          </a:xfrm>
          <a:prstGeom prst="rect">
            <a:avLst/>
          </a:prstGeom>
          <a:noFill/>
        </p:spPr>
        <p:txBody>
          <a:bodyPr wrap="square" rtlCol="0">
            <a:spAutoFit/>
          </a:bodyPr>
          <a:lstStyle/>
          <a:p>
            <a:r>
              <a:rPr lang="zh-CN" altLang="en-US" sz="2400" b="1" dirty="0"/>
              <a:t>学生实现怎样的发展？</a:t>
            </a:r>
            <a:endParaRPr lang="en-US" altLang="zh-CN" sz="2400" b="1" dirty="0"/>
          </a:p>
        </p:txBody>
      </p:sp>
      <p:sp>
        <p:nvSpPr>
          <p:cNvPr id="6" name="文本框 5">
            <a:extLst>
              <a:ext uri="{FF2B5EF4-FFF2-40B4-BE49-F238E27FC236}">
                <a16:creationId xmlns:a16="http://schemas.microsoft.com/office/drawing/2014/main" id="{237023D3-639A-2D2A-6BC7-AE33936FCD34}"/>
              </a:ext>
            </a:extLst>
          </p:cNvPr>
          <p:cNvSpPr txBox="1"/>
          <p:nvPr/>
        </p:nvSpPr>
        <p:spPr>
          <a:xfrm>
            <a:off x="5818598" y="2873373"/>
            <a:ext cx="1160980" cy="1200329"/>
          </a:xfrm>
          <a:prstGeom prst="rect">
            <a:avLst/>
          </a:prstGeom>
          <a:noFill/>
          <a:ln>
            <a:solidFill>
              <a:schemeClr val="bg2">
                <a:lumMod val="50000"/>
              </a:schemeClr>
            </a:solidFill>
          </a:ln>
        </p:spPr>
        <p:txBody>
          <a:bodyPr wrap="square" rtlCol="0">
            <a:spAutoFit/>
          </a:bodyPr>
          <a:lstStyle/>
          <a:p>
            <a:r>
              <a:rPr lang="zh-CN" altLang="en-US" sz="2400" b="1" dirty="0">
                <a:latin typeface="华文中宋" panose="02010600040101010101" pitchFamily="2" charset="-122"/>
                <a:ea typeface="华文中宋" panose="02010600040101010101" pitchFamily="2" charset="-122"/>
              </a:rPr>
              <a:t>评价指标（具体化）</a:t>
            </a:r>
          </a:p>
        </p:txBody>
      </p:sp>
      <p:sp>
        <p:nvSpPr>
          <p:cNvPr id="7" name="左大括号 6">
            <a:extLst>
              <a:ext uri="{FF2B5EF4-FFF2-40B4-BE49-F238E27FC236}">
                <a16:creationId xmlns:a16="http://schemas.microsoft.com/office/drawing/2014/main" id="{4B6A2ED6-7781-AC66-2DED-0C55C5308117}"/>
              </a:ext>
            </a:extLst>
          </p:cNvPr>
          <p:cNvSpPr/>
          <p:nvPr/>
        </p:nvSpPr>
        <p:spPr>
          <a:xfrm>
            <a:off x="7096016" y="2411708"/>
            <a:ext cx="270553" cy="2011779"/>
          </a:xfrm>
          <a:prstGeom prst="leftBrac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a:latin typeface="华文中宋" panose="02010600040101010101" pitchFamily="2" charset="-122"/>
              <a:ea typeface="华文中宋" panose="02010600040101010101" pitchFamily="2" charset="-122"/>
            </a:endParaRPr>
          </a:p>
        </p:txBody>
      </p:sp>
      <p:sp>
        <p:nvSpPr>
          <p:cNvPr id="9" name="文本框 8">
            <a:extLst>
              <a:ext uri="{FF2B5EF4-FFF2-40B4-BE49-F238E27FC236}">
                <a16:creationId xmlns:a16="http://schemas.microsoft.com/office/drawing/2014/main" id="{C843C4E0-FD3E-C42E-DF08-00E4A42C6288}"/>
              </a:ext>
            </a:extLst>
          </p:cNvPr>
          <p:cNvSpPr txBox="1"/>
          <p:nvPr/>
        </p:nvSpPr>
        <p:spPr>
          <a:xfrm>
            <a:off x="7366570" y="2180876"/>
            <a:ext cx="2352783" cy="461665"/>
          </a:xfrm>
          <a:prstGeom prst="rect">
            <a:avLst/>
          </a:prstGeom>
          <a:noFill/>
        </p:spPr>
        <p:txBody>
          <a:bodyPr wrap="square" rtlCol="0">
            <a:spAutoFit/>
          </a:bodyPr>
          <a:lstStyle/>
          <a:p>
            <a:r>
              <a:rPr lang="zh-CN" altLang="en-US" sz="2400" b="1" dirty="0">
                <a:latin typeface="华文中宋" panose="02010600040101010101" pitchFamily="2" charset="-122"/>
                <a:ea typeface="华文中宋" panose="02010600040101010101" pitchFamily="2" charset="-122"/>
              </a:rPr>
              <a:t>可测：量化评价</a:t>
            </a:r>
          </a:p>
        </p:txBody>
      </p:sp>
      <p:sp>
        <p:nvSpPr>
          <p:cNvPr id="10" name="文本框 9">
            <a:extLst>
              <a:ext uri="{FF2B5EF4-FFF2-40B4-BE49-F238E27FC236}">
                <a16:creationId xmlns:a16="http://schemas.microsoft.com/office/drawing/2014/main" id="{0DDD496C-82EF-B552-C0B8-33D37000E38E}"/>
              </a:ext>
            </a:extLst>
          </p:cNvPr>
          <p:cNvSpPr txBox="1"/>
          <p:nvPr/>
        </p:nvSpPr>
        <p:spPr>
          <a:xfrm>
            <a:off x="7330610" y="4192654"/>
            <a:ext cx="2722654" cy="461665"/>
          </a:xfrm>
          <a:prstGeom prst="rect">
            <a:avLst/>
          </a:prstGeom>
          <a:noFill/>
        </p:spPr>
        <p:txBody>
          <a:bodyPr wrap="square" rtlCol="0">
            <a:spAutoFit/>
          </a:bodyPr>
          <a:lstStyle/>
          <a:p>
            <a:r>
              <a:rPr lang="zh-CN" altLang="en-US" sz="2400" b="1" dirty="0">
                <a:latin typeface="华文中宋" panose="02010600040101010101" pitchFamily="2" charset="-122"/>
                <a:ea typeface="华文中宋" panose="02010600040101010101" pitchFamily="2" charset="-122"/>
              </a:rPr>
              <a:t>不可测：质性评价</a:t>
            </a:r>
          </a:p>
        </p:txBody>
      </p:sp>
      <p:sp>
        <p:nvSpPr>
          <p:cNvPr id="11" name="左大括号 10">
            <a:extLst>
              <a:ext uri="{FF2B5EF4-FFF2-40B4-BE49-F238E27FC236}">
                <a16:creationId xmlns:a16="http://schemas.microsoft.com/office/drawing/2014/main" id="{1FE77F57-FFF7-BAF2-279D-AC3E1D41BA5C}"/>
              </a:ext>
            </a:extLst>
          </p:cNvPr>
          <p:cNvSpPr/>
          <p:nvPr/>
        </p:nvSpPr>
        <p:spPr>
          <a:xfrm>
            <a:off x="9894015" y="3583406"/>
            <a:ext cx="270552" cy="1926983"/>
          </a:xfrm>
          <a:prstGeom prst="leftBrac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a:latin typeface="华文中宋" panose="02010600040101010101" pitchFamily="2" charset="-122"/>
              <a:ea typeface="华文中宋" panose="02010600040101010101" pitchFamily="2" charset="-122"/>
            </a:endParaRPr>
          </a:p>
        </p:txBody>
      </p:sp>
      <p:sp>
        <p:nvSpPr>
          <p:cNvPr id="13" name="文本框 12">
            <a:extLst>
              <a:ext uri="{FF2B5EF4-FFF2-40B4-BE49-F238E27FC236}">
                <a16:creationId xmlns:a16="http://schemas.microsoft.com/office/drawing/2014/main" id="{D9828ACC-4289-E602-FCA5-DBA18C5AB063}"/>
              </a:ext>
            </a:extLst>
          </p:cNvPr>
          <p:cNvSpPr txBox="1"/>
          <p:nvPr/>
        </p:nvSpPr>
        <p:spPr>
          <a:xfrm>
            <a:off x="10053264" y="3363669"/>
            <a:ext cx="1607905" cy="2308324"/>
          </a:xfrm>
          <a:prstGeom prst="rect">
            <a:avLst/>
          </a:prstGeom>
          <a:noFill/>
        </p:spPr>
        <p:txBody>
          <a:bodyPr wrap="square">
            <a:spAutoFit/>
          </a:bodyPr>
          <a:lstStyle/>
          <a:p>
            <a:r>
              <a:rPr lang="zh-CN" altLang="en-US" sz="2400" b="1" dirty="0">
                <a:latin typeface="华文中宋" panose="02010600040101010101" pitchFamily="2" charset="-122"/>
                <a:ea typeface="华文中宋" panose="02010600040101010101" pitchFamily="2" charset="-122"/>
              </a:rPr>
              <a:t>观察交流</a:t>
            </a:r>
            <a:endParaRPr lang="en-US" altLang="zh-CN" sz="2400" b="1" dirty="0">
              <a:latin typeface="华文中宋" panose="02010600040101010101" pitchFamily="2" charset="-122"/>
              <a:ea typeface="华文中宋" panose="02010600040101010101" pitchFamily="2" charset="-122"/>
            </a:endParaRPr>
          </a:p>
          <a:p>
            <a:r>
              <a:rPr lang="zh-CN" altLang="en-US" sz="2400" b="1" dirty="0">
                <a:latin typeface="华文中宋" panose="02010600040101010101" pitchFamily="2" charset="-122"/>
                <a:ea typeface="华文中宋" panose="02010600040101010101" pitchFamily="2" charset="-122"/>
              </a:rPr>
              <a:t>作品展示</a:t>
            </a:r>
            <a:endParaRPr lang="en-US" altLang="zh-CN" sz="2400" b="1" dirty="0">
              <a:latin typeface="华文中宋" panose="02010600040101010101" pitchFamily="2" charset="-122"/>
              <a:ea typeface="华文中宋" panose="02010600040101010101" pitchFamily="2" charset="-122"/>
            </a:endParaRPr>
          </a:p>
          <a:p>
            <a:r>
              <a:rPr lang="zh-CN" altLang="en-US" sz="2400" b="1" dirty="0">
                <a:latin typeface="华文中宋" panose="02010600040101010101" pitchFamily="2" charset="-122"/>
                <a:ea typeface="华文中宋" panose="02010600040101010101" pitchFamily="2" charset="-122"/>
              </a:rPr>
              <a:t>读书报告</a:t>
            </a:r>
            <a:endParaRPr lang="en-US" altLang="zh-CN" sz="2400" b="1" dirty="0">
              <a:latin typeface="华文中宋" panose="02010600040101010101" pitchFamily="2" charset="-122"/>
              <a:ea typeface="华文中宋" panose="02010600040101010101" pitchFamily="2" charset="-122"/>
            </a:endParaRPr>
          </a:p>
          <a:p>
            <a:r>
              <a:rPr lang="zh-CN" altLang="en-US" sz="2400" b="1" dirty="0">
                <a:latin typeface="华文中宋" panose="02010600040101010101" pitchFamily="2" charset="-122"/>
                <a:ea typeface="华文中宋" panose="02010600040101010101" pitchFamily="2" charset="-122"/>
              </a:rPr>
              <a:t>课题研究</a:t>
            </a:r>
            <a:endParaRPr lang="en-US" altLang="zh-CN" sz="2400" b="1" dirty="0">
              <a:latin typeface="华文中宋" panose="02010600040101010101" pitchFamily="2" charset="-122"/>
              <a:ea typeface="华文中宋" panose="02010600040101010101" pitchFamily="2" charset="-122"/>
            </a:endParaRPr>
          </a:p>
          <a:p>
            <a:r>
              <a:rPr lang="zh-CN" altLang="en-US" sz="2400" b="1" dirty="0">
                <a:latin typeface="华文中宋" panose="02010600040101010101" pitchFamily="2" charset="-122"/>
                <a:ea typeface="华文中宋" panose="02010600040101010101" pitchFamily="2" charset="-122"/>
              </a:rPr>
              <a:t>自我评价</a:t>
            </a:r>
            <a:endParaRPr lang="en-US" altLang="zh-CN" sz="2400" b="1" dirty="0">
              <a:latin typeface="华文中宋" panose="02010600040101010101" pitchFamily="2" charset="-122"/>
              <a:ea typeface="华文中宋" panose="02010600040101010101" pitchFamily="2" charset="-122"/>
            </a:endParaRPr>
          </a:p>
          <a:p>
            <a:r>
              <a:rPr lang="zh-CN" altLang="en-US" sz="2400" b="1" dirty="0">
                <a:latin typeface="华文中宋" panose="02010600040101010101" pitchFamily="2" charset="-122"/>
                <a:ea typeface="华文中宋" panose="02010600040101010101" pitchFamily="2" charset="-122"/>
              </a:rPr>
              <a:t>同伴评价</a:t>
            </a:r>
          </a:p>
        </p:txBody>
      </p:sp>
      <p:sp>
        <p:nvSpPr>
          <p:cNvPr id="14" name="左大括号 13">
            <a:extLst>
              <a:ext uri="{FF2B5EF4-FFF2-40B4-BE49-F238E27FC236}">
                <a16:creationId xmlns:a16="http://schemas.microsoft.com/office/drawing/2014/main" id="{95446451-FC28-A6B8-F4F2-088E1CA44F2E}"/>
              </a:ext>
            </a:extLst>
          </p:cNvPr>
          <p:cNvSpPr/>
          <p:nvPr/>
        </p:nvSpPr>
        <p:spPr>
          <a:xfrm>
            <a:off x="9632022" y="1770596"/>
            <a:ext cx="174662" cy="1102777"/>
          </a:xfrm>
          <a:prstGeom prst="leftBrac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a:latin typeface="华文中宋" panose="02010600040101010101" pitchFamily="2" charset="-122"/>
              <a:ea typeface="华文中宋" panose="02010600040101010101" pitchFamily="2" charset="-122"/>
            </a:endParaRPr>
          </a:p>
        </p:txBody>
      </p:sp>
      <p:sp>
        <p:nvSpPr>
          <p:cNvPr id="15" name="文本框 14">
            <a:extLst>
              <a:ext uri="{FF2B5EF4-FFF2-40B4-BE49-F238E27FC236}">
                <a16:creationId xmlns:a16="http://schemas.microsoft.com/office/drawing/2014/main" id="{4BC8E8F9-9D87-B6BF-AB42-83A068C6E669}"/>
              </a:ext>
            </a:extLst>
          </p:cNvPr>
          <p:cNvSpPr txBox="1"/>
          <p:nvPr/>
        </p:nvSpPr>
        <p:spPr>
          <a:xfrm>
            <a:off x="9846069" y="1673044"/>
            <a:ext cx="1767154" cy="1200329"/>
          </a:xfrm>
          <a:prstGeom prst="rect">
            <a:avLst/>
          </a:prstGeom>
          <a:noFill/>
        </p:spPr>
        <p:txBody>
          <a:bodyPr wrap="square" rtlCol="0">
            <a:spAutoFit/>
          </a:bodyPr>
          <a:lstStyle/>
          <a:p>
            <a:r>
              <a:rPr lang="zh-CN" altLang="en-US" sz="2400" b="1" dirty="0">
                <a:latin typeface="华文中宋" panose="02010600040101010101" pitchFamily="2" charset="-122"/>
                <a:ea typeface="华文中宋" panose="02010600040101010101" pitchFamily="2" charset="-122"/>
              </a:rPr>
              <a:t>诊断性评价</a:t>
            </a:r>
            <a:endParaRPr lang="en-US" altLang="zh-CN" sz="2400" b="1" dirty="0">
              <a:latin typeface="华文中宋" panose="02010600040101010101" pitchFamily="2" charset="-122"/>
              <a:ea typeface="华文中宋" panose="02010600040101010101" pitchFamily="2" charset="-122"/>
            </a:endParaRPr>
          </a:p>
          <a:p>
            <a:r>
              <a:rPr lang="zh-CN" altLang="en-US" sz="2400" b="1" dirty="0">
                <a:latin typeface="华文中宋" panose="02010600040101010101" pitchFamily="2" charset="-122"/>
                <a:ea typeface="华文中宋" panose="02010600040101010101" pitchFamily="2" charset="-122"/>
              </a:rPr>
              <a:t>过程性评价</a:t>
            </a:r>
            <a:endParaRPr lang="en-US" altLang="zh-CN" sz="2400" b="1" dirty="0">
              <a:latin typeface="华文中宋" panose="02010600040101010101" pitchFamily="2" charset="-122"/>
              <a:ea typeface="华文中宋" panose="02010600040101010101" pitchFamily="2" charset="-122"/>
            </a:endParaRPr>
          </a:p>
          <a:p>
            <a:r>
              <a:rPr lang="zh-CN" altLang="en-US" sz="2400" b="1" dirty="0">
                <a:latin typeface="华文中宋" panose="02010600040101010101" pitchFamily="2" charset="-122"/>
                <a:ea typeface="华文中宋" panose="02010600040101010101" pitchFamily="2" charset="-122"/>
              </a:rPr>
              <a:t>总结性评价</a:t>
            </a:r>
            <a:endParaRPr lang="en-US" altLang="zh-CN" sz="2400" b="1" dirty="0">
              <a:latin typeface="华文中宋" panose="02010600040101010101" pitchFamily="2" charset="-122"/>
              <a:ea typeface="华文中宋" panose="02010600040101010101" pitchFamily="2" charset="-122"/>
            </a:endParaRPr>
          </a:p>
        </p:txBody>
      </p:sp>
      <p:sp>
        <p:nvSpPr>
          <p:cNvPr id="3" name="文本框 2">
            <a:extLst>
              <a:ext uri="{FF2B5EF4-FFF2-40B4-BE49-F238E27FC236}">
                <a16:creationId xmlns:a16="http://schemas.microsoft.com/office/drawing/2014/main" id="{9C6EBE72-85BE-D47F-A3F7-5B278EDF8705}"/>
              </a:ext>
            </a:extLst>
          </p:cNvPr>
          <p:cNvSpPr txBox="1"/>
          <p:nvPr/>
        </p:nvSpPr>
        <p:spPr>
          <a:xfrm>
            <a:off x="7121989" y="5913572"/>
            <a:ext cx="3139895" cy="461665"/>
          </a:xfrm>
          <a:prstGeom prst="rect">
            <a:avLst/>
          </a:prstGeom>
          <a:noFill/>
        </p:spPr>
        <p:txBody>
          <a:bodyPr wrap="square" rtlCol="0">
            <a:spAutoFit/>
          </a:bodyPr>
          <a:lstStyle/>
          <a:p>
            <a:r>
              <a:rPr lang="zh-CN" altLang="en-US" sz="2400" b="1" dirty="0"/>
              <a:t>学生发展到什么程度？</a:t>
            </a:r>
            <a:endParaRPr lang="en-US" altLang="zh-CN" sz="2400" b="1" dirty="0"/>
          </a:p>
        </p:txBody>
      </p:sp>
    </p:spTree>
    <p:extLst>
      <p:ext uri="{BB962C8B-B14F-4D97-AF65-F5344CB8AC3E}">
        <p14:creationId xmlns:p14="http://schemas.microsoft.com/office/powerpoint/2010/main" val="2873354658"/>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p:bldP spid="11" grpId="0" animBg="1"/>
      <p:bldP spid="13" grpId="0"/>
      <p:bldP spid="14"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p:nvPr/>
        </p:nvSpPr>
        <p:spPr>
          <a:xfrm>
            <a:off x="742042" y="209635"/>
            <a:ext cx="5884789" cy="5295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1" lang="zh-CN" altLang="en-US" dirty="0">
                <a:latin typeface="微软雅黑" panose="020B0503020204020204" pitchFamily="34" charset="-122"/>
                <a:ea typeface="微软雅黑" panose="020B0503020204020204" pitchFamily="34" charset="-122"/>
              </a:rPr>
              <a:t>量化评价中评价指标的设计</a:t>
            </a:r>
          </a:p>
        </p:txBody>
      </p:sp>
      <p:sp>
        <p:nvSpPr>
          <p:cNvPr id="3" name="文本框 2">
            <a:extLst>
              <a:ext uri="{FF2B5EF4-FFF2-40B4-BE49-F238E27FC236}">
                <a16:creationId xmlns:a16="http://schemas.microsoft.com/office/drawing/2014/main" id="{5A3A175B-6829-B22C-AD92-3042A1FB5D85}"/>
              </a:ext>
            </a:extLst>
          </p:cNvPr>
          <p:cNvSpPr txBox="1"/>
          <p:nvPr/>
        </p:nvSpPr>
        <p:spPr>
          <a:xfrm>
            <a:off x="359597" y="867179"/>
            <a:ext cx="6154217" cy="461665"/>
          </a:xfrm>
          <a:prstGeom prst="rect">
            <a:avLst/>
          </a:prstGeom>
          <a:noFill/>
        </p:spPr>
        <p:txBody>
          <a:bodyPr wrap="square" rtlCol="0">
            <a:spAutoFit/>
          </a:bodyPr>
          <a:lstStyle/>
          <a:p>
            <a:r>
              <a:rPr lang="en-US" altLang="zh-CN" sz="2400" b="1" dirty="0"/>
              <a:t>1.</a:t>
            </a:r>
            <a:r>
              <a:rPr lang="zh-CN" altLang="en-US" sz="2400" b="1" dirty="0"/>
              <a:t>学业质量水平标准（结合高考考查程度）</a:t>
            </a:r>
          </a:p>
        </p:txBody>
      </p:sp>
      <p:pic>
        <p:nvPicPr>
          <p:cNvPr id="4" name="图片 3">
            <a:extLst>
              <a:ext uri="{FF2B5EF4-FFF2-40B4-BE49-F238E27FC236}">
                <a16:creationId xmlns:a16="http://schemas.microsoft.com/office/drawing/2014/main" id="{DE600366-F831-BA26-63C2-C6875EB1BA6A}"/>
              </a:ext>
            </a:extLst>
          </p:cNvPr>
          <p:cNvPicPr>
            <a:picLocks noChangeAspect="1"/>
          </p:cNvPicPr>
          <p:nvPr/>
        </p:nvPicPr>
        <p:blipFill>
          <a:blip r:embed="rId3"/>
          <a:stretch>
            <a:fillRect/>
          </a:stretch>
        </p:blipFill>
        <p:spPr>
          <a:xfrm>
            <a:off x="359597" y="1328844"/>
            <a:ext cx="5959010" cy="5400729"/>
          </a:xfrm>
          <a:prstGeom prst="rect">
            <a:avLst/>
          </a:prstGeom>
          <a:ln>
            <a:solidFill>
              <a:schemeClr val="tx1"/>
            </a:solidFill>
          </a:ln>
        </p:spPr>
      </p:pic>
      <p:sp>
        <p:nvSpPr>
          <p:cNvPr id="5" name="文本框 4">
            <a:extLst>
              <a:ext uri="{FF2B5EF4-FFF2-40B4-BE49-F238E27FC236}">
                <a16:creationId xmlns:a16="http://schemas.microsoft.com/office/drawing/2014/main" id="{8F9BC104-BD3B-6B70-9785-27C54EA87564}"/>
              </a:ext>
            </a:extLst>
          </p:cNvPr>
          <p:cNvSpPr txBox="1"/>
          <p:nvPr/>
        </p:nvSpPr>
        <p:spPr>
          <a:xfrm>
            <a:off x="7664520" y="871329"/>
            <a:ext cx="3715821" cy="461665"/>
          </a:xfrm>
          <a:prstGeom prst="rect">
            <a:avLst/>
          </a:prstGeom>
          <a:noFill/>
        </p:spPr>
        <p:txBody>
          <a:bodyPr wrap="square" rtlCol="0">
            <a:spAutoFit/>
          </a:bodyPr>
          <a:lstStyle/>
          <a:p>
            <a:r>
              <a:rPr lang="en-US" altLang="zh-CN" sz="2400" b="1" dirty="0"/>
              <a:t>2.</a:t>
            </a:r>
            <a:r>
              <a:rPr lang="zh-CN" altLang="en-US" sz="2400" b="1" dirty="0"/>
              <a:t>历史学科能力层级结构</a:t>
            </a:r>
          </a:p>
        </p:txBody>
      </p:sp>
      <p:pic>
        <p:nvPicPr>
          <p:cNvPr id="6" name="图片 5">
            <a:extLst>
              <a:ext uri="{FF2B5EF4-FFF2-40B4-BE49-F238E27FC236}">
                <a16:creationId xmlns:a16="http://schemas.microsoft.com/office/drawing/2014/main" id="{567C6A7B-7291-CD01-820E-8765FB7D0F0D}"/>
              </a:ext>
            </a:extLst>
          </p:cNvPr>
          <p:cNvPicPr>
            <a:picLocks noChangeAspect="1"/>
          </p:cNvPicPr>
          <p:nvPr/>
        </p:nvPicPr>
        <p:blipFill>
          <a:blip r:embed="rId4"/>
          <a:stretch>
            <a:fillRect/>
          </a:stretch>
        </p:blipFill>
        <p:spPr>
          <a:xfrm>
            <a:off x="6852863" y="1243174"/>
            <a:ext cx="5339137" cy="5116530"/>
          </a:xfrm>
          <a:prstGeom prst="rect">
            <a:avLst/>
          </a:prstGeom>
        </p:spPr>
      </p:pic>
      <p:sp>
        <p:nvSpPr>
          <p:cNvPr id="8" name="文本框 7">
            <a:extLst>
              <a:ext uri="{FF2B5EF4-FFF2-40B4-BE49-F238E27FC236}">
                <a16:creationId xmlns:a16="http://schemas.microsoft.com/office/drawing/2014/main" id="{01F049A2-24F6-35D0-44FC-249A29CEE491}"/>
              </a:ext>
            </a:extLst>
          </p:cNvPr>
          <p:cNvSpPr txBox="1"/>
          <p:nvPr/>
        </p:nvSpPr>
        <p:spPr>
          <a:xfrm>
            <a:off x="6780944" y="6381058"/>
            <a:ext cx="5339137" cy="369332"/>
          </a:xfrm>
          <a:prstGeom prst="rect">
            <a:avLst/>
          </a:prstGeom>
          <a:noFill/>
        </p:spPr>
        <p:txBody>
          <a:bodyPr wrap="square">
            <a:spAutoFit/>
          </a:bodyPr>
          <a:lstStyle/>
          <a:p>
            <a:r>
              <a:rPr lang="en-US" altLang="zh-CN" dirty="0"/>
              <a:t>——</a:t>
            </a:r>
            <a:r>
              <a:rPr lang="zh-CN" altLang="en-US" dirty="0"/>
              <a:t>郑林</a:t>
            </a:r>
            <a:r>
              <a:rPr lang="en-US" altLang="zh-CN" dirty="0"/>
              <a:t>《</a:t>
            </a:r>
            <a:r>
              <a:rPr lang="zh-CN" altLang="en-US" dirty="0"/>
              <a:t>基于学生核心素养的历史学科能力研究</a:t>
            </a:r>
            <a:r>
              <a:rPr lang="en-US" altLang="zh-CN" dirty="0"/>
              <a:t>》</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txBox="1"/>
          <p:nvPr/>
        </p:nvSpPr>
        <p:spPr>
          <a:xfrm>
            <a:off x="742042" y="209635"/>
            <a:ext cx="5884789" cy="5295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1" lang="zh-CN" altLang="en-US" dirty="0">
                <a:latin typeface="微软雅黑" panose="020B0503020204020204" pitchFamily="34" charset="-122"/>
                <a:ea typeface="微软雅黑" panose="020B0503020204020204" pitchFamily="34" charset="-122"/>
              </a:rPr>
              <a:t>量化评价中评价指标的设计</a:t>
            </a:r>
          </a:p>
        </p:txBody>
      </p:sp>
      <p:sp>
        <p:nvSpPr>
          <p:cNvPr id="3" name="文本框 2">
            <a:extLst>
              <a:ext uri="{FF2B5EF4-FFF2-40B4-BE49-F238E27FC236}">
                <a16:creationId xmlns:a16="http://schemas.microsoft.com/office/drawing/2014/main" id="{5A3A175B-6829-B22C-AD92-3042A1FB5D85}"/>
              </a:ext>
            </a:extLst>
          </p:cNvPr>
          <p:cNvSpPr txBox="1"/>
          <p:nvPr/>
        </p:nvSpPr>
        <p:spPr>
          <a:xfrm>
            <a:off x="474940" y="793191"/>
            <a:ext cx="5001186" cy="461665"/>
          </a:xfrm>
          <a:prstGeom prst="rect">
            <a:avLst/>
          </a:prstGeom>
          <a:noFill/>
        </p:spPr>
        <p:txBody>
          <a:bodyPr wrap="square" rtlCol="0">
            <a:spAutoFit/>
          </a:bodyPr>
          <a:lstStyle/>
          <a:p>
            <a:r>
              <a:rPr lang="en-US" altLang="zh-CN" sz="2400" b="1" dirty="0"/>
              <a:t>3.</a:t>
            </a:r>
            <a:r>
              <a:rPr lang="zh-CN" altLang="en-US" sz="2400" b="1" dirty="0"/>
              <a:t>历史思维能力构成及具体表现</a:t>
            </a:r>
          </a:p>
        </p:txBody>
      </p:sp>
      <p:pic>
        <p:nvPicPr>
          <p:cNvPr id="6" name="图片 5">
            <a:extLst>
              <a:ext uri="{FF2B5EF4-FFF2-40B4-BE49-F238E27FC236}">
                <a16:creationId xmlns:a16="http://schemas.microsoft.com/office/drawing/2014/main" id="{B06E265E-2E7C-7793-3954-B7DB3389A2E8}"/>
              </a:ext>
            </a:extLst>
          </p:cNvPr>
          <p:cNvPicPr>
            <a:picLocks noChangeAspect="1"/>
          </p:cNvPicPr>
          <p:nvPr/>
        </p:nvPicPr>
        <p:blipFill>
          <a:blip r:embed="rId3"/>
          <a:stretch>
            <a:fillRect/>
          </a:stretch>
        </p:blipFill>
        <p:spPr>
          <a:xfrm>
            <a:off x="372173" y="1405916"/>
            <a:ext cx="5463549" cy="5407597"/>
          </a:xfrm>
          <a:prstGeom prst="rect">
            <a:avLst/>
          </a:prstGeom>
        </p:spPr>
      </p:pic>
      <p:pic>
        <p:nvPicPr>
          <p:cNvPr id="7" name="图片 6">
            <a:extLst>
              <a:ext uri="{FF2B5EF4-FFF2-40B4-BE49-F238E27FC236}">
                <a16:creationId xmlns:a16="http://schemas.microsoft.com/office/drawing/2014/main" id="{43D90887-FDA9-942E-9103-2ACEC7B4538B}"/>
              </a:ext>
            </a:extLst>
          </p:cNvPr>
          <p:cNvPicPr>
            <a:picLocks noChangeAspect="1"/>
          </p:cNvPicPr>
          <p:nvPr/>
        </p:nvPicPr>
        <p:blipFill>
          <a:blip r:embed="rId4"/>
          <a:stretch>
            <a:fillRect/>
          </a:stretch>
        </p:blipFill>
        <p:spPr>
          <a:xfrm>
            <a:off x="5928189" y="1412797"/>
            <a:ext cx="5575550" cy="5235568"/>
          </a:xfrm>
          <a:prstGeom prst="rect">
            <a:avLst/>
          </a:prstGeom>
        </p:spPr>
      </p:pic>
      <p:sp>
        <p:nvSpPr>
          <p:cNvPr id="4" name="文本框 3">
            <a:extLst>
              <a:ext uri="{FF2B5EF4-FFF2-40B4-BE49-F238E27FC236}">
                <a16:creationId xmlns:a16="http://schemas.microsoft.com/office/drawing/2014/main" id="{3DAFA0AA-7A16-C876-1460-AFE0285FE630}"/>
              </a:ext>
            </a:extLst>
          </p:cNvPr>
          <p:cNvSpPr txBox="1"/>
          <p:nvPr/>
        </p:nvSpPr>
        <p:spPr>
          <a:xfrm>
            <a:off x="6212441" y="6394422"/>
            <a:ext cx="5979559" cy="400110"/>
          </a:xfrm>
          <a:prstGeom prst="rect">
            <a:avLst/>
          </a:prstGeom>
          <a:noFill/>
        </p:spPr>
        <p:txBody>
          <a:bodyPr wrap="square" rtlCol="0">
            <a:spAutoFit/>
          </a:bodyPr>
          <a:lstStyle/>
          <a:p>
            <a:r>
              <a:rPr lang="en-US" altLang="zh-CN" sz="2000" dirty="0"/>
              <a:t>——</a:t>
            </a:r>
            <a:r>
              <a:rPr lang="zh-CN" altLang="en-US" sz="2000" dirty="0"/>
              <a:t>据张汉林</a:t>
            </a:r>
            <a:r>
              <a:rPr lang="en-US" altLang="zh-CN" sz="2000" dirty="0"/>
              <a:t>《</a:t>
            </a:r>
            <a:r>
              <a:rPr lang="zh-CN" altLang="en-US" sz="2000" dirty="0"/>
              <a:t>历史思维能力的建构</a:t>
            </a:r>
            <a:r>
              <a:rPr lang="en-US" altLang="zh-CN" sz="2000" dirty="0"/>
              <a:t>》</a:t>
            </a:r>
            <a:endParaRPr lang="zh-CN" altLang="en-US" sz="2000" dirty="0"/>
          </a:p>
        </p:txBody>
      </p:sp>
    </p:spTree>
    <p:extLst>
      <p:ext uri="{BB962C8B-B14F-4D97-AF65-F5344CB8AC3E}">
        <p14:creationId xmlns:p14="http://schemas.microsoft.com/office/powerpoint/2010/main" val="491529115"/>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6615.pptx"/>
</p:tagLst>
</file>

<file path=ppt/theme/theme1.xml><?xml version="1.0" encoding="utf-8"?>
<a:theme xmlns:a="http://schemas.openxmlformats.org/drawingml/2006/main" name="Office 主题">
  <a:themeElements>
    <a:clrScheme name="自定义 75">
      <a:dk1>
        <a:srgbClr val="000000"/>
      </a:dk1>
      <a:lt1>
        <a:srgbClr val="FFFFFF"/>
      </a:lt1>
      <a:dk2>
        <a:srgbClr val="000000"/>
      </a:dk2>
      <a:lt2>
        <a:srgbClr val="FFFDFD"/>
      </a:lt2>
      <a:accent1>
        <a:srgbClr val="D078A5"/>
      </a:accent1>
      <a:accent2>
        <a:srgbClr val="7E4460"/>
      </a:accent2>
      <a:accent3>
        <a:srgbClr val="F3D06C"/>
      </a:accent3>
      <a:accent4>
        <a:srgbClr val="F4445A"/>
      </a:accent4>
      <a:accent5>
        <a:srgbClr val="E4DBCD"/>
      </a:accent5>
      <a:accent6>
        <a:srgbClr val="515151"/>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2220</Words>
  <PresentationFormat>宽屏</PresentationFormat>
  <Paragraphs>242</Paragraphs>
  <Slides>22</Slides>
  <Notes>17</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22</vt:i4>
      </vt:variant>
    </vt:vector>
  </HeadingPairs>
  <TitlesOfParts>
    <vt:vector size="34" baseType="lpstr">
      <vt:lpstr>黑体</vt:lpstr>
      <vt:lpstr>华文行楷</vt:lpstr>
      <vt:lpstr>华文中宋</vt:lpstr>
      <vt:lpstr>楷体</vt:lpstr>
      <vt:lpstr>宋体</vt:lpstr>
      <vt:lpstr>微软雅黑</vt:lpstr>
      <vt:lpstr>Arial</vt:lpstr>
      <vt:lpstr>Calibri</vt:lpstr>
      <vt:lpstr>Century Gothic</vt:lpstr>
      <vt:lpstr>Segoe UI Light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2017-05-14T02:17:08Z</dcterms:created>
  <dcterms:modified xsi:type="dcterms:W3CDTF">2023-01-07T16:15:26Z</dcterms:modified>
</cp:coreProperties>
</file>