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2"/>
  </p:notesMasterIdLst>
  <p:sldIdLst>
    <p:sldId id="256" r:id="rId4"/>
    <p:sldId id="400" r:id="rId5"/>
    <p:sldId id="406" r:id="rId6"/>
    <p:sldId id="407" r:id="rId7"/>
    <p:sldId id="410" r:id="rId8"/>
    <p:sldId id="420" r:id="rId9"/>
    <p:sldId id="421" r:id="rId10"/>
    <p:sldId id="408" r:id="rId11"/>
    <p:sldId id="411" r:id="rId12"/>
    <p:sldId id="430" r:id="rId13"/>
    <p:sldId id="409" r:id="rId14"/>
    <p:sldId id="422" r:id="rId15"/>
    <p:sldId id="423" r:id="rId16"/>
    <p:sldId id="424" r:id="rId17"/>
    <p:sldId id="425" r:id="rId18"/>
    <p:sldId id="426" r:id="rId19"/>
    <p:sldId id="427" r:id="rId20"/>
    <p:sldId id="428" r:id="rId21"/>
  </p:sldIdLst>
  <p:sldSz cx="12192000" cy="6858000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仿宋_GB2312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仿宋_GB2312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仿宋_GB2312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仿宋_GB2312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anose="02020603050405020304" pitchFamily="18" charset="0"/>
        <a:ea typeface="仿宋_GB2312" pitchFamily="49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仿宋_GB2312" pitchFamily="49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仿宋_GB2312" pitchFamily="49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仿宋_GB2312" pitchFamily="49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anose="02020603050405020304" pitchFamily="18" charset="0"/>
        <a:ea typeface="仿宋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5F888-A4DF-464D-B322-B640C89938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B42BC-7948-45D5-B3FB-CAD7FACA18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03" y="1122364"/>
            <a:ext cx="9143603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03" y="3602039"/>
            <a:ext cx="914360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9435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13" y="365134"/>
            <a:ext cx="1051538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313" y="1825625"/>
            <a:ext cx="10515383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045" y="365127"/>
            <a:ext cx="262765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313" y="365127"/>
            <a:ext cx="773530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03" y="1122364"/>
            <a:ext cx="9143603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03" y="3602039"/>
            <a:ext cx="914360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9435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13" y="365134"/>
            <a:ext cx="1051538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313" y="1825625"/>
            <a:ext cx="1051538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62" y="1709750"/>
            <a:ext cx="10515383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962" y="4589475"/>
            <a:ext cx="1051538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9435" indent="0">
              <a:buNone/>
              <a:defRPr sz="1600"/>
            </a:lvl5pPr>
            <a:lvl6pPr marL="2286635" indent="0">
              <a:buNone/>
              <a:defRPr sz="1600"/>
            </a:lvl6pPr>
            <a:lvl7pPr marL="2743835" indent="0">
              <a:buNone/>
              <a:defRPr sz="1600"/>
            </a:lvl7pPr>
            <a:lvl8pPr marL="3201035" indent="0">
              <a:buNone/>
              <a:defRPr sz="1600"/>
            </a:lvl8pPr>
            <a:lvl9pPr marL="3658235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13" y="365134"/>
            <a:ext cx="1051538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320" y="1825625"/>
            <a:ext cx="518068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421" y="1825625"/>
            <a:ext cx="51822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00" y="365134"/>
            <a:ext cx="10515381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898" y="1681165"/>
            <a:ext cx="515846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898" y="2505075"/>
            <a:ext cx="515846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419" y="1681165"/>
            <a:ext cx="518386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419" y="2505075"/>
            <a:ext cx="518386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13" y="365134"/>
            <a:ext cx="1051538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13" y="1225746"/>
            <a:ext cx="1051538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313" y="1825625"/>
            <a:ext cx="1051538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02" y="457200"/>
            <a:ext cx="39327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871" y="987436"/>
            <a:ext cx="617141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902" y="2057402"/>
            <a:ext cx="39327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9435" indent="0">
              <a:buNone/>
              <a:defRPr sz="1000"/>
            </a:lvl5pPr>
            <a:lvl6pPr marL="2286635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02" y="457200"/>
            <a:ext cx="39327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871" y="987436"/>
            <a:ext cx="617141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902" y="2057402"/>
            <a:ext cx="39327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9435" indent="0">
              <a:buNone/>
              <a:defRPr sz="1000"/>
            </a:lvl5pPr>
            <a:lvl6pPr marL="2286635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13" y="365134"/>
            <a:ext cx="1051538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313" y="1825625"/>
            <a:ext cx="10515383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045" y="365127"/>
            <a:ext cx="262765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313" y="365127"/>
            <a:ext cx="773530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62" y="1709750"/>
            <a:ext cx="10515383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962" y="4589475"/>
            <a:ext cx="1051538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9435" indent="0">
              <a:buNone/>
              <a:defRPr sz="1600"/>
            </a:lvl5pPr>
            <a:lvl6pPr marL="2286635" indent="0">
              <a:buNone/>
              <a:defRPr sz="1600"/>
            </a:lvl6pPr>
            <a:lvl7pPr marL="2743835" indent="0">
              <a:buNone/>
              <a:defRPr sz="1600"/>
            </a:lvl7pPr>
            <a:lvl8pPr marL="3201035" indent="0">
              <a:buNone/>
              <a:defRPr sz="1600"/>
            </a:lvl8pPr>
            <a:lvl9pPr marL="3658235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13" y="365134"/>
            <a:ext cx="1051538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320" y="1825625"/>
            <a:ext cx="518068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421" y="1825625"/>
            <a:ext cx="51822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00" y="365134"/>
            <a:ext cx="10515381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898" y="1681165"/>
            <a:ext cx="515846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898" y="2505075"/>
            <a:ext cx="515846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419" y="1681165"/>
            <a:ext cx="518386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419" y="2505075"/>
            <a:ext cx="518386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13" y="365134"/>
            <a:ext cx="1051538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02" y="457200"/>
            <a:ext cx="39327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871" y="987436"/>
            <a:ext cx="617141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902" y="2057402"/>
            <a:ext cx="39327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9435" indent="0">
              <a:buNone/>
              <a:defRPr sz="1000"/>
            </a:lvl5pPr>
            <a:lvl6pPr marL="2286635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02" y="457200"/>
            <a:ext cx="39327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871" y="987436"/>
            <a:ext cx="617141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902" y="2057402"/>
            <a:ext cx="39327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9435" indent="0">
              <a:buNone/>
              <a:defRPr sz="1000"/>
            </a:lvl5pPr>
            <a:lvl6pPr marL="2286635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" y="1"/>
            <a:ext cx="12192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94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" y="1"/>
            <a:ext cx="12192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: 圆角 2"/>
          <p:cNvSpPr/>
          <p:nvPr/>
        </p:nvSpPr>
        <p:spPr bwMode="auto">
          <a:xfrm>
            <a:off x="8454009" y="80546"/>
            <a:ext cx="3402747" cy="485239"/>
          </a:xfrm>
          <a:prstGeom prst="roundRect">
            <a:avLst/>
          </a:prstGeom>
          <a:noFill/>
          <a:ln>
            <a:noFill/>
          </a:ln>
          <a:effectLst/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cs typeface="+mn-cs"/>
              </a:defRPr>
            </a:lvl9pPr>
          </a:lstStyle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欧阳询书法字体" panose="02000600000000000000" pitchFamily="2" charset="-122"/>
                <a:ea typeface="欧阳询书法字体" panose="02000600000000000000" pitchFamily="2" charset="-122"/>
                <a:cs typeface="欧阳询书法字体" panose="02000600000000000000" pitchFamily="2" charset="-122"/>
              </a:rPr>
              <a:t>利辛县第一中学   任俊</a:t>
            </a:r>
            <a:endParaRPr kumimoji="0" lang="zh-CN" altLang="en-US" sz="2400" b="0" i="0" u="none" strike="noStrike" cap="none" spc="0" normalizeH="0" baseline="0" dirty="0">
              <a:ln w="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欧阳询书法字体" panose="02000600000000000000" pitchFamily="2" charset="-122"/>
              <a:ea typeface="欧阳询书法字体" panose="02000600000000000000" pitchFamily="2" charset="-122"/>
              <a:cs typeface="欧阳询书法字体" panose="020006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94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5758" y="1598322"/>
            <a:ext cx="829265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多元整合的高中</a:t>
            </a:r>
            <a:endParaRPr lang="en-US" altLang="zh-CN" sz="7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7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历史新教材教学策略</a:t>
            </a:r>
            <a:endParaRPr lang="zh-CN" altLang="en-US" sz="5700" dirty="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8614" y="69532"/>
            <a:ext cx="22743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5.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跨学科整合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文本框 6151"/>
          <p:cNvSpPr txBox="1">
            <a:spLocks noChangeArrowheads="1"/>
          </p:cNvSpPr>
          <p:nvPr/>
        </p:nvSpPr>
        <p:spPr bwMode="auto">
          <a:xfrm>
            <a:off x="218612" y="843942"/>
            <a:ext cx="10367325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）内容上看，人类文明产生，社会主义发展史、文化传承与交流等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文本框 6151"/>
          <p:cNvSpPr txBox="1">
            <a:spLocks noChangeArrowheads="1"/>
          </p:cNvSpPr>
          <p:nvPr/>
        </p:nvSpPr>
        <p:spPr bwMode="auto">
          <a:xfrm>
            <a:off x="297744" y="5975995"/>
            <a:ext cx="9936502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）策略上看，部分教学内容先后、详略选择，学科知识对比与渗透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文本框 6151"/>
          <p:cNvSpPr txBox="1">
            <a:spLocks noChangeArrowheads="1"/>
          </p:cNvSpPr>
          <p:nvPr/>
        </p:nvSpPr>
        <p:spPr bwMode="auto">
          <a:xfrm>
            <a:off x="297744" y="1512157"/>
            <a:ext cx="10367325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古代的村落、集镇与城市，城市化进程，水陆交通与地理学科关联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pic>
        <p:nvPicPr>
          <p:cNvPr id="1026" name="Picture 2" descr="http://5b0988e595225.cdn.sohucs.com/images/20190622/c2bd05530adc4e3f8a6b6b55761a2017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22" y="1975495"/>
            <a:ext cx="45529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151"/>
          <p:cNvSpPr txBox="1">
            <a:spLocks noChangeArrowheads="1"/>
          </p:cNvSpPr>
          <p:nvPr/>
        </p:nvSpPr>
        <p:spPr bwMode="auto">
          <a:xfrm>
            <a:off x="154748" y="742942"/>
            <a:ext cx="4589718" cy="9694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700" b="1" dirty="0" smtClean="0">
                <a:latin typeface="仿宋" panose="02010609060101010101" charset="-122"/>
                <a:ea typeface="仿宋" panose="02010609060101010101" charset="-122"/>
                <a:sym typeface="宋体" panose="02010600030101010101" pitchFamily="2" charset="-122"/>
              </a:rPr>
              <a:t>三、以何整合</a:t>
            </a:r>
            <a:endParaRPr lang="zh-CN" altLang="en-US" sz="5700" b="1" dirty="0">
              <a:latin typeface="仿宋" panose="02010609060101010101" charset="-122"/>
              <a:ea typeface="仿宋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622" y="1994584"/>
            <a:ext cx="199519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概念为引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6622" y="2836297"/>
            <a:ext cx="199519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体系为纲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2537" y="3678010"/>
            <a:ext cx="2019282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问题为匙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2537" y="4483376"/>
            <a:ext cx="2019282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学生为本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2537" y="5325089"/>
            <a:ext cx="2019282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5.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评价为要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0" name="文本框 6151"/>
          <p:cNvSpPr txBox="1">
            <a:spLocks noChangeArrowheads="1"/>
          </p:cNvSpPr>
          <p:nvPr/>
        </p:nvSpPr>
        <p:spPr bwMode="auto">
          <a:xfrm>
            <a:off x="2627697" y="2017667"/>
            <a:ext cx="9384631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国家形态、民族融合、祖宗之法、近代转型、民主革命、社会主义建设</a:t>
            </a:r>
            <a:endParaRPr lang="zh-CN" altLang="en-US" sz="23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文本框 6151"/>
          <p:cNvSpPr txBox="1">
            <a:spLocks noChangeArrowheads="1"/>
          </p:cNvSpPr>
          <p:nvPr/>
        </p:nvSpPr>
        <p:spPr bwMode="auto">
          <a:xfrm>
            <a:off x="2627697" y="2859380"/>
            <a:ext cx="9564303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中央与地方，三大行业；侵略与反抗；外交原则、方针政策与成就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文本框 6151"/>
          <p:cNvSpPr txBox="1">
            <a:spLocks noChangeArrowheads="1"/>
          </p:cNvSpPr>
          <p:nvPr/>
        </p:nvSpPr>
        <p:spPr bwMode="auto">
          <a:xfrm>
            <a:off x="2745549" y="3686834"/>
            <a:ext cx="9194405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中国历史上几次物种大输入，物品输出地、名称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等方面有</a:t>
            </a:r>
            <a:r>
              <a:rPr lang="zh-CN" altLang="en-US" sz="2500" b="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何特征</a:t>
            </a:r>
            <a:endParaRPr lang="zh-CN" altLang="en-US" sz="2500" b="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3" name="文本框 6151"/>
          <p:cNvSpPr txBox="1">
            <a:spLocks noChangeArrowheads="1"/>
          </p:cNvSpPr>
          <p:nvPr/>
        </p:nvSpPr>
        <p:spPr bwMode="auto">
          <a:xfrm>
            <a:off x="2722809" y="4483376"/>
            <a:ext cx="9194405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关注初中历史与社会学习情况、学生学习历史的困惑年代史料等</a:t>
            </a:r>
            <a:endParaRPr lang="zh-CN" altLang="en-US" sz="2500" b="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文本框 6151"/>
          <p:cNvSpPr txBox="1">
            <a:spLocks noChangeArrowheads="1"/>
          </p:cNvSpPr>
          <p:nvPr/>
        </p:nvSpPr>
        <p:spPr bwMode="auto">
          <a:xfrm>
            <a:off x="2722808" y="5333180"/>
            <a:ext cx="9194405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纲要部分内容详略、一轮复习选必内容为轴，关注信息发挥合力</a:t>
            </a:r>
            <a:endParaRPr lang="zh-CN" altLang="en-US" sz="2500" b="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5" grpId="0" bldLvl="0" animBg="1"/>
      <p:bldP spid="6" grpId="0" bldLvl="0" animBg="1"/>
      <p:bldP spid="9" grpId="0" bldLvl="0" animBg="1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03" y="635267"/>
            <a:ext cx="3846897" cy="61935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" y="-1771"/>
            <a:ext cx="3166712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一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、初识盛世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168" y="799103"/>
            <a:ext cx="7020777" cy="81794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概括</a:t>
            </a:r>
            <a:r>
              <a:rPr lang="en-US" altLang="zh-CN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1500-1800</a:t>
            </a:r>
            <a:r>
              <a:rPr lang="zh-CN" altLang="en-US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年中国人口数量演变趋势？</a:t>
            </a:r>
            <a:endParaRPr lang="en-US" altLang="zh-CN" sz="28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168" y="1791376"/>
            <a:ext cx="8454941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明朝中后期人口较快增长，明清之际人口数量减少，</a:t>
            </a:r>
            <a:endParaRPr lang="en-US" altLang="zh-CN" sz="2800" noProof="1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清朝前期人口飞速增长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21167" y="2944520"/>
            <a:ext cx="7444290" cy="81794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支撑了人口的快速增长的最主要因素是什么？</a:t>
            </a:r>
            <a:endParaRPr lang="en-US" altLang="zh-CN" sz="28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8546" y="3961498"/>
            <a:ext cx="7376911" cy="4770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5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外来农作物传入，大幅度提高农产量：玉米、甘薯</a:t>
            </a:r>
            <a:endParaRPr lang="zh-CN" altLang="en-US" sz="25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88546" y="4680966"/>
            <a:ext cx="7444290" cy="81794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</a:t>
            </a:r>
            <a:r>
              <a:rPr lang="en-US" altLang="zh-CN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82</a:t>
            </a:r>
            <a:r>
              <a:rPr lang="zh-CN" altLang="en-US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页学习拓展，康乾时期人口剧增还有什么原因？</a:t>
            </a:r>
            <a:endParaRPr lang="en-US" altLang="zh-CN" sz="28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5925" y="5823894"/>
            <a:ext cx="7376911" cy="4770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5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摊丁入亩，人丁税废除，人口隐瞒因素释放</a:t>
            </a:r>
            <a:endParaRPr lang="zh-CN" altLang="en-US" sz="25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98" y="1308933"/>
            <a:ext cx="6895944" cy="498172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21168" y="654931"/>
            <a:ext cx="4681838" cy="81794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哪一地区的人口压力最大？</a:t>
            </a:r>
            <a:endParaRPr lang="en-US" altLang="zh-CN" sz="28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16163" y="694733"/>
            <a:ext cx="1717258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江南地区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1168" y="1583206"/>
            <a:ext cx="4998223" cy="81794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江南地区如何解决人地矛盾？</a:t>
            </a:r>
            <a:endParaRPr lang="en-US" altLang="zh-CN" sz="28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275" y="2508231"/>
            <a:ext cx="4985888" cy="50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1.</a:t>
            </a:r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农业采用多种经营：谭晓模式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275" y="3167635"/>
            <a:ext cx="4985888" cy="50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2.</a:t>
            </a:r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经济作物大量种植，兼营副业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275" y="3799796"/>
            <a:ext cx="4985888" cy="50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3.</a:t>
            </a:r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开设工场，出现新的经营模式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275" y="5469165"/>
            <a:ext cx="4985888" cy="50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4.</a:t>
            </a:r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货畅其流，商品经济持续繁荣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0" name="文本框 6151"/>
          <p:cNvSpPr txBox="1">
            <a:spLocks noChangeArrowheads="1"/>
          </p:cNvSpPr>
          <p:nvPr/>
        </p:nvSpPr>
        <p:spPr bwMode="auto">
          <a:xfrm>
            <a:off x="291108" y="6099910"/>
            <a:ext cx="4906533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白银流通，商帮崛起，市镇兴盛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30275" y="4431957"/>
            <a:ext cx="4998223" cy="81794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粮食从哪儿来？苏湖→湖广</a:t>
            </a:r>
            <a:endParaRPr lang="en-US" altLang="zh-CN" sz="28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1168" y="799103"/>
            <a:ext cx="7049653" cy="81794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城市商品经济繁荣如何影响到文艺领域的？</a:t>
            </a:r>
            <a:endParaRPr lang="en-US" altLang="zh-CN" sz="28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281" y="1811565"/>
            <a:ext cx="3979713" cy="50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1.</a:t>
            </a:r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白话小说迎来创作高峰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文本框 6151"/>
          <p:cNvSpPr txBox="1">
            <a:spLocks noChangeArrowheads="1"/>
          </p:cNvSpPr>
          <p:nvPr/>
        </p:nvSpPr>
        <p:spPr bwMode="auto">
          <a:xfrm>
            <a:off x="361281" y="2623254"/>
            <a:ext cx="11179411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500" b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水浒传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》《</a:t>
            </a:r>
            <a:r>
              <a:rPr lang="zh-CN" altLang="en-US" sz="2500" b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三国志通俗演义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→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500" b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西游记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→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500" b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儒林外史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》《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红楼梦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6311" y="3428609"/>
            <a:ext cx="3269683" cy="50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2.</a:t>
            </a:r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戏曲创作成就突出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6" name="文本框 6151"/>
          <p:cNvSpPr txBox="1">
            <a:spLocks noChangeArrowheads="1"/>
          </p:cNvSpPr>
          <p:nvPr/>
        </p:nvSpPr>
        <p:spPr bwMode="auto">
          <a:xfrm>
            <a:off x="346843" y="4374078"/>
            <a:ext cx="5604142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汤显祖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牡丹亭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→孔尚任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桃花扇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endParaRPr lang="en-US" altLang="zh-CN" sz="2500" b="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昆曲流行，京剧兴起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5" grpId="0" bldLvl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" y="3715352"/>
            <a:ext cx="11524348" cy="310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610975" y="4037430"/>
            <a:ext cx="581025" cy="22453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盛世滋生图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6151"/>
          <p:cNvSpPr txBox="1">
            <a:spLocks noChangeArrowheads="1"/>
          </p:cNvSpPr>
          <p:nvPr/>
        </p:nvSpPr>
        <p:spPr bwMode="auto">
          <a:xfrm>
            <a:off x="175605" y="844516"/>
            <a:ext cx="119041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乾隆十三年（</a:t>
            </a:r>
            <a:r>
              <a:rPr lang="en-US" altLang="zh-CN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1748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），财赋重地苏松地区一个月中，百里之内，发生阻遏粜米案件四起，酿成大规模群体性抗争事件。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" name="文本框 6151"/>
          <p:cNvSpPr txBox="1">
            <a:spLocks noChangeArrowheads="1"/>
          </p:cNvSpPr>
          <p:nvPr/>
        </p:nvSpPr>
        <p:spPr bwMode="auto">
          <a:xfrm>
            <a:off x="175605" y="2028368"/>
            <a:ext cx="11904100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陕西巡抚陈宏谋分析：米价顿增，原非一时顿长，实由</a:t>
            </a:r>
            <a:r>
              <a:rPr lang="zh-CN" altLang="en-US" sz="2500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生齿日繁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1" name="文本框 6151"/>
          <p:cNvSpPr txBox="1">
            <a:spLocks noChangeArrowheads="1"/>
          </p:cNvSpPr>
          <p:nvPr/>
        </p:nvSpPr>
        <p:spPr bwMode="auto">
          <a:xfrm>
            <a:off x="435487" y="2794372"/>
            <a:ext cx="5060538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资源危机，秘密宗教领导农民起义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0" y="-1771"/>
            <a:ext cx="3070459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二、再审盛世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151"/>
          <p:cNvSpPr txBox="1">
            <a:spLocks noChangeArrowheads="1"/>
          </p:cNvSpPr>
          <p:nvPr/>
        </p:nvSpPr>
        <p:spPr bwMode="auto">
          <a:xfrm>
            <a:off x="175605" y="844516"/>
            <a:ext cx="11904100" cy="9079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明清以来的商品化，是在人口压力条件下产生的，不能引起近代化质变的“过密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型（</a:t>
            </a:r>
            <a:r>
              <a:rPr lang="en-US" altLang="zh-CN" sz="2800" b="0" dirty="0"/>
              <a:t>involution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）商品化”。（黄宗智）</a:t>
            </a:r>
            <a:endParaRPr lang="zh-CN" altLang="en-US" sz="2500" b="0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6151"/>
          <p:cNvSpPr txBox="1">
            <a:spLocks noChangeArrowheads="1"/>
          </p:cNvSpPr>
          <p:nvPr/>
        </p:nvSpPr>
        <p:spPr bwMode="auto">
          <a:xfrm>
            <a:off x="175605" y="1932171"/>
            <a:ext cx="11904100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农业技术改进带来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的收益完全被新一轮的人口增长所吞噬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而人口的增长又进一步带动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农业技术改进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。如此往复 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中国在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较高农业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水平上维持了巨大的人口。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相反中国工业发展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却受到了有限的资源的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约束（</a:t>
            </a:r>
            <a:r>
              <a:rPr lang="en-US" altLang="zh-CN" sz="2800" b="0" dirty="0"/>
              <a:t>high-level equilibrium trap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）。（伊懋可）</a:t>
            </a:r>
            <a:endParaRPr lang="zh-CN" altLang="en-US" sz="2500" b="0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78327" y="3673333"/>
            <a:ext cx="11563901" cy="81794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西方学者对明清时期经济前景多不看好，试从明清时期政治经济根源角度探讨其原因</a:t>
            </a:r>
            <a:endParaRPr lang="en-US" altLang="zh-CN" sz="28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783" y="4939775"/>
            <a:ext cx="9908875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政治：日益僵化的专制统治压制和阻碍着社会进步与转型</a:t>
            </a:r>
            <a:endParaRPr lang="en-US" altLang="zh-CN" sz="2700" noProof="1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经济：男耕女织、自给自足的传统小农经济占据压倒优势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74580" y="978259"/>
            <a:ext cx="9568317" cy="81794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noProof="1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以“内卷化”的视角，如何看待明清时期科技、学术成就？</a:t>
            </a:r>
            <a:endParaRPr lang="en-US" altLang="zh-CN" sz="2800" b="1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9170" y="2023320"/>
            <a:ext cx="3950839" cy="21698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医药学：</a:t>
            </a:r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《</a:t>
            </a:r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本草纲目</a:t>
            </a:r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》</a:t>
            </a:r>
            <a:endParaRPr lang="en-US" altLang="zh-CN" sz="2700" noProof="1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农    学：</a:t>
            </a:r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《</a:t>
            </a:r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农政全书</a:t>
            </a:r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》</a:t>
            </a:r>
            <a:endParaRPr lang="en-US" altLang="zh-CN" sz="2700" noProof="1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手工业：</a:t>
            </a:r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《</a:t>
            </a:r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天工开物</a:t>
            </a:r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》</a:t>
            </a:r>
            <a:endParaRPr lang="en-US" altLang="zh-CN" sz="2700" noProof="1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类    书：</a:t>
            </a:r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《</a:t>
            </a:r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永乐大典</a:t>
            </a:r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》</a:t>
            </a:r>
            <a:endParaRPr lang="en-US" altLang="zh-CN" sz="2700" noProof="1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丛    书：</a:t>
            </a:r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《</a:t>
            </a:r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四库全书</a:t>
            </a:r>
            <a:r>
              <a:rPr lang="en-US" altLang="zh-CN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》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右箭头 3"/>
          <p:cNvSpPr/>
          <p:nvPr/>
        </p:nvSpPr>
        <p:spPr bwMode="auto">
          <a:xfrm>
            <a:off x="5024387" y="2965408"/>
            <a:ext cx="1578544" cy="29755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47309" y="2863941"/>
            <a:ext cx="4456499" cy="50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总结性著作，缺乏创新突破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899" y="3798005"/>
            <a:ext cx="2925762" cy="2925762"/>
          </a:xfrm>
          <a:prstGeom prst="rect">
            <a:avLst/>
          </a:prstGeom>
        </p:spPr>
      </p:pic>
      <p:sp>
        <p:nvSpPr>
          <p:cNvPr id="7" name="文本框 6151"/>
          <p:cNvSpPr txBox="1">
            <a:spLocks noChangeArrowheads="1"/>
          </p:cNvSpPr>
          <p:nvPr/>
        </p:nvSpPr>
        <p:spPr bwMode="auto">
          <a:xfrm>
            <a:off x="7076919" y="4330849"/>
            <a:ext cx="4980327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钱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谦益肯定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徐霞客游记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》“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皆订补桑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经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郦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注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及汉、宋诸儒疏解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禹贡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所未及”，推其为“古今游记之最”</a:t>
            </a:r>
            <a:endParaRPr lang="zh-CN" altLang="en-US" sz="2500" b="0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animBg="1"/>
      <p:bldP spid="5" grpId="0" bldLvl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-1771"/>
            <a:ext cx="3070459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三、时人思索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6151"/>
          <p:cNvSpPr txBox="1">
            <a:spLocks noChangeArrowheads="1"/>
          </p:cNvSpPr>
          <p:nvPr/>
        </p:nvSpPr>
        <p:spPr bwMode="auto">
          <a:xfrm>
            <a:off x="165979" y="894460"/>
            <a:ext cx="119041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人人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自有定针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万物根源总在心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却笑从前颠倒见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枝枝叶叶外头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寻。</a:t>
            </a:r>
            <a:endParaRPr lang="en-US" altLang="zh-CN" sz="2500" b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---</a:t>
            </a:r>
            <a:r>
              <a:rPr lang="zh-CN" altLang="en-US" sz="2500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王守仁</a:t>
            </a:r>
            <a:endParaRPr lang="zh-CN" altLang="en-US" sz="25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文本框 6151"/>
          <p:cNvSpPr txBox="1">
            <a:spLocks noChangeArrowheads="1"/>
          </p:cNvSpPr>
          <p:nvPr/>
        </p:nvSpPr>
        <p:spPr bwMode="auto">
          <a:xfrm>
            <a:off x="175605" y="2663690"/>
            <a:ext cx="11904100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余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自幼读圣教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不知圣教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尊孔子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不知孔子何以可尊。所谓矮子观场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随人说妍</a:t>
            </a:r>
            <a:r>
              <a:rPr lang="en-US" altLang="zh-CN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和声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而已。</a:t>
            </a:r>
            <a:r>
              <a:rPr lang="zh-CN" altLang="en-US" sz="2500" b="0" dirty="0">
                <a:latin typeface="楷体" panose="02010609060101010101" pitchFamily="49" charset="-122"/>
                <a:ea typeface="楷体" panose="02010609060101010101" pitchFamily="49" charset="-122"/>
              </a:rPr>
              <a:t>是余五十以前，真一犬也。因前犬吠形，亦随而吠之。若问以吠声之故，正好哑然自笑而已</a:t>
            </a:r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        </a:t>
            </a:r>
            <a:r>
              <a:rPr lang="en-US" altLang="zh-CN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500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李贽</a:t>
            </a:r>
            <a:endParaRPr lang="zh-CN" altLang="en-US" sz="25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" name="文本框 6151"/>
          <p:cNvSpPr txBox="1">
            <a:spLocks noChangeArrowheads="1"/>
          </p:cNvSpPr>
          <p:nvPr/>
        </p:nvSpPr>
        <p:spPr bwMode="auto">
          <a:xfrm>
            <a:off x="319984" y="4917817"/>
            <a:ext cx="6254071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为天下之大害者，君而已矣。</a:t>
            </a:r>
            <a:r>
              <a:rPr lang="en-US" altLang="zh-CN" sz="25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500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黄宗羲</a:t>
            </a:r>
            <a:endParaRPr lang="zh-CN" altLang="en-US" sz="25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9984" y="1989038"/>
            <a:ext cx="8227250" cy="50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良知即天理，自我内心为准则隐含了平等和叛逆色彩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6612" y="4160085"/>
            <a:ext cx="7899989" cy="50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提倡个性自由，反对教条权威和封建伦理道德标准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6612" y="5675548"/>
            <a:ext cx="11422835" cy="507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7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黄宗羲批判君主专制，提倡工商皆本；顾炎武区分“亡国”与“亡天下”</a:t>
            </a:r>
            <a:endParaRPr lang="zh-CN" altLang="en-US" sz="27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74055" y="1402143"/>
            <a:ext cx="1624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生显殁荣</a:t>
            </a:r>
            <a:endParaRPr lang="zh-CN" altLang="en-US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77637" y="3581532"/>
            <a:ext cx="1624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狱中自刎</a:t>
            </a:r>
            <a:endParaRPr lang="zh-CN" altLang="en-US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83515" y="4940899"/>
            <a:ext cx="3218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兵败隐居</a:t>
            </a:r>
            <a:endParaRPr lang="zh-CN" altLang="en-US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ldLvl="0" animBg="1"/>
      <p:bldP spid="9" grpId="0" bldLvl="0" animBg="1"/>
      <p:bldP spid="10" grpId="0" bldLvl="0" animBg="1"/>
      <p:bldP spid="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151"/>
          <p:cNvSpPr txBox="1">
            <a:spLocks noChangeArrowheads="1"/>
          </p:cNvSpPr>
          <p:nvPr/>
        </p:nvSpPr>
        <p:spPr bwMode="auto">
          <a:xfrm>
            <a:off x="154748" y="742942"/>
            <a:ext cx="4589718" cy="9694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700" b="1" dirty="0" smtClean="0">
                <a:latin typeface="仿宋" panose="02010609060101010101" charset="-122"/>
                <a:ea typeface="仿宋" panose="02010609060101010101" charset="-122"/>
                <a:sym typeface="宋体" panose="02010600030101010101" pitchFamily="2" charset="-122"/>
              </a:rPr>
              <a:t>一、为何整合</a:t>
            </a:r>
            <a:endParaRPr lang="zh-CN" altLang="en-US" sz="5700" b="1" dirty="0">
              <a:latin typeface="仿宋" panose="02010609060101010101" charset="-122"/>
              <a:ea typeface="仿宋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622" y="1994584"/>
            <a:ext cx="479615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教学内容与教学时间的矛盾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6622" y="2836297"/>
            <a:ext cx="479615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教研动向与实践路径的支撑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151"/>
          <p:cNvSpPr txBox="1">
            <a:spLocks noChangeArrowheads="1"/>
          </p:cNvSpPr>
          <p:nvPr/>
        </p:nvSpPr>
        <p:spPr bwMode="auto">
          <a:xfrm>
            <a:off x="154748" y="742942"/>
            <a:ext cx="4589718" cy="9694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700" b="1" dirty="0" smtClean="0">
                <a:latin typeface="仿宋" panose="02010609060101010101" charset="-122"/>
                <a:ea typeface="仿宋" panose="02010609060101010101" charset="-122"/>
                <a:sym typeface="宋体" panose="02010600030101010101" pitchFamily="2" charset="-122"/>
              </a:rPr>
              <a:t>二、如何整合</a:t>
            </a:r>
            <a:endParaRPr lang="zh-CN" altLang="en-US" sz="5700" b="1" dirty="0">
              <a:latin typeface="仿宋" panose="02010609060101010101" charset="-122"/>
              <a:ea typeface="仿宋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622" y="1994584"/>
            <a:ext cx="22743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课内小整合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6622" y="2836297"/>
            <a:ext cx="22743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单元大整合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2537" y="3678010"/>
            <a:ext cx="229841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跨单元整合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2537" y="4483376"/>
            <a:ext cx="229841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跨教材整合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2537" y="5325089"/>
            <a:ext cx="229841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5.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跨学科整合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0" name="文本框 6151"/>
          <p:cNvSpPr txBox="1">
            <a:spLocks noChangeArrowheads="1"/>
          </p:cNvSpPr>
          <p:nvPr/>
        </p:nvSpPr>
        <p:spPr bwMode="auto">
          <a:xfrm>
            <a:off x="2966931" y="2017667"/>
            <a:ext cx="4906533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教学顺序调整，教学内容通整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文本框 6151"/>
          <p:cNvSpPr txBox="1">
            <a:spLocks noChangeArrowheads="1"/>
          </p:cNvSpPr>
          <p:nvPr/>
        </p:nvSpPr>
        <p:spPr bwMode="auto">
          <a:xfrm>
            <a:off x="2966931" y="2836297"/>
            <a:ext cx="4906533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大概念的厘定，阶段特征提炼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文本框 6151"/>
          <p:cNvSpPr txBox="1">
            <a:spLocks noChangeArrowheads="1"/>
          </p:cNvSpPr>
          <p:nvPr/>
        </p:nvSpPr>
        <p:spPr bwMode="auto">
          <a:xfrm>
            <a:off x="2966930" y="3724176"/>
            <a:ext cx="4906533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特定问题梳理，前后联系对比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3" name="文本框 6151"/>
          <p:cNvSpPr txBox="1">
            <a:spLocks noChangeArrowheads="1"/>
          </p:cNvSpPr>
          <p:nvPr/>
        </p:nvSpPr>
        <p:spPr bwMode="auto">
          <a:xfrm>
            <a:off x="3043932" y="4524715"/>
            <a:ext cx="4906533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原有素材运用，通史专史融汇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文本框 6151"/>
          <p:cNvSpPr txBox="1">
            <a:spLocks noChangeArrowheads="1"/>
          </p:cNvSpPr>
          <p:nvPr/>
        </p:nvSpPr>
        <p:spPr bwMode="auto">
          <a:xfrm>
            <a:off x="3043932" y="5370937"/>
            <a:ext cx="4906533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关注政地教材，了解学生学情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5" grpId="0" bldLvl="0" animBg="1"/>
      <p:bldP spid="6" grpId="0" bldLvl="0" animBg="1"/>
      <p:bldP spid="9" grpId="0" bldLvl="0" animBg="1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8614" y="69532"/>
            <a:ext cx="22743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课内小整合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文本框 6151"/>
          <p:cNvSpPr txBox="1">
            <a:spLocks noChangeArrowheads="1"/>
          </p:cNvSpPr>
          <p:nvPr/>
        </p:nvSpPr>
        <p:spPr bwMode="auto">
          <a:xfrm>
            <a:off x="218613" y="795259"/>
            <a:ext cx="790510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）“孔子和老子”与“百家争鸣”可以一起上，学派为纲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文本框 6151"/>
          <p:cNvSpPr txBox="1">
            <a:spLocks noChangeArrowheads="1"/>
          </p:cNvSpPr>
          <p:nvPr/>
        </p:nvSpPr>
        <p:spPr bwMode="auto">
          <a:xfrm>
            <a:off x="218614" y="1542899"/>
            <a:ext cx="790510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）五四运动和马克思主义传播的学习顺序，可互换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文本框 6151"/>
          <p:cNvSpPr txBox="1">
            <a:spLocks noChangeArrowheads="1"/>
          </p:cNvSpPr>
          <p:nvPr/>
        </p:nvSpPr>
        <p:spPr bwMode="auto">
          <a:xfrm>
            <a:off x="523296" y="2868058"/>
            <a:ext cx="790510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……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文本框 6151"/>
          <p:cNvSpPr txBox="1">
            <a:spLocks noChangeArrowheads="1"/>
          </p:cNvSpPr>
          <p:nvPr/>
        </p:nvSpPr>
        <p:spPr bwMode="auto">
          <a:xfrm>
            <a:off x="306536" y="2266127"/>
            <a:ext cx="790510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）亚非美洲历史，尤其近代史部分，可项目化教学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8614" y="69532"/>
            <a:ext cx="22743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单元大整合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文本框 6151"/>
          <p:cNvSpPr txBox="1">
            <a:spLocks noChangeArrowheads="1"/>
          </p:cNvSpPr>
          <p:nvPr/>
        </p:nvSpPr>
        <p:spPr bwMode="auto">
          <a:xfrm>
            <a:off x="1229266" y="814025"/>
            <a:ext cx="790510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精确选择相应专题（如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纲要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》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上三、四、六、八等）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文本框 6151"/>
          <p:cNvSpPr txBox="1">
            <a:spLocks noChangeArrowheads="1"/>
          </p:cNvSpPr>
          <p:nvPr/>
        </p:nvSpPr>
        <p:spPr bwMode="auto">
          <a:xfrm>
            <a:off x="2302918" y="5016916"/>
            <a:ext cx="4415516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南京临时政府颁布的三类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法令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pic>
        <p:nvPicPr>
          <p:cNvPr id="5" name="图片 4" descr="捕获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66276" y="2215964"/>
            <a:ext cx="6939814" cy="1770522"/>
          </a:xfrm>
          <a:prstGeom prst="rect">
            <a:avLst/>
          </a:prstGeom>
        </p:spPr>
      </p:pic>
      <p:sp>
        <p:nvSpPr>
          <p:cNvPr id="7" name="文本框 6151"/>
          <p:cNvSpPr txBox="1">
            <a:spLocks noChangeArrowheads="1"/>
          </p:cNvSpPr>
          <p:nvPr/>
        </p:nvSpPr>
        <p:spPr bwMode="auto">
          <a:xfrm>
            <a:off x="2677867" y="1515576"/>
            <a:ext cx="430044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</a:t>
            </a:r>
            <a:r>
              <a:rPr lang="zh-CN" altLang="en-US" sz="25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大势先行，阶段把握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文本框 6151"/>
          <p:cNvSpPr txBox="1">
            <a:spLocks noChangeArrowheads="1"/>
          </p:cNvSpPr>
          <p:nvPr/>
        </p:nvSpPr>
        <p:spPr bwMode="auto">
          <a:xfrm>
            <a:off x="2571989" y="4263174"/>
            <a:ext cx="4146445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5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）借助导语，寻找联系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2695075" y="7145"/>
            <a:ext cx="660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13-14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课：明清的政治与边疆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文本框 2"/>
          <p:cNvSpPr txBox="1">
            <a:spLocks noChangeArrowheads="1"/>
          </p:cNvSpPr>
          <p:nvPr/>
        </p:nvSpPr>
        <p:spPr bwMode="auto">
          <a:xfrm>
            <a:off x="3614738" y="927100"/>
            <a:ext cx="5073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时间脉络：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1368—1644---1839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2" name="文本框 4"/>
          <p:cNvSpPr txBox="1">
            <a:spLocks noChangeArrowheads="1"/>
          </p:cNvSpPr>
          <p:nvPr/>
        </p:nvSpPr>
        <p:spPr bwMode="auto">
          <a:xfrm>
            <a:off x="2505076" y="2319339"/>
            <a:ext cx="2741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封建专制强化</a:t>
            </a:r>
            <a:endParaRPr lang="zh-CN" altLang="en-US" sz="28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173" name="文本框 5"/>
          <p:cNvSpPr txBox="1">
            <a:spLocks noChangeArrowheads="1"/>
          </p:cNvSpPr>
          <p:nvPr/>
        </p:nvSpPr>
        <p:spPr bwMode="auto">
          <a:xfrm>
            <a:off x="2505076" y="5546726"/>
            <a:ext cx="269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rPr>
              <a:t>3.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沿海边疆维护</a:t>
            </a:r>
            <a:endParaRPr lang="zh-CN" altLang="en-US" sz="28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174" name="文本框 6"/>
          <p:cNvSpPr txBox="1">
            <a:spLocks noChangeArrowheads="1"/>
          </p:cNvSpPr>
          <p:nvPr/>
        </p:nvSpPr>
        <p:spPr bwMode="auto">
          <a:xfrm>
            <a:off x="2439988" y="3938589"/>
            <a:ext cx="267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2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内陆边疆治理</a:t>
            </a:r>
            <a:endParaRPr lang="zh-CN" altLang="en-US" sz="28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175" name="文本框 7"/>
          <p:cNvSpPr txBox="1">
            <a:spLocks noChangeArrowheads="1"/>
          </p:cNvSpPr>
          <p:nvPr/>
        </p:nvSpPr>
        <p:spPr bwMode="auto">
          <a:xfrm>
            <a:off x="5424488" y="1697039"/>
            <a:ext cx="1782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明废丞相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6" name="文本框 8"/>
          <p:cNvSpPr txBox="1">
            <a:spLocks noChangeArrowheads="1"/>
          </p:cNvSpPr>
          <p:nvPr/>
        </p:nvSpPr>
        <p:spPr bwMode="auto">
          <a:xfrm>
            <a:off x="5429251" y="2254251"/>
            <a:ext cx="1446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设置内阁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7" name="文本框 9"/>
          <p:cNvSpPr txBox="1">
            <a:spLocks noChangeArrowheads="1"/>
          </p:cNvSpPr>
          <p:nvPr/>
        </p:nvSpPr>
        <p:spPr bwMode="auto">
          <a:xfrm>
            <a:off x="5507039" y="2887663"/>
            <a:ext cx="298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清军机处、文字狱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8" name="文本框 10"/>
          <p:cNvSpPr txBox="1">
            <a:spLocks noChangeArrowheads="1"/>
          </p:cNvSpPr>
          <p:nvPr/>
        </p:nvSpPr>
        <p:spPr bwMode="auto">
          <a:xfrm>
            <a:off x="5475288" y="3525839"/>
            <a:ext cx="2114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明与满蒙藏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9" name="文本框 12"/>
          <p:cNvSpPr txBox="1">
            <a:spLocks noChangeArrowheads="1"/>
          </p:cNvSpPr>
          <p:nvPr/>
        </p:nvSpPr>
        <p:spPr bwMode="auto">
          <a:xfrm>
            <a:off x="5459413" y="4300539"/>
            <a:ext cx="2386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清巩固统一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80" name="文本框 13"/>
          <p:cNvSpPr txBox="1">
            <a:spLocks noChangeArrowheads="1"/>
          </p:cNvSpPr>
          <p:nvPr/>
        </p:nvSpPr>
        <p:spPr bwMode="auto">
          <a:xfrm>
            <a:off x="5384801" y="4989514"/>
            <a:ext cx="2295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郑和下西洋</a:t>
            </a:r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81" name="文本框 14"/>
          <p:cNvSpPr txBox="1">
            <a:spLocks noChangeArrowheads="1"/>
          </p:cNvSpPr>
          <p:nvPr/>
        </p:nvSpPr>
        <p:spPr bwMode="auto">
          <a:xfrm>
            <a:off x="5432425" y="5546726"/>
            <a:ext cx="209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戚继光抗倭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2012950" y="2157414"/>
            <a:ext cx="400050" cy="444182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00" noProof="1"/>
          </a:p>
        </p:txBody>
      </p:sp>
      <p:sp>
        <p:nvSpPr>
          <p:cNvPr id="17" name="左大括号 16"/>
          <p:cNvSpPr/>
          <p:nvPr/>
        </p:nvSpPr>
        <p:spPr>
          <a:xfrm>
            <a:off x="5233988" y="1943101"/>
            <a:ext cx="120650" cy="122237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00" noProof="1"/>
          </a:p>
        </p:txBody>
      </p:sp>
      <p:sp>
        <p:nvSpPr>
          <p:cNvPr id="19" name="左大括号 18"/>
          <p:cNvSpPr/>
          <p:nvPr/>
        </p:nvSpPr>
        <p:spPr>
          <a:xfrm>
            <a:off x="5202238" y="5143500"/>
            <a:ext cx="101600" cy="145573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00" noProof="1"/>
          </a:p>
        </p:txBody>
      </p:sp>
      <p:sp>
        <p:nvSpPr>
          <p:cNvPr id="7185" name="文本框 14"/>
          <p:cNvSpPr txBox="1">
            <a:spLocks noChangeArrowheads="1"/>
          </p:cNvSpPr>
          <p:nvPr/>
        </p:nvSpPr>
        <p:spPr bwMode="auto">
          <a:xfrm>
            <a:off x="5424489" y="6135689"/>
            <a:ext cx="2090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西方殖民者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左大括号 30"/>
          <p:cNvSpPr/>
          <p:nvPr/>
        </p:nvSpPr>
        <p:spPr>
          <a:xfrm>
            <a:off x="5202238" y="3613151"/>
            <a:ext cx="120650" cy="122237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00" noProof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8771" y="1405817"/>
            <a:ext cx="8988358" cy="2046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盛世</a:t>
            </a:r>
            <a:r>
              <a:rPr lang="zh-CN" altLang="en-US" sz="7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危机</a:t>
            </a:r>
            <a:endParaRPr lang="en-US" altLang="zh-CN" sz="70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5700" dirty="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——</a:t>
            </a:r>
            <a:r>
              <a:rPr lang="zh-CN" altLang="en-US" sz="5700" dirty="0" smtClean="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明至清中叶经济</a:t>
            </a:r>
            <a:r>
              <a:rPr lang="zh-CN" altLang="en-US" sz="5700" dirty="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与文化</a:t>
            </a:r>
            <a:endParaRPr lang="zh-CN" altLang="en-US" sz="5700" dirty="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695075" y="7145"/>
            <a:ext cx="660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14-15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8614" y="69532"/>
            <a:ext cx="22743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跨单元整合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文本框 6151"/>
          <p:cNvSpPr txBox="1">
            <a:spLocks noChangeArrowheads="1"/>
          </p:cNvSpPr>
          <p:nvPr/>
        </p:nvSpPr>
        <p:spPr bwMode="auto">
          <a:xfrm>
            <a:off x="218612" y="1536405"/>
            <a:ext cx="7905109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）二与三：三教合一与儒学的复兴</a:t>
            </a:r>
            <a:endParaRPr lang="en-US" altLang="zh-CN" sz="2500" b="0" dirty="0" smtClean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r>
              <a:rPr lang="en-US" altLang="zh-CN" sz="2500" b="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                     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两大阶段少数民族对比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文本框 6151"/>
          <p:cNvSpPr txBox="1">
            <a:spLocks noChangeArrowheads="1"/>
          </p:cNvSpPr>
          <p:nvPr/>
        </p:nvSpPr>
        <p:spPr bwMode="auto">
          <a:xfrm>
            <a:off x="218612" y="934033"/>
            <a:ext cx="790510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）纲要一与二：豪强与士族的发展线索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38188" y="3227038"/>
            <a:ext cx="1163971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r>
              <a:rPr lang="zh-CN" altLang="en-US" sz="2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任务：</a:t>
            </a:r>
            <a:endParaRPr lang="en-US" altLang="zh-CN" sz="2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500" dirty="0">
                <a:solidFill>
                  <a:srgbClr val="FF0000"/>
                </a:solidFill>
              </a:rPr>
              <a:t>阅读</a:t>
            </a:r>
            <a:r>
              <a:rPr lang="en-US" altLang="zh-CN" sz="2500" dirty="0">
                <a:solidFill>
                  <a:srgbClr val="FF0000"/>
                </a:solidFill>
              </a:rPr>
              <a:t>54</a:t>
            </a:r>
            <a:r>
              <a:rPr lang="zh-CN" altLang="en-US" sz="2500" dirty="0">
                <a:solidFill>
                  <a:srgbClr val="FF0000"/>
                </a:solidFill>
              </a:rPr>
              <a:t>页课前资料及学思之窗、</a:t>
            </a:r>
            <a:r>
              <a:rPr lang="en-US" altLang="zh-CN" sz="2500" dirty="0">
                <a:solidFill>
                  <a:srgbClr val="FF0000"/>
                </a:solidFill>
              </a:rPr>
              <a:t>55</a:t>
            </a:r>
            <a:r>
              <a:rPr lang="zh-CN" altLang="en-US" sz="2500" dirty="0">
                <a:solidFill>
                  <a:srgbClr val="FF0000"/>
                </a:solidFill>
              </a:rPr>
              <a:t>页图片、</a:t>
            </a:r>
            <a:r>
              <a:rPr lang="en-US" altLang="zh-CN" sz="2500" dirty="0">
                <a:solidFill>
                  <a:srgbClr val="FF0000"/>
                </a:solidFill>
              </a:rPr>
              <a:t>56</a:t>
            </a:r>
            <a:r>
              <a:rPr lang="zh-CN" altLang="en-US" sz="2500" dirty="0">
                <a:solidFill>
                  <a:srgbClr val="FF0000"/>
                </a:solidFill>
              </a:rPr>
              <a:t>页史料阅读、</a:t>
            </a:r>
            <a:r>
              <a:rPr lang="en-US" altLang="zh-CN" sz="2500" dirty="0">
                <a:solidFill>
                  <a:srgbClr val="FF0000"/>
                </a:solidFill>
              </a:rPr>
              <a:t>59</a:t>
            </a:r>
            <a:r>
              <a:rPr lang="zh-CN" altLang="en-US" sz="2500" dirty="0">
                <a:solidFill>
                  <a:srgbClr val="FF0000"/>
                </a:solidFill>
              </a:rPr>
              <a:t>页问题</a:t>
            </a:r>
            <a:r>
              <a:rPr lang="zh-CN" altLang="en-US" sz="2500" dirty="0" smtClean="0">
                <a:solidFill>
                  <a:srgbClr val="FF0000"/>
                </a:solidFill>
              </a:rPr>
              <a:t>探究，</a:t>
            </a:r>
            <a:endParaRPr lang="en-US" altLang="zh-CN" sz="2500" dirty="0">
              <a:solidFill>
                <a:srgbClr val="FF0000"/>
              </a:solidFill>
            </a:endParaRPr>
          </a:p>
          <a:p>
            <a:r>
              <a:rPr lang="zh-CN" altLang="en-US" sz="2500" dirty="0">
                <a:solidFill>
                  <a:srgbClr val="FF0000"/>
                </a:solidFill>
              </a:rPr>
              <a:t>总结辽夏金元与之前游牧民族政权的异同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  <p:sp>
        <p:nvSpPr>
          <p:cNvPr id="9" name="文本框 6151"/>
          <p:cNvSpPr txBox="1">
            <a:spLocks noChangeArrowheads="1"/>
          </p:cNvSpPr>
          <p:nvPr/>
        </p:nvSpPr>
        <p:spPr bwMode="auto">
          <a:xfrm>
            <a:off x="296051" y="5000415"/>
            <a:ext cx="11404818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4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）选必一第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、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6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、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9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、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18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西欧中世纪的政治制度、选官制度、法律、基层治理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文本框 6151"/>
          <p:cNvSpPr txBox="1">
            <a:spLocks noChangeArrowheads="1"/>
          </p:cNvSpPr>
          <p:nvPr/>
        </p:nvSpPr>
        <p:spPr bwMode="auto">
          <a:xfrm>
            <a:off x="296051" y="5765824"/>
            <a:ext cx="11404818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）选必三中国文化的世界意义和南亚、东亚的文化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文本框 6151"/>
          <p:cNvSpPr txBox="1">
            <a:spLocks noChangeArrowheads="1"/>
          </p:cNvSpPr>
          <p:nvPr/>
        </p:nvSpPr>
        <p:spPr bwMode="auto">
          <a:xfrm>
            <a:off x="218614" y="2547654"/>
            <a:ext cx="8506501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）一、二与四：汉代、唐代、清代盛世之下危机的映照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5" grpId="0"/>
      <p:bldP spid="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8614" y="69532"/>
            <a:ext cx="22743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4.</a:t>
            </a:r>
            <a:r>
              <a:rPr lang="zh-CN" altLang="en-US" sz="280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教材间整合</a:t>
            </a:r>
            <a:endParaRPr lang="zh-CN" altLang="en-US" sz="280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文本框 6151"/>
          <p:cNvSpPr txBox="1">
            <a:spLocks noChangeArrowheads="1"/>
          </p:cNvSpPr>
          <p:nvPr/>
        </p:nvSpPr>
        <p:spPr bwMode="auto">
          <a:xfrm>
            <a:off x="218613" y="795259"/>
            <a:ext cx="790510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）原有素材的合理选择使用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文本框 6151"/>
          <p:cNvSpPr txBox="1">
            <a:spLocks noChangeArrowheads="1"/>
          </p:cNvSpPr>
          <p:nvPr/>
        </p:nvSpPr>
        <p:spPr bwMode="auto">
          <a:xfrm>
            <a:off x="218613" y="4872538"/>
            <a:ext cx="790510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）从局部抗战到全面抗战，旧教材的体系更胜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8" y="1474820"/>
            <a:ext cx="3286994" cy="315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6151"/>
          <p:cNvSpPr txBox="1">
            <a:spLocks noChangeArrowheads="1"/>
          </p:cNvSpPr>
          <p:nvPr/>
        </p:nvSpPr>
        <p:spPr bwMode="auto">
          <a:xfrm>
            <a:off x="262204" y="5611092"/>
            <a:ext cx="8705950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）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纲要</a:t>
            </a:r>
            <a:r>
              <a:rPr lang="en-US" altLang="zh-CN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》</a:t>
            </a:r>
            <a:r>
              <a:rPr lang="zh-CN" altLang="en-US" sz="2500" b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与选必，选必与选必之间的整合例子不胜枚举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6151"/>
          <p:cNvSpPr txBox="1">
            <a:spLocks noChangeArrowheads="1"/>
          </p:cNvSpPr>
          <p:nvPr/>
        </p:nvSpPr>
        <p:spPr bwMode="auto">
          <a:xfrm>
            <a:off x="323749" y="6217761"/>
            <a:ext cx="11765673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5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如选必一</a:t>
            </a:r>
            <a:r>
              <a:rPr lang="zh-CN" altLang="en-US" sz="25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基层治理与选必二城市化的社区，二世界市场与三中近代贸易与文化交流 </a:t>
            </a:r>
            <a:endParaRPr lang="zh-CN" altLang="en-US" sz="2500" b="1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COMMONDATA" val="eyJoZGlkIjoiZWIwNzQxYWMxNTY0ZTEwMGM4NjJhYTYzY2QxYTlkMjkifQ=="/>
</p:tagLst>
</file>

<file path=ppt/theme/theme1.xml><?xml version="1.0" encoding="utf-8"?>
<a:theme xmlns:a="http://schemas.openxmlformats.org/drawingml/2006/main" name="自己设计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仿宋_GB2312" pitchFamily="49" charset="-122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仿宋_GB2312" pitchFamily="49" charset="-122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万卷文化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卷文化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卷文化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卷文化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卷文化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卷文化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己设计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仿宋_GB2312" pitchFamily="49" charset="-122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ea typeface="仿宋_GB2312" pitchFamily="49" charset="-122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万卷文化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卷文化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卷文化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卷文化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卷文化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卷文化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万卷文化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自己设计</Template>
  <TotalTime>0</TotalTime>
  <Words>2209</Words>
  <PresentationFormat>宽屏</PresentationFormat>
  <Paragraphs>235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仿宋_GB2312</vt:lpstr>
      <vt:lpstr>仿宋</vt:lpstr>
      <vt:lpstr>欧阳询书法字体</vt:lpstr>
      <vt:lpstr>楷体</vt:lpstr>
      <vt:lpstr>华文楷体</vt:lpstr>
      <vt:lpstr>微软雅黑 Light</vt:lpstr>
      <vt:lpstr>Calibri</vt:lpstr>
      <vt:lpstr>黑体</vt:lpstr>
      <vt:lpstr>华文新魏</vt:lpstr>
      <vt:lpstr>微软雅黑</vt:lpstr>
      <vt:lpstr>Arial Unicode MS</vt:lpstr>
      <vt:lpstr>等线</vt:lpstr>
      <vt:lpstr>Arial Black</vt:lpstr>
      <vt:lpstr>自己设计</vt:lpstr>
      <vt:lpstr>1_自己设计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2019-08-16T07:36:00Z</dcterms:created>
  <dcterms:modified xsi:type="dcterms:W3CDTF">2022-08-31T07:54:32Z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6B22DA767F6A47F586AA6E25389AA842</vt:lpwstr>
  </property>
  <property fmtid="{D5CDD505-2E9C-101B-9397-08002B2CF9AE}" pid="3" name="KSOProductBuildVer">
    <vt:lpwstr>2052-11.1.0.12313</vt:lpwstr>
  </property>
</Properties>
</file>