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01" r:id="rId4"/>
    <p:sldId id="351" r:id="rId5"/>
    <p:sldId id="352" r:id="rId6"/>
    <p:sldId id="353" r:id="rId7"/>
    <p:sldId id="354" r:id="rId8"/>
    <p:sldId id="356" r:id="rId9"/>
    <p:sldId id="357" r:id="rId10"/>
    <p:sldId id="358" r:id="rId11"/>
    <p:sldId id="391" r:id="rId12"/>
    <p:sldId id="363" r:id="rId13"/>
    <p:sldId id="364" r:id="rId14"/>
    <p:sldId id="376" r:id="rId15"/>
    <p:sldId id="366" r:id="rId16"/>
    <p:sldId id="365" r:id="rId17"/>
    <p:sldId id="367" r:id="rId18"/>
    <p:sldId id="368" r:id="rId19"/>
    <p:sldId id="387" r:id="rId20"/>
    <p:sldId id="371" r:id="rId21"/>
    <p:sldId id="373" r:id="rId22"/>
    <p:sldId id="374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56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tags" Target="../tags/tag34.xml"/><Relationship Id="rId4" Type="http://schemas.openxmlformats.org/officeDocument/2006/relationships/image" Target="../media/image10.pn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image" Target="../media/image2.jpeg"/></Relationships>
</file>

<file path=ppt/slides/_rels/slide12.xml.rels><?xml version="1.0" encoding="UTF-8" standalone="yes" ?><Relationships xmlns="http://schemas.openxmlformats.org/package/2006/relationships"><Relationship Id="rId5" Target="../slideLayouts/slideLayout2.xml" Type="http://schemas.openxmlformats.org/officeDocument/2006/relationships/slideLayout"/><Relationship Id="rId4" Target="../tags/tag36.xml" Type="http://schemas.openxmlformats.org/officeDocument/2006/relationships/tags"/><Relationship Id="rId3" Target="../media/image4.jpeg" Type="http://schemas.openxmlformats.org/officeDocument/2006/relationships/image"/><Relationship Id="rId2" Target="../tags/tag35.xml" Type="http://schemas.openxmlformats.org/officeDocument/2006/relationships/tags"/><Relationship Id="rId1" Target="../media/image2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7" Target="../slideLayouts/slideLayout2.xml" Type="http://schemas.openxmlformats.org/officeDocument/2006/relationships/slideLayout"/><Relationship Id="rId6" Target="../media/image12.jpeg" Type="http://schemas.openxmlformats.org/officeDocument/2006/relationships/image"/><Relationship Id="rId5" Target="../tags/tag39.xml" Type="http://schemas.openxmlformats.org/officeDocument/2006/relationships/tags"/><Relationship Id="rId4" Target="../tags/tag38.xml" Type="http://schemas.openxmlformats.org/officeDocument/2006/relationships/tags"/><Relationship Id="rId3" Target="../media/image4.jpeg" Type="http://schemas.openxmlformats.org/officeDocument/2006/relationships/image"/><Relationship Id="rId2" Target="../tags/tag37.xml" Type="http://schemas.openxmlformats.org/officeDocument/2006/relationships/tags"/><Relationship Id="rId1" Target="../media/image2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7" Target="../slideLayouts/slideLayout2.xml" Type="http://schemas.openxmlformats.org/officeDocument/2006/relationships/slideLayout"/><Relationship Id="rId6" Target="../media/image13.jpeg" Type="http://schemas.openxmlformats.org/officeDocument/2006/relationships/image"/><Relationship Id="rId5" Target="../tags/tag42.xml" Type="http://schemas.openxmlformats.org/officeDocument/2006/relationships/tags"/><Relationship Id="rId4" Target="../tags/tag41.xml" Type="http://schemas.openxmlformats.org/officeDocument/2006/relationships/tags"/><Relationship Id="rId3" Target="../media/image4.jpeg" Type="http://schemas.openxmlformats.org/officeDocument/2006/relationships/image"/><Relationship Id="rId2" Target="../tags/tag40.xml" Type="http://schemas.openxmlformats.org/officeDocument/2006/relationships/tags"/><Relationship Id="rId1" Target="../media/image2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6" Target="../slideLayouts/slideLayout2.xml" Type="http://schemas.openxmlformats.org/officeDocument/2006/relationships/slideLayout"/><Relationship Id="rId5" Target="../media/image14.png" Type="http://schemas.openxmlformats.org/officeDocument/2006/relationships/image"/><Relationship Id="rId4" Target="../tags/tag44.xml" Type="http://schemas.openxmlformats.org/officeDocument/2006/relationships/tags"/><Relationship Id="rId3" Target="../media/image4.jpeg" Type="http://schemas.openxmlformats.org/officeDocument/2006/relationships/image"/><Relationship Id="rId2" Target="../tags/tag43.xml" Type="http://schemas.openxmlformats.org/officeDocument/2006/relationships/tags"/><Relationship Id="rId1" Target="../media/image2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7" Target="../slideLayouts/slideLayout2.xml" Type="http://schemas.openxmlformats.org/officeDocument/2006/relationships/slideLayout"/><Relationship Id="rId6" Target="../media/image15.png" Type="http://schemas.openxmlformats.org/officeDocument/2006/relationships/image"/><Relationship Id="rId5" Target="../tags/tag47.xml" Type="http://schemas.openxmlformats.org/officeDocument/2006/relationships/tags"/><Relationship Id="rId4" Target="../tags/tag46.xml" Type="http://schemas.openxmlformats.org/officeDocument/2006/relationships/tags"/><Relationship Id="rId3" Target="../media/image4.jpeg" Type="http://schemas.openxmlformats.org/officeDocument/2006/relationships/image"/><Relationship Id="rId2" Target="../tags/tag45.xml" Type="http://schemas.openxmlformats.org/officeDocument/2006/relationships/tags"/><Relationship Id="rId1" Target="../media/image2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7" Target="../slideLayouts/slideLayout2.xml" Type="http://schemas.openxmlformats.org/officeDocument/2006/relationships/slideLayout"/><Relationship Id="rId6" Target="../media/image16.jpeg" Type="http://schemas.openxmlformats.org/officeDocument/2006/relationships/image"/><Relationship Id="rId5" Target="../tags/tag50.xml" Type="http://schemas.openxmlformats.org/officeDocument/2006/relationships/tags"/><Relationship Id="rId4" Target="../tags/tag49.xml" Type="http://schemas.openxmlformats.org/officeDocument/2006/relationships/tags"/><Relationship Id="rId3" Target="../media/image4.jpeg" Type="http://schemas.openxmlformats.org/officeDocument/2006/relationships/image"/><Relationship Id="rId2" Target="../tags/tag48.xml" Type="http://schemas.openxmlformats.org/officeDocument/2006/relationships/tags"/><Relationship Id="rId1" Target="../media/image2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6" Target="../slideLayouts/slideLayout2.xml" Type="http://schemas.openxmlformats.org/officeDocument/2006/relationships/slideLayout"/><Relationship Id="rId5" Target="../media/image17.jpeg" Type="http://schemas.openxmlformats.org/officeDocument/2006/relationships/image"/><Relationship Id="rId4" Target="../tags/tag52.xml" Type="http://schemas.openxmlformats.org/officeDocument/2006/relationships/tags"/><Relationship Id="rId3" Target="../media/image4.jpeg" Type="http://schemas.openxmlformats.org/officeDocument/2006/relationships/image"/><Relationship Id="rId2" Target="../tags/tag51.xml" Type="http://schemas.openxmlformats.org/officeDocument/2006/relationships/tags"/><Relationship Id="rId1" Target="../media/image2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6" Target="../slideLayouts/slideLayout2.xml" Type="http://schemas.openxmlformats.org/officeDocument/2006/relationships/slideLayout"/><Relationship Id="rId5" Target="../media/image18.jpeg" Type="http://schemas.openxmlformats.org/officeDocument/2006/relationships/image"/><Relationship Id="rId4" Target="../tags/tag54.xml" Type="http://schemas.openxmlformats.org/officeDocument/2006/relationships/tags"/><Relationship Id="rId3" Target="../media/image4.jpeg" Type="http://schemas.openxmlformats.org/officeDocument/2006/relationships/image"/><Relationship Id="rId2" Target="../tags/tag53.xml" Type="http://schemas.openxmlformats.org/officeDocument/2006/relationships/tags"/><Relationship Id="rId1" Target="../media/image2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2" Target="../media/image3.jpeg" Type="http://schemas.openxmlformats.org/officeDocument/2006/relationships/image"/><Relationship Id="rId1" Target="../media/image2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4" Target="../slideLayouts/slideLayout2.xml" Type="http://schemas.openxmlformats.org/officeDocument/2006/relationships/slideLayout"/><Relationship Id="rId3" Target="../media/image4.jpeg" Type="http://schemas.openxmlformats.org/officeDocument/2006/relationships/image"/><Relationship Id="rId2" Target="../tags/tag55.xml" Type="http://schemas.openxmlformats.org/officeDocument/2006/relationships/tags"/><Relationship Id="rId1" Target="../media/image2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3.xml.rels><?xml version="1.0" encoding="UTF-8" standalone="yes" ?><Relationships xmlns="http://schemas.openxmlformats.org/package/2006/relationships"><Relationship Id="rId7" Target="../slideLayouts/slideLayout2.xml" Type="http://schemas.openxmlformats.org/officeDocument/2006/relationships/slideLayout"/><Relationship Id="rId6" Target="../tags/tag3.xml" Type="http://schemas.openxmlformats.org/officeDocument/2006/relationships/tags"/><Relationship Id="rId5" Target="../media/image5.jpeg" Type="http://schemas.openxmlformats.org/officeDocument/2006/relationships/image"/><Relationship Id="rId4" Target="../tags/tag2.xml" Type="http://schemas.openxmlformats.org/officeDocument/2006/relationships/tags"/><Relationship Id="rId3" Target="../media/image4.jpeg" Type="http://schemas.openxmlformats.org/officeDocument/2006/relationships/image"/><Relationship Id="rId2" Target="../tags/tag1.xml" Type="http://schemas.openxmlformats.org/officeDocument/2006/relationships/tags"/><Relationship Id="rId1" Target="../media/image2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5" Target="../slideLayouts/slideLayout2.xml" Type="http://schemas.openxmlformats.org/officeDocument/2006/relationships/slideLayout"/><Relationship Id="rId4" Target="../tags/tag5.xml" Type="http://schemas.openxmlformats.org/officeDocument/2006/relationships/tags"/><Relationship Id="rId3" Target="../media/image4.jpeg" Type="http://schemas.openxmlformats.org/officeDocument/2006/relationships/image"/><Relationship Id="rId2" Target="../tags/tag4.xml" Type="http://schemas.openxmlformats.org/officeDocument/2006/relationships/tags"/><Relationship Id="rId1" Target="../media/image2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7" Target="../slideLayouts/slideLayout2.xml" Type="http://schemas.openxmlformats.org/officeDocument/2006/relationships/slideLayout"/><Relationship Id="rId6" Target="../media/image6.jpeg" Type="http://schemas.openxmlformats.org/officeDocument/2006/relationships/image"/><Relationship Id="rId5" Target="../tags/tag8.xml" Type="http://schemas.openxmlformats.org/officeDocument/2006/relationships/tags"/><Relationship Id="rId4" Target="../tags/tag7.xml" Type="http://schemas.openxmlformats.org/officeDocument/2006/relationships/tags"/><Relationship Id="rId3" Target="../media/image4.jpeg" Type="http://schemas.openxmlformats.org/officeDocument/2006/relationships/image"/><Relationship Id="rId2" Target="../tags/tag6.xml" Type="http://schemas.openxmlformats.org/officeDocument/2006/relationships/tags"/><Relationship Id="rId1" Target="../media/image2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6" Target="../slideLayouts/slideLayout2.xml" Type="http://schemas.openxmlformats.org/officeDocument/2006/relationships/slideLayout"/><Relationship Id="rId5" Target="../media/image7.jpeg" Type="http://schemas.openxmlformats.org/officeDocument/2006/relationships/image"/><Relationship Id="rId4" Target="../tags/tag10.xml" Type="http://schemas.openxmlformats.org/officeDocument/2006/relationships/tags"/><Relationship Id="rId3" Target="../media/image4.jpeg" Type="http://schemas.openxmlformats.org/officeDocument/2006/relationships/image"/><Relationship Id="rId2" Target="../tags/tag9.xml" Type="http://schemas.openxmlformats.org/officeDocument/2006/relationships/tags"/><Relationship Id="rId1" Target="../media/image2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8" Target="../slideLayouts/slideLayout2.xml" Type="http://schemas.openxmlformats.org/officeDocument/2006/relationships/slideLayout"/><Relationship Id="rId7" Target="../tags/tag14.xml" Type="http://schemas.openxmlformats.org/officeDocument/2006/relationships/tags"/><Relationship Id="rId6" Target="../media/image8.png" Type="http://schemas.openxmlformats.org/officeDocument/2006/relationships/image"/><Relationship Id="rId5" Target="../tags/tag13.xml" Type="http://schemas.openxmlformats.org/officeDocument/2006/relationships/tags"/><Relationship Id="rId4" Target="../tags/tag12.xml" Type="http://schemas.openxmlformats.org/officeDocument/2006/relationships/tags"/><Relationship Id="rId3" Target="../media/image4.jpeg" Type="http://schemas.openxmlformats.org/officeDocument/2006/relationships/image"/><Relationship Id="rId2" Target="../tags/tag11.xml" Type="http://schemas.openxmlformats.org/officeDocument/2006/relationships/tags"/><Relationship Id="rId1" Target="../media/image2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7" Target="../slideLayouts/slideLayout2.xml" Type="http://schemas.openxmlformats.org/officeDocument/2006/relationships/slideLayout"/><Relationship Id="rId6" Target="../media/image9.jpeg" Type="http://schemas.openxmlformats.org/officeDocument/2006/relationships/image"/><Relationship Id="rId5" Target="../tags/tag17.xml" Type="http://schemas.openxmlformats.org/officeDocument/2006/relationships/tags"/><Relationship Id="rId4" Target="../tags/tag16.xml" Type="http://schemas.openxmlformats.org/officeDocument/2006/relationships/tags"/><Relationship Id="rId3" Target="../media/image4.jpeg" Type="http://schemas.openxmlformats.org/officeDocument/2006/relationships/image"/><Relationship Id="rId2" Target="../tags/tag15.xml" Type="http://schemas.openxmlformats.org/officeDocument/2006/relationships/tags"/><Relationship Id="rId1" Target="../media/image2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9" Target="../tags/tag24.xml" Type="http://schemas.openxmlformats.org/officeDocument/2006/relationships/tags"/><Relationship Id="rId8" Target="../tags/tag23.xml" Type="http://schemas.openxmlformats.org/officeDocument/2006/relationships/tags"/><Relationship Id="rId7" Target="../tags/tag22.xml" Type="http://schemas.openxmlformats.org/officeDocument/2006/relationships/tags"/><Relationship Id="rId6" Target="../tags/tag21.xml" Type="http://schemas.openxmlformats.org/officeDocument/2006/relationships/tags"/><Relationship Id="rId5" Target="../tags/tag20.xml" Type="http://schemas.openxmlformats.org/officeDocument/2006/relationships/tags"/><Relationship Id="rId4" Target="../tags/tag19.xml" Type="http://schemas.openxmlformats.org/officeDocument/2006/relationships/tags"/><Relationship Id="rId3" Target="../media/image4.jpeg" Type="http://schemas.openxmlformats.org/officeDocument/2006/relationships/image"/><Relationship Id="rId2" Target="../tags/tag18.xml" Type="http://schemas.openxmlformats.org/officeDocument/2006/relationships/tags"/><Relationship Id="rId14" Target="../slideLayouts/slideLayout2.xml" Type="http://schemas.openxmlformats.org/officeDocument/2006/relationships/slideLayout"/><Relationship Id="rId13" Target="../tags/tag28.xml" Type="http://schemas.openxmlformats.org/officeDocument/2006/relationships/tags"/><Relationship Id="rId12" Target="../tags/tag27.xml" Type="http://schemas.openxmlformats.org/officeDocument/2006/relationships/tags"/><Relationship Id="rId11" Target="../tags/tag26.xml" Type="http://schemas.openxmlformats.org/officeDocument/2006/relationships/tags"/><Relationship Id="rId10" Target="../tags/tag25.xml" Type="http://schemas.openxmlformats.org/officeDocument/2006/relationships/tags"/><Relationship Id="rId1" Target="../media/image2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9345" y="1887855"/>
            <a:ext cx="10037445" cy="1234440"/>
          </a:xfrm>
        </p:spPr>
        <p:txBody>
          <a:bodyPr/>
          <a:p>
            <a:r>
              <a:rPr lang="zh-CN" altLang="en-US"/>
              <a:t>阅读教材文本</a:t>
            </a:r>
            <a:r>
              <a:rPr lang="en-US" altLang="zh-CN"/>
              <a:t>  </a:t>
            </a:r>
            <a:r>
              <a:rPr lang="zh-CN" altLang="en-US"/>
              <a:t>培育时空观念</a:t>
            </a:r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446655" y="3902710"/>
            <a:ext cx="6499860" cy="1239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378075" y="4001770"/>
            <a:ext cx="5361305" cy="1041400"/>
          </a:xfrm>
        </p:spPr>
        <p:txBody>
          <a:bodyPr/>
          <a:p>
            <a:r>
              <a:rPr lang="zh-CN" altLang="en-US"/>
              <a:t>云南省周永珍名师工作室</a:t>
            </a:r>
            <a:endParaRPr lang="zh-CN" altLang="en-US"/>
          </a:p>
          <a:p>
            <a:r>
              <a:rPr lang="zh-CN" altLang="en-US"/>
              <a:t>昆一中晋宁学校（晋宁一中）</a:t>
            </a:r>
            <a:r>
              <a:rPr lang="en-US" altLang="zh-CN"/>
              <a:t> </a:t>
            </a:r>
            <a:endParaRPr lang="en-US" altLang="zh-CN"/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491730" y="4269105"/>
            <a:ext cx="1012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罗</a:t>
            </a:r>
            <a:r>
              <a:rPr lang="en-US" altLang="zh-CN" sz="2400"/>
              <a:t>   </a:t>
            </a:r>
            <a:r>
              <a:rPr lang="zh-CN" altLang="en-US" sz="2400"/>
              <a:t>凯</a:t>
            </a:r>
            <a:endParaRPr lang="zh-CN" altLang="en-US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5255" y="0"/>
            <a:ext cx="11833860" cy="111315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zh-CN" altLang="en-US"/>
              <a:t>（二）阅读教材文本培育时空观念路径例举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1.</a:t>
            </a:r>
            <a:r>
              <a:rPr lang="zh-CN" altLang="en-US"/>
              <a:t>长时段：（</a:t>
            </a:r>
            <a:r>
              <a:rPr lang="en-US" altLang="zh-CN"/>
              <a:t>1</a:t>
            </a:r>
            <a:r>
              <a:rPr lang="zh-CN" altLang="en-US"/>
              <a:t>）目录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35255" y="1113790"/>
            <a:ext cx="11833860" cy="6925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2400"/>
              <a:t>                         </a:t>
            </a:r>
            <a:r>
              <a:rPr lang="zh-CN" altLang="en-US" sz="2400"/>
              <a:t>《中外历史纲要（上）》目录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第一单元</a:t>
            </a:r>
            <a:r>
              <a:rPr lang="en-US" altLang="zh-CN" sz="2400"/>
              <a:t>  </a:t>
            </a:r>
            <a:r>
              <a:rPr lang="zh-CN" altLang="en-US" sz="2400"/>
              <a:t>从中华文明起源到秦汉统一多民族国家的建立与巩固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第二单元</a:t>
            </a:r>
            <a:r>
              <a:rPr lang="en-US" altLang="zh-CN" sz="2400"/>
              <a:t>  </a:t>
            </a:r>
            <a:r>
              <a:rPr lang="zh-CN" altLang="en-US" sz="2400"/>
              <a:t>三国两晋南北朝的民族交融与隋唐统一多民族封建国家的发展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第三单元</a:t>
            </a:r>
            <a:r>
              <a:rPr lang="en-US" altLang="zh-CN" sz="2400"/>
              <a:t>  </a:t>
            </a:r>
            <a:r>
              <a:rPr lang="zh-CN" altLang="en-US" sz="2400"/>
              <a:t>辽宋夏金多民族政权的并立与元朝的统一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第四单元</a:t>
            </a:r>
            <a:r>
              <a:rPr lang="en-US" altLang="zh-CN" sz="2400"/>
              <a:t>  </a:t>
            </a:r>
            <a:r>
              <a:rPr lang="zh-CN" altLang="en-US" sz="2400"/>
              <a:t>明清中国版图的奠定与面临的挑战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第五单元</a:t>
            </a:r>
            <a:r>
              <a:rPr lang="en-US" altLang="zh-CN" sz="2400"/>
              <a:t>  </a:t>
            </a:r>
            <a:r>
              <a:rPr lang="zh-CN" altLang="en-US" sz="2400"/>
              <a:t>晚清时期的内忧外患与救亡图存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第六单元</a:t>
            </a:r>
            <a:r>
              <a:rPr lang="en-US" altLang="zh-CN" sz="2400"/>
              <a:t>  </a:t>
            </a:r>
            <a:r>
              <a:rPr lang="zh-CN" altLang="en-US" sz="2400"/>
              <a:t>辛亥革命与中华民国的建立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第七单元</a:t>
            </a:r>
            <a:r>
              <a:rPr lang="en-US" altLang="zh-CN" sz="2400"/>
              <a:t>  </a:t>
            </a:r>
            <a:r>
              <a:rPr lang="zh-CN" altLang="en-US" sz="2400"/>
              <a:t>中国共产党成立与新民主主义革命兴起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第八单元</a:t>
            </a:r>
            <a:r>
              <a:rPr lang="en-US" altLang="zh-CN" sz="2400"/>
              <a:t>  </a:t>
            </a:r>
            <a:r>
              <a:rPr lang="zh-CN" altLang="en-US" sz="2400"/>
              <a:t>中华民族的抗日战争和解放战争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第九单元</a:t>
            </a:r>
            <a:r>
              <a:rPr lang="en-US" altLang="zh-CN" sz="2400"/>
              <a:t>  </a:t>
            </a:r>
            <a:r>
              <a:rPr lang="zh-CN" altLang="en-US" sz="2400"/>
              <a:t>中华人民共和国成立和社会主义革命与建设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第十单元</a:t>
            </a:r>
            <a:r>
              <a:rPr lang="en-US" altLang="zh-CN" sz="2400"/>
              <a:t>  </a:t>
            </a:r>
            <a:r>
              <a:rPr lang="zh-CN" altLang="en-US" sz="2400"/>
              <a:t>改革开放与社会主义现代化建设新时期</a:t>
            </a:r>
            <a:endParaRPr lang="zh-CN" altLang="en-US" sz="2400"/>
          </a:p>
          <a:p>
            <a:endParaRPr lang="zh-CN" altLang="en-US" sz="2400"/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8688070" y="2516505"/>
            <a:ext cx="3416935" cy="2848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读主题和分期：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读时间脉络：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读空间脉络：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8275" y="156210"/>
            <a:ext cx="11833860" cy="6542405"/>
          </a:xfrm>
        </p:spPr>
        <p:txBody>
          <a:bodyPr/>
          <a:p>
            <a:r>
              <a:rPr lang="zh-CN" altLang="en-US" sz="2400"/>
              <a:t>（</a:t>
            </a:r>
            <a:r>
              <a:rPr lang="en-US" altLang="zh-CN" sz="2400"/>
              <a:t>2</a:t>
            </a:r>
            <a:r>
              <a:rPr lang="zh-CN" altLang="en-US" sz="2400"/>
              <a:t>）年表：中国古代朝代表和大事年表</a:t>
            </a:r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21862"/>
          <a:stretch>
            <a:fillRect/>
          </a:stretch>
        </p:blipFill>
        <p:spPr>
          <a:xfrm>
            <a:off x="342900" y="650240"/>
            <a:ext cx="5537200" cy="6048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b="11760"/>
          <a:stretch>
            <a:fillRect/>
          </a:stretch>
        </p:blipFill>
        <p:spPr>
          <a:xfrm>
            <a:off x="6159500" y="0"/>
            <a:ext cx="5435600" cy="68751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8275" y="72390"/>
            <a:ext cx="5554980" cy="93281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68275" y="850900"/>
            <a:ext cx="11833860" cy="6007100"/>
          </a:xfrm>
        </p:spPr>
        <p:txBody>
          <a:bodyPr>
            <a:normAutofit lnSpcReduction="20000"/>
          </a:bodyPr>
          <a:p>
            <a:pPr fontAlgn="auto">
              <a:lnSpc>
                <a:spcPct val="110000"/>
              </a:lnSpc>
            </a:pPr>
            <a:r>
              <a:rPr lang="zh-CN" altLang="en-US"/>
              <a:t>大事年表的阅读理解：分类阅读</a:t>
            </a:r>
            <a:endParaRPr lang="zh-CN" altLang="en-US"/>
          </a:p>
          <a:p>
            <a:pPr fontAlgn="auto">
              <a:lnSpc>
                <a:spcPct val="110000"/>
              </a:lnSpc>
            </a:pPr>
            <a:r>
              <a:rPr lang="zh-CN"/>
              <a:t>分模块、分时期、分年份</a:t>
            </a:r>
            <a:r>
              <a:rPr lang="en-US" altLang="zh-CN"/>
              <a:t>······</a:t>
            </a:r>
            <a:endParaRPr lang="en-US" altLang="zh-CN"/>
          </a:p>
          <a:p>
            <a:pPr fontAlgn="auto">
              <a:lnSpc>
                <a:spcPct val="110000"/>
              </a:lnSpc>
            </a:pPr>
            <a:r>
              <a:rPr lang="zh-CN" altLang="en-US">
                <a:sym typeface="+mn-ea"/>
              </a:rPr>
              <a:t>分主题：如朝代表（政权更迭），重大战役（争），治世盛世，重要会议，改革与革命，重要法令</a:t>
            </a:r>
            <a:r>
              <a:rPr lang="en-US" altLang="zh-CN">
                <a:sym typeface="+mn-ea"/>
              </a:rPr>
              <a:t>······</a:t>
            </a:r>
            <a:endParaRPr lang="en-US" altLang="zh-CN"/>
          </a:p>
          <a:p>
            <a:pPr fontAlgn="auto">
              <a:lnSpc>
                <a:spcPct val="110000"/>
              </a:lnSpc>
            </a:pPr>
            <a:r>
              <a:rPr lang="zh-CN" altLang="en-US">
                <a:sym typeface="+mn-ea"/>
              </a:rPr>
              <a:t>例如农民起义：前</a:t>
            </a:r>
            <a:r>
              <a:rPr lang="en-US" altLang="zh-CN">
                <a:sym typeface="+mn-ea"/>
              </a:rPr>
              <a:t>209</a:t>
            </a:r>
            <a:r>
              <a:rPr lang="zh-CN" altLang="en-US">
                <a:sym typeface="+mn-ea"/>
              </a:rPr>
              <a:t>年秦末农民起义爆发，</a:t>
            </a:r>
            <a:r>
              <a:rPr lang="en-US" altLang="zh-CN">
                <a:sym typeface="+mn-ea"/>
              </a:rPr>
              <a:t>184</a:t>
            </a:r>
            <a:r>
              <a:rPr lang="zh-CN" altLang="en-US">
                <a:sym typeface="+mn-ea"/>
              </a:rPr>
              <a:t>年黄巾大起义爆发，</a:t>
            </a:r>
            <a:r>
              <a:rPr lang="en-US" altLang="zh-CN">
                <a:sym typeface="+mn-ea"/>
              </a:rPr>
              <a:t>875</a:t>
            </a:r>
            <a:r>
              <a:rPr lang="zh-CN" altLang="en-US">
                <a:sym typeface="+mn-ea"/>
              </a:rPr>
              <a:t>年黄巢起义爆发，</a:t>
            </a:r>
            <a:r>
              <a:rPr lang="en-US" altLang="zh-CN">
                <a:sym typeface="+mn-ea"/>
              </a:rPr>
              <a:t>1351</a:t>
            </a:r>
            <a:r>
              <a:rPr lang="zh-CN" altLang="en-US">
                <a:sym typeface="+mn-ea"/>
              </a:rPr>
              <a:t>年元末农民起义爆发，</a:t>
            </a:r>
            <a:r>
              <a:rPr lang="en-US" altLang="zh-CN">
                <a:sym typeface="+mn-ea"/>
              </a:rPr>
              <a:t>1644</a:t>
            </a:r>
            <a:r>
              <a:rPr lang="zh-CN" altLang="en-US">
                <a:sym typeface="+mn-ea"/>
              </a:rPr>
              <a:t>年李自成建立大顺、明朝灭亡，</a:t>
            </a:r>
            <a:r>
              <a:rPr lang="en-US" altLang="zh-CN">
                <a:sym typeface="+mn-ea"/>
              </a:rPr>
              <a:t>1851</a:t>
            </a:r>
            <a:r>
              <a:rPr lang="zh-CN" altLang="en-US">
                <a:sym typeface="+mn-ea"/>
              </a:rPr>
              <a:t>年金田起义、建号太平天国，</a:t>
            </a:r>
            <a:r>
              <a:rPr lang="en-US" altLang="zh-CN">
                <a:sym typeface="+mn-ea"/>
              </a:rPr>
              <a:t>1900</a:t>
            </a:r>
            <a:r>
              <a:rPr lang="zh-CN" altLang="en-US">
                <a:sym typeface="+mn-ea"/>
              </a:rPr>
              <a:t>年义和团运动达到高潮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8275" y="72390"/>
            <a:ext cx="4348480" cy="73025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68275" y="727710"/>
            <a:ext cx="11833860" cy="5970905"/>
          </a:xfrm>
        </p:spPr>
        <p:txBody>
          <a:bodyPr/>
          <a:p>
            <a:pPr marL="0" indent="0" algn="ctr">
              <a:buNone/>
            </a:pPr>
            <a:r>
              <a:rPr lang="zh-CN" altLang="en-US" sz="2400"/>
              <a:t>（</a:t>
            </a:r>
            <a:r>
              <a:rPr lang="en-US" altLang="zh-CN" sz="2400"/>
              <a:t>3</a:t>
            </a:r>
            <a:r>
              <a:rPr lang="zh-CN" altLang="en-US" sz="2400"/>
              <a:t>）主题式复习：选择性必修一第</a:t>
            </a:r>
            <a:r>
              <a:rPr lang="en-US" altLang="zh-CN" sz="2400"/>
              <a:t>11</a:t>
            </a:r>
            <a:r>
              <a:rPr lang="zh-CN" altLang="en-US" sz="2400"/>
              <a:t>课《古代中国的民族政策与对外关系》</a:t>
            </a:r>
            <a:endParaRPr lang="zh-CN" altLang="en-US" sz="2400"/>
          </a:p>
          <a:p>
            <a:pPr marL="0" indent="0">
              <a:buNone/>
            </a:pPr>
            <a:endParaRPr lang="zh-CN" altLang="en-US" sz="240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16000" y="1205865"/>
            <a:ext cx="10160635" cy="4867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3505" y="0"/>
            <a:ext cx="5286375" cy="88773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68275" y="748665"/>
            <a:ext cx="5464810" cy="6628765"/>
          </a:xfrm>
        </p:spPr>
        <p:txBody>
          <a:bodyPr/>
          <a:p>
            <a:pPr fontAlgn="auto">
              <a:lnSpc>
                <a:spcPct val="110000"/>
              </a:lnSpc>
            </a:pPr>
            <a:r>
              <a:rPr lang="en-US" altLang="zh-CN"/>
              <a:t>2.</a:t>
            </a:r>
            <a:r>
              <a:rPr lang="zh-CN" altLang="en-US"/>
              <a:t>中时段（较长时段）：</a:t>
            </a:r>
            <a:endParaRPr lang="zh-CN" altLang="en-US"/>
          </a:p>
          <a:p>
            <a:pPr fontAlgn="auto">
              <a:lnSpc>
                <a:spcPct val="110000"/>
              </a:lnSpc>
            </a:pP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）单元阅读</a:t>
            </a:r>
            <a:endParaRPr lang="zh-CN" altLang="en-US"/>
          </a:p>
          <a:p>
            <a:pPr fontAlgn="auto">
              <a:lnSpc>
                <a:spcPct val="110000"/>
              </a:lnSpc>
            </a:pPr>
            <a:r>
              <a:rPr lang="zh-CN" altLang="en-US"/>
              <a:t>《中外历史纲要（上）》第</a:t>
            </a:r>
            <a:r>
              <a:rPr lang="en-US" altLang="zh-CN"/>
              <a:t>2</a:t>
            </a:r>
            <a:r>
              <a:rPr lang="zh-CN" altLang="en-US"/>
              <a:t>单元《三国两晋南北朝的民族交融与隋唐统一多民族封建国家的发展》单元导言阅读</a:t>
            </a:r>
            <a:endParaRPr lang="zh-CN" altLang="en-US"/>
          </a:p>
          <a:p>
            <a:pPr fontAlgn="auto">
              <a:lnSpc>
                <a:spcPct val="110000"/>
              </a:lnSpc>
            </a:pPr>
            <a:r>
              <a:rPr lang="zh-CN" altLang="en-US"/>
              <a:t>时间脉络：</a:t>
            </a:r>
            <a:endParaRPr lang="zh-CN" altLang="en-US"/>
          </a:p>
          <a:p>
            <a:pPr fontAlgn="auto">
              <a:lnSpc>
                <a:spcPct val="110000"/>
              </a:lnSpc>
            </a:pPr>
            <a:r>
              <a:rPr lang="zh-CN" altLang="en-US"/>
              <a:t>空间脉络：疆域图对比</a:t>
            </a:r>
            <a:endParaRPr lang="zh-CN" altLang="en-US"/>
          </a:p>
          <a:p>
            <a:pPr fontAlgn="auto">
              <a:lnSpc>
                <a:spcPct val="110000"/>
              </a:lnSpc>
            </a:pPr>
            <a:r>
              <a:rPr lang="zh-CN" altLang="en-US"/>
              <a:t>历史阶段特征（主题）：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561965" y="156210"/>
            <a:ext cx="6505575" cy="626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8275" y="72390"/>
            <a:ext cx="3637280" cy="610870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67640" y="683260"/>
            <a:ext cx="3808095" cy="5830570"/>
          </a:xfrm>
        </p:spPr>
        <p:txBody>
          <a:bodyPr>
            <a:normAutofit fontScale="90000"/>
          </a:bodyPr>
          <a:p>
            <a:pPr fontAlgn="auto">
              <a:lnSpc>
                <a:spcPct val="120000"/>
              </a:lnSpc>
            </a:pPr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）时空轴</a:t>
            </a:r>
            <a:endParaRPr lang="zh-CN" altLang="en-US"/>
          </a:p>
          <a:p>
            <a:pPr fontAlgn="auto">
              <a:lnSpc>
                <a:spcPct val="120000"/>
              </a:lnSpc>
            </a:pPr>
            <a:r>
              <a:rPr lang="zh-CN" altLang="en-US"/>
              <a:t>《中外历史纲要（下）》第</a:t>
            </a:r>
            <a:r>
              <a:rPr lang="en-US" altLang="zh-CN"/>
              <a:t>5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altLang="zh-CN"/>
              <a:t>7</a:t>
            </a:r>
            <a:r>
              <a:rPr lang="zh-CN" altLang="en-US"/>
              <a:t>单元：工业革命与马克思主义的诞生；世界殖民体系与亚非拉民族独立运动；两次世界大战、十月革命与国际秩序的演变</a:t>
            </a:r>
            <a:endParaRPr lang="zh-CN" altLang="en-US"/>
          </a:p>
          <a:p>
            <a:pPr fontAlgn="auto">
              <a:lnSpc>
                <a:spcPct val="120000"/>
              </a:lnSpc>
            </a:pPr>
            <a:r>
              <a:rPr lang="zh-CN" altLang="en-US">
                <a:sym typeface="+mn-ea"/>
              </a:rPr>
              <a:t>跨单元时空轴：</a:t>
            </a:r>
            <a:r>
              <a:rPr lang="en-US" altLang="zh-CN">
                <a:sym typeface="+mn-ea"/>
              </a:rPr>
              <a:t>19</a:t>
            </a:r>
            <a:r>
              <a:rPr lang="zh-CN" altLang="en-US">
                <a:sym typeface="+mn-ea"/>
              </a:rPr>
              <a:t>世纪初至</a:t>
            </a:r>
            <a:r>
              <a:rPr lang="en-US" altLang="zh-CN">
                <a:sym typeface="+mn-ea"/>
              </a:rPr>
              <a:t>20</a:t>
            </a:r>
            <a:r>
              <a:rPr lang="zh-CN" altLang="en-US">
                <a:sym typeface="+mn-ea"/>
              </a:rPr>
              <a:t>世纪初不同视角下世界历史发展历程：</a:t>
            </a:r>
            <a:endParaRPr lang="zh-CN" altLang="en-US"/>
          </a:p>
          <a:p>
            <a:pPr marL="0" indent="0" fontAlgn="auto">
              <a:lnSpc>
                <a:spcPct val="120000"/>
              </a:lnSpc>
              <a:buNone/>
            </a:pPr>
            <a:endParaRPr lang="zh-CN" altLang="en-US"/>
          </a:p>
          <a:p>
            <a:pPr fontAlgn="auto">
              <a:lnSpc>
                <a:spcPct val="110000"/>
              </a:lnSpc>
            </a:pP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75735" y="72390"/>
            <a:ext cx="8216265" cy="647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6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8275" y="0"/>
            <a:ext cx="5554980" cy="93281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68275" y="694055"/>
            <a:ext cx="11833860" cy="5928360"/>
          </a:xfrm>
        </p:spPr>
        <p:txBody>
          <a:bodyPr/>
          <a:p>
            <a:r>
              <a:rPr lang="zh-CN" altLang="en-US"/>
              <a:t>跨模块时空轴：选择性必修一第</a:t>
            </a:r>
            <a:r>
              <a:rPr lang="en-US" altLang="zh-CN"/>
              <a:t>14</a:t>
            </a:r>
            <a:r>
              <a:rPr lang="zh-CN" altLang="en-US"/>
              <a:t>课《当代中国的外交》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46075" y="1338580"/>
            <a:ext cx="11433810" cy="49155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8275" y="72390"/>
            <a:ext cx="5554980" cy="932815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68275" y="877570"/>
            <a:ext cx="5377180" cy="56934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</a:pPr>
            <a:r>
              <a:rPr lang="en-US" altLang="zh-CN"/>
              <a:t>3.</a:t>
            </a:r>
            <a:r>
              <a:rPr lang="zh-CN" altLang="en-US"/>
              <a:t>短时段：</a:t>
            </a:r>
            <a:endParaRPr lang="zh-CN" altLang="en-US"/>
          </a:p>
          <a:p>
            <a:pPr fontAlgn="auto">
              <a:lnSpc>
                <a:spcPct val="110000"/>
              </a:lnSpc>
            </a:pP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）纲领式阅读</a:t>
            </a:r>
            <a:endParaRPr lang="zh-CN" altLang="en-US"/>
          </a:p>
          <a:p>
            <a:pPr fontAlgn="auto">
              <a:lnSpc>
                <a:spcPct val="110000"/>
              </a:lnSpc>
            </a:pPr>
            <a:r>
              <a:rPr lang="zh-CN" altLang="en-US"/>
              <a:t>《中外历史纲要（上）》第</a:t>
            </a:r>
            <a:r>
              <a:rPr lang="en-US" altLang="zh-CN"/>
              <a:t>6</a:t>
            </a:r>
            <a:r>
              <a:rPr lang="zh-CN" altLang="en-US"/>
              <a:t>课：安史之乱</a:t>
            </a:r>
            <a:endParaRPr lang="zh-CN" altLang="en-US"/>
          </a:p>
          <a:p>
            <a:pPr fontAlgn="auto">
              <a:lnSpc>
                <a:spcPct val="110000"/>
              </a:lnSpc>
            </a:pPr>
            <a:r>
              <a:rPr lang="zh-CN" altLang="en-US">
                <a:latin typeface="Calibri" panose="020F0502020204030204" charset="0"/>
              </a:rPr>
              <a:t>①</a:t>
            </a:r>
            <a:r>
              <a:rPr lang="zh-CN" altLang="en-US"/>
              <a:t>背景：开元年间（</a:t>
            </a:r>
            <a:r>
              <a:rPr lang="en-US" altLang="zh-CN"/>
              <a:t>713—741</a:t>
            </a:r>
            <a:r>
              <a:rPr lang="zh-CN" altLang="en-US"/>
              <a:t>）</a:t>
            </a:r>
            <a:endParaRPr lang="zh-CN" altLang="en-US"/>
          </a:p>
          <a:p>
            <a:pPr fontAlgn="auto">
              <a:lnSpc>
                <a:spcPct val="110000"/>
              </a:lnSpc>
            </a:pPr>
            <a:r>
              <a:rPr lang="zh-CN" altLang="en-US">
                <a:latin typeface="Calibri" panose="020F0502020204030204" charset="0"/>
              </a:rPr>
              <a:t>②</a:t>
            </a:r>
            <a:r>
              <a:rPr lang="zh-CN" altLang="en-US"/>
              <a:t>过程和后果：</a:t>
            </a:r>
            <a:r>
              <a:rPr lang="en-US" altLang="zh-CN"/>
              <a:t>755—763</a:t>
            </a:r>
            <a:r>
              <a:rPr lang="zh-CN" altLang="en-US"/>
              <a:t>年</a:t>
            </a:r>
            <a:endParaRPr lang="zh-CN" altLang="en-US"/>
          </a:p>
          <a:p>
            <a:pPr fontAlgn="auto">
              <a:lnSpc>
                <a:spcPct val="110000"/>
              </a:lnSpc>
            </a:pPr>
            <a:r>
              <a:rPr lang="zh-CN" altLang="en-US">
                <a:latin typeface="Calibri" panose="020F0502020204030204" charset="0"/>
              </a:rPr>
              <a:t>③</a:t>
            </a:r>
            <a:r>
              <a:rPr lang="zh-CN" altLang="en-US"/>
              <a:t>长远影响：安史之乱后持续</a:t>
            </a:r>
            <a:r>
              <a:rPr lang="en-US" altLang="zh-CN"/>
              <a:t>100</a:t>
            </a:r>
            <a:r>
              <a:rPr lang="zh-CN" altLang="en-US"/>
              <a:t>多年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836920" y="877570"/>
            <a:ext cx="6250305" cy="5821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554980" cy="93281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240155" y="741045"/>
            <a:ext cx="6109970" cy="59182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2400"/>
              <a:t>（</a:t>
            </a:r>
            <a:r>
              <a:rPr lang="en-US" altLang="zh-CN" sz="2400"/>
              <a:t>2</a:t>
            </a:r>
            <a:r>
              <a:rPr lang="zh-CN" altLang="en-US" sz="2400"/>
              <a:t>）将文本图像化（图文转化）</a:t>
            </a:r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285" y="1181735"/>
            <a:ext cx="8648065" cy="5433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8275" y="72390"/>
            <a:ext cx="4790440" cy="7283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74750" y="704215"/>
            <a:ext cx="9977120" cy="56889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0570" y="1298575"/>
            <a:ext cx="8117205" cy="2953385"/>
          </a:xfrm>
        </p:spPr>
        <p:txBody>
          <a:bodyPr>
            <a:normAutofit lnSpcReduction="20000"/>
          </a:bodyPr>
          <a:p>
            <a:pPr marL="0" indent="0" algn="ctr">
              <a:buNone/>
            </a:pPr>
            <a:r>
              <a:rPr lang="zh-CN" altLang="en-US" sz="3600"/>
              <a:t>目录</a:t>
            </a:r>
            <a:endParaRPr lang="zh-CN" altLang="en-US" sz="3600"/>
          </a:p>
          <a:p>
            <a:pPr marL="0" indent="0" algn="ctr">
              <a:buNone/>
            </a:pPr>
            <a:endParaRPr lang="zh-CN" altLang="en-US"/>
          </a:p>
          <a:p>
            <a:pPr marL="0" indent="0" algn="l"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导入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选题缘由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阅读教材文本培育时空观念的路径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l"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结语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5" y="148590"/>
            <a:ext cx="894080" cy="8604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33830" y="334645"/>
            <a:ext cx="5130165" cy="5518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latin typeface="华文行楷" panose="02010800040101010101" charset="-122"/>
                <a:ea typeface="华文行楷" panose="02010800040101010101" charset="-122"/>
              </a:rPr>
              <a:t>云南省周永珍历史名师工作室</a:t>
            </a:r>
            <a:endParaRPr lang="zh-CN" altLang="en-US" sz="2800" b="1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8275" y="72390"/>
            <a:ext cx="5554980" cy="9328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36930" y="1713865"/>
            <a:ext cx="10517505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>
              <a:buNone/>
            </a:pPr>
            <a:r>
              <a:rPr lang="zh-CN" altLang="en-US" sz="2800">
                <a:sym typeface="+mn-ea"/>
              </a:rPr>
              <a:t>结语</a:t>
            </a:r>
            <a:endParaRPr lang="zh-CN" altLang="en-US" sz="2800"/>
          </a:p>
          <a:p>
            <a:pPr marL="0" indent="0">
              <a:buNone/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世上无难事，只要肯登攀。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毛泽东《水调歌头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重上井冈山》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莫愁前路无知己，志合者，不以山海为远，行同趋同，千里相从！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高适《别董大二首》、葛洪《抱朴子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博喻》、刘安《淮南子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说山训》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8275" y="72390"/>
            <a:ext cx="5554980" cy="932815"/>
          </a:xfrm>
          <a:prstGeom prst="rect">
            <a:avLst/>
          </a:prstGeom>
        </p:spPr>
      </p:pic>
      <p:pic>
        <p:nvPicPr>
          <p:cNvPr id="4" name="图片 3" descr="小学八年级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496"/>
          <a:stretch>
            <a:fillRect/>
          </a:stretch>
        </p:blipFill>
        <p:spPr>
          <a:xfrm>
            <a:off x="168275" y="906780"/>
            <a:ext cx="11917045" cy="268224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168275" y="3347720"/>
            <a:ext cx="11833860" cy="3266440"/>
          </a:xfrm>
        </p:spPr>
        <p:txBody>
          <a:bodyPr>
            <a:normAutofit lnSpcReduction="20000"/>
          </a:bodyPr>
          <a:p>
            <a:pPr marL="0" indent="0" algn="ctr">
              <a:buNone/>
            </a:pPr>
            <a:endParaRPr lang="zh-CN" altLang="en-US"/>
          </a:p>
          <a:p>
            <a:pPr fontAlgn="auto">
              <a:lnSpc>
                <a:spcPct val="120000"/>
              </a:lnSpc>
            </a:pPr>
            <a:r>
              <a:rPr lang="zh-CN" altLang="en-US"/>
              <a:t>感想</a:t>
            </a:r>
            <a:r>
              <a:rPr lang="en-US" altLang="zh-CN"/>
              <a:t>1</a:t>
            </a:r>
            <a:r>
              <a:rPr lang="zh-CN" altLang="en-US"/>
              <a:t>：核心素养不是空谈而是要</a:t>
            </a:r>
            <a:r>
              <a:rPr lang="en-US" altLang="zh-CN"/>
              <a:t>“</a:t>
            </a:r>
            <a:r>
              <a:rPr lang="zh-CN" altLang="en-US"/>
              <a:t>落地</a:t>
            </a:r>
            <a:r>
              <a:rPr lang="en-US" altLang="zh-CN"/>
              <a:t>”</a:t>
            </a:r>
            <a:endParaRPr lang="zh-CN" altLang="en-US"/>
          </a:p>
          <a:p>
            <a:pPr fontAlgn="auto">
              <a:lnSpc>
                <a:spcPct val="120000"/>
              </a:lnSpc>
            </a:pPr>
            <a:r>
              <a:rPr lang="zh-CN" altLang="en-US"/>
              <a:t>感想</a:t>
            </a:r>
            <a:r>
              <a:rPr lang="en-US" altLang="zh-CN"/>
              <a:t>2</a:t>
            </a:r>
            <a:r>
              <a:rPr lang="zh-CN" altLang="en-US"/>
              <a:t>：不同的历史时空条件下，历史事物不同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53480" y="200660"/>
            <a:ext cx="961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导入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8275" y="-635"/>
            <a:ext cx="5554980" cy="93281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68275" y="683260"/>
            <a:ext cx="11833860" cy="6043930"/>
          </a:xfrm>
        </p:spPr>
        <p:txBody>
          <a:bodyPr>
            <a:noAutofit/>
          </a:bodyPr>
          <a:p>
            <a:r>
              <a:rPr lang="zh-CN" altLang="en-US"/>
              <a:t>一、选题缘由</a:t>
            </a:r>
            <a:endParaRPr lang="zh-CN" altLang="en-US"/>
          </a:p>
          <a:p>
            <a:pPr fontAlgn="auto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编写高中历史教材，按中央文件必须执行《高中历史课程标准》。……高中历史教材要坚持贯彻课标要求的历史学科五个核心素养，要把五个核心素养融入历史史实的叙述中。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这是建设高中历史教科书学术体系的核心。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——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张海鹏《统编高中历史教材的编写理念及思路》</a:t>
            </a:r>
            <a:endParaRPr lang="zh-CN" altLang="en-US" sz="2400"/>
          </a:p>
          <a:p>
            <a:pPr fontAlgn="auto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高考历史命题严格依据高中课程标准，坚持依标施考。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在考查内容范围上，注重体现课程标准规定的历史事件、历史人物、历史线索、核心概念与基本原理，突出全面性、典型性，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引导高中深刻认识对照课标设计和组织教学的重要意义，做到应教尽教，避免超标教学。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——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教育部教育考试院《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2022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年全国高考历史试卷评析》</a:t>
            </a:r>
            <a:endParaRPr lang="zh-CN" altLang="en-US" sz="2400"/>
          </a:p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400"/>
              <a:t>                              </a:t>
            </a:r>
            <a:r>
              <a:rPr lang="zh-CN" altLang="en-US" sz="2400"/>
              <a:t>教材依标编写，考试依标施考</a:t>
            </a:r>
            <a:r>
              <a:rPr lang="en-US" altLang="zh-CN" sz="2400"/>
              <a:t>——</a:t>
            </a:r>
            <a:r>
              <a:rPr lang="zh-CN" altLang="en-US" sz="2400"/>
              <a:t>教学应依标据本</a:t>
            </a:r>
            <a:endParaRPr lang="zh-CN" altLang="en-US" sz="2400"/>
          </a:p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400"/>
              <a:t>                                          </a:t>
            </a:r>
            <a:r>
              <a:rPr lang="zh-CN" altLang="en-US" sz="2400"/>
              <a:t>选题：阅读教材文本，培育时空观念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8275" y="-85090"/>
            <a:ext cx="5554980" cy="93281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68275" y="165735"/>
            <a:ext cx="11833860" cy="6799580"/>
          </a:xfrm>
        </p:spPr>
        <p:txBody>
          <a:bodyPr/>
          <a:p>
            <a:pPr marL="0" indent="0" algn="ctr">
              <a:buNone/>
            </a:pPr>
            <a:r>
              <a:rPr lang="en-US" altLang="zh-CN"/>
              <a:t>                                                 </a:t>
            </a:r>
            <a:endParaRPr lang="en-US" altLang="zh-CN"/>
          </a:p>
          <a:p>
            <a:pPr marL="0" indent="0" algn="ctr">
              <a:buNone/>
            </a:pPr>
            <a:r>
              <a:rPr lang="zh-CN" altLang="en-US"/>
              <a:t>二、阅读教材文本培育时空观念的路径</a:t>
            </a:r>
            <a:endParaRPr lang="zh-CN" altLang="en-US"/>
          </a:p>
          <a:p>
            <a:r>
              <a:rPr lang="zh-CN" altLang="en-US" sz="2400"/>
              <a:t>（一）寻找路径：</a:t>
            </a:r>
            <a:endParaRPr lang="zh-CN" altLang="en-US" sz="2400"/>
          </a:p>
          <a:p>
            <a:r>
              <a:rPr lang="en-US" altLang="zh-CN" sz="2400"/>
              <a:t>1.</a:t>
            </a:r>
            <a:r>
              <a:rPr lang="zh-CN" altLang="en-US" sz="2400"/>
              <a:t>课程标准</a:t>
            </a:r>
            <a:endParaRPr lang="zh-CN" altLang="en-US" sz="2400"/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）定义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时空观念是在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特定的时间联系和空间联系</a:t>
            </a:r>
            <a:r>
              <a:rPr lang="zh-CN" altLang="en-US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对事物进行观察、分析的意识和思维方式。</a:t>
            </a:r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/>
              <a:t>（</a:t>
            </a:r>
            <a:r>
              <a:rPr lang="en-US" altLang="zh-CN" sz="2400"/>
              <a:t>2</a:t>
            </a:r>
            <a:r>
              <a:rPr lang="zh-CN" altLang="en-US" sz="2400"/>
              <a:t>）关于时空观念素养的课程目标与学业质量水平</a:t>
            </a:r>
            <a:endParaRPr lang="zh-CN" altLang="en-US" sz="2400"/>
          </a:p>
        </p:txBody>
      </p:sp>
      <p:pic>
        <p:nvPicPr>
          <p:cNvPr id="2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53440" y="3429000"/>
            <a:ext cx="10290810" cy="2929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8275" y="72390"/>
            <a:ext cx="5554980" cy="93281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41300" y="868045"/>
            <a:ext cx="8987155" cy="6542405"/>
          </a:xfrm>
        </p:spPr>
        <p:txBody>
          <a:bodyPr/>
          <a:p>
            <a:r>
              <a:rPr lang="zh-CN" altLang="en-US" sz="2400"/>
              <a:t>学业质量水平</a:t>
            </a:r>
            <a:endParaRPr lang="zh-CN" altLang="en-US" sz="2400"/>
          </a:p>
          <a:p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690" y="1352550"/>
            <a:ext cx="7499985" cy="5244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8275" y="0"/>
            <a:ext cx="5554980" cy="93281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68275" y="598805"/>
            <a:ext cx="11833860" cy="6099810"/>
          </a:xfrm>
        </p:spPr>
        <p:txBody>
          <a:bodyPr/>
          <a:p>
            <a:pPr marL="0" indent="0" algn="l">
              <a:buNone/>
            </a:pPr>
            <a:r>
              <a:rPr lang="en-US" altLang="zh-CN"/>
              <a:t>           2.</a:t>
            </a:r>
            <a:r>
              <a:rPr lang="zh-CN" altLang="en-US"/>
              <a:t>考试评价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）中国考试评价体系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5" name="图片 35" descr="16700851308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2481" b="41723"/>
          <a:stretch>
            <a:fillRect/>
          </a:stretch>
        </p:blipFill>
        <p:spPr>
          <a:xfrm>
            <a:off x="659130" y="1607820"/>
            <a:ext cx="10728325" cy="2912745"/>
          </a:xfrm>
          <a:prstGeom prst="rect">
            <a:avLst/>
          </a:prstGeom>
        </p:spPr>
      </p:pic>
      <p:cxnSp>
        <p:nvCxnSpPr>
          <p:cNvPr id="2" name="直接连接符 1"/>
          <p:cNvCxnSpPr/>
          <p:nvPr>
            <p:custDataLst>
              <p:tags r:id="rId7"/>
            </p:custDataLst>
          </p:nvPr>
        </p:nvCxnSpPr>
        <p:spPr>
          <a:xfrm>
            <a:off x="1228090" y="2959735"/>
            <a:ext cx="9001125" cy="3238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497840" y="4391660"/>
            <a:ext cx="1088961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sz="2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学科关键能力</a:t>
            </a:r>
            <a:r>
              <a:rPr lang="zh-CN" sz="24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sz="24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24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）获取和解读历史信息</a:t>
            </a:r>
            <a:r>
              <a:rPr lang="zh-CN" sz="2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主要是要求学生能够对试题所提供的历史信息进行理解与辨识、概括与提炼、组织与运用。</a:t>
            </a:r>
            <a:r>
              <a:rPr lang="zh-CN" sz="2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或者说，历史试题注重依靠不同类别的史料和多元化的素材呈现形式，</a:t>
            </a:r>
            <a:r>
              <a:rPr lang="zh-CN" sz="24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考查学生信息读取、筛选、分类、归纳、提炼、阐释的能力。</a:t>
            </a:r>
            <a:endParaRPr lang="en-US" altLang="zh-CN" sz="2400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8275" y="0"/>
            <a:ext cx="5554980" cy="932815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040" y="781050"/>
            <a:ext cx="5856605" cy="6542405"/>
          </a:xfrm>
        </p:spPr>
        <p:txBody>
          <a:bodyPr>
            <a:normAutofit lnSpcReduction="10000"/>
          </a:bodyPr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）高考真题举例：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2021</a:t>
            </a:r>
            <a:r>
              <a:rPr lang="zh-CN" altLang="en-US"/>
              <a:t>年全国甲卷，</a:t>
            </a:r>
            <a:r>
              <a:rPr lang="en-US" altLang="zh-CN"/>
              <a:t>42</a:t>
            </a:r>
            <a:r>
              <a:rPr lang="zh-CN" altLang="en-US"/>
              <a:t>）</a:t>
            </a:r>
            <a:endParaRPr lang="zh-CN" altLang="en-US"/>
          </a:p>
          <a:p>
            <a:r>
              <a:rPr lang="zh-CN" altLang="en-US"/>
              <a:t>材料  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卫所，明代常备军军事组织。明代在各要害地方皆设卫所，屯驻军队，若干府划为一个防区设卫，卫下设所。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卫所集中分布区域与明代的政治、经济、国防等有密切关系。</a:t>
            </a:r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根据如图并结合所学知识，在答题卡的地图中标示出明代卫所集中分布的区域，并说明集中分布的理由。（要求：只需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标示出明代卫所的一个集中分布区域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；在答题卡的地图中用斜线///////明确标示，理由准确充分，表述清晰。）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 descr="学科网(www.zxxk.com)--教育资源门户，提供试卷、教案、课件、论文、素材以及各类教学资源下载，还有大量而丰富的教学相关资讯！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22010" y="781050"/>
            <a:ext cx="6067425" cy="4659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8275" y="-57150"/>
            <a:ext cx="5469255" cy="91821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68275" y="713740"/>
            <a:ext cx="11833860" cy="5906770"/>
          </a:xfrm>
        </p:spPr>
        <p:txBody>
          <a:bodyPr/>
          <a:p>
            <a:r>
              <a:rPr lang="en-US" altLang="zh-CN"/>
              <a:t>2022</a:t>
            </a:r>
            <a:r>
              <a:rPr lang="zh-CN" altLang="en-US"/>
              <a:t>年全国甲卷，</a:t>
            </a:r>
            <a:r>
              <a:rPr lang="en-US" altLang="zh-CN"/>
              <a:t>41</a:t>
            </a:r>
            <a:endParaRPr lang="en-US" altLang="zh-CN"/>
          </a:p>
          <a:p>
            <a:endParaRPr lang="en-US" altLang="zh-CN"/>
          </a:p>
        </p:txBody>
      </p:sp>
      <p:cxnSp>
        <p:nvCxnSpPr>
          <p:cNvPr id="2" name="直接箭头连接符 1"/>
          <p:cNvCxnSpPr/>
          <p:nvPr>
            <p:custDataLst>
              <p:tags r:id="rId5"/>
            </p:custDataLst>
          </p:nvPr>
        </p:nvCxnSpPr>
        <p:spPr>
          <a:xfrm flipV="1">
            <a:off x="775335" y="3370580"/>
            <a:ext cx="10068560" cy="14351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881380" y="1798320"/>
            <a:ext cx="613410" cy="2105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明前期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2835910" y="1826895"/>
            <a:ext cx="613410" cy="2105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明末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6038215" y="1522730"/>
            <a:ext cx="613410" cy="2105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晚清时期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8840470" y="521335"/>
            <a:ext cx="613410" cy="26390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新中国成立以来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419735" y="3903980"/>
            <a:ext cx="2242185" cy="2465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郑和下西洋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宝船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船队规模大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航迹遍及亚、非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30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余国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2519680" y="3932555"/>
            <a:ext cx="2242185" cy="2068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以小型船只为主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福建金门岛料罗湾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海战战胜荷兰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5340985" y="3724275"/>
            <a:ext cx="2522855" cy="2465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建设北洋海军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重点防守大陆沿岸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甲午战败被日本全面超越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8314690" y="3628390"/>
            <a:ext cx="3155950" cy="2861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建设强大的现代化海军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海军舰艇编队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亚丁湾、索马里远洋护航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自建航母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海上综合作战体系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  <p:tag name="KSO_WM_UNIT_PLACING_PICTURE_USER_VIEWPORT" val="{&quot;height&quot;:5800,&quot;width&quot;:6020}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PP_MARK_KEY" val="d6ffb2df-0baf-4c53-9770-7ed096589814"/>
  <p:tag name="COMMONDATA" val="eyJoZGlkIjoiYWU2YjI1NDVhNWZiZjBhNjgwZjNjNTY4YWJlN2ZlNDA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2187</Words>
  <PresentationFormat>宽屏</PresentationFormat>
  <Paragraphs>151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华文行楷</vt:lpstr>
      <vt:lpstr>楷体</vt:lpstr>
      <vt:lpstr>Calibri</vt:lpstr>
      <vt:lpstr>Arial Unicode MS</vt:lpstr>
      <vt:lpstr>Office 主题</vt:lpstr>
      <vt:lpstr>阅读教材文本  培育时空观念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2022-12-25T11:10:00Z</dcterms:created>
  <dcterms:modified xsi:type="dcterms:W3CDTF">2023-01-07T23:59:01Z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ICV" pid="2">
    <vt:lpwstr>2F67322D86B2487FB1EDA26625138905</vt:lpwstr>
  </property>
  <property fmtid="{D5CDD505-2E9C-101B-9397-08002B2CF9AE}" name="KSOProductBuildVer" pid="3">
    <vt:lpwstr>2052-11.1.0.12980</vt:lpwstr>
  </property>
  <property fmtid="{D5CDD505-2E9C-101B-9397-08002B2CF9AE}" name="NXPowerLiteLastOptimized" pid="4">
    <vt:lpwstr>1073251</vt:lpwstr>
  </property>
  <property fmtid="{D5CDD505-2E9C-101B-9397-08002B2CF9AE}" name="NXPowerLiteSettings" pid="5">
    <vt:lpwstr>C700052003A000</vt:lpwstr>
  </property>
  <property fmtid="{D5CDD505-2E9C-101B-9397-08002B2CF9AE}" name="NXPowerLiteVersion" pid="6">
    <vt:lpwstr>D8.0.2</vt:lpwstr>
  </property>
</Properties>
</file>