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896" r:id="rId2"/>
    <p:sldId id="261" r:id="rId3"/>
    <p:sldId id="262" r:id="rId4"/>
    <p:sldId id="296" r:id="rId5"/>
    <p:sldId id="283" r:id="rId6"/>
    <p:sldId id="890" r:id="rId7"/>
    <p:sldId id="285" r:id="rId8"/>
    <p:sldId id="297" r:id="rId9"/>
    <p:sldId id="282" r:id="rId10"/>
    <p:sldId id="310" r:id="rId11"/>
    <p:sldId id="891" r:id="rId12"/>
    <p:sldId id="889" r:id="rId13"/>
    <p:sldId id="895" r:id="rId14"/>
    <p:sldId id="322" r:id="rId15"/>
    <p:sldId id="307" r:id="rId16"/>
    <p:sldId id="311" r:id="rId17"/>
    <p:sldId id="324" r:id="rId18"/>
    <p:sldId id="263" r:id="rId19"/>
    <p:sldId id="892" r:id="rId20"/>
    <p:sldId id="893" r:id="rId21"/>
    <p:sldId id="265" r:id="rId22"/>
    <p:sldId id="323" r:id="rId23"/>
    <p:sldId id="258" r:id="rId24"/>
  </p:sldIdLst>
  <p:sldSz cx="18291175" cy="10290175"/>
  <p:notesSz cx="6858000" cy="9144000"/>
  <p:defaultTextStyle>
    <a:defPPr>
      <a:defRPr lang="zh-CN"/>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800" algn="l" defTabSz="1828165" rtl="0" eaLnBrk="1" latinLnBrk="0" hangingPunct="1">
      <a:defRPr sz="3600" kern="1200">
        <a:solidFill>
          <a:schemeClr val="tx1"/>
        </a:solidFill>
        <a:latin typeface="+mn-lt"/>
        <a:ea typeface="+mn-ea"/>
        <a:cs typeface="+mn-cs"/>
      </a:defRPr>
    </a:lvl3pPr>
    <a:lvl4pPr marL="2743200" algn="l" defTabSz="1828165" rtl="0" eaLnBrk="1" latinLnBrk="0" hangingPunct="1">
      <a:defRPr sz="3600" kern="1200">
        <a:solidFill>
          <a:schemeClr val="tx1"/>
        </a:solidFill>
        <a:latin typeface="+mn-lt"/>
        <a:ea typeface="+mn-ea"/>
        <a:cs typeface="+mn-cs"/>
      </a:defRPr>
    </a:lvl4pPr>
    <a:lvl5pPr marL="3657600" algn="l" defTabSz="1828165" rtl="0" eaLnBrk="1" latinLnBrk="0" hangingPunct="1">
      <a:defRPr sz="3600" kern="1200">
        <a:solidFill>
          <a:schemeClr val="tx1"/>
        </a:solidFill>
        <a:latin typeface="+mn-lt"/>
        <a:ea typeface="+mn-ea"/>
        <a:cs typeface="+mn-cs"/>
      </a:defRPr>
    </a:lvl5pPr>
    <a:lvl6pPr marL="4572000" algn="l" defTabSz="1828165" rtl="0" eaLnBrk="1" latinLnBrk="0" hangingPunct="1">
      <a:defRPr sz="3600" kern="1200">
        <a:solidFill>
          <a:schemeClr val="tx1"/>
        </a:solidFill>
        <a:latin typeface="+mn-lt"/>
        <a:ea typeface="+mn-ea"/>
        <a:cs typeface="+mn-cs"/>
      </a:defRPr>
    </a:lvl6pPr>
    <a:lvl7pPr marL="5486400" algn="l" defTabSz="1828165" rtl="0" eaLnBrk="1" latinLnBrk="0" hangingPunct="1">
      <a:defRPr sz="3600" kern="1200">
        <a:solidFill>
          <a:schemeClr val="tx1"/>
        </a:solidFill>
        <a:latin typeface="+mn-lt"/>
        <a:ea typeface="+mn-ea"/>
        <a:cs typeface="+mn-cs"/>
      </a:defRPr>
    </a:lvl7pPr>
    <a:lvl8pPr marL="6400800" algn="l" defTabSz="1828165" rtl="0" eaLnBrk="1" latinLnBrk="0" hangingPunct="1">
      <a:defRPr sz="3600" kern="1200">
        <a:solidFill>
          <a:schemeClr val="tx1"/>
        </a:solidFill>
        <a:latin typeface="+mn-lt"/>
        <a:ea typeface="+mn-ea"/>
        <a:cs typeface="+mn-cs"/>
      </a:defRPr>
    </a:lvl8pPr>
    <a:lvl9pPr marL="7315200" algn="l" defTabSz="1828165"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25">
          <p15:clr>
            <a:srgbClr val="A4A3A4"/>
          </p15:clr>
        </p15:guide>
        <p15:guide id="2" pos="57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082679"/>
    <a:srgbClr val="0000CC"/>
    <a:srgbClr val="0A2884"/>
    <a:srgbClr val="0B2883"/>
    <a:srgbClr val="006600"/>
    <a:srgbClr val="FF00FF"/>
    <a:srgbClr val="FFFF00"/>
    <a:srgbClr val="FC3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p:cViewPr varScale="1">
        <p:scale>
          <a:sx n="76" d="100"/>
          <a:sy n="76" d="100"/>
        </p:scale>
        <p:origin x="-450" y="-96"/>
      </p:cViewPr>
      <p:guideLst>
        <p:guide orient="horz" pos="3225"/>
        <p:guide pos="57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2022/11/14 Monday</a:t>
            </a:fld>
            <a:endParaRPr lang="zh-CN" altLang="en-US"/>
          </a:p>
        </p:txBody>
      </p:sp>
      <p:sp>
        <p:nvSpPr>
          <p:cNvPr id="4" name="幻灯片图像占位符 3"/>
          <p:cNvSpPr>
            <a:spLocks noGrp="1" noRot="1" noChangeAspect="1"/>
          </p:cNvSpPr>
          <p:nvPr>
            <p:ph type="sldImg" idx="2"/>
          </p:nvPr>
        </p:nvSpPr>
        <p:spPr>
          <a:xfrm>
            <a:off x="686170" y="1143000"/>
            <a:ext cx="5485659"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320467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extLst>
      <p:ext uri="{BB962C8B-B14F-4D97-AF65-F5344CB8AC3E}">
        <p14:creationId xmlns:p14="http://schemas.microsoft.com/office/powerpoint/2010/main" val="256638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pPr algn="l">
              <a:lnSpc>
                <a:spcPct val="110000"/>
              </a:lnSpc>
            </a:pPr>
            <a:r>
              <a:rPr lang="zh-CN" altLang="en-US"/>
              <a:t>以下为具体的教学思路：由于课堂时间和容量有限，我将重点设置三条情景线，第一条为</a:t>
            </a:r>
            <a:r>
              <a:rPr lang="zh-CN" b="1">
                <a:ln w="22225">
                  <a:solidFill>
                    <a:schemeClr val="accent2"/>
                  </a:solidFill>
                  <a:prstDash val="solid"/>
                </a:ln>
                <a:solidFill>
                  <a:schemeClr val="accent2">
                    <a:lumMod val="40000"/>
                    <a:lumOff val="60000"/>
                  </a:schemeClr>
                </a:solidFill>
                <a:effectLst/>
                <a:ea typeface="宋体" panose="02010600030101010101" pitchFamily="2" charset="-122"/>
                <a:sym typeface="+mn-ea"/>
              </a:rPr>
              <a:t>中国古代基层治理之基石——“计丁保赋”的户籍制度，主要任务为</a:t>
            </a:r>
            <a:r>
              <a:rPr lang="zh-CN" altLang="en-US">
                <a:sym typeface="+mn-ea"/>
              </a:rPr>
              <a:t>分析中国古代社会户籍制度的特点、规律、意义，通过逻辑推断、归纳分析的活动方式、采用师生互动的针对性评价，达成唯物史观的培养目标；第二条为</a:t>
            </a:r>
            <a:r>
              <a:rPr lang="zh-CN" b="1">
                <a:ln w="22225">
                  <a:solidFill>
                    <a:schemeClr val="accent2"/>
                  </a:solidFill>
                  <a:prstDash val="solid"/>
                </a:ln>
                <a:solidFill>
                  <a:schemeClr val="accent2">
                    <a:lumMod val="40000"/>
                    <a:lumOff val="60000"/>
                  </a:schemeClr>
                </a:solidFill>
                <a:effectLst/>
                <a:ea typeface="宋体" panose="02010600030101010101" pitchFamily="2" charset="-122"/>
                <a:sym typeface="你眉目寄来一场雨" panose="02010600010101010101" charset="-122"/>
              </a:rPr>
              <a:t>中国古代基层治理之关键--赋税制度--中国封建社会的经济源泉，主要任务为</a:t>
            </a:r>
            <a:r>
              <a:rPr lang="zh-CN" altLang="en-US">
                <a:sym typeface="+mn-ea"/>
              </a:rPr>
              <a:t>探究中国古代赋税制度的演变过程、背景原因、趋势、本质，通过史料研读的方式，进行模拟题的书写量化评价，达成史料实证、历史解释的核心素养；第三条为</a:t>
            </a:r>
            <a:r>
              <a:rPr lang="zh-CN" b="1">
                <a:ln w="22225">
                  <a:solidFill>
                    <a:schemeClr val="accent2"/>
                  </a:solidFill>
                  <a:prstDash val="solid"/>
                </a:ln>
                <a:solidFill>
                  <a:srgbClr val="FF0000"/>
                </a:solidFill>
                <a:effectLst/>
                <a:latin typeface="黑体" panose="02010609060101010101" charset="-122"/>
                <a:ea typeface="黑体" panose="02010609060101010101" charset="-122"/>
                <a:cs typeface="黑体" panose="02010609060101010101" charset="-122"/>
                <a:sym typeface="+mn-ea"/>
              </a:rPr>
              <a:t>中国古代基层治理之内核——“官民共治”的基层管理制度，通过学生</a:t>
            </a:r>
            <a:r>
              <a:rPr lang="zh-CN">
                <a:sym typeface="+mn-ea"/>
              </a:rPr>
              <a:t>讨论中国古代社会基层的组织管理方式和影响，进行合作讨论、分享成果的活动方式，在探究中，辅之以行为观察和行为记录，培育时空观念和家国情怀的核心素养。</a:t>
            </a:r>
          </a:p>
          <a:p>
            <a:pPr algn="l">
              <a:lnSpc>
                <a:spcPct val="110000"/>
              </a:lnSpc>
            </a:pPr>
            <a:r>
              <a:rPr lang="zh-CN">
                <a:sym typeface="+mn-ea"/>
              </a:rPr>
              <a:t>总之，本节课通过开放性、探究性情境的设计，有助于加强高三学生核心知识和创新思维能力的培养，有助于积极探索基于问题导向的互动式、启发式、探究式、体验式课堂教学。</a:t>
            </a:r>
          </a:p>
          <a:p>
            <a:pPr algn="l">
              <a:lnSpc>
                <a:spcPct val="110000"/>
              </a:lnSpc>
            </a:pPr>
            <a:endParaRPr lang="zh-CN"/>
          </a:p>
          <a:p>
            <a:pPr algn="l">
              <a:lnSpc>
                <a:spcPct val="110000"/>
              </a:lnSpc>
            </a:pPr>
            <a:endParaRPr kumimoji="0" lang="zh-CN" altLang="zh-CN" b="1" i="0" u="none" strike="noStrike" kern="1200" cap="none" spc="0" normalizeH="0" baseline="0" noProof="0">
              <a:ln w="22225">
                <a:solidFill>
                  <a:schemeClr val="accent2"/>
                </a:solidFill>
                <a:prstDash val="solid"/>
              </a:ln>
              <a:solidFill>
                <a:srgbClr val="FF0000"/>
              </a:solidFill>
              <a:effectLst/>
              <a:uLnTx/>
              <a:uFillTx/>
              <a:latin typeface="黑体" panose="02010609060101010101" charset="-122"/>
              <a:ea typeface="黑体" panose="02010609060101010101" charset="-122"/>
              <a:cs typeface="黑体" panose="02010609060101010101" charset="-122"/>
              <a:sym typeface="+mn-ea"/>
            </a:endParaRPr>
          </a:p>
          <a:p>
            <a:pPr algn="ctr">
              <a:lnSpc>
                <a:spcPct val="110000"/>
              </a:lnSpc>
            </a:pPr>
            <a:endParaRPr lang="zh-CN" b="1">
              <a:ln w="22225">
                <a:solidFill>
                  <a:schemeClr val="accent2"/>
                </a:solidFill>
                <a:prstDash val="solid"/>
              </a:ln>
              <a:solidFill>
                <a:srgbClr val="FF0000"/>
              </a:solidFill>
              <a:effectLst/>
              <a:latin typeface="黑体" panose="02010609060101010101" charset="-122"/>
              <a:ea typeface="黑体" panose="02010609060101010101" charset="-122"/>
              <a:cs typeface="黑体" panose="02010609060101010101" charset="-122"/>
            </a:endParaRPr>
          </a:p>
          <a:p>
            <a:pPr marL="0" marR="0" lvl="0" indent="0" algn="l" defTabSz="1087755" rtl="0" eaLnBrk="1" fontAlgn="base" latinLnBrk="0" hangingPunct="1">
              <a:lnSpc>
                <a:spcPts val="2160"/>
              </a:lnSpc>
              <a:spcBef>
                <a:spcPct val="0"/>
              </a:spcBef>
              <a:spcAft>
                <a:spcPct val="0"/>
              </a:spcAft>
              <a:buClrTx/>
              <a:buSzTx/>
              <a:buFontTx/>
              <a:buNone/>
              <a:defRPr/>
            </a:pPr>
            <a:endParaRPr lang="zh-CN" altLang="en-US"/>
          </a:p>
          <a:p>
            <a:pPr marL="0" marR="0" lvl="0" indent="0" algn="l" defTabSz="1087755" rtl="0" eaLnBrk="1" fontAlgn="base" latinLnBrk="0" hangingPunct="1">
              <a:lnSpc>
                <a:spcPts val="2160"/>
              </a:lnSpc>
              <a:spcBef>
                <a:spcPct val="0"/>
              </a:spcBef>
              <a:spcAft>
                <a:spcPct val="0"/>
              </a:spcAft>
              <a:buClrTx/>
              <a:buSzTx/>
              <a:buFontTx/>
              <a:buNone/>
              <a:defRPr/>
            </a:pPr>
            <a:r>
              <a:rPr lang="zh-CN" altLang="en-US"/>
              <a:t>，</a:t>
            </a:r>
          </a:p>
          <a:p>
            <a:pPr marL="0" marR="0" lvl="0" indent="0" algn="l" defTabSz="1087755" rtl="0" eaLnBrk="1" fontAlgn="base" latinLnBrk="0" hangingPunct="1">
              <a:lnSpc>
                <a:spcPts val="2160"/>
              </a:lnSpc>
              <a:spcBef>
                <a:spcPct val="0"/>
              </a:spcBef>
              <a:spcAft>
                <a:spcPct val="0"/>
              </a:spcAft>
              <a:buClrTx/>
              <a:buSzTx/>
              <a:buFontTx/>
              <a:buNone/>
              <a:defRPr/>
            </a:pPr>
            <a:endParaRPr lang="zh-CN" b="1">
              <a:ln w="22225">
                <a:solidFill>
                  <a:schemeClr val="accent2"/>
                </a:solidFill>
                <a:prstDash val="solid"/>
              </a:ln>
              <a:solidFill>
                <a:schemeClr val="accent2">
                  <a:lumMod val="40000"/>
                  <a:lumOff val="60000"/>
                </a:schemeClr>
              </a:solidFill>
              <a:effectLst/>
              <a:ea typeface="宋体" panose="02010600030101010101" pitchFamily="2" charset="-122"/>
              <a:sym typeface="你眉目寄来一场雨" panose="02010600010101010101" charset="-122"/>
            </a:endParaRPr>
          </a:p>
          <a:p>
            <a:endParaRPr lang="zh-CN" altLang="en-US"/>
          </a:p>
          <a:p>
            <a:r>
              <a:rPr kumimoji="0" lang="zh-CN" altLang="zh-CN"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838" y="3196627"/>
            <a:ext cx="15547499" cy="2205719"/>
          </a:xfrm>
        </p:spPr>
        <p:txBody>
          <a:bodyPr/>
          <a:lstStyle/>
          <a:p>
            <a:r>
              <a:rPr lang="zh-CN" altLang="en-US"/>
              <a:t>单击此处编辑母版标题样式</a:t>
            </a:r>
          </a:p>
        </p:txBody>
      </p:sp>
      <p:sp>
        <p:nvSpPr>
          <p:cNvPr id="3" name="副标题 2"/>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61102" y="412085"/>
            <a:ext cx="4115514" cy="877999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559" y="412085"/>
            <a:ext cx="12041690" cy="877999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877" y="6612392"/>
            <a:ext cx="15547499" cy="2043743"/>
          </a:xfrm>
        </p:spPr>
        <p:txBody>
          <a:bodyPr anchor="t"/>
          <a:lstStyle>
            <a:lvl1pPr algn="l">
              <a:defRPr sz="8000" b="1" cap="all"/>
            </a:lvl1pPr>
          </a:lstStyle>
          <a:p>
            <a:r>
              <a:rPr lang="zh-CN" altLang="en-US"/>
              <a:t>单击此处编辑母版标题样式</a:t>
            </a:r>
          </a:p>
        </p:txBody>
      </p:sp>
      <p:sp>
        <p:nvSpPr>
          <p:cNvPr id="3" name="文本占位符 2"/>
          <p:cNvSpPr>
            <a:spLocks noGrp="1"/>
          </p:cNvSpPr>
          <p:nvPr>
            <p:ph type="body" idx="1"/>
          </p:nvPr>
        </p:nvSpPr>
        <p:spPr>
          <a:xfrm>
            <a:off x="1444877" y="4361415"/>
            <a:ext cx="15547499" cy="2250975"/>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559" y="2401043"/>
            <a:ext cx="8078602" cy="6791039"/>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8014" y="2401043"/>
            <a:ext cx="8078602" cy="6791039"/>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559" y="2303381"/>
            <a:ext cx="8081779" cy="959940"/>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a:t>单击此处编辑母版文本样式</a:t>
            </a:r>
          </a:p>
        </p:txBody>
      </p:sp>
      <p:sp>
        <p:nvSpPr>
          <p:cNvPr id="4" name="内容占位符 3"/>
          <p:cNvSpPr>
            <a:spLocks noGrp="1"/>
          </p:cNvSpPr>
          <p:nvPr>
            <p:ph sz="half" idx="2"/>
          </p:nvPr>
        </p:nvSpPr>
        <p:spPr>
          <a:xfrm>
            <a:off x="914559" y="3263319"/>
            <a:ext cx="8081779" cy="592876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1668" y="2303381"/>
            <a:ext cx="8084953" cy="959940"/>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a:t>单击此处编辑母版文本样式</a:t>
            </a:r>
          </a:p>
        </p:txBody>
      </p:sp>
      <p:sp>
        <p:nvSpPr>
          <p:cNvPr id="6" name="内容占位符 5"/>
          <p:cNvSpPr>
            <a:spLocks noGrp="1"/>
          </p:cNvSpPr>
          <p:nvPr>
            <p:ph sz="quarter" idx="4"/>
          </p:nvPr>
        </p:nvSpPr>
        <p:spPr>
          <a:xfrm>
            <a:off x="9291668" y="3263319"/>
            <a:ext cx="8084953" cy="592876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564" y="409700"/>
            <a:ext cx="6017671" cy="1743614"/>
          </a:xfrm>
        </p:spPr>
        <p:txBody>
          <a:bodyPr anchor="b"/>
          <a:lstStyle>
            <a:lvl1pPr algn="l">
              <a:defRPr sz="4000" b="1"/>
            </a:lvl1pPr>
          </a:lstStyle>
          <a:p>
            <a:r>
              <a:rPr lang="zh-CN" altLang="en-US"/>
              <a:t>单击此处编辑母版标题样式</a:t>
            </a:r>
          </a:p>
        </p:txBody>
      </p:sp>
      <p:sp>
        <p:nvSpPr>
          <p:cNvPr id="3" name="内容占位符 2"/>
          <p:cNvSpPr>
            <a:spLocks noGrp="1"/>
          </p:cNvSpPr>
          <p:nvPr>
            <p:ph idx="1"/>
          </p:nvPr>
        </p:nvSpPr>
        <p:spPr>
          <a:xfrm>
            <a:off x="7151341" y="409705"/>
            <a:ext cx="10225275" cy="878238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564" y="2153319"/>
            <a:ext cx="6017671" cy="703876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5198" y="7203123"/>
            <a:ext cx="10974705" cy="850370"/>
          </a:xfrm>
        </p:spPr>
        <p:txBody>
          <a:bodyPr anchor="b"/>
          <a:lstStyle>
            <a:lvl1pPr algn="l">
              <a:defRPr sz="4000" b="1"/>
            </a:lvl1pPr>
          </a:lstStyle>
          <a:p>
            <a:r>
              <a:rPr lang="zh-CN" altLang="en-US"/>
              <a:t>单击此处编辑母版标题样式</a:t>
            </a:r>
          </a:p>
        </p:txBody>
      </p:sp>
      <p:sp>
        <p:nvSpPr>
          <p:cNvPr id="3" name="图片占位符 2"/>
          <p:cNvSpPr>
            <a:spLocks noGrp="1"/>
          </p:cNvSpPr>
          <p:nvPr>
            <p:ph type="pic" idx="1"/>
          </p:nvPr>
        </p:nvSpPr>
        <p:spPr>
          <a:xfrm>
            <a:off x="3585198" y="919446"/>
            <a:ext cx="10974705" cy="6174105"/>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zh-CN" altLang="en-US"/>
          </a:p>
        </p:txBody>
      </p:sp>
      <p:sp>
        <p:nvSpPr>
          <p:cNvPr id="4" name="文本占位符 3"/>
          <p:cNvSpPr>
            <a:spLocks noGrp="1"/>
          </p:cNvSpPr>
          <p:nvPr>
            <p:ph type="body" sz="half" idx="2"/>
          </p:nvPr>
        </p:nvSpPr>
        <p:spPr>
          <a:xfrm>
            <a:off x="3585198" y="8053492"/>
            <a:ext cx="10974705" cy="1207667"/>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2022/11/14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14559" y="412085"/>
            <a:ext cx="16462058" cy="1715029"/>
          </a:xfrm>
          <a:prstGeom prst="rect">
            <a:avLst/>
          </a:prstGeom>
        </p:spPr>
        <p:txBody>
          <a:bodyPr vert="horz" lIns="182879" tIns="91438" rIns="182879" bIns="91438" rtlCol="0" anchor="ctr">
            <a:normAutofit/>
          </a:bodyPr>
          <a:lstStyle/>
          <a:p>
            <a:r>
              <a:rPr lang="zh-CN" altLang="en-US"/>
              <a:t>单击此处编辑母版标题样式</a:t>
            </a:r>
          </a:p>
        </p:txBody>
      </p:sp>
      <p:sp>
        <p:nvSpPr>
          <p:cNvPr id="3" name="文本占位符 2"/>
          <p:cNvSpPr>
            <a:spLocks noGrp="1"/>
          </p:cNvSpPr>
          <p:nvPr>
            <p:ph type="body" idx="1"/>
          </p:nvPr>
        </p:nvSpPr>
        <p:spPr>
          <a:xfrm>
            <a:off x="914559" y="2401043"/>
            <a:ext cx="16462058" cy="6791039"/>
          </a:xfrm>
          <a:prstGeom prst="rect">
            <a:avLst/>
          </a:prstGeom>
        </p:spPr>
        <p:txBody>
          <a:bodyPr vert="horz" lIns="182879" tIns="91438" rIns="182879" bIns="914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14559" y="9537469"/>
            <a:ext cx="4267941" cy="547857"/>
          </a:xfrm>
          <a:prstGeom prst="rect">
            <a:avLst/>
          </a:prstGeom>
        </p:spPr>
        <p:txBody>
          <a:bodyPr vert="horz" lIns="182879" tIns="91438" rIns="182879" bIns="91438" rtlCol="0" anchor="ctr"/>
          <a:lstStyle>
            <a:lvl1pPr algn="l">
              <a:defRPr sz="2400">
                <a:solidFill>
                  <a:schemeClr val="tx1">
                    <a:tint val="75000"/>
                  </a:schemeClr>
                </a:solidFill>
              </a:defRPr>
            </a:lvl1pPr>
          </a:lstStyle>
          <a:p>
            <a:fld id="{530820CF-B880-4189-942D-D702A7CBA730}" type="datetimeFigureOut">
              <a:rPr lang="zh-CN" altLang="en-US" smtClean="0"/>
              <a:pPr/>
              <a:t>2022/11/14 Monday</a:t>
            </a:fld>
            <a:endParaRPr lang="zh-CN" altLang="en-US"/>
          </a:p>
        </p:txBody>
      </p:sp>
      <p:sp>
        <p:nvSpPr>
          <p:cNvPr id="5" name="页脚占位符 4"/>
          <p:cNvSpPr>
            <a:spLocks noGrp="1"/>
          </p:cNvSpPr>
          <p:nvPr>
            <p:ph type="ftr" sz="quarter" idx="3"/>
          </p:nvPr>
        </p:nvSpPr>
        <p:spPr>
          <a:xfrm>
            <a:off x="6249485" y="9537469"/>
            <a:ext cx="5792205" cy="547857"/>
          </a:xfrm>
          <a:prstGeom prst="rect">
            <a:avLst/>
          </a:prstGeom>
        </p:spPr>
        <p:txBody>
          <a:bodyPr vert="horz" lIns="182879" tIns="91438" rIns="182879" bIns="91438" rtlCol="0" anchor="ctr"/>
          <a:lstStyle>
            <a:lvl1pPr algn="ctr">
              <a:defRPr sz="2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3108675" y="9537469"/>
            <a:ext cx="4267941" cy="547857"/>
          </a:xfrm>
          <a:prstGeom prst="rect">
            <a:avLst/>
          </a:prstGeom>
        </p:spPr>
        <p:txBody>
          <a:bodyPr vert="horz" lIns="182879" tIns="91438" rIns="182879" bIns="91438" rtlCol="0" anchor="ctr"/>
          <a:lstStyle>
            <a:lvl1pPr algn="r">
              <a:defRPr sz="24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165"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165" rtl="0" eaLnBrk="1" latinLnBrk="0" hangingPunct="1">
        <a:spcBef>
          <a:spcPct val="20000"/>
        </a:spcBef>
        <a:buFont typeface="Arial" panose="020B0604020202090204" pitchFamily="34" charset="0"/>
        <a:buChar char="•"/>
        <a:defRPr sz="6400" kern="1200">
          <a:solidFill>
            <a:schemeClr val="tx1"/>
          </a:solidFill>
          <a:latin typeface="+mn-lt"/>
          <a:ea typeface="+mn-ea"/>
          <a:cs typeface="+mn-cs"/>
        </a:defRPr>
      </a:lvl1pPr>
      <a:lvl2pPr marL="1485900" indent="-571500" algn="l" defTabSz="1828165" rtl="0" eaLnBrk="1" latinLnBrk="0" hangingPunct="1">
        <a:spcBef>
          <a:spcPct val="20000"/>
        </a:spcBef>
        <a:buFont typeface="Arial" panose="020B0604020202090204" pitchFamily="34" charset="0"/>
        <a:buChar char="–"/>
        <a:defRPr sz="5600" kern="1200">
          <a:solidFill>
            <a:schemeClr val="tx1"/>
          </a:solidFill>
          <a:latin typeface="+mn-lt"/>
          <a:ea typeface="+mn-ea"/>
          <a:cs typeface="+mn-cs"/>
        </a:defRPr>
      </a:lvl2pPr>
      <a:lvl3pPr marL="2286000" indent="-457200" algn="l" defTabSz="1828165" rtl="0" eaLnBrk="1" latinLnBrk="0" hangingPunct="1">
        <a:spcBef>
          <a:spcPct val="20000"/>
        </a:spcBef>
        <a:buFont typeface="Arial" panose="020B0604020202090204" pitchFamily="34" charset="0"/>
        <a:buChar char="•"/>
        <a:defRPr sz="4800" kern="1200">
          <a:solidFill>
            <a:schemeClr val="tx1"/>
          </a:solidFill>
          <a:latin typeface="+mn-lt"/>
          <a:ea typeface="+mn-ea"/>
          <a:cs typeface="+mn-cs"/>
        </a:defRPr>
      </a:lvl3pPr>
      <a:lvl4pPr marL="32004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4pPr>
      <a:lvl5pPr marL="41148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5pPr>
      <a:lvl6pPr marL="50292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6pPr>
      <a:lvl7pPr marL="59436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7pPr>
      <a:lvl8pPr marL="68580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8pPr>
      <a:lvl9pPr marL="7772400" indent="-457200" algn="l" defTabSz="1828165"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9pPr>
    </p:bodyStyle>
    <p:otherStyle>
      <a:defPPr>
        <a:defRPr lang="zh-CN"/>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800" algn="l" defTabSz="1828165" rtl="0" eaLnBrk="1" latinLnBrk="0" hangingPunct="1">
        <a:defRPr sz="3600" kern="1200">
          <a:solidFill>
            <a:schemeClr val="tx1"/>
          </a:solidFill>
          <a:latin typeface="+mn-lt"/>
          <a:ea typeface="+mn-ea"/>
          <a:cs typeface="+mn-cs"/>
        </a:defRPr>
      </a:lvl3pPr>
      <a:lvl4pPr marL="2743200" algn="l" defTabSz="1828165" rtl="0" eaLnBrk="1" latinLnBrk="0" hangingPunct="1">
        <a:defRPr sz="3600" kern="1200">
          <a:solidFill>
            <a:schemeClr val="tx1"/>
          </a:solidFill>
          <a:latin typeface="+mn-lt"/>
          <a:ea typeface="+mn-ea"/>
          <a:cs typeface="+mn-cs"/>
        </a:defRPr>
      </a:lvl4pPr>
      <a:lvl5pPr marL="3657600" algn="l" defTabSz="1828165" rtl="0" eaLnBrk="1" latinLnBrk="0" hangingPunct="1">
        <a:defRPr sz="3600" kern="1200">
          <a:solidFill>
            <a:schemeClr val="tx1"/>
          </a:solidFill>
          <a:latin typeface="+mn-lt"/>
          <a:ea typeface="+mn-ea"/>
          <a:cs typeface="+mn-cs"/>
        </a:defRPr>
      </a:lvl5pPr>
      <a:lvl6pPr marL="4572000" algn="l" defTabSz="1828165" rtl="0" eaLnBrk="1" latinLnBrk="0" hangingPunct="1">
        <a:defRPr sz="3600" kern="1200">
          <a:solidFill>
            <a:schemeClr val="tx1"/>
          </a:solidFill>
          <a:latin typeface="+mn-lt"/>
          <a:ea typeface="+mn-ea"/>
          <a:cs typeface="+mn-cs"/>
        </a:defRPr>
      </a:lvl6pPr>
      <a:lvl7pPr marL="5486400" algn="l" defTabSz="1828165" rtl="0" eaLnBrk="1" latinLnBrk="0" hangingPunct="1">
        <a:defRPr sz="3600" kern="1200">
          <a:solidFill>
            <a:schemeClr val="tx1"/>
          </a:solidFill>
          <a:latin typeface="+mn-lt"/>
          <a:ea typeface="+mn-ea"/>
          <a:cs typeface="+mn-cs"/>
        </a:defRPr>
      </a:lvl7pPr>
      <a:lvl8pPr marL="6400800" algn="l" defTabSz="1828165" rtl="0" eaLnBrk="1" latinLnBrk="0" hangingPunct="1">
        <a:defRPr sz="3600" kern="1200">
          <a:solidFill>
            <a:schemeClr val="tx1"/>
          </a:solidFill>
          <a:latin typeface="+mn-lt"/>
          <a:ea typeface="+mn-ea"/>
          <a:cs typeface="+mn-cs"/>
        </a:defRPr>
      </a:lvl8pPr>
      <a:lvl9pPr marL="7315200" algn="l" defTabSz="182816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hyperlink" Target="&#26376;&#20809;&#27700;&#23736;.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椭圆 91"/>
          <p:cNvSpPr/>
          <p:nvPr/>
        </p:nvSpPr>
        <p:spPr>
          <a:xfrm rot="10498052">
            <a:off x="1911130" y="8660071"/>
            <a:ext cx="506645" cy="424691"/>
          </a:xfrm>
          <a:prstGeom prst="ellipse">
            <a:avLst/>
          </a:prstGeom>
          <a:solidFill>
            <a:schemeClr val="accent4"/>
          </a:solidFill>
          <a:ln w="25400" cap="flat" cmpd="sng" algn="ctr">
            <a:noFill/>
            <a:prstDash val="solid"/>
          </a:ln>
          <a:effectLst>
            <a:outerShdw blurRad="317500" dist="190500" dir="8100000" algn="tr" rotWithShape="0">
              <a:prstClr val="black">
                <a:alpha val="5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sp>
        <p:nvSpPr>
          <p:cNvPr id="95" name="椭圆 94"/>
          <p:cNvSpPr/>
          <p:nvPr/>
        </p:nvSpPr>
        <p:spPr>
          <a:xfrm rot="10498052">
            <a:off x="3663779" y="8215144"/>
            <a:ext cx="457278" cy="343004"/>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 name="组合 95"/>
          <p:cNvGrpSpPr/>
          <p:nvPr/>
        </p:nvGrpSpPr>
        <p:grpSpPr>
          <a:xfrm>
            <a:off x="3058844" y="7093869"/>
            <a:ext cx="1615569" cy="958292"/>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371874">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 name="组合 101"/>
          <p:cNvGrpSpPr/>
          <p:nvPr/>
        </p:nvGrpSpPr>
        <p:grpSpPr>
          <a:xfrm>
            <a:off x="4826696" y="7702710"/>
            <a:ext cx="621138" cy="465916"/>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371874">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05" name="椭圆 104"/>
          <p:cNvSpPr/>
          <p:nvPr/>
        </p:nvSpPr>
        <p:spPr>
          <a:xfrm rot="10498052">
            <a:off x="2429162" y="7819908"/>
            <a:ext cx="457278" cy="343004"/>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10" name="组合 105"/>
          <p:cNvGrpSpPr/>
          <p:nvPr/>
        </p:nvGrpSpPr>
        <p:grpSpPr>
          <a:xfrm>
            <a:off x="2804648" y="8496383"/>
            <a:ext cx="609704" cy="467504"/>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371874">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09" name="椭圆 108"/>
          <p:cNvSpPr/>
          <p:nvPr/>
        </p:nvSpPr>
        <p:spPr>
          <a:xfrm rot="10498052">
            <a:off x="1620106" y="7439670"/>
            <a:ext cx="607421" cy="455629"/>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sp>
        <p:nvSpPr>
          <p:cNvPr id="113" name="椭圆 112"/>
          <p:cNvSpPr/>
          <p:nvPr/>
        </p:nvSpPr>
        <p:spPr>
          <a:xfrm rot="10498052">
            <a:off x="4584015" y="8340869"/>
            <a:ext cx="384767" cy="288616"/>
          </a:xfrm>
          <a:prstGeom prst="ellipse">
            <a:avLst/>
          </a:prstGeom>
          <a:solidFill>
            <a:schemeClr val="accent2"/>
          </a:solidFill>
          <a:ln w="25400" cap="flat" cmpd="sng" algn="ctr">
            <a:noFill/>
            <a:prstDash val="solid"/>
          </a:ln>
          <a:effectLst>
            <a:outerShdw blurRad="254000" dist="127000" dir="8100000" algn="tr" rotWithShape="0">
              <a:prstClr val="black">
                <a:alpha val="6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sp>
        <p:nvSpPr>
          <p:cNvPr id="114" name="椭圆 113"/>
          <p:cNvSpPr/>
          <p:nvPr/>
        </p:nvSpPr>
        <p:spPr>
          <a:xfrm rot="10498052">
            <a:off x="1154984" y="8329177"/>
            <a:ext cx="457278" cy="343004"/>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lIns="137187" tIns="68594" rIns="137187" bIns="68594" rtlCol="0" anchor="ctr"/>
          <a:lstStyle/>
          <a:p>
            <a:pPr algn="ctr" defTabSz="1371874">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13" name="组合 9"/>
          <p:cNvGrpSpPr/>
          <p:nvPr/>
        </p:nvGrpSpPr>
        <p:grpSpPr>
          <a:xfrm>
            <a:off x="829772" y="3018452"/>
            <a:ext cx="16463703" cy="3662029"/>
            <a:chOff x="776" y="936"/>
            <a:chExt cx="8338" cy="1824"/>
          </a:xfrm>
        </p:grpSpPr>
        <p:sp>
          <p:nvSpPr>
            <p:cNvPr id="4" name="任意多边形 3"/>
            <p:cNvSpPr/>
            <p:nvPr/>
          </p:nvSpPr>
          <p:spPr>
            <a:xfrm>
              <a:off x="838" y="975"/>
              <a:ext cx="8276" cy="1245"/>
            </a:xfrm>
            <a:custGeom>
              <a:avLst/>
              <a:gdLst>
                <a:gd name="connsiteX0" fmla="*/ 605118 w 5580530"/>
                <a:gd name="connsiteY0" fmla="*/ 0 h 2407023"/>
                <a:gd name="connsiteX1" fmla="*/ 0 w 5580530"/>
                <a:gd name="connsiteY1" fmla="*/ 1196788 h 2407023"/>
                <a:gd name="connsiteX2" fmla="*/ 591671 w 5580530"/>
                <a:gd name="connsiteY2" fmla="*/ 2407023 h 2407023"/>
                <a:gd name="connsiteX3" fmla="*/ 4975412 w 5580530"/>
                <a:gd name="connsiteY3" fmla="*/ 2407023 h 2407023"/>
                <a:gd name="connsiteX4" fmla="*/ 5580530 w 5580530"/>
                <a:gd name="connsiteY4" fmla="*/ 1196788 h 2407023"/>
                <a:gd name="connsiteX5" fmla="*/ 4961965 w 5580530"/>
                <a:gd name="connsiteY5" fmla="*/ 0 h 2407023"/>
                <a:gd name="connsiteX6" fmla="*/ 605118 w 5580530"/>
                <a:gd name="connsiteY6" fmla="*/ 0 h 24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30" h="2407023">
                  <a:moveTo>
                    <a:pt x="605118" y="0"/>
                  </a:moveTo>
                  <a:lnTo>
                    <a:pt x="0" y="1196788"/>
                  </a:lnTo>
                  <a:lnTo>
                    <a:pt x="591671" y="2407023"/>
                  </a:lnTo>
                  <a:lnTo>
                    <a:pt x="4975412" y="2407023"/>
                  </a:lnTo>
                  <a:lnTo>
                    <a:pt x="5580530" y="1196788"/>
                  </a:lnTo>
                  <a:lnTo>
                    <a:pt x="4961965" y="0"/>
                  </a:lnTo>
                  <a:lnTo>
                    <a:pt x="605118" y="0"/>
                  </a:lnTo>
                  <a:close/>
                </a:path>
              </a:pathLst>
            </a:custGeom>
            <a:solidFill>
              <a:schemeClr val="bg1">
                <a:lumMod val="95000"/>
              </a:schemeClr>
            </a:solidFill>
            <a:ln>
              <a:noFill/>
            </a:ln>
            <a:effectLst>
              <a:innerShdw blurRad="63500" dist="50800" dir="13500000">
                <a:prstClr val="black">
                  <a:alpha val="50000"/>
                </a:prstClr>
              </a:innerShdw>
            </a:effectLst>
          </p:spPr>
          <p:txBody>
            <a:bodyPr vert="horz" wrap="square" lIns="121920" tIns="60960" rIns="121920" bIns="60960" numCol="1" anchor="t" anchorCtr="0" compatLnSpc="1"/>
            <a:lstStyle/>
            <a:p>
              <a:pPr algn="ctr"/>
              <a:endParaRPr lang="zh-CN" altLang="en-US"/>
            </a:p>
          </p:txBody>
        </p:sp>
        <p:grpSp>
          <p:nvGrpSpPr>
            <p:cNvPr id="15" name="组合 5"/>
            <p:cNvGrpSpPr/>
            <p:nvPr/>
          </p:nvGrpSpPr>
          <p:grpSpPr>
            <a:xfrm>
              <a:off x="776" y="936"/>
              <a:ext cx="2333" cy="1824"/>
              <a:chOff x="1890680" y="2182168"/>
              <a:chExt cx="2331107" cy="2551819"/>
            </a:xfrm>
          </p:grpSpPr>
          <p:grpSp>
            <p:nvGrpSpPr>
              <p:cNvPr id="16" name="组合 32"/>
              <p:cNvGrpSpPr/>
              <p:nvPr/>
            </p:nvGrpSpPr>
            <p:grpSpPr>
              <a:xfrm>
                <a:off x="1890680" y="2182571"/>
                <a:ext cx="2331107" cy="1876736"/>
                <a:chOff x="1769173" y="4165535"/>
                <a:chExt cx="2720615" cy="2254649"/>
              </a:xfrm>
            </p:grpSpPr>
            <p:sp>
              <p:nvSpPr>
                <p:cNvPr id="8" name="Freeform 6"/>
                <p:cNvSpPr/>
                <p:nvPr/>
              </p:nvSpPr>
              <p:spPr bwMode="auto">
                <a:xfrm>
                  <a:off x="2114757" y="4347516"/>
                  <a:ext cx="2375031" cy="2072668"/>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100000">
                      <a:sysClr val="window" lastClr="FFFFFF">
                        <a:lumMod val="75000"/>
                      </a:sysClr>
                    </a:gs>
                  </a:gsLst>
                  <a:lin ang="21000000" scaled="0"/>
                </a:gradFill>
                <a:ln w="7938" cap="flat">
                  <a:noFill/>
                  <a:prstDash val="solid"/>
                  <a:miter lim="800000"/>
                </a:ln>
                <a:effectLst/>
              </p:spPr>
              <p:txBody>
                <a:bodyPr vert="horz" wrap="square" lIns="121920" tIns="60960" rIns="121920" bIns="60960" numCol="1" anchor="t" anchorCtr="0" compatLnSpc="1"/>
                <a:lstStyle/>
                <a:p>
                  <a:pPr algn="ctr" defTabSz="1371874">
                    <a:defRPr/>
                  </a:pPr>
                  <a:endParaRPr lang="zh-CN" altLang="en-US" sz="2000" kern="0">
                    <a:solidFill>
                      <a:sysClr val="windowText" lastClr="000000"/>
                    </a:solidFill>
                  </a:endParaRPr>
                </a:p>
              </p:txBody>
            </p:sp>
            <p:sp>
              <p:nvSpPr>
                <p:cNvPr id="9" name="Freeform 7"/>
                <p:cNvSpPr/>
                <p:nvPr/>
              </p:nvSpPr>
              <p:spPr bwMode="auto">
                <a:xfrm>
                  <a:off x="1769173" y="4165535"/>
                  <a:ext cx="2474385" cy="222069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a:innerShdw blurRad="63500" dist="50800" dir="13500000">
                    <a:prstClr val="black">
                      <a:alpha val="50000"/>
                    </a:prstClr>
                  </a:innerShdw>
                </a:effectLst>
              </p:spPr>
              <p:txBody>
                <a:bodyPr vert="horz" wrap="square" lIns="121920" tIns="60960" rIns="121920" bIns="60960" numCol="1" anchor="t" anchorCtr="0" compatLnSpc="1"/>
                <a:lstStyle/>
                <a:p>
                  <a:pPr algn="ctr" defTabSz="1371874">
                    <a:defRPr/>
                  </a:pPr>
                  <a:endParaRPr lang="zh-CN" altLang="en-US" sz="2000" kern="0">
                    <a:solidFill>
                      <a:sysClr val="windowText" lastClr="000000"/>
                    </a:solidFill>
                  </a:endParaRPr>
                </a:p>
              </p:txBody>
            </p:sp>
          </p:grpSp>
          <p:sp>
            <p:nvSpPr>
              <p:cNvPr id="35" name="文本框 25"/>
              <p:cNvSpPr txBox="1"/>
              <p:nvPr/>
            </p:nvSpPr>
            <p:spPr>
              <a:xfrm>
                <a:off x="1890960" y="2182168"/>
                <a:ext cx="2072226" cy="2551819"/>
              </a:xfrm>
              <a:prstGeom prst="rect">
                <a:avLst/>
              </a:prstGeom>
              <a:noFill/>
            </p:spPr>
            <p:txBody>
              <a:bodyPr wrap="square" rtlCol="0">
                <a:spAutoFit/>
              </a:bodyPr>
              <a:lstStyle/>
              <a:p>
                <a:pPr algn="ctr">
                  <a:defRPr/>
                </a:pPr>
                <a:r>
                  <a:rPr lang="zh-CN" altLang="en-US" sz="56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rPr>
                  <a:t>合作</a:t>
                </a:r>
                <a:endParaRPr lang="en-US" altLang="zh-CN" sz="56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endParaRPr>
              </a:p>
              <a:p>
                <a:pPr algn="ctr">
                  <a:defRPr/>
                </a:pPr>
                <a:r>
                  <a:rPr lang="zh-CN" altLang="en-US" sz="56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rPr>
                  <a:t>交流</a:t>
                </a:r>
                <a:endParaRPr lang="en-US" altLang="zh-CN" sz="56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endParaRPr>
              </a:p>
              <a:p>
                <a:pPr algn="ctr">
                  <a:defRPr/>
                </a:pPr>
                <a:r>
                  <a:rPr lang="zh-CN" altLang="en-US" sz="56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rPr>
                  <a:t>共赢</a:t>
                </a:r>
                <a:r>
                  <a:rPr lang="zh-CN" altLang="en-US" sz="5600" b="1" dirty="0">
                    <a:solidFill>
                      <a:schemeClr val="tx2">
                        <a:lumMod val="50000"/>
                      </a:schemeClr>
                    </a:solidFill>
                    <a:latin typeface="微软雅黑" panose="020B0503020204020204" charset="-122"/>
                    <a:ea typeface="微软雅黑" panose="020B0503020204020204" charset="-122"/>
                  </a:rPr>
                  <a:t> </a:t>
                </a:r>
                <a:endParaRPr lang="zh-CN" altLang="en-US" sz="5600" dirty="0">
                  <a:solidFill>
                    <a:schemeClr val="tx2">
                      <a:lumMod val="50000"/>
                    </a:schemeClr>
                  </a:solidFill>
                  <a:latin typeface="微软雅黑" panose="020B0503020204020204" charset="-122"/>
                  <a:ea typeface="微软雅黑" panose="020B0503020204020204" charset="-122"/>
                </a:endParaRPr>
              </a:p>
              <a:p>
                <a:pPr algn="ctr" defTabSz="1371874">
                  <a:defRPr/>
                </a:pPr>
                <a:endParaRPr lang="en-US" altLang="zh-CN" sz="6400" b="1" kern="0" dirty="0">
                  <a:ln w="17780" cmpd="sng">
                    <a:solidFill>
                      <a:srgbClr val="FFFFFF"/>
                    </a:solidFill>
                    <a:prstDash val="solid"/>
                    <a:miter lim="800000"/>
                  </a:ln>
                  <a:solidFill>
                    <a:schemeClr val="tx2">
                      <a:lumMod val="50000"/>
                    </a:schemeClr>
                  </a:solidFill>
                  <a:effectLst>
                    <a:outerShdw blurRad="50800" algn="tl" rotWithShape="0">
                      <a:srgbClr val="000000"/>
                    </a:outerShdw>
                  </a:effectLst>
                  <a:latin typeface="微软雅黑" panose="020B0503020204020204" charset="-122"/>
                  <a:ea typeface="微软雅黑" panose="020B0503020204020204" charset="-122"/>
                </a:endParaRPr>
              </a:p>
            </p:txBody>
          </p:sp>
        </p:grpSp>
        <p:sp>
          <p:nvSpPr>
            <p:cNvPr id="11" name="文本框 10"/>
            <p:cNvSpPr txBox="1"/>
            <p:nvPr/>
          </p:nvSpPr>
          <p:spPr>
            <a:xfrm>
              <a:off x="2631" y="1288"/>
              <a:ext cx="6483" cy="659"/>
            </a:xfrm>
            <a:prstGeom prst="rect">
              <a:avLst/>
            </a:prstGeom>
            <a:noFill/>
          </p:spPr>
          <p:txBody>
            <a:bodyPr wrap="square" rtlCol="0">
              <a:spAutoFit/>
            </a:bodyPr>
            <a:lstStyle/>
            <a:p>
              <a:r>
                <a:rPr lang="zh-CN" altLang="en-US" sz="80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方正魏碑_GBK" panose="02000000000000000000" charset="-122"/>
                  <a:sym typeface="迷你简剪纸"/>
                </a:rPr>
                <a:t>《</a:t>
              </a:r>
              <a:r>
                <a:rPr lang="zh-CN" altLang="en-US" sz="8000" b="1" dirty="0">
                  <a:solidFill>
                    <a:srgbClr val="FF0000"/>
                  </a:solidFill>
                  <a:latin typeface="微软雅黑" panose="020B0503020204020204" pitchFamily="34" charset="-122"/>
                  <a:ea typeface="微软雅黑" panose="020B0503020204020204" pitchFamily="34" charset="-122"/>
                </a:rPr>
                <a:t>赋税制度与国家治理</a:t>
              </a:r>
              <a:r>
                <a:rPr lang="zh-CN" altLang="en-US" sz="80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方正魏碑_GBK" panose="02000000000000000000" charset="-122"/>
                  <a:sym typeface="迷你简剪纸"/>
                </a:rPr>
                <a:t>》</a:t>
              </a:r>
            </a:p>
          </p:txBody>
        </p:sp>
      </p:grpSp>
      <p:sp>
        <p:nvSpPr>
          <p:cNvPr id="41" name="文本框 2"/>
          <p:cNvSpPr txBox="1"/>
          <p:nvPr/>
        </p:nvSpPr>
        <p:spPr>
          <a:xfrm>
            <a:off x="2246385" y="1742342"/>
            <a:ext cx="13492729" cy="752707"/>
          </a:xfrm>
          <a:prstGeom prst="rect">
            <a:avLst/>
          </a:prstGeom>
        </p:spPr>
        <p:style>
          <a:lnRef idx="0">
            <a:scrgbClr r="0" g="0" b="0"/>
          </a:lnRef>
          <a:fillRef idx="1003">
            <a:schemeClr val="lt1"/>
          </a:fillRef>
          <a:effectRef idx="0">
            <a:scrgbClr r="0" g="0" b="0"/>
          </a:effectRef>
          <a:fontRef idx="major"/>
        </p:style>
        <p:txBody>
          <a:bodyPr wrap="square" lIns="137187" tIns="68594" rIns="137187" bIns="68594">
            <a:spAutoFit/>
          </a:bodyPr>
          <a:lstStyle/>
          <a:p>
            <a:pPr algn="ctr"/>
            <a:r>
              <a:rPr lang="zh-CN" altLang="en-US" sz="4000" b="1" dirty="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rPr>
              <a:t>基于问题解决的高中历史跨年级</a:t>
            </a:r>
            <a:r>
              <a:rPr lang="zh-CN" altLang="en-US" sz="40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主题式集体备课</a:t>
            </a:r>
          </a:p>
        </p:txBody>
      </p:sp>
      <p:sp>
        <p:nvSpPr>
          <p:cNvPr id="2" name="文本框 1">
            <a:hlinkClick r:id="rId4" action="ppaction://hlinkfile"/>
          </p:cNvPr>
          <p:cNvSpPr txBox="1"/>
          <p:nvPr/>
        </p:nvSpPr>
        <p:spPr>
          <a:xfrm>
            <a:off x="10513739" y="6928721"/>
            <a:ext cx="7777436" cy="1061857"/>
          </a:xfrm>
          <a:prstGeom prst="rect">
            <a:avLst/>
          </a:prstGeom>
          <a:solidFill>
            <a:schemeClr val="bg2"/>
          </a:solidFill>
        </p:spPr>
        <p:txBody>
          <a:bodyPr wrap="square" lIns="137187" tIns="68594" rIns="137187" bIns="68594" rtlCol="0">
            <a:spAutoFit/>
          </a:bodyPr>
          <a:lstStyle/>
          <a:p>
            <a:r>
              <a:rPr lang="zh-CN" altLang="en-US" sz="6000" b="1" dirty="0" smtClean="0">
                <a:solidFill>
                  <a:srgbClr val="663300"/>
                </a:solidFill>
                <a:latin typeface="华文行楷" panose="02010800040101010101" pitchFamily="2" charset="-122"/>
                <a:ea typeface="华文行楷" panose="02010800040101010101" pitchFamily="2" charset="-122"/>
                <a:cs typeface="Candara Light" panose="020E0502030303020204" charset="0"/>
                <a:sym typeface="+mn-ea"/>
              </a:rPr>
              <a:t>吉林一中历史教研组</a:t>
            </a:r>
            <a:endParaRPr lang="zh-CN" altLang="en-US" sz="6000" b="1" dirty="0">
              <a:solidFill>
                <a:srgbClr val="663300"/>
              </a:solidFill>
              <a:latin typeface="华文行楷" panose="02010800040101010101" pitchFamily="2" charset="-122"/>
              <a:ea typeface="华文行楷" panose="02010800040101010101" pitchFamily="2" charset="-122"/>
              <a:cs typeface="Candara Light" panose="020E0502030303020204" charset="0"/>
              <a:sym typeface="+mn-ea"/>
            </a:endParaRPr>
          </a:p>
        </p:txBody>
      </p:sp>
      <p:pic>
        <p:nvPicPr>
          <p:cNvPr id="7" name="图片 6" descr="QQ20201119-0"/>
          <p:cNvPicPr>
            <a:picLocks noChangeAspect="1"/>
          </p:cNvPicPr>
          <p:nvPr>
            <p:custDataLst>
              <p:tags r:id="rId1"/>
            </p:custDataLst>
          </p:nvPr>
        </p:nvPicPr>
        <p:blipFill>
          <a:blip r:embed="rId5" cstate="print"/>
          <a:srcRect t="-683" r="937"/>
          <a:stretch>
            <a:fillRect/>
          </a:stretch>
        </p:blipFill>
        <p:spPr>
          <a:xfrm>
            <a:off x="16411567" y="407162"/>
            <a:ext cx="1879927" cy="1873828"/>
          </a:xfrm>
          <a:prstGeom prst="ellipse">
            <a:avLst/>
          </a:prstGeom>
        </p:spPr>
      </p:pic>
      <p:sp>
        <p:nvSpPr>
          <p:cNvPr id="12" name="文本框 11"/>
          <p:cNvSpPr txBox="1"/>
          <p:nvPr/>
        </p:nvSpPr>
        <p:spPr>
          <a:xfrm>
            <a:off x="0" y="161022"/>
            <a:ext cx="16797396" cy="1246255"/>
          </a:xfrm>
          <a:prstGeom prst="rect">
            <a:avLst/>
          </a:prstGeom>
          <a:noFill/>
        </p:spPr>
        <p:txBody>
          <a:bodyPr wrap="square" lIns="137187" tIns="68594" rIns="137187" bIns="68594" rtlCol="0" anchor="t">
            <a:spAutoFit/>
          </a:bodyPr>
          <a:lstStyle/>
          <a:p>
            <a:pPr algn="ctr"/>
            <a:r>
              <a:rPr lang="zh-CN" altLang="en-US" sz="4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华文楷体" panose="02010600040101010101" charset="-122"/>
              </a:rPr>
              <a:t>吉林省普通高中“省级教研共同体”培育学科核心素养系列主题教研活动</a:t>
            </a:r>
          </a:p>
          <a:p>
            <a:pPr algn="ctr"/>
            <a:r>
              <a:rPr lang="en-US" altLang="zh-CN" sz="3200" b="1" dirty="0">
                <a:latin typeface="微软雅黑" panose="020B0503020204020204" charset="-122"/>
                <a:ea typeface="微软雅黑" panose="020B0503020204020204" charset="-122"/>
                <a:cs typeface="华文楷体" panose="02010600040101010101" charset="-122"/>
              </a:rPr>
              <a:t>   </a:t>
            </a:r>
            <a:r>
              <a:rPr lang="zh-CN" altLang="en-US" sz="3200" b="1" dirty="0">
                <a:latin typeface="微软雅黑" panose="020B0503020204020204" charset="-122"/>
                <a:ea typeface="微软雅黑" panose="020B0503020204020204" charset="-122"/>
                <a:cs typeface="华文楷体" panose="02010600040101010101" charset="-122"/>
              </a:rPr>
              <a:t>暨吉林一中第三十五届“杏坛杯”历史名师工程教学年会</a:t>
            </a:r>
          </a:p>
        </p:txBody>
      </p:sp>
    </p:spTree>
    <p:extLst>
      <p:ext uri="{BB962C8B-B14F-4D97-AF65-F5344CB8AC3E}">
        <p14:creationId xmlns:p14="http://schemas.microsoft.com/office/powerpoint/2010/main" val="35513594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1C58C863-6178-7544-0B9E-4E19369249D6}"/>
              </a:ext>
            </a:extLst>
          </p:cNvPr>
          <p:cNvSpPr>
            <a:spLocks noGrp="1"/>
          </p:cNvSpPr>
          <p:nvPr>
            <p:ph idx="1"/>
          </p:nvPr>
        </p:nvSpPr>
        <p:spPr>
          <a:xfrm>
            <a:off x="36289" y="4208983"/>
            <a:ext cx="18218596" cy="1080120"/>
          </a:xfrm>
        </p:spPr>
        <p:txBody>
          <a:bodyPr>
            <a:normAutofit/>
          </a:bodyPr>
          <a:lstStyle/>
          <a:p>
            <a:pPr marL="0" indent="0">
              <a:buNone/>
            </a:pPr>
            <a:r>
              <a:rPr lang="zh-CN" altLang="en-US" sz="5400" b="1" dirty="0">
                <a:latin typeface="微软雅黑" panose="020B0503020204020204" pitchFamily="34" charset="-122"/>
                <a:ea typeface="微软雅黑" panose="020B0503020204020204" pitchFamily="34" charset="-122"/>
              </a:rPr>
              <a:t>问题一：赋税制度这一问题在三个年段各自的侧重是什么？</a:t>
            </a:r>
          </a:p>
        </p:txBody>
      </p:sp>
    </p:spTree>
    <p:extLst>
      <p:ext uri="{BB962C8B-B14F-4D97-AF65-F5344CB8AC3E}">
        <p14:creationId xmlns:p14="http://schemas.microsoft.com/office/powerpoint/2010/main" val="219274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1264" y="863783"/>
            <a:ext cx="16717372" cy="4421018"/>
          </a:xfrm>
          <a:prstGeom prst="rect">
            <a:avLst/>
          </a:prstGeom>
          <a:solidFill>
            <a:srgbClr val="FFFFFF">
              <a:alpha val="39000"/>
            </a:srgbClr>
          </a:solidFill>
          <a:ln w="9525">
            <a:solidFill>
              <a:schemeClr val="accent6"/>
            </a:solidFill>
          </a:ln>
        </p:spPr>
        <p:txBody>
          <a:bodyPr wrap="square">
            <a:spAutoFit/>
          </a:bodyPr>
          <a:lstStyle/>
          <a:p>
            <a:pPr indent="43815" defTabSz="1371600" fontAlgn="base">
              <a:lnSpc>
                <a:spcPct val="130000"/>
              </a:lnSpc>
              <a:spcBef>
                <a:spcPct val="0"/>
              </a:spcBef>
              <a:spcAft>
                <a:spcPct val="0"/>
              </a:spcAft>
              <a:defRPr/>
            </a:pPr>
            <a:r>
              <a:rPr lang="zh-CN" altLang="en-US" sz="3000" b="1" dirty="0">
                <a:solidFill>
                  <a:srgbClr val="FF0000"/>
                </a:solidFill>
                <a:latin typeface="微软雅黑" panose="020B0503020204020204" charset="-122"/>
                <a:ea typeface="微软雅黑" panose="020B0503020204020204" charset="-122"/>
                <a:cs typeface="微软雅黑" panose="020B0503020204020204" charset="-122"/>
              </a:rPr>
              <a:t>教学目标：</a:t>
            </a:r>
          </a:p>
          <a:p>
            <a:pPr indent="43815" algn="just" fontAlgn="base">
              <a:lnSpc>
                <a:spcPct val="130000"/>
              </a:lnSpc>
              <a:spcBef>
                <a:spcPct val="0"/>
              </a:spcBef>
              <a:spcAft>
                <a:spcPct val="0"/>
              </a:spcAft>
            </a:pPr>
            <a:r>
              <a:rPr lang="zh-CN" altLang="en-US" sz="3000" b="1" dirty="0">
                <a:solidFill>
                  <a:prstClr val="black"/>
                </a:solidFill>
                <a:latin typeface="微软雅黑" panose="020B0503020204020204" charset="-122"/>
                <a:ea typeface="微软雅黑" panose="020B0503020204020204" charset="-122"/>
                <a:cs typeface="微软雅黑" panose="020B0503020204020204" charset="-122"/>
              </a:rPr>
              <a:t>      通过史料对比，全面客观地认识和评价隋唐制度，学会用辩证思维分析问题。</a:t>
            </a:r>
            <a:endParaRPr lang="en-US" altLang="zh-CN" sz="3000" b="1" dirty="0">
              <a:solidFill>
                <a:prstClr val="black"/>
              </a:solidFill>
              <a:latin typeface="微软雅黑" panose="020B0503020204020204" charset="-122"/>
              <a:ea typeface="微软雅黑" panose="020B0503020204020204" charset="-122"/>
              <a:cs typeface="微软雅黑" panose="020B0503020204020204" charset="-122"/>
            </a:endParaRPr>
          </a:p>
          <a:p>
            <a:pPr indent="43815" algn="just" fontAlgn="base">
              <a:lnSpc>
                <a:spcPct val="130000"/>
              </a:lnSpc>
              <a:spcBef>
                <a:spcPct val="0"/>
              </a:spcBef>
              <a:spcAft>
                <a:spcPct val="0"/>
              </a:spcAft>
            </a:pPr>
            <a:r>
              <a:rPr lang="en-US" altLang="zh-CN" sz="3000" b="1" dirty="0">
                <a:solidFill>
                  <a:prstClr val="black"/>
                </a:solidFill>
                <a:latin typeface="微软雅黑" panose="020B0503020204020204" charset="-122"/>
                <a:ea typeface="微软雅黑" panose="020B0503020204020204" charset="-122"/>
                <a:cs typeface="微软雅黑" panose="020B0503020204020204" charset="-122"/>
              </a:rPr>
              <a:t>      </a:t>
            </a:r>
            <a:r>
              <a:rPr lang="zh-CN" altLang="en-US" sz="3000" b="1" dirty="0">
                <a:solidFill>
                  <a:prstClr val="black"/>
                </a:solidFill>
                <a:latin typeface="微软雅黑" panose="020B0503020204020204" charset="-122"/>
                <a:ea typeface="微软雅黑" panose="020B0503020204020204" charset="-122"/>
                <a:cs typeface="微软雅黑" panose="020B0503020204020204" charset="-122"/>
              </a:rPr>
              <a:t>通过解读史料，分析隋唐制度的变化和特点，认识隋唐制度变化和创新所处的特定的时空环境。     </a:t>
            </a:r>
            <a:endParaRPr lang="en-US" altLang="zh-CN" sz="3000" b="1" dirty="0">
              <a:solidFill>
                <a:prstClr val="black"/>
              </a:solidFill>
              <a:latin typeface="微软雅黑" panose="020B0503020204020204" charset="-122"/>
              <a:ea typeface="微软雅黑" panose="020B0503020204020204" charset="-122"/>
              <a:cs typeface="微软雅黑" panose="020B0503020204020204" charset="-122"/>
            </a:endParaRPr>
          </a:p>
          <a:p>
            <a:pPr indent="43815" algn="just" fontAlgn="base">
              <a:lnSpc>
                <a:spcPct val="130000"/>
              </a:lnSpc>
              <a:spcBef>
                <a:spcPct val="0"/>
              </a:spcBef>
              <a:spcAft>
                <a:spcPct val="0"/>
              </a:spcAft>
            </a:pPr>
            <a:r>
              <a:rPr lang="en-US" altLang="zh-CN" sz="3000" b="1" dirty="0">
                <a:solidFill>
                  <a:prstClr val="black"/>
                </a:solidFill>
                <a:latin typeface="微软雅黑" panose="020B0503020204020204" charset="-122"/>
                <a:ea typeface="微软雅黑" panose="020B0503020204020204" charset="-122"/>
                <a:cs typeface="微软雅黑" panose="020B0503020204020204" charset="-122"/>
              </a:rPr>
              <a:t>      </a:t>
            </a:r>
            <a:r>
              <a:rPr lang="zh-CN" altLang="en-US" sz="3000" b="1" dirty="0">
                <a:solidFill>
                  <a:prstClr val="black"/>
                </a:solidFill>
                <a:latin typeface="微软雅黑" panose="020B0503020204020204" charset="-122"/>
                <a:ea typeface="微软雅黑" panose="020B0503020204020204" charset="-122"/>
                <a:cs typeface="微软雅黑" panose="020B0503020204020204" charset="-122"/>
              </a:rPr>
              <a:t>通过学习，明白隋唐制度的创新性，增强民族创新意识，提高民族认同感和自豪感。</a:t>
            </a:r>
            <a:endParaRPr lang="en-US" altLang="zh-CN" sz="3000" b="1" dirty="0">
              <a:solidFill>
                <a:prstClr val="black"/>
              </a:solidFill>
              <a:latin typeface="微软雅黑" panose="020B0503020204020204" charset="-122"/>
              <a:ea typeface="微软雅黑" panose="020B0503020204020204" charset="-122"/>
              <a:cs typeface="微软雅黑" panose="020B0503020204020204" charset="-122"/>
            </a:endParaRPr>
          </a:p>
          <a:p>
            <a:pPr defTabSz="1371600" fontAlgn="base">
              <a:spcBef>
                <a:spcPct val="0"/>
              </a:spcBef>
              <a:spcAft>
                <a:spcPct val="0"/>
              </a:spcAft>
              <a:defRPr/>
            </a:pPr>
            <a:r>
              <a:rPr lang="zh-CN" altLang="en-US" sz="3000" b="1" dirty="0">
                <a:solidFill>
                  <a:srgbClr val="FF0000"/>
                </a:solidFill>
                <a:latin typeface="微软雅黑" panose="020B0503020204020204" charset="-122"/>
                <a:ea typeface="微软雅黑" panose="020B0503020204020204" charset="-122"/>
                <a:cs typeface="微软雅黑" panose="020B0503020204020204" charset="-122"/>
              </a:rPr>
              <a:t>重点难点：</a:t>
            </a:r>
            <a:endParaRPr lang="en-US" altLang="zh-CN" sz="3000" b="1" dirty="0">
              <a:solidFill>
                <a:srgbClr val="FF0000"/>
              </a:solidFill>
              <a:latin typeface="微软雅黑" panose="020B0503020204020204" charset="-122"/>
              <a:ea typeface="微软雅黑" panose="020B0503020204020204" charset="-122"/>
              <a:cs typeface="微软雅黑" panose="020B0503020204020204" charset="-122"/>
            </a:endParaRPr>
          </a:p>
          <a:p>
            <a:pPr indent="457200" defTabSz="1371600" fontAlgn="base">
              <a:spcBef>
                <a:spcPct val="0"/>
              </a:spcBef>
              <a:spcAft>
                <a:spcPct val="0"/>
              </a:spcAft>
              <a:defRPr/>
            </a:pPr>
            <a:r>
              <a:rPr lang="zh-CN" altLang="en-US" sz="3000" b="1" dirty="0">
                <a:solidFill>
                  <a:prstClr val="black"/>
                </a:solidFill>
                <a:latin typeface="微软雅黑" panose="020B0503020204020204" charset="-122"/>
                <a:ea typeface="微软雅黑" panose="020B0503020204020204" charset="-122"/>
                <a:cs typeface="微软雅黑" panose="020B0503020204020204" charset="-122"/>
              </a:rPr>
              <a:t>重点：认识科举制度和三省六部制的创立，理解租庸调的积极作用和两税法的特点。</a:t>
            </a:r>
            <a:endParaRPr lang="en-US" altLang="zh-CN" sz="3000" b="1" dirty="0">
              <a:solidFill>
                <a:prstClr val="black"/>
              </a:solidFill>
              <a:latin typeface="微软雅黑" panose="020B0503020204020204" charset="-122"/>
              <a:ea typeface="微软雅黑" panose="020B0503020204020204" charset="-122"/>
              <a:cs typeface="微软雅黑" panose="020B0503020204020204" charset="-122"/>
            </a:endParaRPr>
          </a:p>
          <a:p>
            <a:pPr indent="457200" fontAlgn="base">
              <a:spcBef>
                <a:spcPct val="0"/>
              </a:spcBef>
              <a:spcAft>
                <a:spcPct val="0"/>
              </a:spcAft>
              <a:defRPr/>
            </a:pPr>
            <a:r>
              <a:rPr lang="zh-CN" altLang="en-US" sz="3000" b="1" dirty="0">
                <a:solidFill>
                  <a:prstClr val="black"/>
                </a:solidFill>
                <a:latin typeface="微软雅黑" panose="020B0503020204020204" charset="-122"/>
                <a:ea typeface="微软雅黑" panose="020B0503020204020204" charset="-122"/>
                <a:cs typeface="微软雅黑" panose="020B0503020204020204" charset="-122"/>
              </a:rPr>
              <a:t>难点：认识汉唐间赋税制度的变化及其根本原因。</a:t>
            </a:r>
          </a:p>
          <a:p>
            <a:pPr indent="43815" algn="just" fontAlgn="base">
              <a:lnSpc>
                <a:spcPct val="130000"/>
              </a:lnSpc>
              <a:spcBef>
                <a:spcPct val="0"/>
              </a:spcBef>
              <a:spcAft>
                <a:spcPct val="0"/>
              </a:spcAft>
            </a:pPr>
            <a:endParaRPr lang="zh-CN" altLang="en-US" sz="3000" b="1" dirty="0">
              <a:solidFill>
                <a:prstClr val="black"/>
              </a:solidFill>
              <a:latin typeface="微软雅黑" panose="020B0503020204020204" charset="-122"/>
              <a:ea typeface="微软雅黑" panose="020B0503020204020204" charset="-122"/>
              <a:cs typeface="微软雅黑" panose="020B0503020204020204" charset="-122"/>
            </a:endParaRPr>
          </a:p>
        </p:txBody>
      </p:sp>
      <p:grpSp>
        <p:nvGrpSpPr>
          <p:cNvPr id="13" name="组合 65"/>
          <p:cNvGrpSpPr/>
          <p:nvPr/>
        </p:nvGrpSpPr>
        <p:grpSpPr>
          <a:xfrm>
            <a:off x="4314473" y="5467568"/>
            <a:ext cx="3239946" cy="2692204"/>
            <a:chOff x="1017666" y="1609725"/>
            <a:chExt cx="1241816" cy="1034848"/>
          </a:xfrm>
        </p:grpSpPr>
        <p:sp>
          <p:nvSpPr>
            <p:cNvPr id="14" name="六边形 13"/>
            <p:cNvSpPr>
              <a:spLocks noChangeAspect="1"/>
            </p:cNvSpPr>
            <p:nvPr/>
          </p:nvSpPr>
          <p:spPr>
            <a:xfrm>
              <a:off x="1017666" y="1609725"/>
              <a:ext cx="1241816" cy="1034848"/>
            </a:xfrm>
            <a:prstGeom prst="hexagon">
              <a:avLst/>
            </a:prstGeom>
            <a:solidFill>
              <a:schemeClr val="bg1"/>
            </a:solidFill>
            <a:ln w="6350">
              <a:solidFill>
                <a:srgbClr val="A0BF0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endParaRPr lang="zh-CN" altLang="en-US" sz="300" b="1">
                <a:solidFill>
                  <a:prstClr val="white"/>
                </a:solidFill>
                <a:latin typeface="微软雅黑" panose="020B0503020204020204" charset="-122"/>
                <a:ea typeface="微软雅黑" panose="020B0503020204020204" charset="-122"/>
              </a:endParaRPr>
            </a:p>
          </p:txBody>
        </p:sp>
        <p:sp>
          <p:nvSpPr>
            <p:cNvPr id="15" name="六边形 14"/>
            <p:cNvSpPr>
              <a:spLocks noChangeAspect="1"/>
            </p:cNvSpPr>
            <p:nvPr/>
          </p:nvSpPr>
          <p:spPr>
            <a:xfrm>
              <a:off x="1120174" y="1695149"/>
              <a:ext cx="1036800" cy="864000"/>
            </a:xfrm>
            <a:prstGeom prst="hexagon">
              <a:avLst/>
            </a:prstGeom>
            <a:solidFill>
              <a:srgbClr val="A0BF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r>
                <a:rPr lang="zh-CN" altLang="en-US" sz="4200" b="1" dirty="0">
                  <a:solidFill>
                    <a:prstClr val="white"/>
                  </a:solidFill>
                  <a:latin typeface="微软雅黑" panose="020B0503020204020204" charset="-122"/>
                  <a:ea typeface="微软雅黑" panose="020B0503020204020204" charset="-122"/>
                </a:rPr>
                <a:t>任务一</a:t>
              </a:r>
            </a:p>
          </p:txBody>
        </p:sp>
      </p:grpSp>
      <p:grpSp>
        <p:nvGrpSpPr>
          <p:cNvPr id="16" name="组合 69"/>
          <p:cNvGrpSpPr>
            <a:grpSpLocks noChangeAspect="1"/>
          </p:cNvGrpSpPr>
          <p:nvPr/>
        </p:nvGrpSpPr>
        <p:grpSpPr>
          <a:xfrm>
            <a:off x="6758126" y="6817145"/>
            <a:ext cx="3392300" cy="2996079"/>
            <a:chOff x="1017666" y="3929062"/>
            <a:chExt cx="1241816" cy="1034848"/>
          </a:xfrm>
        </p:grpSpPr>
        <p:grpSp>
          <p:nvGrpSpPr>
            <p:cNvPr id="17" name="组合 70"/>
            <p:cNvGrpSpPr/>
            <p:nvPr/>
          </p:nvGrpSpPr>
          <p:grpSpPr>
            <a:xfrm>
              <a:off x="1017666" y="3929062"/>
              <a:ext cx="1241816" cy="1034848"/>
              <a:chOff x="1017666" y="1609725"/>
              <a:chExt cx="1241816" cy="1034848"/>
            </a:xfrm>
          </p:grpSpPr>
          <p:sp>
            <p:nvSpPr>
              <p:cNvPr id="20" name="六边形 19"/>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endParaRPr lang="zh-CN" altLang="en-US" sz="300" b="1">
                  <a:solidFill>
                    <a:prstClr val="white"/>
                  </a:solidFill>
                  <a:latin typeface="微软雅黑" panose="020B0503020204020204" charset="-122"/>
                  <a:ea typeface="微软雅黑" panose="020B0503020204020204" charset="-122"/>
                </a:endParaRPr>
              </a:p>
            </p:txBody>
          </p:sp>
          <p:sp>
            <p:nvSpPr>
              <p:cNvPr id="21" name="六边形 20"/>
              <p:cNvSpPr>
                <a:spLocks noChangeAspect="1"/>
              </p:cNvSpPr>
              <p:nvPr/>
            </p:nvSpPr>
            <p:spPr>
              <a:xfrm>
                <a:off x="1120174" y="1695149"/>
                <a:ext cx="1036800" cy="864000"/>
              </a:xfrm>
              <a:prstGeom prst="hexagon">
                <a:avLst/>
              </a:prstGeom>
              <a:solidFill>
                <a:srgbClr val="F58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endParaRPr lang="zh-CN" altLang="en-US" sz="300" b="1">
                  <a:solidFill>
                    <a:prstClr val="white"/>
                  </a:solidFill>
                  <a:latin typeface="微软雅黑" panose="020B0503020204020204" charset="-122"/>
                  <a:ea typeface="微软雅黑" panose="020B0503020204020204" charset="-122"/>
                </a:endParaRPr>
              </a:p>
            </p:txBody>
          </p:sp>
        </p:grpSp>
        <p:sp>
          <p:nvSpPr>
            <p:cNvPr id="18" name="TextBox 71"/>
            <p:cNvSpPr txBox="1"/>
            <p:nvPr/>
          </p:nvSpPr>
          <p:spPr>
            <a:xfrm>
              <a:off x="1186972" y="4290387"/>
              <a:ext cx="814235" cy="255179"/>
            </a:xfrm>
            <a:prstGeom prst="rect">
              <a:avLst/>
            </a:prstGeom>
            <a:noFill/>
            <a:ln w="9525">
              <a:noFill/>
            </a:ln>
          </p:spPr>
          <p:txBody>
            <a:bodyPr>
              <a:spAutoFit/>
            </a:bodyPr>
            <a:lstStyle/>
            <a:p>
              <a:pPr algn="r" defTabSz="2058035" fontAlgn="base">
                <a:spcBef>
                  <a:spcPct val="0"/>
                </a:spcBef>
                <a:spcAft>
                  <a:spcPct val="0"/>
                </a:spcAft>
                <a:defRPr/>
              </a:pPr>
              <a:r>
                <a:rPr lang="zh-CN" altLang="en-US" sz="4200" b="1" dirty="0">
                  <a:solidFill>
                    <a:prstClr val="white"/>
                  </a:solidFill>
                  <a:latin typeface="微软雅黑" panose="020B0503020204020204" charset="-122"/>
                  <a:ea typeface="微软雅黑" panose="020B0503020204020204" charset="-122"/>
                </a:rPr>
                <a:t>任务二</a:t>
              </a:r>
            </a:p>
          </p:txBody>
        </p:sp>
      </p:grpSp>
      <p:grpSp>
        <p:nvGrpSpPr>
          <p:cNvPr id="22" name="组合 59"/>
          <p:cNvGrpSpPr>
            <a:grpSpLocks noChangeAspect="1"/>
          </p:cNvGrpSpPr>
          <p:nvPr/>
        </p:nvGrpSpPr>
        <p:grpSpPr>
          <a:xfrm>
            <a:off x="9444889" y="5603372"/>
            <a:ext cx="3207890" cy="2674865"/>
            <a:chOff x="1017666" y="1460660"/>
            <a:chExt cx="1241816" cy="1034848"/>
          </a:xfrm>
        </p:grpSpPr>
        <p:grpSp>
          <p:nvGrpSpPr>
            <p:cNvPr id="23" name="组合 60"/>
            <p:cNvGrpSpPr/>
            <p:nvPr/>
          </p:nvGrpSpPr>
          <p:grpSpPr>
            <a:xfrm>
              <a:off x="1017666" y="1460660"/>
              <a:ext cx="1241816" cy="1034848"/>
              <a:chOff x="1017666" y="1609725"/>
              <a:chExt cx="1241816" cy="1034848"/>
            </a:xfrm>
          </p:grpSpPr>
          <p:sp>
            <p:nvSpPr>
              <p:cNvPr id="25" name="六边形 24"/>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endParaRPr lang="zh-CN" altLang="en-US" sz="300" b="1">
                  <a:solidFill>
                    <a:prstClr val="white"/>
                  </a:solidFill>
                  <a:latin typeface="微软雅黑" panose="020B0503020204020204" charset="-122"/>
                  <a:ea typeface="微软雅黑" panose="020B0503020204020204" charset="-122"/>
                </a:endParaRPr>
              </a:p>
            </p:txBody>
          </p:sp>
          <p:sp>
            <p:nvSpPr>
              <p:cNvPr id="26" name="六边形 25"/>
              <p:cNvSpPr>
                <a:spLocks noChangeAspect="1"/>
              </p:cNvSpPr>
              <p:nvPr/>
            </p:nvSpPr>
            <p:spPr>
              <a:xfrm>
                <a:off x="1120174" y="1695149"/>
                <a:ext cx="1036800" cy="864000"/>
              </a:xfrm>
              <a:prstGeom prst="hexagon">
                <a:avLst/>
              </a:prstGeom>
              <a:solidFill>
                <a:srgbClr val="5FCA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8035">
                  <a:defRPr/>
                </a:pPr>
                <a:endParaRPr lang="zh-CN" altLang="en-US" sz="300" b="1">
                  <a:solidFill>
                    <a:prstClr val="white"/>
                  </a:solidFill>
                  <a:latin typeface="微软雅黑" panose="020B0503020204020204" charset="-122"/>
                  <a:ea typeface="微软雅黑" panose="020B0503020204020204" charset="-122"/>
                </a:endParaRPr>
              </a:p>
            </p:txBody>
          </p:sp>
        </p:grpSp>
        <p:sp>
          <p:nvSpPr>
            <p:cNvPr id="24" name="TextBox 61"/>
            <p:cNvSpPr txBox="1"/>
            <p:nvPr/>
          </p:nvSpPr>
          <p:spPr>
            <a:xfrm>
              <a:off x="1063047" y="1822102"/>
              <a:ext cx="950398" cy="285823"/>
            </a:xfrm>
            <a:prstGeom prst="rect">
              <a:avLst/>
            </a:prstGeom>
            <a:noFill/>
            <a:ln w="9525">
              <a:noFill/>
            </a:ln>
          </p:spPr>
          <p:txBody>
            <a:bodyPr>
              <a:spAutoFit/>
            </a:bodyPr>
            <a:lstStyle/>
            <a:p>
              <a:pPr algn="r" defTabSz="2058035" fontAlgn="base">
                <a:spcBef>
                  <a:spcPct val="0"/>
                </a:spcBef>
                <a:spcAft>
                  <a:spcPct val="0"/>
                </a:spcAft>
                <a:defRPr/>
              </a:pPr>
              <a:r>
                <a:rPr lang="zh-CN" altLang="en-US" sz="4200" b="1" dirty="0">
                  <a:solidFill>
                    <a:prstClr val="white"/>
                  </a:solidFill>
                  <a:latin typeface="微软雅黑" panose="020B0503020204020204" charset="-122"/>
                  <a:ea typeface="微软雅黑" panose="020B0503020204020204" charset="-122"/>
                </a:rPr>
                <a:t>任务三</a:t>
              </a:r>
            </a:p>
          </p:txBody>
        </p:sp>
      </p:grpSp>
      <p:sp>
        <p:nvSpPr>
          <p:cNvPr id="27" name="文本框 26"/>
          <p:cNvSpPr txBox="1"/>
          <p:nvPr/>
        </p:nvSpPr>
        <p:spPr>
          <a:xfrm>
            <a:off x="781922" y="5775212"/>
            <a:ext cx="3432413" cy="1685155"/>
          </a:xfrm>
          <a:prstGeom prst="rect">
            <a:avLst/>
          </a:prstGeom>
          <a:solidFill>
            <a:schemeClr val="bg2"/>
          </a:solidFill>
          <a:ln w="9525">
            <a:noFill/>
          </a:ln>
        </p:spPr>
        <p:txBody>
          <a:bodyPr wrap="square" lIns="205816" tIns="102909" rIns="205816" bIns="102909">
            <a:spAutoFit/>
          </a:bodyPr>
          <a:lstStyle/>
          <a:p>
            <a:pPr defTabSz="2058035" fontAlgn="base">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rPr>
              <a:t>掌握九品中正制和科举制选官用人的标准及其影响，理解隋唐选官制度的中央化。</a:t>
            </a:r>
          </a:p>
        </p:txBody>
      </p:sp>
      <p:sp>
        <p:nvSpPr>
          <p:cNvPr id="28" name="文本框 27"/>
          <p:cNvSpPr txBox="1"/>
          <p:nvPr/>
        </p:nvSpPr>
        <p:spPr>
          <a:xfrm>
            <a:off x="4172661" y="8495588"/>
            <a:ext cx="2810688" cy="1313180"/>
          </a:xfrm>
          <a:prstGeom prst="rect">
            <a:avLst/>
          </a:prstGeom>
          <a:solidFill>
            <a:schemeClr val="bg2"/>
          </a:solidFill>
          <a:ln w="9525">
            <a:noFill/>
          </a:ln>
        </p:spPr>
        <p:txBody>
          <a:bodyPr wrap="square" lIns="205816" tIns="102909" rIns="205816" bIns="102909">
            <a:spAutoFit/>
          </a:bodyPr>
          <a:lstStyle/>
          <a:p>
            <a:pPr defTabSz="2058035" fontAlgn="base">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rPr>
              <a:t>认识隋唐时期加强君主专制在官制上的体现。</a:t>
            </a:r>
          </a:p>
        </p:txBody>
      </p:sp>
      <p:sp>
        <p:nvSpPr>
          <p:cNvPr id="29" name="文本框 28"/>
          <p:cNvSpPr txBox="1"/>
          <p:nvPr/>
        </p:nvSpPr>
        <p:spPr>
          <a:xfrm>
            <a:off x="12635638" y="6657255"/>
            <a:ext cx="3606164" cy="2054487"/>
          </a:xfrm>
          <a:prstGeom prst="rect">
            <a:avLst/>
          </a:prstGeom>
          <a:solidFill>
            <a:schemeClr val="bg2"/>
          </a:solidFill>
          <a:ln w="9525">
            <a:noFill/>
          </a:ln>
        </p:spPr>
        <p:txBody>
          <a:bodyPr wrap="square" lIns="205816" tIns="102909" rIns="205816" bIns="102909">
            <a:spAutoFit/>
          </a:bodyPr>
          <a:lstStyle/>
          <a:p>
            <a:pPr defTabSz="2058035" fontAlgn="base">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rPr>
              <a:t>理解赋税制度是国家的财政基础，认识赋税制度从租庸调制到两税法的改革，掌握其变化的趋势。</a:t>
            </a:r>
          </a:p>
        </p:txBody>
      </p:sp>
      <p:sp>
        <p:nvSpPr>
          <p:cNvPr id="2" name="文本框 1"/>
          <p:cNvSpPr txBox="1"/>
          <p:nvPr/>
        </p:nvSpPr>
        <p:spPr>
          <a:xfrm>
            <a:off x="43505" y="74449"/>
            <a:ext cx="11118306" cy="923330"/>
          </a:xfrm>
          <a:prstGeom prst="rect">
            <a:avLst/>
          </a:prstGeom>
          <a:noFill/>
        </p:spPr>
        <p:txBody>
          <a:bodyPr wrap="square">
            <a:spAutoFit/>
          </a:bodyPr>
          <a:lstStyle/>
          <a:p>
            <a:r>
              <a:rPr lang="zh-CN" altLang="en-US"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课程一：隋唐的制度变化与创新</a:t>
            </a:r>
            <a:endParaRPr lang="zh-CN" altLang="en-US" sz="5400" b="1" dirty="0">
              <a:solidFill>
                <a:srgbClr val="0066FF"/>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46408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7619B8B-2D76-BDCE-6419-05AEE978E9D8}"/>
              </a:ext>
            </a:extLst>
          </p:cNvPr>
          <p:cNvSpPr txBox="1"/>
          <p:nvPr/>
        </p:nvSpPr>
        <p:spPr>
          <a:xfrm>
            <a:off x="5169" y="2264767"/>
            <a:ext cx="18362612" cy="5078313"/>
          </a:xfrm>
          <a:prstGeom prst="rect">
            <a:avLst/>
          </a:prstGeom>
          <a:noFill/>
          <a:ln w="9525">
            <a:noFill/>
          </a:ln>
        </p:spPr>
        <p:txBody>
          <a:bodyPr wrap="square">
            <a:spAutoFit/>
          </a:bodyPr>
          <a:lstStyle/>
          <a:p>
            <a:pPr indent="0"/>
            <a:r>
              <a:rPr lang="zh-CN" b="1" dirty="0">
                <a:solidFill>
                  <a:srgbClr val="FF0000"/>
                </a:solidFill>
                <a:latin typeface="微软雅黑" panose="020B0503020204020204" charset="-122"/>
                <a:ea typeface="微软雅黑" panose="020B0503020204020204" charset="-122"/>
                <a:cs typeface="微软雅黑" panose="020B0503020204020204" charset="-122"/>
              </a:rPr>
              <a:t>唯物史观：</a:t>
            </a:r>
            <a:r>
              <a:rPr lang="zh-CN" b="1" dirty="0">
                <a:latin typeface="微软雅黑" panose="020B0503020204020204" charset="-122"/>
                <a:ea typeface="微软雅黑" panose="020B0503020204020204" charset="-122"/>
                <a:cs typeface="微软雅黑" panose="020B0503020204020204" charset="-122"/>
              </a:rPr>
              <a:t>通过对中国古代的赋税制度的演变历程的学习，使学生认识到生产力与生产关系的辩证关系。</a:t>
            </a:r>
          </a:p>
          <a:p>
            <a:pPr indent="0"/>
            <a:r>
              <a:rPr lang="zh-CN" b="1" dirty="0">
                <a:solidFill>
                  <a:srgbClr val="FF0000"/>
                </a:solidFill>
                <a:latin typeface="微软雅黑" panose="020B0503020204020204" charset="-122"/>
                <a:ea typeface="微软雅黑" panose="020B0503020204020204" charset="-122"/>
                <a:cs typeface="微软雅黑" panose="020B0503020204020204" charset="-122"/>
              </a:rPr>
              <a:t>时空观念：</a:t>
            </a:r>
            <a:r>
              <a:rPr lang="zh-CN" b="1" dirty="0">
                <a:latin typeface="微软雅黑" panose="020B0503020204020204" charset="-122"/>
                <a:ea typeface="微软雅黑" panose="020B0503020204020204" charset="-122"/>
                <a:cs typeface="微软雅黑" panose="020B0503020204020204" charset="-122"/>
              </a:rPr>
              <a:t>通过通过创设情境，使学生认识到赋税制度的演变与当时的社会历史条件的变化息息相关，培养学生时空观念。</a:t>
            </a:r>
          </a:p>
          <a:p>
            <a:pPr indent="0"/>
            <a:r>
              <a:rPr lang="zh-CN" b="1" dirty="0">
                <a:solidFill>
                  <a:srgbClr val="FF0000"/>
                </a:solidFill>
                <a:latin typeface="微软雅黑" panose="020B0503020204020204" charset="-122"/>
                <a:ea typeface="微软雅黑" panose="020B0503020204020204" charset="-122"/>
                <a:cs typeface="微软雅黑" panose="020B0503020204020204" charset="-122"/>
              </a:rPr>
              <a:t>史料实证：</a:t>
            </a:r>
            <a:r>
              <a:rPr lang="zh-CN" b="1" dirty="0">
                <a:latin typeface="微软雅黑" panose="020B0503020204020204" charset="-122"/>
                <a:ea typeface="微软雅黑" panose="020B0503020204020204" charset="-122"/>
                <a:cs typeface="微软雅黑" panose="020B0503020204020204" charset="-122"/>
              </a:rPr>
              <a:t>通过对赋税制度史料的研读，培养学生史料实证的精神。</a:t>
            </a:r>
          </a:p>
          <a:p>
            <a:pPr indent="0"/>
            <a:r>
              <a:rPr lang="zh-CN" b="1" dirty="0">
                <a:solidFill>
                  <a:srgbClr val="FF0000"/>
                </a:solidFill>
                <a:latin typeface="微软雅黑" panose="020B0503020204020204" charset="-122"/>
                <a:ea typeface="微软雅黑" panose="020B0503020204020204" charset="-122"/>
                <a:cs typeface="微软雅黑" panose="020B0503020204020204" charset="-122"/>
              </a:rPr>
              <a:t>历史解释：</a:t>
            </a:r>
            <a:r>
              <a:rPr lang="zh-CN" b="1" dirty="0">
                <a:latin typeface="微软雅黑" panose="020B0503020204020204" charset="-122"/>
                <a:ea typeface="微软雅黑" panose="020B0503020204020204" charset="-122"/>
                <a:cs typeface="微软雅黑" panose="020B0503020204020204" charset="-122"/>
              </a:rPr>
              <a:t>通过对每个朝代赋税制度背景、内容、影响的学习，提高学生从不同角度对历史现象做出合理的历史解释。</a:t>
            </a:r>
          </a:p>
          <a:p>
            <a:pPr indent="0"/>
            <a:r>
              <a:rPr lang="zh-CN" b="1" dirty="0">
                <a:solidFill>
                  <a:srgbClr val="FF0000"/>
                </a:solidFill>
                <a:latin typeface="微软雅黑" panose="020B0503020204020204" charset="-122"/>
                <a:ea typeface="微软雅黑" panose="020B0503020204020204" charset="-122"/>
                <a:cs typeface="微软雅黑" panose="020B0503020204020204" charset="-122"/>
              </a:rPr>
              <a:t>家国情怀：</a:t>
            </a:r>
            <a:r>
              <a:rPr lang="zh-CN" b="1" dirty="0">
                <a:latin typeface="微软雅黑" panose="020B0503020204020204" charset="-122"/>
                <a:ea typeface="微软雅黑" panose="020B0503020204020204" charset="-122"/>
                <a:cs typeface="微软雅黑" panose="020B0503020204020204" charset="-122"/>
              </a:rPr>
              <a:t>通过近代关税的发展历程，学生进一步认识到赋税制度是国家政权的重要保障，是中华民族兴旺发达、人民幸福安康的重要基础。</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5" name="文本框 4">
            <a:extLst>
              <a:ext uri="{FF2B5EF4-FFF2-40B4-BE49-F238E27FC236}">
                <a16:creationId xmlns="" xmlns:a16="http://schemas.microsoft.com/office/drawing/2014/main" id="{A9688F4A-8F99-4978-3D63-77D571BF8E06}"/>
              </a:ext>
            </a:extLst>
          </p:cNvPr>
          <p:cNvSpPr txBox="1"/>
          <p:nvPr/>
        </p:nvSpPr>
        <p:spPr>
          <a:xfrm>
            <a:off x="42475" y="608583"/>
            <a:ext cx="9144000" cy="923330"/>
          </a:xfrm>
          <a:prstGeom prst="rect">
            <a:avLst/>
          </a:prstGeom>
          <a:noFill/>
        </p:spPr>
        <p:txBody>
          <a:bodyPr wrap="square">
            <a:spAutoFit/>
          </a:bodyPr>
          <a:lstStyle/>
          <a:p>
            <a:r>
              <a:rPr lang="zh-CN" altLang="en-US"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课程二：</a:t>
            </a:r>
            <a:r>
              <a:rPr lang="zh-CN" altLang="zh-CN"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中国赋税制度的演变</a:t>
            </a:r>
            <a:endParaRPr lang="zh-CN" altLang="en-US" sz="5400" b="1" dirty="0">
              <a:solidFill>
                <a:srgbClr val="0066FF"/>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44210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61328" y="2048743"/>
            <a:ext cx="2978985" cy="783197"/>
          </a:xfrm>
          <a:prstGeom prst="rect">
            <a:avLst/>
          </a:prstGeom>
          <a:solidFill>
            <a:srgbClr val="FFC000"/>
          </a:solidFill>
        </p:spPr>
        <p:txBody>
          <a:bodyPr wrap="square" lIns="137187" tIns="68594" rIns="137187" bIns="68594" rtlCol="0">
            <a:spAutoFit/>
          </a:bodyPr>
          <a:lstStyle/>
          <a:p>
            <a:pPr algn="ctr"/>
            <a:r>
              <a:rPr lang="zh-CN" altLang="en-US" sz="4200" b="1" dirty="0">
                <a:latin typeface="微软雅黑" panose="020B0503020204020204" charset="-122"/>
                <a:ea typeface="微软雅黑" panose="020B0503020204020204" charset="-122"/>
              </a:rPr>
              <a:t>归纳总结</a:t>
            </a:r>
          </a:p>
        </p:txBody>
      </p:sp>
      <p:sp>
        <p:nvSpPr>
          <p:cNvPr id="29" name="矩形 28"/>
          <p:cNvSpPr/>
          <p:nvPr/>
        </p:nvSpPr>
        <p:spPr>
          <a:xfrm>
            <a:off x="718310" y="3780686"/>
            <a:ext cx="8181490" cy="741274"/>
          </a:xfrm>
          <a:prstGeom prst="rect">
            <a:avLst/>
          </a:prstGeom>
          <a:solidFill>
            <a:schemeClr val="accent3">
              <a:lumMod val="20000"/>
              <a:lumOff val="80000"/>
            </a:schemeClr>
          </a:solidFill>
          <a:ln>
            <a:noFill/>
          </a:ln>
        </p:spPr>
        <p:txBody>
          <a:bodyPr wrap="none" lIns="137187" tIns="68594" rIns="137187" bIns="68594" rtlCol="0" anchor="t">
            <a:noAutofit/>
          </a:bodyPr>
          <a:lstStyle/>
          <a:p>
            <a:pPr algn="l"/>
            <a:r>
              <a:rPr lang="zh-CN" altLang="en-US" sz="4200" b="1">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中国古代赋役制度的演变发展趋势</a:t>
            </a:r>
          </a:p>
        </p:txBody>
      </p:sp>
      <p:pic>
        <p:nvPicPr>
          <p:cNvPr id="5" name="图片 4" descr="日程表&#10;&#10;描述已自动生成"/>
          <p:cNvPicPr>
            <a:picLocks noChangeAspect="1"/>
          </p:cNvPicPr>
          <p:nvPr>
            <p:custDataLst>
              <p:tags r:id="rId2"/>
            </p:custDataLst>
          </p:nvPr>
        </p:nvPicPr>
        <p:blipFill>
          <a:blip r:embed="rId4"/>
          <a:srcRect l="9167" t="28331" r="11666" b="20437"/>
          <a:stretch>
            <a:fillRect/>
          </a:stretch>
        </p:blipFill>
        <p:spPr>
          <a:xfrm>
            <a:off x="5735998" y="768904"/>
            <a:ext cx="7527962" cy="3011782"/>
          </a:xfrm>
          <a:prstGeom prst="rect">
            <a:avLst/>
          </a:prstGeom>
        </p:spPr>
      </p:pic>
      <p:sp>
        <p:nvSpPr>
          <p:cNvPr id="8" name="文本框 7"/>
          <p:cNvSpPr txBox="1"/>
          <p:nvPr/>
        </p:nvSpPr>
        <p:spPr>
          <a:xfrm>
            <a:off x="569694" y="4671549"/>
            <a:ext cx="10875628" cy="3182332"/>
          </a:xfrm>
          <a:prstGeom prst="rect">
            <a:avLst/>
          </a:prstGeom>
          <a:noFill/>
        </p:spPr>
        <p:txBody>
          <a:bodyPr wrap="square" lIns="137187" tIns="68594" rIns="137187" bIns="68594" rtlCol="0">
            <a:spAutoFit/>
          </a:bodyPr>
          <a:lstStyle/>
          <a:p>
            <a:pPr>
              <a:lnSpc>
                <a:spcPct val="11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a:solidFill>
                  <a:srgbClr val="1D41D5"/>
                </a:solidFill>
                <a:latin typeface="微软雅黑" panose="020B0503020204020204" charset="-122"/>
                <a:ea typeface="微软雅黑" panose="020B0503020204020204" charset="-122"/>
                <a:cs typeface="微软雅黑" panose="020B0503020204020204" charset="-122"/>
              </a:rPr>
              <a:t>征收标准</a:t>
            </a:r>
            <a:r>
              <a:rPr lang="zh-CN" altLang="en-US" b="1">
                <a:latin typeface="微软雅黑" panose="020B0503020204020204" charset="-122"/>
                <a:ea typeface="微软雅黑" panose="020B0503020204020204" charset="-122"/>
                <a:cs typeface="微软雅黑" panose="020B0503020204020204" charset="-122"/>
              </a:rPr>
              <a:t>：由以</a:t>
            </a:r>
            <a:r>
              <a:rPr lang="zh-CN" altLang="en-US" b="1">
                <a:solidFill>
                  <a:srgbClr val="FF0000"/>
                </a:solidFill>
                <a:latin typeface="微软雅黑" panose="020B0503020204020204" charset="-122"/>
                <a:ea typeface="微软雅黑" panose="020B0503020204020204" charset="-122"/>
                <a:cs typeface="微软雅黑" panose="020B0503020204020204" charset="-122"/>
              </a:rPr>
              <a:t>人丁</a:t>
            </a:r>
            <a:r>
              <a:rPr lang="zh-CN" altLang="en-US" b="1">
                <a:latin typeface="微软雅黑" panose="020B0503020204020204" charset="-122"/>
                <a:ea typeface="微软雅黑" panose="020B0503020204020204" charset="-122"/>
                <a:cs typeface="微软雅黑" panose="020B0503020204020204" charset="-122"/>
              </a:rPr>
              <a:t>为主向逐渐以</a:t>
            </a:r>
            <a:r>
              <a:rPr lang="zh-CN" altLang="en-US" b="1">
                <a:solidFill>
                  <a:srgbClr val="FF0000"/>
                </a:solidFill>
                <a:latin typeface="微软雅黑" panose="020B0503020204020204" charset="-122"/>
                <a:ea typeface="微软雅黑" panose="020B0503020204020204" charset="-122"/>
                <a:cs typeface="微软雅黑" panose="020B0503020204020204" charset="-122"/>
              </a:rPr>
              <a:t>田亩</a:t>
            </a:r>
            <a:r>
              <a:rPr lang="zh-CN" altLang="en-US" b="1">
                <a:latin typeface="微软雅黑" panose="020B0503020204020204" charset="-122"/>
                <a:ea typeface="微软雅黑" panose="020B0503020204020204" charset="-122"/>
                <a:cs typeface="微软雅黑" panose="020B0503020204020204" charset="-122"/>
              </a:rPr>
              <a:t>为主过渡。</a:t>
            </a:r>
          </a:p>
          <a:p>
            <a:pPr>
              <a:lnSpc>
                <a:spcPct val="11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a:solidFill>
                  <a:srgbClr val="1D41D5"/>
                </a:solidFill>
                <a:latin typeface="微软雅黑" panose="020B0503020204020204" charset="-122"/>
                <a:ea typeface="微软雅黑" panose="020B0503020204020204" charset="-122"/>
                <a:cs typeface="微软雅黑" panose="020B0503020204020204" charset="-122"/>
              </a:rPr>
              <a:t>赋税种类</a:t>
            </a:r>
            <a:r>
              <a:rPr lang="zh-CN" altLang="en-US" b="1">
                <a:latin typeface="微软雅黑" panose="020B0503020204020204" charset="-122"/>
                <a:ea typeface="微软雅黑" panose="020B0503020204020204" charset="-122"/>
                <a:cs typeface="微软雅黑" panose="020B0503020204020204" charset="-122"/>
              </a:rPr>
              <a:t>：由</a:t>
            </a:r>
            <a:r>
              <a:rPr lang="zh-CN" altLang="en-US" b="1">
                <a:solidFill>
                  <a:srgbClr val="FF0000"/>
                </a:solidFill>
                <a:latin typeface="微软雅黑" panose="020B0503020204020204" charset="-122"/>
                <a:ea typeface="微软雅黑" panose="020B0503020204020204" charset="-122"/>
                <a:cs typeface="微软雅黑" panose="020B0503020204020204" charset="-122"/>
              </a:rPr>
              <a:t>繁杂</a:t>
            </a:r>
            <a:r>
              <a:rPr lang="zh-CN" altLang="en-US" b="1">
                <a:latin typeface="微软雅黑" panose="020B0503020204020204" charset="-122"/>
                <a:ea typeface="微软雅黑" panose="020B0503020204020204" charset="-122"/>
                <a:cs typeface="微软雅黑" panose="020B0503020204020204" charset="-122"/>
              </a:rPr>
              <a:t>到</a:t>
            </a:r>
            <a:r>
              <a:rPr lang="zh-CN" altLang="en-US" b="1">
                <a:solidFill>
                  <a:srgbClr val="FF0000"/>
                </a:solidFill>
                <a:latin typeface="微软雅黑" panose="020B0503020204020204" charset="-122"/>
                <a:ea typeface="微软雅黑" panose="020B0503020204020204" charset="-122"/>
                <a:cs typeface="微软雅黑" panose="020B0503020204020204" charset="-122"/>
              </a:rPr>
              <a:t>简单</a:t>
            </a:r>
            <a:endParaRPr lang="zh-CN" altLang="en-US"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a:solidFill>
                  <a:srgbClr val="1D41D5"/>
                </a:solidFill>
                <a:latin typeface="微软雅黑" panose="020B0503020204020204" charset="-122"/>
                <a:ea typeface="微软雅黑" panose="020B0503020204020204" charset="-122"/>
                <a:cs typeface="微软雅黑" panose="020B0503020204020204" charset="-122"/>
              </a:rPr>
              <a:t>征税方式</a:t>
            </a:r>
            <a:r>
              <a:rPr lang="zh-CN" altLang="en-US" b="1">
                <a:latin typeface="微软雅黑" panose="020B0503020204020204" charset="-122"/>
                <a:ea typeface="微软雅黑" panose="020B0503020204020204" charset="-122"/>
                <a:cs typeface="微软雅黑" panose="020B0503020204020204" charset="-122"/>
              </a:rPr>
              <a:t>：由</a:t>
            </a:r>
            <a:r>
              <a:rPr lang="zh-CN" altLang="en-US" b="1">
                <a:solidFill>
                  <a:srgbClr val="FF0000"/>
                </a:solidFill>
                <a:latin typeface="微软雅黑" panose="020B0503020204020204" charset="-122"/>
                <a:ea typeface="微软雅黑" panose="020B0503020204020204" charset="-122"/>
                <a:cs typeface="微软雅黑" panose="020B0503020204020204" charset="-122"/>
              </a:rPr>
              <a:t>实物</a:t>
            </a:r>
            <a:r>
              <a:rPr lang="zh-CN" altLang="en-US" b="1">
                <a:latin typeface="微软雅黑" panose="020B0503020204020204" charset="-122"/>
                <a:ea typeface="微软雅黑" panose="020B0503020204020204" charset="-122"/>
                <a:cs typeface="微软雅黑" panose="020B0503020204020204" charset="-122"/>
              </a:rPr>
              <a:t>地租逐渐向</a:t>
            </a:r>
            <a:r>
              <a:rPr lang="zh-CN" altLang="en-US" b="1">
                <a:solidFill>
                  <a:srgbClr val="FF0000"/>
                </a:solidFill>
                <a:latin typeface="微软雅黑" panose="020B0503020204020204" charset="-122"/>
                <a:ea typeface="微软雅黑" panose="020B0503020204020204" charset="-122"/>
                <a:cs typeface="微软雅黑" panose="020B0503020204020204" charset="-122"/>
              </a:rPr>
              <a:t>货币地租</a:t>
            </a:r>
            <a:r>
              <a:rPr lang="zh-CN" altLang="en-US" b="1">
                <a:latin typeface="微软雅黑" panose="020B0503020204020204" charset="-122"/>
                <a:ea typeface="微软雅黑" panose="020B0503020204020204" charset="-122"/>
                <a:cs typeface="微软雅黑" panose="020B0503020204020204" charset="-122"/>
              </a:rPr>
              <a:t>发展。</a:t>
            </a:r>
          </a:p>
          <a:p>
            <a:pPr>
              <a:lnSpc>
                <a:spcPct val="11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a:solidFill>
                  <a:srgbClr val="1D41D5"/>
                </a:solidFill>
                <a:latin typeface="微软雅黑" panose="020B0503020204020204" charset="-122"/>
                <a:ea typeface="微软雅黑" panose="020B0503020204020204" charset="-122"/>
                <a:cs typeface="微软雅黑" panose="020B0503020204020204" charset="-122"/>
              </a:rPr>
              <a:t>征税时间</a:t>
            </a:r>
            <a:r>
              <a:rPr lang="zh-CN" altLang="en-US" b="1">
                <a:latin typeface="微软雅黑" panose="020B0503020204020204" charset="-122"/>
                <a:ea typeface="微软雅黑" panose="020B0503020204020204" charset="-122"/>
                <a:cs typeface="微软雅黑" panose="020B0503020204020204" charset="-122"/>
              </a:rPr>
              <a:t>：从</a:t>
            </a:r>
            <a:r>
              <a:rPr lang="zh-CN" altLang="en-US" b="1">
                <a:solidFill>
                  <a:srgbClr val="FF0000"/>
                </a:solidFill>
                <a:latin typeface="微软雅黑" panose="020B0503020204020204" charset="-122"/>
                <a:ea typeface="微软雅黑" panose="020B0503020204020204" charset="-122"/>
                <a:cs typeface="微软雅黑" panose="020B0503020204020204" charset="-122"/>
              </a:rPr>
              <a:t>不定时</a:t>
            </a:r>
            <a:r>
              <a:rPr lang="zh-CN" altLang="en-US" b="1">
                <a:latin typeface="微软雅黑" panose="020B0503020204020204" charset="-122"/>
                <a:ea typeface="微软雅黑" panose="020B0503020204020204" charset="-122"/>
                <a:cs typeface="微软雅黑" panose="020B0503020204020204" charset="-122"/>
              </a:rPr>
              <a:t>逐渐发展为</a:t>
            </a:r>
            <a:r>
              <a:rPr lang="zh-CN" altLang="en-US" b="1">
                <a:solidFill>
                  <a:srgbClr val="FF0000"/>
                </a:solidFill>
                <a:latin typeface="微软雅黑" panose="020B0503020204020204" charset="-122"/>
                <a:ea typeface="微软雅黑" panose="020B0503020204020204" charset="-122"/>
                <a:cs typeface="微软雅黑" panose="020B0503020204020204" charset="-122"/>
              </a:rPr>
              <a:t>基本定时</a:t>
            </a:r>
            <a:r>
              <a:rPr lang="zh-CN" altLang="en-US" b="1">
                <a:latin typeface="微软雅黑" panose="020B0503020204020204" charset="-122"/>
                <a:ea typeface="微软雅黑" panose="020B0503020204020204" charset="-122"/>
                <a:cs typeface="微软雅黑" panose="020B0503020204020204" charset="-122"/>
              </a:rPr>
              <a:t>。</a:t>
            </a:r>
          </a:p>
          <a:p>
            <a:pPr>
              <a:lnSpc>
                <a:spcPct val="11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a:solidFill>
                  <a:srgbClr val="1D41D5"/>
                </a:solidFill>
                <a:latin typeface="微软雅黑" panose="020B0503020204020204" charset="-122"/>
                <a:ea typeface="微软雅黑" panose="020B0503020204020204" charset="-122"/>
                <a:cs typeface="微软雅黑" panose="020B0503020204020204" charset="-122"/>
              </a:rPr>
              <a:t>人身控制</a:t>
            </a:r>
            <a:r>
              <a:rPr lang="zh-CN" altLang="en-US" b="1">
                <a:latin typeface="微软雅黑" panose="020B0503020204020204" charset="-122"/>
                <a:ea typeface="微软雅黑" panose="020B0503020204020204" charset="-122"/>
                <a:cs typeface="微软雅黑" panose="020B0503020204020204" charset="-122"/>
              </a:rPr>
              <a:t>：封建国家对农民的</a:t>
            </a:r>
            <a:r>
              <a:rPr lang="zh-CN" altLang="en-US" b="1">
                <a:solidFill>
                  <a:srgbClr val="FF0000"/>
                </a:solidFill>
                <a:latin typeface="微软雅黑" panose="020B0503020204020204" charset="-122"/>
                <a:ea typeface="微软雅黑" panose="020B0503020204020204" charset="-122"/>
                <a:cs typeface="微软雅黑" panose="020B0503020204020204" charset="-122"/>
              </a:rPr>
              <a:t>人身控制逐渐松弛</a:t>
            </a:r>
            <a:r>
              <a:rPr lang="zh-CN" altLang="en-US" b="1">
                <a:latin typeface="微软雅黑" panose="020B0503020204020204" charset="-122"/>
                <a:ea typeface="微软雅黑" panose="020B0503020204020204" charset="-122"/>
                <a:cs typeface="微软雅黑" panose="020B0503020204020204" charset="-122"/>
              </a:rPr>
              <a:t>。</a:t>
            </a:r>
          </a:p>
        </p:txBody>
      </p:sp>
      <p:sp>
        <p:nvSpPr>
          <p:cNvPr id="18" name="文本框 17"/>
          <p:cNvSpPr txBox="1"/>
          <p:nvPr/>
        </p:nvSpPr>
        <p:spPr>
          <a:xfrm>
            <a:off x="11834010" y="5243225"/>
            <a:ext cx="1429951" cy="783197"/>
          </a:xfrm>
          <a:prstGeom prst="rect">
            <a:avLst/>
          </a:prstGeom>
          <a:solidFill>
            <a:schemeClr val="accent3">
              <a:lumMod val="20000"/>
              <a:lumOff val="80000"/>
            </a:schemeClr>
          </a:solidFill>
        </p:spPr>
        <p:txBody>
          <a:bodyPr wrap="square" lIns="137187" tIns="68594" rIns="137187" bIns="68594" rtlCol="0">
            <a:spAutoFit/>
          </a:bodyPr>
          <a:lstStyle/>
          <a:p>
            <a:r>
              <a:rPr lang="zh-CN" altLang="en-US" sz="4200" b="1">
                <a:latin typeface="微软雅黑" panose="020B0503020204020204" charset="-122"/>
                <a:ea typeface="微软雅黑" panose="020B0503020204020204" charset="-122"/>
              </a:rPr>
              <a:t>原因</a:t>
            </a:r>
          </a:p>
        </p:txBody>
      </p:sp>
      <p:sp>
        <p:nvSpPr>
          <p:cNvPr id="19" name="文本框 18"/>
          <p:cNvSpPr txBox="1"/>
          <p:nvPr/>
        </p:nvSpPr>
        <p:spPr>
          <a:xfrm>
            <a:off x="13652647" y="4552450"/>
            <a:ext cx="3995479" cy="690776"/>
          </a:xfrm>
          <a:prstGeom prst="rect">
            <a:avLst/>
          </a:prstGeom>
          <a:solidFill>
            <a:schemeClr val="accent6">
              <a:lumMod val="20000"/>
              <a:lumOff val="80000"/>
            </a:schemeClr>
          </a:solidFill>
          <a:ln>
            <a:noFill/>
          </a:ln>
        </p:spPr>
        <p:txBody>
          <a:bodyPr wrap="square" lIns="137187" tIns="68594" rIns="137187" bIns="68594" rtlCol="0" anchor="t">
            <a:spAutoFit/>
          </a:bodyPr>
          <a:lstStyle/>
          <a:p>
            <a:pPr algn="ctr"/>
            <a:r>
              <a:rPr lang="zh-CN" altLang="en-US" b="1">
                <a:solidFill>
                  <a:srgbClr val="FF0000"/>
                </a:solidFill>
                <a:latin typeface="微软雅黑" panose="020B0503020204020204" charset="-122"/>
                <a:ea typeface="微软雅黑" panose="020B0503020204020204" charset="-122"/>
                <a:cs typeface="黑体" panose="02010609060101010101" pitchFamily="49" charset="-122"/>
                <a:sym typeface="+mn-ea"/>
              </a:rPr>
              <a:t>统治者</a:t>
            </a:r>
            <a:r>
              <a:rPr lang="zh-CN" altLang="en-US" b="1">
                <a:latin typeface="微软雅黑" panose="020B0503020204020204" charset="-122"/>
                <a:ea typeface="微软雅黑" panose="020B0503020204020204" charset="-122"/>
                <a:cs typeface="黑体" panose="02010609060101010101" pitchFamily="49" charset="-122"/>
                <a:sym typeface="+mn-ea"/>
              </a:rPr>
              <a:t>为维护统治</a:t>
            </a:r>
          </a:p>
        </p:txBody>
      </p:sp>
      <p:sp>
        <p:nvSpPr>
          <p:cNvPr id="22" name="文本框 21"/>
          <p:cNvSpPr txBox="1"/>
          <p:nvPr/>
        </p:nvSpPr>
        <p:spPr>
          <a:xfrm>
            <a:off x="13652647" y="5457604"/>
            <a:ext cx="3995479" cy="690776"/>
          </a:xfrm>
          <a:prstGeom prst="rect">
            <a:avLst/>
          </a:prstGeom>
          <a:solidFill>
            <a:schemeClr val="accent6">
              <a:lumMod val="20000"/>
              <a:lumOff val="80000"/>
            </a:schemeClr>
          </a:solidFill>
          <a:ln>
            <a:noFill/>
          </a:ln>
        </p:spPr>
        <p:txBody>
          <a:bodyPr wrap="square" lIns="137187" tIns="68594" rIns="137187" bIns="68594" rtlCol="0" anchor="t">
            <a:spAutoFit/>
          </a:bodyPr>
          <a:lstStyle/>
          <a:p>
            <a:pPr algn="ctr"/>
            <a:r>
              <a:rPr lang="zh-CN" altLang="en-US" b="1">
                <a:solidFill>
                  <a:srgbClr val="FF0000"/>
                </a:solidFill>
                <a:latin typeface="微软雅黑" panose="020B0503020204020204" charset="-122"/>
                <a:ea typeface="微软雅黑" panose="020B0503020204020204" charset="-122"/>
              </a:rPr>
              <a:t>商品经济</a:t>
            </a:r>
            <a:r>
              <a:rPr lang="zh-CN" altLang="en-US" b="1">
                <a:latin typeface="微软雅黑" panose="020B0503020204020204" charset="-122"/>
                <a:ea typeface="微软雅黑" panose="020B0503020204020204" charset="-122"/>
              </a:rPr>
              <a:t>的发展</a:t>
            </a:r>
          </a:p>
        </p:txBody>
      </p:sp>
      <p:sp>
        <p:nvSpPr>
          <p:cNvPr id="20" name="文本框 19"/>
          <p:cNvSpPr txBox="1"/>
          <p:nvPr/>
        </p:nvSpPr>
        <p:spPr>
          <a:xfrm>
            <a:off x="13652647" y="6362759"/>
            <a:ext cx="3995479" cy="690776"/>
          </a:xfrm>
          <a:prstGeom prst="rect">
            <a:avLst/>
          </a:prstGeom>
          <a:solidFill>
            <a:schemeClr val="accent6">
              <a:lumMod val="20000"/>
              <a:lumOff val="80000"/>
            </a:schemeClr>
          </a:solidFill>
          <a:ln>
            <a:noFill/>
          </a:ln>
        </p:spPr>
        <p:txBody>
          <a:bodyPr wrap="square" lIns="137187" tIns="68594" rIns="137187" bIns="68594" rtlCol="0" anchor="t">
            <a:spAutoFit/>
          </a:bodyPr>
          <a:lstStyle/>
          <a:p>
            <a:pPr algn="ctr"/>
            <a:r>
              <a:rPr lang="zh-CN" altLang="en-US" b="1">
                <a:solidFill>
                  <a:srgbClr val="FF0000"/>
                </a:solidFill>
                <a:latin typeface="微软雅黑" panose="020B0503020204020204" charset="-122"/>
                <a:ea typeface="微软雅黑" panose="020B0503020204020204" charset="-122"/>
              </a:rPr>
              <a:t>农民斗争</a:t>
            </a:r>
            <a:r>
              <a:rPr lang="zh-CN" altLang="en-US" b="1">
                <a:latin typeface="微软雅黑" panose="020B0503020204020204" charset="-122"/>
                <a:ea typeface="微软雅黑" panose="020B0503020204020204" charset="-122"/>
              </a:rPr>
              <a:t>吸取教训</a:t>
            </a:r>
          </a:p>
        </p:txBody>
      </p:sp>
      <p:sp>
        <p:nvSpPr>
          <p:cNvPr id="23" name="文本框 22"/>
          <p:cNvSpPr txBox="1"/>
          <p:nvPr/>
        </p:nvSpPr>
        <p:spPr>
          <a:xfrm>
            <a:off x="4087888" y="8493205"/>
            <a:ext cx="1382317" cy="783197"/>
          </a:xfrm>
          <a:prstGeom prst="rect">
            <a:avLst/>
          </a:prstGeom>
          <a:solidFill>
            <a:schemeClr val="accent3">
              <a:lumMod val="20000"/>
              <a:lumOff val="80000"/>
            </a:schemeClr>
          </a:solidFill>
        </p:spPr>
        <p:txBody>
          <a:bodyPr wrap="square" lIns="137187" tIns="68594" rIns="137187" bIns="68594" rtlCol="0">
            <a:spAutoFit/>
          </a:bodyPr>
          <a:lstStyle/>
          <a:p>
            <a:r>
              <a:rPr lang="zh-CN" altLang="en-US" sz="4200" b="1">
                <a:latin typeface="微软雅黑" panose="020B0503020204020204" charset="-122"/>
                <a:ea typeface="微软雅黑" panose="020B0503020204020204" charset="-122"/>
              </a:rPr>
              <a:t>实质</a:t>
            </a:r>
          </a:p>
        </p:txBody>
      </p:sp>
      <p:sp>
        <p:nvSpPr>
          <p:cNvPr id="24" name="文本框 23"/>
          <p:cNvSpPr txBox="1"/>
          <p:nvPr/>
        </p:nvSpPr>
        <p:spPr>
          <a:xfrm>
            <a:off x="5652163" y="8240716"/>
            <a:ext cx="8800723" cy="1245302"/>
          </a:xfrm>
          <a:prstGeom prst="rect">
            <a:avLst/>
          </a:prstGeom>
          <a:solidFill>
            <a:srgbClr val="00B0F0">
              <a:alpha val="7000"/>
            </a:srgbClr>
          </a:solidFill>
        </p:spPr>
        <p:txBody>
          <a:bodyPr wrap="square" lIns="137187" tIns="68594" rIns="137187" bIns="68594" rtlCol="0" anchor="t">
            <a:spAutoFit/>
          </a:bodyPr>
          <a:lstStyle/>
          <a:p>
            <a:pPr algn="ctr"/>
            <a:r>
              <a:rPr lang="zh-CN" altLang="en-US" b="1">
                <a:solidFill>
                  <a:srgbClr val="1D41D5"/>
                </a:solidFill>
                <a:latin typeface="微软雅黑" panose="020B0503020204020204" charset="-122"/>
                <a:ea typeface="微软雅黑" panose="020B0503020204020204" charset="-122"/>
                <a:sym typeface="+mn-ea"/>
              </a:rPr>
              <a:t>生产关系的调整</a:t>
            </a:r>
            <a:r>
              <a:rPr lang="zh-CN" altLang="en-US" b="1">
                <a:latin typeface="微软雅黑" panose="020B0503020204020204" charset="-122"/>
                <a:ea typeface="微软雅黑" panose="020B0503020204020204" charset="-122"/>
                <a:sym typeface="+mn-ea"/>
              </a:rPr>
              <a:t>，</a:t>
            </a:r>
            <a:endParaRPr lang="zh-CN" altLang="en-US" b="1">
              <a:latin typeface="微软雅黑" panose="020B0503020204020204" charset="-122"/>
              <a:ea typeface="微软雅黑" panose="020B0503020204020204" charset="-122"/>
            </a:endParaRPr>
          </a:p>
          <a:p>
            <a:pPr algn="ctr"/>
            <a:r>
              <a:rPr lang="zh-CN" altLang="en-US" b="1">
                <a:latin typeface="微软雅黑" panose="020B0503020204020204" charset="-122"/>
                <a:ea typeface="微软雅黑" panose="020B0503020204020204" charset="-122"/>
                <a:sym typeface="+mn-ea"/>
              </a:rPr>
              <a:t>体现了</a:t>
            </a:r>
            <a:r>
              <a:rPr lang="zh-CN" altLang="en-US" b="1">
                <a:solidFill>
                  <a:srgbClr val="FF0000"/>
                </a:solidFill>
                <a:latin typeface="微软雅黑" panose="020B0503020204020204" charset="-122"/>
                <a:ea typeface="微软雅黑" panose="020B0503020204020204" charset="-122"/>
                <a:sym typeface="+mn-ea"/>
              </a:rPr>
              <a:t>上层建筑适应经济发展的规律。</a:t>
            </a:r>
          </a:p>
        </p:txBody>
      </p:sp>
      <p:sp>
        <p:nvSpPr>
          <p:cNvPr id="2" name="左箭头 1"/>
          <p:cNvSpPr/>
          <p:nvPr/>
        </p:nvSpPr>
        <p:spPr>
          <a:xfrm>
            <a:off x="10231626" y="6026422"/>
            <a:ext cx="2551238" cy="9680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7187" tIns="68594" rIns="137187" bIns="68594" rtlCol="0" anchor="ctr"/>
          <a:lstStyle/>
          <a:p>
            <a:pPr algn="ctr" fontAlgn="base"/>
            <a:endParaRPr lang="zh-CN" altLang="en-US" strike="noStrike" noProof="1"/>
          </a:p>
        </p:txBody>
      </p:sp>
      <p:sp>
        <p:nvSpPr>
          <p:cNvPr id="9" name="右箭头 8"/>
          <p:cNvSpPr/>
          <p:nvPr/>
        </p:nvSpPr>
        <p:spPr>
          <a:xfrm rot="2040000">
            <a:off x="1891041" y="8031101"/>
            <a:ext cx="1719561" cy="8365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137187" tIns="68594" rIns="137187" bIns="68594" rtlCol="0" anchor="ctr"/>
          <a:lstStyle/>
          <a:p>
            <a:pPr algn="ctr"/>
            <a:endParaRPr lang="zh-CN" altLang="en-US"/>
          </a:p>
        </p:txBody>
      </p:sp>
      <p:sp>
        <p:nvSpPr>
          <p:cNvPr id="14" name="文本框 4">
            <a:extLst>
              <a:ext uri="{FF2B5EF4-FFF2-40B4-BE49-F238E27FC236}">
                <a16:creationId xmlns="" xmlns:a16="http://schemas.microsoft.com/office/drawing/2014/main" id="{A9688F4A-8F99-4978-3D63-77D571BF8E06}"/>
              </a:ext>
            </a:extLst>
          </p:cNvPr>
          <p:cNvSpPr txBox="1"/>
          <p:nvPr/>
        </p:nvSpPr>
        <p:spPr>
          <a:xfrm>
            <a:off x="0" y="27194"/>
            <a:ext cx="9144000" cy="923330"/>
          </a:xfrm>
          <a:prstGeom prst="rect">
            <a:avLst/>
          </a:prstGeom>
          <a:noFill/>
        </p:spPr>
        <p:txBody>
          <a:bodyPr wrap="square">
            <a:spAutoFit/>
          </a:bodyPr>
          <a:lstStyle/>
          <a:p>
            <a:r>
              <a:rPr lang="zh-CN" altLang="en-US"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课程二：</a:t>
            </a:r>
            <a:r>
              <a:rPr lang="zh-CN" altLang="zh-CN"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中国赋税制度的演变</a:t>
            </a:r>
            <a:endParaRPr lang="zh-CN" altLang="en-US" sz="5400" b="1" dirty="0">
              <a:solidFill>
                <a:srgbClr val="0066FF"/>
              </a:solidFill>
              <a:latin typeface="华文行楷" panose="02010800040101010101" pitchFamily="2" charset="-122"/>
              <a:ea typeface="华文行楷" panose="02010800040101010101" pitchFamily="2" charset="-122"/>
            </a:endParaRPr>
          </a:p>
        </p:txBody>
      </p:sp>
    </p:spTree>
    <p:custDataLst>
      <p:tags r:id="rId1"/>
    </p:custDataLst>
    <p:extLst>
      <p:ext uri="{BB962C8B-B14F-4D97-AF65-F5344CB8AC3E}">
        <p14:creationId xmlns:p14="http://schemas.microsoft.com/office/powerpoint/2010/main" val="23407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8" grpId="0"/>
      <p:bldP spid="18" grpId="0"/>
      <p:bldP spid="18" grpId="1" bldLvl="0" animBg="1"/>
      <p:bldP spid="19" grpId="0" animBg="1"/>
      <p:bldP spid="19" grpId="1" bldLvl="0" animBg="1"/>
      <p:bldP spid="22" grpId="0" animBg="1"/>
      <p:bldP spid="22" grpId="1" bldLvl="0" animBg="1"/>
      <p:bldP spid="20" grpId="0" animBg="1"/>
      <p:bldP spid="20" grpId="1" bldLvl="0" animBg="1"/>
      <p:bldP spid="23" grpId="0"/>
      <p:bldP spid="23" grpId="1" bldLvl="0" animBg="1"/>
      <p:bldP spid="24" grpId="0" bldLvl="0" animBg="1"/>
      <p:bldP spid="2" grpId="0" bldLvl="0" animBg="1"/>
      <p:bldP spid="2" grpId="1" animBg="1"/>
      <p:bldP spid="9" grpId="0" bldLvl="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480810" y="3560445"/>
            <a:ext cx="4449445" cy="2999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通史</a:t>
            </a:r>
            <a:r>
              <a:rPr lang="en-US" altLang="zh-CN"/>
              <a:t>+</a:t>
            </a:r>
            <a:r>
              <a:rPr lang="zh-CN" altLang="en-US"/>
              <a:t>专题的复习模式下专题确立的依据</a:t>
            </a:r>
          </a:p>
        </p:txBody>
      </p:sp>
      <p:sp>
        <p:nvSpPr>
          <p:cNvPr id="3" name="椭圆 2"/>
          <p:cNvSpPr/>
          <p:nvPr/>
        </p:nvSpPr>
        <p:spPr>
          <a:xfrm>
            <a:off x="1584325" y="1544320"/>
            <a:ext cx="3240405" cy="23761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教材内容</a:t>
            </a:r>
          </a:p>
        </p:txBody>
      </p:sp>
      <p:sp>
        <p:nvSpPr>
          <p:cNvPr id="4" name="椭圆 3"/>
          <p:cNvSpPr/>
          <p:nvPr/>
        </p:nvSpPr>
        <p:spPr>
          <a:xfrm>
            <a:off x="12313920" y="1400175"/>
            <a:ext cx="3240405" cy="23761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课标要求</a:t>
            </a:r>
          </a:p>
        </p:txBody>
      </p:sp>
      <p:sp>
        <p:nvSpPr>
          <p:cNvPr id="5" name="椭圆 4"/>
          <p:cNvSpPr/>
          <p:nvPr/>
        </p:nvSpPr>
        <p:spPr>
          <a:xfrm>
            <a:off x="1584325" y="6729095"/>
            <a:ext cx="3240405" cy="23761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高考评价体系理念</a:t>
            </a:r>
          </a:p>
        </p:txBody>
      </p:sp>
      <p:sp>
        <p:nvSpPr>
          <p:cNvPr id="6" name="椭圆 5"/>
          <p:cNvSpPr/>
          <p:nvPr/>
        </p:nvSpPr>
        <p:spPr>
          <a:xfrm>
            <a:off x="12745720" y="6369050"/>
            <a:ext cx="3240405" cy="23761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高考真题的教学导向</a:t>
            </a:r>
          </a:p>
        </p:txBody>
      </p:sp>
      <p:sp>
        <p:nvSpPr>
          <p:cNvPr id="7" name="燕尾形箭头 6"/>
          <p:cNvSpPr/>
          <p:nvPr/>
        </p:nvSpPr>
        <p:spPr>
          <a:xfrm rot="1500000">
            <a:off x="4968875" y="3344545"/>
            <a:ext cx="1511935" cy="1224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燕尾形箭头 7"/>
          <p:cNvSpPr/>
          <p:nvPr/>
        </p:nvSpPr>
        <p:spPr>
          <a:xfrm rot="8280000">
            <a:off x="10873740" y="3272790"/>
            <a:ext cx="1511935" cy="1224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箭头 8"/>
          <p:cNvSpPr/>
          <p:nvPr/>
        </p:nvSpPr>
        <p:spPr>
          <a:xfrm rot="18660000">
            <a:off x="4883150" y="6224905"/>
            <a:ext cx="1511935" cy="1224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燕尾形箭头 9"/>
          <p:cNvSpPr/>
          <p:nvPr/>
        </p:nvSpPr>
        <p:spPr>
          <a:xfrm rot="13440000">
            <a:off x="10876280" y="6217920"/>
            <a:ext cx="1511935" cy="1224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E31241E4-8CE7-0D8F-6A8C-9F05BFA8EA8F}"/>
              </a:ext>
            </a:extLst>
          </p:cNvPr>
          <p:cNvSpPr txBox="1"/>
          <p:nvPr/>
        </p:nvSpPr>
        <p:spPr>
          <a:xfrm>
            <a:off x="126735" y="272258"/>
            <a:ext cx="11502972" cy="923330"/>
          </a:xfrm>
          <a:prstGeom prst="rect">
            <a:avLst/>
          </a:prstGeom>
          <a:noFill/>
        </p:spPr>
        <p:txBody>
          <a:bodyPr wrap="square">
            <a:spAutoFit/>
          </a:bodyPr>
          <a:lstStyle/>
          <a:p>
            <a:r>
              <a:rPr lang="zh-CN" altLang="en-US" sz="5400" b="1" dirty="0">
                <a:solidFill>
                  <a:srgbClr val="0066FF"/>
                </a:solidFill>
                <a:effectLst/>
                <a:latin typeface="华文行楷" panose="02010800040101010101" pitchFamily="2" charset="-122"/>
                <a:ea typeface="华文行楷" panose="02010800040101010101" pitchFamily="2" charset="-122"/>
                <a:cs typeface="Times New Roman" panose="02020603050405020304" pitchFamily="18" charset="0"/>
              </a:rPr>
              <a:t>课程三：中国古代社会的基层治理</a:t>
            </a:r>
            <a:endParaRPr lang="zh-CN" altLang="en-US" sz="5400" b="1" dirty="0">
              <a:solidFill>
                <a:srgbClr val="0066FF"/>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42D2D447-1111-CACB-7619-DC10052EF41D}"/>
              </a:ext>
            </a:extLst>
          </p:cNvPr>
          <p:cNvSpPr txBox="1"/>
          <p:nvPr/>
        </p:nvSpPr>
        <p:spPr>
          <a:xfrm>
            <a:off x="3889003" y="263753"/>
            <a:ext cx="9127166" cy="923330"/>
          </a:xfrm>
          <a:prstGeom prst="rect">
            <a:avLst/>
          </a:prstGeom>
          <a:noFill/>
        </p:spPr>
        <p:txBody>
          <a:bodyPr wrap="square" rtlCol="0">
            <a:spAutoFit/>
          </a:bodyPr>
          <a:lstStyle/>
          <a:p>
            <a:r>
              <a:rPr lang="zh-CN" altLang="en-US" sz="5400" b="1" dirty="0">
                <a:solidFill>
                  <a:srgbClr val="0066FF"/>
                </a:solidFill>
                <a:latin typeface="微软雅黑" panose="020B0503020204020204" pitchFamily="34" charset="-122"/>
                <a:ea typeface="微软雅黑" panose="020B0503020204020204" pitchFamily="34" charset="-122"/>
              </a:rPr>
              <a:t>赋税制度专题思维能力进阶图</a:t>
            </a:r>
          </a:p>
        </p:txBody>
      </p:sp>
      <p:sp>
        <p:nvSpPr>
          <p:cNvPr id="5" name="椭圆 4">
            <a:extLst>
              <a:ext uri="{FF2B5EF4-FFF2-40B4-BE49-F238E27FC236}">
                <a16:creationId xmlns="" xmlns:a16="http://schemas.microsoft.com/office/drawing/2014/main" id="{E9B4FDC8-3E0B-2A95-8E03-538D886CE9FE}"/>
              </a:ext>
            </a:extLst>
          </p:cNvPr>
          <p:cNvSpPr/>
          <p:nvPr/>
        </p:nvSpPr>
        <p:spPr>
          <a:xfrm>
            <a:off x="14339" y="1205690"/>
            <a:ext cx="4177035" cy="18418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 xmlns:a16="http://schemas.microsoft.com/office/drawing/2014/main" id="{E1E6D13A-4003-D8BB-572F-E1086ED6F181}"/>
              </a:ext>
            </a:extLst>
          </p:cNvPr>
          <p:cNvSpPr txBox="1"/>
          <p:nvPr/>
        </p:nvSpPr>
        <p:spPr>
          <a:xfrm>
            <a:off x="216595" y="1775288"/>
            <a:ext cx="3756578"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高一：基础阶段</a:t>
            </a:r>
          </a:p>
        </p:txBody>
      </p:sp>
      <p:sp>
        <p:nvSpPr>
          <p:cNvPr id="7" name="箭头: 下 6">
            <a:extLst>
              <a:ext uri="{FF2B5EF4-FFF2-40B4-BE49-F238E27FC236}">
                <a16:creationId xmlns="" xmlns:a16="http://schemas.microsoft.com/office/drawing/2014/main" id="{8DC875C4-5B66-9B2C-B220-07CA6D994700}"/>
              </a:ext>
            </a:extLst>
          </p:cNvPr>
          <p:cNvSpPr/>
          <p:nvPr/>
        </p:nvSpPr>
        <p:spPr>
          <a:xfrm>
            <a:off x="1705207" y="3074297"/>
            <a:ext cx="755798" cy="1368152"/>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 xmlns:a16="http://schemas.microsoft.com/office/drawing/2014/main" id="{97865DC2-C953-CCCA-B502-A41F1993B659}"/>
              </a:ext>
            </a:extLst>
          </p:cNvPr>
          <p:cNvSpPr/>
          <p:nvPr/>
        </p:nvSpPr>
        <p:spPr>
          <a:xfrm>
            <a:off x="204995" y="4475185"/>
            <a:ext cx="4177036" cy="2041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81D12444-D21C-D785-39EE-516ED047596C}"/>
              </a:ext>
            </a:extLst>
          </p:cNvPr>
          <p:cNvSpPr txBox="1"/>
          <p:nvPr/>
        </p:nvSpPr>
        <p:spPr>
          <a:xfrm>
            <a:off x="576635" y="5217892"/>
            <a:ext cx="3816995"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高二：提升阶段</a:t>
            </a:r>
          </a:p>
        </p:txBody>
      </p:sp>
      <p:sp>
        <p:nvSpPr>
          <p:cNvPr id="10" name="椭圆 9">
            <a:extLst>
              <a:ext uri="{FF2B5EF4-FFF2-40B4-BE49-F238E27FC236}">
                <a16:creationId xmlns="" xmlns:a16="http://schemas.microsoft.com/office/drawing/2014/main" id="{A683F42C-AB04-C282-0807-185923A0BCB9}"/>
              </a:ext>
            </a:extLst>
          </p:cNvPr>
          <p:cNvSpPr/>
          <p:nvPr/>
        </p:nvSpPr>
        <p:spPr>
          <a:xfrm>
            <a:off x="216595" y="7978154"/>
            <a:ext cx="4177035" cy="184183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EEDFC8E0-BADA-92B8-23CD-47E00790146D}"/>
              </a:ext>
            </a:extLst>
          </p:cNvPr>
          <p:cNvSpPr txBox="1"/>
          <p:nvPr/>
        </p:nvSpPr>
        <p:spPr>
          <a:xfrm>
            <a:off x="576635" y="8575904"/>
            <a:ext cx="3614739"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高三：综合阶段</a:t>
            </a:r>
          </a:p>
        </p:txBody>
      </p:sp>
      <p:sp>
        <p:nvSpPr>
          <p:cNvPr id="12" name="箭头: 下 11">
            <a:extLst>
              <a:ext uri="{FF2B5EF4-FFF2-40B4-BE49-F238E27FC236}">
                <a16:creationId xmlns="" xmlns:a16="http://schemas.microsoft.com/office/drawing/2014/main" id="{8F7576CC-8650-9D45-65B3-588828A2CFD0}"/>
              </a:ext>
            </a:extLst>
          </p:cNvPr>
          <p:cNvSpPr/>
          <p:nvPr/>
        </p:nvSpPr>
        <p:spPr>
          <a:xfrm>
            <a:off x="1724958" y="6556455"/>
            <a:ext cx="755798" cy="1368152"/>
          </a:xfrm>
          <a:prstGeom prst="downArrow">
            <a:avLst>
              <a:gd name="adj1" fmla="val 53507"/>
              <a:gd name="adj2" fmla="val 5000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0AB78992-4E49-101C-D6DB-C0F092C5A6FD}"/>
              </a:ext>
            </a:extLst>
          </p:cNvPr>
          <p:cNvSpPr txBox="1"/>
          <p:nvPr/>
        </p:nvSpPr>
        <p:spPr>
          <a:xfrm>
            <a:off x="4375301" y="1735610"/>
            <a:ext cx="12979197"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掌握租庸调制、两税法的基本概念，并将其置于具体时空之下。</a:t>
            </a:r>
          </a:p>
        </p:txBody>
      </p:sp>
      <p:sp>
        <p:nvSpPr>
          <p:cNvPr id="14" name="文本框 13">
            <a:extLst>
              <a:ext uri="{FF2B5EF4-FFF2-40B4-BE49-F238E27FC236}">
                <a16:creationId xmlns="" xmlns:a16="http://schemas.microsoft.com/office/drawing/2014/main" id="{BA9B4578-9463-85CB-EA7F-EBFFBCDDF895}"/>
              </a:ext>
            </a:extLst>
          </p:cNvPr>
          <p:cNvSpPr txBox="1"/>
          <p:nvPr/>
        </p:nvSpPr>
        <p:spPr>
          <a:xfrm>
            <a:off x="4537075" y="5217892"/>
            <a:ext cx="13754100"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构建起赋税制度专题的基本脉络，实现“古今贯通、中外关联”</a:t>
            </a:r>
          </a:p>
        </p:txBody>
      </p:sp>
      <p:sp>
        <p:nvSpPr>
          <p:cNvPr id="15" name="文本框 14">
            <a:extLst>
              <a:ext uri="{FF2B5EF4-FFF2-40B4-BE49-F238E27FC236}">
                <a16:creationId xmlns="" xmlns:a16="http://schemas.microsoft.com/office/drawing/2014/main" id="{B166B6C1-3FAE-DFBD-1F78-D6843C0C10F4}"/>
              </a:ext>
            </a:extLst>
          </p:cNvPr>
          <p:cNvSpPr txBox="1"/>
          <p:nvPr/>
        </p:nvSpPr>
        <p:spPr>
          <a:xfrm>
            <a:off x="4375301" y="8545639"/>
            <a:ext cx="13754100"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将赋税制度和其他相关制度紧密结合，以解决实际问题。</a:t>
            </a:r>
          </a:p>
        </p:txBody>
      </p:sp>
    </p:spTree>
    <p:extLst>
      <p:ext uri="{BB962C8B-B14F-4D97-AF65-F5344CB8AC3E}">
        <p14:creationId xmlns:p14="http://schemas.microsoft.com/office/powerpoint/2010/main" val="122101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 xmlns:a16="http://schemas.microsoft.com/office/drawing/2014/main" id="{851FA9D7-2BA0-5778-81F2-D0112FBA254B}"/>
              </a:ext>
            </a:extLst>
          </p:cNvPr>
          <p:cNvSpPr>
            <a:spLocks noGrp="1"/>
          </p:cNvSpPr>
          <p:nvPr>
            <p:ph idx="1"/>
          </p:nvPr>
        </p:nvSpPr>
        <p:spPr>
          <a:xfrm>
            <a:off x="36289" y="4208983"/>
            <a:ext cx="18218596" cy="1080120"/>
          </a:xfrm>
        </p:spPr>
        <p:txBody>
          <a:bodyPr>
            <a:normAutofit/>
          </a:bodyPr>
          <a:lstStyle/>
          <a:p>
            <a:pPr marL="0" indent="0" algn="ctr">
              <a:buNone/>
            </a:pPr>
            <a:r>
              <a:rPr lang="zh-CN" altLang="en-US" sz="5400" b="1" dirty="0">
                <a:latin typeface="微软雅黑" panose="020B0503020204020204" pitchFamily="34" charset="-122"/>
                <a:ea typeface="微软雅黑" panose="020B0503020204020204" pitchFamily="34" charset="-122"/>
              </a:rPr>
              <a:t>问题二：三节课如何有效地对学生进行教学评价？</a:t>
            </a:r>
          </a:p>
        </p:txBody>
      </p:sp>
    </p:spTree>
    <p:extLst>
      <p:ext uri="{BB962C8B-B14F-4D97-AF65-F5344CB8AC3E}">
        <p14:creationId xmlns:p14="http://schemas.microsoft.com/office/powerpoint/2010/main" val="99656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 descr="äººæç¤¾ã2020æ°çæ®éé«ä¸­åå²è¯¾ç¨æ åä¸­åäººæ°å±åå½æè²é¨å¶å®äººæ°æè²åºçç¤¾2017å¹´ç2020ä¿®è®¢äººæçé«ä¸­åå²è¯¾æ "/>
          <p:cNvPicPr>
            <a:picLocks noChangeAspect="1"/>
          </p:cNvPicPr>
          <p:nvPr>
            <p:custDataLst>
              <p:tags r:id="rId1"/>
            </p:custDataLst>
          </p:nvPr>
        </p:nvPicPr>
        <p:blipFill>
          <a:blip r:embed="rId4" cstate="print"/>
          <a:srcRect l="3857" t="10667" r="43190" b="16190"/>
          <a:stretch>
            <a:fillRect/>
          </a:stretch>
        </p:blipFill>
        <p:spPr>
          <a:xfrm>
            <a:off x="432643" y="2841197"/>
            <a:ext cx="2797978" cy="3898307"/>
          </a:xfrm>
          <a:prstGeom prst="rect">
            <a:avLst/>
          </a:prstGeom>
          <a:noFill/>
          <a:ln w="9525">
            <a:noFill/>
          </a:ln>
        </p:spPr>
      </p:pic>
      <p:sp>
        <p:nvSpPr>
          <p:cNvPr id="19" name="文本框 18"/>
          <p:cNvSpPr txBox="1"/>
          <p:nvPr/>
        </p:nvSpPr>
        <p:spPr>
          <a:xfrm>
            <a:off x="3529159" y="1544355"/>
            <a:ext cx="13286824" cy="7293610"/>
          </a:xfrm>
          <a:prstGeom prst="rect">
            <a:avLst/>
          </a:prstGeom>
          <a:solidFill>
            <a:srgbClr val="FFFFFF">
              <a:alpha val="39000"/>
            </a:srgbClr>
          </a:solidFill>
          <a:ln w="9525">
            <a:solidFill>
              <a:schemeClr val="accent6"/>
            </a:solidFill>
          </a:ln>
        </p:spPr>
        <p:txBody>
          <a:bodyPr wrap="square">
            <a:spAutoFit/>
          </a:bodyPr>
          <a:lstStyle/>
          <a:p>
            <a:pPr indent="29210" algn="just">
              <a:lnSpc>
                <a:spcPct val="130000"/>
              </a:lnSpc>
            </a:pPr>
            <a:r>
              <a:rPr lang="zh-CN" altLang="en-US" sz="3000" b="1">
                <a:solidFill>
                  <a:srgbClr val="FF0000"/>
                </a:solidFill>
                <a:latin typeface="微软雅黑" panose="020B0503020204020204" pitchFamily="34" charset="-122"/>
                <a:cs typeface="微软雅黑" panose="020B0503020204020204" pitchFamily="34" charset="-122"/>
              </a:rPr>
              <a:t>多维度进行评价：</a:t>
            </a:r>
          </a:p>
          <a:p>
            <a:pPr indent="29210" algn="just">
              <a:lnSpc>
                <a:spcPct val="130000"/>
              </a:lnSpc>
            </a:pPr>
            <a:r>
              <a:rPr lang="zh-CN" altLang="en-US" sz="3000" b="1">
                <a:latin typeface="微软雅黑" panose="020B0503020204020204" pitchFamily="34" charset="-122"/>
                <a:cs typeface="微软雅黑" panose="020B0503020204020204" pitchFamily="34" charset="-122"/>
              </a:rPr>
              <a:t>      </a:t>
            </a:r>
            <a:r>
              <a:rPr lang="en-US" altLang="zh-CN" sz="3000" b="1">
                <a:latin typeface="微软雅黑" panose="020B0503020204020204" pitchFamily="34" charset="-122"/>
                <a:cs typeface="微软雅黑" panose="020B0503020204020204" pitchFamily="34" charset="-122"/>
              </a:rPr>
              <a:t> </a:t>
            </a:r>
            <a:r>
              <a:rPr lang="zh-CN" altLang="en-US" sz="3000" b="1">
                <a:solidFill>
                  <a:srgbClr val="FF0000"/>
                </a:solidFill>
                <a:latin typeface="微软雅黑" panose="020B0503020204020204" pitchFamily="34" charset="-122"/>
                <a:cs typeface="微软雅黑" panose="020B0503020204020204" pitchFamily="34" charset="-122"/>
              </a:rPr>
              <a:t>注重课堂学习评价和实践活动评价的有机结合。</a:t>
            </a:r>
            <a:r>
              <a:rPr lang="zh-CN" altLang="en-US" sz="3000" b="1">
                <a:latin typeface="微软雅黑" panose="020B0503020204020204" pitchFamily="34" charset="-122"/>
                <a:cs typeface="微软雅黑" panose="020B0503020204020204" pitchFamily="34" charset="-122"/>
              </a:rPr>
              <a:t>在评价过程中，既要</a:t>
            </a:r>
            <a:r>
              <a:rPr lang="zh-CN" altLang="en-US" sz="3000" b="1">
                <a:solidFill>
                  <a:srgbClr val="0000FF"/>
                </a:solidFill>
                <a:latin typeface="微软雅黑" panose="020B0503020204020204" pitchFamily="34" charset="-122"/>
                <a:cs typeface="微软雅黑" panose="020B0503020204020204" pitchFamily="34" charset="-122"/>
              </a:rPr>
              <a:t>关注学生在课堂学习活动中的表现</a:t>
            </a:r>
            <a:r>
              <a:rPr lang="zh-CN" altLang="en-US" sz="3000" b="1">
                <a:latin typeface="微软雅黑" panose="020B0503020204020204" pitchFamily="34" charset="-122"/>
                <a:cs typeface="微软雅黑" panose="020B0503020204020204" pitchFamily="34" charset="-122"/>
              </a:rPr>
              <a:t>，也要</a:t>
            </a:r>
            <a:r>
              <a:rPr lang="zh-CN" altLang="en-US" sz="3000" b="1">
                <a:solidFill>
                  <a:srgbClr val="0000FF"/>
                </a:solidFill>
                <a:latin typeface="微软雅黑" panose="020B0503020204020204" pitchFamily="34" charset="-122"/>
                <a:cs typeface="微软雅黑" panose="020B0503020204020204" pitchFamily="34" charset="-122"/>
              </a:rPr>
              <a:t>关注学生在复杂情境下开展相关实践活动的能力</a:t>
            </a:r>
            <a:r>
              <a:rPr lang="zh-CN" altLang="en-US" sz="3000" b="1">
                <a:latin typeface="微软雅黑" panose="020B0503020204020204" pitchFamily="34" charset="-122"/>
                <a:cs typeface="微软雅黑" panose="020B0503020204020204" pitchFamily="34" charset="-122"/>
              </a:rPr>
              <a:t>。</a:t>
            </a:r>
          </a:p>
          <a:p>
            <a:pPr indent="29210" algn="just">
              <a:lnSpc>
                <a:spcPct val="130000"/>
              </a:lnSpc>
            </a:pPr>
            <a:r>
              <a:rPr lang="zh-CN" altLang="en-US" sz="3000" b="1">
                <a:latin typeface="微软雅黑" panose="020B0503020204020204" pitchFamily="34" charset="-122"/>
                <a:cs typeface="微软雅黑" panose="020B0503020204020204" pitchFamily="34" charset="-122"/>
              </a:rPr>
              <a:t>       </a:t>
            </a:r>
            <a:r>
              <a:rPr lang="zh-CN" altLang="en-US" sz="3000" b="1">
                <a:solidFill>
                  <a:srgbClr val="FF0000"/>
                </a:solidFill>
                <a:latin typeface="微软雅黑" panose="020B0503020204020204" pitchFamily="34" charset="-122"/>
                <a:cs typeface="微软雅黑" panose="020B0503020204020204" pitchFamily="34" charset="-122"/>
              </a:rPr>
              <a:t>注重形成性评价和终结性评价的有机结合。</a:t>
            </a:r>
            <a:r>
              <a:rPr lang="zh-CN" altLang="en-US" sz="3000" b="1">
                <a:latin typeface="微软雅黑" panose="020B0503020204020204" pitchFamily="34" charset="-122"/>
                <a:cs typeface="微软雅黑" panose="020B0503020204020204" pitchFamily="34" charset="-122"/>
              </a:rPr>
              <a:t>学生历史学科校心素养的达成是一个</a:t>
            </a:r>
            <a:r>
              <a:rPr lang="zh-CN" altLang="en-US" sz="3000" b="1">
                <a:solidFill>
                  <a:srgbClr val="0000FF"/>
                </a:solidFill>
                <a:latin typeface="微软雅黑" panose="020B0503020204020204" pitchFamily="34" charset="-122"/>
                <a:cs typeface="微软雅黑" panose="020B0503020204020204" pitchFamily="34" charset="-122"/>
              </a:rPr>
              <a:t>动态过程</a:t>
            </a:r>
            <a:r>
              <a:rPr lang="zh-CN" altLang="en-US" sz="3000" b="1">
                <a:latin typeface="微软雅黑" panose="020B0503020204020204" pitchFamily="34" charset="-122"/>
                <a:cs typeface="微软雅黑" panose="020B0503020204020204" pitchFamily="34" charset="-122"/>
              </a:rPr>
              <a:t>。在评价中，既要关注学生在</a:t>
            </a:r>
            <a:r>
              <a:rPr lang="zh-CN" altLang="en-US" sz="3000" b="1">
                <a:solidFill>
                  <a:srgbClr val="0000FF"/>
                </a:solidFill>
                <a:latin typeface="微软雅黑" panose="020B0503020204020204" pitchFamily="34" charset="-122"/>
                <a:cs typeface="微软雅黑" panose="020B0503020204020204" pitchFamily="34" charset="-122"/>
              </a:rPr>
              <a:t>学习过程中的表现</a:t>
            </a:r>
            <a:r>
              <a:rPr lang="zh-CN" altLang="en-US" sz="3000" b="1">
                <a:latin typeface="微软雅黑" panose="020B0503020204020204" pitchFamily="34" charset="-122"/>
                <a:cs typeface="微软雅黑" panose="020B0503020204020204" pitchFamily="34" charset="-122"/>
              </a:rPr>
              <a:t>，也要关注学生在</a:t>
            </a:r>
            <a:r>
              <a:rPr lang="zh-CN" altLang="en-US" sz="3000" b="1">
                <a:solidFill>
                  <a:srgbClr val="0000FF"/>
                </a:solidFill>
                <a:latin typeface="微软雅黑" panose="020B0503020204020204" pitchFamily="34" charset="-122"/>
                <a:cs typeface="微软雅黑" panose="020B0503020204020204" pitchFamily="34" charset="-122"/>
              </a:rPr>
              <a:t>阶段学习完成后所达到的历史学科核心素养水</a:t>
            </a:r>
            <a:r>
              <a:rPr lang="zh-CN" altLang="en-US" sz="3000" b="1">
                <a:latin typeface="微软雅黑" panose="020B0503020204020204" pitchFamily="34" charset="-122"/>
                <a:cs typeface="微软雅黑" panose="020B0503020204020204" pitchFamily="34" charset="-122"/>
              </a:rPr>
              <a:t>平。</a:t>
            </a:r>
          </a:p>
          <a:p>
            <a:pPr indent="29210" algn="just">
              <a:lnSpc>
                <a:spcPct val="130000"/>
              </a:lnSpc>
            </a:pPr>
            <a:r>
              <a:rPr lang="zh-CN" altLang="en-US" sz="3000" b="1">
                <a:latin typeface="微软雅黑" panose="020B0503020204020204" pitchFamily="34" charset="-122"/>
                <a:cs typeface="微软雅黑" panose="020B0503020204020204" pitchFamily="34" charset="-122"/>
              </a:rPr>
              <a:t>       </a:t>
            </a:r>
            <a:r>
              <a:rPr lang="zh-CN" altLang="en-US" sz="3000" b="1">
                <a:solidFill>
                  <a:srgbClr val="FF0000"/>
                </a:solidFill>
                <a:latin typeface="微软雅黑" panose="020B0503020204020204" pitchFamily="34" charset="-122"/>
                <a:cs typeface="微软雅黑" panose="020B0503020204020204" pitchFamily="34" charset="-122"/>
              </a:rPr>
              <a:t>注重量化评价和质性评价的有机结合</a:t>
            </a:r>
            <a:r>
              <a:rPr lang="zh-CN" altLang="en-US" sz="3000" b="1">
                <a:latin typeface="微软雅黑" panose="020B0503020204020204" pitchFamily="34" charset="-122"/>
                <a:cs typeface="微软雅黑" panose="020B0503020204020204" pitchFamily="34" charset="-122"/>
              </a:rPr>
              <a:t>。在评价过程中，既要发挥量化评价易操作、客观性强的优势，更要运用质性评价，对学生历史学科核心素养的发展程度</a:t>
            </a:r>
            <a:r>
              <a:rPr lang="zh-CN" altLang="en-US" sz="3000" b="1">
                <a:solidFill>
                  <a:srgbClr val="0000FF"/>
                </a:solidFill>
                <a:latin typeface="微软雅黑" panose="020B0503020204020204" pitchFamily="34" charset="-122"/>
                <a:cs typeface="微软雅黑" panose="020B0503020204020204" pitchFamily="34" charset="-122"/>
              </a:rPr>
              <a:t>特别是价值观的形成作出判断</a:t>
            </a:r>
            <a:r>
              <a:rPr lang="zh-CN" altLang="en-US" sz="3000" b="1">
                <a:latin typeface="微软雅黑" panose="020B0503020204020204" pitchFamily="34" charset="-122"/>
                <a:cs typeface="微软雅黑" panose="020B0503020204020204" pitchFamily="34" charset="-122"/>
              </a:rPr>
              <a:t>。</a:t>
            </a:r>
          </a:p>
          <a:p>
            <a:pPr indent="29210" algn="r">
              <a:lnSpc>
                <a:spcPct val="130000"/>
              </a:lnSpc>
            </a:pPr>
            <a:r>
              <a:rPr lang="en-US" altLang="zh-CN" sz="3000" b="1">
                <a:latin typeface="微软雅黑" panose="020B0503020204020204" pitchFamily="34" charset="-122"/>
                <a:cs typeface="微软雅黑" panose="020B0503020204020204" pitchFamily="34" charset="-122"/>
              </a:rPr>
              <a:t>——</a:t>
            </a:r>
            <a:r>
              <a:rPr lang="zh-CN" sz="3000" b="1">
                <a:latin typeface="微软雅黑" panose="020B0503020204020204" pitchFamily="34" charset="-122"/>
                <a:cs typeface="微软雅黑" panose="020B0503020204020204" pitchFamily="34" charset="-122"/>
                <a:sym typeface="+mn-ea"/>
              </a:rPr>
              <a:t>《普通高中历史课程标准</a:t>
            </a:r>
            <a:r>
              <a:rPr lang="en-US" altLang="zh-CN" sz="3000" b="1">
                <a:latin typeface="微软雅黑" panose="020B0503020204020204" pitchFamily="34" charset="-122"/>
                <a:cs typeface="微软雅黑" panose="020B0503020204020204" pitchFamily="34" charset="-122"/>
                <a:sym typeface="+mn-ea"/>
              </a:rPr>
              <a:t>·</a:t>
            </a:r>
            <a:r>
              <a:rPr lang="zh-CN" altLang="en-US" sz="3000" b="1">
                <a:latin typeface="微软雅黑" panose="020B0503020204020204" pitchFamily="34" charset="-122"/>
                <a:cs typeface="微软雅黑" panose="020B0503020204020204" pitchFamily="34" charset="-122"/>
                <a:sym typeface="+mn-ea"/>
              </a:rPr>
              <a:t>实施建议</a:t>
            </a:r>
            <a:r>
              <a:rPr lang="en-US" altLang="zh-CN" sz="3000" b="1">
                <a:latin typeface="微软雅黑" panose="020B0503020204020204" pitchFamily="34" charset="-122"/>
                <a:cs typeface="微软雅黑" panose="020B0503020204020204" pitchFamily="34" charset="-122"/>
                <a:sym typeface="+mn-ea"/>
              </a:rPr>
              <a:t>·</a:t>
            </a:r>
            <a:r>
              <a:rPr lang="zh-CN" altLang="en-US" sz="3000" b="1">
                <a:latin typeface="微软雅黑" panose="020B0503020204020204" pitchFamily="34" charset="-122"/>
                <a:cs typeface="微软雅黑" panose="020B0503020204020204" pitchFamily="34" charset="-122"/>
                <a:sym typeface="+mn-ea"/>
              </a:rPr>
              <a:t>教学与评价建议</a:t>
            </a:r>
            <a:r>
              <a:rPr lang="zh-CN" sz="3000" b="1">
                <a:latin typeface="微软雅黑" panose="020B0503020204020204" pitchFamily="34" charset="-122"/>
                <a:cs typeface="微软雅黑" panose="020B0503020204020204" pitchFamily="34" charset="-122"/>
                <a:sym typeface="+mn-ea"/>
              </a:rPr>
              <a:t>》</a:t>
            </a:r>
          </a:p>
          <a:p>
            <a:pPr indent="29210" algn="r">
              <a:lnSpc>
                <a:spcPct val="130000"/>
              </a:lnSpc>
            </a:pPr>
            <a:r>
              <a:rPr lang="zh-CN" sz="3000" b="1">
                <a:latin typeface="微软雅黑" panose="020B0503020204020204" pitchFamily="34" charset="-122"/>
                <a:cs typeface="微软雅黑" panose="020B0503020204020204" pitchFamily="34" charset="-122"/>
                <a:sym typeface="+mn-ea"/>
              </a:rPr>
              <a:t>（2017年版2020修订）</a:t>
            </a:r>
            <a:endParaRPr lang="en-US" altLang="zh-CN" sz="3000" b="1">
              <a:latin typeface="微软雅黑" panose="020B0503020204020204" pitchFamily="34" charset="-122"/>
              <a:cs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a:xfrm>
            <a:off x="10370185" y="1760855"/>
            <a:ext cx="7195820" cy="5664835"/>
          </a:xfrm>
        </p:spPr>
        <p:txBody>
          <a:bodyPr vert="horz" wrap="square" lIns="91440" tIns="45720" rIns="91440" bIns="45720" anchor="t" anchorCtr="0">
            <a:noAutofit/>
          </a:bodyPr>
          <a:lstStyle/>
          <a:p>
            <a:pPr marL="0" indent="0">
              <a:buNone/>
            </a:pPr>
            <a:r>
              <a:rPr lang="zh-CN" altLang="en-US" sz="4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课程标准</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a:r>
            <a:b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教材编写            评价设计</a:t>
            </a:r>
          </a:p>
          <a:p>
            <a:pPr marL="0" indent="0">
              <a:buNone/>
            </a:pP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教学设计</a:t>
            </a:r>
            <a:b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教学与评价实施</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a:r>
            <a:b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学生学习成果</a:t>
            </a:r>
            <a:endParaRPr lang="en-US" altLang="zh-CN" sz="36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endParaRPr lang="en-US" altLang="zh-CN"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56" name="Line 4"/>
          <p:cNvSpPr/>
          <p:nvPr/>
        </p:nvSpPr>
        <p:spPr>
          <a:xfrm flipH="1">
            <a:off x="12098020" y="2529205"/>
            <a:ext cx="523240" cy="527050"/>
          </a:xfrm>
          <a:prstGeom prst="line">
            <a:avLst/>
          </a:prstGeom>
          <a:ln w="28575" cap="flat" cmpd="sng">
            <a:solidFill>
              <a:schemeClr val="tx1"/>
            </a:solidFill>
            <a:prstDash val="sysDot"/>
            <a:miter/>
            <a:headEnd type="none" w="sm" len="sm"/>
            <a:tailEnd type="arrow" w="med" len="med"/>
          </a:ln>
        </p:spPr>
      </p:sp>
      <p:sp>
        <p:nvSpPr>
          <p:cNvPr id="23557" name="Line 5"/>
          <p:cNvSpPr/>
          <p:nvPr/>
        </p:nvSpPr>
        <p:spPr>
          <a:xfrm>
            <a:off x="14330045" y="2624455"/>
            <a:ext cx="571500" cy="483870"/>
          </a:xfrm>
          <a:prstGeom prst="line">
            <a:avLst/>
          </a:prstGeom>
          <a:ln w="28575" cap="flat" cmpd="sng">
            <a:solidFill>
              <a:schemeClr val="tx1"/>
            </a:solidFill>
            <a:prstDash val="sysDot"/>
            <a:miter/>
            <a:headEnd type="none" w="sm" len="sm"/>
            <a:tailEnd type="arrow" w="med" len="med"/>
          </a:ln>
        </p:spPr>
      </p:sp>
      <p:sp>
        <p:nvSpPr>
          <p:cNvPr id="23558" name="Line 6"/>
          <p:cNvSpPr/>
          <p:nvPr/>
        </p:nvSpPr>
        <p:spPr>
          <a:xfrm>
            <a:off x="11593195" y="3921760"/>
            <a:ext cx="750570" cy="838200"/>
          </a:xfrm>
          <a:prstGeom prst="line">
            <a:avLst/>
          </a:prstGeom>
          <a:ln w="28575" cap="sq" cmpd="sng">
            <a:solidFill>
              <a:schemeClr val="tx1"/>
            </a:solidFill>
            <a:prstDash val="solid"/>
            <a:miter/>
            <a:headEnd type="none" w="sm" len="sm"/>
            <a:tailEnd type="arrow" w="med" len="med"/>
          </a:ln>
        </p:spPr>
      </p:sp>
      <p:sp>
        <p:nvSpPr>
          <p:cNvPr id="23559" name="Line 7"/>
          <p:cNvSpPr/>
          <p:nvPr/>
        </p:nvSpPr>
        <p:spPr>
          <a:xfrm>
            <a:off x="13470890" y="5001260"/>
            <a:ext cx="5080" cy="679450"/>
          </a:xfrm>
          <a:prstGeom prst="line">
            <a:avLst/>
          </a:prstGeom>
          <a:ln w="28575" cap="sq" cmpd="sng">
            <a:solidFill>
              <a:schemeClr val="tx1"/>
            </a:solidFill>
            <a:prstDash val="solid"/>
            <a:miter/>
            <a:headEnd type="arrow" w="med" len="med"/>
            <a:tailEnd type="arrow" w="med" len="med"/>
          </a:ln>
        </p:spPr>
      </p:sp>
      <p:sp>
        <p:nvSpPr>
          <p:cNvPr id="23560" name="Line 8"/>
          <p:cNvSpPr/>
          <p:nvPr/>
        </p:nvSpPr>
        <p:spPr>
          <a:xfrm>
            <a:off x="13466445" y="6224905"/>
            <a:ext cx="635" cy="621030"/>
          </a:xfrm>
          <a:prstGeom prst="line">
            <a:avLst/>
          </a:prstGeom>
          <a:ln w="28575" cap="sq" cmpd="sng">
            <a:solidFill>
              <a:schemeClr val="tx1"/>
            </a:solidFill>
            <a:prstDash val="solid"/>
            <a:miter/>
            <a:headEnd type="arrow" w="med" len="med"/>
            <a:tailEnd type="arrow" w="med" len="med"/>
          </a:ln>
        </p:spPr>
      </p:sp>
      <p:sp>
        <p:nvSpPr>
          <p:cNvPr id="23561" name="Line 9"/>
          <p:cNvSpPr/>
          <p:nvPr/>
        </p:nvSpPr>
        <p:spPr>
          <a:xfrm flipH="1">
            <a:off x="14473555" y="3964940"/>
            <a:ext cx="642620" cy="613410"/>
          </a:xfrm>
          <a:prstGeom prst="line">
            <a:avLst/>
          </a:prstGeom>
          <a:ln w="28575" cap="sq" cmpd="sng">
            <a:solidFill>
              <a:schemeClr val="tx1"/>
            </a:solidFill>
            <a:prstDash val="solid"/>
            <a:miter/>
            <a:headEnd type="none" w="sm" len="sm"/>
            <a:tailEnd type="arrow" w="med" len="med"/>
          </a:ln>
        </p:spPr>
      </p:sp>
      <p:sp>
        <p:nvSpPr>
          <p:cNvPr id="23562" name="Line 10"/>
          <p:cNvSpPr/>
          <p:nvPr/>
        </p:nvSpPr>
        <p:spPr>
          <a:xfrm>
            <a:off x="13466445" y="2624455"/>
            <a:ext cx="9525" cy="1800225"/>
          </a:xfrm>
          <a:prstGeom prst="line">
            <a:avLst/>
          </a:prstGeom>
          <a:ln w="28575" cap="flat" cmpd="sng">
            <a:solidFill>
              <a:schemeClr val="tx1"/>
            </a:solidFill>
            <a:prstDash val="sysDot"/>
            <a:miter/>
            <a:headEnd type="none" w="sm" len="sm"/>
            <a:tailEnd type="arrow" w="med" len="med"/>
          </a:ln>
        </p:spPr>
      </p:sp>
      <p:sp>
        <p:nvSpPr>
          <p:cNvPr id="23563" name="Line 11"/>
          <p:cNvSpPr/>
          <p:nvPr/>
        </p:nvSpPr>
        <p:spPr>
          <a:xfrm flipH="1">
            <a:off x="14474190" y="4073525"/>
            <a:ext cx="746760" cy="720090"/>
          </a:xfrm>
          <a:prstGeom prst="line">
            <a:avLst/>
          </a:prstGeom>
          <a:ln w="28575" cap="flat" cmpd="sng">
            <a:solidFill>
              <a:schemeClr val="tx1"/>
            </a:solidFill>
            <a:prstDash val="sysDot"/>
            <a:miter/>
            <a:headEnd type="arrow" w="med" len="med"/>
            <a:tailEnd type="none" w="sm" len="sm"/>
          </a:ln>
        </p:spPr>
      </p:sp>
      <p:sp>
        <p:nvSpPr>
          <p:cNvPr id="23564" name="Line 12"/>
          <p:cNvSpPr/>
          <p:nvPr/>
        </p:nvSpPr>
        <p:spPr>
          <a:xfrm flipH="1" flipV="1">
            <a:off x="11450320" y="3992880"/>
            <a:ext cx="763905" cy="882015"/>
          </a:xfrm>
          <a:prstGeom prst="line">
            <a:avLst/>
          </a:prstGeom>
          <a:ln w="28575" cap="flat" cmpd="sng">
            <a:solidFill>
              <a:schemeClr val="tx1"/>
            </a:solidFill>
            <a:prstDash val="sysDot"/>
            <a:miter/>
            <a:headEnd type="none" w="sm" len="sm"/>
            <a:tailEnd type="arrow" w="med" len="med"/>
          </a:ln>
        </p:spPr>
      </p:sp>
      <p:sp>
        <p:nvSpPr>
          <p:cNvPr id="24581" name="TextBox 1"/>
          <p:cNvSpPr txBox="1"/>
          <p:nvPr/>
        </p:nvSpPr>
        <p:spPr>
          <a:xfrm>
            <a:off x="216535" y="536575"/>
            <a:ext cx="6412230" cy="7067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en-US" altLang="zh-CN" sz="4000" b="1" dirty="0">
                <a:solidFill>
                  <a:srgbClr val="0000FF"/>
                </a:solidFill>
                <a:latin typeface="微软雅黑" panose="020B0503020204020204" pitchFamily="34" charset="-122"/>
                <a:ea typeface="微软雅黑" panose="020B0503020204020204" pitchFamily="34" charset="-122"/>
              </a:rPr>
              <a:t>“</a:t>
            </a:r>
            <a:r>
              <a:rPr lang="zh-CN" altLang="en-US" sz="4000" b="1" dirty="0">
                <a:solidFill>
                  <a:srgbClr val="0000FF"/>
                </a:solidFill>
                <a:latin typeface="微软雅黑" panose="020B0503020204020204" pitchFamily="34" charset="-122"/>
                <a:ea typeface="微软雅黑" panose="020B0503020204020204" pitchFamily="34" charset="-122"/>
              </a:rPr>
              <a:t>教、学、评</a:t>
            </a:r>
            <a:r>
              <a:rPr lang="en-US" altLang="zh-CN" sz="4000" b="1" dirty="0">
                <a:solidFill>
                  <a:srgbClr val="0000FF"/>
                </a:solidFill>
                <a:latin typeface="微软雅黑" panose="020B0503020204020204" pitchFamily="34" charset="-122"/>
                <a:ea typeface="微软雅黑" panose="020B0503020204020204" pitchFamily="34" charset="-122"/>
              </a:rPr>
              <a:t>”</a:t>
            </a:r>
            <a:r>
              <a:rPr lang="zh-CN" altLang="en-US" sz="4000" b="1" dirty="0">
                <a:solidFill>
                  <a:srgbClr val="0000FF"/>
                </a:solidFill>
                <a:latin typeface="微软雅黑" panose="020B0503020204020204" pitchFamily="34" charset="-122"/>
                <a:ea typeface="微软雅黑" panose="020B0503020204020204" pitchFamily="34" charset="-122"/>
              </a:rPr>
              <a:t>一体化</a:t>
            </a:r>
          </a:p>
        </p:txBody>
      </p:sp>
      <p:pic>
        <p:nvPicPr>
          <p:cNvPr id="24582" name="Picture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673475" y="2318385"/>
            <a:ext cx="5042535" cy="4527550"/>
          </a:xfrm>
          <a:prstGeom prst="rect">
            <a:avLst/>
          </a:prstGeom>
          <a:noFill/>
          <a:ln w="9525">
            <a:noFill/>
          </a:ln>
        </p:spPr>
      </p:pic>
      <p:sp>
        <p:nvSpPr>
          <p:cNvPr id="24579" name="WordArt 6"/>
          <p:cNvSpPr/>
          <p:nvPr/>
        </p:nvSpPr>
        <p:spPr>
          <a:xfrm>
            <a:off x="5617845" y="3830955"/>
            <a:ext cx="1182370" cy="467995"/>
          </a:xfrm>
          <a:prstGeom prst="rect">
            <a:avLst/>
          </a:prstGeom>
        </p:spPr>
        <p:txBody>
          <a:bodyPr wrap="none" fromWordArt="1">
            <a:prstTxWarp prst="textArchUp">
              <a:avLst>
                <a:gd name="adj" fmla="val 10800000"/>
              </a:avLst>
            </a:prstTxWarp>
          </a:bodyPr>
          <a:lstStyle/>
          <a:p>
            <a:pPr algn="ctr" eaLnBrk="0" hangingPunct="0"/>
            <a:r>
              <a:rPr lang="zh-CN" altLang="en-US" sz="3200">
                <a:ln w="9525" cap="flat" cmpd="sng">
                  <a:solidFill>
                    <a:srgbClr val="000000"/>
                  </a:solidFill>
                  <a:prstDash val="solid"/>
                  <a:headEnd type="none" w="med" len="med"/>
                  <a:tailEnd type="none" w="med" len="med"/>
                </a:ln>
                <a:solidFill>
                  <a:srgbClr val="0000FF"/>
                </a:solidFill>
                <a:latin typeface="宋体" panose="02010600030101010101" pitchFamily="2" charset="-122"/>
                <a:ea typeface="宋体" panose="02010600030101010101" pitchFamily="2" charset="-122"/>
              </a:rPr>
              <a:t>目标</a:t>
            </a:r>
          </a:p>
        </p:txBody>
      </p:sp>
      <p:sp>
        <p:nvSpPr>
          <p:cNvPr id="16391" name="未知"/>
          <p:cNvSpPr>
            <a:spLocks noRot="1" noEditPoints="1"/>
          </p:cNvSpPr>
          <p:nvPr/>
        </p:nvSpPr>
        <p:spPr>
          <a:xfrm>
            <a:off x="5977890" y="2678430"/>
            <a:ext cx="511175" cy="8318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55" h="2407">
                <a:moveTo>
                  <a:pt x="1255" y="534"/>
                </a:moveTo>
                <a:cubicBezTo>
                  <a:pt x="1255" y="713"/>
                  <a:pt x="1164" y="870"/>
                  <a:pt x="984" y="1012"/>
                </a:cubicBezTo>
                <a:cubicBezTo>
                  <a:pt x="887" y="1090"/>
                  <a:pt x="837" y="1190"/>
                  <a:pt x="837" y="1313"/>
                </a:cubicBezTo>
                <a:cubicBezTo>
                  <a:pt x="837" y="1411"/>
                  <a:pt x="837" y="1507"/>
                  <a:pt x="837" y="1605"/>
                </a:cubicBezTo>
                <a:cubicBezTo>
                  <a:pt x="698" y="1605"/>
                  <a:pt x="558" y="1605"/>
                  <a:pt x="419" y="1605"/>
                </a:cubicBezTo>
                <a:cubicBezTo>
                  <a:pt x="419" y="1515"/>
                  <a:pt x="419" y="1427"/>
                  <a:pt x="419" y="1337"/>
                </a:cubicBezTo>
                <a:cubicBezTo>
                  <a:pt x="419" y="1234"/>
                  <a:pt x="442" y="1135"/>
                  <a:pt x="486" y="1040"/>
                </a:cubicBezTo>
                <a:cubicBezTo>
                  <a:pt x="530" y="947"/>
                  <a:pt x="588" y="880"/>
                  <a:pt x="661" y="837"/>
                </a:cubicBezTo>
                <a:cubicBezTo>
                  <a:pt x="778" y="767"/>
                  <a:pt x="837" y="667"/>
                  <a:pt x="837" y="534"/>
                </a:cubicBezTo>
                <a:cubicBezTo>
                  <a:pt x="837" y="459"/>
                  <a:pt x="817" y="396"/>
                  <a:pt x="777" y="343"/>
                </a:cubicBezTo>
                <a:cubicBezTo>
                  <a:pt x="738" y="292"/>
                  <a:pt x="687" y="267"/>
                  <a:pt x="627" y="267"/>
                </a:cubicBezTo>
                <a:cubicBezTo>
                  <a:pt x="569" y="267"/>
                  <a:pt x="519" y="292"/>
                  <a:pt x="479" y="343"/>
                </a:cubicBezTo>
                <a:cubicBezTo>
                  <a:pt x="439" y="396"/>
                  <a:pt x="419" y="459"/>
                  <a:pt x="419" y="534"/>
                </a:cubicBezTo>
                <a:cubicBezTo>
                  <a:pt x="419" y="588"/>
                  <a:pt x="419" y="641"/>
                  <a:pt x="419" y="693"/>
                </a:cubicBezTo>
                <a:cubicBezTo>
                  <a:pt x="279" y="693"/>
                  <a:pt x="140" y="693"/>
                  <a:pt x="0" y="693"/>
                </a:cubicBezTo>
                <a:cubicBezTo>
                  <a:pt x="0" y="641"/>
                  <a:pt x="0" y="588"/>
                  <a:pt x="0" y="534"/>
                </a:cubicBezTo>
                <a:cubicBezTo>
                  <a:pt x="0" y="365"/>
                  <a:pt x="76" y="229"/>
                  <a:pt x="225" y="127"/>
                </a:cubicBezTo>
                <a:cubicBezTo>
                  <a:pt x="347" y="40"/>
                  <a:pt x="483" y="0"/>
                  <a:pt x="627" y="0"/>
                </a:cubicBezTo>
                <a:cubicBezTo>
                  <a:pt x="774" y="0"/>
                  <a:pt x="909" y="40"/>
                  <a:pt x="1032" y="127"/>
                </a:cubicBezTo>
                <a:cubicBezTo>
                  <a:pt x="1180" y="229"/>
                  <a:pt x="1255" y="363"/>
                  <a:pt x="1255" y="534"/>
                </a:cubicBezTo>
                <a:close/>
                <a:moveTo>
                  <a:pt x="837" y="2139"/>
                </a:moveTo>
                <a:cubicBezTo>
                  <a:pt x="837" y="2215"/>
                  <a:pt x="817" y="2279"/>
                  <a:pt x="777" y="2330"/>
                </a:cubicBezTo>
                <a:cubicBezTo>
                  <a:pt x="738" y="2382"/>
                  <a:pt x="687" y="2407"/>
                  <a:pt x="627" y="2407"/>
                </a:cubicBezTo>
                <a:cubicBezTo>
                  <a:pt x="569" y="2407"/>
                  <a:pt x="519" y="2382"/>
                  <a:pt x="479" y="2330"/>
                </a:cubicBezTo>
                <a:cubicBezTo>
                  <a:pt x="439" y="2279"/>
                  <a:pt x="419" y="2215"/>
                  <a:pt x="419" y="2139"/>
                </a:cubicBezTo>
                <a:cubicBezTo>
                  <a:pt x="419" y="2064"/>
                  <a:pt x="439" y="2001"/>
                  <a:pt x="479" y="1949"/>
                </a:cubicBezTo>
                <a:cubicBezTo>
                  <a:pt x="519" y="1896"/>
                  <a:pt x="569" y="1872"/>
                  <a:pt x="627" y="1872"/>
                </a:cubicBezTo>
                <a:cubicBezTo>
                  <a:pt x="687" y="1872"/>
                  <a:pt x="738" y="1896"/>
                  <a:pt x="777" y="1949"/>
                </a:cubicBezTo>
                <a:cubicBezTo>
                  <a:pt x="817" y="2001"/>
                  <a:pt x="837" y="2064"/>
                  <a:pt x="837" y="2139"/>
                </a:cubicBezTo>
                <a:close/>
              </a:path>
            </a:pathLst>
          </a:custGeom>
          <a:gradFill rotWithShape="0">
            <a:gsLst>
              <a:gs pos="0">
                <a:srgbClr val="FF0000">
                  <a:alpha val="100000"/>
                </a:srgbClr>
              </a:gs>
              <a:gs pos="100000">
                <a:srgbClr val="800000">
                  <a:alpha val="100000"/>
                </a:srgbClr>
              </a:gs>
            </a:gsLst>
            <a:path path="rect">
              <a:fillToRect r="100000" b="100000"/>
            </a:path>
            <a:tileRect/>
          </a:gradFill>
          <a:ln w="9525" cap="flat" cmpd="sng">
            <a:solidFill>
              <a:srgbClr val="800000">
                <a:alpha val="100000"/>
              </a:srgbClr>
            </a:solidFill>
            <a:prstDash val="solid"/>
            <a:round/>
            <a:headEnd type="none" w="med" len="med"/>
            <a:tailEnd type="none" w="med" len="med"/>
          </a:ln>
        </p:spPr>
        <p:txBody>
          <a:bodyPr/>
          <a:lstStyle/>
          <a:p>
            <a:endParaRPr lang="zh-CN" altLang="en-US"/>
          </a:p>
        </p:txBody>
      </p:sp>
      <p:sp>
        <p:nvSpPr>
          <p:cNvPr id="4" name="文本框 3"/>
          <p:cNvSpPr txBox="1"/>
          <p:nvPr/>
        </p:nvSpPr>
        <p:spPr>
          <a:xfrm>
            <a:off x="1225550" y="5818505"/>
            <a:ext cx="2971800" cy="706755"/>
          </a:xfrm>
          <a:prstGeom prst="rect">
            <a:avLst/>
          </a:prstGeom>
          <a:noFill/>
        </p:spPr>
        <p:txBody>
          <a:bodyPr wrap="square" rtlCol="0">
            <a:spAutoFit/>
          </a:bodyPr>
          <a:lstStyle/>
          <a:p>
            <a:r>
              <a:rPr lang="zh-CN" altLang="en-US" sz="4000" b="1">
                <a:solidFill>
                  <a:srgbClr val="FF0000"/>
                </a:solidFill>
              </a:rPr>
              <a:t>教学</a:t>
            </a:r>
            <a:r>
              <a:rPr lang="en-US" altLang="zh-CN" sz="4000" b="1">
                <a:solidFill>
                  <a:srgbClr val="FF0000"/>
                </a:solidFill>
              </a:rPr>
              <a:t>  </a:t>
            </a:r>
            <a:r>
              <a:rPr lang="zh-CN" altLang="en-US" sz="4000" b="1">
                <a:solidFill>
                  <a:srgbClr val="FF0000"/>
                </a:solidFill>
              </a:rPr>
              <a:t>学习</a:t>
            </a:r>
          </a:p>
        </p:txBody>
      </p:sp>
      <p:sp>
        <p:nvSpPr>
          <p:cNvPr id="5" name="文本框 4"/>
          <p:cNvSpPr txBox="1"/>
          <p:nvPr/>
        </p:nvSpPr>
        <p:spPr>
          <a:xfrm>
            <a:off x="8716010" y="5890260"/>
            <a:ext cx="1985645" cy="706755"/>
          </a:xfrm>
          <a:prstGeom prst="rect">
            <a:avLst/>
          </a:prstGeom>
          <a:noFill/>
        </p:spPr>
        <p:txBody>
          <a:bodyPr wrap="square" rtlCol="0">
            <a:spAutoFit/>
          </a:bodyPr>
          <a:lstStyle/>
          <a:p>
            <a:r>
              <a:rPr lang="zh-CN" altLang="en-US" sz="4000" b="1">
                <a:solidFill>
                  <a:srgbClr val="FF0000"/>
                </a:solidFill>
              </a:rPr>
              <a:t>评价</a:t>
            </a:r>
          </a:p>
        </p:txBody>
      </p:sp>
      <p:sp>
        <p:nvSpPr>
          <p:cNvPr id="2" name="文本框 1"/>
          <p:cNvSpPr txBox="1"/>
          <p:nvPr/>
        </p:nvSpPr>
        <p:spPr>
          <a:xfrm>
            <a:off x="2520950" y="8097520"/>
            <a:ext cx="14483715" cy="645160"/>
          </a:xfrm>
          <a:prstGeom prst="rect">
            <a:avLst/>
          </a:prstGeom>
          <a:solidFill>
            <a:schemeClr val="accent3">
              <a:lumMod val="20000"/>
              <a:lumOff val="80000"/>
            </a:schemeClr>
          </a:solidFill>
        </p:spPr>
        <p:txBody>
          <a:bodyPr wrap="square" rtlCol="0" anchor="t">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课堂学习评价：学习的评价</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促进学习的评价</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为了学习的评价</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0" y="3227542"/>
            <a:ext cx="18291175" cy="3835089"/>
          </a:xfrm>
          <a:prstGeom prst="rect">
            <a:avLst/>
          </a:prstGeom>
          <a:solidFill>
            <a:srgbClr val="FFFFFF">
              <a:alpha val="39000"/>
            </a:srgbClr>
          </a:solidFill>
          <a:ln w="9525">
            <a:solidFill>
              <a:schemeClr val="accent6"/>
            </a:solidFill>
          </a:ln>
        </p:spPr>
        <p:txBody>
          <a:bodyPr wrap="square">
            <a:spAutoFit/>
          </a:bodyPr>
          <a:lstStyle/>
          <a:p>
            <a:pPr indent="43815" fontAlgn="base">
              <a:lnSpc>
                <a:spcPct val="130000"/>
              </a:lnSpc>
              <a:spcBef>
                <a:spcPct val="0"/>
              </a:spcBef>
              <a:spcAft>
                <a:spcPct val="0"/>
              </a:spcAft>
              <a:defRPr/>
            </a:pPr>
            <a:r>
              <a:rPr lang="zh-CN" altLang="en-US" sz="4000" b="1" dirty="0">
                <a:latin typeface="华文仿宋" panose="02010600040101010101" pitchFamily="2" charset="-122"/>
                <a:ea typeface="华文仿宋" panose="02010600040101010101" pitchFamily="2" charset="-122"/>
              </a:rPr>
              <a:t>在评价主体上，不仅要做到师生评价，同时要关注生生互评以及学生自体评价。</a:t>
            </a:r>
            <a:endParaRPr lang="en-US" altLang="zh-CN" sz="4000" b="1" dirty="0">
              <a:latin typeface="华文仿宋" panose="02010600040101010101" pitchFamily="2" charset="-122"/>
              <a:ea typeface="华文仿宋" panose="02010600040101010101" pitchFamily="2" charset="-122"/>
            </a:endParaRPr>
          </a:p>
          <a:p>
            <a:pPr indent="43815" fontAlgn="base">
              <a:lnSpc>
                <a:spcPct val="130000"/>
              </a:lnSpc>
              <a:spcBef>
                <a:spcPct val="0"/>
              </a:spcBef>
              <a:spcAft>
                <a:spcPct val="0"/>
              </a:spcAft>
            </a:pPr>
            <a:r>
              <a:rPr lang="zh-CN" altLang="en-US" sz="4000" b="1" dirty="0">
                <a:latin typeface="华文仿宋" panose="02010600040101010101" pitchFamily="2" charset="-122"/>
                <a:ea typeface="华文仿宋" panose="02010600040101010101" pitchFamily="2" charset="-122"/>
              </a:rPr>
              <a:t>在评价方式上，做到过程性评价和结果性评价的结合。</a:t>
            </a:r>
          </a:p>
          <a:p>
            <a:pPr indent="43815" fontAlgn="base">
              <a:lnSpc>
                <a:spcPct val="130000"/>
              </a:lnSpc>
              <a:spcBef>
                <a:spcPct val="0"/>
              </a:spcBef>
              <a:spcAft>
                <a:spcPct val="0"/>
              </a:spcAft>
            </a:pPr>
            <a:r>
              <a:rPr lang="zh-CN" altLang="en-US" sz="4000" b="1" dirty="0">
                <a:latin typeface="华文仿宋" panose="02010600040101010101" pitchFamily="2" charset="-122"/>
                <a:ea typeface="华文仿宋" panose="02010600040101010101" pitchFamily="2" charset="-122"/>
              </a:rPr>
              <a:t>注意评价的科学性、客观性、可操作性、系统性。</a:t>
            </a:r>
          </a:p>
          <a:p>
            <a:pPr indent="43815" fontAlgn="base">
              <a:lnSpc>
                <a:spcPct val="130000"/>
              </a:lnSpc>
              <a:spcBef>
                <a:spcPct val="0"/>
              </a:spcBef>
              <a:spcAft>
                <a:spcPct val="0"/>
              </a:spcAft>
            </a:pPr>
            <a:r>
              <a:rPr lang="zh-CN" altLang="en-US" sz="4000" b="1" dirty="0">
                <a:latin typeface="华文仿宋" panose="02010600040101010101" pitchFamily="2" charset="-122"/>
                <a:ea typeface="华文仿宋" panose="02010600040101010101" pitchFamily="2" charset="-122"/>
              </a:rPr>
              <a:t>教学中采取鼓励他评的策略，进行高时效的评价，针对教学进行调整。</a:t>
            </a:r>
          </a:p>
          <a:p>
            <a:pPr indent="43815" algn="just" defTabSz="1371600" fontAlgn="base">
              <a:lnSpc>
                <a:spcPct val="130000"/>
              </a:lnSpc>
              <a:spcBef>
                <a:spcPct val="0"/>
              </a:spcBef>
              <a:spcAft>
                <a:spcPct val="0"/>
              </a:spcAft>
              <a:defRPr/>
            </a:pPr>
            <a:endParaRPr lang="zh-CN" altLang="en-US" sz="3000" b="1"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 y="1688703"/>
            <a:ext cx="18214638" cy="1754326"/>
          </a:xfrm>
          <a:prstGeom prst="rect">
            <a:avLst/>
          </a:prstGeom>
          <a:noFill/>
        </p:spPr>
        <p:txBody>
          <a:bodyPr wrap="square" rtlCol="0">
            <a:spAutoFit/>
          </a:bodyPr>
          <a:lstStyle/>
          <a:p>
            <a:pPr algn="ctr"/>
            <a:r>
              <a:rPr lang="zh-CN" altLang="en-US" sz="4800" b="1" dirty="0">
                <a:solidFill>
                  <a:srgbClr val="7030A0"/>
                </a:solidFill>
                <a:latin typeface="微软雅黑" panose="020B0503020204020204" charset="-122"/>
                <a:ea typeface="微软雅黑" panose="020B0503020204020204" charset="-122"/>
              </a:rPr>
              <a:t>高一的教学评价：</a:t>
            </a:r>
            <a:r>
              <a:rPr lang="zh-CN" altLang="zh-CN" sz="4800" b="1" dirty="0">
                <a:solidFill>
                  <a:srgbClr val="7030A0"/>
                </a:solidFill>
                <a:latin typeface="微软雅黑" panose="020B0503020204020204" charset="-122"/>
                <a:ea typeface="微软雅黑" panose="020B0503020204020204" charset="-122"/>
              </a:rPr>
              <a:t>评价主体的多元化 </a:t>
            </a:r>
            <a:r>
              <a:rPr lang="zh-CN" altLang="en-US" sz="4800" b="1" dirty="0">
                <a:solidFill>
                  <a:srgbClr val="7030A0"/>
                </a:solidFill>
                <a:latin typeface="微软雅黑" panose="020B0503020204020204" charset="-122"/>
                <a:ea typeface="微软雅黑" panose="020B0503020204020204" charset="-122"/>
              </a:rPr>
              <a:t>、评价</a:t>
            </a:r>
            <a:r>
              <a:rPr lang="zh-CN" altLang="zh-CN" sz="4800" b="1" dirty="0">
                <a:solidFill>
                  <a:srgbClr val="7030A0"/>
                </a:solidFill>
                <a:latin typeface="微软雅黑" panose="020B0503020204020204" charset="-122"/>
                <a:ea typeface="微软雅黑" panose="020B0503020204020204" charset="-122"/>
              </a:rPr>
              <a:t>过程与</a:t>
            </a:r>
            <a:r>
              <a:rPr lang="zh-CN" altLang="en-US" sz="4800" b="1" dirty="0">
                <a:solidFill>
                  <a:srgbClr val="7030A0"/>
                </a:solidFill>
                <a:latin typeface="微软雅黑" panose="020B0503020204020204" charset="-122"/>
                <a:ea typeface="微软雅黑" panose="020B0503020204020204" charset="-122"/>
              </a:rPr>
              <a:t>评价</a:t>
            </a:r>
            <a:r>
              <a:rPr lang="zh-CN" altLang="zh-CN" sz="4800" b="1" dirty="0">
                <a:solidFill>
                  <a:srgbClr val="7030A0"/>
                </a:solidFill>
                <a:latin typeface="微软雅黑" panose="020B0503020204020204" charset="-122"/>
                <a:ea typeface="微软雅黑" panose="020B0503020204020204" charset="-122"/>
              </a:rPr>
              <a:t>结果相结合</a:t>
            </a:r>
          </a:p>
          <a:p>
            <a:pPr algn="ctr"/>
            <a:endParaRPr lang="zh-CN" altLang="en-US" sz="6000" b="1" dirty="0">
              <a:solidFill>
                <a:srgbClr val="7030A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16249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 xmlns:a16="http://schemas.microsoft.com/office/drawing/2014/main" id="{8DC9FF3D-76CA-E2B3-DD3F-7E2A5F650A2E}"/>
              </a:ext>
            </a:extLst>
          </p:cNvPr>
          <p:cNvSpPr/>
          <p:nvPr>
            <p:custDataLst>
              <p:tags r:id="rId1"/>
            </p:custDataLst>
          </p:nvPr>
        </p:nvSpPr>
        <p:spPr>
          <a:xfrm>
            <a:off x="4897115" y="536575"/>
            <a:ext cx="1584176" cy="1584176"/>
          </a:xfrm>
          <a:prstGeom prst="ellipse">
            <a:avLst/>
          </a:prstGeom>
          <a:solidFill>
            <a:srgbClr val="00B0F0"/>
          </a:solidFill>
          <a:ln w="12700" cap="flat" cmpd="sng" algn="ctr">
            <a:noFill/>
            <a:prstDash val="solid"/>
            <a:miter lim="800000"/>
          </a:ln>
          <a:effectLst/>
        </p:spPr>
        <p:txBody>
          <a:bodyPr anchor="ctr">
            <a:noAutofit/>
          </a:bodyPr>
          <a:lstStyle/>
          <a:p>
            <a:pPr algn="ctr" eaLnBrk="1" hangingPunct="1">
              <a:lnSpc>
                <a:spcPct val="120000"/>
              </a:lnSpc>
              <a:defRPr/>
            </a:pPr>
            <a:endParaRPr lang="zh-CN" altLang="en-US" sz="3200" b="1" dirty="0">
              <a:solidFill>
                <a:sysClr val="window" lastClr="FFFFFF"/>
              </a:solidFill>
              <a:latin typeface="微软雅黑" panose="020B0503020204020204" pitchFamily="34" charset="-122"/>
              <a:sym typeface="Arial" panose="020B0604020202020204" pitchFamily="34" charset="0"/>
            </a:endParaRPr>
          </a:p>
        </p:txBody>
      </p:sp>
      <p:sp>
        <p:nvSpPr>
          <p:cNvPr id="8" name="椭圆 7">
            <a:extLst>
              <a:ext uri="{FF2B5EF4-FFF2-40B4-BE49-F238E27FC236}">
                <a16:creationId xmlns="" xmlns:a16="http://schemas.microsoft.com/office/drawing/2014/main" id="{7EFAF80F-1113-778C-C5A4-F8A2F7DCEECA}"/>
              </a:ext>
            </a:extLst>
          </p:cNvPr>
          <p:cNvSpPr/>
          <p:nvPr>
            <p:custDataLst>
              <p:tags r:id="rId2"/>
            </p:custDataLst>
          </p:nvPr>
        </p:nvSpPr>
        <p:spPr>
          <a:xfrm>
            <a:off x="4897115" y="4031024"/>
            <a:ext cx="1584176" cy="1584176"/>
          </a:xfrm>
          <a:prstGeom prst="ellipse">
            <a:avLst/>
          </a:prstGeom>
          <a:solidFill>
            <a:srgbClr val="00B0F0"/>
          </a:solidFill>
          <a:ln w="12700" cap="flat" cmpd="sng" algn="ctr">
            <a:noFill/>
            <a:prstDash val="solid"/>
            <a:miter lim="800000"/>
          </a:ln>
          <a:effectLst/>
        </p:spPr>
        <p:txBody>
          <a:bodyPr anchor="ctr">
            <a:noAutofit/>
          </a:bodyPr>
          <a:lstStyle/>
          <a:p>
            <a:pPr algn="ctr" eaLnBrk="1" hangingPunct="1">
              <a:lnSpc>
                <a:spcPct val="120000"/>
              </a:lnSpc>
              <a:defRPr/>
            </a:pPr>
            <a:endParaRPr lang="zh-CN" altLang="en-US" sz="3200" b="1" dirty="0">
              <a:solidFill>
                <a:sysClr val="window" lastClr="FFFFFF"/>
              </a:solidFill>
              <a:latin typeface="微软雅黑" panose="020B0503020204020204" pitchFamily="34" charset="-122"/>
              <a:sym typeface="Arial" panose="020B0604020202020204" pitchFamily="34" charset="0"/>
            </a:endParaRPr>
          </a:p>
        </p:txBody>
      </p:sp>
      <p:sp>
        <p:nvSpPr>
          <p:cNvPr id="9" name="椭圆 8">
            <a:extLst>
              <a:ext uri="{FF2B5EF4-FFF2-40B4-BE49-F238E27FC236}">
                <a16:creationId xmlns="" xmlns:a16="http://schemas.microsoft.com/office/drawing/2014/main" id="{586022A1-9D0E-5D9E-7AE7-F1479FDF04B3}"/>
              </a:ext>
            </a:extLst>
          </p:cNvPr>
          <p:cNvSpPr/>
          <p:nvPr>
            <p:custDataLst>
              <p:tags r:id="rId3"/>
            </p:custDataLst>
          </p:nvPr>
        </p:nvSpPr>
        <p:spPr>
          <a:xfrm>
            <a:off x="4897115" y="7430344"/>
            <a:ext cx="1584176" cy="1584176"/>
          </a:xfrm>
          <a:prstGeom prst="ellipse">
            <a:avLst/>
          </a:prstGeom>
          <a:solidFill>
            <a:srgbClr val="00B0F0"/>
          </a:solidFill>
          <a:ln w="12700" cap="flat" cmpd="sng" algn="ctr">
            <a:noFill/>
            <a:prstDash val="solid"/>
            <a:miter lim="800000"/>
          </a:ln>
          <a:effectLst/>
        </p:spPr>
        <p:txBody>
          <a:bodyPr anchor="ctr">
            <a:noAutofit/>
          </a:bodyPr>
          <a:lstStyle/>
          <a:p>
            <a:pPr algn="ctr" eaLnBrk="1" hangingPunct="1">
              <a:lnSpc>
                <a:spcPct val="120000"/>
              </a:lnSpc>
              <a:defRPr/>
            </a:pPr>
            <a:endParaRPr lang="zh-CN" altLang="en-US" sz="3200" b="1" dirty="0">
              <a:solidFill>
                <a:sysClr val="window" lastClr="FFFFFF"/>
              </a:solidFill>
              <a:latin typeface="微软雅黑" panose="020B0503020204020204" pitchFamily="34" charset="-122"/>
              <a:sym typeface="Arial" panose="020B0604020202020204" pitchFamily="34" charset="0"/>
            </a:endParaRPr>
          </a:p>
        </p:txBody>
      </p:sp>
      <p:sp>
        <p:nvSpPr>
          <p:cNvPr id="10" name="文本框 9">
            <a:extLst>
              <a:ext uri="{FF2B5EF4-FFF2-40B4-BE49-F238E27FC236}">
                <a16:creationId xmlns="" xmlns:a16="http://schemas.microsoft.com/office/drawing/2014/main" id="{9EAA733F-C7CE-887A-350F-F74DF4582422}"/>
              </a:ext>
            </a:extLst>
          </p:cNvPr>
          <p:cNvSpPr txBox="1"/>
          <p:nvPr/>
        </p:nvSpPr>
        <p:spPr>
          <a:xfrm>
            <a:off x="5221151" y="820831"/>
            <a:ext cx="936104" cy="1015663"/>
          </a:xfrm>
          <a:prstGeom prst="rect">
            <a:avLst/>
          </a:prstGeom>
          <a:noFill/>
        </p:spPr>
        <p:txBody>
          <a:bodyPr wrap="square" rtlCol="0">
            <a:spAutoFit/>
          </a:bodyPr>
          <a:lstStyle/>
          <a:p>
            <a:r>
              <a:rPr lang="zh-CN" altLang="en-US" sz="6000" dirty="0">
                <a:solidFill>
                  <a:schemeClr val="bg1"/>
                </a:solidFill>
              </a:rPr>
              <a:t>一</a:t>
            </a:r>
          </a:p>
        </p:txBody>
      </p:sp>
      <p:sp>
        <p:nvSpPr>
          <p:cNvPr id="11" name="文本框 10">
            <a:extLst>
              <a:ext uri="{FF2B5EF4-FFF2-40B4-BE49-F238E27FC236}">
                <a16:creationId xmlns="" xmlns:a16="http://schemas.microsoft.com/office/drawing/2014/main" id="{FB66B8A6-1D88-3BD8-BEC8-987CAC1C695A}"/>
              </a:ext>
            </a:extLst>
          </p:cNvPr>
          <p:cNvSpPr txBox="1"/>
          <p:nvPr/>
        </p:nvSpPr>
        <p:spPr>
          <a:xfrm>
            <a:off x="5196230" y="4233834"/>
            <a:ext cx="936104" cy="1015663"/>
          </a:xfrm>
          <a:prstGeom prst="rect">
            <a:avLst/>
          </a:prstGeom>
          <a:noFill/>
        </p:spPr>
        <p:txBody>
          <a:bodyPr wrap="square" rtlCol="0">
            <a:spAutoFit/>
          </a:bodyPr>
          <a:lstStyle/>
          <a:p>
            <a:r>
              <a:rPr lang="zh-CN" altLang="en-US" sz="6000" dirty="0">
                <a:solidFill>
                  <a:schemeClr val="bg1"/>
                </a:solidFill>
              </a:rPr>
              <a:t>二</a:t>
            </a:r>
          </a:p>
        </p:txBody>
      </p:sp>
      <p:sp>
        <p:nvSpPr>
          <p:cNvPr id="13" name="文本框 12">
            <a:extLst>
              <a:ext uri="{FF2B5EF4-FFF2-40B4-BE49-F238E27FC236}">
                <a16:creationId xmlns="" xmlns:a16="http://schemas.microsoft.com/office/drawing/2014/main" id="{ABD2A950-C2BF-5B72-8B0D-32875992FA2C}"/>
              </a:ext>
            </a:extLst>
          </p:cNvPr>
          <p:cNvSpPr txBox="1"/>
          <p:nvPr/>
        </p:nvSpPr>
        <p:spPr>
          <a:xfrm>
            <a:off x="5221151" y="7714600"/>
            <a:ext cx="936104" cy="1015663"/>
          </a:xfrm>
          <a:prstGeom prst="rect">
            <a:avLst/>
          </a:prstGeom>
          <a:noFill/>
        </p:spPr>
        <p:txBody>
          <a:bodyPr wrap="square" rtlCol="0">
            <a:spAutoFit/>
          </a:bodyPr>
          <a:lstStyle/>
          <a:p>
            <a:r>
              <a:rPr lang="zh-CN" altLang="en-US" sz="6000" dirty="0">
                <a:solidFill>
                  <a:schemeClr val="bg1"/>
                </a:solidFill>
              </a:rPr>
              <a:t>三</a:t>
            </a:r>
          </a:p>
        </p:txBody>
      </p:sp>
      <p:sp>
        <p:nvSpPr>
          <p:cNvPr id="14" name="文本框 4">
            <a:extLst>
              <a:ext uri="{FF2B5EF4-FFF2-40B4-BE49-F238E27FC236}">
                <a16:creationId xmlns="" xmlns:a16="http://schemas.microsoft.com/office/drawing/2014/main" id="{92F86456-D1CA-16E2-962E-0E9C8C67A85B}"/>
              </a:ext>
            </a:extLst>
          </p:cNvPr>
          <p:cNvSpPr txBox="1">
            <a:spLocks noChangeArrowheads="1"/>
          </p:cNvSpPr>
          <p:nvPr>
            <p:custDataLst>
              <p:tags r:id="rId4"/>
            </p:custDataLst>
          </p:nvPr>
        </p:nvSpPr>
        <p:spPr bwMode="auto">
          <a:xfrm>
            <a:off x="2160811" y="2120751"/>
            <a:ext cx="1368152" cy="56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algn="r" eaLnBrk="1" hangingPunct="1">
              <a:lnSpc>
                <a:spcPct val="120000"/>
              </a:lnSpc>
              <a:spcBef>
                <a:spcPct val="0"/>
              </a:spcBef>
              <a:buFontTx/>
              <a:buNone/>
            </a:pPr>
            <a:r>
              <a:rPr lang="zh-CN" altLang="en-US" sz="8000" b="1" spc="3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主要内容</a:t>
            </a:r>
          </a:p>
        </p:txBody>
      </p:sp>
      <p:sp>
        <p:nvSpPr>
          <p:cNvPr id="16" name="文本框 15">
            <a:extLst>
              <a:ext uri="{FF2B5EF4-FFF2-40B4-BE49-F238E27FC236}">
                <a16:creationId xmlns="" xmlns:a16="http://schemas.microsoft.com/office/drawing/2014/main" id="{DDD55E83-D478-C4B9-3ABC-D4B030A1933F}"/>
              </a:ext>
            </a:extLst>
          </p:cNvPr>
          <p:cNvSpPr txBox="1"/>
          <p:nvPr/>
        </p:nvSpPr>
        <p:spPr>
          <a:xfrm>
            <a:off x="6985346" y="820831"/>
            <a:ext cx="7416825" cy="1015663"/>
          </a:xfrm>
          <a:prstGeom prst="rect">
            <a:avLst/>
          </a:prstGeom>
          <a:noFill/>
        </p:spPr>
        <p:txBody>
          <a:bodyPr wrap="square" rtlCol="0">
            <a:spAutoFit/>
          </a:bodyPr>
          <a:lstStyle/>
          <a:p>
            <a:r>
              <a:rPr lang="zh-CN" altLang="en-US" sz="6000" b="1" dirty="0"/>
              <a:t>教学内容的课标解读</a:t>
            </a:r>
          </a:p>
        </p:txBody>
      </p:sp>
      <p:sp>
        <p:nvSpPr>
          <p:cNvPr id="17" name="文本框 16">
            <a:extLst>
              <a:ext uri="{FF2B5EF4-FFF2-40B4-BE49-F238E27FC236}">
                <a16:creationId xmlns="" xmlns:a16="http://schemas.microsoft.com/office/drawing/2014/main" id="{FB357250-88FA-67CB-B5E6-205FBA4AB397}"/>
              </a:ext>
            </a:extLst>
          </p:cNvPr>
          <p:cNvSpPr txBox="1"/>
          <p:nvPr/>
        </p:nvSpPr>
        <p:spPr>
          <a:xfrm>
            <a:off x="7202215" y="7786729"/>
            <a:ext cx="8496100" cy="1015663"/>
          </a:xfrm>
          <a:prstGeom prst="rect">
            <a:avLst/>
          </a:prstGeom>
          <a:noFill/>
        </p:spPr>
        <p:txBody>
          <a:bodyPr wrap="square" rtlCol="0">
            <a:spAutoFit/>
          </a:bodyPr>
          <a:lstStyle/>
          <a:p>
            <a:r>
              <a:rPr lang="zh-CN" altLang="en-US" sz="6000" b="1" dirty="0"/>
              <a:t>重点问题的研讨与解决</a:t>
            </a:r>
          </a:p>
        </p:txBody>
      </p:sp>
      <p:sp>
        <p:nvSpPr>
          <p:cNvPr id="18" name="文本框 17">
            <a:extLst>
              <a:ext uri="{FF2B5EF4-FFF2-40B4-BE49-F238E27FC236}">
                <a16:creationId xmlns="" xmlns:a16="http://schemas.microsoft.com/office/drawing/2014/main" id="{89FE7B25-5D5A-3771-7B9E-75F42ECF73AE}"/>
              </a:ext>
            </a:extLst>
          </p:cNvPr>
          <p:cNvSpPr txBox="1"/>
          <p:nvPr/>
        </p:nvSpPr>
        <p:spPr>
          <a:xfrm>
            <a:off x="7209755" y="4467680"/>
            <a:ext cx="7416825" cy="1015663"/>
          </a:xfrm>
          <a:prstGeom prst="rect">
            <a:avLst/>
          </a:prstGeom>
          <a:noFill/>
        </p:spPr>
        <p:txBody>
          <a:bodyPr wrap="square" rtlCol="0">
            <a:spAutoFit/>
          </a:bodyPr>
          <a:lstStyle/>
          <a:p>
            <a:r>
              <a:rPr lang="zh-CN" altLang="en-US" sz="6000" b="1" dirty="0"/>
              <a:t>教学思路框架</a:t>
            </a:r>
          </a:p>
        </p:txBody>
      </p:sp>
    </p:spTree>
    <p:extLst>
      <p:ext uri="{BB962C8B-B14F-4D97-AF65-F5344CB8AC3E}">
        <p14:creationId xmlns:p14="http://schemas.microsoft.com/office/powerpoint/2010/main" val="363596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19" y="2305307"/>
            <a:ext cx="7344816" cy="8004406"/>
          </a:xfrm>
          <a:prstGeom prst="rect">
            <a:avLst/>
          </a:prstGeom>
        </p:spPr>
      </p:pic>
      <p:sp>
        <p:nvSpPr>
          <p:cNvPr id="2" name="文本框 1"/>
          <p:cNvSpPr txBox="1"/>
          <p:nvPr/>
        </p:nvSpPr>
        <p:spPr>
          <a:xfrm>
            <a:off x="-215453" y="1544687"/>
            <a:ext cx="18214638" cy="1754326"/>
          </a:xfrm>
          <a:prstGeom prst="rect">
            <a:avLst/>
          </a:prstGeom>
          <a:noFill/>
        </p:spPr>
        <p:txBody>
          <a:bodyPr wrap="square" rtlCol="0">
            <a:spAutoFit/>
          </a:bodyPr>
          <a:lstStyle/>
          <a:p>
            <a:pPr algn="ctr"/>
            <a:r>
              <a:rPr lang="zh-CN" altLang="en-US" sz="4800" b="1" dirty="0">
                <a:solidFill>
                  <a:srgbClr val="7030A0"/>
                </a:solidFill>
                <a:latin typeface="微软雅黑" panose="020B0503020204020204" charset="-122"/>
                <a:ea typeface="微软雅黑" panose="020B0503020204020204" charset="-122"/>
              </a:rPr>
              <a:t>高一的教学评价：</a:t>
            </a:r>
            <a:r>
              <a:rPr lang="zh-CN" altLang="zh-CN" sz="4800" b="1" dirty="0">
                <a:solidFill>
                  <a:srgbClr val="7030A0"/>
                </a:solidFill>
                <a:latin typeface="微软雅黑" panose="020B0503020204020204" charset="-122"/>
                <a:ea typeface="微软雅黑" panose="020B0503020204020204" charset="-122"/>
              </a:rPr>
              <a:t>评价主体的多元化 </a:t>
            </a:r>
            <a:r>
              <a:rPr lang="zh-CN" altLang="en-US" sz="4800" b="1" dirty="0">
                <a:solidFill>
                  <a:srgbClr val="7030A0"/>
                </a:solidFill>
                <a:latin typeface="微软雅黑" panose="020B0503020204020204" charset="-122"/>
                <a:ea typeface="微软雅黑" panose="020B0503020204020204" charset="-122"/>
              </a:rPr>
              <a:t>、评价</a:t>
            </a:r>
            <a:r>
              <a:rPr lang="zh-CN" altLang="zh-CN" sz="4800" b="1" dirty="0">
                <a:solidFill>
                  <a:srgbClr val="7030A0"/>
                </a:solidFill>
                <a:latin typeface="微软雅黑" panose="020B0503020204020204" charset="-122"/>
                <a:ea typeface="微软雅黑" panose="020B0503020204020204" charset="-122"/>
              </a:rPr>
              <a:t>过程与</a:t>
            </a:r>
            <a:r>
              <a:rPr lang="zh-CN" altLang="en-US" sz="4800" b="1" dirty="0">
                <a:solidFill>
                  <a:srgbClr val="7030A0"/>
                </a:solidFill>
                <a:latin typeface="微软雅黑" panose="020B0503020204020204" charset="-122"/>
                <a:ea typeface="微软雅黑" panose="020B0503020204020204" charset="-122"/>
              </a:rPr>
              <a:t>评价</a:t>
            </a:r>
            <a:r>
              <a:rPr lang="zh-CN" altLang="zh-CN" sz="4800" b="1" dirty="0">
                <a:solidFill>
                  <a:srgbClr val="7030A0"/>
                </a:solidFill>
                <a:latin typeface="微软雅黑" panose="020B0503020204020204" charset="-122"/>
                <a:ea typeface="微软雅黑" panose="020B0503020204020204" charset="-122"/>
              </a:rPr>
              <a:t>结果相结合</a:t>
            </a:r>
          </a:p>
          <a:p>
            <a:pPr algn="ctr"/>
            <a:endParaRPr lang="zh-CN" altLang="en-US" sz="6000" b="1" dirty="0">
              <a:solidFill>
                <a:srgbClr val="7030A0"/>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070" y="3496863"/>
            <a:ext cx="9424479" cy="5621294"/>
          </a:xfrm>
          <a:prstGeom prst="rect">
            <a:avLst/>
          </a:prstGeom>
        </p:spPr>
      </p:pic>
    </p:spTree>
    <p:extLst>
      <p:ext uri="{BB962C8B-B14F-4D97-AF65-F5344CB8AC3E}">
        <p14:creationId xmlns:p14="http://schemas.microsoft.com/office/powerpoint/2010/main" val="216836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8328" y="3668923"/>
            <a:ext cx="18291175" cy="2952328"/>
          </a:xfrm>
          <a:prstGeom prst="roundRect">
            <a:avLst/>
          </a:prstGeom>
          <a:noFill/>
          <a:ln w="28575">
            <a:solidFill>
              <a:srgbClr val="0070C0"/>
            </a:solidFill>
          </a:ln>
        </p:spPr>
        <p:txBody>
          <a:bodyPr wrap="square" rtlCol="0">
            <a:noAutofit/>
          </a:bodyPr>
          <a:lstStyle/>
          <a:p>
            <a:r>
              <a:rPr lang="zh-CN" altLang="en-US" sz="4000" b="1" dirty="0">
                <a:solidFill>
                  <a:srgbClr val="FF0000"/>
                </a:solidFill>
                <a:latin typeface="华文仿宋" panose="02010600040101010101" pitchFamily="2" charset="-122"/>
                <a:ea typeface="华文仿宋" panose="02010600040101010101" pitchFamily="2" charset="-122"/>
              </a:rPr>
              <a:t>发展性评价</a:t>
            </a:r>
            <a:r>
              <a:rPr lang="zh-CN" altLang="en-US" sz="4000" b="1" dirty="0">
                <a:latin typeface="华文仿宋" panose="02010600040101010101" pitchFamily="2" charset="-122"/>
                <a:ea typeface="华文仿宋" panose="02010600040101010101" pitchFamily="2" charset="-122"/>
              </a:rPr>
              <a:t>是一种重要的评价理念，而不是一种具体的评价方法。这种理念的提出，主要是针对评价的功能和目标而言的，凡是有助于以促进学生、教师和学校的发展为目的的评价，我们都可以把其称为发展性评价。发展性评价的着重点应该在于发挥评价的发展功能</a:t>
            </a:r>
          </a:p>
        </p:txBody>
      </p:sp>
      <p:sp>
        <p:nvSpPr>
          <p:cNvPr id="2" name="文本框 1">
            <a:extLst>
              <a:ext uri="{FF2B5EF4-FFF2-40B4-BE49-F238E27FC236}">
                <a16:creationId xmlns="" xmlns:a16="http://schemas.microsoft.com/office/drawing/2014/main" id="{C58DEA25-43C5-AD3B-BDD8-DF13C31F4FF1}"/>
              </a:ext>
            </a:extLst>
          </p:cNvPr>
          <p:cNvSpPr txBox="1"/>
          <p:nvPr/>
        </p:nvSpPr>
        <p:spPr>
          <a:xfrm>
            <a:off x="-143445" y="2048743"/>
            <a:ext cx="18214638" cy="830997"/>
          </a:xfrm>
          <a:prstGeom prst="rect">
            <a:avLst/>
          </a:prstGeom>
          <a:noFill/>
        </p:spPr>
        <p:txBody>
          <a:bodyPr wrap="square" rtlCol="0">
            <a:spAutoFit/>
          </a:bodyPr>
          <a:lstStyle/>
          <a:p>
            <a:pPr algn="ctr"/>
            <a:r>
              <a:rPr lang="zh-CN" altLang="en-US" sz="4800" b="1" dirty="0">
                <a:solidFill>
                  <a:srgbClr val="7030A0"/>
                </a:solidFill>
                <a:latin typeface="微软雅黑" panose="020B0503020204020204" pitchFamily="34" charset="-122"/>
                <a:ea typeface="微软雅黑" panose="020B0503020204020204" pitchFamily="34" charset="-122"/>
              </a:rPr>
              <a:t>高二的教学评价：基于发展性评价理念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3010" y="3705046"/>
            <a:ext cx="2949575" cy="115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必备知识</a:t>
            </a:r>
          </a:p>
        </p:txBody>
      </p:sp>
      <p:sp>
        <p:nvSpPr>
          <p:cNvPr id="3" name="矩形 2"/>
          <p:cNvSpPr/>
          <p:nvPr/>
        </p:nvSpPr>
        <p:spPr>
          <a:xfrm>
            <a:off x="6780616" y="3537267"/>
            <a:ext cx="5148580" cy="1127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量化评价为主</a:t>
            </a:r>
          </a:p>
        </p:txBody>
      </p:sp>
      <p:sp>
        <p:nvSpPr>
          <p:cNvPr id="4" name="矩形 3"/>
          <p:cNvSpPr/>
          <p:nvPr/>
        </p:nvSpPr>
        <p:spPr>
          <a:xfrm>
            <a:off x="1584325" y="6009183"/>
            <a:ext cx="2949575" cy="115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关键能力</a:t>
            </a:r>
          </a:p>
        </p:txBody>
      </p:sp>
      <p:sp>
        <p:nvSpPr>
          <p:cNvPr id="5" name="矩形 4"/>
          <p:cNvSpPr/>
          <p:nvPr/>
        </p:nvSpPr>
        <p:spPr>
          <a:xfrm>
            <a:off x="6768955" y="5992954"/>
            <a:ext cx="5264785" cy="115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质性评价为主</a:t>
            </a:r>
          </a:p>
        </p:txBody>
      </p:sp>
      <p:sp>
        <p:nvSpPr>
          <p:cNvPr id="6" name="燕尾形 5"/>
          <p:cNvSpPr/>
          <p:nvPr/>
        </p:nvSpPr>
        <p:spPr>
          <a:xfrm>
            <a:off x="5105546" y="3920946"/>
            <a:ext cx="1151890" cy="72009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燕尾形 6"/>
          <p:cNvSpPr/>
          <p:nvPr/>
        </p:nvSpPr>
        <p:spPr>
          <a:xfrm>
            <a:off x="5105546" y="6253057"/>
            <a:ext cx="1151890" cy="72009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右大括号 8"/>
          <p:cNvSpPr/>
          <p:nvPr/>
        </p:nvSpPr>
        <p:spPr>
          <a:xfrm>
            <a:off x="12871192" y="3812857"/>
            <a:ext cx="1296035" cy="266446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0" name="矩形 9"/>
          <p:cNvSpPr/>
          <p:nvPr/>
        </p:nvSpPr>
        <p:spPr>
          <a:xfrm>
            <a:off x="14474179" y="4100829"/>
            <a:ext cx="3367405" cy="187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相互配合</a:t>
            </a:r>
          </a:p>
          <a:p>
            <a:pPr algn="ctr"/>
            <a:r>
              <a:rPr lang="zh-CN" altLang="en-US" dirty="0"/>
              <a:t>互为补充</a:t>
            </a:r>
          </a:p>
          <a:p>
            <a:pPr algn="ctr"/>
            <a:r>
              <a:rPr lang="zh-CN" altLang="en-US" dirty="0"/>
              <a:t>灵活运用</a:t>
            </a:r>
          </a:p>
        </p:txBody>
      </p:sp>
      <p:sp>
        <p:nvSpPr>
          <p:cNvPr id="8" name="文本框 7">
            <a:extLst>
              <a:ext uri="{FF2B5EF4-FFF2-40B4-BE49-F238E27FC236}">
                <a16:creationId xmlns="" xmlns:a16="http://schemas.microsoft.com/office/drawing/2014/main" id="{120C8226-6572-8DA2-8F61-1B5C5582D10D}"/>
              </a:ext>
            </a:extLst>
          </p:cNvPr>
          <p:cNvSpPr txBox="1"/>
          <p:nvPr/>
        </p:nvSpPr>
        <p:spPr>
          <a:xfrm>
            <a:off x="1" y="1537136"/>
            <a:ext cx="18291174" cy="830997"/>
          </a:xfrm>
          <a:prstGeom prst="rect">
            <a:avLst/>
          </a:prstGeom>
          <a:noFill/>
        </p:spPr>
        <p:txBody>
          <a:bodyPr wrap="square" rtlCol="0">
            <a:spAutoFit/>
          </a:bodyPr>
          <a:lstStyle/>
          <a:p>
            <a:pPr algn="ctr"/>
            <a:r>
              <a:rPr lang="zh-CN" altLang="en-US" sz="4800" b="1" dirty="0">
                <a:solidFill>
                  <a:srgbClr val="7030A0"/>
                </a:solidFill>
                <a:latin typeface="微软雅黑" panose="020B0503020204020204" pitchFamily="34" charset="-122"/>
                <a:ea typeface="微软雅黑" panose="020B0503020204020204" pitchFamily="34" charset="-122"/>
              </a:rPr>
              <a:t>高三的教学评价：量化评价与质性评价相结合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78840" y="3895725"/>
            <a:ext cx="17412335" cy="1607185"/>
          </a:xfrm>
        </p:spPr>
        <p:txBody>
          <a:bodyPr>
            <a:noAutofit/>
          </a:bodyPr>
          <a:lstStyle/>
          <a:p>
            <a:r>
              <a:rPr lang="zh-CN" altLang="en-US" sz="8100" b="1" dirty="0">
                <a:solidFill>
                  <a:schemeClr val="bg1"/>
                </a:solidFill>
                <a:latin typeface="报隶-简" panose="02010600040101010101" charset="-122"/>
                <a:ea typeface="报隶-简" panose="02010600040101010101" charset="-122"/>
                <a:cs typeface="报隶-简" panose="02010600040101010101"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83C9322A-ECDF-4320-4269-20E326A8B194}"/>
              </a:ext>
            </a:extLst>
          </p:cNvPr>
          <p:cNvSpPr>
            <a:spLocks noGrp="1"/>
          </p:cNvSpPr>
          <p:nvPr>
            <p:ph idx="1"/>
          </p:nvPr>
        </p:nvSpPr>
        <p:spPr>
          <a:xfrm>
            <a:off x="5914" y="3956955"/>
            <a:ext cx="18291175" cy="1476164"/>
          </a:xfrm>
        </p:spPr>
        <p:txBody>
          <a:bodyPr>
            <a:normAutofit/>
          </a:bodyPr>
          <a:lstStyle/>
          <a:p>
            <a:pPr marL="0" indent="0" algn="ctr">
              <a:buNone/>
            </a:pPr>
            <a:r>
              <a:rPr lang="zh-CN" altLang="en-US" sz="6000" b="1" dirty="0">
                <a:solidFill>
                  <a:srgbClr val="0000FF"/>
                </a:solidFill>
              </a:rPr>
              <a:t>一、教学内容的课标解读</a:t>
            </a:r>
          </a:p>
        </p:txBody>
      </p:sp>
    </p:spTree>
    <p:extLst>
      <p:ext uri="{BB962C8B-B14F-4D97-AF65-F5344CB8AC3E}">
        <p14:creationId xmlns:p14="http://schemas.microsoft.com/office/powerpoint/2010/main" val="96505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928870" y="1400175"/>
          <a:ext cx="11685270" cy="4604216"/>
        </p:xfrm>
        <a:graphic>
          <a:graphicData uri="http://schemas.openxmlformats.org/drawingml/2006/table">
            <a:tbl>
              <a:tblPr firstRow="1" bandRow="1">
                <a:tableStyleId>{3C2FFA5D-87B4-456A-9821-1D502468CF0F}</a:tableStyleId>
              </a:tblPr>
              <a:tblGrid>
                <a:gridCol w="1108710">
                  <a:extLst>
                    <a:ext uri="{9D8B030D-6E8A-4147-A177-3AD203B41FA5}">
                      <a16:colId xmlns="" xmlns:a16="http://schemas.microsoft.com/office/drawing/2014/main" val="20000"/>
                    </a:ext>
                  </a:extLst>
                </a:gridCol>
                <a:gridCol w="8393430">
                  <a:extLst>
                    <a:ext uri="{9D8B030D-6E8A-4147-A177-3AD203B41FA5}">
                      <a16:colId xmlns="" xmlns:a16="http://schemas.microsoft.com/office/drawing/2014/main" val="20001"/>
                    </a:ext>
                  </a:extLst>
                </a:gridCol>
                <a:gridCol w="2183130">
                  <a:extLst>
                    <a:ext uri="{9D8B030D-6E8A-4147-A177-3AD203B41FA5}">
                      <a16:colId xmlns="" xmlns:a16="http://schemas.microsoft.com/office/drawing/2014/main" val="20002"/>
                    </a:ext>
                  </a:extLst>
                </a:gridCol>
              </a:tblGrid>
              <a:tr h="665480">
                <a:tc>
                  <a:txBody>
                    <a:bodyPr/>
                    <a:lstStyle/>
                    <a:p>
                      <a:pPr algn="ctr"/>
                      <a:endParaRPr lang="zh-CN" altLang="en-US" dirty="0"/>
                    </a:p>
                  </a:txBody>
                  <a:tcPr anchor="ctr"/>
                </a:tc>
                <a:tc>
                  <a:txBody>
                    <a:bodyPr/>
                    <a:lstStyle/>
                    <a:p>
                      <a:pPr algn="ctr"/>
                      <a:r>
                        <a:rPr lang="zh-CN" altLang="en-US" dirty="0"/>
                        <a:t>课标内容</a:t>
                      </a:r>
                    </a:p>
                  </a:txBody>
                  <a:tcPr anchor="ctr"/>
                </a:tc>
                <a:tc>
                  <a:txBody>
                    <a:bodyPr/>
                    <a:lstStyle/>
                    <a:p>
                      <a:pPr algn="ctr"/>
                      <a:r>
                        <a:rPr lang="zh-CN" altLang="en-US" dirty="0"/>
                        <a:t>学习动词</a:t>
                      </a:r>
                    </a:p>
                  </a:txBody>
                  <a:tcPr anchor="ctr"/>
                </a:tc>
                <a:extLst>
                  <a:ext uri="{0D108BD9-81ED-4DB2-BD59-A6C34878D82A}">
                    <a16:rowId xmlns="" xmlns:a16="http://schemas.microsoft.com/office/drawing/2014/main" val="10000"/>
                  </a:ext>
                </a:extLst>
              </a:tr>
              <a:tr h="2384256">
                <a:tc>
                  <a:txBody>
                    <a:bodyPr/>
                    <a:lstStyle/>
                    <a:p>
                      <a:pPr algn="ctr"/>
                      <a:r>
                        <a:rPr lang="zh-CN" altLang="en-US" sz="3200" kern="1200" dirty="0"/>
                        <a:t>必  修</a:t>
                      </a:r>
                      <a:endParaRPr lang="zh-CN" altLang="en-US" sz="32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l" defTabSz="1828165" rtl="0" eaLnBrk="1" fontAlgn="auto" latinLnBrk="0" hangingPunct="1">
                        <a:lnSpc>
                          <a:spcPct val="100000"/>
                        </a:lnSpc>
                        <a:spcBef>
                          <a:spcPts val="0"/>
                        </a:spcBef>
                        <a:spcAft>
                          <a:spcPts val="0"/>
                        </a:spcAft>
                        <a:buClrTx/>
                        <a:buSzTx/>
                        <a:buFontTx/>
                        <a:buNone/>
                        <a:defRPr/>
                      </a:pPr>
                      <a:r>
                        <a:rPr lang="en-US" altLang="zh-CN" sz="3200" dirty="0"/>
                        <a:t>1.4</a:t>
                      </a:r>
                      <a:r>
                        <a:rPr lang="zh-CN" altLang="en-US" sz="3200" dirty="0"/>
                        <a:t>通过了解三国两晋南北朝政权更迭的历史脉络，隋唐时期封建社会的高度繁荣，</a:t>
                      </a:r>
                      <a:r>
                        <a:rPr lang="zh-CN" altLang="en-US" sz="3200" dirty="0">
                          <a:solidFill>
                            <a:srgbClr val="C00000"/>
                          </a:solidFill>
                        </a:rPr>
                        <a:t>认识</a:t>
                      </a:r>
                      <a:r>
                        <a:rPr lang="zh-CN" altLang="en-US" sz="3200" dirty="0"/>
                        <a:t>三国两晋南北朝至隋唐时期的</a:t>
                      </a:r>
                      <a:r>
                        <a:rPr lang="zh-CN" altLang="en-US" sz="3200" dirty="0">
                          <a:solidFill>
                            <a:srgbClr val="C00000"/>
                          </a:solidFill>
                        </a:rPr>
                        <a:t>制度变化与创新</a:t>
                      </a:r>
                      <a:r>
                        <a:rPr lang="zh-CN" altLang="en-US" sz="3200" dirty="0"/>
                        <a:t>、民族交融、区域开发和思想文化领域的新成就。</a:t>
                      </a:r>
                      <a:endParaRPr lang="en-US" altLang="zh-CN" sz="3200" b="0" dirty="0">
                        <a:latin typeface="微软雅黑" panose="020B0503020204020204" pitchFamily="34" charset="-122"/>
                        <a:ea typeface="微软雅黑" panose="020B0503020204020204" pitchFamily="34" charset="-122"/>
                      </a:endParaRPr>
                    </a:p>
                  </a:txBody>
                  <a:tcPr anchor="ctr"/>
                </a:tc>
                <a:tc>
                  <a:txBody>
                    <a:bodyPr/>
                    <a:lstStyle/>
                    <a:p>
                      <a:pPr marL="0" algn="ctr" defTabSz="1828165" rtl="0" eaLnBrk="1" latinLnBrk="0" hangingPunct="1"/>
                      <a:endParaRPr lang="zh-CN" altLang="en-US" sz="3200" kern="1200" dirty="0"/>
                    </a:p>
                    <a:p>
                      <a:pPr marL="0" algn="ctr" defTabSz="1828165" rtl="0" eaLnBrk="1" latinLnBrk="0" hangingPunct="1"/>
                      <a:r>
                        <a:rPr lang="zh-CN" altLang="en-US" sz="3200" kern="1200" dirty="0"/>
                        <a:t>了解</a:t>
                      </a:r>
                    </a:p>
                    <a:p>
                      <a:pPr marL="0" algn="ctr" defTabSz="1828165" rtl="0" eaLnBrk="1" latinLnBrk="0" hangingPunct="1"/>
                      <a:r>
                        <a:rPr lang="zh-CN" altLang="en-US" sz="3200" dirty="0">
                          <a:sym typeface="+mn-ea"/>
                        </a:rPr>
                        <a:t>认识</a:t>
                      </a:r>
                      <a:endParaRPr lang="en-US" altLang="zh-CN" sz="3200" kern="1200" dirty="0">
                        <a:sym typeface="+mn-ea"/>
                      </a:endParaRPr>
                    </a:p>
                    <a:p>
                      <a:pPr marL="0" algn="ctr" defTabSz="1828165" rtl="0" eaLnBrk="1" latinLnBrk="0" hangingPunct="1"/>
                      <a:endParaRPr lang="zh-CN" altLang="en-US" sz="32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extLst>
                  <a:ext uri="{0D108BD9-81ED-4DB2-BD59-A6C34878D82A}">
                    <a16:rowId xmlns="" xmlns:a16="http://schemas.microsoft.com/office/drawing/2014/main" val="10001"/>
                  </a:ext>
                </a:extLst>
              </a:tr>
              <a:tr h="1296144">
                <a:tc>
                  <a:txBody>
                    <a:bodyPr/>
                    <a:lstStyle/>
                    <a:p>
                      <a:pPr marL="0" marR="0" indent="0" algn="ctr" defTabSz="1828165" rtl="0" eaLnBrk="1" fontAlgn="auto" latinLnBrk="0" hangingPunct="1">
                        <a:lnSpc>
                          <a:spcPct val="100000"/>
                        </a:lnSpc>
                        <a:spcBef>
                          <a:spcPts val="0"/>
                        </a:spcBef>
                        <a:spcAft>
                          <a:spcPts val="0"/>
                        </a:spcAft>
                        <a:buClrTx/>
                        <a:buSzTx/>
                        <a:buFontTx/>
                        <a:buNone/>
                        <a:defRPr/>
                      </a:pPr>
                      <a:r>
                        <a:rPr lang="zh-CN" altLang="en-US" sz="3200" kern="1200" dirty="0"/>
                        <a:t>选</a:t>
                      </a:r>
                      <a:r>
                        <a:rPr lang="zh-CN" altLang="en-US" sz="3200" dirty="0">
                          <a:sym typeface="+mn-ea"/>
                        </a:rPr>
                        <a:t>必</a:t>
                      </a:r>
                      <a:r>
                        <a:rPr lang="zh-CN" altLang="en-US" sz="3200" kern="1200" dirty="0"/>
                        <a:t>  </a:t>
                      </a:r>
                      <a:endParaRPr lang="zh-CN" altLang="en-US" sz="32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indent="0" algn="l">
                        <a:buFont typeface="Arial" panose="020B0604020202020204" pitchFamily="34" charset="0"/>
                        <a:buNone/>
                      </a:pPr>
                      <a:r>
                        <a:rPr lang="zh-CN" altLang="zh-CN" sz="3200" kern="1200" dirty="0"/>
                        <a:t>了解中国古代赋税制度的</a:t>
                      </a:r>
                      <a:r>
                        <a:rPr lang="zh-CN" altLang="zh-CN" sz="3200" kern="1200" dirty="0">
                          <a:solidFill>
                            <a:srgbClr val="C00000"/>
                          </a:solidFill>
                        </a:rPr>
                        <a:t>演变</a:t>
                      </a:r>
                      <a:r>
                        <a:rPr lang="zh-CN" altLang="zh-CN" sz="3200" kern="1200" dirty="0"/>
                        <a:t>。</a:t>
                      </a:r>
                    </a:p>
                    <a:p>
                      <a:pPr indent="0" algn="l">
                        <a:buFont typeface="Arial" panose="020B0604020202020204" pitchFamily="34" charset="0"/>
                        <a:buNone/>
                      </a:pPr>
                      <a:r>
                        <a:rPr lang="zh-CN" altLang="zh-CN" sz="3200" kern="1200" dirty="0"/>
                        <a:t>了解关税、个人所得税制度的产生及其</a:t>
                      </a:r>
                      <a:r>
                        <a:rPr lang="zh-CN" altLang="zh-CN" sz="3200" kern="1200" dirty="0">
                          <a:solidFill>
                            <a:srgbClr val="C00000"/>
                          </a:solidFill>
                        </a:rPr>
                        <a:t>在中国的实行</a:t>
                      </a:r>
                      <a:r>
                        <a:rPr lang="zh-CN" altLang="zh-CN" sz="3200" kern="1200" dirty="0"/>
                        <a:t>。</a:t>
                      </a:r>
                      <a:endParaRPr lang="zh-CN" altLang="zh-CN" sz="3200" b="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3200" kern="1200" dirty="0"/>
                        <a:t>了解</a:t>
                      </a:r>
                      <a:endParaRPr lang="zh-CN" altLang="en-US" sz="3200" b="1" kern="1200" dirty="0">
                        <a:solidFill>
                          <a:schemeClr val="dk1"/>
                        </a:solidFill>
                        <a:latin typeface="微软雅黑" panose="020B0503020204020204" pitchFamily="34" charset="-122"/>
                        <a:ea typeface="微软雅黑" panose="020B0503020204020204" pitchFamily="34" charset="-122"/>
                        <a:cs typeface="+mn-cs"/>
                      </a:endParaRPr>
                    </a:p>
                  </a:txBody>
                  <a:tcPr anchor="ctr"/>
                </a:tc>
                <a:extLst>
                  <a:ext uri="{0D108BD9-81ED-4DB2-BD59-A6C34878D82A}">
                    <a16:rowId xmlns="" xmlns:a16="http://schemas.microsoft.com/office/drawing/2014/main" val="10002"/>
                  </a:ext>
                </a:extLst>
              </a:tr>
            </a:tbl>
          </a:graphicData>
        </a:graphic>
      </p:graphicFrame>
      <p:sp>
        <p:nvSpPr>
          <p:cNvPr id="7" name="TextBox 6"/>
          <p:cNvSpPr txBox="1"/>
          <p:nvPr/>
        </p:nvSpPr>
        <p:spPr>
          <a:xfrm>
            <a:off x="5438140" y="8300720"/>
            <a:ext cx="3380740" cy="6451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dirty="0"/>
              <a:t>社会生产力</a:t>
            </a:r>
          </a:p>
        </p:txBody>
      </p:sp>
      <p:sp>
        <p:nvSpPr>
          <p:cNvPr id="9" name="TextBox 8"/>
          <p:cNvSpPr txBox="1"/>
          <p:nvPr/>
        </p:nvSpPr>
        <p:spPr>
          <a:xfrm>
            <a:off x="15015210" y="6570980"/>
            <a:ext cx="629285" cy="2306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dirty="0"/>
              <a:t>政治制度</a:t>
            </a:r>
          </a:p>
        </p:txBody>
      </p:sp>
      <p:sp>
        <p:nvSpPr>
          <p:cNvPr id="10" name="TextBox 9"/>
          <p:cNvSpPr txBox="1"/>
          <p:nvPr/>
        </p:nvSpPr>
        <p:spPr>
          <a:xfrm>
            <a:off x="9217570" y="8299289"/>
            <a:ext cx="38884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a:t>经济基础</a:t>
            </a:r>
          </a:p>
        </p:txBody>
      </p:sp>
      <p:sp>
        <p:nvSpPr>
          <p:cNvPr id="11" name="TextBox 10"/>
          <p:cNvSpPr txBox="1"/>
          <p:nvPr/>
        </p:nvSpPr>
        <p:spPr>
          <a:xfrm>
            <a:off x="5494655" y="6572250"/>
            <a:ext cx="3268345" cy="6451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dirty="0"/>
              <a:t>生产关系</a:t>
            </a:r>
          </a:p>
        </p:txBody>
      </p:sp>
      <p:sp>
        <p:nvSpPr>
          <p:cNvPr id="12" name="TextBox 11"/>
          <p:cNvSpPr txBox="1"/>
          <p:nvPr/>
        </p:nvSpPr>
        <p:spPr>
          <a:xfrm>
            <a:off x="9217570" y="6571195"/>
            <a:ext cx="38884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a:t>上层建筑</a:t>
            </a:r>
          </a:p>
        </p:txBody>
      </p:sp>
      <p:pic>
        <p:nvPicPr>
          <p:cNvPr id="2" name="Picture 2" descr="äººæç¤¾ã2020æ°çæ®éé«ä¸­åå²è¯¾ç¨æ åä¸­åäººæ°å±åå½æè²é¨å¶å®äººæ°æè²åºçç¤¾2017å¹´ç2020ä¿®è®¢äººæçé«ä¸­åå²è¯¾æ "/>
          <p:cNvPicPr>
            <a:picLocks noChangeAspect="1"/>
          </p:cNvPicPr>
          <p:nvPr>
            <p:custDataLst>
              <p:tags r:id="rId1"/>
            </p:custDataLst>
          </p:nvPr>
        </p:nvPicPr>
        <p:blipFill>
          <a:blip r:embed="rId3" cstate="print"/>
          <a:srcRect l="3857" t="10667" r="43190" b="16190"/>
          <a:stretch>
            <a:fillRect/>
          </a:stretch>
        </p:blipFill>
        <p:spPr>
          <a:xfrm>
            <a:off x="58004" y="2075389"/>
            <a:ext cx="4455160" cy="6247765"/>
          </a:xfrm>
          <a:prstGeom prst="rect">
            <a:avLst/>
          </a:prstGeom>
          <a:noFill/>
          <a:ln w="9525">
            <a:noFill/>
          </a:ln>
        </p:spPr>
      </p:pic>
      <p:sp>
        <p:nvSpPr>
          <p:cNvPr id="6" name="右箭头 5"/>
          <p:cNvSpPr/>
          <p:nvPr/>
        </p:nvSpPr>
        <p:spPr>
          <a:xfrm>
            <a:off x="13520420" y="6784975"/>
            <a:ext cx="1080135" cy="432435"/>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箭头 12"/>
          <p:cNvSpPr/>
          <p:nvPr/>
        </p:nvSpPr>
        <p:spPr>
          <a:xfrm>
            <a:off x="6871335" y="7374890"/>
            <a:ext cx="287020" cy="802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上箭头 16"/>
          <p:cNvSpPr/>
          <p:nvPr/>
        </p:nvSpPr>
        <p:spPr>
          <a:xfrm>
            <a:off x="11082020" y="7374890"/>
            <a:ext cx="304165" cy="802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83C9322A-ECDF-4320-4269-20E326A8B194}"/>
              </a:ext>
            </a:extLst>
          </p:cNvPr>
          <p:cNvSpPr>
            <a:spLocks noGrp="1"/>
          </p:cNvSpPr>
          <p:nvPr>
            <p:ph idx="1"/>
          </p:nvPr>
        </p:nvSpPr>
        <p:spPr>
          <a:xfrm>
            <a:off x="5914" y="3956955"/>
            <a:ext cx="18291175" cy="2376264"/>
          </a:xfrm>
        </p:spPr>
        <p:txBody>
          <a:bodyPr>
            <a:normAutofit/>
          </a:bodyPr>
          <a:lstStyle/>
          <a:p>
            <a:pPr marL="0" indent="0" algn="ctr">
              <a:buNone/>
            </a:pPr>
            <a:r>
              <a:rPr lang="zh-CN" altLang="en-US" sz="6000" b="1" dirty="0">
                <a:solidFill>
                  <a:srgbClr val="0000FF"/>
                </a:solidFill>
              </a:rPr>
              <a:t>二、教学思路框架</a:t>
            </a:r>
          </a:p>
        </p:txBody>
      </p:sp>
    </p:spTree>
    <p:extLst>
      <p:ext uri="{BB962C8B-B14F-4D97-AF65-F5344CB8AC3E}">
        <p14:creationId xmlns:p14="http://schemas.microsoft.com/office/powerpoint/2010/main" val="47166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a:off x="9982980" y="6575231"/>
            <a:ext cx="9527" cy="89943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7" name="直接连接符 126"/>
          <p:cNvCxnSpPr/>
          <p:nvPr/>
        </p:nvCxnSpPr>
        <p:spPr>
          <a:xfrm flipH="1">
            <a:off x="16796444" y="5946388"/>
            <a:ext cx="21911" cy="146253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45" name="直接连接符 44"/>
          <p:cNvCxnSpPr/>
          <p:nvPr/>
        </p:nvCxnSpPr>
        <p:spPr>
          <a:xfrm>
            <a:off x="16829786" y="4144654"/>
            <a:ext cx="20320" cy="179260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40" name="直接连接符 39"/>
          <p:cNvCxnSpPr/>
          <p:nvPr/>
        </p:nvCxnSpPr>
        <p:spPr>
          <a:xfrm>
            <a:off x="5768389" y="5260376"/>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 name="直接连接符 11"/>
          <p:cNvCxnSpPr>
            <a:stCxn id="26" idx="2"/>
          </p:cNvCxnSpPr>
          <p:nvPr/>
        </p:nvCxnSpPr>
        <p:spPr>
          <a:xfrm flipH="1">
            <a:off x="2004403" y="4102771"/>
            <a:ext cx="52705" cy="135572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1" name="直接连接符 130"/>
          <p:cNvCxnSpPr/>
          <p:nvPr/>
        </p:nvCxnSpPr>
        <p:spPr>
          <a:xfrm>
            <a:off x="5775057" y="1875099"/>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2" name="直接连接符 131"/>
          <p:cNvCxnSpPr/>
          <p:nvPr/>
        </p:nvCxnSpPr>
        <p:spPr>
          <a:xfrm>
            <a:off x="9999176" y="1814121"/>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3" name="直接连接符 132"/>
          <p:cNvCxnSpPr/>
          <p:nvPr/>
        </p:nvCxnSpPr>
        <p:spPr>
          <a:xfrm>
            <a:off x="13909867" y="1875099"/>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4" name="直接连接符 133"/>
          <p:cNvCxnSpPr/>
          <p:nvPr/>
        </p:nvCxnSpPr>
        <p:spPr>
          <a:xfrm flipH="1">
            <a:off x="16855509" y="1846516"/>
            <a:ext cx="27627" cy="679342"/>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0" name="直接连接符 129"/>
          <p:cNvCxnSpPr/>
          <p:nvPr/>
        </p:nvCxnSpPr>
        <p:spPr>
          <a:xfrm>
            <a:off x="1973923" y="1875099"/>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9" name="直接连接符 128"/>
          <p:cNvCxnSpPr/>
          <p:nvPr/>
        </p:nvCxnSpPr>
        <p:spPr>
          <a:xfrm flipV="1">
            <a:off x="1973923" y="1797923"/>
            <a:ext cx="14954941" cy="16197"/>
          </a:xfrm>
          <a:prstGeom prst="line">
            <a:avLst/>
          </a:prstGeom>
          <a:ln w="28575" cmpd="sng">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endCxn id="62" idx="0"/>
          </p:cNvCxnSpPr>
          <p:nvPr/>
        </p:nvCxnSpPr>
        <p:spPr>
          <a:xfrm flipH="1">
            <a:off x="13856518" y="4187531"/>
            <a:ext cx="35249" cy="3101344"/>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1" name="直接连接符 120"/>
          <p:cNvCxnSpPr/>
          <p:nvPr/>
        </p:nvCxnSpPr>
        <p:spPr>
          <a:xfrm>
            <a:off x="13910820" y="2760245"/>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9" name="直接连接符 118"/>
          <p:cNvCxnSpPr/>
          <p:nvPr/>
        </p:nvCxnSpPr>
        <p:spPr>
          <a:xfrm>
            <a:off x="9992507" y="5440454"/>
            <a:ext cx="17148" cy="94136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8" name="直接连接符 117"/>
          <p:cNvCxnSpPr/>
          <p:nvPr/>
        </p:nvCxnSpPr>
        <p:spPr>
          <a:xfrm>
            <a:off x="9992507" y="4102731"/>
            <a:ext cx="9527" cy="89943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7" name="直接连接符 116"/>
          <p:cNvCxnSpPr/>
          <p:nvPr/>
        </p:nvCxnSpPr>
        <p:spPr>
          <a:xfrm>
            <a:off x="9992507" y="2740236"/>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5" name="直接连接符 114"/>
          <p:cNvCxnSpPr/>
          <p:nvPr/>
        </p:nvCxnSpPr>
        <p:spPr>
          <a:xfrm>
            <a:off x="5725519" y="6777224"/>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4" name="直接连接符 113"/>
          <p:cNvCxnSpPr/>
          <p:nvPr/>
        </p:nvCxnSpPr>
        <p:spPr>
          <a:xfrm>
            <a:off x="5763625" y="4102732"/>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3" name="直接连接符 112"/>
          <p:cNvCxnSpPr/>
          <p:nvPr/>
        </p:nvCxnSpPr>
        <p:spPr>
          <a:xfrm>
            <a:off x="5762673" y="2698313"/>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1" name="直接连接符 110"/>
          <p:cNvCxnSpPr/>
          <p:nvPr/>
        </p:nvCxnSpPr>
        <p:spPr>
          <a:xfrm>
            <a:off x="1962491" y="6823911"/>
            <a:ext cx="5716" cy="650758"/>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0" name="直接连接符 109"/>
          <p:cNvCxnSpPr/>
          <p:nvPr/>
        </p:nvCxnSpPr>
        <p:spPr>
          <a:xfrm>
            <a:off x="1968208" y="3923606"/>
            <a:ext cx="10479" cy="605024"/>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3" name="直接连接符 2"/>
          <p:cNvCxnSpPr>
            <a:endCxn id="105" idx="2"/>
          </p:cNvCxnSpPr>
          <p:nvPr/>
        </p:nvCxnSpPr>
        <p:spPr>
          <a:xfrm flipH="1">
            <a:off x="1973924" y="2534748"/>
            <a:ext cx="5715" cy="603758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7" name="Rounded Rectangle 5"/>
          <p:cNvSpPr/>
          <p:nvPr/>
        </p:nvSpPr>
        <p:spPr bwMode="auto">
          <a:xfrm>
            <a:off x="3903345" y="3120390"/>
            <a:ext cx="3554095" cy="1808480"/>
          </a:xfrm>
          <a:prstGeom prst="roundRect">
            <a:avLst>
              <a:gd name="adj" fmla="val 10132"/>
            </a:avLst>
          </a:prstGeom>
          <a:solidFill>
            <a:srgbClr val="E6FFC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87" tIns="68594" rIns="137187" bIns="68594"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9" name="Rounded Rectangle 8"/>
          <p:cNvSpPr/>
          <p:nvPr/>
        </p:nvSpPr>
        <p:spPr bwMode="auto">
          <a:xfrm>
            <a:off x="8796913" y="3411956"/>
            <a:ext cx="2357847" cy="774622"/>
          </a:xfrm>
          <a:prstGeom prst="roundRect">
            <a:avLst>
              <a:gd name="adj" fmla="val 1013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87" tIns="68594" rIns="137187" bIns="68594"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27" name="TextBox 54"/>
          <p:cNvSpPr txBox="1">
            <a:spLocks noChangeArrowheads="1"/>
          </p:cNvSpPr>
          <p:nvPr/>
        </p:nvSpPr>
        <p:spPr bwMode="auto">
          <a:xfrm>
            <a:off x="3941445" y="3224530"/>
            <a:ext cx="3691890" cy="1661795"/>
          </a:xfrm>
          <a:prstGeom prst="rect">
            <a:avLst/>
          </a:prstGeom>
          <a:solidFill>
            <a:srgbClr val="E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：掌握九品中正制和科举制选官用人的标准及其影响，理解隋唐选官制度的中央化。</a:t>
            </a:r>
            <a:endPar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3" name="Group 1"/>
          <p:cNvGrpSpPr/>
          <p:nvPr/>
        </p:nvGrpSpPr>
        <p:grpSpPr bwMode="auto">
          <a:xfrm>
            <a:off x="3885922" y="7169775"/>
            <a:ext cx="3611556" cy="2361420"/>
            <a:chOff x="4351575" y="-76299634"/>
            <a:chExt cx="2814634" cy="78433433"/>
          </a:xfrm>
          <a:solidFill>
            <a:srgbClr val="E6FFCC"/>
          </a:solidFill>
        </p:grpSpPr>
        <p:sp>
          <p:nvSpPr>
            <p:cNvPr id="35" name="Rounded Rectangle 5"/>
            <p:cNvSpPr/>
            <p:nvPr/>
          </p:nvSpPr>
          <p:spPr bwMode="auto">
            <a:xfrm>
              <a:off x="4351575" y="1071779"/>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36" name="TextBox 54"/>
            <p:cNvSpPr txBox="1">
              <a:spLocks noChangeArrowheads="1"/>
            </p:cNvSpPr>
            <p:nvPr/>
          </p:nvSpPr>
          <p:spPr bwMode="auto">
            <a:xfrm>
              <a:off x="4387486" y="-76299634"/>
              <a:ext cx="2778723" cy="270408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：理解赋税制度是国家的经济基础。</a:t>
              </a:r>
            </a:p>
          </p:txBody>
        </p:sp>
      </p:grpSp>
      <p:grpSp>
        <p:nvGrpSpPr>
          <p:cNvPr id="50" name="Group 2"/>
          <p:cNvGrpSpPr/>
          <p:nvPr/>
        </p:nvGrpSpPr>
        <p:grpSpPr bwMode="auto">
          <a:xfrm>
            <a:off x="8376787" y="4591515"/>
            <a:ext cx="3196192" cy="848939"/>
            <a:chOff x="4221688" y="5606493"/>
            <a:chExt cx="2619871" cy="831355"/>
          </a:xfrm>
          <a:solidFill>
            <a:schemeClr val="bg2">
              <a:lumMod val="90000"/>
            </a:schemeClr>
          </a:solidFill>
        </p:grpSpPr>
        <p:sp>
          <p:nvSpPr>
            <p:cNvPr id="51"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52" name="TextBox 51"/>
            <p:cNvSpPr txBox="1">
              <a:spLocks noChangeArrowheads="1"/>
            </p:cNvSpPr>
            <p:nvPr/>
          </p:nvSpPr>
          <p:spPr bwMode="auto">
            <a:xfrm>
              <a:off x="4221688" y="5824626"/>
              <a:ext cx="2516794" cy="373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分期、</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史料研读、</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归纳</a:t>
              </a:r>
            </a:p>
          </p:txBody>
        </p:sp>
      </p:grpSp>
      <p:sp>
        <p:nvSpPr>
          <p:cNvPr id="56" name="TextBox 51"/>
          <p:cNvSpPr txBox="1">
            <a:spLocks noChangeArrowheads="1"/>
          </p:cNvSpPr>
          <p:nvPr/>
        </p:nvSpPr>
        <p:spPr bwMode="auto">
          <a:xfrm>
            <a:off x="8514924" y="7169774"/>
            <a:ext cx="2959931" cy="1246255"/>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思维拓展</a:t>
            </a:r>
          </a:p>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全面感知</a:t>
            </a:r>
          </a:p>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小组研讨</a:t>
            </a:r>
          </a:p>
        </p:txBody>
      </p:sp>
      <p:grpSp>
        <p:nvGrpSpPr>
          <p:cNvPr id="17" name="Group 1"/>
          <p:cNvGrpSpPr/>
          <p:nvPr/>
        </p:nvGrpSpPr>
        <p:grpSpPr bwMode="auto">
          <a:xfrm>
            <a:off x="718185" y="5259705"/>
            <a:ext cx="2784475" cy="1174115"/>
            <a:chOff x="4104936" y="1805198"/>
            <a:chExt cx="1778263" cy="883950"/>
          </a:xfrm>
          <a:solidFill>
            <a:srgbClr val="FFCCCC"/>
          </a:solidFill>
        </p:grpSpPr>
        <p:sp>
          <p:nvSpPr>
            <p:cNvPr id="18" name="Rounded Rectangle 5"/>
            <p:cNvSpPr/>
            <p:nvPr/>
          </p:nvSpPr>
          <p:spPr bwMode="auto">
            <a:xfrm>
              <a:off x="4104936" y="1805198"/>
              <a:ext cx="1777731" cy="88395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19" name="TextBox 54"/>
            <p:cNvSpPr txBox="1">
              <a:spLocks noChangeArrowheads="1"/>
            </p:cNvSpPr>
            <p:nvPr/>
          </p:nvSpPr>
          <p:spPr bwMode="auto">
            <a:xfrm>
              <a:off x="4104936" y="1849395"/>
              <a:ext cx="1778263" cy="4151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endParaRPr lang="zh-CN" altLang="zh-CN" sz="2400" b="1" dirty="0">
                <a:solidFill>
                  <a:prstClr val="black"/>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42" name="Group 1"/>
          <p:cNvGrpSpPr/>
          <p:nvPr/>
        </p:nvGrpSpPr>
        <p:grpSpPr bwMode="auto">
          <a:xfrm>
            <a:off x="525871" y="7288874"/>
            <a:ext cx="2798931" cy="905154"/>
            <a:chOff x="4244835" y="1805198"/>
            <a:chExt cx="1464421" cy="1084044"/>
          </a:xfrm>
          <a:solidFill>
            <a:srgbClr val="FFCCCC"/>
          </a:solidFill>
        </p:grpSpPr>
        <p:sp>
          <p:nvSpPr>
            <p:cNvPr id="43" name="Rounded Rectangle 5"/>
            <p:cNvSpPr/>
            <p:nvPr/>
          </p:nvSpPr>
          <p:spPr bwMode="auto">
            <a:xfrm>
              <a:off x="4244835" y="1805198"/>
              <a:ext cx="1464421" cy="1084044"/>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44" name="TextBox 54"/>
            <p:cNvSpPr txBox="1">
              <a:spLocks noChangeArrowheads="1"/>
            </p:cNvSpPr>
            <p:nvPr/>
          </p:nvSpPr>
          <p:spPr bwMode="auto">
            <a:xfrm>
              <a:off x="4244835" y="1922522"/>
              <a:ext cx="1464421" cy="491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endParaRPr lang="zh-CN" altLang="en-US" sz="2400" b="1" dirty="0">
                <a:solidFill>
                  <a:prstClr val="black"/>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4" name="Group 1"/>
          <p:cNvGrpSpPr/>
          <p:nvPr/>
        </p:nvGrpSpPr>
        <p:grpSpPr bwMode="auto">
          <a:xfrm>
            <a:off x="12857173" y="3411955"/>
            <a:ext cx="1974875" cy="775574"/>
            <a:chOff x="4436052" y="1987294"/>
            <a:chExt cx="2619197" cy="1705668"/>
          </a:xfrm>
          <a:solidFill>
            <a:srgbClr val="E5CCFF"/>
          </a:solidFill>
        </p:grpSpPr>
        <p:sp>
          <p:nvSpPr>
            <p:cNvPr id="15" name="Rounded Rectangle 5"/>
            <p:cNvSpPr/>
            <p:nvPr/>
          </p:nvSpPr>
          <p:spPr bwMode="auto">
            <a:xfrm>
              <a:off x="4436052" y="1987294"/>
              <a:ext cx="2619197" cy="1705668"/>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16" name="TextBox 54"/>
            <p:cNvSpPr txBox="1">
              <a:spLocks noChangeArrowheads="1"/>
            </p:cNvSpPr>
            <p:nvPr/>
          </p:nvSpPr>
          <p:spPr bwMode="auto">
            <a:xfrm>
              <a:off x="4580982" y="2382351"/>
              <a:ext cx="2361003" cy="90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唯物史观</a:t>
              </a:r>
            </a:p>
          </p:txBody>
        </p:sp>
      </p:grpSp>
      <p:sp>
        <p:nvSpPr>
          <p:cNvPr id="4" name="TextBox 54"/>
          <p:cNvSpPr txBox="1">
            <a:spLocks noChangeArrowheads="1"/>
          </p:cNvSpPr>
          <p:nvPr/>
        </p:nvSpPr>
        <p:spPr bwMode="auto">
          <a:xfrm>
            <a:off x="12807633" y="4591514"/>
            <a:ext cx="1939627" cy="814127"/>
          </a:xfrm>
          <a:prstGeom prst="rect">
            <a:avLst/>
          </a:prstGeom>
          <a:solidFill>
            <a:srgbClr val="E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时空观念</a:t>
            </a:r>
            <a:endPar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algn="ctr" defTabSz="1631950" fontAlgn="base">
              <a:lnSpc>
                <a:spcPts val="3240"/>
              </a:lnSpc>
              <a:spcBef>
                <a:spcPct val="0"/>
              </a:spcBef>
              <a:spcAft>
                <a:spcPct val="0"/>
              </a:spcAft>
              <a:defRPr/>
            </a:pPr>
            <a:r>
              <a:rPr lang="zh-CN"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史料实证</a:t>
            </a:r>
          </a:p>
        </p:txBody>
      </p:sp>
      <p:grpSp>
        <p:nvGrpSpPr>
          <p:cNvPr id="49" name="Group 1"/>
          <p:cNvGrpSpPr/>
          <p:nvPr/>
        </p:nvGrpSpPr>
        <p:grpSpPr bwMode="auto">
          <a:xfrm>
            <a:off x="12889562" y="7288785"/>
            <a:ext cx="1973923" cy="942402"/>
            <a:chOff x="5622244" y="1449590"/>
            <a:chExt cx="2619090" cy="1708891"/>
          </a:xfrm>
          <a:solidFill>
            <a:srgbClr val="E5CCFF"/>
          </a:solidFill>
        </p:grpSpPr>
        <p:sp>
          <p:nvSpPr>
            <p:cNvPr id="61" name="Rounded Rectangle 5"/>
            <p:cNvSpPr/>
            <p:nvPr/>
          </p:nvSpPr>
          <p:spPr bwMode="auto">
            <a:xfrm>
              <a:off x="5622244" y="1465301"/>
              <a:ext cx="2619090" cy="169318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62" name="TextBox 54"/>
            <p:cNvSpPr txBox="1">
              <a:spLocks noChangeArrowheads="1"/>
            </p:cNvSpPr>
            <p:nvPr/>
          </p:nvSpPr>
          <p:spPr bwMode="auto">
            <a:xfrm>
              <a:off x="5667632" y="1449590"/>
              <a:ext cx="2476612" cy="15065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唯物史观</a:t>
              </a:r>
            </a:p>
            <a:p>
              <a:pPr algn="ctr" defTabSz="1631950" fontAlgn="base">
                <a:lnSpc>
                  <a:spcPts val="3240"/>
                </a:lnSpc>
                <a:spcBef>
                  <a:spcPct val="0"/>
                </a:spcBef>
                <a:spcAft>
                  <a:spcPct val="0"/>
                </a:spcAft>
                <a:defRPr/>
              </a:pPr>
              <a:r>
                <a:rPr lang="zh-CN"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家国情怀</a:t>
              </a:r>
            </a:p>
          </p:txBody>
        </p:sp>
      </p:grpSp>
      <p:grpSp>
        <p:nvGrpSpPr>
          <p:cNvPr id="66" name="Group 1"/>
          <p:cNvGrpSpPr/>
          <p:nvPr/>
        </p:nvGrpSpPr>
        <p:grpSpPr bwMode="auto">
          <a:xfrm>
            <a:off x="15826627" y="3455786"/>
            <a:ext cx="1895807" cy="1529080"/>
            <a:chOff x="4384671" y="2221887"/>
            <a:chExt cx="2619202" cy="2357358"/>
          </a:xfrm>
          <a:solidFill>
            <a:srgbClr val="FECC2B"/>
          </a:solidFill>
        </p:grpSpPr>
        <p:sp>
          <p:nvSpPr>
            <p:cNvPr id="67" name="Rounded Rectangle 5"/>
            <p:cNvSpPr/>
            <p:nvPr/>
          </p:nvSpPr>
          <p:spPr bwMode="auto">
            <a:xfrm>
              <a:off x="4384671" y="2221887"/>
              <a:ext cx="2618743" cy="2357358"/>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68" name="TextBox 54"/>
            <p:cNvSpPr txBox="1">
              <a:spLocks noChangeArrowheads="1"/>
            </p:cNvSpPr>
            <p:nvPr/>
          </p:nvSpPr>
          <p:spPr bwMode="auto">
            <a:xfrm>
              <a:off x="4524690" y="2449949"/>
              <a:ext cx="2479183" cy="19077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sym typeface="+mn-ea"/>
                </a:rPr>
                <a:t>自评、他评结合的过程性评价</a:t>
              </a:r>
            </a:p>
          </p:txBody>
        </p:sp>
      </p:grpSp>
      <p:sp>
        <p:nvSpPr>
          <p:cNvPr id="71" name="TextBox 54"/>
          <p:cNvSpPr txBox="1">
            <a:spLocks noChangeArrowheads="1"/>
          </p:cNvSpPr>
          <p:nvPr/>
        </p:nvSpPr>
        <p:spPr bwMode="auto">
          <a:xfrm>
            <a:off x="15698345" y="5739131"/>
            <a:ext cx="2132065" cy="830836"/>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sym typeface="+mn-ea"/>
              </a:rPr>
              <a:t>小组合作展示汇报交流</a:t>
            </a:r>
          </a:p>
        </p:txBody>
      </p:sp>
      <p:sp>
        <p:nvSpPr>
          <p:cNvPr id="74" name="TextBox 54"/>
          <p:cNvSpPr txBox="1">
            <a:spLocks noChangeArrowheads="1"/>
          </p:cNvSpPr>
          <p:nvPr/>
        </p:nvSpPr>
        <p:spPr bwMode="auto">
          <a:xfrm>
            <a:off x="15670392" y="7371767"/>
            <a:ext cx="2101580" cy="1108338"/>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sym typeface="+mn-ea"/>
              </a:rPr>
              <a:t>师评、自评为主的结果性评价</a:t>
            </a:r>
          </a:p>
        </p:txBody>
      </p:sp>
      <p:grpSp>
        <p:nvGrpSpPr>
          <p:cNvPr id="78" name="Group 2"/>
          <p:cNvGrpSpPr/>
          <p:nvPr/>
        </p:nvGrpSpPr>
        <p:grpSpPr bwMode="auto">
          <a:xfrm>
            <a:off x="8775002" y="2232396"/>
            <a:ext cx="2533137" cy="466071"/>
            <a:chOff x="4192085" y="5606493"/>
            <a:chExt cx="2619090" cy="909770"/>
          </a:xfrm>
          <a:solidFill>
            <a:schemeClr val="bg2">
              <a:lumMod val="90000"/>
            </a:schemeClr>
          </a:solidFill>
        </p:grpSpPr>
        <p:sp>
          <p:nvSpPr>
            <p:cNvPr id="79" name="Rounded Rectangle 8"/>
            <p:cNvSpPr/>
            <p:nvPr/>
          </p:nvSpPr>
          <p:spPr bwMode="auto">
            <a:xfrm>
              <a:off x="4192085"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80" name="TextBox 51"/>
            <p:cNvSpPr txBox="1">
              <a:spLocks noChangeArrowheads="1"/>
            </p:cNvSpPr>
            <p:nvPr/>
          </p:nvSpPr>
          <p:spPr bwMode="auto">
            <a:xfrm>
              <a:off x="4193085" y="5705366"/>
              <a:ext cx="2618090" cy="8108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3000" b="1">
                  <a:solidFill>
                    <a:srgbClr val="C00000"/>
                  </a:solidFill>
                  <a:latin typeface="微软雅黑" panose="020B0503020204020204" charset="-122"/>
                  <a:ea typeface="微软雅黑" panose="020B0503020204020204" charset="-122"/>
                  <a:sym typeface="+mn-ea"/>
                </a:rPr>
                <a:t>活动线</a:t>
              </a:r>
            </a:p>
          </p:txBody>
        </p:sp>
      </p:grpSp>
      <p:grpSp>
        <p:nvGrpSpPr>
          <p:cNvPr id="81" name="Group 2"/>
          <p:cNvGrpSpPr/>
          <p:nvPr/>
        </p:nvGrpSpPr>
        <p:grpSpPr bwMode="auto">
          <a:xfrm>
            <a:off x="15905702" y="2192379"/>
            <a:ext cx="1896757" cy="490225"/>
            <a:chOff x="4192085" y="5606493"/>
            <a:chExt cx="2619090" cy="931902"/>
          </a:xfrm>
          <a:solidFill>
            <a:schemeClr val="accent6"/>
          </a:solidFill>
        </p:grpSpPr>
        <p:sp>
          <p:nvSpPr>
            <p:cNvPr id="82" name="Rounded Rectangle 8"/>
            <p:cNvSpPr/>
            <p:nvPr/>
          </p:nvSpPr>
          <p:spPr bwMode="auto">
            <a:xfrm>
              <a:off x="4192085" y="5606493"/>
              <a:ext cx="2619090" cy="831355"/>
            </a:xfrm>
            <a:prstGeom prst="roundRect">
              <a:avLst>
                <a:gd name="adj" fmla="val 10132"/>
              </a:avLst>
            </a:prstGeom>
            <a:solidFill>
              <a:srgbClr val="FEC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83" name="TextBox 51"/>
            <p:cNvSpPr txBox="1">
              <a:spLocks noChangeArrowheads="1"/>
            </p:cNvSpPr>
            <p:nvPr/>
          </p:nvSpPr>
          <p:spPr bwMode="auto">
            <a:xfrm>
              <a:off x="4221902" y="5748698"/>
              <a:ext cx="2589273" cy="789697"/>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3000" b="1" dirty="0">
                  <a:solidFill>
                    <a:srgbClr val="C00000"/>
                  </a:solidFill>
                  <a:latin typeface="微软雅黑" panose="020B0503020204020204" charset="-122"/>
                  <a:ea typeface="微软雅黑" panose="020B0503020204020204" charset="-122"/>
                  <a:sym typeface="+mn-ea"/>
                </a:rPr>
                <a:t>评价线</a:t>
              </a:r>
            </a:p>
          </p:txBody>
        </p:sp>
      </p:grpSp>
      <p:grpSp>
        <p:nvGrpSpPr>
          <p:cNvPr id="5" name="Group 1"/>
          <p:cNvGrpSpPr/>
          <p:nvPr/>
        </p:nvGrpSpPr>
        <p:grpSpPr bwMode="auto">
          <a:xfrm>
            <a:off x="684015" y="2208576"/>
            <a:ext cx="2786546" cy="478963"/>
            <a:chOff x="4104936" y="1805198"/>
            <a:chExt cx="2280411" cy="1156987"/>
          </a:xfrm>
          <a:solidFill>
            <a:srgbClr val="FFCCCC"/>
          </a:solidFill>
        </p:grpSpPr>
        <p:sp>
          <p:nvSpPr>
            <p:cNvPr id="6" name="Rounded Rectangle 5"/>
            <p:cNvSpPr/>
            <p:nvPr/>
          </p:nvSpPr>
          <p:spPr bwMode="auto">
            <a:xfrm>
              <a:off x="4104936" y="1805198"/>
              <a:ext cx="2280411" cy="1084044"/>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7" name="TextBox 54"/>
            <p:cNvSpPr txBox="1">
              <a:spLocks noChangeArrowheads="1"/>
            </p:cNvSpPr>
            <p:nvPr/>
          </p:nvSpPr>
          <p:spPr bwMode="auto">
            <a:xfrm>
              <a:off x="4175074" y="1958696"/>
              <a:ext cx="2140136" cy="1003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3000" b="1">
                  <a:solidFill>
                    <a:srgbClr val="C00000"/>
                  </a:solidFill>
                  <a:latin typeface="微软雅黑" panose="020B0503020204020204" charset="-122"/>
                  <a:ea typeface="微软雅黑" panose="020B0503020204020204" charset="-122"/>
                  <a:sym typeface="+mn-ea"/>
                </a:rPr>
                <a:t>情境线</a:t>
              </a:r>
              <a:endParaRPr lang="zh-CN" altLang="en-US" sz="3000" b="1" dirty="0">
                <a:solidFill>
                  <a:srgbClr val="C00000"/>
                </a:solidFill>
                <a:latin typeface="微软雅黑" panose="020B0503020204020204" charset="-122"/>
                <a:ea typeface="微软雅黑" panose="020B0503020204020204" charset="-122"/>
                <a:cs typeface="Open Sans" panose="020B0606030504020204" pitchFamily="34" charset="0"/>
                <a:sym typeface="+mn-ea"/>
              </a:endParaRPr>
            </a:p>
          </p:txBody>
        </p:sp>
      </p:grpSp>
      <p:grpSp>
        <p:nvGrpSpPr>
          <p:cNvPr id="13" name="Group 1"/>
          <p:cNvGrpSpPr/>
          <p:nvPr/>
        </p:nvGrpSpPr>
        <p:grpSpPr bwMode="auto">
          <a:xfrm>
            <a:off x="4344155" y="2250499"/>
            <a:ext cx="2830369" cy="452741"/>
            <a:chOff x="4384671" y="2221887"/>
            <a:chExt cx="2619090" cy="1184607"/>
          </a:xfrm>
          <a:solidFill>
            <a:srgbClr val="E6FFCC"/>
          </a:solidFill>
        </p:grpSpPr>
        <p:sp>
          <p:nvSpPr>
            <p:cNvPr id="21"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28" name="TextBox 54"/>
            <p:cNvSpPr txBox="1">
              <a:spLocks noChangeArrowheads="1"/>
            </p:cNvSpPr>
            <p:nvPr/>
          </p:nvSpPr>
          <p:spPr bwMode="auto">
            <a:xfrm>
              <a:off x="4402075" y="2319544"/>
              <a:ext cx="2601555" cy="1086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3000" b="1">
                  <a:solidFill>
                    <a:srgbClr val="C00000"/>
                  </a:solidFill>
                  <a:latin typeface="微软雅黑" panose="020B0503020204020204" charset="-122"/>
                  <a:ea typeface="微软雅黑" panose="020B0503020204020204" charset="-122"/>
                  <a:sym typeface="微软雅黑" panose="020B0503020204020204" charset="-122"/>
                </a:rPr>
                <a:t>任务线</a:t>
              </a:r>
            </a:p>
          </p:txBody>
        </p:sp>
      </p:grpSp>
      <p:grpSp>
        <p:nvGrpSpPr>
          <p:cNvPr id="32" name="Group 1"/>
          <p:cNvGrpSpPr/>
          <p:nvPr/>
        </p:nvGrpSpPr>
        <p:grpSpPr bwMode="auto">
          <a:xfrm>
            <a:off x="12977207" y="2208577"/>
            <a:ext cx="1973923" cy="468321"/>
            <a:chOff x="4384671" y="2221887"/>
            <a:chExt cx="2619090" cy="1239926"/>
          </a:xfrm>
          <a:solidFill>
            <a:srgbClr val="E5CCFF"/>
          </a:solidFill>
        </p:grpSpPr>
        <p:sp>
          <p:nvSpPr>
            <p:cNvPr id="34"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37" name="TextBox 54"/>
            <p:cNvSpPr txBox="1">
              <a:spLocks noChangeArrowheads="1"/>
            </p:cNvSpPr>
            <p:nvPr/>
          </p:nvSpPr>
          <p:spPr bwMode="auto">
            <a:xfrm>
              <a:off x="4466091" y="2361954"/>
              <a:ext cx="2476612" cy="10998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3000" b="1">
                  <a:solidFill>
                    <a:srgbClr val="C00000"/>
                  </a:solidFill>
                  <a:latin typeface="微软雅黑" panose="020B0503020204020204" charset="-122"/>
                  <a:ea typeface="微软雅黑" panose="020B0503020204020204" charset="-122"/>
                  <a:sym typeface="+mn-ea"/>
                </a:rPr>
                <a:t>素养线</a:t>
              </a:r>
            </a:p>
          </p:txBody>
        </p:sp>
      </p:grpSp>
      <p:grpSp>
        <p:nvGrpSpPr>
          <p:cNvPr id="8" name="Group 1"/>
          <p:cNvGrpSpPr/>
          <p:nvPr/>
        </p:nvGrpSpPr>
        <p:grpSpPr bwMode="auto">
          <a:xfrm>
            <a:off x="632570" y="3176615"/>
            <a:ext cx="2799080" cy="1463040"/>
            <a:chOff x="4140408" y="1429234"/>
            <a:chExt cx="2280532" cy="1712529"/>
          </a:xfrm>
          <a:solidFill>
            <a:srgbClr val="FFCCCC"/>
          </a:solidFill>
        </p:grpSpPr>
        <p:sp>
          <p:nvSpPr>
            <p:cNvPr id="25" name="Rounded Rectangle 5"/>
            <p:cNvSpPr/>
            <p:nvPr/>
          </p:nvSpPr>
          <p:spPr bwMode="auto">
            <a:xfrm>
              <a:off x="4140408" y="1429234"/>
              <a:ext cx="2280532" cy="1712529"/>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26" name="TextBox 54"/>
            <p:cNvSpPr txBox="1">
              <a:spLocks noChangeArrowheads="1"/>
            </p:cNvSpPr>
            <p:nvPr/>
          </p:nvSpPr>
          <p:spPr bwMode="auto">
            <a:xfrm>
              <a:off x="4252158" y="1540727"/>
              <a:ext cx="2098421" cy="972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en-US" altLang="zh-CN" sz="2400" b="1" dirty="0">
                  <a:solidFill>
                    <a:prstClr val="black"/>
                  </a:solidFill>
                  <a:latin typeface="微软雅黑" panose="020B0503020204020204" charset="-122"/>
                  <a:ea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sym typeface="+mn-ea"/>
                </a:rPr>
                <a:t>历史的出口</a:t>
              </a:r>
              <a:r>
                <a:rPr lang="en-US" altLang="zh-CN" sz="2400" b="1" dirty="0">
                  <a:solidFill>
                    <a:prstClr val="black"/>
                  </a:solidFill>
                  <a:latin typeface="微软雅黑" panose="020B0503020204020204" charset="-122"/>
                  <a:ea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sym typeface="+mn-ea"/>
                </a:rPr>
                <a:t>内涵</a:t>
              </a:r>
              <a:r>
                <a:rPr lang="en-US" altLang="zh-CN" sz="2400" b="1" dirty="0">
                  <a:solidFill>
                    <a:prstClr val="black"/>
                  </a:solidFill>
                  <a:latin typeface="微软雅黑" panose="020B0503020204020204" charset="-122"/>
                  <a:ea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sym typeface="+mn-ea"/>
                </a:rPr>
                <a:t>史学观点</a:t>
              </a:r>
              <a:endParaRPr lang="zh-CN" altLang="en-US" sz="2400" b="1" dirty="0">
                <a:solidFill>
                  <a:prstClr val="black"/>
                </a:solidFill>
                <a:latin typeface="微软雅黑" panose="020B0503020204020204" charset="-122"/>
                <a:ea typeface="微软雅黑" panose="020B0503020204020204" charset="-122"/>
                <a:cs typeface="Open Sans" panose="020B0606030504020204" pitchFamily="34" charset="0"/>
                <a:sym typeface="+mn-ea"/>
              </a:endParaRPr>
            </a:p>
          </p:txBody>
        </p:sp>
      </p:grpSp>
      <p:sp>
        <p:nvSpPr>
          <p:cNvPr id="104" name="TextBox 54"/>
          <p:cNvSpPr txBox="1">
            <a:spLocks noChangeArrowheads="1"/>
          </p:cNvSpPr>
          <p:nvPr/>
        </p:nvSpPr>
        <p:spPr bwMode="auto">
          <a:xfrm>
            <a:off x="720725" y="5323840"/>
            <a:ext cx="279781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历史的出口</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格内容</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三要素之变</a:t>
            </a:r>
          </a:p>
        </p:txBody>
      </p:sp>
      <p:sp>
        <p:nvSpPr>
          <p:cNvPr id="105" name="TextBox 54"/>
          <p:cNvSpPr txBox="1">
            <a:spLocks noChangeArrowheads="1"/>
          </p:cNvSpPr>
          <p:nvPr/>
        </p:nvSpPr>
        <p:spPr bwMode="auto">
          <a:xfrm>
            <a:off x="525871" y="7326034"/>
            <a:ext cx="2896103" cy="1246505"/>
          </a:xfrm>
          <a:prstGeom prst="rect">
            <a:avLst/>
          </a:prstGeom>
          <a:solidFill>
            <a:srgbClr val="FFCCCC"/>
          </a:solidFill>
          <a:ln>
            <a:noFill/>
          </a:ln>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历史的出口</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朝向</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统一的多民族封建国家</a:t>
            </a:r>
          </a:p>
        </p:txBody>
      </p:sp>
      <p:sp>
        <p:nvSpPr>
          <p:cNvPr id="106" name="TextBox 51"/>
          <p:cNvSpPr txBox="1">
            <a:spLocks noChangeArrowheads="1"/>
          </p:cNvSpPr>
          <p:nvPr/>
        </p:nvSpPr>
        <p:spPr bwMode="auto">
          <a:xfrm>
            <a:off x="9320878" y="3591081"/>
            <a:ext cx="1465199" cy="415418"/>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概念教学</a:t>
            </a:r>
          </a:p>
        </p:txBody>
      </p:sp>
      <p:cxnSp>
        <p:nvCxnSpPr>
          <p:cNvPr id="123" name="直接连接符 122"/>
          <p:cNvCxnSpPr/>
          <p:nvPr/>
        </p:nvCxnSpPr>
        <p:spPr>
          <a:xfrm>
            <a:off x="13862234" y="6001649"/>
            <a:ext cx="9527" cy="124816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文本框 9"/>
          <p:cNvSpPr txBox="1"/>
          <p:nvPr/>
        </p:nvSpPr>
        <p:spPr>
          <a:xfrm>
            <a:off x="5158772" y="1147165"/>
            <a:ext cx="7664967" cy="692711"/>
          </a:xfrm>
          <a:prstGeom prst="rect">
            <a:avLst/>
          </a:prstGeom>
          <a:noFill/>
        </p:spPr>
        <p:txBody>
          <a:bodyPr wrap="none" lIns="137187" tIns="68594" rIns="137187" bIns="68594" rtlCol="0" anchor="t">
            <a:spAutoFit/>
          </a:bodyPr>
          <a:lstStyle/>
          <a:p>
            <a:pPr algn="ctr" defTabSz="1371600" fontAlgn="base">
              <a:spcBef>
                <a:spcPct val="0"/>
              </a:spcBef>
              <a:spcAft>
                <a:spcPct val="0"/>
              </a:spcAft>
              <a:defRPr/>
            </a:pP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mn-ea"/>
              </a:rPr>
              <a:t>课程一：《隋唐制度的变化与创新》</a:t>
            </a:r>
          </a:p>
        </p:txBody>
      </p:sp>
      <p:cxnSp>
        <p:nvCxnSpPr>
          <p:cNvPr id="11" name="直接连接符 10"/>
          <p:cNvCxnSpPr/>
          <p:nvPr/>
        </p:nvCxnSpPr>
        <p:spPr>
          <a:xfrm>
            <a:off x="16829787" y="2570639"/>
            <a:ext cx="10479" cy="81463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41" name="TextBox 54"/>
          <p:cNvSpPr txBox="1">
            <a:spLocks noChangeArrowheads="1"/>
          </p:cNvSpPr>
          <p:nvPr/>
        </p:nvSpPr>
        <p:spPr bwMode="auto">
          <a:xfrm>
            <a:off x="3931651" y="5946387"/>
            <a:ext cx="3674430" cy="814127"/>
          </a:xfrm>
          <a:prstGeom prst="rect">
            <a:avLst/>
          </a:prstGeom>
          <a:solidFill>
            <a:srgbClr val="E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：认识赋税制度的改革，探究分析其变化的趋势。</a:t>
            </a:r>
          </a:p>
        </p:txBody>
      </p:sp>
      <p:sp>
        <p:nvSpPr>
          <p:cNvPr id="31" name="TextBox 54"/>
          <p:cNvSpPr txBox="1">
            <a:spLocks noChangeArrowheads="1"/>
          </p:cNvSpPr>
          <p:nvPr/>
        </p:nvSpPr>
        <p:spPr bwMode="auto">
          <a:xfrm>
            <a:off x="3941180" y="5000386"/>
            <a:ext cx="3546773" cy="830580"/>
          </a:xfrm>
          <a:prstGeom prst="rect">
            <a:avLst/>
          </a:prstGeom>
          <a:solidFill>
            <a:srgbClr val="E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a:t>
            </a:r>
            <a:r>
              <a:rPr lang="en-US" altLang="zh-CN"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：认识加强君主专制在官制上的体现。</a:t>
            </a:r>
          </a:p>
        </p:txBody>
      </p:sp>
      <p:grpSp>
        <p:nvGrpSpPr>
          <p:cNvPr id="46" name="Group 2"/>
          <p:cNvGrpSpPr/>
          <p:nvPr/>
        </p:nvGrpSpPr>
        <p:grpSpPr bwMode="auto">
          <a:xfrm>
            <a:off x="8376787" y="5994028"/>
            <a:ext cx="3196192" cy="848939"/>
            <a:chOff x="4221688" y="5606493"/>
            <a:chExt cx="2619871" cy="831355"/>
          </a:xfrm>
          <a:solidFill>
            <a:schemeClr val="bg2">
              <a:lumMod val="90000"/>
            </a:schemeClr>
          </a:solidFill>
        </p:grpSpPr>
        <p:sp>
          <p:nvSpPr>
            <p:cNvPr id="47"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defTabSz="1371600" fontAlgn="base">
                <a:lnSpc>
                  <a:spcPts val="3240"/>
                </a:lnSpc>
                <a:spcBef>
                  <a:spcPct val="0"/>
                </a:spcBef>
                <a:spcAft>
                  <a:spcPct val="0"/>
                </a:spcAft>
                <a:defRPr/>
              </a:pPr>
              <a:endParaRPr lang="zh-CN" altLang="zh-CN" sz="2400" b="1">
                <a:solidFill>
                  <a:prstClr val="black"/>
                </a:solidFill>
                <a:latin typeface="微软雅黑" panose="020B0503020204020204" charset="-122"/>
                <a:ea typeface="微软雅黑" panose="020B0503020204020204" charset="-122"/>
              </a:endParaRPr>
            </a:p>
          </p:txBody>
        </p:sp>
        <p:sp>
          <p:nvSpPr>
            <p:cNvPr id="48" name="TextBox 51"/>
            <p:cNvSpPr txBox="1">
              <a:spLocks noChangeArrowheads="1"/>
            </p:cNvSpPr>
            <p:nvPr/>
          </p:nvSpPr>
          <p:spPr bwMode="auto">
            <a:xfrm>
              <a:off x="4221688" y="5824626"/>
              <a:ext cx="2516794" cy="373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微软雅黑" panose="020B0503020204020204" charset="-122"/>
                </a:rPr>
                <a:t>结合所学、</a:t>
              </a:r>
              <a:r>
                <a:rPr lang="zh-CN" altLang="en-US" sz="2400" b="1" dirty="0">
                  <a:solidFill>
                    <a:prstClr val="black"/>
                  </a:solidFill>
                  <a:latin typeface="微软雅黑" panose="020B0503020204020204" charset="-122"/>
                  <a:ea typeface="微软雅黑" panose="020B0503020204020204" charset="-122"/>
                  <a:cs typeface="微软雅黑" panose="020B0503020204020204" charset="-122"/>
                  <a:sym typeface="+mn-ea"/>
                </a:rPr>
                <a:t>归纳概括</a:t>
              </a:r>
            </a:p>
          </p:txBody>
        </p:sp>
      </p:grpSp>
      <p:sp>
        <p:nvSpPr>
          <p:cNvPr id="57" name="TextBox 54"/>
          <p:cNvSpPr txBox="1">
            <a:spLocks noChangeArrowheads="1"/>
          </p:cNvSpPr>
          <p:nvPr/>
        </p:nvSpPr>
        <p:spPr bwMode="auto">
          <a:xfrm>
            <a:off x="12857172" y="6154096"/>
            <a:ext cx="1939627" cy="415418"/>
          </a:xfrm>
          <a:prstGeom prst="rect">
            <a:avLst/>
          </a:prstGeom>
          <a:solidFill>
            <a:srgbClr val="E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defTabSz="1631950" fontAlgn="base">
              <a:lnSpc>
                <a:spcPts val="3240"/>
              </a:lnSpc>
              <a:spcBef>
                <a:spcPct val="0"/>
              </a:spcBef>
              <a:spcAft>
                <a:spcPct val="0"/>
              </a:spcAft>
              <a:defRPr/>
            </a:pPr>
            <a:r>
              <a:rPr lang="zh-CN" altLang="zh-CN" sz="2400" b="1" dirty="0">
                <a:solidFill>
                  <a:prstClr val="black"/>
                </a:solidFill>
                <a:latin typeface="微软雅黑" panose="020B0503020204020204" charset="-122"/>
                <a:ea typeface="微软雅黑" panose="020B0503020204020204" charset="-122"/>
                <a:cs typeface="微软雅黑" panose="020B0503020204020204" charset="-122"/>
                <a:sym typeface="+mn-ea"/>
              </a:rPr>
              <a:t>历史解释</a:t>
            </a:r>
          </a:p>
        </p:txBody>
      </p:sp>
      <p:sp>
        <p:nvSpPr>
          <p:cNvPr id="2" name="文本框 1"/>
          <p:cNvSpPr txBox="1"/>
          <p:nvPr/>
        </p:nvSpPr>
        <p:spPr>
          <a:xfrm>
            <a:off x="354330" y="295275"/>
            <a:ext cx="3868420" cy="829945"/>
          </a:xfrm>
          <a:prstGeom prst="rect">
            <a:avLst/>
          </a:prstGeom>
          <a:solidFill>
            <a:schemeClr val="bg2"/>
          </a:solidFill>
          <a:ln w="9525">
            <a:noFill/>
          </a:ln>
        </p:spPr>
        <p:txBody>
          <a:bodyPr wrap="squar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a:ln>
                  <a:noFill/>
                </a:ln>
                <a:solidFill>
                  <a:srgbClr val="0A2984"/>
                </a:solidFill>
                <a:effectLst/>
                <a:uLnTx/>
                <a:uFillTx/>
                <a:latin typeface="微软雅黑" panose="020B0503020204020204" charset="-122"/>
                <a:ea typeface="微软雅黑" panose="020B0503020204020204" charset="-122"/>
                <a:cs typeface="微软雅黑" panose="020B0503020204020204" charset="-122"/>
              </a:rPr>
              <a:t>教学思路框架</a:t>
            </a:r>
          </a:p>
        </p:txBody>
      </p:sp>
    </p:spTree>
    <p:extLst>
      <p:ext uri="{BB962C8B-B14F-4D97-AF65-F5344CB8AC3E}">
        <p14:creationId xmlns:p14="http://schemas.microsoft.com/office/powerpoint/2010/main" val="223488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直接连接符 130"/>
          <p:cNvCxnSpPr/>
          <p:nvPr/>
        </p:nvCxnSpPr>
        <p:spPr>
          <a:xfrm>
            <a:off x="5775057"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2" name="直接连接符 131"/>
          <p:cNvCxnSpPr/>
          <p:nvPr/>
        </p:nvCxnSpPr>
        <p:spPr>
          <a:xfrm>
            <a:off x="9999176" y="1814569"/>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3" name="直接连接符 132"/>
          <p:cNvCxnSpPr/>
          <p:nvPr/>
        </p:nvCxnSpPr>
        <p:spPr>
          <a:xfrm>
            <a:off x="13909867"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4" name="直接连接符 133"/>
          <p:cNvCxnSpPr/>
          <p:nvPr/>
        </p:nvCxnSpPr>
        <p:spPr>
          <a:xfrm>
            <a:off x="16849792"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0" name="直接连接符 129"/>
          <p:cNvCxnSpPr/>
          <p:nvPr/>
        </p:nvCxnSpPr>
        <p:spPr>
          <a:xfrm>
            <a:off x="1973923"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9" name="直接连接符 128"/>
          <p:cNvCxnSpPr/>
          <p:nvPr/>
        </p:nvCxnSpPr>
        <p:spPr>
          <a:xfrm flipV="1">
            <a:off x="1973923" y="1798374"/>
            <a:ext cx="14954941" cy="16195"/>
          </a:xfrm>
          <a:prstGeom prst="line">
            <a:avLst/>
          </a:prstGeom>
          <a:ln w="28575" cmpd="sng">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6826928" y="4334369"/>
            <a:ext cx="0" cy="630664"/>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5" name="直接连接符 124"/>
          <p:cNvCxnSpPr/>
          <p:nvPr/>
        </p:nvCxnSpPr>
        <p:spPr>
          <a:xfrm>
            <a:off x="16826928" y="2698643"/>
            <a:ext cx="0" cy="1027926"/>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2" name="直接连接符 121"/>
          <p:cNvCxnSpPr>
            <a:stCxn id="15" idx="2"/>
          </p:cNvCxnSpPr>
          <p:nvPr/>
        </p:nvCxnSpPr>
        <p:spPr>
          <a:xfrm>
            <a:off x="13929397" y="4240903"/>
            <a:ext cx="11938" cy="93302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1" name="直接连接符 120"/>
          <p:cNvCxnSpPr/>
          <p:nvPr/>
        </p:nvCxnSpPr>
        <p:spPr>
          <a:xfrm>
            <a:off x="13910820" y="2760566"/>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9" name="直接连接符 118"/>
          <p:cNvCxnSpPr/>
          <p:nvPr/>
        </p:nvCxnSpPr>
        <p:spPr>
          <a:xfrm>
            <a:off x="10002034" y="5909601"/>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8" name="直接连接符 117"/>
          <p:cNvCxnSpPr/>
          <p:nvPr/>
        </p:nvCxnSpPr>
        <p:spPr>
          <a:xfrm>
            <a:off x="9992507" y="4508707"/>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7" name="直接连接符 116"/>
          <p:cNvCxnSpPr/>
          <p:nvPr/>
        </p:nvCxnSpPr>
        <p:spPr>
          <a:xfrm>
            <a:off x="9992507" y="274056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5" name="直接连接符 114"/>
          <p:cNvCxnSpPr/>
          <p:nvPr/>
        </p:nvCxnSpPr>
        <p:spPr>
          <a:xfrm>
            <a:off x="5759128" y="6283953"/>
            <a:ext cx="0" cy="478793"/>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4" name="直接连接符 113"/>
          <p:cNvCxnSpPr/>
          <p:nvPr/>
        </p:nvCxnSpPr>
        <p:spPr>
          <a:xfrm>
            <a:off x="5719803" y="4548815"/>
            <a:ext cx="3604" cy="41621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3" name="直接连接符 112"/>
          <p:cNvCxnSpPr/>
          <p:nvPr/>
        </p:nvCxnSpPr>
        <p:spPr>
          <a:xfrm>
            <a:off x="5761720" y="2759613"/>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0" name="直接连接符 109"/>
          <p:cNvCxnSpPr/>
          <p:nvPr/>
        </p:nvCxnSpPr>
        <p:spPr>
          <a:xfrm>
            <a:off x="2026669" y="4372615"/>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flipH="1">
            <a:off x="1973923" y="2840590"/>
            <a:ext cx="6669" cy="38259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8" name="Rounded Rectangle 5"/>
          <p:cNvSpPr/>
          <p:nvPr/>
        </p:nvSpPr>
        <p:spPr bwMode="auto">
          <a:xfrm>
            <a:off x="3900026" y="6797360"/>
            <a:ext cx="3783034" cy="1617275"/>
          </a:xfrm>
          <a:prstGeom prst="roundRect">
            <a:avLst>
              <a:gd name="adj" fmla="val 10132"/>
            </a:avLst>
          </a:prstGeom>
          <a:solidFill>
            <a:srgbClr val="E6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7" name="Rounded Rectangle 5"/>
          <p:cNvSpPr/>
          <p:nvPr/>
        </p:nvSpPr>
        <p:spPr bwMode="auto">
          <a:xfrm>
            <a:off x="3995199" y="3402795"/>
            <a:ext cx="3270500" cy="1184984"/>
          </a:xfrm>
          <a:prstGeom prst="roundRect">
            <a:avLst>
              <a:gd name="adj" fmla="val 10132"/>
            </a:avLst>
          </a:prstGeom>
          <a:solidFill>
            <a:srgbClr val="E6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Rounded Rectangle 8"/>
          <p:cNvSpPr/>
          <p:nvPr/>
        </p:nvSpPr>
        <p:spPr bwMode="auto">
          <a:xfrm>
            <a:off x="8438710" y="3526509"/>
            <a:ext cx="3194287" cy="1003157"/>
          </a:xfrm>
          <a:prstGeom prst="roundRect">
            <a:avLst>
              <a:gd name="adj" fmla="val 1013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54"/>
          <p:cNvSpPr txBox="1">
            <a:spLocks noChangeArrowheads="1"/>
          </p:cNvSpPr>
          <p:nvPr/>
        </p:nvSpPr>
        <p:spPr bwMode="auto">
          <a:xfrm>
            <a:off x="4121230" y="3305491"/>
            <a:ext cx="3388631" cy="1516643"/>
          </a:xfrm>
          <a:prstGeom prst="rect">
            <a:avLst/>
          </a:prstGeom>
          <a:solidFill>
            <a:srgbClr val="E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a:p>
            <a:pPr marL="0" marR="0" lvl="0" indent="0" algn="l"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通过梳理中国古代赋役的内容分析中国古代赋役制度的演变趋势。</a:t>
            </a:r>
          </a:p>
        </p:txBody>
      </p:sp>
      <p:grpSp>
        <p:nvGrpSpPr>
          <p:cNvPr id="29" name="Group 1"/>
          <p:cNvGrpSpPr/>
          <p:nvPr/>
        </p:nvGrpSpPr>
        <p:grpSpPr bwMode="auto">
          <a:xfrm>
            <a:off x="4019109" y="5203622"/>
            <a:ext cx="3783034" cy="1190755"/>
            <a:chOff x="4512743" y="1969912"/>
            <a:chExt cx="3425033" cy="2254793"/>
          </a:xfrm>
          <a:solidFill>
            <a:srgbClr val="E6FFCC"/>
          </a:solidFill>
        </p:grpSpPr>
        <p:sp>
          <p:nvSpPr>
            <p:cNvPr id="30" name="Rounded Rectangle 5"/>
            <p:cNvSpPr/>
            <p:nvPr/>
          </p:nvSpPr>
          <p:spPr bwMode="auto">
            <a:xfrm>
              <a:off x="4512743" y="2262255"/>
              <a:ext cx="3425033" cy="196245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TextBox 54"/>
            <p:cNvSpPr txBox="1">
              <a:spLocks noChangeArrowheads="1"/>
            </p:cNvSpPr>
            <p:nvPr/>
          </p:nvSpPr>
          <p:spPr bwMode="auto">
            <a:xfrm>
              <a:off x="4619392" y="1969912"/>
              <a:ext cx="3211242" cy="20970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：通过梳理关税丧失和收复的历程，明确关税的作用。</a:t>
              </a:r>
              <a:endPar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Group 1"/>
          <p:cNvGrpSpPr/>
          <p:nvPr/>
        </p:nvGrpSpPr>
        <p:grpSpPr bwMode="auto">
          <a:xfrm>
            <a:off x="3813519" y="6797476"/>
            <a:ext cx="3888301" cy="1477010"/>
            <a:chOff x="4351575" y="-1609880"/>
            <a:chExt cx="3030315" cy="41750096"/>
          </a:xfrm>
          <a:solidFill>
            <a:srgbClr val="E6FFCC"/>
          </a:solidFill>
        </p:grpSpPr>
        <p:sp>
          <p:nvSpPr>
            <p:cNvPr id="35" name="Rounded Rectangle 5"/>
            <p:cNvSpPr/>
            <p:nvPr/>
          </p:nvSpPr>
          <p:spPr bwMode="auto">
            <a:xfrm>
              <a:off x="4351575" y="1071779"/>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TextBox 54"/>
            <p:cNvSpPr txBox="1">
              <a:spLocks noChangeArrowheads="1"/>
            </p:cNvSpPr>
            <p:nvPr/>
          </p:nvSpPr>
          <p:spPr bwMode="auto">
            <a:xfrm>
              <a:off x="4603167" y="-1609880"/>
              <a:ext cx="2778723" cy="417500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：通过梳理个人所得税演变发展的历程，明确个人所得税制度的建立和时代发展的关系</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50" name="Group 2"/>
          <p:cNvGrpSpPr/>
          <p:nvPr/>
        </p:nvGrpSpPr>
        <p:grpSpPr bwMode="auto">
          <a:xfrm>
            <a:off x="8438710" y="5177909"/>
            <a:ext cx="3195240" cy="711641"/>
            <a:chOff x="4222469" y="5606493"/>
            <a:chExt cx="2619090" cy="831355"/>
          </a:xfrm>
          <a:solidFill>
            <a:schemeClr val="bg2">
              <a:lumMod val="90000"/>
            </a:schemeClr>
          </a:solidFill>
        </p:grpSpPr>
        <p:sp>
          <p:nvSpPr>
            <p:cNvPr id="51"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TextBox 51"/>
            <p:cNvSpPr txBox="1">
              <a:spLocks noChangeArrowheads="1"/>
            </p:cNvSpPr>
            <p:nvPr/>
          </p:nvSpPr>
          <p:spPr bwMode="auto">
            <a:xfrm>
              <a:off x="4325002" y="5824560"/>
              <a:ext cx="2414096" cy="430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史料研读</a:t>
              </a:r>
            </a:p>
          </p:txBody>
        </p:sp>
      </p:grpSp>
      <p:grpSp>
        <p:nvGrpSpPr>
          <p:cNvPr id="17" name="Group 1"/>
          <p:cNvGrpSpPr/>
          <p:nvPr/>
        </p:nvGrpSpPr>
        <p:grpSpPr bwMode="auto">
          <a:xfrm>
            <a:off x="672255" y="5038297"/>
            <a:ext cx="2784641" cy="1521407"/>
            <a:chOff x="4104936" y="1805198"/>
            <a:chExt cx="1778263" cy="1246833"/>
          </a:xfrm>
          <a:solidFill>
            <a:srgbClr val="FFCCCC"/>
          </a:solidFill>
        </p:grpSpPr>
        <p:sp>
          <p:nvSpPr>
            <p:cNvPr id="18" name="Rounded Rectangle 5"/>
            <p:cNvSpPr/>
            <p:nvPr/>
          </p:nvSpPr>
          <p:spPr bwMode="auto">
            <a:xfrm>
              <a:off x="4104936" y="1805198"/>
              <a:ext cx="1777655" cy="1246833"/>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近代中国税收的缩影</a:t>
              </a:r>
            </a:p>
          </p:txBody>
        </p:sp>
        <p:sp>
          <p:nvSpPr>
            <p:cNvPr id="19" name="TextBox 54"/>
            <p:cNvSpPr txBox="1">
              <a:spLocks noChangeArrowheads="1"/>
            </p:cNvSpPr>
            <p:nvPr/>
          </p:nvSpPr>
          <p:spPr bwMode="auto">
            <a:xfrm>
              <a:off x="4104936" y="1849395"/>
              <a:ext cx="1778263" cy="302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grpSp>
        <p:nvGrpSpPr>
          <p:cNvPr id="14" name="Group 1"/>
          <p:cNvGrpSpPr/>
          <p:nvPr/>
        </p:nvGrpSpPr>
        <p:grpSpPr bwMode="auto">
          <a:xfrm>
            <a:off x="12941959" y="3465433"/>
            <a:ext cx="1974875" cy="775470"/>
            <a:chOff x="4436052" y="1987294"/>
            <a:chExt cx="2619197" cy="1705668"/>
          </a:xfrm>
          <a:solidFill>
            <a:srgbClr val="E5CCFF"/>
          </a:solidFill>
        </p:grpSpPr>
        <p:sp>
          <p:nvSpPr>
            <p:cNvPr id="15" name="Rounded Rectangle 5"/>
            <p:cNvSpPr/>
            <p:nvPr/>
          </p:nvSpPr>
          <p:spPr bwMode="auto">
            <a:xfrm>
              <a:off x="4436052" y="1987294"/>
              <a:ext cx="2619197" cy="1705668"/>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54"/>
            <p:cNvSpPr txBox="1">
              <a:spLocks noChangeArrowheads="1"/>
            </p:cNvSpPr>
            <p:nvPr/>
          </p:nvSpPr>
          <p:spPr bwMode="auto">
            <a:xfrm>
              <a:off x="4580982" y="2382351"/>
              <a:ext cx="2361003" cy="8114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时空观念</a:t>
              </a:r>
            </a:p>
          </p:txBody>
        </p:sp>
      </p:grpSp>
      <p:grpSp>
        <p:nvGrpSpPr>
          <p:cNvPr id="22" name="Group 1"/>
          <p:cNvGrpSpPr/>
          <p:nvPr/>
        </p:nvGrpSpPr>
        <p:grpSpPr bwMode="auto">
          <a:xfrm>
            <a:off x="12906235" y="5271498"/>
            <a:ext cx="1972970" cy="585889"/>
            <a:chOff x="4384671" y="2221887"/>
            <a:chExt cx="2619090" cy="1062020"/>
          </a:xfrm>
          <a:solidFill>
            <a:srgbClr val="E5CCFF"/>
          </a:solidFill>
        </p:grpSpPr>
        <p:sp>
          <p:nvSpPr>
            <p:cNvPr id="23"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TextBox 54"/>
            <p:cNvSpPr txBox="1">
              <a:spLocks noChangeArrowheads="1"/>
            </p:cNvSpPr>
            <p:nvPr/>
          </p:nvSpPr>
          <p:spPr bwMode="auto">
            <a:xfrm>
              <a:off x="4406801" y="2274199"/>
              <a:ext cx="2574827" cy="668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史料实证</a:t>
              </a:r>
            </a:p>
          </p:txBody>
        </p:sp>
      </p:grpSp>
      <p:sp>
        <p:nvSpPr>
          <p:cNvPr id="68" name="TextBox 54"/>
          <p:cNvSpPr txBox="1">
            <a:spLocks noChangeArrowheads="1"/>
          </p:cNvSpPr>
          <p:nvPr/>
        </p:nvSpPr>
        <p:spPr bwMode="auto">
          <a:xfrm>
            <a:off x="15122525" y="3526155"/>
            <a:ext cx="3168650" cy="1388745"/>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教师评价纠正学生在预习过程中的不足和</a:t>
            </a:r>
          </a:p>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知识性错误</a:t>
            </a:r>
          </a:p>
        </p:txBody>
      </p:sp>
      <p:sp>
        <p:nvSpPr>
          <p:cNvPr id="74" name="TextBox 54"/>
          <p:cNvSpPr txBox="1">
            <a:spLocks noChangeArrowheads="1"/>
          </p:cNvSpPr>
          <p:nvPr/>
        </p:nvSpPr>
        <p:spPr bwMode="auto">
          <a:xfrm>
            <a:off x="15213330" y="5942330"/>
            <a:ext cx="3077845" cy="950595"/>
          </a:xfrm>
          <a:prstGeom prst="round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学生互评，从不同的角度看待历史问题</a:t>
            </a:r>
          </a:p>
        </p:txBody>
      </p:sp>
      <p:grpSp>
        <p:nvGrpSpPr>
          <p:cNvPr id="78" name="Group 2"/>
          <p:cNvGrpSpPr/>
          <p:nvPr/>
        </p:nvGrpSpPr>
        <p:grpSpPr bwMode="auto">
          <a:xfrm>
            <a:off x="8775001" y="2232789"/>
            <a:ext cx="2533137" cy="512290"/>
            <a:chOff x="4192085" y="5606493"/>
            <a:chExt cx="2619090" cy="1000125"/>
          </a:xfrm>
          <a:solidFill>
            <a:schemeClr val="bg2">
              <a:lumMod val="90000"/>
            </a:schemeClr>
          </a:solidFill>
        </p:grpSpPr>
        <p:sp>
          <p:nvSpPr>
            <p:cNvPr id="79" name="Rounded Rectangle 8"/>
            <p:cNvSpPr/>
            <p:nvPr/>
          </p:nvSpPr>
          <p:spPr bwMode="auto">
            <a:xfrm>
              <a:off x="4192085"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TextBox 51"/>
            <p:cNvSpPr txBox="1">
              <a:spLocks noChangeArrowheads="1"/>
            </p:cNvSpPr>
            <p:nvPr/>
          </p:nvSpPr>
          <p:spPr bwMode="auto">
            <a:xfrm>
              <a:off x="4193085" y="5705366"/>
              <a:ext cx="2618090" cy="901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活动线</a:t>
              </a:r>
            </a:p>
          </p:txBody>
        </p:sp>
      </p:grpSp>
      <p:grpSp>
        <p:nvGrpSpPr>
          <p:cNvPr id="81" name="Group 2"/>
          <p:cNvGrpSpPr/>
          <p:nvPr/>
        </p:nvGrpSpPr>
        <p:grpSpPr bwMode="auto">
          <a:xfrm>
            <a:off x="15905701" y="2192778"/>
            <a:ext cx="1896757" cy="536441"/>
            <a:chOff x="4192085" y="5606493"/>
            <a:chExt cx="2619090" cy="1019895"/>
          </a:xfrm>
          <a:solidFill>
            <a:schemeClr val="accent6"/>
          </a:solidFill>
        </p:grpSpPr>
        <p:sp>
          <p:nvSpPr>
            <p:cNvPr id="82" name="Rounded Rectangle 8"/>
            <p:cNvSpPr/>
            <p:nvPr/>
          </p:nvSpPr>
          <p:spPr bwMode="auto">
            <a:xfrm>
              <a:off x="4192085" y="5606493"/>
              <a:ext cx="2619090" cy="831355"/>
            </a:xfrm>
            <a:prstGeom prst="roundRect">
              <a:avLst>
                <a:gd name="adj" fmla="val 10132"/>
              </a:avLst>
            </a:prstGeom>
            <a:solidFill>
              <a:srgbClr val="FEC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TextBox 51"/>
            <p:cNvSpPr txBox="1">
              <a:spLocks noChangeArrowheads="1"/>
            </p:cNvSpPr>
            <p:nvPr/>
          </p:nvSpPr>
          <p:spPr bwMode="auto">
            <a:xfrm>
              <a:off x="4221902" y="5748698"/>
              <a:ext cx="2589273" cy="877690"/>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评价线</a:t>
              </a:r>
            </a:p>
          </p:txBody>
        </p:sp>
      </p:grpSp>
      <p:grpSp>
        <p:nvGrpSpPr>
          <p:cNvPr id="5" name="Group 1"/>
          <p:cNvGrpSpPr/>
          <p:nvPr/>
        </p:nvGrpSpPr>
        <p:grpSpPr bwMode="auto">
          <a:xfrm>
            <a:off x="748149" y="2261678"/>
            <a:ext cx="2786546" cy="525181"/>
            <a:chOff x="4104936" y="1805198"/>
            <a:chExt cx="2280411" cy="1268803"/>
          </a:xfrm>
          <a:solidFill>
            <a:srgbClr val="FFCCCC"/>
          </a:solidFill>
        </p:grpSpPr>
        <p:sp>
          <p:nvSpPr>
            <p:cNvPr id="6" name="Rounded Rectangle 5"/>
            <p:cNvSpPr/>
            <p:nvPr/>
          </p:nvSpPr>
          <p:spPr bwMode="auto">
            <a:xfrm>
              <a:off x="4104936" y="1805198"/>
              <a:ext cx="2280411" cy="1084044"/>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TextBox 54"/>
            <p:cNvSpPr txBox="1">
              <a:spLocks noChangeArrowheads="1"/>
            </p:cNvSpPr>
            <p:nvPr/>
          </p:nvSpPr>
          <p:spPr bwMode="auto">
            <a:xfrm>
              <a:off x="4175074" y="1958696"/>
              <a:ext cx="2140136" cy="11153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情境线</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grpSp>
        <p:nvGrpSpPr>
          <p:cNvPr id="13" name="Group 1"/>
          <p:cNvGrpSpPr/>
          <p:nvPr/>
        </p:nvGrpSpPr>
        <p:grpSpPr bwMode="auto">
          <a:xfrm>
            <a:off x="4344154" y="2250890"/>
            <a:ext cx="2830369" cy="498963"/>
            <a:chOff x="4384671" y="2221887"/>
            <a:chExt cx="2619090" cy="1305725"/>
          </a:xfrm>
          <a:solidFill>
            <a:srgbClr val="E6FFCC"/>
          </a:solidFill>
        </p:grpSpPr>
        <p:sp>
          <p:nvSpPr>
            <p:cNvPr id="21"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54"/>
            <p:cNvSpPr txBox="1">
              <a:spLocks noChangeArrowheads="1"/>
            </p:cNvSpPr>
            <p:nvPr/>
          </p:nvSpPr>
          <p:spPr bwMode="auto">
            <a:xfrm>
              <a:off x="4402075" y="2319544"/>
              <a:ext cx="2601555" cy="12080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任务线</a:t>
              </a:r>
            </a:p>
          </p:txBody>
        </p:sp>
      </p:grpSp>
      <p:grpSp>
        <p:nvGrpSpPr>
          <p:cNvPr id="32" name="Group 1"/>
          <p:cNvGrpSpPr/>
          <p:nvPr/>
        </p:nvGrpSpPr>
        <p:grpSpPr bwMode="auto">
          <a:xfrm>
            <a:off x="12977208" y="2208973"/>
            <a:ext cx="1973923" cy="514541"/>
            <a:chOff x="4384671" y="2221887"/>
            <a:chExt cx="2619090" cy="1362481"/>
          </a:xfrm>
          <a:solidFill>
            <a:srgbClr val="E5CCFF"/>
          </a:solidFill>
        </p:grpSpPr>
        <p:sp>
          <p:nvSpPr>
            <p:cNvPr id="34"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Box 54"/>
            <p:cNvSpPr txBox="1">
              <a:spLocks noChangeArrowheads="1"/>
            </p:cNvSpPr>
            <p:nvPr/>
          </p:nvSpPr>
          <p:spPr bwMode="auto">
            <a:xfrm>
              <a:off x="4466091" y="2361954"/>
              <a:ext cx="2476612" cy="12224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素养线</a:t>
              </a:r>
            </a:p>
          </p:txBody>
        </p:sp>
      </p:grpSp>
      <p:grpSp>
        <p:nvGrpSpPr>
          <p:cNvPr id="8" name="Group 1"/>
          <p:cNvGrpSpPr/>
          <p:nvPr/>
        </p:nvGrpSpPr>
        <p:grpSpPr bwMode="auto">
          <a:xfrm>
            <a:off x="639436" y="3221806"/>
            <a:ext cx="2798931" cy="1350768"/>
            <a:chOff x="4140408" y="1553029"/>
            <a:chExt cx="2280411" cy="1581326"/>
          </a:xfrm>
          <a:solidFill>
            <a:srgbClr val="FFCCCC"/>
          </a:solidFill>
        </p:grpSpPr>
        <p:sp>
          <p:nvSpPr>
            <p:cNvPr id="25" name="Rounded Rectangle 5"/>
            <p:cNvSpPr/>
            <p:nvPr/>
          </p:nvSpPr>
          <p:spPr bwMode="auto">
            <a:xfrm>
              <a:off x="4140408" y="1553029"/>
              <a:ext cx="2280411" cy="1581326"/>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古代中国赋役制度的演变</a:t>
              </a:r>
            </a:p>
          </p:txBody>
        </p:sp>
        <p:sp>
          <p:nvSpPr>
            <p:cNvPr id="26" name="TextBox 54"/>
            <p:cNvSpPr txBox="1">
              <a:spLocks noChangeArrowheads="1"/>
            </p:cNvSpPr>
            <p:nvPr/>
          </p:nvSpPr>
          <p:spPr bwMode="auto">
            <a:xfrm>
              <a:off x="4224188" y="1682364"/>
              <a:ext cx="2140135" cy="431907"/>
            </a:xfrm>
            <a:prstGeom prst="rect">
              <a:avLst/>
            </a:prstGeom>
            <a:noFill/>
            <a:ln w="9525">
              <a:noFill/>
              <a:miter lim="800000"/>
            </a:ln>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104" name="TextBox 54"/>
          <p:cNvSpPr txBox="1">
            <a:spLocks noChangeArrowheads="1"/>
          </p:cNvSpPr>
          <p:nvPr/>
        </p:nvSpPr>
        <p:spPr bwMode="auto">
          <a:xfrm>
            <a:off x="747842" y="5177909"/>
            <a:ext cx="273224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6" name="TextBox 51"/>
          <p:cNvSpPr txBox="1">
            <a:spLocks noChangeArrowheads="1"/>
          </p:cNvSpPr>
          <p:nvPr/>
        </p:nvSpPr>
        <p:spPr bwMode="auto">
          <a:xfrm>
            <a:off x="8574662" y="3612249"/>
            <a:ext cx="2865739" cy="738505"/>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完成导学案表格，</a:t>
            </a:r>
          </a:p>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结合史料</a:t>
            </a: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归纳规律</a:t>
            </a:r>
          </a:p>
        </p:txBody>
      </p:sp>
      <p:cxnSp>
        <p:nvCxnSpPr>
          <p:cNvPr id="123" name="直接连接符 122"/>
          <p:cNvCxnSpPr/>
          <p:nvPr/>
        </p:nvCxnSpPr>
        <p:spPr>
          <a:xfrm>
            <a:off x="13900340" y="5862925"/>
            <a:ext cx="9527" cy="911701"/>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文本框 9"/>
          <p:cNvSpPr txBox="1"/>
          <p:nvPr/>
        </p:nvSpPr>
        <p:spPr>
          <a:xfrm>
            <a:off x="5470816" y="1147704"/>
            <a:ext cx="7040880" cy="645160"/>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课程二：</a:t>
            </a:r>
            <a:r>
              <a:rPr kumimoji="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中国赋税制度的演变</a:t>
            </a:r>
            <a:r>
              <a:rPr kumimoji="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nvGrpSpPr>
          <p:cNvPr id="95" name="Group 2"/>
          <p:cNvGrpSpPr/>
          <p:nvPr/>
        </p:nvGrpSpPr>
        <p:grpSpPr bwMode="auto">
          <a:xfrm>
            <a:off x="8509894" y="6606509"/>
            <a:ext cx="3195240" cy="1229525"/>
            <a:chOff x="4222469" y="5606493"/>
            <a:chExt cx="2619090" cy="831355"/>
          </a:xfrm>
          <a:solidFill>
            <a:schemeClr val="bg2">
              <a:lumMod val="90000"/>
            </a:schemeClr>
          </a:solidFill>
        </p:grpSpPr>
        <p:sp>
          <p:nvSpPr>
            <p:cNvPr id="96"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7" name="TextBox 51"/>
            <p:cNvSpPr txBox="1">
              <a:spLocks noChangeArrowheads="1"/>
            </p:cNvSpPr>
            <p:nvPr/>
          </p:nvSpPr>
          <p:spPr bwMode="auto">
            <a:xfrm>
              <a:off x="4325002" y="5824560"/>
              <a:ext cx="2414096" cy="4993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学生汇报展示</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ctr" defTabSz="1087755" rtl="0" eaLnBrk="1" fontAlgn="base" latinLnBrk="0" hangingPunct="1">
                <a:lnSpc>
                  <a:spcPct val="100000"/>
                </a:lnSpc>
                <a:spcBef>
                  <a:spcPct val="0"/>
                </a:spcBef>
                <a:spcAft>
                  <a:spcPct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思维拓展</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02" name="Group 1"/>
          <p:cNvGrpSpPr/>
          <p:nvPr/>
        </p:nvGrpSpPr>
        <p:grpSpPr bwMode="auto">
          <a:xfrm>
            <a:off x="12978160" y="6939495"/>
            <a:ext cx="1972970" cy="585889"/>
            <a:chOff x="4384671" y="2221887"/>
            <a:chExt cx="2619090" cy="1062020"/>
          </a:xfrm>
          <a:solidFill>
            <a:srgbClr val="E5CCFF"/>
          </a:solidFill>
        </p:grpSpPr>
        <p:sp>
          <p:nvSpPr>
            <p:cNvPr id="103"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9" name="TextBox 54"/>
            <p:cNvSpPr txBox="1">
              <a:spLocks noChangeArrowheads="1"/>
            </p:cNvSpPr>
            <p:nvPr/>
          </p:nvSpPr>
          <p:spPr bwMode="auto">
            <a:xfrm>
              <a:off x="4428934" y="2398745"/>
              <a:ext cx="2574827" cy="668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家国情怀</a:t>
              </a:r>
              <a:endPar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cxnSp>
        <p:nvCxnSpPr>
          <p:cNvPr id="20" name="直接连接符 19"/>
          <p:cNvCxnSpPr/>
          <p:nvPr/>
        </p:nvCxnSpPr>
        <p:spPr>
          <a:xfrm flipH="1">
            <a:off x="5710542" y="4914973"/>
            <a:ext cx="1905" cy="365824"/>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 name="直接连接符 11"/>
          <p:cNvCxnSpPr>
            <a:stCxn id="68" idx="2"/>
          </p:cNvCxnSpPr>
          <p:nvPr/>
        </p:nvCxnSpPr>
        <p:spPr>
          <a:xfrm>
            <a:off x="16706850" y="4914900"/>
            <a:ext cx="45402" cy="1040773"/>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 name="文本框 1">
            <a:extLst>
              <a:ext uri="{FF2B5EF4-FFF2-40B4-BE49-F238E27FC236}">
                <a16:creationId xmlns="" xmlns:a16="http://schemas.microsoft.com/office/drawing/2014/main" id="{BC4B6A69-0E3F-4E89-3282-6DC3B24F74BC}"/>
              </a:ext>
            </a:extLst>
          </p:cNvPr>
          <p:cNvSpPr txBox="1"/>
          <p:nvPr/>
        </p:nvSpPr>
        <p:spPr>
          <a:xfrm>
            <a:off x="255190" y="149649"/>
            <a:ext cx="6559009" cy="830997"/>
          </a:xfrm>
          <a:prstGeom prst="rect">
            <a:avLst/>
          </a:prstGeom>
          <a:solidFill>
            <a:schemeClr val="bg2"/>
          </a:solidFill>
          <a:ln w="9525">
            <a:noFill/>
          </a:ln>
        </p:spPr>
        <p:txBody>
          <a:bodyPr wrap="squar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rgbClr val="0A298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二、教学思路框架</a:t>
            </a:r>
          </a:p>
        </p:txBody>
      </p:sp>
    </p:spTree>
    <p:extLst>
      <p:ext uri="{BB962C8B-B14F-4D97-AF65-F5344CB8AC3E}">
        <p14:creationId xmlns:p14="http://schemas.microsoft.com/office/powerpoint/2010/main" val="348450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4748"/>
            <a:ext cx="6342985" cy="830997"/>
          </a:xfrm>
          <a:prstGeom prst="rect">
            <a:avLst/>
          </a:prstGeom>
          <a:solidFill>
            <a:schemeClr val="bg2"/>
          </a:solidFill>
          <a:ln w="9525">
            <a:noFill/>
          </a:ln>
        </p:spPr>
        <p:txBody>
          <a:bodyPr wrap="squar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rgbClr val="0A298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二、教学思路框架</a:t>
            </a:r>
          </a:p>
        </p:txBody>
      </p:sp>
      <p:cxnSp>
        <p:nvCxnSpPr>
          <p:cNvPr id="131" name="直接连接符 130"/>
          <p:cNvCxnSpPr/>
          <p:nvPr/>
        </p:nvCxnSpPr>
        <p:spPr>
          <a:xfrm>
            <a:off x="5775057"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2" name="直接连接符 131"/>
          <p:cNvCxnSpPr/>
          <p:nvPr/>
        </p:nvCxnSpPr>
        <p:spPr>
          <a:xfrm>
            <a:off x="9999176" y="1814569"/>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3" name="直接连接符 132"/>
          <p:cNvCxnSpPr/>
          <p:nvPr/>
        </p:nvCxnSpPr>
        <p:spPr>
          <a:xfrm>
            <a:off x="13909867"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4" name="直接连接符 133"/>
          <p:cNvCxnSpPr/>
          <p:nvPr/>
        </p:nvCxnSpPr>
        <p:spPr>
          <a:xfrm>
            <a:off x="16849792"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30" name="直接连接符 129"/>
          <p:cNvCxnSpPr/>
          <p:nvPr/>
        </p:nvCxnSpPr>
        <p:spPr>
          <a:xfrm>
            <a:off x="1973923" y="187554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9" name="直接连接符 128"/>
          <p:cNvCxnSpPr/>
          <p:nvPr/>
        </p:nvCxnSpPr>
        <p:spPr>
          <a:xfrm flipV="1">
            <a:off x="1973923" y="1798374"/>
            <a:ext cx="14954941" cy="16195"/>
          </a:xfrm>
          <a:prstGeom prst="line">
            <a:avLst/>
          </a:prstGeom>
          <a:ln w="28575" cmpd="sng">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6826928" y="4334369"/>
            <a:ext cx="0" cy="630664"/>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5" name="直接连接符 124"/>
          <p:cNvCxnSpPr/>
          <p:nvPr/>
        </p:nvCxnSpPr>
        <p:spPr>
          <a:xfrm>
            <a:off x="16827881" y="2861549"/>
            <a:ext cx="0" cy="1027926"/>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2" name="直接连接符 121"/>
          <p:cNvCxnSpPr>
            <a:stCxn id="15" idx="2"/>
          </p:cNvCxnSpPr>
          <p:nvPr/>
        </p:nvCxnSpPr>
        <p:spPr>
          <a:xfrm>
            <a:off x="13929397" y="4240903"/>
            <a:ext cx="11938" cy="93302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1" name="直接连接符 120"/>
          <p:cNvCxnSpPr/>
          <p:nvPr/>
        </p:nvCxnSpPr>
        <p:spPr>
          <a:xfrm>
            <a:off x="13910820" y="2760566"/>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9" name="直接连接符 118"/>
          <p:cNvCxnSpPr/>
          <p:nvPr/>
        </p:nvCxnSpPr>
        <p:spPr>
          <a:xfrm>
            <a:off x="10002034" y="5909601"/>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8" name="直接连接符 117"/>
          <p:cNvCxnSpPr/>
          <p:nvPr/>
        </p:nvCxnSpPr>
        <p:spPr>
          <a:xfrm>
            <a:off x="9992507" y="4508707"/>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7" name="直接连接符 116"/>
          <p:cNvCxnSpPr/>
          <p:nvPr/>
        </p:nvCxnSpPr>
        <p:spPr>
          <a:xfrm>
            <a:off x="9992507" y="2740560"/>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5" name="直接连接符 114"/>
          <p:cNvCxnSpPr/>
          <p:nvPr/>
        </p:nvCxnSpPr>
        <p:spPr>
          <a:xfrm>
            <a:off x="5751506" y="6127716"/>
            <a:ext cx="0" cy="478793"/>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4" name="直接连接符 113"/>
          <p:cNvCxnSpPr/>
          <p:nvPr/>
        </p:nvCxnSpPr>
        <p:spPr>
          <a:xfrm>
            <a:off x="5719803" y="4548815"/>
            <a:ext cx="3604" cy="41621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3" name="直接连接符 112"/>
          <p:cNvCxnSpPr/>
          <p:nvPr/>
        </p:nvCxnSpPr>
        <p:spPr>
          <a:xfrm>
            <a:off x="5761720" y="2759613"/>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1" name="直接连接符 110"/>
          <p:cNvCxnSpPr/>
          <p:nvPr/>
        </p:nvCxnSpPr>
        <p:spPr>
          <a:xfrm>
            <a:off x="2069189" y="6138261"/>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0" name="直接连接符 109"/>
          <p:cNvCxnSpPr/>
          <p:nvPr/>
        </p:nvCxnSpPr>
        <p:spPr>
          <a:xfrm>
            <a:off x="2026669" y="4372615"/>
            <a:ext cx="5716" cy="65067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flipH="1">
            <a:off x="1973923" y="2840590"/>
            <a:ext cx="6669" cy="38259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8" name="Rounded Rectangle 5"/>
          <p:cNvSpPr/>
          <p:nvPr/>
        </p:nvSpPr>
        <p:spPr bwMode="auto">
          <a:xfrm>
            <a:off x="3900026" y="6797360"/>
            <a:ext cx="3783034" cy="1617275"/>
          </a:xfrm>
          <a:prstGeom prst="roundRect">
            <a:avLst>
              <a:gd name="adj" fmla="val 10132"/>
            </a:avLst>
          </a:prstGeom>
          <a:solidFill>
            <a:srgbClr val="E6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7" name="Rounded Rectangle 5"/>
          <p:cNvSpPr/>
          <p:nvPr/>
        </p:nvSpPr>
        <p:spPr bwMode="auto">
          <a:xfrm>
            <a:off x="3995199" y="3402795"/>
            <a:ext cx="3270500" cy="1184984"/>
          </a:xfrm>
          <a:prstGeom prst="roundRect">
            <a:avLst>
              <a:gd name="adj" fmla="val 10132"/>
            </a:avLst>
          </a:prstGeom>
          <a:solidFill>
            <a:srgbClr val="E6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Rounded Rectangle 8"/>
          <p:cNvSpPr/>
          <p:nvPr/>
        </p:nvSpPr>
        <p:spPr bwMode="auto">
          <a:xfrm>
            <a:off x="8511100" y="3644619"/>
            <a:ext cx="3194287" cy="1003157"/>
          </a:xfrm>
          <a:prstGeom prst="roundRect">
            <a:avLst>
              <a:gd name="adj" fmla="val 1013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54"/>
          <p:cNvSpPr txBox="1">
            <a:spLocks noChangeArrowheads="1"/>
          </p:cNvSpPr>
          <p:nvPr/>
        </p:nvSpPr>
        <p:spPr bwMode="auto">
          <a:xfrm>
            <a:off x="4027432" y="3474100"/>
            <a:ext cx="3388449" cy="553720"/>
          </a:xfrm>
          <a:prstGeom prst="rect">
            <a:avLst/>
          </a:prstGeom>
          <a:solidFill>
            <a:srgbClr val="E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ts val="216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a:p>
            <a:pPr marL="0" marR="0" lvl="0" indent="0" algn="l" defTabSz="1087755" rtl="0" eaLnBrk="1" fontAlgn="base" latinLnBrk="0" hangingPunct="1">
              <a:lnSpc>
                <a:spcPts val="2160"/>
              </a:lnSpc>
              <a:spcBef>
                <a:spcPct val="0"/>
              </a:spcBef>
              <a:spcAft>
                <a:spcPct val="0"/>
              </a:spcAft>
              <a:buClrTx/>
              <a:buSzTx/>
              <a:buFontTx/>
              <a:buNone/>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9" name="Group 1"/>
          <p:cNvGrpSpPr/>
          <p:nvPr/>
        </p:nvGrpSpPr>
        <p:grpSpPr bwMode="auto">
          <a:xfrm>
            <a:off x="3924156" y="4965345"/>
            <a:ext cx="3783034" cy="1190755"/>
            <a:chOff x="4512743" y="1969912"/>
            <a:chExt cx="3425033" cy="2254793"/>
          </a:xfrm>
          <a:solidFill>
            <a:srgbClr val="E6FFCC"/>
          </a:solidFill>
        </p:grpSpPr>
        <p:sp>
          <p:nvSpPr>
            <p:cNvPr id="30" name="Rounded Rectangle 5"/>
            <p:cNvSpPr/>
            <p:nvPr/>
          </p:nvSpPr>
          <p:spPr bwMode="auto">
            <a:xfrm>
              <a:off x="4512743" y="2262255"/>
              <a:ext cx="3425033" cy="196245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TextBox 54"/>
            <p:cNvSpPr txBox="1">
              <a:spLocks noChangeArrowheads="1"/>
            </p:cNvSpPr>
            <p:nvPr/>
          </p:nvSpPr>
          <p:spPr bwMode="auto">
            <a:xfrm>
              <a:off x="4619392" y="1969912"/>
              <a:ext cx="3211242" cy="10485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ts val="216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a:p>
              <a:pPr lvl="0" defTabSz="1087755" fontAlgn="base">
                <a:lnSpc>
                  <a:spcPts val="2160"/>
                </a:lnSpc>
                <a:spcBef>
                  <a:spcPct val="0"/>
                </a:spcBef>
                <a:spcAft>
                  <a:spcPct val="0"/>
                </a:spcAft>
                <a:defRPr/>
              </a:pPr>
              <a:endPar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Group 1"/>
          <p:cNvGrpSpPr/>
          <p:nvPr/>
        </p:nvGrpSpPr>
        <p:grpSpPr bwMode="auto">
          <a:xfrm>
            <a:off x="3902117" y="6801577"/>
            <a:ext cx="3674904" cy="553720"/>
            <a:chOff x="4351575" y="-8818542"/>
            <a:chExt cx="2864006" cy="15651799"/>
          </a:xfrm>
          <a:solidFill>
            <a:srgbClr val="E6FFCC"/>
          </a:solidFill>
        </p:grpSpPr>
        <p:sp>
          <p:nvSpPr>
            <p:cNvPr id="35" name="Rounded Rectangle 5"/>
            <p:cNvSpPr/>
            <p:nvPr/>
          </p:nvSpPr>
          <p:spPr bwMode="auto">
            <a:xfrm>
              <a:off x="4351575" y="1071779"/>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TextBox 54"/>
            <p:cNvSpPr txBox="1">
              <a:spLocks noChangeArrowheads="1"/>
            </p:cNvSpPr>
            <p:nvPr/>
          </p:nvSpPr>
          <p:spPr bwMode="auto">
            <a:xfrm>
              <a:off x="4436858" y="-8818542"/>
              <a:ext cx="2778723" cy="156517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ts val="216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任务</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a:p>
              <a:pPr marL="0" marR="0" lvl="0" indent="0" algn="l" defTabSz="1087755" rtl="0" eaLnBrk="1" fontAlgn="base" latinLnBrk="0" hangingPunct="1">
                <a:lnSpc>
                  <a:spcPts val="2160"/>
                </a:lnSpc>
                <a:spcBef>
                  <a:spcPct val="0"/>
                </a:spcBef>
                <a:spcAft>
                  <a:spcPct val="0"/>
                </a:spcAft>
                <a:buClrTx/>
                <a:buSzTx/>
                <a:buFontTx/>
                <a:buNone/>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50" name="Group 2"/>
          <p:cNvGrpSpPr/>
          <p:nvPr/>
        </p:nvGrpSpPr>
        <p:grpSpPr bwMode="auto">
          <a:xfrm>
            <a:off x="8449505" y="5174734"/>
            <a:ext cx="3195240" cy="711641"/>
            <a:chOff x="4222469" y="5606493"/>
            <a:chExt cx="2619090" cy="831355"/>
          </a:xfrm>
          <a:solidFill>
            <a:schemeClr val="bg2">
              <a:lumMod val="90000"/>
            </a:schemeClr>
          </a:solidFill>
        </p:grpSpPr>
        <p:sp>
          <p:nvSpPr>
            <p:cNvPr id="51"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TextBox 51"/>
            <p:cNvSpPr txBox="1">
              <a:spLocks noChangeArrowheads="1"/>
            </p:cNvSpPr>
            <p:nvPr/>
          </p:nvSpPr>
          <p:spPr bwMode="auto">
            <a:xfrm>
              <a:off x="4325002" y="5824560"/>
              <a:ext cx="2414096" cy="3234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7" name="Group 1"/>
          <p:cNvGrpSpPr/>
          <p:nvPr/>
        </p:nvGrpSpPr>
        <p:grpSpPr bwMode="auto">
          <a:xfrm>
            <a:off x="672255" y="5038297"/>
            <a:ext cx="2784475" cy="1330959"/>
            <a:chOff x="4104936" y="1805198"/>
            <a:chExt cx="1778157" cy="1090756"/>
          </a:xfrm>
          <a:solidFill>
            <a:srgbClr val="FFCCCC"/>
          </a:solidFill>
        </p:grpSpPr>
        <p:sp>
          <p:nvSpPr>
            <p:cNvPr id="18" name="Rounded Rectangle 5"/>
            <p:cNvSpPr/>
            <p:nvPr/>
          </p:nvSpPr>
          <p:spPr bwMode="auto">
            <a:xfrm>
              <a:off x="4104936" y="1805198"/>
              <a:ext cx="1777731" cy="88395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54"/>
            <p:cNvSpPr txBox="1">
              <a:spLocks noChangeArrowheads="1"/>
            </p:cNvSpPr>
            <p:nvPr/>
          </p:nvSpPr>
          <p:spPr bwMode="auto">
            <a:xfrm>
              <a:off x="4104936" y="2010755"/>
              <a:ext cx="1778157" cy="885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1087755" rtl="0" eaLnBrk="1" fontAlgn="base" latinLnBrk="0" hangingPunct="1">
                <a:lnSpc>
                  <a:spcPts val="2160"/>
                </a:lnSpc>
                <a:spcBef>
                  <a:spcPct val="0"/>
                </a:spcBef>
                <a:spcAft>
                  <a:spcPct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中国古代基层治理之</a:t>
              </a:r>
            </a:p>
            <a:p>
              <a:pPr marL="0" marR="0" lvl="0" indent="0" algn="l" defTabSz="1087755" rtl="0" eaLnBrk="1" fontAlgn="base" latinLnBrk="0" hangingPunct="1">
                <a:lnSpc>
                  <a:spcPts val="2160"/>
                </a:lnSpc>
                <a:spcBef>
                  <a:spcPct val="0"/>
                </a:spcBef>
                <a:spcAft>
                  <a:spcPct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关键</a:t>
              </a:r>
              <a:r>
                <a:rPr lang="en-US" altLang="zh-CN"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a:t>
              </a:r>
              <a:r>
                <a:rPr lang="zh-CN" altLang="en-US"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赋税制度</a:t>
              </a:r>
              <a:r>
                <a:rPr lang="en-US" altLang="zh-CN"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a:t>
              </a:r>
              <a:r>
                <a:rPr lang="zh-CN" altLang="en-US" sz="2400" b="1" dirty="0">
                  <a:solidFill>
                    <a:prstClr val="black"/>
                  </a:solidFill>
                  <a:latin typeface="微软雅黑" panose="020B0503020204020204" pitchFamily="34" charset="-122"/>
                  <a:ea typeface="微软雅黑" panose="020B0503020204020204" pitchFamily="34" charset="-122"/>
                  <a:sym typeface="你眉目寄来一场雨" panose="02010600010101010101" charset="-122"/>
                </a:rPr>
                <a:t>中国封建社会的经济源泉</a:t>
              </a:r>
            </a:p>
            <a:p>
              <a:pPr marL="0" marR="0" lvl="0" indent="0" algn="l" defTabSz="1087755"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43" name="Rounded Rectangle 5"/>
          <p:cNvSpPr/>
          <p:nvPr/>
        </p:nvSpPr>
        <p:spPr bwMode="auto">
          <a:xfrm>
            <a:off x="499745" y="6759575"/>
            <a:ext cx="3236595" cy="1595755"/>
          </a:xfrm>
          <a:prstGeom prst="roundRect">
            <a:avLst>
              <a:gd name="adj" fmla="val 10132"/>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lnSpc>
                <a:spcPct val="110000"/>
              </a:lnSpc>
            </a:pPr>
            <a:r>
              <a:rPr lang="zh-CN" altLang="en-US" sz="2400" b="1" dirty="0">
                <a:solidFill>
                  <a:prstClr val="black"/>
                </a:solidFill>
                <a:latin typeface="微软雅黑" panose="020B0503020204020204" pitchFamily="34" charset="-122"/>
                <a:ea typeface="微软雅黑" panose="020B0503020204020204" pitchFamily="34" charset="-122"/>
                <a:sym typeface="+mn-ea"/>
              </a:rPr>
              <a:t>中国古代基层治理之内核</a:t>
            </a:r>
            <a:endParaRPr lang="zh-CN" altLang="en-US" sz="2400" b="1" dirty="0">
              <a:solidFill>
                <a:prstClr val="black"/>
              </a:solidFill>
              <a:latin typeface="微软雅黑" panose="020B0503020204020204" pitchFamily="34" charset="-122"/>
              <a:ea typeface="微软雅黑" panose="020B0503020204020204" pitchFamily="34" charset="-122"/>
            </a:endParaRPr>
          </a:p>
          <a:p>
            <a:pPr algn="ctr">
              <a:lnSpc>
                <a:spcPct val="110000"/>
              </a:lnSpc>
            </a:pPr>
            <a:r>
              <a:rPr lang="en-US" altLang="zh-CN" sz="2400" b="1" dirty="0">
                <a:solidFill>
                  <a:prstClr val="black"/>
                </a:solidFill>
                <a:latin typeface="微软雅黑" panose="020B0503020204020204" pitchFamily="34" charset="-122"/>
                <a:ea typeface="微软雅黑" panose="020B0503020204020204" pitchFamily="34" charset="-122"/>
                <a:sym typeface="+mn-ea"/>
              </a:rPr>
              <a:t>——“</a:t>
            </a:r>
            <a:r>
              <a:rPr lang="zh-CN" altLang="en-US" sz="2400" b="1" dirty="0">
                <a:solidFill>
                  <a:prstClr val="black"/>
                </a:solidFill>
                <a:latin typeface="微软雅黑" panose="020B0503020204020204" pitchFamily="34" charset="-122"/>
                <a:ea typeface="微软雅黑" panose="020B0503020204020204" pitchFamily="34" charset="-122"/>
                <a:sym typeface="+mn-ea"/>
              </a:rPr>
              <a:t>官民共治”的基层管理制度</a:t>
            </a:r>
            <a:endParaRPr lang="zh-CN" altLang="zh-CN" sz="2400" b="1" dirty="0">
              <a:solidFill>
                <a:prstClr val="black"/>
              </a:solidFill>
              <a:latin typeface="微软雅黑" panose="020B0503020204020204" pitchFamily="34" charset="-122"/>
              <a:ea typeface="微软雅黑" panose="020B0503020204020204" pitchFamily="34" charset="-122"/>
              <a:sym typeface="+mn-ea"/>
            </a:endParaRPr>
          </a:p>
        </p:txBody>
      </p:sp>
      <p:grpSp>
        <p:nvGrpSpPr>
          <p:cNvPr id="14" name="Group 1"/>
          <p:cNvGrpSpPr/>
          <p:nvPr/>
        </p:nvGrpSpPr>
        <p:grpSpPr bwMode="auto">
          <a:xfrm>
            <a:off x="12941959" y="3465433"/>
            <a:ext cx="1974875" cy="775470"/>
            <a:chOff x="4436052" y="1987294"/>
            <a:chExt cx="2619197" cy="1705668"/>
          </a:xfrm>
          <a:solidFill>
            <a:srgbClr val="E5CCFF"/>
          </a:solidFill>
        </p:grpSpPr>
        <p:sp>
          <p:nvSpPr>
            <p:cNvPr id="15" name="Rounded Rectangle 5"/>
            <p:cNvSpPr/>
            <p:nvPr/>
          </p:nvSpPr>
          <p:spPr bwMode="auto">
            <a:xfrm>
              <a:off x="4436052" y="1987294"/>
              <a:ext cx="2619197" cy="1705668"/>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54"/>
            <p:cNvSpPr txBox="1">
              <a:spLocks noChangeArrowheads="1"/>
            </p:cNvSpPr>
            <p:nvPr/>
          </p:nvSpPr>
          <p:spPr bwMode="auto">
            <a:xfrm>
              <a:off x="4580982" y="2382351"/>
              <a:ext cx="2361003" cy="608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2" name="Group 1"/>
          <p:cNvGrpSpPr/>
          <p:nvPr/>
        </p:nvGrpSpPr>
        <p:grpSpPr bwMode="auto">
          <a:xfrm>
            <a:off x="12906375" y="5271770"/>
            <a:ext cx="2234565" cy="1097280"/>
            <a:chOff x="4384671" y="2221887"/>
            <a:chExt cx="2619090" cy="1062020"/>
          </a:xfrm>
          <a:solidFill>
            <a:srgbClr val="E5CCFF"/>
          </a:solidFill>
        </p:grpSpPr>
        <p:sp>
          <p:nvSpPr>
            <p:cNvPr id="23"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TextBox 54"/>
            <p:cNvSpPr txBox="1">
              <a:spLocks noChangeArrowheads="1"/>
            </p:cNvSpPr>
            <p:nvPr/>
          </p:nvSpPr>
          <p:spPr bwMode="auto">
            <a:xfrm>
              <a:off x="4406801" y="2274199"/>
              <a:ext cx="2574827" cy="501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66" name="Group 1"/>
          <p:cNvGrpSpPr/>
          <p:nvPr/>
        </p:nvGrpSpPr>
        <p:grpSpPr bwMode="auto">
          <a:xfrm>
            <a:off x="15879979" y="3645592"/>
            <a:ext cx="1895804" cy="688777"/>
            <a:chOff x="4384671" y="2221887"/>
            <a:chExt cx="2619196" cy="1062020"/>
          </a:xfrm>
          <a:solidFill>
            <a:srgbClr val="FECC2B"/>
          </a:solidFill>
        </p:grpSpPr>
        <p:sp>
          <p:nvSpPr>
            <p:cNvPr id="67"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TextBox 54"/>
            <p:cNvSpPr txBox="1">
              <a:spLocks noChangeArrowheads="1"/>
            </p:cNvSpPr>
            <p:nvPr/>
          </p:nvSpPr>
          <p:spPr bwMode="auto">
            <a:xfrm>
              <a:off x="4524686" y="2449951"/>
              <a:ext cx="2479181" cy="426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grpSp>
      <p:sp>
        <p:nvSpPr>
          <p:cNvPr id="71" name="TextBox 54"/>
          <p:cNvSpPr txBox="1">
            <a:spLocks noChangeArrowheads="1"/>
          </p:cNvSpPr>
          <p:nvPr/>
        </p:nvSpPr>
        <p:spPr bwMode="auto">
          <a:xfrm>
            <a:off x="15980410" y="6774815"/>
            <a:ext cx="2216785" cy="1208405"/>
          </a:xfrm>
          <a:prstGeom prst="round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4" name="TextBox 54"/>
          <p:cNvSpPr txBox="1">
            <a:spLocks noChangeArrowheads="1"/>
          </p:cNvSpPr>
          <p:nvPr/>
        </p:nvSpPr>
        <p:spPr bwMode="auto">
          <a:xfrm>
            <a:off x="15941040" y="5005705"/>
            <a:ext cx="2180590" cy="880745"/>
          </a:xfrm>
          <a:prstGeom prst="round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78" name="Group 2"/>
          <p:cNvGrpSpPr/>
          <p:nvPr/>
        </p:nvGrpSpPr>
        <p:grpSpPr bwMode="auto">
          <a:xfrm>
            <a:off x="8776430" y="2431413"/>
            <a:ext cx="2533137" cy="425842"/>
            <a:chOff x="4192085" y="5606493"/>
            <a:chExt cx="2619090" cy="831355"/>
          </a:xfrm>
          <a:solidFill>
            <a:schemeClr val="bg2">
              <a:lumMod val="90000"/>
            </a:schemeClr>
          </a:solidFill>
        </p:grpSpPr>
        <p:sp>
          <p:nvSpPr>
            <p:cNvPr id="79" name="Rounded Rectangle 8"/>
            <p:cNvSpPr/>
            <p:nvPr/>
          </p:nvSpPr>
          <p:spPr bwMode="auto">
            <a:xfrm>
              <a:off x="4192085"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TextBox 51"/>
            <p:cNvSpPr txBox="1">
              <a:spLocks noChangeArrowheads="1"/>
            </p:cNvSpPr>
            <p:nvPr/>
          </p:nvSpPr>
          <p:spPr bwMode="auto">
            <a:xfrm>
              <a:off x="4193085" y="5705366"/>
              <a:ext cx="2618090" cy="540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活动线</a:t>
              </a:r>
            </a:p>
          </p:txBody>
        </p:sp>
      </p:grpSp>
      <p:grpSp>
        <p:nvGrpSpPr>
          <p:cNvPr id="81" name="Group 2"/>
          <p:cNvGrpSpPr/>
          <p:nvPr/>
        </p:nvGrpSpPr>
        <p:grpSpPr bwMode="auto">
          <a:xfrm>
            <a:off x="15901413" y="2365794"/>
            <a:ext cx="1896757" cy="437274"/>
            <a:chOff x="4192085" y="5606493"/>
            <a:chExt cx="2619090" cy="831355"/>
          </a:xfrm>
          <a:solidFill>
            <a:schemeClr val="accent6"/>
          </a:solidFill>
        </p:grpSpPr>
        <p:sp>
          <p:nvSpPr>
            <p:cNvPr id="82" name="Rounded Rectangle 8"/>
            <p:cNvSpPr/>
            <p:nvPr/>
          </p:nvSpPr>
          <p:spPr bwMode="auto">
            <a:xfrm>
              <a:off x="4192085" y="5606493"/>
              <a:ext cx="2619090" cy="831355"/>
            </a:xfrm>
            <a:prstGeom prst="roundRect">
              <a:avLst>
                <a:gd name="adj" fmla="val 10132"/>
              </a:avLst>
            </a:prstGeom>
            <a:solidFill>
              <a:srgbClr val="FEC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TextBox 51"/>
            <p:cNvSpPr txBox="1">
              <a:spLocks noChangeArrowheads="1"/>
            </p:cNvSpPr>
            <p:nvPr/>
          </p:nvSpPr>
          <p:spPr bwMode="auto">
            <a:xfrm>
              <a:off x="4221902" y="5748698"/>
              <a:ext cx="2589273" cy="526373"/>
            </a:xfrm>
            <a:prstGeom prst="rect">
              <a:avLst/>
            </a:prstGeom>
            <a:solidFill>
              <a:srgbClr val="FECC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评价</a:t>
              </a:r>
            </a:p>
          </p:txBody>
        </p:sp>
      </p:grpSp>
      <p:grpSp>
        <p:nvGrpSpPr>
          <p:cNvPr id="5" name="Group 1"/>
          <p:cNvGrpSpPr/>
          <p:nvPr/>
        </p:nvGrpSpPr>
        <p:grpSpPr bwMode="auto">
          <a:xfrm>
            <a:off x="720284" y="2419981"/>
            <a:ext cx="2786546" cy="448706"/>
            <a:chOff x="4104936" y="1805198"/>
            <a:chExt cx="2280411" cy="1084044"/>
          </a:xfrm>
          <a:solidFill>
            <a:srgbClr val="FFCCCC"/>
          </a:solidFill>
        </p:grpSpPr>
        <p:sp>
          <p:nvSpPr>
            <p:cNvPr id="6" name="Rounded Rectangle 5"/>
            <p:cNvSpPr/>
            <p:nvPr/>
          </p:nvSpPr>
          <p:spPr bwMode="auto">
            <a:xfrm>
              <a:off x="4104936" y="1805198"/>
              <a:ext cx="2280411" cy="1084044"/>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TextBox 54"/>
            <p:cNvSpPr txBox="1">
              <a:spLocks noChangeArrowheads="1"/>
            </p:cNvSpPr>
            <p:nvPr/>
          </p:nvSpPr>
          <p:spPr bwMode="auto">
            <a:xfrm>
              <a:off x="4175074" y="1958696"/>
              <a:ext cx="2140136" cy="6688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情境线</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grpSp>
        <p:nvGrpSpPr>
          <p:cNvPr id="13" name="Group 1"/>
          <p:cNvGrpSpPr/>
          <p:nvPr/>
        </p:nvGrpSpPr>
        <p:grpSpPr bwMode="auto">
          <a:xfrm>
            <a:off x="4355217" y="2423220"/>
            <a:ext cx="2830369" cy="405835"/>
            <a:chOff x="4384671" y="2221887"/>
            <a:chExt cx="2619090" cy="1062020"/>
          </a:xfrm>
          <a:solidFill>
            <a:srgbClr val="E6FFCC"/>
          </a:solidFill>
        </p:grpSpPr>
        <p:sp>
          <p:nvSpPr>
            <p:cNvPr id="21"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54"/>
            <p:cNvSpPr txBox="1">
              <a:spLocks noChangeArrowheads="1"/>
            </p:cNvSpPr>
            <p:nvPr/>
          </p:nvSpPr>
          <p:spPr bwMode="auto">
            <a:xfrm>
              <a:off x="4402075" y="2319544"/>
              <a:ext cx="2601555" cy="7245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任务线</a:t>
              </a:r>
            </a:p>
          </p:txBody>
        </p:sp>
      </p:grpSp>
      <p:grpSp>
        <p:nvGrpSpPr>
          <p:cNvPr id="32" name="Group 1"/>
          <p:cNvGrpSpPr/>
          <p:nvPr/>
        </p:nvGrpSpPr>
        <p:grpSpPr bwMode="auto">
          <a:xfrm>
            <a:off x="12978130" y="2395376"/>
            <a:ext cx="1973923" cy="401072"/>
            <a:chOff x="4384671" y="2221887"/>
            <a:chExt cx="2619090" cy="1062020"/>
          </a:xfrm>
          <a:solidFill>
            <a:srgbClr val="E5CCFF"/>
          </a:solidFill>
        </p:grpSpPr>
        <p:sp>
          <p:nvSpPr>
            <p:cNvPr id="34"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Box 54"/>
            <p:cNvSpPr txBox="1">
              <a:spLocks noChangeArrowheads="1"/>
            </p:cNvSpPr>
            <p:nvPr/>
          </p:nvSpPr>
          <p:spPr bwMode="auto">
            <a:xfrm>
              <a:off x="4466091" y="2361954"/>
              <a:ext cx="2476612" cy="733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素养线</a:t>
              </a:r>
            </a:p>
          </p:txBody>
        </p:sp>
      </p:grpSp>
      <p:grpSp>
        <p:nvGrpSpPr>
          <p:cNvPr id="8" name="Group 1"/>
          <p:cNvGrpSpPr/>
          <p:nvPr/>
        </p:nvGrpSpPr>
        <p:grpSpPr bwMode="auto">
          <a:xfrm>
            <a:off x="652916" y="3331000"/>
            <a:ext cx="2798931" cy="1350768"/>
            <a:chOff x="4140408" y="1553029"/>
            <a:chExt cx="2280411" cy="1581326"/>
          </a:xfrm>
          <a:solidFill>
            <a:srgbClr val="FFCCCC"/>
          </a:solidFill>
        </p:grpSpPr>
        <p:sp>
          <p:nvSpPr>
            <p:cNvPr id="25" name="Rounded Rectangle 5"/>
            <p:cNvSpPr/>
            <p:nvPr/>
          </p:nvSpPr>
          <p:spPr bwMode="auto">
            <a:xfrm>
              <a:off x="4140408" y="1553029"/>
              <a:ext cx="2280411" cy="1581326"/>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indent="0"/>
              <a:r>
                <a:rPr lang="zh-CN" altLang="en-US" sz="2400" b="1" dirty="0">
                  <a:solidFill>
                    <a:prstClr val="black"/>
                  </a:solidFill>
                  <a:latin typeface="微软雅黑" panose="020B0503020204020204" pitchFamily="34" charset="-122"/>
                  <a:ea typeface="微软雅黑" panose="020B0503020204020204" pitchFamily="34" charset="-122"/>
                  <a:sym typeface="+mn-ea"/>
                </a:rPr>
                <a:t>中国古代基层治理之基石</a:t>
              </a:r>
              <a:r>
                <a:rPr lang="en-US" altLang="zh-CN" sz="2400" b="1" dirty="0">
                  <a:solidFill>
                    <a:prstClr val="black"/>
                  </a:solidFill>
                  <a:latin typeface="微软雅黑" panose="020B0503020204020204" pitchFamily="34" charset="-122"/>
                  <a:ea typeface="微软雅黑" panose="020B0503020204020204" pitchFamily="34" charset="-122"/>
                  <a:sym typeface="+mn-ea"/>
                </a:rPr>
                <a:t>——“</a:t>
              </a:r>
              <a:r>
                <a:rPr lang="zh-CN" altLang="en-US" sz="2400" b="1" dirty="0">
                  <a:solidFill>
                    <a:prstClr val="black"/>
                  </a:solidFill>
                  <a:latin typeface="微软雅黑" panose="020B0503020204020204" pitchFamily="34" charset="-122"/>
                  <a:ea typeface="微软雅黑" panose="020B0503020204020204" pitchFamily="34" charset="-122"/>
                  <a:sym typeface="+mn-ea"/>
                </a:rPr>
                <a:t>计丁保赋”的户籍制度</a:t>
              </a:r>
              <a:endParaRPr lang="zh-CN" altLang="zh-CN" sz="2400" b="1" dirty="0">
                <a:solidFill>
                  <a:prstClr val="black"/>
                </a:solidFill>
                <a:latin typeface="微软雅黑" panose="020B0503020204020204" pitchFamily="34" charset="-122"/>
                <a:ea typeface="微软雅黑" panose="020B0503020204020204" pitchFamily="34" charset="-122"/>
              </a:endParaRPr>
            </a:p>
          </p:txBody>
        </p:sp>
        <p:sp>
          <p:nvSpPr>
            <p:cNvPr id="26" name="TextBox 54"/>
            <p:cNvSpPr txBox="1">
              <a:spLocks noChangeArrowheads="1"/>
            </p:cNvSpPr>
            <p:nvPr/>
          </p:nvSpPr>
          <p:spPr bwMode="auto">
            <a:xfrm>
              <a:off x="4224188" y="1682364"/>
              <a:ext cx="2140135" cy="324116"/>
            </a:xfrm>
            <a:prstGeom prst="rect">
              <a:avLst/>
            </a:prstGeom>
            <a:noFill/>
            <a:ln w="9525">
              <a:noFill/>
              <a:miter lim="800000"/>
            </a:ln>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106" name="TextBox 51"/>
          <p:cNvSpPr txBox="1">
            <a:spLocks noChangeArrowheads="1"/>
          </p:cNvSpPr>
          <p:nvPr/>
        </p:nvSpPr>
        <p:spPr bwMode="auto">
          <a:xfrm>
            <a:off x="8574662" y="3612249"/>
            <a:ext cx="2865739" cy="276860"/>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cxnSp>
        <p:nvCxnSpPr>
          <p:cNvPr id="123" name="直接连接符 122"/>
          <p:cNvCxnSpPr/>
          <p:nvPr/>
        </p:nvCxnSpPr>
        <p:spPr>
          <a:xfrm>
            <a:off x="13900340" y="5862925"/>
            <a:ext cx="9527" cy="911701"/>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27" name="直接连接符 126"/>
          <p:cNvCxnSpPr/>
          <p:nvPr/>
        </p:nvCxnSpPr>
        <p:spPr>
          <a:xfrm>
            <a:off x="16852650" y="5948568"/>
            <a:ext cx="12226" cy="783798"/>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文本框 9"/>
          <p:cNvSpPr txBox="1"/>
          <p:nvPr/>
        </p:nvSpPr>
        <p:spPr>
          <a:xfrm>
            <a:off x="4974772" y="1147704"/>
            <a:ext cx="8032968" cy="646331"/>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课程三：</a:t>
            </a:r>
            <a:r>
              <a:rPr kumimoji="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中国古代社会的基层治理</a:t>
            </a:r>
            <a:r>
              <a:rPr kumimoji="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nvGrpSpPr>
          <p:cNvPr id="95" name="Group 2"/>
          <p:cNvGrpSpPr/>
          <p:nvPr/>
        </p:nvGrpSpPr>
        <p:grpSpPr bwMode="auto">
          <a:xfrm>
            <a:off x="8509894" y="6606509"/>
            <a:ext cx="3195240" cy="1229525"/>
            <a:chOff x="4222469" y="5606493"/>
            <a:chExt cx="2619090" cy="831355"/>
          </a:xfrm>
          <a:solidFill>
            <a:schemeClr val="bg2">
              <a:lumMod val="90000"/>
            </a:schemeClr>
          </a:solidFill>
        </p:grpSpPr>
        <p:sp>
          <p:nvSpPr>
            <p:cNvPr id="96" name="Rounded Rectangle 8"/>
            <p:cNvSpPr/>
            <p:nvPr/>
          </p:nvSpPr>
          <p:spPr bwMode="auto">
            <a:xfrm>
              <a:off x="4222469" y="5606493"/>
              <a:ext cx="2619090" cy="831355"/>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7" name="TextBox 51"/>
            <p:cNvSpPr txBox="1">
              <a:spLocks noChangeArrowheads="1"/>
            </p:cNvSpPr>
            <p:nvPr/>
          </p:nvSpPr>
          <p:spPr bwMode="auto">
            <a:xfrm>
              <a:off x="4325002" y="5824560"/>
              <a:ext cx="2414096" cy="187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02" name="Group 1"/>
          <p:cNvGrpSpPr/>
          <p:nvPr/>
        </p:nvGrpSpPr>
        <p:grpSpPr bwMode="auto">
          <a:xfrm>
            <a:off x="12978130" y="6939280"/>
            <a:ext cx="2201545" cy="1261745"/>
            <a:chOff x="4384671" y="2221887"/>
            <a:chExt cx="2619090" cy="1062020"/>
          </a:xfrm>
          <a:solidFill>
            <a:srgbClr val="E5CCFF"/>
          </a:solidFill>
        </p:grpSpPr>
        <p:sp>
          <p:nvSpPr>
            <p:cNvPr id="103" name="Rounded Rectangle 5"/>
            <p:cNvSpPr/>
            <p:nvPr/>
          </p:nvSpPr>
          <p:spPr bwMode="auto">
            <a:xfrm>
              <a:off x="4384671" y="2221887"/>
              <a:ext cx="2619090" cy="106202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l" defTabSz="914400"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9" name="TextBox 54"/>
            <p:cNvSpPr txBox="1">
              <a:spLocks noChangeArrowheads="1"/>
            </p:cNvSpPr>
            <p:nvPr/>
          </p:nvSpPr>
          <p:spPr bwMode="auto">
            <a:xfrm>
              <a:off x="4428934" y="2398745"/>
              <a:ext cx="2574827" cy="501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marL="0" marR="0" lvl="0" indent="0" algn="ctr" defTabSz="1087755" rtl="0" eaLnBrk="1" fontAlgn="base" latinLnBrk="0" hangingPunct="1">
                <a:lnSpc>
                  <a:spcPts val="216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1" name="文本框 10"/>
          <p:cNvSpPr txBox="1"/>
          <p:nvPr/>
        </p:nvSpPr>
        <p:spPr>
          <a:xfrm>
            <a:off x="12968605" y="3574415"/>
            <a:ext cx="2174240" cy="461665"/>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唯物史观</a:t>
            </a:r>
          </a:p>
        </p:txBody>
      </p:sp>
      <p:sp>
        <p:nvSpPr>
          <p:cNvPr id="20" name="文本框 19"/>
          <p:cNvSpPr txBox="1"/>
          <p:nvPr/>
        </p:nvSpPr>
        <p:spPr>
          <a:xfrm>
            <a:off x="4127500" y="3807460"/>
            <a:ext cx="3449320" cy="1200329"/>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分析中国古代社会户籍制度的特点、规律、意义</a:t>
            </a:r>
          </a:p>
        </p:txBody>
      </p:sp>
      <p:sp>
        <p:nvSpPr>
          <p:cNvPr id="24" name="文本框 23"/>
          <p:cNvSpPr txBox="1"/>
          <p:nvPr/>
        </p:nvSpPr>
        <p:spPr>
          <a:xfrm>
            <a:off x="8540174" y="3945959"/>
            <a:ext cx="2979570" cy="461665"/>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逻辑推断、归纳分析</a:t>
            </a:r>
          </a:p>
        </p:txBody>
      </p:sp>
      <p:sp>
        <p:nvSpPr>
          <p:cNvPr id="38" name="文本框 37"/>
          <p:cNvSpPr txBox="1"/>
          <p:nvPr/>
        </p:nvSpPr>
        <p:spPr>
          <a:xfrm>
            <a:off x="15941040" y="3705225"/>
            <a:ext cx="2561590" cy="460375"/>
          </a:xfrm>
          <a:prstGeom prst="rect">
            <a:avLst/>
          </a:prstGeom>
          <a:noFill/>
        </p:spPr>
        <p:txBody>
          <a:bodyPr wrap="square" rtlCol="0">
            <a:spAutoFit/>
          </a:bodyPr>
          <a:lstStyle/>
          <a:p>
            <a:r>
              <a:rPr lang="en-US" altLang="zh-CN" sz="2400" dirty="0"/>
              <a:t> </a:t>
            </a:r>
            <a:r>
              <a:rPr lang="zh-CN" altLang="en-US" sz="2400" b="1" dirty="0">
                <a:latin typeface="微软雅黑" panose="020B0503020204020204" pitchFamily="34" charset="-122"/>
                <a:ea typeface="微软雅黑" panose="020B0503020204020204" pitchFamily="34" charset="-122"/>
              </a:rPr>
              <a:t>针对性评价</a:t>
            </a:r>
          </a:p>
        </p:txBody>
      </p:sp>
      <p:sp>
        <p:nvSpPr>
          <p:cNvPr id="39" name="文本框 38"/>
          <p:cNvSpPr txBox="1"/>
          <p:nvPr/>
        </p:nvSpPr>
        <p:spPr>
          <a:xfrm>
            <a:off x="15914370" y="6867525"/>
            <a:ext cx="2366010" cy="1198880"/>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活动探究中的行为观察与行为记录</a:t>
            </a:r>
          </a:p>
        </p:txBody>
      </p:sp>
      <p:sp>
        <p:nvSpPr>
          <p:cNvPr id="40" name="文本框 39"/>
          <p:cNvSpPr txBox="1"/>
          <p:nvPr/>
        </p:nvSpPr>
        <p:spPr>
          <a:xfrm>
            <a:off x="16202660" y="5159375"/>
            <a:ext cx="2028190"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量化评价</a:t>
            </a:r>
          </a:p>
        </p:txBody>
      </p:sp>
      <p:sp>
        <p:nvSpPr>
          <p:cNvPr id="41" name="文本框 40"/>
          <p:cNvSpPr txBox="1"/>
          <p:nvPr/>
        </p:nvSpPr>
        <p:spPr>
          <a:xfrm>
            <a:off x="3891841" y="5178613"/>
            <a:ext cx="3293745" cy="1200329"/>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探究中国古代赋税制度的演变过程、背景原因、趋势、本质</a:t>
            </a:r>
          </a:p>
        </p:txBody>
      </p:sp>
      <p:sp>
        <p:nvSpPr>
          <p:cNvPr id="45" name="文本框 44"/>
          <p:cNvSpPr txBox="1"/>
          <p:nvPr/>
        </p:nvSpPr>
        <p:spPr>
          <a:xfrm>
            <a:off x="4147185" y="7089775"/>
            <a:ext cx="3293745" cy="830997"/>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讨论中国古代社会基层的组织管理方式和影响</a:t>
            </a:r>
          </a:p>
        </p:txBody>
      </p:sp>
      <p:sp>
        <p:nvSpPr>
          <p:cNvPr id="46" name="文本框 45"/>
          <p:cNvSpPr txBox="1"/>
          <p:nvPr/>
        </p:nvSpPr>
        <p:spPr>
          <a:xfrm>
            <a:off x="8478080" y="5224780"/>
            <a:ext cx="2972240" cy="461665"/>
          </a:xfrm>
          <a:prstGeom prst="rect">
            <a:avLst/>
          </a:prstGeom>
          <a:noFill/>
        </p:spPr>
        <p:txBody>
          <a:bodyPr wrap="square" rtlCol="0">
            <a:spAutoFit/>
          </a:bodyPr>
          <a:lstStyle/>
          <a:p>
            <a:pPr algn="ctr"/>
            <a:r>
              <a:rPr lang="zh-CN" altLang="en-US" sz="2400" b="1" dirty="0">
                <a:solidFill>
                  <a:prstClr val="black"/>
                </a:solidFill>
                <a:latin typeface="微软雅黑" panose="020B0503020204020204" pitchFamily="34" charset="-122"/>
                <a:ea typeface="微软雅黑" panose="020B0503020204020204" pitchFamily="34" charset="-122"/>
              </a:rPr>
              <a:t>史料研读</a:t>
            </a:r>
          </a:p>
        </p:txBody>
      </p:sp>
      <p:sp>
        <p:nvSpPr>
          <p:cNvPr id="47" name="文本框 46"/>
          <p:cNvSpPr txBox="1"/>
          <p:nvPr/>
        </p:nvSpPr>
        <p:spPr>
          <a:xfrm>
            <a:off x="8535757" y="6911026"/>
            <a:ext cx="3338195" cy="461665"/>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合作讨论、分享成果</a:t>
            </a:r>
          </a:p>
        </p:txBody>
      </p:sp>
      <p:sp>
        <p:nvSpPr>
          <p:cNvPr id="48" name="文本框 47"/>
          <p:cNvSpPr txBox="1"/>
          <p:nvPr/>
        </p:nvSpPr>
        <p:spPr>
          <a:xfrm>
            <a:off x="12968605" y="5271770"/>
            <a:ext cx="2201545" cy="830997"/>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史料实证、历史解释</a:t>
            </a:r>
          </a:p>
        </p:txBody>
      </p:sp>
      <p:sp>
        <p:nvSpPr>
          <p:cNvPr id="49" name="文本框 48"/>
          <p:cNvSpPr txBox="1"/>
          <p:nvPr/>
        </p:nvSpPr>
        <p:spPr>
          <a:xfrm>
            <a:off x="13094335" y="7002780"/>
            <a:ext cx="2301875" cy="830997"/>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时空观念、家国情怀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6B02266-6264-A168-902C-581135EAE7FF}"/>
              </a:ext>
            </a:extLst>
          </p:cNvPr>
          <p:cNvSpPr>
            <a:spLocks noGrp="1"/>
          </p:cNvSpPr>
          <p:nvPr>
            <p:ph idx="1"/>
          </p:nvPr>
        </p:nvSpPr>
        <p:spPr>
          <a:xfrm>
            <a:off x="-1" y="4280991"/>
            <a:ext cx="18291175" cy="1303884"/>
          </a:xfrm>
        </p:spPr>
        <p:txBody>
          <a:bodyPr/>
          <a:lstStyle/>
          <a:p>
            <a:pPr marL="0" indent="0" algn="ctr">
              <a:buNone/>
            </a:pPr>
            <a:r>
              <a:rPr lang="zh-CN" altLang="en-US" sz="6000" b="1" dirty="0">
                <a:solidFill>
                  <a:srgbClr val="0000FF"/>
                </a:solidFill>
              </a:rPr>
              <a:t>三、重点问题的研讨与解决</a:t>
            </a:r>
          </a:p>
          <a:p>
            <a:endParaRPr lang="zh-CN" altLang="en-US" dirty="0"/>
          </a:p>
        </p:txBody>
      </p:sp>
    </p:spTree>
    <p:extLst>
      <p:ext uri="{BB962C8B-B14F-4D97-AF65-F5344CB8AC3E}">
        <p14:creationId xmlns:p14="http://schemas.microsoft.com/office/powerpoint/2010/main" val="362328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66.6661417322834,&quot;width&quot;:1973.333858267716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882_4*l_h_i*1_1_1"/>
  <p:tag name="KSO_WM_TEMPLATE_CATEGORY" val="diagram"/>
  <p:tag name="KSO_WM_TEMPLATE_INDEX" val="201688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882_4*l_h_i*1_1_1"/>
  <p:tag name="KSO_WM_TEMPLATE_CATEGORY" val="diagram"/>
  <p:tag name="KSO_WM_TEMPLATE_INDEX" val="201688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882_4*l_h_i*1_1_1"/>
  <p:tag name="KSO_WM_TEMPLATE_CATEGORY" val="diagram"/>
  <p:tag name="KSO_WM_TEMPLATE_INDEX" val="201688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68882_4*a*1"/>
  <p:tag name="KSO_WM_TEMPLATE_CATEGORY" val="diagram"/>
  <p:tag name="KSO_WM_TEMPLATE_INDEX" val="20168882"/>
  <p:tag name="KSO_WM_UNIT_LAYERLEVEL" val="1"/>
  <p:tag name="KSO_WM_TAG_VERSION" val="1.0"/>
  <p:tag name="KSO_WM_BEAUTIFY_FLAG" val="#wm#"/>
  <p:tag name="KSO_WM_UNIT_TEXT_FILL_FORE_SCHEMECOLOR_INDEX" val="5"/>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525,&quot;width&quot;:415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525,&quot;width&quot;:41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1929</Words>
  <Application>Microsoft Office PowerPoint</Application>
  <PresentationFormat>自定义</PresentationFormat>
  <Paragraphs>209</Paragraphs>
  <Slides>23</Slides>
  <Notes>8</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XUHUIBING</dc:creator>
  <cp:lastModifiedBy>Administrator</cp:lastModifiedBy>
  <cp:revision>357</cp:revision>
  <dcterms:created xsi:type="dcterms:W3CDTF">2022-03-07T12:03:58Z</dcterms:created>
  <dcterms:modified xsi:type="dcterms:W3CDTF">2022-11-14T02:37:01Z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2052-3.9.5.6394</vt:lpwstr>
  </property>
</Properties>
</file>