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257" r:id="rId4"/>
    <p:sldId id="269" r:id="rId5"/>
    <p:sldId id="258" r:id="rId6"/>
    <p:sldId id="275" r:id="rId7"/>
    <p:sldId id="336" r:id="rId8"/>
    <p:sldId id="307" r:id="rId9"/>
    <p:sldId id="270" r:id="rId10"/>
    <p:sldId id="272" r:id="rId11"/>
    <p:sldId id="289" r:id="rId12"/>
    <p:sldId id="259" r:id="rId14"/>
    <p:sldId id="311" r:id="rId15"/>
    <p:sldId id="264" r:id="rId16"/>
    <p:sldId id="282" r:id="rId17"/>
    <p:sldId id="274" r:id="rId18"/>
    <p:sldId id="265" r:id="rId19"/>
    <p:sldId id="262" r:id="rId20"/>
    <p:sldId id="312" r:id="rId21"/>
    <p:sldId id="313" r:id="rId22"/>
    <p:sldId id="310" r:id="rId23"/>
    <p:sldId id="273" r:id="rId24"/>
    <p:sldId id="319" r:id="rId25"/>
    <p:sldId id="321" r:id="rId26"/>
    <p:sldId id="320" r:id="rId27"/>
    <p:sldId id="333" r:id="rId28"/>
    <p:sldId id="337" r:id="rId29"/>
    <p:sldId id="374" r:id="rId30"/>
    <p:sldId id="315" r:id="rId31"/>
    <p:sldId id="316" r:id="rId32"/>
    <p:sldId id="317" r:id="rId33"/>
    <p:sldId id="318" r:id="rId34"/>
    <p:sldId id="334" r:id="rId35"/>
    <p:sldId id="322" r:id="rId36"/>
    <p:sldId id="389" r:id="rId37"/>
    <p:sldId id="338" r:id="rId38"/>
    <p:sldId id="340" r:id="rId39"/>
    <p:sldId id="341" r:id="rId40"/>
    <p:sldId id="342" r:id="rId41"/>
    <p:sldId id="390" r:id="rId42"/>
    <p:sldId id="392" r:id="rId43"/>
    <p:sldId id="397" r:id="rId44"/>
    <p:sldId id="393" r:id="rId45"/>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作" lastIdx="0" clrIdx="1"/>
  <p:cmAuthor id="3" name="abacab" initials="a" lastIdx="2" clrIdx="2"/>
  <p:cmAuthor id="4" name="zhang bq" initials="z" lastIdx="1" clrIdx="0"/>
  <p:cmAuthor id="5" name="842315294@qq.com" initials="8" lastIdx="1" clrIdx="0"/>
  <p:cmAuthor id="0" name="PPTer_Tang" initials="" lastIdx="1" clrIdx="0"/>
  <p:cmAuthor id="6" name="lenovo" initials="l" lastIdx="6" clrIdx="2"/>
  <p:cmAuthor id="7" name="宋洁然" initials="宋" lastIdx="2" clrIdx="1"/>
  <p:cmAuthor id="8"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BA5"/>
    <a:srgbClr val="000000"/>
    <a:srgbClr val="0B08A5"/>
    <a:srgbClr val="0B5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5.xml"/><Relationship Id="rId5" Type="http://schemas.openxmlformats.org/officeDocument/2006/relationships/slide" Target="slides/slide3.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6T20:01:08.318" idx="1">
    <p:pos x="961" y="75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归属感是一种情感</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noTextEdit="1"/>
          </p:cNvSpPr>
          <p:nvPr>
            <p:ph type="sldImg"/>
          </p:nvPr>
        </p:nvSpPr>
        <p:spPr>
          <a:xfrm>
            <a:off x="481013" y="1279525"/>
            <a:ext cx="6140450" cy="3454400"/>
          </a:xfrm>
          <a:ln>
            <a:solidFill>
              <a:srgbClr val="000000"/>
            </a:solidFill>
            <a:miter/>
          </a:ln>
        </p:spPr>
      </p:sp>
      <p:sp>
        <p:nvSpPr>
          <p:cNvPr id="92162"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92163" name="灯片编号占位符 3"/>
          <p:cNvSpPr txBox="1">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归属感是一种情感</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文指的是汉语文，伦指的是汉族的儒家伦理</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归属感是一种情感</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如果只会平铺直叙、按部就班，就必然会陷入繁杂、絮叨的讲述之中，这样的教学就失去了灵动的魂魄，不可能真正激发学生的学习兴趣与热情。</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苏联此后便大力发展核武器，加强与美国</a:t>
            </a:r>
            <a:r>
              <a:rPr lang="zh-CN" altLang="en-US"/>
              <a:t>的军备竞赛</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如果只会平铺直叙、按部就班，就必然会陷入繁杂、絮叨的讲述之中，这样的教学就失去了灵动的魂魄，不可能真正激发学生的学习兴趣与热情。</a:t>
            </a:r>
            <a:endParaRPr lang="zh-CN" altLang="en-US"/>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教学难点是指“学生学习过程中，学习上阻</a:t>
            </a:r>
            <a:endParaRPr lang="zh-CN" altLang="en-US"/>
          </a:p>
          <a:p>
            <a:r>
              <a:rPr lang="zh-CN" altLang="en-US"/>
              <a:t>力较大或难度较高的某些关节点”，也就是学生接受</a:t>
            </a:r>
            <a:endParaRPr lang="zh-CN" altLang="en-US"/>
          </a:p>
          <a:p>
            <a:r>
              <a:rPr lang="zh-CN" altLang="en-US"/>
              <a:t>比较困难的知识点或问题不容易解决的地方。通过</a:t>
            </a:r>
            <a:endParaRPr lang="zh-CN" altLang="en-US"/>
          </a:p>
          <a:p>
            <a:r>
              <a:rPr lang="zh-CN" altLang="en-US"/>
              <a:t>设计问题串可以激发学生思考，帮助学生理清知识</a:t>
            </a:r>
            <a:endParaRPr lang="zh-CN" altLang="en-US"/>
          </a:p>
          <a:p>
            <a:r>
              <a:rPr lang="zh-CN" altLang="en-US"/>
              <a:t>结构，清除学生学习障碍，从而提高课堂教学的有效</a:t>
            </a:r>
            <a:endParaRPr lang="zh-CN" altLang="en-US"/>
          </a:p>
          <a:p>
            <a:r>
              <a:rPr lang="zh-CN" altLang="en-US"/>
              <a:t>性。</a:t>
            </a:r>
            <a:endParaRPr lang="zh-CN" altLang="en-US"/>
          </a:p>
          <a:p>
            <a:r>
              <a:rPr lang="zh-CN" altLang="en-US"/>
              <a:t>3</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tags" Target="../tags/tag2.xml"/><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21.pn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tags" Target="../tags/tag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80005" y="1795780"/>
            <a:ext cx="9144000" cy="2623820"/>
          </a:xfrm>
        </p:spPr>
        <p:txBody>
          <a:bodyPr>
            <a:normAutofit/>
          </a:bodyPr>
          <a:p>
            <a:pPr>
              <a:lnSpc>
                <a:spcPct val="150000"/>
              </a:lnSpc>
            </a:pPr>
            <a:r>
              <a:rPr lang="zh-CN" altLang="en-US" sz="5400" b="1">
                <a:solidFill>
                  <a:srgbClr val="C00000"/>
                </a:solidFill>
              </a:rPr>
              <a:t>《中外历史纲要》</a:t>
            </a:r>
            <a:br>
              <a:rPr lang="zh-CN" altLang="en-US" sz="5400" b="1">
                <a:solidFill>
                  <a:srgbClr val="C00000"/>
                </a:solidFill>
              </a:rPr>
            </a:br>
            <a:r>
              <a:rPr lang="zh-CN" altLang="en-US" sz="5400" b="1">
                <a:solidFill>
                  <a:srgbClr val="C00000"/>
                </a:solidFill>
              </a:rPr>
              <a:t>教学困境与解决之策</a:t>
            </a:r>
            <a:endParaRPr lang="zh-CN" altLang="en-US" sz="5400" b="1">
              <a:solidFill>
                <a:srgbClr val="C00000"/>
              </a:solidFill>
            </a:endParaRPr>
          </a:p>
        </p:txBody>
      </p:sp>
      <p:pic>
        <p:nvPicPr>
          <p:cNvPr id="4" name="图片 3" descr="timg (1)"/>
          <p:cNvPicPr>
            <a:picLocks noChangeAspect="1"/>
          </p:cNvPicPr>
          <p:nvPr/>
        </p:nvPicPr>
        <p:blipFill>
          <a:blip r:embed="rId1"/>
          <a:srcRect l="12596" t="14058" r="12557" b="13873"/>
          <a:stretch>
            <a:fillRect/>
          </a:stretch>
        </p:blipFill>
        <p:spPr>
          <a:xfrm>
            <a:off x="62865" y="1795774"/>
            <a:ext cx="3460750" cy="3450594"/>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timg (1)"/>
          <p:cNvPicPr>
            <a:picLocks noChangeAspect="1"/>
          </p:cNvPicPr>
          <p:nvPr/>
        </p:nvPicPr>
        <p:blipFill>
          <a:blip r:embed="rId1">
            <a:grayscl/>
            <a:lum bright="70000" contrast="-70000"/>
          </a:blip>
          <a:srcRect l="12596" t="14058" r="12557" b="13873"/>
          <a:stretch>
            <a:fillRect/>
          </a:stretch>
        </p:blipFill>
        <p:spPr>
          <a:xfrm>
            <a:off x="62865" y="-3"/>
            <a:ext cx="3460750" cy="3450585"/>
          </a:xfrm>
          <a:prstGeom prst="ellipse">
            <a:avLst/>
          </a:prstGeom>
        </p:spPr>
      </p:pic>
      <p:sp>
        <p:nvSpPr>
          <p:cNvPr id="2" name="文本框 1"/>
          <p:cNvSpPr txBox="1"/>
          <p:nvPr/>
        </p:nvSpPr>
        <p:spPr>
          <a:xfrm>
            <a:off x="3146425" y="3450590"/>
            <a:ext cx="6626225" cy="583565"/>
          </a:xfrm>
          <a:prstGeom prst="rect">
            <a:avLst/>
          </a:prstGeom>
          <a:noFill/>
        </p:spPr>
        <p:txBody>
          <a:bodyPr wrap="square" rtlCol="0" anchor="t">
            <a:spAutoFit/>
          </a:bodyPr>
          <a:p>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所谓认同，就是一种归属感</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2132965" y="900430"/>
            <a:ext cx="5233035" cy="645160"/>
          </a:xfrm>
          <a:prstGeom prst="rect">
            <a:avLst/>
          </a:prstGeom>
          <a:noFill/>
        </p:spPr>
        <p:txBody>
          <a:bodyPr wrap="none" rtlCol="0">
            <a:spAutoFit/>
          </a:bodyPr>
          <a:p>
            <a:r>
              <a:rPr lang="zh-CN" altLang="en-US" sz="3600" b="1">
                <a:latin typeface="黑体" panose="02010609060101010101" pitchFamily="49" charset="-122"/>
                <a:ea typeface="黑体" panose="02010609060101010101" pitchFamily="49" charset="-122"/>
                <a:cs typeface="黑体" panose="02010609060101010101" pitchFamily="49" charset="-122"/>
              </a:rPr>
              <a:t>一、为何谈论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2132965" y="2576195"/>
            <a:ext cx="4799965" cy="645160"/>
          </a:xfrm>
          <a:prstGeom prst="rect">
            <a:avLst/>
          </a:prstGeom>
          <a:noFill/>
        </p:spPr>
        <p:txBody>
          <a:bodyPr wrap="square" rtlCol="0">
            <a:spAutoFit/>
          </a:bodyPr>
          <a:p>
            <a:pPr algn="l"/>
            <a:r>
              <a:rPr lang="zh-CN" altLang="en-US" sz="3600" b="1">
                <a:latin typeface="黑体" panose="02010609060101010101" pitchFamily="49" charset="-122"/>
                <a:ea typeface="黑体" panose="02010609060101010101" pitchFamily="49" charset="-122"/>
                <a:cs typeface="黑体" panose="02010609060101010101" pitchFamily="49" charset="-122"/>
              </a:rPr>
              <a:t>二、</a:t>
            </a:r>
            <a:r>
              <a:rPr lang="zh-CN" altLang="en-US" sz="3600" b="1">
                <a:latin typeface="黑体" panose="02010609060101010101" pitchFamily="49" charset="-122"/>
                <a:ea typeface="黑体" panose="02010609060101010101" pitchFamily="49" charset="-122"/>
                <a:cs typeface="黑体" panose="02010609060101010101" pitchFamily="49" charset="-122"/>
                <a:sym typeface="+mn-ea"/>
              </a:rPr>
              <a:t>何</a:t>
            </a:r>
            <a:r>
              <a:rPr lang="zh-CN" altLang="en-US" sz="3600" b="1">
                <a:latin typeface="黑体" panose="02010609060101010101" pitchFamily="49" charset="-122"/>
                <a:ea typeface="黑体" panose="02010609060101010101" pitchFamily="49" charset="-122"/>
                <a:cs typeface="黑体" panose="02010609060101010101" pitchFamily="49" charset="-122"/>
              </a:rPr>
              <a:t>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2132965" y="4499610"/>
            <a:ext cx="9214485" cy="645160"/>
          </a:xfrm>
          <a:prstGeom prst="rect">
            <a:avLst/>
          </a:prstGeom>
          <a:noFill/>
        </p:spPr>
        <p:txBody>
          <a:bodyPr wrap="square" rtlCol="0">
            <a:spAutoFit/>
          </a:bodyPr>
          <a:p>
            <a:pPr algn="l"/>
            <a:r>
              <a:rPr lang="zh-CN" altLang="en-US" sz="3600" b="1">
                <a:latin typeface="黑体" panose="02010609060101010101" pitchFamily="49" charset="-122"/>
                <a:ea typeface="黑体" panose="02010609060101010101" pitchFamily="49" charset="-122"/>
                <a:cs typeface="黑体" panose="02010609060101010101" pitchFamily="49" charset="-122"/>
              </a:rPr>
              <a:t>三、如何讲述</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74750" y="859790"/>
            <a:ext cx="9584055" cy="3322955"/>
          </a:xfrm>
          <a:prstGeom prst="rect">
            <a:avLst/>
          </a:prstGeom>
          <a:noFill/>
        </p:spPr>
        <p:txBody>
          <a:bodyPr wrap="square" rtlCol="0">
            <a:spAutoFit/>
          </a:bodyPr>
          <a:p>
            <a:pPr>
              <a:lnSpc>
                <a:spcPct val="150000"/>
              </a:lnSpc>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所谓</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认同</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，是指自我在</a:t>
            </a:r>
            <a:r>
              <a:rPr lang="zh-CN" altLang="en-US" sz="2800" b="1">
                <a:solidFill>
                  <a:srgbClr val="C00000"/>
                </a:solidFill>
                <a:latin typeface="楷体" panose="02010609060101010101" charset="-122"/>
                <a:ea typeface="楷体" panose="02010609060101010101" charset="-122"/>
                <a:cs typeface="楷体" panose="02010609060101010101" charset="-122"/>
              </a:rPr>
              <a:t>情感上</a:t>
            </a:r>
            <a:r>
              <a:rPr lang="zh-CN" altLang="en-US" sz="2800" b="1">
                <a:latin typeface="楷体" panose="02010609060101010101" charset="-122"/>
                <a:ea typeface="楷体" panose="02010609060101010101" charset="-122"/>
                <a:cs typeface="楷体" panose="02010609060101010101" charset="-122"/>
              </a:rPr>
              <a:t>或者</a:t>
            </a:r>
            <a:r>
              <a:rPr lang="zh-CN" altLang="en-US" sz="2800" b="1">
                <a:solidFill>
                  <a:srgbClr val="C00000"/>
                </a:solidFill>
                <a:latin typeface="楷体" panose="02010609060101010101" charset="-122"/>
                <a:ea typeface="楷体" panose="02010609060101010101" charset="-122"/>
                <a:cs typeface="楷体" panose="02010609060101010101" charset="-122"/>
              </a:rPr>
              <a:t>信念上</a:t>
            </a:r>
            <a:r>
              <a:rPr lang="zh-CN" altLang="en-US" sz="2800" b="1">
                <a:latin typeface="楷体" panose="02010609060101010101" charset="-122"/>
                <a:ea typeface="楷体" panose="02010609060101010101" charset="-122"/>
                <a:cs typeface="楷体" panose="02010609060101010101" charset="-122"/>
              </a:rPr>
              <a:t>与他人</a:t>
            </a:r>
            <a:endParaRPr lang="zh-CN" altLang="en-US" sz="2800" b="1">
              <a:latin typeface="楷体" panose="02010609060101010101" charset="-122"/>
              <a:ea typeface="楷体" panose="02010609060101010101" charset="-122"/>
              <a:cs typeface="楷体" panose="02010609060101010101" charset="-122"/>
            </a:endParaRPr>
          </a:p>
          <a:p>
            <a:pPr>
              <a:lnSpc>
                <a:spcPct val="150000"/>
              </a:lnSpc>
            </a:pPr>
            <a:r>
              <a:rPr lang="zh-CN" altLang="en-US" sz="2800" b="1">
                <a:latin typeface="楷体" panose="02010609060101010101" charset="-122"/>
                <a:ea typeface="楷体" panose="02010609060101010101" charset="-122"/>
                <a:cs typeface="楷体" panose="02010609060101010101" charset="-122"/>
              </a:rPr>
              <a:t>或其他对象联结为一体的</a:t>
            </a:r>
            <a:r>
              <a:rPr lang="zh-CN" altLang="en-US" sz="2800" b="1">
                <a:solidFill>
                  <a:srgbClr val="C00000"/>
                </a:solidFill>
                <a:latin typeface="楷体" panose="02010609060101010101" charset="-122"/>
                <a:ea typeface="楷体" panose="02010609060101010101" charset="-122"/>
                <a:cs typeface="楷体" panose="02010609060101010101" charset="-122"/>
              </a:rPr>
              <a:t>心理过程</a:t>
            </a:r>
            <a:r>
              <a:rPr lang="zh-CN" altLang="en-US" sz="2800" b="1">
                <a:latin typeface="楷体" panose="02010609060101010101" charset="-122"/>
                <a:ea typeface="楷体" panose="02010609060101010101" charset="-122"/>
                <a:cs typeface="楷体" panose="02010609060101010101" charset="-122"/>
              </a:rPr>
              <a:t>。也可以说，认同就是</a:t>
            </a:r>
            <a:endParaRPr lang="zh-CN" altLang="en-US" sz="2800" b="1">
              <a:latin typeface="楷体" panose="02010609060101010101" charset="-122"/>
              <a:ea typeface="楷体" panose="02010609060101010101" charset="-122"/>
              <a:cs typeface="楷体" panose="02010609060101010101" charset="-122"/>
            </a:endParaRPr>
          </a:p>
          <a:p>
            <a:pPr>
              <a:lnSpc>
                <a:spcPct val="150000"/>
              </a:lnSpc>
            </a:pPr>
            <a:r>
              <a:rPr lang="zh-CN" altLang="en-US" sz="2800" b="1">
                <a:latin typeface="楷体" panose="02010609060101010101" charset="-122"/>
                <a:ea typeface="楷体" panose="02010609060101010101" charset="-122"/>
                <a:cs typeface="楷体" panose="02010609060101010101" charset="-122"/>
              </a:rPr>
              <a:t>一种归属感</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国家认同所讨论的，则是</a:t>
            </a:r>
            <a:r>
              <a:rPr lang="zh-CN" altLang="en-US" sz="2800" b="1">
                <a:solidFill>
                  <a:srgbClr val="C00000"/>
                </a:solidFill>
                <a:latin typeface="楷体" panose="02010609060101010101" charset="-122"/>
                <a:ea typeface="楷体" panose="02010609060101010101" charset="-122"/>
                <a:cs typeface="楷体" panose="02010609060101010101" charset="-122"/>
              </a:rPr>
              <a:t>人们对于国家的</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50000"/>
              </a:lnSpc>
            </a:pPr>
            <a:r>
              <a:rPr lang="zh-CN" altLang="en-US" sz="2800" b="1">
                <a:solidFill>
                  <a:srgbClr val="C00000"/>
                </a:solidFill>
                <a:latin typeface="楷体" panose="02010609060101010101" charset="-122"/>
                <a:ea typeface="楷体" panose="02010609060101010101" charset="-122"/>
                <a:cs typeface="楷体" panose="02010609060101010101" charset="-122"/>
              </a:rPr>
              <a:t>归属感的状态、性质和表达方式</a:t>
            </a:r>
            <a:r>
              <a:rPr lang="zh-CN" altLang="en-US" sz="2800" b="1">
                <a:latin typeface="楷体" panose="02010609060101010101" charset="-122"/>
                <a:ea typeface="楷体" panose="02010609060101010101" charset="-122"/>
                <a:cs typeface="楷体" panose="02010609060101010101" charset="-122"/>
              </a:rPr>
              <a:t>等问题。</a:t>
            </a:r>
            <a:r>
              <a:rPr lang="en-US" altLang="zh-CN" sz="2800" b="1">
                <a:latin typeface="楷体" panose="02010609060101010101" charset="-122"/>
                <a:ea typeface="楷体" panose="02010609060101010101" charset="-122"/>
                <a:cs typeface="楷体" panose="02010609060101010101" charset="-122"/>
              </a:rPr>
              <a:t>                                                                        </a:t>
            </a:r>
            <a:endParaRPr lang="en-US" altLang="zh-CN" sz="2800" b="1">
              <a:latin typeface="楷体" panose="02010609060101010101" charset="-122"/>
              <a:ea typeface="楷体" panose="02010609060101010101" charset="-122"/>
              <a:cs typeface="楷体" panose="02010609060101010101" charset="-122"/>
            </a:endParaRPr>
          </a:p>
          <a:p>
            <a:pPr>
              <a:lnSpc>
                <a:spcPct val="150000"/>
              </a:lnSpc>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姚大力《追寻</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我们</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的根源》</a:t>
            </a:r>
            <a:endParaRPr lang="zh-CN" altLang="en-US" sz="28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106045" y="115570"/>
            <a:ext cx="4314825" cy="645160"/>
          </a:xfrm>
          <a:prstGeom prst="rect">
            <a:avLst/>
          </a:prstGeom>
          <a:noFill/>
        </p:spPr>
        <p:txBody>
          <a:bodyPr wrap="none" rtlCol="0">
            <a:spAutoFit/>
          </a:bodyPr>
          <a:p>
            <a:pPr algn="l"/>
            <a:r>
              <a:rPr lang="zh-CN" altLang="en-US" sz="3600" b="1">
                <a:latin typeface="黑体" panose="02010609060101010101" pitchFamily="49" charset="-122"/>
                <a:ea typeface="黑体" panose="02010609060101010101" pitchFamily="49" charset="-122"/>
                <a:cs typeface="黑体" panose="02010609060101010101" pitchFamily="49" charset="-122"/>
              </a:rPr>
              <a:t>二、</a:t>
            </a:r>
            <a:r>
              <a:rPr lang="zh-CN" altLang="en-US" sz="3600" b="1">
                <a:latin typeface="黑体" panose="02010609060101010101" pitchFamily="49" charset="-122"/>
                <a:ea typeface="黑体" panose="02010609060101010101" pitchFamily="49" charset="-122"/>
                <a:cs typeface="黑体" panose="02010609060101010101" pitchFamily="49" charset="-122"/>
                <a:sym typeface="+mn-ea"/>
              </a:rPr>
              <a:t>何</a:t>
            </a:r>
            <a:r>
              <a:rPr lang="zh-CN" altLang="en-US" sz="3600" b="1">
                <a:latin typeface="黑体" panose="02010609060101010101" pitchFamily="49" charset="-122"/>
                <a:ea typeface="黑体" panose="02010609060101010101" pitchFamily="49" charset="-122"/>
                <a:cs typeface="黑体" panose="02010609060101010101" pitchFamily="49" charset="-122"/>
              </a:rPr>
              <a:t>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4308475" y="115570"/>
            <a:ext cx="2427605" cy="645160"/>
          </a:xfrm>
          <a:prstGeom prst="rect">
            <a:avLst/>
          </a:prstGeom>
          <a:noFill/>
        </p:spPr>
        <p:txBody>
          <a:bodyPr wrap="none" rtlCol="0" anchor="t">
            <a:spAutoFit/>
          </a:bodyPr>
          <a:p>
            <a:r>
              <a:rPr lang="zh-CN" altLang="en-US" sz="3600" b="1">
                <a:solidFill>
                  <a:srgbClr val="C00000"/>
                </a:solidFill>
                <a:highlight>
                  <a:srgbClr val="FFFF00"/>
                </a:highlight>
                <a:latin typeface="黑体" panose="02010609060101010101" pitchFamily="49" charset="-122"/>
                <a:ea typeface="黑体" panose="02010609060101010101" pitchFamily="49" charset="-122"/>
                <a:cs typeface="黑体" panose="02010609060101010101" pitchFamily="49" charset="-122"/>
                <a:sym typeface="+mn-ea"/>
              </a:rPr>
              <a:t>谁的认同</a:t>
            </a:r>
            <a:r>
              <a:rPr lang="zh-CN" altLang="en-US" sz="3200" b="1">
                <a:solidFill>
                  <a:srgbClr val="C00000"/>
                </a:solidFill>
                <a:highlight>
                  <a:srgbClr val="FFFF00"/>
                </a:highlight>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200" b="1">
              <a:solidFill>
                <a:srgbClr val="C00000"/>
              </a:solidFill>
              <a:highlight>
                <a:srgbClr val="FFFF00"/>
              </a:highligh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4027805" y="4182745"/>
            <a:ext cx="3882390" cy="645160"/>
          </a:xfrm>
          <a:prstGeom prst="rect">
            <a:avLst/>
          </a:prstGeom>
          <a:noFill/>
        </p:spPr>
        <p:txBody>
          <a:bodyPr wrap="square" rtlCol="0" anchor="t">
            <a:spAutoFit/>
          </a:bodyPr>
          <a:p>
            <a:r>
              <a:rPr lang="zh-CN" altLang="en-US" sz="3600" b="1">
                <a:solidFill>
                  <a:srgbClr val="C00000"/>
                </a:solidFill>
                <a:latin typeface="微软雅黑" panose="020B0503020204020204" charset="-122"/>
                <a:ea typeface="微软雅黑" panose="020B0503020204020204" charset="-122"/>
                <a:cs typeface="楷体" panose="02010609060101010101" charset="-122"/>
                <a:sym typeface="+mn-ea"/>
              </a:rPr>
              <a:t>汉族？</a:t>
            </a:r>
            <a:endParaRPr lang="zh-CN" altLang="en-US" sz="3600" b="1">
              <a:solidFill>
                <a:srgbClr val="C00000"/>
              </a:solidFill>
              <a:latin typeface="微软雅黑" panose="020B0503020204020204" charset="-122"/>
              <a:ea typeface="微软雅黑" panose="020B0503020204020204" charset="-122"/>
              <a:cs typeface="楷体" panose="02010609060101010101" charset="-122"/>
              <a:sym typeface="+mn-ea"/>
            </a:endParaRPr>
          </a:p>
        </p:txBody>
      </p:sp>
      <p:sp>
        <p:nvSpPr>
          <p:cNvPr id="7" name="文本框 6"/>
          <p:cNvSpPr txBox="1"/>
          <p:nvPr/>
        </p:nvSpPr>
        <p:spPr>
          <a:xfrm>
            <a:off x="4027805" y="5125720"/>
            <a:ext cx="4314825" cy="645160"/>
          </a:xfrm>
          <a:prstGeom prst="rect">
            <a:avLst/>
          </a:prstGeom>
          <a:noFill/>
        </p:spPr>
        <p:txBody>
          <a:bodyPr wrap="none" rtlCol="0" anchor="t">
            <a:spAutoFit/>
          </a:bodyPr>
          <a:p>
            <a:r>
              <a:rPr lang="zh-CN" altLang="en-US" sz="3600" b="1">
                <a:solidFill>
                  <a:srgbClr val="C00000"/>
                </a:solidFill>
                <a:latin typeface="微软雅黑" panose="020B0503020204020204" charset="-122"/>
                <a:ea typeface="微软雅黑" panose="020B0503020204020204" charset="-122"/>
                <a:cs typeface="楷体" panose="02010609060101010101" charset="-122"/>
                <a:sym typeface="+mn-ea"/>
              </a:rPr>
              <a:t>五十五个少数民族？</a:t>
            </a:r>
            <a:endParaRPr lang="zh-CN" altLang="en-US" sz="3600" b="1">
              <a:solidFill>
                <a:srgbClr val="C00000"/>
              </a:solidFill>
              <a:latin typeface="微软雅黑" panose="020B0503020204020204" charset="-122"/>
              <a:ea typeface="微软雅黑" panose="020B0503020204020204" charset="-122"/>
              <a:cs typeface="楷体" panose="02010609060101010101" charset="-122"/>
              <a:sym typeface="+mn-ea"/>
            </a:endParaRPr>
          </a:p>
        </p:txBody>
      </p:sp>
      <p:sp>
        <p:nvSpPr>
          <p:cNvPr id="8" name="文本框 7"/>
          <p:cNvSpPr txBox="1"/>
          <p:nvPr/>
        </p:nvSpPr>
        <p:spPr>
          <a:xfrm>
            <a:off x="999490" y="4182745"/>
            <a:ext cx="10193020" cy="2158365"/>
          </a:xfrm>
          <a:prstGeom prst="rect">
            <a:avLst/>
          </a:prstGeom>
          <a:solidFill>
            <a:schemeClr val="bg1"/>
          </a:solidFill>
        </p:spPr>
        <p:txBody>
          <a:bodyPr wrap="none" rtlCol="0">
            <a:spAutoFit/>
          </a:bodyPr>
          <a:p>
            <a:pPr algn="l">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在涉及</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国家</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民族</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和</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认同</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的时候，历史就开始</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像双刃剑，</a:t>
            </a:r>
            <a:r>
              <a:rPr lang="en-US" altLang="zh-CN" sz="2800" b="1">
                <a:solidFill>
                  <a:srgbClr val="FF0000"/>
                </a:solidFill>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论述</a:t>
            </a:r>
            <a:r>
              <a:rPr lang="en-US" altLang="zh-CN" sz="2800" b="1">
                <a:solidFill>
                  <a:srgbClr val="FF0000"/>
                </a:solidFill>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的分寸显得相当微妙</a:t>
            </a:r>
            <a:r>
              <a:rPr lang="zh-CN" altLang="en-US" sz="2800" b="1">
                <a:latin typeface="楷体" panose="02010609060101010101" charset="-122"/>
                <a:ea typeface="楷体" panose="02010609060101010101" charset="-122"/>
                <a:cs typeface="楷体" panose="02010609060101010101" charset="-122"/>
              </a:rPr>
              <a:t>，关键在于史家以什么</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立场、取什么角度、用什么方法。</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葛兆光《许倬云新著</a:t>
            </a:r>
            <a:r>
              <a:rPr lang="en-US" altLang="zh-CN" sz="2800" b="1">
                <a:latin typeface="微软雅黑" panose="020B0503020204020204" charset="-122"/>
                <a:ea typeface="微软雅黑" panose="020B0503020204020204"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sym typeface="+mn-ea"/>
              </a:rPr>
              <a:t>华夏论述</a:t>
            </a:r>
            <a:r>
              <a:rPr lang="en-US" altLang="zh-CN" sz="2800" b="1">
                <a:latin typeface="微软雅黑" panose="020B0503020204020204" charset="-122"/>
                <a:ea typeface="微软雅黑" panose="020B0503020204020204"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解说》</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p:bldP spid="7" grpId="0"/>
      <p:bldP spid="3" grpId="0"/>
      <p:bldP spid="8" grpId="0" bldLvl="0" animBg="1"/>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timg (1)"/>
          <p:cNvPicPr>
            <a:picLocks noChangeAspect="1"/>
          </p:cNvPicPr>
          <p:nvPr/>
        </p:nvPicPr>
        <p:blipFill>
          <a:blip r:embed="rId1">
            <a:grayscl/>
            <a:lum bright="70000" contrast="-70000"/>
          </a:blip>
          <a:srcRect l="12596" t="14058" r="12557" b="13873"/>
          <a:stretch>
            <a:fillRect/>
          </a:stretch>
        </p:blipFill>
        <p:spPr>
          <a:xfrm>
            <a:off x="62865" y="-3"/>
            <a:ext cx="3460750" cy="3450585"/>
          </a:xfrm>
          <a:prstGeom prst="ellipse">
            <a:avLst/>
          </a:prstGeom>
        </p:spPr>
      </p:pic>
      <p:sp>
        <p:nvSpPr>
          <p:cNvPr id="2" name="文本框 1"/>
          <p:cNvSpPr txBox="1"/>
          <p:nvPr/>
        </p:nvSpPr>
        <p:spPr>
          <a:xfrm>
            <a:off x="3124835" y="4700905"/>
            <a:ext cx="6626225" cy="583565"/>
          </a:xfrm>
          <a:prstGeom prst="rect">
            <a:avLst/>
          </a:prstGeom>
          <a:noFill/>
        </p:spPr>
        <p:txBody>
          <a:bodyPr wrap="square" rtlCol="0" anchor="t">
            <a:spAutoFit/>
          </a:bodyPr>
          <a:p>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首先，涉及到</a:t>
            </a:r>
            <a:r>
              <a:rPr 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2132965" y="900430"/>
            <a:ext cx="5233035" cy="645160"/>
          </a:xfrm>
          <a:prstGeom prst="rect">
            <a:avLst/>
          </a:prstGeom>
          <a:noFill/>
        </p:spPr>
        <p:txBody>
          <a:bodyPr wrap="none" rtlCol="0">
            <a:spAutoFit/>
          </a:bodyPr>
          <a:p>
            <a:r>
              <a:rPr lang="zh-CN" altLang="en-US" sz="3600" b="1">
                <a:latin typeface="黑体" panose="02010609060101010101" pitchFamily="49" charset="-122"/>
                <a:ea typeface="黑体" panose="02010609060101010101" pitchFamily="49" charset="-122"/>
                <a:cs typeface="黑体" panose="02010609060101010101" pitchFamily="49" charset="-122"/>
              </a:rPr>
              <a:t>一、为何谈论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2132965" y="2327910"/>
            <a:ext cx="6610350" cy="645160"/>
          </a:xfrm>
          <a:prstGeom prst="rect">
            <a:avLst/>
          </a:prstGeom>
          <a:noFill/>
        </p:spPr>
        <p:txBody>
          <a:bodyPr wrap="none" rtlCol="0">
            <a:spAutoFit/>
          </a:bodyPr>
          <a:p>
            <a:pPr algn="l"/>
            <a:r>
              <a:rPr lang="zh-CN" altLang="en-US" sz="3600" b="1">
                <a:latin typeface="黑体" panose="02010609060101010101" pitchFamily="49" charset="-122"/>
                <a:ea typeface="黑体" panose="02010609060101010101" pitchFamily="49" charset="-122"/>
                <a:cs typeface="黑体" panose="02010609060101010101" pitchFamily="49" charset="-122"/>
              </a:rPr>
              <a:t>二、</a:t>
            </a:r>
            <a:r>
              <a:rPr lang="zh-CN" altLang="en-US" sz="3600" b="1">
                <a:latin typeface="黑体" panose="02010609060101010101" pitchFamily="49" charset="-122"/>
                <a:ea typeface="黑体" panose="02010609060101010101" pitchFamily="49" charset="-122"/>
                <a:cs typeface="黑体" panose="02010609060101010101" pitchFamily="49" charset="-122"/>
                <a:sym typeface="+mn-ea"/>
              </a:rPr>
              <a:t>何</a:t>
            </a:r>
            <a:r>
              <a:rPr lang="zh-CN" altLang="en-US" sz="3600" b="1">
                <a:latin typeface="黑体" panose="02010609060101010101" pitchFamily="49" charset="-122"/>
                <a:ea typeface="黑体" panose="02010609060101010101" pitchFamily="49" charset="-122"/>
                <a:cs typeface="黑体" panose="02010609060101010101" pitchFamily="49" charset="-122"/>
              </a:rPr>
              <a:t>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？认同什么？</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2132965" y="3755390"/>
            <a:ext cx="9214485" cy="645160"/>
          </a:xfrm>
          <a:prstGeom prst="rect">
            <a:avLst/>
          </a:prstGeom>
          <a:noFill/>
        </p:spPr>
        <p:txBody>
          <a:bodyPr wrap="square" rtlCol="0">
            <a:spAutoFit/>
          </a:bodyPr>
          <a:p>
            <a:pPr algn="l"/>
            <a:r>
              <a:rPr lang="zh-CN" altLang="en-US" sz="3600" b="1">
                <a:latin typeface="黑体" panose="02010609060101010101" pitchFamily="49" charset="-122"/>
                <a:ea typeface="黑体" panose="02010609060101010101" pitchFamily="49" charset="-122"/>
                <a:cs typeface="黑体" panose="02010609060101010101" pitchFamily="49" charset="-122"/>
              </a:rPr>
              <a:t>三、如何讲述</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353820" y="977265"/>
            <a:ext cx="9835515" cy="5815965"/>
          </a:xfrm>
          <a:prstGeom prst="rect">
            <a:avLst/>
          </a:prstGeom>
          <a:noFill/>
        </p:spPr>
        <p:txBody>
          <a:bodyPr wrap="none" rtlCol="0">
            <a:spAutoFit/>
          </a:bodyPr>
          <a:p>
            <a:pPr algn="l">
              <a:lnSpc>
                <a:spcPct val="100000"/>
              </a:lnSpc>
              <a:spcBef>
                <a:spcPts val="0"/>
              </a:spcBef>
              <a:spcAft>
                <a:spcPts val="0"/>
              </a:spcAft>
            </a:pPr>
            <a:r>
              <a:rPr lang="en-US" altLang="zh-CN" sz="3200"/>
              <a:t>        </a:t>
            </a:r>
            <a:r>
              <a:rPr lang="zh-CN" altLang="en-US" sz="2800" b="1">
                <a:latin typeface="楷体" panose="02010609060101010101" charset="-122"/>
                <a:ea typeface="楷体" panose="02010609060101010101" charset="-122"/>
                <a:cs typeface="楷体" panose="02010609060101010101" charset="-122"/>
              </a:rPr>
              <a:t>从帝国体系的腹心地带（核心区），向遥远的帝国边疆</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（边缘区），王朝国家的</a:t>
            </a:r>
            <a:r>
              <a:rPr lang="zh-CN" altLang="en-US" sz="2800" b="1">
                <a:solidFill>
                  <a:srgbClr val="FF0000"/>
                </a:solidFill>
                <a:latin typeface="楷体" panose="02010609060101010101" charset="-122"/>
                <a:ea typeface="楷体" panose="02010609060101010101" charset="-122"/>
                <a:cs typeface="楷体" panose="02010609060101010101" charset="-122"/>
              </a:rPr>
              <a:t>政治控制能力与控制强度</a:t>
            </a:r>
            <a:r>
              <a:rPr lang="zh-CN" altLang="en-US" sz="2800" b="1">
                <a:latin typeface="楷体" panose="02010609060101010101" charset="-122"/>
                <a:ea typeface="楷体" panose="02010609060101010101" charset="-122"/>
                <a:cs typeface="楷体" panose="02010609060101010101" charset="-122"/>
              </a:rPr>
              <a:t>依次递减，</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solidFill>
                  <a:srgbClr val="FF0000"/>
                </a:solidFill>
                <a:latin typeface="楷体" panose="02010609060101010101" charset="-122"/>
                <a:ea typeface="楷体" panose="02010609060101010101" charset="-122"/>
                <a:cs typeface="楷体" panose="02010609060101010101" charset="-122"/>
              </a:rPr>
              <a:t>经济形态</a:t>
            </a:r>
            <a:r>
              <a:rPr lang="zh-CN" altLang="en-US" sz="2800" b="1">
                <a:latin typeface="楷体" panose="02010609060101010101" charset="-122"/>
                <a:ea typeface="楷体" panose="02010609060101010101" charset="-122"/>
                <a:cs typeface="楷体" panose="02010609060101010101" charset="-122"/>
              </a:rPr>
              <a:t>依次由发达的农耕经济向欠发达的半农半牧，落后</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的游畜牧经济过渡，</a:t>
            </a:r>
            <a:r>
              <a:rPr lang="zh-CN" altLang="en-US" sz="2800" b="1">
                <a:solidFill>
                  <a:srgbClr val="FF0000"/>
                </a:solidFill>
                <a:latin typeface="楷体" panose="02010609060101010101" charset="-122"/>
                <a:ea typeface="楷体" panose="02010609060101010101" charset="-122"/>
                <a:cs typeface="楷体" panose="02010609060101010101" charset="-122"/>
              </a:rPr>
              <a:t>社会结构</a:t>
            </a:r>
            <a:r>
              <a:rPr lang="zh-CN" altLang="en-US" sz="2800" b="1">
                <a:latin typeface="楷体" panose="02010609060101010101" charset="-122"/>
                <a:ea typeface="楷体" panose="02010609060101010101" charset="-122"/>
                <a:cs typeface="楷体" panose="02010609060101010101" charset="-122"/>
              </a:rPr>
              <a:t>亦由相对紧密、典型的汉人社</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会向相对松散的非汉人社会渐变，</a:t>
            </a:r>
            <a:r>
              <a:rPr lang="zh-CN" altLang="en-US" sz="2800" b="1">
                <a:solidFill>
                  <a:srgbClr val="FF0000"/>
                </a:solidFill>
                <a:latin typeface="楷体" panose="02010609060101010101" charset="-122"/>
                <a:ea typeface="楷体" panose="02010609060101010101" charset="-122"/>
                <a:cs typeface="楷体" panose="02010609060101010101" charset="-122"/>
              </a:rPr>
              <a:t>文化内涵</a:t>
            </a:r>
            <a:r>
              <a:rPr lang="zh-CN" altLang="en-US" sz="2800" b="1">
                <a:latin typeface="楷体" panose="02010609060101010101" charset="-122"/>
                <a:ea typeface="楷体" panose="02010609060101010101" charset="-122"/>
                <a:cs typeface="楷体" panose="02010609060101010101" charset="-122"/>
              </a:rPr>
              <a:t>则由以</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儒家文</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化</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为核心的华夏文化向尚武、</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好巫鬼</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的</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蛮夷文化</a:t>
            </a:r>
            <a:r>
              <a:rPr lang="en-US" altLang="zh-CN" sz="2800" b="1">
                <a:latin typeface="楷体" panose="02010609060101010101" charset="-122"/>
                <a:ea typeface="楷体" panose="02010609060101010101" charset="-122"/>
                <a:cs typeface="楷体" panose="02010609060101010101" charset="-122"/>
              </a:rPr>
              <a:t>”</a:t>
            </a:r>
            <a:endParaRPr lang="en-US" altLang="zh-CN"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递变</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与此同心圆式的结构相配合，其形成过程就被表述</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为从</a:t>
            </a:r>
            <a:r>
              <a:rPr lang="zh-CN" altLang="en-US" sz="2800" b="1" u="sng">
                <a:solidFill>
                  <a:srgbClr val="FF0000"/>
                </a:solidFill>
                <a:latin typeface="楷体" panose="02010609060101010101" charset="-122"/>
                <a:ea typeface="楷体" panose="02010609060101010101" charset="-122"/>
                <a:cs typeface="楷体" panose="02010609060101010101" charset="-122"/>
              </a:rPr>
              <a:t>王朝国家统治的核心，不断向外辐射其政治、经济与文</a:t>
            </a:r>
            <a:endParaRPr lang="zh-CN" altLang="en-US" sz="2800" b="1" u="sng">
              <a:solidFill>
                <a:srgbClr val="FF0000"/>
              </a:solidFill>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u="sng">
                <a:solidFill>
                  <a:srgbClr val="FF0000"/>
                </a:solidFill>
                <a:latin typeface="楷体" panose="02010609060101010101" charset="-122"/>
                <a:ea typeface="楷体" panose="02010609060101010101" charset="-122"/>
                <a:cs typeface="楷体" panose="02010609060101010101" charset="-122"/>
              </a:rPr>
              <a:t>化支配力的军事扩张、政治控制与开展</a:t>
            </a:r>
            <a:r>
              <a:rPr lang="en-US" altLang="zh-CN" sz="2800" b="1" u="sng">
                <a:solidFill>
                  <a:srgbClr val="FF0000"/>
                </a:solidFill>
                <a:latin typeface="楷体" panose="02010609060101010101" charset="-122"/>
                <a:ea typeface="楷体" panose="02010609060101010101" charset="-122"/>
                <a:cs typeface="楷体" panose="02010609060101010101" charset="-122"/>
              </a:rPr>
              <a:t>“</a:t>
            </a:r>
            <a:r>
              <a:rPr lang="zh-CN" altLang="en-US" sz="2800" b="1" u="sng">
                <a:solidFill>
                  <a:srgbClr val="FF0000"/>
                </a:solidFill>
                <a:latin typeface="楷体" panose="02010609060101010101" charset="-122"/>
                <a:ea typeface="楷体" panose="02010609060101010101" charset="-122"/>
                <a:cs typeface="楷体" panose="02010609060101010101" charset="-122"/>
              </a:rPr>
              <a:t>教化</a:t>
            </a:r>
            <a:r>
              <a:rPr lang="en-US" altLang="zh-CN" sz="2800" b="1" u="sng">
                <a:solidFill>
                  <a:srgbClr val="FF0000"/>
                </a:solidFill>
                <a:latin typeface="楷体" panose="02010609060101010101" charset="-122"/>
                <a:ea typeface="楷体" panose="02010609060101010101" charset="-122"/>
                <a:cs typeface="楷体" panose="02010609060101010101" charset="-122"/>
              </a:rPr>
              <a:t>”</a:t>
            </a:r>
            <a:r>
              <a:rPr lang="zh-CN" altLang="en-US" sz="2800" b="1" u="sng">
                <a:solidFill>
                  <a:srgbClr val="FF0000"/>
                </a:solidFill>
                <a:latin typeface="楷体" panose="02010609060101010101" charset="-122"/>
                <a:ea typeface="楷体" panose="02010609060101010101" charset="-122"/>
                <a:cs typeface="楷体" panose="02010609060101010101" charset="-122"/>
              </a:rPr>
              <a:t>的单向的</a:t>
            </a:r>
            <a:endParaRPr lang="zh-CN" altLang="en-US" sz="2800" b="1" u="sng">
              <a:solidFill>
                <a:srgbClr val="FF0000"/>
              </a:solidFill>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en-US" altLang="zh-CN" sz="2800" b="1" u="sng">
                <a:solidFill>
                  <a:srgbClr val="FF0000"/>
                </a:solidFill>
                <a:latin typeface="楷体" panose="02010609060101010101" charset="-122"/>
                <a:ea typeface="楷体" panose="02010609060101010101" charset="-122"/>
                <a:cs typeface="楷体" panose="02010609060101010101" charset="-122"/>
              </a:rPr>
              <a:t>“</a:t>
            </a:r>
            <a:r>
              <a:rPr lang="zh-CN" altLang="en-US" sz="2800" b="1" u="sng">
                <a:solidFill>
                  <a:srgbClr val="FF0000"/>
                </a:solidFill>
                <a:latin typeface="楷体" panose="02010609060101010101" charset="-122"/>
                <a:ea typeface="楷体" panose="02010609060101010101" charset="-122"/>
                <a:cs typeface="楷体" panose="02010609060101010101" charset="-122"/>
              </a:rPr>
              <a:t>融合</a:t>
            </a:r>
            <a:r>
              <a:rPr lang="en-US" altLang="zh-CN" sz="2800" b="1">
                <a:solidFill>
                  <a:srgbClr val="FF0000"/>
                </a:solidFill>
                <a:latin typeface="楷体" panose="02010609060101010101" charset="-122"/>
                <a:ea typeface="楷体" panose="02010609060101010101" charset="-122"/>
                <a:cs typeface="楷体" panose="02010609060101010101" charset="-122"/>
              </a:rPr>
              <a:t>”</a:t>
            </a:r>
            <a:r>
              <a:rPr lang="zh-CN" altLang="en-US" sz="2800" b="1" u="sng">
                <a:solidFill>
                  <a:srgbClr val="FF0000"/>
                </a:solidFill>
                <a:latin typeface="楷体" panose="02010609060101010101" charset="-122"/>
                <a:ea typeface="楷体" panose="02010609060101010101" charset="-122"/>
                <a:cs typeface="楷体" panose="02010609060101010101" charset="-122"/>
              </a:rPr>
              <a:t>或</a:t>
            </a:r>
            <a:r>
              <a:rPr lang="en-US" altLang="zh-CN" sz="2800" b="1" u="sng">
                <a:solidFill>
                  <a:srgbClr val="FF0000"/>
                </a:solidFill>
                <a:latin typeface="楷体" panose="02010609060101010101" charset="-122"/>
                <a:ea typeface="楷体" panose="02010609060101010101" charset="-122"/>
                <a:cs typeface="楷体" panose="02010609060101010101" charset="-122"/>
              </a:rPr>
              <a:t>“</a:t>
            </a:r>
            <a:r>
              <a:rPr lang="zh-CN" altLang="en-US" sz="2800" b="1" u="sng">
                <a:solidFill>
                  <a:srgbClr val="FF0000"/>
                </a:solidFill>
                <a:latin typeface="楷体" panose="02010609060101010101" charset="-122"/>
                <a:ea typeface="楷体" panose="02010609060101010101" charset="-122"/>
                <a:cs typeface="楷体" panose="02010609060101010101" charset="-122"/>
              </a:rPr>
              <a:t>同化</a:t>
            </a:r>
            <a:r>
              <a:rPr lang="en-US" altLang="zh-CN" sz="2800" b="1" u="sng">
                <a:solidFill>
                  <a:srgbClr val="FF0000"/>
                </a:solidFill>
                <a:latin typeface="楷体" panose="02010609060101010101" charset="-122"/>
                <a:ea typeface="楷体" panose="02010609060101010101" charset="-122"/>
                <a:cs typeface="楷体" panose="02010609060101010101" charset="-122"/>
              </a:rPr>
              <a:t>”</a:t>
            </a:r>
            <a:r>
              <a:rPr lang="zh-CN" altLang="en-US" sz="2800" b="1" u="sng">
                <a:solidFill>
                  <a:srgbClr val="FF0000"/>
                </a:solidFill>
                <a:latin typeface="楷体" panose="02010609060101010101" charset="-122"/>
                <a:ea typeface="楷体" panose="02010609060101010101" charset="-122"/>
                <a:cs typeface="楷体" panose="02010609060101010101" charset="-122"/>
              </a:rPr>
              <a:t>的过程。</a:t>
            </a:r>
            <a:r>
              <a:rPr lang="zh-CN" altLang="en-US" sz="2800" b="1">
                <a:latin typeface="楷体" panose="02010609060101010101" charset="-122"/>
                <a:ea typeface="楷体" panose="02010609060101010101" charset="-122"/>
                <a:cs typeface="楷体" panose="02010609060101010101" charset="-122"/>
              </a:rPr>
              <a:t>这在本质上是</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汉化</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的阐释</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模式。</a:t>
            </a:r>
            <a:endParaRPr lang="zh-CN" altLang="en-US" sz="32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en-US" altLang="zh-CN" sz="3200">
                <a:latin typeface="楷体" panose="02010609060101010101" charset="-122"/>
                <a:ea typeface="楷体" panose="02010609060101010101" charset="-122"/>
                <a:cs typeface="楷体" panose="02010609060101010101" charset="-122"/>
              </a:rPr>
              <a:t>        </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鲁西奇《</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帝国的边缘</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与</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边缘的帝国</a:t>
            </a:r>
            <a:r>
              <a:rPr lang="en-US" altLang="zh-CN" sz="2800">
                <a:latin typeface="楷体" panose="02010609060101010101" charset="-122"/>
                <a:ea typeface="楷体" panose="02010609060101010101" charset="-122"/>
                <a:cs typeface="楷体" panose="02010609060101010101" charset="-122"/>
              </a:rPr>
              <a:t>”</a:t>
            </a:r>
            <a:endParaRPr lang="en-US" altLang="zh-CN" sz="2800">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en-US" altLang="zh-CN" sz="2800">
                <a:latin typeface="楷体" panose="02010609060101010101" charset="-122"/>
                <a:ea typeface="楷体" panose="02010609060101010101" charset="-122"/>
                <a:cs typeface="楷体" panose="02010609060101010101" charset="-122"/>
              </a:rPr>
              <a:t>—</a:t>
            </a:r>
            <a:r>
              <a:rPr lang="en-US" altLang="zh-CN" sz="2800">
                <a:latin typeface="微软雅黑" panose="020B0503020204020204" charset="-122"/>
                <a:ea typeface="微软雅黑" panose="020B0503020204020204"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sym typeface="+mn-ea"/>
              </a:rPr>
              <a:t>帝国在边缘：早期近代中国的文化、族裔与边陲</a:t>
            </a:r>
            <a:r>
              <a:rPr lang="en-US" altLang="zh-CN" sz="2800">
                <a:latin typeface="微软雅黑" panose="020B0503020204020204" charset="-122"/>
                <a:ea typeface="微软雅黑" panose="020B0503020204020204"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读后》</a:t>
            </a:r>
            <a:endParaRPr lang="zh-CN" altLang="en-US" sz="280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818380" y="146685"/>
            <a:ext cx="4399280" cy="583565"/>
          </a:xfrm>
          <a:prstGeom prst="rect">
            <a:avLst/>
          </a:prstGeom>
          <a:noFill/>
        </p:spPr>
        <p:txBody>
          <a:bodyPr wrap="none" rtlCol="0">
            <a:spAutoFit/>
          </a:bodyPr>
          <a:p>
            <a:r>
              <a:rPr lang="en-US" altLang="zh-CN" sz="3200" b="1">
                <a:solidFill>
                  <a:srgbClr val="0B08A5"/>
                </a:solidFill>
              </a:rPr>
              <a:t>1</a:t>
            </a:r>
            <a:r>
              <a:rPr lang="zh-CN" altLang="en-US" sz="3200" b="1">
                <a:solidFill>
                  <a:srgbClr val="0B08A5"/>
                </a:solidFill>
              </a:rPr>
              <a:t>、来自</a:t>
            </a:r>
            <a:r>
              <a:rPr lang="en-US" altLang="zh-CN" sz="3200" b="1">
                <a:solidFill>
                  <a:srgbClr val="0B08A5"/>
                </a:solidFill>
              </a:rPr>
              <a:t>“</a:t>
            </a:r>
            <a:r>
              <a:rPr lang="zh-CN" altLang="en-US" sz="3200" b="1">
                <a:solidFill>
                  <a:srgbClr val="0B08A5"/>
                </a:solidFill>
              </a:rPr>
              <a:t>新清史</a:t>
            </a:r>
            <a:r>
              <a:rPr lang="en-US" altLang="zh-CN" sz="3200" b="1">
                <a:solidFill>
                  <a:srgbClr val="0B08A5"/>
                </a:solidFill>
              </a:rPr>
              <a:t>”</a:t>
            </a:r>
            <a:r>
              <a:rPr lang="zh-CN" altLang="en-US" sz="3200" b="1">
                <a:solidFill>
                  <a:srgbClr val="0B08A5"/>
                </a:solidFill>
              </a:rPr>
              <a:t>的批判</a:t>
            </a:r>
            <a:endParaRPr lang="zh-CN" altLang="en-US" sz="3200" b="1">
              <a:solidFill>
                <a:srgbClr val="0B08A5"/>
              </a:solidFill>
            </a:endParaRPr>
          </a:p>
        </p:txBody>
      </p:sp>
      <p:sp>
        <p:nvSpPr>
          <p:cNvPr id="3" name="文本框 2"/>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84580" y="913130"/>
            <a:ext cx="10572115" cy="3661410"/>
          </a:xfrm>
          <a:prstGeom prst="rect">
            <a:avLst/>
          </a:prstGeom>
          <a:noFill/>
        </p:spPr>
        <p:txBody>
          <a:bodyPr wrap="none" rtlCol="0">
            <a:spAutoFit/>
          </a:bodyPr>
          <a:p>
            <a:pPr algn="l">
              <a:lnSpc>
                <a:spcPct val="100000"/>
              </a:lnSpc>
              <a:spcBef>
                <a:spcPts val="0"/>
              </a:spcBef>
              <a:spcAft>
                <a:spcPts val="0"/>
              </a:spcAft>
            </a:pPr>
            <a:r>
              <a:rPr lang="en-US" altLang="zh-CN" sz="3200" b="1"/>
              <a:t>        </a:t>
            </a:r>
            <a:r>
              <a:rPr lang="zh-CN" altLang="en-US" sz="2800" b="1">
                <a:latin typeface="楷体" panose="02010609060101010101" charset="-122"/>
                <a:ea typeface="楷体" panose="02010609060101010101" charset="-122"/>
                <a:cs typeface="楷体" panose="02010609060101010101" charset="-122"/>
              </a:rPr>
              <a:t>在“汉化</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的阐释模式中，</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边缘</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及居于其间的土著人群，</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一直是</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被动的</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：他们首先是</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被征服</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，然后是</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被控制</a:t>
            </a:r>
            <a:r>
              <a:rPr lang="en-US" altLang="zh-CN" sz="2800" b="1">
                <a:solidFill>
                  <a:srgbClr val="C00000"/>
                </a:solidFill>
                <a:latin typeface="楷体" panose="02010609060101010101" charset="-122"/>
                <a:ea typeface="楷体" panose="02010609060101010101" charset="-122"/>
                <a:cs typeface="楷体" panose="02010609060101010101" charset="-122"/>
              </a:rPr>
              <a:t>”</a:t>
            </a:r>
            <a:endParaRPr lang="en-US" altLang="zh-CN" sz="2800" b="1">
              <a:solidFill>
                <a:srgbClr val="C00000"/>
              </a:solidFill>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被纳入版籍，被编入里甲，被作为王朝国家的编户齐民，</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被</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solidFill>
                  <a:srgbClr val="C00000"/>
                </a:solidFill>
                <a:latin typeface="楷体" panose="02010609060101010101" charset="-122"/>
                <a:ea typeface="楷体" panose="02010609060101010101" charset="-122"/>
                <a:cs typeface="楷体" panose="02010609060101010101" charset="-122"/>
              </a:rPr>
              <a:t>传授</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先进的生产技术，然后</a:t>
            </a:r>
            <a:r>
              <a:rPr lang="zh-CN" altLang="en-US" sz="2800" b="1">
                <a:solidFill>
                  <a:srgbClr val="C00000"/>
                </a:solidFill>
                <a:latin typeface="楷体" panose="02010609060101010101" charset="-122"/>
                <a:ea typeface="楷体" panose="02010609060101010101" charset="-122"/>
                <a:cs typeface="楷体" panose="02010609060101010101" charset="-122"/>
              </a:rPr>
              <a:t>被</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教化</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被标识</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为某种特</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定的身份或族群；与此同时，这样的区域</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被移入</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汉人移民，</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其土地资源</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被开发</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为农耕地</a:t>
            </a:r>
            <a:r>
              <a:rPr lang="en-US" altLang="zh-CN" sz="2800" b="1">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这些被动态在英语语境下如</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zh-CN" altLang="en-US" sz="2800" b="1">
                <a:solidFill>
                  <a:srgbClr val="C00000"/>
                </a:solidFill>
                <a:latin typeface="楷体" panose="02010609060101010101" charset="-122"/>
                <a:ea typeface="楷体" panose="02010609060101010101" charset="-122"/>
                <a:cs typeface="楷体" panose="02010609060101010101" charset="-122"/>
              </a:rPr>
              <a:t>此地令人触目惊心。</a:t>
            </a:r>
            <a:endParaRPr lang="zh-CN" altLang="en-US" sz="3200" b="1">
              <a:solidFill>
                <a:srgbClr val="C00000"/>
              </a:solidFill>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en-US" altLang="zh-CN" sz="3200" b="1">
                <a:latin typeface="楷体" panose="02010609060101010101" charset="-122"/>
                <a:ea typeface="楷体" panose="02010609060101010101" charset="-122"/>
                <a:cs typeface="楷体" panose="02010609060101010101" charset="-122"/>
              </a:rPr>
              <a:t>             </a:t>
            </a:r>
            <a:endParaRPr lang="zh-CN" altLang="en-US" sz="28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193165" y="4046220"/>
            <a:ext cx="10354945" cy="2122805"/>
          </a:xfrm>
          <a:prstGeom prst="rect">
            <a:avLst/>
          </a:prstGeom>
          <a:noFill/>
        </p:spPr>
        <p:txBody>
          <a:bodyPr wrap="square" rtlCol="0">
            <a:spAutoFit/>
          </a:bodyPr>
          <a:p>
            <a:pPr algn="l">
              <a:spcBef>
                <a:spcPts val="0"/>
              </a:spcBef>
              <a:spcAft>
                <a:spcPts val="0"/>
              </a:spcAft>
              <a:buClrTx/>
              <a:buSzTx/>
              <a:buNone/>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“汉化”阐释模式</a:t>
            </a:r>
            <a:r>
              <a:rPr lang="zh-CN" altLang="en-US" sz="2800" b="1">
                <a:solidFill>
                  <a:srgbClr val="080BA5"/>
                </a:solidFill>
                <a:latin typeface="楷体" panose="02010609060101010101" charset="-122"/>
                <a:ea typeface="楷体" panose="02010609060101010101" charset="-122"/>
                <a:cs typeface="楷体" panose="02010609060101010101" charset="-122"/>
              </a:rPr>
              <a:t>完全忽视边缘人群</a:t>
            </a:r>
            <a:r>
              <a:rPr lang="zh-CN" altLang="en-US" sz="2800" b="1">
                <a:latin typeface="楷体" panose="02010609060101010101" charset="-122"/>
                <a:ea typeface="楷体" panose="02010609060101010101" charset="-122"/>
                <a:cs typeface="楷体" panose="02010609060101010101" charset="-122"/>
              </a:rPr>
              <a:t>在诸如族群认同、国家</a:t>
            </a:r>
            <a:endParaRPr lang="zh-CN" altLang="en-US" sz="2800" b="1">
              <a:latin typeface="楷体" panose="02010609060101010101" charset="-122"/>
              <a:ea typeface="楷体" panose="02010609060101010101" charset="-122"/>
              <a:cs typeface="楷体" panose="02010609060101010101" charset="-122"/>
            </a:endParaRPr>
          </a:p>
          <a:p>
            <a:pPr algn="l">
              <a:spcBef>
                <a:spcPts val="0"/>
              </a:spcBef>
              <a:spcAft>
                <a:spcPts val="0"/>
              </a:spcAft>
              <a:buClrTx/>
              <a:buSzTx/>
              <a:buNone/>
            </a:pPr>
            <a:r>
              <a:rPr lang="zh-CN" altLang="en-US" sz="2800" b="1">
                <a:latin typeface="楷体" panose="02010609060101010101" charset="-122"/>
                <a:ea typeface="楷体" panose="02010609060101010101" charset="-122"/>
                <a:cs typeface="楷体" panose="02010609060101010101" charset="-122"/>
              </a:rPr>
              <a:t>建构中的地位与作用。</a:t>
            </a:r>
            <a:endParaRPr lang="zh-CN" altLang="en-US" sz="28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en-US" altLang="zh-CN" sz="2400" b="1"/>
              <a:t>                                                 </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800" b="1">
                <a:solidFill>
                  <a:srgbClr val="0B08A5"/>
                </a:solidFill>
                <a:latin typeface="楷体" panose="02010609060101010101" charset="-122"/>
                <a:ea typeface="楷体" panose="02010609060101010101" charset="-122"/>
                <a:cs typeface="楷体" panose="02010609060101010101" charset="-122"/>
                <a:sym typeface="+mn-ea"/>
              </a:rPr>
              <a:t>鲁西奇</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帝国的边缘</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与</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边缘的帝国</a:t>
            </a:r>
            <a:r>
              <a:rPr lang="en-US" altLang="zh-CN" sz="2400" b="1">
                <a:latin typeface="楷体" panose="02010609060101010101" charset="-122"/>
                <a:ea typeface="楷体" panose="02010609060101010101" charset="-122"/>
                <a:cs typeface="楷体" panose="02010609060101010101" charset="-122"/>
                <a:sym typeface="+mn-ea"/>
              </a:rPr>
              <a:t>”</a:t>
            </a:r>
            <a:endParaRPr lang="en-US" altLang="zh-CN" sz="2400" b="1">
              <a:latin typeface="楷体" panose="02010609060101010101" charset="-122"/>
              <a:ea typeface="楷体" panose="02010609060101010101" charset="-122"/>
              <a:cs typeface="楷体" panose="02010609060101010101" charset="-122"/>
            </a:endParaRPr>
          </a:p>
          <a:p>
            <a:pPr algn="l">
              <a:lnSpc>
                <a:spcPct val="100000"/>
              </a:lnSpc>
              <a:spcBef>
                <a:spcPts val="0"/>
              </a:spcBef>
              <a:spcAft>
                <a:spcPts val="0"/>
              </a:spcAft>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微软雅黑" panose="020B0503020204020204" charset="-122"/>
                <a:ea typeface="微软雅黑" panose="020B0503020204020204"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帝国在边缘：早期近代中国的文化、族裔与边陲</a:t>
            </a:r>
            <a:r>
              <a:rPr lang="en-US" altLang="zh-CN" sz="2400" b="1">
                <a:latin typeface="微软雅黑" panose="020B0503020204020204" charset="-122"/>
                <a:ea typeface="微软雅黑" panose="020B0503020204020204"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读后》</a:t>
            </a:r>
            <a:endParaRPr lang="zh-CN" altLang="en-US" sz="2400" b="1">
              <a:latin typeface="楷体" panose="02010609060101010101" charset="-122"/>
              <a:ea typeface="楷体" panose="02010609060101010101" charset="-122"/>
              <a:cs typeface="楷体" panose="02010609060101010101" charset="-122"/>
            </a:endParaRPr>
          </a:p>
          <a:p>
            <a:pPr algn="l"/>
            <a:endParaRPr lang="zh-CN" altLang="en-US" sz="2400" b="1"/>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4818380" y="146050"/>
            <a:ext cx="4399280" cy="583565"/>
          </a:xfrm>
          <a:prstGeom prst="rect">
            <a:avLst/>
          </a:prstGeom>
          <a:noFill/>
        </p:spPr>
        <p:txBody>
          <a:bodyPr wrap="none" rtlCol="0">
            <a:spAutoFit/>
          </a:bodyPr>
          <a:p>
            <a:r>
              <a:rPr lang="en-US" altLang="zh-CN" sz="3200" b="1">
                <a:solidFill>
                  <a:srgbClr val="0B08A5"/>
                </a:solidFill>
              </a:rPr>
              <a:t>1</a:t>
            </a:r>
            <a:r>
              <a:rPr lang="zh-CN" altLang="en-US" sz="3200" b="1">
                <a:solidFill>
                  <a:srgbClr val="0B08A5"/>
                </a:solidFill>
              </a:rPr>
              <a:t>、来自</a:t>
            </a:r>
            <a:r>
              <a:rPr lang="en-US" altLang="zh-CN" sz="3200" b="1">
                <a:solidFill>
                  <a:srgbClr val="0B08A5"/>
                </a:solidFill>
              </a:rPr>
              <a:t>“</a:t>
            </a:r>
            <a:r>
              <a:rPr lang="zh-CN" altLang="en-US" sz="3200" b="1">
                <a:solidFill>
                  <a:srgbClr val="0B08A5"/>
                </a:solidFill>
              </a:rPr>
              <a:t>新清史</a:t>
            </a:r>
            <a:r>
              <a:rPr lang="en-US" altLang="zh-CN" sz="3200" b="1">
                <a:solidFill>
                  <a:srgbClr val="0B08A5"/>
                </a:solidFill>
              </a:rPr>
              <a:t>”</a:t>
            </a:r>
            <a:r>
              <a:rPr lang="zh-CN" altLang="en-US" sz="3200" b="1">
                <a:solidFill>
                  <a:srgbClr val="0B08A5"/>
                </a:solidFill>
              </a:rPr>
              <a:t>的批判</a:t>
            </a:r>
            <a:endParaRPr lang="zh-CN" altLang="en-US" sz="3200" b="1">
              <a:solidFill>
                <a:srgbClr val="0B08A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55930" y="1315720"/>
            <a:ext cx="11280775" cy="4225925"/>
          </a:xfrm>
          <a:prstGeom prst="rect">
            <a:avLst/>
          </a:prstGeom>
          <a:noFill/>
        </p:spPr>
        <p:txBody>
          <a:bodyPr wrap="none" rtlCol="0">
            <a:spAutoFit/>
          </a:bodyPr>
          <a:p>
            <a:pPr>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长期以来，我们对</a:t>
            </a:r>
            <a:r>
              <a:rPr lang="zh-CN" altLang="en-US" sz="2800" b="1" u="sng">
                <a:solidFill>
                  <a:srgbClr val="C00000"/>
                </a:solidFill>
                <a:latin typeface="楷体" panose="02010609060101010101" charset="-122"/>
                <a:ea typeface="楷体" panose="02010609060101010101" charset="-122"/>
                <a:cs typeface="楷体" panose="02010609060101010101" charset="-122"/>
              </a:rPr>
              <a:t>征服型北族王朝</a:t>
            </a:r>
            <a:r>
              <a:rPr lang="zh-CN" altLang="en-US" sz="2800" b="1">
                <a:latin typeface="楷体" panose="02010609060101010101" charset="-122"/>
                <a:ea typeface="楷体" panose="02010609060101010101" charset="-122"/>
                <a:cs typeface="楷体" panose="02010609060101010101" charset="-122"/>
              </a:rPr>
              <a:t>的历史定位和历史评价，几乎</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完全以它们在治理汉地社会时吸收汉文化和采纳汉制的程度，也就是</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以它们的</a:t>
            </a:r>
            <a:r>
              <a:rPr lang="zh-CN" altLang="en-US" sz="2800" b="1" u="sng">
                <a:solidFill>
                  <a:srgbClr val="C00000"/>
                </a:solidFill>
                <a:latin typeface="楷体" panose="02010609060101010101" charset="-122"/>
                <a:ea typeface="楷体" panose="02010609060101010101" charset="-122"/>
                <a:cs typeface="楷体" panose="02010609060101010101" charset="-122"/>
              </a:rPr>
              <a:t>汉化程度作为基本衡量尺度</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 </a:t>
            </a:r>
            <a:r>
              <a:rPr lang="en-US" altLang="zh-CN" sz="2800" b="1">
                <a:latin typeface="楷体" panose="02010609060101010101" charset="-122"/>
                <a:ea typeface="楷体" panose="02010609060101010101" charset="-122"/>
                <a:cs typeface="楷体" panose="02010609060101010101" charset="-122"/>
              </a:rPr>
              <a:t>   </a:t>
            </a:r>
            <a:r>
              <a:rPr lang="zh-CN" altLang="en-US" sz="2800" b="1">
                <a:solidFill>
                  <a:srgbClr val="C00000"/>
                </a:solidFill>
                <a:latin typeface="楷体" panose="02010609060101010101" charset="-122"/>
                <a:ea typeface="楷体" panose="02010609060101010101" charset="-122"/>
                <a:cs typeface="楷体" panose="02010609060101010101" charset="-122"/>
              </a:rPr>
              <a:t>这样的做法忽略了一个重要问题：</a:t>
            </a:r>
            <a:r>
              <a:rPr lang="zh-CN" altLang="en-US" sz="2800" b="1">
                <a:solidFill>
                  <a:srgbClr val="080BA5"/>
                </a:solidFill>
                <a:latin typeface="楷体" panose="02010609060101010101" charset="-122"/>
                <a:ea typeface="楷体" panose="02010609060101010101" charset="-122"/>
                <a:cs typeface="楷体" panose="02010609060101010101" charset="-122"/>
              </a:rPr>
              <a:t>恰恰因为这些征服型北族王朝</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solidFill>
                  <a:srgbClr val="080BA5"/>
                </a:solidFill>
                <a:latin typeface="楷体" panose="02010609060101010101" charset="-122"/>
                <a:ea typeface="楷体" panose="02010609060101010101" charset="-122"/>
                <a:cs typeface="楷体" panose="02010609060101010101" charset="-122"/>
              </a:rPr>
              <a:t>能</a:t>
            </a:r>
            <a:r>
              <a:rPr lang="zh-CN" altLang="en-US" sz="2800" b="1">
                <a:solidFill>
                  <a:srgbClr val="C00000"/>
                </a:solidFill>
                <a:latin typeface="楷体" panose="02010609060101010101" charset="-122"/>
                <a:ea typeface="楷体" panose="02010609060101010101" charset="-122"/>
                <a:cs typeface="楷体" panose="02010609060101010101" charset="-122"/>
              </a:rPr>
              <a:t>充分利用非汉族地区的本土制度因素</a:t>
            </a:r>
            <a:r>
              <a:rPr lang="zh-CN" altLang="en-US" sz="2800" b="1">
                <a:solidFill>
                  <a:srgbClr val="080BA5"/>
                </a:solidFill>
                <a:latin typeface="楷体" panose="02010609060101010101" charset="-122"/>
                <a:ea typeface="楷体" panose="02010609060101010101" charset="-122"/>
                <a:cs typeface="楷体" panose="02010609060101010101" charset="-122"/>
              </a:rPr>
              <a:t>来实施对那里的有效统治，它</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solidFill>
                  <a:srgbClr val="080BA5"/>
                </a:solidFill>
                <a:latin typeface="楷体" panose="02010609060101010101" charset="-122"/>
                <a:ea typeface="楷体" panose="02010609060101010101" charset="-122"/>
                <a:cs typeface="楷体" panose="02010609060101010101" charset="-122"/>
              </a:rPr>
              <a:t>们才有可能在拓展和巩固中国作为一个多民族统一国家的版图方面，</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solidFill>
                  <a:srgbClr val="080BA5"/>
                </a:solidFill>
                <a:latin typeface="楷体" panose="02010609060101010101" charset="-122"/>
                <a:ea typeface="楷体" panose="02010609060101010101" charset="-122"/>
                <a:cs typeface="楷体" panose="02010609060101010101" charset="-122"/>
              </a:rPr>
              <a:t>作出大大超出汉族中央王朝的杰出贡献。</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a:t>
            </a:r>
            <a:r>
              <a:rPr lang="zh-CN" altLang="en-US" sz="2800" b="1">
                <a:solidFill>
                  <a:srgbClr val="0B08A5"/>
                </a:solidFill>
                <a:latin typeface="楷体" panose="02010609060101010101" charset="-122"/>
                <a:ea typeface="楷体" panose="02010609060101010101" charset="-122"/>
                <a:cs typeface="楷体" panose="02010609060101010101" charset="-122"/>
              </a:rPr>
              <a:t>姚大力</a:t>
            </a:r>
            <a:r>
              <a:rPr lang="zh-CN" altLang="en-US" sz="2800" b="1">
                <a:latin typeface="楷体" panose="02010609060101010101" charset="-122"/>
                <a:ea typeface="楷体" panose="02010609060101010101" charset="-122"/>
                <a:cs typeface="楷体" panose="02010609060101010101" charset="-122"/>
              </a:rPr>
              <a:t>谈历史上的民族关系和</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中国认同</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4721225" y="146050"/>
            <a:ext cx="4656455" cy="583565"/>
          </a:xfrm>
          <a:prstGeom prst="rect">
            <a:avLst/>
          </a:prstGeom>
          <a:noFill/>
        </p:spPr>
        <p:txBody>
          <a:bodyPr wrap="square" rtlCol="0">
            <a:spAutoFit/>
          </a:bodyPr>
          <a:p>
            <a:r>
              <a:rPr lang="en-US" altLang="zh-CN" sz="3200" b="1">
                <a:solidFill>
                  <a:srgbClr val="0B08A5"/>
                </a:solidFill>
              </a:rPr>
              <a:t>2</a:t>
            </a:r>
            <a:r>
              <a:rPr lang="zh-CN" altLang="en-US" sz="3200" b="1">
                <a:solidFill>
                  <a:srgbClr val="0B08A5"/>
                </a:solidFill>
              </a:rPr>
              <a:t>、</a:t>
            </a:r>
            <a:r>
              <a:rPr lang="zh-CN" sz="3200" b="1">
                <a:solidFill>
                  <a:srgbClr val="0B08A5"/>
                </a:solidFill>
              </a:rPr>
              <a:t>现代中国学者的反思</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12520" y="1121410"/>
            <a:ext cx="10215880" cy="4615815"/>
          </a:xfrm>
          <a:prstGeom prst="rect">
            <a:avLst/>
          </a:prstGeom>
          <a:noFill/>
        </p:spPr>
        <p:txBody>
          <a:bodyPr wrap="none" rtlCol="0">
            <a:spAutoFit/>
          </a:bodyPr>
          <a:p>
            <a:pPr>
              <a:lnSpc>
                <a:spcPct val="150000"/>
              </a:lnSpc>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人们在</a:t>
            </a:r>
            <a:r>
              <a:rPr lang="zh-CN" altLang="en-US" sz="2800" b="1">
                <a:solidFill>
                  <a:srgbClr val="C00000"/>
                </a:solidFill>
                <a:latin typeface="楷体" panose="02010609060101010101" charset="-122"/>
                <a:ea typeface="楷体" panose="02010609060101010101" charset="-122"/>
                <a:cs typeface="楷体" panose="02010609060101010101" charset="-122"/>
              </a:rPr>
              <a:t>理论上</a:t>
            </a:r>
            <a:r>
              <a:rPr lang="zh-CN" altLang="en-US" sz="2800" b="1">
                <a:latin typeface="楷体" panose="02010609060101010101" charset="-122"/>
                <a:ea typeface="楷体" panose="02010609060101010101" charset="-122"/>
                <a:cs typeface="楷体" panose="02010609060101010101" charset="-122"/>
              </a:rPr>
              <a:t>都承认各民族共同缔造中国的历史事实和今天</a:t>
            </a:r>
            <a:endParaRPr lang="zh-CN" altLang="en-US" sz="2800" b="1">
              <a:latin typeface="楷体" panose="02010609060101010101" charset="-122"/>
              <a:ea typeface="楷体" panose="02010609060101010101" charset="-122"/>
              <a:cs typeface="楷体" panose="02010609060101010101" charset="-122"/>
            </a:endParaRPr>
          </a:p>
          <a:p>
            <a:pPr>
              <a:lnSpc>
                <a:spcPct val="150000"/>
              </a:lnSpc>
            </a:pPr>
            <a:r>
              <a:rPr lang="zh-CN" altLang="en-US" sz="2800" b="1">
                <a:latin typeface="楷体" panose="02010609060101010101" charset="-122"/>
                <a:ea typeface="楷体" panose="02010609060101010101" charset="-122"/>
                <a:cs typeface="楷体" panose="02010609060101010101" charset="-122"/>
              </a:rPr>
              <a:t>各民族的平等地位，但</a:t>
            </a:r>
            <a:r>
              <a:rPr lang="zh-CN" altLang="en-US" sz="2800" b="1">
                <a:solidFill>
                  <a:srgbClr val="C00000"/>
                </a:solidFill>
                <a:latin typeface="楷体" panose="02010609060101010101" charset="-122"/>
                <a:ea typeface="楷体" panose="02010609060101010101" charset="-122"/>
                <a:cs typeface="楷体" panose="02010609060101010101" charset="-122"/>
              </a:rPr>
              <a:t>事实上却习惯于</a:t>
            </a:r>
            <a:r>
              <a:rPr lang="zh-CN" altLang="en-US" sz="2800" b="1">
                <a:latin typeface="楷体" panose="02010609060101010101" charset="-122"/>
                <a:ea typeface="楷体" panose="02010609060101010101" charset="-122"/>
                <a:cs typeface="楷体" panose="02010609060101010101" charset="-122"/>
              </a:rPr>
              <a:t>站在汉族或中原王朝的立</a:t>
            </a:r>
            <a:endParaRPr lang="zh-CN" altLang="en-US" sz="2800" b="1">
              <a:latin typeface="楷体" panose="02010609060101010101" charset="-122"/>
              <a:ea typeface="楷体" panose="02010609060101010101" charset="-122"/>
              <a:cs typeface="楷体" panose="02010609060101010101" charset="-122"/>
            </a:endParaRPr>
          </a:p>
          <a:p>
            <a:pPr>
              <a:lnSpc>
                <a:spcPct val="150000"/>
              </a:lnSpc>
            </a:pPr>
            <a:r>
              <a:rPr lang="zh-CN" altLang="en-US" sz="2800" b="1">
                <a:latin typeface="楷体" panose="02010609060101010101" charset="-122"/>
                <a:ea typeface="楷体" panose="02010609060101010101" charset="-122"/>
                <a:cs typeface="楷体" panose="02010609060101010101" charset="-122"/>
              </a:rPr>
              <a:t>场上看问题，以所谓</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华夷之辨</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来认识中国历史上的疆域，以</a:t>
            </a:r>
            <a:endParaRPr lang="zh-CN" altLang="en-US" sz="2800" b="1">
              <a:latin typeface="楷体" panose="02010609060101010101" charset="-122"/>
              <a:ea typeface="楷体" panose="02010609060101010101" charset="-122"/>
              <a:cs typeface="楷体" panose="02010609060101010101" charset="-122"/>
            </a:endParaRPr>
          </a:p>
          <a:p>
            <a:pPr>
              <a:lnSpc>
                <a:spcPct val="150000"/>
              </a:lnSpc>
            </a:pP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炎黄子孙</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来代表中国人民</a:t>
            </a:r>
            <a:r>
              <a:rPr lang="en-US" altLang="zh-CN" sz="2800" b="1">
                <a:latin typeface="楷体" panose="02010609060101010101" charset="-122"/>
                <a:ea typeface="楷体" panose="02010609060101010101" charset="-122"/>
                <a:cs typeface="楷体" panose="02010609060101010101" charset="-122"/>
              </a:rPr>
              <a:t>……</a:t>
            </a:r>
            <a:r>
              <a:rPr lang="zh-CN" altLang="en-US" sz="2800" b="1">
                <a:solidFill>
                  <a:srgbClr val="080BA5"/>
                </a:solidFill>
                <a:latin typeface="楷体" panose="02010609060101010101" charset="-122"/>
                <a:ea typeface="楷体" panose="02010609060101010101" charset="-122"/>
                <a:cs typeface="楷体" panose="02010609060101010101" charset="-122"/>
              </a:rPr>
              <a:t>这些片面的、错误的认识使我</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nSpc>
                <a:spcPct val="150000"/>
              </a:lnSpc>
            </a:pPr>
            <a:r>
              <a:rPr lang="zh-CN" altLang="en-US" sz="2800" b="1">
                <a:solidFill>
                  <a:srgbClr val="080BA5"/>
                </a:solidFill>
                <a:latin typeface="楷体" panose="02010609060101010101" charset="-122"/>
                <a:ea typeface="楷体" panose="02010609060101010101" charset="-122"/>
                <a:cs typeface="楷体" panose="02010609060101010101" charset="-122"/>
              </a:rPr>
              <a:t>们无法实事求是地总结中国形成统一国家的历史经验，也无助于</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nSpc>
                <a:spcPct val="150000"/>
              </a:lnSpc>
            </a:pPr>
            <a:r>
              <a:rPr lang="zh-CN" altLang="en-US" sz="2800" b="1">
                <a:solidFill>
                  <a:srgbClr val="080BA5"/>
                </a:solidFill>
                <a:latin typeface="楷体" panose="02010609060101010101" charset="-122"/>
                <a:ea typeface="楷体" panose="02010609060101010101" charset="-122"/>
                <a:cs typeface="楷体" panose="02010609060101010101" charset="-122"/>
              </a:rPr>
              <a:t>今天实现并巩固国家的统一和民族的团结。</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a:lnSpc>
                <a:spcPct val="150000"/>
              </a:lnSpc>
            </a:pPr>
            <a:r>
              <a:rPr lang="en-US" altLang="zh-CN" sz="2800" b="1">
                <a:latin typeface="楷体" panose="02010609060101010101" charset="-122"/>
                <a:ea typeface="楷体" panose="02010609060101010101" charset="-122"/>
                <a:cs typeface="楷体" panose="02010609060101010101" charset="-122"/>
              </a:rPr>
              <a:t>                        ——</a:t>
            </a:r>
            <a:r>
              <a:rPr lang="zh-CN" altLang="en-US" sz="2800" b="1">
                <a:solidFill>
                  <a:srgbClr val="0B08A5"/>
                </a:solidFill>
                <a:latin typeface="楷体" panose="02010609060101010101" charset="-122"/>
                <a:ea typeface="楷体" panose="02010609060101010101" charset="-122"/>
                <a:cs typeface="楷体" panose="02010609060101010101" charset="-122"/>
              </a:rPr>
              <a:t>葛剑雄</a:t>
            </a:r>
            <a:r>
              <a:rPr lang="zh-CN" altLang="en-US" sz="2800" b="1">
                <a:latin typeface="楷体" panose="02010609060101010101" charset="-122"/>
                <a:ea typeface="楷体" panose="02010609060101010101" charset="-122"/>
                <a:cs typeface="楷体" panose="02010609060101010101" charset="-122"/>
              </a:rPr>
              <a:t>《统一分裂与中国历史》</a:t>
            </a:r>
            <a:endParaRPr lang="zh-CN" altLang="en-US" sz="28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4721225" y="146050"/>
            <a:ext cx="4656455" cy="583565"/>
          </a:xfrm>
          <a:prstGeom prst="rect">
            <a:avLst/>
          </a:prstGeom>
          <a:noFill/>
        </p:spPr>
        <p:txBody>
          <a:bodyPr wrap="square" rtlCol="0">
            <a:spAutoFit/>
          </a:bodyPr>
          <a:p>
            <a:r>
              <a:rPr lang="en-US" altLang="zh-CN" sz="3200" b="1">
                <a:solidFill>
                  <a:srgbClr val="0B08A5"/>
                </a:solidFill>
              </a:rPr>
              <a:t>2</a:t>
            </a:r>
            <a:r>
              <a:rPr lang="zh-CN" altLang="en-US" sz="3200" b="1">
                <a:solidFill>
                  <a:srgbClr val="0B08A5"/>
                </a:solidFill>
              </a:rPr>
              <a:t>、</a:t>
            </a:r>
            <a:r>
              <a:rPr lang="zh-CN" sz="3200" b="1">
                <a:solidFill>
                  <a:srgbClr val="0B08A5"/>
                </a:solidFill>
              </a:rPr>
              <a:t>现代中国学者的反思</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2606675" y="2808605"/>
            <a:ext cx="1278890" cy="1242060"/>
          </a:xfrm>
          <a:prstGeom prst="ellipse">
            <a:avLst/>
          </a:prstGeom>
          <a:solidFill>
            <a:schemeClr val="accent2">
              <a:lumMod val="40000"/>
              <a:lumOff val="60000"/>
            </a:schemeClr>
          </a:solidFill>
          <a:ln w="508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b="1">
                <a:solidFill>
                  <a:srgbClr val="FF0000"/>
                </a:solidFill>
                <a:latin typeface="Times New Roman" panose="02020603050405020304" charset="0"/>
                <a:cs typeface="Times New Roman" panose="02020603050405020304" charset="0"/>
              </a:rPr>
              <a:t>1</a:t>
            </a:r>
            <a:endParaRPr lang="en-US" altLang="zh-CN" sz="4000" b="1">
              <a:solidFill>
                <a:srgbClr val="FF0000"/>
              </a:solidFill>
              <a:latin typeface="Times New Roman" panose="02020603050405020304" charset="0"/>
              <a:cs typeface="Times New Roman" panose="02020603050405020304" charset="0"/>
            </a:endParaRPr>
          </a:p>
        </p:txBody>
      </p:sp>
      <p:sp>
        <p:nvSpPr>
          <p:cNvPr id="7" name="椭圆 6"/>
          <p:cNvSpPr/>
          <p:nvPr/>
        </p:nvSpPr>
        <p:spPr>
          <a:xfrm>
            <a:off x="2125980" y="2367915"/>
            <a:ext cx="2247265" cy="2185035"/>
          </a:xfrm>
          <a:prstGeom prst="ellipse">
            <a:avLst/>
          </a:prstGeom>
          <a:noFill/>
          <a:ln w="508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642745" y="5595620"/>
            <a:ext cx="3282315" cy="521970"/>
          </a:xfrm>
          <a:prstGeom prst="rect">
            <a:avLst/>
          </a:prstGeom>
          <a:noFill/>
        </p:spPr>
        <p:txBody>
          <a:bodyPr wrap="square" rtlCol="0">
            <a:spAutoFit/>
          </a:bodyPr>
          <a:p>
            <a:r>
              <a:rPr lang="zh-CN" altLang="en-US" sz="2800"/>
              <a:t>古代中国的天下观</a:t>
            </a:r>
            <a:endParaRPr lang="zh-CN" altLang="en-US" sz="2800"/>
          </a:p>
        </p:txBody>
      </p:sp>
      <p:sp>
        <p:nvSpPr>
          <p:cNvPr id="12" name="椭圆 11"/>
          <p:cNvSpPr/>
          <p:nvPr/>
        </p:nvSpPr>
        <p:spPr>
          <a:xfrm>
            <a:off x="1642745" y="1918970"/>
            <a:ext cx="3280410" cy="3088005"/>
          </a:xfrm>
          <a:prstGeom prst="ellipse">
            <a:avLst/>
          </a:prstGeom>
          <a:noFill/>
          <a:ln w="508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1130300" y="1390015"/>
            <a:ext cx="4231640" cy="4078605"/>
          </a:xfrm>
          <a:prstGeom prst="ellipse">
            <a:avLst/>
          </a:prstGeom>
          <a:noFill/>
          <a:ln w="508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3923030" y="3076575"/>
            <a:ext cx="294640" cy="768350"/>
          </a:xfrm>
          <a:prstGeom prst="rect">
            <a:avLst/>
          </a:prstGeom>
          <a:noFill/>
        </p:spPr>
        <p:txBody>
          <a:bodyPr wrap="square" rtlCol="0">
            <a:spAutoFit/>
          </a:bodyPr>
          <a:p>
            <a:r>
              <a:rPr lang="en-US" altLang="zh-CN" sz="4400"/>
              <a:t>2</a:t>
            </a:r>
            <a:endParaRPr lang="en-US" altLang="zh-CN" sz="4400"/>
          </a:p>
        </p:txBody>
      </p:sp>
      <p:sp>
        <p:nvSpPr>
          <p:cNvPr id="16" name="文本框 15"/>
          <p:cNvSpPr txBox="1"/>
          <p:nvPr/>
        </p:nvSpPr>
        <p:spPr>
          <a:xfrm flipH="1">
            <a:off x="4460875" y="3076575"/>
            <a:ext cx="901065" cy="768350"/>
          </a:xfrm>
          <a:prstGeom prst="rect">
            <a:avLst/>
          </a:prstGeom>
          <a:noFill/>
        </p:spPr>
        <p:txBody>
          <a:bodyPr wrap="square" rtlCol="0">
            <a:spAutoFit/>
          </a:bodyPr>
          <a:p>
            <a:r>
              <a:rPr lang="en-US" altLang="zh-CN" sz="4400"/>
              <a:t>3</a:t>
            </a:r>
            <a:endParaRPr lang="en-US" altLang="zh-CN" sz="4400"/>
          </a:p>
        </p:txBody>
      </p:sp>
      <p:sp>
        <p:nvSpPr>
          <p:cNvPr id="17" name="文本框 16"/>
          <p:cNvSpPr txBox="1"/>
          <p:nvPr/>
        </p:nvSpPr>
        <p:spPr>
          <a:xfrm rot="10800000" flipH="1" flipV="1">
            <a:off x="4923155" y="3075940"/>
            <a:ext cx="438785" cy="768350"/>
          </a:xfrm>
          <a:prstGeom prst="rect">
            <a:avLst/>
          </a:prstGeom>
          <a:noFill/>
        </p:spPr>
        <p:txBody>
          <a:bodyPr wrap="square" rtlCol="0">
            <a:spAutoFit/>
          </a:bodyPr>
          <a:p>
            <a:r>
              <a:rPr lang="en-US" altLang="zh-CN" sz="4400"/>
              <a:t>4</a:t>
            </a:r>
            <a:endParaRPr lang="en-US" altLang="zh-CN" sz="4400"/>
          </a:p>
        </p:txBody>
      </p:sp>
      <p:sp>
        <p:nvSpPr>
          <p:cNvPr id="18" name="文本框 17"/>
          <p:cNvSpPr txBox="1"/>
          <p:nvPr/>
        </p:nvSpPr>
        <p:spPr>
          <a:xfrm>
            <a:off x="5749925" y="1296670"/>
            <a:ext cx="6442075" cy="4954270"/>
          </a:xfrm>
          <a:prstGeom prst="rect">
            <a:avLst/>
          </a:prstGeom>
          <a:noFill/>
        </p:spPr>
        <p:txBody>
          <a:bodyPr wrap="none" rtlCol="0">
            <a:spAutoFit/>
          </a:bodyPr>
          <a:p>
            <a:pPr algn="l"/>
            <a:r>
              <a:rPr lang="zh-CN" altLang="en-US" sz="3200" b="1">
                <a:solidFill>
                  <a:srgbClr val="C00000"/>
                </a:solidFill>
                <a:latin typeface="楷体" panose="02010609060101010101" charset="-122"/>
                <a:ea typeface="楷体" panose="02010609060101010101" charset="-122"/>
              </a:rPr>
              <a:t>第一层：</a:t>
            </a:r>
            <a:endParaRPr lang="zh-CN" altLang="en-US" sz="3200" b="1">
              <a:solidFill>
                <a:srgbClr val="C00000"/>
              </a:solidFill>
              <a:latin typeface="楷体" panose="02010609060101010101" charset="-122"/>
              <a:ea typeface="楷体" panose="02010609060101010101" charset="-122"/>
            </a:endParaRPr>
          </a:p>
          <a:p>
            <a:pPr algn="l"/>
            <a:r>
              <a:rPr lang="zh-CN" altLang="en-US" sz="3200" b="1">
                <a:solidFill>
                  <a:srgbClr val="C00000"/>
                </a:solidFill>
                <a:latin typeface="楷体" panose="02010609060101010101" charset="-122"/>
                <a:ea typeface="楷体" panose="02010609060101010101" charset="-122"/>
              </a:rPr>
              <a:t> </a:t>
            </a:r>
            <a:r>
              <a:rPr lang="en-US" altLang="zh-CN" sz="3200" b="1">
                <a:solidFill>
                  <a:srgbClr val="C00000"/>
                </a:solidFill>
                <a:latin typeface="楷体" panose="02010609060101010101" charset="-122"/>
                <a:ea typeface="楷体" panose="02010609060101010101" charset="-122"/>
              </a:rPr>
              <a:t>  </a:t>
            </a:r>
            <a:r>
              <a:rPr lang="zh-CN" altLang="en-US" sz="3200" b="1">
                <a:solidFill>
                  <a:srgbClr val="C00000"/>
                </a:solidFill>
                <a:latin typeface="楷体" panose="02010609060101010101" charset="-122"/>
                <a:ea typeface="楷体" panose="02010609060101010101" charset="-122"/>
              </a:rPr>
              <a:t>大一统王朝直接统治的郡县</a:t>
            </a:r>
            <a:endParaRPr lang="zh-CN" altLang="en-US" sz="3200" b="1">
              <a:solidFill>
                <a:srgbClr val="C00000"/>
              </a:solidFill>
              <a:latin typeface="楷体" panose="02010609060101010101" charset="-122"/>
              <a:ea typeface="楷体" panose="02010609060101010101" charset="-122"/>
            </a:endParaRPr>
          </a:p>
          <a:p>
            <a:pPr algn="l"/>
            <a:r>
              <a:rPr lang="zh-CN" altLang="en-US" sz="3200" b="1">
                <a:solidFill>
                  <a:srgbClr val="C00000"/>
                </a:solidFill>
                <a:latin typeface="楷体" panose="02010609060101010101" charset="-122"/>
                <a:ea typeface="楷体" panose="02010609060101010101" charset="-122"/>
              </a:rPr>
              <a:t>第二层：</a:t>
            </a:r>
            <a:endParaRPr lang="zh-CN" altLang="en-US" sz="3200" b="1">
              <a:solidFill>
                <a:srgbClr val="C00000"/>
              </a:solidFill>
              <a:latin typeface="楷体" panose="02010609060101010101" charset="-122"/>
              <a:ea typeface="楷体" panose="02010609060101010101" charset="-122"/>
            </a:endParaRPr>
          </a:p>
          <a:p>
            <a:pPr algn="l"/>
            <a:r>
              <a:rPr lang="zh-CN" altLang="en-US" sz="3200" b="1">
                <a:solidFill>
                  <a:srgbClr val="C00000"/>
                </a:solidFill>
                <a:latin typeface="楷体" panose="02010609060101010101" charset="-122"/>
                <a:ea typeface="楷体" panose="02010609060101010101" charset="-122"/>
              </a:rPr>
              <a:t> </a:t>
            </a:r>
            <a:r>
              <a:rPr lang="en-US" altLang="zh-CN" sz="3200" b="1">
                <a:solidFill>
                  <a:srgbClr val="C00000"/>
                </a:solidFill>
                <a:latin typeface="楷体" panose="02010609060101010101" charset="-122"/>
                <a:ea typeface="楷体" panose="02010609060101010101" charset="-122"/>
              </a:rPr>
              <a:t>  </a:t>
            </a:r>
            <a:r>
              <a:rPr lang="zh-CN" altLang="en-US" sz="3200" b="1">
                <a:solidFill>
                  <a:srgbClr val="C00000"/>
                </a:solidFill>
                <a:latin typeface="楷体" panose="02010609060101010101" charset="-122"/>
                <a:ea typeface="楷体" panose="02010609060101010101" charset="-122"/>
              </a:rPr>
              <a:t>通过册封、羁縻、土司等制度</a:t>
            </a:r>
            <a:endParaRPr lang="zh-CN" altLang="en-US" sz="3200" b="1">
              <a:solidFill>
                <a:srgbClr val="C00000"/>
              </a:solidFill>
              <a:latin typeface="楷体" panose="02010609060101010101" charset="-122"/>
              <a:ea typeface="楷体" panose="02010609060101010101" charset="-122"/>
            </a:endParaRPr>
          </a:p>
          <a:p>
            <a:pPr algn="l"/>
            <a:r>
              <a:rPr lang="zh-CN" altLang="en-US" sz="3200" b="1">
                <a:solidFill>
                  <a:srgbClr val="C00000"/>
                </a:solidFill>
                <a:latin typeface="楷体" panose="02010609060101010101" charset="-122"/>
                <a:ea typeface="楷体" panose="02010609060101010101" charset="-122"/>
              </a:rPr>
              <a:t>间接统治的边疆地区；</a:t>
            </a:r>
            <a:endParaRPr lang="zh-CN" altLang="en-US" sz="3200" b="1">
              <a:solidFill>
                <a:srgbClr val="C00000"/>
              </a:solidFill>
              <a:latin typeface="楷体" panose="02010609060101010101" charset="-122"/>
              <a:ea typeface="楷体" panose="02010609060101010101" charset="-122"/>
            </a:endParaRPr>
          </a:p>
          <a:p>
            <a:pPr algn="l"/>
            <a:r>
              <a:rPr lang="zh-CN" altLang="en-US" sz="3200" b="1">
                <a:solidFill>
                  <a:srgbClr val="C00000"/>
                </a:solidFill>
                <a:latin typeface="楷体" panose="02010609060101010101" charset="-122"/>
                <a:ea typeface="楷体" panose="02010609060101010101" charset="-122"/>
              </a:rPr>
              <a:t>第三层：</a:t>
            </a:r>
            <a:endParaRPr lang="zh-CN" altLang="en-US" sz="3200" b="1">
              <a:solidFill>
                <a:srgbClr val="C00000"/>
              </a:solidFill>
              <a:latin typeface="楷体" panose="02010609060101010101" charset="-122"/>
              <a:ea typeface="楷体" panose="02010609060101010101" charset="-122"/>
            </a:endParaRPr>
          </a:p>
          <a:p>
            <a:pPr algn="l"/>
            <a:r>
              <a:rPr lang="zh-CN" altLang="en-US" sz="3200" b="1">
                <a:solidFill>
                  <a:srgbClr val="C00000"/>
                </a:solidFill>
                <a:latin typeface="楷体" panose="02010609060101010101" charset="-122"/>
                <a:ea typeface="楷体" panose="02010609060101010101" charset="-122"/>
              </a:rPr>
              <a:t> </a:t>
            </a:r>
            <a:r>
              <a:rPr lang="en-US" altLang="zh-CN" sz="3200" b="1">
                <a:solidFill>
                  <a:srgbClr val="C00000"/>
                </a:solidFill>
                <a:latin typeface="楷体" panose="02010609060101010101" charset="-122"/>
                <a:ea typeface="楷体" panose="02010609060101010101" charset="-122"/>
              </a:rPr>
              <a:t>  </a:t>
            </a:r>
            <a:r>
              <a:rPr lang="zh-CN" altLang="en-US" sz="3200" b="1">
                <a:solidFill>
                  <a:srgbClr val="C00000"/>
                </a:solidFill>
                <a:latin typeface="楷体" panose="02010609060101010101" charset="-122"/>
                <a:ea typeface="楷体" panose="02010609060101010101" charset="-122"/>
              </a:rPr>
              <a:t>关系或远或近的朝贡国；</a:t>
            </a:r>
            <a:endParaRPr lang="zh-CN" altLang="en-US" sz="3200" b="1">
              <a:solidFill>
                <a:srgbClr val="C00000"/>
              </a:solidFill>
              <a:latin typeface="楷体" panose="02010609060101010101" charset="-122"/>
              <a:ea typeface="楷体" panose="02010609060101010101" charset="-122"/>
            </a:endParaRPr>
          </a:p>
          <a:p>
            <a:pPr algn="l"/>
            <a:r>
              <a:rPr lang="zh-CN" altLang="en-US" sz="3200" b="1">
                <a:solidFill>
                  <a:srgbClr val="C00000"/>
                </a:solidFill>
                <a:latin typeface="楷体" panose="02010609060101010101" charset="-122"/>
                <a:ea typeface="楷体" panose="02010609060101010101" charset="-122"/>
              </a:rPr>
              <a:t>第四层：</a:t>
            </a:r>
            <a:endParaRPr lang="zh-CN" altLang="en-US" sz="3200" b="1">
              <a:solidFill>
                <a:srgbClr val="C00000"/>
              </a:solidFill>
              <a:latin typeface="楷体" panose="02010609060101010101" charset="-122"/>
              <a:ea typeface="楷体" panose="02010609060101010101" charset="-122"/>
            </a:endParaRPr>
          </a:p>
          <a:p>
            <a:pPr algn="l"/>
            <a:r>
              <a:rPr lang="zh-CN" altLang="en-US" sz="3200" b="1">
                <a:solidFill>
                  <a:srgbClr val="C00000"/>
                </a:solidFill>
                <a:latin typeface="楷体" panose="02010609060101010101" charset="-122"/>
                <a:ea typeface="楷体" panose="02010609060101010101" charset="-122"/>
              </a:rPr>
              <a:t> </a:t>
            </a:r>
            <a:r>
              <a:rPr lang="en-US" altLang="zh-CN" sz="3200" b="1">
                <a:solidFill>
                  <a:srgbClr val="C00000"/>
                </a:solidFill>
                <a:latin typeface="楷体" panose="02010609060101010101" charset="-122"/>
                <a:ea typeface="楷体" panose="02010609060101010101" charset="-122"/>
              </a:rPr>
              <a:t>  </a:t>
            </a:r>
            <a:r>
              <a:rPr lang="zh-CN" altLang="en-US" sz="3200" b="1">
                <a:solidFill>
                  <a:srgbClr val="C00000"/>
                </a:solidFill>
                <a:latin typeface="楷体" panose="02010609060101010101" charset="-122"/>
                <a:ea typeface="楷体" panose="02010609060101010101" charset="-122"/>
              </a:rPr>
              <a:t>化外之地</a:t>
            </a:r>
            <a:endParaRPr lang="zh-CN" altLang="en-US" sz="3200" b="1">
              <a:solidFill>
                <a:srgbClr val="C00000"/>
              </a:solidFill>
              <a:latin typeface="楷体" panose="02010609060101010101" charset="-122"/>
              <a:ea typeface="楷体" panose="02010609060101010101" charset="-122"/>
            </a:endParaRPr>
          </a:p>
          <a:p>
            <a:pPr algn="l"/>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图文参考许纪霖《家国天下》</a:t>
            </a:r>
            <a:r>
              <a:rPr lang="zh-CN" altLang="en-US" sz="2800" b="1">
                <a:latin typeface="楷体" panose="02010609060101010101" charset="-122"/>
                <a:ea typeface="楷体" panose="02010609060101010101" charset="-122"/>
                <a:sym typeface="+mn-ea"/>
              </a:rPr>
              <a:t>整理</a:t>
            </a:r>
            <a:endParaRPr lang="zh-CN" altLang="en-US" sz="2800" b="1">
              <a:latin typeface="楷体" panose="02010609060101010101" charset="-122"/>
              <a:ea typeface="楷体" panose="02010609060101010101" charset="-122"/>
              <a:sym typeface="+mn-ea"/>
            </a:endParaRPr>
          </a:p>
        </p:txBody>
      </p:sp>
      <p:sp>
        <p:nvSpPr>
          <p:cNvPr id="5" name="文本框 4"/>
          <p:cNvSpPr txBox="1"/>
          <p:nvPr/>
        </p:nvSpPr>
        <p:spPr>
          <a:xfrm>
            <a:off x="4721225" y="146050"/>
            <a:ext cx="4656455" cy="583565"/>
          </a:xfrm>
          <a:prstGeom prst="rect">
            <a:avLst/>
          </a:prstGeom>
          <a:noFill/>
        </p:spPr>
        <p:txBody>
          <a:bodyPr wrap="square" rtlCol="0">
            <a:spAutoFit/>
          </a:bodyPr>
          <a:p>
            <a:r>
              <a:rPr lang="en-US" altLang="zh-CN" sz="3200" b="1">
                <a:solidFill>
                  <a:srgbClr val="0B08A5"/>
                </a:solidFill>
              </a:rPr>
              <a:t>2</a:t>
            </a:r>
            <a:r>
              <a:rPr lang="zh-CN" altLang="en-US" sz="3200" b="1">
                <a:solidFill>
                  <a:srgbClr val="0B08A5"/>
                </a:solidFill>
              </a:rPr>
              <a:t>、</a:t>
            </a:r>
            <a:r>
              <a:rPr lang="zh-CN" sz="3200" b="1">
                <a:solidFill>
                  <a:srgbClr val="0B08A5"/>
                </a:solidFill>
              </a:rPr>
              <a:t>现代中国学者的反思</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2813050" y="3201670"/>
            <a:ext cx="894080" cy="521970"/>
          </a:xfrm>
          <a:prstGeom prst="rect">
            <a:avLst/>
          </a:prstGeom>
          <a:solidFill>
            <a:schemeClr val="accent2"/>
          </a:solidFill>
        </p:spPr>
        <p:txBody>
          <a:bodyPr wrap="none" rtlCol="0">
            <a:spAutoFit/>
          </a:bodyPr>
          <a:p>
            <a:r>
              <a:rPr lang="zh-CN" altLang="en-US" sz="2800">
                <a:solidFill>
                  <a:srgbClr val="080BA5"/>
                </a:solidFill>
              </a:rPr>
              <a:t>华夏</a:t>
            </a:r>
            <a:endParaRPr lang="zh-CN" altLang="en-US" sz="2800">
              <a:solidFill>
                <a:srgbClr val="080BA5"/>
              </a:solidFill>
            </a:endParaRPr>
          </a:p>
        </p:txBody>
      </p:sp>
      <p:sp>
        <p:nvSpPr>
          <p:cNvPr id="3" name="文本框 2"/>
          <p:cNvSpPr txBox="1"/>
          <p:nvPr/>
        </p:nvSpPr>
        <p:spPr>
          <a:xfrm>
            <a:off x="3827145" y="3202305"/>
            <a:ext cx="894080" cy="521970"/>
          </a:xfrm>
          <a:prstGeom prst="rect">
            <a:avLst/>
          </a:prstGeom>
          <a:gradFill>
            <a:gsLst>
              <a:gs pos="0">
                <a:srgbClr val="14CD68"/>
              </a:gs>
              <a:gs pos="100000">
                <a:srgbClr val="0B6E38"/>
              </a:gs>
            </a:gsLst>
            <a:lin ang="5400000" scaled="0"/>
          </a:gradFill>
        </p:spPr>
        <p:txBody>
          <a:bodyPr wrap="none" rtlCol="0">
            <a:spAutoFit/>
          </a:bodyPr>
          <a:p>
            <a:r>
              <a:rPr lang="zh-CN" altLang="en-US" sz="2800">
                <a:solidFill>
                  <a:srgbClr val="080BA5"/>
                </a:solidFill>
              </a:rPr>
              <a:t>夷狄</a:t>
            </a:r>
            <a:endParaRPr lang="zh-CN" altLang="en-US" sz="2800">
              <a:solidFill>
                <a:srgbClr val="080BA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2" grpId="0" animBg="1"/>
      <p:bldP spid="2" grpId="1"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17905" y="1057910"/>
            <a:ext cx="10015220" cy="4742815"/>
          </a:xfrm>
          <a:prstGeom prst="rect">
            <a:avLst/>
          </a:prstGeom>
          <a:noFill/>
        </p:spPr>
        <p:txBody>
          <a:bodyPr wrap="none" rtlCol="0">
            <a:spAutoFit/>
          </a:bodyPr>
          <a:p>
            <a:pPr>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与旧有清史研究比较，新清史的优势主要表现在理论方法</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和研究角度</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更注重把满族而非汉族作为研究中心</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主体），</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更强调满族对清朝所作的贡献。</a:t>
            </a:r>
            <a:r>
              <a:rPr lang="zh-CN" altLang="en-US" sz="2800" b="1">
                <a:solidFill>
                  <a:srgbClr val="C00000"/>
                </a:solidFill>
                <a:latin typeface="楷体" panose="02010609060101010101" charset="-122"/>
                <a:ea typeface="楷体" panose="02010609060101010101" charset="-122"/>
                <a:cs typeface="楷体" panose="02010609060101010101" charset="-122"/>
              </a:rPr>
              <a:t>但过度强调此点，容易陷入</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solidFill>
                  <a:srgbClr val="C00000"/>
                </a:solidFill>
                <a:latin typeface="楷体" panose="02010609060101010101" charset="-122"/>
                <a:ea typeface="楷体" panose="02010609060101010101" charset="-122"/>
                <a:cs typeface="楷体" panose="02010609060101010101" charset="-122"/>
              </a:rPr>
              <a:t>矫枉过正的泥潭。尤其值得注意的是，新清史否定满族所建</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solidFill>
                  <a:srgbClr val="C00000"/>
                </a:solidFill>
                <a:latin typeface="楷体" panose="02010609060101010101" charset="-122"/>
                <a:ea typeface="楷体" panose="02010609060101010101" charset="-122"/>
                <a:cs typeface="楷体" panose="02010609060101010101" charset="-122"/>
              </a:rPr>
              <a:t>清朝（还引申到历史上蒙古族所建的元朝）是中国历史的一</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solidFill>
                  <a:srgbClr val="C00000"/>
                </a:solidFill>
                <a:latin typeface="楷体" panose="02010609060101010101" charset="-122"/>
                <a:ea typeface="楷体" panose="02010609060101010101" charset="-122"/>
                <a:cs typeface="楷体" panose="02010609060101010101" charset="-122"/>
              </a:rPr>
              <a:t>部分，强调满汉民族冲突却忽视民族交融，强调满族特色却</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solidFill>
                  <a:srgbClr val="C00000"/>
                </a:solidFill>
                <a:latin typeface="楷体" panose="02010609060101010101" charset="-122"/>
                <a:ea typeface="楷体" panose="02010609060101010101" charset="-122"/>
                <a:cs typeface="楷体" panose="02010609060101010101" charset="-122"/>
              </a:rPr>
              <a:t>忽视汉族和汉文化的主导作用，这有悖于中国历史发展的基本</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solidFill>
                  <a:srgbClr val="C00000"/>
                </a:solidFill>
                <a:latin typeface="楷体" panose="02010609060101010101" charset="-122"/>
                <a:ea typeface="楷体" panose="02010609060101010101" charset="-122"/>
                <a:cs typeface="楷体" panose="02010609060101010101" charset="-122"/>
              </a:rPr>
              <a:t>事实。</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a:t>
            </a:r>
            <a:r>
              <a:rPr lang="zh-CN" sz="2800" b="1">
                <a:latin typeface="楷体" panose="02010609060101010101" charset="-122"/>
                <a:ea typeface="楷体" panose="02010609060101010101" charset="-122"/>
                <a:cs typeface="楷体" panose="02010609060101010101" charset="-122"/>
              </a:rPr>
              <a:t>中外历史纲要（上）</a:t>
            </a:r>
            <a:r>
              <a:rPr lang="zh-CN" altLang="en-US" sz="2800" b="1">
                <a:latin typeface="楷体" panose="02010609060101010101" charset="-122"/>
                <a:ea typeface="楷体" panose="02010609060101010101" charset="-122"/>
                <a:cs typeface="楷体" panose="02010609060101010101" charset="-122"/>
              </a:rPr>
              <a:t>教师教学用书》</a:t>
            </a:r>
            <a:endParaRPr lang="zh-CN" altLang="en-US" sz="28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4721225" y="146050"/>
            <a:ext cx="4656455" cy="583565"/>
          </a:xfrm>
          <a:prstGeom prst="rect">
            <a:avLst/>
          </a:prstGeom>
          <a:noFill/>
        </p:spPr>
        <p:txBody>
          <a:bodyPr wrap="square" rtlCol="0">
            <a:spAutoFit/>
          </a:bodyPr>
          <a:p>
            <a:r>
              <a:rPr lang="en-US" altLang="zh-CN" sz="3200" b="1">
                <a:solidFill>
                  <a:srgbClr val="0B08A5"/>
                </a:solidFill>
              </a:rPr>
              <a:t>2</a:t>
            </a:r>
            <a:r>
              <a:rPr lang="zh-CN" altLang="en-US" sz="3200" b="1">
                <a:solidFill>
                  <a:srgbClr val="0B08A5"/>
                </a:solidFill>
              </a:rPr>
              <a:t>、</a:t>
            </a:r>
            <a:r>
              <a:rPr lang="zh-CN" sz="3200" b="1">
                <a:solidFill>
                  <a:srgbClr val="0B08A5"/>
                </a:solidFill>
              </a:rPr>
              <a:t>现代中国学者的反思</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3</a:t>
            </a:r>
            <a:r>
              <a:rPr lang="zh-CN" altLang="en-US" sz="3200" b="1">
                <a:solidFill>
                  <a:srgbClr val="0B08A5"/>
                </a:solidFill>
              </a:rPr>
              <a:t>、</a:t>
            </a:r>
            <a:r>
              <a:rPr lang="zh-CN" sz="3200" b="1">
                <a:solidFill>
                  <a:srgbClr val="0B08A5"/>
                </a:solidFill>
              </a:rPr>
              <a:t>现代中国学者的新书写</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745490" y="1438910"/>
            <a:ext cx="6042660" cy="2306955"/>
          </a:xfrm>
          <a:prstGeom prst="rect">
            <a:avLst/>
          </a:prstGeom>
          <a:noFill/>
        </p:spPr>
        <p:txBody>
          <a:bodyPr wrap="square" rtlCol="0" anchor="t">
            <a:spAutoFit/>
          </a:bodyPr>
          <a:p>
            <a:pPr>
              <a:lnSpc>
                <a:spcPct val="100000"/>
              </a:lnSpc>
            </a:pPr>
            <a:r>
              <a:rPr lang="en-US" altLang="zh-CN" sz="3600" b="1">
                <a:latin typeface="楷体" panose="02010609060101010101" charset="-122"/>
                <a:ea typeface="楷体" panose="02010609060101010101" charset="-122"/>
                <a:cs typeface="楷体" panose="02010609060101010101" charset="-122"/>
                <a:sym typeface="+mn-ea"/>
              </a:rPr>
              <a:t>    </a:t>
            </a:r>
            <a:r>
              <a:rPr lang="zh-CN" altLang="en-US" sz="3600" b="1">
                <a:latin typeface="楷体" panose="02010609060101010101" charset="-122"/>
                <a:ea typeface="楷体" panose="02010609060101010101" charset="-122"/>
                <a:cs typeface="楷体" panose="02010609060101010101" charset="-122"/>
                <a:sym typeface="+mn-ea"/>
              </a:rPr>
              <a:t>什么是</a:t>
            </a:r>
            <a:r>
              <a:rPr lang="en-US" altLang="zh-CN" sz="3600" b="1">
                <a:latin typeface="楷体" panose="02010609060101010101" charset="-122"/>
                <a:ea typeface="楷体" panose="02010609060101010101" charset="-122"/>
                <a:cs typeface="楷体" panose="02010609060101010101" charset="-122"/>
                <a:sym typeface="+mn-ea"/>
              </a:rPr>
              <a:t>“</a:t>
            </a:r>
            <a:r>
              <a:rPr lang="zh-CN" altLang="en-US" sz="3600" b="1">
                <a:latin typeface="楷体" panose="02010609060101010101" charset="-122"/>
                <a:ea typeface="楷体" panose="02010609060101010101" charset="-122"/>
                <a:cs typeface="楷体" panose="02010609060101010101" charset="-122"/>
                <a:sym typeface="+mn-ea"/>
              </a:rPr>
              <a:t>中国</a:t>
            </a:r>
            <a:r>
              <a:rPr lang="en-US" altLang="zh-CN" sz="3600" b="1">
                <a:latin typeface="楷体" panose="02010609060101010101" charset="-122"/>
                <a:ea typeface="楷体" panose="02010609060101010101" charset="-122"/>
                <a:cs typeface="楷体" panose="02010609060101010101" charset="-122"/>
                <a:sym typeface="+mn-ea"/>
              </a:rPr>
              <a:t>”</a:t>
            </a:r>
            <a:r>
              <a:rPr lang="zh-CN" altLang="en-US" sz="3600" b="1">
                <a:latin typeface="楷体" panose="02010609060101010101" charset="-122"/>
                <a:ea typeface="楷体" panose="02010609060101010101" charset="-122"/>
                <a:cs typeface="楷体" panose="02010609060101010101" charset="-122"/>
                <a:sym typeface="+mn-ea"/>
              </a:rPr>
              <a:t>？这是一个看上去普通，却很难说清楚的问题。</a:t>
            </a:r>
            <a:endParaRPr lang="zh-CN" altLang="en-US" sz="3600" b="1">
              <a:latin typeface="楷体" panose="02010609060101010101" charset="-122"/>
              <a:ea typeface="楷体" panose="02010609060101010101" charset="-122"/>
              <a:cs typeface="楷体" panose="02010609060101010101" charset="-122"/>
              <a:sym typeface="+mn-ea"/>
            </a:endParaRPr>
          </a:p>
          <a:p>
            <a:pPr>
              <a:lnSpc>
                <a:spcPct val="100000"/>
              </a:lnSpc>
            </a:pPr>
            <a:r>
              <a:rPr lang="zh-CN" altLang="en-US" sz="3600" b="1">
                <a:latin typeface="楷体" panose="02010609060101010101" charset="-122"/>
                <a:ea typeface="楷体" panose="02010609060101010101" charset="-122"/>
                <a:cs typeface="楷体" panose="02010609060101010101" charset="-122"/>
                <a:sym typeface="+mn-ea"/>
              </a:rPr>
              <a:t> </a:t>
            </a:r>
            <a:r>
              <a:rPr lang="en-US" altLang="zh-CN" sz="3600" b="1">
                <a:latin typeface="楷体" panose="02010609060101010101" charset="-122"/>
                <a:ea typeface="楷体" panose="02010609060101010101" charset="-122"/>
                <a:cs typeface="楷体" panose="02010609060101010101" charset="-122"/>
                <a:sym typeface="+mn-ea"/>
              </a:rPr>
              <a:t>            ——</a:t>
            </a:r>
            <a:r>
              <a:rPr lang="zh-CN" altLang="en-US" sz="3600" b="1">
                <a:latin typeface="楷体" panose="02010609060101010101" charset="-122"/>
                <a:ea typeface="楷体" panose="02010609060101010101" charset="-122"/>
                <a:cs typeface="楷体" panose="02010609060101010101" charset="-122"/>
                <a:sym typeface="+mn-ea"/>
              </a:rPr>
              <a:t>葛兆光</a:t>
            </a:r>
            <a:endParaRPr lang="zh-CN" altLang="en-US" sz="3600"/>
          </a:p>
        </p:txBody>
      </p:sp>
      <p:pic>
        <p:nvPicPr>
          <p:cNvPr id="8" name="图片 7" descr="src=http___img.yzcdn.cn_upload_files_2018_03_21_FnIISp8di3j_2b9k1M8YA06DfLGh.jpg_imageView2_2_w_580_h_580_q_75_format_jpg&amp;refer=http___img.yzcdn"/>
          <p:cNvPicPr>
            <a:picLocks noChangeAspect="1"/>
          </p:cNvPicPr>
          <p:nvPr/>
        </p:nvPicPr>
        <p:blipFill>
          <a:blip r:embed="rId1"/>
          <a:stretch>
            <a:fillRect/>
          </a:stretch>
        </p:blipFill>
        <p:spPr>
          <a:xfrm>
            <a:off x="6528435" y="760730"/>
            <a:ext cx="5708650" cy="5708650"/>
          </a:xfrm>
          <a:prstGeom prst="rect">
            <a:avLst/>
          </a:prstGeom>
        </p:spPr>
      </p:pic>
      <p:sp>
        <p:nvSpPr>
          <p:cNvPr id="9" name="文本框 8"/>
          <p:cNvSpPr txBox="1"/>
          <p:nvPr/>
        </p:nvSpPr>
        <p:spPr>
          <a:xfrm>
            <a:off x="7909560" y="4991100"/>
            <a:ext cx="3230880" cy="829945"/>
          </a:xfrm>
          <a:prstGeom prst="rect">
            <a:avLst/>
          </a:prstGeom>
          <a:solidFill>
            <a:schemeClr val="bg1"/>
          </a:solidFill>
        </p:spPr>
        <p:txBody>
          <a:bodyPr wrap="none" rtlCol="0">
            <a:spAutoFit/>
          </a:bodyPr>
          <a:p>
            <a:r>
              <a:rPr lang="zh-CN" altLang="en-US" sz="2400" b="1">
                <a:solidFill>
                  <a:srgbClr val="C00000"/>
                </a:solidFill>
              </a:rPr>
              <a:t>因能容纳，而成其大；</a:t>
            </a:r>
            <a:endParaRPr lang="zh-CN" altLang="en-US" sz="2400" b="1">
              <a:solidFill>
                <a:srgbClr val="C00000"/>
              </a:solidFill>
            </a:endParaRPr>
          </a:p>
          <a:p>
            <a:r>
              <a:rPr lang="zh-CN" altLang="en-US" sz="2400" b="1">
                <a:solidFill>
                  <a:srgbClr val="C00000"/>
                </a:solidFill>
              </a:rPr>
              <a:t>因能调适，而成其久。</a:t>
            </a:r>
            <a:endParaRPr lang="zh-CN" altLang="en-US" sz="2400" b="1">
              <a:solidFill>
                <a:srgbClr val="C00000"/>
              </a:solidFill>
            </a:endParaRPr>
          </a:p>
        </p:txBody>
      </p:sp>
      <p:sp>
        <p:nvSpPr>
          <p:cNvPr id="10" name="文本框 9"/>
          <p:cNvSpPr txBox="1"/>
          <p:nvPr/>
        </p:nvSpPr>
        <p:spPr>
          <a:xfrm>
            <a:off x="560705" y="3937000"/>
            <a:ext cx="5967730" cy="2061210"/>
          </a:xfrm>
          <a:prstGeom prst="rect">
            <a:avLst/>
          </a:prstGeom>
          <a:noFill/>
        </p:spPr>
        <p:txBody>
          <a:bodyPr wrap="square" rtlCol="0" anchor="t">
            <a:spAutoFit/>
          </a:bodyPr>
          <a:p>
            <a:pPr>
              <a:lnSpc>
                <a:spcPct val="100000"/>
              </a:lnSpc>
            </a:pPr>
            <a:r>
              <a:rPr lang="en-US" altLang="zh-CN" sz="3200" b="1">
                <a:latin typeface="楷体" panose="02010609060101010101" charset="-122"/>
                <a:ea typeface="楷体" panose="02010609060101010101" charset="-122"/>
                <a:cs typeface="楷体" panose="02010609060101010101" charset="-122"/>
                <a:sym typeface="+mn-ea"/>
              </a:rPr>
              <a:t>    </a:t>
            </a:r>
            <a:r>
              <a:rPr lang="zh-CN" sz="3200" b="1">
                <a:latin typeface="楷体" panose="02010609060101010101" charset="-122"/>
                <a:ea typeface="楷体" panose="02010609060101010101" charset="-122"/>
                <a:cs typeface="楷体" panose="02010609060101010101" charset="-122"/>
                <a:sym typeface="+mn-ea"/>
              </a:rPr>
              <a:t>一个超越这个或那个具体王朝层面的、具有历史连贯性的政治共同体，它就叫中国</a:t>
            </a:r>
            <a:r>
              <a:rPr lang="zh-CN" altLang="en-US" sz="3200" b="1">
                <a:latin typeface="楷体" panose="02010609060101010101" charset="-122"/>
                <a:ea typeface="楷体" panose="02010609060101010101" charset="-122"/>
                <a:cs typeface="楷体" panose="02010609060101010101" charset="-122"/>
                <a:sym typeface="+mn-ea"/>
              </a:rPr>
              <a:t>。</a:t>
            </a:r>
            <a:br>
              <a:rPr lang="zh-CN" altLang="en-US" sz="3200" b="1">
                <a:latin typeface="楷体" panose="02010609060101010101" charset="-122"/>
                <a:ea typeface="楷体" panose="02010609060101010101" charset="-122"/>
                <a:cs typeface="楷体" panose="02010609060101010101" charset="-122"/>
                <a:sym typeface="+mn-ea"/>
              </a:rPr>
            </a:br>
            <a:r>
              <a:rPr lang="en-US" altLang="zh-CN" sz="3200" b="1">
                <a:latin typeface="楷体" panose="02010609060101010101" charset="-122"/>
                <a:ea typeface="楷体" panose="02010609060101010101" charset="-122"/>
                <a:cs typeface="楷体" panose="02010609060101010101" charset="-122"/>
                <a:sym typeface="+mn-ea"/>
              </a:rPr>
              <a:t>               ——</a:t>
            </a:r>
            <a:r>
              <a:rPr lang="zh-CN" altLang="en-US" sz="3200" b="1">
                <a:latin typeface="楷体" panose="02010609060101010101" charset="-122"/>
                <a:ea typeface="楷体" panose="02010609060101010101" charset="-122"/>
                <a:cs typeface="楷体" panose="02010609060101010101" charset="-122"/>
                <a:sym typeface="+mn-ea"/>
              </a:rPr>
              <a:t>姚大力</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animBg="1"/>
      <p:bldP spid="9" grpId="1" animBg="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0" name="矩形 9"/>
          <p:cNvSpPr/>
          <p:nvPr/>
        </p:nvSpPr>
        <p:spPr>
          <a:xfrm>
            <a:off x="2994373" y="5671331"/>
            <a:ext cx="1970405" cy="521970"/>
          </a:xfrm>
          <a:prstGeom prst="rect">
            <a:avLst/>
          </a:prstGeom>
        </p:spPr>
        <p:txBody>
          <a:bodyPr wrap="none">
            <a:spAutoFit/>
          </a:bodyPr>
          <a:p>
            <a:pPr algn="l" fontAlgn="base">
              <a:spcBef>
                <a:spcPct val="20000"/>
              </a:spcBef>
              <a:buClrTx/>
              <a:buSzTx/>
              <a:buFont typeface="Arial" panose="020B0604020202020204" pitchFamily="34" charset="0"/>
              <a:defRPr/>
            </a:pPr>
            <a:r>
              <a:rPr lang="en-US" altLang="zh-CN" sz="2800" b="1" dirty="0" smtClean="0">
                <a:solidFill>
                  <a:srgbClr val="080BA5"/>
                </a:solidFill>
                <a:latin typeface="楷体" panose="02010609060101010101" charset="-122"/>
                <a:ea typeface="楷体" panose="02010609060101010101" charset="-122"/>
                <a:cs typeface="楷体" panose="02010609060101010101" charset="-122"/>
              </a:rPr>
              <a:t>——叶小兵</a:t>
            </a:r>
            <a:endParaRPr lang="en-US" altLang="zh-CN" sz="2800" b="1" dirty="0" smtClean="0">
              <a:solidFill>
                <a:srgbClr val="080BA5"/>
              </a:solidFill>
              <a:latin typeface="楷体" panose="02010609060101010101" charset="-122"/>
              <a:ea typeface="楷体" panose="02010609060101010101" charset="-122"/>
              <a:cs typeface="楷体" panose="02010609060101010101" charset="-122"/>
            </a:endParaRPr>
          </a:p>
        </p:txBody>
      </p:sp>
      <p:pic>
        <p:nvPicPr>
          <p:cNvPr id="2" name="图片 1" descr="timg (1)"/>
          <p:cNvPicPr>
            <a:picLocks noChangeAspect="1"/>
          </p:cNvPicPr>
          <p:nvPr/>
        </p:nvPicPr>
        <p:blipFill>
          <a:blip r:embed="rId1">
            <a:grayscl/>
            <a:lum bright="70000" contrast="-70000"/>
          </a:blip>
          <a:srcRect l="12596" t="14058" r="12557" b="13873"/>
          <a:stretch>
            <a:fillRect/>
          </a:stretch>
        </p:blipFill>
        <p:spPr>
          <a:xfrm>
            <a:off x="62865" y="-3"/>
            <a:ext cx="3460750" cy="3450585"/>
          </a:xfrm>
          <a:prstGeom prst="ellipse">
            <a:avLst/>
          </a:prstGeom>
        </p:spPr>
      </p:pic>
      <p:pic>
        <p:nvPicPr>
          <p:cNvPr id="5" name="内容占位符 3"/>
          <p:cNvPicPr>
            <a:picLocks noGrp="1" noChangeAspect="1"/>
          </p:cNvPicPr>
          <p:nvPr/>
        </p:nvPicPr>
        <p:blipFill rotWithShape="1">
          <a:blip r:embed="rId2" cstate="print"/>
          <a:srcRect l="23243" t="3501" r="23577" b="3905"/>
          <a:stretch>
            <a:fillRect/>
          </a:stretch>
        </p:blipFill>
        <p:spPr>
          <a:xfrm>
            <a:off x="970280" y="905510"/>
            <a:ext cx="5739765" cy="4616450"/>
          </a:xfrm>
          <a:prstGeom prst="rect">
            <a:avLst/>
          </a:prstGeom>
        </p:spPr>
      </p:pic>
      <p:sp>
        <p:nvSpPr>
          <p:cNvPr id="3" name="文本框 2"/>
          <p:cNvSpPr txBox="1"/>
          <p:nvPr/>
        </p:nvSpPr>
        <p:spPr>
          <a:xfrm>
            <a:off x="7085965" y="623570"/>
            <a:ext cx="4081780" cy="2546985"/>
          </a:xfrm>
          <a:prstGeom prst="rect">
            <a:avLst/>
          </a:prstGeom>
          <a:noFill/>
        </p:spPr>
        <p:txBody>
          <a:bodyPr wrap="square" rtlCol="0" anchor="t">
            <a:spAutoFit/>
          </a:bodyPr>
          <a:p>
            <a:pPr marR="0" lvl="0" indent="0" algn="l" defTabSz="914400" rtl="0" eaLnBrk="1" fontAlgn="base" latinLnBrk="0" hangingPunct="1">
              <a:lnSpc>
                <a:spcPct val="150000"/>
              </a:lnSpc>
              <a:spcBef>
                <a:spcPct val="20000"/>
              </a:spcBef>
              <a:spcAft>
                <a:spcPct val="0"/>
              </a:spcAft>
              <a:buClrTx/>
              <a:buSzTx/>
              <a:buFont typeface="Arial" panose="020B0604020202020204" pitchFamily="34" charset="0"/>
              <a:buNone/>
              <a:defRPr/>
            </a:pPr>
            <a:r>
              <a:rPr lang="en-US" altLang="zh-CN" sz="2800" b="1" noProof="0" dirty="0" smtClean="0">
                <a:ln>
                  <a:noFill/>
                </a:ln>
                <a:solidFill>
                  <a:srgbClr val="C00000"/>
                </a:solidFill>
                <a:effectLst/>
                <a:uLnTx/>
                <a:uFillTx/>
                <a:latin typeface="楷体" panose="02010609060101010101" charset="-122"/>
                <a:ea typeface="楷体" panose="02010609060101010101" charset="-122"/>
                <a:cs typeface="楷体" panose="02010609060101010101" charset="-122"/>
                <a:sym typeface="+mn-ea"/>
              </a:rPr>
              <a:t>    </a:t>
            </a:r>
            <a:r>
              <a:rPr lang="zh-CN" altLang="en-US" sz="2800" b="1" noProof="0" dirty="0" smtClean="0">
                <a:ln>
                  <a:noFill/>
                </a:ln>
                <a:solidFill>
                  <a:srgbClr val="C00000"/>
                </a:solidFill>
                <a:effectLst/>
                <a:uLnTx/>
                <a:uFillTx/>
                <a:latin typeface="楷体" panose="02010609060101010101" charset="-122"/>
                <a:ea typeface="楷体" panose="02010609060101010101" charset="-122"/>
                <a:cs typeface="楷体" panose="02010609060101010101" charset="-122"/>
                <a:sym typeface="+mn-ea"/>
              </a:rPr>
              <a:t>新知识占</a:t>
            </a:r>
            <a:r>
              <a:rPr lang="en-US" altLang="zh-CN" sz="2800" b="1" noProof="0" dirty="0" smtClean="0">
                <a:ln>
                  <a:noFill/>
                </a:ln>
                <a:solidFill>
                  <a:srgbClr val="C00000"/>
                </a:solidFill>
                <a:effectLst/>
                <a:uLnTx/>
                <a:uFillTx/>
                <a:latin typeface="楷体" panose="02010609060101010101" charset="-122"/>
                <a:ea typeface="楷体" panose="02010609060101010101" charset="-122"/>
                <a:cs typeface="楷体" panose="02010609060101010101" charset="-122"/>
                <a:sym typeface="+mn-ea"/>
              </a:rPr>
              <a:t>50%</a:t>
            </a:r>
            <a:r>
              <a:rPr lang="zh-CN" altLang="en-US" sz="2800" b="1" noProof="0" dirty="0" smtClean="0">
                <a:ln>
                  <a:noFill/>
                </a:ln>
                <a:solidFill>
                  <a:srgbClr val="C00000"/>
                </a:solidFill>
                <a:effectLst/>
                <a:uLnTx/>
                <a:uFillTx/>
                <a:latin typeface="楷体" panose="02010609060101010101" charset="-122"/>
                <a:ea typeface="楷体" panose="02010609060101010101" charset="-122"/>
                <a:cs typeface="楷体" panose="02010609060101010101" charset="-122"/>
                <a:sym typeface="+mn-ea"/>
              </a:rPr>
              <a:t>，甚至还多。教师两轮才能熟悉、适应。</a:t>
            </a:r>
            <a:endParaRPr lang="zh-CN" altLang="en-US" sz="2800" b="1" noProof="0" dirty="0" smtClean="0">
              <a:ln>
                <a:noFill/>
              </a:ln>
              <a:solidFill>
                <a:srgbClr val="C00000"/>
              </a:solidFill>
              <a:effectLst/>
              <a:uLnTx/>
              <a:uFillTx/>
              <a:latin typeface="楷体" panose="02010609060101010101" charset="-122"/>
              <a:ea typeface="楷体" panose="02010609060101010101" charset="-122"/>
              <a:cs typeface="楷体" panose="02010609060101010101" charset="-122"/>
              <a:sym typeface="+mn-ea"/>
            </a:endParaRPr>
          </a:p>
          <a:p>
            <a:pPr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lang="en-US" altLang="zh-CN" sz="2800" b="1" dirty="0" smtClean="0">
                <a:solidFill>
                  <a:srgbClr val="C00000"/>
                </a:solidFill>
                <a:latin typeface="楷体" panose="02010609060101010101" charset="-122"/>
                <a:ea typeface="楷体" panose="02010609060101010101" charset="-122"/>
                <a:cs typeface="楷体" panose="02010609060101010101" charset="-122"/>
                <a:sym typeface="+mn-ea"/>
              </a:rPr>
              <a:t>          </a:t>
            </a:r>
            <a:r>
              <a:rPr lang="en-US" altLang="zh-CN" sz="2800" b="1" dirty="0" smtClean="0">
                <a:solidFill>
                  <a:srgbClr val="080BA5"/>
                </a:solidFill>
                <a:latin typeface="楷体" panose="02010609060101010101" charset="-122"/>
                <a:ea typeface="楷体" panose="02010609060101010101" charset="-122"/>
                <a:cs typeface="楷体" panose="02010609060101010101" charset="-122"/>
                <a:sym typeface="+mn-ea"/>
              </a:rPr>
              <a:t>——</a:t>
            </a:r>
            <a:r>
              <a:rPr lang="zh-CN" altLang="en-US" sz="2800" b="1" dirty="0" smtClean="0">
                <a:solidFill>
                  <a:srgbClr val="080BA5"/>
                </a:solidFill>
                <a:latin typeface="楷体" panose="02010609060101010101" charset="-122"/>
                <a:ea typeface="楷体" panose="02010609060101010101" charset="-122"/>
                <a:cs typeface="楷体" panose="02010609060101010101" charset="-122"/>
                <a:sym typeface="+mn-ea"/>
              </a:rPr>
              <a:t>李晓风</a:t>
            </a:r>
            <a:endParaRPr lang="zh-CN" altLang="en-US" sz="2800" b="1" noProof="0" dirty="0" smtClean="0">
              <a:ln>
                <a:noFill/>
              </a:ln>
              <a:solidFill>
                <a:srgbClr val="080BA5"/>
              </a:solidFill>
              <a:effectLst/>
              <a:uLnTx/>
              <a:uFillTx/>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7178040" y="3366135"/>
            <a:ext cx="3897630" cy="2762250"/>
          </a:xfrm>
          <a:prstGeom prst="rect">
            <a:avLst/>
          </a:prstGeom>
          <a:noFill/>
        </p:spPr>
        <p:txBody>
          <a:bodyPr wrap="square" rtlCol="0" anchor="t">
            <a:spAutoFit/>
          </a:bodyPr>
          <a:p>
            <a:pPr marR="0" lvl="0" algn="l" defTabSz="914400" rtl="0" eaLnBrk="1" fontAlgn="base" latinLnBrk="0" hangingPunct="1">
              <a:lnSpc>
                <a:spcPct val="150000"/>
              </a:lnSpc>
              <a:spcBef>
                <a:spcPct val="20000"/>
              </a:spcBef>
              <a:buClrTx/>
              <a:buSzTx/>
              <a:buFont typeface="Arial" panose="020B0604020202020204" pitchFamily="34" charset="0"/>
              <a:buNone/>
              <a:defRPr/>
            </a:pPr>
            <a:r>
              <a:rPr lang="en-US" altLang="zh-CN" sz="2800" b="1" noProof="0" dirty="0" smtClean="0">
                <a:ln>
                  <a:noFill/>
                </a:ln>
                <a:solidFill>
                  <a:srgbClr val="C00000"/>
                </a:solidFill>
                <a:effectLst/>
                <a:uLnTx/>
                <a:uFillTx/>
                <a:latin typeface="楷体" panose="02010609060101010101" charset="-122"/>
                <a:ea typeface="楷体" panose="02010609060101010101" charset="-122"/>
                <a:cs typeface="楷体" panose="02010609060101010101" charset="-122"/>
                <a:sym typeface="+mn-ea"/>
              </a:rPr>
              <a:t>    </a:t>
            </a:r>
            <a:r>
              <a:rPr lang="zh-CN" altLang="en-US" sz="2800" b="1" noProof="0" dirty="0" smtClean="0">
                <a:ln>
                  <a:noFill/>
                </a:ln>
                <a:solidFill>
                  <a:srgbClr val="C00000"/>
                </a:solidFill>
                <a:effectLst/>
                <a:uLnTx/>
                <a:uFillTx/>
                <a:latin typeface="楷体" panose="02010609060101010101" charset="-122"/>
                <a:ea typeface="楷体" panose="02010609060101010101" charset="-122"/>
                <a:cs typeface="楷体" panose="02010609060101010101" charset="-122"/>
                <a:sym typeface="+mn-ea"/>
              </a:rPr>
              <a:t>教材的亮点并不尽如人意：点到为止、欲言又止、过于简略。</a:t>
            </a:r>
            <a:endParaRPr lang="zh-CN" altLang="en-US" sz="2800" b="1" noProof="0" dirty="0" smtClean="0">
              <a:ln>
                <a:noFill/>
              </a:ln>
              <a:solidFill>
                <a:srgbClr val="C00000"/>
              </a:solidFill>
              <a:effectLst/>
              <a:uLnTx/>
              <a:uFillTx/>
              <a:latin typeface="楷体" panose="02010609060101010101" charset="-122"/>
              <a:ea typeface="楷体" panose="02010609060101010101" charset="-122"/>
              <a:cs typeface="楷体" panose="02010609060101010101" charset="-122"/>
              <a:sym typeface="+mn-ea"/>
            </a:endParaRPr>
          </a:p>
          <a:p>
            <a:pPr marR="0" lvl="0" algn="l" defTabSz="914400" rtl="0" eaLnBrk="1" fontAlgn="base" latinLnBrk="0" hangingPunct="1">
              <a:lnSpc>
                <a:spcPct val="150000"/>
              </a:lnSpc>
              <a:spcBef>
                <a:spcPct val="20000"/>
              </a:spcBef>
              <a:buClrTx/>
              <a:buSzTx/>
              <a:buFont typeface="Arial" panose="020B0604020202020204" pitchFamily="34" charset="0"/>
              <a:buNone/>
              <a:defRPr/>
            </a:pPr>
            <a:r>
              <a:rPr lang="en-US" altLang="zh-CN" sz="2800" b="1" dirty="0" smtClean="0">
                <a:solidFill>
                  <a:srgbClr val="080BA5"/>
                </a:solidFill>
                <a:latin typeface="楷体" panose="02010609060101010101" charset="-122"/>
                <a:ea typeface="楷体" panose="02010609060101010101" charset="-122"/>
                <a:cs typeface="楷体" panose="02010609060101010101" charset="-122"/>
                <a:sym typeface="+mn-ea"/>
              </a:rPr>
              <a:t>          ——</a:t>
            </a:r>
            <a:r>
              <a:rPr lang="zh-CN" altLang="en-US" sz="2800" b="1" dirty="0" smtClean="0">
                <a:solidFill>
                  <a:srgbClr val="080BA5"/>
                </a:solidFill>
                <a:latin typeface="楷体" panose="02010609060101010101" charset="-122"/>
                <a:ea typeface="楷体" panose="02010609060101010101" charset="-122"/>
                <a:cs typeface="楷体" panose="02010609060101010101" charset="-122"/>
                <a:sym typeface="+mn-ea"/>
              </a:rPr>
              <a:t>任世江</a:t>
            </a:r>
            <a:endParaRPr lang="zh-CN" altLang="en-US" sz="2800" b="1" noProof="0" dirty="0" smtClean="0">
              <a:ln>
                <a:noFill/>
              </a:ln>
              <a:solidFill>
                <a:srgbClr val="C00000"/>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文本框 1"/>
          <p:cNvSpPr txBox="1"/>
          <p:nvPr/>
        </p:nvSpPr>
        <p:spPr>
          <a:xfrm>
            <a:off x="193675" y="189865"/>
            <a:ext cx="11623040" cy="6554470"/>
          </a:xfrm>
          <a:prstGeom prst="rect">
            <a:avLst/>
          </a:prstGeom>
          <a:noFill/>
        </p:spPr>
        <p:txBody>
          <a:bodyPr wrap="none" rtlCol="0">
            <a:spAutoFit/>
          </a:bodyPr>
          <a:p>
            <a:pPr algn="l"/>
            <a:r>
              <a:rPr lang="en-US" altLang="zh-CN" sz="2800" b="1">
                <a:latin typeface="楷体" panose="02010609060101010101" charset="-122"/>
                <a:ea typeface="楷体" panose="02010609060101010101" charset="-122"/>
                <a:cs typeface="楷体" panose="02010609060101010101" charset="-122"/>
              </a:rPr>
              <a:t>     ——</a:t>
            </a:r>
            <a:r>
              <a:rPr lang="zh-CN" altLang="en-US" sz="2800" b="1">
                <a:solidFill>
                  <a:srgbClr val="080BA5"/>
                </a:solidFill>
                <a:latin typeface="楷体" panose="02010609060101010101" charset="-122"/>
                <a:ea typeface="楷体" panose="02010609060101010101" charset="-122"/>
                <a:cs typeface="楷体" panose="02010609060101010101" charset="-122"/>
              </a:rPr>
              <a:t>从公元前两千年到公元前一千年</a:t>
            </a:r>
            <a:r>
              <a:rPr lang="zh-CN" altLang="en-US" sz="2800" b="1">
                <a:latin typeface="楷体" panose="02010609060101010101" charset="-122"/>
                <a:ea typeface="楷体" panose="02010609060101010101" charset="-122"/>
                <a:cs typeface="楷体" panose="02010609060101010101" charset="-122"/>
              </a:rPr>
              <a:t>，华北各地的史前文化在强烈</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的交互作用与整合过程中，终于跨过文明的</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门槛</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，发育成以</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三代</a:t>
            </a:r>
            <a:r>
              <a:rPr lang="en-US" altLang="zh-CN" sz="2800" b="1">
                <a:latin typeface="楷体" panose="02010609060101010101" charset="-122"/>
                <a:ea typeface="楷体" panose="02010609060101010101" charset="-122"/>
                <a:cs typeface="楷体" panose="02010609060101010101" charset="-122"/>
              </a:rPr>
              <a:t>”</a:t>
            </a:r>
            <a:endParaRPr lang="en-US" altLang="zh-CN"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（夏、商、西周）著称的早期华夏文明。</a:t>
            </a:r>
            <a:endParaRPr lang="zh-CN" altLang="en-US" sz="2800" b="1">
              <a:latin typeface="楷体" panose="02010609060101010101" charset="-122"/>
              <a:ea typeface="楷体" panose="02010609060101010101" charset="-122"/>
              <a:cs typeface="楷体" panose="02010609060101010101" charset="-122"/>
            </a:endParaRPr>
          </a:p>
          <a:p>
            <a:pPr algn="l"/>
            <a:r>
              <a:rPr lang="en-US" altLang="zh-CN" sz="2800" b="1">
                <a:latin typeface="楷体" panose="02010609060101010101" charset="-122"/>
                <a:ea typeface="楷体" panose="02010609060101010101" charset="-122"/>
                <a:cs typeface="楷体" panose="02010609060101010101" charset="-122"/>
              </a:rPr>
              <a:t>     ——</a:t>
            </a:r>
            <a:r>
              <a:rPr lang="zh-CN" altLang="en-US" sz="2800" b="1">
                <a:solidFill>
                  <a:srgbClr val="080BA5"/>
                </a:solidFill>
                <a:latin typeface="楷体" panose="02010609060101010101" charset="-122"/>
                <a:ea typeface="楷体" panose="02010609060101010101" charset="-122"/>
                <a:cs typeface="楷体" panose="02010609060101010101" charset="-122"/>
              </a:rPr>
              <a:t>在公元前最后一千年</a:t>
            </a:r>
            <a:r>
              <a:rPr lang="zh-CN" altLang="en-US" sz="2800" b="1">
                <a:latin typeface="楷体" panose="02010609060101010101" charset="-122"/>
                <a:ea typeface="楷体" panose="02010609060101010101" charset="-122"/>
                <a:cs typeface="楷体" panose="02010609060101010101" charset="-122"/>
              </a:rPr>
              <a:t>，华夏逐渐扩大势力范围，将未能被同化</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在自身文化圈内的其他人群排斥到边缘。华北开始呈现</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内夏外夷</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的</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空间分布特征，并确立了自己作为中国经济文化核心地区的区位优势。</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在那里形成的中央集权的专制君主官僚制政权，开始把远超出华夏文明</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地域范围的疆土置于自己的统治之下。</a:t>
            </a:r>
            <a:endParaRPr lang="zh-CN" altLang="en-US" sz="2800" b="1">
              <a:latin typeface="楷体" panose="02010609060101010101" charset="-122"/>
              <a:ea typeface="楷体" panose="02010609060101010101" charset="-122"/>
              <a:cs typeface="楷体" panose="02010609060101010101" charset="-122"/>
            </a:endParaRPr>
          </a:p>
          <a:p>
            <a:pPr algn="l"/>
            <a:r>
              <a:rPr lang="en-US" altLang="zh-CN" sz="2800" b="1">
                <a:latin typeface="楷体" panose="02010609060101010101" charset="-122"/>
                <a:ea typeface="楷体" panose="02010609060101010101" charset="-122"/>
                <a:cs typeface="楷体" panose="02010609060101010101" charset="-122"/>
              </a:rPr>
              <a:t>    ——</a:t>
            </a:r>
            <a:r>
              <a:rPr lang="zh-CN" altLang="en-US" sz="2800" b="1">
                <a:solidFill>
                  <a:srgbClr val="080BA5"/>
                </a:solidFill>
                <a:latin typeface="楷体" panose="02010609060101010101" charset="-122"/>
                <a:ea typeface="楷体" panose="02010609060101010101" charset="-122"/>
                <a:cs typeface="楷体" panose="02010609060101010101" charset="-122"/>
              </a:rPr>
              <a:t>公元后第一个一千年</a:t>
            </a:r>
            <a:r>
              <a:rPr lang="zh-CN" altLang="en-US" sz="2800" b="1">
                <a:latin typeface="楷体" panose="02010609060101010101" charset="-122"/>
                <a:ea typeface="楷体" panose="02010609060101010101" charset="-122"/>
                <a:cs typeface="楷体" panose="02010609060101010101" charset="-122"/>
              </a:rPr>
              <a:t>，汉文明一波紧接一波地从华北向南方社</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会全面渗透，以越来越快的节奏推动中国经济文化均质化的进程。中央</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王朝将西北部中国纳入自己版图的努力时断时续，事过于倍而功未及半。</a:t>
            </a:r>
            <a:endParaRPr lang="zh-CN" altLang="en-US" sz="2800" b="1">
              <a:latin typeface="楷体" panose="02010609060101010101" charset="-122"/>
              <a:ea typeface="楷体" panose="02010609060101010101" charset="-122"/>
              <a:cs typeface="楷体" panose="02010609060101010101" charset="-122"/>
            </a:endParaRPr>
          </a:p>
          <a:p>
            <a:pPr algn="l"/>
            <a:r>
              <a:rPr lang="en-US" altLang="zh-CN" sz="2800" b="1">
                <a:latin typeface="楷体" panose="02010609060101010101" charset="-122"/>
                <a:ea typeface="楷体" panose="02010609060101010101" charset="-122"/>
                <a:cs typeface="楷体" panose="02010609060101010101" charset="-122"/>
              </a:rPr>
              <a:t>     ——</a:t>
            </a:r>
            <a:r>
              <a:rPr lang="zh-CN" altLang="en-US" sz="2800" b="1">
                <a:solidFill>
                  <a:srgbClr val="080BA5"/>
                </a:solidFill>
                <a:latin typeface="楷体" panose="02010609060101010101" charset="-122"/>
                <a:ea typeface="楷体" panose="02010609060101010101" charset="-122"/>
                <a:cs typeface="楷体" panose="02010609060101010101" charset="-122"/>
              </a:rPr>
              <a:t>公元后第二个一千年</a:t>
            </a:r>
            <a:r>
              <a:rPr lang="zh-CN" altLang="en-US" sz="2800" b="1">
                <a:latin typeface="楷体" panose="02010609060101010101" charset="-122"/>
                <a:ea typeface="楷体" panose="02010609060101010101" charset="-122"/>
                <a:cs typeface="楷体" panose="02010609060101010101" charset="-122"/>
              </a:rPr>
              <a:t>，南方超越北方，中国经济文化重心南移</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完成。西部及西北各地区先后被元、清等政权稳固地整合到中央王朝的</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疆域之中。</a:t>
            </a:r>
            <a:endParaRPr lang="zh-CN" altLang="en-US" sz="2800" b="1">
              <a:latin typeface="楷体" panose="02010609060101010101" charset="-122"/>
              <a:ea typeface="楷体" panose="02010609060101010101" charset="-122"/>
              <a:cs typeface="楷体" panose="02010609060101010101" charset="-122"/>
            </a:endParaRPr>
          </a:p>
          <a:p>
            <a:pPr algn="l"/>
            <a:r>
              <a:rPr lang="zh-CN" altLang="en-US" sz="2800" b="1">
                <a:latin typeface="楷体" panose="02010609060101010101" charset="-122"/>
                <a:ea typeface="楷体" panose="02010609060101010101" charset="-122"/>
                <a:cs typeface="楷体" panose="02010609060101010101" charset="-122"/>
              </a:rPr>
              <a:t> </a:t>
            </a:r>
            <a:r>
              <a:rPr lang="en-US" altLang="zh-CN" sz="2800" b="1">
                <a:latin typeface="楷体" panose="02010609060101010101" charset="-122"/>
                <a:ea typeface="楷体" panose="02010609060101010101" charset="-122"/>
                <a:cs typeface="楷体" panose="02010609060101010101" charset="-122"/>
              </a:rPr>
              <a:t>                              </a:t>
            </a:r>
            <a:r>
              <a:rPr lang="en-US" altLang="zh-CN" sz="2800" b="1" dirty="0" smtClean="0">
                <a:latin typeface="楷体" panose="02010609060101010101" charset="-122"/>
                <a:ea typeface="楷体" panose="02010609060101010101" charset="-122"/>
                <a:cs typeface="楷体" panose="02010609060101010101" charset="-122"/>
                <a:sym typeface="+mn-ea"/>
              </a:rPr>
              <a:t>——</a:t>
            </a:r>
            <a:r>
              <a:rPr lang="zh-CN" altLang="en-US" sz="2800" b="1" dirty="0" smtClean="0">
                <a:latin typeface="楷体" panose="02010609060101010101" charset="-122"/>
                <a:ea typeface="楷体" panose="02010609060101010101" charset="-122"/>
                <a:cs typeface="楷体" panose="02010609060101010101" charset="-122"/>
                <a:sym typeface="+mn-ea"/>
              </a:rPr>
              <a:t>姚大力</a:t>
            </a:r>
            <a:r>
              <a:rPr lang="en-US" altLang="zh-CN" sz="2800" b="1" dirty="0" smtClean="0">
                <a:latin typeface="楷体" panose="02010609060101010101" charset="-122"/>
                <a:ea typeface="楷体" panose="02010609060101010101" charset="-122"/>
                <a:cs typeface="楷体" panose="02010609060101010101" charset="-122"/>
                <a:sym typeface="+mn-ea"/>
              </a:rPr>
              <a:t>《</a:t>
            </a:r>
            <a:r>
              <a:rPr lang="zh-CN" altLang="en-US" sz="2800" b="1" dirty="0" smtClean="0">
                <a:latin typeface="楷体" panose="02010609060101010101" charset="-122"/>
                <a:ea typeface="楷体" panose="02010609060101010101" charset="-122"/>
                <a:cs typeface="楷体" panose="02010609060101010101" charset="-122"/>
                <a:sym typeface="+mn-ea"/>
              </a:rPr>
              <a:t>追寻“我们”的根源</a:t>
            </a:r>
            <a:r>
              <a:rPr lang="en-US" altLang="zh-CN" sz="2800" b="1" dirty="0" smtClean="0">
                <a:latin typeface="楷体" panose="02010609060101010101" charset="-122"/>
                <a:ea typeface="楷体" panose="02010609060101010101" charset="-122"/>
                <a:cs typeface="楷体" panose="02010609060101010101" charset="-122"/>
                <a:sym typeface="+mn-ea"/>
              </a:rPr>
              <a:t>》</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500"/>
                                        <p:tgtEl>
                                          <p:spTgt spid="2">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500"/>
                                        <p:tgtEl>
                                          <p:spTgt spid="2">
                                            <p:txEl>
                                              <p:pRg st="6" end="6"/>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left)">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wipe(left)">
                                      <p:cBhvr>
                                        <p:cTn id="35" dur="500"/>
                                        <p:tgtEl>
                                          <p:spTgt spid="2">
                                            <p:txEl>
                                              <p:pRg st="8" end="8"/>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wipe(left)">
                                      <p:cBhvr>
                                        <p:cTn id="38" dur="500"/>
                                        <p:tgtEl>
                                          <p:spTgt spid="2">
                                            <p:txEl>
                                              <p:pRg st="9" end="9"/>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wipe(left)">
                                      <p:cBhvr>
                                        <p:cTn id="41" dur="500"/>
                                        <p:tgtEl>
                                          <p:spTgt spid="2">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wipe(left)">
                                      <p:cBhvr>
                                        <p:cTn id="46" dur="500"/>
                                        <p:tgtEl>
                                          <p:spTgt spid="2">
                                            <p:txEl>
                                              <p:pRg st="11" end="11"/>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wipe(left)">
                                      <p:cBhvr>
                                        <p:cTn id="49" dur="500"/>
                                        <p:tgtEl>
                                          <p:spTgt spid="2">
                                            <p:txEl>
                                              <p:pRg st="12" end="12"/>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wipe(left)">
                                      <p:cBhvr>
                                        <p:cTn id="5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741045" y="1092835"/>
            <a:ext cx="10515600" cy="16243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buNone/>
            </a:pPr>
            <a:r>
              <a:rPr lang="en-US" altLang="zh-CN" sz="2800" b="1" dirty="0" smtClean="0">
                <a:latin typeface="楷体" panose="02010609060101010101" charset="-122"/>
                <a:ea typeface="楷体" panose="02010609060101010101" charset="-122"/>
              </a:rPr>
              <a:t>    </a:t>
            </a:r>
            <a:r>
              <a:rPr lang="zh-CN" altLang="zh-CN" sz="2800" b="1" dirty="0" smtClean="0">
                <a:latin typeface="楷体" panose="02010609060101010101" charset="-122"/>
                <a:ea typeface="楷体" panose="02010609060101010101" charset="-122"/>
              </a:rPr>
              <a:t>在过去习惯的关于“中国”的历史论述中，最不容易被规整地纳入“中国”的，就是元朝和清朝两个帝国的历史。</a:t>
            </a:r>
            <a:endParaRPr lang="en-US" altLang="zh-CN" sz="2800" b="1" dirty="0" smtClean="0">
              <a:latin typeface="楷体" panose="02010609060101010101" charset="-122"/>
              <a:ea typeface="楷体" panose="02010609060101010101" charset="-122"/>
            </a:endParaRPr>
          </a:p>
          <a:p>
            <a:pPr marL="0" indent="0" algn="r" fontAlgn="auto">
              <a:lnSpc>
                <a:spcPct val="120000"/>
              </a:lnSpc>
              <a:spcBef>
                <a:spcPts val="0"/>
              </a:spcBef>
              <a:buNone/>
            </a:pPr>
            <a:r>
              <a:rPr lang="en-US" altLang="zh-CN" sz="2800" b="1" dirty="0" smtClean="0">
                <a:latin typeface="楷体" panose="02010609060101010101" charset="-122"/>
                <a:ea typeface="楷体" panose="02010609060101010101" charset="-122"/>
              </a:rPr>
              <a:t>——</a:t>
            </a:r>
            <a:r>
              <a:rPr lang="zh-CN" altLang="en-US" sz="2800" b="1" dirty="0" smtClean="0">
                <a:latin typeface="楷体" panose="02010609060101010101" charset="-122"/>
                <a:ea typeface="楷体" panose="02010609060101010101" charset="-122"/>
              </a:rPr>
              <a:t>葛兆光</a:t>
            </a:r>
            <a:r>
              <a:rPr lang="en-US" altLang="zh-CN" sz="2800" b="1" dirty="0" smtClean="0">
                <a:latin typeface="楷体" panose="02010609060101010101" charset="-122"/>
                <a:ea typeface="楷体" panose="02010609060101010101" charset="-122"/>
              </a:rPr>
              <a:t>《</a:t>
            </a:r>
            <a:r>
              <a:rPr lang="zh-CN" altLang="en-US" sz="2800" b="1" dirty="0" smtClean="0">
                <a:latin typeface="楷体" panose="02010609060101010101" charset="-122"/>
                <a:ea typeface="楷体" panose="02010609060101010101" charset="-122"/>
              </a:rPr>
              <a:t>宅兹中国</a:t>
            </a:r>
            <a:r>
              <a:rPr lang="en-US" altLang="zh-CN" sz="2800" b="1" dirty="0" smtClean="0">
                <a:latin typeface="楷体" panose="02010609060101010101" charset="-122"/>
                <a:ea typeface="楷体" panose="02010609060101010101" charset="-122"/>
              </a:rPr>
              <a:t>》</a:t>
            </a:r>
            <a:endParaRPr lang="zh-CN" altLang="en-US" sz="2800" b="1" dirty="0">
              <a:latin typeface="楷体" panose="02010609060101010101" charset="-122"/>
              <a:ea typeface="楷体" panose="02010609060101010101" charset="-122"/>
            </a:endParaRPr>
          </a:p>
        </p:txBody>
      </p:sp>
      <p:sp>
        <p:nvSpPr>
          <p:cNvPr id="5" name="文本框 4"/>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3</a:t>
            </a:r>
            <a:r>
              <a:rPr lang="zh-CN" altLang="en-US" sz="3200" b="1">
                <a:solidFill>
                  <a:srgbClr val="0B08A5"/>
                </a:solidFill>
              </a:rPr>
              <a:t>、</a:t>
            </a:r>
            <a:r>
              <a:rPr lang="zh-CN" sz="3200" b="1">
                <a:solidFill>
                  <a:srgbClr val="0B08A5"/>
                </a:solidFill>
              </a:rPr>
              <a:t>现代中国学者的新书写</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内容占位符 2"/>
          <p:cNvSpPr>
            <a:spLocks noGrp="1"/>
          </p:cNvSpPr>
          <p:nvPr/>
        </p:nvSpPr>
        <p:spPr>
          <a:xfrm>
            <a:off x="741045" y="2932430"/>
            <a:ext cx="10847070" cy="2893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b="1" dirty="0" smtClean="0">
                <a:latin typeface="楷体" panose="02010609060101010101" charset="-122"/>
                <a:ea typeface="楷体" panose="02010609060101010101" charset="-122"/>
              </a:rPr>
              <a:t>    </a:t>
            </a:r>
            <a:r>
              <a:rPr lang="zh-CN" altLang="zh-CN" b="1" dirty="0" smtClean="0">
                <a:latin typeface="楷体" panose="02010609060101010101" charset="-122"/>
                <a:ea typeface="楷体" panose="02010609060101010101" charset="-122"/>
                <a:cs typeface="楷体" panose="02010609060101010101" charset="-122"/>
              </a:rPr>
              <a:t>雍正帝曾说“中国（此指汉族地区）之一统始于秦；塞外之一统始于元，而极盛于我朝。”元清</a:t>
            </a:r>
            <a:r>
              <a:rPr lang="zh-CN" altLang="zh-CN" b="1" dirty="0" smtClean="0">
                <a:solidFill>
                  <a:srgbClr val="080BA5"/>
                </a:solidFill>
                <a:latin typeface="楷体" panose="02010609060101010101" charset="-122"/>
                <a:ea typeface="楷体" panose="02010609060101010101" charset="-122"/>
                <a:cs typeface="楷体" panose="02010609060101010101" charset="-122"/>
              </a:rPr>
              <a:t>合“中国”与“塞外之一统”此二者为一体的国家建构模式</a:t>
            </a:r>
            <a:r>
              <a:rPr lang="zh-CN" altLang="zh-CN" b="1" dirty="0" smtClean="0">
                <a:latin typeface="楷体" panose="02010609060101010101" charset="-122"/>
                <a:ea typeface="楷体" panose="02010609060101010101" charset="-122"/>
                <a:cs typeface="楷体" panose="02010609060101010101" charset="-122"/>
              </a:rPr>
              <a:t>，其实就是从中华帝国的边疆区域发展出来的内亚边疆帝国的国家建构模式。这一模式起始于辽，承袭于金，发展于元，成熟于清。</a:t>
            </a:r>
            <a:endParaRPr lang="zh-CN" altLang="zh-CN" b="1" dirty="0" smtClean="0">
              <a:latin typeface="楷体" panose="02010609060101010101" charset="-122"/>
              <a:ea typeface="楷体" panose="02010609060101010101" charset="-122"/>
              <a:cs typeface="楷体" panose="02010609060101010101" charset="-122"/>
            </a:endParaRPr>
          </a:p>
          <a:p>
            <a:pPr marL="0" indent="0">
              <a:lnSpc>
                <a:spcPct val="100000"/>
              </a:lnSpc>
              <a:spcBef>
                <a:spcPts val="0"/>
              </a:spcBef>
              <a:buNone/>
            </a:pPr>
            <a:r>
              <a:rPr lang="zh-CN" altLang="zh-CN" b="1" dirty="0" smtClean="0">
                <a:latin typeface="楷体" panose="02010609060101010101" charset="-122"/>
                <a:ea typeface="楷体" panose="02010609060101010101" charset="-122"/>
              </a:rPr>
              <a:t> </a:t>
            </a:r>
            <a:r>
              <a:rPr lang="en-US" altLang="zh-CN" b="1" dirty="0" smtClean="0">
                <a:latin typeface="楷体" panose="02010609060101010101" charset="-122"/>
                <a:ea typeface="楷体" panose="02010609060101010101" charset="-122"/>
              </a:rPr>
              <a:t>                          ——</a:t>
            </a:r>
            <a:r>
              <a:rPr lang="zh-CN" altLang="en-US" b="1" dirty="0" smtClean="0">
                <a:latin typeface="楷体" panose="02010609060101010101" charset="-122"/>
                <a:ea typeface="楷体" panose="02010609060101010101" charset="-122"/>
              </a:rPr>
              <a:t>姚大力</a:t>
            </a:r>
            <a:r>
              <a:rPr lang="en-US" altLang="zh-CN" b="1" dirty="0" smtClean="0">
                <a:latin typeface="楷体" panose="02010609060101010101" charset="-122"/>
                <a:ea typeface="楷体" panose="02010609060101010101" charset="-122"/>
              </a:rPr>
              <a:t>《</a:t>
            </a:r>
            <a:r>
              <a:rPr lang="zh-CN" altLang="en-US" b="1" dirty="0" smtClean="0">
                <a:latin typeface="楷体" panose="02010609060101010101" charset="-122"/>
                <a:ea typeface="楷体" panose="02010609060101010101" charset="-122"/>
              </a:rPr>
              <a:t>追寻“我们”的根源</a:t>
            </a:r>
            <a:r>
              <a:rPr lang="en-US" altLang="zh-CN" b="1" dirty="0" smtClean="0">
                <a:latin typeface="楷体" panose="02010609060101010101" charset="-122"/>
                <a:ea typeface="楷体" panose="02010609060101010101" charset="-122"/>
              </a:rPr>
              <a:t>》</a:t>
            </a:r>
            <a:endParaRPr lang="en-US" altLang="zh-CN" b="1" dirty="0" smtClean="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9625" y="1385570"/>
            <a:ext cx="10573385" cy="3709035"/>
          </a:xfrm>
          <a:prstGeom prst="rect">
            <a:avLst/>
          </a:prstGeom>
          <a:noFill/>
        </p:spPr>
        <p:txBody>
          <a:bodyPr wrap="none" rtlCol="0">
            <a:spAutoFit/>
          </a:bodyPr>
          <a:p>
            <a:pPr>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清朝建立的大一统，与秦始皇建立的大一统不一样，</a:t>
            </a:r>
            <a:r>
              <a:rPr lang="zh-CN" altLang="en-US" sz="2800" b="1">
                <a:solidFill>
                  <a:srgbClr val="080BA5"/>
                </a:solidFill>
                <a:latin typeface="楷体" panose="02010609060101010101" charset="-122"/>
                <a:ea typeface="楷体" panose="02010609060101010101" charset="-122"/>
                <a:cs typeface="楷体" panose="02010609060101010101" charset="-122"/>
              </a:rPr>
              <a:t>不再是</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en-US" altLang="zh-CN" sz="2800" b="1">
                <a:solidFill>
                  <a:srgbClr val="080BA5"/>
                </a:solidFill>
                <a:latin typeface="楷体" panose="02010609060101010101" charset="-122"/>
                <a:ea typeface="楷体" panose="02010609060101010101" charset="-122"/>
                <a:cs typeface="楷体" panose="02010609060101010101" charset="-122"/>
              </a:rPr>
              <a:t>“</a:t>
            </a:r>
            <a:r>
              <a:rPr lang="zh-CN" altLang="en-US" sz="2800" b="1">
                <a:solidFill>
                  <a:srgbClr val="080BA5"/>
                </a:solidFill>
                <a:latin typeface="楷体" panose="02010609060101010101" charset="-122"/>
                <a:ea typeface="楷体" panose="02010609060101010101" charset="-122"/>
                <a:cs typeface="楷体" panose="02010609060101010101" charset="-122"/>
              </a:rPr>
              <a:t>车同轨、书同文、行同伦</a:t>
            </a:r>
            <a:r>
              <a:rPr lang="en-US" altLang="zh-CN" sz="2800" b="1">
                <a:solidFill>
                  <a:srgbClr val="080BA5"/>
                </a:solidFill>
                <a:latin typeface="楷体" panose="02010609060101010101" charset="-122"/>
                <a:ea typeface="楷体" panose="02010609060101010101" charset="-122"/>
                <a:cs typeface="楷体" panose="02010609060101010101" charset="-122"/>
              </a:rPr>
              <a:t>”</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而是在一个多民族的帝国内部创造</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了一个</a:t>
            </a:r>
            <a:r>
              <a:rPr lang="zh-CN" altLang="en-US" sz="2800" b="1">
                <a:solidFill>
                  <a:srgbClr val="C00000"/>
                </a:solidFill>
                <a:latin typeface="楷体" panose="02010609060101010101" charset="-122"/>
                <a:ea typeface="楷体" panose="02010609060101010101" charset="-122"/>
                <a:cs typeface="楷体" panose="02010609060101010101" charset="-122"/>
              </a:rPr>
              <a:t>双元的政教制度</a:t>
            </a:r>
            <a:r>
              <a:rPr lang="zh-CN" altLang="en-US" sz="2800" b="1">
                <a:latin typeface="楷体" panose="02010609060101010101" charset="-122"/>
                <a:ea typeface="楷体" panose="02010609060101010101" charset="-122"/>
                <a:cs typeface="楷体" panose="02010609060101010101" charset="-122"/>
              </a:rPr>
              <a:t>。在</a:t>
            </a:r>
            <a:r>
              <a:rPr lang="zh-CN" altLang="en-US" sz="2800" b="1">
                <a:solidFill>
                  <a:srgbClr val="C00000"/>
                </a:solidFill>
                <a:latin typeface="楷体" panose="02010609060101010101" charset="-122"/>
                <a:ea typeface="楷体" panose="02010609060101010101" charset="-122"/>
                <a:cs typeface="楷体" panose="02010609060101010101" charset="-122"/>
              </a:rPr>
              <a:t>汉族地区</a:t>
            </a:r>
            <a:r>
              <a:rPr lang="zh-CN" altLang="en-US" sz="2800" b="1">
                <a:latin typeface="楷体" panose="02010609060101010101" charset="-122"/>
                <a:ea typeface="楷体" panose="02010609060101010101" charset="-122"/>
                <a:cs typeface="楷体" panose="02010609060101010101" charset="-122"/>
              </a:rPr>
              <a:t>的本部十八省，清朝继承了历</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代的儒家礼乐制度，以华夏文明治理华夏；而在</a:t>
            </a:r>
            <a:r>
              <a:rPr lang="zh-CN" altLang="en-US" sz="2800" b="1">
                <a:solidFill>
                  <a:srgbClr val="C00000"/>
                </a:solidFill>
                <a:latin typeface="楷体" panose="02010609060101010101" charset="-122"/>
                <a:ea typeface="楷体" panose="02010609060101010101" charset="-122"/>
                <a:cs typeface="楷体" panose="02010609060101010101" charset="-122"/>
              </a:rPr>
              <a:t>满蒙藏边疆地区</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乃以喇嘛教为共同的精神纽带，在治理方式上更具有多元、弹性</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和灵活性，以保持历史的延续性。</a:t>
            </a:r>
            <a:endParaRPr lang="zh-CN" altLang="en-US" sz="2800" b="1">
              <a:latin typeface="楷体" panose="02010609060101010101" charset="-122"/>
              <a:ea typeface="楷体" panose="02010609060101010101" charset="-122"/>
              <a:cs typeface="楷体" panose="02010609060101010101" charset="-122"/>
            </a:endParaRPr>
          </a:p>
          <a:p>
            <a:pPr>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 </a:t>
            </a: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许纪霖《多元脉络中的</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中国</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3</a:t>
            </a:r>
            <a:r>
              <a:rPr lang="zh-CN" altLang="en-US" sz="3200" b="1">
                <a:solidFill>
                  <a:srgbClr val="0B08A5"/>
                </a:solidFill>
              </a:rPr>
              <a:t>、</a:t>
            </a:r>
            <a:r>
              <a:rPr lang="zh-CN" sz="3200" b="1">
                <a:solidFill>
                  <a:srgbClr val="0B08A5"/>
                </a:solidFill>
              </a:rPr>
              <a:t>现代中国学者的新书写</a:t>
            </a:r>
            <a:endParaRPr lang="zh-CN" sz="3200" b="1">
              <a:solidFill>
                <a:srgbClr val="0B08A5"/>
              </a:solidFill>
            </a:endParaRPr>
          </a:p>
        </p:txBody>
      </p:sp>
      <p:sp>
        <p:nvSpPr>
          <p:cNvPr id="6" name="文本框 5"/>
          <p:cNvSpPr txBox="1"/>
          <p:nvPr/>
        </p:nvSpPr>
        <p:spPr>
          <a:xfrm>
            <a:off x="248920" y="84455"/>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1200" y="1165225"/>
            <a:ext cx="10554335" cy="5000625"/>
          </a:xfrm>
          <a:prstGeom prst="rect">
            <a:avLst/>
          </a:prstGeom>
          <a:noFill/>
        </p:spPr>
        <p:txBody>
          <a:bodyPr wrap="none" rtlCol="0">
            <a:spAutoFit/>
          </a:bodyPr>
          <a:p>
            <a:pPr>
              <a:lnSpc>
                <a:spcPct val="13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满人入关，</a:t>
            </a:r>
            <a:r>
              <a:rPr lang="zh-CN" altLang="en-US" sz="2800" b="1">
                <a:solidFill>
                  <a:srgbClr val="080BA5"/>
                </a:solidFill>
                <a:latin typeface="楷体" panose="02010609060101010101" charset="-122"/>
                <a:ea typeface="楷体" panose="02010609060101010101" charset="-122"/>
                <a:cs typeface="楷体" panose="02010609060101010101" charset="-122"/>
              </a:rPr>
              <a:t>接收了明朝的天下，循原有的统治方式，用汉制、</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zh-CN" altLang="en-US" sz="2800" b="1">
                <a:solidFill>
                  <a:srgbClr val="080BA5"/>
                </a:solidFill>
                <a:latin typeface="楷体" panose="02010609060101010101" charset="-122"/>
                <a:ea typeface="楷体" panose="02010609060101010101" charset="-122"/>
                <a:cs typeface="楷体" panose="02010609060101010101" charset="-122"/>
              </a:rPr>
              <a:t>汉官治汉人</a:t>
            </a:r>
            <a:r>
              <a:rPr lang="en-US" altLang="zh-CN" sz="2800" b="1">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满蒙藏地区，以藏传佛教为精神纽带，以婚姻为</a:t>
            </a:r>
            <a:endParaRPr lang="zh-CN" altLang="en-US" sz="2800" b="1">
              <a:solidFill>
                <a:srgbClr val="C00000"/>
              </a:solidFill>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zh-CN" altLang="en-US" sz="2800" b="1">
                <a:solidFill>
                  <a:srgbClr val="C00000"/>
                </a:solidFill>
                <a:latin typeface="楷体" panose="02010609060101010101" charset="-122"/>
                <a:ea typeface="楷体" panose="02010609060101010101" charset="-122"/>
                <a:cs typeface="楷体" panose="02010609060101010101" charset="-122"/>
              </a:rPr>
              <a:t>亲缘纽带，以盟会朝觐为仪式，以朝贡赏赐为交换</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满蒙藏事务</a:t>
            </a:r>
            <a:endParaRPr lang="zh-CN" altLang="en-US" sz="2800" b="1">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统由</a:t>
            </a:r>
            <a:r>
              <a:rPr lang="zh-CN" altLang="en-US" sz="2800" b="1">
                <a:solidFill>
                  <a:srgbClr val="C00000"/>
                </a:solidFill>
                <a:latin typeface="楷体" panose="02010609060101010101" charset="-122"/>
                <a:ea typeface="楷体" panose="02010609060101010101" charset="-122"/>
                <a:cs typeface="楷体" panose="02010609060101010101" charset="-122"/>
              </a:rPr>
              <a:t>理藩院</a:t>
            </a:r>
            <a:r>
              <a:rPr lang="zh-CN" altLang="en-US" sz="2800" b="1">
                <a:latin typeface="楷体" panose="02010609060101010101" charset="-122"/>
                <a:ea typeface="楷体" panose="02010609060101010101" charset="-122"/>
                <a:cs typeface="楷体" panose="02010609060101010101" charset="-122"/>
              </a:rPr>
              <a:t>、内务府及旗务系统管辖，直属于清朝皇帝</a:t>
            </a:r>
            <a:r>
              <a:rPr lang="en-US" altLang="zh-CN" sz="2800" b="1">
                <a:latin typeface="楷体" panose="02010609060101010101" charset="-122"/>
                <a:ea typeface="楷体" panose="02010609060101010101" charset="-122"/>
                <a:cs typeface="楷体" panose="02010609060101010101" charset="-122"/>
              </a:rPr>
              <a:t>……</a:t>
            </a:r>
            <a:endParaRPr lang="en-US" altLang="zh-CN" sz="2800" b="1">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首都除北京之外，还有</a:t>
            </a:r>
            <a:r>
              <a:rPr lang="zh-CN" altLang="en-US" sz="2800" b="1">
                <a:solidFill>
                  <a:srgbClr val="C00000"/>
                </a:solidFill>
                <a:latin typeface="楷体" panose="02010609060101010101" charset="-122"/>
                <a:ea typeface="楷体" panose="02010609060101010101" charset="-122"/>
                <a:cs typeface="楷体" panose="02010609060101010101" charset="-122"/>
              </a:rPr>
              <a:t>承德的夏都</a:t>
            </a:r>
            <a:r>
              <a:rPr lang="zh-CN" altLang="en-US" sz="2800" b="1">
                <a:latin typeface="楷体" panose="02010609060101010101" charset="-122"/>
                <a:ea typeface="楷体" panose="02010609060101010101" charset="-122"/>
                <a:cs typeface="楷体" panose="02010609060101010101" charset="-122"/>
              </a:rPr>
              <a:t>，蒙古王公、西藏喇嘛、</a:t>
            </a:r>
            <a:endParaRPr lang="zh-CN" altLang="en-US" sz="2800" b="1">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满洲贵族都在此朝觐会盟，一次一次地确认清朝皇帝的宗主权。</a:t>
            </a:r>
            <a:endParaRPr lang="zh-CN" altLang="en-US" sz="2800" b="1">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zh-CN" altLang="en-US" sz="2800" b="1">
                <a:solidFill>
                  <a:srgbClr val="C00000"/>
                </a:solidFill>
                <a:latin typeface="楷体" panose="02010609060101010101" charset="-122"/>
                <a:ea typeface="楷体" panose="02010609060101010101" charset="-122"/>
                <a:cs typeface="楷体" panose="02010609060101010101" charset="-122"/>
              </a:rPr>
              <a:t>汉地体系与满蒙藏体系，叠合成为清帝国的二元体制</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 </a:t>
            </a: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许倬云《万古江河》</a:t>
            </a:r>
            <a:endParaRPr lang="zh-CN" altLang="en-US" sz="2800" b="1">
              <a:latin typeface="楷体" panose="02010609060101010101" charset="-122"/>
              <a:ea typeface="楷体" panose="02010609060101010101" charset="-122"/>
              <a:cs typeface="楷体" panose="02010609060101010101" charset="-122"/>
            </a:endParaRPr>
          </a:p>
          <a:p>
            <a:endParaRPr lang="zh-CN" altLang="en-US" sz="28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3</a:t>
            </a:r>
            <a:r>
              <a:rPr lang="zh-CN" altLang="en-US" sz="3200" b="1">
                <a:solidFill>
                  <a:srgbClr val="0B08A5"/>
                </a:solidFill>
              </a:rPr>
              <a:t>、</a:t>
            </a:r>
            <a:r>
              <a:rPr lang="zh-CN" sz="3200" b="1">
                <a:solidFill>
                  <a:srgbClr val="0B08A5"/>
                </a:solidFill>
              </a:rPr>
              <a:t>现代中国学者的新书写</a:t>
            </a:r>
            <a:endParaRPr lang="zh-CN" sz="3200" b="1">
              <a:solidFill>
                <a:srgbClr val="0B08A5"/>
              </a:solidFill>
            </a:endParaRPr>
          </a:p>
        </p:txBody>
      </p:sp>
      <p:sp>
        <p:nvSpPr>
          <p:cNvPr id="6" name="文本框 5"/>
          <p:cNvSpPr txBox="1"/>
          <p:nvPr/>
        </p:nvSpPr>
        <p:spPr>
          <a:xfrm>
            <a:off x="248920" y="84455"/>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56310" y="1304925"/>
            <a:ext cx="10280015" cy="3784600"/>
          </a:xfrm>
          <a:prstGeom prst="rect">
            <a:avLst/>
          </a:prstGeom>
          <a:noFill/>
        </p:spPr>
        <p:txBody>
          <a:bodyPr wrap="square" rtlCol="0">
            <a:spAutoFit/>
          </a:bodyPr>
          <a:p>
            <a:pPr>
              <a:lnSpc>
                <a:spcPct val="150000"/>
              </a:lnSpc>
            </a:pPr>
            <a:r>
              <a:rPr lang="en-US" altLang="zh-CN" sz="3200" b="1">
                <a:latin typeface="楷体" panose="02010609060101010101" charset="-122"/>
                <a:ea typeface="楷体" panose="02010609060101010101" charset="-122"/>
                <a:cs typeface="楷体" panose="02010609060101010101" charset="-122"/>
              </a:rPr>
              <a:t>    </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由清朝完成的对西北中国的征服，继承和改造了关于</a:t>
            </a:r>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中国</a:t>
            </a:r>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的认同</a:t>
            </a:r>
            <a:r>
              <a:rPr lang="en-US" altLang="zh-CN" sz="3200" b="1">
                <a:latin typeface="微软雅黑" panose="020B0503020204020204" charset="-122"/>
                <a:ea typeface="微软雅黑" panose="020B0503020204020204" charset="-122"/>
                <a:cs typeface="微软雅黑" panose="020B0503020204020204" charset="-122"/>
              </a:rPr>
              <a:t>……</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到</a:t>
            </a:r>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18</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世纪为止的清朝国家体制所确立的框架，使</a:t>
            </a:r>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19</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世纪晚期的中华民族认同得以在其中实现。</a:t>
            </a:r>
            <a:r>
              <a:rPr lang="zh-CN" altLang="en-US" sz="3200" b="1">
                <a:latin typeface="微软雅黑" panose="020B0503020204020204" charset="-122"/>
                <a:ea typeface="微软雅黑" panose="020B0503020204020204" charset="-122"/>
                <a:cs typeface="微软雅黑" panose="020B0503020204020204" charset="-122"/>
              </a:rPr>
              <a:t> </a:t>
            </a:r>
            <a:r>
              <a:rPr lang="en-US" altLang="zh-CN" sz="3200" b="1">
                <a:latin typeface="微软雅黑" panose="020B0503020204020204" charset="-122"/>
                <a:ea typeface="微软雅黑" panose="020B0503020204020204" charset="-122"/>
                <a:cs typeface="微软雅黑" panose="020B0503020204020204" charset="-122"/>
              </a:rPr>
              <a:t>  </a:t>
            </a:r>
            <a:r>
              <a:rPr lang="en-US" altLang="zh-CN" sz="3200" b="1">
                <a:latin typeface="楷体" panose="02010609060101010101" charset="-122"/>
                <a:ea typeface="楷体" panose="02010609060101010101" charset="-122"/>
                <a:cs typeface="楷体" panose="02010609060101010101" charset="-122"/>
              </a:rPr>
              <a:t>                   </a:t>
            </a:r>
            <a:endParaRPr lang="en-US" altLang="zh-CN" sz="3200" b="1">
              <a:latin typeface="楷体" panose="02010609060101010101" charset="-122"/>
              <a:ea typeface="楷体" panose="02010609060101010101" charset="-122"/>
              <a:cs typeface="楷体" panose="02010609060101010101" charset="-122"/>
            </a:endParaRPr>
          </a:p>
          <a:p>
            <a:pPr>
              <a:lnSpc>
                <a:spcPct val="150000"/>
              </a:lnSpc>
            </a:pPr>
            <a:r>
              <a:rPr lang="en-US" altLang="zh-CN" sz="3200" b="1">
                <a:latin typeface="楷体" panose="02010609060101010101" charset="-122"/>
                <a:ea typeface="楷体" panose="02010609060101010101" charset="-122"/>
                <a:cs typeface="楷体" panose="02010609060101010101" charset="-122"/>
              </a:rPr>
              <a:t>                       ——</a:t>
            </a:r>
            <a:r>
              <a:rPr lang="zh-CN" altLang="en-US" sz="3200" b="1">
                <a:latin typeface="楷体" panose="02010609060101010101" charset="-122"/>
                <a:ea typeface="楷体" panose="02010609060101010101" charset="-122"/>
                <a:cs typeface="楷体" panose="02010609060101010101" charset="-122"/>
              </a:rPr>
              <a:t>濮德培《中国向西挺进》</a:t>
            </a:r>
            <a:endParaRPr lang="zh-CN" altLang="en-US" sz="32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4656455" y="146050"/>
            <a:ext cx="6035675" cy="583565"/>
          </a:xfrm>
          <a:prstGeom prst="rect">
            <a:avLst/>
          </a:prstGeom>
          <a:noFill/>
        </p:spPr>
        <p:txBody>
          <a:bodyPr wrap="square" rtlCol="0">
            <a:spAutoFit/>
          </a:bodyPr>
          <a:p>
            <a:r>
              <a:rPr lang="en-US" altLang="zh-CN" sz="3200" b="1">
                <a:solidFill>
                  <a:srgbClr val="0B08A5"/>
                </a:solidFill>
              </a:rPr>
              <a:t>3</a:t>
            </a:r>
            <a:r>
              <a:rPr lang="zh-CN" altLang="en-US" sz="3200" b="1">
                <a:solidFill>
                  <a:srgbClr val="0B08A5"/>
                </a:solidFill>
              </a:rPr>
              <a:t>、</a:t>
            </a:r>
            <a:r>
              <a:rPr lang="zh-CN" sz="3200" b="1">
                <a:solidFill>
                  <a:srgbClr val="0B08A5"/>
                </a:solidFill>
              </a:rPr>
              <a:t>现代中国学者的新书写</a:t>
            </a:r>
            <a:endParaRPr lang="zh-CN" sz="3200" b="1">
              <a:solidFill>
                <a:srgbClr val="0B08A5"/>
              </a:solidFill>
            </a:endParaRPr>
          </a:p>
        </p:txBody>
      </p:sp>
      <p:sp>
        <p:nvSpPr>
          <p:cNvPr id="6" name="文本框 5"/>
          <p:cNvSpPr txBox="1"/>
          <p:nvPr/>
        </p:nvSpPr>
        <p:spPr>
          <a:xfrm>
            <a:off x="248920" y="84455"/>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5348605" y="828040"/>
            <a:ext cx="6843395" cy="5201920"/>
          </a:xfrm>
          <a:prstGeom prst="rect">
            <a:avLst/>
          </a:prstGeom>
        </p:spPr>
      </p:pic>
      <p:sp>
        <p:nvSpPr>
          <p:cNvPr id="14" name="文本框 13"/>
          <p:cNvSpPr txBox="1"/>
          <p:nvPr/>
        </p:nvSpPr>
        <p:spPr>
          <a:xfrm>
            <a:off x="387350" y="178435"/>
            <a:ext cx="5346065" cy="2968625"/>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spAutoFit/>
          </a:bodyPr>
          <a:p>
            <a:pPr marL="342900" indent="-342900">
              <a:lnSpc>
                <a:spcPct val="130000"/>
              </a:lnSpc>
              <a:buFont typeface="Wingdings" panose="05000000000000000000" charset="0"/>
              <a:buChar char="Ø"/>
            </a:pPr>
            <a:r>
              <a:rPr lang="zh-CN" altLang="en-US" sz="2400" b="1">
                <a:solidFill>
                  <a:srgbClr val="FF0000"/>
                </a:solidFill>
              </a:rPr>
              <a:t>人口分界线：</a:t>
            </a:r>
            <a:r>
              <a:rPr lang="zh-CN" altLang="en-US" sz="2400" b="1">
                <a:solidFill>
                  <a:schemeClr val="tx1"/>
                </a:solidFill>
              </a:rPr>
              <a:t>3</a:t>
            </a:r>
            <a:r>
              <a:rPr lang="zh-CN" altLang="en-US" sz="2400"/>
              <a:t>6%土地96%人口；</a:t>
            </a:r>
            <a:r>
              <a:rPr lang="en-US" altLang="zh-CN" sz="2400"/>
              <a:t>       </a:t>
            </a:r>
            <a:endParaRPr lang="en-US" altLang="zh-CN" sz="2400"/>
          </a:p>
          <a:p>
            <a:pPr indent="0">
              <a:lnSpc>
                <a:spcPct val="130000"/>
              </a:lnSpc>
              <a:buFont typeface="Wingdings" panose="05000000000000000000" charset="0"/>
              <a:buNone/>
            </a:pPr>
            <a:r>
              <a:rPr lang="en-US" altLang="zh-CN" sz="2400"/>
              <a:t>                               </a:t>
            </a:r>
            <a:r>
              <a:rPr lang="zh-CN" altLang="en-US" sz="2400"/>
              <a:t>64%土地4%人口。</a:t>
            </a:r>
            <a:endParaRPr lang="zh-CN" altLang="en-US" sz="2400"/>
          </a:p>
          <a:p>
            <a:pPr marL="342900" indent="-342900">
              <a:lnSpc>
                <a:spcPct val="130000"/>
              </a:lnSpc>
              <a:buFont typeface="Wingdings" panose="05000000000000000000" charset="0"/>
              <a:buChar char="Ø"/>
            </a:pPr>
            <a:r>
              <a:rPr lang="zh-CN" altLang="en-US" sz="2400" b="1">
                <a:solidFill>
                  <a:srgbClr val="FF0000"/>
                </a:solidFill>
                <a:sym typeface="+mn-ea"/>
              </a:rPr>
              <a:t>雨量分界线：</a:t>
            </a:r>
            <a:r>
              <a:rPr lang="zh-CN" altLang="en-US" sz="2400">
                <a:sym typeface="+mn-ea"/>
              </a:rPr>
              <a:t>年降雨400毫米</a:t>
            </a:r>
            <a:endParaRPr lang="zh-CN" altLang="en-US" sz="2400">
              <a:sym typeface="+mn-ea"/>
            </a:endParaRPr>
          </a:p>
          <a:p>
            <a:pPr marL="342900" indent="-342900">
              <a:lnSpc>
                <a:spcPct val="130000"/>
              </a:lnSpc>
              <a:buFont typeface="Wingdings" panose="05000000000000000000" charset="0"/>
              <a:buChar char="Ø"/>
            </a:pPr>
            <a:r>
              <a:rPr lang="zh-CN" altLang="en-US" sz="2400" b="1">
                <a:solidFill>
                  <a:srgbClr val="FF0000"/>
                </a:solidFill>
                <a:sym typeface="+mn-ea"/>
              </a:rPr>
              <a:t>经济分界线：</a:t>
            </a:r>
            <a:endParaRPr lang="zh-CN" altLang="en-US" sz="2400" b="1">
              <a:solidFill>
                <a:srgbClr val="FF0000"/>
              </a:solidFill>
              <a:sym typeface="+mn-ea"/>
            </a:endParaRPr>
          </a:p>
          <a:p>
            <a:pPr indent="0">
              <a:lnSpc>
                <a:spcPct val="130000"/>
              </a:lnSpc>
              <a:buFont typeface="Wingdings" panose="05000000000000000000" charset="0"/>
              <a:buNone/>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东南方以农耕为经济基础；</a:t>
            </a:r>
            <a:endParaRPr lang="zh-CN" altLang="en-US" sz="2400" b="1">
              <a:latin typeface="黑体" panose="02010609060101010101" pitchFamily="49" charset="-122"/>
              <a:ea typeface="黑体" panose="02010609060101010101" pitchFamily="49" charset="-122"/>
              <a:cs typeface="黑体" panose="02010609060101010101" pitchFamily="49" charset="-122"/>
              <a:sym typeface="+mn-ea"/>
            </a:endParaRPr>
          </a:p>
          <a:p>
            <a:pPr indent="0">
              <a:lnSpc>
                <a:spcPct val="130000"/>
              </a:lnSpc>
              <a:buFont typeface="Wingdings" panose="05000000000000000000" charset="0"/>
              <a:buNone/>
            </a:pP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b="1">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西北方以游牧为经济基础。</a:t>
            </a:r>
            <a:endParaRPr lang="zh-CN" altLang="en-US" sz="2400" b="1">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9" name="文本框 8"/>
          <p:cNvSpPr txBox="1"/>
          <p:nvPr/>
        </p:nvSpPr>
        <p:spPr>
          <a:xfrm>
            <a:off x="387350" y="3147060"/>
            <a:ext cx="4758690" cy="3448685"/>
          </a:xfrm>
          <a:prstGeom prst="rect">
            <a:avLst/>
          </a:prstGeom>
          <a:noFill/>
        </p:spPr>
        <p:txBody>
          <a:bodyPr wrap="square" rtlCol="0">
            <a:spAutoFit/>
          </a:bodyPr>
          <a:p>
            <a:pPr marL="342900" indent="-342900">
              <a:lnSpc>
                <a:spcPct val="130000"/>
              </a:lnSpc>
              <a:buFont typeface="Wingdings" panose="05000000000000000000" charset="0"/>
              <a:buChar char="Ø"/>
            </a:pPr>
            <a:r>
              <a:rPr lang="zh-CN" altLang="en-US" sz="2400" b="1">
                <a:solidFill>
                  <a:srgbClr val="FF0000"/>
                </a:solidFill>
                <a:sym typeface="+mn-ea"/>
              </a:rPr>
              <a:t>文明分界线：</a:t>
            </a:r>
            <a:r>
              <a:rPr lang="zh-CN" altLang="en-US" sz="2400">
                <a:sym typeface="+mn-ea"/>
              </a:rPr>
              <a:t>其东部是农耕的</a:t>
            </a:r>
            <a:r>
              <a:rPr lang="en-US" altLang="zh-CN" sz="2400">
                <a:sym typeface="+mn-ea"/>
              </a:rPr>
              <a:t>,</a:t>
            </a:r>
            <a:r>
              <a:rPr lang="zh-CN" altLang="en-US" sz="2400">
                <a:sym typeface="+mn-ea"/>
              </a:rPr>
              <a:t>宗法的</a:t>
            </a:r>
            <a:r>
              <a:rPr lang="en-US" altLang="zh-CN" sz="2400">
                <a:sym typeface="+mn-ea"/>
              </a:rPr>
              <a:t>,</a:t>
            </a:r>
            <a:r>
              <a:rPr lang="zh-CN" altLang="en-US" sz="2400">
                <a:sym typeface="+mn-ea"/>
              </a:rPr>
              <a:t>科举的</a:t>
            </a:r>
            <a:r>
              <a:rPr lang="en-US" altLang="zh-CN" sz="2400">
                <a:sym typeface="+mn-ea"/>
              </a:rPr>
              <a:t>,</a:t>
            </a:r>
            <a:r>
              <a:rPr lang="zh-CN" altLang="en-US" sz="2400">
                <a:sym typeface="+mn-ea"/>
              </a:rPr>
              <a:t>儒教的……一句话</a:t>
            </a:r>
            <a:r>
              <a:rPr lang="en-US" altLang="zh-CN" sz="2400">
                <a:sym typeface="+mn-ea"/>
              </a:rPr>
              <a:t>,</a:t>
            </a:r>
            <a:r>
              <a:rPr lang="zh-CN" altLang="en-US" sz="2400">
                <a:sym typeface="+mn-ea"/>
              </a:rPr>
              <a:t>是大多数人理解的传统中国；</a:t>
            </a:r>
            <a:r>
              <a:rPr lang="zh-CN" altLang="en-US" sz="2400">
                <a:sym typeface="+mn-ea"/>
              </a:rPr>
              <a:t>其西部则是或游牧或狩猎</a:t>
            </a:r>
            <a:r>
              <a:rPr lang="en-US" altLang="zh-CN" sz="2400">
                <a:sym typeface="+mn-ea"/>
              </a:rPr>
              <a:t>,</a:t>
            </a:r>
            <a:r>
              <a:rPr lang="zh-CN" altLang="en-US" sz="2400">
                <a:sym typeface="+mn-ea"/>
              </a:rPr>
              <a:t>是部族的</a:t>
            </a:r>
            <a:r>
              <a:rPr lang="en-US" altLang="zh-CN" sz="2400">
                <a:sym typeface="+mn-ea"/>
              </a:rPr>
              <a:t>,</a:t>
            </a:r>
            <a:r>
              <a:rPr lang="zh-CN" altLang="en-US" sz="2400">
                <a:sym typeface="+mn-ea"/>
              </a:rPr>
              <a:t>血缘的</a:t>
            </a:r>
            <a:r>
              <a:rPr lang="en-US" altLang="zh-CN" sz="2400">
                <a:sym typeface="+mn-ea"/>
              </a:rPr>
              <a:t>,</a:t>
            </a:r>
            <a:r>
              <a:rPr lang="zh-CN" altLang="en-US" sz="2400">
                <a:sym typeface="+mn-ea"/>
              </a:rPr>
              <a:t>有着多元信仰和生活方式的非儒教中国。   </a:t>
            </a:r>
            <a:endParaRPr lang="zh-CN" altLang="en-US" sz="2400">
              <a:sym typeface="+mn-ea"/>
            </a:endParaRPr>
          </a:p>
          <a:p>
            <a:pPr indent="0">
              <a:lnSpc>
                <a:spcPct val="130000"/>
              </a:lnSpc>
              <a:buFont typeface="Wingdings" panose="05000000000000000000" charset="0"/>
              <a:buNone/>
            </a:pPr>
            <a:r>
              <a:rPr lang="en-US" altLang="zh-CN" sz="2400">
                <a:sym typeface="+mn-ea"/>
              </a:rPr>
              <a:t>                         ——</a:t>
            </a:r>
            <a:r>
              <a:rPr lang="zh-CN" altLang="en-US" sz="2400">
                <a:sym typeface="+mn-ea"/>
              </a:rPr>
              <a:t>《发现中国》</a:t>
            </a:r>
            <a:endParaRPr lang="zh-CN" altLang="en-US" sz="2400">
              <a:sym typeface="+mn-ea"/>
            </a:endParaRPr>
          </a:p>
        </p:txBody>
      </p:sp>
      <p:pic>
        <p:nvPicPr>
          <p:cNvPr id="77826" name="图片 7"/>
          <p:cNvPicPr>
            <a:picLocks noChangeAspect="1"/>
          </p:cNvPicPr>
          <p:nvPr/>
        </p:nvPicPr>
        <p:blipFill>
          <a:blip r:embed="rId2"/>
          <a:stretch>
            <a:fillRect/>
          </a:stretch>
        </p:blipFill>
        <p:spPr>
          <a:xfrm>
            <a:off x="5509895" y="178435"/>
            <a:ext cx="6682105" cy="62458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 calcmode="lin" valueType="num">
                                      <p:cBhvr additive="base">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 calcmode="lin" valueType="num">
                                      <p:cBhvr additive="base">
                                        <p:cTn id="3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7826"/>
                                        </p:tgtEl>
                                        <p:attrNameLst>
                                          <p:attrName>style.visibility</p:attrName>
                                        </p:attrNameLst>
                                      </p:cBhvr>
                                      <p:to>
                                        <p:strVal val="visible"/>
                                      </p:to>
                                    </p:set>
                                    <p:animEffect transition="in" filter="wipe(up)">
                                      <p:cBhvr>
                                        <p:cTn id="41" dur="500"/>
                                        <p:tgtEl>
                                          <p:spTgt spid="7782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6915" y="2872740"/>
            <a:ext cx="10758805" cy="3709035"/>
          </a:xfrm>
          <a:prstGeom prst="rect">
            <a:avLst/>
          </a:prstGeom>
          <a:noFill/>
        </p:spPr>
        <p:txBody>
          <a:bodyPr wrap="none" rtlCol="0">
            <a:spAutoFit/>
          </a:bodyPr>
          <a:p>
            <a:pPr algn="l">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历史上农业区和牧业区的统一都是由牧业民族完成的</a:t>
            </a:r>
            <a:r>
              <a:rPr lang="en-US" altLang="zh-CN"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solidFill>
                  <a:srgbClr val="080BA5"/>
                </a:solidFill>
                <a:latin typeface="楷体" panose="02010609060101010101" charset="-122"/>
                <a:ea typeface="楷体" panose="02010609060101010101" charset="-122"/>
                <a:cs typeface="楷体" panose="02010609060101010101" charset="-122"/>
              </a:rPr>
              <a:t>在历史上他们长期在农耕民族和草原民族的夹缝之中求生存、</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zh-CN" altLang="en-US" sz="2800" b="1">
                <a:solidFill>
                  <a:srgbClr val="080BA5"/>
                </a:solidFill>
                <a:latin typeface="楷体" panose="02010609060101010101" charset="-122"/>
                <a:ea typeface="楷体" panose="02010609060101010101" charset="-122"/>
                <a:cs typeface="楷体" panose="02010609060101010101" charset="-122"/>
              </a:rPr>
              <a:t>谋发展，曾经被征服过，也征服过别人。他们深谙两种不同文明的</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zh-CN" altLang="en-US" sz="2800" b="1">
                <a:solidFill>
                  <a:srgbClr val="080BA5"/>
                </a:solidFill>
                <a:latin typeface="楷体" panose="02010609060101010101" charset="-122"/>
                <a:ea typeface="楷体" panose="02010609060101010101" charset="-122"/>
                <a:cs typeface="楷体" panose="02010609060101010101" charset="-122"/>
              </a:rPr>
              <a:t>不可调和，</a:t>
            </a:r>
            <a:r>
              <a:rPr lang="zh-CN" altLang="en-US" sz="2800" b="1">
                <a:latin typeface="楷体" panose="02010609060101010101" charset="-122"/>
                <a:ea typeface="楷体" panose="02010609060101010101" charset="-122"/>
                <a:cs typeface="楷体" panose="02010609060101010101" charset="-122"/>
              </a:rPr>
              <a:t>一旦入主中原，获得中央政权，重建大一统帝国，历史</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上积累的生存经验便转化为统治的政治智慧。</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许纪霖《</a:t>
            </a:r>
            <a:r>
              <a:rPr lang="zh-CN" sz="2800" b="1">
                <a:latin typeface="楷体" panose="02010609060101010101" charset="-122"/>
                <a:ea typeface="楷体" panose="02010609060101010101" charset="-122"/>
                <a:cs typeface="楷体" panose="02010609060101010101" charset="-122"/>
                <a:sym typeface="+mn-ea"/>
              </a:rPr>
              <a:t>家国天下</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现代</a:t>
            </a:r>
            <a:endParaRPr lang="zh-CN" altLang="en-US" sz="2800" b="1">
              <a:latin typeface="楷体" panose="02010609060101010101" charset="-122"/>
              <a:ea typeface="楷体" panose="02010609060101010101" charset="-122"/>
              <a:cs typeface="楷体" panose="02010609060101010101" charset="-122"/>
              <a:sym typeface="+mn-ea"/>
            </a:endParaRPr>
          </a:p>
          <a:p>
            <a:pPr algn="l">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sym typeface="+mn-ea"/>
              </a:rPr>
              <a:t> </a:t>
            </a:r>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中国的个人、国家与世界认同》</a:t>
            </a:r>
            <a:endParaRPr lang="zh-CN" altLang="en-US" sz="28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716915" y="1056640"/>
            <a:ext cx="10573385" cy="1641475"/>
          </a:xfrm>
          <a:prstGeom prst="rect">
            <a:avLst/>
          </a:prstGeom>
          <a:noFill/>
        </p:spPr>
        <p:txBody>
          <a:bodyPr wrap="none" rtlCol="0">
            <a:spAutoFit/>
          </a:bodyPr>
          <a:p>
            <a:pPr algn="l">
              <a:lnSpc>
                <a:spcPct val="120000"/>
              </a:lnSpc>
              <a:spcBef>
                <a:spcPts val="0"/>
              </a:spcBef>
              <a:spcAft>
                <a:spcPts val="0"/>
              </a:spcAft>
              <a:buClrTx/>
              <a:buSzTx/>
              <a:buNone/>
            </a:pPr>
            <a:r>
              <a:rPr lang="en-US" altLang="zh-CN"/>
              <a:t>           </a:t>
            </a:r>
            <a:r>
              <a:rPr lang="zh-CN" altLang="en-US" sz="2800" b="1">
                <a:latin typeface="楷体" panose="02010609060101010101" charset="-122"/>
                <a:ea typeface="楷体" panose="02010609060101010101" charset="-122"/>
                <a:cs typeface="楷体" panose="02010609060101010101" charset="-122"/>
              </a:rPr>
              <a:t>入主中原的少数民族都来自于过渡地带（长城沿线），</a:t>
            </a:r>
            <a:r>
              <a:rPr lang="zh-CN" altLang="en-US" sz="2800" b="1">
                <a:solidFill>
                  <a:srgbClr val="080BA5"/>
                </a:solidFill>
                <a:latin typeface="楷体" panose="02010609060101010101" charset="-122"/>
                <a:ea typeface="楷体" panose="02010609060101010101" charset="-122"/>
                <a:cs typeface="楷体" panose="02010609060101010101" charset="-122"/>
              </a:rPr>
              <a:t>这样的</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buClrTx/>
              <a:buSzTx/>
              <a:buNone/>
            </a:pPr>
            <a:r>
              <a:rPr lang="zh-CN" altLang="en-US" sz="2800" b="1">
                <a:solidFill>
                  <a:srgbClr val="080BA5"/>
                </a:solidFill>
                <a:latin typeface="楷体" panose="02010609060101010101" charset="-122"/>
                <a:ea typeface="楷体" panose="02010609060101010101" charset="-122"/>
                <a:cs typeface="楷体" panose="02010609060101010101" charset="-122"/>
              </a:rPr>
              <a:t>民族熟悉草原与中原的制度</a:t>
            </a:r>
            <a:r>
              <a:rPr lang="zh-CN" altLang="en-US" sz="2800" b="1">
                <a:latin typeface="楷体" panose="02010609060101010101" charset="-122"/>
                <a:ea typeface="楷体" panose="02010609060101010101" charset="-122"/>
                <a:cs typeface="楷体" panose="02010609060101010101" charset="-122"/>
              </a:rPr>
              <a:t>。</a:t>
            </a:r>
            <a:r>
              <a:rPr lang="en-US" altLang="zh-CN" sz="2800" b="1">
                <a:latin typeface="楷体" panose="02010609060101010101" charset="-122"/>
                <a:ea typeface="楷体" panose="02010609060101010101" charset="-122"/>
                <a:cs typeface="楷体" panose="02010609060101010101" charset="-122"/>
              </a:rPr>
              <a:t>                 </a:t>
            </a:r>
            <a:endParaRPr lang="en-US" altLang="zh-CN"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buClrTx/>
              <a:buSzTx/>
              <a:buNone/>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——施展《重述中国—超越中原史观》</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26000" y="2750185"/>
            <a:ext cx="2540000" cy="368300"/>
          </a:xfrm>
          <a:prstGeom prst="rect">
            <a:avLst/>
          </a:prstGeom>
          <a:noFill/>
        </p:spPr>
        <p:txBody>
          <a:bodyPr wrap="square" rtlCol="0" anchor="t">
            <a:spAutoFit/>
          </a:bodyPr>
          <a:p>
            <a:endParaRPr lang="zh-CN" altLang="en-US"/>
          </a:p>
        </p:txBody>
      </p:sp>
      <p:sp>
        <p:nvSpPr>
          <p:cNvPr id="3" name="文本框 2"/>
          <p:cNvSpPr txBox="1"/>
          <p:nvPr/>
        </p:nvSpPr>
        <p:spPr>
          <a:xfrm>
            <a:off x="3924935" y="1453515"/>
            <a:ext cx="7649845" cy="4092575"/>
          </a:xfrm>
          <a:prstGeom prst="rect">
            <a:avLst/>
          </a:prstGeom>
          <a:noFill/>
        </p:spPr>
        <p:txBody>
          <a:bodyPr wrap="square" rtlCol="0" anchor="t">
            <a:spAutoFit/>
          </a:bodyPr>
          <a:p>
            <a:pPr>
              <a:lnSpc>
                <a:spcPct val="150000"/>
              </a:lnSpc>
            </a:pPr>
            <a:r>
              <a:rPr lang="en-US" altLang="zh-CN" sz="3200" b="1">
                <a:latin typeface="楷体" panose="02010609060101010101" charset="-122"/>
                <a:ea typeface="楷体" panose="02010609060101010101" charset="-122"/>
                <a:cs typeface="楷体" panose="02010609060101010101" charset="-122"/>
              </a:rPr>
              <a:t>    </a:t>
            </a:r>
            <a:r>
              <a:rPr lang="zh-CN" altLang="en-US" sz="3200" b="1">
                <a:solidFill>
                  <a:srgbClr val="C00000"/>
                </a:solidFill>
                <a:latin typeface="楷体" panose="02010609060101010101" charset="-122"/>
                <a:ea typeface="楷体" panose="02010609060101010101" charset="-122"/>
                <a:cs typeface="楷体" panose="02010609060101010101" charset="-122"/>
              </a:rPr>
              <a:t>统编教材是铸魂工程</a:t>
            </a:r>
            <a:r>
              <a:rPr lang="en-US" altLang="zh-CN" sz="3200" b="1">
                <a:solidFill>
                  <a:srgbClr val="C00000"/>
                </a:solidFill>
                <a:latin typeface="楷体" panose="02010609060101010101" charset="-122"/>
                <a:ea typeface="楷体" panose="02010609060101010101" charset="-122"/>
                <a:cs typeface="楷体" panose="02010609060101010101" charset="-122"/>
              </a:rPr>
              <a:t>……</a:t>
            </a:r>
            <a:r>
              <a:rPr lang="zh-CN" altLang="en-US" sz="3200" b="1">
                <a:solidFill>
                  <a:srgbClr val="C00000"/>
                </a:solidFill>
                <a:latin typeface="楷体" panose="02010609060101010101" charset="-122"/>
                <a:ea typeface="楷体" panose="02010609060101010101" charset="-122"/>
                <a:cs typeface="楷体" panose="02010609060101010101" charset="-122"/>
                <a:sym typeface="+mn-ea"/>
              </a:rPr>
              <a:t>战略目的就是为了国家的长治久安，为了实现中华民族伟大复兴的中国梦 。</a:t>
            </a:r>
            <a:endParaRPr lang="zh-CN" altLang="en-US" sz="3200" b="1">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3200" b="1">
                <a:latin typeface="楷体" panose="02010609060101010101" charset="-122"/>
                <a:ea typeface="楷体" panose="02010609060101010101" charset="-122"/>
                <a:cs typeface="楷体" panose="02010609060101010101" charset="-122"/>
                <a:sym typeface="+mn-ea"/>
              </a:rPr>
              <a:t>       ——</a:t>
            </a:r>
            <a:r>
              <a:rPr lang="zh-CN" altLang="en-US" sz="3200" b="1">
                <a:latin typeface="楷体" panose="02010609060101010101" charset="-122"/>
                <a:ea typeface="楷体" panose="02010609060101010101" charset="-122"/>
                <a:cs typeface="楷体" panose="02010609060101010101" charset="-122"/>
                <a:sym typeface="+mn-ea"/>
              </a:rPr>
              <a:t>张海鹏</a:t>
            </a:r>
            <a:r>
              <a:rPr lang="zh-CN" altLang="en-US" sz="2400" b="1">
                <a:latin typeface="楷体" panose="02010609060101010101" charset="-122"/>
                <a:ea typeface="楷体" panose="02010609060101010101" charset="-122"/>
                <a:cs typeface="楷体" panose="02010609060101010101" charset="-122"/>
                <a:sym typeface="+mn-ea"/>
              </a:rPr>
              <a:t>《努力编好统编高中历史教材</a:t>
            </a:r>
            <a:endParaRPr lang="zh-CN" altLang="en-US" sz="2400" b="1">
              <a:latin typeface="楷体" panose="02010609060101010101" charset="-122"/>
              <a:ea typeface="楷体" panose="02010609060101010101" charset="-122"/>
              <a:cs typeface="楷体" panose="02010609060101010101" charset="-122"/>
              <a:sym typeface="+mn-ea"/>
            </a:endParaRPr>
          </a:p>
          <a:p>
            <a:pPr>
              <a:lnSpc>
                <a:spcPct val="150000"/>
              </a:lnSpc>
            </a:pPr>
            <a:r>
              <a:rPr lang="zh-CN" altLang="en-US"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为铸魂工程添砖加瓦》</a:t>
            </a:r>
            <a:endParaRPr lang="zh-CN" altLang="en-US" sz="3200" b="1">
              <a:latin typeface="楷体" panose="02010609060101010101" charset="-122"/>
              <a:ea typeface="楷体" panose="02010609060101010101" charset="-122"/>
              <a:cs typeface="楷体" panose="02010609060101010101" charset="-122"/>
              <a:sym typeface="+mn-ea"/>
            </a:endParaRPr>
          </a:p>
          <a:p>
            <a:endParaRPr lang="zh-CN" altLang="en-US" sz="3200" b="1">
              <a:latin typeface="楷体" panose="02010609060101010101" charset="-122"/>
              <a:ea typeface="楷体" panose="02010609060101010101" charset="-122"/>
              <a:cs typeface="楷体" panose="02010609060101010101" charset="-122"/>
            </a:endParaRPr>
          </a:p>
        </p:txBody>
      </p:sp>
      <p:pic>
        <p:nvPicPr>
          <p:cNvPr id="4" name="图片 3" descr="u=2391236494,1728926025&amp;fm=224&amp;gp=0"/>
          <p:cNvPicPr>
            <a:picLocks noChangeAspect="1"/>
          </p:cNvPicPr>
          <p:nvPr/>
        </p:nvPicPr>
        <p:blipFill>
          <a:blip r:embed="rId1"/>
          <a:srcRect l="10520" r="19860"/>
          <a:stretch>
            <a:fillRect/>
          </a:stretch>
        </p:blipFill>
        <p:spPr>
          <a:xfrm>
            <a:off x="354965" y="1064260"/>
            <a:ext cx="3569970" cy="5127625"/>
          </a:xfrm>
          <a:prstGeom prst="rect">
            <a:avLst/>
          </a:prstGeom>
        </p:spPr>
      </p:pic>
      <p:sp>
        <p:nvSpPr>
          <p:cNvPr id="5" name="文本框 4"/>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4</a:t>
            </a:r>
            <a:r>
              <a:rPr lang="zh-CN" altLang="en-US" sz="3200" b="1">
                <a:solidFill>
                  <a:srgbClr val="0B08A5"/>
                </a:solidFill>
              </a:rPr>
              <a:t>、</a:t>
            </a:r>
            <a:r>
              <a:rPr lang="zh-CN" sz="3200" b="1">
                <a:solidFill>
                  <a:srgbClr val="0B08A5"/>
                </a:solidFill>
              </a:rPr>
              <a:t>部编教材</a:t>
            </a:r>
            <a:r>
              <a:rPr lang="zh-CN" sz="3200" b="1">
                <a:solidFill>
                  <a:srgbClr val="0B08A5"/>
                </a:solidFill>
              </a:rPr>
              <a:t>的书写</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2391236494,1728926025&amp;fm=224&amp;gp=0"/>
          <p:cNvPicPr>
            <a:picLocks noChangeAspect="1"/>
          </p:cNvPicPr>
          <p:nvPr/>
        </p:nvPicPr>
        <p:blipFill>
          <a:blip r:embed="rId1"/>
          <a:srcRect l="10520" r="19860"/>
          <a:stretch>
            <a:fillRect/>
          </a:stretch>
        </p:blipFill>
        <p:spPr>
          <a:xfrm>
            <a:off x="354965" y="1064260"/>
            <a:ext cx="3569970" cy="5127625"/>
          </a:xfrm>
          <a:prstGeom prst="rect">
            <a:avLst/>
          </a:prstGeom>
        </p:spPr>
      </p:pic>
      <p:sp>
        <p:nvSpPr>
          <p:cNvPr id="3" name="内容占位符 2"/>
          <p:cNvSpPr>
            <a:spLocks noGrp="1"/>
          </p:cNvSpPr>
          <p:nvPr/>
        </p:nvSpPr>
        <p:spPr>
          <a:xfrm>
            <a:off x="4018915" y="981710"/>
            <a:ext cx="8173085" cy="5774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0"/>
              </a:spcAft>
              <a:buNone/>
            </a:pPr>
            <a:r>
              <a:rPr lang="zh-CN" altLang="en-US" sz="2700" b="1">
                <a:latin typeface="楷体" panose="02010609060101010101" charset="-122"/>
                <a:ea typeface="楷体" panose="02010609060101010101" charset="-122"/>
                <a:sym typeface="+mn-ea"/>
              </a:rPr>
              <a:t>渗透七大主题教育（</a:t>
            </a:r>
            <a:r>
              <a:rPr lang="zh-CN" altLang="en-US" sz="2700" b="1" dirty="0">
                <a:latin typeface="楷体" panose="02010609060101010101" charset="-122"/>
                <a:ea typeface="楷体" panose="02010609060101010101" charset="-122"/>
                <a:sym typeface="+mn-ea"/>
              </a:rPr>
              <a:t>教材亮点之一）</a:t>
            </a:r>
            <a:endParaRPr lang="zh-CN" altLang="en-US" sz="2700" b="1" dirty="0">
              <a:latin typeface="楷体" panose="02010609060101010101" charset="-122"/>
              <a:ea typeface="楷体" panose="02010609060101010101" charset="-122"/>
              <a:sym typeface="+mn-ea"/>
            </a:endParaRPr>
          </a:p>
          <a:p>
            <a:pPr marL="0" indent="0">
              <a:lnSpc>
                <a:spcPct val="120000"/>
              </a:lnSpc>
              <a:spcAft>
                <a:spcPts val="0"/>
              </a:spcAft>
              <a:buNone/>
            </a:pPr>
            <a:r>
              <a:rPr lang="zh-CN" altLang="en-US" sz="2700" b="1" dirty="0">
                <a:latin typeface="楷体" panose="02010609060101010101" charset="-122"/>
                <a:ea typeface="楷体" panose="02010609060101010101" charset="-122"/>
              </a:rPr>
              <a:t>第一，社会主义核心价值观</a:t>
            </a:r>
            <a:r>
              <a:rPr lang="zh-CN" altLang="en-US" sz="2700" b="1" dirty="0" smtClean="0">
                <a:latin typeface="楷体" panose="02010609060101010101" charset="-122"/>
                <a:ea typeface="楷体" panose="02010609060101010101" charset="-122"/>
              </a:rPr>
              <a:t>教育</a:t>
            </a:r>
            <a:endParaRPr lang="en-US" altLang="zh-CN" sz="2700" b="1" dirty="0" smtClean="0">
              <a:latin typeface="楷体" panose="02010609060101010101" charset="-122"/>
              <a:ea typeface="楷体" panose="02010609060101010101" charset="-122"/>
            </a:endParaRPr>
          </a:p>
          <a:p>
            <a:pPr marL="0" indent="0">
              <a:lnSpc>
                <a:spcPct val="120000"/>
              </a:lnSpc>
              <a:spcAft>
                <a:spcPts val="0"/>
              </a:spcAft>
              <a:buNone/>
            </a:pPr>
            <a:r>
              <a:rPr lang="zh-CN" altLang="en-US" sz="2700" b="1" dirty="0" smtClean="0">
                <a:latin typeface="楷体" panose="02010609060101010101" charset="-122"/>
                <a:ea typeface="楷体" panose="02010609060101010101" charset="-122"/>
              </a:rPr>
              <a:t>第二</a:t>
            </a:r>
            <a:r>
              <a:rPr lang="zh-CN" altLang="en-US" sz="2700" b="1" dirty="0">
                <a:latin typeface="楷体" panose="02010609060101010101" charset="-122"/>
                <a:ea typeface="楷体" panose="02010609060101010101" charset="-122"/>
              </a:rPr>
              <a:t>，中华优秀传统</a:t>
            </a:r>
            <a:r>
              <a:rPr lang="zh-CN" altLang="en-US" sz="2700" b="1" dirty="0" smtClean="0">
                <a:latin typeface="楷体" panose="02010609060101010101" charset="-122"/>
                <a:ea typeface="楷体" panose="02010609060101010101" charset="-122"/>
              </a:rPr>
              <a:t>文化教育</a:t>
            </a:r>
            <a:endParaRPr lang="en-US" altLang="zh-CN" sz="2700" b="1" dirty="0" smtClean="0">
              <a:latin typeface="楷体" panose="02010609060101010101" charset="-122"/>
              <a:ea typeface="楷体" panose="02010609060101010101" charset="-122"/>
            </a:endParaRPr>
          </a:p>
          <a:p>
            <a:pPr marL="0" indent="0">
              <a:lnSpc>
                <a:spcPct val="120000"/>
              </a:lnSpc>
              <a:spcAft>
                <a:spcPts val="0"/>
              </a:spcAft>
              <a:buNone/>
            </a:pPr>
            <a:r>
              <a:rPr lang="zh-CN" altLang="en-US" sz="2700" b="1" dirty="0" smtClean="0">
                <a:latin typeface="楷体" panose="02010609060101010101" charset="-122"/>
                <a:ea typeface="楷体" panose="02010609060101010101" charset="-122"/>
              </a:rPr>
              <a:t>第三</a:t>
            </a:r>
            <a:r>
              <a:rPr lang="zh-CN" altLang="en-US" sz="2700" b="1" dirty="0">
                <a:latin typeface="楷体" panose="02010609060101010101" charset="-122"/>
                <a:ea typeface="楷体" panose="02010609060101010101" charset="-122"/>
              </a:rPr>
              <a:t>，教科书重视革命传统</a:t>
            </a:r>
            <a:r>
              <a:rPr lang="zh-CN" altLang="en-US" sz="2700" b="1" dirty="0" smtClean="0">
                <a:latin typeface="楷体" panose="02010609060101010101" charset="-122"/>
                <a:ea typeface="楷体" panose="02010609060101010101" charset="-122"/>
              </a:rPr>
              <a:t>教育</a:t>
            </a:r>
            <a:endParaRPr lang="en-US" altLang="zh-CN" sz="2700" b="1" dirty="0" smtClean="0">
              <a:latin typeface="楷体" panose="02010609060101010101" charset="-122"/>
              <a:ea typeface="楷体" panose="02010609060101010101" charset="-122"/>
            </a:endParaRPr>
          </a:p>
          <a:p>
            <a:pPr marL="0" indent="0">
              <a:lnSpc>
                <a:spcPct val="120000"/>
              </a:lnSpc>
              <a:spcAft>
                <a:spcPts val="0"/>
              </a:spcAft>
              <a:buNone/>
            </a:pPr>
            <a:r>
              <a:rPr lang="zh-CN" altLang="en-US" sz="2700" b="1" dirty="0" smtClean="0">
                <a:solidFill>
                  <a:srgbClr val="C00000"/>
                </a:solidFill>
                <a:latin typeface="楷体" panose="02010609060101010101" charset="-122"/>
                <a:ea typeface="楷体" panose="02010609060101010101" charset="-122"/>
              </a:rPr>
              <a:t>第四，国家主权、海洋意识及爱国主义教育</a:t>
            </a:r>
            <a:endParaRPr lang="en-US" altLang="zh-CN" sz="2700" b="1" dirty="0" smtClean="0">
              <a:latin typeface="楷体" panose="02010609060101010101" charset="-122"/>
              <a:ea typeface="楷体" panose="02010609060101010101" charset="-122"/>
            </a:endParaRPr>
          </a:p>
          <a:p>
            <a:pPr marL="0" indent="0">
              <a:lnSpc>
                <a:spcPct val="120000"/>
              </a:lnSpc>
              <a:spcAft>
                <a:spcPts val="0"/>
              </a:spcAft>
              <a:buNone/>
            </a:pPr>
            <a:r>
              <a:rPr lang="zh-CN" altLang="en-US" sz="2700" b="1" dirty="0" smtClean="0">
                <a:latin typeface="楷体" panose="02010609060101010101" charset="-122"/>
                <a:ea typeface="楷体" panose="02010609060101010101" charset="-122"/>
                <a:sym typeface="+mn-ea"/>
              </a:rPr>
              <a:t>第五</a:t>
            </a:r>
            <a:r>
              <a:rPr lang="zh-CN" altLang="en-US" sz="2700" b="1" dirty="0">
                <a:latin typeface="楷体" panose="02010609060101010101" charset="-122"/>
                <a:ea typeface="楷体" panose="02010609060101010101" charset="-122"/>
                <a:sym typeface="+mn-ea"/>
              </a:rPr>
              <a:t>，重视法治</a:t>
            </a:r>
            <a:r>
              <a:rPr lang="zh-CN" altLang="en-US" sz="2700" b="1" dirty="0" smtClean="0">
                <a:latin typeface="楷体" panose="02010609060101010101" charset="-122"/>
                <a:ea typeface="楷体" panose="02010609060101010101" charset="-122"/>
                <a:sym typeface="+mn-ea"/>
              </a:rPr>
              <a:t>教育</a:t>
            </a:r>
            <a:endParaRPr lang="en-US" altLang="zh-CN" sz="2700" b="1" dirty="0" smtClean="0">
              <a:latin typeface="楷体" panose="02010609060101010101" charset="-122"/>
              <a:ea typeface="楷体" panose="02010609060101010101" charset="-122"/>
            </a:endParaRPr>
          </a:p>
          <a:p>
            <a:pPr marL="0" indent="0">
              <a:lnSpc>
                <a:spcPct val="120000"/>
              </a:lnSpc>
              <a:spcAft>
                <a:spcPts val="0"/>
              </a:spcAft>
              <a:buNone/>
            </a:pPr>
            <a:r>
              <a:rPr lang="zh-CN" altLang="en-US" sz="2700" b="1" dirty="0" smtClean="0">
                <a:solidFill>
                  <a:srgbClr val="C00000"/>
                </a:solidFill>
                <a:latin typeface="楷体" panose="02010609060101010101" charset="-122"/>
                <a:ea typeface="楷体" panose="02010609060101010101" charset="-122"/>
              </a:rPr>
              <a:t>第六</a:t>
            </a:r>
            <a:r>
              <a:rPr lang="zh-CN" altLang="en-US" sz="2700" b="1" dirty="0">
                <a:solidFill>
                  <a:srgbClr val="C00000"/>
                </a:solidFill>
                <a:latin typeface="楷体" panose="02010609060101010101" charset="-122"/>
                <a:ea typeface="楷体" panose="02010609060101010101" charset="-122"/>
              </a:rPr>
              <a:t>，注重民族团结教育</a:t>
            </a:r>
            <a:endParaRPr lang="zh-CN" altLang="en-US" sz="2700" b="1" dirty="0">
              <a:latin typeface="楷体" panose="02010609060101010101" charset="-122"/>
              <a:ea typeface="楷体" panose="02010609060101010101" charset="-122"/>
            </a:endParaRPr>
          </a:p>
          <a:p>
            <a:pPr marL="0" indent="0">
              <a:lnSpc>
                <a:spcPct val="120000"/>
              </a:lnSpc>
              <a:spcAft>
                <a:spcPts val="0"/>
              </a:spcAft>
              <a:buNone/>
            </a:pPr>
            <a:r>
              <a:rPr lang="zh-CN" altLang="en-US" sz="2700" b="1" dirty="0">
                <a:latin typeface="楷体" panose="02010609060101010101" charset="-122"/>
                <a:ea typeface="楷体" panose="02010609060101010101" charset="-122"/>
              </a:rPr>
              <a:t>第七，贯穿生态文明</a:t>
            </a:r>
            <a:r>
              <a:rPr lang="zh-CN" altLang="en-US" sz="2700" b="1" dirty="0" smtClean="0">
                <a:latin typeface="楷体" panose="02010609060101010101" charset="-122"/>
                <a:ea typeface="楷体" panose="02010609060101010101" charset="-122"/>
              </a:rPr>
              <a:t>教育</a:t>
            </a:r>
            <a:endParaRPr lang="zh-CN" altLang="en-US" sz="2700" b="1" dirty="0" smtClean="0">
              <a:latin typeface="楷体" panose="02010609060101010101" charset="-122"/>
              <a:ea typeface="楷体" panose="02010609060101010101" charset="-122"/>
            </a:endParaRPr>
          </a:p>
          <a:p>
            <a:pPr marL="0" indent="0">
              <a:buNone/>
            </a:pPr>
            <a:r>
              <a:rPr lang="en-US" altLang="zh-CN" sz="2700">
                <a:sym typeface="+mn-ea"/>
              </a:rPr>
              <a:t>              ——</a:t>
            </a:r>
            <a:r>
              <a:rPr lang="zh-CN" altLang="en-US" sz="2700">
                <a:sym typeface="+mn-ea"/>
              </a:rPr>
              <a:t>徐蓝</a:t>
            </a:r>
            <a:r>
              <a:rPr lang="zh-CN" altLang="en-US" sz="2000">
                <a:sym typeface="+mn-ea"/>
              </a:rPr>
              <a:t>《统编普通高中历史教材的编写理念与整体结构 》</a:t>
            </a:r>
            <a:endParaRPr lang="zh-CN" altLang="en-US" sz="2700"/>
          </a:p>
          <a:p>
            <a:pPr marL="0" indent="0">
              <a:buNone/>
            </a:pPr>
            <a:endParaRPr lang="zh-CN" altLang="en-US" sz="2700" dirty="0" smtClean="0"/>
          </a:p>
          <a:p>
            <a:pPr marL="0" indent="0">
              <a:buNone/>
            </a:pPr>
            <a:endParaRPr lang="en-US" altLang="zh-CN" sz="2700" dirty="0" smtClean="0"/>
          </a:p>
          <a:p>
            <a:pPr marL="0" indent="0">
              <a:buNone/>
            </a:pPr>
            <a:endParaRPr lang="en-US" altLang="zh-CN" sz="2400" dirty="0" smtClean="0"/>
          </a:p>
        </p:txBody>
      </p:sp>
      <p:sp>
        <p:nvSpPr>
          <p:cNvPr id="5" name="文本框 4"/>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4</a:t>
            </a:r>
            <a:r>
              <a:rPr lang="zh-CN" altLang="en-US" sz="3200" b="1">
                <a:solidFill>
                  <a:srgbClr val="0B08A5"/>
                </a:solidFill>
              </a:rPr>
              <a:t>、</a:t>
            </a:r>
            <a:r>
              <a:rPr lang="zh-CN" sz="3200" b="1">
                <a:solidFill>
                  <a:srgbClr val="0B08A5"/>
                </a:solidFill>
              </a:rPr>
              <a:t>部编教材</a:t>
            </a:r>
            <a:r>
              <a:rPr lang="zh-CN" sz="3200" b="1">
                <a:solidFill>
                  <a:srgbClr val="0B08A5"/>
                </a:solidFill>
              </a:rPr>
              <a:t>的书写</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2391236494,1728926025&amp;fm=224&amp;gp=0"/>
          <p:cNvPicPr>
            <a:picLocks noChangeAspect="1"/>
          </p:cNvPicPr>
          <p:nvPr/>
        </p:nvPicPr>
        <p:blipFill>
          <a:blip r:embed="rId1"/>
          <a:srcRect l="10520" r="19860"/>
          <a:stretch>
            <a:fillRect/>
          </a:stretch>
        </p:blipFill>
        <p:spPr>
          <a:xfrm>
            <a:off x="354965" y="1064260"/>
            <a:ext cx="3569970" cy="5127625"/>
          </a:xfrm>
          <a:prstGeom prst="rect">
            <a:avLst/>
          </a:prstGeom>
        </p:spPr>
      </p:pic>
      <p:pic>
        <p:nvPicPr>
          <p:cNvPr id="4" name="图片 3" descr="u=974283837,4262522030&amp;fm=26&amp;gp=0"/>
          <p:cNvPicPr>
            <a:picLocks noChangeAspect="1"/>
          </p:cNvPicPr>
          <p:nvPr>
            <p:custDataLst>
              <p:tags r:id="rId2"/>
            </p:custDataLst>
          </p:nvPr>
        </p:nvPicPr>
        <p:blipFill>
          <a:blip r:embed="rId3"/>
          <a:stretch>
            <a:fillRect/>
          </a:stretch>
        </p:blipFill>
        <p:spPr>
          <a:xfrm>
            <a:off x="4143375" y="1161415"/>
            <a:ext cx="7870190" cy="3529330"/>
          </a:xfrm>
          <a:prstGeom prst="rect">
            <a:avLst/>
          </a:prstGeom>
        </p:spPr>
      </p:pic>
      <p:sp>
        <p:nvSpPr>
          <p:cNvPr id="5" name="文本框 4"/>
          <p:cNvSpPr txBox="1"/>
          <p:nvPr/>
        </p:nvSpPr>
        <p:spPr>
          <a:xfrm>
            <a:off x="4054475" y="4921250"/>
            <a:ext cx="8047990" cy="1383665"/>
          </a:xfrm>
          <a:prstGeom prst="rect">
            <a:avLst/>
          </a:prstGeom>
          <a:noFill/>
          <a:ln>
            <a:solidFill>
              <a:schemeClr val="accent1"/>
            </a:solidFill>
          </a:ln>
        </p:spPr>
        <p:txBody>
          <a:bodyPr wrap="none" rtlCol="0">
            <a:spAutoFit/>
          </a:bodyPr>
          <a:p>
            <a:r>
              <a:rPr lang="zh-CN" altLang="en-US" sz="2800" b="1">
                <a:latin typeface="楷体" panose="02010609060101010101" charset="-122"/>
                <a:ea typeface="楷体" panose="02010609060101010101" charset="-122"/>
                <a:cs typeface="楷体" panose="02010609060101010101" charset="-122"/>
              </a:rPr>
              <a:t>何尊：目前所见</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中国</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一词最早的实物见证。</a:t>
            </a:r>
            <a:endParaRPr lang="zh-CN" altLang="en-US" sz="2800" b="1">
              <a:latin typeface="楷体" panose="02010609060101010101" charset="-122"/>
              <a:ea typeface="楷体" panose="02010609060101010101" charset="-122"/>
              <a:cs typeface="楷体" panose="02010609060101010101" charset="-122"/>
            </a:endParaRPr>
          </a:p>
          <a:p>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宅兹中国</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：让我安顿在中国这个地方。</a:t>
            </a:r>
            <a:endParaRPr lang="zh-CN" altLang="en-US" sz="2800" b="1">
              <a:latin typeface="楷体" panose="02010609060101010101" charset="-122"/>
              <a:ea typeface="楷体" panose="02010609060101010101" charset="-122"/>
              <a:cs typeface="楷体" panose="02010609060101010101" charset="-122"/>
            </a:endParaRPr>
          </a:p>
          <a:p>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中国</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：天下的中心（具体指洛阳及周围地区）</a:t>
            </a:r>
            <a:endParaRPr lang="zh-CN" altLang="en-US" sz="28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4</a:t>
            </a:r>
            <a:r>
              <a:rPr lang="zh-CN" altLang="en-US" sz="3200" b="1">
                <a:solidFill>
                  <a:srgbClr val="0B08A5"/>
                </a:solidFill>
              </a:rPr>
              <a:t>、</a:t>
            </a:r>
            <a:r>
              <a:rPr lang="zh-CN" sz="3200" b="1">
                <a:solidFill>
                  <a:srgbClr val="0B08A5"/>
                </a:solidFill>
              </a:rPr>
              <a:t>部编教材</a:t>
            </a:r>
            <a:r>
              <a:rPr lang="zh-CN" sz="3200" b="1">
                <a:solidFill>
                  <a:srgbClr val="0B08A5"/>
                </a:solidFill>
              </a:rPr>
              <a:t>的书写</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timg (1)"/>
          <p:cNvPicPr>
            <a:picLocks noChangeAspect="1"/>
          </p:cNvPicPr>
          <p:nvPr/>
        </p:nvPicPr>
        <p:blipFill>
          <a:blip r:embed="rId1">
            <a:grayscl/>
            <a:lum bright="70000" contrast="-70000"/>
          </a:blip>
          <a:srcRect l="12596" t="14058" r="12557" b="13873"/>
          <a:stretch>
            <a:fillRect/>
          </a:stretch>
        </p:blipFill>
        <p:spPr>
          <a:xfrm>
            <a:off x="62865" y="-3"/>
            <a:ext cx="3460750" cy="3450585"/>
          </a:xfrm>
          <a:prstGeom prst="ellipse">
            <a:avLst/>
          </a:prstGeom>
        </p:spPr>
      </p:pic>
      <p:sp>
        <p:nvSpPr>
          <p:cNvPr id="4" name="文本框 3"/>
          <p:cNvSpPr txBox="1"/>
          <p:nvPr/>
        </p:nvSpPr>
        <p:spPr>
          <a:xfrm>
            <a:off x="1292860" y="1443990"/>
            <a:ext cx="4052570" cy="4523105"/>
          </a:xfrm>
          <a:prstGeom prst="rect">
            <a:avLst/>
          </a:prstGeom>
          <a:noFill/>
        </p:spPr>
        <p:txBody>
          <a:bodyPr wrap="square" rtlCol="0" anchor="t">
            <a:spAutoFit/>
          </a:bodyPr>
          <a:p>
            <a:r>
              <a:rPr lang="zh-CN" altLang="en-US" sz="3600" b="1" noProof="0" dirty="0" smtClean="0">
                <a:solidFill>
                  <a:srgbClr val="C00000"/>
                </a:solidFill>
                <a:latin typeface="宋体" panose="02010600030101010101" pitchFamily="2" charset="-122"/>
                <a:ea typeface="宋体" panose="02010600030101010101" pitchFamily="2" charset="-122"/>
                <a:sym typeface="+mn-ea"/>
              </a:rPr>
              <a:t>▲</a:t>
            </a:r>
            <a:r>
              <a:rPr lang="zh-CN" altLang="en-US" sz="3600" b="1" noProof="0" dirty="0" smtClean="0">
                <a:solidFill>
                  <a:srgbClr val="C00000"/>
                </a:solidFill>
                <a:sym typeface="+mn-ea"/>
              </a:rPr>
              <a:t>新成果、新知识；</a:t>
            </a:r>
            <a:endParaRPr lang="zh-CN" altLang="en-US" sz="3600" b="1" noProof="0" dirty="0" smtClean="0">
              <a:solidFill>
                <a:srgbClr val="C00000"/>
              </a:solidFill>
              <a:sym typeface="+mn-ea"/>
            </a:endParaRPr>
          </a:p>
          <a:p>
            <a:endParaRPr lang="zh-CN" altLang="en-US" sz="3600" b="1" noProof="0" dirty="0" smtClean="0">
              <a:solidFill>
                <a:srgbClr val="C00000"/>
              </a:solidFill>
              <a:sym typeface="+mn-ea"/>
            </a:endParaRPr>
          </a:p>
          <a:p>
            <a:r>
              <a:rPr lang="zh-CN" altLang="en-US" sz="3600" b="1" noProof="0" dirty="0" smtClean="0">
                <a:solidFill>
                  <a:srgbClr val="C00000"/>
                </a:solidFill>
                <a:latin typeface="宋体" panose="02010600030101010101" pitchFamily="2" charset="-122"/>
                <a:ea typeface="宋体" panose="02010600030101010101" pitchFamily="2" charset="-122"/>
                <a:sym typeface="+mn-ea"/>
              </a:rPr>
              <a:t>▲</a:t>
            </a:r>
            <a:r>
              <a:rPr lang="zh-CN" altLang="en-US" sz="3600" b="1" noProof="0" dirty="0" smtClean="0">
                <a:solidFill>
                  <a:srgbClr val="C00000"/>
                </a:solidFill>
                <a:sym typeface="+mn-ea"/>
              </a:rPr>
              <a:t>内容多，课时少；</a:t>
            </a:r>
            <a:endParaRPr lang="zh-CN" altLang="en-US" sz="3600" b="1" noProof="0" dirty="0" smtClean="0">
              <a:solidFill>
                <a:srgbClr val="C00000"/>
              </a:solidFill>
              <a:sym typeface="+mn-ea"/>
            </a:endParaRPr>
          </a:p>
          <a:p>
            <a:endParaRPr lang="zh-CN" altLang="en-US" sz="3600" b="1" noProof="0" dirty="0" smtClean="0">
              <a:solidFill>
                <a:srgbClr val="C00000"/>
              </a:solidFill>
              <a:sym typeface="+mn-ea"/>
            </a:endParaRPr>
          </a:p>
          <a:p>
            <a:r>
              <a:rPr lang="zh-CN" altLang="en-US" sz="3600" b="1" noProof="0" dirty="0" smtClean="0">
                <a:solidFill>
                  <a:srgbClr val="C00000"/>
                </a:solidFill>
                <a:latin typeface="宋体" panose="02010600030101010101" pitchFamily="2" charset="-122"/>
                <a:ea typeface="宋体" panose="02010600030101010101" pitchFamily="2" charset="-122"/>
                <a:sym typeface="+mn-ea"/>
              </a:rPr>
              <a:t>▲</a:t>
            </a:r>
            <a:r>
              <a:rPr lang="zh-CN" altLang="en-US" sz="3600" b="1" noProof="0" dirty="0" smtClean="0">
                <a:solidFill>
                  <a:srgbClr val="C00000"/>
                </a:solidFill>
                <a:sym typeface="+mn-ea"/>
              </a:rPr>
              <a:t>结论多，</a:t>
            </a:r>
            <a:r>
              <a:rPr lang="zh-CN" altLang="en-US" sz="3600" b="1" noProof="0" dirty="0" smtClean="0">
                <a:solidFill>
                  <a:srgbClr val="C00000"/>
                </a:solidFill>
                <a:sym typeface="+mn-ea"/>
              </a:rPr>
              <a:t>过程少；</a:t>
            </a:r>
            <a:endParaRPr lang="zh-CN" altLang="en-US" sz="3600" b="1" noProof="0" dirty="0" smtClean="0">
              <a:solidFill>
                <a:srgbClr val="C00000"/>
              </a:solidFill>
              <a:sym typeface="+mn-ea"/>
            </a:endParaRPr>
          </a:p>
          <a:p>
            <a:endParaRPr lang="zh-CN" altLang="en-US" sz="3600" b="1" noProof="0" dirty="0" smtClean="0">
              <a:solidFill>
                <a:srgbClr val="C00000"/>
              </a:solidFill>
              <a:sym typeface="+mn-ea"/>
            </a:endParaRPr>
          </a:p>
          <a:p>
            <a:r>
              <a:rPr lang="en-US" altLang="zh-CN" sz="3600" b="1" noProof="0" dirty="0" smtClean="0">
                <a:solidFill>
                  <a:srgbClr val="C00000"/>
                </a:solidFill>
                <a:sym typeface="+mn-ea"/>
              </a:rPr>
              <a:t>……</a:t>
            </a:r>
            <a:endParaRPr lang="zh-CN" altLang="en-US" sz="3600" b="1" noProof="0" dirty="0" smtClean="0">
              <a:solidFill>
                <a:srgbClr val="C00000"/>
              </a:solidFill>
              <a:sym typeface="+mn-ea"/>
            </a:endParaRPr>
          </a:p>
          <a:p>
            <a:endParaRPr lang="zh-CN" altLang="en-US" sz="3600" b="1">
              <a:solidFill>
                <a:srgbClr val="C00000"/>
              </a:solidFill>
            </a:endParaRPr>
          </a:p>
        </p:txBody>
      </p:sp>
      <p:sp>
        <p:nvSpPr>
          <p:cNvPr id="3" name="文本框 2"/>
          <p:cNvSpPr txBox="1"/>
          <p:nvPr/>
        </p:nvSpPr>
        <p:spPr>
          <a:xfrm>
            <a:off x="7858125" y="1443990"/>
            <a:ext cx="2762250" cy="3969385"/>
          </a:xfrm>
          <a:prstGeom prst="rect">
            <a:avLst/>
          </a:prstGeom>
          <a:noFill/>
        </p:spPr>
        <p:txBody>
          <a:bodyPr wrap="square" rtlCol="0">
            <a:spAutoFit/>
          </a:bodyPr>
          <a:p>
            <a:pPr algn="ctr">
              <a:buClrTx/>
              <a:buSzTx/>
              <a:buNone/>
            </a:pPr>
            <a:r>
              <a:rPr lang="zh-CN" altLang="en-US" sz="3600" b="1" noProof="0" dirty="0" smtClean="0">
                <a:solidFill>
                  <a:srgbClr val="0B08A5"/>
                </a:solidFill>
              </a:rPr>
              <a:t>更新</a:t>
            </a:r>
            <a:r>
              <a:rPr lang="zh-CN" altLang="en-US" sz="3600" b="1" noProof="0" dirty="0" smtClean="0">
                <a:solidFill>
                  <a:srgbClr val="0B08A5"/>
                </a:solidFill>
                <a:sym typeface="+mn-ea"/>
              </a:rPr>
              <a:t>知识</a:t>
            </a:r>
            <a:r>
              <a:rPr lang="zh-CN" altLang="en-US" sz="3600" b="1" noProof="0" dirty="0" smtClean="0">
                <a:solidFill>
                  <a:srgbClr val="0B08A5"/>
                </a:solidFill>
              </a:rPr>
              <a:t>；</a:t>
            </a:r>
            <a:endParaRPr lang="zh-CN" altLang="en-US" sz="3600" b="1" noProof="0" dirty="0" smtClean="0">
              <a:solidFill>
                <a:srgbClr val="0B08A5"/>
              </a:solidFill>
            </a:endParaRPr>
          </a:p>
          <a:p>
            <a:pPr algn="ctr">
              <a:buClrTx/>
              <a:buSzTx/>
              <a:buNone/>
            </a:pPr>
            <a:endParaRPr lang="zh-CN" altLang="en-US" sz="3600" b="1" noProof="0" dirty="0" smtClean="0">
              <a:solidFill>
                <a:srgbClr val="0B08A5"/>
              </a:solidFill>
            </a:endParaRPr>
          </a:p>
          <a:p>
            <a:pPr algn="ctr">
              <a:buClrTx/>
              <a:buSzTx/>
              <a:buNone/>
            </a:pPr>
            <a:r>
              <a:rPr lang="zh-CN" altLang="en-US" sz="3600" b="1" noProof="0" dirty="0" smtClean="0">
                <a:solidFill>
                  <a:srgbClr val="0B08A5"/>
                </a:solidFill>
              </a:rPr>
              <a:t>更新</a:t>
            </a:r>
            <a:r>
              <a:rPr lang="zh-CN" altLang="en-US" sz="3600" b="1" noProof="0" dirty="0" smtClean="0">
                <a:solidFill>
                  <a:srgbClr val="0B08A5"/>
                </a:solidFill>
                <a:sym typeface="+mn-ea"/>
              </a:rPr>
              <a:t>观念</a:t>
            </a:r>
            <a:r>
              <a:rPr lang="zh-CN" altLang="en-US" sz="3600" b="1" noProof="0" dirty="0" smtClean="0">
                <a:solidFill>
                  <a:srgbClr val="0B08A5"/>
                </a:solidFill>
              </a:rPr>
              <a:t>；</a:t>
            </a:r>
            <a:endParaRPr lang="zh-CN" altLang="en-US" sz="3600" b="1" noProof="0" dirty="0" smtClean="0">
              <a:solidFill>
                <a:srgbClr val="0B08A5"/>
              </a:solidFill>
            </a:endParaRPr>
          </a:p>
          <a:p>
            <a:pPr algn="ctr">
              <a:buClrTx/>
              <a:buSzTx/>
              <a:buNone/>
            </a:pPr>
            <a:endParaRPr lang="zh-CN" altLang="en-US" sz="3600" b="1" noProof="0" dirty="0" smtClean="0">
              <a:solidFill>
                <a:srgbClr val="0B08A5"/>
              </a:solidFill>
            </a:endParaRPr>
          </a:p>
          <a:p>
            <a:pPr algn="ctr">
              <a:buClrTx/>
              <a:buSzTx/>
              <a:buNone/>
            </a:pPr>
            <a:r>
              <a:rPr lang="zh-CN" altLang="en-US" sz="3600" b="1" noProof="0" dirty="0" smtClean="0">
                <a:solidFill>
                  <a:srgbClr val="0B08A5"/>
                </a:solidFill>
              </a:rPr>
              <a:t>更新</a:t>
            </a:r>
            <a:r>
              <a:rPr lang="zh-CN" altLang="en-US" sz="3600" b="1" noProof="0" dirty="0" smtClean="0">
                <a:solidFill>
                  <a:srgbClr val="0B08A5"/>
                </a:solidFill>
                <a:sym typeface="+mn-ea"/>
              </a:rPr>
              <a:t>方法</a:t>
            </a:r>
            <a:r>
              <a:rPr lang="zh-CN" altLang="en-US" sz="3600" b="1" noProof="0" dirty="0" smtClean="0">
                <a:solidFill>
                  <a:srgbClr val="0B08A5"/>
                </a:solidFill>
              </a:rPr>
              <a:t>；</a:t>
            </a:r>
            <a:endParaRPr lang="zh-CN" altLang="en-US" sz="3600" b="1" noProof="0" dirty="0" smtClean="0">
              <a:solidFill>
                <a:srgbClr val="0B08A5"/>
              </a:solidFill>
            </a:endParaRPr>
          </a:p>
          <a:p>
            <a:pPr algn="ctr">
              <a:buClrTx/>
              <a:buSzTx/>
              <a:buNone/>
            </a:pPr>
            <a:endParaRPr lang="zh-CN" altLang="en-US" sz="3600" b="1" noProof="0" dirty="0" smtClean="0">
              <a:solidFill>
                <a:srgbClr val="0B08A5"/>
              </a:solidFill>
            </a:endParaRPr>
          </a:p>
          <a:p>
            <a:pPr algn="ctr">
              <a:buClrTx/>
              <a:buSzTx/>
              <a:buNone/>
            </a:pPr>
            <a:r>
              <a:rPr lang="en-US" altLang="zh-CN" sz="3600" b="1" noProof="0" dirty="0" smtClean="0">
                <a:solidFill>
                  <a:srgbClr val="0B08A5"/>
                </a:solidFill>
              </a:rPr>
              <a:t>……</a:t>
            </a:r>
            <a:endParaRPr lang="en-US" altLang="zh-CN" sz="3600" b="1" noProof="0" dirty="0" smtClean="0">
              <a:solidFill>
                <a:srgbClr val="0B08A5"/>
              </a:solidFill>
            </a:endParaRPr>
          </a:p>
        </p:txBody>
      </p:sp>
      <p:sp>
        <p:nvSpPr>
          <p:cNvPr id="6" name="燕尾形 5"/>
          <p:cNvSpPr/>
          <p:nvPr/>
        </p:nvSpPr>
        <p:spPr>
          <a:xfrm>
            <a:off x="5917565" y="2291080"/>
            <a:ext cx="700405" cy="12280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燕尾形 1"/>
          <p:cNvSpPr/>
          <p:nvPr/>
        </p:nvSpPr>
        <p:spPr>
          <a:xfrm>
            <a:off x="6671945" y="2291080"/>
            <a:ext cx="700405" cy="1228090"/>
          </a:xfrm>
          <a:prstGeom prst="chevron">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2" grpId="0" animBg="1"/>
      <p:bldP spid="3" grpId="1"/>
      <p:bldP spid="6" grpId="1"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2391236494,1728926025&amp;fm=224&amp;gp=0"/>
          <p:cNvPicPr>
            <a:picLocks noChangeAspect="1"/>
          </p:cNvPicPr>
          <p:nvPr/>
        </p:nvPicPr>
        <p:blipFill>
          <a:blip r:embed="rId1"/>
          <a:srcRect l="10520" r="19860"/>
          <a:stretch>
            <a:fillRect/>
          </a:stretch>
        </p:blipFill>
        <p:spPr>
          <a:xfrm>
            <a:off x="354965" y="1064260"/>
            <a:ext cx="3569970" cy="5127625"/>
          </a:xfrm>
          <a:prstGeom prst="rect">
            <a:avLst/>
          </a:prstGeom>
        </p:spPr>
      </p:pic>
      <p:sp>
        <p:nvSpPr>
          <p:cNvPr id="3" name="文本框 2"/>
          <p:cNvSpPr txBox="1"/>
          <p:nvPr/>
        </p:nvSpPr>
        <p:spPr>
          <a:xfrm>
            <a:off x="3924935" y="729615"/>
            <a:ext cx="8155940" cy="1641475"/>
          </a:xfrm>
          <a:prstGeom prst="rect">
            <a:avLst/>
          </a:prstGeom>
          <a:noFill/>
        </p:spPr>
        <p:txBody>
          <a:bodyPr wrap="square" rtlCol="0">
            <a:spAutoFit/>
          </a:bodyPr>
          <a:p>
            <a:pPr algn="l">
              <a:lnSpc>
                <a:spcPct val="120000"/>
              </a:lnSpc>
              <a:spcBef>
                <a:spcPts val="0"/>
              </a:spcBef>
              <a:spcAft>
                <a:spcPts val="0"/>
              </a:spcAft>
            </a:pPr>
            <a:r>
              <a:rPr lang="zh-CN" altLang="en-US" sz="2800" b="1">
                <a:latin typeface="微软雅黑" panose="020B0503020204020204" charset="-122"/>
                <a:ea typeface="微软雅黑" panose="020B0503020204020204" charset="-122"/>
                <a:cs typeface="楷体" panose="02010609060101010101" charset="-122"/>
              </a:rPr>
              <a:t>话语体系：</a:t>
            </a:r>
            <a:r>
              <a:rPr lang="zh-CN" altLang="en-US" sz="2800" b="1">
                <a:solidFill>
                  <a:srgbClr val="C00000"/>
                </a:solidFill>
                <a:latin typeface="楷体" panose="02010609060101010101" charset="-122"/>
                <a:ea typeface="楷体" panose="02010609060101010101" charset="-122"/>
                <a:cs typeface="楷体" panose="02010609060101010101" charset="-122"/>
              </a:rPr>
              <a:t>华夏认同（先秦）</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统一多民族国家形成（秦汉）</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民族交融（魏晋南北朝）</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统一多民族国家发展（隋唐）</a:t>
            </a:r>
            <a:r>
              <a:rPr lang="en-US" altLang="zh-CN" sz="2800" b="1">
                <a:solidFill>
                  <a:srgbClr val="C00000"/>
                </a:solidFill>
                <a:latin typeface="楷体" panose="02010609060101010101" charset="-122"/>
                <a:ea typeface="楷体" panose="02010609060101010101" charset="-122"/>
                <a:cs typeface="楷体" panose="02010609060101010101" charset="-122"/>
              </a:rPr>
              <a:t>—</a:t>
            </a:r>
            <a:r>
              <a:rPr lang="zh-CN" altLang="en-US" sz="2800" b="1">
                <a:solidFill>
                  <a:srgbClr val="C00000"/>
                </a:solidFill>
                <a:latin typeface="楷体" panose="02010609060101010101" charset="-122"/>
                <a:ea typeface="楷体" panose="02010609060101010101" charset="-122"/>
                <a:cs typeface="楷体" panose="02010609060101010101" charset="-122"/>
              </a:rPr>
              <a:t>现代中国疆域奠定（元明清）</a:t>
            </a:r>
            <a:endParaRPr lang="zh-CN" altLang="en-US"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4</a:t>
            </a:r>
            <a:r>
              <a:rPr lang="zh-CN" altLang="en-US" sz="3200" b="1">
                <a:solidFill>
                  <a:srgbClr val="0B08A5"/>
                </a:solidFill>
              </a:rPr>
              <a:t>、</a:t>
            </a:r>
            <a:r>
              <a:rPr lang="zh-CN" sz="3200" b="1">
                <a:solidFill>
                  <a:srgbClr val="0B08A5"/>
                </a:solidFill>
              </a:rPr>
              <a:t>部编教材</a:t>
            </a:r>
            <a:r>
              <a:rPr lang="zh-CN" sz="3200" b="1">
                <a:solidFill>
                  <a:srgbClr val="0B08A5"/>
                </a:solidFill>
              </a:rPr>
              <a:t>的书写</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3978910" y="2371090"/>
            <a:ext cx="8101965" cy="4225925"/>
          </a:xfrm>
          <a:prstGeom prst="rect">
            <a:avLst/>
          </a:prstGeom>
          <a:noFill/>
        </p:spPr>
        <p:txBody>
          <a:bodyPr wrap="square" rtlCol="0" anchor="t">
            <a:spAutoFit/>
          </a:bodyPr>
          <a:p>
            <a:pPr algn="l">
              <a:lnSpc>
                <a:spcPct val="120000"/>
              </a:lnSpc>
              <a:spcBef>
                <a:spcPts val="0"/>
              </a:spcBef>
              <a:spcAft>
                <a:spcPts val="0"/>
              </a:spcAft>
              <a:buClrTx/>
              <a:buSzTx/>
              <a:buFontTx/>
              <a:buNone/>
            </a:pPr>
            <a:r>
              <a:rPr lang="zh-CN" altLang="en-US" sz="2800" b="1">
                <a:latin typeface="微软雅黑" panose="020B0503020204020204" charset="-122"/>
                <a:ea typeface="微软雅黑" panose="020B0503020204020204" charset="-122"/>
                <a:cs typeface="楷体" panose="02010609060101010101" charset="-122"/>
                <a:sym typeface="+mn-ea"/>
              </a:rPr>
              <a:t>基本观点：</a:t>
            </a:r>
            <a:r>
              <a:rPr lang="zh-CN" altLang="en-US" sz="2800" b="1">
                <a:solidFill>
                  <a:srgbClr val="080BA5"/>
                </a:solidFill>
                <a:latin typeface="楷体" panose="02010609060101010101" charset="-122"/>
                <a:ea typeface="楷体" panose="02010609060101010101" charset="-122"/>
                <a:cs typeface="楷体" panose="02010609060101010101" charset="-122"/>
                <a:sym typeface="+mn-ea"/>
              </a:rPr>
              <a:t>①北方政权在民族交融的基础上逐渐壮大，为统一全国准备了条件;</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buClrTx/>
              <a:buSzTx/>
              <a:buNone/>
            </a:pPr>
            <a:r>
              <a:rPr lang="zh-CN" altLang="en-US" sz="2800" b="1">
                <a:solidFill>
                  <a:srgbClr val="080BA5"/>
                </a:solidFill>
                <a:latin typeface="楷体" panose="02010609060101010101" charset="-122"/>
                <a:ea typeface="楷体" panose="02010609060101010101" charset="-122"/>
                <a:cs typeface="楷体" panose="02010609060101010101" charset="-122"/>
                <a:sym typeface="+mn-ea"/>
              </a:rPr>
              <a:t>②从</a:t>
            </a:r>
            <a:r>
              <a:rPr lang="zh-CN" altLang="en-US" sz="2800" b="1">
                <a:solidFill>
                  <a:srgbClr val="080BA5"/>
                </a:solidFill>
                <a:latin typeface="楷体" panose="02010609060101010101" charset="-122"/>
                <a:ea typeface="楷体" panose="02010609060101010101" charset="-122"/>
                <a:cs typeface="楷体" panose="02010609060101010101" charset="-122"/>
                <a:sym typeface="+mn-ea"/>
              </a:rPr>
              <a:t>短时期与长时段认识</a:t>
            </a:r>
            <a:r>
              <a:rPr lang="zh-CN" altLang="en-US" sz="2800" b="1">
                <a:solidFill>
                  <a:srgbClr val="080BA5"/>
                </a:solidFill>
                <a:latin typeface="楷体" panose="02010609060101010101" charset="-122"/>
                <a:ea typeface="楷体" panose="02010609060101010101" charset="-122"/>
                <a:cs typeface="楷体" panose="02010609060101010101" charset="-122"/>
                <a:sym typeface="+mn-ea"/>
              </a:rPr>
              <a:t>北魏孝文帝改革的影响</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buClrTx/>
              <a:buSzTx/>
              <a:buNone/>
            </a:pPr>
            <a:r>
              <a:rPr lang="zh-CN" altLang="en-US" sz="2800" b="1">
                <a:solidFill>
                  <a:srgbClr val="080BA5"/>
                </a:solidFill>
                <a:latin typeface="楷体" panose="02010609060101010101" charset="-122"/>
                <a:ea typeface="楷体" panose="02010609060101010101" charset="-122"/>
                <a:cs typeface="楷体" panose="02010609060101010101" charset="-122"/>
                <a:sym typeface="+mn-ea"/>
              </a:rPr>
              <a:t>③唐朝周边少数民族建立的政权，对祖国边疆地区的开发作出了积极贡献。</a:t>
            </a:r>
            <a:endParaRPr lang="zh-CN" altLang="en-US" sz="2800" b="1">
              <a:solidFill>
                <a:srgbClr val="080BA5"/>
              </a:solidFill>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buClrTx/>
              <a:buSzTx/>
              <a:buNone/>
            </a:pPr>
            <a:r>
              <a:rPr lang="zh-CN" altLang="en-US" sz="2800" b="1">
                <a:solidFill>
                  <a:srgbClr val="080BA5"/>
                </a:solidFill>
                <a:latin typeface="楷体" panose="02010609060101010101" charset="-122"/>
                <a:ea typeface="楷体" panose="02010609060101010101" charset="-122"/>
                <a:cs typeface="楷体" panose="02010609060101010101" charset="-122"/>
                <a:sym typeface="+mn-ea"/>
              </a:rPr>
              <a:t>④元朝成为中国历史上第一个由北方少数民族建立的统一王朝</a:t>
            </a:r>
            <a:endParaRPr lang="zh-CN" altLang="en-US" sz="2800" b="1">
              <a:solidFill>
                <a:srgbClr val="080BA5"/>
              </a:solidFill>
              <a:latin typeface="楷体" panose="02010609060101010101" charset="-122"/>
              <a:ea typeface="楷体" panose="02010609060101010101" charset="-122"/>
              <a:cs typeface="楷体" panose="02010609060101010101" charset="-122"/>
              <a:sym typeface="+mn-ea"/>
            </a:endParaRPr>
          </a:p>
          <a:p>
            <a:pPr algn="l">
              <a:lnSpc>
                <a:spcPct val="120000"/>
              </a:lnSpc>
              <a:spcBef>
                <a:spcPts val="0"/>
              </a:spcBef>
              <a:spcAft>
                <a:spcPts val="0"/>
              </a:spcAft>
              <a:buClrTx/>
              <a:buSzTx/>
              <a:buNone/>
            </a:pPr>
            <a:r>
              <a:rPr lang="zh-CN" altLang="en-US" sz="2800" b="1">
                <a:solidFill>
                  <a:srgbClr val="080BA5"/>
                </a:solidFill>
                <a:latin typeface="楷体" panose="02010609060101010101" charset="-122"/>
                <a:ea typeface="楷体" panose="02010609060101010101" charset="-122"/>
                <a:cs typeface="楷体" panose="02010609060101010101" charset="-122"/>
                <a:sym typeface="+mn-ea"/>
              </a:rPr>
              <a:t>⑤清朝基本奠定了现代中国的版图</a:t>
            </a:r>
            <a:endParaRPr lang="zh-CN" altLang="en-US" sz="2800" b="1">
              <a:solidFill>
                <a:srgbClr val="080BA5"/>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linds(horizontal)">
                                      <p:cBhvr>
                                        <p:cTn id="23" dur="500"/>
                                        <p:tgtEl>
                                          <p:spTgt spid="4">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linds(horizontal)">
                                      <p:cBhvr>
                                        <p:cTn id="26" dur="500"/>
                                        <p:tgtEl>
                                          <p:spTgt spid="4">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linds(horizontal)">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rcRect l="56500" t="25315" r="26438" b="14778"/>
          <a:stretch>
            <a:fillRect/>
          </a:stretch>
        </p:blipFill>
        <p:spPr>
          <a:xfrm>
            <a:off x="290830" y="2193925"/>
            <a:ext cx="2080260" cy="4108450"/>
          </a:xfrm>
          <a:prstGeom prst="rect">
            <a:avLst/>
          </a:prstGeom>
          <a:ln>
            <a:solidFill>
              <a:schemeClr val="accent1"/>
            </a:solidFill>
          </a:ln>
        </p:spPr>
      </p:pic>
      <p:pic>
        <p:nvPicPr>
          <p:cNvPr id="8" name="图片 7"/>
          <p:cNvPicPr>
            <a:picLocks noChangeAspect="1"/>
          </p:cNvPicPr>
          <p:nvPr/>
        </p:nvPicPr>
        <p:blipFill>
          <a:blip r:embed="rId2"/>
          <a:srcRect l="22542" t="20907" r="26260" b="38194"/>
          <a:stretch>
            <a:fillRect/>
          </a:stretch>
        </p:blipFill>
        <p:spPr>
          <a:xfrm>
            <a:off x="2654935" y="2911475"/>
            <a:ext cx="6385560" cy="2869565"/>
          </a:xfrm>
          <a:prstGeom prst="rect">
            <a:avLst/>
          </a:prstGeom>
          <a:ln>
            <a:solidFill>
              <a:schemeClr val="accent1"/>
            </a:solidFill>
          </a:ln>
        </p:spPr>
      </p:pic>
      <p:pic>
        <p:nvPicPr>
          <p:cNvPr id="10" name="图片 9"/>
          <p:cNvPicPr>
            <a:picLocks noChangeAspect="1"/>
          </p:cNvPicPr>
          <p:nvPr/>
        </p:nvPicPr>
        <p:blipFill>
          <a:blip r:embed="rId3"/>
          <a:srcRect l="55969" t="29074" r="25109" b="29083"/>
          <a:stretch>
            <a:fillRect/>
          </a:stretch>
        </p:blipFill>
        <p:spPr>
          <a:xfrm>
            <a:off x="9217025" y="2343785"/>
            <a:ext cx="2814955" cy="3502025"/>
          </a:xfrm>
          <a:prstGeom prst="rect">
            <a:avLst/>
          </a:prstGeom>
          <a:ln>
            <a:solidFill>
              <a:schemeClr val="accent1"/>
            </a:solidFill>
          </a:ln>
        </p:spPr>
      </p:pic>
      <p:sp>
        <p:nvSpPr>
          <p:cNvPr id="11" name="文本框 10"/>
          <p:cNvSpPr txBox="1"/>
          <p:nvPr/>
        </p:nvSpPr>
        <p:spPr>
          <a:xfrm>
            <a:off x="496570" y="955675"/>
            <a:ext cx="6260465" cy="521970"/>
          </a:xfrm>
          <a:prstGeom prst="rect">
            <a:avLst/>
          </a:prstGeom>
          <a:noFill/>
        </p:spPr>
        <p:txBody>
          <a:bodyPr wrap="none" rtlCol="0" anchor="t">
            <a:spAutoFit/>
          </a:bodyPr>
          <a:p>
            <a:r>
              <a:rPr lang="zh-CN" altLang="en-US" sz="2800" b="1">
                <a:latin typeface="黑体" panose="02010609060101010101" pitchFamily="49" charset="-122"/>
                <a:ea typeface="黑体" panose="02010609060101010101" pitchFamily="49" charset="-122"/>
                <a:cs typeface="楷体" panose="02010609060101010101" charset="-122"/>
                <a:sym typeface="+mn-ea"/>
              </a:rPr>
              <a:t>地图：各朝代各时期的形势图、疆域图</a:t>
            </a:r>
            <a:endParaRPr lang="zh-CN" altLang="en-US" sz="2800" b="1">
              <a:latin typeface="黑体" panose="02010609060101010101" pitchFamily="49" charset="-122"/>
              <a:ea typeface="黑体" panose="02010609060101010101" pitchFamily="49" charset="-122"/>
              <a:cs typeface="楷体" panose="02010609060101010101" charset="-122"/>
              <a:sym typeface="+mn-ea"/>
            </a:endParaRPr>
          </a:p>
        </p:txBody>
      </p:sp>
      <p:sp>
        <p:nvSpPr>
          <p:cNvPr id="13" name="文本框 12"/>
          <p:cNvSpPr txBox="1"/>
          <p:nvPr/>
        </p:nvSpPr>
        <p:spPr>
          <a:xfrm>
            <a:off x="496570" y="1477645"/>
            <a:ext cx="1155700" cy="521970"/>
          </a:xfrm>
          <a:prstGeom prst="rect">
            <a:avLst/>
          </a:prstGeom>
          <a:noFill/>
        </p:spPr>
        <p:txBody>
          <a:bodyPr wrap="square" rtlCol="0" anchor="t">
            <a:spAutoFit/>
          </a:bodyPr>
          <a:p>
            <a:r>
              <a:rPr lang="zh-CN" altLang="en-US" sz="2800" b="1">
                <a:latin typeface="黑体" panose="02010609060101010101" pitchFamily="49" charset="-122"/>
                <a:ea typeface="黑体" panose="02010609060101010101" pitchFamily="49" charset="-122"/>
                <a:cs typeface="楷体" panose="02010609060101010101" charset="-122"/>
                <a:sym typeface="+mn-ea"/>
              </a:rPr>
              <a:t>插图：</a:t>
            </a:r>
            <a:endParaRPr lang="zh-CN" altLang="en-US" sz="2800" b="1">
              <a:latin typeface="黑体" panose="02010609060101010101" pitchFamily="49" charset="-122"/>
              <a:ea typeface="黑体" panose="02010609060101010101" pitchFamily="49" charset="-122"/>
              <a:cs typeface="楷体" panose="02010609060101010101" charset="-122"/>
              <a:sym typeface="+mn-ea"/>
            </a:endParaRPr>
          </a:p>
        </p:txBody>
      </p:sp>
      <p:sp>
        <p:nvSpPr>
          <p:cNvPr id="5" name="文本框 4"/>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4</a:t>
            </a:r>
            <a:r>
              <a:rPr lang="zh-CN" altLang="en-US" sz="3200" b="1">
                <a:solidFill>
                  <a:srgbClr val="0B08A5"/>
                </a:solidFill>
              </a:rPr>
              <a:t>、</a:t>
            </a:r>
            <a:r>
              <a:rPr lang="zh-CN" sz="3200" b="1">
                <a:solidFill>
                  <a:srgbClr val="0B08A5"/>
                </a:solidFill>
              </a:rPr>
              <a:t>部编教材</a:t>
            </a:r>
            <a:r>
              <a:rPr lang="zh-CN" sz="3200" b="1">
                <a:solidFill>
                  <a:srgbClr val="0B08A5"/>
                </a:solidFill>
              </a:rPr>
              <a:t>的书写</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721225" y="146050"/>
            <a:ext cx="6035675" cy="583565"/>
          </a:xfrm>
          <a:prstGeom prst="rect">
            <a:avLst/>
          </a:prstGeom>
          <a:noFill/>
        </p:spPr>
        <p:txBody>
          <a:bodyPr wrap="square" rtlCol="0">
            <a:spAutoFit/>
          </a:bodyPr>
          <a:p>
            <a:r>
              <a:rPr lang="en-US" altLang="zh-CN" sz="3200" b="1">
                <a:solidFill>
                  <a:srgbClr val="0B08A5"/>
                </a:solidFill>
              </a:rPr>
              <a:t>4</a:t>
            </a:r>
            <a:r>
              <a:rPr lang="zh-CN" altLang="en-US" sz="3200" b="1">
                <a:solidFill>
                  <a:srgbClr val="0B08A5"/>
                </a:solidFill>
              </a:rPr>
              <a:t>、</a:t>
            </a:r>
            <a:r>
              <a:rPr lang="zh-CN" sz="3200" b="1">
                <a:solidFill>
                  <a:srgbClr val="0B08A5"/>
                </a:solidFill>
              </a:rPr>
              <a:t>部编教材</a:t>
            </a:r>
            <a:r>
              <a:rPr lang="zh-CN" sz="3200" b="1">
                <a:solidFill>
                  <a:srgbClr val="0B08A5"/>
                </a:solidFill>
              </a:rPr>
              <a:t>的书写</a:t>
            </a:r>
            <a:endParaRPr lang="zh-CN" sz="3200" b="1">
              <a:solidFill>
                <a:srgbClr val="0B08A5"/>
              </a:solidFill>
            </a:endParaRPr>
          </a:p>
        </p:txBody>
      </p:sp>
      <p:sp>
        <p:nvSpPr>
          <p:cNvPr id="6" name="文本框 5"/>
          <p:cNvSpPr txBox="1"/>
          <p:nvPr/>
        </p:nvSpPr>
        <p:spPr>
          <a:xfrm>
            <a:off x="248920" y="115570"/>
            <a:ext cx="4314825" cy="645160"/>
          </a:xfrm>
          <a:prstGeom prst="rect">
            <a:avLst/>
          </a:prstGeom>
          <a:noFill/>
        </p:spPr>
        <p:txBody>
          <a:bodyPr wrap="none" rtlCol="0" anchor="t">
            <a:spAutoFit/>
          </a:bodyPr>
          <a:p>
            <a:r>
              <a:rPr 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如何书写</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a:t>
            </a:r>
            <a:r>
              <a:rPr lang="en-US" altLang="zh-CN"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36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2" name="图片 1"/>
          <p:cNvPicPr>
            <a:picLocks noChangeAspect="1"/>
          </p:cNvPicPr>
          <p:nvPr/>
        </p:nvPicPr>
        <p:blipFill>
          <a:blip r:embed="rId1"/>
          <a:srcRect l="20599" t="26250" r="29974" b="20435"/>
          <a:stretch>
            <a:fillRect/>
          </a:stretch>
        </p:blipFill>
        <p:spPr>
          <a:xfrm>
            <a:off x="473710" y="2362835"/>
            <a:ext cx="6779895" cy="4113530"/>
          </a:xfrm>
          <a:prstGeom prst="rect">
            <a:avLst/>
          </a:prstGeom>
          <a:ln>
            <a:solidFill>
              <a:schemeClr val="accent1"/>
            </a:solidFill>
          </a:ln>
        </p:spPr>
      </p:pic>
      <p:sp>
        <p:nvSpPr>
          <p:cNvPr id="3" name="文本框 2"/>
          <p:cNvSpPr txBox="1"/>
          <p:nvPr/>
        </p:nvSpPr>
        <p:spPr>
          <a:xfrm>
            <a:off x="7369810" y="2306320"/>
            <a:ext cx="4472940" cy="4225925"/>
          </a:xfrm>
          <a:prstGeom prst="rect">
            <a:avLst/>
          </a:prstGeom>
          <a:noFill/>
          <a:ln w="28575" cmpd="sng">
            <a:solidFill>
              <a:schemeClr val="accent1">
                <a:shade val="50000"/>
              </a:schemeClr>
            </a:solidFill>
            <a:prstDash val="sysDot"/>
          </a:ln>
        </p:spPr>
        <p:txBody>
          <a:bodyPr wrap="square" rtlCol="0">
            <a:spAutoFit/>
          </a:bodyPr>
          <a:p>
            <a:pPr algn="l">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中原王朝的首都从黄河</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以南搬迁到北京，应该说</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就是为适应征服型的北族</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王朝领土结构变迁所留下</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来的一个重大历史结果。</a:t>
            </a:r>
            <a:endParaRPr lang="zh-CN" altLang="en-US" sz="2800" b="1">
              <a:latin typeface="楷体" panose="02010609060101010101" charset="-122"/>
              <a:ea typeface="楷体" panose="02010609060101010101" charset="-122"/>
              <a:cs typeface="楷体" panose="02010609060101010101" charset="-122"/>
            </a:endParaRPr>
          </a:p>
          <a:p>
            <a:pPr algn="l">
              <a:lnSpc>
                <a:spcPct val="120000"/>
              </a:lnSpc>
              <a:spcBef>
                <a:spcPts val="0"/>
              </a:spcBef>
              <a:spcAft>
                <a:spcPts val="0"/>
              </a:spcAft>
            </a:pPr>
            <a:endParaRPr lang="en-US" altLang="zh-CN" sz="2800" b="1">
              <a:latin typeface="楷体" panose="02010609060101010101" charset="-122"/>
              <a:ea typeface="楷体" panose="02010609060101010101" charset="-122"/>
              <a:cs typeface="楷体" panose="02010609060101010101" charset="-122"/>
              <a:sym typeface="+mn-ea"/>
            </a:endParaRPr>
          </a:p>
          <a:p>
            <a:pPr algn="l">
              <a:lnSpc>
                <a:spcPct val="12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姚大力谈历史上的</a:t>
            </a:r>
            <a:endParaRPr lang="zh-CN" altLang="en-US" sz="2800" b="1">
              <a:latin typeface="楷体" panose="02010609060101010101" charset="-122"/>
              <a:ea typeface="楷体" panose="02010609060101010101" charset="-122"/>
              <a:cs typeface="楷体" panose="02010609060101010101" charset="-122"/>
              <a:sym typeface="+mn-ea"/>
            </a:endParaRPr>
          </a:p>
          <a:p>
            <a:pPr algn="l">
              <a:lnSpc>
                <a:spcPct val="12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sym typeface="+mn-ea"/>
              </a:rPr>
              <a:t>民族关系和</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中国认同</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a:t>
            </a:r>
            <a:endParaRPr lang="zh-CN" altLang="en-US" sz="2800" b="1">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496570" y="955675"/>
            <a:ext cx="6260465" cy="521970"/>
          </a:xfrm>
          <a:prstGeom prst="rect">
            <a:avLst/>
          </a:prstGeom>
          <a:noFill/>
        </p:spPr>
        <p:txBody>
          <a:bodyPr wrap="none" rtlCol="0" anchor="t">
            <a:spAutoFit/>
          </a:bodyPr>
          <a:p>
            <a:r>
              <a:rPr lang="zh-CN" altLang="en-US" sz="2800" b="1">
                <a:latin typeface="黑体" panose="02010609060101010101" pitchFamily="49" charset="-122"/>
                <a:ea typeface="黑体" panose="02010609060101010101" pitchFamily="49" charset="-122"/>
                <a:cs typeface="楷体" panose="02010609060101010101" charset="-122"/>
                <a:sym typeface="+mn-ea"/>
              </a:rPr>
              <a:t>地图：各朝代各时期的形势图、疆域图</a:t>
            </a:r>
            <a:endParaRPr lang="zh-CN" altLang="en-US" sz="2800" b="1">
              <a:latin typeface="黑体" panose="02010609060101010101" pitchFamily="49" charset="-122"/>
              <a:ea typeface="黑体" panose="02010609060101010101" pitchFamily="49" charset="-122"/>
              <a:cs typeface="楷体" panose="02010609060101010101" charset="-122"/>
              <a:sym typeface="+mn-ea"/>
            </a:endParaRPr>
          </a:p>
        </p:txBody>
      </p:sp>
      <p:sp>
        <p:nvSpPr>
          <p:cNvPr id="8" name="文本框 7"/>
          <p:cNvSpPr txBox="1"/>
          <p:nvPr/>
        </p:nvSpPr>
        <p:spPr>
          <a:xfrm>
            <a:off x="496570" y="1607185"/>
            <a:ext cx="1255395" cy="521970"/>
          </a:xfrm>
          <a:prstGeom prst="rect">
            <a:avLst/>
          </a:prstGeom>
          <a:noFill/>
        </p:spPr>
        <p:txBody>
          <a:bodyPr wrap="none" rtlCol="0" anchor="t">
            <a:spAutoFit/>
          </a:bodyPr>
          <a:p>
            <a:r>
              <a:rPr lang="zh-CN" altLang="en-US" sz="2800" b="1">
                <a:latin typeface="黑体" panose="02010609060101010101" pitchFamily="49" charset="-122"/>
                <a:ea typeface="黑体" panose="02010609060101010101" pitchFamily="49" charset="-122"/>
                <a:cs typeface="楷体" panose="02010609060101010101" charset="-122"/>
                <a:sym typeface="+mn-ea"/>
              </a:rPr>
              <a:t>插图：</a:t>
            </a:r>
            <a:endParaRPr lang="zh-CN" altLang="en-US" sz="2800" b="1">
              <a:latin typeface="黑体" panose="02010609060101010101" pitchFamily="49" charset="-122"/>
              <a:ea typeface="黑体" panose="02010609060101010101" pitchFamily="49"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49500" y="5403850"/>
            <a:ext cx="3641090" cy="645160"/>
          </a:xfrm>
          <a:prstGeom prst="rect">
            <a:avLst/>
          </a:prstGeom>
          <a:noFill/>
        </p:spPr>
        <p:txBody>
          <a:bodyPr wrap="square" rtlCol="0" anchor="t">
            <a:spAutoFit/>
          </a:bodyPr>
          <a:p>
            <a:r>
              <a:rPr lang="zh-CN" altLang="en-US"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教学案例</a:t>
            </a:r>
            <a:r>
              <a:rPr lang="en-US" altLang="zh-CN"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a:t>
            </a:r>
            <a:endParaRPr lang="en-US" altLang="zh-CN"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2132965" y="900430"/>
            <a:ext cx="5233035" cy="645160"/>
          </a:xfrm>
          <a:prstGeom prst="rect">
            <a:avLst/>
          </a:prstGeom>
          <a:noFill/>
        </p:spPr>
        <p:txBody>
          <a:bodyPr wrap="none" rtlCol="0">
            <a:spAutoFit/>
          </a:bodyPr>
          <a:p>
            <a:r>
              <a:rPr lang="zh-CN" altLang="en-US" sz="3600" b="1">
                <a:latin typeface="黑体" panose="02010609060101010101" pitchFamily="49" charset="-122"/>
                <a:ea typeface="黑体" panose="02010609060101010101" pitchFamily="49" charset="-122"/>
                <a:cs typeface="黑体" panose="02010609060101010101" pitchFamily="49" charset="-122"/>
              </a:rPr>
              <a:t>一、为何谈论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2132965" y="2327910"/>
            <a:ext cx="6610350" cy="645160"/>
          </a:xfrm>
          <a:prstGeom prst="rect">
            <a:avLst/>
          </a:prstGeom>
          <a:noFill/>
        </p:spPr>
        <p:txBody>
          <a:bodyPr wrap="none" rtlCol="0">
            <a:spAutoFit/>
          </a:bodyPr>
          <a:p>
            <a:pPr algn="l"/>
            <a:r>
              <a:rPr lang="zh-CN" altLang="en-US" sz="3600" b="1">
                <a:latin typeface="黑体" panose="02010609060101010101" pitchFamily="49" charset="-122"/>
                <a:ea typeface="黑体" panose="02010609060101010101" pitchFamily="49" charset="-122"/>
                <a:cs typeface="黑体" panose="02010609060101010101" pitchFamily="49" charset="-122"/>
              </a:rPr>
              <a:t>二、</a:t>
            </a:r>
            <a:r>
              <a:rPr lang="zh-CN" altLang="en-US" sz="3600" b="1">
                <a:latin typeface="黑体" panose="02010609060101010101" pitchFamily="49" charset="-122"/>
                <a:ea typeface="黑体" panose="02010609060101010101" pitchFamily="49" charset="-122"/>
                <a:cs typeface="黑体" panose="02010609060101010101" pitchFamily="49" charset="-122"/>
                <a:sym typeface="+mn-ea"/>
              </a:rPr>
              <a:t>何</a:t>
            </a:r>
            <a:r>
              <a:rPr lang="zh-CN" altLang="en-US" sz="3600" b="1">
                <a:latin typeface="黑体" panose="02010609060101010101" pitchFamily="49" charset="-122"/>
                <a:ea typeface="黑体" panose="02010609060101010101" pitchFamily="49" charset="-122"/>
                <a:cs typeface="黑体" panose="02010609060101010101" pitchFamily="49" charset="-122"/>
              </a:rPr>
              <a:t>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？认同什么？</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2132965" y="3755390"/>
            <a:ext cx="9214485" cy="645160"/>
          </a:xfrm>
          <a:prstGeom prst="rect">
            <a:avLst/>
          </a:prstGeom>
          <a:noFill/>
        </p:spPr>
        <p:txBody>
          <a:bodyPr wrap="square" rtlCol="0">
            <a:spAutoFit/>
          </a:bodyPr>
          <a:p>
            <a:pPr algn="l"/>
            <a:r>
              <a:rPr lang="zh-CN" altLang="en-US" sz="3600" b="1">
                <a:latin typeface="黑体" panose="02010609060101010101" pitchFamily="49" charset="-122"/>
                <a:ea typeface="黑体" panose="02010609060101010101" pitchFamily="49" charset="-122"/>
                <a:cs typeface="黑体" panose="02010609060101010101" pitchFamily="49" charset="-122"/>
              </a:rPr>
              <a:t>三、如何讲述</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2349500" y="4576445"/>
            <a:ext cx="2249805" cy="645160"/>
          </a:xfrm>
          <a:prstGeom prst="rect">
            <a:avLst/>
          </a:prstGeom>
          <a:noFill/>
        </p:spPr>
        <p:txBody>
          <a:bodyPr wrap="none" rtlCol="0">
            <a:spAutoFit/>
          </a:bodyPr>
          <a:p>
            <a:pPr algn="l"/>
            <a:r>
              <a:rPr lang="zh-CN"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教学案例</a:t>
            </a:r>
            <a:r>
              <a:rPr lang="en-US" altLang="zh-CN"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1</a:t>
            </a:r>
            <a:endParaRPr lang="zh-CN" altLang="en-US"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4599305" y="4641215"/>
            <a:ext cx="5545455" cy="521970"/>
          </a:xfrm>
          <a:prstGeom prst="rect">
            <a:avLst/>
          </a:prstGeom>
          <a:noFill/>
        </p:spPr>
        <p:txBody>
          <a:bodyPr wrap="none" rtlCol="0" anchor="t">
            <a:spAutoFit/>
          </a:bodyPr>
          <a:p>
            <a:r>
              <a:rPr lang="zh-CN" altLang="en-US" sz="2800" b="1">
                <a:solidFill>
                  <a:srgbClr val="080BA5"/>
                </a:solidFill>
                <a:latin typeface="楷体" panose="02010609060101010101" charset="-122"/>
                <a:ea typeface="楷体" panose="02010609060101010101" charset="-122"/>
                <a:sym typeface="+mn-ea"/>
              </a:rPr>
              <a:t>《从早期国家到统一多民族国家》</a:t>
            </a:r>
            <a:endParaRPr lang="zh-CN" altLang="en-US" sz="2800" b="1">
              <a:solidFill>
                <a:srgbClr val="080BA5"/>
              </a:solidFill>
              <a:latin typeface="楷体" panose="02010609060101010101" charset="-122"/>
              <a:ea typeface="楷体" panose="02010609060101010101" charset="-122"/>
              <a:sym typeface="+mn-ea"/>
            </a:endParaRPr>
          </a:p>
        </p:txBody>
      </p:sp>
      <p:sp>
        <p:nvSpPr>
          <p:cNvPr id="8" name="文本框 7"/>
          <p:cNvSpPr txBox="1"/>
          <p:nvPr/>
        </p:nvSpPr>
        <p:spPr>
          <a:xfrm>
            <a:off x="4513580" y="5465445"/>
            <a:ext cx="6309360" cy="521970"/>
          </a:xfrm>
          <a:prstGeom prst="rect">
            <a:avLst/>
          </a:prstGeom>
          <a:noFill/>
        </p:spPr>
        <p:txBody>
          <a:bodyPr wrap="square" rtlCol="0" anchor="t">
            <a:spAutoFit/>
          </a:bodyPr>
          <a:p>
            <a:r>
              <a:rPr lang="zh-CN" altLang="en-US" sz="2800" b="1">
                <a:solidFill>
                  <a:srgbClr val="080BA5"/>
                </a:solidFill>
                <a:latin typeface="楷体" panose="02010609060101010101" charset="-122"/>
                <a:ea typeface="楷体" panose="02010609060101010101" charset="-122"/>
                <a:sym typeface="+mn-ea"/>
              </a:rPr>
              <a:t>《</a:t>
            </a:r>
            <a:r>
              <a:rPr lang="zh-CN" altLang="en-US" sz="2800" b="1">
                <a:solidFill>
                  <a:srgbClr val="080BA5"/>
                </a:solidFill>
                <a:latin typeface="楷体" panose="02010609060101010101" charset="-122"/>
                <a:ea typeface="楷体" panose="02010609060101010101" charset="-122"/>
                <a:sym typeface="+mn-ea"/>
              </a:rPr>
              <a:t>草原文明与华夏文明的碰撞与交融</a:t>
            </a:r>
            <a:r>
              <a:rPr lang="zh-CN" altLang="en-US" sz="2800" b="1">
                <a:solidFill>
                  <a:srgbClr val="080BA5"/>
                </a:solidFill>
                <a:latin typeface="楷体" panose="02010609060101010101" charset="-122"/>
                <a:ea typeface="楷体" panose="02010609060101010101" charset="-122"/>
                <a:sym typeface="+mn-ea"/>
              </a:rPr>
              <a:t>》</a:t>
            </a:r>
            <a:endParaRPr lang="zh-CN" altLang="en-US" sz="2800" b="1">
              <a:solidFill>
                <a:srgbClr val="080BA5"/>
              </a:solidFill>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直接箭头连接符 4"/>
          <p:cNvCxnSpPr/>
          <p:nvPr/>
        </p:nvCxnSpPr>
        <p:spPr>
          <a:xfrm flipV="1">
            <a:off x="-32385" y="3375660"/>
            <a:ext cx="12202160" cy="2159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802890" y="2256155"/>
            <a:ext cx="0" cy="2139950"/>
          </a:xfrm>
          <a:prstGeom prst="line">
            <a:avLst/>
          </a:prstGeom>
          <a:ln w="4762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970270" y="2256155"/>
            <a:ext cx="0" cy="2139950"/>
          </a:xfrm>
          <a:prstGeom prst="line">
            <a:avLst/>
          </a:prstGeom>
          <a:ln w="4762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954135" y="2256155"/>
            <a:ext cx="0" cy="2139950"/>
          </a:xfrm>
          <a:prstGeom prst="line">
            <a:avLst/>
          </a:prstGeom>
          <a:ln w="4762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41960" y="1383030"/>
            <a:ext cx="2186305" cy="521970"/>
          </a:xfrm>
          <a:prstGeom prst="rect">
            <a:avLst/>
          </a:prstGeom>
          <a:noFill/>
        </p:spPr>
        <p:txBody>
          <a:bodyPr wrap="square" rtlCol="0">
            <a:spAutoFit/>
          </a:bodyPr>
          <a:p>
            <a:r>
              <a:rPr lang="zh-CN" altLang="en-US" sz="2800" b="1">
                <a:solidFill>
                  <a:srgbClr val="080BA5"/>
                </a:solidFill>
              </a:rPr>
              <a:t>魏晋南北朝</a:t>
            </a:r>
            <a:endParaRPr lang="zh-CN" altLang="en-US" sz="2800" b="1">
              <a:solidFill>
                <a:srgbClr val="080BA5"/>
              </a:solidFill>
            </a:endParaRPr>
          </a:p>
        </p:txBody>
      </p:sp>
      <p:sp>
        <p:nvSpPr>
          <p:cNvPr id="8" name="文本框 7"/>
          <p:cNvSpPr txBox="1"/>
          <p:nvPr/>
        </p:nvSpPr>
        <p:spPr>
          <a:xfrm>
            <a:off x="3630295" y="1404620"/>
            <a:ext cx="1614805" cy="521970"/>
          </a:xfrm>
          <a:prstGeom prst="rect">
            <a:avLst/>
          </a:prstGeom>
          <a:noFill/>
        </p:spPr>
        <p:txBody>
          <a:bodyPr wrap="square" rtlCol="0">
            <a:spAutoFit/>
          </a:bodyPr>
          <a:p>
            <a:r>
              <a:rPr lang="zh-CN" altLang="en-US" sz="2800" b="1">
                <a:solidFill>
                  <a:srgbClr val="080BA5"/>
                </a:solidFill>
              </a:rPr>
              <a:t>隋</a:t>
            </a:r>
            <a:r>
              <a:rPr lang="en-US" altLang="zh-CN" sz="2800" b="1">
                <a:solidFill>
                  <a:srgbClr val="080BA5"/>
                </a:solidFill>
              </a:rPr>
              <a:t>      </a:t>
            </a:r>
            <a:r>
              <a:rPr lang="zh-CN" altLang="en-US" sz="2800" b="1">
                <a:solidFill>
                  <a:srgbClr val="080BA5"/>
                </a:solidFill>
              </a:rPr>
              <a:t>唐</a:t>
            </a:r>
            <a:endParaRPr lang="zh-CN" altLang="en-US" sz="2800" b="1">
              <a:solidFill>
                <a:srgbClr val="080BA5"/>
              </a:solidFill>
            </a:endParaRPr>
          </a:p>
        </p:txBody>
      </p:sp>
      <p:sp>
        <p:nvSpPr>
          <p:cNvPr id="9" name="文本框 8"/>
          <p:cNvSpPr txBox="1"/>
          <p:nvPr/>
        </p:nvSpPr>
        <p:spPr>
          <a:xfrm>
            <a:off x="6463030" y="1404620"/>
            <a:ext cx="2491740" cy="521970"/>
          </a:xfrm>
          <a:prstGeom prst="rect">
            <a:avLst/>
          </a:prstGeom>
          <a:noFill/>
        </p:spPr>
        <p:txBody>
          <a:bodyPr wrap="square" rtlCol="0">
            <a:spAutoFit/>
          </a:bodyPr>
          <a:p>
            <a:r>
              <a:rPr lang="zh-CN" sz="2800" b="1">
                <a:solidFill>
                  <a:srgbClr val="080BA5"/>
                </a:solidFill>
              </a:rPr>
              <a:t>辽宋夏金元</a:t>
            </a:r>
            <a:endParaRPr lang="zh-CN" sz="2800" b="1">
              <a:solidFill>
                <a:srgbClr val="080BA5"/>
              </a:solidFill>
            </a:endParaRPr>
          </a:p>
        </p:txBody>
      </p:sp>
      <p:sp>
        <p:nvSpPr>
          <p:cNvPr id="10" name="文本框 9"/>
          <p:cNvSpPr txBox="1"/>
          <p:nvPr/>
        </p:nvSpPr>
        <p:spPr>
          <a:xfrm>
            <a:off x="9575800" y="1391285"/>
            <a:ext cx="1936115" cy="521970"/>
          </a:xfrm>
          <a:prstGeom prst="rect">
            <a:avLst/>
          </a:prstGeom>
          <a:noFill/>
        </p:spPr>
        <p:txBody>
          <a:bodyPr wrap="square" rtlCol="0">
            <a:spAutoFit/>
          </a:bodyPr>
          <a:p>
            <a:r>
              <a:rPr lang="zh-CN" sz="2800" b="1">
                <a:solidFill>
                  <a:srgbClr val="080BA5"/>
                </a:solidFill>
              </a:rPr>
              <a:t>（明</a:t>
            </a:r>
            <a:r>
              <a:rPr lang="en-US" altLang="zh-CN" sz="2800" b="1">
                <a:solidFill>
                  <a:srgbClr val="080BA5"/>
                </a:solidFill>
              </a:rPr>
              <a:t> </a:t>
            </a:r>
            <a:r>
              <a:rPr lang="zh-CN" altLang="en-US" sz="2800" b="1">
                <a:solidFill>
                  <a:srgbClr val="080BA5"/>
                </a:solidFill>
              </a:rPr>
              <a:t>）</a:t>
            </a:r>
            <a:r>
              <a:rPr lang="en-US" altLang="zh-CN" sz="2800" b="1">
                <a:solidFill>
                  <a:srgbClr val="080BA5"/>
                </a:solidFill>
              </a:rPr>
              <a:t>   </a:t>
            </a:r>
            <a:r>
              <a:rPr lang="zh-CN" sz="2800" b="1">
                <a:solidFill>
                  <a:srgbClr val="080BA5"/>
                </a:solidFill>
              </a:rPr>
              <a:t>清</a:t>
            </a:r>
            <a:endParaRPr lang="zh-CN" sz="2800" b="1">
              <a:solidFill>
                <a:srgbClr val="080BA5"/>
              </a:solidFill>
            </a:endParaRPr>
          </a:p>
        </p:txBody>
      </p:sp>
      <p:grpSp>
        <p:nvGrpSpPr>
          <p:cNvPr id="14" name="组合 13"/>
          <p:cNvGrpSpPr/>
          <p:nvPr/>
        </p:nvGrpSpPr>
        <p:grpSpPr>
          <a:xfrm>
            <a:off x="512445" y="2514600"/>
            <a:ext cx="1612900" cy="1696720"/>
            <a:chOff x="858" y="4676"/>
            <a:chExt cx="2540" cy="2672"/>
          </a:xfrm>
        </p:grpSpPr>
        <p:sp>
          <p:nvSpPr>
            <p:cNvPr id="11" name="文本框 10"/>
            <p:cNvSpPr txBox="1"/>
            <p:nvPr/>
          </p:nvSpPr>
          <p:spPr>
            <a:xfrm>
              <a:off x="858" y="4676"/>
              <a:ext cx="2540" cy="822"/>
            </a:xfrm>
            <a:prstGeom prst="rect">
              <a:avLst/>
            </a:prstGeom>
            <a:noFill/>
          </p:spPr>
          <p:txBody>
            <a:bodyPr wrap="none" rtlCol="0" anchor="t">
              <a:spAutoFit/>
            </a:bodyPr>
            <a:p>
              <a:r>
                <a:rPr lang="zh-CN" altLang="en-US" sz="2800" b="1">
                  <a:gradFill>
                    <a:gsLst>
                      <a:gs pos="0">
                        <a:srgbClr val="14CD68"/>
                      </a:gs>
                      <a:gs pos="100000">
                        <a:srgbClr val="035C7D"/>
                      </a:gs>
                    </a:gsLst>
                    <a:lin scaled="0"/>
                  </a:gradFill>
                  <a:latin typeface="楷体" panose="02010609060101010101" charset="-122"/>
                  <a:ea typeface="楷体" panose="02010609060101010101" charset="-122"/>
                  <a:sym typeface="+mn-ea"/>
                </a:rPr>
                <a:t>草原文明</a:t>
              </a:r>
              <a:endParaRPr lang="zh-CN" altLang="en-US" sz="2800" b="1">
                <a:gradFill>
                  <a:gsLst>
                    <a:gs pos="0">
                      <a:srgbClr val="14CD68"/>
                    </a:gs>
                    <a:gs pos="100000">
                      <a:srgbClr val="035C7D"/>
                    </a:gs>
                  </a:gsLst>
                  <a:lin scaled="0"/>
                </a:gradFill>
                <a:latin typeface="楷体" panose="02010609060101010101" charset="-122"/>
                <a:ea typeface="楷体" panose="02010609060101010101" charset="-122"/>
                <a:sym typeface="+mn-ea"/>
              </a:endParaRPr>
            </a:p>
          </p:txBody>
        </p:sp>
        <p:sp>
          <p:nvSpPr>
            <p:cNvPr id="12" name="文本框 11"/>
            <p:cNvSpPr txBox="1"/>
            <p:nvPr/>
          </p:nvSpPr>
          <p:spPr>
            <a:xfrm>
              <a:off x="858" y="6526"/>
              <a:ext cx="2540" cy="822"/>
            </a:xfrm>
            <a:prstGeom prst="rect">
              <a:avLst/>
            </a:prstGeom>
            <a:noFill/>
          </p:spPr>
          <p:txBody>
            <a:bodyPr wrap="none" rtlCol="0" anchor="t">
              <a:spAutoFit/>
            </a:bodyPr>
            <a:p>
              <a:r>
                <a:rPr lang="zh-CN" altLang="en-US" sz="2800" b="1">
                  <a:solidFill>
                    <a:schemeClr val="accent2">
                      <a:lumMod val="75000"/>
                    </a:schemeClr>
                  </a:solidFill>
                  <a:latin typeface="黑体" panose="02010609060101010101" pitchFamily="49" charset="-122"/>
                  <a:ea typeface="黑体" panose="02010609060101010101" pitchFamily="49" charset="-122"/>
                  <a:sym typeface="+mn-ea"/>
                </a:rPr>
                <a:t>华夏文明</a:t>
              </a:r>
              <a:endParaRPr lang="zh-CN" altLang="en-US" sz="2800" b="1">
                <a:solidFill>
                  <a:schemeClr val="accent2">
                    <a:lumMod val="75000"/>
                  </a:schemeClr>
                </a:solidFill>
                <a:latin typeface="黑体" panose="02010609060101010101" pitchFamily="49" charset="-122"/>
                <a:ea typeface="黑体" panose="02010609060101010101" pitchFamily="49" charset="-122"/>
                <a:sym typeface="+mn-ea"/>
              </a:endParaRPr>
            </a:p>
          </p:txBody>
        </p:sp>
        <p:cxnSp>
          <p:nvCxnSpPr>
            <p:cNvPr id="13" name="直接箭头连接符 12"/>
            <p:cNvCxnSpPr/>
            <p:nvPr/>
          </p:nvCxnSpPr>
          <p:spPr>
            <a:xfrm>
              <a:off x="2002" y="5501"/>
              <a:ext cx="0" cy="959"/>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480435" y="2513965"/>
            <a:ext cx="1612900" cy="1696720"/>
            <a:chOff x="858" y="4676"/>
            <a:chExt cx="2540" cy="2672"/>
          </a:xfrm>
        </p:grpSpPr>
        <p:sp>
          <p:nvSpPr>
            <p:cNvPr id="16" name="文本框 15"/>
            <p:cNvSpPr txBox="1"/>
            <p:nvPr/>
          </p:nvSpPr>
          <p:spPr>
            <a:xfrm>
              <a:off x="858" y="4676"/>
              <a:ext cx="2540" cy="822"/>
            </a:xfrm>
            <a:prstGeom prst="rect">
              <a:avLst/>
            </a:prstGeom>
            <a:noFill/>
          </p:spPr>
          <p:txBody>
            <a:bodyPr wrap="none" rtlCol="0" anchor="t">
              <a:spAutoFit/>
            </a:bodyPr>
            <a:p>
              <a:r>
                <a:rPr lang="zh-CN" altLang="en-US" sz="2800" b="1">
                  <a:gradFill>
                    <a:gsLst>
                      <a:gs pos="0">
                        <a:srgbClr val="14CD68"/>
                      </a:gs>
                      <a:gs pos="100000">
                        <a:srgbClr val="035C7D"/>
                      </a:gs>
                    </a:gsLst>
                    <a:lin scaled="0"/>
                  </a:gradFill>
                  <a:latin typeface="楷体" panose="02010609060101010101" charset="-122"/>
                  <a:ea typeface="楷体" panose="02010609060101010101" charset="-122"/>
                  <a:sym typeface="+mn-ea"/>
                </a:rPr>
                <a:t>草原文明</a:t>
              </a:r>
              <a:endParaRPr lang="zh-CN" altLang="en-US" sz="2800" b="1">
                <a:gradFill>
                  <a:gsLst>
                    <a:gs pos="0">
                      <a:srgbClr val="14CD68"/>
                    </a:gs>
                    <a:gs pos="100000">
                      <a:srgbClr val="035C7D"/>
                    </a:gs>
                  </a:gsLst>
                  <a:lin scaled="0"/>
                </a:gradFill>
                <a:latin typeface="楷体" panose="02010609060101010101" charset="-122"/>
                <a:ea typeface="楷体" panose="02010609060101010101" charset="-122"/>
                <a:sym typeface="+mn-ea"/>
              </a:endParaRPr>
            </a:p>
          </p:txBody>
        </p:sp>
        <p:sp>
          <p:nvSpPr>
            <p:cNvPr id="17" name="文本框 16"/>
            <p:cNvSpPr txBox="1"/>
            <p:nvPr/>
          </p:nvSpPr>
          <p:spPr>
            <a:xfrm>
              <a:off x="858" y="6526"/>
              <a:ext cx="2540" cy="822"/>
            </a:xfrm>
            <a:prstGeom prst="rect">
              <a:avLst/>
            </a:prstGeom>
            <a:noFill/>
          </p:spPr>
          <p:txBody>
            <a:bodyPr wrap="none" rtlCol="0" anchor="t">
              <a:spAutoFit/>
            </a:bodyPr>
            <a:p>
              <a:r>
                <a:rPr lang="zh-CN" altLang="en-US" sz="2800" b="1">
                  <a:solidFill>
                    <a:schemeClr val="accent2">
                      <a:lumMod val="75000"/>
                    </a:schemeClr>
                  </a:solidFill>
                  <a:latin typeface="黑体" panose="02010609060101010101" pitchFamily="49" charset="-122"/>
                  <a:ea typeface="黑体" panose="02010609060101010101" pitchFamily="49" charset="-122"/>
                  <a:sym typeface="+mn-ea"/>
                </a:rPr>
                <a:t>华夏文明</a:t>
              </a:r>
              <a:endParaRPr lang="zh-CN" altLang="en-US" sz="2800" b="1">
                <a:solidFill>
                  <a:schemeClr val="accent2">
                    <a:lumMod val="75000"/>
                  </a:schemeClr>
                </a:solidFill>
                <a:latin typeface="黑体" panose="02010609060101010101" pitchFamily="49" charset="-122"/>
                <a:ea typeface="黑体" panose="02010609060101010101" pitchFamily="49" charset="-122"/>
                <a:sym typeface="+mn-ea"/>
              </a:endParaRPr>
            </a:p>
          </p:txBody>
        </p:sp>
      </p:grpSp>
      <p:grpSp>
        <p:nvGrpSpPr>
          <p:cNvPr id="19" name="组合 18"/>
          <p:cNvGrpSpPr/>
          <p:nvPr/>
        </p:nvGrpSpPr>
        <p:grpSpPr>
          <a:xfrm>
            <a:off x="6688455" y="2499360"/>
            <a:ext cx="1612900" cy="1696720"/>
            <a:chOff x="858" y="4676"/>
            <a:chExt cx="2540" cy="2672"/>
          </a:xfrm>
        </p:grpSpPr>
        <p:sp>
          <p:nvSpPr>
            <p:cNvPr id="20" name="文本框 19"/>
            <p:cNvSpPr txBox="1"/>
            <p:nvPr/>
          </p:nvSpPr>
          <p:spPr>
            <a:xfrm>
              <a:off x="858" y="4676"/>
              <a:ext cx="2540" cy="822"/>
            </a:xfrm>
            <a:prstGeom prst="rect">
              <a:avLst/>
            </a:prstGeom>
            <a:noFill/>
          </p:spPr>
          <p:txBody>
            <a:bodyPr wrap="none" rtlCol="0" anchor="t">
              <a:spAutoFit/>
            </a:bodyPr>
            <a:p>
              <a:r>
                <a:rPr lang="zh-CN" altLang="en-US" sz="2800" b="1">
                  <a:gradFill>
                    <a:gsLst>
                      <a:gs pos="0">
                        <a:srgbClr val="14CD68"/>
                      </a:gs>
                      <a:gs pos="100000">
                        <a:srgbClr val="035C7D"/>
                      </a:gs>
                    </a:gsLst>
                    <a:lin scaled="0"/>
                  </a:gradFill>
                  <a:latin typeface="楷体" panose="02010609060101010101" charset="-122"/>
                  <a:ea typeface="楷体" panose="02010609060101010101" charset="-122"/>
                  <a:sym typeface="+mn-ea"/>
                </a:rPr>
                <a:t>草原文明</a:t>
              </a:r>
              <a:endParaRPr lang="zh-CN" altLang="en-US" sz="2800" b="1">
                <a:gradFill>
                  <a:gsLst>
                    <a:gs pos="0">
                      <a:srgbClr val="14CD68"/>
                    </a:gs>
                    <a:gs pos="100000">
                      <a:srgbClr val="035C7D"/>
                    </a:gs>
                  </a:gsLst>
                  <a:lin scaled="0"/>
                </a:gradFill>
                <a:latin typeface="楷体" panose="02010609060101010101" charset="-122"/>
                <a:ea typeface="楷体" panose="02010609060101010101" charset="-122"/>
                <a:sym typeface="+mn-ea"/>
              </a:endParaRPr>
            </a:p>
          </p:txBody>
        </p:sp>
        <p:sp>
          <p:nvSpPr>
            <p:cNvPr id="21" name="文本框 20"/>
            <p:cNvSpPr txBox="1"/>
            <p:nvPr/>
          </p:nvSpPr>
          <p:spPr>
            <a:xfrm>
              <a:off x="858" y="6526"/>
              <a:ext cx="2540" cy="822"/>
            </a:xfrm>
            <a:prstGeom prst="rect">
              <a:avLst/>
            </a:prstGeom>
            <a:noFill/>
          </p:spPr>
          <p:txBody>
            <a:bodyPr wrap="none" rtlCol="0" anchor="t">
              <a:spAutoFit/>
            </a:bodyPr>
            <a:p>
              <a:r>
                <a:rPr lang="zh-CN" altLang="en-US" sz="2800" b="1">
                  <a:solidFill>
                    <a:schemeClr val="accent2">
                      <a:lumMod val="75000"/>
                    </a:schemeClr>
                  </a:solidFill>
                  <a:latin typeface="黑体" panose="02010609060101010101" pitchFamily="49" charset="-122"/>
                  <a:ea typeface="黑体" panose="02010609060101010101" pitchFamily="49" charset="-122"/>
                  <a:sym typeface="+mn-ea"/>
                </a:rPr>
                <a:t>华夏文明</a:t>
              </a:r>
              <a:endParaRPr lang="zh-CN" altLang="en-US" sz="2800" b="1">
                <a:solidFill>
                  <a:schemeClr val="accent2">
                    <a:lumMod val="75000"/>
                  </a:schemeClr>
                </a:solidFill>
                <a:latin typeface="黑体" panose="02010609060101010101" pitchFamily="49" charset="-122"/>
                <a:ea typeface="黑体" panose="02010609060101010101" pitchFamily="49" charset="-122"/>
                <a:sym typeface="+mn-ea"/>
              </a:endParaRPr>
            </a:p>
          </p:txBody>
        </p:sp>
      </p:grpSp>
      <p:grpSp>
        <p:nvGrpSpPr>
          <p:cNvPr id="22" name="组合 21"/>
          <p:cNvGrpSpPr/>
          <p:nvPr/>
        </p:nvGrpSpPr>
        <p:grpSpPr>
          <a:xfrm>
            <a:off x="9451975" y="2516505"/>
            <a:ext cx="1612900" cy="1696720"/>
            <a:chOff x="858" y="4676"/>
            <a:chExt cx="2540" cy="2672"/>
          </a:xfrm>
        </p:grpSpPr>
        <p:sp>
          <p:nvSpPr>
            <p:cNvPr id="23" name="文本框 22"/>
            <p:cNvSpPr txBox="1"/>
            <p:nvPr/>
          </p:nvSpPr>
          <p:spPr>
            <a:xfrm>
              <a:off x="858" y="4676"/>
              <a:ext cx="2540" cy="822"/>
            </a:xfrm>
            <a:prstGeom prst="rect">
              <a:avLst/>
            </a:prstGeom>
            <a:noFill/>
          </p:spPr>
          <p:txBody>
            <a:bodyPr wrap="none" rtlCol="0" anchor="t">
              <a:spAutoFit/>
            </a:bodyPr>
            <a:p>
              <a:r>
                <a:rPr lang="zh-CN" altLang="en-US" sz="2800" b="1">
                  <a:gradFill>
                    <a:gsLst>
                      <a:gs pos="0">
                        <a:srgbClr val="14CD68"/>
                      </a:gs>
                      <a:gs pos="100000">
                        <a:srgbClr val="035C7D"/>
                      </a:gs>
                    </a:gsLst>
                    <a:lin scaled="0"/>
                  </a:gradFill>
                  <a:latin typeface="楷体" panose="02010609060101010101" charset="-122"/>
                  <a:ea typeface="楷体" panose="02010609060101010101" charset="-122"/>
                  <a:sym typeface="+mn-ea"/>
                </a:rPr>
                <a:t>草原文明</a:t>
              </a:r>
              <a:endParaRPr lang="zh-CN" altLang="en-US" sz="2800" b="1">
                <a:gradFill>
                  <a:gsLst>
                    <a:gs pos="0">
                      <a:srgbClr val="14CD68"/>
                    </a:gs>
                    <a:gs pos="100000">
                      <a:srgbClr val="035C7D"/>
                    </a:gs>
                  </a:gsLst>
                  <a:lin scaled="0"/>
                </a:gradFill>
                <a:latin typeface="楷体" panose="02010609060101010101" charset="-122"/>
                <a:ea typeface="楷体" panose="02010609060101010101" charset="-122"/>
                <a:sym typeface="+mn-ea"/>
              </a:endParaRPr>
            </a:p>
          </p:txBody>
        </p:sp>
        <p:sp>
          <p:nvSpPr>
            <p:cNvPr id="24" name="文本框 23"/>
            <p:cNvSpPr txBox="1"/>
            <p:nvPr/>
          </p:nvSpPr>
          <p:spPr>
            <a:xfrm>
              <a:off x="858" y="6526"/>
              <a:ext cx="2540" cy="822"/>
            </a:xfrm>
            <a:prstGeom prst="rect">
              <a:avLst/>
            </a:prstGeom>
            <a:noFill/>
          </p:spPr>
          <p:txBody>
            <a:bodyPr wrap="none" rtlCol="0" anchor="t">
              <a:spAutoFit/>
            </a:bodyPr>
            <a:p>
              <a:r>
                <a:rPr lang="zh-CN" altLang="en-US" sz="2800" b="1">
                  <a:solidFill>
                    <a:schemeClr val="accent2">
                      <a:lumMod val="75000"/>
                    </a:schemeClr>
                  </a:solidFill>
                  <a:latin typeface="黑体" panose="02010609060101010101" pitchFamily="49" charset="-122"/>
                  <a:ea typeface="黑体" panose="02010609060101010101" pitchFamily="49" charset="-122"/>
                  <a:sym typeface="+mn-ea"/>
                </a:rPr>
                <a:t>华夏文明</a:t>
              </a:r>
              <a:endParaRPr lang="zh-CN" altLang="en-US" sz="2800" b="1">
                <a:solidFill>
                  <a:schemeClr val="accent2">
                    <a:lumMod val="75000"/>
                  </a:schemeClr>
                </a:solidFill>
                <a:latin typeface="黑体" panose="02010609060101010101" pitchFamily="49" charset="-122"/>
                <a:ea typeface="黑体" panose="02010609060101010101" pitchFamily="49" charset="-122"/>
                <a:sym typeface="+mn-ea"/>
              </a:endParaRPr>
            </a:p>
          </p:txBody>
        </p:sp>
      </p:grpSp>
      <p:sp>
        <p:nvSpPr>
          <p:cNvPr id="25" name="文本框 24"/>
          <p:cNvSpPr txBox="1"/>
          <p:nvPr/>
        </p:nvSpPr>
        <p:spPr>
          <a:xfrm>
            <a:off x="1356995" y="3065145"/>
            <a:ext cx="904875" cy="521970"/>
          </a:xfrm>
          <a:prstGeom prst="rect">
            <a:avLst/>
          </a:prstGeom>
          <a:solidFill>
            <a:schemeClr val="bg1"/>
          </a:solidFill>
        </p:spPr>
        <p:txBody>
          <a:bodyPr wrap="square" rtlCol="0">
            <a:spAutoFit/>
          </a:bodyPr>
          <a:p>
            <a:r>
              <a:rPr lang="zh-CN" altLang="en-US" sz="2800" b="1">
                <a:solidFill>
                  <a:schemeClr val="tx1"/>
                </a:solidFill>
                <a:latin typeface="微软雅黑" panose="020B0503020204020204" charset="-122"/>
                <a:ea typeface="微软雅黑" panose="020B0503020204020204" charset="-122"/>
              </a:rPr>
              <a:t>融入</a:t>
            </a:r>
            <a:endParaRPr lang="zh-CN" altLang="en-US" sz="2800" b="1">
              <a:solidFill>
                <a:schemeClr val="tx1"/>
              </a:solidFill>
              <a:latin typeface="微软雅黑" panose="020B0503020204020204" charset="-122"/>
              <a:ea typeface="微软雅黑" panose="020B0503020204020204" charset="-122"/>
            </a:endParaRPr>
          </a:p>
        </p:txBody>
      </p:sp>
      <p:cxnSp>
        <p:nvCxnSpPr>
          <p:cNvPr id="26" name="直接箭头连接符 25"/>
          <p:cNvCxnSpPr/>
          <p:nvPr/>
        </p:nvCxnSpPr>
        <p:spPr>
          <a:xfrm flipV="1">
            <a:off x="4286885" y="2994660"/>
            <a:ext cx="0" cy="652780"/>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366895" y="3101340"/>
            <a:ext cx="904875" cy="521970"/>
          </a:xfrm>
          <a:prstGeom prst="rect">
            <a:avLst/>
          </a:prstGeom>
          <a:solidFill>
            <a:schemeClr val="bg1"/>
          </a:solidFill>
        </p:spPr>
        <p:txBody>
          <a:bodyPr wrap="square" rtlCol="0">
            <a:spAutoFit/>
          </a:bodyPr>
          <a:p>
            <a:r>
              <a:rPr lang="zh-CN" altLang="en-US" sz="2800" b="1">
                <a:solidFill>
                  <a:schemeClr val="tx1"/>
                </a:solidFill>
                <a:latin typeface="微软雅黑" panose="020B0503020204020204" charset="-122"/>
                <a:ea typeface="微软雅黑" panose="020B0503020204020204" charset="-122"/>
              </a:rPr>
              <a:t>拓展</a:t>
            </a:r>
            <a:endParaRPr lang="zh-CN" altLang="en-US" sz="2800" b="1">
              <a:solidFill>
                <a:schemeClr val="tx1"/>
              </a:solidFill>
              <a:latin typeface="微软雅黑" panose="020B0503020204020204" charset="-122"/>
              <a:ea typeface="微软雅黑" panose="020B0503020204020204" charset="-122"/>
            </a:endParaRPr>
          </a:p>
        </p:txBody>
      </p:sp>
      <p:sp>
        <p:nvSpPr>
          <p:cNvPr id="29" name="文本框 28"/>
          <p:cNvSpPr txBox="1"/>
          <p:nvPr/>
        </p:nvSpPr>
        <p:spPr>
          <a:xfrm>
            <a:off x="7263765" y="3086735"/>
            <a:ext cx="904875" cy="521970"/>
          </a:xfrm>
          <a:prstGeom prst="rect">
            <a:avLst/>
          </a:prstGeom>
          <a:solidFill>
            <a:schemeClr val="bg1"/>
          </a:solidFill>
        </p:spPr>
        <p:txBody>
          <a:bodyPr wrap="square" rtlCol="0">
            <a:spAutoFit/>
          </a:bodyPr>
          <a:p>
            <a:r>
              <a:rPr lang="zh-CN" altLang="en-US" sz="2800" b="1">
                <a:solidFill>
                  <a:schemeClr val="tx1"/>
                </a:solidFill>
                <a:latin typeface="微软雅黑" panose="020B0503020204020204" charset="-122"/>
                <a:ea typeface="微软雅黑" panose="020B0503020204020204" charset="-122"/>
              </a:rPr>
              <a:t>并立</a:t>
            </a:r>
            <a:endParaRPr lang="zh-CN" altLang="en-US" sz="2800" b="1">
              <a:solidFill>
                <a:schemeClr val="tx1"/>
              </a:solidFill>
              <a:latin typeface="微软雅黑" panose="020B0503020204020204" charset="-122"/>
              <a:ea typeface="微软雅黑" panose="020B0503020204020204" charset="-122"/>
            </a:endParaRPr>
          </a:p>
        </p:txBody>
      </p:sp>
      <p:cxnSp>
        <p:nvCxnSpPr>
          <p:cNvPr id="30" name="直接箭头连接符 29"/>
          <p:cNvCxnSpPr/>
          <p:nvPr/>
        </p:nvCxnSpPr>
        <p:spPr>
          <a:xfrm>
            <a:off x="7107555" y="3029585"/>
            <a:ext cx="10795" cy="593090"/>
          </a:xfrm>
          <a:prstGeom prst="straightConnector1">
            <a:avLst/>
          </a:prstGeom>
          <a:ln w="44450" cmpd="sng">
            <a:solidFill>
              <a:srgbClr val="C0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815195" y="3038475"/>
            <a:ext cx="904875" cy="521970"/>
          </a:xfrm>
          <a:prstGeom prst="rect">
            <a:avLst/>
          </a:prstGeom>
          <a:solidFill>
            <a:schemeClr val="bg1"/>
          </a:solidFill>
        </p:spPr>
        <p:txBody>
          <a:bodyPr wrap="square" rtlCol="0">
            <a:spAutoFit/>
          </a:bodyPr>
          <a:p>
            <a:r>
              <a:rPr lang="zh-CN" altLang="en-US" sz="2800" b="1">
                <a:solidFill>
                  <a:schemeClr val="tx1"/>
                </a:solidFill>
                <a:latin typeface="微软雅黑" panose="020B0503020204020204" charset="-122"/>
                <a:ea typeface="微软雅黑" panose="020B0503020204020204" charset="-122"/>
              </a:rPr>
              <a:t>共生</a:t>
            </a:r>
            <a:endParaRPr lang="zh-CN" altLang="en-US" sz="2800" b="1">
              <a:solidFill>
                <a:schemeClr val="tx1"/>
              </a:solidFill>
              <a:latin typeface="微软雅黑" panose="020B0503020204020204" charset="-122"/>
              <a:ea typeface="微软雅黑" panose="020B0503020204020204" charset="-122"/>
            </a:endParaRPr>
          </a:p>
        </p:txBody>
      </p:sp>
      <p:sp>
        <p:nvSpPr>
          <p:cNvPr id="32" name="矩形 31"/>
          <p:cNvSpPr/>
          <p:nvPr/>
        </p:nvSpPr>
        <p:spPr>
          <a:xfrm>
            <a:off x="9312910" y="2447290"/>
            <a:ext cx="1789430" cy="1897380"/>
          </a:xfrm>
          <a:prstGeom prst="rect">
            <a:avLst/>
          </a:prstGeom>
          <a:noFill/>
          <a:ln w="412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562" name="文本框 2"/>
          <p:cNvSpPr txBox="1"/>
          <p:nvPr/>
        </p:nvSpPr>
        <p:spPr>
          <a:xfrm>
            <a:off x="512445" y="4599940"/>
            <a:ext cx="1833245" cy="953135"/>
          </a:xfrm>
          <a:prstGeom prst="rect">
            <a:avLst/>
          </a:prstGeom>
          <a:noFill/>
          <a:ln w="9525">
            <a:noFill/>
          </a:ln>
        </p:spPr>
        <p:txBody>
          <a:bodyPr wrap="square" anchor="t" anchorCtr="0">
            <a:spAutoFit/>
          </a:bodyPr>
          <a:p>
            <a:pPr algn="l"/>
            <a:r>
              <a:rPr lang="zh-CN" altLang="en-US" sz="2800" b="1">
                <a:solidFill>
                  <a:srgbClr val="FF0000"/>
                </a:solidFill>
                <a:latin typeface="+mj-ea"/>
                <a:ea typeface="+mj-ea"/>
                <a:sym typeface="宋体" panose="02010600030101010101" pitchFamily="2" charset="-122"/>
              </a:rPr>
              <a:t>乱世华彩</a:t>
            </a:r>
            <a:endParaRPr lang="zh-CN" altLang="en-US" sz="2800" b="1">
              <a:solidFill>
                <a:srgbClr val="FF0000"/>
              </a:solidFill>
              <a:latin typeface="+mj-ea"/>
              <a:ea typeface="+mj-ea"/>
              <a:sym typeface="宋体" panose="02010600030101010101" pitchFamily="2" charset="-122"/>
            </a:endParaRPr>
          </a:p>
          <a:p>
            <a:pPr algn="l"/>
            <a:r>
              <a:rPr lang="zh-CN" altLang="en-US" sz="2800" b="1">
                <a:solidFill>
                  <a:srgbClr val="FF0000"/>
                </a:solidFill>
                <a:latin typeface="+mj-ea"/>
                <a:ea typeface="+mj-ea"/>
                <a:sym typeface="宋体" panose="02010600030101010101" pitchFamily="2" charset="-122"/>
              </a:rPr>
              <a:t>交融新生</a:t>
            </a:r>
            <a:endParaRPr lang="zh-CN" altLang="en-US" sz="2800" b="1">
              <a:solidFill>
                <a:srgbClr val="FF0000"/>
              </a:solidFill>
              <a:latin typeface="+mj-ea"/>
              <a:ea typeface="+mj-ea"/>
              <a:sym typeface="宋体" panose="02010600030101010101" pitchFamily="2" charset="-122"/>
            </a:endParaRPr>
          </a:p>
        </p:txBody>
      </p:sp>
      <p:sp>
        <p:nvSpPr>
          <p:cNvPr id="69639" name="文本框 3"/>
          <p:cNvSpPr txBox="1"/>
          <p:nvPr/>
        </p:nvSpPr>
        <p:spPr>
          <a:xfrm>
            <a:off x="3515995" y="4599940"/>
            <a:ext cx="1843405" cy="909320"/>
          </a:xfrm>
          <a:prstGeom prst="rect">
            <a:avLst/>
          </a:prstGeom>
          <a:noFill/>
          <a:ln w="9525">
            <a:noFill/>
          </a:ln>
        </p:spPr>
        <p:txBody>
          <a:bodyPr wrap="square" anchor="t" anchorCtr="0">
            <a:spAutoFit/>
          </a:bodyPr>
          <a:p>
            <a:pPr algn="ctr"/>
            <a:r>
              <a:rPr lang="zh-CN" altLang="en-US" sz="2660" b="1">
                <a:solidFill>
                  <a:srgbClr val="FF0000"/>
                </a:solidFill>
                <a:latin typeface="方正小标宋_GBK" panose="02000000000000000000" charset="-122"/>
                <a:ea typeface="方正小标宋_GBK" panose="02000000000000000000" charset="-122"/>
                <a:sym typeface="宋体" panose="02010600030101010101" pitchFamily="2" charset="-122"/>
              </a:rPr>
              <a:t>文明鼎盛胡汉一家</a:t>
            </a:r>
            <a:endParaRPr lang="zh-CN" altLang="en-US" sz="2665" b="1">
              <a:solidFill>
                <a:srgbClr val="FF0000"/>
              </a:solidFill>
              <a:latin typeface="方正小标宋_GBK" panose="02000000000000000000" charset="-122"/>
              <a:ea typeface="方正小标宋_GBK" panose="02000000000000000000" charset="-122"/>
              <a:sym typeface="宋体" panose="02010600030101010101" pitchFamily="2" charset="-122"/>
            </a:endParaRPr>
          </a:p>
        </p:txBody>
      </p:sp>
      <p:sp>
        <p:nvSpPr>
          <p:cNvPr id="33" name="文本框 32"/>
          <p:cNvSpPr txBox="1"/>
          <p:nvPr/>
        </p:nvSpPr>
        <p:spPr>
          <a:xfrm>
            <a:off x="6688455" y="4599940"/>
            <a:ext cx="2316480" cy="953135"/>
          </a:xfrm>
          <a:prstGeom prst="rect">
            <a:avLst/>
          </a:prstGeom>
          <a:noFill/>
        </p:spPr>
        <p:txBody>
          <a:bodyPr wrap="none" rtlCol="0" anchor="t">
            <a:spAutoFit/>
          </a:bodyPr>
          <a:p>
            <a:r>
              <a:rPr lang="en-US" altLang="zh-CN" sz="2800" b="1">
                <a:solidFill>
                  <a:srgbClr val="FF0000"/>
                </a:solidFill>
                <a:latin typeface="方正小标宋_GBK" panose="02000000000000000000" charset="-122"/>
                <a:ea typeface="方正小标宋_GBK" panose="02000000000000000000" charset="-122"/>
                <a:sym typeface="宋体" panose="02010600030101010101" pitchFamily="2" charset="-122"/>
              </a:rPr>
              <a:t>“</a:t>
            </a:r>
            <a:r>
              <a:rPr lang="zh-CN" altLang="en-US" sz="2800" b="1">
                <a:solidFill>
                  <a:srgbClr val="FF0000"/>
                </a:solidFill>
                <a:latin typeface="方正小标宋_GBK" panose="02000000000000000000" charset="-122"/>
                <a:ea typeface="方正小标宋_GBK" panose="02000000000000000000" charset="-122"/>
                <a:sym typeface="宋体" panose="02010600030101010101" pitchFamily="2" charset="-122"/>
              </a:rPr>
              <a:t>一国两制</a:t>
            </a:r>
            <a:r>
              <a:rPr lang="en-US" altLang="zh-CN" sz="2800" b="1">
                <a:solidFill>
                  <a:srgbClr val="FF0000"/>
                </a:solidFill>
                <a:latin typeface="方正小标宋_GBK" panose="02000000000000000000" charset="-122"/>
                <a:ea typeface="方正小标宋_GBK" panose="02000000000000000000" charset="-122"/>
                <a:sym typeface="宋体" panose="02010600030101010101" pitchFamily="2" charset="-122"/>
              </a:rPr>
              <a:t>”</a:t>
            </a:r>
            <a:endParaRPr lang="zh-CN" altLang="en-US" sz="2800" b="1">
              <a:solidFill>
                <a:srgbClr val="FF0000"/>
              </a:solidFill>
              <a:latin typeface="方正小标宋_GBK" panose="02000000000000000000" charset="-122"/>
              <a:ea typeface="方正小标宋_GBK" panose="02000000000000000000" charset="-122"/>
              <a:sym typeface="宋体" panose="02010600030101010101" pitchFamily="2" charset="-122"/>
            </a:endParaRPr>
          </a:p>
          <a:p>
            <a:r>
              <a:rPr lang="en-US" altLang="zh-CN" sz="2800" b="1">
                <a:solidFill>
                  <a:srgbClr val="FF0000"/>
                </a:solidFill>
              </a:rPr>
              <a:t>    </a:t>
            </a:r>
            <a:r>
              <a:rPr lang="zh-CN" altLang="en-US" sz="2800" b="1">
                <a:solidFill>
                  <a:srgbClr val="FF0000"/>
                </a:solidFill>
              </a:rPr>
              <a:t>再造一统</a:t>
            </a:r>
            <a:endParaRPr lang="zh-CN" altLang="en-US" sz="2800" b="1">
              <a:solidFill>
                <a:srgbClr val="FF0000"/>
              </a:solidFill>
            </a:endParaRPr>
          </a:p>
        </p:txBody>
      </p:sp>
      <p:sp>
        <p:nvSpPr>
          <p:cNvPr id="34" name="文本框 33"/>
          <p:cNvSpPr txBox="1"/>
          <p:nvPr/>
        </p:nvSpPr>
        <p:spPr>
          <a:xfrm>
            <a:off x="9981565" y="4507230"/>
            <a:ext cx="1605280" cy="953135"/>
          </a:xfrm>
          <a:prstGeom prst="rect">
            <a:avLst/>
          </a:prstGeom>
          <a:noFill/>
        </p:spPr>
        <p:txBody>
          <a:bodyPr wrap="none" rtlCol="0" anchor="t">
            <a:spAutoFit/>
          </a:bodyPr>
          <a:p>
            <a:r>
              <a:rPr lang="zh-CN" altLang="en-US" sz="2800" b="1">
                <a:solidFill>
                  <a:srgbClr val="FF0000"/>
                </a:solidFill>
                <a:latin typeface="方正小标宋_GBK" panose="02000000000000000000" charset="-122"/>
                <a:ea typeface="方正小标宋_GBK" panose="02000000000000000000" charset="-122"/>
                <a:sym typeface="宋体" panose="02010600030101010101" pitchFamily="2" charset="-122"/>
              </a:rPr>
              <a:t>二元体制</a:t>
            </a:r>
            <a:endParaRPr lang="zh-CN" altLang="en-US" sz="2800" b="1">
              <a:solidFill>
                <a:srgbClr val="FF0000"/>
              </a:solidFill>
              <a:latin typeface="方正小标宋_GBK" panose="02000000000000000000" charset="-122"/>
              <a:ea typeface="方正小标宋_GBK" panose="02000000000000000000" charset="-122"/>
              <a:sym typeface="宋体" panose="02010600030101010101" pitchFamily="2" charset="-122"/>
            </a:endParaRPr>
          </a:p>
          <a:p>
            <a:r>
              <a:rPr lang="zh-CN" altLang="en-US" sz="2800" b="1">
                <a:solidFill>
                  <a:srgbClr val="FF0000"/>
                </a:solidFill>
                <a:latin typeface="方正小标宋_GBK" panose="02000000000000000000" charset="-122"/>
                <a:ea typeface="方正小标宋_GBK" panose="02000000000000000000" charset="-122"/>
              </a:rPr>
              <a:t>五族认同</a:t>
            </a:r>
            <a:endParaRPr lang="zh-CN" altLang="en-US" sz="2800" b="1">
              <a:solidFill>
                <a:srgbClr val="FF0000"/>
              </a:solidFill>
              <a:latin typeface="方正小标宋_GBK" panose="02000000000000000000" charset="-122"/>
              <a:ea typeface="方正小标宋_GBK" panose="02000000000000000000" charset="-122"/>
            </a:endParaRPr>
          </a:p>
        </p:txBody>
      </p:sp>
      <p:sp>
        <p:nvSpPr>
          <p:cNvPr id="35" name="文本框 34">
            <a:hlinkClick r:id=""/>
          </p:cNvPr>
          <p:cNvSpPr txBox="1"/>
          <p:nvPr/>
        </p:nvSpPr>
        <p:spPr>
          <a:xfrm>
            <a:off x="56515" y="0"/>
            <a:ext cx="8525510" cy="1076325"/>
          </a:xfrm>
          <a:prstGeom prst="rect">
            <a:avLst/>
          </a:prstGeom>
          <a:noFill/>
        </p:spPr>
        <p:txBody>
          <a:bodyPr wrap="square" rtlCol="0">
            <a:spAutoFit/>
          </a:bodyPr>
          <a:p>
            <a:pPr>
              <a:lnSpc>
                <a:spcPct val="200000"/>
              </a:lnSpc>
            </a:pPr>
            <a:r>
              <a:rPr lang="zh-CN" altLang="en-US" sz="3200" b="1">
                <a:solidFill>
                  <a:srgbClr val="080BA5"/>
                </a:solidFill>
                <a:latin typeface="楷体" panose="02010609060101010101" charset="-122"/>
                <a:ea typeface="楷体" panose="02010609060101010101" charset="-122"/>
              </a:rPr>
              <a:t>第</a:t>
            </a:r>
            <a:r>
              <a:rPr lang="en-US" altLang="zh-CN" sz="3200" b="1">
                <a:solidFill>
                  <a:srgbClr val="080BA5"/>
                </a:solidFill>
                <a:latin typeface="楷体" panose="02010609060101010101" charset="-122"/>
                <a:ea typeface="楷体" panose="02010609060101010101" charset="-122"/>
              </a:rPr>
              <a:t>2</a:t>
            </a:r>
            <a:r>
              <a:rPr lang="zh-CN" altLang="en-US" sz="3200" b="1">
                <a:solidFill>
                  <a:srgbClr val="080BA5"/>
                </a:solidFill>
                <a:latin typeface="楷体" panose="02010609060101010101" charset="-122"/>
                <a:ea typeface="楷体" panose="02010609060101010101" charset="-122"/>
              </a:rPr>
              <a:t>课时：</a:t>
            </a:r>
            <a:r>
              <a:rPr lang="zh-CN" altLang="en-US" sz="3200" b="1">
                <a:solidFill>
                  <a:srgbClr val="080BA5"/>
                </a:solidFill>
                <a:latin typeface="楷体" panose="02010609060101010101" charset="-122"/>
                <a:ea typeface="楷体" panose="02010609060101010101" charset="-122"/>
                <a:sym typeface="+mn-ea"/>
              </a:rPr>
              <a:t>草原文明与华夏文明的碰撞与交融</a:t>
            </a:r>
            <a:endParaRPr lang="zh-CN" altLang="en-US" sz="3200" b="1">
              <a:solidFill>
                <a:srgbClr val="080BA5"/>
              </a:solidFill>
              <a:latin typeface="楷体" panose="02010609060101010101" charset="-122"/>
              <a:ea typeface="楷体" panose="02010609060101010101" charset="-122"/>
            </a:endParaRPr>
          </a:p>
        </p:txBody>
      </p:sp>
      <p:sp>
        <p:nvSpPr>
          <p:cNvPr id="2" name="文本框 1"/>
          <p:cNvSpPr txBox="1"/>
          <p:nvPr/>
        </p:nvSpPr>
        <p:spPr>
          <a:xfrm>
            <a:off x="3302000" y="3073400"/>
            <a:ext cx="904875" cy="521970"/>
          </a:xfrm>
          <a:prstGeom prst="rect">
            <a:avLst/>
          </a:prstGeom>
          <a:solidFill>
            <a:schemeClr val="bg1"/>
          </a:solidFill>
        </p:spPr>
        <p:txBody>
          <a:bodyPr wrap="square" rtlCol="0">
            <a:spAutoFit/>
          </a:bodyPr>
          <a:p>
            <a:r>
              <a:rPr lang="zh-CN" altLang="en-US" sz="2800" b="1">
                <a:solidFill>
                  <a:schemeClr val="tx1"/>
                </a:solidFill>
                <a:latin typeface="微软雅黑" panose="020B0503020204020204" charset="-122"/>
                <a:ea typeface="微软雅黑" panose="020B0503020204020204" charset="-122"/>
              </a:rPr>
              <a:t>融入</a:t>
            </a:r>
            <a:endParaRPr lang="zh-CN" altLang="en-US" sz="2800" b="1">
              <a:solidFill>
                <a:schemeClr val="tx1"/>
              </a:solidFill>
              <a:latin typeface="微软雅黑" panose="020B0503020204020204" charset="-122"/>
              <a:ea typeface="微软雅黑" panose="020B0503020204020204" charset="-122"/>
            </a:endParaRPr>
          </a:p>
        </p:txBody>
      </p:sp>
      <p:cxnSp>
        <p:nvCxnSpPr>
          <p:cNvPr id="18" name="直接箭头连接符 17"/>
          <p:cNvCxnSpPr/>
          <p:nvPr/>
        </p:nvCxnSpPr>
        <p:spPr>
          <a:xfrm>
            <a:off x="4071620" y="3057525"/>
            <a:ext cx="0" cy="60896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2"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edge">
                                      <p:cBhvr>
                                        <p:cTn id="36" dur="2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6562"/>
                                        </p:tgtEl>
                                        <p:attrNameLst>
                                          <p:attrName>style.visibility</p:attrName>
                                        </p:attrNameLst>
                                      </p:cBhvr>
                                      <p:to>
                                        <p:strVal val="visible"/>
                                      </p:to>
                                    </p:set>
                                    <p:animEffect transition="in" filter="blinds(horizontal)">
                                      <p:cBhvr>
                                        <p:cTn id="41" dur="500"/>
                                        <p:tgtEl>
                                          <p:spTgt spid="6656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9639"/>
                                        </p:tgtEl>
                                        <p:attrNameLst>
                                          <p:attrName>style.visibility</p:attrName>
                                        </p:attrNameLst>
                                      </p:cBhvr>
                                      <p:to>
                                        <p:strVal val="visible"/>
                                      </p:to>
                                    </p:set>
                                    <p:animEffect transition="in" filter="blinds(horizontal)">
                                      <p:cBhvr>
                                        <p:cTn id="46" dur="500"/>
                                        <p:tgtEl>
                                          <p:spTgt spid="6963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linds(horizontal)">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linds(horizontal)">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9" grpId="0" animBg="1"/>
      <p:bldP spid="29" grpId="1" animBg="1"/>
      <p:bldP spid="31" grpId="0" animBg="1"/>
      <p:bldP spid="32" grpId="0" animBg="1"/>
      <p:bldP spid="31" grpId="1" animBg="1"/>
      <p:bldP spid="32" grpId="1" animBg="1"/>
      <p:bldP spid="66562" grpId="0"/>
      <p:bldP spid="66562" grpId="1"/>
      <p:bldP spid="69639" grpId="0"/>
      <p:bldP spid="69639" grpId="1"/>
      <p:bldP spid="33" grpId="0"/>
      <p:bldP spid="33" grpId="1"/>
      <p:bldP spid="34" grpId="0"/>
      <p:bldP spid="34" grpId="1"/>
      <p:bldP spid="25" grpId="1" animBg="1"/>
      <p:bldP spid="25" grpId="2" animBg="1"/>
      <p:bldP spid="2" grpId="1" animBg="1"/>
      <p:bldP spid="2" grpId="2"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26390" y="348615"/>
            <a:ext cx="5740400" cy="1198880"/>
          </a:xfrm>
          <a:prstGeom prst="rect">
            <a:avLst/>
          </a:prstGeom>
          <a:noFill/>
        </p:spPr>
        <p:txBody>
          <a:bodyPr wrap="square" rtlCol="0" anchor="t">
            <a:spAutoFit/>
          </a:bodyPr>
          <a:p>
            <a:pPr algn="l">
              <a:buClrTx/>
              <a:buSzTx/>
              <a:buNone/>
            </a:pPr>
            <a:r>
              <a:rPr lang="zh-CN" altLang="en-US" sz="3600" b="1" noProof="0" dirty="0" smtClean="0">
                <a:solidFill>
                  <a:srgbClr val="FF0000"/>
                </a:solidFill>
                <a:sym typeface="+mn-ea"/>
              </a:rPr>
              <a:t>教师说：</a:t>
            </a:r>
            <a:r>
              <a:rPr lang="zh-CN" altLang="en-US" sz="3600" b="1" noProof="0" dirty="0" smtClean="0">
                <a:solidFill>
                  <a:srgbClr val="0B08A5"/>
                </a:solidFill>
                <a:sym typeface="+mn-ea"/>
              </a:rPr>
              <a:t>内容多，课时少；       </a:t>
            </a:r>
            <a:endParaRPr lang="zh-CN" altLang="en-US" sz="3600" b="1" noProof="0" dirty="0" smtClean="0">
              <a:solidFill>
                <a:srgbClr val="0B08A5"/>
              </a:solidFill>
              <a:sym typeface="+mn-ea"/>
            </a:endParaRPr>
          </a:p>
          <a:p>
            <a:pPr algn="l">
              <a:buClrTx/>
              <a:buSzTx/>
              <a:buNone/>
            </a:pPr>
            <a:r>
              <a:rPr lang="zh-CN" altLang="en-US" sz="3600" b="1" noProof="0" dirty="0" smtClean="0">
                <a:solidFill>
                  <a:srgbClr val="0B08A5"/>
                </a:solidFill>
                <a:sym typeface="+mn-ea"/>
              </a:rPr>
              <a:t>                 结论多，过程少。</a:t>
            </a:r>
            <a:endParaRPr lang="zh-CN" altLang="en-US" sz="3600" b="1" noProof="0" dirty="0" smtClean="0">
              <a:solidFill>
                <a:srgbClr val="0B08A5"/>
              </a:solidFill>
              <a:sym typeface="+mn-ea"/>
            </a:endParaRPr>
          </a:p>
        </p:txBody>
      </p:sp>
      <p:sp>
        <p:nvSpPr>
          <p:cNvPr id="2" name="文本框 1"/>
          <p:cNvSpPr txBox="1"/>
          <p:nvPr/>
        </p:nvSpPr>
        <p:spPr>
          <a:xfrm>
            <a:off x="1104900" y="2370455"/>
            <a:ext cx="5659755" cy="3415030"/>
          </a:xfrm>
          <a:prstGeom prst="rect">
            <a:avLst/>
          </a:prstGeom>
          <a:noFill/>
        </p:spPr>
        <p:txBody>
          <a:bodyPr wrap="square" rtlCol="0">
            <a:spAutoFit/>
          </a:bodyPr>
          <a:p>
            <a:pPr algn="l"/>
            <a:r>
              <a:rPr lang="zh-CN" altLang="en-US" sz="3600" b="1">
                <a:solidFill>
                  <a:srgbClr val="C00000"/>
                </a:solidFill>
              </a:rPr>
              <a:t>路径：</a:t>
            </a:r>
            <a:r>
              <a:rPr lang="zh-CN" altLang="en-US" sz="3600" b="1">
                <a:latin typeface="楷体" panose="02010609060101010101" charset="-122"/>
                <a:ea typeface="楷体" panose="02010609060101010101" charset="-122"/>
                <a:cs typeface="楷体" panose="02010609060101010101" charset="-122"/>
                <a:sym typeface="+mn-ea"/>
              </a:rPr>
              <a:t>主题立意筑课魂；</a:t>
            </a:r>
            <a:endParaRPr lang="zh-CN" altLang="en-US" sz="3600" b="1">
              <a:latin typeface="楷体" panose="02010609060101010101" charset="-122"/>
              <a:ea typeface="楷体" panose="02010609060101010101" charset="-122"/>
              <a:cs typeface="楷体" panose="02010609060101010101" charset="-122"/>
              <a:sym typeface="+mn-ea"/>
            </a:endParaRPr>
          </a:p>
          <a:p>
            <a:pPr algn="l"/>
            <a:r>
              <a:rPr lang="en-US" altLang="zh-CN" sz="3600" b="1">
                <a:solidFill>
                  <a:srgbClr val="C00000"/>
                </a:solidFill>
                <a:latin typeface="楷体" panose="02010609060101010101" charset="-122"/>
                <a:ea typeface="楷体" panose="02010609060101010101" charset="-122"/>
                <a:cs typeface="楷体" panose="02010609060101010101" charset="-122"/>
              </a:rPr>
              <a:t>      </a:t>
            </a:r>
            <a:r>
              <a:rPr lang="zh-CN" altLang="en-US" sz="3600" b="1">
                <a:latin typeface="楷体" panose="02010609060101010101" charset="-122"/>
                <a:ea typeface="楷体" panose="02010609060101010101" charset="-122"/>
                <a:cs typeface="楷体" panose="02010609060101010101" charset="-122"/>
                <a:sym typeface="+mn-ea"/>
              </a:rPr>
              <a:t>教学主线需</a:t>
            </a:r>
            <a:r>
              <a:rPr lang="zh-CN" altLang="en-US" sz="3600" b="1">
                <a:latin typeface="楷体" panose="02010609060101010101" charset="-122"/>
                <a:ea typeface="楷体" panose="02010609060101010101" charset="-122"/>
                <a:cs typeface="楷体" panose="02010609060101010101" charset="-122"/>
                <a:sym typeface="+mn-ea"/>
              </a:rPr>
              <a:t>明确；</a:t>
            </a:r>
            <a:endParaRPr lang="zh-CN" altLang="en-US" sz="3600" b="1">
              <a:latin typeface="楷体" panose="02010609060101010101" charset="-122"/>
              <a:ea typeface="楷体" panose="02010609060101010101" charset="-122"/>
              <a:cs typeface="楷体" panose="02010609060101010101" charset="-122"/>
              <a:sym typeface="+mn-ea"/>
            </a:endParaRPr>
          </a:p>
          <a:p>
            <a:pPr algn="l"/>
            <a:r>
              <a:rPr lang="en-US" altLang="zh-CN" sz="3600" b="1">
                <a:latin typeface="楷体" panose="02010609060101010101" charset="-122"/>
                <a:ea typeface="楷体" panose="02010609060101010101" charset="-122"/>
                <a:cs typeface="楷体" panose="02010609060101010101" charset="-122"/>
                <a:sym typeface="+mn-ea"/>
              </a:rPr>
              <a:t>      </a:t>
            </a:r>
            <a:r>
              <a:rPr lang="zh-CN" altLang="en-US" sz="3600" b="1">
                <a:latin typeface="楷体" panose="02010609060101010101" charset="-122"/>
                <a:ea typeface="楷体" panose="02010609060101010101" charset="-122"/>
                <a:cs typeface="楷体" panose="02010609060101010101" charset="-122"/>
                <a:sym typeface="+mn-ea"/>
              </a:rPr>
              <a:t>知识结构要清晰；</a:t>
            </a:r>
            <a:endParaRPr lang="zh-CN" altLang="en-US" sz="3600" b="1">
              <a:latin typeface="楷体" panose="02010609060101010101" charset="-122"/>
              <a:ea typeface="楷体" panose="02010609060101010101" charset="-122"/>
              <a:cs typeface="楷体" panose="02010609060101010101" charset="-122"/>
              <a:sym typeface="+mn-ea"/>
            </a:endParaRPr>
          </a:p>
          <a:p>
            <a:pPr algn="l"/>
            <a:r>
              <a:rPr lang="en-US" altLang="zh-CN" sz="3600" b="1">
                <a:latin typeface="楷体" panose="02010609060101010101" charset="-122"/>
                <a:ea typeface="楷体" panose="02010609060101010101" charset="-122"/>
                <a:cs typeface="楷体" panose="02010609060101010101" charset="-122"/>
                <a:sym typeface="+mn-ea"/>
              </a:rPr>
              <a:t>      </a:t>
            </a:r>
            <a:r>
              <a:rPr lang="zh-CN" altLang="en-US" sz="3600" b="1">
                <a:latin typeface="楷体" panose="02010609060101010101" charset="-122"/>
                <a:ea typeface="楷体" panose="02010609060101010101" charset="-122"/>
                <a:cs typeface="楷体" panose="02010609060101010101" charset="-122"/>
                <a:sym typeface="+mn-ea"/>
              </a:rPr>
              <a:t>史料情景育素养；</a:t>
            </a:r>
            <a:endParaRPr lang="zh-CN" altLang="en-US" sz="3600" b="1">
              <a:latin typeface="楷体" panose="02010609060101010101" charset="-122"/>
              <a:ea typeface="楷体" panose="02010609060101010101" charset="-122"/>
              <a:cs typeface="楷体" panose="02010609060101010101" charset="-122"/>
              <a:sym typeface="+mn-ea"/>
            </a:endParaRPr>
          </a:p>
          <a:p>
            <a:pPr algn="l"/>
            <a:r>
              <a:rPr lang="zh-CN" altLang="en-US" sz="3600" b="1">
                <a:latin typeface="楷体" panose="02010609060101010101" charset="-122"/>
                <a:ea typeface="楷体" panose="02010609060101010101" charset="-122"/>
                <a:cs typeface="楷体" panose="02010609060101010101" charset="-122"/>
                <a:sym typeface="+mn-ea"/>
              </a:rPr>
              <a:t> </a:t>
            </a:r>
            <a:r>
              <a:rPr lang="en-US" altLang="zh-CN" sz="3600" b="1">
                <a:latin typeface="楷体" panose="02010609060101010101" charset="-122"/>
                <a:ea typeface="楷体" panose="02010609060101010101" charset="-122"/>
                <a:cs typeface="楷体" panose="02010609060101010101" charset="-122"/>
                <a:sym typeface="+mn-ea"/>
              </a:rPr>
              <a:t>     </a:t>
            </a:r>
            <a:r>
              <a:rPr lang="zh-CN" altLang="en-US" sz="3600" b="1">
                <a:latin typeface="楷体" panose="02010609060101010101" charset="-122"/>
                <a:ea typeface="楷体" panose="02010609060101010101" charset="-122"/>
                <a:cs typeface="楷体" panose="02010609060101010101" charset="-122"/>
                <a:sym typeface="+mn-ea"/>
              </a:rPr>
              <a:t>问题链条助深化；</a:t>
            </a:r>
            <a:endParaRPr lang="zh-CN" altLang="en-US" sz="3600" b="1">
              <a:latin typeface="楷体" panose="02010609060101010101" charset="-122"/>
              <a:ea typeface="楷体" panose="02010609060101010101" charset="-122"/>
              <a:cs typeface="楷体" panose="02010609060101010101" charset="-122"/>
              <a:sym typeface="+mn-ea"/>
            </a:endParaRPr>
          </a:p>
          <a:p>
            <a:pPr algn="l"/>
            <a:r>
              <a:rPr lang="zh-CN" altLang="en-US" sz="3600" b="1">
                <a:latin typeface="楷体" panose="02010609060101010101" charset="-122"/>
                <a:ea typeface="楷体" panose="02010609060101010101" charset="-122"/>
                <a:cs typeface="楷体" panose="02010609060101010101" charset="-122"/>
                <a:sym typeface="+mn-ea"/>
              </a:rPr>
              <a:t> </a:t>
            </a:r>
            <a:r>
              <a:rPr lang="en-US" altLang="zh-CN" sz="3600" b="1">
                <a:latin typeface="楷体" panose="02010609060101010101" charset="-122"/>
                <a:ea typeface="楷体" panose="02010609060101010101" charset="-122"/>
                <a:cs typeface="楷体" panose="02010609060101010101" charset="-122"/>
                <a:sym typeface="+mn-ea"/>
              </a:rPr>
              <a:t>     </a:t>
            </a:r>
            <a:r>
              <a:rPr lang="zh-CN" altLang="en-US" sz="3600" b="1">
                <a:latin typeface="楷体" panose="02010609060101010101" charset="-122"/>
                <a:ea typeface="楷体" panose="02010609060101010101" charset="-122"/>
                <a:cs typeface="楷体" panose="02010609060101010101" charset="-122"/>
                <a:sym typeface="+mn-ea"/>
              </a:rPr>
              <a:t>细节故事偶讲讲。</a:t>
            </a:r>
            <a:endParaRPr lang="zh-CN" altLang="en-US" sz="3600" b="1">
              <a:solidFill>
                <a:srgbClr val="C00000"/>
              </a:solidFill>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6854825" y="2582545"/>
            <a:ext cx="2475230" cy="645160"/>
          </a:xfrm>
          <a:prstGeom prst="rect">
            <a:avLst/>
          </a:prstGeom>
          <a:noFill/>
        </p:spPr>
        <p:txBody>
          <a:bodyPr wrap="square" rtlCol="0">
            <a:spAutoFit/>
          </a:bodyPr>
          <a:p>
            <a:pPr algn="l"/>
            <a:r>
              <a:rPr lang="zh-CN"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教学案例</a:t>
            </a:r>
            <a:r>
              <a:rPr lang="en-US" altLang="zh-CN"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3</a:t>
            </a:r>
            <a:endParaRPr lang="zh-CN" altLang="en-US"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6280785" y="434340"/>
            <a:ext cx="4418965" cy="1198880"/>
          </a:xfrm>
          <a:prstGeom prst="rect">
            <a:avLst/>
          </a:prstGeom>
          <a:noFill/>
        </p:spPr>
        <p:txBody>
          <a:bodyPr wrap="square" rtlCol="0" anchor="t">
            <a:spAutoFit/>
          </a:bodyPr>
          <a:p>
            <a:r>
              <a:rPr lang="zh-CN" altLang="en-US" sz="3600" b="1" noProof="0" dirty="0" smtClean="0">
                <a:solidFill>
                  <a:srgbClr val="FF0000"/>
                </a:solidFill>
                <a:sym typeface="+mn-ea"/>
              </a:rPr>
              <a:t>学生道：</a:t>
            </a:r>
            <a:r>
              <a:rPr lang="zh-CN" altLang="en-US" sz="3600" b="1" noProof="0" dirty="0" smtClean="0">
                <a:solidFill>
                  <a:srgbClr val="0B08A5"/>
                </a:solidFill>
                <a:sym typeface="+mn-ea"/>
              </a:rPr>
              <a:t>任务太重；</a:t>
            </a:r>
            <a:endParaRPr lang="zh-CN" altLang="en-US" sz="3600" b="1" noProof="0" dirty="0" smtClean="0">
              <a:solidFill>
                <a:srgbClr val="0B08A5"/>
              </a:solidFill>
              <a:sym typeface="+mn-ea"/>
            </a:endParaRPr>
          </a:p>
          <a:p>
            <a:r>
              <a:rPr lang="zh-CN" altLang="en-US" sz="3600" b="1" noProof="0" dirty="0" smtClean="0">
                <a:solidFill>
                  <a:srgbClr val="0B08A5"/>
                </a:solidFill>
                <a:sym typeface="+mn-ea"/>
              </a:rPr>
              <a:t> </a:t>
            </a:r>
            <a:r>
              <a:rPr lang="en-US" altLang="zh-CN" sz="3600" b="1" noProof="0" dirty="0" smtClean="0">
                <a:solidFill>
                  <a:srgbClr val="0B08A5"/>
                </a:solidFill>
                <a:sym typeface="+mn-ea"/>
              </a:rPr>
              <a:t>                 </a:t>
            </a:r>
            <a:r>
              <a:rPr lang="zh-CN" altLang="en-US" sz="3600" b="1" noProof="0" dirty="0" smtClean="0">
                <a:solidFill>
                  <a:srgbClr val="0B08A5"/>
                </a:solidFill>
                <a:sym typeface="+mn-ea"/>
              </a:rPr>
              <a:t>兴趣不浓。</a:t>
            </a:r>
            <a:endParaRPr lang="zh-CN" altLang="en-US" sz="3600"/>
          </a:p>
        </p:txBody>
      </p:sp>
      <p:sp>
        <p:nvSpPr>
          <p:cNvPr id="7" name="文本框 6"/>
          <p:cNvSpPr txBox="1"/>
          <p:nvPr/>
        </p:nvSpPr>
        <p:spPr>
          <a:xfrm>
            <a:off x="6929755" y="4251960"/>
            <a:ext cx="2400300" cy="645160"/>
          </a:xfrm>
          <a:prstGeom prst="rect">
            <a:avLst/>
          </a:prstGeom>
          <a:noFill/>
        </p:spPr>
        <p:txBody>
          <a:bodyPr wrap="square" rtlCol="0">
            <a:spAutoFit/>
          </a:bodyPr>
          <a:p>
            <a:pPr algn="l"/>
            <a:r>
              <a:rPr lang="zh-CN"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教学案例</a:t>
            </a:r>
            <a:r>
              <a:rPr lang="en-US" altLang="zh-CN"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4</a:t>
            </a:r>
            <a:endParaRPr lang="zh-CN" altLang="en-US" sz="36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8" name="文本框 7"/>
          <p:cNvSpPr txBox="1"/>
          <p:nvPr/>
        </p:nvSpPr>
        <p:spPr>
          <a:xfrm>
            <a:off x="7017385" y="3442970"/>
            <a:ext cx="3757930" cy="521970"/>
          </a:xfrm>
          <a:prstGeom prst="rect">
            <a:avLst/>
          </a:prstGeom>
          <a:noFill/>
        </p:spPr>
        <p:txBody>
          <a:bodyPr wrap="none" rtlCol="0" anchor="t">
            <a:spAutoFit/>
          </a:bodyPr>
          <a:p>
            <a:r>
              <a:rPr lang="zh-CN" altLang="en-US" sz="2800" b="1">
                <a:solidFill>
                  <a:srgbClr val="080BA5"/>
                </a:solidFill>
                <a:latin typeface="楷体" panose="02010609060101010101" charset="-122"/>
                <a:ea typeface="楷体" panose="02010609060101010101" charset="-122"/>
                <a:sym typeface="+mn-ea"/>
              </a:rPr>
              <a:t>《大航海推动大变革》</a:t>
            </a:r>
            <a:endParaRPr lang="zh-CN" altLang="en-US" sz="2800" b="1">
              <a:solidFill>
                <a:srgbClr val="080BA5"/>
              </a:solidFill>
              <a:latin typeface="楷体" panose="02010609060101010101" charset="-122"/>
              <a:ea typeface="楷体" panose="02010609060101010101" charset="-122"/>
              <a:sym typeface="+mn-ea"/>
            </a:endParaRPr>
          </a:p>
        </p:txBody>
      </p:sp>
      <p:sp>
        <p:nvSpPr>
          <p:cNvPr id="9" name="文本框 8"/>
          <p:cNvSpPr txBox="1"/>
          <p:nvPr/>
        </p:nvSpPr>
        <p:spPr>
          <a:xfrm>
            <a:off x="6929755" y="5070475"/>
            <a:ext cx="4372610" cy="521970"/>
          </a:xfrm>
          <a:prstGeom prst="rect">
            <a:avLst/>
          </a:prstGeom>
          <a:noFill/>
        </p:spPr>
        <p:txBody>
          <a:bodyPr wrap="square" rtlCol="0">
            <a:spAutoFit/>
          </a:bodyPr>
          <a:p>
            <a:pPr algn="l">
              <a:lnSpc>
                <a:spcPct val="100000"/>
              </a:lnSpc>
              <a:buClrTx/>
              <a:buSzTx/>
              <a:buFontTx/>
            </a:pPr>
            <a:r>
              <a:rPr lang="zh-CN" altLang="en-US" sz="2800" b="1">
                <a:solidFill>
                  <a:srgbClr val="080BA5"/>
                </a:solidFill>
                <a:latin typeface="楷体" panose="02010609060101010101" charset="-122"/>
                <a:ea typeface="楷体" panose="02010609060101010101" charset="-122"/>
                <a:sym typeface="+mn-ea"/>
              </a:rPr>
              <a:t>《冷战与国际格局的演变》</a:t>
            </a:r>
            <a:endParaRPr lang="zh-CN" altLang="en-US" sz="2800" b="1">
              <a:solidFill>
                <a:srgbClr val="080BA5"/>
              </a:solidFill>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6"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5400" name="Text Box 8"/>
          <p:cNvSpPr txBox="1"/>
          <p:nvPr/>
        </p:nvSpPr>
        <p:spPr>
          <a:xfrm>
            <a:off x="1270000" y="4166235"/>
            <a:ext cx="10444480" cy="1764665"/>
          </a:xfrm>
          <a:prstGeom prst="rect">
            <a:avLst/>
          </a:prstGeom>
          <a:solidFill>
            <a:schemeClr val="accent2">
              <a:lumMod val="20000"/>
              <a:lumOff val="80000"/>
            </a:schemeClr>
          </a:solidFill>
          <a:ln w="9525">
            <a:noFill/>
          </a:ln>
        </p:spPr>
        <p:txBody>
          <a:bodyPr wrap="square">
            <a:spAutoFit/>
          </a:bodyPr>
          <a:p>
            <a:pPr>
              <a:lnSpc>
                <a:spcPct val="170000"/>
              </a:lnSpc>
            </a:pPr>
            <a:r>
              <a:rPr lang="zh-CN" altLang="en-US" sz="3200" b="1" dirty="0">
                <a:solidFill>
                  <a:srgbClr val="1D07F7"/>
                </a:solidFill>
                <a:latin typeface="黑体" panose="02010609060101010101" pitchFamily="49" charset="-122"/>
                <a:ea typeface="黑体" panose="02010609060101010101" pitchFamily="49" charset="-122"/>
              </a:rPr>
              <a:t>两极格局：</a:t>
            </a:r>
            <a:r>
              <a:rPr lang="zh-CN" altLang="en-US" sz="3200" b="1" dirty="0">
                <a:latin typeface="黑体" panose="02010609060101010101" pitchFamily="49" charset="-122"/>
                <a:ea typeface="黑体" panose="02010609060101010101" pitchFamily="49" charset="-122"/>
              </a:rPr>
              <a:t>形成</a:t>
            </a:r>
            <a:r>
              <a:rPr lang="en-US" altLang="zh-CN" sz="3200" b="1"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受到冲击</a:t>
            </a:r>
            <a:r>
              <a:rPr lang="en-US" altLang="zh-CN" sz="3200" b="1"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最终瓦解</a:t>
            </a:r>
            <a:endParaRPr lang="zh-CN" altLang="en-US" sz="3200" b="1" dirty="0">
              <a:latin typeface="黑体" panose="02010609060101010101" pitchFamily="49" charset="-122"/>
              <a:ea typeface="黑体" panose="02010609060101010101" pitchFamily="49" charset="-122"/>
            </a:endParaRPr>
          </a:p>
          <a:p>
            <a:pPr>
              <a:lnSpc>
                <a:spcPct val="170000"/>
              </a:lnSpc>
            </a:pPr>
            <a:r>
              <a:rPr lang="zh-CN" altLang="en-US" sz="3200" b="1" dirty="0">
                <a:solidFill>
                  <a:srgbClr val="1D07F7"/>
                </a:solidFill>
                <a:latin typeface="黑体" panose="02010609060101010101" pitchFamily="49" charset="-122"/>
                <a:ea typeface="黑体" panose="02010609060101010101" pitchFamily="49" charset="-122"/>
              </a:rPr>
              <a:t>多极化趋势：</a:t>
            </a:r>
            <a:r>
              <a:rPr lang="zh-CN" altLang="en-US" sz="3200" b="1" dirty="0">
                <a:latin typeface="黑体" panose="02010609060101010101" pitchFamily="49" charset="-122"/>
                <a:ea typeface="黑体" panose="02010609060101010101" pitchFamily="49" charset="-122"/>
              </a:rPr>
              <a:t>      </a:t>
            </a:r>
            <a:r>
              <a:rPr lang="en-US" altLang="zh-CN" sz="3200" b="1"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开始出现</a:t>
            </a:r>
            <a:r>
              <a:rPr lang="en-US" altLang="zh-CN" sz="3200" b="1"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不可逆转</a:t>
            </a:r>
            <a:endParaRPr lang="zh-CN" altLang="en-US" sz="3200" b="1" dirty="0">
              <a:latin typeface="黑体" panose="02010609060101010101" pitchFamily="49" charset="-122"/>
              <a:ea typeface="黑体" panose="02010609060101010101" pitchFamily="49" charset="-122"/>
            </a:endParaRPr>
          </a:p>
        </p:txBody>
      </p:sp>
      <p:sp>
        <p:nvSpPr>
          <p:cNvPr id="5" name="文本框 4"/>
          <p:cNvSpPr txBox="1"/>
          <p:nvPr/>
        </p:nvSpPr>
        <p:spPr>
          <a:xfrm>
            <a:off x="3538220" y="80010"/>
            <a:ext cx="6257925" cy="1032510"/>
          </a:xfrm>
          <a:prstGeom prst="rect">
            <a:avLst/>
          </a:prstGeom>
          <a:noFill/>
        </p:spPr>
        <p:txBody>
          <a:bodyPr wrap="square" rtlCol="0">
            <a:spAutoFit/>
          </a:bodyPr>
          <a:p>
            <a:pPr algn="l">
              <a:lnSpc>
                <a:spcPct val="170000"/>
              </a:lnSpc>
            </a:pPr>
            <a:r>
              <a:rPr lang="zh-CN" altLang="en-US" sz="3600" b="1" dirty="0">
                <a:latin typeface="微软雅黑" panose="020B0503020204020204" charset="-122"/>
                <a:ea typeface="微软雅黑" panose="020B0503020204020204" charset="-122"/>
                <a:sym typeface="+mn-ea"/>
              </a:rPr>
              <a:t>《冷战与国际格局的演变》</a:t>
            </a:r>
            <a:endParaRPr lang="zh-CN" altLang="en-US" sz="3600" b="1" dirty="0">
              <a:latin typeface="微软雅黑" panose="020B0503020204020204" charset="-122"/>
              <a:ea typeface="微软雅黑" panose="020B0503020204020204" charset="-122"/>
              <a:sym typeface="+mn-ea"/>
            </a:endParaRPr>
          </a:p>
        </p:txBody>
      </p:sp>
      <p:cxnSp>
        <p:nvCxnSpPr>
          <p:cNvPr id="6" name="直接箭头连接符 5"/>
          <p:cNvCxnSpPr/>
          <p:nvPr/>
        </p:nvCxnSpPr>
        <p:spPr>
          <a:xfrm flipV="1">
            <a:off x="605790" y="3524250"/>
            <a:ext cx="11160125" cy="15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446905" y="1562100"/>
            <a:ext cx="20955" cy="4084955"/>
          </a:xfrm>
          <a:prstGeom prst="line">
            <a:avLst/>
          </a:prstGeom>
          <a:ln w="41275" cmpd="dbl">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8011795" y="1635760"/>
            <a:ext cx="20955" cy="4084955"/>
          </a:xfrm>
          <a:prstGeom prst="line">
            <a:avLst/>
          </a:prstGeom>
          <a:ln w="41275" cmpd="dbl">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05790" y="1884045"/>
            <a:ext cx="589280" cy="1076325"/>
          </a:xfrm>
          <a:prstGeom prst="rect">
            <a:avLst/>
          </a:prstGeom>
          <a:solidFill>
            <a:schemeClr val="accent2">
              <a:lumMod val="20000"/>
              <a:lumOff val="80000"/>
            </a:schemeClr>
          </a:solidFill>
        </p:spPr>
        <p:txBody>
          <a:bodyPr wrap="none" rtlCol="0" anchor="t">
            <a:spAutoFit/>
          </a:bodyPr>
          <a:p>
            <a:r>
              <a:rPr lang="zh-CN" altLang="en-US" sz="3200" b="1" dirty="0">
                <a:solidFill>
                  <a:srgbClr val="C00000"/>
                </a:solidFill>
                <a:latin typeface="微软雅黑" panose="020B0503020204020204" charset="-122"/>
                <a:ea typeface="微软雅黑" panose="020B0503020204020204" charset="-122"/>
                <a:sym typeface="+mn-ea"/>
              </a:rPr>
              <a:t>冷</a:t>
            </a:r>
            <a:endParaRPr lang="zh-CN" altLang="en-US" sz="3200" b="1" dirty="0">
              <a:solidFill>
                <a:srgbClr val="C00000"/>
              </a:solidFill>
              <a:latin typeface="微软雅黑" panose="020B0503020204020204" charset="-122"/>
              <a:ea typeface="微软雅黑" panose="020B0503020204020204" charset="-122"/>
              <a:sym typeface="+mn-ea"/>
            </a:endParaRPr>
          </a:p>
          <a:p>
            <a:r>
              <a:rPr lang="zh-CN" altLang="en-US" sz="3200" b="1" dirty="0">
                <a:solidFill>
                  <a:srgbClr val="C00000"/>
                </a:solidFill>
                <a:latin typeface="微软雅黑" panose="020B0503020204020204" charset="-122"/>
                <a:ea typeface="微软雅黑" panose="020B0503020204020204" charset="-122"/>
                <a:sym typeface="+mn-ea"/>
              </a:rPr>
              <a:t>战</a:t>
            </a:r>
            <a:endParaRPr lang="zh-CN" altLang="en-US" sz="3200" b="1" dirty="0">
              <a:solidFill>
                <a:srgbClr val="C00000"/>
              </a:solidFill>
              <a:latin typeface="微软雅黑" panose="020B0503020204020204" charset="-122"/>
              <a:ea typeface="微软雅黑" panose="020B0503020204020204" charset="-122"/>
              <a:sym typeface="+mn-ea"/>
            </a:endParaRPr>
          </a:p>
        </p:txBody>
      </p:sp>
      <p:sp>
        <p:nvSpPr>
          <p:cNvPr id="12" name="文本框 11"/>
          <p:cNvSpPr txBox="1"/>
          <p:nvPr/>
        </p:nvSpPr>
        <p:spPr>
          <a:xfrm>
            <a:off x="565150" y="4018915"/>
            <a:ext cx="591185" cy="2061210"/>
          </a:xfrm>
          <a:prstGeom prst="rect">
            <a:avLst/>
          </a:prstGeom>
          <a:solidFill>
            <a:schemeClr val="accent2">
              <a:lumMod val="20000"/>
              <a:lumOff val="80000"/>
            </a:schemeClr>
          </a:solidFill>
        </p:spPr>
        <p:txBody>
          <a:bodyPr wrap="none" rtlCol="0" anchor="t">
            <a:spAutoFit/>
          </a:bodyPr>
          <a:p>
            <a:r>
              <a:rPr lang="zh-CN" altLang="en-US" sz="3200" b="1" dirty="0">
                <a:solidFill>
                  <a:srgbClr val="1D07F7"/>
                </a:solidFill>
                <a:latin typeface="黑体" panose="02010609060101010101" pitchFamily="49" charset="-122"/>
                <a:ea typeface="黑体" panose="02010609060101010101" pitchFamily="49" charset="-122"/>
                <a:sym typeface="+mn-ea"/>
              </a:rPr>
              <a:t>国</a:t>
            </a:r>
            <a:endParaRPr lang="zh-CN" altLang="en-US" sz="3200" b="1" dirty="0">
              <a:solidFill>
                <a:srgbClr val="1D07F7"/>
              </a:solidFill>
              <a:latin typeface="黑体" panose="02010609060101010101" pitchFamily="49" charset="-122"/>
              <a:ea typeface="黑体" panose="02010609060101010101" pitchFamily="49" charset="-122"/>
              <a:sym typeface="+mn-ea"/>
            </a:endParaRPr>
          </a:p>
          <a:p>
            <a:r>
              <a:rPr lang="zh-CN" altLang="en-US" sz="3200" b="1" dirty="0">
                <a:solidFill>
                  <a:srgbClr val="1D07F7"/>
                </a:solidFill>
                <a:latin typeface="黑体" panose="02010609060101010101" pitchFamily="49" charset="-122"/>
                <a:ea typeface="黑体" panose="02010609060101010101" pitchFamily="49" charset="-122"/>
                <a:sym typeface="+mn-ea"/>
              </a:rPr>
              <a:t>际</a:t>
            </a:r>
            <a:endParaRPr lang="zh-CN" altLang="en-US" sz="3200" b="1" dirty="0">
              <a:solidFill>
                <a:srgbClr val="1D07F7"/>
              </a:solidFill>
              <a:latin typeface="黑体" panose="02010609060101010101" pitchFamily="49" charset="-122"/>
              <a:ea typeface="黑体" panose="02010609060101010101" pitchFamily="49" charset="-122"/>
              <a:sym typeface="+mn-ea"/>
            </a:endParaRPr>
          </a:p>
          <a:p>
            <a:r>
              <a:rPr lang="zh-CN" altLang="en-US" sz="3200" b="1" dirty="0">
                <a:solidFill>
                  <a:srgbClr val="1D07F7"/>
                </a:solidFill>
                <a:latin typeface="黑体" panose="02010609060101010101" pitchFamily="49" charset="-122"/>
                <a:ea typeface="黑体" panose="02010609060101010101" pitchFamily="49" charset="-122"/>
                <a:sym typeface="+mn-ea"/>
              </a:rPr>
              <a:t>格</a:t>
            </a:r>
            <a:endParaRPr lang="zh-CN" altLang="en-US" sz="3200" b="1" dirty="0">
              <a:solidFill>
                <a:srgbClr val="1D07F7"/>
              </a:solidFill>
              <a:latin typeface="黑体" panose="02010609060101010101" pitchFamily="49" charset="-122"/>
              <a:ea typeface="黑体" panose="02010609060101010101" pitchFamily="49" charset="-122"/>
              <a:sym typeface="+mn-ea"/>
            </a:endParaRPr>
          </a:p>
          <a:p>
            <a:r>
              <a:rPr lang="zh-CN" altLang="en-US" sz="3200" b="1" dirty="0">
                <a:solidFill>
                  <a:srgbClr val="1D07F7"/>
                </a:solidFill>
                <a:latin typeface="黑体" panose="02010609060101010101" pitchFamily="49" charset="-122"/>
                <a:ea typeface="黑体" panose="02010609060101010101" pitchFamily="49" charset="-122"/>
                <a:sym typeface="+mn-ea"/>
              </a:rPr>
              <a:t>局</a:t>
            </a:r>
            <a:endParaRPr lang="zh-CN" altLang="en-US" sz="3200" b="1" dirty="0">
              <a:solidFill>
                <a:srgbClr val="1D07F7"/>
              </a:solidFill>
              <a:latin typeface="黑体" panose="02010609060101010101" pitchFamily="49" charset="-122"/>
              <a:ea typeface="黑体" panose="02010609060101010101" pitchFamily="49" charset="-122"/>
              <a:sym typeface="+mn-ea"/>
            </a:endParaRPr>
          </a:p>
        </p:txBody>
      </p:sp>
      <p:sp>
        <p:nvSpPr>
          <p:cNvPr id="13" name="文本框 12"/>
          <p:cNvSpPr txBox="1"/>
          <p:nvPr/>
        </p:nvSpPr>
        <p:spPr>
          <a:xfrm>
            <a:off x="1202055" y="3518535"/>
            <a:ext cx="914400" cy="521970"/>
          </a:xfrm>
          <a:prstGeom prst="rect">
            <a:avLst/>
          </a:prstGeom>
          <a:noFill/>
        </p:spPr>
        <p:txBody>
          <a:bodyPr wrap="square" rtlCol="0">
            <a:spAutoFit/>
          </a:bodyPr>
          <a:p>
            <a:r>
              <a:rPr lang="en-US" altLang="zh-CN" sz="2800" b="1">
                <a:solidFill>
                  <a:srgbClr val="1D07F7"/>
                </a:solidFill>
              </a:rPr>
              <a:t>1945</a:t>
            </a:r>
            <a:endParaRPr lang="en-US" altLang="zh-CN" sz="2800" b="1">
              <a:solidFill>
                <a:srgbClr val="1D07F7"/>
              </a:solidFill>
            </a:endParaRPr>
          </a:p>
        </p:txBody>
      </p:sp>
      <p:sp>
        <p:nvSpPr>
          <p:cNvPr id="14" name="文本框 13"/>
          <p:cNvSpPr txBox="1"/>
          <p:nvPr/>
        </p:nvSpPr>
        <p:spPr>
          <a:xfrm>
            <a:off x="4078605" y="3540125"/>
            <a:ext cx="914400" cy="521970"/>
          </a:xfrm>
          <a:prstGeom prst="rect">
            <a:avLst/>
          </a:prstGeom>
          <a:noFill/>
        </p:spPr>
        <p:txBody>
          <a:bodyPr wrap="square" rtlCol="0">
            <a:spAutoFit/>
          </a:bodyPr>
          <a:p>
            <a:r>
              <a:rPr lang="en-US" altLang="zh-CN" sz="2800" b="1">
                <a:solidFill>
                  <a:srgbClr val="1D07F7"/>
                </a:solidFill>
              </a:rPr>
              <a:t>1955</a:t>
            </a:r>
            <a:endParaRPr lang="en-US" altLang="zh-CN" sz="2800" b="1">
              <a:solidFill>
                <a:srgbClr val="1D07F7"/>
              </a:solidFill>
            </a:endParaRPr>
          </a:p>
        </p:txBody>
      </p:sp>
      <p:sp>
        <p:nvSpPr>
          <p:cNvPr id="15" name="文本框 14"/>
          <p:cNvSpPr txBox="1"/>
          <p:nvPr/>
        </p:nvSpPr>
        <p:spPr>
          <a:xfrm>
            <a:off x="7564755" y="3592195"/>
            <a:ext cx="914400" cy="521970"/>
          </a:xfrm>
          <a:prstGeom prst="rect">
            <a:avLst/>
          </a:prstGeom>
          <a:noFill/>
        </p:spPr>
        <p:txBody>
          <a:bodyPr wrap="square" rtlCol="0">
            <a:spAutoFit/>
          </a:bodyPr>
          <a:p>
            <a:r>
              <a:rPr lang="en-US" altLang="zh-CN" sz="2800" b="1">
                <a:solidFill>
                  <a:srgbClr val="1D07F7"/>
                </a:solidFill>
              </a:rPr>
              <a:t>1979</a:t>
            </a:r>
            <a:endParaRPr lang="en-US" altLang="zh-CN" sz="2800" b="1">
              <a:solidFill>
                <a:srgbClr val="1D07F7"/>
              </a:solidFill>
            </a:endParaRPr>
          </a:p>
        </p:txBody>
      </p:sp>
      <p:sp>
        <p:nvSpPr>
          <p:cNvPr id="16" name="文本框 15"/>
          <p:cNvSpPr txBox="1"/>
          <p:nvPr/>
        </p:nvSpPr>
        <p:spPr>
          <a:xfrm>
            <a:off x="10221595" y="3592195"/>
            <a:ext cx="914400" cy="521970"/>
          </a:xfrm>
          <a:prstGeom prst="rect">
            <a:avLst/>
          </a:prstGeom>
          <a:noFill/>
        </p:spPr>
        <p:txBody>
          <a:bodyPr wrap="square" rtlCol="0">
            <a:spAutoFit/>
          </a:bodyPr>
          <a:p>
            <a:r>
              <a:rPr lang="en-US" altLang="zh-CN" sz="2800" b="1">
                <a:solidFill>
                  <a:srgbClr val="1D07F7"/>
                </a:solidFill>
              </a:rPr>
              <a:t>1991</a:t>
            </a:r>
            <a:endParaRPr lang="en-US" altLang="zh-CN" sz="2800" b="1">
              <a:solidFill>
                <a:srgbClr val="1D07F7"/>
              </a:solidFill>
            </a:endParaRPr>
          </a:p>
        </p:txBody>
      </p:sp>
      <p:sp>
        <p:nvSpPr>
          <p:cNvPr id="17" name="文本框 16"/>
          <p:cNvSpPr txBox="1"/>
          <p:nvPr/>
        </p:nvSpPr>
        <p:spPr>
          <a:xfrm>
            <a:off x="3115310" y="1884045"/>
            <a:ext cx="589280" cy="1076325"/>
          </a:xfrm>
          <a:prstGeom prst="rect">
            <a:avLst/>
          </a:prstGeom>
          <a:solidFill>
            <a:schemeClr val="accent2">
              <a:lumMod val="20000"/>
              <a:lumOff val="80000"/>
            </a:schemeClr>
          </a:solidFill>
        </p:spPr>
        <p:txBody>
          <a:bodyPr wrap="none" rtlCol="0" anchor="t">
            <a:spAutoFit/>
          </a:bodyPr>
          <a:p>
            <a:r>
              <a:rPr lang="zh-CN" altLang="en-US" sz="3200" b="1" dirty="0">
                <a:solidFill>
                  <a:srgbClr val="C00000"/>
                </a:solidFill>
                <a:latin typeface="微软雅黑" panose="020B0503020204020204" charset="-122"/>
                <a:ea typeface="微软雅黑" panose="020B0503020204020204" charset="-122"/>
                <a:sym typeface="+mn-ea"/>
              </a:rPr>
              <a:t>发</a:t>
            </a:r>
            <a:endParaRPr lang="zh-CN" altLang="en-US" sz="3200" b="1" dirty="0">
              <a:solidFill>
                <a:srgbClr val="C00000"/>
              </a:solidFill>
              <a:latin typeface="微软雅黑" panose="020B0503020204020204" charset="-122"/>
              <a:ea typeface="微软雅黑" panose="020B0503020204020204" charset="-122"/>
              <a:sym typeface="+mn-ea"/>
            </a:endParaRPr>
          </a:p>
          <a:p>
            <a:r>
              <a:rPr lang="zh-CN" altLang="en-US" sz="3200" b="1" dirty="0">
                <a:solidFill>
                  <a:srgbClr val="C00000"/>
                </a:solidFill>
                <a:latin typeface="微软雅黑" panose="020B0503020204020204" charset="-122"/>
                <a:ea typeface="微软雅黑" panose="020B0503020204020204" charset="-122"/>
                <a:sym typeface="+mn-ea"/>
              </a:rPr>
              <a:t>生</a:t>
            </a:r>
            <a:endParaRPr lang="zh-CN" altLang="en-US" sz="3200" b="1" dirty="0">
              <a:solidFill>
                <a:srgbClr val="C00000"/>
              </a:solidFill>
              <a:latin typeface="微软雅黑" panose="020B0503020204020204" charset="-122"/>
              <a:ea typeface="微软雅黑" panose="020B0503020204020204" charset="-122"/>
              <a:sym typeface="+mn-ea"/>
            </a:endParaRPr>
          </a:p>
        </p:txBody>
      </p:sp>
      <p:sp>
        <p:nvSpPr>
          <p:cNvPr id="18" name="文本框 17"/>
          <p:cNvSpPr txBox="1"/>
          <p:nvPr/>
        </p:nvSpPr>
        <p:spPr>
          <a:xfrm>
            <a:off x="6246495" y="1884045"/>
            <a:ext cx="589280" cy="1076325"/>
          </a:xfrm>
          <a:prstGeom prst="rect">
            <a:avLst/>
          </a:prstGeom>
          <a:solidFill>
            <a:schemeClr val="accent2">
              <a:lumMod val="20000"/>
              <a:lumOff val="80000"/>
            </a:schemeClr>
          </a:solidFill>
        </p:spPr>
        <p:txBody>
          <a:bodyPr wrap="none" rtlCol="0" anchor="t">
            <a:spAutoFit/>
          </a:bodyPr>
          <a:p>
            <a:r>
              <a:rPr lang="zh-CN" altLang="en-US" sz="3200" b="1" dirty="0">
                <a:solidFill>
                  <a:srgbClr val="C00000"/>
                </a:solidFill>
                <a:latin typeface="微软雅黑" panose="020B0503020204020204" charset="-122"/>
                <a:ea typeface="微软雅黑" panose="020B0503020204020204" charset="-122"/>
                <a:sym typeface="+mn-ea"/>
              </a:rPr>
              <a:t>发</a:t>
            </a:r>
            <a:endParaRPr lang="zh-CN" altLang="en-US" sz="3200" b="1" dirty="0">
              <a:solidFill>
                <a:srgbClr val="C00000"/>
              </a:solidFill>
              <a:latin typeface="微软雅黑" panose="020B0503020204020204" charset="-122"/>
              <a:ea typeface="微软雅黑" panose="020B0503020204020204" charset="-122"/>
              <a:sym typeface="+mn-ea"/>
            </a:endParaRPr>
          </a:p>
          <a:p>
            <a:r>
              <a:rPr lang="zh-CN" altLang="en-US" sz="3200" b="1" dirty="0">
                <a:solidFill>
                  <a:srgbClr val="C00000"/>
                </a:solidFill>
                <a:latin typeface="微软雅黑" panose="020B0503020204020204" charset="-122"/>
                <a:ea typeface="微软雅黑" panose="020B0503020204020204" charset="-122"/>
                <a:sym typeface="+mn-ea"/>
              </a:rPr>
              <a:t>展</a:t>
            </a:r>
            <a:endParaRPr lang="zh-CN" altLang="en-US" sz="3200" b="1" dirty="0">
              <a:solidFill>
                <a:srgbClr val="C00000"/>
              </a:solidFill>
              <a:latin typeface="微软雅黑" panose="020B0503020204020204" charset="-122"/>
              <a:ea typeface="微软雅黑" panose="020B0503020204020204" charset="-122"/>
              <a:sym typeface="+mn-ea"/>
            </a:endParaRPr>
          </a:p>
        </p:txBody>
      </p:sp>
      <p:sp>
        <p:nvSpPr>
          <p:cNvPr id="19" name="文本框 18"/>
          <p:cNvSpPr txBox="1"/>
          <p:nvPr/>
        </p:nvSpPr>
        <p:spPr>
          <a:xfrm>
            <a:off x="10222230" y="1862455"/>
            <a:ext cx="737235" cy="1076325"/>
          </a:xfrm>
          <a:prstGeom prst="rect">
            <a:avLst/>
          </a:prstGeom>
          <a:solidFill>
            <a:schemeClr val="accent2">
              <a:lumMod val="20000"/>
              <a:lumOff val="80000"/>
            </a:schemeClr>
          </a:solidFill>
        </p:spPr>
        <p:txBody>
          <a:bodyPr wrap="square" rtlCol="0" anchor="t">
            <a:spAutoFit/>
          </a:bodyPr>
          <a:p>
            <a:r>
              <a:rPr lang="zh-CN" altLang="en-US" sz="3200" b="1" dirty="0">
                <a:solidFill>
                  <a:srgbClr val="C00000"/>
                </a:solidFill>
                <a:latin typeface="微软雅黑" panose="020B0503020204020204" charset="-122"/>
                <a:ea typeface="微软雅黑" panose="020B0503020204020204" charset="-122"/>
                <a:sym typeface="+mn-ea"/>
              </a:rPr>
              <a:t>终结</a:t>
            </a:r>
            <a:endParaRPr lang="zh-CN" altLang="en-US" sz="3200" b="1" dirty="0">
              <a:solidFill>
                <a:srgbClr val="C00000"/>
              </a:solidFill>
              <a:latin typeface="微软雅黑" panose="020B0503020204020204" charset="-122"/>
              <a:ea typeface="微软雅黑" panose="020B0503020204020204" charset="-122"/>
              <a:sym typeface="+mn-ea"/>
            </a:endParaRPr>
          </a:p>
        </p:txBody>
      </p:sp>
      <p:sp>
        <p:nvSpPr>
          <p:cNvPr id="20" name="椭圆 19"/>
          <p:cNvSpPr/>
          <p:nvPr/>
        </p:nvSpPr>
        <p:spPr>
          <a:xfrm>
            <a:off x="1552575" y="3417570"/>
            <a:ext cx="213360" cy="2127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10483850" y="3417570"/>
            <a:ext cx="213360" cy="2127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4350385" y="3423285"/>
            <a:ext cx="213360" cy="2127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7915275" y="3423285"/>
            <a:ext cx="213360" cy="2127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1" nodeType="clickEffect">
                                  <p:stCondLst>
                                    <p:cond delay="0"/>
                                  </p:stCondLst>
                                  <p:childTnLst>
                                    <p:set>
                                      <p:cBhvr>
                                        <p:cTn id="17" dur="1" fill="hold">
                                          <p:stCondLst>
                                            <p:cond delay="0"/>
                                          </p:stCondLst>
                                        </p:cTn>
                                        <p:tgtEl>
                                          <p:spTgt spid="315400"/>
                                        </p:tgtEl>
                                        <p:attrNameLst>
                                          <p:attrName>style.visibility</p:attrName>
                                        </p:attrNameLst>
                                      </p:cBhvr>
                                      <p:to>
                                        <p:strVal val="visible"/>
                                      </p:to>
                                    </p:set>
                                    <p:animEffect transition="in" filter="wipe(left)">
                                      <p:cBhvr>
                                        <p:cTn id="18" dur="500"/>
                                        <p:tgtEl>
                                          <p:spTgt spid="315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315400" grpId="1"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9100" y="619760"/>
            <a:ext cx="11544935" cy="706755"/>
          </a:xfrm>
          <a:prstGeom prst="rect">
            <a:avLst/>
          </a:prstGeom>
          <a:noFill/>
        </p:spPr>
        <p:txBody>
          <a:bodyPr wrap="none" rtlCol="0">
            <a:spAutoFit/>
          </a:bodyPr>
          <a:p>
            <a:pPr algn="l"/>
            <a:r>
              <a:rPr lang="zh-CN" altLang="en-US" sz="4000" b="1">
                <a:solidFill>
                  <a:srgbClr val="FF0000"/>
                </a:solidFill>
                <a:latin typeface="微软雅黑" panose="020B0503020204020204" charset="-122"/>
                <a:ea typeface="微软雅黑" panose="020B0503020204020204" charset="-122"/>
                <a:cs typeface="微软雅黑" panose="020B0503020204020204" charset="-122"/>
              </a:rPr>
              <a:t>一、冷战的发生与两极格局的形成</a:t>
            </a:r>
            <a:r>
              <a:rPr lang="zh-CN" altLang="en-US" sz="4000" b="1">
                <a:solidFill>
                  <a:srgbClr val="FF0000"/>
                </a:solidFill>
                <a:latin typeface="微软雅黑" panose="020B0503020204020204" charset="-122"/>
                <a:ea typeface="微软雅黑" panose="020B0503020204020204" charset="-122"/>
                <a:cs typeface="微软雅黑" panose="020B0503020204020204" charset="-122"/>
                <a:sym typeface="+mn-ea"/>
              </a:rPr>
              <a:t>（1945-1955）</a:t>
            </a:r>
            <a:endParaRPr lang="zh-CN" altLang="en-US" sz="40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a:hlinkClick r:id=""/>
          </p:cNvPr>
          <p:cNvSpPr txBox="1"/>
          <p:nvPr/>
        </p:nvSpPr>
        <p:spPr>
          <a:xfrm>
            <a:off x="1076960" y="1472565"/>
            <a:ext cx="4499610" cy="829945"/>
          </a:xfrm>
          <a:prstGeom prst="rect">
            <a:avLst/>
          </a:prstGeom>
          <a:noFill/>
        </p:spPr>
        <p:txBody>
          <a:bodyPr wrap="none" rtlCol="0">
            <a:spAutoFit/>
          </a:bodyPr>
          <a:p>
            <a:pPr algn="l">
              <a:lnSpc>
                <a:spcPct val="150000"/>
              </a:lnSpc>
              <a:buClrTx/>
              <a:buSzTx/>
              <a:buFontTx/>
            </a:pPr>
            <a:r>
              <a:rPr lang="en-US" altLang="zh-CN" sz="3200" b="1" dirty="0" smtClean="0">
                <a:solidFill>
                  <a:srgbClr val="1D07F7"/>
                </a:solidFill>
                <a:latin typeface="方正粗黑宋简体" panose="02000000000000000000" charset="-122"/>
                <a:ea typeface="方正粗黑宋简体" panose="02000000000000000000" charset="-122"/>
                <a:sym typeface="+mn-ea"/>
              </a:rPr>
              <a:t>1</a:t>
            </a:r>
            <a:r>
              <a:rPr lang="zh-CN" altLang="en-US" sz="3200" b="1" dirty="0" smtClean="0">
                <a:solidFill>
                  <a:srgbClr val="1D07F7"/>
                </a:solidFill>
                <a:latin typeface="方正粗黑宋简体" panose="02000000000000000000" charset="-122"/>
                <a:ea typeface="方正粗黑宋简体" panose="02000000000000000000" charset="-122"/>
                <a:sym typeface="+mn-ea"/>
              </a:rPr>
              <a:t>、主角</a:t>
            </a:r>
            <a:r>
              <a:rPr lang="zh-CN" altLang="en-US" sz="3200" b="1" dirty="0" smtClean="0">
                <a:solidFill>
                  <a:srgbClr val="1D07F7"/>
                </a:solidFill>
                <a:latin typeface="方正粗黑宋简体" panose="02000000000000000000" charset="-122"/>
                <a:ea typeface="方正粗黑宋简体" panose="02000000000000000000" charset="-122"/>
                <a:sym typeface="+mn-ea"/>
              </a:rPr>
              <a:t>为什么是美苏？</a:t>
            </a:r>
            <a:endParaRPr lang="zh-CN" altLang="en-US" sz="3200" b="1" dirty="0" smtClean="0">
              <a:solidFill>
                <a:srgbClr val="1D07F7"/>
              </a:solidFill>
              <a:latin typeface="方正粗黑宋简体" panose="02000000000000000000" charset="-122"/>
              <a:ea typeface="方正粗黑宋简体" panose="02000000000000000000" charset="-122"/>
              <a:sym typeface="+mn-ea"/>
            </a:endParaRPr>
          </a:p>
        </p:txBody>
      </p:sp>
      <p:sp>
        <p:nvSpPr>
          <p:cNvPr id="5" name="文本框 4"/>
          <p:cNvSpPr txBox="1"/>
          <p:nvPr/>
        </p:nvSpPr>
        <p:spPr>
          <a:xfrm>
            <a:off x="1076960" y="2302510"/>
            <a:ext cx="6132830" cy="829945"/>
          </a:xfrm>
          <a:prstGeom prst="rect">
            <a:avLst/>
          </a:prstGeom>
          <a:noFill/>
        </p:spPr>
        <p:txBody>
          <a:bodyPr wrap="none" rtlCol="0">
            <a:spAutoFit/>
          </a:bodyPr>
          <a:p>
            <a:pPr algn="l">
              <a:lnSpc>
                <a:spcPct val="150000"/>
              </a:lnSpc>
              <a:buClrTx/>
              <a:buSzTx/>
              <a:buFontTx/>
            </a:pPr>
            <a:r>
              <a:rPr lang="en-US" altLang="zh-CN" sz="3200" b="1" dirty="0" smtClean="0">
                <a:solidFill>
                  <a:srgbClr val="1D07F7"/>
                </a:solidFill>
                <a:latin typeface="方正粗黑宋简体" panose="02000000000000000000" charset="-122"/>
                <a:ea typeface="方正粗黑宋简体" panose="02000000000000000000" charset="-122"/>
                <a:sym typeface="+mn-ea"/>
              </a:rPr>
              <a:t>2</a:t>
            </a:r>
            <a:r>
              <a:rPr lang="zh-CN" altLang="en-US" sz="3200" b="1" dirty="0" smtClean="0">
                <a:solidFill>
                  <a:srgbClr val="1D07F7"/>
                </a:solidFill>
                <a:latin typeface="方正粗黑宋简体" panose="02000000000000000000" charset="-122"/>
                <a:ea typeface="方正粗黑宋简体" panose="02000000000000000000" charset="-122"/>
                <a:sym typeface="+mn-ea"/>
              </a:rPr>
              <a:t>、美苏何以走向冷战？（原因）</a:t>
            </a:r>
            <a:endParaRPr lang="zh-CN" altLang="en-US" sz="3200" b="1" dirty="0" smtClean="0">
              <a:solidFill>
                <a:srgbClr val="1D07F7"/>
              </a:solidFill>
              <a:latin typeface="方正粗黑宋简体" panose="02000000000000000000" charset="-122"/>
              <a:ea typeface="方正粗黑宋简体" panose="02000000000000000000" charset="-122"/>
              <a:sym typeface="+mn-ea"/>
            </a:endParaRPr>
          </a:p>
        </p:txBody>
      </p:sp>
      <p:sp>
        <p:nvSpPr>
          <p:cNvPr id="6" name="文本框 5"/>
          <p:cNvSpPr txBox="1"/>
          <p:nvPr/>
        </p:nvSpPr>
        <p:spPr>
          <a:xfrm>
            <a:off x="1956435" y="3223260"/>
            <a:ext cx="4274820" cy="521970"/>
          </a:xfrm>
          <a:prstGeom prst="rect">
            <a:avLst/>
          </a:prstGeom>
          <a:noFill/>
        </p:spPr>
        <p:txBody>
          <a:bodyPr wrap="none" rtlCol="0">
            <a:spAutoFit/>
          </a:bodyPr>
          <a:p>
            <a:r>
              <a:rPr lang="zh-CN" altLang="en-US" sz="2800" b="1"/>
              <a:t>（</a:t>
            </a:r>
            <a:r>
              <a:rPr lang="en-US" altLang="zh-CN" sz="2800" b="1"/>
              <a:t>1</a:t>
            </a:r>
            <a:r>
              <a:rPr lang="zh-CN" altLang="en-US" sz="2800" b="1"/>
              <a:t>）为什么不再是盟友？</a:t>
            </a:r>
            <a:endParaRPr lang="zh-CN" altLang="en-US" sz="2800" b="1"/>
          </a:p>
        </p:txBody>
      </p:sp>
      <p:sp>
        <p:nvSpPr>
          <p:cNvPr id="7" name="文本框 6">
            <a:hlinkClick r:id=""/>
          </p:cNvPr>
          <p:cNvSpPr txBox="1"/>
          <p:nvPr/>
        </p:nvSpPr>
        <p:spPr>
          <a:xfrm>
            <a:off x="1956435" y="3836035"/>
            <a:ext cx="4274820" cy="521970"/>
          </a:xfrm>
          <a:prstGeom prst="rect">
            <a:avLst/>
          </a:prstGeom>
          <a:noFill/>
        </p:spPr>
        <p:txBody>
          <a:bodyPr wrap="none" rtlCol="0">
            <a:spAutoFit/>
          </a:bodyPr>
          <a:p>
            <a:r>
              <a:rPr lang="zh-CN" altLang="en-US" sz="2800" b="1"/>
              <a:t>（</a:t>
            </a:r>
            <a:r>
              <a:rPr lang="en-US" altLang="zh-CN" sz="2800" b="1"/>
              <a:t>2</a:t>
            </a:r>
            <a:r>
              <a:rPr lang="zh-CN" altLang="en-US" sz="2800" b="1"/>
              <a:t>）不成友，何以成敌？</a:t>
            </a:r>
            <a:endParaRPr lang="zh-CN" altLang="en-US" sz="2800" b="1"/>
          </a:p>
        </p:txBody>
      </p:sp>
      <p:sp>
        <p:nvSpPr>
          <p:cNvPr id="9" name="文本框 8">
            <a:hlinkClick r:id=""/>
          </p:cNvPr>
          <p:cNvSpPr txBox="1"/>
          <p:nvPr/>
        </p:nvSpPr>
        <p:spPr>
          <a:xfrm>
            <a:off x="1956435" y="4484370"/>
            <a:ext cx="3962400" cy="521970"/>
          </a:xfrm>
          <a:prstGeom prst="rect">
            <a:avLst/>
          </a:prstGeom>
          <a:noFill/>
        </p:spPr>
        <p:txBody>
          <a:bodyPr wrap="square" rtlCol="0">
            <a:spAutoFit/>
          </a:bodyPr>
          <a:p>
            <a:r>
              <a:rPr lang="zh-CN" altLang="en-US" sz="2800" b="1"/>
              <a:t>（</a:t>
            </a:r>
            <a:r>
              <a:rPr lang="en-US" altLang="zh-CN" sz="2800" b="1"/>
              <a:t>3</a:t>
            </a:r>
            <a:r>
              <a:rPr lang="zh-CN" altLang="en-US" sz="2800" b="1"/>
              <a:t>）为什么不是热战？</a:t>
            </a:r>
            <a:endParaRPr lang="zh-CN" altLang="en-US" sz="2800" b="1"/>
          </a:p>
        </p:txBody>
      </p:sp>
      <p:sp>
        <p:nvSpPr>
          <p:cNvPr id="10" name="文本框 9">
            <a:hlinkClick r:id=""/>
          </p:cNvPr>
          <p:cNvSpPr txBox="1"/>
          <p:nvPr/>
        </p:nvSpPr>
        <p:spPr>
          <a:xfrm>
            <a:off x="1163320" y="5061585"/>
            <a:ext cx="6132830" cy="829945"/>
          </a:xfrm>
          <a:prstGeom prst="rect">
            <a:avLst/>
          </a:prstGeom>
          <a:noFill/>
        </p:spPr>
        <p:txBody>
          <a:bodyPr wrap="none" rtlCol="0">
            <a:spAutoFit/>
          </a:bodyPr>
          <a:p>
            <a:pPr algn="l">
              <a:lnSpc>
                <a:spcPct val="150000"/>
              </a:lnSpc>
              <a:buClrTx/>
              <a:buSzTx/>
              <a:buFontTx/>
            </a:pPr>
            <a:r>
              <a:rPr lang="en-US" altLang="zh-CN" sz="3200" b="1" dirty="0" smtClean="0">
                <a:solidFill>
                  <a:srgbClr val="1D07F7"/>
                </a:solidFill>
                <a:latin typeface="方正粗黑宋简体" panose="02000000000000000000" charset="-122"/>
                <a:ea typeface="方正粗黑宋简体" panose="02000000000000000000" charset="-122"/>
                <a:sym typeface="+mn-ea"/>
              </a:rPr>
              <a:t>3</a:t>
            </a:r>
            <a:r>
              <a:rPr lang="zh-CN" altLang="en-US" sz="3200" b="1" dirty="0" smtClean="0">
                <a:solidFill>
                  <a:srgbClr val="1D07F7"/>
                </a:solidFill>
                <a:latin typeface="方正粗黑宋简体" panose="02000000000000000000" charset="-122"/>
                <a:ea typeface="方正粗黑宋简体" panose="02000000000000000000" charset="-122"/>
                <a:sym typeface="+mn-ea"/>
              </a:rPr>
              <a:t>、美苏</a:t>
            </a:r>
            <a:r>
              <a:rPr lang="zh-CN" altLang="en-US" sz="3200" b="1" dirty="0" smtClean="0">
                <a:solidFill>
                  <a:srgbClr val="1D07F7"/>
                </a:solidFill>
                <a:latin typeface="方正粗黑宋简体" panose="02000000000000000000" charset="-122"/>
                <a:ea typeface="方正粗黑宋简体" panose="02000000000000000000" charset="-122"/>
                <a:sym typeface="+mn-ea"/>
              </a:rPr>
              <a:t>冷战</a:t>
            </a:r>
            <a:r>
              <a:rPr lang="zh-CN" altLang="en-US" sz="3200" b="1" dirty="0" smtClean="0">
                <a:solidFill>
                  <a:srgbClr val="1D07F7"/>
                </a:solidFill>
                <a:latin typeface="方正粗黑宋简体" panose="02000000000000000000" charset="-122"/>
                <a:ea typeface="方正粗黑宋简体" panose="02000000000000000000" charset="-122"/>
                <a:sym typeface="+mn-ea"/>
              </a:rPr>
              <a:t>怎么发生</a:t>
            </a:r>
            <a:r>
              <a:rPr lang="zh-CN" altLang="en-US" sz="3200" b="1" dirty="0" smtClean="0">
                <a:solidFill>
                  <a:srgbClr val="1D07F7"/>
                </a:solidFill>
                <a:latin typeface="方正粗黑宋简体" panose="02000000000000000000" charset="-122"/>
                <a:ea typeface="方正粗黑宋简体" panose="02000000000000000000" charset="-122"/>
                <a:sym typeface="+mn-ea"/>
              </a:rPr>
              <a:t>？（表现）</a:t>
            </a:r>
            <a:endParaRPr lang="zh-CN" altLang="en-US" sz="3200" b="1" dirty="0" smtClean="0">
              <a:solidFill>
                <a:srgbClr val="1D07F7"/>
              </a:solidFill>
              <a:latin typeface="方正粗黑宋简体" panose="02000000000000000000" charset="-122"/>
              <a:ea typeface="方正粗黑宋简体" panose="02000000000000000000" charset="-122"/>
              <a:sym typeface="+mn-ea"/>
            </a:endParaRPr>
          </a:p>
        </p:txBody>
      </p:sp>
      <p:sp>
        <p:nvSpPr>
          <p:cNvPr id="13" name="文本框 12"/>
          <p:cNvSpPr txBox="1"/>
          <p:nvPr/>
        </p:nvSpPr>
        <p:spPr>
          <a:xfrm>
            <a:off x="6325870" y="1626235"/>
            <a:ext cx="4806315" cy="521970"/>
          </a:xfrm>
          <a:prstGeom prst="rect">
            <a:avLst/>
          </a:prstGeom>
          <a:noFill/>
        </p:spPr>
        <p:txBody>
          <a:bodyPr wrap="square" rtlCol="0">
            <a:spAutoFit/>
          </a:bodyPr>
          <a:p>
            <a:r>
              <a:rPr lang="zh-CN" altLang="en-US" sz="2800" b="1">
                <a:solidFill>
                  <a:srgbClr val="C00000"/>
                </a:solidFill>
              </a:rPr>
              <a:t>美苏空前强大，且势均力敌</a:t>
            </a:r>
            <a:endParaRPr lang="zh-CN" altLang="en-US" sz="2800" b="1">
              <a:solidFill>
                <a:srgbClr val="C00000"/>
              </a:solidFill>
            </a:endParaRPr>
          </a:p>
        </p:txBody>
      </p:sp>
      <p:sp>
        <p:nvSpPr>
          <p:cNvPr id="14" name="文本框 13"/>
          <p:cNvSpPr txBox="1"/>
          <p:nvPr/>
        </p:nvSpPr>
        <p:spPr>
          <a:xfrm>
            <a:off x="6325870" y="3223260"/>
            <a:ext cx="5697220" cy="521970"/>
          </a:xfrm>
          <a:prstGeom prst="rect">
            <a:avLst/>
          </a:prstGeom>
          <a:noFill/>
        </p:spPr>
        <p:txBody>
          <a:bodyPr wrap="none" rtlCol="0">
            <a:spAutoFit/>
          </a:bodyPr>
          <a:p>
            <a:r>
              <a:rPr lang="zh-CN" altLang="en-US" sz="2800" b="1">
                <a:solidFill>
                  <a:srgbClr val="C00000"/>
                </a:solidFill>
              </a:rPr>
              <a:t>（</a:t>
            </a:r>
            <a:r>
              <a:rPr lang="en-US" altLang="zh-CN" sz="2800" b="1">
                <a:solidFill>
                  <a:srgbClr val="C00000"/>
                </a:solidFill>
              </a:rPr>
              <a:t>1</a:t>
            </a:r>
            <a:r>
              <a:rPr lang="zh-CN" altLang="en-US" sz="2800" b="1">
                <a:solidFill>
                  <a:srgbClr val="C00000"/>
                </a:solidFill>
              </a:rPr>
              <a:t>）消灭了法西斯，已无共同利益</a:t>
            </a:r>
            <a:endParaRPr lang="zh-CN" altLang="en-US" sz="2800" b="1">
              <a:solidFill>
                <a:srgbClr val="C00000"/>
              </a:solidFill>
            </a:endParaRPr>
          </a:p>
        </p:txBody>
      </p:sp>
      <p:sp>
        <p:nvSpPr>
          <p:cNvPr id="15" name="文本框 14"/>
          <p:cNvSpPr txBox="1"/>
          <p:nvPr/>
        </p:nvSpPr>
        <p:spPr>
          <a:xfrm>
            <a:off x="6325870" y="3836035"/>
            <a:ext cx="5697220" cy="1383665"/>
          </a:xfrm>
          <a:prstGeom prst="rect">
            <a:avLst/>
          </a:prstGeom>
          <a:noFill/>
        </p:spPr>
        <p:txBody>
          <a:bodyPr wrap="square" rtlCol="0">
            <a:spAutoFit/>
          </a:bodyPr>
          <a:p>
            <a:r>
              <a:rPr lang="zh-CN" altLang="en-US" sz="2800" b="1">
                <a:solidFill>
                  <a:srgbClr val="C00000"/>
                </a:solidFill>
              </a:rPr>
              <a:t>（</a:t>
            </a:r>
            <a:r>
              <a:rPr lang="en-US" altLang="zh-CN" sz="2800" b="1">
                <a:solidFill>
                  <a:srgbClr val="C00000"/>
                </a:solidFill>
              </a:rPr>
              <a:t>2</a:t>
            </a:r>
            <a:r>
              <a:rPr lang="zh-CN" altLang="en-US" sz="2800" b="1">
                <a:solidFill>
                  <a:srgbClr val="C00000"/>
                </a:solidFill>
              </a:rPr>
              <a:t>）国家战略、国家利益、</a:t>
            </a:r>
            <a:endParaRPr lang="zh-CN" altLang="en-US" sz="2800" b="1">
              <a:solidFill>
                <a:srgbClr val="C00000"/>
              </a:solidFill>
            </a:endParaRPr>
          </a:p>
          <a:p>
            <a:r>
              <a:rPr lang="zh-CN" altLang="en-US" sz="2800" b="1">
                <a:solidFill>
                  <a:srgbClr val="C00000"/>
                </a:solidFill>
              </a:rPr>
              <a:t> </a:t>
            </a:r>
            <a:r>
              <a:rPr lang="en-US" altLang="zh-CN" sz="2800" b="1">
                <a:solidFill>
                  <a:srgbClr val="C00000"/>
                </a:solidFill>
              </a:rPr>
              <a:t>          </a:t>
            </a:r>
            <a:r>
              <a:rPr lang="zh-CN" altLang="en-US" sz="2800" b="1">
                <a:solidFill>
                  <a:srgbClr val="C00000"/>
                </a:solidFill>
              </a:rPr>
              <a:t>社会制度和意识形态</a:t>
            </a:r>
            <a:endParaRPr lang="zh-CN" altLang="en-US" sz="2800" b="1">
              <a:solidFill>
                <a:srgbClr val="C00000"/>
              </a:solidFill>
            </a:endParaRPr>
          </a:p>
          <a:p>
            <a:r>
              <a:rPr lang="zh-CN" altLang="en-US" sz="2800" b="1">
                <a:solidFill>
                  <a:srgbClr val="C00000"/>
                </a:solidFill>
              </a:rPr>
              <a:t> </a:t>
            </a:r>
            <a:r>
              <a:rPr lang="en-US" altLang="zh-CN" sz="2800" b="1">
                <a:solidFill>
                  <a:srgbClr val="C00000"/>
                </a:solidFill>
              </a:rPr>
              <a:t>          </a:t>
            </a:r>
            <a:r>
              <a:rPr lang="zh-CN" altLang="en-US" sz="2800" b="1">
                <a:solidFill>
                  <a:srgbClr val="C00000"/>
                </a:solidFill>
              </a:rPr>
              <a:t>的对立和冲突</a:t>
            </a:r>
            <a:endParaRPr lang="zh-CN" altLang="en-US" sz="2800" b="1">
              <a:solidFill>
                <a:srgbClr val="C00000"/>
              </a:solidFill>
            </a:endParaRPr>
          </a:p>
        </p:txBody>
      </p:sp>
      <p:sp>
        <p:nvSpPr>
          <p:cNvPr id="16" name="文本框 15"/>
          <p:cNvSpPr txBox="1"/>
          <p:nvPr/>
        </p:nvSpPr>
        <p:spPr>
          <a:xfrm>
            <a:off x="1163320" y="5803265"/>
            <a:ext cx="4499610" cy="829945"/>
          </a:xfrm>
          <a:prstGeom prst="rect">
            <a:avLst/>
          </a:prstGeom>
          <a:noFill/>
        </p:spPr>
        <p:txBody>
          <a:bodyPr wrap="none" rtlCol="0">
            <a:spAutoFit/>
          </a:bodyPr>
          <a:p>
            <a:pPr algn="l">
              <a:lnSpc>
                <a:spcPct val="150000"/>
              </a:lnSpc>
              <a:buClrTx/>
              <a:buSzTx/>
              <a:buFontTx/>
            </a:pPr>
            <a:r>
              <a:rPr lang="en-US" altLang="zh-CN" sz="3200" b="1" dirty="0" smtClean="0">
                <a:solidFill>
                  <a:srgbClr val="1D07F7"/>
                </a:solidFill>
                <a:latin typeface="方正粗黑宋简体" panose="02000000000000000000" charset="-122"/>
                <a:ea typeface="方正粗黑宋简体" panose="02000000000000000000" charset="-122"/>
                <a:sym typeface="+mn-ea"/>
              </a:rPr>
              <a:t>4</a:t>
            </a:r>
            <a:r>
              <a:rPr lang="zh-CN" altLang="en-US" sz="3200" b="1" dirty="0" smtClean="0">
                <a:solidFill>
                  <a:srgbClr val="1D07F7"/>
                </a:solidFill>
                <a:latin typeface="方正粗黑宋简体" panose="02000000000000000000" charset="-122"/>
                <a:ea typeface="方正粗黑宋简体" panose="02000000000000000000" charset="-122"/>
                <a:sym typeface="+mn-ea"/>
              </a:rPr>
              <a:t>、冷战</a:t>
            </a:r>
            <a:r>
              <a:rPr lang="zh-CN" altLang="en-US" sz="3200" b="1" dirty="0" smtClean="0">
                <a:solidFill>
                  <a:srgbClr val="1D07F7"/>
                </a:solidFill>
                <a:latin typeface="方正粗黑宋简体" panose="02000000000000000000" charset="-122"/>
                <a:ea typeface="方正粗黑宋简体" panose="02000000000000000000" charset="-122"/>
                <a:sym typeface="+mn-ea"/>
              </a:rPr>
              <a:t>的结果是什么</a:t>
            </a:r>
            <a:r>
              <a:rPr lang="zh-CN" altLang="en-US" sz="3200" b="1" dirty="0" smtClean="0">
                <a:solidFill>
                  <a:srgbClr val="1D07F7"/>
                </a:solidFill>
                <a:latin typeface="方正粗黑宋简体" panose="02000000000000000000" charset="-122"/>
                <a:ea typeface="方正粗黑宋简体" panose="02000000000000000000" charset="-122"/>
                <a:sym typeface="+mn-ea"/>
              </a:rPr>
              <a:t>？</a:t>
            </a:r>
            <a:endParaRPr lang="zh-CN" altLang="en-US" sz="3200" b="1" dirty="0" smtClean="0">
              <a:solidFill>
                <a:srgbClr val="1D07F7"/>
              </a:solidFill>
              <a:latin typeface="方正粗黑宋简体" panose="02000000000000000000" charset="-122"/>
              <a:ea typeface="方正粗黑宋简体" panose="02000000000000000000" charset="-122"/>
              <a:sym typeface="+mn-ea"/>
            </a:endParaRPr>
          </a:p>
        </p:txBody>
      </p:sp>
      <p:sp>
        <p:nvSpPr>
          <p:cNvPr id="18" name="文本框 17"/>
          <p:cNvSpPr txBox="1"/>
          <p:nvPr/>
        </p:nvSpPr>
        <p:spPr>
          <a:xfrm>
            <a:off x="7209790" y="5310505"/>
            <a:ext cx="5732780" cy="521970"/>
          </a:xfrm>
          <a:prstGeom prst="rect">
            <a:avLst/>
          </a:prstGeom>
          <a:noFill/>
        </p:spPr>
        <p:txBody>
          <a:bodyPr wrap="square" rtlCol="0">
            <a:spAutoFit/>
          </a:bodyPr>
          <a:p>
            <a:r>
              <a:rPr lang="zh-CN" altLang="en-US" sz="2800" b="1">
                <a:solidFill>
                  <a:srgbClr val="C00000"/>
                </a:solidFill>
              </a:rPr>
              <a:t>政治、经济、军事、地缘政治</a:t>
            </a:r>
            <a:endParaRPr lang="en-US" altLang="zh-CN" sz="2800" b="1">
              <a:solidFill>
                <a:srgbClr val="C00000"/>
              </a:solidFill>
            </a:endParaRPr>
          </a:p>
        </p:txBody>
      </p:sp>
      <p:sp>
        <p:nvSpPr>
          <p:cNvPr id="19" name="文本框 18"/>
          <p:cNvSpPr txBox="1"/>
          <p:nvPr/>
        </p:nvSpPr>
        <p:spPr>
          <a:xfrm>
            <a:off x="6231255" y="5979160"/>
            <a:ext cx="5894070" cy="521970"/>
          </a:xfrm>
          <a:prstGeom prst="rect">
            <a:avLst/>
          </a:prstGeom>
          <a:noFill/>
        </p:spPr>
        <p:txBody>
          <a:bodyPr wrap="square" rtlCol="0">
            <a:spAutoFit/>
          </a:bodyPr>
          <a:p>
            <a:r>
              <a:rPr lang="zh-CN" sz="2800" b="1">
                <a:solidFill>
                  <a:srgbClr val="C00000"/>
                </a:solidFill>
              </a:rPr>
              <a:t>两极格局正式形成</a:t>
            </a:r>
            <a:endParaRPr lang="zh-CN" sz="2800" b="1">
              <a:solidFill>
                <a:srgbClr val="C00000"/>
              </a:solidFill>
            </a:endParaRPr>
          </a:p>
        </p:txBody>
      </p:sp>
      <p:sp>
        <p:nvSpPr>
          <p:cNvPr id="20" name="文本框 19"/>
          <p:cNvSpPr txBox="1"/>
          <p:nvPr/>
        </p:nvSpPr>
        <p:spPr>
          <a:xfrm>
            <a:off x="9006840" y="5979160"/>
            <a:ext cx="3383280" cy="521970"/>
          </a:xfrm>
          <a:prstGeom prst="rect">
            <a:avLst/>
          </a:prstGeom>
          <a:noFill/>
        </p:spPr>
        <p:txBody>
          <a:bodyPr wrap="none" rtlCol="0" anchor="t">
            <a:spAutoFit/>
          </a:bodyPr>
          <a:p>
            <a:r>
              <a:rPr lang="zh-CN" sz="2800" b="1">
                <a:solidFill>
                  <a:schemeClr val="tx1"/>
                </a:solidFill>
                <a:sym typeface="+mn-ea"/>
              </a:rPr>
              <a:t>（不对称、不完全）</a:t>
            </a:r>
            <a:endParaRPr lang="zh-CN" altLang="en-US" sz="2800" b="1">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5" grpId="0"/>
      <p:bldP spid="5" grpId="1"/>
      <p:bldP spid="8" grpId="0"/>
      <p:bldP spid="8" grpId="1"/>
      <p:bldP spid="6" grpId="0"/>
      <p:bldP spid="6" grpId="1"/>
      <p:bldP spid="14" grpId="0"/>
      <p:bldP spid="14" grpId="1"/>
      <p:bldP spid="7" grpId="0"/>
      <p:bldP spid="7" grpId="1"/>
      <p:bldP spid="15" grpId="0"/>
      <p:bldP spid="15" grpId="1"/>
      <p:bldP spid="9" grpId="0"/>
      <p:bldP spid="9" grpId="1"/>
      <p:bldP spid="10" grpId="0"/>
      <p:bldP spid="10" grpId="1"/>
      <p:bldP spid="18" grpId="0"/>
      <p:bldP spid="18" grpId="1"/>
      <p:bldP spid="16" grpId="0"/>
      <p:bldP spid="16" grpId="1"/>
      <p:bldP spid="19" grpId="0"/>
      <p:bldP spid="19" grpId="1"/>
      <p:bldP spid="20" grpId="0"/>
      <p:bldP spid="20"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nvGrpSpPr>
        <p:grpSpPr>
          <a:xfrm>
            <a:off x="8531860" y="1607185"/>
            <a:ext cx="3315335" cy="4991100"/>
            <a:chOff x="1778" y="376"/>
            <a:chExt cx="5221" cy="7860"/>
          </a:xfrm>
        </p:grpSpPr>
        <p:pic>
          <p:nvPicPr>
            <p:cNvPr id="6" name="图片 5" descr="牙医赫鲁晓夫给卡斯特罗拔导弹牙"/>
            <p:cNvPicPr>
              <a:picLocks noChangeAspect="1"/>
            </p:cNvPicPr>
            <p:nvPr/>
          </p:nvPicPr>
          <p:blipFill>
            <a:blip r:embed="rId1"/>
            <a:stretch>
              <a:fillRect/>
            </a:stretch>
          </p:blipFill>
          <p:spPr>
            <a:xfrm>
              <a:off x="1778" y="376"/>
              <a:ext cx="5221" cy="6553"/>
            </a:xfrm>
            <a:prstGeom prst="rect">
              <a:avLst/>
            </a:prstGeom>
          </p:spPr>
        </p:pic>
        <p:sp>
          <p:nvSpPr>
            <p:cNvPr id="9" name="文本框 8"/>
            <p:cNvSpPr txBox="1"/>
            <p:nvPr/>
          </p:nvSpPr>
          <p:spPr>
            <a:xfrm>
              <a:off x="1981" y="6929"/>
              <a:ext cx="4815" cy="1307"/>
            </a:xfrm>
            <a:prstGeom prst="rect">
              <a:avLst/>
            </a:prstGeom>
            <a:noFill/>
          </p:spPr>
          <p:txBody>
            <a:bodyPr wrap="square" rtlCol="0" anchor="t">
              <a:spAutoFit/>
            </a:bodyPr>
            <a:p>
              <a:pPr algn="l"/>
              <a:r>
                <a:rPr lang="zh-CN" altLang="en-US" sz="2400" b="1">
                  <a:latin typeface="楷体" panose="02010609060101010101" charset="-122"/>
                  <a:ea typeface="楷体" panose="02010609060101010101" charset="-122"/>
                </a:rPr>
                <a:t>《牙医赫鲁晓夫给</a:t>
              </a:r>
              <a:endParaRPr lang="zh-CN" altLang="en-US" sz="2400" b="1">
                <a:latin typeface="楷体" panose="02010609060101010101" charset="-122"/>
                <a:ea typeface="楷体" panose="02010609060101010101" charset="-122"/>
              </a:endParaRPr>
            </a:p>
            <a:p>
              <a:pPr algn="l"/>
              <a:r>
                <a:rPr lang="zh-CN" altLang="en-US" sz="2400" b="1">
                  <a:latin typeface="楷体" panose="02010609060101010101" charset="-122"/>
                  <a:ea typeface="楷体" panose="02010609060101010101" charset="-122"/>
                </a:rPr>
                <a:t>卡斯特罗拔导弹牙》</a:t>
              </a:r>
              <a:endParaRPr lang="zh-CN" altLang="en-US" sz="2400" b="1">
                <a:latin typeface="楷体" panose="02010609060101010101" charset="-122"/>
                <a:ea typeface="楷体" panose="02010609060101010101" charset="-122"/>
              </a:endParaRPr>
            </a:p>
          </p:txBody>
        </p:sp>
      </p:grpSp>
      <p:pic>
        <p:nvPicPr>
          <p:cNvPr id="13" name="图片 12" descr="古巴导弹危机"/>
          <p:cNvPicPr>
            <a:picLocks noChangeAspect="1"/>
          </p:cNvPicPr>
          <p:nvPr/>
        </p:nvPicPr>
        <p:blipFill>
          <a:blip r:embed="rId2">
            <a:lum bright="12000"/>
          </a:blip>
          <a:stretch>
            <a:fillRect/>
          </a:stretch>
        </p:blipFill>
        <p:spPr>
          <a:xfrm>
            <a:off x="313690" y="79375"/>
            <a:ext cx="4335145" cy="3413125"/>
          </a:xfrm>
          <a:prstGeom prst="rect">
            <a:avLst/>
          </a:prstGeom>
        </p:spPr>
      </p:pic>
      <p:sp>
        <p:nvSpPr>
          <p:cNvPr id="5" name="文本框 4"/>
          <p:cNvSpPr txBox="1"/>
          <p:nvPr/>
        </p:nvSpPr>
        <p:spPr>
          <a:xfrm>
            <a:off x="4782185" y="264160"/>
            <a:ext cx="4119245" cy="6369685"/>
          </a:xfrm>
          <a:prstGeom prst="rect">
            <a:avLst/>
          </a:prstGeom>
          <a:noFill/>
        </p:spPr>
        <p:txBody>
          <a:bodyPr wrap="square" rtlCol="0">
            <a:spAutoFit/>
          </a:bodyPr>
          <a:p>
            <a:pPr algn="l"/>
            <a:r>
              <a:rPr lang="en-US" sz="2400" b="1"/>
              <a:t>1.</a:t>
            </a:r>
            <a:r>
              <a:rPr lang="zh-CN" altLang="en-US" sz="2400" b="1"/>
              <a:t>漫画反映的是什么</a:t>
            </a:r>
            <a:r>
              <a:rPr lang="zh-CN" altLang="en-US" sz="2400" b="1"/>
              <a:t>事件？</a:t>
            </a:r>
            <a:endParaRPr lang="zh-CN" altLang="en-US" sz="2400" b="1"/>
          </a:p>
          <a:p>
            <a:pPr algn="l"/>
            <a:endParaRPr lang="zh-CN" altLang="en-US" sz="2400" b="1"/>
          </a:p>
          <a:p>
            <a:pPr algn="l"/>
            <a:endParaRPr lang="zh-CN" altLang="en-US" sz="2400" b="1"/>
          </a:p>
          <a:p>
            <a:pPr algn="l"/>
            <a:r>
              <a:rPr lang="en-US" altLang="zh-CN" sz="2400" b="1"/>
              <a:t>2.</a:t>
            </a:r>
            <a:r>
              <a:rPr lang="zh-CN" altLang="en-US" sz="2400" b="1"/>
              <a:t>这次事件的结局是</a:t>
            </a:r>
            <a:r>
              <a:rPr lang="zh-CN" altLang="en-US" sz="2400" b="1"/>
              <a:t>什么？</a:t>
            </a:r>
            <a:endParaRPr lang="zh-CN" altLang="en-US" sz="2400" b="1"/>
          </a:p>
          <a:p>
            <a:pPr algn="l"/>
            <a:endParaRPr lang="zh-CN" altLang="en-US" sz="2400" b="1"/>
          </a:p>
          <a:p>
            <a:pPr algn="l"/>
            <a:endParaRPr lang="zh-CN" altLang="en-US" sz="2400" b="1"/>
          </a:p>
          <a:p>
            <a:pPr algn="l"/>
            <a:endParaRPr lang="en-US" altLang="zh-CN" sz="2400" b="1"/>
          </a:p>
          <a:p>
            <a:pPr algn="l"/>
            <a:r>
              <a:rPr lang="en-US" altLang="zh-CN" sz="2400" b="1"/>
              <a:t>3.</a:t>
            </a:r>
            <a:r>
              <a:rPr lang="zh-CN" altLang="en-US" sz="2400" b="1"/>
              <a:t>美苏在惧怕什么？</a:t>
            </a:r>
            <a:endParaRPr lang="en-US" altLang="zh-CN" sz="2400" b="1"/>
          </a:p>
          <a:p>
            <a:pPr algn="l"/>
            <a:endParaRPr lang="en-US" altLang="zh-CN" sz="2400" b="1"/>
          </a:p>
          <a:p>
            <a:pPr algn="l"/>
            <a:endParaRPr lang="en-US" altLang="zh-CN" sz="2400" b="1"/>
          </a:p>
          <a:p>
            <a:pPr algn="l"/>
            <a:r>
              <a:rPr lang="en-US" altLang="zh-CN" sz="2400" b="1"/>
              <a:t>4.</a:t>
            </a:r>
            <a:r>
              <a:rPr lang="zh-CN" altLang="en-US" sz="2400" b="1"/>
              <a:t>美苏之间形成一种</a:t>
            </a:r>
            <a:endParaRPr lang="zh-CN" altLang="en-US" sz="2400" b="1"/>
          </a:p>
          <a:p>
            <a:pPr algn="l"/>
            <a:r>
              <a:rPr lang="zh-CN" altLang="en-US" sz="2400" b="1"/>
              <a:t>什么机制？</a:t>
            </a:r>
            <a:endParaRPr lang="en-US" altLang="zh-CN" sz="2400" b="1"/>
          </a:p>
          <a:p>
            <a:pPr algn="l"/>
            <a:endParaRPr lang="en-US" altLang="zh-CN" sz="2400" b="1"/>
          </a:p>
          <a:p>
            <a:pPr algn="l"/>
            <a:endParaRPr lang="en-US" altLang="zh-CN" sz="2400" b="1"/>
          </a:p>
          <a:p>
            <a:pPr algn="l"/>
            <a:r>
              <a:rPr lang="en-US" altLang="zh-CN" sz="2400" b="1"/>
              <a:t>5</a:t>
            </a:r>
            <a:r>
              <a:rPr lang="zh-CN" altLang="en-US" sz="2400" b="1"/>
              <a:t>.这次事件中谁占优？</a:t>
            </a:r>
            <a:endParaRPr lang="zh-CN" altLang="en-US" sz="2400" b="1"/>
          </a:p>
          <a:p>
            <a:pPr algn="l"/>
            <a:endParaRPr lang="zh-CN" altLang="en-US" sz="2400" b="1"/>
          </a:p>
          <a:p>
            <a:pPr algn="l"/>
            <a:endParaRPr lang="zh-CN" altLang="en-US" sz="2400" b="1"/>
          </a:p>
        </p:txBody>
      </p:sp>
      <p:grpSp>
        <p:nvGrpSpPr>
          <p:cNvPr id="15" name="组合 14"/>
          <p:cNvGrpSpPr/>
          <p:nvPr/>
        </p:nvGrpSpPr>
        <p:grpSpPr>
          <a:xfrm>
            <a:off x="313690" y="3581400"/>
            <a:ext cx="4382770" cy="3139440"/>
            <a:chOff x="494" y="5640"/>
            <a:chExt cx="6902" cy="4944"/>
          </a:xfrm>
        </p:grpSpPr>
        <p:pic>
          <p:nvPicPr>
            <p:cNvPr id="4" name="图片 3" descr="《肯尼迪对赫鲁晓夫说：咱们给这玩意加把锁吧！》"/>
            <p:cNvPicPr>
              <a:picLocks noChangeAspect="1"/>
            </p:cNvPicPr>
            <p:nvPr/>
          </p:nvPicPr>
          <p:blipFill>
            <a:blip r:embed="rId3"/>
            <a:stretch>
              <a:fillRect/>
            </a:stretch>
          </p:blipFill>
          <p:spPr>
            <a:xfrm>
              <a:off x="494" y="5640"/>
              <a:ext cx="6903" cy="4944"/>
            </a:xfrm>
            <a:prstGeom prst="rect">
              <a:avLst/>
            </a:prstGeom>
          </p:spPr>
        </p:pic>
        <p:sp>
          <p:nvSpPr>
            <p:cNvPr id="7" name="文本框 6"/>
            <p:cNvSpPr txBox="1"/>
            <p:nvPr/>
          </p:nvSpPr>
          <p:spPr>
            <a:xfrm>
              <a:off x="627" y="8987"/>
              <a:ext cx="6700" cy="1501"/>
            </a:xfrm>
            <a:prstGeom prst="rect">
              <a:avLst/>
            </a:prstGeom>
          </p:spPr>
          <p:style>
            <a:lnRef idx="2">
              <a:schemeClr val="accent6"/>
            </a:lnRef>
            <a:fillRef idx="1">
              <a:schemeClr val="lt1"/>
            </a:fillRef>
            <a:effectRef idx="0">
              <a:schemeClr val="accent6"/>
            </a:effectRef>
            <a:fontRef idx="minor">
              <a:schemeClr val="dk1"/>
            </a:fontRef>
          </p:style>
          <p:txBody>
            <a:bodyPr vert="horz" wrap="square" rtlCol="0">
              <a:spAutoFit/>
            </a:bodyPr>
            <a:p>
              <a:pPr algn="ctr"/>
              <a:r>
                <a:rPr lang="zh-CN" altLang="en-US" sz="2800" b="1">
                  <a:latin typeface="楷体" panose="02010609060101010101" charset="-122"/>
                  <a:ea typeface="楷体" panose="02010609060101010101" charset="-122"/>
                </a:rPr>
                <a:t>《肯尼迪对赫鲁晓夫说：咱们给这玩意加把锁吧！》</a:t>
              </a:r>
              <a:endParaRPr lang="zh-CN" altLang="en-US" sz="2800" b="1">
                <a:latin typeface="楷体" panose="02010609060101010101" charset="-122"/>
                <a:ea typeface="楷体" panose="02010609060101010101" charset="-122"/>
              </a:endParaRPr>
            </a:p>
          </p:txBody>
        </p:sp>
      </p:grpSp>
      <p:sp>
        <p:nvSpPr>
          <p:cNvPr id="8" name="文本框 7"/>
          <p:cNvSpPr txBox="1"/>
          <p:nvPr/>
        </p:nvSpPr>
        <p:spPr>
          <a:xfrm>
            <a:off x="313690" y="137160"/>
            <a:ext cx="1886585"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rtlCol="0">
            <a:spAutoFit/>
          </a:bodyPr>
          <a:p>
            <a:pPr algn="ctr"/>
            <a:r>
              <a:rPr lang="zh-CN" altLang="en-US" sz="2800" b="1">
                <a:latin typeface="楷体" panose="02010609060101010101" charset="-122"/>
                <a:ea typeface="楷体" panose="02010609060101010101" charset="-122"/>
              </a:rPr>
              <a:t>赫鲁晓夫</a:t>
            </a:r>
            <a:endParaRPr lang="zh-CN" altLang="en-US" sz="2800" b="1">
              <a:latin typeface="楷体" panose="02010609060101010101" charset="-122"/>
              <a:ea typeface="楷体" panose="02010609060101010101" charset="-122"/>
            </a:endParaRPr>
          </a:p>
        </p:txBody>
      </p:sp>
      <p:sp>
        <p:nvSpPr>
          <p:cNvPr id="11" name="文本框 10"/>
          <p:cNvSpPr txBox="1"/>
          <p:nvPr/>
        </p:nvSpPr>
        <p:spPr>
          <a:xfrm>
            <a:off x="3244215" y="137160"/>
            <a:ext cx="140462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rtlCol="0">
            <a:spAutoFit/>
          </a:bodyPr>
          <a:p>
            <a:pPr algn="ctr"/>
            <a:r>
              <a:rPr lang="zh-CN" altLang="en-US" sz="2800" b="1">
                <a:latin typeface="楷体" panose="02010609060101010101" charset="-122"/>
                <a:ea typeface="楷体" panose="02010609060101010101" charset="-122"/>
              </a:rPr>
              <a:t>肯尼迪</a:t>
            </a:r>
            <a:endParaRPr lang="zh-CN" altLang="en-US" sz="2800" b="1">
              <a:latin typeface="楷体" panose="02010609060101010101" charset="-122"/>
              <a:ea typeface="楷体" panose="02010609060101010101" charset="-122"/>
            </a:endParaRPr>
          </a:p>
        </p:txBody>
      </p:sp>
      <p:sp>
        <p:nvSpPr>
          <p:cNvPr id="18" name="文本框 17"/>
          <p:cNvSpPr txBox="1"/>
          <p:nvPr/>
        </p:nvSpPr>
        <p:spPr>
          <a:xfrm>
            <a:off x="4767580" y="659130"/>
            <a:ext cx="4133850" cy="768350"/>
          </a:xfrm>
          <a:prstGeom prst="rect">
            <a:avLst/>
          </a:prstGeom>
          <a:noFill/>
        </p:spPr>
        <p:txBody>
          <a:bodyPr wrap="square" rtlCol="0">
            <a:spAutoFit/>
          </a:bodyPr>
          <a:p>
            <a:pPr algn="ctr"/>
            <a:r>
              <a:rPr lang="zh-CN" altLang="en-US" sz="4400" b="1">
                <a:solidFill>
                  <a:srgbClr val="FF0000"/>
                </a:solidFill>
                <a:effectLst>
                  <a:outerShdw blurRad="38100" dist="38100" dir="2700000" algn="tl">
                    <a:srgbClr val="000000">
                      <a:alpha val="43137"/>
                    </a:srgbClr>
                  </a:outerShdw>
                </a:effectLst>
              </a:rPr>
              <a:t>古巴导弹危机</a:t>
            </a:r>
            <a:endParaRPr lang="zh-CN" altLang="en-US" sz="4400" b="1">
              <a:solidFill>
                <a:srgbClr val="FF0000"/>
              </a:solidFill>
              <a:effectLst>
                <a:outerShdw blurRad="38100" dist="38100" dir="2700000" algn="tl">
                  <a:srgbClr val="000000">
                    <a:alpha val="43137"/>
                  </a:srgbClr>
                </a:outerShdw>
              </a:effectLst>
            </a:endParaRPr>
          </a:p>
        </p:txBody>
      </p:sp>
      <p:sp>
        <p:nvSpPr>
          <p:cNvPr id="2" name="文本框 1"/>
          <p:cNvSpPr txBox="1"/>
          <p:nvPr/>
        </p:nvSpPr>
        <p:spPr>
          <a:xfrm>
            <a:off x="4526915" y="1828165"/>
            <a:ext cx="4133850" cy="1076325"/>
          </a:xfrm>
          <a:prstGeom prst="rect">
            <a:avLst/>
          </a:prstGeom>
          <a:noFill/>
        </p:spPr>
        <p:txBody>
          <a:bodyPr wrap="square" rtlCol="0">
            <a:spAutoFit/>
          </a:bodyPr>
          <a:p>
            <a:pPr algn="ctr"/>
            <a:r>
              <a:rPr lang="zh-CN" altLang="en-US" sz="3200" b="1">
                <a:solidFill>
                  <a:srgbClr val="FF0000"/>
                </a:solidFill>
                <a:effectLst>
                  <a:outerShdw blurRad="38100" dist="38100" dir="2700000" algn="tl">
                    <a:srgbClr val="000000">
                      <a:alpha val="43137"/>
                    </a:srgbClr>
                  </a:outerShdw>
                </a:effectLst>
              </a:rPr>
              <a:t>秘密谈判，</a:t>
            </a:r>
            <a:r>
              <a:rPr lang="zh-CN" altLang="en-US" sz="3200" b="1">
                <a:solidFill>
                  <a:srgbClr val="FF0000"/>
                </a:solidFill>
                <a:effectLst>
                  <a:outerShdw blurRad="38100" dist="38100" dir="2700000" algn="tl">
                    <a:srgbClr val="000000">
                      <a:alpha val="43137"/>
                    </a:srgbClr>
                  </a:outerShdw>
                </a:effectLst>
              </a:rPr>
              <a:t>结束危机</a:t>
            </a:r>
            <a:endParaRPr lang="zh-CN" altLang="en-US" sz="3200" b="1">
              <a:solidFill>
                <a:srgbClr val="FF0000"/>
              </a:solidFill>
              <a:effectLst>
                <a:outerShdw blurRad="38100" dist="38100" dir="2700000" algn="tl">
                  <a:srgbClr val="000000">
                    <a:alpha val="43137"/>
                  </a:srgbClr>
                </a:outerShdw>
              </a:effectLst>
            </a:endParaRPr>
          </a:p>
          <a:p>
            <a:pPr algn="ctr"/>
            <a:r>
              <a:rPr lang="zh-CN" altLang="en-US" sz="3200" b="1">
                <a:solidFill>
                  <a:srgbClr val="FF0000"/>
                </a:solidFill>
                <a:effectLst>
                  <a:outerShdw blurRad="38100" dist="38100" dir="2700000" algn="tl">
                    <a:srgbClr val="000000">
                      <a:alpha val="43137"/>
                    </a:srgbClr>
                  </a:outerShdw>
                </a:effectLst>
              </a:rPr>
              <a:t>苏联撤走</a:t>
            </a:r>
            <a:r>
              <a:rPr lang="zh-CN" altLang="en-US" sz="3200" b="1">
                <a:solidFill>
                  <a:srgbClr val="FF0000"/>
                </a:solidFill>
                <a:effectLst>
                  <a:outerShdw blurRad="38100" dist="38100" dir="2700000" algn="tl">
                    <a:srgbClr val="000000">
                      <a:alpha val="43137"/>
                    </a:srgbClr>
                  </a:outerShdw>
                </a:effectLst>
              </a:rPr>
              <a:t>导弹</a:t>
            </a:r>
            <a:endParaRPr lang="zh-CN" altLang="en-US" sz="3200" b="1">
              <a:solidFill>
                <a:srgbClr val="FF0000"/>
              </a:solidFill>
              <a:effectLst>
                <a:outerShdw blurRad="38100" dist="38100" dir="2700000" algn="tl">
                  <a:srgbClr val="000000">
                    <a:alpha val="43137"/>
                  </a:srgbClr>
                </a:outerShdw>
              </a:effectLst>
            </a:endParaRPr>
          </a:p>
        </p:txBody>
      </p:sp>
      <p:sp>
        <p:nvSpPr>
          <p:cNvPr id="3" name="文本框 2"/>
          <p:cNvSpPr txBox="1"/>
          <p:nvPr/>
        </p:nvSpPr>
        <p:spPr>
          <a:xfrm>
            <a:off x="5562600" y="5768340"/>
            <a:ext cx="1866265" cy="768350"/>
          </a:xfrm>
          <a:prstGeom prst="rect">
            <a:avLst/>
          </a:prstGeom>
          <a:noFill/>
        </p:spPr>
        <p:txBody>
          <a:bodyPr wrap="square" rtlCol="0">
            <a:spAutoFit/>
          </a:bodyPr>
          <a:p>
            <a:pPr algn="ctr"/>
            <a:r>
              <a:rPr lang="zh-CN" altLang="en-US" sz="4400" b="1">
                <a:solidFill>
                  <a:srgbClr val="FF0000"/>
                </a:solidFill>
                <a:effectLst>
                  <a:outerShdw blurRad="38100" dist="38100" dir="2700000" algn="tl">
                    <a:srgbClr val="000000">
                      <a:alpha val="43137"/>
                    </a:srgbClr>
                  </a:outerShdw>
                </a:effectLst>
              </a:rPr>
              <a:t>美国</a:t>
            </a:r>
            <a:endParaRPr lang="zh-CN" altLang="en-US" sz="4400" b="1">
              <a:solidFill>
                <a:srgbClr val="FF0000"/>
              </a:solidFill>
              <a:effectLst>
                <a:outerShdw blurRad="38100" dist="38100" dir="2700000" algn="tl">
                  <a:srgbClr val="000000">
                    <a:alpha val="43137"/>
                  </a:srgbClr>
                </a:outerShdw>
              </a:effectLst>
            </a:endParaRPr>
          </a:p>
        </p:txBody>
      </p:sp>
      <p:sp>
        <p:nvSpPr>
          <p:cNvPr id="12" name="文本框 11"/>
          <p:cNvSpPr txBox="1"/>
          <p:nvPr/>
        </p:nvSpPr>
        <p:spPr>
          <a:xfrm>
            <a:off x="5367020" y="3274060"/>
            <a:ext cx="2256790" cy="583565"/>
          </a:xfrm>
          <a:prstGeom prst="rect">
            <a:avLst/>
          </a:prstGeom>
          <a:noFill/>
        </p:spPr>
        <p:txBody>
          <a:bodyPr wrap="square" rtlCol="0">
            <a:spAutoFit/>
          </a:bodyPr>
          <a:p>
            <a:pPr algn="ctr"/>
            <a:r>
              <a:rPr lang="zh-CN" altLang="en-US" sz="3200" b="1">
                <a:solidFill>
                  <a:srgbClr val="FF0000"/>
                </a:solidFill>
                <a:effectLst>
                  <a:outerShdw blurRad="38100" dist="38100" dir="2700000" algn="tl">
                    <a:srgbClr val="000000">
                      <a:alpha val="43137"/>
                    </a:srgbClr>
                  </a:outerShdw>
                </a:effectLst>
              </a:rPr>
              <a:t>核战争</a:t>
            </a:r>
            <a:endParaRPr lang="zh-CN" altLang="en-US" sz="3200" b="1">
              <a:solidFill>
                <a:srgbClr val="FF0000"/>
              </a:solidFill>
              <a:effectLst>
                <a:outerShdw blurRad="38100" dist="38100" dir="2700000" algn="tl">
                  <a:srgbClr val="000000">
                    <a:alpha val="43137"/>
                  </a:srgbClr>
                </a:outerShdw>
              </a:effectLst>
            </a:endParaRPr>
          </a:p>
        </p:txBody>
      </p:sp>
      <p:sp>
        <p:nvSpPr>
          <p:cNvPr id="14" name="文本框 13"/>
          <p:cNvSpPr txBox="1"/>
          <p:nvPr/>
        </p:nvSpPr>
        <p:spPr>
          <a:xfrm>
            <a:off x="5184140" y="4731385"/>
            <a:ext cx="2623820" cy="583565"/>
          </a:xfrm>
          <a:prstGeom prst="rect">
            <a:avLst/>
          </a:prstGeom>
          <a:noFill/>
        </p:spPr>
        <p:txBody>
          <a:bodyPr wrap="square" rtlCol="0">
            <a:spAutoFit/>
          </a:bodyPr>
          <a:p>
            <a:pPr algn="ctr"/>
            <a:r>
              <a:rPr lang="zh-CN" altLang="en-US" sz="3200" b="1">
                <a:solidFill>
                  <a:srgbClr val="FF0000"/>
                </a:solidFill>
                <a:effectLst>
                  <a:outerShdw blurRad="38100" dist="38100" dir="2700000" algn="tl">
                    <a:srgbClr val="000000">
                      <a:alpha val="43137"/>
                    </a:srgbClr>
                  </a:outerShdw>
                </a:effectLst>
              </a:rPr>
              <a:t>自我控制机制</a:t>
            </a:r>
            <a:endParaRPr lang="zh-CN" altLang="en-US" sz="3200" b="1">
              <a:solidFill>
                <a:srgbClr val="FF0000"/>
              </a:solidFill>
              <a:effectLst>
                <a:outerShdw blurRad="38100" dist="38100" dir="2700000" algn="tl">
                  <a:srgbClr val="000000">
                    <a:alpha val="43137"/>
                  </a:srgbClr>
                </a:outerShdw>
              </a:effectLs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5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 grpId="0"/>
      <p:bldP spid="2" grpId="1"/>
      <p:bldP spid="12" grpId="0"/>
      <p:bldP spid="12" grpId="1"/>
      <p:bldP spid="14" grpId="0"/>
      <p:bldP spid="14" grpId="1"/>
      <p:bldP spid="3" grpId="0"/>
      <p:bldP spid="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6584315" y="725805"/>
            <a:ext cx="4744085" cy="40722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solidFill>
                <a:srgbClr val="FF0000"/>
              </a:solidFill>
            </a:endParaRPr>
          </a:p>
        </p:txBody>
      </p:sp>
      <p:sp>
        <p:nvSpPr>
          <p:cNvPr id="10" name="矩形 9"/>
          <p:cNvSpPr/>
          <p:nvPr/>
        </p:nvSpPr>
        <p:spPr>
          <a:xfrm>
            <a:off x="3383915" y="1377315"/>
            <a:ext cx="3061970" cy="32804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solidFill>
                <a:srgbClr val="FF0000"/>
              </a:solidFill>
            </a:endParaRPr>
          </a:p>
        </p:txBody>
      </p:sp>
      <p:sp>
        <p:nvSpPr>
          <p:cNvPr id="4" name="文本框 3"/>
          <p:cNvSpPr txBox="1"/>
          <p:nvPr/>
        </p:nvSpPr>
        <p:spPr>
          <a:xfrm>
            <a:off x="995045" y="2733040"/>
            <a:ext cx="1764030" cy="953135"/>
          </a:xfrm>
          <a:prstGeom prst="rect">
            <a:avLst/>
          </a:prstGeom>
          <a:solidFill>
            <a:schemeClr val="accent1">
              <a:lumMod val="40000"/>
              <a:lumOff val="60000"/>
            </a:schemeClr>
          </a:solidFill>
        </p:spPr>
        <p:txBody>
          <a:bodyPr wrap="square" rtlCol="0" anchor="t">
            <a:spAutoFit/>
          </a:bodyPr>
          <a:p>
            <a:r>
              <a:rPr lang="zh-CN" altLang="en-US" sz="2800">
                <a:solidFill>
                  <a:srgbClr val="FF0000"/>
                </a:solidFill>
              </a:rPr>
              <a:t>教学立意</a:t>
            </a:r>
            <a:endParaRPr lang="zh-CN" altLang="en-US" sz="2800">
              <a:solidFill>
                <a:srgbClr val="FF0000"/>
              </a:solidFill>
            </a:endParaRPr>
          </a:p>
          <a:p>
            <a:r>
              <a:rPr lang="zh-CN" altLang="en-US" sz="2800">
                <a:solidFill>
                  <a:srgbClr val="FF0000"/>
                </a:solidFill>
              </a:rPr>
              <a:t>是课之魂</a:t>
            </a:r>
            <a:endParaRPr lang="zh-CN" altLang="en-US" sz="2800">
              <a:solidFill>
                <a:srgbClr val="FF0000"/>
              </a:solidFill>
            </a:endParaRPr>
          </a:p>
        </p:txBody>
      </p:sp>
      <p:sp>
        <p:nvSpPr>
          <p:cNvPr id="2" name="文本框 1"/>
          <p:cNvSpPr txBox="1"/>
          <p:nvPr/>
        </p:nvSpPr>
        <p:spPr>
          <a:xfrm>
            <a:off x="3352165" y="2200275"/>
            <a:ext cx="2639060" cy="953135"/>
          </a:xfrm>
          <a:prstGeom prst="rect">
            <a:avLst/>
          </a:prstGeom>
          <a:noFill/>
        </p:spPr>
        <p:txBody>
          <a:bodyPr wrap="none" rtlCol="0" anchor="t">
            <a:spAutoFit/>
          </a:bodyPr>
          <a:p>
            <a:r>
              <a:rPr lang="zh-CN" altLang="en-US" sz="2800">
                <a:sym typeface="+mn-ea"/>
              </a:rPr>
              <a:t>1. </a:t>
            </a:r>
            <a:r>
              <a:rPr lang="en-US" altLang="zh-CN" sz="2800">
                <a:sym typeface="+mn-ea"/>
              </a:rPr>
              <a:t>  </a:t>
            </a:r>
            <a:r>
              <a:rPr lang="zh-CN" altLang="en-US" sz="2800">
                <a:sym typeface="+mn-ea"/>
              </a:rPr>
              <a:t>对教学内容</a:t>
            </a:r>
            <a:endParaRPr lang="zh-CN" altLang="en-US" sz="2800">
              <a:sym typeface="+mn-ea"/>
            </a:endParaRPr>
          </a:p>
          <a:p>
            <a:r>
              <a:rPr lang="zh-CN" altLang="en-US" sz="2800">
                <a:sym typeface="+mn-ea"/>
              </a:rPr>
              <a:t> </a:t>
            </a:r>
            <a:r>
              <a:rPr lang="en-US" altLang="zh-CN" sz="2800">
                <a:sym typeface="+mn-ea"/>
              </a:rPr>
              <a:t>   </a:t>
            </a:r>
            <a:r>
              <a:rPr lang="zh-CN" altLang="en-US" sz="2800">
                <a:sym typeface="+mn-ea"/>
              </a:rPr>
              <a:t>具有结构指引</a:t>
            </a:r>
            <a:endParaRPr lang="zh-CN" altLang="en-US" sz="2800">
              <a:sym typeface="+mn-ea"/>
            </a:endParaRPr>
          </a:p>
        </p:txBody>
      </p:sp>
      <p:sp>
        <p:nvSpPr>
          <p:cNvPr id="3" name="文本框 2"/>
          <p:cNvSpPr txBox="1"/>
          <p:nvPr/>
        </p:nvSpPr>
        <p:spPr>
          <a:xfrm>
            <a:off x="3437890" y="3510915"/>
            <a:ext cx="2558415" cy="953135"/>
          </a:xfrm>
          <a:prstGeom prst="rect">
            <a:avLst/>
          </a:prstGeom>
          <a:noFill/>
        </p:spPr>
        <p:txBody>
          <a:bodyPr wrap="none" rtlCol="0" anchor="t">
            <a:spAutoFit/>
          </a:bodyPr>
          <a:p>
            <a:r>
              <a:rPr lang="zh-CN" altLang="en-US" sz="2800">
                <a:sym typeface="+mn-ea"/>
              </a:rPr>
              <a:t>2. </a:t>
            </a:r>
            <a:r>
              <a:rPr lang="en-US" altLang="zh-CN" sz="2800">
                <a:sym typeface="+mn-ea"/>
              </a:rPr>
              <a:t> </a:t>
            </a:r>
            <a:r>
              <a:rPr lang="zh-CN" altLang="en-US" sz="2800">
                <a:sym typeface="+mn-ea"/>
              </a:rPr>
              <a:t>对教学对象</a:t>
            </a:r>
            <a:endParaRPr lang="zh-CN" altLang="en-US" sz="2800">
              <a:sym typeface="+mn-ea"/>
            </a:endParaRPr>
          </a:p>
          <a:p>
            <a:r>
              <a:rPr lang="zh-CN" altLang="en-US" sz="2800">
                <a:sym typeface="+mn-ea"/>
              </a:rPr>
              <a:t> </a:t>
            </a:r>
            <a:r>
              <a:rPr lang="en-US" altLang="zh-CN" sz="2800">
                <a:sym typeface="+mn-ea"/>
              </a:rPr>
              <a:t>  </a:t>
            </a:r>
            <a:r>
              <a:rPr lang="zh-CN" altLang="en-US" sz="2800">
                <a:sym typeface="+mn-ea"/>
              </a:rPr>
              <a:t>具有思想引领</a:t>
            </a:r>
            <a:endParaRPr lang="zh-CN" altLang="en-US" sz="2800">
              <a:sym typeface="+mn-ea"/>
            </a:endParaRPr>
          </a:p>
        </p:txBody>
      </p:sp>
      <p:sp>
        <p:nvSpPr>
          <p:cNvPr id="7" name="文本框 6"/>
          <p:cNvSpPr txBox="1"/>
          <p:nvPr/>
        </p:nvSpPr>
        <p:spPr>
          <a:xfrm>
            <a:off x="6584315" y="1276350"/>
            <a:ext cx="4937760" cy="521970"/>
          </a:xfrm>
          <a:prstGeom prst="rect">
            <a:avLst/>
          </a:prstGeom>
          <a:noFill/>
        </p:spPr>
        <p:txBody>
          <a:bodyPr wrap="square" rtlCol="0" anchor="t">
            <a:spAutoFit/>
          </a:bodyPr>
          <a:p>
            <a:r>
              <a:rPr lang="zh-CN" altLang="en-US" sz="2800"/>
              <a:t>根据知识理解和新课标确定</a:t>
            </a:r>
            <a:endParaRPr lang="zh-CN" altLang="en-US" sz="2800"/>
          </a:p>
        </p:txBody>
      </p:sp>
      <p:sp>
        <p:nvSpPr>
          <p:cNvPr id="8" name="文本框 7"/>
          <p:cNvSpPr txBox="1"/>
          <p:nvPr/>
        </p:nvSpPr>
        <p:spPr>
          <a:xfrm>
            <a:off x="6638290" y="2915920"/>
            <a:ext cx="5307965" cy="521970"/>
          </a:xfrm>
          <a:prstGeom prst="rect">
            <a:avLst/>
          </a:prstGeom>
          <a:noFill/>
        </p:spPr>
        <p:txBody>
          <a:bodyPr wrap="square" rtlCol="0" anchor="t">
            <a:spAutoFit/>
          </a:bodyPr>
          <a:p>
            <a:r>
              <a:rPr lang="zh-CN" altLang="en-US" sz="2800"/>
              <a:t>借助史学研究学术前沿构思</a:t>
            </a:r>
            <a:endParaRPr lang="zh-CN" altLang="en-US" sz="2800"/>
          </a:p>
        </p:txBody>
      </p:sp>
      <p:sp>
        <p:nvSpPr>
          <p:cNvPr id="9" name="文本框 8"/>
          <p:cNvSpPr txBox="1"/>
          <p:nvPr/>
        </p:nvSpPr>
        <p:spPr>
          <a:xfrm>
            <a:off x="6638290" y="2096135"/>
            <a:ext cx="5147945" cy="521970"/>
          </a:xfrm>
          <a:prstGeom prst="rect">
            <a:avLst/>
          </a:prstGeom>
          <a:noFill/>
        </p:spPr>
        <p:txBody>
          <a:bodyPr wrap="square" rtlCol="0" anchor="t">
            <a:spAutoFit/>
          </a:bodyPr>
          <a:p>
            <a:r>
              <a:rPr lang="zh-CN" altLang="en-US" sz="2800"/>
              <a:t>基于教学内容的思想性挖掘</a:t>
            </a:r>
            <a:endParaRPr lang="zh-CN" altLang="en-US" sz="2800"/>
          </a:p>
        </p:txBody>
      </p:sp>
      <p:sp>
        <p:nvSpPr>
          <p:cNvPr id="11" name="文本框 10"/>
          <p:cNvSpPr txBox="1"/>
          <p:nvPr/>
        </p:nvSpPr>
        <p:spPr>
          <a:xfrm>
            <a:off x="6606540" y="3720465"/>
            <a:ext cx="5285740" cy="521970"/>
          </a:xfrm>
          <a:prstGeom prst="rect">
            <a:avLst/>
          </a:prstGeom>
          <a:noFill/>
        </p:spPr>
        <p:txBody>
          <a:bodyPr wrap="square" rtlCol="0" anchor="t">
            <a:spAutoFit/>
          </a:bodyPr>
          <a:p>
            <a:r>
              <a:rPr lang="zh-CN" altLang="en-US" sz="2800"/>
              <a:t>以学科方法技能为载体架构</a:t>
            </a:r>
            <a:endParaRPr lang="zh-CN" altLang="en-US" sz="2800"/>
          </a:p>
        </p:txBody>
      </p:sp>
      <p:sp>
        <p:nvSpPr>
          <p:cNvPr id="6" name="文本框 5"/>
          <p:cNvSpPr txBox="1"/>
          <p:nvPr/>
        </p:nvSpPr>
        <p:spPr>
          <a:xfrm>
            <a:off x="1430020" y="5177155"/>
            <a:ext cx="9898380" cy="521970"/>
          </a:xfrm>
          <a:prstGeom prst="rect">
            <a:avLst/>
          </a:prstGeom>
          <a:noFill/>
          <a:ln w="28575" cmpd="sng">
            <a:noFill/>
            <a:prstDash val="sysDot"/>
          </a:ln>
        </p:spPr>
        <p:txBody>
          <a:bodyPr wrap="square" rtlCol="0" anchor="t">
            <a:spAutoFit/>
          </a:bodyPr>
          <a:p>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立意高则课堂充满智慧，立意低则教学了无意趣。</a:t>
            </a:r>
            <a:r>
              <a:rPr lang="en-US" altLang="zh-CN" sz="2800" b="1">
                <a:solidFill>
                  <a:srgbClr val="FF0000"/>
                </a:solidFill>
                <a:latin typeface="楷体" panose="02010609060101010101" charset="-122"/>
                <a:ea typeface="楷体" panose="02010609060101010101" charset="-122"/>
                <a:cs typeface="楷体" panose="02010609060101010101" charset="-122"/>
              </a:rPr>
              <a:t> ——</a:t>
            </a:r>
            <a:r>
              <a:rPr lang="zh-CN" altLang="en-US" sz="2800" b="1">
                <a:solidFill>
                  <a:srgbClr val="FF0000"/>
                </a:solidFill>
                <a:latin typeface="楷体" panose="02010609060101010101" charset="-122"/>
                <a:ea typeface="楷体" panose="02010609060101010101" charset="-122"/>
                <a:cs typeface="楷体" panose="02010609060101010101" charset="-122"/>
              </a:rPr>
              <a:t>朱可</a:t>
            </a:r>
            <a:r>
              <a:rPr lang="en-US" altLang="zh-CN" sz="2800" b="1">
                <a:solidFill>
                  <a:srgbClr val="FF0000"/>
                </a:solidFill>
                <a:latin typeface="楷体" panose="02010609060101010101" charset="-122"/>
                <a:ea typeface="楷体" panose="02010609060101010101" charset="-122"/>
                <a:cs typeface="楷体" panose="02010609060101010101" charset="-122"/>
              </a:rPr>
              <a:t>                                </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4417060" y="1512570"/>
            <a:ext cx="995680" cy="583565"/>
          </a:xfrm>
          <a:prstGeom prst="rect">
            <a:avLst/>
          </a:prstGeom>
          <a:noFill/>
        </p:spPr>
        <p:txBody>
          <a:bodyPr wrap="none" rtlCol="0">
            <a:spAutoFit/>
          </a:bodyPr>
          <a:p>
            <a:r>
              <a:rPr lang="zh-CN" altLang="en-US" sz="3200" b="1">
                <a:solidFill>
                  <a:srgbClr val="FF0000"/>
                </a:solidFill>
              </a:rPr>
              <a:t>原则</a:t>
            </a:r>
            <a:endParaRPr lang="zh-CN" altLang="en-US" sz="3200" b="1">
              <a:solidFill>
                <a:srgbClr val="FF0000"/>
              </a:solidFill>
            </a:endParaRPr>
          </a:p>
        </p:txBody>
      </p:sp>
      <p:sp>
        <p:nvSpPr>
          <p:cNvPr id="14" name="文本框 13"/>
          <p:cNvSpPr txBox="1"/>
          <p:nvPr/>
        </p:nvSpPr>
        <p:spPr>
          <a:xfrm>
            <a:off x="8490585" y="692785"/>
            <a:ext cx="1334135" cy="583565"/>
          </a:xfrm>
          <a:prstGeom prst="rect">
            <a:avLst/>
          </a:prstGeom>
          <a:noFill/>
        </p:spPr>
        <p:txBody>
          <a:bodyPr wrap="square" rtlCol="0">
            <a:spAutoFit/>
          </a:bodyPr>
          <a:p>
            <a:r>
              <a:rPr lang="zh-CN" altLang="en-US" sz="3200" b="1">
                <a:solidFill>
                  <a:srgbClr val="FF0000"/>
                </a:solidFill>
                <a:latin typeface="微软雅黑" panose="020B0503020204020204" charset="-122"/>
                <a:ea typeface="微软雅黑" panose="020B0503020204020204" charset="-122"/>
              </a:rPr>
              <a:t>方法</a:t>
            </a:r>
            <a:endParaRPr lang="zh-CN" altLang="en-US" sz="3200" b="1">
              <a:solidFill>
                <a:srgbClr val="FF0000"/>
              </a:solidFill>
              <a:latin typeface="微软雅黑" panose="020B0503020204020204" charset="-122"/>
              <a:ea typeface="微软雅黑" panose="020B0503020204020204" charset="-122"/>
            </a:endParaRPr>
          </a:p>
        </p:txBody>
      </p:sp>
      <p:pic>
        <p:nvPicPr>
          <p:cNvPr id="15" name="图片 14"/>
          <p:cNvPicPr>
            <a:picLocks noChangeAspect="1"/>
          </p:cNvPicPr>
          <p:nvPr/>
        </p:nvPicPr>
        <p:blipFill>
          <a:blip r:embed="rId1"/>
          <a:stretch>
            <a:fillRect/>
          </a:stretch>
        </p:blipFill>
        <p:spPr>
          <a:xfrm>
            <a:off x="6530340" y="2802255"/>
            <a:ext cx="5304155" cy="2984500"/>
          </a:xfrm>
          <a:prstGeom prst="rect">
            <a:avLst/>
          </a:prstGeom>
        </p:spPr>
      </p:pic>
      <p:pic>
        <p:nvPicPr>
          <p:cNvPr id="16" name="图片 15"/>
          <p:cNvPicPr>
            <a:picLocks noChangeAspect="1"/>
          </p:cNvPicPr>
          <p:nvPr/>
        </p:nvPicPr>
        <p:blipFill>
          <a:blip r:embed="rId2"/>
          <a:stretch>
            <a:fillRect/>
          </a:stretch>
        </p:blipFill>
        <p:spPr>
          <a:xfrm>
            <a:off x="6328410" y="327660"/>
            <a:ext cx="5657850" cy="318325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edge">
                                      <p:cBhvr>
                                        <p:cTn id="33" dur="2000"/>
                                        <p:tgtEl>
                                          <p:spTgt spid="13"/>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edge">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nodeType="clickEffect">
                                  <p:stCondLst>
                                    <p:cond delay="0"/>
                                  </p:stCondLst>
                                  <p:childTnLst>
                                    <p:animEffect transition="out" filter="wipe(down)">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linds(horizontal)">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linds(horizontal)">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xit" presetSubtype="4" fill="hold" nodeType="clickEffect">
                                  <p:stCondLst>
                                    <p:cond delay="0"/>
                                  </p:stCondLst>
                                  <p:childTnLst>
                                    <p:animEffect transition="out" filter="wipe(down)">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animBg="1"/>
      <p:bldP spid="4" grpId="1" animBg="1"/>
      <p:bldP spid="10" grpId="0" animBg="1"/>
      <p:bldP spid="12" grpId="0"/>
      <p:bldP spid="10" grpId="1" animBg="1"/>
      <p:bldP spid="12" grpId="1"/>
      <p:bldP spid="2" grpId="0"/>
      <p:bldP spid="2" grpId="1"/>
      <p:bldP spid="3" grpId="0"/>
      <p:bldP spid="3" grpId="1"/>
      <p:bldP spid="13" grpId="0" animBg="1"/>
      <p:bldP spid="14" grpId="0"/>
      <p:bldP spid="13" grpId="1" animBg="1"/>
      <p:bldP spid="14" grpId="1"/>
      <p:bldP spid="7" grpId="0"/>
      <p:bldP spid="7" grpId="1"/>
      <p:bldP spid="9" grpId="0"/>
      <p:bldP spid="9" grpId="1"/>
      <p:bldP spid="8" grpId="0"/>
      <p:bldP spid="8"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 (1)"/>
          <p:cNvPicPr>
            <a:picLocks noChangeAspect="1"/>
          </p:cNvPicPr>
          <p:nvPr/>
        </p:nvPicPr>
        <p:blipFill>
          <a:blip r:embed="rId1">
            <a:grayscl/>
            <a:lum bright="70000" contrast="-70000"/>
          </a:blip>
          <a:srcRect l="12596" t="14058" r="12557" b="13873"/>
          <a:stretch>
            <a:fillRect/>
          </a:stretch>
        </p:blipFill>
        <p:spPr>
          <a:xfrm>
            <a:off x="0" y="-3"/>
            <a:ext cx="3460750" cy="3450585"/>
          </a:xfrm>
          <a:prstGeom prst="ellipse">
            <a:avLst/>
          </a:prstGeom>
        </p:spPr>
      </p:pic>
      <p:sp>
        <p:nvSpPr>
          <p:cNvPr id="3" name="副标题 2"/>
          <p:cNvSpPr>
            <a:spLocks noGrp="1"/>
          </p:cNvSpPr>
          <p:nvPr/>
        </p:nvSpPr>
        <p:spPr>
          <a:xfrm>
            <a:off x="1184275" y="3162935"/>
            <a:ext cx="9693275" cy="2355850"/>
          </a:xfrm>
          <a:prstGeom prst="rect">
            <a:avLst/>
          </a:prstGeom>
          <a:ln w="41275">
            <a:solidFill>
              <a:schemeClr val="accent1">
                <a:alpha val="95000"/>
              </a:schemeClr>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4000" b="1">
                <a:solidFill>
                  <a:srgbClr val="0B08A5"/>
                </a:solidFill>
              </a:rPr>
              <a:t>案例</a:t>
            </a:r>
            <a:r>
              <a:rPr lang="en-US" altLang="zh-CN" sz="4000" b="1">
                <a:solidFill>
                  <a:srgbClr val="0B08A5"/>
                </a:solidFill>
              </a:rPr>
              <a:t>1</a:t>
            </a:r>
            <a:r>
              <a:rPr lang="zh-CN" altLang="en-US" sz="4000" b="1">
                <a:solidFill>
                  <a:srgbClr val="0B08A5"/>
                </a:solidFill>
              </a:rPr>
              <a:t>：</a:t>
            </a:r>
            <a:r>
              <a:rPr lang="en-US" altLang="zh-CN" sz="4000" b="1">
                <a:solidFill>
                  <a:srgbClr val="C00000"/>
                </a:solidFill>
              </a:rPr>
              <a:t>“</a:t>
            </a:r>
            <a:r>
              <a:rPr lang="zh-CN" altLang="en-US" sz="4000" b="1">
                <a:solidFill>
                  <a:srgbClr val="C00000"/>
                </a:solidFill>
              </a:rPr>
              <a:t>认同</a:t>
            </a:r>
            <a:r>
              <a:rPr lang="en-US" altLang="zh-CN" sz="4000" b="1">
                <a:solidFill>
                  <a:srgbClr val="C00000"/>
                </a:solidFill>
              </a:rPr>
              <a:t>”</a:t>
            </a:r>
            <a:r>
              <a:rPr lang="zh-CN" altLang="en-US" sz="4000" b="1">
                <a:solidFill>
                  <a:srgbClr val="C00000"/>
                </a:solidFill>
              </a:rPr>
              <a:t>语境下</a:t>
            </a:r>
            <a:endParaRPr lang="zh-CN" altLang="en-US" sz="4000" b="1">
              <a:solidFill>
                <a:srgbClr val="C00000"/>
              </a:solidFill>
            </a:endParaRPr>
          </a:p>
          <a:p>
            <a:pPr>
              <a:lnSpc>
                <a:spcPct val="150000"/>
              </a:lnSpc>
            </a:pPr>
            <a:r>
              <a:rPr lang="zh-CN" altLang="en-US" sz="4000" b="1">
                <a:solidFill>
                  <a:srgbClr val="C00000"/>
                </a:solidFill>
              </a:rPr>
              <a:t>重新认识</a:t>
            </a:r>
            <a:r>
              <a:rPr lang="en-US" altLang="zh-CN" sz="4000" b="1">
                <a:solidFill>
                  <a:srgbClr val="C00000"/>
                </a:solidFill>
              </a:rPr>
              <a:t>“</a:t>
            </a:r>
            <a:r>
              <a:rPr lang="zh-CN" altLang="en-US" sz="4000" b="1">
                <a:solidFill>
                  <a:srgbClr val="C00000"/>
                </a:solidFill>
              </a:rPr>
              <a:t>统一多民族国家的演进</a:t>
            </a:r>
            <a:r>
              <a:rPr lang="en-US" altLang="zh-CN" sz="4000" b="1">
                <a:solidFill>
                  <a:srgbClr val="C00000"/>
                </a:solidFill>
              </a:rPr>
              <a:t>”</a:t>
            </a:r>
            <a:endParaRPr lang="en-US" altLang="zh-CN" sz="4000" b="1">
              <a:solidFill>
                <a:srgbClr val="C00000"/>
              </a:solidFill>
            </a:endParaRPr>
          </a:p>
        </p:txBody>
      </p:sp>
      <p:sp>
        <p:nvSpPr>
          <p:cNvPr id="2" name="文本框 1"/>
          <p:cNvSpPr txBox="1"/>
          <p:nvPr/>
        </p:nvSpPr>
        <p:spPr>
          <a:xfrm>
            <a:off x="858520" y="1950085"/>
            <a:ext cx="10350500" cy="645160"/>
          </a:xfrm>
          <a:prstGeom prst="rect">
            <a:avLst/>
          </a:prstGeom>
          <a:noFill/>
        </p:spPr>
        <p:txBody>
          <a:bodyPr wrap="none" rtlCol="0">
            <a:spAutoFit/>
          </a:bodyPr>
          <a:p>
            <a:r>
              <a:rPr lang="zh-CN" altLang="en-US" sz="3600" b="1">
                <a:solidFill>
                  <a:srgbClr val="C00000"/>
                </a:solidFill>
              </a:rPr>
              <a:t>路径：</a:t>
            </a:r>
            <a:r>
              <a:rPr lang="en-US" altLang="zh-CN" sz="3600" b="1">
                <a:solidFill>
                  <a:srgbClr val="C00000"/>
                </a:solidFill>
              </a:rPr>
              <a:t> </a:t>
            </a:r>
            <a:r>
              <a:rPr lang="zh-CN" altLang="en-US" sz="3600" b="1">
                <a:solidFill>
                  <a:srgbClr val="C00000"/>
                </a:solidFill>
              </a:rPr>
              <a:t>发现问题</a:t>
            </a:r>
            <a:r>
              <a:rPr lang="en-US" altLang="zh-CN" sz="3600" b="1">
                <a:solidFill>
                  <a:srgbClr val="080BA5"/>
                </a:solidFill>
                <a:latin typeface="黑体" panose="02010609060101010101" pitchFamily="49" charset="-122"/>
                <a:ea typeface="黑体" panose="02010609060101010101" pitchFamily="49" charset="-122"/>
                <a:cs typeface="Arial" panose="020B0604020202020204" pitchFamily="34" charset="0"/>
              </a:rPr>
              <a:t>→</a:t>
            </a:r>
            <a:r>
              <a:rPr lang="zh-CN" altLang="en-US" sz="3600" b="1">
                <a:solidFill>
                  <a:srgbClr val="C00000"/>
                </a:solidFill>
              </a:rPr>
              <a:t>专业阅读</a:t>
            </a:r>
            <a:r>
              <a:rPr lang="en-US" altLang="zh-CN" sz="3600" b="1">
                <a:solidFill>
                  <a:srgbClr val="080BA5"/>
                </a:solidFill>
                <a:latin typeface="黑体" panose="02010609060101010101" pitchFamily="49" charset="-122"/>
                <a:ea typeface="黑体" panose="02010609060101010101" pitchFamily="49" charset="-122"/>
                <a:cs typeface="Arial" panose="020B0604020202020204" pitchFamily="34" charset="0"/>
              </a:rPr>
              <a:t>→</a:t>
            </a:r>
            <a:r>
              <a:rPr lang="zh-CN" altLang="en-US" sz="3600" b="1">
                <a:solidFill>
                  <a:srgbClr val="C00000"/>
                </a:solidFill>
              </a:rPr>
              <a:t>重新认知</a:t>
            </a:r>
            <a:r>
              <a:rPr lang="en-US" altLang="zh-CN" sz="3600" b="1">
                <a:solidFill>
                  <a:srgbClr val="080BA5"/>
                </a:solidFill>
                <a:latin typeface="黑体" panose="02010609060101010101" pitchFamily="49" charset="-122"/>
                <a:ea typeface="黑体" panose="02010609060101010101" pitchFamily="49" charset="-122"/>
                <a:cs typeface="Arial" panose="020B0604020202020204" pitchFamily="34" charset="0"/>
              </a:rPr>
              <a:t>→</a:t>
            </a:r>
            <a:r>
              <a:rPr lang="zh-CN" altLang="en-US" sz="3600" b="1">
                <a:solidFill>
                  <a:srgbClr val="C00000"/>
                </a:solidFill>
              </a:rPr>
              <a:t>教学尝试</a:t>
            </a:r>
            <a:endParaRPr lang="zh-CN" altLang="en-US" sz="3600" b="1">
              <a:solidFill>
                <a:srgbClr val="C00000"/>
              </a:solidFill>
            </a:endParaRPr>
          </a:p>
        </p:txBody>
      </p:sp>
      <p:sp>
        <p:nvSpPr>
          <p:cNvPr id="5" name="文本框 4"/>
          <p:cNvSpPr txBox="1"/>
          <p:nvPr/>
        </p:nvSpPr>
        <p:spPr>
          <a:xfrm>
            <a:off x="3990340" y="737235"/>
            <a:ext cx="3840480" cy="645160"/>
          </a:xfrm>
          <a:prstGeom prst="rect">
            <a:avLst/>
          </a:prstGeom>
          <a:noFill/>
        </p:spPr>
        <p:txBody>
          <a:bodyPr wrap="none" rtlCol="0" anchor="t">
            <a:spAutoFit/>
          </a:bodyPr>
          <a:p>
            <a:r>
              <a:rPr lang="zh-CN" altLang="en-US" sz="3600" b="1" noProof="0" dirty="0" smtClean="0">
                <a:solidFill>
                  <a:srgbClr val="0B08A5"/>
                </a:solidFill>
                <a:sym typeface="+mn-ea"/>
              </a:rPr>
              <a:t>新成果、新知识：</a:t>
            </a:r>
            <a:endParaRPr lang="zh-CN" altLang="en-US" sz="3600" b="1" noProof="0" dirty="0" smtClean="0">
              <a:solidFill>
                <a:srgbClr val="0B08A5"/>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ldLvl="0" animBg="1"/>
      <p:bldP spid="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16710" y="1019175"/>
            <a:ext cx="5250180" cy="521970"/>
          </a:xfrm>
          <a:prstGeom prst="rect">
            <a:avLst/>
          </a:prstGeom>
          <a:noFill/>
        </p:spPr>
        <p:txBody>
          <a:bodyPr wrap="square" rtlCol="0" anchor="t">
            <a:spAutoFit/>
          </a:bodyPr>
          <a:p>
            <a:r>
              <a:rPr lang="zh-CN" altLang="en-US" sz="2800" b="1">
                <a:solidFill>
                  <a:srgbClr val="FF0000"/>
                </a:solidFill>
              </a:rPr>
              <a:t>一、为何要设计“问题链”</a:t>
            </a:r>
            <a:endParaRPr lang="zh-CN" altLang="en-US" sz="2800" b="1">
              <a:solidFill>
                <a:srgbClr val="FF0000"/>
              </a:solidFill>
            </a:endParaRPr>
          </a:p>
        </p:txBody>
      </p:sp>
      <p:sp>
        <p:nvSpPr>
          <p:cNvPr id="6" name="文本框 5"/>
          <p:cNvSpPr txBox="1"/>
          <p:nvPr/>
        </p:nvSpPr>
        <p:spPr>
          <a:xfrm>
            <a:off x="6166485" y="899795"/>
            <a:ext cx="4114165" cy="1383665"/>
          </a:xfrm>
          <a:prstGeom prst="rect">
            <a:avLst/>
          </a:prstGeom>
          <a:noFill/>
        </p:spPr>
        <p:txBody>
          <a:bodyPr wrap="square" rtlCol="0" anchor="t">
            <a:spAutoFit/>
          </a:bodyPr>
          <a:p>
            <a:r>
              <a:rPr lang="zh-CN" altLang="en-US" sz="2800" b="1">
                <a:solidFill>
                  <a:srgbClr val="080BA5"/>
                </a:solidFill>
              </a:rPr>
              <a:t>1．激发学习兴趣</a:t>
            </a:r>
            <a:endParaRPr lang="zh-CN" altLang="en-US" sz="2800" b="1">
              <a:solidFill>
                <a:srgbClr val="080BA5"/>
              </a:solidFill>
            </a:endParaRPr>
          </a:p>
          <a:p>
            <a:r>
              <a:rPr lang="zh-CN" altLang="en-US" sz="2800" b="1">
                <a:solidFill>
                  <a:srgbClr val="080BA5"/>
                </a:solidFill>
              </a:rPr>
              <a:t>2．清除学习障碍</a:t>
            </a:r>
            <a:endParaRPr lang="zh-CN" altLang="en-US" sz="2800" b="1">
              <a:solidFill>
                <a:srgbClr val="080BA5"/>
              </a:solidFill>
            </a:endParaRPr>
          </a:p>
          <a:p>
            <a:r>
              <a:rPr lang="zh-CN" altLang="en-US" sz="2800" b="1">
                <a:solidFill>
                  <a:srgbClr val="080BA5"/>
                </a:solidFill>
              </a:rPr>
              <a:t>3．优化学习结构</a:t>
            </a:r>
            <a:endParaRPr lang="zh-CN" altLang="en-US" sz="2800" b="1">
              <a:solidFill>
                <a:srgbClr val="080BA5"/>
              </a:solidFill>
            </a:endParaRPr>
          </a:p>
        </p:txBody>
      </p:sp>
      <p:sp>
        <p:nvSpPr>
          <p:cNvPr id="8" name="文本框 7"/>
          <p:cNvSpPr txBox="1"/>
          <p:nvPr/>
        </p:nvSpPr>
        <p:spPr>
          <a:xfrm>
            <a:off x="1541145" y="2570480"/>
            <a:ext cx="4904740" cy="521970"/>
          </a:xfrm>
          <a:prstGeom prst="rect">
            <a:avLst/>
          </a:prstGeom>
          <a:noFill/>
        </p:spPr>
        <p:txBody>
          <a:bodyPr wrap="square" rtlCol="0" anchor="t">
            <a:spAutoFit/>
          </a:bodyPr>
          <a:p>
            <a:r>
              <a:rPr lang="zh-CN" altLang="en-US" sz="2800" b="1">
                <a:solidFill>
                  <a:srgbClr val="FF0000"/>
                </a:solidFill>
              </a:rPr>
              <a:t>二、在哪里设计“问题链”</a:t>
            </a:r>
            <a:endParaRPr lang="zh-CN" altLang="en-US" sz="2800" b="1">
              <a:solidFill>
                <a:srgbClr val="FF0000"/>
              </a:solidFill>
            </a:endParaRPr>
          </a:p>
        </p:txBody>
      </p:sp>
      <p:sp>
        <p:nvSpPr>
          <p:cNvPr id="5" name="文本框 4"/>
          <p:cNvSpPr txBox="1"/>
          <p:nvPr/>
        </p:nvSpPr>
        <p:spPr>
          <a:xfrm>
            <a:off x="1541145" y="4144010"/>
            <a:ext cx="6434455" cy="521970"/>
          </a:xfrm>
          <a:prstGeom prst="rect">
            <a:avLst/>
          </a:prstGeom>
          <a:noFill/>
        </p:spPr>
        <p:txBody>
          <a:bodyPr wrap="square" rtlCol="0" anchor="t">
            <a:spAutoFit/>
          </a:bodyPr>
          <a:p>
            <a:r>
              <a:rPr lang="zh-CN" altLang="en-US" sz="2800" b="1">
                <a:solidFill>
                  <a:srgbClr val="FF0000"/>
                </a:solidFill>
              </a:rPr>
              <a:t>三、“问题链”设计原则有哪些</a:t>
            </a:r>
            <a:endParaRPr lang="zh-CN" altLang="en-US" sz="2800" b="1">
              <a:solidFill>
                <a:srgbClr val="FF0000"/>
              </a:solidFill>
            </a:endParaRPr>
          </a:p>
        </p:txBody>
      </p:sp>
      <p:sp>
        <p:nvSpPr>
          <p:cNvPr id="11" name="文本框 10"/>
          <p:cNvSpPr txBox="1"/>
          <p:nvPr/>
        </p:nvSpPr>
        <p:spPr>
          <a:xfrm>
            <a:off x="6166485" y="4695825"/>
            <a:ext cx="4114165" cy="521970"/>
          </a:xfrm>
          <a:prstGeom prst="rect">
            <a:avLst/>
          </a:prstGeom>
          <a:noFill/>
        </p:spPr>
        <p:txBody>
          <a:bodyPr wrap="square" rtlCol="0" anchor="t">
            <a:spAutoFit/>
          </a:bodyPr>
          <a:p>
            <a:r>
              <a:rPr lang="zh-CN" altLang="en-US" sz="2800" b="1">
                <a:solidFill>
                  <a:srgbClr val="080BA5"/>
                </a:solidFill>
              </a:rPr>
              <a:t>1．针对性原则</a:t>
            </a:r>
            <a:endParaRPr lang="zh-CN" altLang="en-US" sz="2800" b="1">
              <a:solidFill>
                <a:srgbClr val="080BA5"/>
              </a:solidFill>
            </a:endParaRPr>
          </a:p>
        </p:txBody>
      </p:sp>
      <p:sp>
        <p:nvSpPr>
          <p:cNvPr id="12" name="文本框 11"/>
          <p:cNvSpPr txBox="1"/>
          <p:nvPr/>
        </p:nvSpPr>
        <p:spPr>
          <a:xfrm>
            <a:off x="6166485" y="5217795"/>
            <a:ext cx="4114165" cy="521970"/>
          </a:xfrm>
          <a:prstGeom prst="rect">
            <a:avLst/>
          </a:prstGeom>
          <a:noFill/>
        </p:spPr>
        <p:txBody>
          <a:bodyPr wrap="square" rtlCol="0" anchor="t">
            <a:spAutoFit/>
          </a:bodyPr>
          <a:p>
            <a:r>
              <a:rPr lang="zh-CN" altLang="en-US" sz="2800" b="1">
                <a:solidFill>
                  <a:srgbClr val="080BA5"/>
                </a:solidFill>
              </a:rPr>
              <a:t>2．指向性原则</a:t>
            </a:r>
            <a:endParaRPr lang="zh-CN" altLang="en-US" sz="2800" b="1">
              <a:solidFill>
                <a:srgbClr val="080BA5"/>
              </a:solidFill>
            </a:endParaRPr>
          </a:p>
        </p:txBody>
      </p:sp>
      <p:sp>
        <p:nvSpPr>
          <p:cNvPr id="13" name="文本框 12"/>
          <p:cNvSpPr txBox="1"/>
          <p:nvPr/>
        </p:nvSpPr>
        <p:spPr>
          <a:xfrm>
            <a:off x="6166485" y="5739765"/>
            <a:ext cx="4114165" cy="521970"/>
          </a:xfrm>
          <a:prstGeom prst="rect">
            <a:avLst/>
          </a:prstGeom>
          <a:noFill/>
        </p:spPr>
        <p:txBody>
          <a:bodyPr wrap="square" rtlCol="0" anchor="t">
            <a:spAutoFit/>
          </a:bodyPr>
          <a:p>
            <a:r>
              <a:rPr lang="zh-CN" altLang="en-US" sz="2800" b="1">
                <a:solidFill>
                  <a:srgbClr val="080BA5"/>
                </a:solidFill>
              </a:rPr>
              <a:t>3．梯度性原则</a:t>
            </a:r>
            <a:endParaRPr lang="zh-CN" altLang="en-US" sz="2800" b="1">
              <a:solidFill>
                <a:srgbClr val="080BA5"/>
              </a:solidFill>
            </a:endParaRPr>
          </a:p>
        </p:txBody>
      </p:sp>
      <p:sp>
        <p:nvSpPr>
          <p:cNvPr id="14" name="文本框 13"/>
          <p:cNvSpPr txBox="1"/>
          <p:nvPr/>
        </p:nvSpPr>
        <p:spPr>
          <a:xfrm>
            <a:off x="6166485" y="2498090"/>
            <a:ext cx="4114165" cy="521970"/>
          </a:xfrm>
          <a:prstGeom prst="rect">
            <a:avLst/>
          </a:prstGeom>
          <a:noFill/>
        </p:spPr>
        <p:txBody>
          <a:bodyPr wrap="square" rtlCol="0" anchor="t">
            <a:spAutoFit/>
          </a:bodyPr>
          <a:p>
            <a:r>
              <a:rPr lang="zh-CN" altLang="en-US" sz="2800" b="1">
                <a:solidFill>
                  <a:srgbClr val="080BA5"/>
                </a:solidFill>
              </a:rPr>
              <a:t>1．激趣点</a:t>
            </a:r>
            <a:endParaRPr lang="zh-CN" altLang="en-US" sz="2800" b="1">
              <a:solidFill>
                <a:srgbClr val="080BA5"/>
              </a:solidFill>
            </a:endParaRPr>
          </a:p>
        </p:txBody>
      </p:sp>
      <p:sp>
        <p:nvSpPr>
          <p:cNvPr id="15" name="文本框 14"/>
          <p:cNvSpPr txBox="1"/>
          <p:nvPr/>
        </p:nvSpPr>
        <p:spPr>
          <a:xfrm>
            <a:off x="6166485" y="2952750"/>
            <a:ext cx="2163445" cy="521970"/>
          </a:xfrm>
          <a:prstGeom prst="rect">
            <a:avLst/>
          </a:prstGeom>
          <a:noFill/>
        </p:spPr>
        <p:txBody>
          <a:bodyPr wrap="square" rtlCol="0" anchor="t">
            <a:spAutoFit/>
          </a:bodyPr>
          <a:p>
            <a:r>
              <a:rPr lang="zh-CN" altLang="en-US" sz="2800" b="1">
                <a:solidFill>
                  <a:srgbClr val="080BA5"/>
                </a:solidFill>
              </a:rPr>
              <a:t>2．突破点</a:t>
            </a:r>
            <a:endParaRPr lang="zh-CN" altLang="en-US" sz="2800" b="1">
              <a:solidFill>
                <a:srgbClr val="080BA5"/>
              </a:solidFill>
            </a:endParaRPr>
          </a:p>
        </p:txBody>
      </p:sp>
      <p:sp>
        <p:nvSpPr>
          <p:cNvPr id="16" name="文本框 15"/>
          <p:cNvSpPr txBox="1"/>
          <p:nvPr/>
        </p:nvSpPr>
        <p:spPr>
          <a:xfrm>
            <a:off x="6166485" y="3379470"/>
            <a:ext cx="2336800" cy="521970"/>
          </a:xfrm>
          <a:prstGeom prst="rect">
            <a:avLst/>
          </a:prstGeom>
          <a:noFill/>
        </p:spPr>
        <p:txBody>
          <a:bodyPr wrap="square" rtlCol="0" anchor="t">
            <a:spAutoFit/>
          </a:bodyPr>
          <a:p>
            <a:r>
              <a:rPr lang="zh-CN" altLang="en-US" sz="2800" b="1">
                <a:solidFill>
                  <a:srgbClr val="080BA5"/>
                </a:solidFill>
              </a:rPr>
              <a:t>3．拓展点</a:t>
            </a:r>
            <a:endParaRPr lang="zh-CN" altLang="en-US" sz="2800" b="1">
              <a:solidFill>
                <a:srgbClr val="080BA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p:bldP spid="14" grpId="1"/>
      <p:bldP spid="15" grpId="0"/>
      <p:bldP spid="15" grpId="1"/>
      <p:bldP spid="16" grpId="0"/>
      <p:bldP spid="16" grpId="1"/>
      <p:bldP spid="11" grpId="0"/>
      <p:bldP spid="11" grpId="1"/>
      <p:bldP spid="12" grpId="0"/>
      <p:bldP spid="12" grpId="1"/>
      <p:bldP spid="13" grpId="0"/>
      <p:bldP spid="13"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90980" y="1110615"/>
            <a:ext cx="9793605" cy="4411980"/>
          </a:xfrm>
          <a:prstGeom prst="rect">
            <a:avLst/>
          </a:prstGeom>
          <a:noFill/>
        </p:spPr>
        <p:txBody>
          <a:bodyPr wrap="square" rtlCol="0" anchor="t">
            <a:spAutoFit/>
          </a:bodyPr>
          <a:p>
            <a:pPr>
              <a:lnSpc>
                <a:spcPct val="130000"/>
              </a:lnSpc>
              <a:spcBef>
                <a:spcPts val="0"/>
              </a:spcBef>
              <a:spcAft>
                <a:spcPts val="0"/>
              </a:spcAft>
            </a:pPr>
            <a:r>
              <a:rPr lang="en-US" altLang="zh-CN" sz="3600" b="1">
                <a:solidFill>
                  <a:srgbClr val="080BA5"/>
                </a:solidFill>
                <a:latin typeface="楷体" panose="02010609060101010101" charset="-122"/>
                <a:ea typeface="楷体" panose="02010609060101010101" charset="-122"/>
                <a:cs typeface="楷体" panose="02010609060101010101" charset="-122"/>
              </a:rPr>
              <a:t>    </a:t>
            </a:r>
            <a:r>
              <a:rPr lang="zh-CN" altLang="en-US" sz="3600" b="1">
                <a:solidFill>
                  <a:srgbClr val="C00000"/>
                </a:solidFill>
                <a:latin typeface="楷体" panose="02010609060101010101" charset="-122"/>
                <a:ea typeface="楷体" panose="02010609060101010101" charset="-122"/>
                <a:cs typeface="楷体" panose="02010609060101010101" charset="-122"/>
              </a:rPr>
              <a:t>如何在知识的教学过程渗透学科素养，是我们在新教材教学过程中应该始终思考的问题。因为，正确的价值观念、必备品格和关键能力是教育留给学生更有益的东西，也是中学历史教学追求的更加“上位”的东西。</a:t>
            </a:r>
            <a:endParaRPr lang="zh-CN" altLang="en-US" sz="3600" b="1">
              <a:solidFill>
                <a:srgbClr val="C00000"/>
              </a:solidFill>
              <a:latin typeface="楷体" panose="02010609060101010101" charset="-122"/>
              <a:ea typeface="楷体" panose="02010609060101010101" charset="-122"/>
              <a:cs typeface="楷体" panose="02010609060101010101" charset="-122"/>
            </a:endParaRPr>
          </a:p>
          <a:p>
            <a:pPr>
              <a:lnSpc>
                <a:spcPct val="130000"/>
              </a:lnSpc>
              <a:spcBef>
                <a:spcPts val="0"/>
              </a:spcBef>
              <a:spcAft>
                <a:spcPts val="0"/>
              </a:spcAft>
            </a:pPr>
            <a:r>
              <a:rPr lang="zh-CN" altLang="en-US" sz="3600" b="1">
                <a:solidFill>
                  <a:srgbClr val="080BA5"/>
                </a:solidFill>
                <a:latin typeface="楷体" panose="02010609060101010101" charset="-122"/>
                <a:ea typeface="楷体" panose="02010609060101010101" charset="-122"/>
                <a:cs typeface="楷体" panose="02010609060101010101" charset="-122"/>
              </a:rPr>
              <a:t> </a:t>
            </a:r>
            <a:r>
              <a:rPr lang="en-US" altLang="zh-CN" sz="3600" b="1">
                <a:solidFill>
                  <a:srgbClr val="080BA5"/>
                </a:solidFill>
                <a:latin typeface="楷体" panose="02010609060101010101" charset="-122"/>
                <a:ea typeface="楷体" panose="02010609060101010101" charset="-122"/>
                <a:cs typeface="楷体" panose="02010609060101010101" charset="-122"/>
              </a:rPr>
              <a:t>                            </a:t>
            </a:r>
            <a:r>
              <a:rPr lang="en-US" altLang="zh-CN" sz="3600">
                <a:solidFill>
                  <a:srgbClr val="080BA5"/>
                </a:solidFill>
              </a:rPr>
              <a:t>——</a:t>
            </a:r>
            <a:r>
              <a:rPr lang="zh-CN" altLang="en-US" sz="3600">
                <a:solidFill>
                  <a:srgbClr val="080BA5"/>
                </a:solidFill>
              </a:rPr>
              <a:t>郭井生</a:t>
            </a:r>
            <a:endParaRPr lang="zh-CN" altLang="en-US" sz="3600">
              <a:solidFill>
                <a:srgbClr val="080BA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7372" y="2309918"/>
            <a:ext cx="5837767" cy="2205567"/>
          </a:xfrm>
        </p:spPr>
        <p:txBody>
          <a:bodyPr anchor="b">
            <a:normAutofit/>
          </a:bodyPr>
          <a:lstStyle/>
          <a:p>
            <a:pPr marL="914400" marR="0" lvl="0" indent="-914400" algn="ctr" defTabSz="914400" rtl="0" eaLnBrk="0" fontAlgn="base" latinLnBrk="0" hangingPunct="0">
              <a:lnSpc>
                <a:spcPct val="100000"/>
              </a:lnSpc>
              <a:spcBef>
                <a:spcPct val="0"/>
              </a:spcBef>
              <a:spcAft>
                <a:spcPct val="0"/>
              </a:spcAft>
              <a:buClrTx/>
              <a:buSzTx/>
              <a:buFontTx/>
              <a:buNone/>
              <a:defRPr/>
            </a:pPr>
            <a:r>
              <a:rPr kumimoji="0" lang="zh-CN" altLang="en-US" sz="66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sym typeface="+mn-ea"/>
              </a:rPr>
              <a:t>敬请各位同仁</a:t>
            </a:r>
            <a:br>
              <a:rPr kumimoji="0" lang="en-US" altLang="zh-CN" sz="66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sym typeface="+mn-ea"/>
              </a:rPr>
            </a:br>
            <a:r>
              <a:rPr kumimoji="0" lang="zh-CN" altLang="en-US" sz="66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sym typeface="+mn-ea"/>
              </a:rPr>
              <a:t>批评指正！</a:t>
            </a:r>
            <a:endParaRPr kumimoji="0" lang="zh-CN" altLang="en-US" sz="66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sym typeface="+mn-ea"/>
            </a:endParaRPr>
          </a:p>
        </p:txBody>
      </p:sp>
      <p:sp>
        <p:nvSpPr>
          <p:cNvPr id="91138" name="文本占位符 2"/>
          <p:cNvSpPr>
            <a:spLocks noGrp="1"/>
          </p:cNvSpPr>
          <p:nvPr>
            <p:ph type="body" idx="1"/>
          </p:nvPr>
        </p:nvSpPr>
        <p:spPr>
          <a:xfrm>
            <a:off x="6093460" y="4515485"/>
            <a:ext cx="4083050" cy="563245"/>
          </a:xfrm>
          <a:prstGeom prst="rect">
            <a:avLst/>
          </a:prstGeom>
          <a:noFill/>
          <a:ln>
            <a:noFill/>
          </a:ln>
        </p:spPr>
        <p:txBody>
          <a:bodyPr anchor="t" anchorCtr="0"/>
          <a:p>
            <a:pPr algn="dist"/>
            <a:r>
              <a:rPr lang="en-US" altLang="zh-CN" b="1" dirty="0">
                <a:solidFill>
                  <a:srgbClr val="C00000"/>
                </a:solidFill>
                <a:latin typeface="Times New Roman" panose="02020603050405020304" charset="0"/>
                <a:ea typeface="+mn-ea"/>
                <a:cs typeface="Times New Roman" panose="02020603050405020304" charset="0"/>
                <a:sym typeface="方正兰亭黑_GBK"/>
              </a:rPr>
              <a:t>THANK YOU</a:t>
            </a:r>
            <a:endParaRPr lang="en-US" altLang="zh-CN" b="1" dirty="0">
              <a:solidFill>
                <a:srgbClr val="C00000"/>
              </a:solidFill>
              <a:latin typeface="Times New Roman" panose="02020603050405020304" charset="0"/>
              <a:ea typeface="+mn-ea"/>
              <a:cs typeface="Times New Roman" panose="02020603050405020304" charset="0"/>
              <a:sym typeface="方正兰亭黑_GBK"/>
            </a:endParaRPr>
          </a:p>
        </p:txBody>
      </p:sp>
      <p:pic>
        <p:nvPicPr>
          <p:cNvPr id="4" name="图片 3" descr="timg (1)"/>
          <p:cNvPicPr>
            <a:picLocks noChangeAspect="1"/>
          </p:cNvPicPr>
          <p:nvPr/>
        </p:nvPicPr>
        <p:blipFill>
          <a:blip r:embed="rId1"/>
          <a:srcRect l="12596" t="14058" r="12557" b="13873"/>
          <a:stretch>
            <a:fillRect/>
          </a:stretch>
        </p:blipFill>
        <p:spPr>
          <a:xfrm>
            <a:off x="1270635" y="1806569"/>
            <a:ext cx="3460750" cy="3450594"/>
          </a:xfrm>
          <a:prstGeom prst="ellipse">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timg (1)"/>
          <p:cNvPicPr>
            <a:picLocks noChangeAspect="1"/>
          </p:cNvPicPr>
          <p:nvPr/>
        </p:nvPicPr>
        <p:blipFill>
          <a:blip r:embed="rId1">
            <a:grayscl/>
            <a:lum bright="70000" contrast="-70000"/>
          </a:blip>
          <a:srcRect l="12596" t="14058" r="12557" b="13873"/>
          <a:stretch>
            <a:fillRect/>
          </a:stretch>
        </p:blipFill>
        <p:spPr>
          <a:xfrm>
            <a:off x="189865" y="126997"/>
            <a:ext cx="3460750" cy="3450585"/>
          </a:xfrm>
          <a:prstGeom prst="ellipse">
            <a:avLst/>
          </a:prstGeom>
        </p:spPr>
      </p:pic>
      <p:pic>
        <p:nvPicPr>
          <p:cNvPr id="6" name="图片 5" descr="timg (1)"/>
          <p:cNvPicPr>
            <a:picLocks noChangeAspect="1"/>
          </p:cNvPicPr>
          <p:nvPr/>
        </p:nvPicPr>
        <p:blipFill>
          <a:blip r:embed="rId1">
            <a:grayscl/>
            <a:lum bright="70000" contrast="-70000"/>
          </a:blip>
          <a:srcRect l="12596" t="14058" r="12557" b="13873"/>
          <a:stretch>
            <a:fillRect/>
          </a:stretch>
        </p:blipFill>
        <p:spPr>
          <a:xfrm>
            <a:off x="62865" y="-3"/>
            <a:ext cx="3460750" cy="3450585"/>
          </a:xfrm>
          <a:prstGeom prst="ellipse">
            <a:avLst/>
          </a:prstGeom>
        </p:spPr>
      </p:pic>
      <p:sp>
        <p:nvSpPr>
          <p:cNvPr id="2" name="文本框 1"/>
          <p:cNvSpPr txBox="1"/>
          <p:nvPr/>
        </p:nvSpPr>
        <p:spPr>
          <a:xfrm>
            <a:off x="2435860" y="1769110"/>
            <a:ext cx="7586980" cy="583565"/>
          </a:xfrm>
          <a:prstGeom prst="rect">
            <a:avLst/>
          </a:prstGeom>
          <a:noFill/>
        </p:spPr>
        <p:txBody>
          <a:bodyPr wrap="square" rtlCol="0" anchor="t">
            <a:spAutoFit/>
          </a:bodyPr>
          <a:p>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所有棘手的问题，都和</a:t>
            </a:r>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认同</a:t>
            </a:r>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有关。</a:t>
            </a:r>
            <a:endPar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nvSpPr>
        <p:spPr>
          <a:xfrm>
            <a:off x="2132965" y="900430"/>
            <a:ext cx="5233035" cy="645160"/>
          </a:xfrm>
          <a:prstGeom prst="rect">
            <a:avLst/>
          </a:prstGeom>
          <a:noFill/>
        </p:spPr>
        <p:txBody>
          <a:bodyPr wrap="none" rtlCol="0">
            <a:spAutoFit/>
          </a:bodyPr>
          <a:p>
            <a:r>
              <a:rPr lang="zh-CN" altLang="en-US" sz="3600" b="1">
                <a:latin typeface="黑体" panose="02010609060101010101" pitchFamily="49" charset="-122"/>
                <a:ea typeface="黑体" panose="02010609060101010101" pitchFamily="49" charset="-122"/>
                <a:cs typeface="黑体" panose="02010609060101010101" pitchFamily="49" charset="-122"/>
              </a:rPr>
              <a:t>一、为何谈论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2132965" y="2576195"/>
            <a:ext cx="6610350" cy="645160"/>
          </a:xfrm>
          <a:prstGeom prst="rect">
            <a:avLst/>
          </a:prstGeom>
          <a:noFill/>
        </p:spPr>
        <p:txBody>
          <a:bodyPr wrap="none" rtlCol="0">
            <a:spAutoFit/>
          </a:bodyPr>
          <a:p>
            <a:pPr algn="l"/>
            <a:r>
              <a:rPr lang="zh-CN" altLang="en-US" sz="3600" b="1">
                <a:latin typeface="黑体" panose="02010609060101010101" pitchFamily="49" charset="-122"/>
                <a:ea typeface="黑体" panose="02010609060101010101" pitchFamily="49" charset="-122"/>
                <a:cs typeface="黑体" panose="02010609060101010101" pitchFamily="49" charset="-122"/>
              </a:rPr>
              <a:t>二、</a:t>
            </a:r>
            <a:r>
              <a:rPr lang="zh-CN" altLang="en-US" sz="3600" b="1">
                <a:latin typeface="黑体" panose="02010609060101010101" pitchFamily="49" charset="-122"/>
                <a:ea typeface="黑体" panose="02010609060101010101" pitchFamily="49" charset="-122"/>
                <a:cs typeface="黑体" panose="02010609060101010101" pitchFamily="49" charset="-122"/>
                <a:sym typeface="+mn-ea"/>
              </a:rPr>
              <a:t>何</a:t>
            </a:r>
            <a:r>
              <a:rPr lang="zh-CN" altLang="en-US" sz="3600" b="1">
                <a:latin typeface="黑体" panose="02010609060101010101" pitchFamily="49" charset="-122"/>
                <a:ea typeface="黑体" panose="02010609060101010101" pitchFamily="49" charset="-122"/>
                <a:cs typeface="黑体" panose="02010609060101010101" pitchFamily="49" charset="-122"/>
              </a:rPr>
              <a:t>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？认同什么？</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2230120" y="4176395"/>
            <a:ext cx="5744210" cy="645160"/>
          </a:xfrm>
          <a:prstGeom prst="rect">
            <a:avLst/>
          </a:prstGeom>
          <a:noFill/>
        </p:spPr>
        <p:txBody>
          <a:bodyPr wrap="square" rtlCol="0">
            <a:spAutoFit/>
          </a:bodyPr>
          <a:p>
            <a:pPr algn="l"/>
            <a:r>
              <a:rPr lang="zh-CN" altLang="en-US" sz="3600" b="1">
                <a:latin typeface="黑体" panose="02010609060101010101" pitchFamily="49" charset="-122"/>
                <a:ea typeface="黑体" panose="02010609060101010101" pitchFamily="49" charset="-122"/>
                <a:cs typeface="黑体" panose="02010609060101010101" pitchFamily="49" charset="-122"/>
              </a:rPr>
              <a:t>三、</a:t>
            </a:r>
            <a:r>
              <a:rPr lang="zh-CN" altLang="en-US" sz="3600" b="1">
                <a:latin typeface="黑体" panose="02010609060101010101" pitchFamily="49" charset="-122"/>
                <a:ea typeface="黑体" panose="02010609060101010101" pitchFamily="49" charset="-122"/>
                <a:cs typeface="黑体" panose="02010609060101010101" pitchFamily="49" charset="-122"/>
                <a:sym typeface="+mn-ea"/>
              </a:rPr>
              <a:t>如何讲述</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4" grpId="0"/>
      <p:bldP spid="4"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17475" y="436245"/>
            <a:ext cx="5233035" cy="645160"/>
          </a:xfrm>
          <a:prstGeom prst="rect">
            <a:avLst/>
          </a:prstGeom>
          <a:noFill/>
        </p:spPr>
        <p:txBody>
          <a:bodyPr wrap="none" rtlCol="0">
            <a:spAutoFit/>
          </a:bodyPr>
          <a:p>
            <a:r>
              <a:rPr lang="zh-CN" altLang="en-US" sz="3600" b="1">
                <a:latin typeface="黑体" panose="02010609060101010101" pitchFamily="49" charset="-122"/>
                <a:ea typeface="黑体" panose="02010609060101010101" pitchFamily="49" charset="-122"/>
                <a:cs typeface="黑体" panose="02010609060101010101" pitchFamily="49" charset="-122"/>
              </a:rPr>
              <a:t>一、为何谈论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1454785" y="2021840"/>
            <a:ext cx="9283065" cy="2553335"/>
          </a:xfrm>
          <a:prstGeom prst="rect">
            <a:avLst/>
          </a:prstGeom>
          <a:noFill/>
        </p:spPr>
        <p:txBody>
          <a:bodyPr wrap="square" rtlCol="0">
            <a:spAutoFit/>
          </a:bodyPr>
          <a:p>
            <a:pPr algn="l">
              <a:lnSpc>
                <a:spcPct val="125000"/>
              </a:lnSpc>
              <a:spcBef>
                <a:spcPts val="0"/>
              </a:spcBef>
              <a:spcAft>
                <a:spcPts val="0"/>
              </a:spcAft>
            </a:pPr>
            <a:r>
              <a:rPr lang="en-US" altLang="zh-CN" sz="3200" b="1">
                <a:solidFill>
                  <a:srgbClr val="0B08A5"/>
                </a:solidFill>
                <a:latin typeface="楷体" panose="02010609060101010101" charset="-122"/>
                <a:ea typeface="楷体" panose="02010609060101010101" charset="-122"/>
                <a:cs typeface="楷体" panose="02010609060101010101" charset="-122"/>
              </a:rPr>
              <a:t>    </a:t>
            </a:r>
            <a:r>
              <a:rPr lang="zh-CN" altLang="en-US" sz="3200" b="1">
                <a:solidFill>
                  <a:srgbClr val="0B08A5"/>
                </a:solidFill>
                <a:latin typeface="楷体" panose="02010609060101010101" charset="-122"/>
                <a:ea typeface="楷体" panose="02010609060101010101" charset="-122"/>
                <a:cs typeface="楷体" panose="02010609060101010101" charset="-122"/>
              </a:rPr>
              <a:t>伴随着近现代国际体系的发育与形成，寻求</a:t>
            </a:r>
            <a:endParaRPr lang="zh-CN" altLang="en-US" sz="3200" b="1">
              <a:solidFill>
                <a:srgbClr val="0B08A5"/>
              </a:solidFill>
              <a:latin typeface="楷体" panose="02010609060101010101" charset="-122"/>
              <a:ea typeface="楷体" panose="02010609060101010101" charset="-122"/>
              <a:cs typeface="楷体" panose="02010609060101010101" charset="-122"/>
            </a:endParaRPr>
          </a:p>
          <a:p>
            <a:pPr algn="l">
              <a:lnSpc>
                <a:spcPct val="125000"/>
              </a:lnSpc>
              <a:spcBef>
                <a:spcPts val="0"/>
              </a:spcBef>
              <a:spcAft>
                <a:spcPts val="0"/>
              </a:spcAft>
            </a:pPr>
            <a:r>
              <a:rPr lang="en-US" altLang="zh-CN" sz="3200" b="1">
                <a:solidFill>
                  <a:srgbClr val="C00000"/>
                </a:solidFill>
                <a:latin typeface="楷体" panose="02010609060101010101" charset="-122"/>
                <a:ea typeface="楷体" panose="02010609060101010101" charset="-122"/>
                <a:cs typeface="楷体" panose="02010609060101010101" charset="-122"/>
              </a:rPr>
              <a:t>“</a:t>
            </a:r>
            <a:r>
              <a:rPr lang="zh-CN" altLang="en-US" sz="3200" b="1">
                <a:solidFill>
                  <a:srgbClr val="C00000"/>
                </a:solidFill>
                <a:latin typeface="楷体" panose="02010609060101010101" charset="-122"/>
                <a:ea typeface="楷体" panose="02010609060101010101" charset="-122"/>
                <a:cs typeface="楷体" panose="02010609060101010101" charset="-122"/>
              </a:rPr>
              <a:t>国家认同</a:t>
            </a:r>
            <a:r>
              <a:rPr lang="en-US" altLang="zh-CN" sz="3200" b="1">
                <a:solidFill>
                  <a:srgbClr val="C00000"/>
                </a:solidFill>
                <a:latin typeface="楷体" panose="02010609060101010101" charset="-122"/>
                <a:ea typeface="楷体" panose="02010609060101010101" charset="-122"/>
                <a:cs typeface="楷体" panose="02010609060101010101" charset="-122"/>
              </a:rPr>
              <a:t>”</a:t>
            </a:r>
            <a:r>
              <a:rPr lang="zh-CN" altLang="en-US" sz="3200" b="1">
                <a:solidFill>
                  <a:srgbClr val="C00000"/>
                </a:solidFill>
                <a:latin typeface="楷体" panose="02010609060101010101" charset="-122"/>
                <a:ea typeface="楷体" panose="02010609060101010101" charset="-122"/>
                <a:cs typeface="楷体" panose="02010609060101010101" charset="-122"/>
              </a:rPr>
              <a:t>和</a:t>
            </a:r>
            <a:r>
              <a:rPr lang="en-US" altLang="zh-CN" sz="3200" b="1">
                <a:solidFill>
                  <a:srgbClr val="C00000"/>
                </a:solidFill>
                <a:latin typeface="楷体" panose="02010609060101010101" charset="-122"/>
                <a:ea typeface="楷体" panose="02010609060101010101" charset="-122"/>
                <a:cs typeface="楷体" panose="02010609060101010101" charset="-122"/>
              </a:rPr>
              <a:t>“</a:t>
            </a:r>
            <a:r>
              <a:rPr lang="zh-CN" altLang="en-US" sz="3200" b="1">
                <a:solidFill>
                  <a:srgbClr val="C00000"/>
                </a:solidFill>
                <a:latin typeface="楷体" panose="02010609060101010101" charset="-122"/>
                <a:ea typeface="楷体" panose="02010609060101010101" charset="-122"/>
                <a:cs typeface="楷体" panose="02010609060101010101" charset="-122"/>
              </a:rPr>
              <a:t>民族认同</a:t>
            </a:r>
            <a:r>
              <a:rPr lang="en-US" altLang="zh-CN" sz="3200" b="1">
                <a:solidFill>
                  <a:srgbClr val="C00000"/>
                </a:solidFill>
                <a:latin typeface="楷体" panose="02010609060101010101" charset="-122"/>
                <a:ea typeface="楷体" panose="02010609060101010101" charset="-122"/>
                <a:cs typeface="楷体" panose="02010609060101010101" charset="-122"/>
              </a:rPr>
              <a:t>”</a:t>
            </a:r>
            <a:r>
              <a:rPr lang="zh-CN" altLang="en-US" sz="3200" b="1">
                <a:solidFill>
                  <a:srgbClr val="0B08A5"/>
                </a:solidFill>
                <a:latin typeface="楷体" panose="02010609060101010101" charset="-122"/>
                <a:ea typeface="楷体" panose="02010609060101010101" charset="-122"/>
                <a:cs typeface="楷体" panose="02010609060101010101" charset="-122"/>
              </a:rPr>
              <a:t>成为近两三百年来</a:t>
            </a:r>
            <a:endParaRPr lang="zh-CN" altLang="en-US" sz="3200" b="1">
              <a:solidFill>
                <a:srgbClr val="0B08A5"/>
              </a:solidFill>
              <a:latin typeface="楷体" panose="02010609060101010101" charset="-122"/>
              <a:ea typeface="楷体" panose="02010609060101010101" charset="-122"/>
              <a:cs typeface="楷体" panose="02010609060101010101" charset="-122"/>
            </a:endParaRPr>
          </a:p>
          <a:p>
            <a:pPr algn="l">
              <a:lnSpc>
                <a:spcPct val="125000"/>
              </a:lnSpc>
              <a:spcBef>
                <a:spcPts val="0"/>
              </a:spcBef>
              <a:spcAft>
                <a:spcPts val="0"/>
              </a:spcAft>
            </a:pPr>
            <a:r>
              <a:rPr lang="zh-CN" altLang="en-US" sz="3200" b="1">
                <a:solidFill>
                  <a:srgbClr val="0B08A5"/>
                </a:solidFill>
                <a:latin typeface="楷体" panose="02010609060101010101" charset="-122"/>
                <a:ea typeface="楷体" panose="02010609060101010101" charset="-122"/>
                <a:cs typeface="楷体" panose="02010609060101010101" charset="-122"/>
              </a:rPr>
              <a:t>席卷整个人类社会的一股重大政治潮流。</a:t>
            </a:r>
            <a:endParaRPr lang="zh-CN" altLang="en-US" sz="3200" b="1">
              <a:solidFill>
                <a:srgbClr val="0B08A5"/>
              </a:solidFill>
              <a:latin typeface="楷体" panose="02010609060101010101" charset="-122"/>
              <a:ea typeface="楷体" panose="02010609060101010101" charset="-122"/>
              <a:cs typeface="楷体" panose="02010609060101010101" charset="-122"/>
            </a:endParaRPr>
          </a:p>
          <a:p>
            <a:pPr algn="l">
              <a:lnSpc>
                <a:spcPct val="125000"/>
              </a:lnSpc>
              <a:spcBef>
                <a:spcPts val="0"/>
              </a:spcBef>
              <a:spcAft>
                <a:spcPts val="0"/>
              </a:spcAft>
            </a:pPr>
            <a:r>
              <a:rPr lang="zh-CN" altLang="en-US" sz="3200" b="1">
                <a:solidFill>
                  <a:srgbClr val="0B08A5"/>
                </a:solidFill>
                <a:latin typeface="楷体" panose="02010609060101010101" charset="-122"/>
                <a:ea typeface="楷体" panose="02010609060101010101" charset="-122"/>
                <a:cs typeface="楷体" panose="02010609060101010101" charset="-122"/>
              </a:rPr>
              <a:t> </a:t>
            </a:r>
            <a:r>
              <a:rPr lang="en-US" altLang="zh-CN" sz="3200" b="1">
                <a:solidFill>
                  <a:srgbClr val="0B08A5"/>
                </a:solidFill>
                <a:latin typeface="楷体" panose="02010609060101010101" charset="-122"/>
                <a:ea typeface="楷体" panose="02010609060101010101" charset="-122"/>
                <a:cs typeface="楷体" panose="02010609060101010101" charset="-122"/>
              </a:rPr>
              <a:t>                 ——</a:t>
            </a:r>
            <a:r>
              <a:rPr lang="zh-CN" altLang="en-US" sz="3200" b="1">
                <a:solidFill>
                  <a:srgbClr val="0B08A5"/>
                </a:solidFill>
                <a:latin typeface="楷体" panose="02010609060101010101" charset="-122"/>
                <a:ea typeface="楷体" panose="02010609060101010101" charset="-122"/>
                <a:cs typeface="楷体" panose="02010609060101010101" charset="-122"/>
                <a:sym typeface="+mn-ea"/>
              </a:rPr>
              <a:t>《谁来决定我们是谁》</a:t>
            </a:r>
            <a:endParaRPr lang="zh-CN" altLang="en-US" sz="3200" b="1">
              <a:solidFill>
                <a:srgbClr val="0B08A5"/>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nvGrpSpPr>
        <p:grpSpPr>
          <a:xfrm>
            <a:off x="3124200" y="856615"/>
            <a:ext cx="2735580" cy="4329430"/>
            <a:chOff x="5421" y="1722"/>
            <a:chExt cx="4308" cy="6818"/>
          </a:xfrm>
        </p:grpSpPr>
        <p:pic>
          <p:nvPicPr>
            <p:cNvPr id="3" name="图片 2" descr="u=3338389021,360810943&amp;fm=224&amp;gp=0"/>
            <p:cNvPicPr>
              <a:picLocks noChangeAspect="1"/>
            </p:cNvPicPr>
            <p:nvPr/>
          </p:nvPicPr>
          <p:blipFill>
            <a:blip r:embed="rId1"/>
            <a:srcRect l="24568" r="21167"/>
            <a:stretch>
              <a:fillRect/>
            </a:stretch>
          </p:blipFill>
          <p:spPr>
            <a:xfrm>
              <a:off x="6017" y="1722"/>
              <a:ext cx="3390" cy="5220"/>
            </a:xfrm>
            <a:prstGeom prst="rect">
              <a:avLst/>
            </a:prstGeom>
          </p:spPr>
        </p:pic>
        <p:sp>
          <p:nvSpPr>
            <p:cNvPr id="5" name="文本框 4"/>
            <p:cNvSpPr txBox="1"/>
            <p:nvPr/>
          </p:nvSpPr>
          <p:spPr>
            <a:xfrm>
              <a:off x="5421" y="6942"/>
              <a:ext cx="4308" cy="1598"/>
            </a:xfrm>
            <a:prstGeom prst="rect">
              <a:avLst/>
            </a:prstGeom>
            <a:noFill/>
          </p:spPr>
          <p:txBody>
            <a:bodyPr wrap="none" rtlCol="0">
              <a:spAutoFit/>
            </a:bodyPr>
            <a:p>
              <a:r>
                <a:rPr lang="zh-CN" altLang="en-US" sz="2000" b="1">
                  <a:latin typeface="楷体" panose="02010609060101010101" charset="-122"/>
                  <a:ea typeface="楷体" panose="02010609060101010101" charset="-122"/>
                  <a:cs typeface="楷体" panose="02010609060101010101" charset="-122"/>
                </a:rPr>
                <a:t>《殊方未远</a:t>
              </a:r>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中国古代</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的疆域、民族与认同》</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a:t>
              </a:r>
              <a:r>
                <a:rPr lang="en-US" altLang="zh-CN" sz="2000" b="1">
                  <a:solidFill>
                    <a:srgbClr val="FF0000"/>
                  </a:solidFill>
                  <a:latin typeface="楷体" panose="02010609060101010101" charset="-122"/>
                  <a:ea typeface="楷体" panose="02010609060101010101" charset="-122"/>
                  <a:cs typeface="楷体" panose="02010609060101010101" charset="-122"/>
                </a:rPr>
                <a:t>2016</a:t>
              </a:r>
              <a:r>
                <a:rPr lang="zh-CN" altLang="en-US" sz="2000" b="1">
                  <a:solidFill>
                    <a:srgbClr val="FF0000"/>
                  </a:solidFill>
                  <a:latin typeface="楷体" panose="02010609060101010101" charset="-122"/>
                  <a:ea typeface="楷体" panose="02010609060101010101" charset="-122"/>
                  <a:cs typeface="楷体" panose="02010609060101010101" charset="-122"/>
                </a:rPr>
                <a:t>年版</a:t>
              </a:r>
              <a:r>
                <a:rPr lang="zh-CN" altLang="en-US" sz="2000" b="1">
                  <a:latin typeface="楷体" panose="02010609060101010101" charset="-122"/>
                  <a:ea typeface="楷体" panose="02010609060101010101" charset="-122"/>
                  <a:cs typeface="楷体" panose="02010609060101010101" charset="-122"/>
                </a:rPr>
                <a:t>）</a:t>
              </a:r>
              <a:endParaRPr lang="zh-CN" altLang="en-US" sz="2000" b="1">
                <a:latin typeface="楷体" panose="02010609060101010101" charset="-122"/>
                <a:ea typeface="楷体" panose="02010609060101010101" charset="-122"/>
                <a:cs typeface="楷体" panose="02010609060101010101" charset="-122"/>
              </a:endParaRPr>
            </a:p>
          </p:txBody>
        </p:sp>
      </p:grpSp>
      <p:grpSp>
        <p:nvGrpSpPr>
          <p:cNvPr id="12" name="组合 11"/>
          <p:cNvGrpSpPr/>
          <p:nvPr/>
        </p:nvGrpSpPr>
        <p:grpSpPr>
          <a:xfrm>
            <a:off x="147955" y="938530"/>
            <a:ext cx="2604770" cy="4139480"/>
            <a:chOff x="819" y="1654"/>
            <a:chExt cx="4288" cy="6587"/>
          </a:xfrm>
        </p:grpSpPr>
        <p:pic>
          <p:nvPicPr>
            <p:cNvPr id="2" name="图片 1" descr="u=571978523,3319150914&amp;fm=224&amp;gp=0"/>
            <p:cNvPicPr>
              <a:picLocks noChangeAspect="1"/>
            </p:cNvPicPr>
            <p:nvPr>
              <p:custDataLst>
                <p:tags r:id="rId2"/>
              </p:custDataLst>
            </p:nvPr>
          </p:nvPicPr>
          <p:blipFill>
            <a:blip r:embed="rId3"/>
            <a:srcRect l="5113" r="9148"/>
            <a:stretch>
              <a:fillRect/>
            </a:stretch>
          </p:blipFill>
          <p:spPr>
            <a:xfrm>
              <a:off x="1125" y="1654"/>
              <a:ext cx="3813" cy="5270"/>
            </a:xfrm>
            <a:prstGeom prst="rect">
              <a:avLst/>
            </a:prstGeom>
          </p:spPr>
        </p:pic>
        <p:sp>
          <p:nvSpPr>
            <p:cNvPr id="7" name="文本框 6"/>
            <p:cNvSpPr txBox="1"/>
            <p:nvPr/>
          </p:nvSpPr>
          <p:spPr>
            <a:xfrm>
              <a:off x="819" y="7116"/>
              <a:ext cx="4288" cy="1125"/>
            </a:xfrm>
            <a:prstGeom prst="rect">
              <a:avLst/>
            </a:prstGeom>
            <a:noFill/>
          </p:spPr>
          <p:txBody>
            <a:bodyPr wrap="square" rtlCol="0">
              <a:spAutoFit/>
            </a:bodyPr>
            <a:p>
              <a:r>
                <a:rPr lang="zh-CN" altLang="en-US" sz="2000" b="1">
                  <a:latin typeface="楷体" panose="02010609060101010101" charset="-122"/>
                  <a:ea typeface="楷体" panose="02010609060101010101" charset="-122"/>
                  <a:cs typeface="楷体" panose="02010609060101010101" charset="-122"/>
                </a:rPr>
                <a:t>《谁来决定我们是谁》</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a:t>
              </a:r>
              <a:r>
                <a:rPr lang="en-US" altLang="zh-CN" sz="2000" b="1">
                  <a:solidFill>
                    <a:srgbClr val="FF0000"/>
                  </a:solidFill>
                  <a:latin typeface="楷体" panose="02010609060101010101" charset="-122"/>
                  <a:ea typeface="楷体" panose="02010609060101010101" charset="-122"/>
                  <a:cs typeface="楷体" panose="02010609060101010101" charset="-122"/>
                </a:rPr>
                <a:t>2013</a:t>
              </a:r>
              <a:r>
                <a:rPr lang="zh-CN" altLang="en-US" sz="2000" b="1">
                  <a:solidFill>
                    <a:srgbClr val="FF0000"/>
                  </a:solidFill>
                  <a:latin typeface="楷体" panose="02010609060101010101" charset="-122"/>
                  <a:ea typeface="楷体" panose="02010609060101010101" charset="-122"/>
                  <a:cs typeface="楷体" panose="02010609060101010101" charset="-122"/>
                </a:rPr>
                <a:t>年版</a:t>
              </a:r>
              <a:r>
                <a:rPr lang="zh-CN" altLang="en-US" sz="2000" b="1">
                  <a:latin typeface="楷体" panose="02010609060101010101" charset="-122"/>
                  <a:ea typeface="楷体" panose="02010609060101010101" charset="-122"/>
                  <a:cs typeface="楷体" panose="02010609060101010101" charset="-122"/>
                </a:rPr>
                <a:t>）</a:t>
              </a:r>
              <a:endParaRPr lang="zh-CN" altLang="en-US" sz="2000" b="1">
                <a:latin typeface="楷体" panose="02010609060101010101" charset="-122"/>
                <a:ea typeface="楷体" panose="02010609060101010101" charset="-122"/>
                <a:cs typeface="楷体" panose="02010609060101010101" charset="-122"/>
              </a:endParaRPr>
            </a:p>
          </p:txBody>
        </p:sp>
      </p:grpSp>
      <p:grpSp>
        <p:nvGrpSpPr>
          <p:cNvPr id="14" name="组合 13"/>
          <p:cNvGrpSpPr/>
          <p:nvPr/>
        </p:nvGrpSpPr>
        <p:grpSpPr>
          <a:xfrm>
            <a:off x="6252210" y="1013460"/>
            <a:ext cx="2523490" cy="4172273"/>
            <a:chOff x="10230" y="1697"/>
            <a:chExt cx="3938" cy="6930"/>
          </a:xfrm>
        </p:grpSpPr>
        <p:sp>
          <p:nvSpPr>
            <p:cNvPr id="6" name="文本框 5"/>
            <p:cNvSpPr txBox="1"/>
            <p:nvPr/>
          </p:nvSpPr>
          <p:spPr>
            <a:xfrm>
              <a:off x="10230" y="6942"/>
              <a:ext cx="3938" cy="1685"/>
            </a:xfrm>
            <a:prstGeom prst="rect">
              <a:avLst/>
            </a:prstGeom>
            <a:noFill/>
          </p:spPr>
          <p:txBody>
            <a:bodyPr wrap="square" rtlCol="0">
              <a:spAutoFit/>
            </a:bodyPr>
            <a:p>
              <a:r>
                <a:rPr lang="zh-CN" altLang="en-US" sz="2000" b="1">
                  <a:latin typeface="楷体" panose="02010609060101010101" charset="-122"/>
                  <a:ea typeface="楷体" panose="02010609060101010101" charset="-122"/>
                  <a:cs typeface="楷体" panose="02010609060101010101" charset="-122"/>
                </a:rPr>
                <a:t>《</a:t>
              </a:r>
              <a:r>
                <a:rPr lang="zh-CN" sz="2000" b="1">
                  <a:latin typeface="楷体" panose="02010609060101010101" charset="-122"/>
                  <a:ea typeface="楷体" panose="02010609060101010101" charset="-122"/>
                  <a:cs typeface="楷体" panose="02010609060101010101" charset="-122"/>
                </a:rPr>
                <a:t>家国天下</a:t>
              </a:r>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现代中国的个人、国家与世界认同》（</a:t>
              </a:r>
              <a:r>
                <a:rPr lang="en-US" altLang="zh-CN" sz="2000" b="1">
                  <a:solidFill>
                    <a:srgbClr val="FF0000"/>
                  </a:solidFill>
                  <a:latin typeface="楷体" panose="02010609060101010101" charset="-122"/>
                  <a:ea typeface="楷体" panose="02010609060101010101" charset="-122"/>
                  <a:cs typeface="楷体" panose="02010609060101010101" charset="-122"/>
                </a:rPr>
                <a:t>2017</a:t>
              </a:r>
              <a:r>
                <a:rPr lang="zh-CN" altLang="en-US" sz="2000" b="1">
                  <a:solidFill>
                    <a:srgbClr val="FF0000"/>
                  </a:solidFill>
                  <a:latin typeface="楷体" panose="02010609060101010101" charset="-122"/>
                  <a:ea typeface="楷体" panose="02010609060101010101" charset="-122"/>
                  <a:cs typeface="楷体" panose="02010609060101010101" charset="-122"/>
                </a:rPr>
                <a:t>年版</a:t>
              </a:r>
              <a:r>
                <a:rPr lang="zh-CN" altLang="en-US" sz="2000" b="1">
                  <a:latin typeface="楷体" panose="02010609060101010101" charset="-122"/>
                  <a:ea typeface="楷体" panose="02010609060101010101" charset="-122"/>
                  <a:cs typeface="楷体" panose="02010609060101010101" charset="-122"/>
                </a:rPr>
                <a:t>）</a:t>
              </a:r>
              <a:endParaRPr lang="zh-CN" altLang="en-US" sz="2000" b="1">
                <a:latin typeface="楷体" panose="02010609060101010101" charset="-122"/>
                <a:ea typeface="楷体" panose="02010609060101010101" charset="-122"/>
                <a:cs typeface="楷体" panose="02010609060101010101" charset="-122"/>
              </a:endParaRPr>
            </a:p>
          </p:txBody>
        </p:sp>
        <p:pic>
          <p:nvPicPr>
            <p:cNvPr id="8" name="图片 7" descr="src=http___www.t-biao.com_tubiaoJDEwLmFsaWNkbi5jb20vdGZzY29tL2kzL1RCMWY4RXNRJDZYYjJhJDYkNlhYWF8hISQz.jpg&amp;refer=http___www.t-biao"/>
            <p:cNvPicPr>
              <a:picLocks noChangeAspect="1"/>
            </p:cNvPicPr>
            <p:nvPr/>
          </p:nvPicPr>
          <p:blipFill>
            <a:blip r:embed="rId4"/>
            <a:srcRect l="17471" r="15971"/>
            <a:stretch>
              <a:fillRect/>
            </a:stretch>
          </p:blipFill>
          <p:spPr>
            <a:xfrm>
              <a:off x="10628" y="1697"/>
              <a:ext cx="3491" cy="5245"/>
            </a:xfrm>
            <a:prstGeom prst="rect">
              <a:avLst/>
            </a:prstGeom>
          </p:spPr>
        </p:pic>
      </p:grpSp>
      <p:grpSp>
        <p:nvGrpSpPr>
          <p:cNvPr id="15" name="组合 14"/>
          <p:cNvGrpSpPr/>
          <p:nvPr/>
        </p:nvGrpSpPr>
        <p:grpSpPr>
          <a:xfrm>
            <a:off x="9190990" y="1087755"/>
            <a:ext cx="2993390" cy="4151630"/>
            <a:chOff x="14669" y="2002"/>
            <a:chExt cx="4714" cy="6538"/>
          </a:xfrm>
        </p:grpSpPr>
        <p:pic>
          <p:nvPicPr>
            <p:cNvPr id="4" name="图片 3" descr="src=http___5b0988e595225.cdn.sohucs.com_q_70,c_zoom,w_640_images_20180122_6b8579d0a7474aceade6cf1364b4b619.jpeg&amp;refer=http___5b0988e595225.cdn.sohucs"/>
            <p:cNvPicPr>
              <a:picLocks noChangeAspect="1"/>
            </p:cNvPicPr>
            <p:nvPr/>
          </p:nvPicPr>
          <p:blipFill>
            <a:blip r:embed="rId5"/>
            <a:srcRect l="9668" t="2991" r="10444" b="3926"/>
            <a:stretch>
              <a:fillRect/>
            </a:stretch>
          </p:blipFill>
          <p:spPr>
            <a:xfrm>
              <a:off x="14835" y="2002"/>
              <a:ext cx="3721" cy="4856"/>
            </a:xfrm>
            <a:prstGeom prst="rect">
              <a:avLst/>
            </a:prstGeom>
          </p:spPr>
        </p:pic>
        <p:sp>
          <p:nvSpPr>
            <p:cNvPr id="9" name="文本框 8"/>
            <p:cNvSpPr txBox="1"/>
            <p:nvPr/>
          </p:nvSpPr>
          <p:spPr>
            <a:xfrm>
              <a:off x="14669" y="6942"/>
              <a:ext cx="4714" cy="1598"/>
            </a:xfrm>
            <a:prstGeom prst="rect">
              <a:avLst/>
            </a:prstGeom>
            <a:noFill/>
          </p:spPr>
          <p:txBody>
            <a:bodyPr wrap="none" rtlCol="0">
              <a:spAutoFit/>
            </a:bodyPr>
            <a:p>
              <a:r>
                <a:rPr lang="zh-CN" altLang="en-US" sz="2000" b="1">
                  <a:latin typeface="楷体" panose="02010609060101010101" charset="-122"/>
                  <a:ea typeface="楷体" panose="02010609060101010101" charset="-122"/>
                  <a:cs typeface="楷体" panose="02010609060101010101" charset="-122"/>
                </a:rPr>
                <a:t>《追寻</a:t>
              </a:r>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我们</a:t>
              </a:r>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的根源</a:t>
              </a:r>
              <a:endParaRPr lang="zh-CN" altLang="en-US" sz="2000" b="1">
                <a:latin typeface="楷体" panose="02010609060101010101" charset="-122"/>
                <a:ea typeface="楷体" panose="02010609060101010101" charset="-122"/>
                <a:cs typeface="楷体" panose="02010609060101010101" charset="-122"/>
              </a:endParaRPr>
            </a:p>
            <a:p>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中国历史上的民族与</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国家意识》（</a:t>
              </a:r>
              <a:r>
                <a:rPr lang="en-US" altLang="zh-CN" sz="2000" b="1">
                  <a:solidFill>
                    <a:srgbClr val="FF0000"/>
                  </a:solidFill>
                  <a:latin typeface="楷体" panose="02010609060101010101" charset="-122"/>
                  <a:ea typeface="楷体" panose="02010609060101010101" charset="-122"/>
                  <a:cs typeface="楷体" panose="02010609060101010101" charset="-122"/>
                </a:rPr>
                <a:t>2018</a:t>
              </a:r>
              <a:r>
                <a:rPr lang="zh-CN" altLang="en-US" sz="2000" b="1">
                  <a:solidFill>
                    <a:srgbClr val="FF0000"/>
                  </a:solidFill>
                  <a:latin typeface="楷体" panose="02010609060101010101" charset="-122"/>
                  <a:ea typeface="楷体" panose="02010609060101010101" charset="-122"/>
                  <a:cs typeface="楷体" panose="02010609060101010101" charset="-122"/>
                </a:rPr>
                <a:t>年版</a:t>
              </a:r>
              <a:r>
                <a:rPr lang="zh-CN" altLang="en-US" sz="2000" b="1">
                  <a:latin typeface="楷体" panose="02010609060101010101" charset="-122"/>
                  <a:ea typeface="楷体" panose="02010609060101010101" charset="-122"/>
                  <a:cs typeface="楷体" panose="02010609060101010101" charset="-122"/>
                </a:rPr>
                <a:t>）</a:t>
              </a:r>
              <a:endParaRPr lang="zh-CN" altLang="en-US" sz="2000" b="1">
                <a:latin typeface="楷体" panose="02010609060101010101" charset="-122"/>
                <a:ea typeface="楷体" panose="02010609060101010101" charset="-122"/>
                <a:cs typeface="楷体" panose="02010609060101010101" charset="-122"/>
              </a:endParaRPr>
            </a:p>
          </p:txBody>
        </p:sp>
      </p:grpSp>
      <p:sp>
        <p:nvSpPr>
          <p:cNvPr id="10" name="文本框 9"/>
          <p:cNvSpPr txBox="1"/>
          <p:nvPr/>
        </p:nvSpPr>
        <p:spPr>
          <a:xfrm>
            <a:off x="117475" y="134620"/>
            <a:ext cx="5233035" cy="645160"/>
          </a:xfrm>
          <a:prstGeom prst="rect">
            <a:avLst/>
          </a:prstGeom>
          <a:noFill/>
        </p:spPr>
        <p:txBody>
          <a:bodyPr wrap="none" rtlCol="0">
            <a:spAutoFit/>
          </a:bodyPr>
          <a:p>
            <a:r>
              <a:rPr lang="zh-CN" altLang="en-US" sz="3600" b="1">
                <a:latin typeface="黑体" panose="02010609060101010101" pitchFamily="49" charset="-122"/>
                <a:ea typeface="黑体" panose="02010609060101010101" pitchFamily="49" charset="-122"/>
                <a:cs typeface="黑体" panose="02010609060101010101" pitchFamily="49" charset="-122"/>
              </a:rPr>
              <a:t>一、为何谈论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16" name="矩形 15"/>
          <p:cNvSpPr/>
          <p:nvPr/>
        </p:nvSpPr>
        <p:spPr>
          <a:xfrm>
            <a:off x="111760" y="855980"/>
            <a:ext cx="11967845" cy="4384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17475" y="5399405"/>
            <a:ext cx="11932285" cy="1322070"/>
          </a:xfrm>
          <a:prstGeom prst="rect">
            <a:avLst/>
          </a:prstGeom>
          <a:noFill/>
          <a:ln w="28575" cmpd="sng">
            <a:solidFill>
              <a:schemeClr val="accent1">
                <a:shade val="50000"/>
              </a:schemeClr>
            </a:solidFill>
            <a:prstDash val="sysDot"/>
          </a:ln>
        </p:spPr>
        <p:txBody>
          <a:bodyPr wrap="square" rtlCol="0" anchor="t">
            <a:spAutoFit/>
          </a:bodyPr>
          <a:p>
            <a:pPr algn="l">
              <a:lnSpc>
                <a:spcPct val="125000"/>
              </a:lnSpc>
              <a:spcBef>
                <a:spcPts val="0"/>
              </a:spcBef>
              <a:spcAft>
                <a:spcPts val="0"/>
              </a:spcAft>
            </a:pPr>
            <a:r>
              <a:rPr lang="en-US" altLang="zh-CN" sz="3200" b="1">
                <a:solidFill>
                  <a:srgbClr val="0B08A5"/>
                </a:solidFill>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3200" b="1">
                <a:solidFill>
                  <a:srgbClr val="0B08A5"/>
                </a:solidFill>
                <a:latin typeface="楷体" panose="02010609060101010101" charset="-122"/>
                <a:ea typeface="楷体" panose="02010609060101010101" charset="-122"/>
                <a:cs typeface="楷体" panose="02010609060101010101" charset="-122"/>
                <a:sym typeface="Arial" panose="020B0604020202020204" pitchFamily="34" charset="0"/>
              </a:rPr>
              <a:t>不断增进各族群众对</a:t>
            </a:r>
            <a:r>
              <a:rPr lang="zh-CN" altLang="en-US" sz="3200" b="1">
                <a:solidFill>
                  <a:srgbClr val="C00000"/>
                </a:solidFill>
                <a:latin typeface="楷体" panose="02010609060101010101" charset="-122"/>
                <a:ea typeface="楷体" panose="02010609060101010101" charset="-122"/>
                <a:cs typeface="楷体" panose="02010609060101010101" charset="-122"/>
                <a:sym typeface="Arial" panose="020B0604020202020204" pitchFamily="34" charset="0"/>
              </a:rPr>
              <a:t>伟大祖国、中华民族、中华文化、中国</a:t>
            </a:r>
            <a:endParaRPr lang="zh-CN" altLang="en-US" sz="3200" b="1">
              <a:solidFill>
                <a:srgbClr val="C00000"/>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gn="l">
              <a:lnSpc>
                <a:spcPct val="125000"/>
              </a:lnSpc>
              <a:spcBef>
                <a:spcPts val="0"/>
              </a:spcBef>
              <a:spcAft>
                <a:spcPts val="0"/>
              </a:spcAft>
            </a:pPr>
            <a:r>
              <a:rPr lang="zh-CN" altLang="en-US" sz="3200" b="1">
                <a:solidFill>
                  <a:srgbClr val="C00000"/>
                </a:solidFill>
                <a:latin typeface="楷体" panose="02010609060101010101" charset="-122"/>
                <a:ea typeface="楷体" panose="02010609060101010101" charset="-122"/>
                <a:cs typeface="楷体" panose="02010609060101010101" charset="-122"/>
                <a:sym typeface="Arial" panose="020B0604020202020204" pitchFamily="34" charset="0"/>
              </a:rPr>
              <a:t>共产党和中国特色社会主义的认同</a:t>
            </a:r>
            <a:r>
              <a:rPr lang="zh-CN" altLang="en-US" sz="3200" b="1">
                <a:solidFill>
                  <a:srgbClr val="0B08A5"/>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3200" b="1">
                <a:solidFill>
                  <a:srgbClr val="0B08A5"/>
                </a:solidFill>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3200" b="1">
                <a:solidFill>
                  <a:srgbClr val="0B08A5"/>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3200" b="1">
                <a:solidFill>
                  <a:srgbClr val="0B08A5"/>
                </a:solidFill>
                <a:latin typeface="楷体" panose="02010609060101010101" charset="-122"/>
                <a:ea typeface="楷体" panose="02010609060101010101" charset="-122"/>
                <a:cs typeface="楷体" panose="02010609060101010101" charset="-122"/>
                <a:sym typeface="Arial" panose="020B0604020202020204" pitchFamily="34" charset="0"/>
              </a:rPr>
              <a:t>中共十八大</a:t>
            </a:r>
            <a:endParaRPr lang="zh-CN" altLang="en-US" sz="3200" b="1">
              <a:solidFill>
                <a:srgbClr val="0B08A5"/>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03800" y="374650"/>
            <a:ext cx="4827270" cy="645160"/>
          </a:xfrm>
          <a:prstGeom prst="rect">
            <a:avLst/>
          </a:prstGeom>
          <a:noFill/>
          <a:ln w="9525">
            <a:noFill/>
          </a:ln>
        </p:spPr>
        <p:txBody>
          <a:bodyPr wrap="square">
            <a:spAutoFit/>
          </a:bodyPr>
          <a:p>
            <a:pPr indent="0" algn="ctr"/>
            <a:r>
              <a:rPr lang="zh-CN" sz="3600" b="1">
                <a:solidFill>
                  <a:srgbClr val="0B08A5"/>
                </a:solidFill>
                <a:latin typeface="微软雅黑" panose="020B0503020204020204" charset="-122"/>
                <a:ea typeface="微软雅黑" panose="020B0503020204020204" charset="-122"/>
              </a:rPr>
              <a:t>课程基本理念</a:t>
            </a:r>
            <a:endParaRPr lang="zh-CN" altLang="en-US" sz="3600" b="1">
              <a:solidFill>
                <a:srgbClr val="0B08A5"/>
              </a:solidFill>
              <a:latin typeface="微软雅黑" panose="020B0503020204020204" charset="-122"/>
              <a:ea typeface="微软雅黑" panose="020B0503020204020204" charset="-122"/>
            </a:endParaRPr>
          </a:p>
        </p:txBody>
      </p:sp>
      <p:sp>
        <p:nvSpPr>
          <p:cNvPr id="3" name="文本框 2"/>
          <p:cNvSpPr txBox="1"/>
          <p:nvPr/>
        </p:nvSpPr>
        <p:spPr>
          <a:xfrm>
            <a:off x="3422650" y="1179195"/>
            <a:ext cx="7967980" cy="583565"/>
          </a:xfrm>
          <a:prstGeom prst="rect">
            <a:avLst/>
          </a:prstGeom>
          <a:noFill/>
          <a:ln w="9525">
            <a:noFill/>
          </a:ln>
        </p:spPr>
        <p:txBody>
          <a:bodyPr wrap="square">
            <a:spAutoFit/>
          </a:bodyPr>
          <a:p>
            <a:pPr indent="0"/>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sz="3200" b="1">
                <a:solidFill>
                  <a:srgbClr val="FF0000"/>
                </a:solidFill>
                <a:latin typeface="黑体" panose="02010609060101010101" pitchFamily="49" charset="-122"/>
                <a:ea typeface="黑体" panose="02010609060101010101" pitchFamily="49" charset="-122"/>
                <a:cs typeface="黑体" panose="02010609060101010101" pitchFamily="49" charset="-122"/>
              </a:rPr>
              <a:t>以立德树人为根本任务</a:t>
            </a:r>
            <a:endPar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3422650" y="2859405"/>
            <a:ext cx="7967980" cy="583565"/>
          </a:xfrm>
          <a:prstGeom prst="rect">
            <a:avLst/>
          </a:prstGeom>
          <a:noFill/>
          <a:ln w="9525">
            <a:noFill/>
          </a:ln>
        </p:spPr>
        <p:txBody>
          <a:bodyPr wrap="square">
            <a:spAutoFit/>
          </a:bodyPr>
          <a:p>
            <a:pPr indent="0"/>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rPr>
              <a:t>2.坚持正确的思想导向和价值判断</a:t>
            </a:r>
            <a:endPar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3422650" y="4939665"/>
            <a:ext cx="8768715" cy="583565"/>
          </a:xfrm>
          <a:prstGeom prst="rect">
            <a:avLst/>
          </a:prstGeom>
          <a:noFill/>
          <a:ln w="9525">
            <a:noFill/>
          </a:ln>
        </p:spPr>
        <p:txBody>
          <a:bodyPr wrap="square">
            <a:spAutoFit/>
          </a:bodyPr>
          <a:p>
            <a:pPr indent="0"/>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rPr>
              <a:t>3.以培养和提高学生的历史学科核心素养为目标</a:t>
            </a:r>
            <a:endParaRPr lang="zh-CN" altLang="en-US" sz="2800"/>
          </a:p>
        </p:txBody>
      </p:sp>
      <p:pic>
        <p:nvPicPr>
          <p:cNvPr id="8" name="图片 7" descr="u=321805117,1435667042&amp;fm=224&amp;gp=0"/>
          <p:cNvPicPr>
            <a:picLocks noChangeAspect="1"/>
          </p:cNvPicPr>
          <p:nvPr/>
        </p:nvPicPr>
        <p:blipFill>
          <a:blip r:embed="rId1"/>
          <a:srcRect l="17640" r="17440"/>
          <a:stretch>
            <a:fillRect/>
          </a:stretch>
        </p:blipFill>
        <p:spPr>
          <a:xfrm>
            <a:off x="117475" y="1349375"/>
            <a:ext cx="3091815" cy="4762500"/>
          </a:xfrm>
          <a:prstGeom prst="rect">
            <a:avLst/>
          </a:prstGeom>
        </p:spPr>
      </p:pic>
      <p:sp>
        <p:nvSpPr>
          <p:cNvPr id="9" name="文本框 8"/>
          <p:cNvSpPr txBox="1"/>
          <p:nvPr/>
        </p:nvSpPr>
        <p:spPr>
          <a:xfrm>
            <a:off x="3491865" y="1834515"/>
            <a:ext cx="8462645" cy="953135"/>
          </a:xfrm>
          <a:prstGeom prst="rect">
            <a:avLst/>
          </a:prstGeom>
          <a:noFill/>
        </p:spPr>
        <p:txBody>
          <a:bodyPr wrap="square" rtlCol="0" anchor="t">
            <a:spAutoFit/>
          </a:bodyPr>
          <a:p>
            <a:pPr indent="0" algn="l"/>
            <a:r>
              <a:rPr lang="en-US" altLang="zh-CN" sz="2800" b="1">
                <a:solidFill>
                  <a:srgbClr val="0B08A5"/>
                </a:solidFill>
                <a:ea typeface="宋体" panose="02010600030101010101" pitchFamily="2" charset="-122"/>
                <a:sym typeface="+mn-ea"/>
              </a:rPr>
              <a:t>   </a:t>
            </a:r>
            <a:r>
              <a:rPr lang="zh-CN" sz="2800" b="1">
                <a:solidFill>
                  <a:srgbClr val="0B08A5"/>
                </a:solidFill>
                <a:ea typeface="宋体" panose="02010600030101010101" pitchFamily="2" charset="-122"/>
                <a:sym typeface="+mn-ea"/>
              </a:rPr>
              <a:t>（学生首先认同自己是“中国人”）</a:t>
            </a:r>
            <a:r>
              <a:rPr lang="zh-CN" sz="2800" b="1">
                <a:solidFill>
                  <a:srgbClr val="0B08A5"/>
                </a:solidFill>
                <a:ea typeface="宋体" panose="02010600030101010101" pitchFamily="2" charset="-122"/>
                <a:sym typeface="+mn-ea"/>
              </a:rPr>
              <a:t>，</a:t>
            </a:r>
            <a:r>
              <a:rPr lang="zh-CN" sz="2800" b="1">
                <a:solidFill>
                  <a:srgbClr val="0B08A5"/>
                </a:solidFill>
                <a:ea typeface="宋体" panose="02010600030101010101" pitchFamily="2" charset="-122"/>
                <a:sym typeface="+mn-ea"/>
              </a:rPr>
              <a:t>能够从历史的角度关心国家的命运</a:t>
            </a:r>
            <a:r>
              <a:rPr lang="en-US" altLang="zh-CN" sz="2800" b="1">
                <a:solidFill>
                  <a:srgbClr val="0B08A5"/>
                </a:solidFill>
                <a:ea typeface="宋体" panose="02010600030101010101" pitchFamily="2" charset="-122"/>
                <a:sym typeface="+mn-ea"/>
              </a:rPr>
              <a:t>……</a:t>
            </a:r>
            <a:endParaRPr lang="en-US" altLang="zh-CN" sz="2800" b="1">
              <a:solidFill>
                <a:srgbClr val="0B08A5"/>
              </a:solidFill>
              <a:ea typeface="宋体" panose="02010600030101010101" pitchFamily="2" charset="-122"/>
              <a:sym typeface="+mn-ea"/>
            </a:endParaRPr>
          </a:p>
        </p:txBody>
      </p:sp>
      <p:sp>
        <p:nvSpPr>
          <p:cNvPr id="10" name="文本框 9"/>
          <p:cNvSpPr txBox="1"/>
          <p:nvPr/>
        </p:nvSpPr>
        <p:spPr>
          <a:xfrm>
            <a:off x="3422650" y="3556000"/>
            <a:ext cx="8405495" cy="1383665"/>
          </a:xfrm>
          <a:prstGeom prst="rect">
            <a:avLst/>
          </a:prstGeom>
          <a:noFill/>
        </p:spPr>
        <p:txBody>
          <a:bodyPr wrap="none" rtlCol="0" anchor="t">
            <a:spAutoFit/>
          </a:bodyPr>
          <a:p>
            <a:pPr algn="l">
              <a:buClrTx/>
              <a:buSzTx/>
              <a:buNone/>
            </a:pPr>
            <a:r>
              <a:rPr lang="en-US" altLang="zh-CN" sz="2800" b="1">
                <a:solidFill>
                  <a:srgbClr val="0B08A5"/>
                </a:solidFill>
                <a:ea typeface="宋体" panose="02010600030101010101" pitchFamily="2" charset="-122"/>
                <a:sym typeface="+mn-ea"/>
              </a:rPr>
              <a:t>        </a:t>
            </a:r>
            <a:r>
              <a:rPr lang="zh-CN" sz="2800" b="1">
                <a:solidFill>
                  <a:srgbClr val="0B08A5"/>
                </a:solidFill>
                <a:ea typeface="宋体" panose="02010600030101010101" pitchFamily="2" charset="-122"/>
                <a:sym typeface="+mn-ea"/>
              </a:rPr>
              <a:t>要增强学生的历史使命感，不断增强学生</a:t>
            </a:r>
            <a:r>
              <a:rPr lang="zh-CN" sz="2800" b="1" u="sng">
                <a:solidFill>
                  <a:srgbClr val="0B08A5"/>
                </a:solidFill>
                <a:ea typeface="宋体" panose="02010600030101010101" pitchFamily="2" charset="-122"/>
                <a:sym typeface="+mn-ea"/>
              </a:rPr>
              <a:t>对伟大</a:t>
            </a:r>
            <a:endParaRPr lang="zh-CN" sz="2800" b="1" u="sng">
              <a:solidFill>
                <a:srgbClr val="0B08A5"/>
              </a:solidFill>
              <a:ea typeface="宋体" panose="02010600030101010101" pitchFamily="2" charset="-122"/>
              <a:sym typeface="+mn-ea"/>
            </a:endParaRPr>
          </a:p>
          <a:p>
            <a:pPr algn="l">
              <a:buClrTx/>
              <a:buSzTx/>
              <a:buNone/>
            </a:pPr>
            <a:r>
              <a:rPr lang="zh-CN" sz="2800" b="1" u="sng">
                <a:solidFill>
                  <a:srgbClr val="0B08A5"/>
                </a:solidFill>
                <a:ea typeface="宋体" panose="02010600030101010101" pitchFamily="2" charset="-122"/>
                <a:sym typeface="+mn-ea"/>
              </a:rPr>
              <a:t>祖国的认同</a:t>
            </a:r>
            <a:r>
              <a:rPr lang="zh-CN" sz="2800" b="1">
                <a:solidFill>
                  <a:srgbClr val="0B08A5"/>
                </a:solidFill>
                <a:ea typeface="宋体" panose="02010600030101010101" pitchFamily="2" charset="-122"/>
                <a:sym typeface="+mn-ea"/>
              </a:rPr>
              <a:t>，</a:t>
            </a:r>
            <a:r>
              <a:rPr lang="zh-CN" sz="2800" b="1" u="sng">
                <a:solidFill>
                  <a:srgbClr val="0B08A5"/>
                </a:solidFill>
                <a:ea typeface="宋体" panose="02010600030101010101" pitchFamily="2" charset="-122"/>
                <a:sym typeface="+mn-ea"/>
              </a:rPr>
              <a:t>对中华民族的认同</a:t>
            </a:r>
            <a:r>
              <a:rPr lang="zh-CN" sz="2800" b="1">
                <a:solidFill>
                  <a:srgbClr val="0B08A5"/>
                </a:solidFill>
                <a:ea typeface="宋体" panose="02010600030101010101" pitchFamily="2" charset="-122"/>
                <a:sym typeface="+mn-ea"/>
              </a:rPr>
              <a:t>，</a:t>
            </a:r>
            <a:r>
              <a:rPr lang="zh-CN" sz="2800" b="1" u="sng">
                <a:solidFill>
                  <a:srgbClr val="0B08A5"/>
                </a:solidFill>
                <a:ea typeface="宋体" panose="02010600030101010101" pitchFamily="2" charset="-122"/>
                <a:sym typeface="+mn-ea"/>
              </a:rPr>
              <a:t>对中华文化的认同</a:t>
            </a:r>
            <a:endParaRPr lang="zh-CN" sz="2800" b="1">
              <a:solidFill>
                <a:srgbClr val="0B08A5"/>
              </a:solidFill>
              <a:ea typeface="宋体" panose="02010600030101010101" pitchFamily="2" charset="-122"/>
              <a:sym typeface="+mn-ea"/>
            </a:endParaRPr>
          </a:p>
          <a:p>
            <a:pPr algn="l">
              <a:buClrTx/>
              <a:buSzTx/>
              <a:buNone/>
            </a:pPr>
            <a:r>
              <a:rPr lang="zh-CN" sz="2800" b="1">
                <a:solidFill>
                  <a:srgbClr val="0B08A5"/>
                </a:solidFill>
                <a:ea typeface="宋体" panose="02010600030101010101" pitchFamily="2" charset="-122"/>
                <a:sym typeface="+mn-ea"/>
              </a:rPr>
              <a:t>……</a:t>
            </a:r>
            <a:endParaRPr lang="zh-CN" sz="2800" b="1">
              <a:solidFill>
                <a:srgbClr val="0B08A5"/>
              </a:solidFill>
              <a:ea typeface="宋体" panose="02010600030101010101" pitchFamily="2" charset="-122"/>
              <a:sym typeface="+mn-ea"/>
            </a:endParaRPr>
          </a:p>
        </p:txBody>
      </p:sp>
      <p:sp>
        <p:nvSpPr>
          <p:cNvPr id="11" name="文本框 10"/>
          <p:cNvSpPr txBox="1"/>
          <p:nvPr/>
        </p:nvSpPr>
        <p:spPr>
          <a:xfrm>
            <a:off x="3346450" y="5523230"/>
            <a:ext cx="8845550" cy="953135"/>
          </a:xfrm>
          <a:prstGeom prst="rect">
            <a:avLst/>
          </a:prstGeom>
          <a:noFill/>
        </p:spPr>
        <p:txBody>
          <a:bodyPr wrap="square" rtlCol="0" anchor="t">
            <a:spAutoFit/>
          </a:bodyPr>
          <a:p>
            <a:r>
              <a:rPr lang="en-US" altLang="zh-CN" sz="2800" b="1">
                <a:solidFill>
                  <a:srgbClr val="0B08A5"/>
                </a:solidFill>
                <a:ea typeface="宋体" panose="02010600030101010101" pitchFamily="2" charset="-122"/>
                <a:sym typeface="+mn-ea"/>
              </a:rPr>
              <a:t>         </a:t>
            </a:r>
            <a:r>
              <a:rPr lang="zh-CN" sz="2800" b="1">
                <a:solidFill>
                  <a:srgbClr val="0B08A5"/>
                </a:solidFill>
                <a:ea typeface="宋体" panose="02010600030101010101" pitchFamily="2" charset="-122"/>
                <a:sym typeface="+mn-ea"/>
              </a:rPr>
              <a:t>形成</a:t>
            </a:r>
            <a:r>
              <a:rPr lang="zh-CN" sz="2800" b="1" u="sng">
                <a:solidFill>
                  <a:srgbClr val="0B08A5"/>
                </a:solidFill>
                <a:ea typeface="宋体" panose="02010600030101010101" pitchFamily="2" charset="-122"/>
                <a:sym typeface="+mn-ea"/>
              </a:rPr>
              <a:t>具有历史学科特征的正确价值观念</a:t>
            </a:r>
            <a:r>
              <a:rPr lang="zh-CN" sz="2800" b="1">
                <a:solidFill>
                  <a:srgbClr val="0B08A5"/>
                </a:solidFill>
                <a:ea typeface="宋体" panose="02010600030101010101" pitchFamily="2" charset="-122"/>
                <a:sym typeface="+mn-ea"/>
              </a:rPr>
              <a:t>、必备品格与关键能力。</a:t>
            </a:r>
            <a:endParaRPr lang="zh-CN" sz="2800" b="1">
              <a:solidFill>
                <a:srgbClr val="0B08A5"/>
              </a:solidFill>
              <a:ea typeface="宋体" panose="02010600030101010101" pitchFamily="2" charset="-122"/>
            </a:endParaRPr>
          </a:p>
        </p:txBody>
      </p:sp>
      <p:sp>
        <p:nvSpPr>
          <p:cNvPr id="5" name="文本框 4"/>
          <p:cNvSpPr txBox="1"/>
          <p:nvPr/>
        </p:nvSpPr>
        <p:spPr>
          <a:xfrm>
            <a:off x="117475" y="134620"/>
            <a:ext cx="5233035" cy="645160"/>
          </a:xfrm>
          <a:prstGeom prst="rect">
            <a:avLst/>
          </a:prstGeom>
          <a:noFill/>
        </p:spPr>
        <p:txBody>
          <a:bodyPr wrap="none" rtlCol="0">
            <a:spAutoFit/>
          </a:bodyPr>
          <a:p>
            <a:r>
              <a:rPr lang="zh-CN" altLang="en-US" sz="3600" b="1">
                <a:latin typeface="黑体" panose="02010609060101010101" pitchFamily="49" charset="-122"/>
                <a:ea typeface="黑体" panose="02010609060101010101" pitchFamily="49" charset="-122"/>
                <a:cs typeface="黑体" panose="02010609060101010101" pitchFamily="49" charset="-122"/>
              </a:rPr>
              <a:t>一、为何谈论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6" grpId="0"/>
      <p:bldP spid="3" grpId="1"/>
      <p:bldP spid="4" grpId="1"/>
      <p:bldP spid="6" grpId="1"/>
      <p:bldP spid="9" grpId="0"/>
      <p:bldP spid="9" grpId="1"/>
      <p:bldP spid="10" grpId="0"/>
      <p:bldP spid="10"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33800" y="3482340"/>
            <a:ext cx="8738235" cy="3192145"/>
          </a:xfrm>
          <a:prstGeom prst="rect">
            <a:avLst/>
          </a:prstGeom>
          <a:noFill/>
          <a:ln w="9525">
            <a:noFill/>
          </a:ln>
        </p:spPr>
        <p:txBody>
          <a:bodyPr wrap="square">
            <a:spAutoFit/>
          </a:bodyPr>
          <a:p>
            <a:pPr indent="266700" algn="l">
              <a:lnSpc>
                <a:spcPct val="120000"/>
              </a:lnSpc>
              <a:spcBef>
                <a:spcPts val="0"/>
              </a:spcBef>
              <a:spcAft>
                <a:spcPts val="0"/>
              </a:spcAft>
              <a:buClrTx/>
              <a:buSzTx/>
              <a:buNone/>
            </a:pPr>
            <a:r>
              <a:rPr lang="zh-CN" sz="2800" b="1">
                <a:solidFill>
                  <a:srgbClr val="0B08A5"/>
                </a:solidFill>
                <a:ea typeface="宋体" panose="02010600030101010101" pitchFamily="2" charset="-122"/>
              </a:rPr>
              <a:t>【目标】      </a:t>
            </a:r>
            <a:r>
              <a:rPr lang="en-US" altLang="zh-CN" sz="2800" b="1">
                <a:solidFill>
                  <a:srgbClr val="0B08A5"/>
                </a:solidFill>
                <a:ea typeface="宋体" panose="02010600030101010101" pitchFamily="2" charset="-122"/>
              </a:rPr>
              <a:t>   </a:t>
            </a:r>
            <a:r>
              <a:rPr lang="zh-CN" sz="2800" b="1">
                <a:solidFill>
                  <a:srgbClr val="0B08A5"/>
                </a:solidFill>
                <a:ea typeface="宋体" panose="02010600030101010101" pitchFamily="2" charset="-122"/>
              </a:rPr>
              <a:t>在树立正确历史观基础上，从历史的角度认识</a:t>
            </a:r>
            <a:endParaRPr lang="zh-CN" sz="2800" b="1">
              <a:solidFill>
                <a:srgbClr val="0B08A5"/>
              </a:solidFill>
              <a:ea typeface="宋体" panose="02010600030101010101" pitchFamily="2" charset="-122"/>
            </a:endParaRPr>
          </a:p>
          <a:p>
            <a:pPr indent="266700" algn="l">
              <a:lnSpc>
                <a:spcPct val="120000"/>
              </a:lnSpc>
              <a:spcBef>
                <a:spcPts val="0"/>
              </a:spcBef>
              <a:spcAft>
                <a:spcPts val="0"/>
              </a:spcAft>
              <a:buClrTx/>
              <a:buSzTx/>
              <a:buNone/>
            </a:pPr>
            <a:r>
              <a:rPr lang="zh-CN" sz="2800" b="1">
                <a:solidFill>
                  <a:srgbClr val="0B08A5"/>
                </a:solidFill>
                <a:ea typeface="宋体" panose="02010600030101010101" pitchFamily="2" charset="-122"/>
              </a:rPr>
              <a:t>中国的国情，</a:t>
            </a:r>
            <a:r>
              <a:rPr lang="zh-CN" sz="2800" b="1" u="sng">
                <a:solidFill>
                  <a:srgbClr val="C00000"/>
                </a:solidFill>
                <a:ea typeface="宋体" panose="02010600030101010101" pitchFamily="2" charset="-122"/>
              </a:rPr>
              <a:t>形成对祖国的认同感和正确的国家观；</a:t>
            </a:r>
            <a:r>
              <a:rPr lang="zh-CN" sz="2800" b="1">
                <a:solidFill>
                  <a:srgbClr val="0B08A5"/>
                </a:solidFill>
                <a:ea typeface="宋体" panose="02010600030101010101" pitchFamily="2" charset="-122"/>
              </a:rPr>
              <a:t>能够认识中华民族多元一体的历史发展趋势，</a:t>
            </a:r>
            <a:r>
              <a:rPr lang="zh-CN" sz="2800" b="1" u="sng">
                <a:solidFill>
                  <a:srgbClr val="C00000"/>
                </a:solidFill>
                <a:ea typeface="宋体" panose="02010600030101010101" pitchFamily="2" charset="-122"/>
              </a:rPr>
              <a:t>形成对中华民族的认同感和正确的民族观，</a:t>
            </a:r>
            <a:r>
              <a:rPr lang="zh-CN" sz="2800" b="1">
                <a:solidFill>
                  <a:srgbClr val="0B08A5"/>
                </a:solidFill>
                <a:ea typeface="宋体" panose="02010600030101010101" pitchFamily="2" charset="-122"/>
              </a:rPr>
              <a:t>具有民族自信心和自豪感……</a:t>
            </a:r>
            <a:endParaRPr lang="zh-CN" sz="2800" b="1">
              <a:solidFill>
                <a:srgbClr val="0B08A5"/>
              </a:solidFill>
              <a:ea typeface="宋体" panose="02010600030101010101" pitchFamily="2" charset="-122"/>
            </a:endParaRPr>
          </a:p>
        </p:txBody>
      </p:sp>
      <p:sp>
        <p:nvSpPr>
          <p:cNvPr id="4" name="文本框 3"/>
          <p:cNvSpPr txBox="1"/>
          <p:nvPr/>
        </p:nvSpPr>
        <p:spPr>
          <a:xfrm>
            <a:off x="3636010" y="1310640"/>
            <a:ext cx="8555990" cy="2330450"/>
          </a:xfrm>
          <a:prstGeom prst="rect">
            <a:avLst/>
          </a:prstGeom>
          <a:noFill/>
          <a:ln w="9525">
            <a:noFill/>
          </a:ln>
        </p:spPr>
        <p:txBody>
          <a:bodyPr wrap="square">
            <a:spAutoFit/>
          </a:bodyPr>
          <a:p>
            <a:pPr indent="266700">
              <a:lnSpc>
                <a:spcPct val="130000"/>
              </a:lnSpc>
              <a:spcBef>
                <a:spcPts val="0"/>
              </a:spcBef>
              <a:spcAft>
                <a:spcPts val="0"/>
              </a:spcAft>
            </a:pPr>
            <a:r>
              <a:rPr lang="zh-CN" altLang="en-US" sz="2800" b="1">
                <a:solidFill>
                  <a:srgbClr val="0B08A5"/>
                </a:solidFill>
                <a:ea typeface="宋体" panose="02010600030101010101" pitchFamily="2" charset="-122"/>
              </a:rPr>
              <a:t>【内涵】</a:t>
            </a:r>
            <a:endParaRPr lang="zh-CN" altLang="en-US" sz="2800" b="1">
              <a:solidFill>
                <a:srgbClr val="0B08A5"/>
              </a:solidFill>
              <a:ea typeface="宋体" panose="02010600030101010101" pitchFamily="2" charset="-122"/>
            </a:endParaRPr>
          </a:p>
          <a:p>
            <a:pPr indent="266700">
              <a:lnSpc>
                <a:spcPct val="130000"/>
              </a:lnSpc>
              <a:spcBef>
                <a:spcPts val="0"/>
              </a:spcBef>
              <a:spcAft>
                <a:spcPts val="0"/>
              </a:spcAft>
            </a:pPr>
            <a:r>
              <a:rPr lang="zh-CN" altLang="en-US" sz="2800" b="1">
                <a:solidFill>
                  <a:srgbClr val="0B08A5"/>
                </a:solidFill>
                <a:ea typeface="宋体" panose="02010600030101010101" pitchFamily="2" charset="-122"/>
              </a:rPr>
              <a:t> </a:t>
            </a:r>
            <a:r>
              <a:rPr lang="en-US" altLang="zh-CN" sz="2800" b="1">
                <a:solidFill>
                  <a:srgbClr val="0B08A5"/>
                </a:solidFill>
                <a:ea typeface="宋体" panose="02010600030101010101" pitchFamily="2" charset="-122"/>
              </a:rPr>
              <a:t>       </a:t>
            </a:r>
            <a:r>
              <a:rPr lang="zh-CN" sz="2800" b="1">
                <a:solidFill>
                  <a:srgbClr val="0B08A5"/>
                </a:solidFill>
                <a:ea typeface="宋体" panose="02010600030101010101" pitchFamily="2" charset="-122"/>
              </a:rPr>
              <a:t>家国情怀是学习和探究历史应具有的人文追求，</a:t>
            </a:r>
            <a:endParaRPr lang="zh-CN" sz="2800" b="1">
              <a:solidFill>
                <a:srgbClr val="0B08A5"/>
              </a:solidFill>
              <a:ea typeface="宋体" panose="02010600030101010101" pitchFamily="2" charset="-122"/>
            </a:endParaRPr>
          </a:p>
          <a:p>
            <a:pPr indent="266700">
              <a:lnSpc>
                <a:spcPct val="130000"/>
              </a:lnSpc>
              <a:spcBef>
                <a:spcPts val="0"/>
              </a:spcBef>
              <a:spcAft>
                <a:spcPts val="0"/>
              </a:spcAft>
            </a:pPr>
            <a:r>
              <a:rPr lang="zh-CN" sz="2800" b="1">
                <a:solidFill>
                  <a:srgbClr val="0B08A5"/>
                </a:solidFill>
                <a:ea typeface="宋体" panose="02010600030101010101" pitchFamily="2" charset="-122"/>
              </a:rPr>
              <a:t>体现了对国家富强、人民幸福的情感，以及</a:t>
            </a:r>
            <a:r>
              <a:rPr lang="zh-CN" sz="2800" b="1" u="sng">
                <a:solidFill>
                  <a:srgbClr val="C00000"/>
                </a:solidFill>
                <a:ea typeface="宋体" panose="02010600030101010101" pitchFamily="2" charset="-122"/>
              </a:rPr>
              <a:t>对国家</a:t>
            </a:r>
            <a:endParaRPr lang="zh-CN" sz="2800" b="1" u="sng">
              <a:solidFill>
                <a:srgbClr val="C00000"/>
              </a:solidFill>
              <a:ea typeface="宋体" panose="02010600030101010101" pitchFamily="2" charset="-122"/>
            </a:endParaRPr>
          </a:p>
          <a:p>
            <a:pPr indent="266700">
              <a:lnSpc>
                <a:spcPct val="130000"/>
              </a:lnSpc>
              <a:spcBef>
                <a:spcPts val="0"/>
              </a:spcBef>
              <a:spcAft>
                <a:spcPts val="0"/>
              </a:spcAft>
            </a:pPr>
            <a:r>
              <a:rPr lang="zh-CN" sz="2800" b="1" u="sng">
                <a:solidFill>
                  <a:srgbClr val="C00000"/>
                </a:solidFill>
                <a:ea typeface="宋体" panose="02010600030101010101" pitchFamily="2" charset="-122"/>
              </a:rPr>
              <a:t>的高度认同感、归属感、责任感和使命感</a:t>
            </a:r>
            <a:r>
              <a:rPr lang="en-US" altLang="zh-CN" sz="2800" b="1">
                <a:solidFill>
                  <a:srgbClr val="0B08A5"/>
                </a:solidFill>
                <a:ea typeface="宋体" panose="02010600030101010101" pitchFamily="2" charset="-122"/>
              </a:rPr>
              <a:t> </a:t>
            </a:r>
            <a:r>
              <a:rPr lang="en-US" altLang="zh-CN" sz="2800" b="1">
                <a:solidFill>
                  <a:srgbClr val="0B08A5"/>
                </a:solidFill>
                <a:ea typeface="宋体" panose="02010600030101010101" pitchFamily="2" charset="-122"/>
                <a:sym typeface="+mn-ea"/>
              </a:rPr>
              <a:t> </a:t>
            </a:r>
            <a:r>
              <a:rPr lang="en-US" altLang="zh-CN" sz="2800" b="1">
                <a:solidFill>
                  <a:srgbClr val="0B08A5"/>
                </a:solidFill>
                <a:ea typeface="宋体" panose="02010600030101010101" pitchFamily="2" charset="-122"/>
              </a:rPr>
              <a:t>……                                                              </a:t>
            </a:r>
            <a:endParaRPr lang="en-US" altLang="zh-CN" sz="2800" b="1">
              <a:solidFill>
                <a:srgbClr val="0B08A5"/>
              </a:solidFill>
              <a:ea typeface="宋体" panose="02010600030101010101" pitchFamily="2" charset="-122"/>
            </a:endParaRPr>
          </a:p>
        </p:txBody>
      </p:sp>
      <p:pic>
        <p:nvPicPr>
          <p:cNvPr id="8" name="图片 7" descr="u=321805117,1435667042&amp;fm=224&amp;gp=0"/>
          <p:cNvPicPr>
            <a:picLocks noChangeAspect="1"/>
          </p:cNvPicPr>
          <p:nvPr/>
        </p:nvPicPr>
        <p:blipFill>
          <a:blip r:embed="rId1"/>
          <a:srcRect l="17640" r="17440"/>
          <a:stretch>
            <a:fillRect/>
          </a:stretch>
        </p:blipFill>
        <p:spPr>
          <a:xfrm>
            <a:off x="641985" y="1047750"/>
            <a:ext cx="3091815" cy="4762500"/>
          </a:xfrm>
          <a:prstGeom prst="rect">
            <a:avLst/>
          </a:prstGeom>
        </p:spPr>
      </p:pic>
      <p:sp>
        <p:nvSpPr>
          <p:cNvPr id="10" name="文本框 9"/>
          <p:cNvSpPr txBox="1"/>
          <p:nvPr/>
        </p:nvSpPr>
        <p:spPr>
          <a:xfrm>
            <a:off x="117475" y="134620"/>
            <a:ext cx="5233035" cy="645160"/>
          </a:xfrm>
          <a:prstGeom prst="rect">
            <a:avLst/>
          </a:prstGeom>
          <a:noFill/>
        </p:spPr>
        <p:txBody>
          <a:bodyPr wrap="none" rtlCol="0">
            <a:spAutoFit/>
          </a:bodyPr>
          <a:p>
            <a:r>
              <a:rPr lang="zh-CN" altLang="en-US" sz="3600" b="1">
                <a:latin typeface="黑体" panose="02010609060101010101" pitchFamily="49" charset="-122"/>
                <a:ea typeface="黑体" panose="02010609060101010101" pitchFamily="49" charset="-122"/>
                <a:cs typeface="黑体" panose="02010609060101010101" pitchFamily="49" charset="-122"/>
              </a:rPr>
              <a:t>一、为何谈论</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认同</a:t>
            </a:r>
            <a:r>
              <a:rPr lang="en-US" altLang="zh-CN" sz="3600" b="1">
                <a:latin typeface="黑体" panose="02010609060101010101" pitchFamily="49" charset="-122"/>
                <a:ea typeface="黑体" panose="02010609060101010101" pitchFamily="49" charset="-122"/>
                <a:cs typeface="黑体" panose="02010609060101010101" pitchFamily="49" charset="-122"/>
              </a:rPr>
              <a:t>”</a:t>
            </a:r>
            <a:r>
              <a:rPr lang="zh-CN" altLang="en-US" sz="3600" b="1">
                <a:latin typeface="黑体" panose="02010609060101010101" pitchFamily="49" charset="-122"/>
                <a:ea typeface="黑体" panose="02010609060101010101" pitchFamily="49" charset="-122"/>
                <a:cs typeface="黑体" panose="02010609060101010101" pitchFamily="49" charset="-122"/>
              </a:rPr>
              <a:t>？</a:t>
            </a:r>
            <a:endParaRPr lang="zh-CN" altLang="en-US" sz="3600" b="1">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4057650" y="779780"/>
            <a:ext cx="7110095" cy="583565"/>
          </a:xfrm>
          <a:prstGeom prst="rect">
            <a:avLst/>
          </a:prstGeom>
          <a:noFill/>
          <a:ln w="9525">
            <a:noFill/>
          </a:ln>
        </p:spPr>
        <p:txBody>
          <a:bodyPr wrap="square">
            <a:spAutoFit/>
          </a:bodyPr>
          <a:p>
            <a:pPr indent="0"/>
            <a:r>
              <a:rPr lang="zh-CN" sz="3200" b="1">
                <a:solidFill>
                  <a:srgbClr val="C00000"/>
                </a:solidFill>
                <a:highlight>
                  <a:srgbClr val="FFFF00"/>
                </a:highlight>
                <a:latin typeface="微软雅黑" panose="020B0503020204020204" charset="-122"/>
                <a:ea typeface="微软雅黑" panose="020B0503020204020204" charset="-122"/>
              </a:rPr>
              <a:t>家国情怀</a:t>
            </a:r>
            <a:r>
              <a:rPr lang="zh-CN" sz="3200" b="1">
                <a:solidFill>
                  <a:srgbClr val="0B08A5"/>
                </a:solidFill>
                <a:latin typeface="微软雅黑" panose="020B0503020204020204" charset="-122"/>
                <a:ea typeface="微软雅黑" panose="020B0503020204020204" charset="-122"/>
              </a:rPr>
              <a:t>：诸素养中价值追求的目标。</a:t>
            </a:r>
            <a:endParaRPr lang="zh-CN" altLang="en-US" sz="3200" b="1">
              <a:solidFill>
                <a:srgbClr val="0B08A5"/>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lef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0" grpId="0"/>
      <p:bldP spid="7" grpId="0"/>
      <p:bldP spid="7" grpId="1"/>
    </p:bldLst>
  </p:timing>
</p:sld>
</file>

<file path=ppt/tags/tag1.xml><?xml version="1.0" encoding="utf-8"?>
<p:tagLst xmlns:p="http://schemas.openxmlformats.org/presentationml/2006/main">
  <p:tag name="KSO_WM_UNIT_PLACING_PICTURE_USER_VIEWPORT" val="{&quot;height&quot;:10000,&quot;width&quot;:10000}"/>
</p:tagLst>
</file>

<file path=ppt/tags/tag2.xml><?xml version="1.0" encoding="utf-8"?>
<p:tagLst xmlns:p="http://schemas.openxmlformats.org/presentationml/2006/main">
  <p:tag name="KSO_WM_UNIT_PLACING_PICTURE_USER_VIEWPORT" val="{&quot;height&quot;:6000,&quot;width&quot;:13380}"/>
</p:tagLst>
</file>

<file path=ppt/tags/tag3.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COMMONDATA" val="eyJoZGlkIjoiZWIwNzQxYWMxNTY0ZTEwMGM4NjJhYTYzY2QxYTlkMj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7091</Words>
  <PresentationFormat>宽屏</PresentationFormat>
  <Paragraphs>633</Paragraphs>
  <Slides>42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42</vt:i4>
      </vt:variant>
    </vt:vector>
  </HeadingPairs>
  <TitlesOfParts>
    <vt:vector size="56" baseType="lpstr">
      <vt:lpstr>Arial</vt:lpstr>
      <vt:lpstr>宋体</vt:lpstr>
      <vt:lpstr>Wingdings</vt:lpstr>
      <vt:lpstr>楷体</vt:lpstr>
      <vt:lpstr>黑体</vt:lpstr>
      <vt:lpstr>微软雅黑</vt:lpstr>
      <vt:lpstr>Calibri</vt:lpstr>
      <vt:lpstr>Arial Unicode MS</vt:lpstr>
      <vt:lpstr>Times New Roman</vt:lpstr>
      <vt:lpstr>Wingdings</vt:lpstr>
      <vt:lpstr>方正小标宋_GBK</vt:lpstr>
      <vt:lpstr>方正粗黑宋简体</vt:lpstr>
      <vt:lpstr>方正兰亭黑_GBK</vt:lpstr>
      <vt:lpstr>Office 主题</vt:lpstr>
      <vt:lpstr>《中外历史纲要》 教学困境与解决之策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敬请各位同仁 批评指正！</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2021-06-08T14:20:00Z</dcterms:created>
  <dcterms:modified xsi:type="dcterms:W3CDTF">2022-06-15T07:05:38Z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E3CA2F37512E4AF4A063B09F1F7D37B1</vt:lpwstr>
  </property>
  <property fmtid="{D5CDD505-2E9C-101B-9397-08002B2CF9AE}" pid="3" name="KSOProductBuildVer">
    <vt:lpwstr>2052-11.1.0.11744</vt:lpwstr>
  </property>
  <property fmtid="{D5CDD505-2E9C-101B-9397-08002B2CF9AE}" pid="4" name="KSOSaveFontToCloudKey">
    <vt:lpwstr>447456676_btnclosed</vt:lpwstr>
  </property>
</Properties>
</file>