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33" r:id="rId5"/>
    <p:sldId id="258" r:id="rId6"/>
    <p:sldId id="259" r:id="rId7"/>
    <p:sldId id="288" r:id="rId8"/>
    <p:sldId id="290" r:id="rId9"/>
    <p:sldId id="289" r:id="rId10"/>
    <p:sldId id="282" r:id="rId11"/>
    <p:sldId id="293" r:id="rId12"/>
    <p:sldId id="291" r:id="rId13"/>
    <p:sldId id="336" r:id="rId14"/>
    <p:sldId id="337" r:id="rId15"/>
    <p:sldId id="340" r:id="rId16"/>
    <p:sldId id="343" r:id="rId17"/>
    <p:sldId id="284" r:id="rId18"/>
    <p:sldId id="295" r:id="rId19"/>
    <p:sldId id="294" r:id="rId20"/>
    <p:sldId id="296" r:id="rId21"/>
    <p:sldId id="328" r:id="rId22"/>
    <p:sldId id="308" r:id="rId23"/>
    <p:sldId id="299" r:id="rId24"/>
    <p:sldId id="309" r:id="rId25"/>
    <p:sldId id="301" r:id="rId26"/>
    <p:sldId id="305" r:id="rId27"/>
    <p:sldId id="310" r:id="rId28"/>
    <p:sldId id="306" r:id="rId29"/>
    <p:sldId id="313" r:id="rId30"/>
    <p:sldId id="344" r:id="rId31"/>
    <p:sldId id="345" r:id="rId32"/>
    <p:sldId id="346" r:id="rId33"/>
    <p:sldId id="314" r:id="rId34"/>
    <p:sldId id="315" r:id="rId35"/>
    <p:sldId id="316" r:id="rId36"/>
    <p:sldId id="317" r:id="rId37"/>
    <p:sldId id="324" r:id="rId38"/>
    <p:sldId id="318" r:id="rId39"/>
    <p:sldId id="319" r:id="rId40"/>
    <p:sldId id="320" r:id="rId41"/>
    <p:sldId id="323" r:id="rId42"/>
    <p:sldId id="322" r:id="rId43"/>
    <p:sldId id="326" r:id="rId44"/>
    <p:sldId id="287" r:id="rId45"/>
    <p:sldId id="332" r:id="rId46"/>
    <p:sldId id="341" r:id="rId47"/>
  </p:sldIdLst>
  <p:sldSz cx="9001125" cy="5039995"/>
  <p:notesSz cx="6858000" cy="9144000"/>
  <p:custDataLst>
    <p:tags r:id="rId51"/>
  </p:custDataLst>
  <p:defaultTextStyle>
    <a:defPPr>
      <a:defRPr lang="zh-CN"/>
    </a:defPPr>
    <a:lvl1pPr marL="0" algn="l" defTabSz="802005" rtl="0" eaLnBrk="1" latinLnBrk="0" hangingPunct="1">
      <a:defRPr sz="1600" kern="1200">
        <a:solidFill>
          <a:schemeClr val="tx1"/>
        </a:solidFill>
        <a:latin typeface="+mn-lt"/>
        <a:ea typeface="+mn-ea"/>
        <a:cs typeface="+mn-cs"/>
      </a:defRPr>
    </a:lvl1pPr>
    <a:lvl2pPr marL="401320" algn="l" defTabSz="802005" rtl="0" eaLnBrk="1" latinLnBrk="0" hangingPunct="1">
      <a:defRPr sz="1600" kern="1200">
        <a:solidFill>
          <a:schemeClr val="tx1"/>
        </a:solidFill>
        <a:latin typeface="+mn-lt"/>
        <a:ea typeface="+mn-ea"/>
        <a:cs typeface="+mn-cs"/>
      </a:defRPr>
    </a:lvl2pPr>
    <a:lvl3pPr marL="802005" algn="l" defTabSz="802005" rtl="0" eaLnBrk="1" latinLnBrk="0" hangingPunct="1">
      <a:defRPr sz="1600" kern="1200">
        <a:solidFill>
          <a:schemeClr val="tx1"/>
        </a:solidFill>
        <a:latin typeface="+mn-lt"/>
        <a:ea typeface="+mn-ea"/>
        <a:cs typeface="+mn-cs"/>
      </a:defRPr>
    </a:lvl3pPr>
    <a:lvl4pPr marL="1203325" algn="l" defTabSz="802005" rtl="0" eaLnBrk="1" latinLnBrk="0" hangingPunct="1">
      <a:defRPr sz="1600" kern="1200">
        <a:solidFill>
          <a:schemeClr val="tx1"/>
        </a:solidFill>
        <a:latin typeface="+mn-lt"/>
        <a:ea typeface="+mn-ea"/>
        <a:cs typeface="+mn-cs"/>
      </a:defRPr>
    </a:lvl4pPr>
    <a:lvl5pPr marL="1604645" algn="l" defTabSz="802005" rtl="0" eaLnBrk="1" latinLnBrk="0" hangingPunct="1">
      <a:defRPr sz="1600" kern="1200">
        <a:solidFill>
          <a:schemeClr val="tx1"/>
        </a:solidFill>
        <a:latin typeface="+mn-lt"/>
        <a:ea typeface="+mn-ea"/>
        <a:cs typeface="+mn-cs"/>
      </a:defRPr>
    </a:lvl5pPr>
    <a:lvl6pPr marL="2005330" algn="l" defTabSz="802005" rtl="0" eaLnBrk="1" latinLnBrk="0" hangingPunct="1">
      <a:defRPr sz="1600" kern="1200">
        <a:solidFill>
          <a:schemeClr val="tx1"/>
        </a:solidFill>
        <a:latin typeface="+mn-lt"/>
        <a:ea typeface="+mn-ea"/>
        <a:cs typeface="+mn-cs"/>
      </a:defRPr>
    </a:lvl6pPr>
    <a:lvl7pPr marL="2406650" algn="l" defTabSz="802005" rtl="0" eaLnBrk="1" latinLnBrk="0" hangingPunct="1">
      <a:defRPr sz="1600" kern="1200">
        <a:solidFill>
          <a:schemeClr val="tx1"/>
        </a:solidFill>
        <a:latin typeface="+mn-lt"/>
        <a:ea typeface="+mn-ea"/>
        <a:cs typeface="+mn-cs"/>
      </a:defRPr>
    </a:lvl7pPr>
    <a:lvl8pPr marL="2807970" algn="l" defTabSz="802005" rtl="0" eaLnBrk="1" latinLnBrk="0" hangingPunct="1">
      <a:defRPr sz="1600" kern="1200">
        <a:solidFill>
          <a:schemeClr val="tx1"/>
        </a:solidFill>
        <a:latin typeface="+mn-lt"/>
        <a:ea typeface="+mn-ea"/>
        <a:cs typeface="+mn-cs"/>
      </a:defRPr>
    </a:lvl8pPr>
    <a:lvl9pPr marL="3208655" algn="l" defTabSz="802005" rtl="0" eaLnBrk="1" latinLnBrk="0" hangingPunct="1">
      <a:defRPr sz="1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2FDB2607-1784-4EEB-B798-7EB5836EED8A}">
        <p14:showMediaCtrls xmlns:p14="http://schemas.microsoft.com/office/powerpoint/2010/main" val="1"/>
      </p:ext>
    </p:extLst>
  </p:showPr>
  <p:clrMru>
    <a:srgbClr val="EB193E"/>
    <a:srgbClr val="0000FF"/>
    <a:srgbClr val="CC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0" d="100"/>
          <a:sy n="100" d="100"/>
        </p:scale>
        <p:origin x="-108" y="-552"/>
      </p:cViewPr>
      <p:guideLst>
        <p:guide orient="horz" pos="1586"/>
        <p:guide pos="283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1" Type="http://schemas.openxmlformats.org/officeDocument/2006/relationships/tags" Target="tags/tag1.xml"/><Relationship Id="rId50" Type="http://schemas.openxmlformats.org/officeDocument/2006/relationships/tableStyles" Target="tableStyles.xml"/><Relationship Id="rId5" Type="http://schemas.openxmlformats.org/officeDocument/2006/relationships/slide" Target="slides/slide2.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0C45DA7-D9C3-4FD8-A097-36E3FE65658A}" type="doc">
      <dgm:prSet loTypeId="urn:microsoft.com/office/officeart/2005/8/layout/venn2" loCatId="relationship" qsTypeId="urn:microsoft.com/office/officeart/2005/8/quickstyle/simple1#1" qsCatId="simple" csTypeId="urn:microsoft.com/office/officeart/2005/8/colors/accent1_2#1" csCatId="accent1" phldr="1"/>
      <dgm:spPr/>
      <dgm:t>
        <a:bodyPr/>
        <a:lstStyle/>
        <a:p>
          <a:endParaRPr lang="zh-CN" altLang="en-US"/>
        </a:p>
      </dgm:t>
    </dgm:pt>
    <dgm:pt modelId="{84B5EFD3-26CF-48BA-972A-62F8A3F40E8A}">
      <dgm:prSet phldrT="[文本]" custT="1"/>
      <dgm:spPr>
        <a:solidFill>
          <a:schemeClr val="bg1"/>
        </a:solidFill>
        <a:ln>
          <a:solidFill>
            <a:srgbClr val="000000"/>
          </a:solidFill>
        </a:ln>
      </dgm:spPr>
      <dgm:t>
        <a:bodyPr/>
        <a:lstStyle/>
        <a:p>
          <a:endParaRPr lang="zh-CN" altLang="en-US" sz="2400" b="1" dirty="0">
            <a:latin typeface="微软雅黑" panose="020B0503020204020204" pitchFamily="34" charset="-122"/>
            <a:ea typeface="微软雅黑" panose="020B0503020204020204" pitchFamily="34" charset="-122"/>
          </a:endParaRPr>
        </a:p>
      </dgm:t>
    </dgm:pt>
    <dgm:pt modelId="{54475F74-06BC-4771-A4A8-E3A45508F590}" cxnId="{FB7E6DE4-78DA-483F-9BED-8A1CE44E8AE6}" type="parTrans">
      <dgm:prSet/>
      <dgm:spPr/>
      <dgm:t>
        <a:bodyPr/>
        <a:lstStyle/>
        <a:p>
          <a:endParaRPr lang="zh-CN" altLang="en-US"/>
        </a:p>
      </dgm:t>
    </dgm:pt>
    <dgm:pt modelId="{3CAAAF9E-EA55-4558-B9F3-5E6C42B1FA00}" cxnId="{FB7E6DE4-78DA-483F-9BED-8A1CE44E8AE6}" type="sibTrans">
      <dgm:prSet/>
      <dgm:spPr/>
      <dgm:t>
        <a:bodyPr/>
        <a:lstStyle/>
        <a:p>
          <a:endParaRPr lang="zh-CN" altLang="en-US"/>
        </a:p>
      </dgm:t>
    </dgm:pt>
    <dgm:pt modelId="{BA220887-BC89-415A-982B-14F3A80CDC29}">
      <dgm:prSet phldrT="[文本]" custT="1"/>
      <dgm:spPr>
        <a:solidFill>
          <a:schemeClr val="bg1"/>
        </a:solidFill>
        <a:ln>
          <a:solidFill>
            <a:srgbClr val="000000"/>
          </a:solidFill>
        </a:ln>
      </dgm:spPr>
      <dgm:t>
        <a:bodyPr/>
        <a:lstStyle/>
        <a:p>
          <a:endParaRPr lang="zh-CN" altLang="en-US" sz="2400" b="1" dirty="0">
            <a:latin typeface="微软雅黑" panose="020B0503020204020204" pitchFamily="34" charset="-122"/>
            <a:ea typeface="微软雅黑" panose="020B0503020204020204" pitchFamily="34" charset="-122"/>
          </a:endParaRPr>
        </a:p>
      </dgm:t>
    </dgm:pt>
    <dgm:pt modelId="{E0E0781F-CD9A-4F64-A1E2-8D97838B8A20}" cxnId="{8F072B8D-F3EA-41FC-9452-13CC83D2FAC8}" type="parTrans">
      <dgm:prSet/>
      <dgm:spPr/>
      <dgm:t>
        <a:bodyPr/>
        <a:lstStyle/>
        <a:p>
          <a:endParaRPr lang="zh-CN" altLang="en-US"/>
        </a:p>
      </dgm:t>
    </dgm:pt>
    <dgm:pt modelId="{E93EAC8C-26BF-4BEB-BFCE-17E72A837849}" cxnId="{8F072B8D-F3EA-41FC-9452-13CC83D2FAC8}" type="sibTrans">
      <dgm:prSet/>
      <dgm:spPr/>
      <dgm:t>
        <a:bodyPr/>
        <a:lstStyle/>
        <a:p>
          <a:endParaRPr lang="zh-CN" altLang="en-US"/>
        </a:p>
      </dgm:t>
    </dgm:pt>
    <dgm:pt modelId="{AB4C1967-F332-475C-AB90-341E98DD514E}">
      <dgm:prSet phldrT="[文本]" custT="1"/>
      <dgm:spPr>
        <a:solidFill>
          <a:schemeClr val="bg1"/>
        </a:solidFill>
        <a:ln>
          <a:solidFill>
            <a:srgbClr val="000000"/>
          </a:solidFill>
        </a:ln>
      </dgm:spPr>
      <dgm:t>
        <a:bodyPr/>
        <a:lstStyle/>
        <a:p>
          <a:endParaRPr lang="zh-CN" altLang="en-US" sz="3200" b="1" dirty="0">
            <a:solidFill>
              <a:srgbClr val="000000"/>
            </a:solidFill>
            <a:latin typeface="微软雅黑" panose="020B0503020204020204" pitchFamily="34" charset="-122"/>
            <a:ea typeface="微软雅黑" panose="020B0503020204020204" pitchFamily="34" charset="-122"/>
          </a:endParaRPr>
        </a:p>
      </dgm:t>
    </dgm:pt>
    <dgm:pt modelId="{50703197-E2A3-4E4B-B14C-7167700FF49C}" cxnId="{4B9D7EAE-9F43-4766-A833-F4B61311B2CF}" type="parTrans">
      <dgm:prSet/>
      <dgm:spPr/>
      <dgm:t>
        <a:bodyPr/>
        <a:lstStyle/>
        <a:p>
          <a:endParaRPr lang="zh-CN" altLang="en-US"/>
        </a:p>
      </dgm:t>
    </dgm:pt>
    <dgm:pt modelId="{FA9F05BD-FD8E-42C0-849F-9CA6B6B1F34F}" cxnId="{4B9D7EAE-9F43-4766-A833-F4B61311B2CF}" type="sibTrans">
      <dgm:prSet/>
      <dgm:spPr/>
      <dgm:t>
        <a:bodyPr/>
        <a:lstStyle/>
        <a:p>
          <a:endParaRPr lang="zh-CN" altLang="en-US"/>
        </a:p>
      </dgm:t>
    </dgm:pt>
    <dgm:pt modelId="{C08BF45F-E88A-4277-986D-3921CBCED2D9}" type="pres">
      <dgm:prSet presAssocID="{10C45DA7-D9C3-4FD8-A097-36E3FE65658A}" presName="Name0" presStyleCnt="0">
        <dgm:presLayoutVars>
          <dgm:chMax val="7"/>
          <dgm:resizeHandles val="exact"/>
        </dgm:presLayoutVars>
      </dgm:prSet>
      <dgm:spPr/>
      <dgm:t>
        <a:bodyPr/>
        <a:lstStyle/>
        <a:p>
          <a:endParaRPr lang="zh-CN" altLang="en-US"/>
        </a:p>
      </dgm:t>
    </dgm:pt>
    <dgm:pt modelId="{B2E04077-2AB0-4320-93CA-BBA5D1EE2402}" type="pres">
      <dgm:prSet presAssocID="{10C45DA7-D9C3-4FD8-A097-36E3FE65658A}" presName="comp1" presStyleCnt="0"/>
      <dgm:spPr/>
      <dgm:t>
        <a:bodyPr/>
        <a:lstStyle/>
        <a:p>
          <a:endParaRPr lang="zh-CN" altLang="en-US"/>
        </a:p>
      </dgm:t>
    </dgm:pt>
    <dgm:pt modelId="{C07646FA-DF80-4030-B549-5A4E06A0D910}" type="pres">
      <dgm:prSet presAssocID="{10C45DA7-D9C3-4FD8-A097-36E3FE65658A}" presName="circle1" presStyleLbl="node1" presStyleIdx="0" presStyleCnt="3" custLinFactNeighborX="-4679"/>
      <dgm:spPr/>
      <dgm:t>
        <a:bodyPr/>
        <a:lstStyle/>
        <a:p>
          <a:endParaRPr lang="zh-CN" altLang="en-US"/>
        </a:p>
      </dgm:t>
    </dgm:pt>
    <dgm:pt modelId="{FB5D2EB2-6FBB-42E8-AB10-9B3A56A97E88}" type="pres">
      <dgm:prSet presAssocID="{10C45DA7-D9C3-4FD8-A097-36E3FE65658A}" presName="c1text" presStyleLbl="node1" presStyleIdx="0" presStyleCnt="3">
        <dgm:presLayoutVars>
          <dgm:bulletEnabled val="1"/>
        </dgm:presLayoutVars>
      </dgm:prSet>
      <dgm:spPr/>
      <dgm:t>
        <a:bodyPr/>
        <a:lstStyle/>
        <a:p>
          <a:endParaRPr lang="zh-CN" altLang="en-US"/>
        </a:p>
      </dgm:t>
    </dgm:pt>
    <dgm:pt modelId="{CC64EEDE-0650-452C-A7B6-02737EDB6FA9}" type="pres">
      <dgm:prSet presAssocID="{10C45DA7-D9C3-4FD8-A097-36E3FE65658A}" presName="comp2" presStyleCnt="0"/>
      <dgm:spPr/>
      <dgm:t>
        <a:bodyPr/>
        <a:lstStyle/>
        <a:p>
          <a:endParaRPr lang="zh-CN" altLang="en-US"/>
        </a:p>
      </dgm:t>
    </dgm:pt>
    <dgm:pt modelId="{047361F4-DBF4-4450-B156-F76735A7C268}" type="pres">
      <dgm:prSet presAssocID="{10C45DA7-D9C3-4FD8-A097-36E3FE65658A}" presName="circle2" presStyleLbl="node1" presStyleIdx="1" presStyleCnt="3" custScaleX="116374" custLinFactNeighborX="-8480" custLinFactNeighborY="-877"/>
      <dgm:spPr/>
      <dgm:t>
        <a:bodyPr/>
        <a:lstStyle/>
        <a:p>
          <a:endParaRPr lang="zh-CN" altLang="en-US"/>
        </a:p>
      </dgm:t>
    </dgm:pt>
    <dgm:pt modelId="{9945795D-36B2-4BB0-A0B4-CBE69737DDB7}" type="pres">
      <dgm:prSet presAssocID="{10C45DA7-D9C3-4FD8-A097-36E3FE65658A}" presName="c2text" presStyleLbl="node1" presStyleIdx="1" presStyleCnt="3">
        <dgm:presLayoutVars>
          <dgm:bulletEnabled val="1"/>
        </dgm:presLayoutVars>
      </dgm:prSet>
      <dgm:spPr/>
      <dgm:t>
        <a:bodyPr/>
        <a:lstStyle/>
        <a:p>
          <a:endParaRPr lang="zh-CN" altLang="en-US"/>
        </a:p>
      </dgm:t>
    </dgm:pt>
    <dgm:pt modelId="{52422E54-C548-4F52-9AF7-35F68B16C60B}" type="pres">
      <dgm:prSet presAssocID="{10C45DA7-D9C3-4FD8-A097-36E3FE65658A}" presName="comp3" presStyleCnt="0"/>
      <dgm:spPr/>
      <dgm:t>
        <a:bodyPr/>
        <a:lstStyle/>
        <a:p>
          <a:endParaRPr lang="zh-CN" altLang="en-US"/>
        </a:p>
      </dgm:t>
    </dgm:pt>
    <dgm:pt modelId="{E25D84AF-1DE1-4188-9238-817F6C50C6B0}" type="pres">
      <dgm:prSet presAssocID="{10C45DA7-D9C3-4FD8-A097-36E3FE65658A}" presName="circle3" presStyleLbl="node1" presStyleIdx="2" presStyleCnt="3" custLinFactNeighborX="-10674" custLinFactNeighborY="-2631"/>
      <dgm:spPr/>
      <dgm:t>
        <a:bodyPr/>
        <a:lstStyle/>
        <a:p>
          <a:endParaRPr lang="zh-CN" altLang="en-US"/>
        </a:p>
      </dgm:t>
    </dgm:pt>
    <dgm:pt modelId="{1449E3E2-9CBE-4EA1-9E74-73B3CD23663D}" type="pres">
      <dgm:prSet presAssocID="{10C45DA7-D9C3-4FD8-A097-36E3FE65658A}" presName="c3text" presStyleLbl="node1" presStyleIdx="2" presStyleCnt="3">
        <dgm:presLayoutVars>
          <dgm:bulletEnabled val="1"/>
        </dgm:presLayoutVars>
      </dgm:prSet>
      <dgm:spPr/>
      <dgm:t>
        <a:bodyPr/>
        <a:lstStyle/>
        <a:p>
          <a:endParaRPr lang="zh-CN" altLang="en-US"/>
        </a:p>
      </dgm:t>
    </dgm:pt>
  </dgm:ptLst>
  <dgm:cxnLst>
    <dgm:cxn modelId="{FB7E6DE4-78DA-483F-9BED-8A1CE44E8AE6}" srcId="{10C45DA7-D9C3-4FD8-A097-36E3FE65658A}" destId="{84B5EFD3-26CF-48BA-972A-62F8A3F40E8A}" srcOrd="0" destOrd="0" parTransId="{54475F74-06BC-4771-A4A8-E3A45508F590}" sibTransId="{3CAAAF9E-EA55-4558-B9F3-5E6C42B1FA00}"/>
    <dgm:cxn modelId="{E22BED76-A7B7-41DD-84F7-313F0DB811FE}" type="presOf" srcId="{AB4C1967-F332-475C-AB90-341E98DD514E}" destId="{E25D84AF-1DE1-4188-9238-817F6C50C6B0}" srcOrd="0" destOrd="0" presId="urn:microsoft.com/office/officeart/2005/8/layout/venn2"/>
    <dgm:cxn modelId="{FA206E5A-AFA2-4E7E-B856-34210D031908}" type="presOf" srcId="{BA220887-BC89-415A-982B-14F3A80CDC29}" destId="{047361F4-DBF4-4450-B156-F76735A7C268}" srcOrd="0" destOrd="0" presId="urn:microsoft.com/office/officeart/2005/8/layout/venn2"/>
    <dgm:cxn modelId="{2DEF5FAD-20B2-4DDA-BE42-07C90CDAEEF9}" type="presOf" srcId="{BA220887-BC89-415A-982B-14F3A80CDC29}" destId="{9945795D-36B2-4BB0-A0B4-CBE69737DDB7}" srcOrd="1" destOrd="0" presId="urn:microsoft.com/office/officeart/2005/8/layout/venn2"/>
    <dgm:cxn modelId="{8F072B8D-F3EA-41FC-9452-13CC83D2FAC8}" srcId="{10C45DA7-D9C3-4FD8-A097-36E3FE65658A}" destId="{BA220887-BC89-415A-982B-14F3A80CDC29}" srcOrd="1" destOrd="0" parTransId="{E0E0781F-CD9A-4F64-A1E2-8D97838B8A20}" sibTransId="{E93EAC8C-26BF-4BEB-BFCE-17E72A837849}"/>
    <dgm:cxn modelId="{4AF58071-57F4-4E1F-B50D-863C122CBFD3}" type="presOf" srcId="{AB4C1967-F332-475C-AB90-341E98DD514E}" destId="{1449E3E2-9CBE-4EA1-9E74-73B3CD23663D}" srcOrd="1" destOrd="0" presId="urn:microsoft.com/office/officeart/2005/8/layout/venn2"/>
    <dgm:cxn modelId="{4B9D7EAE-9F43-4766-A833-F4B61311B2CF}" srcId="{10C45DA7-D9C3-4FD8-A097-36E3FE65658A}" destId="{AB4C1967-F332-475C-AB90-341E98DD514E}" srcOrd="2" destOrd="0" parTransId="{50703197-E2A3-4E4B-B14C-7167700FF49C}" sibTransId="{FA9F05BD-FD8E-42C0-849F-9CA6B6B1F34F}"/>
    <dgm:cxn modelId="{C7040C41-493E-468E-A43E-9B57CAA5A47D}" type="presOf" srcId="{84B5EFD3-26CF-48BA-972A-62F8A3F40E8A}" destId="{FB5D2EB2-6FBB-42E8-AB10-9B3A56A97E88}" srcOrd="1" destOrd="0" presId="urn:microsoft.com/office/officeart/2005/8/layout/venn2"/>
    <dgm:cxn modelId="{EB41A784-1DB9-4B51-9089-ABB539347973}" type="presOf" srcId="{84B5EFD3-26CF-48BA-972A-62F8A3F40E8A}" destId="{C07646FA-DF80-4030-B549-5A4E06A0D910}" srcOrd="0" destOrd="0" presId="urn:microsoft.com/office/officeart/2005/8/layout/venn2"/>
    <dgm:cxn modelId="{096FD5BB-ADD5-4E8E-8470-47B5B3508B5C}" type="presOf" srcId="{10C45DA7-D9C3-4FD8-A097-36E3FE65658A}" destId="{C08BF45F-E88A-4277-986D-3921CBCED2D9}" srcOrd="0" destOrd="0" presId="urn:microsoft.com/office/officeart/2005/8/layout/venn2"/>
    <dgm:cxn modelId="{11101522-3046-4311-ACF1-78DDA7E5282D}" type="presParOf" srcId="{C08BF45F-E88A-4277-986D-3921CBCED2D9}" destId="{B2E04077-2AB0-4320-93CA-BBA5D1EE2402}" srcOrd="0" destOrd="0" presId="urn:microsoft.com/office/officeart/2005/8/layout/venn2"/>
    <dgm:cxn modelId="{CD383E8A-164F-4BE6-B100-A8490D251337}" type="presParOf" srcId="{B2E04077-2AB0-4320-93CA-BBA5D1EE2402}" destId="{C07646FA-DF80-4030-B549-5A4E06A0D910}" srcOrd="0" destOrd="0" presId="urn:microsoft.com/office/officeart/2005/8/layout/venn2"/>
    <dgm:cxn modelId="{5E6BEFE5-6C62-4915-B2F2-951829FC6E4E}" type="presParOf" srcId="{B2E04077-2AB0-4320-93CA-BBA5D1EE2402}" destId="{FB5D2EB2-6FBB-42E8-AB10-9B3A56A97E88}" srcOrd="1" destOrd="0" presId="urn:microsoft.com/office/officeart/2005/8/layout/venn2"/>
    <dgm:cxn modelId="{A5DA26FC-0875-44EF-BC73-BAA5DC7F5C48}" type="presParOf" srcId="{C08BF45F-E88A-4277-986D-3921CBCED2D9}" destId="{CC64EEDE-0650-452C-A7B6-02737EDB6FA9}" srcOrd="1" destOrd="0" presId="urn:microsoft.com/office/officeart/2005/8/layout/venn2"/>
    <dgm:cxn modelId="{BF8A92B5-47B5-4928-AA1D-C9499C1F4205}" type="presParOf" srcId="{CC64EEDE-0650-452C-A7B6-02737EDB6FA9}" destId="{047361F4-DBF4-4450-B156-F76735A7C268}" srcOrd="0" destOrd="0" presId="urn:microsoft.com/office/officeart/2005/8/layout/venn2"/>
    <dgm:cxn modelId="{09038223-2C06-4336-A716-7C278A40F0E6}" type="presParOf" srcId="{CC64EEDE-0650-452C-A7B6-02737EDB6FA9}" destId="{9945795D-36B2-4BB0-A0B4-CBE69737DDB7}" srcOrd="1" destOrd="0" presId="urn:microsoft.com/office/officeart/2005/8/layout/venn2"/>
    <dgm:cxn modelId="{12910C88-BBDC-4175-BACA-EBB16139F7CB}" type="presParOf" srcId="{C08BF45F-E88A-4277-986D-3921CBCED2D9}" destId="{52422E54-C548-4F52-9AF7-35F68B16C60B}" srcOrd="2" destOrd="0" presId="urn:microsoft.com/office/officeart/2005/8/layout/venn2"/>
    <dgm:cxn modelId="{CB0432A3-EB43-4558-AA01-0D648F544AD3}" type="presParOf" srcId="{52422E54-C548-4F52-9AF7-35F68B16C60B}" destId="{E25D84AF-1DE1-4188-9238-817F6C50C6B0}" srcOrd="0" destOrd="0" presId="urn:microsoft.com/office/officeart/2005/8/layout/venn2"/>
    <dgm:cxn modelId="{C1EFB66E-86EA-445F-B175-9CBEAC51B5D4}" type="presParOf" srcId="{52422E54-C548-4F52-9AF7-35F68B16C60B}" destId="{1449E3E2-9CBE-4EA1-9E74-73B3CD23663D}"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A600DE-8785-45AA-AA07-2EE30A52E9CD}" type="doc">
      <dgm:prSet loTypeId="urn:microsoft.com/office/officeart/2005/8/layout/chart3" loCatId="relationship" qsTypeId="urn:microsoft.com/office/officeart/2005/8/quickstyle/simple1" qsCatId="simple" csTypeId="urn:microsoft.com/office/officeart/2005/8/colors/accent2_3" csCatId="accent2" phldr="1"/>
      <dgm:spPr/>
    </dgm:pt>
    <dgm:pt modelId="{A51527F5-BCF3-413C-B2DB-0925010CE34A}">
      <dgm:prSet phldrT="[文本]"/>
      <dgm:spPr/>
      <dgm:t>
        <a:bodyPr/>
        <a:lstStyle/>
        <a:p>
          <a:endParaRPr lang="zh-CN" altLang="en-US" b="1" dirty="0">
            <a:latin typeface="华文中宋" panose="02010600040101010101" pitchFamily="2" charset="-122"/>
            <a:ea typeface="华文中宋" panose="02010600040101010101" pitchFamily="2" charset="-122"/>
          </a:endParaRPr>
        </a:p>
      </dgm:t>
    </dgm:pt>
    <dgm:pt modelId="{2533B2FA-CA84-45B2-9BD9-EEFDF97021D6}" cxnId="{14EAECC9-7BDD-4AE7-8CFC-8182ACAEECD3}" type="parTrans">
      <dgm:prSet/>
      <dgm:spPr/>
      <dgm:t>
        <a:bodyPr/>
        <a:lstStyle/>
        <a:p>
          <a:endParaRPr lang="zh-CN" altLang="en-US"/>
        </a:p>
      </dgm:t>
    </dgm:pt>
    <dgm:pt modelId="{4EF27DAB-2D2D-4985-AFD9-1F20739A3CF8}" cxnId="{14EAECC9-7BDD-4AE7-8CFC-8182ACAEECD3}" type="sibTrans">
      <dgm:prSet/>
      <dgm:spPr/>
      <dgm:t>
        <a:bodyPr/>
        <a:lstStyle/>
        <a:p>
          <a:endParaRPr lang="zh-CN" altLang="en-US"/>
        </a:p>
      </dgm:t>
    </dgm:pt>
    <dgm:pt modelId="{81736E7E-A7FD-4939-B0A5-E854BC1C4079}">
      <dgm:prSet phldrT="[文本]"/>
      <dgm:spPr/>
      <dgm:t>
        <a:bodyPr/>
        <a:lstStyle/>
        <a:p>
          <a:endParaRPr lang="zh-CN" altLang="en-US" dirty="0"/>
        </a:p>
      </dgm:t>
    </dgm:pt>
    <dgm:pt modelId="{FE1C5A1F-CD6E-4CE4-A2E6-6B5EE3BCEC4B}" cxnId="{DC1DE4EE-2034-4074-BD79-63A7B0CDAC27}" type="parTrans">
      <dgm:prSet/>
      <dgm:spPr/>
      <dgm:t>
        <a:bodyPr/>
        <a:lstStyle/>
        <a:p>
          <a:endParaRPr lang="zh-CN" altLang="en-US"/>
        </a:p>
      </dgm:t>
    </dgm:pt>
    <dgm:pt modelId="{D7FE922B-8C26-4949-A8B6-C69803B68D75}" cxnId="{DC1DE4EE-2034-4074-BD79-63A7B0CDAC27}" type="sibTrans">
      <dgm:prSet/>
      <dgm:spPr/>
      <dgm:t>
        <a:bodyPr/>
        <a:lstStyle/>
        <a:p>
          <a:endParaRPr lang="zh-CN" altLang="en-US"/>
        </a:p>
      </dgm:t>
    </dgm:pt>
    <dgm:pt modelId="{5C004786-518C-4287-A326-63E2CC19ADCF}">
      <dgm:prSet phldrT="[文本]"/>
      <dgm:spPr/>
      <dgm:t>
        <a:bodyPr/>
        <a:lstStyle/>
        <a:p>
          <a:endParaRPr lang="zh-CN" altLang="en-US" dirty="0"/>
        </a:p>
      </dgm:t>
    </dgm:pt>
    <dgm:pt modelId="{FF6BD9BE-FE93-4EBE-90FD-508B4AAB5510}" cxnId="{669D4D3E-100D-4036-B52A-61B8BA927F10}" type="parTrans">
      <dgm:prSet/>
      <dgm:spPr/>
      <dgm:t>
        <a:bodyPr/>
        <a:lstStyle/>
        <a:p>
          <a:endParaRPr lang="zh-CN" altLang="en-US"/>
        </a:p>
      </dgm:t>
    </dgm:pt>
    <dgm:pt modelId="{D66A8A4B-1660-41C5-8328-45B15E6BE4E5}" cxnId="{669D4D3E-100D-4036-B52A-61B8BA927F10}" type="sibTrans">
      <dgm:prSet/>
      <dgm:spPr/>
      <dgm:t>
        <a:bodyPr/>
        <a:lstStyle/>
        <a:p>
          <a:endParaRPr lang="zh-CN" altLang="en-US"/>
        </a:p>
      </dgm:t>
    </dgm:pt>
    <dgm:pt modelId="{B91405CF-64E2-4E42-B8C6-063D7893751E}">
      <dgm:prSet/>
      <dgm:spPr/>
      <dgm:t>
        <a:bodyPr/>
        <a:lstStyle/>
        <a:p>
          <a:endParaRPr lang="zh-CN" altLang="en-US" dirty="0"/>
        </a:p>
      </dgm:t>
    </dgm:pt>
    <dgm:pt modelId="{12B41A0B-DB5C-4AAA-BCCA-15B06792545E}" cxnId="{D213D4AA-8660-40BF-8C5A-149F66FD9F72}" type="parTrans">
      <dgm:prSet/>
      <dgm:spPr/>
      <dgm:t>
        <a:bodyPr/>
        <a:lstStyle/>
        <a:p>
          <a:endParaRPr lang="zh-CN" altLang="en-US"/>
        </a:p>
      </dgm:t>
    </dgm:pt>
    <dgm:pt modelId="{0C54B864-D2C5-41F0-BA7A-333E5530E746}" cxnId="{D213D4AA-8660-40BF-8C5A-149F66FD9F72}" type="sibTrans">
      <dgm:prSet/>
      <dgm:spPr/>
      <dgm:t>
        <a:bodyPr/>
        <a:lstStyle/>
        <a:p>
          <a:endParaRPr lang="zh-CN" altLang="en-US"/>
        </a:p>
      </dgm:t>
    </dgm:pt>
    <dgm:pt modelId="{D5AB185E-EAD9-4213-A697-5AFDA46AD5CF}">
      <dgm:prSet/>
      <dgm:spPr/>
      <dgm:t>
        <a:bodyPr/>
        <a:lstStyle/>
        <a:p>
          <a:endParaRPr lang="zh-CN" altLang="en-US" dirty="0"/>
        </a:p>
      </dgm:t>
    </dgm:pt>
    <dgm:pt modelId="{D8F61D43-C3D2-4416-82CA-F56094AD765E}" cxnId="{C85E1603-5D55-4763-909C-55F4FC4A999E}" type="parTrans">
      <dgm:prSet/>
      <dgm:spPr/>
      <dgm:t>
        <a:bodyPr/>
        <a:lstStyle/>
        <a:p>
          <a:endParaRPr lang="zh-CN" altLang="en-US"/>
        </a:p>
      </dgm:t>
    </dgm:pt>
    <dgm:pt modelId="{403CAF8C-12D0-403E-9A15-6DCEA42BFA20}" cxnId="{C85E1603-5D55-4763-909C-55F4FC4A999E}" type="sibTrans">
      <dgm:prSet/>
      <dgm:spPr/>
      <dgm:t>
        <a:bodyPr/>
        <a:lstStyle/>
        <a:p>
          <a:endParaRPr lang="zh-CN" altLang="en-US"/>
        </a:p>
      </dgm:t>
    </dgm:pt>
    <dgm:pt modelId="{35EEA83A-C9E3-4928-B12E-D3D54829FE26}" type="pres">
      <dgm:prSet presAssocID="{B3A600DE-8785-45AA-AA07-2EE30A52E9CD}" presName="compositeShape" presStyleCnt="0">
        <dgm:presLayoutVars>
          <dgm:chMax val="7"/>
          <dgm:dir/>
          <dgm:resizeHandles val="exact"/>
        </dgm:presLayoutVars>
      </dgm:prSet>
      <dgm:spPr/>
    </dgm:pt>
    <dgm:pt modelId="{070434C5-C2D9-4F2D-8A5A-C613714C4147}" type="pres">
      <dgm:prSet presAssocID="{B3A600DE-8785-45AA-AA07-2EE30A52E9CD}" presName="wedge1" presStyleLbl="node1" presStyleIdx="0" presStyleCnt="5" custLinFactNeighborX="-2771" custLinFactNeighborY="5642"/>
      <dgm:spPr/>
      <dgm:t>
        <a:bodyPr/>
        <a:lstStyle/>
        <a:p>
          <a:endParaRPr lang="zh-CN" altLang="en-US"/>
        </a:p>
      </dgm:t>
    </dgm:pt>
    <dgm:pt modelId="{704E4592-61C7-474A-86D1-FA5DEFA6B6D0}" type="pres">
      <dgm:prSet presAssocID="{B3A600DE-8785-45AA-AA07-2EE30A52E9CD}" presName="wedge1Tx" presStyleLbl="node1" presStyleIdx="0" presStyleCnt="5">
        <dgm:presLayoutVars>
          <dgm:chMax val="0"/>
          <dgm:chPref val="0"/>
          <dgm:bulletEnabled val="1"/>
        </dgm:presLayoutVars>
      </dgm:prSet>
      <dgm:spPr/>
      <dgm:t>
        <a:bodyPr/>
        <a:lstStyle/>
        <a:p>
          <a:endParaRPr lang="zh-CN" altLang="en-US"/>
        </a:p>
      </dgm:t>
    </dgm:pt>
    <dgm:pt modelId="{D06FF82B-65B6-4C2D-BB49-BE644F088FF4}" type="pres">
      <dgm:prSet presAssocID="{B3A600DE-8785-45AA-AA07-2EE30A52E9CD}" presName="wedge2" presStyleLbl="node1" presStyleIdx="1" presStyleCnt="5"/>
      <dgm:spPr/>
      <dgm:t>
        <a:bodyPr/>
        <a:lstStyle/>
        <a:p>
          <a:endParaRPr lang="zh-CN" altLang="en-US"/>
        </a:p>
      </dgm:t>
    </dgm:pt>
    <dgm:pt modelId="{D6E26167-E45D-4956-8101-16A6FB70C5C2}" type="pres">
      <dgm:prSet presAssocID="{B3A600DE-8785-45AA-AA07-2EE30A52E9CD}" presName="wedge2Tx" presStyleLbl="node1" presStyleIdx="1" presStyleCnt="5">
        <dgm:presLayoutVars>
          <dgm:chMax val="0"/>
          <dgm:chPref val="0"/>
          <dgm:bulletEnabled val="1"/>
        </dgm:presLayoutVars>
      </dgm:prSet>
      <dgm:spPr/>
      <dgm:t>
        <a:bodyPr/>
        <a:lstStyle/>
        <a:p>
          <a:endParaRPr lang="zh-CN" altLang="en-US"/>
        </a:p>
      </dgm:t>
    </dgm:pt>
    <dgm:pt modelId="{80556149-57D6-4269-8DE6-E6E19CAD8948}" type="pres">
      <dgm:prSet presAssocID="{B3A600DE-8785-45AA-AA07-2EE30A52E9CD}" presName="wedge3" presStyleLbl="node1" presStyleIdx="2" presStyleCnt="5"/>
      <dgm:spPr/>
      <dgm:t>
        <a:bodyPr/>
        <a:lstStyle/>
        <a:p>
          <a:endParaRPr lang="zh-CN" altLang="en-US"/>
        </a:p>
      </dgm:t>
    </dgm:pt>
    <dgm:pt modelId="{AADD5E7C-4E32-4EA7-BB15-EE35A7D69CCF}" type="pres">
      <dgm:prSet presAssocID="{B3A600DE-8785-45AA-AA07-2EE30A52E9CD}" presName="wedge3Tx" presStyleLbl="node1" presStyleIdx="2" presStyleCnt="5">
        <dgm:presLayoutVars>
          <dgm:chMax val="0"/>
          <dgm:chPref val="0"/>
          <dgm:bulletEnabled val="1"/>
        </dgm:presLayoutVars>
      </dgm:prSet>
      <dgm:spPr/>
      <dgm:t>
        <a:bodyPr/>
        <a:lstStyle/>
        <a:p>
          <a:endParaRPr lang="zh-CN" altLang="en-US"/>
        </a:p>
      </dgm:t>
    </dgm:pt>
    <dgm:pt modelId="{E0C19B87-CD2E-4EE3-A5DB-8B792960C4BB}" type="pres">
      <dgm:prSet presAssocID="{B3A600DE-8785-45AA-AA07-2EE30A52E9CD}" presName="wedge4" presStyleLbl="node1" presStyleIdx="3" presStyleCnt="5"/>
      <dgm:spPr/>
      <dgm:t>
        <a:bodyPr/>
        <a:lstStyle/>
        <a:p>
          <a:endParaRPr lang="zh-CN" altLang="en-US"/>
        </a:p>
      </dgm:t>
    </dgm:pt>
    <dgm:pt modelId="{4E61BE91-D57F-4C1E-ABEC-9BA0E5248056}" type="pres">
      <dgm:prSet presAssocID="{B3A600DE-8785-45AA-AA07-2EE30A52E9CD}" presName="wedge4Tx" presStyleLbl="node1" presStyleIdx="3" presStyleCnt="5">
        <dgm:presLayoutVars>
          <dgm:chMax val="0"/>
          <dgm:chPref val="0"/>
          <dgm:bulletEnabled val="1"/>
        </dgm:presLayoutVars>
      </dgm:prSet>
      <dgm:spPr/>
      <dgm:t>
        <a:bodyPr/>
        <a:lstStyle/>
        <a:p>
          <a:endParaRPr lang="zh-CN" altLang="en-US"/>
        </a:p>
      </dgm:t>
    </dgm:pt>
    <dgm:pt modelId="{162D1F27-1F51-4418-889E-9F8B66728669}" type="pres">
      <dgm:prSet presAssocID="{B3A600DE-8785-45AA-AA07-2EE30A52E9CD}" presName="wedge5" presStyleLbl="node1" presStyleIdx="4" presStyleCnt="5"/>
      <dgm:spPr/>
      <dgm:t>
        <a:bodyPr/>
        <a:lstStyle/>
        <a:p>
          <a:endParaRPr lang="zh-CN" altLang="en-US"/>
        </a:p>
      </dgm:t>
    </dgm:pt>
    <dgm:pt modelId="{178B76CB-830A-4DCA-AF32-A0E414E17736}" type="pres">
      <dgm:prSet presAssocID="{B3A600DE-8785-45AA-AA07-2EE30A52E9CD}" presName="wedge5Tx" presStyleLbl="node1" presStyleIdx="4" presStyleCnt="5">
        <dgm:presLayoutVars>
          <dgm:chMax val="0"/>
          <dgm:chPref val="0"/>
          <dgm:bulletEnabled val="1"/>
        </dgm:presLayoutVars>
      </dgm:prSet>
      <dgm:spPr/>
      <dgm:t>
        <a:bodyPr/>
        <a:lstStyle/>
        <a:p>
          <a:endParaRPr lang="zh-CN" altLang="en-US"/>
        </a:p>
      </dgm:t>
    </dgm:pt>
  </dgm:ptLst>
  <dgm:cxnLst>
    <dgm:cxn modelId="{14EAECC9-7BDD-4AE7-8CFC-8182ACAEECD3}" srcId="{B3A600DE-8785-45AA-AA07-2EE30A52E9CD}" destId="{A51527F5-BCF3-413C-B2DB-0925010CE34A}" srcOrd="0" destOrd="0" parTransId="{2533B2FA-CA84-45B2-9BD9-EEFDF97021D6}" sibTransId="{4EF27DAB-2D2D-4985-AFD9-1F20739A3CF8}"/>
    <dgm:cxn modelId="{DC1DE4EE-2034-4074-BD79-63A7B0CDAC27}" srcId="{B3A600DE-8785-45AA-AA07-2EE30A52E9CD}" destId="{81736E7E-A7FD-4939-B0A5-E854BC1C4079}" srcOrd="2" destOrd="0" parTransId="{FE1C5A1F-CD6E-4CE4-A2E6-6B5EE3BCEC4B}" sibTransId="{D7FE922B-8C26-4949-A8B6-C69803B68D75}"/>
    <dgm:cxn modelId="{669D4D3E-100D-4036-B52A-61B8BA927F10}" srcId="{B3A600DE-8785-45AA-AA07-2EE30A52E9CD}" destId="{5C004786-518C-4287-A326-63E2CC19ADCF}" srcOrd="3" destOrd="0" parTransId="{FF6BD9BE-FE93-4EBE-90FD-508B4AAB5510}" sibTransId="{D66A8A4B-1660-41C5-8328-45B15E6BE4E5}"/>
    <dgm:cxn modelId="{92BC7032-A9A8-499C-9BA2-D0E6A0C8367F}" type="presOf" srcId="{A51527F5-BCF3-413C-B2DB-0925010CE34A}" destId="{070434C5-C2D9-4F2D-8A5A-C613714C4147}" srcOrd="0" destOrd="0" presId="urn:microsoft.com/office/officeart/2005/8/layout/chart3"/>
    <dgm:cxn modelId="{D213D4AA-8660-40BF-8C5A-149F66FD9F72}" srcId="{B3A600DE-8785-45AA-AA07-2EE30A52E9CD}" destId="{B91405CF-64E2-4E42-B8C6-063D7893751E}" srcOrd="4" destOrd="0" parTransId="{12B41A0B-DB5C-4AAA-BCCA-15B06792545E}" sibTransId="{0C54B864-D2C5-41F0-BA7A-333E5530E746}"/>
    <dgm:cxn modelId="{28D88134-1D3D-402A-8D8B-DE1F77D98953}" type="presOf" srcId="{5C004786-518C-4287-A326-63E2CC19ADCF}" destId="{4E61BE91-D57F-4C1E-ABEC-9BA0E5248056}" srcOrd="1" destOrd="0" presId="urn:microsoft.com/office/officeart/2005/8/layout/chart3"/>
    <dgm:cxn modelId="{34EFB2BB-9333-4797-827F-3A84618EDEBF}" type="presOf" srcId="{5C004786-518C-4287-A326-63E2CC19ADCF}" destId="{E0C19B87-CD2E-4EE3-A5DB-8B792960C4BB}" srcOrd="0" destOrd="0" presId="urn:microsoft.com/office/officeart/2005/8/layout/chart3"/>
    <dgm:cxn modelId="{BB97B19B-B9EF-445E-9D85-6CDE2AABFCE6}" type="presOf" srcId="{D5AB185E-EAD9-4213-A697-5AFDA46AD5CF}" destId="{D6E26167-E45D-4956-8101-16A6FB70C5C2}" srcOrd="1" destOrd="0" presId="urn:microsoft.com/office/officeart/2005/8/layout/chart3"/>
    <dgm:cxn modelId="{6FF6C83A-1763-4024-A80E-90A6EC943D28}" type="presOf" srcId="{B3A600DE-8785-45AA-AA07-2EE30A52E9CD}" destId="{35EEA83A-C9E3-4928-B12E-D3D54829FE26}" srcOrd="0" destOrd="0" presId="urn:microsoft.com/office/officeart/2005/8/layout/chart3"/>
    <dgm:cxn modelId="{18733E6D-1429-4A02-BFC4-C18F05C2D476}" type="presOf" srcId="{B91405CF-64E2-4E42-B8C6-063D7893751E}" destId="{178B76CB-830A-4DCA-AF32-A0E414E17736}" srcOrd="1" destOrd="0" presId="urn:microsoft.com/office/officeart/2005/8/layout/chart3"/>
    <dgm:cxn modelId="{5D2F20CA-4314-4BE2-8363-5BD4EBB6ED1F}" type="presOf" srcId="{81736E7E-A7FD-4939-B0A5-E854BC1C4079}" destId="{80556149-57D6-4269-8DE6-E6E19CAD8948}" srcOrd="0" destOrd="0" presId="urn:microsoft.com/office/officeart/2005/8/layout/chart3"/>
    <dgm:cxn modelId="{C85E1603-5D55-4763-909C-55F4FC4A999E}" srcId="{B3A600DE-8785-45AA-AA07-2EE30A52E9CD}" destId="{D5AB185E-EAD9-4213-A697-5AFDA46AD5CF}" srcOrd="1" destOrd="0" parTransId="{D8F61D43-C3D2-4416-82CA-F56094AD765E}" sibTransId="{403CAF8C-12D0-403E-9A15-6DCEA42BFA20}"/>
    <dgm:cxn modelId="{B6C92168-788C-4A65-9B95-52FD23996271}" type="presOf" srcId="{D5AB185E-EAD9-4213-A697-5AFDA46AD5CF}" destId="{D06FF82B-65B6-4C2D-BB49-BE644F088FF4}" srcOrd="0" destOrd="0" presId="urn:microsoft.com/office/officeart/2005/8/layout/chart3"/>
    <dgm:cxn modelId="{65DA0B55-8AE5-4030-9019-7951A22A39B4}" type="presOf" srcId="{B91405CF-64E2-4E42-B8C6-063D7893751E}" destId="{162D1F27-1F51-4418-889E-9F8B66728669}" srcOrd="0" destOrd="0" presId="urn:microsoft.com/office/officeart/2005/8/layout/chart3"/>
    <dgm:cxn modelId="{13BF4804-C758-410F-B52C-316E7157C8EA}" type="presOf" srcId="{81736E7E-A7FD-4939-B0A5-E854BC1C4079}" destId="{AADD5E7C-4E32-4EA7-BB15-EE35A7D69CCF}" srcOrd="1" destOrd="0" presId="urn:microsoft.com/office/officeart/2005/8/layout/chart3"/>
    <dgm:cxn modelId="{08DD66F2-4372-45A0-A7F5-09158BAC329F}" type="presOf" srcId="{A51527F5-BCF3-413C-B2DB-0925010CE34A}" destId="{704E4592-61C7-474A-86D1-FA5DEFA6B6D0}" srcOrd="1" destOrd="0" presId="urn:microsoft.com/office/officeart/2005/8/layout/chart3"/>
    <dgm:cxn modelId="{8F2D084A-3A98-419E-90BC-FAA62EDEA140}" type="presParOf" srcId="{35EEA83A-C9E3-4928-B12E-D3D54829FE26}" destId="{070434C5-C2D9-4F2D-8A5A-C613714C4147}" srcOrd="0" destOrd="0" presId="urn:microsoft.com/office/officeart/2005/8/layout/chart3"/>
    <dgm:cxn modelId="{77A6C02B-AD11-4A15-A008-0BD6008139D3}" type="presParOf" srcId="{35EEA83A-C9E3-4928-B12E-D3D54829FE26}" destId="{704E4592-61C7-474A-86D1-FA5DEFA6B6D0}" srcOrd="1" destOrd="0" presId="urn:microsoft.com/office/officeart/2005/8/layout/chart3"/>
    <dgm:cxn modelId="{693A6C8D-ECDD-4CB9-B707-B90D9C59E451}" type="presParOf" srcId="{35EEA83A-C9E3-4928-B12E-D3D54829FE26}" destId="{D06FF82B-65B6-4C2D-BB49-BE644F088FF4}" srcOrd="2" destOrd="0" presId="urn:microsoft.com/office/officeart/2005/8/layout/chart3"/>
    <dgm:cxn modelId="{A0B99471-4875-4759-B440-0412A0977F30}" type="presParOf" srcId="{35EEA83A-C9E3-4928-B12E-D3D54829FE26}" destId="{D6E26167-E45D-4956-8101-16A6FB70C5C2}" srcOrd="3" destOrd="0" presId="urn:microsoft.com/office/officeart/2005/8/layout/chart3"/>
    <dgm:cxn modelId="{82350EB7-9286-404F-93FB-4D0946862D2B}" type="presParOf" srcId="{35EEA83A-C9E3-4928-B12E-D3D54829FE26}" destId="{80556149-57D6-4269-8DE6-E6E19CAD8948}" srcOrd="4" destOrd="0" presId="urn:microsoft.com/office/officeart/2005/8/layout/chart3"/>
    <dgm:cxn modelId="{FD075055-652A-4B01-9B2F-9615A8D6D072}" type="presParOf" srcId="{35EEA83A-C9E3-4928-B12E-D3D54829FE26}" destId="{AADD5E7C-4E32-4EA7-BB15-EE35A7D69CCF}" srcOrd="5" destOrd="0" presId="urn:microsoft.com/office/officeart/2005/8/layout/chart3"/>
    <dgm:cxn modelId="{0308C9E5-FAB7-4638-9BA4-620FA77A7AE3}" type="presParOf" srcId="{35EEA83A-C9E3-4928-B12E-D3D54829FE26}" destId="{E0C19B87-CD2E-4EE3-A5DB-8B792960C4BB}" srcOrd="6" destOrd="0" presId="urn:microsoft.com/office/officeart/2005/8/layout/chart3"/>
    <dgm:cxn modelId="{0D0E8C54-0493-4FC7-8870-C39EB5764555}" type="presParOf" srcId="{35EEA83A-C9E3-4928-B12E-D3D54829FE26}" destId="{4E61BE91-D57F-4C1E-ABEC-9BA0E5248056}" srcOrd="7" destOrd="0" presId="urn:microsoft.com/office/officeart/2005/8/layout/chart3"/>
    <dgm:cxn modelId="{82A90AB4-A4E1-471D-914D-4F22510C361E}" type="presParOf" srcId="{35EEA83A-C9E3-4928-B12E-D3D54829FE26}" destId="{162D1F27-1F51-4418-889E-9F8B66728669}" srcOrd="8" destOrd="0" presId="urn:microsoft.com/office/officeart/2005/8/layout/chart3"/>
    <dgm:cxn modelId="{ABB34529-6D35-4545-AD88-CC323CD0E1C2}" type="presParOf" srcId="{35EEA83A-C9E3-4928-B12E-D3D54829FE26}" destId="{178B76CB-830A-4DCA-AF32-A0E414E17736}" srcOrd="9"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2641267" cy="2641267"/>
        <a:chOff x="0" y="0"/>
        <a:chExt cx="2641267" cy="2641267"/>
      </a:xfrm>
    </dsp:grpSpPr>
    <dsp:sp modelId="{C07646FA-DF80-4030-B549-5A4E06A0D910}">
      <dsp:nvSpPr>
        <dsp:cNvPr id="3" name="椭圆 2"/>
        <dsp:cNvSpPr/>
      </dsp:nvSpPr>
      <dsp:spPr bwMode="white">
        <a:xfrm>
          <a:off x="1143007" y="0"/>
          <a:ext cx="2641267" cy="2641267"/>
        </a:xfrm>
        <a:prstGeom prst="ellipse">
          <a:avLst/>
        </a:prstGeom>
        <a:solidFill>
          <a:schemeClr val="bg1"/>
        </a:solidFill>
        <a:ln>
          <a:solidFill>
            <a:srgbClr val="000000"/>
          </a:solidFill>
        </a:ln>
      </dsp:spPr>
      <dsp:style>
        <a:lnRef idx="2">
          <a:schemeClr val="lt1"/>
        </a:lnRef>
        <a:fillRef idx="1">
          <a:schemeClr val="accent1"/>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2400" b="1" dirty="0">
            <a:latin typeface="微软雅黑" panose="020B0503020204020204" pitchFamily="34" charset="-122"/>
            <a:ea typeface="微软雅黑" panose="020B0503020204020204" pitchFamily="34" charset="-122"/>
          </a:endParaRPr>
        </a:p>
      </dsp:txBody>
      <dsp:txXfrm>
        <a:off x="1143007" y="0"/>
        <a:ext cx="2641267" cy="2641267"/>
      </dsp:txXfrm>
    </dsp:sp>
    <dsp:sp modelId="{047361F4-DBF4-4450-B156-F76735A7C268}">
      <dsp:nvSpPr>
        <dsp:cNvPr id="4" name="椭圆 3"/>
        <dsp:cNvSpPr/>
      </dsp:nvSpPr>
      <dsp:spPr bwMode="white">
        <a:xfrm>
          <a:off x="1452401" y="642944"/>
          <a:ext cx="1980950" cy="1980950"/>
        </a:xfrm>
        <a:prstGeom prst="ellipse">
          <a:avLst/>
        </a:prstGeom>
        <a:solidFill>
          <a:schemeClr val="bg1"/>
        </a:solidFill>
        <a:ln>
          <a:solidFill>
            <a:srgbClr val="000000"/>
          </a:solidFill>
        </a:ln>
      </dsp:spPr>
      <dsp:style>
        <a:lnRef idx="2">
          <a:schemeClr val="lt1"/>
        </a:lnRef>
        <a:fillRef idx="1">
          <a:schemeClr val="accent1"/>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2400" b="1" dirty="0">
            <a:latin typeface="微软雅黑" panose="020B0503020204020204" pitchFamily="34" charset="-122"/>
            <a:ea typeface="微软雅黑" panose="020B0503020204020204" pitchFamily="34" charset="-122"/>
          </a:endParaRPr>
        </a:p>
      </dsp:txBody>
      <dsp:txXfrm>
        <a:off x="1452401" y="642944"/>
        <a:ext cx="1980950" cy="1980950"/>
      </dsp:txXfrm>
    </dsp:sp>
    <dsp:sp modelId="{E25D84AF-1DE1-4188-9238-817F6C50C6B0}">
      <dsp:nvSpPr>
        <dsp:cNvPr id="5" name="椭圆 4"/>
        <dsp:cNvSpPr/>
      </dsp:nvSpPr>
      <dsp:spPr bwMode="white">
        <a:xfrm>
          <a:off x="1785944" y="1285888"/>
          <a:ext cx="1320634" cy="1320634"/>
        </a:xfrm>
        <a:prstGeom prst="ellipse">
          <a:avLst/>
        </a:prstGeom>
        <a:solidFill>
          <a:schemeClr val="bg1"/>
        </a:solidFill>
        <a:ln>
          <a:solidFill>
            <a:srgbClr val="000000"/>
          </a:solidFill>
        </a:ln>
      </dsp:spPr>
      <dsp:style>
        <a:lnRef idx="2">
          <a:schemeClr val="lt1"/>
        </a:lnRef>
        <a:fillRef idx="1">
          <a:schemeClr val="accent1"/>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3200" b="1" dirty="0">
            <a:solidFill>
              <a:srgbClr val="000000"/>
            </a:solidFill>
            <a:latin typeface="微软雅黑" panose="020B0503020204020204" pitchFamily="34" charset="-122"/>
            <a:ea typeface="微软雅黑" panose="020B0503020204020204" pitchFamily="34" charset="-122"/>
          </a:endParaRPr>
        </a:p>
      </dsp:txBody>
      <dsp:txXfrm>
        <a:off x="1785944" y="1285888"/>
        <a:ext cx="1320634" cy="1320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071952" cy="4071952"/>
        <a:chOff x="0" y="0"/>
        <a:chExt cx="4071952" cy="4071952"/>
      </a:xfrm>
    </dsp:grpSpPr>
    <dsp:sp modelId="{070434C5-C2D9-4F2D-8A5A-C613714C4147}">
      <dsp:nvSpPr>
        <dsp:cNvPr id="3" name="饼形 2"/>
        <dsp:cNvSpPr/>
      </dsp:nvSpPr>
      <dsp:spPr bwMode="white">
        <a:xfrm>
          <a:off x="1541005" y="436280"/>
          <a:ext cx="3420440" cy="3420440"/>
        </a:xfrm>
        <a:prstGeom prst="pie">
          <a:avLst>
            <a:gd name="adj1" fmla="val 16200000"/>
            <a:gd name="adj2" fmla="val 20520000"/>
          </a:avLst>
        </a:prstGeom>
      </dsp:spPr>
      <dsp:style>
        <a:lnRef idx="2">
          <a:schemeClr val="lt1"/>
        </a:lnRef>
        <a:fillRef idx="1">
          <a:schemeClr val="accent2">
            <a:shade val="80000"/>
            <a:hueOff val="0"/>
            <a:satOff val="0"/>
            <a:lumOff val="0"/>
            <a:alpha val="100000"/>
          </a:schemeClr>
        </a:fillRef>
        <a:effectRef idx="0">
          <a:scrgbClr r="0" g="0" b="0"/>
        </a:effectRef>
        <a:fontRef idx="minor">
          <a:schemeClr val="lt1"/>
        </a:fontRef>
      </dsp:style>
      <dsp:txBody>
        <a:bodyPr lIns="55880" tIns="55880" rIns="55880" bIns="55880" anchor="ctr"/>
        <a:lstStyle>
          <a:lvl1pPr algn="ctr">
            <a:defRPr sz="4400"/>
          </a:lvl1pPr>
          <a:lvl2pPr marL="285750" indent="-285750" algn="ctr">
            <a:defRPr sz="3400"/>
          </a:lvl2pPr>
          <a:lvl3pPr marL="571500" indent="-285750" algn="ctr">
            <a:defRPr sz="3400"/>
          </a:lvl3pPr>
          <a:lvl4pPr marL="857250" indent="-285750" algn="ctr">
            <a:defRPr sz="3400"/>
          </a:lvl4pPr>
          <a:lvl5pPr marL="1143000" indent="-285750" algn="ctr">
            <a:defRPr sz="3400"/>
          </a:lvl5pPr>
          <a:lvl6pPr marL="1428750" indent="-285750" algn="ctr">
            <a:defRPr sz="3400"/>
          </a:lvl6pPr>
          <a:lvl7pPr marL="1714500" indent="-285750" algn="ctr">
            <a:defRPr sz="3400"/>
          </a:lvl7pPr>
          <a:lvl8pPr marL="2000250" indent="-285750" algn="ctr">
            <a:defRPr sz="3400"/>
          </a:lvl8pPr>
          <a:lvl9pPr marL="2286000" indent="-285750" algn="ctr">
            <a:defRPr sz="3400"/>
          </a:lvl9pPr>
        </a:lstStyle>
        <a:p>
          <a:pPr lvl="0">
            <a:lnSpc>
              <a:spcPct val="100000"/>
            </a:lnSpc>
            <a:spcBef>
              <a:spcPct val="0"/>
            </a:spcBef>
            <a:spcAft>
              <a:spcPct val="35000"/>
            </a:spcAft>
          </a:pPr>
          <a:endParaRPr lang="zh-CN" altLang="en-US" b="1" dirty="0">
            <a:latin typeface="华文中宋" panose="02010600040101010101" pitchFamily="2" charset="-122"/>
            <a:ea typeface="华文中宋" panose="02010600040101010101" pitchFamily="2" charset="-122"/>
          </a:endParaRPr>
        </a:p>
      </dsp:txBody>
      <dsp:txXfrm>
        <a:off x="1541005" y="436280"/>
        <a:ext cx="3420440" cy="3420440"/>
      </dsp:txXfrm>
    </dsp:sp>
    <dsp:sp modelId="{D06FF82B-65B6-4C2D-BB49-BE644F088FF4}">
      <dsp:nvSpPr>
        <dsp:cNvPr id="4" name="饼形 3"/>
        <dsp:cNvSpPr/>
      </dsp:nvSpPr>
      <dsp:spPr bwMode="white">
        <a:xfrm>
          <a:off x="1516070" y="408213"/>
          <a:ext cx="3420440" cy="3420440"/>
        </a:xfrm>
        <a:prstGeom prst="pie">
          <a:avLst>
            <a:gd name="adj1" fmla="val 20520000"/>
            <a:gd name="adj2" fmla="val 3240000"/>
          </a:avLst>
        </a:prstGeom>
      </dsp:spPr>
      <dsp:style>
        <a:lnRef idx="2">
          <a:schemeClr val="lt1"/>
        </a:lnRef>
        <a:fillRef idx="1">
          <a:schemeClr val="accent2">
            <a:shade val="80000"/>
            <a:hueOff val="0"/>
            <a:satOff val="-881"/>
            <a:lumOff val="6471"/>
            <a:alpha val="100000"/>
          </a:schemeClr>
        </a:fillRef>
        <a:effectRef idx="0">
          <a:scrgbClr r="0" g="0" b="0"/>
        </a:effectRef>
        <a:fontRef idx="minor">
          <a:schemeClr val="lt1"/>
        </a:fontRef>
      </dsp:style>
      <dsp:txBody>
        <a:bodyPr lIns="59690" tIns="59690" rIns="59690" bIns="59690" anchor="ctr"/>
        <a:lstStyle>
          <a:lvl1pPr algn="ctr">
            <a:defRPr sz="4700"/>
          </a:lvl1pPr>
          <a:lvl2pPr marL="285750" indent="-285750" algn="ctr">
            <a:defRPr sz="3700"/>
          </a:lvl2pPr>
          <a:lvl3pPr marL="571500" indent="-285750" algn="ctr">
            <a:defRPr sz="3700"/>
          </a:lvl3pPr>
          <a:lvl4pPr marL="857250" indent="-285750" algn="ctr">
            <a:defRPr sz="3700"/>
          </a:lvl4pPr>
          <a:lvl5pPr marL="1143000" indent="-285750" algn="ctr">
            <a:defRPr sz="3700"/>
          </a:lvl5pPr>
          <a:lvl6pPr marL="1428750" indent="-285750" algn="ctr">
            <a:defRPr sz="3700"/>
          </a:lvl6pPr>
          <a:lvl7pPr marL="1714500" indent="-285750" algn="ctr">
            <a:defRPr sz="3700"/>
          </a:lvl7pPr>
          <a:lvl8pPr marL="2000250" indent="-285750" algn="ctr">
            <a:defRPr sz="3700"/>
          </a:lvl8pPr>
          <a:lvl9pPr marL="2286000" indent="-285750" algn="ctr">
            <a:defRPr sz="3700"/>
          </a:lvl9pPr>
        </a:lstStyle>
        <a:p>
          <a:pPr lvl="0">
            <a:lnSpc>
              <a:spcPct val="100000"/>
            </a:lnSpc>
            <a:spcBef>
              <a:spcPct val="0"/>
            </a:spcBef>
            <a:spcAft>
              <a:spcPct val="35000"/>
            </a:spcAft>
          </a:pPr>
          <a:endParaRPr lang="zh-CN" altLang="en-US" dirty="0"/>
        </a:p>
      </dsp:txBody>
      <dsp:txXfrm>
        <a:off x="1516070" y="408213"/>
        <a:ext cx="3420440" cy="3420440"/>
      </dsp:txXfrm>
    </dsp:sp>
    <dsp:sp modelId="{80556149-57D6-4269-8DE6-E6E19CAD8948}">
      <dsp:nvSpPr>
        <dsp:cNvPr id="5" name="饼形 4"/>
        <dsp:cNvSpPr/>
      </dsp:nvSpPr>
      <dsp:spPr bwMode="white">
        <a:xfrm>
          <a:off x="1516070" y="408213"/>
          <a:ext cx="3420440" cy="3420440"/>
        </a:xfrm>
        <a:prstGeom prst="pie">
          <a:avLst>
            <a:gd name="adj1" fmla="val 3240000"/>
            <a:gd name="adj2" fmla="val 7560000"/>
          </a:avLst>
        </a:prstGeom>
      </dsp:spPr>
      <dsp:style>
        <a:lnRef idx="2">
          <a:schemeClr val="lt1"/>
        </a:lnRef>
        <a:fillRef idx="1">
          <a:schemeClr val="accent2">
            <a:shade val="80000"/>
            <a:hueOff val="0"/>
            <a:satOff val="-1764"/>
            <a:lumOff val="12941"/>
            <a:alpha val="100000"/>
          </a:schemeClr>
        </a:fillRef>
        <a:effectRef idx="0">
          <a:scrgbClr r="0" g="0" b="0"/>
        </a:effectRef>
        <a:fontRef idx="minor">
          <a:schemeClr val="lt1"/>
        </a:fontRef>
      </dsp:style>
      <dsp:txBody>
        <a:bodyPr lIns="50800" tIns="50800" rIns="50800" bIns="50800" anchor="ctr"/>
        <a:lstStyle>
          <a:lvl1pPr algn="ctr">
            <a:defRPr sz="4000"/>
          </a:lvl1pPr>
          <a:lvl2pPr marL="285750" indent="-285750" algn="ctr">
            <a:defRPr sz="3100"/>
          </a:lvl2pPr>
          <a:lvl3pPr marL="571500" indent="-285750" algn="ctr">
            <a:defRPr sz="3100"/>
          </a:lvl3pPr>
          <a:lvl4pPr marL="857250" indent="-285750" algn="ctr">
            <a:defRPr sz="3100"/>
          </a:lvl4pPr>
          <a:lvl5pPr marL="1143000" indent="-285750" algn="ctr">
            <a:defRPr sz="3100"/>
          </a:lvl5pPr>
          <a:lvl6pPr marL="1428750" indent="-285750" algn="ctr">
            <a:defRPr sz="3100"/>
          </a:lvl6pPr>
          <a:lvl7pPr marL="1714500" indent="-285750" algn="ctr">
            <a:defRPr sz="3100"/>
          </a:lvl7pPr>
          <a:lvl8pPr marL="2000250" indent="-285750" algn="ctr">
            <a:defRPr sz="3100"/>
          </a:lvl8pPr>
          <a:lvl9pPr marL="2286000" indent="-285750" algn="ctr">
            <a:defRPr sz="3100"/>
          </a:lvl9pPr>
        </a:lstStyle>
        <a:p>
          <a:pPr lvl="0">
            <a:lnSpc>
              <a:spcPct val="100000"/>
            </a:lnSpc>
            <a:spcBef>
              <a:spcPct val="0"/>
            </a:spcBef>
            <a:spcAft>
              <a:spcPct val="35000"/>
            </a:spcAft>
          </a:pPr>
          <a:endParaRPr lang="zh-CN" altLang="en-US" dirty="0"/>
        </a:p>
      </dsp:txBody>
      <dsp:txXfrm>
        <a:off x="1516070" y="408213"/>
        <a:ext cx="3420440" cy="3420440"/>
      </dsp:txXfrm>
    </dsp:sp>
    <dsp:sp modelId="{E0C19B87-CD2E-4EE3-A5DB-8B792960C4BB}">
      <dsp:nvSpPr>
        <dsp:cNvPr id="6" name="饼形 5"/>
        <dsp:cNvSpPr/>
      </dsp:nvSpPr>
      <dsp:spPr bwMode="white">
        <a:xfrm>
          <a:off x="1516070" y="408213"/>
          <a:ext cx="3420440" cy="3420440"/>
        </a:xfrm>
        <a:prstGeom prst="pie">
          <a:avLst>
            <a:gd name="adj1" fmla="val 7560000"/>
            <a:gd name="adj2" fmla="val 11880000"/>
          </a:avLst>
        </a:prstGeom>
      </dsp:spPr>
      <dsp:style>
        <a:lnRef idx="2">
          <a:schemeClr val="lt1"/>
        </a:lnRef>
        <a:fillRef idx="1">
          <a:schemeClr val="accent2">
            <a:shade val="80000"/>
            <a:hueOff val="0"/>
            <a:satOff val="-2646"/>
            <a:lumOff val="19412"/>
            <a:alpha val="100000"/>
          </a:schemeClr>
        </a:fillRef>
        <a:effectRef idx="0">
          <a:scrgbClr r="0" g="0" b="0"/>
        </a:effectRef>
        <a:fontRef idx="minor">
          <a:schemeClr val="lt1"/>
        </a:fontRef>
      </dsp:style>
      <dsp:txBody>
        <a:bodyPr lIns="59690" tIns="59690" rIns="59690" bIns="59690" anchor="ctr"/>
        <a:lstStyle>
          <a:lvl1pPr algn="ctr">
            <a:defRPr sz="4700"/>
          </a:lvl1pPr>
          <a:lvl2pPr marL="285750" indent="-285750" algn="ctr">
            <a:defRPr sz="3700"/>
          </a:lvl2pPr>
          <a:lvl3pPr marL="571500" indent="-285750" algn="ctr">
            <a:defRPr sz="3700"/>
          </a:lvl3pPr>
          <a:lvl4pPr marL="857250" indent="-285750" algn="ctr">
            <a:defRPr sz="3700"/>
          </a:lvl4pPr>
          <a:lvl5pPr marL="1143000" indent="-285750" algn="ctr">
            <a:defRPr sz="3700"/>
          </a:lvl5pPr>
          <a:lvl6pPr marL="1428750" indent="-285750" algn="ctr">
            <a:defRPr sz="3700"/>
          </a:lvl6pPr>
          <a:lvl7pPr marL="1714500" indent="-285750" algn="ctr">
            <a:defRPr sz="3700"/>
          </a:lvl7pPr>
          <a:lvl8pPr marL="2000250" indent="-285750" algn="ctr">
            <a:defRPr sz="3700"/>
          </a:lvl8pPr>
          <a:lvl9pPr marL="2286000" indent="-285750" algn="ctr">
            <a:defRPr sz="3700"/>
          </a:lvl9pPr>
        </a:lstStyle>
        <a:p>
          <a:pPr lvl="0">
            <a:lnSpc>
              <a:spcPct val="100000"/>
            </a:lnSpc>
            <a:spcBef>
              <a:spcPct val="0"/>
            </a:spcBef>
            <a:spcAft>
              <a:spcPct val="35000"/>
            </a:spcAft>
          </a:pPr>
          <a:endParaRPr lang="zh-CN" altLang="en-US" dirty="0"/>
        </a:p>
      </dsp:txBody>
      <dsp:txXfrm>
        <a:off x="1516070" y="408213"/>
        <a:ext cx="3420440" cy="3420440"/>
      </dsp:txXfrm>
    </dsp:sp>
    <dsp:sp modelId="{162D1F27-1F51-4418-889E-9F8B66728669}">
      <dsp:nvSpPr>
        <dsp:cNvPr id="7" name="饼形 6"/>
        <dsp:cNvSpPr/>
      </dsp:nvSpPr>
      <dsp:spPr bwMode="white">
        <a:xfrm>
          <a:off x="1516070" y="408213"/>
          <a:ext cx="3420440" cy="3420440"/>
        </a:xfrm>
        <a:prstGeom prst="pie">
          <a:avLst>
            <a:gd name="adj1" fmla="val 11880000"/>
            <a:gd name="adj2" fmla="val 16200000"/>
          </a:avLst>
        </a:prstGeom>
      </dsp:spPr>
      <dsp:style>
        <a:lnRef idx="2">
          <a:schemeClr val="lt1"/>
        </a:lnRef>
        <a:fillRef idx="1">
          <a:schemeClr val="accent2">
            <a:shade val="80000"/>
            <a:hueOff val="0"/>
            <a:satOff val="-3528"/>
            <a:lumOff val="25882"/>
            <a:alpha val="100000"/>
          </a:schemeClr>
        </a:fillRef>
        <a:effectRef idx="0">
          <a:scrgbClr r="0" g="0" b="0"/>
        </a:effectRef>
        <a:fontRef idx="minor">
          <a:schemeClr val="lt1"/>
        </a:fontRef>
      </dsp:style>
      <dsp:txBody>
        <a:bodyPr lIns="55880" tIns="55880" rIns="55880" bIns="55880" anchor="ctr"/>
        <a:lstStyle>
          <a:lvl1pPr algn="ctr">
            <a:defRPr sz="4400"/>
          </a:lvl1pPr>
          <a:lvl2pPr marL="285750" indent="-285750" algn="ctr">
            <a:defRPr sz="3400"/>
          </a:lvl2pPr>
          <a:lvl3pPr marL="571500" indent="-285750" algn="ctr">
            <a:defRPr sz="3400"/>
          </a:lvl3pPr>
          <a:lvl4pPr marL="857250" indent="-285750" algn="ctr">
            <a:defRPr sz="3400"/>
          </a:lvl4pPr>
          <a:lvl5pPr marL="1143000" indent="-285750" algn="ctr">
            <a:defRPr sz="3400"/>
          </a:lvl5pPr>
          <a:lvl6pPr marL="1428750" indent="-285750" algn="ctr">
            <a:defRPr sz="3400"/>
          </a:lvl6pPr>
          <a:lvl7pPr marL="1714500" indent="-285750" algn="ctr">
            <a:defRPr sz="3400"/>
          </a:lvl7pPr>
          <a:lvl8pPr marL="2000250" indent="-285750" algn="ctr">
            <a:defRPr sz="3400"/>
          </a:lvl8pPr>
          <a:lvl9pPr marL="2286000" indent="-285750" algn="ctr">
            <a:defRPr sz="3400"/>
          </a:lvl9pPr>
        </a:lstStyle>
        <a:p>
          <a:pPr lvl="0">
            <a:lnSpc>
              <a:spcPct val="100000"/>
            </a:lnSpc>
            <a:spcBef>
              <a:spcPct val="0"/>
            </a:spcBef>
            <a:spcAft>
              <a:spcPct val="35000"/>
            </a:spcAft>
          </a:pPr>
          <a:endParaRPr lang="zh-CN" altLang="en-US" dirty="0"/>
        </a:p>
      </dsp:txBody>
      <dsp:txXfrm>
        <a:off x="1516070" y="408213"/>
        <a:ext cx="3420440" cy="342044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ar" val="1"/>
      <dgm:param type="vertAlign" val="mid"/>
      <dgm:param type="horzAlign" val="ctr"/>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9F16DF-CF36-416C-BD50-D1BDDE91DB9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74688" y="1143000"/>
            <a:ext cx="55086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ED90FB-1249-453A-B05F-3D35C4D1AF4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200">
                <a:solidFill>
                  <a:schemeClr val="tx1"/>
                </a:solidFill>
                <a:latin typeface="Calibri" panose="020F0502020204030204" pitchFamily="34" charset="0"/>
                <a:ea typeface="宋体" panose="02010600030101010101" pitchFamily="2" charset="-122"/>
              </a:defRPr>
            </a:lvl1pPr>
            <a:lvl2pPr marL="742950" indent="-285750">
              <a:defRPr sz="1200">
                <a:solidFill>
                  <a:schemeClr val="tx1"/>
                </a:solidFill>
                <a:latin typeface="Calibri" panose="020F0502020204030204" pitchFamily="34" charset="0"/>
                <a:ea typeface="宋体" panose="02010600030101010101" pitchFamily="2" charset="-122"/>
              </a:defRPr>
            </a:lvl2pPr>
            <a:lvl3pPr marL="1143000" indent="-228600">
              <a:defRPr sz="1200">
                <a:solidFill>
                  <a:schemeClr val="tx1"/>
                </a:solidFill>
                <a:latin typeface="Calibri" panose="020F0502020204030204" pitchFamily="34" charset="0"/>
                <a:ea typeface="宋体" panose="02010600030101010101" pitchFamily="2" charset="-122"/>
              </a:defRPr>
            </a:lvl3pPr>
            <a:lvl4pPr marL="1600200" indent="-228600">
              <a:defRPr sz="1200">
                <a:solidFill>
                  <a:schemeClr val="tx1"/>
                </a:solidFill>
                <a:latin typeface="Calibri" panose="020F0502020204030204" pitchFamily="34" charset="0"/>
                <a:ea typeface="宋体" panose="02010600030101010101" pitchFamily="2" charset="-122"/>
              </a:defRPr>
            </a:lvl4pPr>
            <a:lvl5pPr marL="2057400" indent="-228600">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fld id="{8DFF2DF5-B1F1-4AA2-9AEA-FDC8271988B8}" type="slidenum">
              <a:rPr lang="en-US" altLang="zh-CN" smtClean="0">
                <a:latin typeface="Arial" panose="020B0604020202020204" pitchFamily="34" charset="0"/>
              </a:rPr>
            </a:fld>
            <a:endParaRPr lang="en-US" altLang="zh-CN" smtClean="0">
              <a:latin typeface="Arial" panose="020B0604020202020204" pitchFamily="34"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smtClean="0"/>
              <a:t>来源于生活，回归至历史；</a:t>
            </a:r>
            <a:endParaRPr lang="zh-CN" altLang="en-US" smtClean="0"/>
          </a:p>
          <a:p>
            <a:pPr eaLnBrk="1" hangingPunct="1">
              <a:spcBef>
                <a:spcPct val="0"/>
              </a:spcBef>
            </a:pPr>
            <a:r>
              <a:rPr lang="zh-CN" altLang="en-US" smtClean="0"/>
              <a:t>历史中的生活，生活中的历史</a:t>
            </a:r>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75085" y="1565764"/>
            <a:ext cx="7650956" cy="1080400"/>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50169" y="2856177"/>
            <a:ext cx="6300788" cy="1288080"/>
          </a:xfrm>
        </p:spPr>
        <p:txBody>
          <a:bodyPr/>
          <a:lstStyle>
            <a:lvl1pPr marL="0" indent="0" algn="ctr">
              <a:buNone/>
              <a:defRPr>
                <a:solidFill>
                  <a:schemeClr val="tx1">
                    <a:tint val="75000"/>
                  </a:schemeClr>
                </a:solidFill>
              </a:defRPr>
            </a:lvl1pPr>
            <a:lvl2pPr marL="401320" indent="0" algn="ctr">
              <a:buNone/>
              <a:defRPr>
                <a:solidFill>
                  <a:schemeClr val="tx1">
                    <a:tint val="75000"/>
                  </a:schemeClr>
                </a:solidFill>
              </a:defRPr>
            </a:lvl2pPr>
            <a:lvl3pPr marL="802005" indent="0" algn="ctr">
              <a:buNone/>
              <a:defRPr>
                <a:solidFill>
                  <a:schemeClr val="tx1">
                    <a:tint val="75000"/>
                  </a:schemeClr>
                </a:solidFill>
              </a:defRPr>
            </a:lvl3pPr>
            <a:lvl4pPr marL="1203325" indent="0" algn="ctr">
              <a:buNone/>
              <a:defRPr>
                <a:solidFill>
                  <a:schemeClr val="tx1">
                    <a:tint val="75000"/>
                  </a:schemeClr>
                </a:solidFill>
              </a:defRPr>
            </a:lvl4pPr>
            <a:lvl5pPr marL="1604645" indent="0" algn="ctr">
              <a:buNone/>
              <a:defRPr>
                <a:solidFill>
                  <a:schemeClr val="tx1">
                    <a:tint val="75000"/>
                  </a:schemeClr>
                </a:solidFill>
              </a:defRPr>
            </a:lvl5pPr>
            <a:lvl6pPr marL="2005330" indent="0" algn="ctr">
              <a:buNone/>
              <a:defRPr>
                <a:solidFill>
                  <a:schemeClr val="tx1">
                    <a:tint val="75000"/>
                  </a:schemeClr>
                </a:solidFill>
              </a:defRPr>
            </a:lvl6pPr>
            <a:lvl7pPr marL="2406650" indent="0" algn="ctr">
              <a:buNone/>
              <a:defRPr>
                <a:solidFill>
                  <a:schemeClr val="tx1">
                    <a:tint val="75000"/>
                  </a:schemeClr>
                </a:solidFill>
              </a:defRPr>
            </a:lvl7pPr>
            <a:lvl8pPr marL="2807970" indent="0" algn="ctr">
              <a:buNone/>
              <a:defRPr>
                <a:solidFill>
                  <a:schemeClr val="tx1">
                    <a:tint val="75000"/>
                  </a:schemeClr>
                </a:solidFill>
              </a:defRPr>
            </a:lvl8pPr>
            <a:lvl9pPr marL="3208655"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25817" y="201847"/>
            <a:ext cx="2025253" cy="430060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0056" y="201847"/>
            <a:ext cx="5925741" cy="430060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11027" y="3238868"/>
            <a:ext cx="7650956" cy="1001062"/>
          </a:xfrm>
        </p:spPr>
        <p:txBody>
          <a:bodyPr anchor="t"/>
          <a:lstStyle>
            <a:lvl1pPr algn="l">
              <a:defRPr sz="35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11027" y="2136300"/>
            <a:ext cx="7650956" cy="1102568"/>
          </a:xfrm>
        </p:spPr>
        <p:txBody>
          <a:bodyPr anchor="b"/>
          <a:lstStyle>
            <a:lvl1pPr marL="0" indent="0">
              <a:buNone/>
              <a:defRPr sz="1800">
                <a:solidFill>
                  <a:schemeClr val="tx1">
                    <a:tint val="75000"/>
                  </a:schemeClr>
                </a:solidFill>
              </a:defRPr>
            </a:lvl1pPr>
            <a:lvl2pPr marL="401320" indent="0">
              <a:buNone/>
              <a:defRPr sz="1600">
                <a:solidFill>
                  <a:schemeClr val="tx1">
                    <a:tint val="75000"/>
                  </a:schemeClr>
                </a:solidFill>
              </a:defRPr>
            </a:lvl2pPr>
            <a:lvl3pPr marL="802005" indent="0">
              <a:buNone/>
              <a:defRPr sz="1400">
                <a:solidFill>
                  <a:schemeClr val="tx1">
                    <a:tint val="75000"/>
                  </a:schemeClr>
                </a:solidFill>
              </a:defRPr>
            </a:lvl3pPr>
            <a:lvl4pPr marL="1203325" indent="0">
              <a:buNone/>
              <a:defRPr sz="1200">
                <a:solidFill>
                  <a:schemeClr val="tx1">
                    <a:tint val="75000"/>
                  </a:schemeClr>
                </a:solidFill>
              </a:defRPr>
            </a:lvl4pPr>
            <a:lvl5pPr marL="1604645" indent="0">
              <a:buNone/>
              <a:defRPr sz="1200">
                <a:solidFill>
                  <a:schemeClr val="tx1">
                    <a:tint val="75000"/>
                  </a:schemeClr>
                </a:solidFill>
              </a:defRPr>
            </a:lvl5pPr>
            <a:lvl6pPr marL="2005330" indent="0">
              <a:buNone/>
              <a:defRPr sz="1200">
                <a:solidFill>
                  <a:schemeClr val="tx1">
                    <a:tint val="75000"/>
                  </a:schemeClr>
                </a:solidFill>
              </a:defRPr>
            </a:lvl6pPr>
            <a:lvl7pPr marL="2406650" indent="0">
              <a:buNone/>
              <a:defRPr sz="1200">
                <a:solidFill>
                  <a:schemeClr val="tx1">
                    <a:tint val="75000"/>
                  </a:schemeClr>
                </a:solidFill>
              </a:defRPr>
            </a:lvl7pPr>
            <a:lvl8pPr marL="2807970" indent="0">
              <a:buNone/>
              <a:defRPr sz="1200">
                <a:solidFill>
                  <a:schemeClr val="tx1">
                    <a:tint val="75000"/>
                  </a:schemeClr>
                </a:solidFill>
              </a:defRPr>
            </a:lvl8pPr>
            <a:lvl9pPr marL="3208655"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0056" y="1176073"/>
            <a:ext cx="3975497" cy="332637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575573" y="1176073"/>
            <a:ext cx="3975497" cy="332637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0056" y="1128238"/>
            <a:ext cx="3977060"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330" indent="0">
              <a:buNone/>
              <a:defRPr sz="1400" b="1"/>
            </a:lvl6pPr>
            <a:lvl7pPr marL="2406650" indent="0">
              <a:buNone/>
              <a:defRPr sz="1400" b="1"/>
            </a:lvl7pPr>
            <a:lvl8pPr marL="2807970" indent="0">
              <a:buNone/>
              <a:defRPr sz="1400" b="1"/>
            </a:lvl8pPr>
            <a:lvl9pPr marL="3208655" indent="0">
              <a:buNone/>
              <a:defRPr sz="14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572447" y="1128238"/>
            <a:ext cx="3978622"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330" indent="0">
              <a:buNone/>
              <a:defRPr sz="1400" b="1"/>
            </a:lvl6pPr>
            <a:lvl7pPr marL="2406650" indent="0">
              <a:buNone/>
              <a:defRPr sz="1400" b="1"/>
            </a:lvl7pPr>
            <a:lvl8pPr marL="2807970" indent="0">
              <a:buNone/>
              <a:defRPr sz="1400" b="1"/>
            </a:lvl8pPr>
            <a:lvl9pPr marL="3208655" indent="0">
              <a:buNone/>
              <a:defRPr sz="14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0058" y="200679"/>
            <a:ext cx="2961308" cy="854053"/>
          </a:xfrm>
        </p:spPr>
        <p:txBody>
          <a:bodyPr anchor="b"/>
          <a:lstStyle>
            <a:lvl1pPr algn="l">
              <a:defRPr sz="1800" b="1"/>
            </a:lvl1pPr>
          </a:lstStyle>
          <a:p>
            <a:r>
              <a:rPr lang="zh-CN" altLang="en-US"/>
              <a:t>单击此处编辑母版标题样式</a:t>
            </a:r>
            <a:endParaRPr lang="zh-CN" altLang="en-US"/>
          </a:p>
        </p:txBody>
      </p:sp>
      <p:sp>
        <p:nvSpPr>
          <p:cNvPr id="3" name="内容占位符 2"/>
          <p:cNvSpPr>
            <a:spLocks noGrp="1"/>
          </p:cNvSpPr>
          <p:nvPr>
            <p:ph idx="1"/>
          </p:nvPr>
        </p:nvSpPr>
        <p:spPr>
          <a:xfrm>
            <a:off x="3519191" y="200679"/>
            <a:ext cx="5031879" cy="4301768"/>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0058" y="1054733"/>
            <a:ext cx="2961308" cy="3447714"/>
          </a:xfrm>
        </p:spPr>
        <p:txBody>
          <a:bodyPr/>
          <a:lstStyle>
            <a:lvl1pPr marL="0" indent="0">
              <a:buNone/>
              <a:defRPr sz="1200"/>
            </a:lvl1pPr>
            <a:lvl2pPr marL="401320" indent="0">
              <a:buNone/>
              <a:defRPr sz="1100"/>
            </a:lvl2pPr>
            <a:lvl3pPr marL="802005" indent="0">
              <a:buNone/>
              <a:defRPr sz="900"/>
            </a:lvl3pPr>
            <a:lvl4pPr marL="1203325" indent="0">
              <a:buNone/>
              <a:defRPr sz="800"/>
            </a:lvl4pPr>
            <a:lvl5pPr marL="1604645" indent="0">
              <a:buNone/>
              <a:defRPr sz="800"/>
            </a:lvl5pPr>
            <a:lvl6pPr marL="2005330" indent="0">
              <a:buNone/>
              <a:defRPr sz="800"/>
            </a:lvl6pPr>
            <a:lvl7pPr marL="2406650" indent="0">
              <a:buNone/>
              <a:defRPr sz="800"/>
            </a:lvl7pPr>
            <a:lvl8pPr marL="2807970" indent="0">
              <a:buNone/>
              <a:defRPr sz="800"/>
            </a:lvl8pPr>
            <a:lvl9pPr marL="3208655" indent="0">
              <a:buNone/>
              <a:defRPr sz="8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64284" y="3528219"/>
            <a:ext cx="5400675" cy="416526"/>
          </a:xfrm>
        </p:spPr>
        <p:txBody>
          <a:bodyPr anchor="b"/>
          <a:lstStyle>
            <a:lvl1pPr algn="l">
              <a:defRPr sz="18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64284" y="450361"/>
            <a:ext cx="5400675" cy="3024188"/>
          </a:xfrm>
        </p:spPr>
        <p:txBody>
          <a:bodyPr/>
          <a:lstStyle>
            <a:lvl1pPr marL="0" indent="0">
              <a:buNone/>
              <a:defRPr sz="2800"/>
            </a:lvl1pPr>
            <a:lvl2pPr marL="401320" indent="0">
              <a:buNone/>
              <a:defRPr sz="2500"/>
            </a:lvl2pPr>
            <a:lvl3pPr marL="802005" indent="0">
              <a:buNone/>
              <a:defRPr sz="2100"/>
            </a:lvl3pPr>
            <a:lvl4pPr marL="1203325" indent="0">
              <a:buNone/>
              <a:defRPr sz="1800"/>
            </a:lvl4pPr>
            <a:lvl5pPr marL="1604645" indent="0">
              <a:buNone/>
              <a:defRPr sz="1800"/>
            </a:lvl5pPr>
            <a:lvl6pPr marL="2005330" indent="0">
              <a:buNone/>
              <a:defRPr sz="1800"/>
            </a:lvl6pPr>
            <a:lvl7pPr marL="2406650" indent="0">
              <a:buNone/>
              <a:defRPr sz="1800"/>
            </a:lvl7pPr>
            <a:lvl8pPr marL="2807970" indent="0">
              <a:buNone/>
              <a:defRPr sz="1800"/>
            </a:lvl8pPr>
            <a:lvl9pPr marL="3208655" indent="0">
              <a:buNone/>
              <a:defRPr sz="1800"/>
            </a:lvl9pPr>
          </a:lstStyle>
          <a:p>
            <a:endParaRPr lang="zh-CN" altLang="en-US"/>
          </a:p>
        </p:txBody>
      </p:sp>
      <p:sp>
        <p:nvSpPr>
          <p:cNvPr id="4" name="文本占位符 3"/>
          <p:cNvSpPr>
            <a:spLocks noGrp="1"/>
          </p:cNvSpPr>
          <p:nvPr>
            <p:ph type="body" sz="half" idx="2"/>
          </p:nvPr>
        </p:nvSpPr>
        <p:spPr>
          <a:xfrm>
            <a:off x="1764284" y="3944746"/>
            <a:ext cx="5400675" cy="591536"/>
          </a:xfrm>
        </p:spPr>
        <p:txBody>
          <a:bodyPr/>
          <a:lstStyle>
            <a:lvl1pPr marL="0" indent="0">
              <a:buNone/>
              <a:defRPr sz="1200"/>
            </a:lvl1pPr>
            <a:lvl2pPr marL="401320" indent="0">
              <a:buNone/>
              <a:defRPr sz="1100"/>
            </a:lvl2pPr>
            <a:lvl3pPr marL="802005" indent="0">
              <a:buNone/>
              <a:defRPr sz="900"/>
            </a:lvl3pPr>
            <a:lvl4pPr marL="1203325" indent="0">
              <a:buNone/>
              <a:defRPr sz="800"/>
            </a:lvl4pPr>
            <a:lvl5pPr marL="1604645" indent="0">
              <a:buNone/>
              <a:defRPr sz="800"/>
            </a:lvl5pPr>
            <a:lvl6pPr marL="2005330" indent="0">
              <a:buNone/>
              <a:defRPr sz="800"/>
            </a:lvl6pPr>
            <a:lvl7pPr marL="2406650" indent="0">
              <a:buNone/>
              <a:defRPr sz="800"/>
            </a:lvl7pPr>
            <a:lvl8pPr marL="2807970" indent="0">
              <a:buNone/>
              <a:defRPr sz="800"/>
            </a:lvl8pPr>
            <a:lvl9pPr marL="3208655" indent="0">
              <a:buNone/>
              <a:defRPr sz="8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0057" y="201846"/>
            <a:ext cx="8101013" cy="840052"/>
          </a:xfrm>
          <a:prstGeom prst="rect">
            <a:avLst/>
          </a:prstGeom>
        </p:spPr>
        <p:txBody>
          <a:bodyPr vert="horz" lIns="80220" tIns="40110" rIns="80220" bIns="4011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0057" y="1176073"/>
            <a:ext cx="8101013" cy="3326374"/>
          </a:xfrm>
          <a:prstGeom prst="rect">
            <a:avLst/>
          </a:prstGeom>
        </p:spPr>
        <p:txBody>
          <a:bodyPr vert="horz" lIns="80220" tIns="40110" rIns="80220" bIns="4011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0057" y="4671625"/>
            <a:ext cx="2100263" cy="268350"/>
          </a:xfrm>
          <a:prstGeom prst="rect">
            <a:avLst/>
          </a:prstGeom>
        </p:spPr>
        <p:txBody>
          <a:bodyPr vert="horz" lIns="80220" tIns="40110" rIns="80220" bIns="40110" rtlCol="0" anchor="ctr"/>
          <a:lstStyle>
            <a:lvl1pPr algn="l">
              <a:defRPr sz="11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075385" y="4671625"/>
            <a:ext cx="2850356" cy="268350"/>
          </a:xfrm>
          <a:prstGeom prst="rect">
            <a:avLst/>
          </a:prstGeom>
        </p:spPr>
        <p:txBody>
          <a:bodyPr vert="horz" lIns="80220" tIns="40110" rIns="80220" bIns="40110" rtlCol="0" anchor="ctr"/>
          <a:lstStyle>
            <a:lvl1pPr algn="ctr">
              <a:defRPr sz="11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0807" y="4671625"/>
            <a:ext cx="2100263" cy="268350"/>
          </a:xfrm>
          <a:prstGeom prst="rect">
            <a:avLst/>
          </a:prstGeom>
        </p:spPr>
        <p:txBody>
          <a:bodyPr vert="horz" lIns="80220" tIns="40110" rIns="80220" bIns="40110" rtlCol="0" anchor="ctr"/>
          <a:lstStyle>
            <a:lvl1pPr algn="r">
              <a:defRPr sz="11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02005" rtl="0" eaLnBrk="1" latinLnBrk="0" hangingPunct="1">
        <a:spcBef>
          <a:spcPct val="0"/>
        </a:spcBef>
        <a:buNone/>
        <a:defRPr sz="3900" kern="1200">
          <a:solidFill>
            <a:schemeClr val="tx1"/>
          </a:solidFill>
          <a:latin typeface="+mj-lt"/>
          <a:ea typeface="+mj-ea"/>
          <a:cs typeface="+mj-cs"/>
        </a:defRPr>
      </a:lvl1pPr>
    </p:titleStyle>
    <p:bodyStyle>
      <a:lvl1pPr marL="300990" indent="-300990" algn="l" defTabSz="80200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51510" indent="-250825" algn="l" defTabSz="802005"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02665" indent="-200660" algn="l" defTabSz="80200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03985"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04670"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05990"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07310"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07995"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09315"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802005" rtl="0" eaLnBrk="1" latinLnBrk="0" hangingPunct="1">
        <a:defRPr sz="1600" kern="1200">
          <a:solidFill>
            <a:schemeClr val="tx1"/>
          </a:solidFill>
          <a:latin typeface="+mn-lt"/>
          <a:ea typeface="+mn-ea"/>
          <a:cs typeface="+mn-cs"/>
        </a:defRPr>
      </a:lvl1pPr>
      <a:lvl2pPr marL="401320" algn="l" defTabSz="802005" rtl="0" eaLnBrk="1" latinLnBrk="0" hangingPunct="1">
        <a:defRPr sz="1600" kern="1200">
          <a:solidFill>
            <a:schemeClr val="tx1"/>
          </a:solidFill>
          <a:latin typeface="+mn-lt"/>
          <a:ea typeface="+mn-ea"/>
          <a:cs typeface="+mn-cs"/>
        </a:defRPr>
      </a:lvl2pPr>
      <a:lvl3pPr marL="802005" algn="l" defTabSz="802005" rtl="0" eaLnBrk="1" latinLnBrk="0" hangingPunct="1">
        <a:defRPr sz="1600" kern="1200">
          <a:solidFill>
            <a:schemeClr val="tx1"/>
          </a:solidFill>
          <a:latin typeface="+mn-lt"/>
          <a:ea typeface="+mn-ea"/>
          <a:cs typeface="+mn-cs"/>
        </a:defRPr>
      </a:lvl3pPr>
      <a:lvl4pPr marL="1203325" algn="l" defTabSz="802005" rtl="0" eaLnBrk="1" latinLnBrk="0" hangingPunct="1">
        <a:defRPr sz="1600" kern="1200">
          <a:solidFill>
            <a:schemeClr val="tx1"/>
          </a:solidFill>
          <a:latin typeface="+mn-lt"/>
          <a:ea typeface="+mn-ea"/>
          <a:cs typeface="+mn-cs"/>
        </a:defRPr>
      </a:lvl4pPr>
      <a:lvl5pPr marL="1604645" algn="l" defTabSz="802005" rtl="0" eaLnBrk="1" latinLnBrk="0" hangingPunct="1">
        <a:defRPr sz="1600" kern="1200">
          <a:solidFill>
            <a:schemeClr val="tx1"/>
          </a:solidFill>
          <a:latin typeface="+mn-lt"/>
          <a:ea typeface="+mn-ea"/>
          <a:cs typeface="+mn-cs"/>
        </a:defRPr>
      </a:lvl5pPr>
      <a:lvl6pPr marL="2005330" algn="l" defTabSz="802005" rtl="0" eaLnBrk="1" latinLnBrk="0" hangingPunct="1">
        <a:defRPr sz="1600" kern="1200">
          <a:solidFill>
            <a:schemeClr val="tx1"/>
          </a:solidFill>
          <a:latin typeface="+mn-lt"/>
          <a:ea typeface="+mn-ea"/>
          <a:cs typeface="+mn-cs"/>
        </a:defRPr>
      </a:lvl6pPr>
      <a:lvl7pPr marL="2406650" algn="l" defTabSz="802005" rtl="0" eaLnBrk="1" latinLnBrk="0" hangingPunct="1">
        <a:defRPr sz="1600" kern="1200">
          <a:solidFill>
            <a:schemeClr val="tx1"/>
          </a:solidFill>
          <a:latin typeface="+mn-lt"/>
          <a:ea typeface="+mn-ea"/>
          <a:cs typeface="+mn-cs"/>
        </a:defRPr>
      </a:lvl7pPr>
      <a:lvl8pPr marL="2807970" algn="l" defTabSz="802005" rtl="0" eaLnBrk="1" latinLnBrk="0" hangingPunct="1">
        <a:defRPr sz="1600" kern="1200">
          <a:solidFill>
            <a:schemeClr val="tx1"/>
          </a:solidFill>
          <a:latin typeface="+mn-lt"/>
          <a:ea typeface="+mn-ea"/>
          <a:cs typeface="+mn-cs"/>
        </a:defRPr>
      </a:lvl8pPr>
      <a:lvl9pPr marL="3208655" algn="l" defTabSz="80200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slide" Target="slide43.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slide" Target="slide44.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image" Target="../media/image7.jpeg"/><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6.xml"/><Relationship Id="rId7"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slideLayout" Target="../slideLayouts/slideLayout1.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43.xml.rels><?xml version="1.0" encoding="UTF-8" standalone="yes"?>
<Relationships xmlns="http://schemas.openxmlformats.org/package/2006/relationships"><Relationship Id="rId9" Type="http://schemas.openxmlformats.org/officeDocument/2006/relationships/notesSlide" Target="../notesSlides/notesSlide42.xml"/><Relationship Id="rId8" Type="http://schemas.openxmlformats.org/officeDocument/2006/relationships/slideLayout" Target="../slideLayouts/slideLayout1.xml"/><Relationship Id="rId7" Type="http://schemas.microsoft.com/office/2007/relationships/diagramDrawing" Target="../diagrams/drawing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3" Type="http://schemas.openxmlformats.org/officeDocument/2006/relationships/diagramData" Target="../diagrams/data2.xml"/><Relationship Id="rId2" Type="http://schemas.openxmlformats.org/officeDocument/2006/relationships/image" Target="../media/image1.jpeg"/><Relationship Id="rId1" Type="http://schemas.openxmlformats.org/officeDocument/2006/relationships/slide" Target="slide8.xml"/></Relationships>
</file>

<file path=ppt/slides/_rels/slide44.xml.rels><?xml version="1.0" encoding="UTF-8" standalone="yes"?>
<Relationships xmlns="http://schemas.openxmlformats.org/package/2006/relationships"><Relationship Id="rId6" Type="http://schemas.openxmlformats.org/officeDocument/2006/relationships/notesSlide" Target="../notesSlides/notesSlide43.xml"/><Relationship Id="rId5" Type="http://schemas.openxmlformats.org/officeDocument/2006/relationships/slideLayout" Target="../slideLayouts/slideLayout1.xml"/><Relationship Id="rId4" Type="http://schemas.openxmlformats.org/officeDocument/2006/relationships/image" Target="../media/image13.jpeg"/><Relationship Id="rId3" Type="http://schemas.openxmlformats.org/officeDocument/2006/relationships/slide" Target="slide13.xml"/><Relationship Id="rId2" Type="http://schemas.openxmlformats.org/officeDocument/2006/relationships/image" Target="../media/image12.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slide" Target="slide43.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istrator\桌面\复件 (4) 复件 4\ba8d822b65905f9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8991600" cy="5057774"/>
          </a:xfrm>
          <a:prstGeom prst="rect">
            <a:avLst/>
          </a:prstGeom>
          <a:noFill/>
          <a:extLst>
            <a:ext uri="{909E8E84-426E-40DD-AFC4-6F175D3DCCD1}">
              <a14:hiddenFill xmlns:a14="http://schemas.microsoft.com/office/drawing/2010/main">
                <a:solidFill>
                  <a:srgbClr val="FFFFFF"/>
                </a:solidFill>
              </a14:hiddenFill>
            </a:ext>
          </a:extLst>
        </p:spPr>
      </p:pic>
      <p:sp>
        <p:nvSpPr>
          <p:cNvPr id="5" name="圆角矩形 4"/>
          <p:cNvSpPr/>
          <p:nvPr/>
        </p:nvSpPr>
        <p:spPr>
          <a:xfrm>
            <a:off x="1071538" y="1377148"/>
            <a:ext cx="6500858" cy="2281464"/>
          </a:xfrm>
          <a:prstGeom prst="roundRect">
            <a:avLst/>
          </a:prstGeom>
          <a:solidFill>
            <a:srgbClr val="A50021"/>
          </a:solidFill>
          <a:effectLst>
            <a:outerShdw blurRad="40000" dist="23000" dir="5400000" rotWithShape="0">
              <a:srgbClr val="000000">
                <a:alpha val="35000"/>
              </a:srgbClr>
            </a:outerShdw>
            <a:softEdge rad="12700"/>
          </a:effectLst>
        </p:spPr>
        <p:style>
          <a:lnRef idx="0">
            <a:schemeClr val="accent2"/>
          </a:lnRef>
          <a:fillRef idx="3">
            <a:schemeClr val="accent2"/>
          </a:fillRef>
          <a:effectRef idx="3">
            <a:schemeClr val="accent2"/>
          </a:effectRef>
          <a:fontRef idx="minor">
            <a:schemeClr val="lt1"/>
          </a:fontRef>
        </p:style>
        <p:txBody>
          <a:bodyPr wrap="square" lIns="91429" tIns="45715" rIns="91429" bIns="45715">
            <a:spAutoFit/>
          </a:bodyPr>
          <a:lstStyle/>
          <a:p>
            <a:r>
              <a:rPr lang="zh-CN" altLang="en-US" sz="3600" dirty="0" smtClean="0">
                <a:solidFill>
                  <a:schemeClr val="bg1"/>
                </a:solidFill>
                <a:latin typeface="方正兰亭准黑_GBK" panose="02000000000000000000" pitchFamily="2" charset="-122"/>
                <a:ea typeface="方正兰亭准黑_GBK" panose="02000000000000000000" pitchFamily="2" charset="-122"/>
              </a:rPr>
              <a:t>     </a:t>
            </a:r>
            <a:r>
              <a:rPr lang="zh-CN" altLang="en-US" sz="3600" b="1" dirty="0" smtClean="0">
                <a:solidFill>
                  <a:schemeClr val="bg1"/>
                </a:solidFill>
                <a:latin typeface="黑体" panose="02010609060101010101" charset="-122"/>
                <a:ea typeface="黑体" panose="02010609060101010101" charset="-122"/>
              </a:rPr>
              <a:t>基于</a:t>
            </a:r>
            <a:r>
              <a:rPr lang="zh-CN" altLang="en-US" sz="4800" b="1" dirty="0" smtClean="0">
                <a:solidFill>
                  <a:schemeClr val="bg1"/>
                </a:solidFill>
                <a:latin typeface="黑体" panose="02010609060101010101" charset="-122"/>
                <a:ea typeface="黑体" panose="02010609060101010101" charset="-122"/>
              </a:rPr>
              <a:t>深度学习</a:t>
            </a:r>
            <a:r>
              <a:rPr lang="zh-CN" altLang="en-US" sz="3600" b="1" dirty="0" smtClean="0">
                <a:solidFill>
                  <a:schemeClr val="bg1"/>
                </a:solidFill>
                <a:latin typeface="黑体" panose="02010609060101010101" charset="-122"/>
                <a:ea typeface="黑体" panose="02010609060101010101" charset="-122"/>
              </a:rPr>
              <a:t>的</a:t>
            </a:r>
            <a:endParaRPr lang="en-US" altLang="zh-CN" sz="3600" b="1" dirty="0" smtClean="0">
              <a:solidFill>
                <a:schemeClr val="bg1"/>
              </a:solidFill>
              <a:latin typeface="黑体" panose="02010609060101010101" charset="-122"/>
              <a:ea typeface="黑体" panose="02010609060101010101" charset="-122"/>
            </a:endParaRPr>
          </a:p>
          <a:p>
            <a:r>
              <a:rPr lang="zh-CN" altLang="en-US" sz="3600" b="1" dirty="0" smtClean="0">
                <a:solidFill>
                  <a:schemeClr val="bg1"/>
                </a:solidFill>
                <a:latin typeface="黑体" panose="02010609060101010101" charset="-122"/>
                <a:ea typeface="黑体" panose="02010609060101010101" charset="-122"/>
              </a:rPr>
              <a:t> </a:t>
            </a:r>
            <a:endParaRPr lang="en-US" altLang="zh-CN" sz="3600" b="1" dirty="0" smtClean="0">
              <a:solidFill>
                <a:schemeClr val="bg1"/>
              </a:solidFill>
              <a:latin typeface="黑体" panose="02010609060101010101" charset="-122"/>
              <a:ea typeface="黑体" panose="02010609060101010101" charset="-122"/>
            </a:endParaRPr>
          </a:p>
          <a:p>
            <a:r>
              <a:rPr lang="zh-CN" altLang="en-US" sz="3600" b="1" dirty="0" smtClean="0">
                <a:solidFill>
                  <a:schemeClr val="bg1"/>
                </a:solidFill>
                <a:latin typeface="黑体" panose="02010609060101010101" charset="-122"/>
                <a:ea typeface="黑体" panose="02010609060101010101" charset="-122"/>
              </a:rPr>
              <a:t> 高中</a:t>
            </a:r>
            <a:r>
              <a:rPr lang="zh-CN" altLang="en-US" sz="4400" b="1" dirty="0" smtClean="0">
                <a:solidFill>
                  <a:schemeClr val="bg1"/>
                </a:solidFill>
                <a:latin typeface="黑体" panose="02010609060101010101" charset="-122"/>
                <a:ea typeface="黑体" panose="02010609060101010101" charset="-122"/>
              </a:rPr>
              <a:t>历史问题链</a:t>
            </a:r>
            <a:r>
              <a:rPr lang="zh-CN" altLang="en-US" sz="3600" b="1" dirty="0" smtClean="0">
                <a:solidFill>
                  <a:schemeClr val="bg1"/>
                </a:solidFill>
                <a:latin typeface="黑体" panose="02010609060101010101" charset="-122"/>
                <a:ea typeface="黑体" panose="02010609060101010101" charset="-122"/>
              </a:rPr>
              <a:t>教学漫谈</a:t>
            </a:r>
            <a:endParaRPr lang="zh-CN" altLang="en-US" sz="3600" b="1" dirty="0">
              <a:solidFill>
                <a:schemeClr val="bg1"/>
              </a:solidFill>
              <a:latin typeface="黑体" panose="02010609060101010101" charset="-122"/>
              <a:ea typeface="黑体" panose="02010609060101010101" charset="-122"/>
            </a:endParaRPr>
          </a:p>
        </p:txBody>
      </p:sp>
      <p:sp>
        <p:nvSpPr>
          <p:cNvPr id="6" name="TextBox 5"/>
          <p:cNvSpPr txBox="1"/>
          <p:nvPr/>
        </p:nvSpPr>
        <p:spPr>
          <a:xfrm>
            <a:off x="2357422" y="305578"/>
            <a:ext cx="6643703" cy="1015663"/>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zh-CN" altLang="en-US" sz="2000" b="1" dirty="0" smtClean="0">
                <a:solidFill>
                  <a:schemeClr val="tx1"/>
                </a:solidFill>
                <a:latin typeface="华文楷体" panose="02010600040101010101" pitchFamily="2" charset="-122"/>
                <a:ea typeface="华文楷体" panose="02010600040101010101" pitchFamily="2" charset="-122"/>
              </a:rPr>
              <a:t>嘉兴规划课题</a:t>
            </a:r>
            <a:r>
              <a:rPr lang="en-US" altLang="zh-CN" sz="2000" b="1" dirty="0" smtClean="0">
                <a:solidFill>
                  <a:schemeClr val="tx1"/>
                </a:solidFill>
                <a:latin typeface="华文楷体" panose="02010600040101010101" pitchFamily="2" charset="-122"/>
                <a:ea typeface="华文楷体" panose="02010600040101010101" pitchFamily="2" charset="-122"/>
              </a:rPr>
              <a:t>《</a:t>
            </a:r>
            <a:r>
              <a:rPr lang="zh-CN" altLang="en-US" sz="2000" b="1" dirty="0" smtClean="0">
                <a:solidFill>
                  <a:schemeClr val="tx1"/>
                </a:solidFill>
                <a:latin typeface="华文楷体" panose="02010600040101010101" pitchFamily="2" charset="-122"/>
                <a:ea typeface="华文楷体" panose="02010600040101010101" pitchFamily="2" charset="-122"/>
              </a:rPr>
              <a:t>问题链教学：高中历史深度学习探索研究</a:t>
            </a:r>
            <a:r>
              <a:rPr lang="en-US" altLang="zh-CN" sz="2000" b="1" dirty="0" smtClean="0">
                <a:solidFill>
                  <a:schemeClr val="tx1"/>
                </a:solidFill>
                <a:latin typeface="华文楷体" panose="02010600040101010101" pitchFamily="2" charset="-122"/>
                <a:ea typeface="华文楷体" panose="02010600040101010101" pitchFamily="2" charset="-122"/>
              </a:rPr>
              <a:t>》</a:t>
            </a:r>
            <a:endParaRPr lang="en-US" altLang="zh-CN" sz="2000" b="1" dirty="0" smtClean="0">
              <a:solidFill>
                <a:schemeClr val="tx1"/>
              </a:solidFill>
              <a:latin typeface="华文楷体" panose="02010600040101010101" pitchFamily="2" charset="-122"/>
              <a:ea typeface="华文楷体" panose="02010600040101010101" pitchFamily="2" charset="-122"/>
            </a:endParaRPr>
          </a:p>
          <a:p>
            <a:pPr>
              <a:lnSpc>
                <a:spcPct val="150000"/>
              </a:lnSpc>
            </a:pPr>
            <a:r>
              <a:rPr lang="zh-CN" altLang="en-US" sz="2000" b="1" dirty="0" smtClean="0">
                <a:solidFill>
                  <a:schemeClr val="tx1"/>
                </a:solidFill>
                <a:latin typeface="华文楷体" panose="02010600040101010101" pitchFamily="2" charset="-122"/>
                <a:ea typeface="华文楷体" panose="02010600040101010101" pitchFamily="2" charset="-122"/>
              </a:rPr>
              <a:t>                                       阶段性成果</a:t>
            </a:r>
            <a:endParaRPr lang="zh-CN" altLang="en-US" sz="2000" b="1" dirty="0">
              <a:solidFill>
                <a:schemeClr val="tx1"/>
              </a:solidFill>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4549"/>
    </mc:Choice>
    <mc:Fallback>
      <p:transition spd="slow" advTm="454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1316261" y="667953"/>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CN" altLang="en-US"/>
          </a:p>
        </p:txBody>
      </p:sp>
      <p:sp>
        <p:nvSpPr>
          <p:cNvPr id="2" name="矩形 1"/>
          <p:cNvSpPr/>
          <p:nvPr/>
        </p:nvSpPr>
        <p:spPr>
          <a:xfrm>
            <a:off x="2071670" y="1662900"/>
            <a:ext cx="6215106" cy="2428892"/>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lIns="89848" tIns="44924" rIns="89848" bIns="44924" rtlCol="0" anchor="ctr"/>
          <a:lstStyle/>
          <a:p>
            <a:pPr algn="ctr"/>
            <a:endParaRPr lang="zh-CN" altLang="en-US" sz="1000" dirty="0">
              <a:solidFill>
                <a:schemeClr val="tx1">
                  <a:lumMod val="65000"/>
                  <a:lumOff val="35000"/>
                </a:schemeClr>
              </a:solidFill>
              <a:ea typeface="微软雅黑" panose="020B0503020204020204" pitchFamily="34" charset="-122"/>
            </a:endParaRPr>
          </a:p>
        </p:txBody>
      </p:sp>
      <p:grpSp>
        <p:nvGrpSpPr>
          <p:cNvPr id="18" name="组合 6"/>
          <p:cNvGrpSpPr/>
          <p:nvPr/>
        </p:nvGrpSpPr>
        <p:grpSpPr>
          <a:xfrm>
            <a:off x="357158" y="1662900"/>
            <a:ext cx="1714512" cy="2428892"/>
            <a:chOff x="1336591" y="2820772"/>
            <a:chExt cx="1364456" cy="1364456"/>
          </a:xfrm>
        </p:grpSpPr>
        <p:sp>
          <p:nvSpPr>
            <p:cNvPr id="20" name="矩形 19"/>
            <p:cNvSpPr/>
            <p:nvPr/>
          </p:nvSpPr>
          <p:spPr>
            <a:xfrm>
              <a:off x="1336591" y="2820772"/>
              <a:ext cx="1364456" cy="1364456"/>
            </a:xfrm>
            <a:prstGeom prst="rect">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tx1">
                    <a:lumMod val="65000"/>
                    <a:lumOff val="35000"/>
                  </a:schemeClr>
                </a:solidFill>
                <a:ea typeface="微软雅黑" panose="020B0503020204020204" pitchFamily="34" charset="-122"/>
              </a:endParaRPr>
            </a:p>
          </p:txBody>
        </p:sp>
        <p:grpSp>
          <p:nvGrpSpPr>
            <p:cNvPr id="21" name="组合 8"/>
            <p:cNvGrpSpPr/>
            <p:nvPr/>
          </p:nvGrpSpPr>
          <p:grpSpPr>
            <a:xfrm>
              <a:off x="1459051" y="3059019"/>
              <a:ext cx="1040356" cy="947461"/>
              <a:chOff x="2065786" y="4184708"/>
              <a:chExt cx="1143803" cy="1041671"/>
            </a:xfrm>
          </p:grpSpPr>
          <p:pic>
            <p:nvPicPr>
              <p:cNvPr id="22" name="Picture 3" descr="\\MAGNUM\Projects\Microsoft\Cloud Power FY12\Design\ICONS_PNG\User.png"/>
              <p:cNvPicPr>
                <a:picLocks noChangeAspect="1" noChangeArrowheads="1"/>
              </p:cNvPicPr>
              <p:nvPr/>
            </p:nvPicPr>
            <p:blipFill>
              <a:blip r:embed="rId2" cstate="print">
                <a:biLevel thresh="25000"/>
              </a:blip>
              <a:srcRect/>
              <a:stretch>
                <a:fillRect/>
              </a:stretch>
            </p:blipFill>
            <p:spPr bwMode="auto">
              <a:xfrm>
                <a:off x="2065786" y="4184708"/>
                <a:ext cx="1041942" cy="1041671"/>
              </a:xfrm>
              <a:prstGeom prst="rect">
                <a:avLst/>
              </a:prstGeom>
              <a:noFill/>
            </p:spPr>
          </p:pic>
          <p:pic>
            <p:nvPicPr>
              <p:cNvPr id="23" name="Picture 12"/>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flipH="1">
                <a:off x="2848917" y="4416131"/>
                <a:ext cx="360672" cy="532913"/>
              </a:xfrm>
              <a:prstGeom prst="rect">
                <a:avLst/>
              </a:prstGeom>
            </p:spPr>
          </p:pic>
        </p:grpSp>
      </p:grpSp>
      <p:sp>
        <p:nvSpPr>
          <p:cNvPr id="24" name="TextBox 23"/>
          <p:cNvSpPr txBox="1"/>
          <p:nvPr/>
        </p:nvSpPr>
        <p:spPr>
          <a:xfrm>
            <a:off x="2071670" y="1734339"/>
            <a:ext cx="6000792" cy="2336527"/>
          </a:xfrm>
          <a:prstGeom prst="rect">
            <a:avLst/>
          </a:prstGeom>
          <a:noFill/>
        </p:spPr>
        <p:txBody>
          <a:bodyPr wrap="square" lIns="91429" tIns="45715" rIns="91429" bIns="45715" rtlCol="0">
            <a:spAutoFit/>
          </a:bodyPr>
          <a:lstStyle/>
          <a:p>
            <a:pPr>
              <a:lnSpc>
                <a:spcPts val="3500"/>
              </a:lnSpc>
            </a:pPr>
            <a:r>
              <a:rPr lang="zh-CN" altLang="en-US" sz="2400" b="1" dirty="0" smtClean="0">
                <a:latin typeface="华文中宋" panose="02010600040101010101" pitchFamily="2" charset="-122"/>
                <a:ea typeface="华文中宋" panose="02010600040101010101" pitchFamily="2" charset="-122"/>
              </a:rPr>
              <a:t>学生在学习过程中能否依托必要的</a:t>
            </a:r>
            <a:r>
              <a:rPr lang="zh-CN" altLang="en-US" sz="2400" b="1" dirty="0" smtClean="0">
                <a:solidFill>
                  <a:srgbClr val="FF0000"/>
                </a:solidFill>
                <a:latin typeface="华文中宋" panose="02010600040101010101" pitchFamily="2" charset="-122"/>
                <a:ea typeface="华文中宋" panose="02010600040101010101" pitchFamily="2" charset="-122"/>
              </a:rPr>
              <a:t>史料</a:t>
            </a:r>
            <a:r>
              <a:rPr lang="zh-CN" altLang="en-US" sz="2400" b="1" dirty="0" smtClean="0">
                <a:latin typeface="华文中宋" panose="02010600040101010101" pitchFamily="2" charset="-122"/>
                <a:ea typeface="华文中宋" panose="02010600040101010101" pitchFamily="2" charset="-122"/>
              </a:rPr>
              <a:t>，学习活动是否围绕</a:t>
            </a:r>
            <a:r>
              <a:rPr lang="zh-CN" altLang="en-US" sz="2400" b="1" dirty="0" smtClean="0">
                <a:solidFill>
                  <a:srgbClr val="FF0000"/>
                </a:solidFill>
                <a:latin typeface="华文中宋" panose="02010600040101010101" pitchFamily="2" charset="-122"/>
                <a:ea typeface="华文中宋" panose="02010600040101010101" pitchFamily="2" charset="-122"/>
              </a:rPr>
              <a:t>学习重点难点与疑点</a:t>
            </a:r>
            <a:r>
              <a:rPr lang="zh-CN" altLang="en-US" sz="2400" b="1" dirty="0" smtClean="0">
                <a:latin typeface="华文中宋" panose="02010600040101010101" pitchFamily="2" charset="-122"/>
                <a:ea typeface="华文中宋" panose="02010600040101010101" pitchFamily="2" charset="-122"/>
              </a:rPr>
              <a:t>展开，能否在适当的</a:t>
            </a:r>
            <a:r>
              <a:rPr lang="zh-CN" altLang="en-US" sz="2400" b="1" dirty="0" smtClean="0">
                <a:solidFill>
                  <a:srgbClr val="FF0000"/>
                </a:solidFill>
                <a:latin typeface="华文中宋" panose="02010600040101010101" pitchFamily="2" charset="-122"/>
                <a:ea typeface="华文中宋" panose="02010600040101010101" pitchFamily="2" charset="-122"/>
              </a:rPr>
              <a:t>历史场景</a:t>
            </a:r>
            <a:r>
              <a:rPr lang="zh-CN" altLang="en-US" sz="2400" b="1" dirty="0" smtClean="0">
                <a:latin typeface="华文中宋" panose="02010600040101010101" pitchFamily="2" charset="-122"/>
                <a:ea typeface="华文中宋" panose="02010600040101010101" pitchFamily="2" charset="-122"/>
              </a:rPr>
              <a:t>中从容进行，且有多种形式的参与、交流与分享，进而完成知识的建构和学科核心素养的涵育。</a:t>
            </a:r>
            <a:endParaRPr lang="zh-CN" altLang="en-US" sz="2400" b="1" dirty="0">
              <a:latin typeface="华文中宋" panose="02010600040101010101" pitchFamily="2" charset="-122"/>
              <a:ea typeface="华文中宋" panose="02010600040101010101" pitchFamily="2" charset="-122"/>
            </a:endParaRPr>
          </a:p>
        </p:txBody>
      </p:sp>
      <p:sp>
        <p:nvSpPr>
          <p:cNvPr id="25" name="TextBox 24"/>
          <p:cNvSpPr txBox="1"/>
          <p:nvPr/>
        </p:nvSpPr>
        <p:spPr>
          <a:xfrm>
            <a:off x="3143240" y="4091792"/>
            <a:ext cx="3929090" cy="523210"/>
          </a:xfrm>
          <a:prstGeom prst="rect">
            <a:avLst/>
          </a:prstGeom>
          <a:noFill/>
        </p:spPr>
        <p:txBody>
          <a:bodyPr wrap="square" lIns="91429" tIns="45715" rIns="91429" bIns="45715" rtlCol="0">
            <a:spAutoFit/>
          </a:bodyPr>
          <a:lstStyle/>
          <a:p>
            <a:r>
              <a:rPr lang="zh-CN" altLang="en-US" sz="2800" b="1" dirty="0" smtClean="0">
                <a:solidFill>
                  <a:srgbClr val="EB193E"/>
                </a:solidFill>
                <a:latin typeface="华文中宋" panose="02010600040101010101" pitchFamily="2" charset="-122"/>
                <a:ea typeface="华文中宋" panose="02010600040101010101" pitchFamily="2" charset="-122"/>
              </a:rPr>
              <a:t>学生“学”的角度</a:t>
            </a:r>
            <a:endParaRPr lang="zh-CN" altLang="en-US" sz="2800" b="1" dirty="0">
              <a:solidFill>
                <a:srgbClr val="EB193E"/>
              </a:solidFill>
              <a:latin typeface="华文中宋" panose="02010600040101010101" pitchFamily="2" charset="-122"/>
              <a:ea typeface="华文中宋" panose="02010600040101010101" pitchFamily="2" charset="-122"/>
            </a:endParaRPr>
          </a:p>
        </p:txBody>
      </p:sp>
      <p:sp>
        <p:nvSpPr>
          <p:cNvPr id="26" name="矩形 25"/>
          <p:cNvSpPr/>
          <p:nvPr/>
        </p:nvSpPr>
        <p:spPr>
          <a:xfrm>
            <a:off x="1357291" y="448454"/>
            <a:ext cx="6511697" cy="523210"/>
          </a:xfrm>
          <a:prstGeom prst="rect">
            <a:avLst/>
          </a:prstGeom>
          <a:solidFill>
            <a:srgbClr val="EB193E"/>
          </a:solidFill>
          <a:ln>
            <a:noFill/>
          </a:ln>
        </p:spPr>
        <p:style>
          <a:lnRef idx="2">
            <a:schemeClr val="accent2">
              <a:shade val="50000"/>
            </a:schemeClr>
          </a:lnRef>
          <a:fillRef idx="1">
            <a:schemeClr val="accent2"/>
          </a:fillRef>
          <a:effectRef idx="0">
            <a:schemeClr val="accent2"/>
          </a:effectRef>
          <a:fontRef idx="minor">
            <a:schemeClr val="lt1"/>
          </a:fontRef>
        </p:style>
        <p:txBody>
          <a:bodyPr wrap="none" lIns="91429" tIns="45715" rIns="91429" bIns="45715">
            <a:spAutoFit/>
          </a:bodyPr>
          <a:lstStyle/>
          <a:p>
            <a:r>
              <a:rPr lang="zh-CN" altLang="en-US" sz="2800" b="1" dirty="0" smtClean="0">
                <a:latin typeface="华文中宋" panose="02010600040101010101" pitchFamily="2" charset="-122"/>
                <a:ea typeface="华文中宋" panose="02010600040101010101" pitchFamily="2" charset="-122"/>
              </a:rPr>
              <a:t>（</a:t>
            </a:r>
            <a:r>
              <a:rPr lang="en-US" altLang="zh-CN" sz="2800" b="1" dirty="0" smtClean="0">
                <a:latin typeface="华文中宋" panose="02010600040101010101" pitchFamily="2" charset="-122"/>
                <a:ea typeface="华文中宋" panose="02010600040101010101" pitchFamily="2" charset="-122"/>
              </a:rPr>
              <a:t>1</a:t>
            </a:r>
            <a:r>
              <a:rPr lang="zh-CN" altLang="en-US" sz="2800" b="1" dirty="0" smtClean="0">
                <a:latin typeface="华文中宋" panose="02010600040101010101" pitchFamily="2" charset="-122"/>
                <a:ea typeface="华文中宋" panose="02010600040101010101" pitchFamily="2" charset="-122"/>
              </a:rPr>
              <a:t>）什么是中学历史学科的深度学习？</a:t>
            </a:r>
            <a:endParaRPr lang="zh-CN" altLang="en-US" sz="2800" b="1" dirty="0">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4640"/>
    </mc:Choice>
    <mc:Fallback>
      <p:transition spd="slow" advTm="46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357158" y="519892"/>
            <a:ext cx="8501090"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CN" altLang="en-US"/>
          </a:p>
        </p:txBody>
      </p:sp>
      <p:sp>
        <p:nvSpPr>
          <p:cNvPr id="28" name="矩形 27"/>
          <p:cNvSpPr/>
          <p:nvPr/>
        </p:nvSpPr>
        <p:spPr>
          <a:xfrm>
            <a:off x="2285984" y="1591463"/>
            <a:ext cx="1367188" cy="437374"/>
          </a:xfrm>
          <a:prstGeom prst="rect">
            <a:avLst/>
          </a:prstGeom>
          <a:effectLst/>
        </p:spPr>
        <p:txBody>
          <a:bodyPr wrap="none" lIns="67383" tIns="33692" rIns="67383" bIns="33692">
            <a:spAutoFit/>
          </a:bodyPr>
          <a:lstStyle/>
          <a:p>
            <a:r>
              <a:rPr lang="zh-CN" altLang="en-US" sz="2400" b="1" dirty="0" smtClean="0">
                <a:solidFill>
                  <a:srgbClr val="FFFFFF"/>
                </a:solidFill>
                <a:latin typeface="微软雅黑" panose="020B0503020204020204" pitchFamily="34" charset="-122"/>
                <a:ea typeface="微软雅黑" panose="020B0503020204020204" pitchFamily="34" charset="-122"/>
                <a:cs typeface="Kartika" panose="02020503030404060203" pitchFamily="18" charset="0"/>
              </a:rPr>
              <a:t>深度学习</a:t>
            </a:r>
            <a:endParaRPr lang="zh-CN" altLang="en-US" sz="2400" b="1"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sp>
        <p:nvSpPr>
          <p:cNvPr id="29" name="矩形 28"/>
          <p:cNvSpPr/>
          <p:nvPr/>
        </p:nvSpPr>
        <p:spPr>
          <a:xfrm>
            <a:off x="2857488" y="2377281"/>
            <a:ext cx="196996" cy="314263"/>
          </a:xfrm>
          <a:prstGeom prst="rect">
            <a:avLst/>
          </a:prstGeom>
          <a:effectLst/>
        </p:spPr>
        <p:txBody>
          <a:bodyPr wrap="none" lIns="67383" tIns="33692" rIns="67383" bIns="33692">
            <a:spAutoFit/>
          </a:bodyPr>
          <a:lstStyle/>
          <a:p>
            <a:r>
              <a:rPr lang="zh-CN" altLang="en-US" dirty="0" smtClean="0">
                <a:solidFill>
                  <a:srgbClr val="FFFFFF"/>
                </a:solidFill>
                <a:latin typeface="微软雅黑" panose="020B0503020204020204" pitchFamily="34" charset="-122"/>
                <a:ea typeface="微软雅黑" panose="020B0503020204020204" pitchFamily="34" charset="-122"/>
                <a:cs typeface="Kartika" panose="02020503030404060203" pitchFamily="18" charset="0"/>
              </a:rPr>
              <a:t> </a:t>
            </a:r>
            <a:endParaRPr lang="zh-CN" altLang="en-US"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sp>
        <p:nvSpPr>
          <p:cNvPr id="31" name="矩形 30"/>
          <p:cNvSpPr/>
          <p:nvPr/>
        </p:nvSpPr>
        <p:spPr>
          <a:xfrm>
            <a:off x="2917349" y="3942500"/>
            <a:ext cx="1162004" cy="314263"/>
          </a:xfrm>
          <a:prstGeom prst="rect">
            <a:avLst/>
          </a:prstGeom>
          <a:effectLst/>
        </p:spPr>
        <p:txBody>
          <a:bodyPr wrap="none" lIns="67383" tIns="33692" rIns="67383" bIns="33692">
            <a:spAutoFit/>
          </a:bodyPr>
          <a:lstStyle/>
          <a:p>
            <a:r>
              <a:rPr lang="zh-CN" altLang="en-US" dirty="0">
                <a:solidFill>
                  <a:srgbClr val="FFFFFF"/>
                </a:solidFill>
                <a:latin typeface="微软雅黑" panose="020B0503020204020204" pitchFamily="34" charset="-122"/>
                <a:ea typeface="微软雅黑" panose="020B0503020204020204" pitchFamily="34" charset="-122"/>
                <a:cs typeface="Kartika" panose="02020503030404060203" pitchFamily="18" charset="0"/>
              </a:rPr>
              <a:t>输入小标题</a:t>
            </a:r>
            <a:endParaRPr lang="zh-CN" altLang="en-US"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sp>
        <p:nvSpPr>
          <p:cNvPr id="26" name="矩形 25"/>
          <p:cNvSpPr/>
          <p:nvPr/>
        </p:nvSpPr>
        <p:spPr>
          <a:xfrm>
            <a:off x="1500166" y="234140"/>
            <a:ext cx="6152624" cy="523210"/>
          </a:xfrm>
          <a:prstGeom prst="rect">
            <a:avLst/>
          </a:prstGeom>
          <a:solidFill>
            <a:srgbClr val="EB193E"/>
          </a:solidFill>
          <a:ln>
            <a:noFill/>
          </a:ln>
        </p:spPr>
        <p:style>
          <a:lnRef idx="2">
            <a:schemeClr val="accent2">
              <a:shade val="50000"/>
            </a:schemeClr>
          </a:lnRef>
          <a:fillRef idx="1">
            <a:schemeClr val="accent2"/>
          </a:fillRef>
          <a:effectRef idx="0">
            <a:schemeClr val="accent2"/>
          </a:effectRef>
          <a:fontRef idx="minor">
            <a:schemeClr val="lt1"/>
          </a:fontRef>
        </p:style>
        <p:txBody>
          <a:bodyPr wrap="none" lIns="91429" tIns="45715" rIns="91429" bIns="45715">
            <a:spAutoFit/>
          </a:bodyPr>
          <a:lstStyle/>
          <a:p>
            <a:r>
              <a:rPr lang="zh-CN" altLang="en-US" sz="2800" b="1" dirty="0" smtClean="0">
                <a:latin typeface="华文中宋" panose="02010600040101010101" pitchFamily="2" charset="-122"/>
                <a:ea typeface="华文中宋" panose="02010600040101010101" pitchFamily="2" charset="-122"/>
              </a:rPr>
              <a:t>（</a:t>
            </a:r>
            <a:r>
              <a:rPr lang="en-US" altLang="zh-CN" sz="2800" b="1" dirty="0" smtClean="0">
                <a:latin typeface="华文中宋" panose="02010600040101010101" pitchFamily="2" charset="-122"/>
                <a:ea typeface="华文中宋" panose="02010600040101010101" pitchFamily="2" charset="-122"/>
              </a:rPr>
              <a:t>2</a:t>
            </a:r>
            <a:r>
              <a:rPr lang="zh-CN" altLang="en-US" sz="2800" b="1" dirty="0" smtClean="0">
                <a:latin typeface="华文中宋" panose="02010600040101010101" pitchFamily="2" charset="-122"/>
                <a:ea typeface="华文中宋" panose="02010600040101010101" pitchFamily="2" charset="-122"/>
              </a:rPr>
              <a:t>）什么是中学历史学科的问题链？</a:t>
            </a:r>
            <a:endParaRPr lang="zh-CN" altLang="en-US" sz="2800" b="1" dirty="0">
              <a:latin typeface="华文中宋" panose="02010600040101010101" pitchFamily="2" charset="-122"/>
              <a:ea typeface="华文中宋" panose="02010600040101010101" pitchFamily="2" charset="-122"/>
            </a:endParaRPr>
          </a:p>
        </p:txBody>
      </p:sp>
      <p:sp>
        <p:nvSpPr>
          <p:cNvPr id="27" name="TextBox 26"/>
          <p:cNvSpPr txBox="1"/>
          <p:nvPr/>
        </p:nvSpPr>
        <p:spPr>
          <a:xfrm>
            <a:off x="142844" y="877082"/>
            <a:ext cx="8643999" cy="36830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ts val="4000"/>
              </a:lnSpc>
            </a:pPr>
            <a:r>
              <a:rPr lang="zh-CN" altLang="en-US" sz="2800" b="1" dirty="0" smtClean="0">
                <a:latin typeface="华文中宋" panose="02010600040101010101" pitchFamily="2" charset="-122"/>
                <a:ea typeface="华文中宋" panose="02010600040101010101" pitchFamily="2" charset="-122"/>
              </a:rPr>
              <a:t>     是教师为了实现一定的教学目标，根据学生的已有知识或经验，针对学生学习过程中将要产生或可能产生的困惑，将教材知识转换成为层次鲜明、具有系统性的一连串的教学问题；是一组有中心、有序列、相对独立而又相互关联的问题。在课堂教学中提倡“问题链”教学已成为当代课堂教学改革的重要特征之一。</a:t>
            </a:r>
            <a:endParaRPr lang="en-US" altLang="zh-CN" sz="2800" b="1" dirty="0" smtClean="0">
              <a:latin typeface="华文中宋" panose="02010600040101010101" pitchFamily="2" charset="-122"/>
              <a:ea typeface="华文中宋" panose="02010600040101010101" pitchFamily="2" charset="-122"/>
            </a:endParaRPr>
          </a:p>
          <a:p>
            <a:pPr>
              <a:lnSpc>
                <a:spcPts val="4000"/>
              </a:lnSpc>
            </a:pPr>
            <a:r>
              <a:rPr lang="en-US" altLang="zh-CN" sz="2400" b="1" dirty="0" smtClean="0">
                <a:latin typeface="华文中宋" panose="02010600040101010101" pitchFamily="2" charset="-122"/>
                <a:ea typeface="华文中宋" panose="02010600040101010101" pitchFamily="2" charset="-122"/>
              </a:rPr>
              <a:t>—</a:t>
            </a:r>
            <a:r>
              <a:rPr lang="zh-CN" altLang="en-US" sz="2400" b="1" dirty="0" smtClean="0">
                <a:latin typeface="华文中宋" panose="02010600040101010101" pitchFamily="2" charset="-122"/>
                <a:ea typeface="华文中宋" panose="02010600040101010101" pitchFamily="2" charset="-122"/>
              </a:rPr>
              <a:t>王后雄</a:t>
            </a:r>
            <a:r>
              <a:rPr lang="en-US" altLang="zh-CN" sz="2400" b="1" dirty="0" smtClean="0">
                <a:latin typeface="华文中宋" panose="02010600040101010101" pitchFamily="2" charset="-122"/>
                <a:ea typeface="华文中宋" panose="02010600040101010101" pitchFamily="2" charset="-122"/>
              </a:rPr>
              <a:t>《“</a:t>
            </a:r>
            <a:r>
              <a:rPr lang="zh-CN" altLang="en-US" sz="2400" b="1" dirty="0" smtClean="0">
                <a:latin typeface="华文中宋" panose="02010600040101010101" pitchFamily="2" charset="-122"/>
                <a:ea typeface="华文中宋" panose="02010600040101010101" pitchFamily="2" charset="-122"/>
              </a:rPr>
              <a:t>问题链”的类型及教学功能</a:t>
            </a:r>
            <a:r>
              <a:rPr lang="en-US" altLang="zh-CN" sz="2400" b="1" dirty="0" smtClean="0">
                <a:latin typeface="华文中宋" panose="02010600040101010101" pitchFamily="2" charset="-122"/>
                <a:ea typeface="华文中宋" panose="02010600040101010101" pitchFamily="2" charset="-122"/>
              </a:rPr>
              <a:t>——</a:t>
            </a:r>
            <a:r>
              <a:rPr lang="zh-CN" altLang="en-US" sz="2400" b="1" dirty="0" smtClean="0">
                <a:latin typeface="华文中宋" panose="02010600040101010101" pitchFamily="2" charset="-122"/>
                <a:ea typeface="华文中宋" panose="02010600040101010101" pitchFamily="2" charset="-122"/>
              </a:rPr>
              <a:t>以化学教学为例</a:t>
            </a:r>
            <a:r>
              <a:rPr lang="en-US" altLang="zh-CN" sz="2400" b="1" dirty="0" smtClean="0">
                <a:latin typeface="华文中宋" panose="02010600040101010101" pitchFamily="2" charset="-122"/>
                <a:ea typeface="华文中宋" panose="02010600040101010101" pitchFamily="2" charset="-122"/>
              </a:rPr>
              <a:t>》</a:t>
            </a:r>
            <a:endParaRPr lang="zh-CN" altLang="en-US" sz="2400" b="1" dirty="0">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832"/>
    </mc:Choice>
    <mc:Fallback>
      <p:transition spd="slow" advTm="108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500035" y="519892"/>
            <a:ext cx="8501090"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CN" altLang="en-US"/>
          </a:p>
        </p:txBody>
      </p:sp>
      <p:sp>
        <p:nvSpPr>
          <p:cNvPr id="28" name="矩形 27"/>
          <p:cNvSpPr/>
          <p:nvPr/>
        </p:nvSpPr>
        <p:spPr>
          <a:xfrm>
            <a:off x="2285984" y="1591463"/>
            <a:ext cx="1367188" cy="437374"/>
          </a:xfrm>
          <a:prstGeom prst="rect">
            <a:avLst/>
          </a:prstGeom>
          <a:effectLst/>
        </p:spPr>
        <p:txBody>
          <a:bodyPr wrap="none" lIns="67383" tIns="33692" rIns="67383" bIns="33692">
            <a:spAutoFit/>
          </a:bodyPr>
          <a:lstStyle/>
          <a:p>
            <a:r>
              <a:rPr lang="zh-CN" altLang="en-US" sz="2400" b="1" dirty="0" smtClean="0">
                <a:solidFill>
                  <a:srgbClr val="FFFFFF"/>
                </a:solidFill>
                <a:latin typeface="微软雅黑" panose="020B0503020204020204" pitchFamily="34" charset="-122"/>
                <a:ea typeface="微软雅黑" panose="020B0503020204020204" pitchFamily="34" charset="-122"/>
                <a:cs typeface="Kartika" panose="02020503030404060203" pitchFamily="18" charset="0"/>
              </a:rPr>
              <a:t>深度学习</a:t>
            </a:r>
            <a:endParaRPr lang="zh-CN" altLang="en-US" sz="2400" b="1"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sp>
        <p:nvSpPr>
          <p:cNvPr id="29" name="矩形 28"/>
          <p:cNvSpPr/>
          <p:nvPr/>
        </p:nvSpPr>
        <p:spPr>
          <a:xfrm>
            <a:off x="2857488" y="2377281"/>
            <a:ext cx="196996" cy="314263"/>
          </a:xfrm>
          <a:prstGeom prst="rect">
            <a:avLst/>
          </a:prstGeom>
          <a:effectLst/>
        </p:spPr>
        <p:txBody>
          <a:bodyPr wrap="none" lIns="67383" tIns="33692" rIns="67383" bIns="33692">
            <a:spAutoFit/>
          </a:bodyPr>
          <a:lstStyle/>
          <a:p>
            <a:r>
              <a:rPr lang="zh-CN" altLang="en-US" dirty="0" smtClean="0">
                <a:solidFill>
                  <a:srgbClr val="FFFFFF"/>
                </a:solidFill>
                <a:latin typeface="微软雅黑" panose="020B0503020204020204" pitchFamily="34" charset="-122"/>
                <a:ea typeface="微软雅黑" panose="020B0503020204020204" pitchFamily="34" charset="-122"/>
                <a:cs typeface="Kartika" panose="02020503030404060203" pitchFamily="18" charset="0"/>
              </a:rPr>
              <a:t> </a:t>
            </a:r>
            <a:endParaRPr lang="zh-CN" altLang="en-US"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sp>
        <p:nvSpPr>
          <p:cNvPr id="31" name="矩形 30"/>
          <p:cNvSpPr/>
          <p:nvPr/>
        </p:nvSpPr>
        <p:spPr>
          <a:xfrm>
            <a:off x="2917349" y="3942500"/>
            <a:ext cx="1162004" cy="314263"/>
          </a:xfrm>
          <a:prstGeom prst="rect">
            <a:avLst/>
          </a:prstGeom>
          <a:effectLst/>
        </p:spPr>
        <p:txBody>
          <a:bodyPr wrap="none" lIns="67383" tIns="33692" rIns="67383" bIns="33692">
            <a:spAutoFit/>
          </a:bodyPr>
          <a:lstStyle/>
          <a:p>
            <a:r>
              <a:rPr lang="zh-CN" altLang="en-US" dirty="0">
                <a:solidFill>
                  <a:srgbClr val="FFFFFF"/>
                </a:solidFill>
                <a:latin typeface="微软雅黑" panose="020B0503020204020204" pitchFamily="34" charset="-122"/>
                <a:ea typeface="微软雅黑" panose="020B0503020204020204" pitchFamily="34" charset="-122"/>
                <a:cs typeface="Kartika" panose="02020503030404060203" pitchFamily="18" charset="0"/>
              </a:rPr>
              <a:t>输入小标题</a:t>
            </a:r>
            <a:endParaRPr lang="zh-CN" altLang="en-US"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sp>
        <p:nvSpPr>
          <p:cNvPr id="8" name="矩形 7"/>
          <p:cNvSpPr/>
          <p:nvPr/>
        </p:nvSpPr>
        <p:spPr>
          <a:xfrm>
            <a:off x="1500166" y="305578"/>
            <a:ext cx="5429288" cy="523210"/>
          </a:xfrm>
          <a:prstGeom prst="rect">
            <a:avLst/>
          </a:prstGeom>
          <a:solidFill>
            <a:srgbClr val="EB193E"/>
          </a:solidFill>
        </p:spPr>
        <p:style>
          <a:lnRef idx="1">
            <a:schemeClr val="accent2"/>
          </a:lnRef>
          <a:fillRef idx="3">
            <a:schemeClr val="accent2"/>
          </a:fillRef>
          <a:effectRef idx="2">
            <a:schemeClr val="accent2"/>
          </a:effectRef>
          <a:fontRef idx="minor">
            <a:schemeClr val="lt1"/>
          </a:fontRef>
        </p:style>
        <p:txBody>
          <a:bodyPr wrap="square" lIns="91429" tIns="45715" rIns="91429" bIns="45715">
            <a:spAutoFit/>
          </a:bodyPr>
          <a:lstStyle/>
          <a:p>
            <a:r>
              <a:rPr lang="zh-CN" altLang="en-US" sz="2800" b="1" dirty="0" smtClean="0">
                <a:solidFill>
                  <a:schemeClr val="bg1"/>
                </a:solidFill>
                <a:latin typeface="华文中宋" panose="02010600040101010101" pitchFamily="2" charset="-122"/>
                <a:ea typeface="华文中宋" panose="02010600040101010101" pitchFamily="2" charset="-122"/>
              </a:rPr>
              <a:t>   历史问题链研究形成以下共识</a:t>
            </a:r>
            <a:endParaRPr lang="zh-CN" altLang="en-US" sz="5400" b="1" dirty="0" smtClean="0">
              <a:solidFill>
                <a:schemeClr val="bg1"/>
              </a:solidFill>
              <a:latin typeface="华文中宋" panose="02010600040101010101" pitchFamily="2" charset="-122"/>
              <a:ea typeface="华文中宋" panose="02010600040101010101" pitchFamily="2" charset="-122"/>
            </a:endParaRPr>
          </a:p>
        </p:txBody>
      </p:sp>
      <p:sp>
        <p:nvSpPr>
          <p:cNvPr id="9" name="矩形 8">
            <a:hlinkClick r:id="rId2" action="ppaction://hlinksldjump"/>
          </p:cNvPr>
          <p:cNvSpPr/>
          <p:nvPr/>
        </p:nvSpPr>
        <p:spPr>
          <a:xfrm>
            <a:off x="928662" y="1162834"/>
            <a:ext cx="1414575" cy="1643073"/>
          </a:xfrm>
          <a:prstGeom prst="rect">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CN" altLang="en-US" sz="1000" dirty="0">
              <a:solidFill>
                <a:schemeClr val="tx1">
                  <a:lumMod val="65000"/>
                  <a:lumOff val="35000"/>
                </a:schemeClr>
              </a:solidFill>
              <a:ea typeface="微软雅黑" panose="020B0503020204020204" pitchFamily="34" charset="-122"/>
            </a:endParaRPr>
          </a:p>
        </p:txBody>
      </p:sp>
      <p:sp>
        <p:nvSpPr>
          <p:cNvPr id="10" name="Freeform 98"/>
          <p:cNvSpPr>
            <a:spLocks noEditPoints="1"/>
          </p:cNvSpPr>
          <p:nvPr/>
        </p:nvSpPr>
        <p:spPr bwMode="auto">
          <a:xfrm>
            <a:off x="1142976" y="1377148"/>
            <a:ext cx="1000132" cy="1000132"/>
          </a:xfrm>
          <a:custGeom>
            <a:avLst/>
            <a:gdLst>
              <a:gd name="T0" fmla="*/ 580 w 1017"/>
              <a:gd name="T1" fmla="*/ 688 h 1018"/>
              <a:gd name="T2" fmla="*/ 668 w 1017"/>
              <a:gd name="T3" fmla="*/ 640 h 1018"/>
              <a:gd name="T4" fmla="*/ 738 w 1017"/>
              <a:gd name="T5" fmla="*/ 559 h 1018"/>
              <a:gd name="T6" fmla="*/ 782 w 1017"/>
              <a:gd name="T7" fmla="*/ 453 h 1018"/>
              <a:gd name="T8" fmla="*/ 795 w 1017"/>
              <a:gd name="T9" fmla="*/ 349 h 1018"/>
              <a:gd name="T10" fmla="*/ 778 w 1017"/>
              <a:gd name="T11" fmla="*/ 229 h 1018"/>
              <a:gd name="T12" fmla="*/ 730 w 1017"/>
              <a:gd name="T13" fmla="*/ 127 h 1018"/>
              <a:gd name="T14" fmla="*/ 657 w 1017"/>
              <a:gd name="T15" fmla="*/ 51 h 1018"/>
              <a:gd name="T16" fmla="*/ 567 w 1017"/>
              <a:gd name="T17" fmla="*/ 7 h 1018"/>
              <a:gd name="T18" fmla="*/ 480 w 1017"/>
              <a:gd name="T19" fmla="*/ 2 h 1018"/>
              <a:gd name="T20" fmla="*/ 384 w 1017"/>
              <a:gd name="T21" fmla="*/ 34 h 1018"/>
              <a:gd name="T22" fmla="*/ 304 w 1017"/>
              <a:gd name="T23" fmla="*/ 105 h 1018"/>
              <a:gd name="T24" fmla="*/ 255 w 1017"/>
              <a:gd name="T25" fmla="*/ 187 h 1018"/>
              <a:gd name="T26" fmla="*/ 225 w 1017"/>
              <a:gd name="T27" fmla="*/ 299 h 1018"/>
              <a:gd name="T28" fmla="*/ 225 w 1017"/>
              <a:gd name="T29" fmla="*/ 403 h 1018"/>
              <a:gd name="T30" fmla="*/ 256 w 1017"/>
              <a:gd name="T31" fmla="*/ 517 h 1018"/>
              <a:gd name="T32" fmla="*/ 317 w 1017"/>
              <a:gd name="T33" fmla="*/ 609 h 1018"/>
              <a:gd name="T34" fmla="*/ 397 w 1017"/>
              <a:gd name="T35" fmla="*/ 672 h 1018"/>
              <a:gd name="T36" fmla="*/ 494 w 1017"/>
              <a:gd name="T37" fmla="*/ 699 h 1018"/>
              <a:gd name="T38" fmla="*/ 543 w 1017"/>
              <a:gd name="T39" fmla="*/ 67 h 1018"/>
              <a:gd name="T40" fmla="*/ 633 w 1017"/>
              <a:gd name="T41" fmla="*/ 112 h 1018"/>
              <a:gd name="T42" fmla="*/ 721 w 1017"/>
              <a:gd name="T43" fmla="*/ 265 h 1018"/>
              <a:gd name="T44" fmla="*/ 721 w 1017"/>
              <a:gd name="T45" fmla="*/ 435 h 1018"/>
              <a:gd name="T46" fmla="*/ 633 w 1017"/>
              <a:gd name="T47" fmla="*/ 588 h 1018"/>
              <a:gd name="T48" fmla="*/ 543 w 1017"/>
              <a:gd name="T49" fmla="*/ 633 h 1018"/>
              <a:gd name="T50" fmla="*/ 474 w 1017"/>
              <a:gd name="T51" fmla="*/ 633 h 1018"/>
              <a:gd name="T52" fmla="*/ 384 w 1017"/>
              <a:gd name="T53" fmla="*/ 588 h 1018"/>
              <a:gd name="T54" fmla="*/ 296 w 1017"/>
              <a:gd name="T55" fmla="*/ 435 h 1018"/>
              <a:gd name="T56" fmla="*/ 296 w 1017"/>
              <a:gd name="T57" fmla="*/ 265 h 1018"/>
              <a:gd name="T58" fmla="*/ 384 w 1017"/>
              <a:gd name="T59" fmla="*/ 112 h 1018"/>
              <a:gd name="T60" fmla="*/ 474 w 1017"/>
              <a:gd name="T61" fmla="*/ 67 h 1018"/>
              <a:gd name="T62" fmla="*/ 725 w 1017"/>
              <a:gd name="T63" fmla="*/ 637 h 1018"/>
              <a:gd name="T64" fmla="*/ 700 w 1017"/>
              <a:gd name="T65" fmla="*/ 668 h 1018"/>
              <a:gd name="T66" fmla="*/ 719 w 1017"/>
              <a:gd name="T67" fmla="*/ 697 h 1018"/>
              <a:gd name="T68" fmla="*/ 818 w 1017"/>
              <a:gd name="T69" fmla="*/ 717 h 1018"/>
              <a:gd name="T70" fmla="*/ 927 w 1017"/>
              <a:gd name="T71" fmla="*/ 816 h 1018"/>
              <a:gd name="T72" fmla="*/ 953 w 1017"/>
              <a:gd name="T73" fmla="*/ 929 h 1018"/>
              <a:gd name="T74" fmla="*/ 922 w 1017"/>
              <a:gd name="T75" fmla="*/ 954 h 1018"/>
              <a:gd name="T76" fmla="*/ 69 w 1017"/>
              <a:gd name="T77" fmla="*/ 941 h 1018"/>
              <a:gd name="T78" fmla="*/ 73 w 1017"/>
              <a:gd name="T79" fmla="*/ 856 h 1018"/>
              <a:gd name="T80" fmla="*/ 162 w 1017"/>
              <a:gd name="T81" fmla="*/ 738 h 1018"/>
              <a:gd name="T82" fmla="*/ 285 w 1017"/>
              <a:gd name="T83" fmla="*/ 700 h 1018"/>
              <a:gd name="T84" fmla="*/ 318 w 1017"/>
              <a:gd name="T85" fmla="*/ 674 h 1018"/>
              <a:gd name="T86" fmla="*/ 304 w 1017"/>
              <a:gd name="T87" fmla="*/ 641 h 1018"/>
              <a:gd name="T88" fmla="*/ 243 w 1017"/>
              <a:gd name="T89" fmla="*/ 639 h 1018"/>
              <a:gd name="T90" fmla="*/ 149 w 1017"/>
              <a:gd name="T91" fmla="*/ 670 h 1018"/>
              <a:gd name="T92" fmla="*/ 74 w 1017"/>
              <a:gd name="T93" fmla="*/ 730 h 1018"/>
              <a:gd name="T94" fmla="*/ 23 w 1017"/>
              <a:gd name="T95" fmla="*/ 811 h 1018"/>
              <a:gd name="T96" fmla="*/ 0 w 1017"/>
              <a:gd name="T97" fmla="*/ 907 h 1018"/>
              <a:gd name="T98" fmla="*/ 11 w 1017"/>
              <a:gd name="T99" fmla="*/ 967 h 1018"/>
              <a:gd name="T100" fmla="*/ 58 w 1017"/>
              <a:gd name="T101" fmla="*/ 1010 h 1018"/>
              <a:gd name="T102" fmla="*/ 931 w 1017"/>
              <a:gd name="T103" fmla="*/ 1017 h 1018"/>
              <a:gd name="T104" fmla="*/ 989 w 1017"/>
              <a:gd name="T105" fmla="*/ 990 h 1018"/>
              <a:gd name="T106" fmla="*/ 1017 w 1017"/>
              <a:gd name="T107" fmla="*/ 932 h 1018"/>
              <a:gd name="T108" fmla="*/ 1009 w 1017"/>
              <a:gd name="T109" fmla="*/ 850 h 1018"/>
              <a:gd name="T110" fmla="*/ 969 w 1017"/>
              <a:gd name="T111" fmla="*/ 762 h 1018"/>
              <a:gd name="T112" fmla="*/ 902 w 1017"/>
              <a:gd name="T113" fmla="*/ 693 h 1018"/>
              <a:gd name="T114" fmla="*/ 817 w 1017"/>
              <a:gd name="T115" fmla="*/ 649 h 1018"/>
              <a:gd name="T116" fmla="*/ 731 w 1017"/>
              <a:gd name="T117" fmla="*/ 636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chemeClr val="bg1"/>
          </a:solidFill>
          <a:ln>
            <a:noFill/>
          </a:ln>
        </p:spPr>
        <p:txBody>
          <a:bodyPr vert="horz" wrap="square" lIns="91429" tIns="45715" rIns="91429" bIns="45715" numCol="1" anchor="t" anchorCtr="0" compatLnSpc="1"/>
          <a:lstStyle/>
          <a:p>
            <a:endParaRPr lang="zh-CN" altLang="en-US">
              <a:solidFill>
                <a:schemeClr val="tx2"/>
              </a:solidFill>
            </a:endParaRPr>
          </a:p>
        </p:txBody>
      </p:sp>
      <p:grpSp>
        <p:nvGrpSpPr>
          <p:cNvPr id="11" name="组合 6"/>
          <p:cNvGrpSpPr/>
          <p:nvPr/>
        </p:nvGrpSpPr>
        <p:grpSpPr>
          <a:xfrm>
            <a:off x="5429256" y="1162834"/>
            <a:ext cx="1571636" cy="1571636"/>
            <a:chOff x="1336591" y="2820772"/>
            <a:chExt cx="1364456" cy="1364456"/>
          </a:xfrm>
        </p:grpSpPr>
        <p:sp>
          <p:nvSpPr>
            <p:cNvPr id="12" name="矩形 11"/>
            <p:cNvSpPr/>
            <p:nvPr/>
          </p:nvSpPr>
          <p:spPr>
            <a:xfrm>
              <a:off x="1336591" y="2820772"/>
              <a:ext cx="1364456" cy="1364456"/>
            </a:xfrm>
            <a:prstGeom prst="rect">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tx1">
                    <a:lumMod val="65000"/>
                    <a:lumOff val="35000"/>
                  </a:schemeClr>
                </a:solidFill>
                <a:ea typeface="微软雅黑" panose="020B0503020204020204" pitchFamily="34" charset="-122"/>
              </a:endParaRPr>
            </a:p>
          </p:txBody>
        </p:sp>
        <p:grpSp>
          <p:nvGrpSpPr>
            <p:cNvPr id="13" name="组合 8"/>
            <p:cNvGrpSpPr/>
            <p:nvPr/>
          </p:nvGrpSpPr>
          <p:grpSpPr>
            <a:xfrm>
              <a:off x="1460633" y="2882793"/>
              <a:ext cx="1038773" cy="1071502"/>
              <a:chOff x="2067526" y="3990959"/>
              <a:chExt cx="1142063" cy="1178046"/>
            </a:xfrm>
          </p:grpSpPr>
          <p:pic>
            <p:nvPicPr>
              <p:cNvPr id="14" name="Picture 3" descr="\\MAGNUM\Projects\Microsoft\Cloud Power FY12\Design\ICONS_PNG\User.png"/>
              <p:cNvPicPr>
                <a:picLocks noChangeAspect="1" noChangeArrowheads="1"/>
              </p:cNvPicPr>
              <p:nvPr/>
            </p:nvPicPr>
            <p:blipFill>
              <a:blip r:embed="rId3" cstate="print">
                <a:biLevel thresh="25000"/>
              </a:blip>
              <a:srcRect/>
              <a:stretch>
                <a:fillRect/>
              </a:stretch>
            </p:blipFill>
            <p:spPr bwMode="auto">
              <a:xfrm>
                <a:off x="2067526" y="3990959"/>
                <a:ext cx="1022816" cy="1178046"/>
              </a:xfrm>
              <a:prstGeom prst="rect">
                <a:avLst/>
              </a:prstGeom>
              <a:noFill/>
            </p:spPr>
          </p:pic>
          <p:pic>
            <p:nvPicPr>
              <p:cNvPr id="15" name="Picture 12"/>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flipH="1">
                <a:off x="2848917" y="4416131"/>
                <a:ext cx="360672" cy="532913"/>
              </a:xfrm>
              <a:prstGeom prst="rect">
                <a:avLst/>
              </a:prstGeom>
            </p:spPr>
          </p:pic>
        </p:grpSp>
      </p:grpSp>
      <p:cxnSp>
        <p:nvCxnSpPr>
          <p:cNvPr id="17" name="肘形连接符 16"/>
          <p:cNvCxnSpPr/>
          <p:nvPr/>
        </p:nvCxnSpPr>
        <p:spPr>
          <a:xfrm>
            <a:off x="2714612" y="2020090"/>
            <a:ext cx="2428892" cy="714380"/>
          </a:xfrm>
          <a:prstGeom prst="bentConnector3">
            <a:avLst>
              <a:gd name="adj1" fmla="val 50000"/>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00364" y="1305710"/>
            <a:ext cx="642942" cy="584775"/>
          </a:xfrm>
          <a:prstGeom prst="rect">
            <a:avLst/>
          </a:prstGeom>
          <a:noFill/>
        </p:spPr>
        <p:txBody>
          <a:bodyPr wrap="square" rtlCol="0">
            <a:spAutoFit/>
          </a:bodyPr>
          <a:lstStyle/>
          <a:p>
            <a:r>
              <a:rPr lang="zh-CN" altLang="en-US" sz="3200" b="1" dirty="0" smtClean="0">
                <a:latin typeface="微软雅黑" panose="020B0503020204020204" pitchFamily="34" charset="-122"/>
                <a:ea typeface="微软雅黑" panose="020B0503020204020204" pitchFamily="34" charset="-122"/>
              </a:rPr>
              <a:t>运</a:t>
            </a:r>
            <a:endParaRPr lang="zh-CN" altLang="en-US" sz="3200" b="1" dirty="0">
              <a:latin typeface="微软雅黑" panose="020B0503020204020204" pitchFamily="34" charset="-122"/>
              <a:ea typeface="微软雅黑" panose="020B0503020204020204" pitchFamily="34" charset="-122"/>
            </a:endParaRPr>
          </a:p>
        </p:txBody>
      </p:sp>
      <p:sp>
        <p:nvSpPr>
          <p:cNvPr id="19" name="TextBox 18"/>
          <p:cNvSpPr txBox="1"/>
          <p:nvPr/>
        </p:nvSpPr>
        <p:spPr>
          <a:xfrm>
            <a:off x="4214810" y="2091528"/>
            <a:ext cx="642942" cy="584775"/>
          </a:xfrm>
          <a:prstGeom prst="rect">
            <a:avLst/>
          </a:prstGeom>
          <a:noFill/>
        </p:spPr>
        <p:txBody>
          <a:bodyPr wrap="square" rtlCol="0">
            <a:spAutoFit/>
          </a:bodyPr>
          <a:lstStyle/>
          <a:p>
            <a:r>
              <a:rPr lang="zh-CN" altLang="en-US" sz="3200" b="1" dirty="0" smtClean="0">
                <a:latin typeface="微软雅黑" panose="020B0503020204020204" pitchFamily="34" charset="-122"/>
                <a:ea typeface="微软雅黑" panose="020B0503020204020204" pitchFamily="34" charset="-122"/>
              </a:rPr>
              <a:t>用</a:t>
            </a:r>
            <a:endParaRPr lang="zh-CN" altLang="en-US" sz="3200" b="1" dirty="0">
              <a:latin typeface="微软雅黑" panose="020B0503020204020204" pitchFamily="34" charset="-122"/>
              <a:ea typeface="微软雅黑" panose="020B0503020204020204" pitchFamily="34" charset="-122"/>
            </a:endParaRPr>
          </a:p>
        </p:txBody>
      </p:sp>
      <p:sp>
        <p:nvSpPr>
          <p:cNvPr id="20" name="TextBox 19"/>
          <p:cNvSpPr txBox="1"/>
          <p:nvPr/>
        </p:nvSpPr>
        <p:spPr>
          <a:xfrm>
            <a:off x="500034" y="2948784"/>
            <a:ext cx="2643206" cy="461665"/>
          </a:xfrm>
          <a:prstGeom prst="rect">
            <a:avLst/>
          </a:prstGeom>
          <a:noFill/>
        </p:spPr>
        <p:txBody>
          <a:bodyPr wrap="square" rtlCol="0">
            <a:spAutoFit/>
          </a:bodyPr>
          <a:lstStyle/>
          <a:p>
            <a:r>
              <a:rPr lang="zh-CN" altLang="en-US" sz="2400" b="1" dirty="0" smtClean="0">
                <a:latin typeface="华文中宋" panose="02010600040101010101" pitchFamily="2" charset="-122"/>
                <a:ea typeface="华文中宋" panose="02010600040101010101" pitchFamily="2" charset="-122"/>
              </a:rPr>
              <a:t>设计的主体：老师</a:t>
            </a:r>
            <a:endParaRPr lang="zh-CN" altLang="en-US" sz="2400" b="1" dirty="0">
              <a:latin typeface="华文中宋" panose="02010600040101010101" pitchFamily="2" charset="-122"/>
              <a:ea typeface="华文中宋" panose="02010600040101010101" pitchFamily="2" charset="-122"/>
            </a:endParaRPr>
          </a:p>
        </p:txBody>
      </p:sp>
      <p:sp>
        <p:nvSpPr>
          <p:cNvPr id="21" name="TextBox 20"/>
          <p:cNvSpPr txBox="1"/>
          <p:nvPr/>
        </p:nvSpPr>
        <p:spPr>
          <a:xfrm>
            <a:off x="5286380" y="2877346"/>
            <a:ext cx="3571900" cy="461665"/>
          </a:xfrm>
          <a:prstGeom prst="rect">
            <a:avLst/>
          </a:prstGeom>
          <a:noFill/>
        </p:spPr>
        <p:txBody>
          <a:bodyPr wrap="square" rtlCol="0">
            <a:spAutoFit/>
          </a:bodyPr>
          <a:lstStyle/>
          <a:p>
            <a:r>
              <a:rPr lang="zh-CN" altLang="en-US" sz="2400" b="1" dirty="0" smtClean="0">
                <a:latin typeface="华文中宋" panose="02010600040101010101" pitchFamily="2" charset="-122"/>
                <a:ea typeface="华文中宋" panose="02010600040101010101" pitchFamily="2" charset="-122"/>
              </a:rPr>
              <a:t>运用的客体：老师</a:t>
            </a:r>
            <a:endParaRPr lang="zh-CN" altLang="en-US" sz="2400" b="1" dirty="0">
              <a:latin typeface="华文中宋" panose="02010600040101010101" pitchFamily="2" charset="-122"/>
              <a:ea typeface="华文中宋" panose="02010600040101010101" pitchFamily="2" charset="-122"/>
            </a:endParaRPr>
          </a:p>
        </p:txBody>
      </p:sp>
      <p:sp>
        <p:nvSpPr>
          <p:cNvPr id="22" name="TextBox 21"/>
          <p:cNvSpPr txBox="1"/>
          <p:nvPr/>
        </p:nvSpPr>
        <p:spPr>
          <a:xfrm>
            <a:off x="3143240" y="4591858"/>
            <a:ext cx="2500330" cy="338554"/>
          </a:xfrm>
          <a:prstGeom prst="rect">
            <a:avLst/>
          </a:prstGeom>
          <a:noFill/>
        </p:spPr>
        <p:txBody>
          <a:bodyPr wrap="square" rtlCol="0">
            <a:spAutoFit/>
          </a:bodyPr>
          <a:lstStyle/>
          <a:p>
            <a:endParaRPr lang="zh-CN" altLang="en-US" dirty="0"/>
          </a:p>
        </p:txBody>
      </p:sp>
      <p:sp>
        <p:nvSpPr>
          <p:cNvPr id="6146" name="Rectangle 2"/>
          <p:cNvSpPr>
            <a:spLocks noChangeArrowheads="1"/>
          </p:cNvSpPr>
          <p:nvPr/>
        </p:nvSpPr>
        <p:spPr bwMode="auto">
          <a:xfrm>
            <a:off x="428596" y="3448850"/>
            <a:ext cx="7858180" cy="1323439"/>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spAutoFit/>
          </a:bodyPr>
          <a:lstStyle/>
          <a:p>
            <a:pPr marL="0" marR="0" lvl="0" indent="266700" algn="l" defTabSz="914400" rtl="0" eaLnBrk="1" fontAlgn="base" latinLnBrk="0" hangingPunct="1">
              <a:lnSpc>
                <a:spcPts val="3200"/>
              </a:lnSpc>
              <a:spcBef>
                <a:spcPct val="0"/>
              </a:spcBef>
              <a:spcAft>
                <a:spcPct val="0"/>
              </a:spcAft>
              <a:buClrTx/>
              <a:buSzTx/>
              <a:buFontTx/>
              <a:buNone/>
            </a:pPr>
            <a:r>
              <a:rPr kumimoji="0" lang="zh-CN" sz="24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问题链是教师提升历史教学有效性的一种教学策略：意在对学生的学习过程与思维状态形成较强的导向，促进对历史知识的理解，发展学生的学科核心素养。</a:t>
            </a:r>
            <a:endParaRPr kumimoji="0" lang="zh-CN" sz="2400" b="1"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832"/>
    </mc:Choice>
    <mc:Fallback>
      <p:transition spd="slow" advTm="108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blinds(horizontal)">
                                      <p:cBhvr>
                                        <p:cTn id="18"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61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1296269" y="662768"/>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等腰三角形 1"/>
          <p:cNvSpPr/>
          <p:nvPr/>
        </p:nvSpPr>
        <p:spPr>
          <a:xfrm>
            <a:off x="3667919" y="1858322"/>
            <a:ext cx="1701189" cy="1459932"/>
          </a:xfrm>
          <a:prstGeom prst="triangle">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a:solidFill>
                <a:schemeClr val="tx1">
                  <a:lumMod val="85000"/>
                  <a:lumOff val="15000"/>
                </a:schemeClr>
              </a:solidFill>
            </a:endParaRPr>
          </a:p>
        </p:txBody>
      </p:sp>
      <p:sp>
        <p:nvSpPr>
          <p:cNvPr id="3" name="等腰三角形 2"/>
          <p:cNvSpPr/>
          <p:nvPr/>
        </p:nvSpPr>
        <p:spPr>
          <a:xfrm>
            <a:off x="2817325" y="3318253"/>
            <a:ext cx="1701189" cy="1459932"/>
          </a:xfrm>
          <a:prstGeom prst="triangle">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a:solidFill>
                <a:schemeClr val="bg1"/>
              </a:solidFill>
            </a:endParaRPr>
          </a:p>
        </p:txBody>
      </p:sp>
      <p:sp>
        <p:nvSpPr>
          <p:cNvPr id="4" name="等腰三角形 3">
            <a:hlinkClick r:id="rId2" action="ppaction://hlinksldjump"/>
          </p:cNvPr>
          <p:cNvSpPr/>
          <p:nvPr/>
        </p:nvSpPr>
        <p:spPr>
          <a:xfrm>
            <a:off x="4516720" y="3318253"/>
            <a:ext cx="1701189" cy="1459932"/>
          </a:xfrm>
          <a:prstGeom prst="triangle">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a:solidFill>
                <a:schemeClr val="tx1">
                  <a:lumMod val="85000"/>
                  <a:lumOff val="15000"/>
                </a:schemeClr>
              </a:solidFill>
            </a:endParaRPr>
          </a:p>
        </p:txBody>
      </p:sp>
      <p:sp>
        <p:nvSpPr>
          <p:cNvPr id="5" name="矩形 4"/>
          <p:cNvSpPr/>
          <p:nvPr/>
        </p:nvSpPr>
        <p:spPr>
          <a:xfrm flipH="1">
            <a:off x="2714612" y="1377148"/>
            <a:ext cx="3845128" cy="674952"/>
          </a:xfrm>
          <a:prstGeom prst="rect">
            <a:avLst/>
          </a:prstGeom>
          <a:effectLst/>
        </p:spPr>
        <p:txBody>
          <a:bodyPr wrap="square" lIns="119784" tIns="59892" rIns="119784" bIns="59892">
            <a:spAutoFit/>
          </a:bodyPr>
          <a:lstStyle/>
          <a:p>
            <a:pPr>
              <a:lnSpc>
                <a:spcPct val="150000"/>
              </a:lnSpc>
            </a:pPr>
            <a:r>
              <a:rPr lang="zh-CN" altLang="en-US" sz="2400" b="1" dirty="0" smtClean="0">
                <a:latin typeface="华文中宋" panose="02010600040101010101" pitchFamily="2" charset="-122"/>
                <a:ea typeface="华文中宋" panose="02010600040101010101" pitchFamily="2" charset="-122"/>
              </a:rPr>
              <a:t>对教材知识的梳理或转换</a:t>
            </a:r>
            <a:endParaRPr lang="en-US" altLang="zh-CN" sz="2400" b="1" dirty="0">
              <a:solidFill>
                <a:schemeClr val="tx1">
                  <a:lumMod val="95000"/>
                  <a:lumOff val="5000"/>
                </a:schemeClr>
              </a:solidFill>
              <a:latin typeface="华文中宋" panose="02010600040101010101" pitchFamily="2" charset="-122"/>
              <a:ea typeface="华文中宋" panose="02010600040101010101" pitchFamily="2" charset="-122"/>
            </a:endParaRPr>
          </a:p>
        </p:txBody>
      </p:sp>
      <p:sp>
        <p:nvSpPr>
          <p:cNvPr id="6" name="矩形 5"/>
          <p:cNvSpPr/>
          <p:nvPr/>
        </p:nvSpPr>
        <p:spPr>
          <a:xfrm>
            <a:off x="3143240" y="1091396"/>
            <a:ext cx="2541273" cy="326138"/>
          </a:xfrm>
          <a:prstGeom prst="rect">
            <a:avLst/>
          </a:prstGeom>
        </p:spPr>
        <p:txBody>
          <a:bodyPr wrap="square" lIns="119784" tIns="59892" rIns="119784" bIns="59892">
            <a:spAutoFit/>
          </a:bodyPr>
          <a:lstStyle/>
          <a:p>
            <a:pPr algn="just" defTabSz="1197610" fontAlgn="base">
              <a:lnSpc>
                <a:spcPts val="1570"/>
              </a:lnSpc>
              <a:spcBef>
                <a:spcPct val="0"/>
              </a:spcBef>
              <a:spcAft>
                <a:spcPct val="0"/>
              </a:spcAft>
            </a:pPr>
            <a:r>
              <a:rPr lang="zh-CN" altLang="en-US" sz="2800" b="1" dirty="0" smtClean="0">
                <a:solidFill>
                  <a:srgbClr val="EB193E"/>
                </a:solidFill>
                <a:latin typeface="华文中宋" panose="02010600040101010101" pitchFamily="2" charset="-122"/>
                <a:ea typeface="华文中宋" panose="02010600040101010101" pitchFamily="2" charset="-122"/>
              </a:rPr>
              <a:t>问题链的来源</a:t>
            </a:r>
            <a:endParaRPr lang="en-US" altLang="zh-CN" sz="2800" b="1" dirty="0">
              <a:solidFill>
                <a:srgbClr val="EB193E"/>
              </a:solidFill>
              <a:latin typeface="华文中宋" panose="02010600040101010101" pitchFamily="2" charset="-122"/>
              <a:ea typeface="华文中宋" panose="02010600040101010101" pitchFamily="2" charset="-122"/>
            </a:endParaRPr>
          </a:p>
        </p:txBody>
      </p:sp>
      <p:sp>
        <p:nvSpPr>
          <p:cNvPr id="7" name="矩形 6"/>
          <p:cNvSpPr/>
          <p:nvPr/>
        </p:nvSpPr>
        <p:spPr>
          <a:xfrm flipH="1">
            <a:off x="285720" y="3234536"/>
            <a:ext cx="2623503" cy="1228949"/>
          </a:xfrm>
          <a:prstGeom prst="rect">
            <a:avLst/>
          </a:prstGeom>
          <a:effectLst/>
        </p:spPr>
        <p:txBody>
          <a:bodyPr wrap="square" lIns="119784" tIns="59892" rIns="119784" bIns="59892">
            <a:spAutoFit/>
          </a:bodyPr>
          <a:lstStyle/>
          <a:p>
            <a:pPr>
              <a:lnSpc>
                <a:spcPct val="150000"/>
              </a:lnSpc>
            </a:pPr>
            <a:r>
              <a:rPr lang="zh-CN" altLang="en-US" sz="2400" b="1" dirty="0" smtClean="0">
                <a:latin typeface="华文中宋" panose="02010600040101010101" pitchFamily="2" charset="-122"/>
                <a:ea typeface="华文中宋" panose="02010600040101010101" pitchFamily="2" charset="-122"/>
              </a:rPr>
              <a:t>对教学材料的研读与解释</a:t>
            </a:r>
            <a:endParaRPr lang="en-US" altLang="zh-CN" sz="2400" b="1" dirty="0">
              <a:solidFill>
                <a:schemeClr val="tx1">
                  <a:lumMod val="95000"/>
                  <a:lumOff val="5000"/>
                </a:schemeClr>
              </a:solidFill>
              <a:latin typeface="华文中宋" panose="02010600040101010101" pitchFamily="2" charset="-122"/>
              <a:ea typeface="华文中宋" panose="02010600040101010101" pitchFamily="2" charset="-122"/>
            </a:endParaRPr>
          </a:p>
        </p:txBody>
      </p:sp>
      <p:sp>
        <p:nvSpPr>
          <p:cNvPr id="8" name="矩形 7"/>
          <p:cNvSpPr/>
          <p:nvPr/>
        </p:nvSpPr>
        <p:spPr>
          <a:xfrm>
            <a:off x="285720" y="2877346"/>
            <a:ext cx="2670614" cy="326138"/>
          </a:xfrm>
          <a:prstGeom prst="rect">
            <a:avLst/>
          </a:prstGeom>
        </p:spPr>
        <p:txBody>
          <a:bodyPr wrap="square" lIns="119784" tIns="59892" rIns="119784" bIns="59892">
            <a:spAutoFit/>
          </a:bodyPr>
          <a:lstStyle/>
          <a:p>
            <a:pPr algn="just" defTabSz="1197610" fontAlgn="base">
              <a:lnSpc>
                <a:spcPts val="1570"/>
              </a:lnSpc>
              <a:spcBef>
                <a:spcPct val="0"/>
              </a:spcBef>
              <a:spcAft>
                <a:spcPct val="0"/>
              </a:spcAft>
            </a:pPr>
            <a:r>
              <a:rPr lang="zh-CN" altLang="en-US" sz="2800" b="1" dirty="0" smtClean="0">
                <a:solidFill>
                  <a:srgbClr val="EB193E"/>
                </a:solidFill>
                <a:latin typeface="华文中宋" panose="02010600040101010101" pitchFamily="2" charset="-122"/>
                <a:ea typeface="华文中宋" panose="02010600040101010101" pitchFamily="2" charset="-122"/>
              </a:rPr>
              <a:t>问题链的来源</a:t>
            </a:r>
            <a:endParaRPr lang="en-US" altLang="zh-CN" sz="2800" b="1" dirty="0">
              <a:solidFill>
                <a:srgbClr val="EB193E"/>
              </a:solidFill>
              <a:latin typeface="华文中宋" panose="02010600040101010101" pitchFamily="2" charset="-122"/>
              <a:ea typeface="华文中宋" panose="02010600040101010101" pitchFamily="2" charset="-122"/>
            </a:endParaRPr>
          </a:p>
        </p:txBody>
      </p:sp>
      <p:sp>
        <p:nvSpPr>
          <p:cNvPr id="9" name="矩形 8"/>
          <p:cNvSpPr/>
          <p:nvPr/>
        </p:nvSpPr>
        <p:spPr>
          <a:xfrm flipH="1">
            <a:off x="6072198" y="3305974"/>
            <a:ext cx="2746481" cy="1163547"/>
          </a:xfrm>
          <a:prstGeom prst="rect">
            <a:avLst/>
          </a:prstGeom>
          <a:effectLst/>
        </p:spPr>
        <p:txBody>
          <a:bodyPr wrap="square" lIns="119784" tIns="59892" rIns="119784" bIns="59892">
            <a:spAutoFit/>
          </a:bodyPr>
          <a:lstStyle/>
          <a:p>
            <a:pPr>
              <a:lnSpc>
                <a:spcPct val="150000"/>
              </a:lnSpc>
            </a:pPr>
            <a:r>
              <a:rPr lang="zh-CN" altLang="en-US" sz="2400" b="1" dirty="0" smtClean="0">
                <a:latin typeface="华文中宋" panose="02010600040101010101" pitchFamily="2" charset="-122"/>
                <a:ea typeface="华文中宋" panose="02010600040101010101" pitchFamily="2" charset="-122"/>
              </a:rPr>
              <a:t>学生学习过程中可能会产生的疑惑</a:t>
            </a:r>
            <a:r>
              <a:rPr lang="zh-CN" altLang="en-US" sz="2400" b="1" dirty="0" smtClean="0">
                <a:latin typeface="华文中宋" panose="02010600040101010101" pitchFamily="2" charset="-122"/>
                <a:ea typeface="华文中宋" panose="02010600040101010101" pitchFamily="2" charset="-122"/>
                <a:hlinkClick r:id="rId2" action="ppaction://hlinksldjump"/>
              </a:rPr>
              <a:t>●</a:t>
            </a:r>
            <a:endParaRPr lang="en-US" altLang="zh-CN" sz="1800" b="1" dirty="0">
              <a:solidFill>
                <a:schemeClr val="tx1">
                  <a:lumMod val="95000"/>
                  <a:lumOff val="5000"/>
                </a:schemeClr>
              </a:solidFill>
              <a:latin typeface="华文中宋" panose="02010600040101010101" pitchFamily="2" charset="-122"/>
              <a:ea typeface="华文中宋" panose="02010600040101010101" pitchFamily="2" charset="-122"/>
            </a:endParaRPr>
          </a:p>
        </p:txBody>
      </p:sp>
      <p:sp>
        <p:nvSpPr>
          <p:cNvPr id="10" name="矩形 9"/>
          <p:cNvSpPr/>
          <p:nvPr/>
        </p:nvSpPr>
        <p:spPr>
          <a:xfrm>
            <a:off x="6072198" y="2734470"/>
            <a:ext cx="2584657" cy="326138"/>
          </a:xfrm>
          <a:prstGeom prst="rect">
            <a:avLst/>
          </a:prstGeom>
        </p:spPr>
        <p:txBody>
          <a:bodyPr wrap="square" lIns="119784" tIns="59892" rIns="119784" bIns="59892">
            <a:spAutoFit/>
          </a:bodyPr>
          <a:lstStyle/>
          <a:p>
            <a:pPr algn="just" defTabSz="1197610" fontAlgn="base">
              <a:lnSpc>
                <a:spcPts val="1570"/>
              </a:lnSpc>
              <a:spcBef>
                <a:spcPct val="0"/>
              </a:spcBef>
              <a:spcAft>
                <a:spcPct val="0"/>
              </a:spcAft>
            </a:pPr>
            <a:r>
              <a:rPr lang="zh-CN" altLang="en-US" sz="2800" b="1" dirty="0" smtClean="0">
                <a:solidFill>
                  <a:srgbClr val="EB193E"/>
                </a:solidFill>
                <a:latin typeface="华文中宋" panose="02010600040101010101" pitchFamily="2" charset="-122"/>
                <a:ea typeface="华文中宋" panose="02010600040101010101" pitchFamily="2" charset="-122"/>
              </a:rPr>
              <a:t>问题链的来源</a:t>
            </a:r>
            <a:endParaRPr lang="en-US" altLang="zh-CN" sz="2800" b="1" dirty="0">
              <a:solidFill>
                <a:srgbClr val="EB193E"/>
              </a:solidFill>
              <a:latin typeface="华文中宋" panose="02010600040101010101" pitchFamily="2" charset="-122"/>
              <a:ea typeface="华文中宋" panose="02010600040101010101" pitchFamily="2" charset="-122"/>
            </a:endParaRPr>
          </a:p>
        </p:txBody>
      </p:sp>
      <p:sp>
        <p:nvSpPr>
          <p:cNvPr id="11" name="TextBox 10"/>
          <p:cNvSpPr txBox="1"/>
          <p:nvPr/>
        </p:nvSpPr>
        <p:spPr>
          <a:xfrm>
            <a:off x="4139737" y="2183822"/>
            <a:ext cx="696194" cy="1085768"/>
          </a:xfrm>
          <a:prstGeom prst="rect">
            <a:avLst/>
          </a:prstGeom>
          <a:noFill/>
        </p:spPr>
        <p:txBody>
          <a:bodyPr wrap="none" lIns="89858" tIns="44929" rIns="89858" bIns="44929" rtlCol="0">
            <a:spAutoFit/>
          </a:bodyPr>
          <a:lstStyle/>
          <a:p>
            <a:r>
              <a:rPr lang="en-US" altLang="zh-CN" sz="6500" b="1" dirty="0">
                <a:solidFill>
                  <a:schemeClr val="bg1"/>
                </a:solidFill>
                <a:latin typeface="微软雅黑" panose="020B0503020204020204" pitchFamily="34" charset="-122"/>
                <a:ea typeface="微软雅黑" panose="020B0503020204020204" pitchFamily="34" charset="-122"/>
              </a:rPr>
              <a:t>1</a:t>
            </a:r>
            <a:endParaRPr lang="zh-CN" altLang="en-US" sz="6500" b="1" dirty="0">
              <a:solidFill>
                <a:schemeClr val="bg1"/>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322978" y="3692417"/>
            <a:ext cx="696194" cy="1085768"/>
          </a:xfrm>
          <a:prstGeom prst="rect">
            <a:avLst/>
          </a:prstGeom>
          <a:noFill/>
        </p:spPr>
        <p:txBody>
          <a:bodyPr wrap="none" lIns="89858" tIns="44929" rIns="89858" bIns="44929" rtlCol="0">
            <a:spAutoFit/>
          </a:bodyPr>
          <a:lstStyle/>
          <a:p>
            <a:r>
              <a:rPr lang="en-US" altLang="zh-CN" sz="6500" b="1" dirty="0">
                <a:solidFill>
                  <a:schemeClr val="bg1"/>
                </a:solidFill>
                <a:latin typeface="微软雅黑" panose="020B0503020204020204" pitchFamily="34" charset="-122"/>
                <a:ea typeface="微软雅黑" panose="020B0503020204020204" pitchFamily="34" charset="-122"/>
              </a:rPr>
              <a:t>2</a:t>
            </a:r>
            <a:endParaRPr lang="zh-CN" altLang="en-US" sz="6500" b="1" dirty="0">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5008387" y="3692417"/>
            <a:ext cx="696194" cy="1085768"/>
          </a:xfrm>
          <a:prstGeom prst="rect">
            <a:avLst/>
          </a:prstGeom>
          <a:noFill/>
        </p:spPr>
        <p:txBody>
          <a:bodyPr wrap="none" lIns="89858" tIns="44929" rIns="89858" bIns="44929" rtlCol="0">
            <a:spAutoFit/>
          </a:bodyPr>
          <a:lstStyle/>
          <a:p>
            <a:r>
              <a:rPr lang="en-US" altLang="zh-CN" sz="6500" b="1" dirty="0">
                <a:solidFill>
                  <a:schemeClr val="bg1"/>
                </a:solidFill>
                <a:latin typeface="微软雅黑" panose="020B0503020204020204" pitchFamily="34" charset="-122"/>
                <a:ea typeface="微软雅黑" panose="020B0503020204020204" pitchFamily="34" charset="-122"/>
              </a:rPr>
              <a:t>3</a:t>
            </a:r>
            <a:endParaRPr lang="zh-CN" altLang="en-US" sz="6500" b="1"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2071670" y="234140"/>
            <a:ext cx="5065959" cy="584775"/>
          </a:xfrm>
          <a:prstGeom prst="rect">
            <a:avLst/>
          </a:prstGeom>
          <a:noFill/>
        </p:spPr>
        <p:txBody>
          <a:bodyPr wrap="square" lIns="91440" tIns="45720" rIns="91440" bIns="45720">
            <a:spAutoFit/>
          </a:bodyPr>
          <a:lstStyle/>
          <a:p>
            <a:pPr algn="ctr"/>
            <a:r>
              <a:rPr lang="zh-CN" alt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华文中宋" panose="02010600040101010101" pitchFamily="2" charset="-122"/>
                <a:ea typeface="华文中宋" panose="02010600040101010101" pitchFamily="2" charset="-122"/>
              </a:rPr>
              <a:t>依托史料设计问题链</a:t>
            </a:r>
            <a:endParaRPr lang="zh-CN" alt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mc:AlternateContent xmlns:mc="http://schemas.openxmlformats.org/markup-compatibility/2006">
    <mc:Choice xmlns:p14="http://schemas.microsoft.com/office/powerpoint/2010/main" Requires="p14">
      <p:transition spd="slow" p14:dur="2000" advTm="6073"/>
    </mc:Choice>
    <mc:Fallback>
      <p:transition spd="slow" advTm="60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
                                        </p:tgtEl>
                                      </p:cBhvr>
                                    </p:animEffect>
                                  </p:childTnLst>
                                </p:cTn>
                              </p:par>
                            </p:childTnLst>
                          </p:cTn>
                        </p:par>
                        <p:par>
                          <p:cTn id="25" fill="hold">
                            <p:stCondLst>
                              <p:cond delay="1000"/>
                            </p:stCondLst>
                            <p:childTnLst>
                              <p:par>
                                <p:cTn id="26" presetID="25"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1" dur="1000" fill="hold"/>
                                        <p:tgtEl>
                                          <p:spTgt spid="12"/>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2"/>
                                        </p:tgtEl>
                                      </p:cBhvr>
                                    </p:animEffect>
                                  </p:childTnLst>
                                </p:cTn>
                              </p:par>
                              <p:par>
                                <p:cTn id="36" presetID="25" presetClass="entr" presetSubtype="0"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41" dur="1000" fill="hold"/>
                                        <p:tgtEl>
                                          <p:spTgt spid="3"/>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3"/>
                                        </p:tgtEl>
                                      </p:cBhvr>
                                    </p:animEffect>
                                  </p:childTnLst>
                                </p:cTn>
                              </p:par>
                            </p:childTnLst>
                          </p:cTn>
                        </p:par>
                        <p:par>
                          <p:cTn id="46" fill="hold">
                            <p:stCondLst>
                              <p:cond delay="2000"/>
                            </p:stCondLst>
                            <p:childTnLst>
                              <p:par>
                                <p:cTn id="47" presetID="25" presetClass="entr" presetSubtype="0"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52" dur="1000" fill="hold"/>
                                        <p:tgtEl>
                                          <p:spTgt spid="4"/>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4"/>
                                        </p:tgtEl>
                                      </p:cBhvr>
                                    </p:animEffect>
                                  </p:childTnLst>
                                </p:cTn>
                              </p:par>
                              <p:par>
                                <p:cTn id="57" presetID="25"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62" dur="1000" fill="hold"/>
                                        <p:tgtEl>
                                          <p:spTgt spid="13"/>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13"/>
                                        </p:tgtEl>
                                      </p:cBhvr>
                                    </p:animEffect>
                                  </p:childTnLst>
                                </p:cTn>
                              </p:par>
                            </p:childTnLst>
                          </p:cTn>
                        </p:par>
                        <p:par>
                          <p:cTn id="67" fill="hold">
                            <p:stCondLst>
                              <p:cond delay="3000"/>
                            </p:stCondLst>
                            <p:childTnLst>
                              <p:par>
                                <p:cTn id="68" presetID="10" presetClass="entr" presetSubtype="0" fill="hold" grpId="0" nodeType="after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350"/>
                                        <p:tgtEl>
                                          <p:spTgt spid="6"/>
                                        </p:tgtEl>
                                      </p:cBhvr>
                                    </p:animEffect>
                                  </p:childTnLst>
                                </p:cTn>
                              </p:par>
                              <p:par>
                                <p:cTn id="71" presetID="26" presetClass="emph" presetSubtype="0" fill="hold" grpId="1" nodeType="withEffect">
                                  <p:stCondLst>
                                    <p:cond delay="0"/>
                                  </p:stCondLst>
                                  <p:childTnLst>
                                    <p:animEffect transition="out" filter="fade">
                                      <p:cBhvr>
                                        <p:cTn id="72" dur="400" tmFilter="0, 0; .2, .5; .8, .5; 1, 0"/>
                                        <p:tgtEl>
                                          <p:spTgt spid="6"/>
                                        </p:tgtEl>
                                      </p:cBhvr>
                                    </p:animEffect>
                                    <p:animScale>
                                      <p:cBhvr>
                                        <p:cTn id="73" dur="200" autoRev="1" fill="hold"/>
                                        <p:tgtEl>
                                          <p:spTgt spid="6"/>
                                        </p:tgtEl>
                                      </p:cBhvr>
                                      <p:by x="105000" y="105000"/>
                                    </p:animScale>
                                  </p:childTnLst>
                                </p:cTn>
                              </p:par>
                            </p:childTnLst>
                          </p:cTn>
                        </p:par>
                        <p:par>
                          <p:cTn id="74" fill="hold">
                            <p:stCondLst>
                              <p:cond delay="3500"/>
                            </p:stCondLst>
                            <p:childTnLst>
                              <p:par>
                                <p:cTn id="75" presetID="10" presetClass="entr" presetSubtype="0" fill="hold" grpId="0" nodeType="after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500"/>
                                        <p:tgtEl>
                                          <p:spTgt spid="5"/>
                                        </p:tgtEl>
                                      </p:cBhvr>
                                    </p:animEffect>
                                  </p:childTnLst>
                                </p:cTn>
                              </p:par>
                            </p:childTnLst>
                          </p:cTn>
                        </p:par>
                        <p:par>
                          <p:cTn id="78" fill="hold">
                            <p:stCondLst>
                              <p:cond delay="4000"/>
                            </p:stCondLst>
                            <p:childTnLst>
                              <p:par>
                                <p:cTn id="79" presetID="10" presetClass="entr" presetSubtype="0" fill="hold" grpId="0"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350"/>
                                        <p:tgtEl>
                                          <p:spTgt spid="8"/>
                                        </p:tgtEl>
                                      </p:cBhvr>
                                    </p:animEffect>
                                  </p:childTnLst>
                                </p:cTn>
                              </p:par>
                              <p:par>
                                <p:cTn id="82" presetID="26" presetClass="emph" presetSubtype="0" fill="hold" grpId="1" nodeType="withEffect">
                                  <p:stCondLst>
                                    <p:cond delay="0"/>
                                  </p:stCondLst>
                                  <p:childTnLst>
                                    <p:animEffect transition="out" filter="fade">
                                      <p:cBhvr>
                                        <p:cTn id="83" dur="400" tmFilter="0, 0; .2, .5; .8, .5; 1, 0"/>
                                        <p:tgtEl>
                                          <p:spTgt spid="8"/>
                                        </p:tgtEl>
                                      </p:cBhvr>
                                    </p:animEffect>
                                    <p:animScale>
                                      <p:cBhvr>
                                        <p:cTn id="84" dur="200" autoRev="1" fill="hold"/>
                                        <p:tgtEl>
                                          <p:spTgt spid="8"/>
                                        </p:tgtEl>
                                      </p:cBhvr>
                                      <p:by x="105000" y="105000"/>
                                    </p:animScale>
                                  </p:childTnLst>
                                </p:cTn>
                              </p:par>
                            </p:childTnLst>
                          </p:cTn>
                        </p:par>
                        <p:par>
                          <p:cTn id="85" fill="hold">
                            <p:stCondLst>
                              <p:cond delay="4500"/>
                            </p:stCondLst>
                            <p:childTnLst>
                              <p:par>
                                <p:cTn id="86" presetID="10" presetClass="entr" presetSubtype="0" fill="hold" grpId="0" nodeType="after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fade">
                                      <p:cBhvr>
                                        <p:cTn id="88" dur="500"/>
                                        <p:tgtEl>
                                          <p:spTgt spid="7"/>
                                        </p:tgtEl>
                                      </p:cBhvr>
                                    </p:animEffect>
                                  </p:childTnLst>
                                </p:cTn>
                              </p:par>
                            </p:childTnLst>
                          </p:cTn>
                        </p:par>
                        <p:par>
                          <p:cTn id="89" fill="hold">
                            <p:stCondLst>
                              <p:cond delay="5000"/>
                            </p:stCondLst>
                            <p:childTnLst>
                              <p:par>
                                <p:cTn id="90" presetID="10" presetClass="entr" presetSubtype="0"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350"/>
                                        <p:tgtEl>
                                          <p:spTgt spid="10"/>
                                        </p:tgtEl>
                                      </p:cBhvr>
                                    </p:animEffect>
                                  </p:childTnLst>
                                </p:cTn>
                              </p:par>
                              <p:par>
                                <p:cTn id="93" presetID="26" presetClass="emph" presetSubtype="0" fill="hold" grpId="1" nodeType="withEffect">
                                  <p:stCondLst>
                                    <p:cond delay="0"/>
                                  </p:stCondLst>
                                  <p:childTnLst>
                                    <p:animEffect transition="out" filter="fade">
                                      <p:cBhvr>
                                        <p:cTn id="94" dur="400" tmFilter="0, 0; .2, .5; .8, .5; 1, 0"/>
                                        <p:tgtEl>
                                          <p:spTgt spid="10"/>
                                        </p:tgtEl>
                                      </p:cBhvr>
                                    </p:animEffect>
                                    <p:animScale>
                                      <p:cBhvr>
                                        <p:cTn id="95" dur="200" autoRev="1" fill="hold"/>
                                        <p:tgtEl>
                                          <p:spTgt spid="10"/>
                                        </p:tgtEl>
                                      </p:cBhvr>
                                      <p:by x="105000" y="105000"/>
                                    </p:animScale>
                                  </p:childTnLst>
                                </p:cTn>
                              </p:par>
                            </p:childTnLst>
                          </p:cTn>
                        </p:par>
                        <p:par>
                          <p:cTn id="96" fill="hold">
                            <p:stCondLst>
                              <p:cond delay="5500"/>
                            </p:stCondLst>
                            <p:childTnLst>
                              <p:par>
                                <p:cTn id="97" presetID="10" presetClass="entr" presetSubtype="0" fill="hold" grpId="0" nodeType="afterEffect">
                                  <p:stCondLst>
                                    <p:cond delay="0"/>
                                  </p:stCondLst>
                                  <p:childTnLst>
                                    <p:set>
                                      <p:cBhvr>
                                        <p:cTn id="98" dur="1" fill="hold">
                                          <p:stCondLst>
                                            <p:cond delay="0"/>
                                          </p:stCondLst>
                                        </p:cTn>
                                        <p:tgtEl>
                                          <p:spTgt spid="9"/>
                                        </p:tgtEl>
                                        <p:attrNameLst>
                                          <p:attrName>style.visibility</p:attrName>
                                        </p:attrNameLst>
                                      </p:cBhvr>
                                      <p:to>
                                        <p:strVal val="visible"/>
                                      </p:to>
                                    </p:set>
                                    <p:animEffect transition="in" filter="fade">
                                      <p:cBhvr>
                                        <p:cTn id="99" dur="500"/>
                                        <p:tgtEl>
                                          <p:spTgt spid="9"/>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blinds(horizontal)">
                                      <p:cBhvr>
                                        <p:cTn id="10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6" grpId="1"/>
      <p:bldP spid="7" grpId="0"/>
      <p:bldP spid="8" grpId="0"/>
      <p:bldP spid="8" grpId="1"/>
      <p:bldP spid="9" grpId="0"/>
      <p:bldP spid="10" grpId="0"/>
      <p:bldP spid="10" grpId="1"/>
      <p:bldP spid="11" grpId="0"/>
      <p:bldP spid="12" grpId="0"/>
      <p:bldP spid="13"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1296269" y="791841"/>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TextBox 10"/>
          <p:cNvSpPr txBox="1"/>
          <p:nvPr/>
        </p:nvSpPr>
        <p:spPr>
          <a:xfrm>
            <a:off x="4139737" y="2183822"/>
            <a:ext cx="696194" cy="1085768"/>
          </a:xfrm>
          <a:prstGeom prst="rect">
            <a:avLst/>
          </a:prstGeom>
          <a:noFill/>
        </p:spPr>
        <p:txBody>
          <a:bodyPr wrap="none" lIns="89858" tIns="44929" rIns="89858" bIns="44929" rtlCol="0">
            <a:spAutoFit/>
          </a:bodyPr>
          <a:lstStyle/>
          <a:p>
            <a:r>
              <a:rPr lang="en-US" altLang="zh-CN" sz="6500" b="1" dirty="0">
                <a:solidFill>
                  <a:schemeClr val="bg1"/>
                </a:solidFill>
                <a:latin typeface="微软雅黑" panose="020B0503020204020204" pitchFamily="34" charset="-122"/>
                <a:ea typeface="微软雅黑" panose="020B0503020204020204" pitchFamily="34" charset="-122"/>
              </a:rPr>
              <a:t>1</a:t>
            </a:r>
            <a:endParaRPr lang="zh-CN" altLang="en-US" sz="6500" b="1" dirty="0">
              <a:solidFill>
                <a:schemeClr val="bg1"/>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322978" y="3692417"/>
            <a:ext cx="696194" cy="1085768"/>
          </a:xfrm>
          <a:prstGeom prst="rect">
            <a:avLst/>
          </a:prstGeom>
          <a:noFill/>
        </p:spPr>
        <p:txBody>
          <a:bodyPr wrap="none" lIns="89858" tIns="44929" rIns="89858" bIns="44929" rtlCol="0">
            <a:spAutoFit/>
          </a:bodyPr>
          <a:lstStyle/>
          <a:p>
            <a:r>
              <a:rPr lang="en-US" altLang="zh-CN" sz="6500" b="1" dirty="0">
                <a:solidFill>
                  <a:schemeClr val="bg1"/>
                </a:solidFill>
                <a:latin typeface="微软雅黑" panose="020B0503020204020204" pitchFamily="34" charset="-122"/>
                <a:ea typeface="微软雅黑" panose="020B0503020204020204" pitchFamily="34" charset="-122"/>
              </a:rPr>
              <a:t>2</a:t>
            </a:r>
            <a:endParaRPr lang="zh-CN" altLang="en-US" sz="6500" b="1"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714348" y="519892"/>
            <a:ext cx="7572428"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ts val="3600"/>
              </a:lnSpc>
            </a:pPr>
            <a:r>
              <a:rPr lang="en-US" altLang="zh-CN" sz="2800" b="1" dirty="0" smtClean="0">
                <a:latin typeface="华文中宋" panose="02010600040101010101" pitchFamily="2" charset="-122"/>
                <a:ea typeface="华文中宋" panose="02010600040101010101" pitchFamily="2" charset="-122"/>
              </a:rPr>
              <a:t>     </a:t>
            </a:r>
            <a:r>
              <a:rPr lang="zh-CN" altLang="en-US" sz="2400" b="1" dirty="0" smtClean="0">
                <a:latin typeface="华文中宋" panose="02010600040101010101" pitchFamily="2" charset="-122"/>
                <a:ea typeface="华文中宋" panose="02010600040101010101" pitchFamily="2" charset="-122"/>
              </a:rPr>
              <a:t>问题链一般由三至五个问题组成，</a:t>
            </a:r>
            <a:r>
              <a:rPr lang="zh-CN" altLang="en-US" sz="2400" b="1" dirty="0" smtClean="0">
                <a:solidFill>
                  <a:srgbClr val="FF0000"/>
                </a:solidFill>
                <a:latin typeface="华文中宋" panose="02010600040101010101" pitchFamily="2" charset="-122"/>
                <a:ea typeface="华文中宋" panose="02010600040101010101" pitchFamily="2" charset="-122"/>
              </a:rPr>
              <a:t>问题之间有中心、有序列、相对独立而又相互关联。</a:t>
            </a:r>
            <a:r>
              <a:rPr lang="zh-CN" altLang="en-US" sz="2400" b="1" dirty="0" smtClean="0">
                <a:latin typeface="华文中宋" panose="02010600040101010101" pitchFamily="2" charset="-122"/>
                <a:ea typeface="华文中宋" panose="02010600040101010101" pitchFamily="2" charset="-122"/>
              </a:rPr>
              <a:t>从教学实践看，一节课可以只有一组问题链，也可以有若干组问题链，并形成主辅配合与呼应的格局。</a:t>
            </a:r>
            <a:endParaRPr lang="zh-CN" altLang="en-US" sz="2400" b="1" dirty="0">
              <a:latin typeface="华文中宋" panose="02010600040101010101" pitchFamily="2" charset="-122"/>
              <a:ea typeface="华文中宋" panose="02010600040101010101" pitchFamily="2" charset="-122"/>
            </a:endParaRPr>
          </a:p>
        </p:txBody>
      </p:sp>
      <p:sp>
        <p:nvSpPr>
          <p:cNvPr id="17" name="TextBox 16"/>
          <p:cNvSpPr txBox="1"/>
          <p:nvPr/>
        </p:nvSpPr>
        <p:spPr>
          <a:xfrm>
            <a:off x="642910" y="2663032"/>
            <a:ext cx="7643866" cy="1015663"/>
          </a:xfrm>
          <a:prstGeom prst="rect">
            <a:avLst/>
          </a:prstGeom>
          <a:noFill/>
        </p:spPr>
        <p:txBody>
          <a:bodyPr wrap="square" rtlCol="0">
            <a:spAutoFit/>
          </a:bodyPr>
          <a:lstStyle/>
          <a:p>
            <a:r>
              <a:rPr lang="zh-CN" altLang="en-US" sz="2000" b="1" dirty="0" smtClean="0">
                <a:latin typeface="华文中宋" panose="02010600040101010101" pitchFamily="2" charset="-122"/>
                <a:ea typeface="华文中宋" panose="02010600040101010101" pitchFamily="2" charset="-122"/>
              </a:rPr>
              <a:t>主问题链：对教材整体建构基础上对整节课的顶层设计</a:t>
            </a:r>
            <a:endParaRPr lang="en-US" altLang="zh-CN" sz="2000" b="1" dirty="0" smtClean="0">
              <a:latin typeface="华文中宋" panose="02010600040101010101" pitchFamily="2" charset="-122"/>
              <a:ea typeface="华文中宋" panose="02010600040101010101" pitchFamily="2" charset="-122"/>
            </a:endParaRPr>
          </a:p>
          <a:p>
            <a:endParaRPr lang="en-US" altLang="zh-CN" sz="2000" b="1" dirty="0" smtClean="0">
              <a:latin typeface="华文中宋" panose="02010600040101010101" pitchFamily="2" charset="-122"/>
              <a:ea typeface="华文中宋" panose="02010600040101010101" pitchFamily="2" charset="-122"/>
            </a:endParaRPr>
          </a:p>
          <a:p>
            <a:endParaRPr lang="zh-CN" altLang="en-US" sz="2000" b="1" dirty="0">
              <a:latin typeface="华文中宋" panose="02010600040101010101" pitchFamily="2" charset="-122"/>
              <a:ea typeface="华文中宋" panose="02010600040101010101" pitchFamily="2" charset="-122"/>
            </a:endParaRPr>
          </a:p>
        </p:txBody>
      </p:sp>
      <p:sp>
        <p:nvSpPr>
          <p:cNvPr id="18" name="TextBox 17"/>
          <p:cNvSpPr txBox="1"/>
          <p:nvPr/>
        </p:nvSpPr>
        <p:spPr>
          <a:xfrm>
            <a:off x="571472" y="3806040"/>
            <a:ext cx="5072098" cy="400110"/>
          </a:xfrm>
          <a:prstGeom prst="rect">
            <a:avLst/>
          </a:prstGeom>
          <a:noFill/>
        </p:spPr>
        <p:txBody>
          <a:bodyPr wrap="square" rtlCol="0">
            <a:spAutoFit/>
          </a:bodyPr>
          <a:lstStyle/>
          <a:p>
            <a:r>
              <a:rPr lang="zh-CN" altLang="en-US" sz="2000" b="1" dirty="0" smtClean="0">
                <a:latin typeface="华文中宋" panose="02010600040101010101" pitchFamily="2" charset="-122"/>
                <a:ea typeface="华文中宋" panose="02010600040101010101" pitchFamily="2" charset="-122"/>
              </a:rPr>
              <a:t>辅助问题链</a:t>
            </a:r>
            <a:endParaRPr lang="zh-CN" altLang="en-US" sz="2000" b="1" dirty="0">
              <a:latin typeface="华文中宋" panose="02010600040101010101" pitchFamily="2" charset="-122"/>
              <a:ea typeface="华文中宋" panose="02010600040101010101" pitchFamily="2" charset="-122"/>
            </a:endParaRPr>
          </a:p>
        </p:txBody>
      </p:sp>
      <p:sp>
        <p:nvSpPr>
          <p:cNvPr id="19" name="左大括号 18"/>
          <p:cNvSpPr/>
          <p:nvPr/>
        </p:nvSpPr>
        <p:spPr>
          <a:xfrm>
            <a:off x="2071670" y="3163098"/>
            <a:ext cx="428628" cy="1357322"/>
          </a:xfrm>
          <a:prstGeom prst="leftBrace">
            <a:avLst/>
          </a:prstGeom>
          <a:solidFill>
            <a:schemeClr val="accent2"/>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TextBox 19"/>
          <p:cNvSpPr txBox="1"/>
          <p:nvPr/>
        </p:nvSpPr>
        <p:spPr>
          <a:xfrm>
            <a:off x="2571736" y="3091660"/>
            <a:ext cx="2000264" cy="400110"/>
          </a:xfrm>
          <a:prstGeom prst="rect">
            <a:avLst/>
          </a:prstGeom>
          <a:noFill/>
        </p:spPr>
        <p:txBody>
          <a:bodyPr wrap="square" rtlCol="0">
            <a:spAutoFit/>
          </a:bodyPr>
          <a:lstStyle/>
          <a:p>
            <a:r>
              <a:rPr lang="zh-CN" altLang="en-US" sz="2000" b="1" dirty="0" smtClean="0">
                <a:latin typeface="华文中宋" panose="02010600040101010101" pitchFamily="2" charset="-122"/>
                <a:ea typeface="华文中宋" panose="02010600040101010101" pitchFamily="2" charset="-122"/>
              </a:rPr>
              <a:t>新课导入问题链</a:t>
            </a:r>
            <a:endParaRPr lang="zh-CN" altLang="en-US" sz="2000" b="1" dirty="0">
              <a:latin typeface="华文中宋" panose="02010600040101010101" pitchFamily="2" charset="-122"/>
              <a:ea typeface="华文中宋" panose="02010600040101010101" pitchFamily="2" charset="-122"/>
            </a:endParaRPr>
          </a:p>
        </p:txBody>
      </p:sp>
      <p:sp>
        <p:nvSpPr>
          <p:cNvPr id="22" name="TextBox 21"/>
          <p:cNvSpPr txBox="1"/>
          <p:nvPr/>
        </p:nvSpPr>
        <p:spPr>
          <a:xfrm>
            <a:off x="2571736" y="3663164"/>
            <a:ext cx="2571768" cy="400110"/>
          </a:xfrm>
          <a:prstGeom prst="rect">
            <a:avLst/>
          </a:prstGeom>
          <a:noFill/>
        </p:spPr>
        <p:txBody>
          <a:bodyPr wrap="square" rtlCol="0">
            <a:spAutoFit/>
          </a:bodyPr>
          <a:lstStyle/>
          <a:p>
            <a:r>
              <a:rPr lang="zh-CN" altLang="en-US" sz="2000" b="1" dirty="0" smtClean="0">
                <a:latin typeface="华文中宋" panose="02010600040101010101" pitchFamily="2" charset="-122"/>
                <a:ea typeface="华文中宋" panose="02010600040101010101" pitchFamily="2" charset="-122"/>
              </a:rPr>
              <a:t>重难点突破问题链</a:t>
            </a:r>
            <a:endParaRPr lang="zh-CN" altLang="en-US" sz="2000" b="1" dirty="0">
              <a:latin typeface="华文中宋" panose="02010600040101010101" pitchFamily="2" charset="-122"/>
              <a:ea typeface="华文中宋" panose="02010600040101010101" pitchFamily="2" charset="-122"/>
            </a:endParaRPr>
          </a:p>
        </p:txBody>
      </p:sp>
      <p:sp>
        <p:nvSpPr>
          <p:cNvPr id="23" name="TextBox 22"/>
          <p:cNvSpPr txBox="1"/>
          <p:nvPr/>
        </p:nvSpPr>
        <p:spPr>
          <a:xfrm>
            <a:off x="2500298" y="4234668"/>
            <a:ext cx="3857652" cy="400110"/>
          </a:xfrm>
          <a:prstGeom prst="rect">
            <a:avLst/>
          </a:prstGeom>
          <a:noFill/>
        </p:spPr>
        <p:txBody>
          <a:bodyPr wrap="square" rtlCol="0">
            <a:spAutoFit/>
          </a:bodyPr>
          <a:lstStyle/>
          <a:p>
            <a:r>
              <a:rPr lang="zh-CN" altLang="en-US" sz="2000" b="1" dirty="0" smtClean="0">
                <a:latin typeface="华文中宋" panose="02010600040101010101" pitchFamily="2" charset="-122"/>
                <a:ea typeface="华文中宋" panose="02010600040101010101" pitchFamily="2" charset="-122"/>
              </a:rPr>
              <a:t>主题升华问题链</a:t>
            </a:r>
            <a:r>
              <a:rPr lang="en-US" altLang="zh-CN" sz="2000" b="1" dirty="0" smtClean="0">
                <a:latin typeface="华文中宋" panose="02010600040101010101" pitchFamily="2" charset="-122"/>
                <a:ea typeface="华文中宋" panose="02010600040101010101" pitchFamily="2" charset="-122"/>
              </a:rPr>
              <a:t>…………</a:t>
            </a:r>
            <a:endParaRPr lang="zh-CN" altLang="en-US" sz="2000" b="1" dirty="0">
              <a:latin typeface="华文中宋" panose="02010600040101010101" pitchFamily="2" charset="-122"/>
              <a:ea typeface="华文中宋" panose="02010600040101010101" pitchFamily="2" charset="-122"/>
            </a:endParaRPr>
          </a:p>
        </p:txBody>
      </p:sp>
      <p:sp>
        <p:nvSpPr>
          <p:cNvPr id="31" name="TextBox 30"/>
          <p:cNvSpPr txBox="1"/>
          <p:nvPr/>
        </p:nvSpPr>
        <p:spPr>
          <a:xfrm>
            <a:off x="6357950" y="3520288"/>
            <a:ext cx="2357454" cy="461665"/>
          </a:xfrm>
          <a:prstGeom prst="rect">
            <a:avLst/>
          </a:prstGeom>
          <a:solidFill>
            <a:srgbClr val="CC0000"/>
          </a:solidFill>
        </p:spPr>
        <p:txBody>
          <a:bodyPr wrap="square" rtlCol="0">
            <a:spAutoFit/>
          </a:bodyPr>
          <a:lstStyle/>
          <a:p>
            <a:r>
              <a:rPr lang="zh-CN" altLang="en-US" sz="2400" b="1" dirty="0" smtClean="0">
                <a:solidFill>
                  <a:schemeClr val="bg1"/>
                </a:solidFill>
                <a:latin typeface="华文中宋" panose="02010600040101010101" pitchFamily="2" charset="-122"/>
                <a:ea typeface="华文中宋" panose="02010600040101010101" pitchFamily="2" charset="-122"/>
              </a:rPr>
              <a:t>学科素养的培育</a:t>
            </a:r>
            <a:endParaRPr lang="zh-CN" altLang="en-US" sz="2400" b="1" dirty="0">
              <a:solidFill>
                <a:schemeClr val="bg1"/>
              </a:solidFill>
              <a:latin typeface="华文中宋" panose="02010600040101010101" pitchFamily="2" charset="-122"/>
              <a:ea typeface="华文中宋" panose="02010600040101010101" pitchFamily="2" charset="-122"/>
            </a:endParaRPr>
          </a:p>
        </p:txBody>
      </p:sp>
      <p:sp>
        <p:nvSpPr>
          <p:cNvPr id="32" name="TextBox 31"/>
          <p:cNvSpPr txBox="1"/>
          <p:nvPr/>
        </p:nvSpPr>
        <p:spPr>
          <a:xfrm>
            <a:off x="4857752" y="3163098"/>
            <a:ext cx="642942" cy="338554"/>
          </a:xfrm>
          <a:prstGeom prst="rect">
            <a:avLst/>
          </a:prstGeom>
          <a:noFill/>
        </p:spPr>
        <p:txBody>
          <a:bodyPr wrap="square" rtlCol="0">
            <a:spAutoFit/>
          </a:bodyPr>
          <a:lstStyle/>
          <a:p>
            <a:r>
              <a:rPr lang="zh-CN" altLang="en-US" dirty="0" smtClean="0">
                <a:solidFill>
                  <a:srgbClr val="0000FF"/>
                </a:solidFill>
              </a:rPr>
              <a:t>★</a:t>
            </a:r>
            <a:endParaRPr lang="zh-CN" altLang="en-US" dirty="0">
              <a:solidFill>
                <a:srgbClr val="0000FF"/>
              </a:solidFill>
            </a:endParaRPr>
          </a:p>
        </p:txBody>
      </p:sp>
      <p:sp>
        <p:nvSpPr>
          <p:cNvPr id="33" name="TextBox 32"/>
          <p:cNvSpPr txBox="1"/>
          <p:nvPr/>
        </p:nvSpPr>
        <p:spPr>
          <a:xfrm>
            <a:off x="4857752" y="3734602"/>
            <a:ext cx="642942" cy="338554"/>
          </a:xfrm>
          <a:prstGeom prst="rect">
            <a:avLst/>
          </a:prstGeom>
          <a:noFill/>
        </p:spPr>
        <p:txBody>
          <a:bodyPr wrap="square" rtlCol="0">
            <a:spAutoFit/>
          </a:bodyPr>
          <a:lstStyle/>
          <a:p>
            <a:r>
              <a:rPr lang="zh-CN" altLang="en-US" dirty="0" smtClean="0">
                <a:solidFill>
                  <a:srgbClr val="0000FF"/>
                </a:solidFill>
              </a:rPr>
              <a:t>★</a:t>
            </a:r>
            <a:endParaRPr lang="zh-CN" altLang="en-US" dirty="0">
              <a:solidFill>
                <a:srgbClr val="0000FF"/>
              </a:solidFill>
            </a:endParaRPr>
          </a:p>
        </p:txBody>
      </p:sp>
      <p:sp>
        <p:nvSpPr>
          <p:cNvPr id="21" name="右大括号 20"/>
          <p:cNvSpPr/>
          <p:nvPr/>
        </p:nvSpPr>
        <p:spPr>
          <a:xfrm>
            <a:off x="5500694" y="3234536"/>
            <a:ext cx="571504" cy="1285884"/>
          </a:xfrm>
          <a:prstGeom prst="rightBrace">
            <a:avLst/>
          </a:prstGeom>
          <a:solidFill>
            <a:schemeClr val="accent2"/>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6073"/>
    </mc:Choice>
    <mc:Fallback>
      <p:transition spd="slow" advTm="60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linds(horizont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linds(horizontal)">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blinds(horizontal)">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blinds(horizontal)">
                                      <p:cBhvr>
                                        <p:cTn id="5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P spid="19" grpId="0" animBg="1"/>
      <p:bldP spid="20" grpId="0"/>
      <p:bldP spid="22" grpId="0"/>
      <p:bldP spid="23" grpId="0"/>
      <p:bldP spid="31" grpId="0" animBg="1"/>
      <p:bldP spid="32" grpId="0"/>
      <p:bldP spid="33" grpId="0"/>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Administrator\桌面\复件 (4) 复件 4\ba8d822b65905f9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22" y="-17461"/>
            <a:ext cx="8991600" cy="5057774"/>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2250559" y="1805777"/>
            <a:ext cx="5929806" cy="584765"/>
          </a:xfrm>
          <a:prstGeom prst="rect">
            <a:avLst/>
          </a:prstGeom>
        </p:spPr>
        <p:txBody>
          <a:bodyPr wrap="none" lIns="91429" tIns="45715" rIns="91429" bIns="45715">
            <a:spAutoFit/>
          </a:bodyPr>
          <a:lstStyle/>
          <a:p>
            <a:r>
              <a:rPr lang="zh-CN" altLang="en-US" sz="3200" b="1" dirty="0" smtClean="0">
                <a:latin typeface="华文中宋" panose="02010600040101010101" pitchFamily="2" charset="-122"/>
                <a:ea typeface="华文中宋" panose="02010600040101010101" pitchFamily="2" charset="-122"/>
              </a:rPr>
              <a:t>基于深度学习的问题链设计前提</a:t>
            </a:r>
            <a:endParaRPr lang="zh-CN" altLang="en-US" sz="3200" b="1" dirty="0">
              <a:latin typeface="华文中宋" panose="02010600040101010101" pitchFamily="2" charset="-122"/>
              <a:ea typeface="华文中宋" panose="02010600040101010101" pitchFamily="2" charset="-122"/>
            </a:endParaRPr>
          </a:p>
        </p:txBody>
      </p:sp>
      <p:sp>
        <p:nvSpPr>
          <p:cNvPr id="5" name="矩形 4"/>
          <p:cNvSpPr/>
          <p:nvPr/>
        </p:nvSpPr>
        <p:spPr>
          <a:xfrm>
            <a:off x="1357291" y="1662900"/>
            <a:ext cx="886759" cy="923320"/>
          </a:xfrm>
          <a:prstGeom prst="rect">
            <a:avLst/>
          </a:prstGeom>
        </p:spPr>
        <p:txBody>
          <a:bodyPr wrap="none" lIns="91429" tIns="45715" rIns="91429" bIns="45715">
            <a:spAutoFit/>
          </a:bodyPr>
          <a:lstStyle/>
          <a:p>
            <a:r>
              <a:rPr lang="en-US" altLang="zh-CN" sz="5400" dirty="0">
                <a:solidFill>
                  <a:schemeClr val="tx1">
                    <a:lumMod val="95000"/>
                    <a:lumOff val="5000"/>
                  </a:schemeClr>
                </a:solidFill>
              </a:rPr>
              <a:t>02</a:t>
            </a:r>
            <a:endParaRPr lang="zh-CN" altLang="en-US" sz="5400" dirty="0">
              <a:solidFill>
                <a:schemeClr val="tx1">
                  <a:lumMod val="95000"/>
                  <a:lumOff val="5000"/>
                </a:schemeClr>
              </a:solidFill>
            </a:endParaRPr>
          </a:p>
        </p:txBody>
      </p:sp>
      <p:cxnSp>
        <p:nvCxnSpPr>
          <p:cNvPr id="6" name="直接连接符 5"/>
          <p:cNvCxnSpPr/>
          <p:nvPr/>
        </p:nvCxnSpPr>
        <p:spPr>
          <a:xfrm>
            <a:off x="1357290" y="2591594"/>
            <a:ext cx="576064" cy="0"/>
          </a:xfrm>
          <a:prstGeom prst="line">
            <a:avLst/>
          </a:prstGeom>
          <a:ln w="25400">
            <a:solidFill>
              <a:srgbClr val="EB193E"/>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Tm="4555"/>
    </mc:Choice>
    <mc:Fallback>
      <p:transition spd="slow" advTm="45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40" name="矩形 39"/>
          <p:cNvSpPr/>
          <p:nvPr/>
        </p:nvSpPr>
        <p:spPr>
          <a:xfrm>
            <a:off x="1000101" y="377016"/>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CN" altLang="en-US"/>
          </a:p>
        </p:txBody>
      </p:sp>
      <p:sp>
        <p:nvSpPr>
          <p:cNvPr id="4" name="Line 36"/>
          <p:cNvSpPr>
            <a:spLocks noChangeShapeType="1"/>
          </p:cNvSpPr>
          <p:nvPr/>
        </p:nvSpPr>
        <p:spPr bwMode="auto">
          <a:xfrm rot="618245" flipH="1" flipV="1">
            <a:off x="2679586" y="2259633"/>
            <a:ext cx="1126703" cy="508699"/>
          </a:xfrm>
          <a:prstGeom prst="line">
            <a:avLst/>
          </a:prstGeom>
          <a:noFill/>
          <a:ln w="9525">
            <a:solidFill>
              <a:srgbClr val="EB193E"/>
            </a:solidFill>
            <a:prstDash val="dash"/>
            <a:round/>
            <a:tailEnd type="triangle" w="med" len="med"/>
          </a:ln>
        </p:spPr>
        <p:txBody>
          <a:bodyPr lIns="89848" tIns="44924" rIns="89848" bIns="44924"/>
          <a:lstStyle/>
          <a:p>
            <a:endParaRPr lang="zh-CN" altLang="en-US"/>
          </a:p>
        </p:txBody>
      </p:sp>
      <p:sp>
        <p:nvSpPr>
          <p:cNvPr id="5" name="Line 37"/>
          <p:cNvSpPr>
            <a:spLocks noChangeShapeType="1"/>
          </p:cNvSpPr>
          <p:nvPr/>
        </p:nvSpPr>
        <p:spPr bwMode="auto">
          <a:xfrm rot="618245" flipH="1">
            <a:off x="2272901" y="3548546"/>
            <a:ext cx="1915864" cy="26446"/>
          </a:xfrm>
          <a:prstGeom prst="line">
            <a:avLst/>
          </a:prstGeom>
          <a:noFill/>
          <a:ln w="9525">
            <a:solidFill>
              <a:srgbClr val="EB193E"/>
            </a:solidFill>
            <a:prstDash val="dash"/>
            <a:round/>
            <a:tailEnd type="triangle" w="med" len="med"/>
          </a:ln>
        </p:spPr>
        <p:txBody>
          <a:bodyPr lIns="89848" tIns="44924" rIns="89848" bIns="44924"/>
          <a:lstStyle/>
          <a:p>
            <a:endParaRPr lang="zh-CN" altLang="en-US"/>
          </a:p>
        </p:txBody>
      </p:sp>
      <p:sp>
        <p:nvSpPr>
          <p:cNvPr id="7" name="Line 39"/>
          <p:cNvSpPr>
            <a:spLocks noChangeShapeType="1"/>
          </p:cNvSpPr>
          <p:nvPr/>
        </p:nvSpPr>
        <p:spPr bwMode="auto">
          <a:xfrm rot="618245" flipV="1">
            <a:off x="4822634" y="3260331"/>
            <a:ext cx="1703354" cy="559689"/>
          </a:xfrm>
          <a:prstGeom prst="line">
            <a:avLst/>
          </a:prstGeom>
          <a:noFill/>
          <a:ln w="9525">
            <a:solidFill>
              <a:srgbClr val="EB193E"/>
            </a:solidFill>
            <a:prstDash val="dash"/>
            <a:round/>
            <a:tailEnd type="triangle" w="med" len="med"/>
          </a:ln>
        </p:spPr>
        <p:txBody>
          <a:bodyPr lIns="89848" tIns="44924" rIns="89848" bIns="44924"/>
          <a:lstStyle/>
          <a:p>
            <a:endParaRPr lang="zh-CN" altLang="en-US"/>
          </a:p>
        </p:txBody>
      </p:sp>
      <p:grpSp>
        <p:nvGrpSpPr>
          <p:cNvPr id="2" name="组合 17"/>
          <p:cNvGrpSpPr/>
          <p:nvPr/>
        </p:nvGrpSpPr>
        <p:grpSpPr>
          <a:xfrm>
            <a:off x="428596" y="1948652"/>
            <a:ext cx="1950244" cy="1785950"/>
            <a:chOff x="228600" y="3097213"/>
            <a:chExt cx="1981200" cy="1822513"/>
          </a:xfrm>
        </p:grpSpPr>
        <p:sp>
          <p:nvSpPr>
            <p:cNvPr id="19" name="Oval 5"/>
            <p:cNvSpPr>
              <a:spLocks noChangeArrowheads="1"/>
            </p:cNvSpPr>
            <p:nvPr/>
          </p:nvSpPr>
          <p:spPr bwMode="auto">
            <a:xfrm>
              <a:off x="1099463" y="3899119"/>
              <a:ext cx="1016008" cy="1020607"/>
            </a:xfrm>
            <a:prstGeom prst="ellipse">
              <a:avLst/>
            </a:prstGeom>
            <a:solidFill>
              <a:srgbClr val="EB193E"/>
            </a:solidFill>
            <a:ln w="9525" algn="ctr">
              <a:solidFill>
                <a:srgbClr val="EB193E"/>
              </a:solidFill>
              <a:round/>
            </a:ln>
          </p:spPr>
          <p:txBody>
            <a:bodyPr wrap="none" anchor="ctr"/>
            <a:lstStyle/>
            <a:p>
              <a:pPr algn="ctr"/>
              <a:r>
                <a:rPr lang="zh-CN" altLang="en-US" sz="2400" b="1" dirty="0" smtClean="0">
                  <a:solidFill>
                    <a:schemeClr val="bg1"/>
                  </a:solidFill>
                  <a:latin typeface="华文中宋" panose="02010600040101010101" pitchFamily="2" charset="-122"/>
                  <a:ea typeface="华文中宋" panose="02010600040101010101" pitchFamily="2" charset="-122"/>
                </a:rPr>
                <a:t>解决</a:t>
              </a:r>
              <a:endParaRPr lang="en-US" altLang="zh-CN" sz="2400" b="1" dirty="0" smtClean="0">
                <a:solidFill>
                  <a:schemeClr val="bg1"/>
                </a:solidFill>
                <a:latin typeface="华文中宋" panose="02010600040101010101" pitchFamily="2" charset="-122"/>
                <a:ea typeface="华文中宋" panose="02010600040101010101" pitchFamily="2" charset="-122"/>
              </a:endParaRPr>
            </a:p>
            <a:p>
              <a:pPr algn="ctr"/>
              <a:r>
                <a:rPr lang="zh-CN" altLang="en-US" sz="2400" b="1" dirty="0" smtClean="0">
                  <a:solidFill>
                    <a:schemeClr val="bg1"/>
                  </a:solidFill>
                  <a:latin typeface="华文中宋" panose="02010600040101010101" pitchFamily="2" charset="-122"/>
                  <a:ea typeface="华文中宋" panose="02010600040101010101" pitchFamily="2" charset="-122"/>
                </a:rPr>
                <a:t>问题</a:t>
              </a:r>
              <a:endParaRPr lang="en-US" altLang="zh-CN" sz="2400" b="1" dirty="0">
                <a:solidFill>
                  <a:schemeClr val="bg1"/>
                </a:solidFill>
                <a:latin typeface="华文中宋" panose="02010600040101010101" pitchFamily="2" charset="-122"/>
                <a:ea typeface="华文中宋" panose="02010600040101010101" pitchFamily="2" charset="-122"/>
              </a:endParaRPr>
            </a:p>
          </p:txBody>
        </p:sp>
        <p:grpSp>
          <p:nvGrpSpPr>
            <p:cNvPr id="3" name="Group 63"/>
            <p:cNvGrpSpPr/>
            <p:nvPr/>
          </p:nvGrpSpPr>
          <p:grpSpPr bwMode="auto">
            <a:xfrm>
              <a:off x="228600" y="3097213"/>
              <a:ext cx="1981200" cy="537686"/>
              <a:chOff x="288" y="2592"/>
              <a:chExt cx="1488" cy="404"/>
            </a:xfrm>
          </p:grpSpPr>
          <p:sp>
            <p:nvSpPr>
              <p:cNvPr id="21" name="Rectangle 64"/>
              <p:cNvSpPr>
                <a:spLocks noChangeArrowheads="1"/>
              </p:cNvSpPr>
              <p:nvPr/>
            </p:nvSpPr>
            <p:spPr bwMode="auto">
              <a:xfrm>
                <a:off x="288" y="2784"/>
                <a:ext cx="1488" cy="212"/>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endParaRPr lang="zh-CN" altLang="en-US" sz="1200" dirty="0">
                  <a:solidFill>
                    <a:schemeClr val="tx1">
                      <a:lumMod val="95000"/>
                      <a:lumOff val="5000"/>
                    </a:schemeClr>
                  </a:solidFill>
                  <a:latin typeface="微软雅黑" panose="020B0503020204020204" pitchFamily="34" charset="-122"/>
                </a:endParaRPr>
              </a:p>
            </p:txBody>
          </p:sp>
          <p:sp>
            <p:nvSpPr>
              <p:cNvPr id="22" name="Rectangle 65"/>
              <p:cNvSpPr>
                <a:spLocks noChangeArrowheads="1"/>
              </p:cNvSpPr>
              <p:nvPr/>
            </p:nvSpPr>
            <p:spPr bwMode="auto">
              <a:xfrm>
                <a:off x="636" y="2592"/>
                <a:ext cx="1140" cy="212"/>
              </a:xfrm>
              <a:prstGeom prst="rect">
                <a:avLst/>
              </a:prstGeom>
              <a:noFill/>
              <a:ln w="9525">
                <a:noFill/>
                <a:miter lim="800000"/>
              </a:ln>
            </p:spPr>
            <p:txBody>
              <a:bodyPr>
                <a:spAutoFit/>
              </a:bodyPr>
              <a:lstStyle/>
              <a:p>
                <a:pPr algn="r"/>
                <a:endParaRPr lang="zh-CN" altLang="en-US" sz="1200" dirty="0">
                  <a:solidFill>
                    <a:schemeClr val="tx1">
                      <a:lumMod val="95000"/>
                      <a:lumOff val="5000"/>
                    </a:schemeClr>
                  </a:solidFill>
                </a:endParaRPr>
              </a:p>
            </p:txBody>
          </p:sp>
        </p:grpSp>
      </p:grpSp>
      <p:grpSp>
        <p:nvGrpSpPr>
          <p:cNvPr id="6" name="组合 22"/>
          <p:cNvGrpSpPr/>
          <p:nvPr/>
        </p:nvGrpSpPr>
        <p:grpSpPr>
          <a:xfrm>
            <a:off x="6572264" y="1948655"/>
            <a:ext cx="2081508" cy="1857387"/>
            <a:chOff x="6877052" y="3097214"/>
            <a:chExt cx="2114548" cy="1895411"/>
          </a:xfrm>
        </p:grpSpPr>
        <p:sp>
          <p:nvSpPr>
            <p:cNvPr id="24" name="Oval 30"/>
            <p:cNvSpPr>
              <a:spLocks noChangeArrowheads="1"/>
            </p:cNvSpPr>
            <p:nvPr/>
          </p:nvSpPr>
          <p:spPr bwMode="auto">
            <a:xfrm>
              <a:off x="6877052" y="3680416"/>
              <a:ext cx="1451439" cy="1312209"/>
            </a:xfrm>
            <a:prstGeom prst="ellipse">
              <a:avLst/>
            </a:prstGeom>
            <a:solidFill>
              <a:srgbClr val="EB193E"/>
            </a:solidFill>
            <a:ln w="9525" algn="ctr">
              <a:solidFill>
                <a:srgbClr val="EB193E"/>
              </a:solidFill>
              <a:round/>
            </a:ln>
          </p:spPr>
          <p:txBody>
            <a:bodyPr wrap="none" anchor="ctr"/>
            <a:lstStyle/>
            <a:p>
              <a:pPr algn="ctr"/>
              <a:endParaRPr lang="en-US" altLang="zh-CN" sz="2400" b="1" dirty="0">
                <a:solidFill>
                  <a:schemeClr val="bg1"/>
                </a:solidFill>
                <a:latin typeface="华文中宋" panose="02010600040101010101" pitchFamily="2" charset="-122"/>
                <a:ea typeface="华文中宋" panose="02010600040101010101" pitchFamily="2" charset="-122"/>
              </a:endParaRPr>
            </a:p>
          </p:txBody>
        </p:sp>
        <p:grpSp>
          <p:nvGrpSpPr>
            <p:cNvPr id="8" name="Group 66"/>
            <p:cNvGrpSpPr/>
            <p:nvPr/>
          </p:nvGrpSpPr>
          <p:grpSpPr bwMode="auto">
            <a:xfrm>
              <a:off x="7010400" y="3097214"/>
              <a:ext cx="1981200" cy="538163"/>
              <a:chOff x="3718" y="1104"/>
              <a:chExt cx="1248" cy="339"/>
            </a:xfrm>
          </p:grpSpPr>
          <p:sp>
            <p:nvSpPr>
              <p:cNvPr id="26" name="Rectangle 67"/>
              <p:cNvSpPr>
                <a:spLocks noChangeArrowheads="1"/>
              </p:cNvSpPr>
              <p:nvPr/>
            </p:nvSpPr>
            <p:spPr bwMode="auto">
              <a:xfrm>
                <a:off x="3718" y="1265"/>
                <a:ext cx="1248" cy="178"/>
              </a:xfrm>
              <a:prstGeom prst="rect">
                <a:avLst/>
              </a:prstGeom>
              <a:noFill/>
              <a:ln w="9525">
                <a:noFill/>
                <a:miter lim="800000"/>
              </a:ln>
            </p:spPr>
            <p:txBody>
              <a:bodyPr>
                <a:spAutoFit/>
              </a:bodyPr>
              <a:lstStyle/>
              <a:p>
                <a:pPr>
                  <a:spcBef>
                    <a:spcPct val="20000"/>
                  </a:spcBef>
                  <a:buClr>
                    <a:srgbClr val="E1B40C"/>
                  </a:buClr>
                  <a:buFont typeface="微软雅黑" panose="020B0503020204020204" pitchFamily="34" charset="-122"/>
                  <a:buNone/>
                </a:pPr>
                <a:endParaRPr lang="zh-CN" altLang="en-US" sz="1200" dirty="0">
                  <a:solidFill>
                    <a:schemeClr val="tx1">
                      <a:lumMod val="95000"/>
                      <a:lumOff val="5000"/>
                    </a:schemeClr>
                  </a:solidFill>
                  <a:latin typeface="微软雅黑" panose="020B0503020204020204" pitchFamily="34" charset="-122"/>
                </a:endParaRPr>
              </a:p>
            </p:txBody>
          </p:sp>
          <p:sp>
            <p:nvSpPr>
              <p:cNvPr id="27" name="Rectangle 68"/>
              <p:cNvSpPr>
                <a:spLocks noChangeArrowheads="1"/>
              </p:cNvSpPr>
              <p:nvPr/>
            </p:nvSpPr>
            <p:spPr bwMode="auto">
              <a:xfrm>
                <a:off x="3718" y="1104"/>
                <a:ext cx="956" cy="178"/>
              </a:xfrm>
              <a:prstGeom prst="rect">
                <a:avLst/>
              </a:prstGeom>
              <a:noFill/>
              <a:ln w="9525">
                <a:noFill/>
                <a:miter lim="800000"/>
              </a:ln>
            </p:spPr>
            <p:txBody>
              <a:bodyPr>
                <a:spAutoFit/>
              </a:bodyPr>
              <a:lstStyle/>
              <a:p>
                <a:endParaRPr lang="zh-CN" altLang="en-US" sz="1200" dirty="0">
                  <a:solidFill>
                    <a:schemeClr val="tx1">
                      <a:lumMod val="95000"/>
                      <a:lumOff val="5000"/>
                    </a:schemeClr>
                  </a:solidFill>
                </a:endParaRPr>
              </a:p>
            </p:txBody>
          </p:sp>
        </p:grpSp>
      </p:grpSp>
      <p:grpSp>
        <p:nvGrpSpPr>
          <p:cNvPr id="9" name="组合 27"/>
          <p:cNvGrpSpPr/>
          <p:nvPr/>
        </p:nvGrpSpPr>
        <p:grpSpPr>
          <a:xfrm>
            <a:off x="714349" y="519893"/>
            <a:ext cx="2214577" cy="1697338"/>
            <a:chOff x="1066800" y="2098675"/>
            <a:chExt cx="2249729" cy="1732086"/>
          </a:xfrm>
        </p:grpSpPr>
        <p:sp>
          <p:nvSpPr>
            <p:cNvPr id="29" name="Oval 10"/>
            <p:cNvSpPr>
              <a:spLocks noChangeArrowheads="1"/>
            </p:cNvSpPr>
            <p:nvPr/>
          </p:nvSpPr>
          <p:spPr bwMode="auto">
            <a:xfrm>
              <a:off x="2300522" y="2827679"/>
              <a:ext cx="1016007" cy="1003082"/>
            </a:xfrm>
            <a:prstGeom prst="ellipse">
              <a:avLst/>
            </a:prstGeom>
            <a:solidFill>
              <a:srgbClr val="EB193E"/>
            </a:solidFill>
            <a:ln w="9525" algn="ctr">
              <a:solidFill>
                <a:srgbClr val="EB193E"/>
              </a:solidFill>
              <a:round/>
            </a:ln>
          </p:spPr>
          <p:txBody>
            <a:bodyPr wrap="none" anchor="ctr"/>
            <a:lstStyle/>
            <a:p>
              <a:pPr algn="ctr"/>
              <a:r>
                <a:rPr lang="zh-CN" altLang="en-US" sz="2400" b="1" dirty="0" smtClean="0">
                  <a:solidFill>
                    <a:schemeClr val="bg1"/>
                  </a:solidFill>
                  <a:latin typeface="华文中宋" panose="02010600040101010101" pitchFamily="2" charset="-122"/>
                  <a:ea typeface="华文中宋" panose="02010600040101010101" pitchFamily="2" charset="-122"/>
                </a:rPr>
                <a:t>教学</a:t>
              </a:r>
              <a:endParaRPr lang="en-US" altLang="zh-CN" sz="2400" b="1" dirty="0" smtClean="0">
                <a:solidFill>
                  <a:schemeClr val="bg1"/>
                </a:solidFill>
                <a:latin typeface="华文中宋" panose="02010600040101010101" pitchFamily="2" charset="-122"/>
                <a:ea typeface="华文中宋" panose="02010600040101010101" pitchFamily="2" charset="-122"/>
              </a:endParaRPr>
            </a:p>
            <a:p>
              <a:pPr algn="ctr"/>
              <a:r>
                <a:rPr lang="zh-CN" altLang="en-US" sz="2400" b="1" dirty="0" smtClean="0">
                  <a:solidFill>
                    <a:schemeClr val="bg1"/>
                  </a:solidFill>
                  <a:latin typeface="华文中宋" panose="02010600040101010101" pitchFamily="2" charset="-122"/>
                  <a:ea typeface="华文中宋" panose="02010600040101010101" pitchFamily="2" charset="-122"/>
                </a:rPr>
                <a:t>技术</a:t>
              </a:r>
              <a:endParaRPr lang="en-US" altLang="zh-CN" sz="2400" b="1" dirty="0">
                <a:solidFill>
                  <a:schemeClr val="bg1"/>
                </a:solidFill>
                <a:latin typeface="华文中宋" panose="02010600040101010101" pitchFamily="2" charset="-122"/>
                <a:ea typeface="华文中宋" panose="02010600040101010101" pitchFamily="2" charset="-122"/>
              </a:endParaRPr>
            </a:p>
          </p:txBody>
        </p:sp>
        <p:grpSp>
          <p:nvGrpSpPr>
            <p:cNvPr id="10" name="Group 69"/>
            <p:cNvGrpSpPr/>
            <p:nvPr/>
          </p:nvGrpSpPr>
          <p:grpSpPr bwMode="auto">
            <a:xfrm>
              <a:off x="1066800" y="2098675"/>
              <a:ext cx="1981200" cy="537686"/>
              <a:chOff x="288" y="2592"/>
              <a:chExt cx="1488" cy="404"/>
            </a:xfrm>
          </p:grpSpPr>
          <p:sp>
            <p:nvSpPr>
              <p:cNvPr id="31" name="Rectangle 70"/>
              <p:cNvSpPr>
                <a:spLocks noChangeArrowheads="1"/>
              </p:cNvSpPr>
              <p:nvPr/>
            </p:nvSpPr>
            <p:spPr bwMode="auto">
              <a:xfrm>
                <a:off x="288" y="2784"/>
                <a:ext cx="1488" cy="212"/>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endParaRPr lang="zh-CN" altLang="en-US" sz="1200" dirty="0">
                  <a:solidFill>
                    <a:schemeClr val="tx1">
                      <a:lumMod val="95000"/>
                      <a:lumOff val="5000"/>
                    </a:schemeClr>
                  </a:solidFill>
                  <a:latin typeface="微软雅黑" panose="020B0503020204020204" pitchFamily="34" charset="-122"/>
                </a:endParaRPr>
              </a:p>
            </p:txBody>
          </p:sp>
          <p:sp>
            <p:nvSpPr>
              <p:cNvPr id="32" name="Rectangle 71"/>
              <p:cNvSpPr>
                <a:spLocks noChangeArrowheads="1"/>
              </p:cNvSpPr>
              <p:nvPr/>
            </p:nvSpPr>
            <p:spPr bwMode="auto">
              <a:xfrm>
                <a:off x="636" y="2592"/>
                <a:ext cx="1140" cy="212"/>
              </a:xfrm>
              <a:prstGeom prst="rect">
                <a:avLst/>
              </a:prstGeom>
              <a:noFill/>
              <a:ln w="9525">
                <a:noFill/>
                <a:miter lim="800000"/>
              </a:ln>
            </p:spPr>
            <p:txBody>
              <a:bodyPr>
                <a:spAutoFit/>
              </a:bodyPr>
              <a:lstStyle/>
              <a:p>
                <a:pPr algn="r"/>
                <a:endParaRPr lang="zh-CN" altLang="en-US" sz="1200" dirty="0">
                  <a:solidFill>
                    <a:schemeClr val="tx1">
                      <a:lumMod val="95000"/>
                      <a:lumOff val="5000"/>
                    </a:schemeClr>
                  </a:solidFill>
                </a:endParaRPr>
              </a:p>
            </p:txBody>
          </p:sp>
        </p:grpSp>
      </p:grpSp>
      <p:grpSp>
        <p:nvGrpSpPr>
          <p:cNvPr id="11" name="组合 32"/>
          <p:cNvGrpSpPr/>
          <p:nvPr/>
        </p:nvGrpSpPr>
        <p:grpSpPr>
          <a:xfrm>
            <a:off x="5857883" y="519892"/>
            <a:ext cx="2396284" cy="1746996"/>
            <a:chOff x="5795280" y="2093914"/>
            <a:chExt cx="2434320" cy="1782761"/>
          </a:xfrm>
        </p:grpSpPr>
        <p:sp>
          <p:nvSpPr>
            <p:cNvPr id="34" name="Oval 15"/>
            <p:cNvSpPr>
              <a:spLocks noChangeArrowheads="1"/>
            </p:cNvSpPr>
            <p:nvPr/>
          </p:nvSpPr>
          <p:spPr bwMode="auto">
            <a:xfrm>
              <a:off x="5795280" y="2895819"/>
              <a:ext cx="1161150" cy="980856"/>
            </a:xfrm>
            <a:prstGeom prst="ellipse">
              <a:avLst/>
            </a:prstGeom>
            <a:solidFill>
              <a:srgbClr val="EB193E"/>
            </a:solidFill>
            <a:ln w="9525" algn="ctr">
              <a:solidFill>
                <a:srgbClr val="EB193E"/>
              </a:solidFill>
              <a:round/>
            </a:ln>
          </p:spPr>
          <p:txBody>
            <a:bodyPr wrap="none" anchor="ctr"/>
            <a:lstStyle/>
            <a:p>
              <a:pPr algn="ctr"/>
              <a:r>
                <a:rPr lang="zh-CN" altLang="en-US" sz="2400" b="1" dirty="0" smtClean="0">
                  <a:solidFill>
                    <a:schemeClr val="bg1"/>
                  </a:solidFill>
                  <a:latin typeface="华文中宋" panose="02010600040101010101" pitchFamily="2" charset="-122"/>
                  <a:ea typeface="华文中宋" panose="02010600040101010101" pitchFamily="2" charset="-122"/>
                </a:rPr>
                <a:t>思维</a:t>
              </a:r>
              <a:endParaRPr lang="en-US" altLang="zh-CN" sz="2400" b="1" dirty="0" smtClean="0">
                <a:solidFill>
                  <a:schemeClr val="bg1"/>
                </a:solidFill>
                <a:latin typeface="华文中宋" panose="02010600040101010101" pitchFamily="2" charset="-122"/>
                <a:ea typeface="华文中宋" panose="02010600040101010101" pitchFamily="2" charset="-122"/>
              </a:endParaRPr>
            </a:p>
            <a:p>
              <a:pPr algn="ctr"/>
              <a:r>
                <a:rPr lang="zh-CN" altLang="en-US" sz="2400" b="1" dirty="0" smtClean="0">
                  <a:solidFill>
                    <a:schemeClr val="bg1"/>
                  </a:solidFill>
                  <a:latin typeface="华文中宋" panose="02010600040101010101" pitchFamily="2" charset="-122"/>
                  <a:ea typeface="华文中宋" panose="02010600040101010101" pitchFamily="2" charset="-122"/>
                </a:rPr>
                <a:t>能力</a:t>
              </a:r>
              <a:endParaRPr lang="en-US" altLang="zh-CN" sz="2400" b="1" dirty="0">
                <a:solidFill>
                  <a:schemeClr val="bg1"/>
                </a:solidFill>
                <a:latin typeface="华文中宋" panose="02010600040101010101" pitchFamily="2" charset="-122"/>
                <a:ea typeface="华文中宋" panose="02010600040101010101" pitchFamily="2" charset="-122"/>
              </a:endParaRPr>
            </a:p>
          </p:txBody>
        </p:sp>
        <p:grpSp>
          <p:nvGrpSpPr>
            <p:cNvPr id="12" name="Group 72"/>
            <p:cNvGrpSpPr/>
            <p:nvPr/>
          </p:nvGrpSpPr>
          <p:grpSpPr bwMode="auto">
            <a:xfrm>
              <a:off x="6248400" y="2093914"/>
              <a:ext cx="1981200" cy="538163"/>
              <a:chOff x="3718" y="1104"/>
              <a:chExt cx="1248" cy="339"/>
            </a:xfrm>
          </p:grpSpPr>
          <p:sp>
            <p:nvSpPr>
              <p:cNvPr id="36" name="Rectangle 73"/>
              <p:cNvSpPr>
                <a:spLocks noChangeArrowheads="1"/>
              </p:cNvSpPr>
              <p:nvPr/>
            </p:nvSpPr>
            <p:spPr bwMode="auto">
              <a:xfrm>
                <a:off x="3718" y="1265"/>
                <a:ext cx="1248" cy="178"/>
              </a:xfrm>
              <a:prstGeom prst="rect">
                <a:avLst/>
              </a:prstGeom>
              <a:noFill/>
              <a:ln w="9525">
                <a:noFill/>
                <a:miter lim="800000"/>
              </a:ln>
            </p:spPr>
            <p:txBody>
              <a:bodyPr>
                <a:spAutoFit/>
              </a:bodyPr>
              <a:lstStyle/>
              <a:p>
                <a:pPr>
                  <a:spcBef>
                    <a:spcPct val="20000"/>
                  </a:spcBef>
                  <a:buClr>
                    <a:srgbClr val="E1B40C"/>
                  </a:buClr>
                  <a:buFont typeface="微软雅黑" panose="020B0503020204020204" pitchFamily="34" charset="-122"/>
                  <a:buNone/>
                </a:pPr>
                <a:endParaRPr lang="zh-CN" altLang="en-US" sz="1200" dirty="0">
                  <a:solidFill>
                    <a:schemeClr val="tx1">
                      <a:lumMod val="95000"/>
                      <a:lumOff val="5000"/>
                    </a:schemeClr>
                  </a:solidFill>
                  <a:latin typeface="微软雅黑" panose="020B0503020204020204" pitchFamily="34" charset="-122"/>
                </a:endParaRPr>
              </a:p>
            </p:txBody>
          </p:sp>
          <p:sp>
            <p:nvSpPr>
              <p:cNvPr id="37" name="Rectangle 74"/>
              <p:cNvSpPr>
                <a:spLocks noChangeArrowheads="1"/>
              </p:cNvSpPr>
              <p:nvPr/>
            </p:nvSpPr>
            <p:spPr bwMode="auto">
              <a:xfrm>
                <a:off x="3718" y="1104"/>
                <a:ext cx="956" cy="178"/>
              </a:xfrm>
              <a:prstGeom prst="rect">
                <a:avLst/>
              </a:prstGeom>
              <a:noFill/>
              <a:ln w="9525">
                <a:noFill/>
                <a:miter lim="800000"/>
              </a:ln>
            </p:spPr>
            <p:txBody>
              <a:bodyPr>
                <a:spAutoFit/>
              </a:bodyPr>
              <a:lstStyle/>
              <a:p>
                <a:endParaRPr lang="zh-CN" altLang="en-US" sz="1200" dirty="0">
                  <a:solidFill>
                    <a:schemeClr val="tx1">
                      <a:lumMod val="95000"/>
                      <a:lumOff val="5000"/>
                    </a:schemeClr>
                  </a:solidFill>
                </a:endParaRPr>
              </a:p>
            </p:txBody>
          </p:sp>
        </p:grpSp>
      </p:grpSp>
      <p:sp>
        <p:nvSpPr>
          <p:cNvPr id="38" name="Oval 44"/>
          <p:cNvSpPr>
            <a:spLocks noChangeArrowheads="1"/>
          </p:cNvSpPr>
          <p:nvPr/>
        </p:nvSpPr>
        <p:spPr bwMode="gray">
          <a:xfrm>
            <a:off x="3071802" y="2377280"/>
            <a:ext cx="2357454" cy="1928826"/>
          </a:xfrm>
          <a:prstGeom prst="ellipse">
            <a:avLst/>
          </a:prstGeom>
          <a:solidFill>
            <a:srgbClr val="EB193E"/>
          </a:solidFill>
          <a:ln w="9525" algn="ctr">
            <a:solidFill>
              <a:srgbClr val="EB193E"/>
            </a:solidFill>
            <a:round/>
          </a:ln>
          <a:effectLst/>
        </p:spPr>
        <p:txBody>
          <a:bodyPr wrap="none" lIns="89848" tIns="44924" rIns="89848" bIns="44924" anchor="ctr"/>
          <a:lstStyle/>
          <a:p>
            <a:pPr algn="ctr"/>
            <a:r>
              <a:rPr lang="zh-CN" altLang="en-US" sz="2800" b="1" dirty="0" smtClean="0">
                <a:solidFill>
                  <a:schemeClr val="bg1"/>
                </a:solidFill>
                <a:latin typeface="华文中宋" panose="02010600040101010101" pitchFamily="2" charset="-122"/>
                <a:ea typeface="华文中宋" panose="02010600040101010101" pitchFamily="2" charset="-122"/>
              </a:rPr>
              <a:t>基于深度学习</a:t>
            </a:r>
            <a:endParaRPr lang="en-US" altLang="zh-CN" sz="2800" b="1" dirty="0" smtClean="0">
              <a:solidFill>
                <a:schemeClr val="bg1"/>
              </a:solidFill>
              <a:latin typeface="华文中宋" panose="02010600040101010101" pitchFamily="2" charset="-122"/>
              <a:ea typeface="华文中宋" panose="02010600040101010101" pitchFamily="2" charset="-122"/>
            </a:endParaRPr>
          </a:p>
          <a:p>
            <a:pPr algn="ctr"/>
            <a:r>
              <a:rPr lang="zh-CN" altLang="en-US" sz="2800" b="1" dirty="0" smtClean="0">
                <a:solidFill>
                  <a:schemeClr val="bg1"/>
                </a:solidFill>
                <a:latin typeface="华文中宋" panose="02010600040101010101" pitchFamily="2" charset="-122"/>
                <a:ea typeface="华文中宋" panose="02010600040101010101" pitchFamily="2" charset="-122"/>
              </a:rPr>
              <a:t>的问题链设计</a:t>
            </a:r>
            <a:endParaRPr lang="zh-CN" altLang="en-US" sz="2800" b="1" dirty="0">
              <a:solidFill>
                <a:schemeClr val="bg1"/>
              </a:solidFill>
              <a:latin typeface="华文中宋" panose="02010600040101010101" pitchFamily="2" charset="-122"/>
              <a:ea typeface="华文中宋" panose="02010600040101010101" pitchFamily="2" charset="-122"/>
            </a:endParaRPr>
          </a:p>
        </p:txBody>
      </p:sp>
      <p:sp>
        <p:nvSpPr>
          <p:cNvPr id="43" name="Line 39"/>
          <p:cNvSpPr>
            <a:spLocks noChangeShapeType="1"/>
          </p:cNvSpPr>
          <p:nvPr/>
        </p:nvSpPr>
        <p:spPr bwMode="auto">
          <a:xfrm rot="618245" flipV="1">
            <a:off x="5073160" y="2095740"/>
            <a:ext cx="926506" cy="894532"/>
          </a:xfrm>
          <a:prstGeom prst="line">
            <a:avLst/>
          </a:prstGeom>
          <a:noFill/>
          <a:ln w="9525">
            <a:solidFill>
              <a:srgbClr val="EB193E"/>
            </a:solidFill>
            <a:prstDash val="dash"/>
            <a:round/>
            <a:tailEnd type="triangle" w="med" len="med"/>
          </a:ln>
        </p:spPr>
        <p:txBody>
          <a:bodyPr lIns="89848" tIns="44924" rIns="89848" bIns="44924"/>
          <a:lstStyle/>
          <a:p>
            <a:endParaRPr lang="zh-CN" altLang="en-US"/>
          </a:p>
        </p:txBody>
      </p:sp>
      <p:grpSp>
        <p:nvGrpSpPr>
          <p:cNvPr id="13" name="组合 6"/>
          <p:cNvGrpSpPr/>
          <p:nvPr/>
        </p:nvGrpSpPr>
        <p:grpSpPr>
          <a:xfrm>
            <a:off x="3643306" y="1091397"/>
            <a:ext cx="1343136" cy="1122769"/>
            <a:chOff x="1336591" y="2820772"/>
            <a:chExt cx="1364456" cy="1364456"/>
          </a:xfrm>
        </p:grpSpPr>
        <p:sp>
          <p:nvSpPr>
            <p:cNvPr id="45" name="矩形 44"/>
            <p:cNvSpPr/>
            <p:nvPr/>
          </p:nvSpPr>
          <p:spPr>
            <a:xfrm>
              <a:off x="1336591" y="2820772"/>
              <a:ext cx="1364456" cy="1364456"/>
            </a:xfrm>
            <a:prstGeom prst="rect">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tx1">
                    <a:lumMod val="65000"/>
                    <a:lumOff val="35000"/>
                  </a:schemeClr>
                </a:solidFill>
                <a:ea typeface="微软雅黑" panose="020B0503020204020204" pitchFamily="34" charset="-122"/>
              </a:endParaRPr>
            </a:p>
          </p:txBody>
        </p:sp>
        <p:grpSp>
          <p:nvGrpSpPr>
            <p:cNvPr id="14" name="组合 8"/>
            <p:cNvGrpSpPr/>
            <p:nvPr/>
          </p:nvGrpSpPr>
          <p:grpSpPr>
            <a:xfrm>
              <a:off x="1459051" y="3059019"/>
              <a:ext cx="1040356" cy="947461"/>
              <a:chOff x="2065786" y="4184708"/>
              <a:chExt cx="1143803" cy="1041671"/>
            </a:xfrm>
          </p:grpSpPr>
          <p:pic>
            <p:nvPicPr>
              <p:cNvPr id="47" name="Picture 3" descr="\\MAGNUM\Projects\Microsoft\Cloud Power FY12\Design\ICONS_PNG\User.png"/>
              <p:cNvPicPr>
                <a:picLocks noChangeAspect="1" noChangeArrowheads="1"/>
              </p:cNvPicPr>
              <p:nvPr/>
            </p:nvPicPr>
            <p:blipFill>
              <a:blip r:embed="rId2" cstate="print">
                <a:biLevel thresh="25000"/>
              </a:blip>
              <a:srcRect/>
              <a:stretch>
                <a:fillRect/>
              </a:stretch>
            </p:blipFill>
            <p:spPr bwMode="auto">
              <a:xfrm>
                <a:off x="2065786" y="4184708"/>
                <a:ext cx="1041942" cy="1041671"/>
              </a:xfrm>
              <a:prstGeom prst="rect">
                <a:avLst/>
              </a:prstGeom>
              <a:noFill/>
            </p:spPr>
          </p:pic>
          <p:pic>
            <p:nvPicPr>
              <p:cNvPr id="48" name="Picture 12"/>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flipH="1">
                <a:off x="2848917" y="4416131"/>
                <a:ext cx="360672" cy="532913"/>
              </a:xfrm>
              <a:prstGeom prst="rect">
                <a:avLst/>
              </a:prstGeom>
            </p:spPr>
          </p:pic>
        </p:grpSp>
      </p:grpSp>
      <p:sp>
        <p:nvSpPr>
          <p:cNvPr id="50" name="矩形 49"/>
          <p:cNvSpPr/>
          <p:nvPr/>
        </p:nvSpPr>
        <p:spPr>
          <a:xfrm>
            <a:off x="1428728" y="234140"/>
            <a:ext cx="5214973" cy="523210"/>
          </a:xfrm>
          <a:prstGeom prst="rect">
            <a:avLst/>
          </a:prstGeom>
          <a:solidFill>
            <a:srgbClr val="EB193E"/>
          </a:solidFill>
        </p:spPr>
        <p:style>
          <a:lnRef idx="1">
            <a:schemeClr val="accent2"/>
          </a:lnRef>
          <a:fillRef idx="3">
            <a:schemeClr val="accent2"/>
          </a:fillRef>
          <a:effectRef idx="2">
            <a:schemeClr val="accent2"/>
          </a:effectRef>
          <a:fontRef idx="minor">
            <a:schemeClr val="lt1"/>
          </a:fontRef>
        </p:style>
        <p:txBody>
          <a:bodyPr wrap="square" lIns="91429" tIns="45715" rIns="91429" bIns="45715">
            <a:spAutoFit/>
          </a:bodyPr>
          <a:lstStyle/>
          <a:p>
            <a:r>
              <a:rPr lang="zh-CN" altLang="en-US" sz="2800" b="1" dirty="0" smtClean="0">
                <a:latin typeface="华文中宋" panose="02010600040101010101" pitchFamily="2" charset="-122"/>
                <a:ea typeface="华文中宋" panose="02010600040101010101" pitchFamily="2" charset="-122"/>
              </a:rPr>
              <a:t>（</a:t>
            </a:r>
            <a:r>
              <a:rPr lang="en-US" altLang="zh-CN" sz="2800" b="1" dirty="0" smtClean="0">
                <a:latin typeface="华文中宋" panose="02010600040101010101" pitchFamily="2" charset="-122"/>
                <a:ea typeface="华文中宋" panose="02010600040101010101" pitchFamily="2" charset="-122"/>
              </a:rPr>
              <a:t>1</a:t>
            </a:r>
            <a:r>
              <a:rPr lang="zh-CN" altLang="en-US" sz="2800" b="1" dirty="0" smtClean="0">
                <a:latin typeface="华文中宋" panose="02010600040101010101" pitchFamily="2" charset="-122"/>
                <a:ea typeface="华文中宋" panose="02010600040101010101" pitchFamily="2" charset="-122"/>
              </a:rPr>
              <a:t>）紧扣学科核心素养的涵育</a:t>
            </a:r>
            <a:endParaRPr lang="zh-CN" altLang="en-US" sz="2800" b="1" dirty="0">
              <a:latin typeface="华文中宋" panose="02010600040101010101" pitchFamily="2" charset="-122"/>
              <a:ea typeface="华文中宋" panose="02010600040101010101" pitchFamily="2" charset="-122"/>
            </a:endParaRPr>
          </a:p>
        </p:txBody>
      </p:sp>
      <p:sp>
        <p:nvSpPr>
          <p:cNvPr id="41" name="TextBox 40"/>
          <p:cNvSpPr txBox="1"/>
          <p:nvPr/>
        </p:nvSpPr>
        <p:spPr>
          <a:xfrm>
            <a:off x="6786578" y="2734470"/>
            <a:ext cx="928694" cy="830997"/>
          </a:xfrm>
          <a:prstGeom prst="rect">
            <a:avLst/>
          </a:prstGeom>
          <a:noFill/>
        </p:spPr>
        <p:txBody>
          <a:bodyPr wrap="square" rtlCol="0">
            <a:spAutoFit/>
          </a:bodyPr>
          <a:lstStyle/>
          <a:p>
            <a:pPr algn="ctr"/>
            <a:r>
              <a:rPr lang="zh-CN" altLang="en-US" sz="2400" b="1" dirty="0" smtClean="0">
                <a:solidFill>
                  <a:schemeClr val="bg1"/>
                </a:solidFill>
                <a:latin typeface="华文中宋" panose="02010600040101010101" pitchFamily="2" charset="-122"/>
                <a:ea typeface="华文中宋" panose="02010600040101010101" pitchFamily="2" charset="-122"/>
              </a:rPr>
              <a:t>价值</a:t>
            </a:r>
            <a:endParaRPr lang="en-US" altLang="zh-CN" sz="2400" b="1" dirty="0" smtClean="0">
              <a:solidFill>
                <a:schemeClr val="bg1"/>
              </a:solidFill>
              <a:latin typeface="华文中宋" panose="02010600040101010101" pitchFamily="2" charset="-122"/>
              <a:ea typeface="华文中宋" panose="02010600040101010101" pitchFamily="2" charset="-122"/>
            </a:endParaRPr>
          </a:p>
          <a:p>
            <a:pPr algn="ctr"/>
            <a:r>
              <a:rPr lang="zh-CN" altLang="en-US" sz="2400" b="1" dirty="0" smtClean="0">
                <a:solidFill>
                  <a:schemeClr val="bg1"/>
                </a:solidFill>
                <a:latin typeface="华文中宋" panose="02010600040101010101" pitchFamily="2" charset="-122"/>
                <a:ea typeface="华文中宋" panose="02010600040101010101" pitchFamily="2" charset="-122"/>
              </a:rPr>
              <a:t>取向</a:t>
            </a:r>
            <a:endParaRPr lang="en-US" altLang="zh-CN" sz="2400" b="1" dirty="0">
              <a:solidFill>
                <a:schemeClr val="bg1"/>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521"/>
    </mc:Choice>
    <mc:Fallback>
      <p:transition spd="slow" advTm="15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2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3" presetClass="entr" presetSubtype="1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3" presetClass="entr" presetSubtype="1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par>
                          <p:cTn id="28" fill="hold">
                            <p:stCondLst>
                              <p:cond delay="2500"/>
                            </p:stCondLst>
                            <p:childTnLst>
                              <p:par>
                                <p:cTn id="29" presetID="3" presetClass="entr" presetSubtype="1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childTnLst>
                          </p:cTn>
                        </p:par>
                        <p:par>
                          <p:cTn id="32" fill="hold">
                            <p:stCondLst>
                              <p:cond delay="3000"/>
                            </p:stCondLst>
                            <p:childTnLst>
                              <p:par>
                                <p:cTn id="33" presetID="23"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childTnLst>
                                </p:cTn>
                              </p:par>
                            </p:childTnLst>
                          </p:cTn>
                        </p:par>
                        <p:par>
                          <p:cTn id="37" fill="hold">
                            <p:stCondLst>
                              <p:cond delay="3500"/>
                            </p:stCondLst>
                            <p:childTnLst>
                              <p:par>
                                <p:cTn id="38" presetID="3" presetClass="entr" presetSubtype="1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linds(horizontal)">
                                      <p:cBhvr>
                                        <p:cTn id="40" dur="500"/>
                                        <p:tgtEl>
                                          <p:spTgt spid="6"/>
                                        </p:tgtEl>
                                      </p:cBhvr>
                                    </p:animEffect>
                                  </p:childTnLst>
                                </p:cTn>
                              </p:par>
                            </p:childTnLst>
                          </p:cTn>
                        </p:par>
                        <p:par>
                          <p:cTn id="41" fill="hold">
                            <p:stCondLst>
                              <p:cond delay="4000"/>
                            </p:stCondLst>
                            <p:childTnLst>
                              <p:par>
                                <p:cTn id="42" presetID="23" presetClass="entr" presetSubtype="16" fill="hold" grpId="0" nodeType="afterEffect">
                                  <p:stCondLst>
                                    <p:cond delay="0"/>
                                  </p:stCondLst>
                                  <p:childTnLst>
                                    <p:set>
                                      <p:cBhvr>
                                        <p:cTn id="43" dur="1" fill="hold">
                                          <p:stCondLst>
                                            <p:cond delay="0"/>
                                          </p:stCondLst>
                                        </p:cTn>
                                        <p:tgtEl>
                                          <p:spTgt spid="43"/>
                                        </p:tgtEl>
                                        <p:attrNameLst>
                                          <p:attrName>style.visibility</p:attrName>
                                        </p:attrNameLst>
                                      </p:cBhvr>
                                      <p:to>
                                        <p:strVal val="visible"/>
                                      </p:to>
                                    </p:set>
                                    <p:anim calcmode="lin" valueType="num">
                                      <p:cBhvr>
                                        <p:cTn id="44" dur="500" fill="hold"/>
                                        <p:tgtEl>
                                          <p:spTgt spid="43"/>
                                        </p:tgtEl>
                                        <p:attrNameLst>
                                          <p:attrName>ppt_w</p:attrName>
                                        </p:attrNameLst>
                                      </p:cBhvr>
                                      <p:tavLst>
                                        <p:tav tm="0">
                                          <p:val>
                                            <p:fltVal val="0"/>
                                          </p:val>
                                        </p:tav>
                                        <p:tav tm="100000">
                                          <p:val>
                                            <p:strVal val="#ppt_w"/>
                                          </p:val>
                                        </p:tav>
                                      </p:tavLst>
                                    </p:anim>
                                    <p:anim calcmode="lin" valueType="num">
                                      <p:cBhvr>
                                        <p:cTn id="45" dur="500" fill="hold"/>
                                        <p:tgtEl>
                                          <p:spTgt spid="43"/>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 presetClass="entr" presetSubtype="8"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0-#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blinds(horizontal)">
                                      <p:cBhvr>
                                        <p:cTn id="55" dur="500"/>
                                        <p:tgtEl>
                                          <p:spTgt spid="41"/>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mph" presetSubtype="0" fill="hold" grpId="1" nodeType="clickEffect">
                                  <p:stCondLst>
                                    <p:cond delay="0"/>
                                  </p:stCondLst>
                                  <p:childTnLst>
                                    <p:animScale>
                                      <p:cBhvr>
                                        <p:cTn id="59" dur="2000" fill="hold"/>
                                        <p:tgtEl>
                                          <p:spTgt spid="4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38" grpId="0" animBg="1"/>
      <p:bldP spid="43" grpId="0" animBg="1"/>
      <p:bldP spid="41" grpId="0"/>
      <p:bldP spid="41"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24378" y="1323083"/>
            <a:ext cx="592912" cy="2583160"/>
          </a:xfrm>
          <a:prstGeom prst="rect">
            <a:avLst/>
          </a:prstGeom>
          <a:blipFill dpi="0" rotWithShape="1">
            <a:blip r:embed="rId1" cstate="print"/>
            <a:srcRect/>
            <a:tile tx="0" ty="0" sx="100000" sy="100000" flip="none" algn="tl"/>
          </a:blipFill>
          <a:ln w="31750">
            <a:solidFill>
              <a:srgbClr val="800000"/>
            </a:solidFill>
            <a:miter lim="800000"/>
          </a:ln>
        </p:spPr>
        <p:txBody>
          <a:bodyPr vert="eaVert" lIns="80229" tIns="40115" rIns="80229" bIns="40115">
            <a:spAutoFit/>
          </a:bodyPr>
          <a:lstStyle/>
          <a:p>
            <a:pPr>
              <a:defRPr/>
            </a:pPr>
            <a:r>
              <a:rPr lang="zh-CN" altLang="en-US" sz="2800" dirty="0">
                <a:solidFill>
                  <a:schemeClr val="accent2">
                    <a:lumMod val="75000"/>
                  </a:schemeClr>
                </a:solidFill>
                <a:effectLst>
                  <a:outerShdw blurRad="38100" dist="38100" dir="2700000" algn="tl">
                    <a:srgbClr val="C0C0C0"/>
                  </a:outerShdw>
                </a:effectLst>
                <a:latin typeface="黑体" panose="02010609060101010101" charset="-122"/>
                <a:ea typeface="黑体" panose="02010609060101010101" charset="-122"/>
              </a:rPr>
              <a:t>对历史进行认识</a:t>
            </a:r>
            <a:endParaRPr lang="zh-CN" altLang="en-US" sz="2800" dirty="0">
              <a:solidFill>
                <a:schemeClr val="accent2">
                  <a:lumMod val="75000"/>
                </a:schemeClr>
              </a:solidFill>
              <a:effectLst>
                <a:outerShdw blurRad="38100" dist="38100" dir="2700000" algn="tl">
                  <a:srgbClr val="C0C0C0"/>
                </a:outerShdw>
              </a:effectLst>
              <a:latin typeface="黑体" panose="02010609060101010101" charset="-122"/>
              <a:ea typeface="黑体" panose="02010609060101010101" charset="-122"/>
            </a:endParaRPr>
          </a:p>
        </p:txBody>
      </p:sp>
      <p:sp>
        <p:nvSpPr>
          <p:cNvPr id="4" name="圆角矩形 3"/>
          <p:cNvSpPr/>
          <p:nvPr/>
        </p:nvSpPr>
        <p:spPr bwMode="auto">
          <a:xfrm>
            <a:off x="1350169" y="882055"/>
            <a:ext cx="3075384" cy="630039"/>
          </a:xfrm>
          <a:prstGeom prst="roundRect">
            <a:avLst/>
          </a:prstGeom>
          <a:solidFill>
            <a:schemeClr val="bg1">
              <a:lumMod val="95000"/>
            </a:schemeClr>
          </a:solidFill>
          <a:ln w="22225" cap="flat" cmpd="sng" algn="ctr">
            <a:solidFill>
              <a:schemeClr val="tx1"/>
            </a:solidFill>
            <a:prstDash val="solid"/>
            <a:round/>
            <a:headEnd type="none" w="med" len="med"/>
            <a:tailEnd type="none" w="med" len="med"/>
          </a:ln>
          <a:effectLst/>
        </p:spPr>
        <p:txBody>
          <a:bodyPr lIns="80229" tIns="40115" rIns="80229" bIns="40115"/>
          <a:lstStyle/>
          <a:p>
            <a:pPr>
              <a:defRPr/>
            </a:pPr>
            <a:r>
              <a:rPr lang="zh-CN" altLang="en-US" sz="1800" dirty="0">
                <a:solidFill>
                  <a:srgbClr val="8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要通过唯物史观对所认识的史事全面客观进行考察</a:t>
            </a:r>
            <a:endParaRPr lang="zh-CN" altLang="en-US" sz="1800" dirty="0">
              <a:solidFill>
                <a:srgbClr val="80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9" name="圆角矩形 8"/>
          <p:cNvSpPr/>
          <p:nvPr/>
        </p:nvSpPr>
        <p:spPr bwMode="auto">
          <a:xfrm>
            <a:off x="1350169" y="1638102"/>
            <a:ext cx="3075384" cy="630039"/>
          </a:xfrm>
          <a:prstGeom prst="roundRect">
            <a:avLst/>
          </a:prstGeom>
          <a:solidFill>
            <a:schemeClr val="bg1">
              <a:lumMod val="95000"/>
            </a:schemeClr>
          </a:solidFill>
          <a:ln w="22225" cap="flat" cmpd="sng" algn="ctr">
            <a:solidFill>
              <a:schemeClr val="tx1"/>
            </a:solidFill>
            <a:prstDash val="solid"/>
            <a:round/>
            <a:headEnd type="none" w="med" len="med"/>
            <a:tailEnd type="none" w="med" len="med"/>
          </a:ln>
          <a:effectLst/>
        </p:spPr>
        <p:txBody>
          <a:bodyPr lIns="80229" tIns="40115" rIns="80229" bIns="40115"/>
          <a:lstStyle/>
          <a:p>
            <a:pPr>
              <a:defRPr/>
            </a:pPr>
            <a:r>
              <a:rPr lang="zh-CN" altLang="en-US" sz="1800" dirty="0">
                <a:solidFill>
                  <a:srgbClr val="8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要将所认识的史事置于具</a:t>
            </a:r>
            <a:endParaRPr lang="en-US" altLang="zh-CN" sz="1800" dirty="0">
              <a:solidFill>
                <a:srgbClr val="80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a:defRPr/>
            </a:pPr>
            <a:r>
              <a:rPr lang="zh-CN" altLang="en-US" sz="1800" dirty="0">
                <a:solidFill>
                  <a:srgbClr val="8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体的时空条件下进行考察</a:t>
            </a:r>
            <a:endParaRPr lang="zh-CN" altLang="en-US" sz="1800" dirty="0">
              <a:solidFill>
                <a:srgbClr val="80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10" name="圆角矩形 9"/>
          <p:cNvSpPr/>
          <p:nvPr/>
        </p:nvSpPr>
        <p:spPr bwMode="auto">
          <a:xfrm>
            <a:off x="1425178" y="2394149"/>
            <a:ext cx="3075384" cy="630039"/>
          </a:xfrm>
          <a:prstGeom prst="roundRect">
            <a:avLst/>
          </a:prstGeom>
          <a:solidFill>
            <a:schemeClr val="bg1">
              <a:lumMod val="95000"/>
            </a:schemeClr>
          </a:solidFill>
          <a:ln w="22225" cap="flat" cmpd="sng" algn="ctr">
            <a:solidFill>
              <a:schemeClr val="tx1"/>
            </a:solidFill>
            <a:prstDash val="solid"/>
            <a:round/>
            <a:headEnd type="none" w="med" len="med"/>
            <a:tailEnd type="none" w="med" len="med"/>
          </a:ln>
          <a:effectLst/>
        </p:spPr>
        <p:txBody>
          <a:bodyPr lIns="80229" tIns="40115" rIns="80229" bIns="40115"/>
          <a:lstStyle/>
          <a:p>
            <a:pPr>
              <a:defRPr/>
            </a:pPr>
            <a:r>
              <a:rPr lang="zh-CN" altLang="en-US" sz="1800" dirty="0">
                <a:solidFill>
                  <a:srgbClr val="8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要依据可靠的史料作为证据对史事进行推理和论证</a:t>
            </a:r>
            <a:endParaRPr lang="zh-CN" altLang="en-US" sz="1800" dirty="0">
              <a:solidFill>
                <a:srgbClr val="80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11" name="圆角矩形 10"/>
          <p:cNvSpPr/>
          <p:nvPr/>
        </p:nvSpPr>
        <p:spPr bwMode="auto">
          <a:xfrm>
            <a:off x="1425178" y="3150196"/>
            <a:ext cx="3075384" cy="630039"/>
          </a:xfrm>
          <a:prstGeom prst="roundRect">
            <a:avLst/>
          </a:prstGeom>
          <a:solidFill>
            <a:schemeClr val="bg1">
              <a:lumMod val="95000"/>
            </a:schemeClr>
          </a:solidFill>
          <a:ln w="22225" cap="flat" cmpd="sng" algn="ctr">
            <a:solidFill>
              <a:schemeClr val="tx1"/>
            </a:solidFill>
            <a:prstDash val="solid"/>
            <a:round/>
            <a:headEnd type="none" w="med" len="med"/>
            <a:tailEnd type="none" w="med" len="med"/>
          </a:ln>
          <a:effectLst/>
        </p:spPr>
        <p:txBody>
          <a:bodyPr lIns="80229" tIns="40115" rIns="80229" bIns="40115"/>
          <a:lstStyle/>
          <a:p>
            <a:pPr>
              <a:defRPr/>
            </a:pPr>
            <a:r>
              <a:rPr lang="zh-CN" altLang="en-US" sz="1800" dirty="0">
                <a:solidFill>
                  <a:srgbClr val="8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所有历史叙述在本质上都是一种对过去事情的解释</a:t>
            </a:r>
            <a:endParaRPr lang="zh-CN" altLang="en-US" sz="1800" dirty="0">
              <a:solidFill>
                <a:srgbClr val="80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12" name="圆角矩形 11"/>
          <p:cNvSpPr/>
          <p:nvPr/>
        </p:nvSpPr>
        <p:spPr bwMode="auto">
          <a:xfrm>
            <a:off x="1381423" y="3895742"/>
            <a:ext cx="3075384" cy="630039"/>
          </a:xfrm>
          <a:prstGeom prst="roundRect">
            <a:avLst/>
          </a:prstGeom>
          <a:solidFill>
            <a:schemeClr val="bg1">
              <a:lumMod val="95000"/>
            </a:schemeClr>
          </a:solidFill>
          <a:ln w="22225" cap="flat" cmpd="sng" algn="ctr">
            <a:solidFill>
              <a:schemeClr val="tx1"/>
            </a:solidFill>
            <a:prstDash val="solid"/>
            <a:round/>
            <a:headEnd type="none" w="med" len="med"/>
            <a:tailEnd type="none" w="med" len="med"/>
          </a:ln>
          <a:effectLst/>
        </p:spPr>
        <p:txBody>
          <a:bodyPr lIns="80229" tIns="40115" rIns="80229" bIns="40115"/>
          <a:lstStyle/>
          <a:p>
            <a:pPr>
              <a:defRPr/>
            </a:pPr>
            <a:r>
              <a:rPr lang="zh-CN" altLang="en-US" sz="1800" dirty="0">
                <a:solidFill>
                  <a:srgbClr val="8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任何历史阐释都蕴含着一定的价值判断和人文情怀</a:t>
            </a:r>
            <a:r>
              <a:rPr lang="zh-CN" altLang="zh-CN" sz="1800" dirty="0">
                <a:solidFill>
                  <a:srgbClr val="800000"/>
                </a:solidFill>
                <a:latin typeface="Arial" panose="020B0604020202020204" pitchFamily="34" charset="0"/>
              </a:rPr>
              <a:t> </a:t>
            </a:r>
            <a:endParaRPr lang="zh-CN" altLang="zh-CN" sz="1800" dirty="0">
              <a:solidFill>
                <a:srgbClr val="800000"/>
              </a:solidFill>
              <a:latin typeface="Arial" panose="020B0604020202020204" pitchFamily="34" charset="0"/>
            </a:endParaRPr>
          </a:p>
        </p:txBody>
      </p:sp>
      <p:sp>
        <p:nvSpPr>
          <p:cNvPr id="13" name="圆角矩形 12"/>
          <p:cNvSpPr/>
          <p:nvPr/>
        </p:nvSpPr>
        <p:spPr bwMode="auto">
          <a:xfrm>
            <a:off x="4950619" y="945059"/>
            <a:ext cx="1800225" cy="504031"/>
          </a:xfrm>
          <a:prstGeom prst="roundRect">
            <a:avLst/>
          </a:prstGeom>
          <a:solidFill>
            <a:srgbClr val="CC0000"/>
          </a:solidFill>
          <a:ln w="25400" cap="flat" cmpd="sng" algn="ctr">
            <a:solidFill>
              <a:srgbClr val="C00000"/>
            </a:solidFill>
            <a:prstDash val="solid"/>
            <a:round/>
            <a:headEnd type="none" w="med" len="med"/>
            <a:tailEnd type="none" w="med" len="med"/>
          </a:ln>
          <a:effectLst/>
        </p:spPr>
        <p:txBody>
          <a:bodyPr lIns="80229" tIns="40115" rIns="80229" bIns="40115"/>
          <a:lstStyle/>
          <a:p>
            <a:pPr>
              <a:defRPr/>
            </a:pPr>
            <a:r>
              <a:rPr lang="zh-CN" altLang="en-US" sz="2100" dirty="0">
                <a:effectLst>
                  <a:outerShdw blurRad="38100" dist="38100" dir="2700000" algn="tl">
                    <a:srgbClr val="FFFFFF"/>
                  </a:outerShdw>
                </a:effectLst>
                <a:latin typeface="微软雅黑" panose="020B0503020204020204" pitchFamily="34" charset="-122"/>
                <a:ea typeface="微软雅黑" panose="020B0503020204020204" pitchFamily="34" charset="-122"/>
              </a:rPr>
              <a:t>  </a:t>
            </a:r>
            <a:r>
              <a:rPr lang="zh-CN" altLang="en-US" sz="2100" dirty="0">
                <a:solidFill>
                  <a:schemeClr val="bg1"/>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唯物史观</a:t>
            </a:r>
            <a:endParaRPr lang="zh-CN" altLang="en-US" sz="2100" dirty="0">
              <a:solidFill>
                <a:schemeClr val="bg1"/>
              </a:solidFill>
              <a:effectLst>
                <a:outerShdw blurRad="38100" dist="38100" dir="2700000" algn="tl">
                  <a:srgbClr val="FFFFFF"/>
                </a:outerShdw>
              </a:effectLst>
              <a:latin typeface="微软雅黑" panose="020B0503020204020204" pitchFamily="34" charset="-122"/>
              <a:ea typeface="微软雅黑" panose="020B0503020204020204" pitchFamily="34" charset="-122"/>
            </a:endParaRPr>
          </a:p>
        </p:txBody>
      </p:sp>
      <p:sp>
        <p:nvSpPr>
          <p:cNvPr id="14" name="圆角矩形 13"/>
          <p:cNvSpPr/>
          <p:nvPr/>
        </p:nvSpPr>
        <p:spPr bwMode="auto">
          <a:xfrm>
            <a:off x="4950619" y="1701106"/>
            <a:ext cx="1800225" cy="504031"/>
          </a:xfrm>
          <a:prstGeom prst="roundRect">
            <a:avLst/>
          </a:prstGeom>
          <a:solidFill>
            <a:srgbClr val="CC0000"/>
          </a:solidFill>
          <a:ln w="25400" cap="flat" cmpd="sng" algn="ctr">
            <a:solidFill>
              <a:srgbClr val="C00000"/>
            </a:solidFill>
            <a:prstDash val="solid"/>
            <a:round/>
            <a:headEnd type="none" w="med" len="med"/>
            <a:tailEnd type="none" w="med" len="med"/>
          </a:ln>
          <a:effectLst/>
        </p:spPr>
        <p:txBody>
          <a:bodyPr lIns="80229" tIns="40115" rIns="80229" bIns="40115"/>
          <a:lstStyle/>
          <a:p>
            <a:pPr>
              <a:defRPr/>
            </a:pPr>
            <a:r>
              <a:rPr lang="zh-CN" altLang="en-US" sz="2100" dirty="0">
                <a:effectLst>
                  <a:outerShdw blurRad="38100" dist="38100" dir="2700000" algn="tl">
                    <a:srgbClr val="FFFFFF"/>
                  </a:outerShdw>
                </a:effectLst>
                <a:latin typeface="微软雅黑" panose="020B0503020204020204" pitchFamily="34" charset="-122"/>
                <a:ea typeface="微软雅黑" panose="020B0503020204020204" pitchFamily="34" charset="-122"/>
              </a:rPr>
              <a:t>  </a:t>
            </a:r>
            <a:r>
              <a:rPr lang="zh-CN" altLang="en-US" sz="2100" dirty="0">
                <a:solidFill>
                  <a:schemeClr val="bg1"/>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时空观念</a:t>
            </a:r>
            <a:endParaRPr lang="zh-CN" altLang="en-US" sz="2100" dirty="0">
              <a:solidFill>
                <a:schemeClr val="bg1"/>
              </a:solidFill>
              <a:effectLst>
                <a:outerShdw blurRad="38100" dist="38100" dir="2700000" algn="tl">
                  <a:srgbClr val="FFFFFF"/>
                </a:outerShdw>
              </a:effectLst>
              <a:latin typeface="微软雅黑" panose="020B0503020204020204" pitchFamily="34" charset="-122"/>
              <a:ea typeface="微软雅黑" panose="020B0503020204020204" pitchFamily="34" charset="-122"/>
            </a:endParaRPr>
          </a:p>
        </p:txBody>
      </p:sp>
      <p:sp>
        <p:nvSpPr>
          <p:cNvPr id="15" name="圆角矩形 14"/>
          <p:cNvSpPr/>
          <p:nvPr/>
        </p:nvSpPr>
        <p:spPr bwMode="auto">
          <a:xfrm>
            <a:off x="5025628" y="2457153"/>
            <a:ext cx="1800225" cy="504031"/>
          </a:xfrm>
          <a:prstGeom prst="roundRect">
            <a:avLst/>
          </a:prstGeom>
          <a:solidFill>
            <a:srgbClr val="CC0000"/>
          </a:solidFill>
          <a:ln w="25400" cap="flat" cmpd="sng" algn="ctr">
            <a:solidFill>
              <a:srgbClr val="C00000"/>
            </a:solidFill>
            <a:prstDash val="solid"/>
            <a:round/>
            <a:headEnd type="none" w="med" len="med"/>
            <a:tailEnd type="none" w="med" len="med"/>
          </a:ln>
          <a:effectLst/>
        </p:spPr>
        <p:txBody>
          <a:bodyPr lIns="80229" tIns="40115" rIns="80229" bIns="40115"/>
          <a:lstStyle/>
          <a:p>
            <a:pPr>
              <a:defRPr/>
            </a:pPr>
            <a:r>
              <a:rPr lang="zh-CN" altLang="en-US" sz="2100" dirty="0">
                <a:effectLst>
                  <a:outerShdw blurRad="38100" dist="38100" dir="2700000" algn="tl">
                    <a:srgbClr val="FFFFFF"/>
                  </a:outerShdw>
                </a:effectLst>
                <a:latin typeface="微软雅黑" panose="020B0503020204020204" pitchFamily="34" charset="-122"/>
                <a:ea typeface="微软雅黑" panose="020B0503020204020204" pitchFamily="34" charset="-122"/>
              </a:rPr>
              <a:t>  </a:t>
            </a:r>
            <a:r>
              <a:rPr lang="zh-CN" altLang="en-US" sz="2100" dirty="0">
                <a:solidFill>
                  <a:schemeClr val="bg1"/>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史料实证</a:t>
            </a:r>
            <a:endParaRPr lang="zh-CN" altLang="en-US" sz="2100" dirty="0">
              <a:solidFill>
                <a:schemeClr val="bg1"/>
              </a:solidFill>
              <a:effectLst>
                <a:outerShdw blurRad="38100" dist="38100" dir="2700000" algn="tl">
                  <a:srgbClr val="FFFFFF"/>
                </a:outerShdw>
              </a:effectLst>
              <a:latin typeface="微软雅黑" panose="020B0503020204020204" pitchFamily="34" charset="-122"/>
              <a:ea typeface="微软雅黑" panose="020B0503020204020204" pitchFamily="34" charset="-122"/>
            </a:endParaRPr>
          </a:p>
        </p:txBody>
      </p:sp>
      <p:sp>
        <p:nvSpPr>
          <p:cNvPr id="16" name="圆角矩形 15"/>
          <p:cNvSpPr/>
          <p:nvPr/>
        </p:nvSpPr>
        <p:spPr bwMode="auto">
          <a:xfrm>
            <a:off x="5025628" y="3213200"/>
            <a:ext cx="1800225" cy="504031"/>
          </a:xfrm>
          <a:prstGeom prst="roundRect">
            <a:avLst/>
          </a:prstGeom>
          <a:solidFill>
            <a:srgbClr val="CC0000"/>
          </a:solidFill>
          <a:ln w="25400" cap="flat" cmpd="sng" algn="ctr">
            <a:solidFill>
              <a:srgbClr val="C00000"/>
            </a:solidFill>
            <a:prstDash val="solid"/>
            <a:round/>
            <a:headEnd type="none" w="med" len="med"/>
            <a:tailEnd type="none" w="med" len="med"/>
          </a:ln>
          <a:effectLst/>
        </p:spPr>
        <p:txBody>
          <a:bodyPr lIns="80229" tIns="40115" rIns="80229" bIns="40115"/>
          <a:lstStyle/>
          <a:p>
            <a:pPr>
              <a:defRPr/>
            </a:pPr>
            <a:r>
              <a:rPr lang="zh-CN" altLang="en-US" sz="2100" dirty="0">
                <a:effectLst>
                  <a:outerShdw blurRad="38100" dist="38100" dir="2700000" algn="tl">
                    <a:srgbClr val="FFFFFF"/>
                  </a:outerShdw>
                </a:effectLst>
                <a:latin typeface="微软雅黑" panose="020B0503020204020204" pitchFamily="34" charset="-122"/>
                <a:ea typeface="微软雅黑" panose="020B0503020204020204" pitchFamily="34" charset="-122"/>
              </a:rPr>
              <a:t>  </a:t>
            </a:r>
            <a:r>
              <a:rPr lang="zh-CN" altLang="en-US" sz="2100" dirty="0">
                <a:solidFill>
                  <a:schemeClr val="bg1"/>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历史解释</a:t>
            </a:r>
            <a:endParaRPr lang="zh-CN" altLang="en-US" sz="2100" dirty="0">
              <a:solidFill>
                <a:schemeClr val="bg1"/>
              </a:solidFill>
              <a:effectLst>
                <a:outerShdw blurRad="38100" dist="38100" dir="2700000" algn="tl">
                  <a:srgbClr val="FFFFFF"/>
                </a:outerShdw>
              </a:effectLst>
              <a:latin typeface="微软雅黑" panose="020B0503020204020204" pitchFamily="34" charset="-122"/>
              <a:ea typeface="微软雅黑" panose="020B0503020204020204" pitchFamily="34" charset="-122"/>
            </a:endParaRPr>
          </a:p>
        </p:txBody>
      </p:sp>
      <p:sp>
        <p:nvSpPr>
          <p:cNvPr id="17" name="圆角矩形 16"/>
          <p:cNvSpPr/>
          <p:nvPr/>
        </p:nvSpPr>
        <p:spPr bwMode="auto">
          <a:xfrm>
            <a:off x="5025628" y="3969247"/>
            <a:ext cx="1800225" cy="504031"/>
          </a:xfrm>
          <a:prstGeom prst="roundRect">
            <a:avLst/>
          </a:prstGeom>
          <a:solidFill>
            <a:srgbClr val="CC0000"/>
          </a:solidFill>
          <a:ln w="25400" cap="flat" cmpd="sng" algn="ctr">
            <a:solidFill>
              <a:srgbClr val="C00000"/>
            </a:solidFill>
            <a:prstDash val="solid"/>
            <a:round/>
            <a:headEnd type="none" w="med" len="med"/>
            <a:tailEnd type="none" w="med" len="med"/>
          </a:ln>
          <a:effectLst/>
        </p:spPr>
        <p:txBody>
          <a:bodyPr lIns="80229" tIns="40115" rIns="80229" bIns="40115"/>
          <a:lstStyle/>
          <a:p>
            <a:pPr>
              <a:defRPr/>
            </a:pPr>
            <a:r>
              <a:rPr lang="zh-CN" altLang="en-US" sz="2100" dirty="0">
                <a:effectLst>
                  <a:outerShdw blurRad="38100" dist="38100" dir="2700000" algn="tl">
                    <a:srgbClr val="FFFFFF"/>
                  </a:outerShdw>
                </a:effectLst>
                <a:latin typeface="微软雅黑" panose="020B0503020204020204" pitchFamily="34" charset="-122"/>
                <a:ea typeface="微软雅黑" panose="020B0503020204020204" pitchFamily="34" charset="-122"/>
              </a:rPr>
              <a:t> </a:t>
            </a:r>
            <a:r>
              <a:rPr lang="zh-CN" altLang="en-US" sz="2100" dirty="0" smtClean="0">
                <a:effectLst>
                  <a:outerShdw blurRad="38100" dist="38100" dir="2700000" algn="tl">
                    <a:srgbClr val="FFFFFF"/>
                  </a:outerShdw>
                </a:effectLst>
                <a:latin typeface="微软雅黑" panose="020B0503020204020204" pitchFamily="34" charset="-122"/>
                <a:ea typeface="微软雅黑" panose="020B0503020204020204" pitchFamily="34" charset="-122"/>
              </a:rPr>
              <a:t> </a:t>
            </a:r>
            <a:r>
              <a:rPr lang="zh-CN" altLang="en-US" sz="2100" dirty="0" smtClean="0">
                <a:solidFill>
                  <a:schemeClr val="bg1"/>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家</a:t>
            </a:r>
            <a:r>
              <a:rPr lang="zh-CN" altLang="en-US" sz="2100" dirty="0">
                <a:solidFill>
                  <a:schemeClr val="bg1"/>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国情怀</a:t>
            </a:r>
            <a:endParaRPr lang="zh-CN" altLang="en-US" sz="2100" dirty="0">
              <a:solidFill>
                <a:schemeClr val="bg1"/>
              </a:solidFill>
              <a:effectLst>
                <a:outerShdw blurRad="38100" dist="38100" dir="2700000" algn="tl">
                  <a:srgbClr val="FFFFFF"/>
                </a:outerShdw>
              </a:effectLst>
              <a:latin typeface="微软雅黑" panose="020B0503020204020204" pitchFamily="34" charset="-122"/>
              <a:ea typeface="微软雅黑" panose="020B0503020204020204" pitchFamily="34" charset="-122"/>
            </a:endParaRPr>
          </a:p>
        </p:txBody>
      </p:sp>
      <p:sp>
        <p:nvSpPr>
          <p:cNvPr id="36" name="右箭头 35"/>
          <p:cNvSpPr>
            <a:spLocks noChangeArrowheads="1"/>
          </p:cNvSpPr>
          <p:nvPr/>
        </p:nvSpPr>
        <p:spPr bwMode="auto">
          <a:xfrm>
            <a:off x="4425553" y="1071066"/>
            <a:ext cx="450056" cy="252016"/>
          </a:xfrm>
          <a:prstGeom prst="rightArrow">
            <a:avLst>
              <a:gd name="adj1" fmla="val 50000"/>
              <a:gd name="adj2" fmla="val 50000"/>
            </a:avLst>
          </a:prstGeom>
          <a:solidFill>
            <a:srgbClr val="FF0000"/>
          </a:solidFill>
          <a:ln w="9525">
            <a:solidFill>
              <a:schemeClr val="tx1"/>
            </a:solidFill>
            <a:round/>
          </a:ln>
        </p:spPr>
        <p:txBody>
          <a:bodyPr lIns="80229" tIns="40115" rIns="80229" bIns="40115"/>
          <a:lstStyle/>
          <a:p>
            <a:endParaRPr lang="zh-CN" altLang="en-US" dirty="0">
              <a:latin typeface="Calibri" panose="020F0502020204030204" pitchFamily="34" charset="0"/>
            </a:endParaRPr>
          </a:p>
        </p:txBody>
      </p:sp>
      <p:sp>
        <p:nvSpPr>
          <p:cNvPr id="37" name="右箭头 36"/>
          <p:cNvSpPr>
            <a:spLocks noChangeArrowheads="1"/>
          </p:cNvSpPr>
          <p:nvPr/>
        </p:nvSpPr>
        <p:spPr bwMode="auto">
          <a:xfrm>
            <a:off x="4425553" y="1764109"/>
            <a:ext cx="450056" cy="252016"/>
          </a:xfrm>
          <a:prstGeom prst="rightArrow">
            <a:avLst>
              <a:gd name="adj1" fmla="val 50000"/>
              <a:gd name="adj2" fmla="val 50000"/>
            </a:avLst>
          </a:prstGeom>
          <a:solidFill>
            <a:srgbClr val="FF0000"/>
          </a:solidFill>
          <a:ln w="9525">
            <a:solidFill>
              <a:schemeClr val="tx1"/>
            </a:solidFill>
            <a:round/>
          </a:ln>
        </p:spPr>
        <p:txBody>
          <a:bodyPr lIns="80229" tIns="40115" rIns="80229" bIns="40115"/>
          <a:lstStyle/>
          <a:p>
            <a:endParaRPr lang="zh-CN" altLang="en-US" dirty="0">
              <a:latin typeface="Calibri" panose="020F0502020204030204" pitchFamily="34" charset="0"/>
            </a:endParaRPr>
          </a:p>
        </p:txBody>
      </p:sp>
      <p:sp>
        <p:nvSpPr>
          <p:cNvPr id="38" name="右箭头 37"/>
          <p:cNvSpPr>
            <a:spLocks noChangeArrowheads="1"/>
          </p:cNvSpPr>
          <p:nvPr/>
        </p:nvSpPr>
        <p:spPr bwMode="auto">
          <a:xfrm>
            <a:off x="4500563" y="2583160"/>
            <a:ext cx="450056" cy="252016"/>
          </a:xfrm>
          <a:prstGeom prst="rightArrow">
            <a:avLst>
              <a:gd name="adj1" fmla="val 50000"/>
              <a:gd name="adj2" fmla="val 50000"/>
            </a:avLst>
          </a:prstGeom>
          <a:solidFill>
            <a:srgbClr val="FF0000"/>
          </a:solidFill>
          <a:ln w="9525">
            <a:solidFill>
              <a:schemeClr val="tx1"/>
            </a:solidFill>
            <a:round/>
          </a:ln>
        </p:spPr>
        <p:txBody>
          <a:bodyPr lIns="80229" tIns="40115" rIns="80229" bIns="40115"/>
          <a:lstStyle/>
          <a:p>
            <a:endParaRPr lang="zh-CN" altLang="en-US" dirty="0">
              <a:latin typeface="Calibri" panose="020F0502020204030204" pitchFamily="34" charset="0"/>
            </a:endParaRPr>
          </a:p>
        </p:txBody>
      </p:sp>
      <p:sp>
        <p:nvSpPr>
          <p:cNvPr id="39" name="右箭头 38"/>
          <p:cNvSpPr>
            <a:spLocks noChangeArrowheads="1"/>
          </p:cNvSpPr>
          <p:nvPr/>
        </p:nvSpPr>
        <p:spPr bwMode="auto">
          <a:xfrm>
            <a:off x="4500563" y="3339207"/>
            <a:ext cx="450056" cy="252016"/>
          </a:xfrm>
          <a:prstGeom prst="rightArrow">
            <a:avLst>
              <a:gd name="adj1" fmla="val 50000"/>
              <a:gd name="adj2" fmla="val 50000"/>
            </a:avLst>
          </a:prstGeom>
          <a:solidFill>
            <a:srgbClr val="FF0000"/>
          </a:solidFill>
          <a:ln w="9525">
            <a:solidFill>
              <a:schemeClr val="tx1"/>
            </a:solidFill>
            <a:round/>
          </a:ln>
        </p:spPr>
        <p:txBody>
          <a:bodyPr lIns="80229" tIns="40115" rIns="80229" bIns="40115"/>
          <a:lstStyle/>
          <a:p>
            <a:endParaRPr lang="zh-CN" altLang="en-US" dirty="0">
              <a:latin typeface="Calibri" panose="020F0502020204030204" pitchFamily="34" charset="0"/>
            </a:endParaRPr>
          </a:p>
        </p:txBody>
      </p:sp>
      <p:sp>
        <p:nvSpPr>
          <p:cNvPr id="40" name="右箭头 39"/>
          <p:cNvSpPr>
            <a:spLocks noChangeArrowheads="1"/>
          </p:cNvSpPr>
          <p:nvPr/>
        </p:nvSpPr>
        <p:spPr bwMode="auto">
          <a:xfrm>
            <a:off x="4500563" y="4095254"/>
            <a:ext cx="450056" cy="252016"/>
          </a:xfrm>
          <a:prstGeom prst="rightArrow">
            <a:avLst>
              <a:gd name="adj1" fmla="val 50000"/>
              <a:gd name="adj2" fmla="val 50000"/>
            </a:avLst>
          </a:prstGeom>
          <a:solidFill>
            <a:srgbClr val="FF0000"/>
          </a:solidFill>
          <a:ln w="9525">
            <a:solidFill>
              <a:schemeClr val="tx1"/>
            </a:solidFill>
            <a:round/>
          </a:ln>
        </p:spPr>
        <p:txBody>
          <a:bodyPr lIns="80229" tIns="40115" rIns="80229" bIns="40115"/>
          <a:lstStyle/>
          <a:p>
            <a:endParaRPr lang="zh-CN" altLang="en-US" dirty="0">
              <a:latin typeface="Calibri" panose="020F0502020204030204" pitchFamily="34" charset="0"/>
            </a:endParaRPr>
          </a:p>
        </p:txBody>
      </p:sp>
      <p:sp>
        <p:nvSpPr>
          <p:cNvPr id="41" name="右箭头 40"/>
          <p:cNvSpPr>
            <a:spLocks noChangeArrowheads="1"/>
          </p:cNvSpPr>
          <p:nvPr/>
        </p:nvSpPr>
        <p:spPr bwMode="auto">
          <a:xfrm rot="-1803677">
            <a:off x="789161" y="1416421"/>
            <a:ext cx="525066" cy="252016"/>
          </a:xfrm>
          <a:prstGeom prst="rightArrow">
            <a:avLst>
              <a:gd name="adj1" fmla="val 50000"/>
              <a:gd name="adj2" fmla="val 49994"/>
            </a:avLst>
          </a:prstGeom>
          <a:solidFill>
            <a:srgbClr val="FF0000"/>
          </a:solidFill>
          <a:ln w="9525">
            <a:solidFill>
              <a:schemeClr val="tx1"/>
            </a:solidFill>
            <a:round/>
          </a:ln>
        </p:spPr>
        <p:txBody>
          <a:bodyPr lIns="80229" tIns="40115" rIns="80229" bIns="40115"/>
          <a:lstStyle/>
          <a:p>
            <a:endParaRPr lang="zh-CN" altLang="en-US" dirty="0">
              <a:latin typeface="Calibri" panose="020F0502020204030204" pitchFamily="34" charset="0"/>
            </a:endParaRPr>
          </a:p>
        </p:txBody>
      </p:sp>
      <p:sp>
        <p:nvSpPr>
          <p:cNvPr id="43" name="右箭头 42"/>
          <p:cNvSpPr>
            <a:spLocks noChangeArrowheads="1"/>
          </p:cNvSpPr>
          <p:nvPr/>
        </p:nvSpPr>
        <p:spPr bwMode="auto">
          <a:xfrm rot="-1174196">
            <a:off x="859482" y="1893618"/>
            <a:ext cx="525066" cy="252016"/>
          </a:xfrm>
          <a:prstGeom prst="rightArrow">
            <a:avLst>
              <a:gd name="adj1" fmla="val 50000"/>
              <a:gd name="adj2" fmla="val 49994"/>
            </a:avLst>
          </a:prstGeom>
          <a:solidFill>
            <a:srgbClr val="FF0000"/>
          </a:solidFill>
          <a:ln w="9525">
            <a:solidFill>
              <a:schemeClr val="tx1"/>
            </a:solidFill>
            <a:round/>
          </a:ln>
        </p:spPr>
        <p:txBody>
          <a:bodyPr lIns="80229" tIns="40115" rIns="80229" bIns="40115"/>
          <a:lstStyle/>
          <a:p>
            <a:endParaRPr lang="zh-CN" altLang="en-US" dirty="0">
              <a:latin typeface="Calibri" panose="020F0502020204030204" pitchFamily="34" charset="0"/>
            </a:endParaRPr>
          </a:p>
        </p:txBody>
      </p:sp>
      <p:sp>
        <p:nvSpPr>
          <p:cNvPr id="44" name="右箭头 43"/>
          <p:cNvSpPr>
            <a:spLocks noChangeArrowheads="1"/>
          </p:cNvSpPr>
          <p:nvPr/>
        </p:nvSpPr>
        <p:spPr bwMode="auto">
          <a:xfrm>
            <a:off x="825103" y="2646164"/>
            <a:ext cx="525066" cy="252016"/>
          </a:xfrm>
          <a:prstGeom prst="rightArrow">
            <a:avLst>
              <a:gd name="adj1" fmla="val 50000"/>
              <a:gd name="adj2" fmla="val 49994"/>
            </a:avLst>
          </a:prstGeom>
          <a:solidFill>
            <a:srgbClr val="FF0000"/>
          </a:solidFill>
          <a:ln w="9525">
            <a:solidFill>
              <a:schemeClr val="tx1"/>
            </a:solidFill>
            <a:round/>
          </a:ln>
        </p:spPr>
        <p:txBody>
          <a:bodyPr lIns="80229" tIns="40115" rIns="80229" bIns="40115"/>
          <a:lstStyle/>
          <a:p>
            <a:endParaRPr lang="zh-CN" altLang="en-US" dirty="0">
              <a:latin typeface="Calibri" panose="020F0502020204030204" pitchFamily="34" charset="0"/>
            </a:endParaRPr>
          </a:p>
        </p:txBody>
      </p:sp>
      <p:sp>
        <p:nvSpPr>
          <p:cNvPr id="45" name="右箭头 44"/>
          <p:cNvSpPr>
            <a:spLocks noChangeArrowheads="1"/>
          </p:cNvSpPr>
          <p:nvPr/>
        </p:nvSpPr>
        <p:spPr bwMode="auto">
          <a:xfrm rot="915308">
            <a:off x="854795" y="3203865"/>
            <a:ext cx="525066" cy="252016"/>
          </a:xfrm>
          <a:prstGeom prst="rightArrow">
            <a:avLst>
              <a:gd name="adj1" fmla="val 50000"/>
              <a:gd name="adj2" fmla="val 49994"/>
            </a:avLst>
          </a:prstGeom>
          <a:solidFill>
            <a:srgbClr val="FF0000"/>
          </a:solidFill>
          <a:ln w="9525">
            <a:solidFill>
              <a:schemeClr val="tx1"/>
            </a:solidFill>
            <a:round/>
          </a:ln>
        </p:spPr>
        <p:txBody>
          <a:bodyPr lIns="80229" tIns="40115" rIns="80229" bIns="40115"/>
          <a:lstStyle/>
          <a:p>
            <a:endParaRPr lang="zh-CN" altLang="en-US" dirty="0">
              <a:latin typeface="Calibri" panose="020F0502020204030204" pitchFamily="34" charset="0"/>
            </a:endParaRPr>
          </a:p>
        </p:txBody>
      </p:sp>
      <p:sp>
        <p:nvSpPr>
          <p:cNvPr id="46" name="右箭头 45"/>
          <p:cNvSpPr>
            <a:spLocks noChangeArrowheads="1"/>
          </p:cNvSpPr>
          <p:nvPr/>
        </p:nvSpPr>
        <p:spPr bwMode="auto">
          <a:xfrm rot="1627170">
            <a:off x="864171" y="3803569"/>
            <a:ext cx="525066" cy="252016"/>
          </a:xfrm>
          <a:prstGeom prst="rightArrow">
            <a:avLst>
              <a:gd name="adj1" fmla="val 50000"/>
              <a:gd name="adj2" fmla="val 49994"/>
            </a:avLst>
          </a:prstGeom>
          <a:solidFill>
            <a:srgbClr val="FF0000"/>
          </a:solidFill>
          <a:ln w="9525">
            <a:solidFill>
              <a:schemeClr val="tx1"/>
            </a:solidFill>
            <a:round/>
          </a:ln>
        </p:spPr>
        <p:txBody>
          <a:bodyPr lIns="80229" tIns="40115" rIns="80229" bIns="40115"/>
          <a:lstStyle/>
          <a:p>
            <a:endParaRPr lang="zh-CN" altLang="en-US" dirty="0">
              <a:latin typeface="Calibri" panose="020F0502020204030204" pitchFamily="34" charset="0"/>
            </a:endParaRPr>
          </a:p>
        </p:txBody>
      </p:sp>
      <p:sp>
        <p:nvSpPr>
          <p:cNvPr id="47" name="TextBox 46"/>
          <p:cNvSpPr txBox="1">
            <a:spLocks noChangeArrowheads="1"/>
          </p:cNvSpPr>
          <p:nvPr/>
        </p:nvSpPr>
        <p:spPr bwMode="auto">
          <a:xfrm>
            <a:off x="7500958" y="1234272"/>
            <a:ext cx="531357" cy="3150196"/>
          </a:xfrm>
          <a:prstGeom prst="rect">
            <a:avLst/>
          </a:prstGeom>
          <a:blipFill dpi="0" rotWithShape="1">
            <a:blip r:embed="rId1" cstate="print"/>
            <a:srcRect/>
            <a:tile tx="0" ty="0" sx="100000" sy="100000" flip="none" algn="tl"/>
          </a:blipFill>
          <a:ln w="31750">
            <a:solidFill>
              <a:srgbClr val="800000"/>
            </a:solidFill>
            <a:miter lim="800000"/>
          </a:ln>
        </p:spPr>
        <p:txBody>
          <a:bodyPr vert="eaVert" lIns="80229" tIns="40115" rIns="80229" bIns="40115">
            <a:spAutoFit/>
          </a:bodyPr>
          <a:lstStyle/>
          <a:p>
            <a:pPr>
              <a:defRPr/>
            </a:pPr>
            <a:r>
              <a:rPr lang="zh-CN" altLang="en-US" sz="2400" dirty="0">
                <a:solidFill>
                  <a:schemeClr val="accent2">
                    <a:lumMod val="75000"/>
                  </a:schemeClr>
                </a:solidFill>
                <a:effectLst>
                  <a:outerShdw blurRad="38100" dist="38100" dir="2700000" algn="tl">
                    <a:srgbClr val="C0C0C0"/>
                  </a:outerShdw>
                </a:effectLst>
                <a:latin typeface="黑体" panose="02010609060101010101" charset="-122"/>
                <a:ea typeface="黑体" panose="02010609060101010101" charset="-122"/>
              </a:rPr>
              <a:t>建构正确的历史认识</a:t>
            </a:r>
            <a:endParaRPr lang="zh-CN" altLang="en-US" sz="2400" dirty="0">
              <a:solidFill>
                <a:schemeClr val="accent2">
                  <a:lumMod val="75000"/>
                </a:schemeClr>
              </a:solidFill>
              <a:effectLst>
                <a:outerShdw blurRad="38100" dist="38100" dir="2700000" algn="tl">
                  <a:srgbClr val="C0C0C0"/>
                </a:outerShdw>
              </a:effectLst>
              <a:latin typeface="黑体" panose="02010609060101010101" charset="-122"/>
              <a:ea typeface="黑体" panose="02010609060101010101" charset="-122"/>
            </a:endParaRPr>
          </a:p>
        </p:txBody>
      </p:sp>
      <p:cxnSp>
        <p:nvCxnSpPr>
          <p:cNvPr id="49" name="直接连接符 48"/>
          <p:cNvCxnSpPr>
            <a:cxnSpLocks noChangeShapeType="1"/>
          </p:cNvCxnSpPr>
          <p:nvPr/>
        </p:nvCxnSpPr>
        <p:spPr bwMode="auto">
          <a:xfrm>
            <a:off x="7125891" y="1260079"/>
            <a:ext cx="0" cy="2961184"/>
          </a:xfrm>
          <a:prstGeom prst="line">
            <a:avLst/>
          </a:prstGeom>
          <a:noFill/>
          <a:ln w="53975">
            <a:solidFill>
              <a:srgbClr val="FF0000"/>
            </a:solidFill>
            <a:round/>
          </a:ln>
          <a:extLst>
            <a:ext uri="{909E8E84-426E-40DD-AFC4-6F175D3DCCD1}">
              <a14:hiddenFill xmlns:a14="http://schemas.microsoft.com/office/drawing/2010/main">
                <a:noFill/>
              </a14:hiddenFill>
            </a:ext>
          </a:extLst>
        </p:spPr>
      </p:cxnSp>
      <p:cxnSp>
        <p:nvCxnSpPr>
          <p:cNvPr id="53" name="直接连接符 52"/>
          <p:cNvCxnSpPr>
            <a:cxnSpLocks noChangeShapeType="1"/>
          </p:cNvCxnSpPr>
          <p:nvPr/>
        </p:nvCxnSpPr>
        <p:spPr bwMode="auto">
          <a:xfrm>
            <a:off x="6900863" y="1260078"/>
            <a:ext cx="225028" cy="0"/>
          </a:xfrm>
          <a:prstGeom prst="line">
            <a:avLst/>
          </a:prstGeom>
          <a:noFill/>
          <a:ln w="50800">
            <a:solidFill>
              <a:srgbClr val="FF0000"/>
            </a:solidFill>
            <a:round/>
          </a:ln>
          <a:extLst>
            <a:ext uri="{909E8E84-426E-40DD-AFC4-6F175D3DCCD1}">
              <a14:hiddenFill xmlns:a14="http://schemas.microsoft.com/office/drawing/2010/main">
                <a:noFill/>
              </a14:hiddenFill>
            </a:ext>
          </a:extLst>
        </p:spPr>
      </p:cxnSp>
      <p:cxnSp>
        <p:nvCxnSpPr>
          <p:cNvPr id="57" name="直接连接符 56"/>
          <p:cNvCxnSpPr>
            <a:cxnSpLocks noChangeShapeType="1"/>
          </p:cNvCxnSpPr>
          <p:nvPr/>
        </p:nvCxnSpPr>
        <p:spPr bwMode="auto">
          <a:xfrm>
            <a:off x="6900863" y="1953121"/>
            <a:ext cx="225028" cy="0"/>
          </a:xfrm>
          <a:prstGeom prst="line">
            <a:avLst/>
          </a:prstGeom>
          <a:noFill/>
          <a:ln w="50800">
            <a:solidFill>
              <a:srgbClr val="FF0000"/>
            </a:solidFill>
            <a:round/>
          </a:ln>
          <a:extLst>
            <a:ext uri="{909E8E84-426E-40DD-AFC4-6F175D3DCCD1}">
              <a14:hiddenFill xmlns:a14="http://schemas.microsoft.com/office/drawing/2010/main">
                <a:noFill/>
              </a14:hiddenFill>
            </a:ext>
          </a:extLst>
        </p:spPr>
      </p:cxnSp>
      <p:cxnSp>
        <p:nvCxnSpPr>
          <p:cNvPr id="58" name="直接连接符 57"/>
          <p:cNvCxnSpPr>
            <a:cxnSpLocks noChangeShapeType="1"/>
          </p:cNvCxnSpPr>
          <p:nvPr/>
        </p:nvCxnSpPr>
        <p:spPr bwMode="auto">
          <a:xfrm>
            <a:off x="6900863" y="2709168"/>
            <a:ext cx="225028" cy="0"/>
          </a:xfrm>
          <a:prstGeom prst="line">
            <a:avLst/>
          </a:prstGeom>
          <a:noFill/>
          <a:ln w="50800">
            <a:solidFill>
              <a:srgbClr val="FF0000"/>
            </a:solidFill>
            <a:round/>
          </a:ln>
          <a:extLst>
            <a:ext uri="{909E8E84-426E-40DD-AFC4-6F175D3DCCD1}">
              <a14:hiddenFill xmlns:a14="http://schemas.microsoft.com/office/drawing/2010/main">
                <a:noFill/>
              </a14:hiddenFill>
            </a:ext>
          </a:extLst>
        </p:spPr>
      </p:cxnSp>
      <p:cxnSp>
        <p:nvCxnSpPr>
          <p:cNvPr id="59" name="直接连接符 58"/>
          <p:cNvCxnSpPr>
            <a:cxnSpLocks noChangeShapeType="1"/>
          </p:cNvCxnSpPr>
          <p:nvPr/>
        </p:nvCxnSpPr>
        <p:spPr bwMode="auto">
          <a:xfrm>
            <a:off x="6900863" y="3465215"/>
            <a:ext cx="225028" cy="0"/>
          </a:xfrm>
          <a:prstGeom prst="line">
            <a:avLst/>
          </a:prstGeom>
          <a:noFill/>
          <a:ln w="50800">
            <a:solidFill>
              <a:srgbClr val="FF0000"/>
            </a:solidFill>
            <a:round/>
          </a:ln>
          <a:extLst>
            <a:ext uri="{909E8E84-426E-40DD-AFC4-6F175D3DCCD1}">
              <a14:hiddenFill xmlns:a14="http://schemas.microsoft.com/office/drawing/2010/main">
                <a:noFill/>
              </a14:hiddenFill>
            </a:ext>
          </a:extLst>
        </p:spPr>
      </p:cxnSp>
      <p:cxnSp>
        <p:nvCxnSpPr>
          <p:cNvPr id="60" name="直接连接符 59"/>
          <p:cNvCxnSpPr>
            <a:cxnSpLocks noChangeShapeType="1"/>
          </p:cNvCxnSpPr>
          <p:nvPr/>
        </p:nvCxnSpPr>
        <p:spPr bwMode="auto">
          <a:xfrm>
            <a:off x="6900863" y="4221262"/>
            <a:ext cx="225028" cy="0"/>
          </a:xfrm>
          <a:prstGeom prst="line">
            <a:avLst/>
          </a:prstGeom>
          <a:noFill/>
          <a:ln w="50800">
            <a:solidFill>
              <a:srgbClr val="FF0000"/>
            </a:solidFill>
            <a:round/>
          </a:ln>
          <a:extLst>
            <a:ext uri="{909E8E84-426E-40DD-AFC4-6F175D3DCCD1}">
              <a14:hiddenFill xmlns:a14="http://schemas.microsoft.com/office/drawing/2010/main">
                <a:noFill/>
              </a14:hiddenFill>
            </a:ext>
          </a:extLst>
        </p:spPr>
      </p:cxnSp>
      <p:sp>
        <p:nvSpPr>
          <p:cNvPr id="8225" name="Text Box 33"/>
          <p:cNvSpPr txBox="1">
            <a:spLocks noChangeArrowheads="1"/>
          </p:cNvSpPr>
          <p:nvPr/>
        </p:nvSpPr>
        <p:spPr bwMode="auto">
          <a:xfrm>
            <a:off x="318790" y="85172"/>
            <a:ext cx="7957245" cy="593270"/>
          </a:xfrm>
          <a:prstGeom prst="rect">
            <a:avLst/>
          </a:prstGeom>
          <a:solidFill>
            <a:srgbClr val="EB193E"/>
          </a:solidFill>
        </p:spPr>
        <p:style>
          <a:lnRef idx="2">
            <a:schemeClr val="accent2"/>
          </a:lnRef>
          <a:fillRef idx="1">
            <a:schemeClr val="lt1"/>
          </a:fillRef>
          <a:effectRef idx="0">
            <a:schemeClr val="accent2"/>
          </a:effectRef>
          <a:fontRef idx="minor">
            <a:schemeClr val="dk1"/>
          </a:fontRef>
        </p:style>
        <p:txBody>
          <a:bodyPr lIns="80229" tIns="40115" rIns="80229" bIns="40115">
            <a:spAutoFit/>
          </a:bodyPr>
          <a:lstStyle/>
          <a:p>
            <a:pPr algn="ctr">
              <a:lnSpc>
                <a:spcPts val="4385"/>
              </a:lnSpc>
              <a:defRPr/>
            </a:pPr>
            <a:r>
              <a:rPr lang="en-US" altLang="zh-CN" sz="3200" dirty="0">
                <a:effectLst>
                  <a:outerShdw blurRad="38100" dist="38100" dir="2700000" algn="tl">
                    <a:srgbClr val="C0C0C0"/>
                  </a:outerShdw>
                </a:effectLst>
                <a:latin typeface="黑体" panose="02010609060101010101" charset="-122"/>
                <a:ea typeface="黑体" panose="02010609060101010101" charset="-122"/>
              </a:rPr>
              <a:t> </a:t>
            </a:r>
            <a:r>
              <a:rPr lang="zh-CN" altLang="en-US" sz="3200" dirty="0" smtClean="0">
                <a:solidFill>
                  <a:schemeClr val="bg1"/>
                </a:solidFill>
                <a:effectLst>
                  <a:outerShdw blurRad="38100" dist="38100" dir="2700000" algn="tl">
                    <a:srgbClr val="C0C0C0"/>
                  </a:outerShdw>
                </a:effectLst>
                <a:latin typeface="黑体" panose="02010609060101010101" charset="-122"/>
                <a:ea typeface="黑体" panose="02010609060101010101" charset="-122"/>
              </a:rPr>
              <a:t>学科育人：历史</a:t>
            </a:r>
            <a:r>
              <a:rPr lang="zh-CN" altLang="en-US" sz="3200" dirty="0">
                <a:solidFill>
                  <a:schemeClr val="bg1"/>
                </a:solidFill>
                <a:effectLst>
                  <a:outerShdw blurRad="38100" dist="38100" dir="2700000" algn="tl">
                    <a:srgbClr val="C0C0C0"/>
                  </a:outerShdw>
                </a:effectLst>
                <a:latin typeface="黑体" panose="02010609060101010101" charset="-122"/>
                <a:ea typeface="黑体" panose="02010609060101010101" charset="-122"/>
              </a:rPr>
              <a:t>学科核心</a:t>
            </a:r>
            <a:r>
              <a:rPr lang="zh-CN" altLang="en-US" sz="3200" dirty="0" smtClean="0">
                <a:solidFill>
                  <a:schemeClr val="bg1"/>
                </a:solidFill>
                <a:effectLst>
                  <a:outerShdw blurRad="38100" dist="38100" dir="2700000" algn="tl">
                    <a:srgbClr val="C0C0C0"/>
                  </a:outerShdw>
                </a:effectLst>
                <a:latin typeface="黑体" panose="02010609060101010101" charset="-122"/>
                <a:ea typeface="黑体" panose="02010609060101010101" charset="-122"/>
              </a:rPr>
              <a:t>素养</a:t>
            </a:r>
            <a:endParaRPr lang="zh-CN" altLang="en-US" sz="3200" dirty="0">
              <a:solidFill>
                <a:schemeClr val="bg1"/>
              </a:solidFill>
              <a:latin typeface="Arial" panose="020B0604020202020204" pitchFamily="34" charset="0"/>
            </a:endParaRPr>
          </a:p>
        </p:txBody>
      </p:sp>
      <p:cxnSp>
        <p:nvCxnSpPr>
          <p:cNvPr id="32" name="直接箭头连接符 31"/>
          <p:cNvCxnSpPr>
            <a:cxnSpLocks noChangeShapeType="1"/>
          </p:cNvCxnSpPr>
          <p:nvPr/>
        </p:nvCxnSpPr>
        <p:spPr bwMode="auto">
          <a:xfrm>
            <a:off x="7125891" y="2709168"/>
            <a:ext cx="375047" cy="0"/>
          </a:xfrm>
          <a:prstGeom prst="straightConnector1">
            <a:avLst/>
          </a:prstGeom>
          <a:noFill/>
          <a:ln w="47625">
            <a:solidFill>
              <a:srgbClr val="FF0000"/>
            </a:solidFill>
            <a:round/>
            <a:tailEnd type="arrow" w="med" len="med"/>
          </a:ln>
          <a:extLst>
            <a:ext uri="{909E8E84-426E-40DD-AFC4-6F175D3DCCD1}">
              <a14:hiddenFill xmlns:a14="http://schemas.microsoft.com/office/drawing/2010/main">
                <a:noFill/>
              </a14:hiddenFill>
            </a:ext>
          </a:extLst>
        </p:spPr>
      </p:cxnSp>
      <p:sp>
        <p:nvSpPr>
          <p:cNvPr id="33" name="TextBox 32"/>
          <p:cNvSpPr txBox="1">
            <a:spLocks noChangeArrowheads="1"/>
          </p:cNvSpPr>
          <p:nvPr/>
        </p:nvSpPr>
        <p:spPr bwMode="auto">
          <a:xfrm>
            <a:off x="8143900" y="1234272"/>
            <a:ext cx="531357" cy="3150196"/>
          </a:xfrm>
          <a:prstGeom prst="rect">
            <a:avLst/>
          </a:prstGeom>
          <a:blipFill dpi="0" rotWithShape="1">
            <a:blip r:embed="rId1" cstate="print"/>
            <a:srcRect/>
            <a:tile tx="0" ty="0" sx="100000" sy="100000" flip="none" algn="tl"/>
          </a:blipFill>
          <a:ln w="31750">
            <a:solidFill>
              <a:srgbClr val="800000"/>
            </a:solidFill>
            <a:miter lim="800000"/>
          </a:ln>
        </p:spPr>
        <p:txBody>
          <a:bodyPr vert="eaVert" lIns="80229" tIns="40115" rIns="80229" bIns="40115">
            <a:spAutoFit/>
          </a:bodyPr>
          <a:lstStyle/>
          <a:p>
            <a:pPr>
              <a:defRPr/>
            </a:pPr>
            <a:r>
              <a:rPr lang="zh-CN" altLang="en-US" sz="2400" dirty="0">
                <a:solidFill>
                  <a:schemeClr val="accent2">
                    <a:lumMod val="75000"/>
                  </a:schemeClr>
                </a:solidFill>
                <a:effectLst>
                  <a:outerShdw blurRad="38100" dist="38100" dir="2700000" algn="tl">
                    <a:srgbClr val="C0C0C0"/>
                  </a:outerShdw>
                </a:effectLst>
                <a:latin typeface="黑体" panose="02010609060101010101" charset="-122"/>
                <a:ea typeface="黑体" panose="02010609060101010101" charset="-122"/>
              </a:rPr>
              <a:t>落实立德树人的任务</a:t>
            </a:r>
            <a:endParaRPr lang="zh-CN" altLang="en-US" sz="2400" dirty="0">
              <a:solidFill>
                <a:schemeClr val="accent2">
                  <a:lumMod val="75000"/>
                </a:schemeClr>
              </a:solidFill>
              <a:effectLst>
                <a:outerShdw blurRad="38100" dist="38100" dir="2700000" algn="tl">
                  <a:srgbClr val="C0C0C0"/>
                </a:outerShdw>
              </a:effectLst>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linds(horizontal)">
                                      <p:cBhvr>
                                        <p:cTn id="12" dur="500"/>
                                        <p:tgtEl>
                                          <p:spTgt spid="41"/>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linds(horizontal)">
                                      <p:cBhvr>
                                        <p:cTn id="21" dur="500"/>
                                        <p:tgtEl>
                                          <p:spTgt spid="36"/>
                                        </p:tgtEl>
                                      </p:cBhvr>
                                    </p:animEffect>
                                  </p:childTnLst>
                                </p:cTn>
                              </p:par>
                            </p:childTnLst>
                          </p:cTn>
                        </p:par>
                        <p:par>
                          <p:cTn id="22" fill="hold">
                            <p:stCondLst>
                              <p:cond delay="500"/>
                            </p:stCondLst>
                            <p:childTnLst>
                              <p:par>
                                <p:cTn id="23" presetID="3" presetClass="entr" presetSubtype="1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blinds(horizontal)">
                                      <p:cBhvr>
                                        <p:cTn id="30" dur="500"/>
                                        <p:tgtEl>
                                          <p:spTgt spid="43"/>
                                        </p:tgtEl>
                                      </p:cBhvr>
                                    </p:animEffect>
                                  </p:childTnLst>
                                </p:cTn>
                              </p:par>
                            </p:childTnLst>
                          </p:cTn>
                        </p:par>
                        <p:par>
                          <p:cTn id="31" fill="hold">
                            <p:stCondLst>
                              <p:cond delay="500"/>
                            </p:stCondLst>
                            <p:childTnLst>
                              <p:par>
                                <p:cTn id="32" presetID="3" presetClass="entr" presetSubtype="1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blinds(horizontal)">
                                      <p:cBhvr>
                                        <p:cTn id="39" dur="500"/>
                                        <p:tgtEl>
                                          <p:spTgt spid="37"/>
                                        </p:tgtEl>
                                      </p:cBhvr>
                                    </p:animEffect>
                                  </p:childTnLst>
                                </p:cTn>
                              </p:par>
                            </p:childTnLst>
                          </p:cTn>
                        </p:par>
                        <p:par>
                          <p:cTn id="40" fill="hold">
                            <p:stCondLst>
                              <p:cond delay="500"/>
                            </p:stCondLst>
                            <p:childTnLst>
                              <p:par>
                                <p:cTn id="41" presetID="3" presetClass="entr" presetSubtype="1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linds(horizont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blinds(horizontal)">
                                      <p:cBhvr>
                                        <p:cTn id="48" dur="500"/>
                                        <p:tgtEl>
                                          <p:spTgt spid="44"/>
                                        </p:tgtEl>
                                      </p:cBhvr>
                                    </p:animEffect>
                                  </p:childTnLst>
                                </p:cTn>
                              </p:par>
                            </p:childTnLst>
                          </p:cTn>
                        </p:par>
                        <p:par>
                          <p:cTn id="49" fill="hold">
                            <p:stCondLst>
                              <p:cond delay="500"/>
                            </p:stCondLst>
                            <p:childTnLst>
                              <p:par>
                                <p:cTn id="50" presetID="3" presetClass="entr" presetSubtype="10"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horizont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blinds(horizontal)">
                                      <p:cBhvr>
                                        <p:cTn id="57" dur="500"/>
                                        <p:tgtEl>
                                          <p:spTgt spid="38"/>
                                        </p:tgtEl>
                                      </p:cBhvr>
                                    </p:animEffect>
                                  </p:childTnLst>
                                </p:cTn>
                              </p:par>
                            </p:childTnLst>
                          </p:cTn>
                        </p:par>
                        <p:par>
                          <p:cTn id="58" fill="hold">
                            <p:stCondLst>
                              <p:cond delay="500"/>
                            </p:stCondLst>
                            <p:childTnLst>
                              <p:par>
                                <p:cTn id="59" presetID="3" presetClass="entr" presetSubtype="1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blinds(horizontal)">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blinds(horizontal)">
                                      <p:cBhvr>
                                        <p:cTn id="66" dur="500"/>
                                        <p:tgtEl>
                                          <p:spTgt spid="45"/>
                                        </p:tgtEl>
                                      </p:cBhvr>
                                    </p:animEffect>
                                  </p:childTnLst>
                                </p:cTn>
                              </p:par>
                            </p:childTnLst>
                          </p:cTn>
                        </p:par>
                        <p:par>
                          <p:cTn id="67" fill="hold">
                            <p:stCondLst>
                              <p:cond delay="500"/>
                            </p:stCondLst>
                            <p:childTnLst>
                              <p:par>
                                <p:cTn id="68" presetID="3" presetClass="entr" presetSubtype="10"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blinds(horizontal)">
                                      <p:cBhvr>
                                        <p:cTn id="70" dur="500"/>
                                        <p:tgtEl>
                                          <p:spTgt spid="11"/>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blinds(horizontal)">
                                      <p:cBhvr>
                                        <p:cTn id="75" dur="500"/>
                                        <p:tgtEl>
                                          <p:spTgt spid="39"/>
                                        </p:tgtEl>
                                      </p:cBhvr>
                                    </p:animEffect>
                                  </p:childTnLst>
                                </p:cTn>
                              </p:par>
                            </p:childTnLst>
                          </p:cTn>
                        </p:par>
                        <p:par>
                          <p:cTn id="76" fill="hold">
                            <p:stCondLst>
                              <p:cond delay="500"/>
                            </p:stCondLst>
                            <p:childTnLst>
                              <p:par>
                                <p:cTn id="77" presetID="3" presetClass="entr" presetSubtype="10"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blinds(horizontal)">
                                      <p:cBhvr>
                                        <p:cTn id="79" dur="500"/>
                                        <p:tgtEl>
                                          <p:spTgt spid="16"/>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blinds(horizontal)">
                                      <p:cBhvr>
                                        <p:cTn id="84" dur="500"/>
                                        <p:tgtEl>
                                          <p:spTgt spid="46"/>
                                        </p:tgtEl>
                                      </p:cBhvr>
                                    </p:animEffect>
                                  </p:childTnLst>
                                </p:cTn>
                              </p:par>
                            </p:childTnLst>
                          </p:cTn>
                        </p:par>
                        <p:par>
                          <p:cTn id="85" fill="hold">
                            <p:stCondLst>
                              <p:cond delay="500"/>
                            </p:stCondLst>
                            <p:childTnLst>
                              <p:par>
                                <p:cTn id="86" presetID="3" presetClass="entr" presetSubtype="10" fill="hold" grpId="0" nodeType="after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blinds(horizontal)">
                                      <p:cBhvr>
                                        <p:cTn id="88" dur="500"/>
                                        <p:tgtEl>
                                          <p:spTgt spid="12"/>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blinds(horizontal)">
                                      <p:cBhvr>
                                        <p:cTn id="93" dur="500"/>
                                        <p:tgtEl>
                                          <p:spTgt spid="40"/>
                                        </p:tgtEl>
                                      </p:cBhvr>
                                    </p:animEffect>
                                  </p:childTnLst>
                                </p:cTn>
                              </p:par>
                            </p:childTnLst>
                          </p:cTn>
                        </p:par>
                        <p:par>
                          <p:cTn id="94" fill="hold">
                            <p:stCondLst>
                              <p:cond delay="500"/>
                            </p:stCondLst>
                            <p:childTnLst>
                              <p:par>
                                <p:cTn id="95" presetID="3" presetClass="entr" presetSubtype="1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blinds(horizontal)">
                                      <p:cBhvr>
                                        <p:cTn id="97" dur="500"/>
                                        <p:tgtEl>
                                          <p:spTgt spid="17"/>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blinds(horizontal)">
                                      <p:cBhvr>
                                        <p:cTn id="102" dur="500"/>
                                        <p:tgtEl>
                                          <p:spTgt spid="53"/>
                                        </p:tgtEl>
                                      </p:cBhvr>
                                    </p:animEffect>
                                  </p:childTnLst>
                                </p:cTn>
                              </p:par>
                              <p:par>
                                <p:cTn id="103" presetID="3" presetClass="entr" presetSubtype="10" fill="hold" nodeType="withEffect">
                                  <p:stCondLst>
                                    <p:cond delay="0"/>
                                  </p:stCondLst>
                                  <p:childTnLst>
                                    <p:set>
                                      <p:cBhvr>
                                        <p:cTn id="104" dur="1" fill="hold">
                                          <p:stCondLst>
                                            <p:cond delay="0"/>
                                          </p:stCondLst>
                                        </p:cTn>
                                        <p:tgtEl>
                                          <p:spTgt spid="57"/>
                                        </p:tgtEl>
                                        <p:attrNameLst>
                                          <p:attrName>style.visibility</p:attrName>
                                        </p:attrNameLst>
                                      </p:cBhvr>
                                      <p:to>
                                        <p:strVal val="visible"/>
                                      </p:to>
                                    </p:set>
                                    <p:animEffect transition="in" filter="blinds(horizontal)">
                                      <p:cBhvr>
                                        <p:cTn id="105" dur="500"/>
                                        <p:tgtEl>
                                          <p:spTgt spid="57"/>
                                        </p:tgtEl>
                                      </p:cBhvr>
                                    </p:animEffect>
                                  </p:childTnLst>
                                </p:cTn>
                              </p:par>
                              <p:par>
                                <p:cTn id="106" presetID="3" presetClass="entr" presetSubtype="10"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Effect transition="in" filter="blinds(horizontal)">
                                      <p:cBhvr>
                                        <p:cTn id="108" dur="500"/>
                                        <p:tgtEl>
                                          <p:spTgt spid="58"/>
                                        </p:tgtEl>
                                      </p:cBhvr>
                                    </p:animEffect>
                                  </p:childTnLst>
                                </p:cTn>
                              </p:par>
                              <p:par>
                                <p:cTn id="109" presetID="3" presetClass="entr" presetSubtype="10" fill="hold" nodeType="withEffect">
                                  <p:stCondLst>
                                    <p:cond delay="0"/>
                                  </p:stCondLst>
                                  <p:childTnLst>
                                    <p:set>
                                      <p:cBhvr>
                                        <p:cTn id="110" dur="1" fill="hold">
                                          <p:stCondLst>
                                            <p:cond delay="0"/>
                                          </p:stCondLst>
                                        </p:cTn>
                                        <p:tgtEl>
                                          <p:spTgt spid="59"/>
                                        </p:tgtEl>
                                        <p:attrNameLst>
                                          <p:attrName>style.visibility</p:attrName>
                                        </p:attrNameLst>
                                      </p:cBhvr>
                                      <p:to>
                                        <p:strVal val="visible"/>
                                      </p:to>
                                    </p:set>
                                    <p:animEffect transition="in" filter="blinds(horizontal)">
                                      <p:cBhvr>
                                        <p:cTn id="111" dur="500"/>
                                        <p:tgtEl>
                                          <p:spTgt spid="59"/>
                                        </p:tgtEl>
                                      </p:cBhvr>
                                    </p:animEffect>
                                  </p:childTnLst>
                                </p:cTn>
                              </p:par>
                              <p:par>
                                <p:cTn id="112" presetID="3" presetClass="entr" presetSubtype="10" fill="hold" nodeType="withEffect">
                                  <p:stCondLst>
                                    <p:cond delay="0"/>
                                  </p:stCondLst>
                                  <p:childTnLst>
                                    <p:set>
                                      <p:cBhvr>
                                        <p:cTn id="113" dur="1" fill="hold">
                                          <p:stCondLst>
                                            <p:cond delay="0"/>
                                          </p:stCondLst>
                                        </p:cTn>
                                        <p:tgtEl>
                                          <p:spTgt spid="60"/>
                                        </p:tgtEl>
                                        <p:attrNameLst>
                                          <p:attrName>style.visibility</p:attrName>
                                        </p:attrNameLst>
                                      </p:cBhvr>
                                      <p:to>
                                        <p:strVal val="visible"/>
                                      </p:to>
                                    </p:set>
                                    <p:animEffect transition="in" filter="blinds(horizontal)">
                                      <p:cBhvr>
                                        <p:cTn id="114" dur="500"/>
                                        <p:tgtEl>
                                          <p:spTgt spid="60"/>
                                        </p:tgtEl>
                                      </p:cBhvr>
                                    </p:animEffect>
                                  </p:childTnLst>
                                </p:cTn>
                              </p:par>
                              <p:par>
                                <p:cTn id="115" presetID="3" presetClass="entr" presetSubtype="10" fill="hold" nodeType="withEffect">
                                  <p:stCondLst>
                                    <p:cond delay="0"/>
                                  </p:stCondLst>
                                  <p:childTnLst>
                                    <p:set>
                                      <p:cBhvr>
                                        <p:cTn id="116" dur="1" fill="hold">
                                          <p:stCondLst>
                                            <p:cond delay="0"/>
                                          </p:stCondLst>
                                        </p:cTn>
                                        <p:tgtEl>
                                          <p:spTgt spid="49"/>
                                        </p:tgtEl>
                                        <p:attrNameLst>
                                          <p:attrName>style.visibility</p:attrName>
                                        </p:attrNameLst>
                                      </p:cBhvr>
                                      <p:to>
                                        <p:strVal val="visible"/>
                                      </p:to>
                                    </p:set>
                                    <p:animEffect transition="in" filter="blinds(horizontal)">
                                      <p:cBhvr>
                                        <p:cTn id="117" dur="500"/>
                                        <p:tgtEl>
                                          <p:spTgt spid="49"/>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blinds(horizontal)">
                                      <p:cBhvr>
                                        <p:cTn id="122" dur="500"/>
                                        <p:tgtEl>
                                          <p:spTgt spid="47"/>
                                        </p:tgtEl>
                                      </p:cBhvr>
                                    </p:animEffect>
                                  </p:childTnLst>
                                </p:cTn>
                              </p:par>
                              <p:par>
                                <p:cTn id="123" presetID="3" presetClass="entr" presetSubtype="10" fill="hold" nodeType="withEffect">
                                  <p:stCondLst>
                                    <p:cond delay="0"/>
                                  </p:stCondLst>
                                  <p:childTnLst>
                                    <p:set>
                                      <p:cBhvr>
                                        <p:cTn id="124" dur="1" fill="hold">
                                          <p:stCondLst>
                                            <p:cond delay="0"/>
                                          </p:stCondLst>
                                        </p:cTn>
                                        <p:tgtEl>
                                          <p:spTgt spid="32"/>
                                        </p:tgtEl>
                                        <p:attrNameLst>
                                          <p:attrName>style.visibility</p:attrName>
                                        </p:attrNameLst>
                                      </p:cBhvr>
                                      <p:to>
                                        <p:strVal val="visible"/>
                                      </p:to>
                                    </p:set>
                                    <p:animEffect transition="in" filter="blinds(horizontal)">
                                      <p:cBhvr>
                                        <p:cTn id="125" dur="500"/>
                                        <p:tgtEl>
                                          <p:spTgt spid="32"/>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33"/>
                                        </p:tgtEl>
                                        <p:attrNameLst>
                                          <p:attrName>style.visibility</p:attrName>
                                        </p:attrNameLst>
                                      </p:cBhvr>
                                      <p:to>
                                        <p:strVal val="visible"/>
                                      </p:to>
                                    </p:set>
                                    <p:animEffect transition="in" filter="blinds(horizontal)">
                                      <p:cBhvr>
                                        <p:cTn id="1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P spid="10" grpId="0" animBg="1"/>
      <p:bldP spid="11" grpId="0" animBg="1"/>
      <p:bldP spid="12" grpId="0" animBg="1"/>
      <p:bldP spid="13" grpId="0" animBg="1"/>
      <p:bldP spid="14" grpId="0" animBg="1"/>
      <p:bldP spid="15" grpId="0" animBg="1"/>
      <p:bldP spid="16" grpId="0" animBg="1"/>
      <p:bldP spid="17" grpId="0" animBg="1"/>
      <p:bldP spid="36" grpId="0" animBg="1"/>
      <p:bldP spid="37" grpId="0" animBg="1"/>
      <p:bldP spid="38" grpId="0" animBg="1"/>
      <p:bldP spid="39" grpId="0" animBg="1"/>
      <p:bldP spid="40" grpId="0" animBg="1"/>
      <p:bldP spid="41" grpId="0" animBg="1"/>
      <p:bldP spid="43" grpId="0" animBg="1"/>
      <p:bldP spid="44" grpId="0" animBg="1"/>
      <p:bldP spid="45" grpId="0" animBg="1"/>
      <p:bldP spid="46" grpId="0" animBg="1"/>
      <p:bldP spid="47"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Administrator\桌面\复件 (4) 复件 4\ba8d822b65905f9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22" y="-17461"/>
            <a:ext cx="8991600" cy="50577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2910" y="1091396"/>
            <a:ext cx="7500990" cy="2726988"/>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ts val="3700"/>
              </a:lnSpc>
            </a:pPr>
            <a:r>
              <a:rPr lang="zh-CN" altLang="en-US" sz="2400" b="1" dirty="0" smtClean="0">
                <a:latin typeface="华文中宋" panose="02010600040101010101" pitchFamily="2" charset="-122"/>
                <a:ea typeface="华文中宋" panose="02010600040101010101" pitchFamily="2" charset="-122"/>
              </a:rPr>
              <a:t>     </a:t>
            </a:r>
            <a:r>
              <a:rPr lang="zh-CN" altLang="en-US" sz="2800" b="1" dirty="0" smtClean="0">
                <a:latin typeface="华文中宋" panose="02010600040101010101" pitchFamily="2" charset="-122"/>
                <a:ea typeface="华文中宋" panose="02010600040101010101" pitchFamily="2" charset="-122"/>
              </a:rPr>
              <a:t>一节时间有限的历史课，既不太可能同时完成五大学科核心素养的涵育，也不会只囿于一个，较为理想的状态是从具体情况出发，顺势而为。</a:t>
            </a:r>
            <a:endParaRPr lang="en-US" altLang="zh-CN" sz="2800" b="1" dirty="0" smtClean="0">
              <a:latin typeface="华文中宋" panose="02010600040101010101" pitchFamily="2" charset="-122"/>
              <a:ea typeface="华文中宋" panose="02010600040101010101" pitchFamily="2" charset="-122"/>
            </a:endParaRPr>
          </a:p>
          <a:p>
            <a:pPr>
              <a:lnSpc>
                <a:spcPts val="3700"/>
              </a:lnSpc>
            </a:pPr>
            <a:r>
              <a:rPr lang="en-US" altLang="zh-CN" sz="2000" b="1" dirty="0" smtClean="0">
                <a:latin typeface="华文中宋" panose="02010600040101010101" pitchFamily="2" charset="-122"/>
                <a:ea typeface="华文中宋" panose="02010600040101010101" pitchFamily="2" charset="-122"/>
              </a:rPr>
              <a:t>——</a:t>
            </a:r>
            <a:r>
              <a:rPr lang="zh-CN" altLang="en-US" sz="2000" b="1" dirty="0" smtClean="0">
                <a:latin typeface="华文中宋" panose="02010600040101010101" pitchFamily="2" charset="-122"/>
                <a:ea typeface="华文中宋" panose="02010600040101010101" pitchFamily="2" charset="-122"/>
              </a:rPr>
              <a:t>郑婷婷</a:t>
            </a:r>
            <a:r>
              <a:rPr lang="en-US" altLang="zh-CN" sz="2000" b="1" dirty="0" smtClean="0">
                <a:latin typeface="华文中宋" panose="02010600040101010101" pitchFamily="2" charset="-122"/>
                <a:ea typeface="华文中宋" panose="02010600040101010101" pitchFamily="2" charset="-122"/>
              </a:rPr>
              <a:t>《</a:t>
            </a:r>
            <a:r>
              <a:rPr lang="zh-CN" altLang="en-US" sz="2000" b="1" dirty="0" smtClean="0">
                <a:latin typeface="华文中宋" panose="02010600040101010101" pitchFamily="2" charset="-122"/>
                <a:ea typeface="华文中宋" panose="02010600040101010101" pitchFamily="2" charset="-122"/>
              </a:rPr>
              <a:t>指向深度学习的中学历史教学问题链设计刍议</a:t>
            </a:r>
            <a:r>
              <a:rPr lang="en-US" altLang="zh-CN" sz="2000" b="1" dirty="0" smtClean="0">
                <a:latin typeface="华文中宋" panose="02010600040101010101" pitchFamily="2" charset="-122"/>
                <a:ea typeface="华文中宋" panose="02010600040101010101" pitchFamily="2" charset="-122"/>
              </a:rPr>
              <a:t>》</a:t>
            </a:r>
            <a:endParaRPr lang="zh-CN" altLang="en-US" sz="2000" b="1" dirty="0">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4555"/>
    </mc:Choice>
    <mc:Fallback>
      <p:transition spd="slow" advTm="45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istrator\桌面\复件 (4) 复件 4\ba8d822b65905f9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525" y="-17461"/>
            <a:ext cx="8991600" cy="5057774"/>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727449" y="3024213"/>
            <a:ext cx="184708" cy="646321"/>
          </a:xfrm>
          <a:prstGeom prst="rect">
            <a:avLst/>
          </a:prstGeom>
        </p:spPr>
        <p:txBody>
          <a:bodyPr wrap="none" lIns="91429" tIns="45715" rIns="91429" bIns="45715">
            <a:spAutoFit/>
          </a:bodyPr>
          <a:lstStyle/>
          <a:p>
            <a:endParaRPr lang="zh-CN" altLang="en-US" sz="3600" dirty="0"/>
          </a:p>
        </p:txBody>
      </p:sp>
      <p:sp>
        <p:nvSpPr>
          <p:cNvPr id="28" name="TextBox 27"/>
          <p:cNvSpPr txBox="1"/>
          <p:nvPr/>
        </p:nvSpPr>
        <p:spPr>
          <a:xfrm>
            <a:off x="1571604" y="948520"/>
            <a:ext cx="7017405" cy="465734"/>
          </a:xfrm>
          <a:prstGeom prst="rect">
            <a:avLst/>
          </a:prstGeom>
          <a:noFill/>
        </p:spPr>
        <p:txBody>
          <a:bodyPr wrap="square" lIns="80229" tIns="40115" rIns="80229" bIns="40115" rtlCol="0">
            <a:spAutoFit/>
          </a:bodyPr>
          <a:lstStyle/>
          <a:p>
            <a:r>
              <a:rPr lang="en-US" altLang="zh-CN" sz="2500" b="1" dirty="0" smtClean="0">
                <a:latin typeface="华文中宋" panose="02010600040101010101" pitchFamily="2" charset="-122"/>
                <a:ea typeface="华文中宋" panose="02010600040101010101" pitchFamily="2" charset="-122"/>
              </a:rPr>
              <a:t>《</a:t>
            </a:r>
            <a:r>
              <a:rPr lang="zh-CN" altLang="en-US" sz="2500" b="1" dirty="0" smtClean="0">
                <a:latin typeface="华文中宋" panose="02010600040101010101" pitchFamily="2" charset="-122"/>
                <a:ea typeface="华文中宋" panose="02010600040101010101" pitchFamily="2" charset="-122"/>
              </a:rPr>
              <a:t>中外历史纲要（上）</a:t>
            </a:r>
            <a:r>
              <a:rPr lang="en-US" altLang="zh-CN" sz="2500" b="1" dirty="0" smtClean="0">
                <a:latin typeface="华文中宋" panose="02010600040101010101" pitchFamily="2" charset="-122"/>
                <a:ea typeface="华文中宋" panose="02010600040101010101" pitchFamily="2" charset="-122"/>
              </a:rPr>
              <a:t>》</a:t>
            </a:r>
            <a:r>
              <a:rPr lang="zh-CN" altLang="en-US" sz="2500" b="1" dirty="0" smtClean="0">
                <a:latin typeface="华文中宋" panose="02010600040101010101" pitchFamily="2" charset="-122"/>
                <a:ea typeface="华文中宋" panose="02010600040101010101" pitchFamily="2" charset="-122"/>
              </a:rPr>
              <a:t>第五单元第</a:t>
            </a:r>
            <a:r>
              <a:rPr lang="en-US" altLang="zh-CN" sz="2500" b="1" dirty="0" smtClean="0">
                <a:latin typeface="华文中宋" panose="02010600040101010101" pitchFamily="2" charset="-122"/>
                <a:ea typeface="华文中宋" panose="02010600040101010101" pitchFamily="2" charset="-122"/>
              </a:rPr>
              <a:t>18</a:t>
            </a:r>
            <a:r>
              <a:rPr lang="zh-CN" altLang="en-US" sz="2500" b="1" dirty="0" smtClean="0">
                <a:latin typeface="华文中宋" panose="02010600040101010101" pitchFamily="2" charset="-122"/>
                <a:ea typeface="华文中宋" panose="02010600040101010101" pitchFamily="2" charset="-122"/>
              </a:rPr>
              <a:t>课</a:t>
            </a:r>
            <a:endParaRPr lang="zh-CN" altLang="en-US" sz="2500" b="1" dirty="0">
              <a:latin typeface="华文中宋" panose="02010600040101010101" pitchFamily="2" charset="-122"/>
              <a:ea typeface="华文中宋" panose="02010600040101010101" pitchFamily="2" charset="-122"/>
            </a:endParaRPr>
          </a:p>
        </p:txBody>
      </p:sp>
      <p:sp>
        <p:nvSpPr>
          <p:cNvPr id="29" name="TextBox 28"/>
          <p:cNvSpPr txBox="1"/>
          <p:nvPr/>
        </p:nvSpPr>
        <p:spPr>
          <a:xfrm>
            <a:off x="0" y="1591462"/>
            <a:ext cx="9001125" cy="1050510"/>
          </a:xfrm>
          <a:prstGeom prst="rect">
            <a:avLst/>
          </a:prstGeom>
          <a:noFill/>
        </p:spPr>
        <p:txBody>
          <a:bodyPr wrap="square" lIns="80229" tIns="40115" rIns="80229" bIns="40115" rtlCol="0">
            <a:spAutoFit/>
          </a:bodyPr>
          <a:lstStyle/>
          <a:p>
            <a:endParaRPr lang="en-US" altLang="zh-CN" dirty="0" smtClean="0"/>
          </a:p>
          <a:p>
            <a:r>
              <a:rPr lang="en-US" altLang="zh-CN" sz="4000" dirty="0">
                <a:latin typeface="华文中宋" panose="02010600040101010101" pitchFamily="2" charset="-122"/>
                <a:ea typeface="华文中宋" panose="02010600040101010101" pitchFamily="2" charset="-122"/>
              </a:rPr>
              <a:t> </a:t>
            </a:r>
            <a:r>
              <a:rPr lang="en-US" altLang="zh-CN" sz="4000" dirty="0" smtClean="0">
                <a:latin typeface="华文中宋" panose="02010600040101010101" pitchFamily="2" charset="-122"/>
                <a:ea typeface="华文中宋" panose="02010600040101010101" pitchFamily="2" charset="-122"/>
              </a:rPr>
              <a:t>  </a:t>
            </a:r>
            <a:r>
              <a:rPr lang="zh-CN" altLang="en-US" sz="4000" b="1" dirty="0" smtClean="0">
                <a:latin typeface="华文中宋" panose="02010600040101010101" pitchFamily="2" charset="-122"/>
                <a:ea typeface="华文中宋" panose="02010600040101010101" pitchFamily="2" charset="-122"/>
              </a:rPr>
              <a:t>课例：</a:t>
            </a:r>
            <a:r>
              <a:rPr lang="en-US" altLang="zh-CN" sz="4700" b="1" dirty="0" smtClean="0">
                <a:latin typeface="华文中宋" panose="02010600040101010101" pitchFamily="2" charset="-122"/>
                <a:ea typeface="华文中宋" panose="02010600040101010101" pitchFamily="2" charset="-122"/>
              </a:rPr>
              <a:t>《</a:t>
            </a:r>
            <a:r>
              <a:rPr lang="zh-CN" altLang="en-US" sz="4000" b="1" dirty="0" smtClean="0">
                <a:latin typeface="华文中宋" panose="02010600040101010101" pitchFamily="2" charset="-122"/>
                <a:ea typeface="华文中宋" panose="02010600040101010101" pitchFamily="2" charset="-122"/>
              </a:rPr>
              <a:t>挽救民族危亡的斗争</a:t>
            </a:r>
            <a:r>
              <a:rPr lang="en-US" altLang="zh-CN" sz="4700" b="1" dirty="0" smtClean="0">
                <a:latin typeface="华文中宋" panose="02010600040101010101" pitchFamily="2" charset="-122"/>
                <a:ea typeface="华文中宋" panose="02010600040101010101" pitchFamily="2" charset="-122"/>
              </a:rPr>
              <a:t>》</a:t>
            </a:r>
            <a:endParaRPr lang="zh-CN" altLang="en-US" sz="4700" b="1" dirty="0">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5455"/>
    </mc:Choice>
    <mc:Fallback>
      <p:transition spd="slow" advTm="54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214282" y="591330"/>
            <a:ext cx="8501090"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CN" altLang="en-US"/>
          </a:p>
        </p:txBody>
      </p:sp>
      <p:sp>
        <p:nvSpPr>
          <p:cNvPr id="28" name="矩形 27"/>
          <p:cNvSpPr/>
          <p:nvPr/>
        </p:nvSpPr>
        <p:spPr>
          <a:xfrm>
            <a:off x="2285984" y="1591463"/>
            <a:ext cx="1367188" cy="437374"/>
          </a:xfrm>
          <a:prstGeom prst="rect">
            <a:avLst/>
          </a:prstGeom>
          <a:effectLst/>
        </p:spPr>
        <p:txBody>
          <a:bodyPr wrap="none" lIns="67383" tIns="33692" rIns="67383" bIns="33692">
            <a:spAutoFit/>
          </a:bodyPr>
          <a:lstStyle/>
          <a:p>
            <a:r>
              <a:rPr lang="zh-CN" altLang="en-US" sz="2400" b="1" dirty="0" smtClean="0">
                <a:solidFill>
                  <a:srgbClr val="FFFFFF"/>
                </a:solidFill>
                <a:latin typeface="微软雅黑" panose="020B0503020204020204" pitchFamily="34" charset="-122"/>
                <a:ea typeface="微软雅黑" panose="020B0503020204020204" pitchFamily="34" charset="-122"/>
                <a:cs typeface="Kartika" panose="02020503030404060203" pitchFamily="18" charset="0"/>
              </a:rPr>
              <a:t>深度学习</a:t>
            </a:r>
            <a:endParaRPr lang="zh-CN" altLang="en-US" sz="2400" b="1"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sp>
        <p:nvSpPr>
          <p:cNvPr id="29" name="矩形 28"/>
          <p:cNvSpPr/>
          <p:nvPr/>
        </p:nvSpPr>
        <p:spPr>
          <a:xfrm>
            <a:off x="2857488" y="2377281"/>
            <a:ext cx="196996" cy="314263"/>
          </a:xfrm>
          <a:prstGeom prst="rect">
            <a:avLst/>
          </a:prstGeom>
          <a:effectLst/>
        </p:spPr>
        <p:txBody>
          <a:bodyPr wrap="none" lIns="67383" tIns="33692" rIns="67383" bIns="33692">
            <a:spAutoFit/>
          </a:bodyPr>
          <a:lstStyle/>
          <a:p>
            <a:r>
              <a:rPr lang="zh-CN" altLang="en-US" dirty="0" smtClean="0">
                <a:solidFill>
                  <a:srgbClr val="FFFFFF"/>
                </a:solidFill>
                <a:latin typeface="微软雅黑" panose="020B0503020204020204" pitchFamily="34" charset="-122"/>
                <a:ea typeface="微软雅黑" panose="020B0503020204020204" pitchFamily="34" charset="-122"/>
                <a:cs typeface="Kartika" panose="02020503030404060203" pitchFamily="18" charset="0"/>
              </a:rPr>
              <a:t> </a:t>
            </a:r>
            <a:endParaRPr lang="zh-CN" altLang="en-US"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sp>
        <p:nvSpPr>
          <p:cNvPr id="31" name="矩形 30"/>
          <p:cNvSpPr/>
          <p:nvPr/>
        </p:nvSpPr>
        <p:spPr>
          <a:xfrm>
            <a:off x="2917349" y="3942500"/>
            <a:ext cx="1162004" cy="314263"/>
          </a:xfrm>
          <a:prstGeom prst="rect">
            <a:avLst/>
          </a:prstGeom>
          <a:effectLst/>
        </p:spPr>
        <p:txBody>
          <a:bodyPr wrap="none" lIns="67383" tIns="33692" rIns="67383" bIns="33692">
            <a:spAutoFit/>
          </a:bodyPr>
          <a:lstStyle/>
          <a:p>
            <a:r>
              <a:rPr lang="zh-CN" altLang="en-US" dirty="0">
                <a:solidFill>
                  <a:srgbClr val="FFFFFF"/>
                </a:solidFill>
                <a:latin typeface="微软雅黑" panose="020B0503020204020204" pitchFamily="34" charset="-122"/>
                <a:ea typeface="微软雅黑" panose="020B0503020204020204" pitchFamily="34" charset="-122"/>
                <a:cs typeface="Kartika" panose="02020503030404060203" pitchFamily="18" charset="0"/>
              </a:rPr>
              <a:t>输入小标题</a:t>
            </a:r>
            <a:endParaRPr lang="zh-CN" altLang="en-US"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grpSp>
        <p:nvGrpSpPr>
          <p:cNvPr id="23" name="组合 22"/>
          <p:cNvGrpSpPr/>
          <p:nvPr/>
        </p:nvGrpSpPr>
        <p:grpSpPr>
          <a:xfrm>
            <a:off x="2428860" y="805644"/>
            <a:ext cx="5136458" cy="3065340"/>
            <a:chOff x="2428860" y="591331"/>
            <a:chExt cx="5136458" cy="3065340"/>
          </a:xfrm>
        </p:grpSpPr>
        <p:grpSp>
          <p:nvGrpSpPr>
            <p:cNvPr id="24" name="组合 27"/>
            <p:cNvGrpSpPr/>
            <p:nvPr/>
          </p:nvGrpSpPr>
          <p:grpSpPr>
            <a:xfrm>
              <a:off x="2428860" y="591331"/>
              <a:ext cx="576064" cy="584775"/>
              <a:chOff x="3929058" y="448454"/>
              <a:chExt cx="576064" cy="584775"/>
            </a:xfrm>
          </p:grpSpPr>
          <p:sp>
            <p:nvSpPr>
              <p:cNvPr id="48" name="剪去单角的矩形 6"/>
              <p:cNvSpPr/>
              <p:nvPr/>
            </p:nvSpPr>
            <p:spPr>
              <a:xfrm rot="5400000">
                <a:off x="3929058" y="448454"/>
                <a:ext cx="576064" cy="576064"/>
              </a:xfrm>
              <a:prstGeom prst="snip1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 name="矩形 48"/>
              <p:cNvSpPr/>
              <p:nvPr/>
            </p:nvSpPr>
            <p:spPr>
              <a:xfrm>
                <a:off x="4000496" y="448454"/>
                <a:ext cx="439544" cy="584775"/>
              </a:xfrm>
              <a:prstGeom prst="rect">
                <a:avLst/>
              </a:prstGeom>
            </p:spPr>
            <p:txBody>
              <a:bodyPr wrap="none">
                <a:spAutoFit/>
              </a:bodyPr>
              <a:lstStyle/>
              <a:p>
                <a:r>
                  <a:rPr lang="en-US" altLang="zh-CN" sz="3200" b="1" dirty="0" smtClean="0">
                    <a:solidFill>
                      <a:schemeClr val="bg1"/>
                    </a:solidFill>
                    <a:latin typeface="华文中宋" panose="02010600040101010101" pitchFamily="2" charset="-122"/>
                    <a:ea typeface="华文中宋" panose="02010600040101010101" pitchFamily="2" charset="-122"/>
                  </a:rPr>
                  <a:t>1</a:t>
                </a:r>
                <a:endParaRPr lang="zh-CN" altLang="en-US" sz="3200" b="1" dirty="0">
                  <a:solidFill>
                    <a:schemeClr val="bg1"/>
                  </a:solidFill>
                  <a:latin typeface="华文中宋" panose="02010600040101010101" pitchFamily="2" charset="-122"/>
                  <a:ea typeface="华文中宋" panose="02010600040101010101" pitchFamily="2" charset="-122"/>
                </a:endParaRPr>
              </a:p>
            </p:txBody>
          </p:sp>
        </p:grpSp>
        <p:sp>
          <p:nvSpPr>
            <p:cNvPr id="25" name="矩形 24"/>
            <p:cNvSpPr/>
            <p:nvPr/>
          </p:nvSpPr>
          <p:spPr>
            <a:xfrm>
              <a:off x="3000364" y="662769"/>
              <a:ext cx="4493516" cy="461655"/>
            </a:xfrm>
            <a:prstGeom prst="rect">
              <a:avLst/>
            </a:prstGeom>
          </p:spPr>
          <p:txBody>
            <a:bodyPr wrap="none" lIns="91429" tIns="45715" rIns="91429" bIns="45715">
              <a:spAutoFit/>
            </a:bodyPr>
            <a:lstStyle/>
            <a:p>
              <a:r>
                <a:rPr lang="zh-CN" altLang="en-US" sz="2400" b="1" dirty="0" smtClean="0">
                  <a:latin typeface="华文中宋" panose="02010600040101010101" pitchFamily="2" charset="-122"/>
                  <a:ea typeface="华文中宋" panose="02010600040101010101" pitchFamily="2" charset="-122"/>
                </a:rPr>
                <a:t>两个重要概念的学科视角的探讨</a:t>
              </a:r>
              <a:endParaRPr lang="zh-CN" altLang="en-US" sz="2400" b="1" dirty="0">
                <a:solidFill>
                  <a:schemeClr val="tx1">
                    <a:lumMod val="95000"/>
                    <a:lumOff val="5000"/>
                  </a:schemeClr>
                </a:solidFill>
                <a:latin typeface="华文中宋" panose="02010600040101010101" pitchFamily="2" charset="-122"/>
                <a:ea typeface="华文中宋" panose="02010600040101010101" pitchFamily="2" charset="-122"/>
              </a:endParaRPr>
            </a:p>
          </p:txBody>
        </p:sp>
        <p:grpSp>
          <p:nvGrpSpPr>
            <p:cNvPr id="30" name="组合 28"/>
            <p:cNvGrpSpPr/>
            <p:nvPr/>
          </p:nvGrpSpPr>
          <p:grpSpPr>
            <a:xfrm>
              <a:off x="2428860" y="1305711"/>
              <a:ext cx="576064" cy="647502"/>
              <a:chOff x="3929058" y="1162834"/>
              <a:chExt cx="576064" cy="647502"/>
            </a:xfrm>
          </p:grpSpPr>
          <p:sp>
            <p:nvSpPr>
              <p:cNvPr id="46" name="剪去单角的矩形 6"/>
              <p:cNvSpPr/>
              <p:nvPr/>
            </p:nvSpPr>
            <p:spPr>
              <a:xfrm rot="5400000">
                <a:off x="3929058" y="1234272"/>
                <a:ext cx="576064" cy="576064"/>
              </a:xfrm>
              <a:prstGeom prst="snip1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矩形 46"/>
              <p:cNvSpPr/>
              <p:nvPr/>
            </p:nvSpPr>
            <p:spPr>
              <a:xfrm>
                <a:off x="4000496" y="1162834"/>
                <a:ext cx="439544" cy="584775"/>
              </a:xfrm>
              <a:prstGeom prst="rect">
                <a:avLst/>
              </a:prstGeom>
            </p:spPr>
            <p:txBody>
              <a:bodyPr wrap="none">
                <a:spAutoFit/>
              </a:bodyPr>
              <a:lstStyle/>
              <a:p>
                <a:r>
                  <a:rPr lang="en-US" altLang="zh-CN" sz="3200" dirty="0" smtClean="0">
                    <a:solidFill>
                      <a:schemeClr val="bg1"/>
                    </a:solidFill>
                    <a:latin typeface="华文中宋" panose="02010600040101010101" pitchFamily="2" charset="-122"/>
                    <a:ea typeface="华文中宋" panose="02010600040101010101" pitchFamily="2" charset="-122"/>
                  </a:rPr>
                  <a:t>2</a:t>
                </a:r>
                <a:endParaRPr lang="zh-CN" altLang="en-US" sz="3200" dirty="0">
                  <a:solidFill>
                    <a:schemeClr val="bg1"/>
                  </a:solidFill>
                  <a:latin typeface="华文中宋" panose="02010600040101010101" pitchFamily="2" charset="-122"/>
                  <a:ea typeface="华文中宋" panose="02010600040101010101" pitchFamily="2" charset="-122"/>
                </a:endParaRPr>
              </a:p>
            </p:txBody>
          </p:sp>
        </p:grpSp>
        <p:sp>
          <p:nvSpPr>
            <p:cNvPr id="34" name="矩形 33"/>
            <p:cNvSpPr/>
            <p:nvPr/>
          </p:nvSpPr>
          <p:spPr>
            <a:xfrm>
              <a:off x="3000364" y="1448586"/>
              <a:ext cx="4493516" cy="461655"/>
            </a:xfrm>
            <a:prstGeom prst="rect">
              <a:avLst/>
            </a:prstGeom>
          </p:spPr>
          <p:txBody>
            <a:bodyPr wrap="none" lIns="91429" tIns="45715" rIns="91429" bIns="45715">
              <a:spAutoFit/>
            </a:bodyPr>
            <a:lstStyle/>
            <a:p>
              <a:r>
                <a:rPr lang="zh-CN" altLang="en-US" sz="2400" b="1" dirty="0" smtClean="0">
                  <a:latin typeface="华文中宋" panose="02010600040101010101" pitchFamily="2" charset="-122"/>
                  <a:ea typeface="华文中宋" panose="02010600040101010101" pitchFamily="2" charset="-122"/>
                </a:rPr>
                <a:t>基于深度学习的问题链设计前提</a:t>
              </a:r>
              <a:endParaRPr lang="zh-CN" altLang="en-US" sz="2400" b="1" dirty="0">
                <a:latin typeface="华文中宋" panose="02010600040101010101" pitchFamily="2" charset="-122"/>
                <a:ea typeface="华文中宋" panose="02010600040101010101" pitchFamily="2" charset="-122"/>
              </a:endParaRPr>
            </a:p>
          </p:txBody>
        </p:sp>
        <p:grpSp>
          <p:nvGrpSpPr>
            <p:cNvPr id="35" name="组合 29"/>
            <p:cNvGrpSpPr/>
            <p:nvPr/>
          </p:nvGrpSpPr>
          <p:grpSpPr>
            <a:xfrm>
              <a:off x="2428860" y="2162967"/>
              <a:ext cx="576064" cy="707886"/>
              <a:chOff x="4212530" y="2604358"/>
              <a:chExt cx="576064" cy="707886"/>
            </a:xfrm>
          </p:grpSpPr>
          <p:sp>
            <p:nvSpPr>
              <p:cNvPr id="44" name="剪去单角的矩形 6"/>
              <p:cNvSpPr/>
              <p:nvPr/>
            </p:nvSpPr>
            <p:spPr>
              <a:xfrm rot="5400000">
                <a:off x="4212530" y="2664172"/>
                <a:ext cx="576064" cy="576064"/>
              </a:xfrm>
              <a:prstGeom prst="snip1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矩形 44"/>
              <p:cNvSpPr/>
              <p:nvPr/>
            </p:nvSpPr>
            <p:spPr>
              <a:xfrm>
                <a:off x="4278386" y="2604358"/>
                <a:ext cx="444352" cy="707886"/>
              </a:xfrm>
              <a:prstGeom prst="rect">
                <a:avLst/>
              </a:prstGeom>
            </p:spPr>
            <p:txBody>
              <a:bodyPr wrap="none">
                <a:spAutoFit/>
              </a:bodyPr>
              <a:lstStyle/>
              <a:p>
                <a:r>
                  <a:rPr lang="en-US" altLang="zh-CN" sz="4000" dirty="0" smtClean="0">
                    <a:solidFill>
                      <a:schemeClr val="bg1"/>
                    </a:solidFill>
                  </a:rPr>
                  <a:t>3</a:t>
                </a:r>
                <a:endParaRPr lang="zh-CN" altLang="en-US" sz="4000" dirty="0">
                  <a:solidFill>
                    <a:schemeClr val="bg1"/>
                  </a:solidFill>
                </a:endParaRPr>
              </a:p>
            </p:txBody>
          </p:sp>
        </p:grpSp>
        <p:sp>
          <p:nvSpPr>
            <p:cNvPr id="38" name="矩形 37"/>
            <p:cNvSpPr/>
            <p:nvPr/>
          </p:nvSpPr>
          <p:spPr>
            <a:xfrm>
              <a:off x="3000364" y="2234404"/>
              <a:ext cx="4493516" cy="461655"/>
            </a:xfrm>
            <a:prstGeom prst="rect">
              <a:avLst/>
            </a:prstGeom>
          </p:spPr>
          <p:txBody>
            <a:bodyPr wrap="none" lIns="91429" tIns="45715" rIns="91429" bIns="45715">
              <a:spAutoFit/>
            </a:bodyPr>
            <a:lstStyle/>
            <a:p>
              <a:r>
                <a:rPr lang="zh-CN" altLang="en-US" sz="2400" b="1" dirty="0" smtClean="0">
                  <a:latin typeface="华文中宋" panose="02010600040101010101" pitchFamily="2" charset="-122"/>
                  <a:ea typeface="华文中宋" panose="02010600040101010101" pitchFamily="2" charset="-122"/>
                </a:rPr>
                <a:t>基于深度学习的问题链设计方向</a:t>
              </a:r>
              <a:endParaRPr lang="zh-CN" altLang="en-US" sz="2400" b="1" dirty="0">
                <a:latin typeface="华文中宋" panose="02010600040101010101" pitchFamily="2" charset="-122"/>
                <a:ea typeface="华文中宋" panose="02010600040101010101" pitchFamily="2" charset="-122"/>
              </a:endParaRPr>
            </a:p>
          </p:txBody>
        </p:sp>
        <p:grpSp>
          <p:nvGrpSpPr>
            <p:cNvPr id="39" name="组合 30"/>
            <p:cNvGrpSpPr/>
            <p:nvPr/>
          </p:nvGrpSpPr>
          <p:grpSpPr>
            <a:xfrm>
              <a:off x="2428860" y="2948785"/>
              <a:ext cx="576064" cy="707886"/>
              <a:chOff x="4212530" y="3396446"/>
              <a:chExt cx="576064" cy="707886"/>
            </a:xfrm>
          </p:grpSpPr>
          <p:sp>
            <p:nvSpPr>
              <p:cNvPr id="42" name="剪去单角的矩形 6"/>
              <p:cNvSpPr/>
              <p:nvPr/>
            </p:nvSpPr>
            <p:spPr>
              <a:xfrm rot="5400000">
                <a:off x="4212530" y="3456260"/>
                <a:ext cx="576064" cy="576064"/>
              </a:xfrm>
              <a:prstGeom prst="snip1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3" name="矩形 42"/>
              <p:cNvSpPr/>
              <p:nvPr/>
            </p:nvSpPr>
            <p:spPr>
              <a:xfrm>
                <a:off x="4278386" y="3396446"/>
                <a:ext cx="444352" cy="707886"/>
              </a:xfrm>
              <a:prstGeom prst="rect">
                <a:avLst/>
              </a:prstGeom>
            </p:spPr>
            <p:txBody>
              <a:bodyPr wrap="none">
                <a:spAutoFit/>
              </a:bodyPr>
              <a:lstStyle/>
              <a:p>
                <a:r>
                  <a:rPr lang="en-US" altLang="zh-CN" sz="4000" dirty="0" smtClean="0">
                    <a:solidFill>
                      <a:schemeClr val="bg1"/>
                    </a:solidFill>
                  </a:rPr>
                  <a:t>4</a:t>
                </a:r>
                <a:endParaRPr lang="zh-CN" altLang="en-US" sz="4000" dirty="0">
                  <a:solidFill>
                    <a:schemeClr val="bg1"/>
                  </a:solidFill>
                </a:endParaRPr>
              </a:p>
            </p:txBody>
          </p:sp>
        </p:grpSp>
        <p:sp>
          <p:nvSpPr>
            <p:cNvPr id="41" name="矩形 40"/>
            <p:cNvSpPr/>
            <p:nvPr/>
          </p:nvSpPr>
          <p:spPr>
            <a:xfrm>
              <a:off x="3071802" y="3020223"/>
              <a:ext cx="4493516" cy="461655"/>
            </a:xfrm>
            <a:prstGeom prst="rect">
              <a:avLst/>
            </a:prstGeom>
          </p:spPr>
          <p:txBody>
            <a:bodyPr wrap="none" lIns="91429" tIns="45715" rIns="91429" bIns="45715">
              <a:spAutoFit/>
            </a:bodyPr>
            <a:lstStyle/>
            <a:p>
              <a:r>
                <a:rPr lang="zh-CN" altLang="en-US" sz="2400" b="1" dirty="0" smtClean="0">
                  <a:latin typeface="华文中宋" panose="02010600040101010101" pitchFamily="2" charset="-122"/>
                  <a:ea typeface="华文中宋" panose="02010600040101010101" pitchFamily="2" charset="-122"/>
                </a:rPr>
                <a:t>基于深度学习的问题链具有特征</a:t>
              </a:r>
              <a:endParaRPr lang="zh-CN" altLang="en-US" sz="2400" b="1" dirty="0">
                <a:latin typeface="华文中宋" panose="02010600040101010101" pitchFamily="2" charset="-122"/>
                <a:ea typeface="华文中宋" panose="02010600040101010101" pitchFamily="2" charset="-122"/>
              </a:endParaRPr>
            </a:p>
          </p:txBody>
        </p:sp>
      </p:grpSp>
      <p:sp>
        <p:nvSpPr>
          <p:cNvPr id="50" name="矩形 49"/>
          <p:cNvSpPr/>
          <p:nvPr/>
        </p:nvSpPr>
        <p:spPr>
          <a:xfrm>
            <a:off x="714349" y="1805776"/>
            <a:ext cx="1210566" cy="707876"/>
          </a:xfrm>
          <a:prstGeom prst="rect">
            <a:avLst/>
          </a:prstGeom>
        </p:spPr>
        <p:txBody>
          <a:bodyPr wrap="none" lIns="91429" tIns="45715" rIns="91429" bIns="45715">
            <a:spAutoFit/>
          </a:bodyPr>
          <a:lstStyle/>
          <a:p>
            <a:r>
              <a:rPr lang="zh-CN" altLang="en-US" sz="4000" dirty="0">
                <a:latin typeface="黑体" panose="02010609060101010101" charset="-122"/>
                <a:ea typeface="黑体" panose="02010609060101010101" charset="-122"/>
              </a:rPr>
              <a:t>目录</a:t>
            </a:r>
            <a:endParaRPr lang="zh-CN" altLang="en-US" sz="4000" dirty="0">
              <a:latin typeface="黑体" panose="02010609060101010101" charset="-122"/>
              <a:ea typeface="黑体" panose="02010609060101010101" charset="-122"/>
            </a:endParaRPr>
          </a:p>
        </p:txBody>
      </p:sp>
      <p:cxnSp>
        <p:nvCxnSpPr>
          <p:cNvPr id="51" name="直接连接符 50"/>
          <p:cNvCxnSpPr/>
          <p:nvPr/>
        </p:nvCxnSpPr>
        <p:spPr>
          <a:xfrm>
            <a:off x="857225" y="2591594"/>
            <a:ext cx="928694" cy="1588"/>
          </a:xfrm>
          <a:prstGeom prst="line">
            <a:avLst/>
          </a:prstGeom>
          <a:ln w="25400">
            <a:solidFill>
              <a:srgbClr val="EB193E"/>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Tm="10832"/>
    </mc:Choice>
    <mc:Fallback>
      <p:transition spd="slow" advTm="108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barn(inVertical)">
                                      <p:cBhvr>
                                        <p:cTn id="1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40" name="矩形 39"/>
          <p:cNvSpPr/>
          <p:nvPr/>
        </p:nvSpPr>
        <p:spPr>
          <a:xfrm>
            <a:off x="1000101" y="377016"/>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CN" altLang="en-US"/>
          </a:p>
        </p:txBody>
      </p:sp>
      <p:grpSp>
        <p:nvGrpSpPr>
          <p:cNvPr id="2" name="Group 69"/>
          <p:cNvGrpSpPr/>
          <p:nvPr/>
        </p:nvGrpSpPr>
        <p:grpSpPr bwMode="auto">
          <a:xfrm>
            <a:off x="714349" y="519892"/>
            <a:ext cx="1950244" cy="526899"/>
            <a:chOff x="288" y="2592"/>
            <a:chExt cx="1488" cy="404"/>
          </a:xfrm>
        </p:grpSpPr>
        <p:sp>
          <p:nvSpPr>
            <p:cNvPr id="31" name="Rectangle 70"/>
            <p:cNvSpPr>
              <a:spLocks noChangeArrowheads="1"/>
            </p:cNvSpPr>
            <p:nvPr/>
          </p:nvSpPr>
          <p:spPr bwMode="auto">
            <a:xfrm>
              <a:off x="288" y="2784"/>
              <a:ext cx="1488" cy="212"/>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endParaRPr lang="zh-CN" altLang="en-US" sz="1200" dirty="0">
                <a:solidFill>
                  <a:schemeClr val="tx1">
                    <a:lumMod val="95000"/>
                    <a:lumOff val="5000"/>
                  </a:schemeClr>
                </a:solidFill>
                <a:latin typeface="微软雅黑" panose="020B0503020204020204" pitchFamily="34" charset="-122"/>
              </a:endParaRPr>
            </a:p>
          </p:txBody>
        </p:sp>
        <p:sp>
          <p:nvSpPr>
            <p:cNvPr id="32" name="Rectangle 71"/>
            <p:cNvSpPr>
              <a:spLocks noChangeArrowheads="1"/>
            </p:cNvSpPr>
            <p:nvPr/>
          </p:nvSpPr>
          <p:spPr bwMode="auto">
            <a:xfrm>
              <a:off x="636" y="2592"/>
              <a:ext cx="1140" cy="212"/>
            </a:xfrm>
            <a:prstGeom prst="rect">
              <a:avLst/>
            </a:prstGeom>
            <a:noFill/>
            <a:ln w="9525">
              <a:noFill/>
              <a:miter lim="800000"/>
            </a:ln>
          </p:spPr>
          <p:txBody>
            <a:bodyPr>
              <a:spAutoFit/>
            </a:bodyPr>
            <a:lstStyle/>
            <a:p>
              <a:pPr algn="r"/>
              <a:endParaRPr lang="zh-CN" altLang="en-US" sz="1200" dirty="0">
                <a:solidFill>
                  <a:schemeClr val="tx1">
                    <a:lumMod val="95000"/>
                    <a:lumOff val="5000"/>
                  </a:schemeClr>
                </a:solidFill>
              </a:endParaRPr>
            </a:p>
          </p:txBody>
        </p:sp>
      </p:grpSp>
      <p:pic>
        <p:nvPicPr>
          <p:cNvPr id="9" name="Picture 4" descr="C:\Users\user\Desktop\c1a207d8139d69025ccffd6b767f22d_副本.jpg"/>
          <p:cNvPicPr>
            <a:picLocks noChangeAspect="1" noChangeArrowheads="1"/>
          </p:cNvPicPr>
          <p:nvPr/>
        </p:nvPicPr>
        <p:blipFill>
          <a:blip r:embed="rId2"/>
          <a:srcRect/>
          <a:stretch>
            <a:fillRect/>
          </a:stretch>
        </p:blipFill>
        <p:spPr bwMode="auto">
          <a:xfrm>
            <a:off x="571472" y="805644"/>
            <a:ext cx="2686991" cy="3786214"/>
          </a:xfrm>
          <a:prstGeom prst="rect">
            <a:avLst/>
          </a:prstGeom>
          <a:noFill/>
          <a:ln>
            <a:solidFill>
              <a:schemeClr val="tx1"/>
            </a:solidFill>
          </a:ln>
        </p:spPr>
      </p:pic>
      <p:sp>
        <p:nvSpPr>
          <p:cNvPr id="10" name="右箭头 9"/>
          <p:cNvSpPr/>
          <p:nvPr/>
        </p:nvSpPr>
        <p:spPr>
          <a:xfrm>
            <a:off x="3357554" y="1877214"/>
            <a:ext cx="1714512" cy="1428760"/>
          </a:xfrm>
          <a:prstGeom prst="rightArrow">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3286116" y="2305842"/>
            <a:ext cx="1714512" cy="523220"/>
          </a:xfrm>
          <a:prstGeom prst="rect">
            <a:avLst/>
          </a:prstGeom>
          <a:noFill/>
        </p:spPr>
        <p:txBody>
          <a:bodyPr wrap="square" rtlCol="0">
            <a:spAutoFit/>
          </a:bodyPr>
          <a:lstStyle/>
          <a:p>
            <a:r>
              <a:rPr lang="zh-CN" altLang="en-US" sz="2800" b="1" dirty="0" smtClean="0">
                <a:solidFill>
                  <a:schemeClr val="bg1"/>
                </a:solidFill>
                <a:latin typeface="华文中宋" panose="02010600040101010101" pitchFamily="2" charset="-122"/>
                <a:ea typeface="华文中宋" panose="02010600040101010101" pitchFamily="2" charset="-122"/>
              </a:rPr>
              <a:t>教学目标</a:t>
            </a:r>
            <a:endParaRPr lang="zh-CN" altLang="en-US" sz="2800" b="1" dirty="0">
              <a:solidFill>
                <a:schemeClr val="bg1"/>
              </a:solidFill>
              <a:latin typeface="华文中宋" panose="02010600040101010101" pitchFamily="2" charset="-122"/>
              <a:ea typeface="华文中宋" panose="02010600040101010101" pitchFamily="2" charset="-122"/>
            </a:endParaRPr>
          </a:p>
        </p:txBody>
      </p:sp>
      <p:sp>
        <p:nvSpPr>
          <p:cNvPr id="12" name="Rectangle 5"/>
          <p:cNvSpPr>
            <a:spLocks noChangeArrowheads="1"/>
          </p:cNvSpPr>
          <p:nvPr/>
        </p:nvSpPr>
        <p:spPr bwMode="auto">
          <a:xfrm>
            <a:off x="5000628" y="305578"/>
            <a:ext cx="3786183" cy="4576894"/>
          </a:xfrm>
          <a:prstGeom prst="rect">
            <a:avLst/>
          </a:prstGeom>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spAutoFit/>
          </a:bodyPr>
          <a:lstStyle/>
          <a:p>
            <a:pPr marL="0" marR="0" lvl="0" indent="263525" algn="l" defTabSz="914400" rtl="0" eaLnBrk="1" fontAlgn="base" latinLnBrk="0" hangingPunct="1">
              <a:lnSpc>
                <a:spcPts val="3200"/>
              </a:lnSpc>
              <a:spcBef>
                <a:spcPct val="0"/>
              </a:spcBef>
              <a:spcAft>
                <a:spcPct val="0"/>
              </a:spcAft>
              <a:buClrTx/>
              <a:buSzTx/>
              <a:buFontTx/>
              <a:buNone/>
            </a:pPr>
            <a:r>
              <a:rPr kumimoji="0" lang="zh-CN" sz="20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Calibri" panose="020F0502020204030204" pitchFamily="34" charset="0"/>
              </a:rPr>
              <a:t>基于</a:t>
            </a:r>
            <a:r>
              <a:rPr kumimoji="0" lang="zh-CN" altLang="en-US" sz="20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Calibri" panose="020F0502020204030204" pitchFamily="34" charset="0"/>
              </a:rPr>
              <a:t>民族危机的时代底色，借助问题链的引导，通过对不同类型史料的解读和互证，了解戊戌维新和义和团运动的基本史实和局限，了解</a:t>
            </a:r>
            <a:r>
              <a:rPr kumimoji="0" lang="en-US" altLang="zh-CN" sz="20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Calibri" panose="020F0502020204030204" pitchFamily="34" charset="0"/>
              </a:rPr>
              <a:t>《</a:t>
            </a:r>
            <a:r>
              <a:rPr kumimoji="0" lang="zh-CN" altLang="en-US" sz="20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Calibri" panose="020F0502020204030204" pitchFamily="34" charset="0"/>
              </a:rPr>
              <a:t>辛丑条约</a:t>
            </a:r>
            <a:r>
              <a:rPr kumimoji="0" lang="en-US" altLang="zh-CN" sz="20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Calibri" panose="020F0502020204030204" pitchFamily="34" charset="0"/>
              </a:rPr>
              <a:t>》</a:t>
            </a:r>
            <a:r>
              <a:rPr kumimoji="0" lang="zh-CN" altLang="en-US" sz="20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Calibri" panose="020F0502020204030204" pitchFamily="34" charset="0"/>
              </a:rPr>
              <a:t>签订后民族危机加深的史实，认识到民族危难之时，只有基于理性走向近代化，并采取恰当的策略才有可能挽狂澜于既倒。在关注五大学科素养涵养的同时，聚焦</a:t>
            </a:r>
            <a:r>
              <a:rPr kumimoji="0" lang="zh-CN" altLang="en-US" sz="2400" b="1" i="0" u="none" strike="noStrike" cap="none" normalizeH="0" baseline="0" dirty="0" smtClean="0">
                <a:ln>
                  <a:noFill/>
                </a:ln>
                <a:solidFill>
                  <a:srgbClr val="FF0000"/>
                </a:solidFill>
                <a:effectLst/>
                <a:latin typeface="华文中宋" panose="02010600040101010101" pitchFamily="2" charset="-122"/>
                <a:ea typeface="华文中宋" panose="02010600040101010101" pitchFamily="2" charset="-122"/>
                <a:cs typeface="Calibri" panose="020F0502020204030204" pitchFamily="34" charset="0"/>
              </a:rPr>
              <a:t>史料实证</a:t>
            </a:r>
            <a:r>
              <a:rPr kumimoji="0" lang="zh-CN" altLang="en-US" sz="20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Calibri" panose="020F0502020204030204" pitchFamily="34" charset="0"/>
              </a:rPr>
              <a:t>这一核心素养的培育。</a:t>
            </a:r>
            <a:endParaRPr kumimoji="0" lang="zh-CN" altLang="en-US" sz="2000" b="1"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521"/>
    </mc:Choice>
    <mc:Fallback>
      <p:transition spd="slow" advTm="15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40" name="矩形 39"/>
          <p:cNvSpPr/>
          <p:nvPr/>
        </p:nvSpPr>
        <p:spPr>
          <a:xfrm>
            <a:off x="1000101" y="377016"/>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CN" altLang="en-US"/>
          </a:p>
        </p:txBody>
      </p:sp>
      <p:grpSp>
        <p:nvGrpSpPr>
          <p:cNvPr id="10" name="Group 69"/>
          <p:cNvGrpSpPr/>
          <p:nvPr/>
        </p:nvGrpSpPr>
        <p:grpSpPr bwMode="auto">
          <a:xfrm>
            <a:off x="714349" y="519892"/>
            <a:ext cx="1950244" cy="526899"/>
            <a:chOff x="288" y="2592"/>
            <a:chExt cx="1488" cy="404"/>
          </a:xfrm>
        </p:grpSpPr>
        <p:sp>
          <p:nvSpPr>
            <p:cNvPr id="31" name="Rectangle 70"/>
            <p:cNvSpPr>
              <a:spLocks noChangeArrowheads="1"/>
            </p:cNvSpPr>
            <p:nvPr/>
          </p:nvSpPr>
          <p:spPr bwMode="auto">
            <a:xfrm>
              <a:off x="288" y="2784"/>
              <a:ext cx="1488" cy="212"/>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endParaRPr lang="zh-CN" altLang="en-US" sz="1200" dirty="0">
                <a:solidFill>
                  <a:schemeClr val="tx1">
                    <a:lumMod val="95000"/>
                    <a:lumOff val="5000"/>
                  </a:schemeClr>
                </a:solidFill>
                <a:latin typeface="微软雅黑" panose="020B0503020204020204" pitchFamily="34" charset="-122"/>
              </a:endParaRPr>
            </a:p>
          </p:txBody>
        </p:sp>
        <p:sp>
          <p:nvSpPr>
            <p:cNvPr id="32" name="Rectangle 71"/>
            <p:cNvSpPr>
              <a:spLocks noChangeArrowheads="1"/>
            </p:cNvSpPr>
            <p:nvPr/>
          </p:nvSpPr>
          <p:spPr bwMode="auto">
            <a:xfrm>
              <a:off x="636" y="2592"/>
              <a:ext cx="1140" cy="212"/>
            </a:xfrm>
            <a:prstGeom prst="rect">
              <a:avLst/>
            </a:prstGeom>
            <a:noFill/>
            <a:ln w="9525">
              <a:noFill/>
              <a:miter lim="800000"/>
            </a:ln>
          </p:spPr>
          <p:txBody>
            <a:bodyPr>
              <a:spAutoFit/>
            </a:bodyPr>
            <a:lstStyle/>
            <a:p>
              <a:pPr algn="r"/>
              <a:endParaRPr lang="zh-CN" altLang="en-US" sz="1200" dirty="0">
                <a:solidFill>
                  <a:schemeClr val="tx1">
                    <a:lumMod val="95000"/>
                    <a:lumOff val="5000"/>
                  </a:schemeClr>
                </a:solidFill>
              </a:endParaRPr>
            </a:p>
          </p:txBody>
        </p:sp>
      </p:grpSp>
      <p:sp>
        <p:nvSpPr>
          <p:cNvPr id="41" name="Rectangle 1"/>
          <p:cNvSpPr>
            <a:spLocks noChangeArrowheads="1"/>
          </p:cNvSpPr>
          <p:nvPr/>
        </p:nvSpPr>
        <p:spPr bwMode="auto">
          <a:xfrm>
            <a:off x="785755" y="305578"/>
            <a:ext cx="8215370" cy="4965462"/>
          </a:xfrm>
          <a:prstGeom prst="rect">
            <a:avLst/>
          </a:prstGeom>
          <a:noFill/>
          <a:ln w="9525">
            <a:noFill/>
            <a:miter lim="800000"/>
          </a:ln>
          <a:effectLst/>
        </p:spPr>
        <p:txBody>
          <a:bodyPr vert="horz" wrap="square" lIns="91440" tIns="45720" rIns="91440" bIns="45720" numCol="1" anchor="ctr" anchorCtr="0" compatLnSpc="1">
            <a:spAutoFit/>
          </a:bodyPr>
          <a:lstStyle/>
          <a:p>
            <a:pPr lvl="0" indent="263525" defTabSz="914400" fontAlgn="base">
              <a:lnSpc>
                <a:spcPts val="3800"/>
              </a:lnSpc>
              <a:spcBef>
                <a:spcPct val="0"/>
              </a:spcBef>
              <a:spcAft>
                <a:spcPct val="0"/>
              </a:spcAft>
            </a:pPr>
            <a:r>
              <a:rPr kumimoji="0" lang="zh-CN" altLang="en-US" sz="20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问题</a:t>
            </a:r>
            <a:r>
              <a:rPr kumimoji="0" lang="en-US" altLang="zh-CN" sz="20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1</a:t>
            </a:r>
            <a:r>
              <a:rPr kumimoji="0" lang="zh-CN" altLang="en-US" sz="20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：关于“戊戌维新运动”，同学们了解些什么？能说说这个重大事件发展进程中的几个关键点吗？</a:t>
            </a:r>
            <a:r>
              <a:rPr lang="zh-CN" altLang="en-US" sz="2000" dirty="0" smtClean="0">
                <a:latin typeface="楷体" panose="02010609060101010101" pitchFamily="49" charset="-122"/>
                <a:ea typeface="楷体" panose="02010609060101010101" pitchFamily="49" charset="-122"/>
              </a:rPr>
              <a:t>基于初中历史学习内容，引导学生回顾旧知，并据此直接切入本课的第一目内容（也是本课的主要教学内容之一），完成戊戌维新运动的知识脉络梳理；</a:t>
            </a:r>
            <a:endParaRPr kumimoji="0" lang="en-US" altLang="zh-CN" sz="2000" b="0" i="0" u="none" strike="noStrike" cap="none" normalizeH="0" baseline="0" dirty="0" smtClean="0">
              <a:ln>
                <a:noFill/>
              </a:ln>
              <a:solidFill>
                <a:srgbClr val="000000"/>
              </a:solidFill>
              <a:effectLst/>
              <a:latin typeface="楷体" panose="02010609060101010101" pitchFamily="49" charset="-122"/>
              <a:ea typeface="楷体" panose="02010609060101010101" pitchFamily="49" charset="-122"/>
              <a:cs typeface="Times New Roman" panose="02020603050405020304" pitchFamily="18" charset="0"/>
            </a:endParaRPr>
          </a:p>
          <a:p>
            <a:pPr marL="0" marR="0" lvl="0" indent="263525" algn="l" defTabSz="914400" rtl="0" eaLnBrk="1" fontAlgn="base" latinLnBrk="0" hangingPunct="1">
              <a:lnSpc>
                <a:spcPts val="38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问题</a:t>
            </a:r>
            <a:r>
              <a:rPr kumimoji="0" lang="en-US" altLang="zh-CN" sz="20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2</a:t>
            </a:r>
            <a:r>
              <a:rPr kumimoji="0" lang="zh-CN" altLang="en-US" sz="20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：这场运动给后人留下了不少谜团。你们听说过吗？谁能说说？</a:t>
            </a:r>
            <a:endParaRPr kumimoji="0" lang="en-US" altLang="zh-CN" sz="20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endParaRPr>
          </a:p>
          <a:p>
            <a:pPr lvl="0" indent="263525" defTabSz="914400" fontAlgn="base">
              <a:lnSpc>
                <a:spcPts val="3800"/>
              </a:lnSpc>
              <a:spcBef>
                <a:spcPct val="0"/>
              </a:spcBef>
              <a:spcAft>
                <a:spcPct val="0"/>
              </a:spcAft>
            </a:pPr>
            <a:r>
              <a:rPr lang="zh-CN" altLang="en-US" sz="2000" dirty="0" smtClean="0">
                <a:latin typeface="楷体" panose="02010609060101010101" pitchFamily="49" charset="-122"/>
                <a:ea typeface="楷体" panose="02010609060101010101" pitchFamily="49" charset="-122"/>
              </a:rPr>
              <a:t>发散性与开放性的特点，既能激发学生的学习兴趣，更为进入“史料实证”这一学科核心素养的涵育环节作好铺垫</a:t>
            </a:r>
            <a:endParaRPr kumimoji="0" lang="en-US" altLang="zh-CN" sz="2000" b="0" i="0" u="none" strike="noStrike" cap="none" normalizeH="0" baseline="0" dirty="0" smtClean="0">
              <a:ln>
                <a:noFill/>
              </a:ln>
              <a:solidFill>
                <a:srgbClr val="000000"/>
              </a:solidFill>
              <a:effectLst/>
              <a:latin typeface="楷体" panose="02010609060101010101" pitchFamily="49" charset="-122"/>
              <a:ea typeface="楷体" panose="02010609060101010101" pitchFamily="49" charset="-122"/>
              <a:cs typeface="Times New Roman" panose="02020603050405020304" pitchFamily="18" charset="0"/>
            </a:endParaRPr>
          </a:p>
          <a:p>
            <a:pPr lvl="0" indent="263525" defTabSz="914400" fontAlgn="base">
              <a:lnSpc>
                <a:spcPts val="3800"/>
              </a:lnSpc>
              <a:spcBef>
                <a:spcPct val="0"/>
              </a:spcBef>
              <a:spcAft>
                <a:spcPct val="0"/>
              </a:spcAft>
            </a:pPr>
            <a:r>
              <a:rPr kumimoji="0" lang="zh-CN" altLang="en-US" sz="20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问题</a:t>
            </a:r>
            <a:r>
              <a:rPr kumimoji="0" lang="en-US" altLang="zh-CN" sz="20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3</a:t>
            </a:r>
            <a:r>
              <a:rPr kumimoji="0" lang="zh-CN" altLang="en-US" sz="20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：教材是如何处理这些历史之谜的呢？</a:t>
            </a:r>
            <a:r>
              <a:rPr lang="zh-CN" altLang="en-US" sz="2000" dirty="0" smtClean="0">
                <a:latin typeface="楷体" panose="02010609060101010101" pitchFamily="49" charset="-122"/>
                <a:ea typeface="楷体" panose="02010609060101010101" pitchFamily="49" charset="-122"/>
              </a:rPr>
              <a:t>指导学生深度研读教材，体会教材编写者是怎样基于史料实证而力求客观准确地进行历史解释的</a:t>
            </a:r>
            <a:endParaRPr kumimoji="0" lang="en-US" altLang="zh-CN" sz="2000" b="0" i="0" u="none" strike="noStrike" cap="none" normalizeH="0" baseline="0" dirty="0" smtClean="0">
              <a:ln>
                <a:noFill/>
              </a:ln>
              <a:solidFill>
                <a:srgbClr val="000000"/>
              </a:solidFill>
              <a:effectLst/>
              <a:latin typeface="楷体" panose="02010609060101010101" pitchFamily="49" charset="-122"/>
              <a:ea typeface="楷体" panose="02010609060101010101" pitchFamily="49" charset="-122"/>
              <a:cs typeface="Times New Roman" panose="02020603050405020304" pitchFamily="18" charset="0"/>
            </a:endParaRPr>
          </a:p>
          <a:p>
            <a:pPr marL="0" marR="0" lvl="0" indent="263525" algn="l" defTabSz="914400" rtl="0" eaLnBrk="1" fontAlgn="base" latinLnBrk="0" hangingPunct="1">
              <a:lnSpc>
                <a:spcPts val="3800"/>
              </a:lnSpc>
              <a:spcBef>
                <a:spcPct val="0"/>
              </a:spcBef>
              <a:spcAft>
                <a:spcPct val="0"/>
              </a:spcAft>
              <a:buClrTx/>
              <a:buSzTx/>
              <a:buFontTx/>
              <a:buNone/>
            </a:pPr>
            <a:endParaRPr kumimoji="0" lang="zh-CN" altLang="en-US" sz="2000" b="0"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cs typeface="宋体" panose="02010600030101010101" pitchFamily="2" charset="-122"/>
            </a:endParaRPr>
          </a:p>
        </p:txBody>
      </p:sp>
      <p:sp>
        <p:nvSpPr>
          <p:cNvPr id="42" name="TextBox 41"/>
          <p:cNvSpPr txBox="1"/>
          <p:nvPr/>
        </p:nvSpPr>
        <p:spPr>
          <a:xfrm>
            <a:off x="142844" y="948520"/>
            <a:ext cx="681038" cy="3714776"/>
          </a:xfrm>
          <a:prstGeom prst="roundRect">
            <a:avLst/>
          </a:prstGeom>
          <a:solidFill>
            <a:srgbClr val="C00000"/>
          </a:solidFill>
        </p:spPr>
        <p:style>
          <a:lnRef idx="2">
            <a:schemeClr val="accent2"/>
          </a:lnRef>
          <a:fillRef idx="1">
            <a:schemeClr val="lt1"/>
          </a:fillRef>
          <a:effectRef idx="0">
            <a:schemeClr val="accent2"/>
          </a:effectRef>
          <a:fontRef idx="minor">
            <a:schemeClr val="dk1"/>
          </a:fontRef>
        </p:style>
        <p:txBody>
          <a:bodyPr vert="eaVert" wrap="square" rtlCol="0">
            <a:spAutoFit/>
          </a:bodyPr>
          <a:lstStyle/>
          <a:p>
            <a:r>
              <a:rPr lang="zh-CN" altLang="en-US" sz="2800" b="1" dirty="0" smtClean="0">
                <a:solidFill>
                  <a:schemeClr val="bg1"/>
                </a:solidFill>
                <a:latin typeface="华文中宋" panose="02010600040101010101" pitchFamily="2" charset="-122"/>
                <a:ea typeface="华文中宋" panose="02010600040101010101" pitchFamily="2" charset="-122"/>
              </a:rPr>
              <a:t>新课导入问题链</a:t>
            </a:r>
            <a:endParaRPr lang="zh-CN" altLang="en-US" sz="2800" b="1" dirty="0">
              <a:solidFill>
                <a:schemeClr val="bg1"/>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521"/>
    </mc:Choice>
    <mc:Fallback>
      <p:transition spd="slow" advTm="15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blinds(horizontal)">
                                      <p:cBhvr>
                                        <p:cTn id="7" dur="500"/>
                                        <p:tgtEl>
                                          <p:spTgt spid="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
                                            <p:txEl>
                                              <p:pRg st="1" end="1"/>
                                            </p:txEl>
                                          </p:spTgt>
                                        </p:tgtEl>
                                        <p:attrNameLst>
                                          <p:attrName>style.visibility</p:attrName>
                                        </p:attrNameLst>
                                      </p:cBhvr>
                                      <p:to>
                                        <p:strVal val="visible"/>
                                      </p:to>
                                    </p:set>
                                    <p:animEffect transition="in" filter="blinds(horizontal)">
                                      <p:cBhvr>
                                        <p:cTn id="12" dur="500"/>
                                        <p:tgtEl>
                                          <p:spTgt spid="41">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1">
                                            <p:txEl>
                                              <p:pRg st="2" end="2"/>
                                            </p:txEl>
                                          </p:spTgt>
                                        </p:tgtEl>
                                        <p:attrNameLst>
                                          <p:attrName>style.visibility</p:attrName>
                                        </p:attrNameLst>
                                      </p:cBhvr>
                                      <p:to>
                                        <p:strVal val="visible"/>
                                      </p:to>
                                    </p:set>
                                    <p:animEffect transition="in" filter="blinds(horizontal)">
                                      <p:cBhvr>
                                        <p:cTn id="15" dur="500"/>
                                        <p:tgtEl>
                                          <p:spTgt spid="4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1">
                                            <p:txEl>
                                              <p:pRg st="3" end="3"/>
                                            </p:txEl>
                                          </p:spTgt>
                                        </p:tgtEl>
                                        <p:attrNameLst>
                                          <p:attrName>style.visibility</p:attrName>
                                        </p:attrNameLst>
                                      </p:cBhvr>
                                      <p:to>
                                        <p:strVal val="visible"/>
                                      </p:to>
                                    </p:set>
                                    <p:animEffect transition="in" filter="blinds(horizontal)">
                                      <p:cBhvr>
                                        <p:cTn id="20" dur="500"/>
                                        <p:tgtEl>
                                          <p:spTgt spid="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40" name="矩形 39"/>
          <p:cNvSpPr/>
          <p:nvPr/>
        </p:nvSpPr>
        <p:spPr>
          <a:xfrm>
            <a:off x="1000101" y="377016"/>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CN" altLang="en-US"/>
          </a:p>
        </p:txBody>
      </p:sp>
      <p:grpSp>
        <p:nvGrpSpPr>
          <p:cNvPr id="2" name="Group 69"/>
          <p:cNvGrpSpPr/>
          <p:nvPr/>
        </p:nvGrpSpPr>
        <p:grpSpPr bwMode="auto">
          <a:xfrm>
            <a:off x="714349" y="519892"/>
            <a:ext cx="1950244" cy="526899"/>
            <a:chOff x="288" y="2592"/>
            <a:chExt cx="1488" cy="404"/>
          </a:xfrm>
        </p:grpSpPr>
        <p:sp>
          <p:nvSpPr>
            <p:cNvPr id="31" name="Rectangle 70"/>
            <p:cNvSpPr>
              <a:spLocks noChangeArrowheads="1"/>
            </p:cNvSpPr>
            <p:nvPr/>
          </p:nvSpPr>
          <p:spPr bwMode="auto">
            <a:xfrm>
              <a:off x="288" y="2784"/>
              <a:ext cx="1488" cy="212"/>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endParaRPr lang="zh-CN" altLang="en-US" sz="1200" dirty="0">
                <a:solidFill>
                  <a:schemeClr val="tx1">
                    <a:lumMod val="95000"/>
                    <a:lumOff val="5000"/>
                  </a:schemeClr>
                </a:solidFill>
                <a:latin typeface="微软雅黑" panose="020B0503020204020204" pitchFamily="34" charset="-122"/>
              </a:endParaRPr>
            </a:p>
          </p:txBody>
        </p:sp>
        <p:sp>
          <p:nvSpPr>
            <p:cNvPr id="32" name="Rectangle 71"/>
            <p:cNvSpPr>
              <a:spLocks noChangeArrowheads="1"/>
            </p:cNvSpPr>
            <p:nvPr/>
          </p:nvSpPr>
          <p:spPr bwMode="auto">
            <a:xfrm>
              <a:off x="636" y="2592"/>
              <a:ext cx="1140" cy="212"/>
            </a:xfrm>
            <a:prstGeom prst="rect">
              <a:avLst/>
            </a:prstGeom>
            <a:noFill/>
            <a:ln w="9525">
              <a:noFill/>
              <a:miter lim="800000"/>
            </a:ln>
          </p:spPr>
          <p:txBody>
            <a:bodyPr>
              <a:spAutoFit/>
            </a:bodyPr>
            <a:lstStyle/>
            <a:p>
              <a:pPr algn="r"/>
              <a:endParaRPr lang="zh-CN" altLang="en-US" sz="1200" dirty="0">
                <a:solidFill>
                  <a:schemeClr val="tx1">
                    <a:lumMod val="95000"/>
                    <a:lumOff val="5000"/>
                  </a:schemeClr>
                </a:solidFill>
              </a:endParaRPr>
            </a:p>
          </p:txBody>
        </p:sp>
      </p:grpSp>
      <p:sp>
        <p:nvSpPr>
          <p:cNvPr id="11" name="TextBox 10"/>
          <p:cNvSpPr txBox="1"/>
          <p:nvPr/>
        </p:nvSpPr>
        <p:spPr>
          <a:xfrm>
            <a:off x="3286116" y="2305842"/>
            <a:ext cx="1714512" cy="523220"/>
          </a:xfrm>
          <a:prstGeom prst="rect">
            <a:avLst/>
          </a:prstGeom>
          <a:noFill/>
        </p:spPr>
        <p:txBody>
          <a:bodyPr wrap="square" rtlCol="0">
            <a:spAutoFit/>
          </a:bodyPr>
          <a:lstStyle/>
          <a:p>
            <a:r>
              <a:rPr lang="zh-CN" altLang="en-US" sz="2800" b="1" dirty="0" smtClean="0">
                <a:solidFill>
                  <a:schemeClr val="bg1"/>
                </a:solidFill>
                <a:latin typeface="华文中宋" panose="02010600040101010101" pitchFamily="2" charset="-122"/>
                <a:ea typeface="华文中宋" panose="02010600040101010101" pitchFamily="2" charset="-122"/>
              </a:rPr>
              <a:t>教学目标</a:t>
            </a:r>
            <a:endParaRPr lang="zh-CN" altLang="en-US" sz="2800" b="1" dirty="0">
              <a:solidFill>
                <a:schemeClr val="bg1"/>
              </a:solidFill>
              <a:latin typeface="华文中宋" panose="02010600040101010101" pitchFamily="2" charset="-122"/>
              <a:ea typeface="华文中宋" panose="02010600040101010101" pitchFamily="2" charset="-122"/>
            </a:endParaRPr>
          </a:p>
        </p:txBody>
      </p:sp>
      <p:sp>
        <p:nvSpPr>
          <p:cNvPr id="100354" name="Rectangle 2"/>
          <p:cNvSpPr>
            <a:spLocks noChangeArrowheads="1"/>
          </p:cNvSpPr>
          <p:nvPr/>
        </p:nvSpPr>
        <p:spPr bwMode="auto">
          <a:xfrm>
            <a:off x="428596" y="1091396"/>
            <a:ext cx="8143932" cy="3016210"/>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spAutoFit/>
          </a:bodyPr>
          <a:lstStyle/>
          <a:p>
            <a:pPr marL="0" marR="0" lvl="0" indent="65405" algn="l" defTabSz="914400" rtl="0" eaLnBrk="1" fontAlgn="base" latinLnBrk="0" hangingPunct="1">
              <a:lnSpc>
                <a:spcPts val="3800"/>
              </a:lnSpc>
              <a:spcBef>
                <a:spcPct val="0"/>
              </a:spcBef>
              <a:spcAft>
                <a:spcPct val="0"/>
              </a:spcAft>
              <a:buClrTx/>
              <a:buSzTx/>
              <a:buFontTx/>
              <a:buNone/>
            </a:pPr>
            <a:r>
              <a:rPr kumimoji="0" lang="zh-CN" altLang="zh-CN" sz="2800" b="1" i="0" u="none" strike="noStrike" cap="none" normalizeH="0" baseline="0" dirty="0" smtClean="0">
                <a:ln>
                  <a:noFill/>
                </a:ln>
                <a:solidFill>
                  <a:srgbClr val="EB193E"/>
                </a:solidFill>
                <a:effectLst/>
                <a:latin typeface="华文楷体" panose="02010600040101010101" pitchFamily="2" charset="-122"/>
                <a:ea typeface="华文楷体" panose="02010600040101010101" pitchFamily="2" charset="-122"/>
                <a:cs typeface="Calibri" panose="020F0502020204030204" pitchFamily="34" charset="0"/>
              </a:rPr>
              <a:t>【</a:t>
            </a:r>
            <a:r>
              <a:rPr kumimoji="0" lang="zh-CN" sz="2800" b="1" i="0" u="none" strike="noStrike" cap="none" normalizeH="0" baseline="0" dirty="0" smtClean="0">
                <a:ln>
                  <a:noFill/>
                </a:ln>
                <a:solidFill>
                  <a:srgbClr val="EB193E"/>
                </a:solidFill>
                <a:effectLst/>
                <a:latin typeface="华文楷体" panose="02010600040101010101" pitchFamily="2" charset="-122"/>
                <a:ea typeface="华文楷体" panose="02010600040101010101" pitchFamily="2" charset="-122"/>
                <a:cs typeface="Calibri" panose="020F0502020204030204" pitchFamily="34" charset="0"/>
              </a:rPr>
              <a:t>设计意图</a:t>
            </a:r>
            <a:r>
              <a:rPr kumimoji="0" lang="zh-CN" altLang="zh-CN" sz="2800" b="1" i="0" u="none" strike="noStrike" cap="none" normalizeH="0" baseline="0" dirty="0" smtClean="0">
                <a:ln>
                  <a:noFill/>
                </a:ln>
                <a:solidFill>
                  <a:srgbClr val="EB193E"/>
                </a:solidFill>
                <a:effectLst/>
                <a:latin typeface="华文楷体" panose="02010600040101010101" pitchFamily="2" charset="-122"/>
                <a:ea typeface="华文楷体" panose="02010600040101010101" pitchFamily="2" charset="-122"/>
                <a:cs typeface="Calibri" panose="020F0502020204030204" pitchFamily="34" charset="0"/>
              </a:rPr>
              <a:t>】</a:t>
            </a:r>
            <a:r>
              <a:rPr kumimoji="0" lang="zh-CN" sz="28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Calibri" panose="020F0502020204030204" pitchFamily="34" charset="0"/>
              </a:rPr>
              <a:t>这是一个史料实证型的问题链导入设计。采用这样的问题链导入，第一问引导学生回顾旧知，并以此直接切入本课内容，完成本课教学重点的知识脉络梳理；第二问呼应本课学科核心素养培育之重心“史料实证”，为进入这个环节作好铺垫；第三问回归课本，指导学生深度研读教材。</a:t>
            </a:r>
            <a:endParaRPr kumimoji="0" lang="zh-CN" sz="2800" b="1"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521"/>
    </mc:Choice>
    <mc:Fallback>
      <p:transition spd="slow" advTm="1521"/>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40" name="矩形 39"/>
          <p:cNvSpPr/>
          <p:nvPr/>
        </p:nvSpPr>
        <p:spPr>
          <a:xfrm>
            <a:off x="928662" y="377016"/>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CN" altLang="en-US"/>
          </a:p>
        </p:txBody>
      </p:sp>
      <p:grpSp>
        <p:nvGrpSpPr>
          <p:cNvPr id="2" name="Group 69"/>
          <p:cNvGrpSpPr/>
          <p:nvPr/>
        </p:nvGrpSpPr>
        <p:grpSpPr bwMode="auto">
          <a:xfrm>
            <a:off x="714349" y="519892"/>
            <a:ext cx="1950244" cy="526899"/>
            <a:chOff x="288" y="2592"/>
            <a:chExt cx="1488" cy="404"/>
          </a:xfrm>
        </p:grpSpPr>
        <p:sp>
          <p:nvSpPr>
            <p:cNvPr id="31" name="Rectangle 70"/>
            <p:cNvSpPr>
              <a:spLocks noChangeArrowheads="1"/>
            </p:cNvSpPr>
            <p:nvPr/>
          </p:nvSpPr>
          <p:spPr bwMode="auto">
            <a:xfrm>
              <a:off x="288" y="2784"/>
              <a:ext cx="1488" cy="212"/>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endParaRPr lang="zh-CN" altLang="en-US" sz="1200" dirty="0">
                <a:solidFill>
                  <a:schemeClr val="tx1">
                    <a:lumMod val="95000"/>
                    <a:lumOff val="5000"/>
                  </a:schemeClr>
                </a:solidFill>
                <a:latin typeface="微软雅黑" panose="020B0503020204020204" pitchFamily="34" charset="-122"/>
              </a:endParaRPr>
            </a:p>
          </p:txBody>
        </p:sp>
        <p:sp>
          <p:nvSpPr>
            <p:cNvPr id="32" name="Rectangle 71"/>
            <p:cNvSpPr>
              <a:spLocks noChangeArrowheads="1"/>
            </p:cNvSpPr>
            <p:nvPr/>
          </p:nvSpPr>
          <p:spPr bwMode="auto">
            <a:xfrm>
              <a:off x="636" y="2592"/>
              <a:ext cx="1140" cy="212"/>
            </a:xfrm>
            <a:prstGeom prst="rect">
              <a:avLst/>
            </a:prstGeom>
            <a:noFill/>
            <a:ln w="9525">
              <a:noFill/>
              <a:miter lim="800000"/>
            </a:ln>
          </p:spPr>
          <p:txBody>
            <a:bodyPr>
              <a:spAutoFit/>
            </a:bodyPr>
            <a:lstStyle/>
            <a:p>
              <a:pPr algn="r"/>
              <a:endParaRPr lang="zh-CN" altLang="en-US" sz="1200" dirty="0">
                <a:solidFill>
                  <a:schemeClr val="tx1">
                    <a:lumMod val="95000"/>
                    <a:lumOff val="5000"/>
                  </a:schemeClr>
                </a:solidFill>
              </a:endParaRPr>
            </a:p>
          </p:txBody>
        </p:sp>
      </p:grpSp>
      <p:sp>
        <p:nvSpPr>
          <p:cNvPr id="12" name="TextBox 11"/>
          <p:cNvSpPr txBox="1"/>
          <p:nvPr/>
        </p:nvSpPr>
        <p:spPr>
          <a:xfrm>
            <a:off x="2786050" y="3448850"/>
            <a:ext cx="3214710" cy="584775"/>
          </a:xfrm>
          <a:prstGeom prst="rect">
            <a:avLst/>
          </a:prstGeom>
          <a:noFill/>
        </p:spPr>
        <p:txBody>
          <a:bodyPr wrap="square" rtlCol="0">
            <a:spAutoFit/>
          </a:bodyPr>
          <a:lstStyle/>
          <a:p>
            <a:r>
              <a:rPr lang="zh-CN" altLang="en-US" sz="3200" b="1" dirty="0" smtClean="0">
                <a:solidFill>
                  <a:schemeClr val="bg1"/>
                </a:solidFill>
                <a:latin typeface="华文中宋" panose="02010600040101010101" pitchFamily="2" charset="-122"/>
                <a:ea typeface="华文中宋" panose="02010600040101010101" pitchFamily="2" charset="-122"/>
              </a:rPr>
              <a:t>主流的学术共识</a:t>
            </a:r>
            <a:endParaRPr lang="zh-CN" altLang="en-US" sz="3200" b="1" dirty="0">
              <a:solidFill>
                <a:schemeClr val="bg1"/>
              </a:solidFill>
              <a:latin typeface="华文中宋" panose="02010600040101010101" pitchFamily="2" charset="-122"/>
              <a:ea typeface="华文中宋" panose="02010600040101010101" pitchFamily="2" charset="-122"/>
            </a:endParaRPr>
          </a:p>
        </p:txBody>
      </p:sp>
      <p:pic>
        <p:nvPicPr>
          <p:cNvPr id="13" name="Picture 1"/>
          <p:cNvPicPr>
            <a:picLocks noChangeAspect="1" noChangeArrowheads="1"/>
          </p:cNvPicPr>
          <p:nvPr/>
        </p:nvPicPr>
        <p:blipFill>
          <a:blip r:embed="rId2" cstate="print"/>
          <a:srcRect/>
          <a:stretch>
            <a:fillRect/>
          </a:stretch>
        </p:blipFill>
        <p:spPr bwMode="auto">
          <a:xfrm>
            <a:off x="142844" y="877082"/>
            <a:ext cx="4452940" cy="3357586"/>
          </a:xfrm>
          <a:prstGeom prst="rect">
            <a:avLst/>
          </a:prstGeom>
          <a:ln>
            <a:noFill/>
          </a:ln>
          <a:effectLst>
            <a:softEdge rad="112500"/>
          </a:effectLst>
        </p:spPr>
      </p:pic>
      <p:sp>
        <p:nvSpPr>
          <p:cNvPr id="94209" name="Rectangle 1"/>
          <p:cNvSpPr>
            <a:spLocks noChangeArrowheads="1"/>
          </p:cNvSpPr>
          <p:nvPr/>
        </p:nvSpPr>
        <p:spPr bwMode="auto">
          <a:xfrm>
            <a:off x="4643438" y="162702"/>
            <a:ext cx="4000528" cy="419602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8605" algn="l" defTabSz="914400" rtl="0" eaLnBrk="1" fontAlgn="base" latinLnBrk="0" hangingPunct="1">
              <a:lnSpc>
                <a:spcPts val="3200"/>
              </a:lnSpc>
              <a:spcBef>
                <a:spcPct val="0"/>
              </a:spcBef>
              <a:spcAft>
                <a:spcPct val="0"/>
              </a:spcAft>
              <a:buClrTx/>
              <a:buSzTx/>
              <a:buFontTx/>
              <a:buNone/>
            </a:pPr>
            <a:r>
              <a:rPr kumimoji="0" lang="zh-CN" sz="20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Calibri" panose="020F0502020204030204" pitchFamily="34" charset="0"/>
              </a:rPr>
              <a:t>问题</a:t>
            </a:r>
            <a:r>
              <a:rPr kumimoji="0" lang="en-US" altLang="zh-CN" sz="20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Calibri" panose="020F0502020204030204" pitchFamily="34" charset="0"/>
              </a:rPr>
              <a:t>1</a:t>
            </a:r>
            <a:r>
              <a:rPr kumimoji="0" lang="zh-CN" altLang="en-US" sz="20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Calibri" panose="020F0502020204030204" pitchFamily="34" charset="0"/>
              </a:rPr>
              <a:t>：</a:t>
            </a:r>
            <a:r>
              <a:rPr kumimoji="0" lang="zh-CN" altLang="en-US" sz="2000"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Calibri" panose="020F0502020204030204" pitchFamily="34" charset="0"/>
              </a:rPr>
              <a:t>材料</a:t>
            </a:r>
            <a:r>
              <a:rPr kumimoji="0" lang="en-US" altLang="zh-CN" sz="2000"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Calibri" panose="020F0502020204030204" pitchFamily="34" charset="0"/>
              </a:rPr>
              <a:t>2</a:t>
            </a:r>
            <a:r>
              <a:rPr kumimoji="0" lang="zh-CN" altLang="en-US" sz="2000"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Calibri" panose="020F0502020204030204" pitchFamily="34" charset="0"/>
              </a:rPr>
              <a:t>是什么类型的史料？材料</a:t>
            </a:r>
            <a:r>
              <a:rPr kumimoji="0" lang="en-US" altLang="zh-CN" sz="2000"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Calibri" panose="020F0502020204030204" pitchFamily="34" charset="0"/>
              </a:rPr>
              <a:t>3</a:t>
            </a:r>
            <a:r>
              <a:rPr kumimoji="0" lang="zh-CN" altLang="en-US" sz="2000"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Calibri" panose="020F0502020204030204" pitchFamily="34" charset="0"/>
              </a:rPr>
              <a:t>学者研究所依据的史料属于什么性质史料？</a:t>
            </a:r>
            <a:endParaRPr kumimoji="0" lang="zh-CN" altLang="en-US" sz="2000"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cs typeface="宋体" panose="02010600030101010101" pitchFamily="2" charset="-122"/>
            </a:endParaRPr>
          </a:p>
          <a:p>
            <a:pPr marL="0" marR="0" lvl="0" indent="268605" algn="l" defTabSz="914400" rtl="0" eaLnBrk="0" fontAlgn="base" latinLnBrk="0" hangingPunct="0">
              <a:lnSpc>
                <a:spcPts val="32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Calibri" panose="020F0502020204030204" pitchFamily="34" charset="0"/>
              </a:rPr>
              <a:t>问题</a:t>
            </a:r>
            <a:r>
              <a:rPr kumimoji="0" lang="en-US" altLang="zh-CN" sz="20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Calibri" panose="020F0502020204030204" pitchFamily="34" charset="0"/>
              </a:rPr>
              <a:t>2</a:t>
            </a:r>
            <a:r>
              <a:rPr kumimoji="0" lang="zh-CN" altLang="en-US" sz="20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Calibri" panose="020F0502020204030204" pitchFamily="34" charset="0"/>
              </a:rPr>
              <a:t>：</a:t>
            </a:r>
            <a:r>
              <a:rPr kumimoji="0" lang="zh-CN" altLang="en-US" sz="2000"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Calibri" panose="020F0502020204030204" pitchFamily="34" charset="0"/>
              </a:rPr>
              <a:t>比较材料</a:t>
            </a:r>
            <a:r>
              <a:rPr kumimoji="0" lang="en-US" altLang="zh-CN" sz="2000"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Calibri" panose="020F0502020204030204" pitchFamily="34" charset="0"/>
              </a:rPr>
              <a:t>2</a:t>
            </a:r>
            <a:r>
              <a:rPr kumimoji="0" lang="zh-CN" altLang="en-US" sz="2000"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Calibri" panose="020F0502020204030204" pitchFamily="34" charset="0"/>
              </a:rPr>
              <a:t>和材料</a:t>
            </a:r>
            <a:r>
              <a:rPr kumimoji="0" lang="en-US" altLang="zh-CN" sz="2000"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Calibri" panose="020F0502020204030204" pitchFamily="34" charset="0"/>
              </a:rPr>
              <a:t>3</a:t>
            </a:r>
            <a:r>
              <a:rPr kumimoji="0" lang="zh-CN" altLang="en-US" sz="2000"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Calibri" panose="020F0502020204030204" pitchFamily="34" charset="0"/>
              </a:rPr>
              <a:t>，对公车上书这一史事的阐述有何不同？材料</a:t>
            </a:r>
            <a:r>
              <a:rPr kumimoji="0" lang="en-US" altLang="zh-CN" sz="2000"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Calibri" panose="020F0502020204030204" pitchFamily="34" charset="0"/>
              </a:rPr>
              <a:t>4</a:t>
            </a:r>
            <a:r>
              <a:rPr kumimoji="0" lang="zh-CN" altLang="en-US" sz="2000"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Calibri" panose="020F0502020204030204" pitchFamily="34" charset="0"/>
              </a:rPr>
              <a:t>的学者倾向于哪种观点？</a:t>
            </a:r>
            <a:endParaRPr kumimoji="0" lang="zh-CN" altLang="en-US" sz="2000"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cs typeface="宋体" panose="02010600030101010101" pitchFamily="2" charset="-122"/>
            </a:endParaRPr>
          </a:p>
          <a:p>
            <a:pPr marL="0" marR="0" lvl="0" indent="268605" algn="l" defTabSz="914400" rtl="0" eaLnBrk="0" fontAlgn="base" latinLnBrk="0" hangingPunct="0">
              <a:lnSpc>
                <a:spcPts val="32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Calibri" panose="020F0502020204030204" pitchFamily="34" charset="0"/>
              </a:rPr>
              <a:t>问题</a:t>
            </a:r>
            <a:r>
              <a:rPr kumimoji="0" lang="en-US" altLang="zh-CN" sz="20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Calibri" panose="020F0502020204030204" pitchFamily="34" charset="0"/>
              </a:rPr>
              <a:t>3</a:t>
            </a:r>
            <a:r>
              <a:rPr kumimoji="0" lang="zh-CN" altLang="en-US" sz="20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Calibri" panose="020F0502020204030204" pitchFamily="34" charset="0"/>
              </a:rPr>
              <a:t>：</a:t>
            </a:r>
            <a:r>
              <a:rPr kumimoji="0" lang="zh-CN" altLang="en-US" sz="200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Calibri" panose="020F0502020204030204" pitchFamily="34" charset="0"/>
              </a:rPr>
              <a:t>综合上述材料，你认为康有为组织过公车上书吗？理由？</a:t>
            </a:r>
            <a:endParaRPr kumimoji="0" lang="zh-CN" altLang="en-US" sz="200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cs typeface="宋体" panose="02010600030101010101" pitchFamily="2" charset="-122"/>
            </a:endParaRPr>
          </a:p>
          <a:p>
            <a:pPr marL="0" marR="0" lvl="0" indent="268605" algn="l" defTabSz="914400" rtl="0" eaLnBrk="0" fontAlgn="base" latinLnBrk="0" hangingPunct="0">
              <a:lnSpc>
                <a:spcPts val="32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Calibri" panose="020F0502020204030204" pitchFamily="34" charset="0"/>
              </a:rPr>
              <a:t>问题</a:t>
            </a:r>
            <a:r>
              <a:rPr kumimoji="0" lang="en-US" altLang="zh-CN" sz="20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Calibri" panose="020F0502020204030204" pitchFamily="34" charset="0"/>
              </a:rPr>
              <a:t>4</a:t>
            </a:r>
            <a:r>
              <a:rPr kumimoji="0" lang="zh-CN" altLang="en-US" sz="20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Calibri" panose="020F0502020204030204" pitchFamily="34" charset="0"/>
              </a:rPr>
              <a:t>： </a:t>
            </a:r>
            <a:r>
              <a:rPr kumimoji="0" lang="zh-CN" altLang="en-US" sz="2000"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Calibri" panose="020F0502020204030204" pitchFamily="34" charset="0"/>
              </a:rPr>
              <a:t>教材对公车上书的史事是如何表述的？为什么这样表述？</a:t>
            </a:r>
            <a:endParaRPr kumimoji="0" lang="zh-CN" altLang="en-US" sz="2000"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cs typeface="宋体" panose="02010600030101010101" pitchFamily="2" charset="-122"/>
            </a:endParaRPr>
          </a:p>
        </p:txBody>
      </p:sp>
      <p:sp>
        <p:nvSpPr>
          <p:cNvPr id="10" name="TextBox 9"/>
          <p:cNvSpPr txBox="1"/>
          <p:nvPr/>
        </p:nvSpPr>
        <p:spPr>
          <a:xfrm>
            <a:off x="0" y="4234668"/>
            <a:ext cx="4572032" cy="523220"/>
          </a:xfrm>
          <a:prstGeom prst="rect">
            <a:avLst/>
          </a:prstGeom>
          <a:noFill/>
        </p:spPr>
        <p:txBody>
          <a:bodyPr wrap="square" rtlCol="0">
            <a:spAutoFit/>
          </a:bodyPr>
          <a:lstStyle/>
          <a:p>
            <a:r>
              <a:rPr lang="zh-CN" altLang="en-US" sz="2800" b="1" dirty="0" smtClean="0">
                <a:solidFill>
                  <a:srgbClr val="EB193E"/>
                </a:solidFill>
                <a:latin typeface="华文中宋" panose="02010600040101010101" pitchFamily="2" charset="-122"/>
                <a:ea typeface="华文中宋" panose="02010600040101010101" pitchFamily="2" charset="-122"/>
              </a:rPr>
              <a:t>   教学重点：戊戌维新运动</a:t>
            </a:r>
            <a:endParaRPr lang="zh-CN" altLang="en-US" sz="2800" b="1" dirty="0">
              <a:solidFill>
                <a:srgbClr val="EB193E"/>
              </a:solidFill>
              <a:latin typeface="华文中宋" panose="02010600040101010101" pitchFamily="2" charset="-122"/>
              <a:ea typeface="华文中宋" panose="02010600040101010101" pitchFamily="2" charset="-122"/>
            </a:endParaRPr>
          </a:p>
        </p:txBody>
      </p:sp>
      <p:sp>
        <p:nvSpPr>
          <p:cNvPr id="11" name="TextBox 10"/>
          <p:cNvSpPr txBox="1"/>
          <p:nvPr/>
        </p:nvSpPr>
        <p:spPr>
          <a:xfrm>
            <a:off x="928662" y="305578"/>
            <a:ext cx="3214710" cy="548521"/>
          </a:xfrm>
          <a:prstGeom prst="round2SameRect">
            <a:avLst/>
          </a:prstGeom>
          <a:solidFill>
            <a:srgbClr val="CC0000"/>
          </a:solidFill>
        </p:spPr>
        <p:txBody>
          <a:bodyPr wrap="square" rtlCol="0">
            <a:spAutoFit/>
          </a:bodyPr>
          <a:lstStyle/>
          <a:p>
            <a:r>
              <a:rPr lang="zh-CN" altLang="en-US" sz="2800" b="1" dirty="0" smtClean="0">
                <a:solidFill>
                  <a:schemeClr val="bg1"/>
                </a:solidFill>
                <a:latin typeface="华文中宋" panose="02010600040101010101" pitchFamily="2" charset="-122"/>
                <a:ea typeface="华文中宋" panose="02010600040101010101" pitchFamily="2" charset="-122"/>
              </a:rPr>
              <a:t>重难点突破问题链</a:t>
            </a:r>
            <a:endParaRPr lang="zh-CN" altLang="en-US" sz="2800" b="1" dirty="0">
              <a:solidFill>
                <a:schemeClr val="bg1"/>
              </a:solidFill>
              <a:latin typeface="华文中宋" panose="02010600040101010101" pitchFamily="2" charset="-122"/>
              <a:ea typeface="华文中宋" panose="02010600040101010101" pitchFamily="2" charset="-122"/>
            </a:endParaRPr>
          </a:p>
        </p:txBody>
      </p:sp>
      <p:sp>
        <p:nvSpPr>
          <p:cNvPr id="15" name="TextBox 14"/>
          <p:cNvSpPr txBox="1"/>
          <p:nvPr/>
        </p:nvSpPr>
        <p:spPr>
          <a:xfrm>
            <a:off x="4572000" y="4448982"/>
            <a:ext cx="4286249"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b="1" dirty="0" smtClean="0">
                <a:solidFill>
                  <a:srgbClr val="0000FF"/>
                </a:solidFill>
              </a:rPr>
              <a:t>注：</a:t>
            </a:r>
            <a:r>
              <a:rPr lang="zh-CN" altLang="en-US" b="1" dirty="0" smtClean="0"/>
              <a:t>材料中涉及到的材料会提前印发给老师 </a:t>
            </a:r>
            <a:endParaRPr lang="zh-CN" altLang="en-US" b="1" dirty="0"/>
          </a:p>
        </p:txBody>
      </p:sp>
    </p:spTree>
  </p:cSld>
  <p:clrMapOvr>
    <a:masterClrMapping/>
  </p:clrMapOvr>
  <mc:AlternateContent xmlns:mc="http://schemas.openxmlformats.org/markup-compatibility/2006">
    <mc:Choice xmlns:p14="http://schemas.microsoft.com/office/powerpoint/2010/main" Requires="p14">
      <p:transition spd="slow" p14:dur="2000" advTm="1521"/>
    </mc:Choice>
    <mc:Fallback>
      <p:transition spd="slow" advTm="15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4209">
                                            <p:txEl>
                                              <p:pRg st="0" end="0"/>
                                            </p:txEl>
                                          </p:spTgt>
                                        </p:tgtEl>
                                        <p:attrNameLst>
                                          <p:attrName>style.visibility</p:attrName>
                                        </p:attrNameLst>
                                      </p:cBhvr>
                                      <p:to>
                                        <p:strVal val="visible"/>
                                      </p:to>
                                    </p:set>
                                    <p:animEffect transition="in" filter="blinds(horizontal)">
                                      <p:cBhvr>
                                        <p:cTn id="7" dur="500"/>
                                        <p:tgtEl>
                                          <p:spTgt spid="942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4209">
                                            <p:txEl>
                                              <p:pRg st="1" end="1"/>
                                            </p:txEl>
                                          </p:spTgt>
                                        </p:tgtEl>
                                        <p:attrNameLst>
                                          <p:attrName>style.visibility</p:attrName>
                                        </p:attrNameLst>
                                      </p:cBhvr>
                                      <p:to>
                                        <p:strVal val="visible"/>
                                      </p:to>
                                    </p:set>
                                    <p:animEffect transition="in" filter="blinds(horizontal)">
                                      <p:cBhvr>
                                        <p:cTn id="12" dur="500"/>
                                        <p:tgtEl>
                                          <p:spTgt spid="942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4209">
                                            <p:txEl>
                                              <p:pRg st="2" end="2"/>
                                            </p:txEl>
                                          </p:spTgt>
                                        </p:tgtEl>
                                        <p:attrNameLst>
                                          <p:attrName>style.visibility</p:attrName>
                                        </p:attrNameLst>
                                      </p:cBhvr>
                                      <p:to>
                                        <p:strVal val="visible"/>
                                      </p:to>
                                    </p:set>
                                    <p:animEffect transition="in" filter="blinds(horizontal)">
                                      <p:cBhvr>
                                        <p:cTn id="17" dur="500"/>
                                        <p:tgtEl>
                                          <p:spTgt spid="942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4209">
                                            <p:txEl>
                                              <p:pRg st="3" end="3"/>
                                            </p:txEl>
                                          </p:spTgt>
                                        </p:tgtEl>
                                        <p:attrNameLst>
                                          <p:attrName>style.visibility</p:attrName>
                                        </p:attrNameLst>
                                      </p:cBhvr>
                                      <p:to>
                                        <p:strVal val="visible"/>
                                      </p:to>
                                    </p:set>
                                    <p:animEffect transition="in" filter="blinds(horizontal)">
                                      <p:cBhvr>
                                        <p:cTn id="22" dur="500"/>
                                        <p:tgtEl>
                                          <p:spTgt spid="9420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40" name="矩形 39"/>
          <p:cNvSpPr/>
          <p:nvPr/>
        </p:nvSpPr>
        <p:spPr>
          <a:xfrm>
            <a:off x="1000101" y="377016"/>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CN" altLang="en-US"/>
          </a:p>
        </p:txBody>
      </p:sp>
      <p:grpSp>
        <p:nvGrpSpPr>
          <p:cNvPr id="2" name="Group 69"/>
          <p:cNvGrpSpPr/>
          <p:nvPr/>
        </p:nvGrpSpPr>
        <p:grpSpPr bwMode="auto">
          <a:xfrm>
            <a:off x="714349" y="519892"/>
            <a:ext cx="1950244" cy="526899"/>
            <a:chOff x="288" y="2592"/>
            <a:chExt cx="1488" cy="404"/>
          </a:xfrm>
        </p:grpSpPr>
        <p:sp>
          <p:nvSpPr>
            <p:cNvPr id="31" name="Rectangle 70"/>
            <p:cNvSpPr>
              <a:spLocks noChangeArrowheads="1"/>
            </p:cNvSpPr>
            <p:nvPr/>
          </p:nvSpPr>
          <p:spPr bwMode="auto">
            <a:xfrm>
              <a:off x="288" y="2784"/>
              <a:ext cx="1488" cy="212"/>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endParaRPr lang="zh-CN" altLang="en-US" sz="1200" dirty="0">
                <a:solidFill>
                  <a:schemeClr val="tx1">
                    <a:lumMod val="95000"/>
                    <a:lumOff val="5000"/>
                  </a:schemeClr>
                </a:solidFill>
                <a:latin typeface="微软雅黑" panose="020B0503020204020204" pitchFamily="34" charset="-122"/>
              </a:endParaRPr>
            </a:p>
          </p:txBody>
        </p:sp>
        <p:sp>
          <p:nvSpPr>
            <p:cNvPr id="32" name="Rectangle 71"/>
            <p:cNvSpPr>
              <a:spLocks noChangeArrowheads="1"/>
            </p:cNvSpPr>
            <p:nvPr/>
          </p:nvSpPr>
          <p:spPr bwMode="auto">
            <a:xfrm>
              <a:off x="636" y="2592"/>
              <a:ext cx="1140" cy="212"/>
            </a:xfrm>
            <a:prstGeom prst="rect">
              <a:avLst/>
            </a:prstGeom>
            <a:noFill/>
            <a:ln w="9525">
              <a:noFill/>
              <a:miter lim="800000"/>
            </a:ln>
          </p:spPr>
          <p:txBody>
            <a:bodyPr>
              <a:spAutoFit/>
            </a:bodyPr>
            <a:lstStyle/>
            <a:p>
              <a:pPr algn="r"/>
              <a:endParaRPr lang="zh-CN" altLang="en-US" sz="1200" dirty="0">
                <a:solidFill>
                  <a:schemeClr val="tx1">
                    <a:lumMod val="95000"/>
                    <a:lumOff val="5000"/>
                  </a:schemeClr>
                </a:solidFill>
              </a:endParaRPr>
            </a:p>
          </p:txBody>
        </p:sp>
      </p:grpSp>
      <p:sp>
        <p:nvSpPr>
          <p:cNvPr id="12" name="TextBox 11"/>
          <p:cNvSpPr txBox="1"/>
          <p:nvPr/>
        </p:nvSpPr>
        <p:spPr>
          <a:xfrm>
            <a:off x="2786050" y="3448850"/>
            <a:ext cx="3214710" cy="584775"/>
          </a:xfrm>
          <a:prstGeom prst="rect">
            <a:avLst/>
          </a:prstGeom>
          <a:noFill/>
        </p:spPr>
        <p:txBody>
          <a:bodyPr wrap="square" rtlCol="0">
            <a:spAutoFit/>
          </a:bodyPr>
          <a:lstStyle/>
          <a:p>
            <a:r>
              <a:rPr lang="zh-CN" altLang="en-US" sz="3200" b="1" dirty="0" smtClean="0">
                <a:solidFill>
                  <a:schemeClr val="bg1"/>
                </a:solidFill>
                <a:latin typeface="华文中宋" panose="02010600040101010101" pitchFamily="2" charset="-122"/>
                <a:ea typeface="华文中宋" panose="02010600040101010101" pitchFamily="2" charset="-122"/>
              </a:rPr>
              <a:t>主流的学术共识</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89090" name="Rectangle 2"/>
          <p:cNvSpPr>
            <a:spLocks noChangeArrowheads="1"/>
          </p:cNvSpPr>
          <p:nvPr/>
        </p:nvSpPr>
        <p:spPr bwMode="auto">
          <a:xfrm>
            <a:off x="642910" y="519892"/>
            <a:ext cx="7858180" cy="4196020"/>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spAutoFit/>
          </a:bodyPr>
          <a:lstStyle/>
          <a:p>
            <a:pPr marL="0" marR="0" lvl="0" indent="268605" algn="l" defTabSz="914400" rtl="0" eaLnBrk="1" fontAlgn="base" latinLnBrk="0" hangingPunct="1">
              <a:lnSpc>
                <a:spcPts val="4000"/>
              </a:lnSpc>
              <a:spcBef>
                <a:spcPct val="0"/>
              </a:spcBef>
              <a:spcAft>
                <a:spcPct val="0"/>
              </a:spcAft>
              <a:buClrTx/>
              <a:buSzTx/>
              <a:buFontTx/>
              <a:buNone/>
            </a:pPr>
            <a:r>
              <a:rPr kumimoji="0" lang="zh-CN" altLang="zh-CN" sz="2800" b="1" i="0" u="none" strike="noStrike" cap="none" normalizeH="0" baseline="0" dirty="0" smtClean="0">
                <a:ln>
                  <a:noFill/>
                </a:ln>
                <a:solidFill>
                  <a:srgbClr val="EB193E"/>
                </a:solidFill>
                <a:effectLst/>
                <a:latin typeface="华文楷体" panose="02010600040101010101" pitchFamily="2" charset="-122"/>
                <a:ea typeface="华文楷体" panose="02010600040101010101" pitchFamily="2" charset="-122"/>
                <a:cs typeface="Calibri" panose="020F0502020204030204" pitchFamily="34" charset="0"/>
              </a:rPr>
              <a:t>【</a:t>
            </a:r>
            <a:r>
              <a:rPr kumimoji="0" lang="zh-CN" sz="2800" b="1" i="0" u="none" strike="noStrike" cap="none" normalizeH="0" baseline="0" dirty="0" smtClean="0">
                <a:ln>
                  <a:noFill/>
                </a:ln>
                <a:solidFill>
                  <a:srgbClr val="EB193E"/>
                </a:solidFill>
                <a:effectLst/>
                <a:latin typeface="华文楷体" panose="02010600040101010101" pitchFamily="2" charset="-122"/>
                <a:ea typeface="华文楷体" panose="02010600040101010101" pitchFamily="2" charset="-122"/>
                <a:cs typeface="Calibri" panose="020F0502020204030204" pitchFamily="34" charset="0"/>
              </a:rPr>
              <a:t>设计意图</a:t>
            </a:r>
            <a:r>
              <a:rPr kumimoji="0" lang="zh-CN" altLang="zh-CN" sz="2800" b="1" i="0" u="none" strike="noStrike" cap="none" normalizeH="0" baseline="0" dirty="0" smtClean="0">
                <a:ln>
                  <a:noFill/>
                </a:ln>
                <a:solidFill>
                  <a:srgbClr val="EB193E"/>
                </a:solidFill>
                <a:effectLst/>
                <a:latin typeface="华文楷体" panose="02010600040101010101" pitchFamily="2" charset="-122"/>
                <a:ea typeface="华文楷体" panose="02010600040101010101" pitchFamily="2" charset="-122"/>
                <a:cs typeface="Calibri" panose="020F0502020204030204" pitchFamily="34" charset="0"/>
              </a:rPr>
              <a:t>】</a:t>
            </a:r>
            <a:r>
              <a:rPr kumimoji="0" lang="zh-CN" sz="2800" b="1"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cs typeface="Calibri" panose="020F0502020204030204" pitchFamily="34" charset="0"/>
              </a:rPr>
              <a:t>本环节设计了一个重点突破型的问题链。第</a:t>
            </a:r>
            <a:r>
              <a:rPr kumimoji="0" lang="en-US" altLang="zh-CN" sz="2800" b="1"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cs typeface="Calibri" panose="020F0502020204030204" pitchFamily="34" charset="0"/>
              </a:rPr>
              <a:t>1</a:t>
            </a:r>
            <a:r>
              <a:rPr kumimoji="0" lang="zh-CN" altLang="en-US" sz="2800" b="1"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cs typeface="Calibri" panose="020F0502020204030204" pitchFamily="34" charset="0"/>
              </a:rPr>
              <a:t>问引导学生关注史料的性质；第</a:t>
            </a:r>
            <a:r>
              <a:rPr kumimoji="0" lang="en-US" altLang="zh-CN" sz="2800" b="1"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cs typeface="Calibri" panose="020F0502020204030204" pitchFamily="34" charset="0"/>
              </a:rPr>
              <a:t>2</a:t>
            </a:r>
            <a:r>
              <a:rPr kumimoji="0" lang="zh-CN" altLang="en-US" sz="2800" b="1"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cs typeface="Calibri" panose="020F0502020204030204" pitchFamily="34" charset="0"/>
              </a:rPr>
              <a:t>问引导学生认识到目前学界对公车上书这一史事的争议；第</a:t>
            </a:r>
            <a:r>
              <a:rPr kumimoji="0" lang="en-US" altLang="zh-CN" sz="2800" b="1"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cs typeface="Calibri" panose="020F0502020204030204" pitchFamily="34" charset="0"/>
              </a:rPr>
              <a:t>3</a:t>
            </a:r>
            <a:r>
              <a:rPr kumimoji="0" lang="zh-CN" altLang="en-US" sz="2800" b="1"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cs typeface="Calibri" panose="020F0502020204030204" pitchFamily="34" charset="0"/>
              </a:rPr>
              <a:t>问是一个开放性问题，引导学生在辨析三则史料的类型及价值的基础上，依据史料结合所学，得出自己的观点。第</a:t>
            </a:r>
            <a:r>
              <a:rPr kumimoji="0" lang="en-US" altLang="zh-CN" sz="2800" b="1"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cs typeface="Calibri" panose="020F0502020204030204" pitchFamily="34" charset="0"/>
              </a:rPr>
              <a:t>4</a:t>
            </a:r>
            <a:r>
              <a:rPr kumimoji="0" lang="zh-CN" altLang="en-US" sz="2800" b="1"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cs typeface="Calibri" panose="020F0502020204030204" pitchFamily="34" charset="0"/>
              </a:rPr>
              <a:t>问引导学生借助这一案例学会研读教材。总之，通过问题链的层层推进，培育学生的史料实证素养。</a:t>
            </a:r>
            <a:endParaRPr kumimoji="0" lang="zh-CN" altLang="en-US" sz="2800" b="1"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521"/>
    </mc:Choice>
    <mc:Fallback>
      <p:transition spd="slow" advTm="1521"/>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Administrator\桌面\复件 (4) 复件 4\ba8d822b65905f9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22" y="-17461"/>
            <a:ext cx="8991600" cy="5057774"/>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2143108" y="1948652"/>
            <a:ext cx="5929806" cy="584765"/>
          </a:xfrm>
          <a:prstGeom prst="rect">
            <a:avLst/>
          </a:prstGeom>
        </p:spPr>
        <p:txBody>
          <a:bodyPr wrap="none" lIns="91429" tIns="45715" rIns="91429" bIns="45715">
            <a:spAutoFit/>
          </a:bodyPr>
          <a:lstStyle/>
          <a:p>
            <a:r>
              <a:rPr lang="zh-CN" altLang="en-US" sz="3200" b="1" dirty="0" smtClean="0">
                <a:latin typeface="华文中宋" panose="02010600040101010101" pitchFamily="2" charset="-122"/>
                <a:ea typeface="华文中宋" panose="02010600040101010101" pitchFamily="2" charset="-122"/>
              </a:rPr>
              <a:t>基于深度学习的问题链设计方向</a:t>
            </a:r>
            <a:endParaRPr lang="zh-CN" altLang="en-US" sz="3200" b="1" dirty="0">
              <a:latin typeface="华文中宋" panose="02010600040101010101" pitchFamily="2" charset="-122"/>
              <a:ea typeface="华文中宋" panose="02010600040101010101" pitchFamily="2" charset="-122"/>
            </a:endParaRPr>
          </a:p>
        </p:txBody>
      </p:sp>
      <p:sp>
        <p:nvSpPr>
          <p:cNvPr id="5" name="矩形 4"/>
          <p:cNvSpPr/>
          <p:nvPr/>
        </p:nvSpPr>
        <p:spPr>
          <a:xfrm>
            <a:off x="1142976" y="1734338"/>
            <a:ext cx="886759" cy="923320"/>
          </a:xfrm>
          <a:prstGeom prst="rect">
            <a:avLst/>
          </a:prstGeom>
        </p:spPr>
        <p:txBody>
          <a:bodyPr wrap="none" lIns="91429" tIns="45715" rIns="91429" bIns="45715">
            <a:spAutoFit/>
          </a:bodyPr>
          <a:lstStyle/>
          <a:p>
            <a:r>
              <a:rPr lang="en-US" altLang="zh-CN" sz="5400" dirty="0" smtClean="0">
                <a:solidFill>
                  <a:schemeClr val="tx1">
                    <a:lumMod val="95000"/>
                    <a:lumOff val="5000"/>
                  </a:schemeClr>
                </a:solidFill>
              </a:rPr>
              <a:t>03</a:t>
            </a:r>
            <a:endParaRPr lang="zh-CN" altLang="en-US" sz="5400" dirty="0">
              <a:solidFill>
                <a:schemeClr val="tx1">
                  <a:lumMod val="95000"/>
                  <a:lumOff val="5000"/>
                </a:schemeClr>
              </a:solidFill>
            </a:endParaRPr>
          </a:p>
        </p:txBody>
      </p:sp>
      <p:cxnSp>
        <p:nvCxnSpPr>
          <p:cNvPr id="6" name="直接连接符 5"/>
          <p:cNvCxnSpPr/>
          <p:nvPr/>
        </p:nvCxnSpPr>
        <p:spPr>
          <a:xfrm>
            <a:off x="1214414" y="2591594"/>
            <a:ext cx="576064" cy="0"/>
          </a:xfrm>
          <a:prstGeom prst="line">
            <a:avLst/>
          </a:prstGeom>
          <a:ln w="25400">
            <a:solidFill>
              <a:srgbClr val="EB193E"/>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Tm="3001"/>
    </mc:Choice>
    <mc:Fallback>
      <p:transition spd="slow" advTm="30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40" name="矩形 39"/>
          <p:cNvSpPr/>
          <p:nvPr/>
        </p:nvSpPr>
        <p:spPr>
          <a:xfrm>
            <a:off x="1296269" y="448454"/>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CN" altLang="en-US"/>
          </a:p>
        </p:txBody>
      </p:sp>
      <p:grpSp>
        <p:nvGrpSpPr>
          <p:cNvPr id="2" name="Group 69"/>
          <p:cNvGrpSpPr/>
          <p:nvPr/>
        </p:nvGrpSpPr>
        <p:grpSpPr bwMode="auto">
          <a:xfrm>
            <a:off x="714349" y="519892"/>
            <a:ext cx="1950244" cy="526899"/>
            <a:chOff x="288" y="2592"/>
            <a:chExt cx="1488" cy="404"/>
          </a:xfrm>
        </p:grpSpPr>
        <p:sp>
          <p:nvSpPr>
            <p:cNvPr id="31" name="Rectangle 70"/>
            <p:cNvSpPr>
              <a:spLocks noChangeArrowheads="1"/>
            </p:cNvSpPr>
            <p:nvPr/>
          </p:nvSpPr>
          <p:spPr bwMode="auto">
            <a:xfrm>
              <a:off x="288" y="2784"/>
              <a:ext cx="1488" cy="212"/>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endParaRPr lang="zh-CN" altLang="en-US" sz="1200" dirty="0">
                <a:solidFill>
                  <a:schemeClr val="tx1">
                    <a:lumMod val="95000"/>
                    <a:lumOff val="5000"/>
                  </a:schemeClr>
                </a:solidFill>
                <a:latin typeface="微软雅黑" panose="020B0503020204020204" pitchFamily="34" charset="-122"/>
              </a:endParaRPr>
            </a:p>
          </p:txBody>
        </p:sp>
        <p:sp>
          <p:nvSpPr>
            <p:cNvPr id="32" name="Rectangle 71"/>
            <p:cNvSpPr>
              <a:spLocks noChangeArrowheads="1"/>
            </p:cNvSpPr>
            <p:nvPr/>
          </p:nvSpPr>
          <p:spPr bwMode="auto">
            <a:xfrm>
              <a:off x="636" y="2592"/>
              <a:ext cx="1140" cy="212"/>
            </a:xfrm>
            <a:prstGeom prst="rect">
              <a:avLst/>
            </a:prstGeom>
            <a:noFill/>
            <a:ln w="9525">
              <a:noFill/>
              <a:miter lim="800000"/>
            </a:ln>
          </p:spPr>
          <p:txBody>
            <a:bodyPr>
              <a:spAutoFit/>
            </a:bodyPr>
            <a:lstStyle/>
            <a:p>
              <a:pPr algn="r"/>
              <a:endParaRPr lang="zh-CN" altLang="en-US" sz="1200" dirty="0">
                <a:solidFill>
                  <a:schemeClr val="tx1">
                    <a:lumMod val="95000"/>
                    <a:lumOff val="5000"/>
                  </a:schemeClr>
                </a:solidFill>
              </a:endParaRPr>
            </a:p>
          </p:txBody>
        </p:sp>
      </p:grpSp>
      <p:sp>
        <p:nvSpPr>
          <p:cNvPr id="12" name="TextBox 11"/>
          <p:cNvSpPr txBox="1"/>
          <p:nvPr/>
        </p:nvSpPr>
        <p:spPr>
          <a:xfrm>
            <a:off x="2786050" y="3448850"/>
            <a:ext cx="3214710" cy="584775"/>
          </a:xfrm>
          <a:prstGeom prst="rect">
            <a:avLst/>
          </a:prstGeom>
          <a:noFill/>
        </p:spPr>
        <p:txBody>
          <a:bodyPr wrap="square" rtlCol="0">
            <a:spAutoFit/>
          </a:bodyPr>
          <a:lstStyle/>
          <a:p>
            <a:r>
              <a:rPr lang="zh-CN" altLang="en-US" sz="3200" b="1" dirty="0" smtClean="0">
                <a:solidFill>
                  <a:schemeClr val="bg1"/>
                </a:solidFill>
                <a:latin typeface="华文中宋" panose="02010600040101010101" pitchFamily="2" charset="-122"/>
                <a:ea typeface="华文中宋" panose="02010600040101010101" pitchFamily="2" charset="-122"/>
              </a:rPr>
              <a:t>主流的学术共识</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8" name="TextBox 7"/>
          <p:cNvSpPr txBox="1"/>
          <p:nvPr/>
        </p:nvSpPr>
        <p:spPr>
          <a:xfrm>
            <a:off x="142844" y="1234272"/>
            <a:ext cx="817245" cy="2857520"/>
          </a:xfrm>
          <a:prstGeom prst="roundRect">
            <a:avLst>
              <a:gd name="adj" fmla="val 26708"/>
            </a:avLst>
          </a:prstGeom>
          <a:solidFill>
            <a:srgbClr val="C00000"/>
          </a:solidFill>
        </p:spPr>
        <p:style>
          <a:lnRef idx="2">
            <a:schemeClr val="accent2"/>
          </a:lnRef>
          <a:fillRef idx="1">
            <a:schemeClr val="lt1"/>
          </a:fillRef>
          <a:effectRef idx="0">
            <a:schemeClr val="accent2"/>
          </a:effectRef>
          <a:fontRef idx="minor">
            <a:schemeClr val="dk1"/>
          </a:fontRef>
        </p:style>
        <p:txBody>
          <a:bodyPr vert="eaVert" wrap="square" rtlCol="0">
            <a:spAutoFit/>
          </a:bodyPr>
          <a:lstStyle/>
          <a:p>
            <a:r>
              <a:rPr lang="zh-CN" altLang="en-US" sz="3600" b="1" dirty="0" smtClean="0">
                <a:solidFill>
                  <a:schemeClr val="bg1"/>
                </a:solidFill>
                <a:latin typeface="华文中宋" panose="02010600040101010101" pitchFamily="2" charset="-122"/>
                <a:ea typeface="华文中宋" panose="02010600040101010101" pitchFamily="2" charset="-122"/>
              </a:rPr>
              <a:t>思考方向</a:t>
            </a:r>
            <a:endParaRPr lang="zh-CN" altLang="en-US" sz="3600" b="1" dirty="0">
              <a:solidFill>
                <a:schemeClr val="bg1"/>
              </a:solidFill>
              <a:latin typeface="华文中宋" panose="02010600040101010101" pitchFamily="2" charset="-122"/>
              <a:ea typeface="华文中宋" panose="02010600040101010101" pitchFamily="2" charset="-122"/>
            </a:endParaRPr>
          </a:p>
        </p:txBody>
      </p:sp>
      <p:sp>
        <p:nvSpPr>
          <p:cNvPr id="87041" name="Rectangle 1"/>
          <p:cNvSpPr>
            <a:spLocks noChangeArrowheads="1"/>
          </p:cNvSpPr>
          <p:nvPr/>
        </p:nvSpPr>
        <p:spPr bwMode="auto">
          <a:xfrm>
            <a:off x="1071538" y="877082"/>
            <a:ext cx="7500990" cy="3323987"/>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spAutoFit/>
          </a:bodyPr>
          <a:lstStyle/>
          <a:p>
            <a:pPr marL="0" marR="0" lvl="0" indent="266700" algn="l" defTabSz="914400" rtl="0" eaLnBrk="1" fontAlgn="base" latinLnBrk="0" hangingPunct="1">
              <a:lnSpc>
                <a:spcPct val="150000"/>
              </a:lnSpc>
              <a:spcBef>
                <a:spcPct val="0"/>
              </a:spcBef>
              <a:spcAft>
                <a:spcPct val="0"/>
              </a:spcAft>
              <a:buClrTx/>
              <a:buSzTx/>
              <a:buFontTx/>
              <a:buNone/>
            </a:pPr>
            <a:r>
              <a:rPr kumimoji="0" lang="zh-CN" altLang="en-US" sz="28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a:t>
            </a:r>
            <a:r>
              <a:rPr kumimoji="0" lang="en-US" altLang="zh-CN" sz="28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1</a:t>
            </a:r>
            <a:r>
              <a:rPr kumimoji="0" lang="zh-CN" altLang="en-US" sz="28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a:t>
            </a:r>
            <a:r>
              <a:rPr kumimoji="0" lang="zh-CN" sz="28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学生关注和困惑的问题</a:t>
            </a:r>
            <a:endParaRPr kumimoji="0" lang="zh-CN" sz="2800" b="1"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cs typeface="宋体" panose="02010600030101010101" pitchFamily="2" charset="-122"/>
            </a:endParaRPr>
          </a:p>
          <a:p>
            <a:pPr marL="0" marR="0" lvl="0" indent="266700" algn="l" defTabSz="914400" rtl="0" eaLnBrk="0" fontAlgn="base" latinLnBrk="0" hangingPunct="0">
              <a:lnSpc>
                <a:spcPct val="150000"/>
              </a:lnSpc>
              <a:spcBef>
                <a:spcPct val="0"/>
              </a:spcBef>
              <a:spcAft>
                <a:spcPct val="0"/>
              </a:spcAft>
              <a:buClrTx/>
              <a:buSzTx/>
              <a:buFontTx/>
              <a:buNone/>
            </a:pPr>
            <a:r>
              <a:rPr kumimoji="0" lang="zh-CN" altLang="en-US" sz="28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a:t>
            </a:r>
            <a:r>
              <a:rPr kumimoji="0" lang="en-US" altLang="zh-CN" sz="28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2</a:t>
            </a:r>
            <a:r>
              <a:rPr kumimoji="0" lang="zh-CN" altLang="en-US" sz="28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a:t>
            </a:r>
            <a:r>
              <a:rPr kumimoji="0" lang="zh-CN" sz="28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紧扣教学重难点的问题</a:t>
            </a:r>
            <a:endParaRPr kumimoji="0" lang="zh-CN" sz="2800" b="1"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cs typeface="宋体" panose="02010600030101010101" pitchFamily="2" charset="-122"/>
            </a:endParaRPr>
          </a:p>
          <a:p>
            <a:pPr marL="0" marR="0" lvl="0" indent="266700" algn="l" defTabSz="914400" rtl="0" eaLnBrk="0" fontAlgn="base" latinLnBrk="0" hangingPunct="0">
              <a:lnSpc>
                <a:spcPct val="150000"/>
              </a:lnSpc>
              <a:spcBef>
                <a:spcPct val="0"/>
              </a:spcBef>
              <a:spcAft>
                <a:spcPct val="0"/>
              </a:spcAft>
              <a:buClrTx/>
              <a:buSzTx/>
              <a:buFontTx/>
              <a:buNone/>
            </a:pPr>
            <a:r>
              <a:rPr kumimoji="0" lang="zh-CN" altLang="en-US" sz="28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a:t>
            </a:r>
            <a:r>
              <a:rPr kumimoji="0" lang="en-US" altLang="zh-CN" sz="28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3</a:t>
            </a:r>
            <a:r>
              <a:rPr kumimoji="0" lang="zh-CN" altLang="en-US" sz="28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a:t>
            </a:r>
            <a:r>
              <a:rPr kumimoji="0" lang="zh-CN" sz="28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能够引导学生实质性地参加各种学习活动的问题</a:t>
            </a:r>
            <a:endParaRPr kumimoji="0" lang="zh-CN" altLang="en-US" sz="28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endParaRPr>
          </a:p>
          <a:p>
            <a:pPr marL="0" marR="0" lvl="0" indent="266700" algn="l" defTabSz="914400" rtl="0" eaLnBrk="0" fontAlgn="base" latinLnBrk="0" hangingPunct="0">
              <a:lnSpc>
                <a:spcPct val="150000"/>
              </a:lnSpc>
              <a:spcBef>
                <a:spcPct val="0"/>
              </a:spcBef>
              <a:spcAft>
                <a:spcPct val="0"/>
              </a:spcAft>
              <a:buClrTx/>
              <a:buSzTx/>
              <a:buFontTx/>
              <a:buNone/>
            </a:pPr>
            <a:r>
              <a:rPr kumimoji="0" lang="zh-CN" altLang="en-US" sz="28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a:t>
            </a:r>
            <a:r>
              <a:rPr kumimoji="0" lang="en-US" altLang="zh-CN" sz="28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4</a:t>
            </a:r>
            <a:r>
              <a:rPr kumimoji="0" lang="zh-CN" altLang="en-US" sz="28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）能够引导学生养成良好学习习惯的问题</a:t>
            </a:r>
            <a:endParaRPr kumimoji="0" lang="zh-CN" altLang="en-US" sz="2800" b="1"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521"/>
    </mc:Choice>
    <mc:Fallback>
      <p:transition spd="slow" advTm="15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7041">
                                            <p:txEl>
                                              <p:pRg st="0" end="0"/>
                                            </p:txEl>
                                          </p:spTgt>
                                        </p:tgtEl>
                                        <p:attrNameLst>
                                          <p:attrName>style.visibility</p:attrName>
                                        </p:attrNameLst>
                                      </p:cBhvr>
                                      <p:to>
                                        <p:strVal val="visible"/>
                                      </p:to>
                                    </p:set>
                                    <p:animEffect transition="in" filter="blinds(horizontal)">
                                      <p:cBhvr>
                                        <p:cTn id="7" dur="500"/>
                                        <p:tgtEl>
                                          <p:spTgt spid="870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7041">
                                            <p:txEl>
                                              <p:pRg st="1" end="1"/>
                                            </p:txEl>
                                          </p:spTgt>
                                        </p:tgtEl>
                                        <p:attrNameLst>
                                          <p:attrName>style.visibility</p:attrName>
                                        </p:attrNameLst>
                                      </p:cBhvr>
                                      <p:to>
                                        <p:strVal val="visible"/>
                                      </p:to>
                                    </p:set>
                                    <p:animEffect transition="in" filter="blinds(horizontal)">
                                      <p:cBhvr>
                                        <p:cTn id="12" dur="500"/>
                                        <p:tgtEl>
                                          <p:spTgt spid="870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7041">
                                            <p:txEl>
                                              <p:pRg st="2" end="2"/>
                                            </p:txEl>
                                          </p:spTgt>
                                        </p:tgtEl>
                                        <p:attrNameLst>
                                          <p:attrName>style.visibility</p:attrName>
                                        </p:attrNameLst>
                                      </p:cBhvr>
                                      <p:to>
                                        <p:strVal val="visible"/>
                                      </p:to>
                                    </p:set>
                                    <p:animEffect transition="in" filter="blinds(horizontal)">
                                      <p:cBhvr>
                                        <p:cTn id="17" dur="500"/>
                                        <p:tgtEl>
                                          <p:spTgt spid="870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7041">
                                            <p:txEl>
                                              <p:pRg st="3" end="3"/>
                                            </p:txEl>
                                          </p:spTgt>
                                        </p:tgtEl>
                                        <p:attrNameLst>
                                          <p:attrName>style.visibility</p:attrName>
                                        </p:attrNameLst>
                                      </p:cBhvr>
                                      <p:to>
                                        <p:strVal val="visible"/>
                                      </p:to>
                                    </p:set>
                                    <p:animEffect transition="in" filter="blinds(horizontal)">
                                      <p:cBhvr>
                                        <p:cTn id="22" dur="500"/>
                                        <p:tgtEl>
                                          <p:spTgt spid="870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22" name="椭圆 21"/>
          <p:cNvSpPr/>
          <p:nvPr/>
        </p:nvSpPr>
        <p:spPr>
          <a:xfrm>
            <a:off x="3083198" y="1620601"/>
            <a:ext cx="2479997" cy="1851615"/>
          </a:xfrm>
          <a:prstGeom prst="ellipse">
            <a:avLst/>
          </a:prstGeom>
        </p:spPr>
        <p:style>
          <a:lnRef idx="2">
            <a:schemeClr val="accent3"/>
          </a:lnRef>
          <a:fillRef idx="1">
            <a:schemeClr val="lt1"/>
          </a:fillRef>
          <a:effectRef idx="0">
            <a:schemeClr val="accent3"/>
          </a:effectRef>
          <a:fontRef idx="minor">
            <a:schemeClr val="dk1"/>
          </a:fontRef>
        </p:style>
        <p:txBody>
          <a:bodyPr lIns="80229" tIns="40115" rIns="80229" bIns="40115" anchor="ctr"/>
          <a:lstStyle/>
          <a:p>
            <a:pPr algn="ctr">
              <a:defRPr/>
            </a:pPr>
            <a:endParaRPr lang="zh-CN" altLang="en-US"/>
          </a:p>
        </p:txBody>
      </p:sp>
      <p:sp>
        <p:nvSpPr>
          <p:cNvPr id="2" name="右箭头 1"/>
          <p:cNvSpPr/>
          <p:nvPr/>
        </p:nvSpPr>
        <p:spPr>
          <a:xfrm>
            <a:off x="2428860" y="2305842"/>
            <a:ext cx="709464" cy="501698"/>
          </a:xfrm>
          <a:prstGeom prst="rightArrow">
            <a:avLst/>
          </a:prstGeom>
          <a:solidFill>
            <a:srgbClr val="C0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80229" tIns="40115" rIns="80229" bIns="40115" anchor="ctr"/>
          <a:lstStyle/>
          <a:p>
            <a:pPr algn="ctr">
              <a:defRPr/>
            </a:pPr>
            <a:endParaRPr lang="zh-CN" altLang="en-US"/>
          </a:p>
        </p:txBody>
      </p:sp>
      <p:sp>
        <p:nvSpPr>
          <p:cNvPr id="3" name="左箭头 2"/>
          <p:cNvSpPr/>
          <p:nvPr/>
        </p:nvSpPr>
        <p:spPr>
          <a:xfrm>
            <a:off x="6072198" y="2162966"/>
            <a:ext cx="745405" cy="467862"/>
          </a:xfrm>
          <a:prstGeom prst="leftArrow">
            <a:avLst/>
          </a:prstGeom>
          <a:solidFill>
            <a:srgbClr val="C0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80229" tIns="40115" rIns="80229" bIns="40115" anchor="ctr"/>
          <a:lstStyle/>
          <a:p>
            <a:pPr algn="ctr">
              <a:defRPr/>
            </a:pPr>
            <a:endParaRPr lang="zh-CN" altLang="en-US"/>
          </a:p>
        </p:txBody>
      </p:sp>
      <p:grpSp>
        <p:nvGrpSpPr>
          <p:cNvPr id="20" name="组合 19"/>
          <p:cNvGrpSpPr/>
          <p:nvPr/>
        </p:nvGrpSpPr>
        <p:grpSpPr>
          <a:xfrm>
            <a:off x="1214414" y="234140"/>
            <a:ext cx="6916082" cy="4631367"/>
            <a:chOff x="1285852" y="162702"/>
            <a:chExt cx="6916082" cy="4631367"/>
          </a:xfrm>
        </p:grpSpPr>
        <p:sp>
          <p:nvSpPr>
            <p:cNvPr id="6146" name="AutoShape 5"/>
            <p:cNvSpPr>
              <a:spLocks noChangeArrowheads="1"/>
            </p:cNvSpPr>
            <p:nvPr/>
          </p:nvSpPr>
          <p:spPr bwMode="auto">
            <a:xfrm>
              <a:off x="1285852" y="1520024"/>
              <a:ext cx="1090761" cy="2184136"/>
            </a:xfrm>
            <a:prstGeom prst="flowChartProcess">
              <a:avLst/>
            </a:prstGeom>
          </p:spPr>
          <p:style>
            <a:lnRef idx="0">
              <a:schemeClr val="accent2"/>
            </a:lnRef>
            <a:fillRef idx="3">
              <a:schemeClr val="accent2"/>
            </a:fillRef>
            <a:effectRef idx="3">
              <a:schemeClr val="accent2"/>
            </a:effectRef>
            <a:fontRef idx="minor">
              <a:schemeClr val="lt1"/>
            </a:fontRef>
          </p:style>
          <p:txBody>
            <a:bodyPr wrap="none" lIns="80229" tIns="40115" rIns="80229" bIns="40115" anchor="ctr"/>
            <a:lstStyle/>
            <a:p>
              <a:pPr algn="ctr"/>
              <a:r>
                <a:rPr lang="zh-CN" altLang="en-US" sz="3200" b="1" dirty="0">
                  <a:solidFill>
                    <a:schemeClr val="bg1"/>
                  </a:solidFill>
                  <a:latin typeface="华文中宋" panose="02010600040101010101" pitchFamily="2" charset="-122"/>
                  <a:ea typeface="华文中宋" panose="02010600040101010101" pitchFamily="2" charset="-122"/>
                </a:rPr>
                <a:t>课标</a:t>
              </a:r>
              <a:endParaRPr lang="en-US" altLang="zh-CN" sz="3200" b="1" dirty="0">
                <a:solidFill>
                  <a:schemeClr val="bg1"/>
                </a:solidFill>
                <a:latin typeface="华文中宋" panose="02010600040101010101" pitchFamily="2" charset="-122"/>
                <a:ea typeface="华文中宋" panose="02010600040101010101" pitchFamily="2" charset="-122"/>
              </a:endParaRPr>
            </a:p>
            <a:p>
              <a:pPr algn="ctr"/>
              <a:endParaRPr lang="en-US" altLang="zh-CN" sz="3200" dirty="0">
                <a:ea typeface="华文行楷" panose="02010800040101010101" pitchFamily="2" charset="-122"/>
              </a:endParaRPr>
            </a:p>
          </p:txBody>
        </p:sp>
        <p:sp>
          <p:nvSpPr>
            <p:cNvPr id="6147" name="AutoShape 6"/>
            <p:cNvSpPr>
              <a:spLocks noChangeArrowheads="1"/>
            </p:cNvSpPr>
            <p:nvPr/>
          </p:nvSpPr>
          <p:spPr bwMode="auto">
            <a:xfrm>
              <a:off x="6858016" y="1520024"/>
              <a:ext cx="1343918" cy="2128132"/>
            </a:xfrm>
            <a:prstGeom prst="flowChartProcess">
              <a:avLst/>
            </a:prstGeom>
          </p:spPr>
          <p:style>
            <a:lnRef idx="0">
              <a:schemeClr val="accent2"/>
            </a:lnRef>
            <a:fillRef idx="3">
              <a:schemeClr val="accent2"/>
            </a:fillRef>
            <a:effectRef idx="3">
              <a:schemeClr val="accent2"/>
            </a:effectRef>
            <a:fontRef idx="minor">
              <a:schemeClr val="lt1"/>
            </a:fontRef>
          </p:style>
          <p:txBody>
            <a:bodyPr wrap="none" lIns="80229" tIns="40115" rIns="80229" bIns="40115" anchor="ctr"/>
            <a:lstStyle/>
            <a:p>
              <a:pPr algn="ctr"/>
              <a:r>
                <a:rPr lang="zh-CN" altLang="en-US" sz="3200" b="1" dirty="0">
                  <a:solidFill>
                    <a:schemeClr val="bg1"/>
                  </a:solidFill>
                  <a:latin typeface="华文中宋" panose="02010600040101010101" pitchFamily="2" charset="-122"/>
                  <a:ea typeface="华文中宋" panose="02010600040101010101" pitchFamily="2" charset="-122"/>
                </a:rPr>
                <a:t>学术</a:t>
              </a:r>
              <a:endParaRPr lang="en-US" altLang="zh-CN" sz="3200" b="1" dirty="0">
                <a:solidFill>
                  <a:schemeClr val="bg1"/>
                </a:solidFill>
                <a:latin typeface="华文中宋" panose="02010600040101010101" pitchFamily="2" charset="-122"/>
                <a:ea typeface="华文中宋" panose="02010600040101010101" pitchFamily="2" charset="-122"/>
              </a:endParaRPr>
            </a:p>
            <a:p>
              <a:pPr algn="ctr"/>
              <a:r>
                <a:rPr lang="zh-CN" altLang="en-US" sz="3200" b="1" dirty="0">
                  <a:solidFill>
                    <a:schemeClr val="bg1"/>
                  </a:solidFill>
                  <a:latin typeface="华文中宋" panose="02010600040101010101" pitchFamily="2" charset="-122"/>
                  <a:ea typeface="华文中宋" panose="02010600040101010101" pitchFamily="2" charset="-122"/>
                </a:rPr>
                <a:t>动态</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6148" name="Rectangle 21"/>
            <p:cNvSpPr>
              <a:spLocks noChangeArrowheads="1"/>
            </p:cNvSpPr>
            <p:nvPr/>
          </p:nvSpPr>
          <p:spPr bwMode="auto">
            <a:xfrm>
              <a:off x="3000364" y="162702"/>
              <a:ext cx="3189462" cy="476030"/>
            </a:xfrm>
            <a:prstGeom prst="rect">
              <a:avLst/>
            </a:prstGeom>
          </p:spPr>
          <p:style>
            <a:lnRef idx="0">
              <a:schemeClr val="accent2"/>
            </a:lnRef>
            <a:fillRef idx="3">
              <a:schemeClr val="accent2"/>
            </a:fillRef>
            <a:effectRef idx="3">
              <a:schemeClr val="accent2"/>
            </a:effectRef>
            <a:fontRef idx="minor">
              <a:schemeClr val="lt1"/>
            </a:fontRef>
          </p:style>
          <p:txBody>
            <a:bodyPr wrap="none" lIns="80229" tIns="40115" rIns="80229" bIns="40115" anchor="ctr"/>
            <a:lstStyle/>
            <a:p>
              <a:pPr algn="ctr"/>
              <a:r>
                <a:rPr lang="zh-CN" altLang="en-US" sz="3200" b="1" dirty="0">
                  <a:solidFill>
                    <a:schemeClr val="bg1"/>
                  </a:solidFill>
                  <a:latin typeface="华文中宋" panose="02010600040101010101" pitchFamily="2" charset="-122"/>
                  <a:ea typeface="华文中宋" panose="02010600040101010101" pitchFamily="2" charset="-122"/>
                </a:rPr>
                <a:t>教材</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6149" name="Rectangle 22"/>
            <p:cNvSpPr>
              <a:spLocks noChangeArrowheads="1"/>
            </p:cNvSpPr>
            <p:nvPr/>
          </p:nvSpPr>
          <p:spPr bwMode="auto">
            <a:xfrm>
              <a:off x="2928926" y="4377544"/>
              <a:ext cx="3161333" cy="416525"/>
            </a:xfrm>
            <a:prstGeom prst="rect">
              <a:avLst/>
            </a:prstGeom>
          </p:spPr>
          <p:style>
            <a:lnRef idx="0">
              <a:schemeClr val="accent2"/>
            </a:lnRef>
            <a:fillRef idx="3">
              <a:schemeClr val="accent2"/>
            </a:fillRef>
            <a:effectRef idx="3">
              <a:schemeClr val="accent2"/>
            </a:effectRef>
            <a:fontRef idx="minor">
              <a:schemeClr val="lt1"/>
            </a:fontRef>
          </p:style>
          <p:txBody>
            <a:bodyPr wrap="none" lIns="80229" tIns="40115" rIns="80229" bIns="40115" anchor="ctr"/>
            <a:lstStyle/>
            <a:p>
              <a:pPr algn="ctr"/>
              <a:r>
                <a:rPr lang="zh-CN" altLang="en-US" sz="3600" b="1" dirty="0">
                  <a:solidFill>
                    <a:schemeClr val="bg1"/>
                  </a:solidFill>
                  <a:latin typeface="华文中宋" panose="02010600040101010101" pitchFamily="2" charset="-122"/>
                  <a:ea typeface="华文中宋" panose="02010600040101010101" pitchFamily="2" charset="-122"/>
                </a:rPr>
                <a:t>学情</a:t>
              </a:r>
              <a:endParaRPr lang="zh-CN" altLang="en-US" sz="3600" b="1" dirty="0">
                <a:solidFill>
                  <a:schemeClr val="bg1"/>
                </a:solidFill>
                <a:latin typeface="华文中宋" panose="02010600040101010101" pitchFamily="2" charset="-122"/>
                <a:ea typeface="华文中宋" panose="02010600040101010101" pitchFamily="2" charset="-122"/>
              </a:endParaRPr>
            </a:p>
          </p:txBody>
        </p:sp>
        <p:sp>
          <p:nvSpPr>
            <p:cNvPr id="6150" name="AutoShape 24"/>
            <p:cNvSpPr>
              <a:spLocks noChangeArrowheads="1"/>
            </p:cNvSpPr>
            <p:nvPr/>
          </p:nvSpPr>
          <p:spPr bwMode="auto">
            <a:xfrm>
              <a:off x="4225499" y="603748"/>
              <a:ext cx="473696" cy="487648"/>
            </a:xfrm>
            <a:prstGeom prst="downArrow">
              <a:avLst>
                <a:gd name="adj1" fmla="val 50000"/>
                <a:gd name="adj2" fmla="val 24961"/>
              </a:avLst>
            </a:prstGeom>
            <a:solidFill>
              <a:srgbClr val="C00000"/>
            </a:solidFill>
            <a:ln w="9525">
              <a:solidFill>
                <a:srgbClr val="CC0000"/>
              </a:solidFill>
              <a:miter lim="800000"/>
            </a:ln>
          </p:spPr>
          <p:txBody>
            <a:bodyPr vert="eaVert" wrap="none" lIns="80229" tIns="40115" rIns="80229" bIns="40115" anchor="ctr"/>
            <a:lstStyle/>
            <a:p>
              <a:endParaRPr lang="zh-CN" altLang="en-US" dirty="0">
                <a:solidFill>
                  <a:schemeClr val="bg1"/>
                </a:solidFill>
              </a:endParaRPr>
            </a:p>
          </p:txBody>
        </p:sp>
        <p:sp>
          <p:nvSpPr>
            <p:cNvPr id="4" name="上箭头 3"/>
            <p:cNvSpPr/>
            <p:nvPr/>
          </p:nvSpPr>
          <p:spPr>
            <a:xfrm>
              <a:off x="4150519" y="3759234"/>
              <a:ext cx="421481" cy="546872"/>
            </a:xfrm>
            <a:prstGeom prst="upArrow">
              <a:avLst/>
            </a:prstGeom>
            <a:solidFill>
              <a:srgbClr val="C0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80229" tIns="40115" rIns="80229" bIns="40115" anchor="ctr"/>
            <a:lstStyle/>
            <a:p>
              <a:pPr algn="ctr">
                <a:defRPr/>
              </a:pPr>
              <a:endParaRPr lang="zh-CN" altLang="en-US"/>
            </a:p>
          </p:txBody>
        </p:sp>
        <p:graphicFrame>
          <p:nvGraphicFramePr>
            <p:cNvPr id="6" name="图示 5"/>
            <p:cNvGraphicFramePr/>
            <p:nvPr/>
          </p:nvGraphicFramePr>
          <p:xfrm>
            <a:off x="2000232" y="1091396"/>
            <a:ext cx="5174450" cy="2641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
        <p:nvSpPr>
          <p:cNvPr id="17419" name="TextBox 6"/>
          <p:cNvSpPr txBox="1">
            <a:spLocks noChangeArrowheads="1"/>
          </p:cNvSpPr>
          <p:nvPr/>
        </p:nvSpPr>
        <p:spPr bwMode="auto">
          <a:xfrm>
            <a:off x="3571868" y="1948652"/>
            <a:ext cx="2054945" cy="57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229" tIns="40115" rIns="80229" bIns="40115">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r>
              <a:rPr lang="zh-CN" altLang="en-US" b="1" dirty="0">
                <a:solidFill>
                  <a:srgbClr val="000000"/>
                </a:solidFill>
                <a:latin typeface="华文中宋" panose="02010600040101010101" pitchFamily="2" charset="-122"/>
                <a:ea typeface="华文中宋" panose="02010600040101010101" pitchFamily="2" charset="-122"/>
              </a:rPr>
              <a:t>重点难点</a:t>
            </a:r>
            <a:endParaRPr lang="zh-CN" altLang="en-US" b="1" dirty="0">
              <a:solidFill>
                <a:srgbClr val="000000"/>
              </a:solidFill>
              <a:latin typeface="华文中宋" panose="02010600040101010101" pitchFamily="2" charset="-122"/>
              <a:ea typeface="华文中宋" panose="02010600040101010101" pitchFamily="2" charset="-122"/>
            </a:endParaRPr>
          </a:p>
        </p:txBody>
      </p:sp>
      <p:sp>
        <p:nvSpPr>
          <p:cNvPr id="17420" name="TextBox 7"/>
          <p:cNvSpPr txBox="1">
            <a:spLocks noChangeArrowheads="1"/>
          </p:cNvSpPr>
          <p:nvPr/>
        </p:nvSpPr>
        <p:spPr bwMode="auto">
          <a:xfrm>
            <a:off x="3428992" y="1234272"/>
            <a:ext cx="1914301" cy="57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229" tIns="40115" rIns="80229" bIns="40115">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r>
              <a:rPr lang="zh-CN" altLang="en-US" b="1" dirty="0" smtClean="0">
                <a:latin typeface="华文中宋" panose="02010600040101010101" pitchFamily="2" charset="-122"/>
                <a:ea typeface="华文中宋" panose="02010600040101010101" pitchFamily="2" charset="-122"/>
              </a:rPr>
              <a:t>核心素养</a:t>
            </a:r>
            <a:endParaRPr lang="zh-CN" altLang="en-US" b="1" dirty="0">
              <a:latin typeface="华文中宋" panose="02010600040101010101" pitchFamily="2" charset="-122"/>
              <a:ea typeface="华文中宋" panose="02010600040101010101" pitchFamily="2" charset="-122"/>
            </a:endParaRPr>
          </a:p>
        </p:txBody>
      </p:sp>
      <p:sp>
        <p:nvSpPr>
          <p:cNvPr id="17421" name="TextBox 8"/>
          <p:cNvSpPr txBox="1">
            <a:spLocks noChangeArrowheads="1"/>
          </p:cNvSpPr>
          <p:nvPr/>
        </p:nvSpPr>
        <p:spPr bwMode="auto">
          <a:xfrm>
            <a:off x="3857620" y="2805908"/>
            <a:ext cx="1347043" cy="57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229" tIns="40115" rIns="80229" bIns="40115">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r>
              <a:rPr lang="zh-CN" altLang="en-US" b="1" dirty="0">
                <a:latin typeface="华文中宋" panose="02010600040101010101" pitchFamily="2" charset="-122"/>
                <a:ea typeface="华文中宋" panose="02010600040101010101" pitchFamily="2" charset="-122"/>
              </a:rPr>
              <a:t>课魂</a:t>
            </a:r>
            <a:endParaRPr lang="zh-CN" altLang="en-US" b="1" dirty="0">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420"/>
                                        </p:tgtEl>
                                        <p:attrNameLst>
                                          <p:attrName>style.visibility</p:attrName>
                                        </p:attrNameLst>
                                      </p:cBhvr>
                                      <p:to>
                                        <p:strVal val="visible"/>
                                      </p:to>
                                    </p:set>
                                    <p:animEffect transition="in" filter="randombar(horizontal)">
                                      <p:cBhvr>
                                        <p:cTn id="7" dur="500"/>
                                        <p:tgtEl>
                                          <p:spTgt spid="174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419"/>
                                        </p:tgtEl>
                                        <p:attrNameLst>
                                          <p:attrName>style.visibility</p:attrName>
                                        </p:attrNameLst>
                                      </p:cBhvr>
                                      <p:to>
                                        <p:strVal val="visible"/>
                                      </p:to>
                                    </p:set>
                                    <p:animEffect transition="in" filter="randombar(horizontal)">
                                      <p:cBhvr>
                                        <p:cTn id="12" dur="500"/>
                                        <p:tgtEl>
                                          <p:spTgt spid="1741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7421"/>
                                        </p:tgtEl>
                                        <p:attrNameLst>
                                          <p:attrName>style.visibility</p:attrName>
                                        </p:attrNameLst>
                                      </p:cBhvr>
                                      <p:to>
                                        <p:strVal val="visible"/>
                                      </p:to>
                                    </p:set>
                                    <p:animEffect transition="in" filter="randombar(horizontal)">
                                      <p:cBhvr>
                                        <p:cTn id="17" dur="500"/>
                                        <p:tgtEl>
                                          <p:spTgt spid="17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p:bldP spid="17420" grpId="0"/>
      <p:bldP spid="174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40" name="矩形 39"/>
          <p:cNvSpPr/>
          <p:nvPr/>
        </p:nvSpPr>
        <p:spPr>
          <a:xfrm>
            <a:off x="1296269" y="448454"/>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CN" altLang="en-US"/>
          </a:p>
        </p:txBody>
      </p:sp>
      <p:grpSp>
        <p:nvGrpSpPr>
          <p:cNvPr id="2" name="Group 69"/>
          <p:cNvGrpSpPr/>
          <p:nvPr/>
        </p:nvGrpSpPr>
        <p:grpSpPr bwMode="auto">
          <a:xfrm>
            <a:off x="714349" y="519892"/>
            <a:ext cx="1950244" cy="526899"/>
            <a:chOff x="288" y="2592"/>
            <a:chExt cx="1488" cy="404"/>
          </a:xfrm>
        </p:grpSpPr>
        <p:sp>
          <p:nvSpPr>
            <p:cNvPr id="31" name="Rectangle 70"/>
            <p:cNvSpPr>
              <a:spLocks noChangeArrowheads="1"/>
            </p:cNvSpPr>
            <p:nvPr/>
          </p:nvSpPr>
          <p:spPr bwMode="auto">
            <a:xfrm>
              <a:off x="288" y="2784"/>
              <a:ext cx="1488" cy="212"/>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endParaRPr lang="zh-CN" altLang="en-US" sz="1200" dirty="0">
                <a:solidFill>
                  <a:schemeClr val="tx1">
                    <a:lumMod val="95000"/>
                    <a:lumOff val="5000"/>
                  </a:schemeClr>
                </a:solidFill>
                <a:latin typeface="微软雅黑" panose="020B0503020204020204" pitchFamily="34" charset="-122"/>
              </a:endParaRPr>
            </a:p>
          </p:txBody>
        </p:sp>
        <p:sp>
          <p:nvSpPr>
            <p:cNvPr id="32" name="Rectangle 71"/>
            <p:cNvSpPr>
              <a:spLocks noChangeArrowheads="1"/>
            </p:cNvSpPr>
            <p:nvPr/>
          </p:nvSpPr>
          <p:spPr bwMode="auto">
            <a:xfrm>
              <a:off x="636" y="2592"/>
              <a:ext cx="1140" cy="212"/>
            </a:xfrm>
            <a:prstGeom prst="rect">
              <a:avLst/>
            </a:prstGeom>
            <a:noFill/>
            <a:ln w="9525">
              <a:noFill/>
              <a:miter lim="800000"/>
            </a:ln>
          </p:spPr>
          <p:txBody>
            <a:bodyPr>
              <a:spAutoFit/>
            </a:bodyPr>
            <a:lstStyle/>
            <a:p>
              <a:pPr algn="r"/>
              <a:endParaRPr lang="zh-CN" altLang="en-US" sz="1200" dirty="0">
                <a:solidFill>
                  <a:schemeClr val="tx1">
                    <a:lumMod val="95000"/>
                    <a:lumOff val="5000"/>
                  </a:schemeClr>
                </a:solidFill>
              </a:endParaRPr>
            </a:p>
          </p:txBody>
        </p:sp>
      </p:grpSp>
      <p:sp>
        <p:nvSpPr>
          <p:cNvPr id="12" name="TextBox 11"/>
          <p:cNvSpPr txBox="1"/>
          <p:nvPr/>
        </p:nvSpPr>
        <p:spPr>
          <a:xfrm>
            <a:off x="2786050" y="3448850"/>
            <a:ext cx="3214710" cy="584775"/>
          </a:xfrm>
          <a:prstGeom prst="rect">
            <a:avLst/>
          </a:prstGeom>
          <a:noFill/>
        </p:spPr>
        <p:txBody>
          <a:bodyPr wrap="square" rtlCol="0">
            <a:spAutoFit/>
          </a:bodyPr>
          <a:lstStyle/>
          <a:p>
            <a:r>
              <a:rPr lang="zh-CN" altLang="en-US" sz="3200" b="1" dirty="0" smtClean="0">
                <a:solidFill>
                  <a:schemeClr val="bg1"/>
                </a:solidFill>
                <a:latin typeface="华文中宋" panose="02010600040101010101" pitchFamily="2" charset="-122"/>
                <a:ea typeface="华文中宋" panose="02010600040101010101" pitchFamily="2" charset="-122"/>
              </a:rPr>
              <a:t>主流的学术共识</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2049" name="Rectangle 1"/>
          <p:cNvSpPr>
            <a:spLocks noChangeArrowheads="1"/>
          </p:cNvSpPr>
          <p:nvPr/>
        </p:nvSpPr>
        <p:spPr bwMode="auto">
          <a:xfrm>
            <a:off x="214282" y="877082"/>
            <a:ext cx="8501122" cy="3503523"/>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spAutoFit/>
          </a:bodyPr>
          <a:lstStyle/>
          <a:p>
            <a:pPr marL="0" marR="0" lvl="0" indent="266700" algn="l" defTabSz="914400" rtl="0" eaLnBrk="1" fontAlgn="base" latinLnBrk="0" hangingPunct="1">
              <a:lnSpc>
                <a:spcPts val="3800"/>
              </a:lnSpc>
              <a:spcBef>
                <a:spcPct val="0"/>
              </a:spcBef>
              <a:spcAft>
                <a:spcPct val="0"/>
              </a:spcAft>
              <a:buClrTx/>
              <a:buSzTx/>
              <a:buFontTx/>
              <a:buNone/>
            </a:pPr>
            <a:r>
              <a:rPr kumimoji="0" lang="zh-CN" altLang="en-US" sz="2800" b="1" i="0" u="none" strike="noStrike" cap="none" normalizeH="0" baseline="0" dirty="0" smtClean="0">
                <a:ln>
                  <a:noFill/>
                </a:ln>
                <a:solidFill>
                  <a:srgbClr val="EB193E"/>
                </a:solidFill>
                <a:effectLst/>
                <a:latin typeface="华文中宋" panose="02010600040101010101" pitchFamily="2" charset="-122"/>
                <a:ea typeface="华文中宋" panose="02010600040101010101" pitchFamily="2" charset="-122"/>
                <a:cs typeface="Calibri" panose="020F0502020204030204" pitchFamily="34" charset="0"/>
              </a:rPr>
              <a:t>课程标准：</a:t>
            </a:r>
            <a:r>
              <a:rPr kumimoji="0" lang="zh-CN" sz="28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Calibri" panose="020F0502020204030204" pitchFamily="34" charset="0"/>
              </a:rPr>
              <a:t>认识列强侵华对中国社会的影响</a:t>
            </a:r>
            <a:r>
              <a:rPr kumimoji="0" lang="en-US" altLang="zh-CN" sz="28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Calibri" panose="020F0502020204030204" pitchFamily="34" charset="0"/>
              </a:rPr>
              <a:t>,</a:t>
            </a:r>
            <a:r>
              <a:rPr kumimoji="0" lang="zh-CN" altLang="en-US" sz="28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Calibri" panose="020F0502020204030204" pitchFamily="34" charset="0"/>
              </a:rPr>
              <a:t>概述晚清时期中国人民反抗外来侵略的斗争事迹</a:t>
            </a:r>
            <a:r>
              <a:rPr kumimoji="0" lang="en-US" altLang="zh-CN" sz="28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Calibri" panose="020F0502020204030204" pitchFamily="34" charset="0"/>
              </a:rPr>
              <a:t>,</a:t>
            </a:r>
            <a:r>
              <a:rPr kumimoji="0" lang="zh-CN" altLang="en-US" sz="28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Calibri" panose="020F0502020204030204" pitchFamily="34" charset="0"/>
              </a:rPr>
              <a:t>理解其性质和意义</a:t>
            </a:r>
            <a:r>
              <a:rPr kumimoji="0" lang="en-US" altLang="zh-CN" sz="28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Calibri" panose="020F0502020204030204" pitchFamily="34" charset="0"/>
              </a:rPr>
              <a:t>;</a:t>
            </a:r>
            <a:r>
              <a:rPr kumimoji="0" lang="zh-CN" altLang="en-US" sz="28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Calibri" panose="020F0502020204030204" pitchFamily="34" charset="0"/>
              </a:rPr>
              <a:t>认识社会各阶级为挽救危局所作的努力及存在的局限性。</a:t>
            </a:r>
            <a:endParaRPr kumimoji="0" lang="en-US" altLang="zh-CN" sz="28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Calibri" panose="020F0502020204030204" pitchFamily="34" charset="0"/>
            </a:endParaRPr>
          </a:p>
          <a:p>
            <a:pPr lvl="0" indent="266700" defTabSz="914400" fontAlgn="base">
              <a:lnSpc>
                <a:spcPts val="3800"/>
              </a:lnSpc>
              <a:spcBef>
                <a:spcPct val="0"/>
              </a:spcBef>
              <a:spcAft>
                <a:spcPct val="0"/>
              </a:spcAft>
            </a:pPr>
            <a:r>
              <a:rPr lang="zh-CN" altLang="en-US" sz="2800" b="1" dirty="0" smtClean="0">
                <a:solidFill>
                  <a:srgbClr val="EB193E"/>
                </a:solidFill>
                <a:latin typeface="华文中宋" panose="02010600040101010101" pitchFamily="2" charset="-122"/>
                <a:ea typeface="华文中宋" panose="02010600040101010101" pitchFamily="2" charset="-122"/>
                <a:cs typeface="Calibri" panose="020F0502020204030204" pitchFamily="34" charset="0"/>
              </a:rPr>
              <a:t>学情分析：</a:t>
            </a:r>
            <a:r>
              <a:rPr lang="zh-CN" altLang="en-US" sz="2800" b="1" dirty="0" smtClean="0">
                <a:solidFill>
                  <a:srgbClr val="000000"/>
                </a:solidFill>
                <a:latin typeface="华文中宋" panose="02010600040101010101" pitchFamily="2" charset="-122"/>
                <a:ea typeface="华文中宋" panose="02010600040101010101" pitchFamily="2" charset="-122"/>
                <a:cs typeface="Calibri" panose="020F0502020204030204" pitchFamily="34" charset="0"/>
              </a:rPr>
              <a:t>学生对戊戌维新运动与义和团运动史实有所了解，主要疑问点在于为什么这两场运动未能挽救危亡？对戊戌维新运动与义和团运动的评价等。</a:t>
            </a:r>
            <a:endParaRPr kumimoji="0" lang="zh-CN" altLang="en-US" sz="2800" b="1"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521"/>
    </mc:Choice>
    <mc:Fallback>
      <p:transition spd="slow" advTm="1521"/>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40" name="矩形 39"/>
          <p:cNvSpPr/>
          <p:nvPr/>
        </p:nvSpPr>
        <p:spPr>
          <a:xfrm>
            <a:off x="1296269" y="448454"/>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CN" altLang="en-US"/>
          </a:p>
        </p:txBody>
      </p:sp>
      <p:grpSp>
        <p:nvGrpSpPr>
          <p:cNvPr id="2" name="Group 69"/>
          <p:cNvGrpSpPr/>
          <p:nvPr/>
        </p:nvGrpSpPr>
        <p:grpSpPr bwMode="auto">
          <a:xfrm>
            <a:off x="714349" y="519892"/>
            <a:ext cx="1950244" cy="526899"/>
            <a:chOff x="288" y="2592"/>
            <a:chExt cx="1488" cy="404"/>
          </a:xfrm>
        </p:grpSpPr>
        <p:sp>
          <p:nvSpPr>
            <p:cNvPr id="31" name="Rectangle 70"/>
            <p:cNvSpPr>
              <a:spLocks noChangeArrowheads="1"/>
            </p:cNvSpPr>
            <p:nvPr/>
          </p:nvSpPr>
          <p:spPr bwMode="auto">
            <a:xfrm>
              <a:off x="288" y="2784"/>
              <a:ext cx="1488" cy="212"/>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endParaRPr lang="zh-CN" altLang="en-US" sz="1200" dirty="0">
                <a:solidFill>
                  <a:schemeClr val="tx1">
                    <a:lumMod val="95000"/>
                    <a:lumOff val="5000"/>
                  </a:schemeClr>
                </a:solidFill>
                <a:latin typeface="微软雅黑" panose="020B0503020204020204" pitchFamily="34" charset="-122"/>
              </a:endParaRPr>
            </a:p>
          </p:txBody>
        </p:sp>
        <p:sp>
          <p:nvSpPr>
            <p:cNvPr id="32" name="Rectangle 71"/>
            <p:cNvSpPr>
              <a:spLocks noChangeArrowheads="1"/>
            </p:cNvSpPr>
            <p:nvPr/>
          </p:nvSpPr>
          <p:spPr bwMode="auto">
            <a:xfrm>
              <a:off x="636" y="2592"/>
              <a:ext cx="1140" cy="212"/>
            </a:xfrm>
            <a:prstGeom prst="rect">
              <a:avLst/>
            </a:prstGeom>
            <a:noFill/>
            <a:ln w="9525">
              <a:noFill/>
              <a:miter lim="800000"/>
            </a:ln>
          </p:spPr>
          <p:txBody>
            <a:bodyPr>
              <a:spAutoFit/>
            </a:bodyPr>
            <a:lstStyle/>
            <a:p>
              <a:pPr algn="r"/>
              <a:endParaRPr lang="zh-CN" altLang="en-US" sz="1200" dirty="0">
                <a:solidFill>
                  <a:schemeClr val="tx1">
                    <a:lumMod val="95000"/>
                    <a:lumOff val="5000"/>
                  </a:schemeClr>
                </a:solidFill>
              </a:endParaRPr>
            </a:p>
          </p:txBody>
        </p:sp>
      </p:grpSp>
      <p:sp>
        <p:nvSpPr>
          <p:cNvPr id="12" name="TextBox 11"/>
          <p:cNvSpPr txBox="1"/>
          <p:nvPr/>
        </p:nvSpPr>
        <p:spPr>
          <a:xfrm>
            <a:off x="2786050" y="3448850"/>
            <a:ext cx="3214710" cy="584775"/>
          </a:xfrm>
          <a:prstGeom prst="rect">
            <a:avLst/>
          </a:prstGeom>
          <a:noFill/>
        </p:spPr>
        <p:txBody>
          <a:bodyPr wrap="square" rtlCol="0">
            <a:spAutoFit/>
          </a:bodyPr>
          <a:lstStyle/>
          <a:p>
            <a:r>
              <a:rPr lang="zh-CN" altLang="en-US" sz="3200" b="1" dirty="0" smtClean="0">
                <a:solidFill>
                  <a:schemeClr val="bg1"/>
                </a:solidFill>
                <a:latin typeface="华文中宋" panose="02010600040101010101" pitchFamily="2" charset="-122"/>
                <a:ea typeface="华文中宋" panose="02010600040101010101" pitchFamily="2" charset="-122"/>
              </a:rPr>
              <a:t>主流的学术共识</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9" name="TextBox 8"/>
          <p:cNvSpPr txBox="1"/>
          <p:nvPr/>
        </p:nvSpPr>
        <p:spPr>
          <a:xfrm>
            <a:off x="428596" y="877082"/>
            <a:ext cx="8143932" cy="32072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ts val="3500"/>
              </a:lnSpc>
            </a:pPr>
            <a:r>
              <a:rPr lang="zh-CN" altLang="en-US" sz="2800" b="1" dirty="0" smtClean="0">
                <a:latin typeface="华文中宋" panose="02010600040101010101" pitchFamily="2" charset="-122"/>
                <a:ea typeface="华文中宋" panose="02010600040101010101" pitchFamily="2" charset="-122"/>
              </a:rPr>
              <a:t>   </a:t>
            </a:r>
            <a:r>
              <a:rPr lang="zh-CN" altLang="en-US" sz="2800" b="1" dirty="0" smtClean="0">
                <a:solidFill>
                  <a:srgbClr val="EB193E"/>
                </a:solidFill>
                <a:latin typeface="华文中宋" panose="02010600040101010101" pitchFamily="2" charset="-122"/>
                <a:ea typeface="华文中宋" panose="02010600040101010101" pitchFamily="2" charset="-122"/>
              </a:rPr>
              <a:t>学术研究：</a:t>
            </a:r>
            <a:r>
              <a:rPr lang="zh-CN" altLang="en-US" sz="2800" b="1" dirty="0" smtClean="0">
                <a:latin typeface="华文中宋" panose="02010600040101010101" pitchFamily="2" charset="-122"/>
                <a:ea typeface="华文中宋" panose="02010600040101010101" pitchFamily="2" charset="-122"/>
              </a:rPr>
              <a:t>对戊戌维新运动，学界通常是从变法目的、内容和影响角度肯定这场运动，同时也对导致运动最终失败的原因进行了多方面的探讨。义和团运动，学界充分肯定这场运动的反帝爱国性质，最终使列强放弃了瓜分中国的企图，同时也指出这场运动所具有的盲目排外的局限性。部分学者认为这场运动从最终效果看是一场误国的悲剧。</a:t>
            </a:r>
            <a:endParaRPr lang="zh-CN" altLang="en-US" sz="2800" b="1" dirty="0">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521"/>
    </mc:Choice>
    <mc:Fallback>
      <p:transition spd="slow" advTm="152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Administrator\桌面\复件 (4) 复件 4\ba8d822b65905f9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8991600" cy="5057774"/>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2571736" y="1877215"/>
            <a:ext cx="5519437" cy="584765"/>
          </a:xfrm>
          <a:prstGeom prst="rect">
            <a:avLst/>
          </a:prstGeom>
        </p:spPr>
        <p:txBody>
          <a:bodyPr wrap="none" lIns="91429" tIns="45715" rIns="91429" bIns="45715">
            <a:spAutoFit/>
          </a:bodyPr>
          <a:lstStyle/>
          <a:p>
            <a:r>
              <a:rPr lang="zh-CN" altLang="en-US" sz="3200" b="1" dirty="0" smtClean="0">
                <a:latin typeface="华文中宋" panose="02010600040101010101" pitchFamily="2" charset="-122"/>
                <a:ea typeface="华文中宋" panose="02010600040101010101" pitchFamily="2" charset="-122"/>
              </a:rPr>
              <a:t>两个重要概念的学科视角探讨</a:t>
            </a:r>
            <a:endParaRPr lang="zh-CN" altLang="en-US" sz="3200" b="1" dirty="0">
              <a:solidFill>
                <a:schemeClr val="tx1">
                  <a:lumMod val="95000"/>
                  <a:lumOff val="5000"/>
                </a:schemeClr>
              </a:solidFill>
              <a:latin typeface="华文中宋" panose="02010600040101010101" pitchFamily="2" charset="-122"/>
              <a:ea typeface="华文中宋" panose="02010600040101010101" pitchFamily="2" charset="-122"/>
            </a:endParaRPr>
          </a:p>
        </p:txBody>
      </p:sp>
      <p:sp>
        <p:nvSpPr>
          <p:cNvPr id="5" name="矩形 4"/>
          <p:cNvSpPr/>
          <p:nvPr/>
        </p:nvSpPr>
        <p:spPr>
          <a:xfrm>
            <a:off x="1785919" y="1734339"/>
            <a:ext cx="886759" cy="923320"/>
          </a:xfrm>
          <a:prstGeom prst="rect">
            <a:avLst/>
          </a:prstGeom>
        </p:spPr>
        <p:txBody>
          <a:bodyPr wrap="none" lIns="91429" tIns="45715" rIns="91429" bIns="45715">
            <a:spAutoFit/>
          </a:bodyPr>
          <a:lstStyle/>
          <a:p>
            <a:r>
              <a:rPr lang="en-US" altLang="zh-CN" sz="5400" dirty="0">
                <a:solidFill>
                  <a:schemeClr val="tx1">
                    <a:lumMod val="95000"/>
                    <a:lumOff val="5000"/>
                  </a:schemeClr>
                </a:solidFill>
              </a:rPr>
              <a:t>01</a:t>
            </a:r>
            <a:endParaRPr lang="zh-CN" altLang="en-US" sz="5400" dirty="0">
              <a:solidFill>
                <a:schemeClr val="tx1">
                  <a:lumMod val="95000"/>
                  <a:lumOff val="5000"/>
                </a:schemeClr>
              </a:solidFill>
            </a:endParaRPr>
          </a:p>
        </p:txBody>
      </p:sp>
      <p:cxnSp>
        <p:nvCxnSpPr>
          <p:cNvPr id="6" name="直接连接符 5"/>
          <p:cNvCxnSpPr/>
          <p:nvPr/>
        </p:nvCxnSpPr>
        <p:spPr>
          <a:xfrm>
            <a:off x="1928794" y="2520156"/>
            <a:ext cx="576064" cy="0"/>
          </a:xfrm>
          <a:prstGeom prst="line">
            <a:avLst/>
          </a:prstGeom>
          <a:ln w="25400">
            <a:solidFill>
              <a:srgbClr val="EB193E"/>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00034" y="2948785"/>
            <a:ext cx="2646856" cy="584765"/>
          </a:xfrm>
          <a:prstGeom prst="rect">
            <a:avLst/>
          </a:prstGeom>
        </p:spPr>
        <p:txBody>
          <a:bodyPr wrap="none" lIns="91429" tIns="45715" rIns="91429" bIns="45715">
            <a:spAutoFit/>
          </a:bodyPr>
          <a:lstStyle/>
          <a:p>
            <a:r>
              <a:rPr lang="zh-CN" altLang="en-US" sz="3200" b="1" dirty="0" smtClean="0">
                <a:solidFill>
                  <a:srgbClr val="EB193E"/>
                </a:solidFill>
                <a:latin typeface="华文中宋" panose="02010600040101010101" pitchFamily="2" charset="-122"/>
                <a:ea typeface="华文中宋" panose="02010600040101010101" pitchFamily="2" charset="-122"/>
              </a:rPr>
              <a:t>“深度学习”</a:t>
            </a:r>
            <a:endParaRPr lang="zh-CN" altLang="en-US" sz="3200" b="1" dirty="0">
              <a:solidFill>
                <a:srgbClr val="EB193E"/>
              </a:solidFill>
              <a:latin typeface="华文中宋" panose="02010600040101010101" pitchFamily="2" charset="-122"/>
              <a:ea typeface="华文中宋" panose="02010600040101010101" pitchFamily="2" charset="-122"/>
            </a:endParaRPr>
          </a:p>
        </p:txBody>
      </p:sp>
      <p:sp>
        <p:nvSpPr>
          <p:cNvPr id="10" name="矩形 9"/>
          <p:cNvSpPr/>
          <p:nvPr/>
        </p:nvSpPr>
        <p:spPr>
          <a:xfrm>
            <a:off x="5214943" y="877083"/>
            <a:ext cx="2236487" cy="584765"/>
          </a:xfrm>
          <a:prstGeom prst="rect">
            <a:avLst/>
          </a:prstGeom>
        </p:spPr>
        <p:txBody>
          <a:bodyPr wrap="none" lIns="91429" tIns="45715" rIns="91429" bIns="45715">
            <a:spAutoFit/>
          </a:bodyPr>
          <a:lstStyle/>
          <a:p>
            <a:r>
              <a:rPr lang="zh-CN" altLang="en-US" sz="3200" b="1" dirty="0" smtClean="0">
                <a:solidFill>
                  <a:srgbClr val="EB193E"/>
                </a:solidFill>
                <a:latin typeface="华文中宋" panose="02010600040101010101" pitchFamily="2" charset="-122"/>
                <a:ea typeface="华文中宋" panose="02010600040101010101" pitchFamily="2" charset="-122"/>
              </a:rPr>
              <a:t>“问题链”</a:t>
            </a:r>
            <a:endParaRPr lang="zh-CN" altLang="en-US" sz="3200" dirty="0">
              <a:solidFill>
                <a:srgbClr val="EB193E"/>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928"/>
    </mc:Choice>
    <mc:Fallback>
      <p:transition spd="slow" advTm="39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40" name="矩形 39"/>
          <p:cNvSpPr/>
          <p:nvPr/>
        </p:nvSpPr>
        <p:spPr>
          <a:xfrm>
            <a:off x="1296269" y="448454"/>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CN" altLang="en-US"/>
          </a:p>
        </p:txBody>
      </p:sp>
      <p:grpSp>
        <p:nvGrpSpPr>
          <p:cNvPr id="2" name="Group 69"/>
          <p:cNvGrpSpPr/>
          <p:nvPr/>
        </p:nvGrpSpPr>
        <p:grpSpPr bwMode="auto">
          <a:xfrm>
            <a:off x="714349" y="519892"/>
            <a:ext cx="1950244" cy="526899"/>
            <a:chOff x="288" y="2592"/>
            <a:chExt cx="1488" cy="404"/>
          </a:xfrm>
        </p:grpSpPr>
        <p:sp>
          <p:nvSpPr>
            <p:cNvPr id="31" name="Rectangle 70"/>
            <p:cNvSpPr>
              <a:spLocks noChangeArrowheads="1"/>
            </p:cNvSpPr>
            <p:nvPr/>
          </p:nvSpPr>
          <p:spPr bwMode="auto">
            <a:xfrm>
              <a:off x="288" y="2784"/>
              <a:ext cx="1488" cy="212"/>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endParaRPr lang="zh-CN" altLang="en-US" sz="1200" dirty="0">
                <a:solidFill>
                  <a:schemeClr val="tx1">
                    <a:lumMod val="95000"/>
                    <a:lumOff val="5000"/>
                  </a:schemeClr>
                </a:solidFill>
                <a:latin typeface="微软雅黑" panose="020B0503020204020204" pitchFamily="34" charset="-122"/>
              </a:endParaRPr>
            </a:p>
          </p:txBody>
        </p:sp>
        <p:sp>
          <p:nvSpPr>
            <p:cNvPr id="32" name="Rectangle 71"/>
            <p:cNvSpPr>
              <a:spLocks noChangeArrowheads="1"/>
            </p:cNvSpPr>
            <p:nvPr/>
          </p:nvSpPr>
          <p:spPr bwMode="auto">
            <a:xfrm>
              <a:off x="636" y="2592"/>
              <a:ext cx="1140" cy="212"/>
            </a:xfrm>
            <a:prstGeom prst="rect">
              <a:avLst/>
            </a:prstGeom>
            <a:noFill/>
            <a:ln w="9525">
              <a:noFill/>
              <a:miter lim="800000"/>
            </a:ln>
          </p:spPr>
          <p:txBody>
            <a:bodyPr>
              <a:spAutoFit/>
            </a:bodyPr>
            <a:lstStyle/>
            <a:p>
              <a:pPr algn="r"/>
              <a:endParaRPr lang="zh-CN" altLang="en-US" sz="1200" dirty="0">
                <a:solidFill>
                  <a:schemeClr val="tx1">
                    <a:lumMod val="95000"/>
                    <a:lumOff val="5000"/>
                  </a:schemeClr>
                </a:solidFill>
              </a:endParaRPr>
            </a:p>
          </p:txBody>
        </p:sp>
      </p:grpSp>
      <p:sp>
        <p:nvSpPr>
          <p:cNvPr id="12" name="TextBox 11"/>
          <p:cNvSpPr txBox="1"/>
          <p:nvPr/>
        </p:nvSpPr>
        <p:spPr>
          <a:xfrm>
            <a:off x="2786050" y="3448850"/>
            <a:ext cx="3214710" cy="584775"/>
          </a:xfrm>
          <a:prstGeom prst="rect">
            <a:avLst/>
          </a:prstGeom>
          <a:noFill/>
        </p:spPr>
        <p:txBody>
          <a:bodyPr wrap="square" rtlCol="0">
            <a:spAutoFit/>
          </a:bodyPr>
          <a:lstStyle/>
          <a:p>
            <a:r>
              <a:rPr lang="zh-CN" altLang="en-US" sz="3200" b="1" dirty="0" smtClean="0">
                <a:solidFill>
                  <a:schemeClr val="bg1"/>
                </a:solidFill>
                <a:latin typeface="华文中宋" panose="02010600040101010101" pitchFamily="2" charset="-122"/>
                <a:ea typeface="华文中宋" panose="02010600040101010101" pitchFamily="2" charset="-122"/>
              </a:rPr>
              <a:t>主流的学术共识</a:t>
            </a:r>
            <a:endParaRPr lang="zh-CN" altLang="en-US" sz="3200" b="1" dirty="0">
              <a:solidFill>
                <a:schemeClr val="bg1"/>
              </a:solidFill>
              <a:latin typeface="华文中宋" panose="02010600040101010101" pitchFamily="2" charset="-122"/>
              <a:ea typeface="华文中宋" panose="02010600040101010101" pitchFamily="2" charset="-122"/>
            </a:endParaRPr>
          </a:p>
        </p:txBody>
      </p:sp>
      <p:pic>
        <p:nvPicPr>
          <p:cNvPr id="100354" name="Picture 2" descr="C:\Users\user\Desktop\2020年论文发表\1_副本.jpg"/>
          <p:cNvPicPr>
            <a:picLocks noChangeAspect="1" noChangeArrowheads="1"/>
          </p:cNvPicPr>
          <p:nvPr/>
        </p:nvPicPr>
        <p:blipFill>
          <a:blip r:embed="rId2"/>
          <a:srcRect/>
          <a:stretch>
            <a:fillRect/>
          </a:stretch>
        </p:blipFill>
        <p:spPr bwMode="auto">
          <a:xfrm>
            <a:off x="142844" y="877082"/>
            <a:ext cx="2689313" cy="3460815"/>
          </a:xfrm>
          <a:prstGeom prst="rect">
            <a:avLst/>
          </a:prstGeom>
          <a:noFill/>
          <a:ln>
            <a:solidFill>
              <a:schemeClr val="accent1"/>
            </a:solidFill>
          </a:ln>
        </p:spPr>
      </p:pic>
      <p:pic>
        <p:nvPicPr>
          <p:cNvPr id="100355" name="Picture 3" descr="C:\Users\user\Desktop\2020年论文发表\2_副本.jpg"/>
          <p:cNvPicPr>
            <a:picLocks noChangeAspect="1" noChangeArrowheads="1"/>
          </p:cNvPicPr>
          <p:nvPr/>
        </p:nvPicPr>
        <p:blipFill>
          <a:blip r:embed="rId3"/>
          <a:srcRect/>
          <a:stretch>
            <a:fillRect/>
          </a:stretch>
        </p:blipFill>
        <p:spPr bwMode="auto">
          <a:xfrm>
            <a:off x="3071802" y="857606"/>
            <a:ext cx="2881317" cy="3519938"/>
          </a:xfrm>
          <a:prstGeom prst="rect">
            <a:avLst/>
          </a:prstGeom>
          <a:noFill/>
          <a:ln>
            <a:solidFill>
              <a:schemeClr val="accent1"/>
            </a:solidFill>
          </a:ln>
        </p:spPr>
      </p:pic>
      <p:pic>
        <p:nvPicPr>
          <p:cNvPr id="100357" name="Picture 5" descr="C:\Users\user\Desktop\2020年论文发表\4_副本.jpg"/>
          <p:cNvPicPr>
            <a:picLocks noChangeAspect="1" noChangeArrowheads="1"/>
          </p:cNvPicPr>
          <p:nvPr/>
        </p:nvPicPr>
        <p:blipFill>
          <a:blip r:embed="rId4"/>
          <a:srcRect/>
          <a:stretch>
            <a:fillRect/>
          </a:stretch>
        </p:blipFill>
        <p:spPr bwMode="auto">
          <a:xfrm>
            <a:off x="6215074" y="828783"/>
            <a:ext cx="2523457" cy="3691637"/>
          </a:xfrm>
          <a:prstGeom prst="rect">
            <a:avLst/>
          </a:prstGeom>
          <a:noFill/>
          <a:ln>
            <a:solidFill>
              <a:schemeClr val="accent1"/>
            </a:solidFill>
          </a:ln>
        </p:spPr>
      </p:pic>
      <p:sp>
        <p:nvSpPr>
          <p:cNvPr id="14" name="TextBox 13"/>
          <p:cNvSpPr txBox="1"/>
          <p:nvPr/>
        </p:nvSpPr>
        <p:spPr>
          <a:xfrm>
            <a:off x="3428992" y="1520024"/>
            <a:ext cx="1500198" cy="338554"/>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dirty="0"/>
          </a:p>
        </p:txBody>
      </p:sp>
      <p:sp>
        <p:nvSpPr>
          <p:cNvPr id="15" name="TextBox 14"/>
          <p:cNvSpPr txBox="1"/>
          <p:nvPr/>
        </p:nvSpPr>
        <p:spPr>
          <a:xfrm>
            <a:off x="6429388" y="877082"/>
            <a:ext cx="1500198" cy="338554"/>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dirty="0"/>
          </a:p>
        </p:txBody>
      </p:sp>
      <p:sp>
        <p:nvSpPr>
          <p:cNvPr id="17" name="TextBox 16"/>
          <p:cNvSpPr txBox="1"/>
          <p:nvPr/>
        </p:nvSpPr>
        <p:spPr>
          <a:xfrm>
            <a:off x="1000100" y="2020090"/>
            <a:ext cx="1500198" cy="338554"/>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dirty="0"/>
          </a:p>
        </p:txBody>
      </p:sp>
      <p:sp>
        <p:nvSpPr>
          <p:cNvPr id="18" name="TextBox 17"/>
          <p:cNvSpPr txBox="1"/>
          <p:nvPr/>
        </p:nvSpPr>
        <p:spPr>
          <a:xfrm>
            <a:off x="3214678" y="234140"/>
            <a:ext cx="5929354" cy="584775"/>
          </a:xfrm>
          <a:prstGeom prst="rect">
            <a:avLst/>
          </a:prstGeom>
          <a:noFill/>
        </p:spPr>
        <p:txBody>
          <a:bodyPr wrap="square" rtlCol="0">
            <a:spAutoFit/>
          </a:bodyPr>
          <a:lstStyle/>
          <a:p>
            <a:r>
              <a:rPr lang="zh-CN" altLang="en-US" sz="3200" b="1" dirty="0" smtClean="0">
                <a:solidFill>
                  <a:srgbClr val="EB193E"/>
                </a:solidFill>
                <a:latin typeface="华文中宋" panose="02010600040101010101" pitchFamily="2" charset="-122"/>
                <a:ea typeface="华文中宋" panose="02010600040101010101" pitchFamily="2" charset="-122"/>
              </a:rPr>
              <a:t>教材分析</a:t>
            </a:r>
            <a:endParaRPr lang="zh-CN" altLang="en-US" sz="3200" b="1" dirty="0">
              <a:solidFill>
                <a:srgbClr val="EB193E"/>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521"/>
    </mc:Choice>
    <mc:Fallback>
      <p:transition spd="slow" advTm="15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40" name="矩形 39"/>
          <p:cNvSpPr/>
          <p:nvPr/>
        </p:nvSpPr>
        <p:spPr>
          <a:xfrm>
            <a:off x="928662" y="377016"/>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CN" altLang="en-US" dirty="0"/>
          </a:p>
        </p:txBody>
      </p:sp>
      <p:grpSp>
        <p:nvGrpSpPr>
          <p:cNvPr id="2" name="Group 69"/>
          <p:cNvGrpSpPr/>
          <p:nvPr/>
        </p:nvGrpSpPr>
        <p:grpSpPr bwMode="auto">
          <a:xfrm>
            <a:off x="714349" y="519892"/>
            <a:ext cx="1950244" cy="526899"/>
            <a:chOff x="288" y="2592"/>
            <a:chExt cx="1488" cy="404"/>
          </a:xfrm>
        </p:grpSpPr>
        <p:sp>
          <p:nvSpPr>
            <p:cNvPr id="31" name="Rectangle 70"/>
            <p:cNvSpPr>
              <a:spLocks noChangeArrowheads="1"/>
            </p:cNvSpPr>
            <p:nvPr/>
          </p:nvSpPr>
          <p:spPr bwMode="auto">
            <a:xfrm>
              <a:off x="288" y="2784"/>
              <a:ext cx="1488" cy="212"/>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endParaRPr lang="zh-CN" altLang="en-US" sz="1200" dirty="0">
                <a:solidFill>
                  <a:schemeClr val="tx1">
                    <a:lumMod val="95000"/>
                    <a:lumOff val="5000"/>
                  </a:schemeClr>
                </a:solidFill>
                <a:latin typeface="微软雅黑" panose="020B0503020204020204" pitchFamily="34" charset="-122"/>
              </a:endParaRPr>
            </a:p>
          </p:txBody>
        </p:sp>
        <p:sp>
          <p:nvSpPr>
            <p:cNvPr id="32" name="Rectangle 71"/>
            <p:cNvSpPr>
              <a:spLocks noChangeArrowheads="1"/>
            </p:cNvSpPr>
            <p:nvPr/>
          </p:nvSpPr>
          <p:spPr bwMode="auto">
            <a:xfrm>
              <a:off x="636" y="2592"/>
              <a:ext cx="1140" cy="212"/>
            </a:xfrm>
            <a:prstGeom prst="rect">
              <a:avLst/>
            </a:prstGeom>
            <a:noFill/>
            <a:ln w="9525">
              <a:noFill/>
              <a:miter lim="800000"/>
            </a:ln>
          </p:spPr>
          <p:txBody>
            <a:bodyPr>
              <a:spAutoFit/>
            </a:bodyPr>
            <a:lstStyle/>
            <a:p>
              <a:pPr algn="r"/>
              <a:endParaRPr lang="zh-CN" altLang="en-US" sz="1200" dirty="0">
                <a:solidFill>
                  <a:schemeClr val="tx1">
                    <a:lumMod val="95000"/>
                    <a:lumOff val="5000"/>
                  </a:schemeClr>
                </a:solidFill>
              </a:endParaRPr>
            </a:p>
          </p:txBody>
        </p:sp>
      </p:grpSp>
      <p:sp>
        <p:nvSpPr>
          <p:cNvPr id="12" name="TextBox 11"/>
          <p:cNvSpPr txBox="1"/>
          <p:nvPr/>
        </p:nvSpPr>
        <p:spPr>
          <a:xfrm>
            <a:off x="2786050" y="3448850"/>
            <a:ext cx="3214710" cy="584775"/>
          </a:xfrm>
          <a:prstGeom prst="rect">
            <a:avLst/>
          </a:prstGeom>
          <a:noFill/>
        </p:spPr>
        <p:txBody>
          <a:bodyPr wrap="square" rtlCol="0">
            <a:spAutoFit/>
          </a:bodyPr>
          <a:lstStyle/>
          <a:p>
            <a:r>
              <a:rPr lang="zh-CN" altLang="en-US" sz="3200" b="1" dirty="0" smtClean="0">
                <a:solidFill>
                  <a:schemeClr val="bg1"/>
                </a:solidFill>
                <a:latin typeface="华文中宋" panose="02010600040101010101" pitchFamily="2" charset="-122"/>
                <a:ea typeface="华文中宋" panose="02010600040101010101" pitchFamily="2" charset="-122"/>
              </a:rPr>
              <a:t>主流的学术共识</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115714" name="Rectangle 2"/>
          <p:cNvSpPr>
            <a:spLocks noChangeArrowheads="1"/>
          </p:cNvSpPr>
          <p:nvPr/>
        </p:nvSpPr>
        <p:spPr bwMode="auto">
          <a:xfrm>
            <a:off x="3357554" y="805644"/>
            <a:ext cx="5357850" cy="3990836"/>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spAutoFit/>
          </a:bodyPr>
          <a:lstStyle/>
          <a:p>
            <a:pPr lvl="0" indent="266700" defTabSz="914400" fontAlgn="base">
              <a:lnSpc>
                <a:spcPts val="3800"/>
              </a:lnSpc>
              <a:spcBef>
                <a:spcPct val="0"/>
              </a:spcBef>
              <a:spcAft>
                <a:spcPct val="0"/>
              </a:spcAft>
            </a:pPr>
            <a:r>
              <a:rPr lang="zh-CN" altLang="en-US" sz="24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问题</a:t>
            </a:r>
            <a:r>
              <a:rPr lang="en-US" altLang="zh-CN" sz="24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1</a:t>
            </a:r>
            <a:r>
              <a:rPr lang="zh-CN" altLang="en-US" sz="24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a:t>
            </a:r>
            <a:r>
              <a:rPr lang="zh-CN" altLang="en-US" sz="2400" dirty="0" smtClean="0">
                <a:latin typeface="华文中宋" panose="02010600040101010101" pitchFamily="2" charset="-122"/>
                <a:ea typeface="华文中宋" panose="02010600040101010101" pitchFamily="2" charset="-122"/>
              </a:rPr>
              <a:t>戊戌维新运动的改革方向及其局限？</a:t>
            </a:r>
            <a:endParaRPr kumimoji="0" lang="en-US" altLang="zh-CN" sz="2400"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endParaRPr>
          </a:p>
          <a:p>
            <a:pPr marL="0" marR="0" lvl="0" indent="266700" algn="l" defTabSz="914400" rtl="0" eaLnBrk="1" fontAlgn="base" latinLnBrk="0" hangingPunct="1">
              <a:lnSpc>
                <a:spcPts val="3800"/>
              </a:lnSpc>
              <a:spcBef>
                <a:spcPct val="0"/>
              </a:spcBef>
              <a:spcAft>
                <a:spcPct val="0"/>
              </a:spcAft>
              <a:buClrTx/>
              <a:buSzTx/>
              <a:buFontTx/>
              <a:buNone/>
            </a:pPr>
            <a:r>
              <a:rPr lang="zh-CN" altLang="en-US" sz="24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问题</a:t>
            </a:r>
            <a:r>
              <a:rPr lang="en-US" altLang="zh-CN" sz="24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2</a:t>
            </a:r>
            <a:r>
              <a:rPr lang="zh-CN" altLang="en-US" sz="24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a:t>
            </a:r>
            <a:r>
              <a:rPr kumimoji="0" lang="zh-CN" altLang="en-US" sz="2400"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义和团运动是爱国运动还是误国悲剧？</a:t>
            </a:r>
            <a:endParaRPr kumimoji="0" lang="en-US" altLang="zh-CN" sz="2400"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endParaRPr>
          </a:p>
          <a:p>
            <a:pPr marL="0" marR="0" lvl="0" indent="266700" algn="l" defTabSz="914400" rtl="0" eaLnBrk="1" fontAlgn="base" latinLnBrk="0" hangingPunct="1">
              <a:lnSpc>
                <a:spcPts val="3800"/>
              </a:lnSpc>
              <a:spcBef>
                <a:spcPct val="0"/>
              </a:spcBef>
              <a:spcAft>
                <a:spcPct val="0"/>
              </a:spcAft>
              <a:buClrTx/>
              <a:buSzTx/>
              <a:buFontTx/>
              <a:buNone/>
            </a:pPr>
            <a:r>
              <a:rPr kumimoji="0" lang="zh-CN" altLang="en-US" sz="24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问题</a:t>
            </a:r>
            <a:r>
              <a:rPr kumimoji="0" lang="en-US" altLang="zh-CN" sz="24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3</a:t>
            </a:r>
            <a:r>
              <a:rPr kumimoji="0" lang="zh-CN" altLang="en-US" sz="24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a:t>
            </a:r>
            <a:r>
              <a:rPr kumimoji="0" lang="zh-CN" altLang="en-US" sz="2400"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挽救危亡的斗争为什么最终没有阻止危机的加深？</a:t>
            </a:r>
            <a:endParaRPr kumimoji="0" lang="en-US" altLang="zh-CN" sz="2400"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endParaRPr>
          </a:p>
          <a:p>
            <a:pPr marL="0" marR="0" lvl="0" indent="266700" algn="l" defTabSz="914400" rtl="0" eaLnBrk="1" fontAlgn="base" latinLnBrk="0" hangingPunct="1">
              <a:lnSpc>
                <a:spcPts val="3800"/>
              </a:lnSpc>
              <a:spcBef>
                <a:spcPct val="0"/>
              </a:spcBef>
              <a:spcAft>
                <a:spcPct val="0"/>
              </a:spcAft>
              <a:buClrTx/>
              <a:buSzTx/>
              <a:buFontTx/>
              <a:buNone/>
            </a:pPr>
            <a:r>
              <a:rPr kumimoji="0" lang="zh-CN" altLang="en-US" sz="24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问题</a:t>
            </a:r>
            <a:r>
              <a:rPr kumimoji="0" lang="en-US" altLang="zh-CN" sz="24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4</a:t>
            </a:r>
            <a:r>
              <a:rPr kumimoji="0" lang="zh-CN" altLang="en-US" sz="24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a:t>
            </a:r>
            <a:r>
              <a:rPr kumimoji="0" lang="zh-CN" altLang="en-US" sz="2400"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挽救民族危亡的正确路径是什么？</a:t>
            </a:r>
            <a:endParaRPr kumimoji="0" lang="zh-CN" altLang="en-US" sz="2400"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cs typeface="宋体" panose="02010600030101010101" pitchFamily="2" charset="-122"/>
            </a:endParaRPr>
          </a:p>
        </p:txBody>
      </p:sp>
      <p:sp>
        <p:nvSpPr>
          <p:cNvPr id="14" name="TextBox 13"/>
          <p:cNvSpPr txBox="1"/>
          <p:nvPr/>
        </p:nvSpPr>
        <p:spPr>
          <a:xfrm>
            <a:off x="214282" y="1091396"/>
            <a:ext cx="2571768" cy="310854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2800" b="1" dirty="0" smtClean="0">
                <a:solidFill>
                  <a:srgbClr val="EB193E"/>
                </a:solidFill>
                <a:latin typeface="华文中宋" panose="02010600040101010101" pitchFamily="2" charset="-122"/>
                <a:ea typeface="华文中宋" panose="02010600040101010101" pitchFamily="2" charset="-122"/>
              </a:rPr>
              <a:t>课魂：</a:t>
            </a:r>
            <a:r>
              <a:rPr lang="zh-CN" altLang="en-US" sz="2800" b="1" dirty="0" smtClean="0">
                <a:latin typeface="华文中宋" panose="02010600040101010101" pitchFamily="2" charset="-122"/>
                <a:ea typeface="华文中宋" panose="02010600040101010101" pitchFamily="2" charset="-122"/>
              </a:rPr>
              <a:t>民族危难之时，只有基于理性走向近代化，并采取恰当的策略才有可能挽狂澜于既倒。</a:t>
            </a:r>
            <a:endParaRPr lang="zh-CN" altLang="en-US" sz="2800" b="1" dirty="0">
              <a:latin typeface="华文中宋" panose="02010600040101010101" pitchFamily="2" charset="-122"/>
              <a:ea typeface="华文中宋" panose="02010600040101010101" pitchFamily="2" charset="-122"/>
            </a:endParaRPr>
          </a:p>
        </p:txBody>
      </p:sp>
      <p:sp>
        <p:nvSpPr>
          <p:cNvPr id="15" name="右箭头 14"/>
          <p:cNvSpPr/>
          <p:nvPr/>
        </p:nvSpPr>
        <p:spPr>
          <a:xfrm>
            <a:off x="2857488" y="2162966"/>
            <a:ext cx="642942" cy="642942"/>
          </a:xfrm>
          <a:prstGeom prst="rightArrow">
            <a:avLst/>
          </a:prstGeom>
          <a:solidFill>
            <a:srgbClr val="C0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4857721" y="234140"/>
            <a:ext cx="2071733" cy="523220"/>
          </a:xfrm>
          <a:prstGeom prst="rect">
            <a:avLst/>
          </a:prstGeom>
          <a:solidFill>
            <a:srgbClr val="CC0000"/>
          </a:solidFill>
        </p:spPr>
        <p:txBody>
          <a:bodyPr wrap="square" rtlCol="0">
            <a:spAutoFit/>
          </a:bodyPr>
          <a:lstStyle/>
          <a:p>
            <a:r>
              <a:rPr lang="zh-CN" altLang="en-US" sz="2800" b="1" dirty="0" smtClean="0">
                <a:solidFill>
                  <a:schemeClr val="bg1"/>
                </a:solidFill>
                <a:latin typeface="华文中宋" panose="02010600040101010101" pitchFamily="2" charset="-122"/>
                <a:ea typeface="华文中宋" panose="02010600040101010101" pitchFamily="2" charset="-122"/>
              </a:rPr>
              <a:t> 主问题链</a:t>
            </a:r>
            <a:endParaRPr lang="zh-CN" altLang="en-US" sz="2800" b="1" dirty="0">
              <a:solidFill>
                <a:schemeClr val="bg1"/>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521"/>
    </mc:Choice>
    <mc:Fallback>
      <p:transition spd="slow" advTm="15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5714"/>
                                        </p:tgtEl>
                                        <p:attrNameLst>
                                          <p:attrName>style.visibility</p:attrName>
                                        </p:attrNameLst>
                                      </p:cBhvr>
                                      <p:to>
                                        <p:strVal val="visible"/>
                                      </p:to>
                                    </p:set>
                                    <p:animEffect transition="in" filter="blinds(horizontal)">
                                      <p:cBhvr>
                                        <p:cTn id="22" dur="500"/>
                                        <p:tgtEl>
                                          <p:spTgt spid="115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animBg="1"/>
      <p:bldP spid="14" grpId="0" animBg="1"/>
      <p:bldP spid="15"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40" name="矩形 39"/>
          <p:cNvSpPr/>
          <p:nvPr/>
        </p:nvSpPr>
        <p:spPr>
          <a:xfrm>
            <a:off x="928662" y="377016"/>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zh-CN" altLang="en-US" dirty="0" smtClean="0"/>
              <a:t>第</a:t>
            </a:r>
            <a:r>
              <a:rPr lang="en-US" dirty="0" smtClean="0"/>
              <a:t>1</a:t>
            </a:r>
            <a:r>
              <a:rPr lang="zh-CN" altLang="en-US" dirty="0" smtClean="0"/>
              <a:t>问与第</a:t>
            </a:r>
            <a:r>
              <a:rPr lang="en-US" dirty="0" smtClean="0"/>
              <a:t>2</a:t>
            </a:r>
            <a:r>
              <a:rPr lang="zh-CN" altLang="en-US" dirty="0" smtClean="0"/>
              <a:t>问的共同特点是基于本课的重点史事，引导学生掌握基本史实，辩证思考戊戌维新与义和团运动所发生的背景、作用及局限性。</a:t>
            </a:r>
            <a:endParaRPr lang="zh-CN" altLang="en-US" dirty="0"/>
          </a:p>
        </p:txBody>
      </p:sp>
      <p:grpSp>
        <p:nvGrpSpPr>
          <p:cNvPr id="2" name="Group 69"/>
          <p:cNvGrpSpPr/>
          <p:nvPr/>
        </p:nvGrpSpPr>
        <p:grpSpPr bwMode="auto">
          <a:xfrm>
            <a:off x="714349" y="519892"/>
            <a:ext cx="1950244" cy="526899"/>
            <a:chOff x="288" y="2592"/>
            <a:chExt cx="1488" cy="404"/>
          </a:xfrm>
        </p:grpSpPr>
        <p:sp>
          <p:nvSpPr>
            <p:cNvPr id="31" name="Rectangle 70"/>
            <p:cNvSpPr>
              <a:spLocks noChangeArrowheads="1"/>
            </p:cNvSpPr>
            <p:nvPr/>
          </p:nvSpPr>
          <p:spPr bwMode="auto">
            <a:xfrm>
              <a:off x="288" y="2784"/>
              <a:ext cx="1488" cy="212"/>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endParaRPr lang="zh-CN" altLang="en-US" sz="1200" dirty="0">
                <a:solidFill>
                  <a:schemeClr val="tx1">
                    <a:lumMod val="95000"/>
                    <a:lumOff val="5000"/>
                  </a:schemeClr>
                </a:solidFill>
                <a:latin typeface="微软雅黑" panose="020B0503020204020204" pitchFamily="34" charset="-122"/>
              </a:endParaRPr>
            </a:p>
          </p:txBody>
        </p:sp>
        <p:sp>
          <p:nvSpPr>
            <p:cNvPr id="32" name="Rectangle 71"/>
            <p:cNvSpPr>
              <a:spLocks noChangeArrowheads="1"/>
            </p:cNvSpPr>
            <p:nvPr/>
          </p:nvSpPr>
          <p:spPr bwMode="auto">
            <a:xfrm>
              <a:off x="636" y="2592"/>
              <a:ext cx="1140" cy="212"/>
            </a:xfrm>
            <a:prstGeom prst="rect">
              <a:avLst/>
            </a:prstGeom>
            <a:noFill/>
            <a:ln w="9525">
              <a:noFill/>
              <a:miter lim="800000"/>
            </a:ln>
          </p:spPr>
          <p:txBody>
            <a:bodyPr>
              <a:spAutoFit/>
            </a:bodyPr>
            <a:lstStyle/>
            <a:p>
              <a:pPr algn="r"/>
              <a:endParaRPr lang="zh-CN" altLang="en-US" sz="1200" dirty="0">
                <a:solidFill>
                  <a:schemeClr val="tx1">
                    <a:lumMod val="95000"/>
                    <a:lumOff val="5000"/>
                  </a:schemeClr>
                </a:solidFill>
              </a:endParaRPr>
            </a:p>
          </p:txBody>
        </p:sp>
      </p:grpSp>
      <p:sp>
        <p:nvSpPr>
          <p:cNvPr id="12" name="TextBox 11"/>
          <p:cNvSpPr txBox="1"/>
          <p:nvPr/>
        </p:nvSpPr>
        <p:spPr>
          <a:xfrm>
            <a:off x="500034" y="662768"/>
            <a:ext cx="7786742" cy="1559401"/>
          </a:xfrm>
          <a:prstGeom prst="rect">
            <a:avLst/>
          </a:prstGeom>
          <a:noFill/>
        </p:spPr>
        <p:txBody>
          <a:bodyPr wrap="square" rtlCol="0">
            <a:spAutoFit/>
          </a:bodyPr>
          <a:lstStyle/>
          <a:p>
            <a:pPr lvl="0" indent="266700" defTabSz="914400" fontAlgn="base">
              <a:lnSpc>
                <a:spcPts val="3800"/>
              </a:lnSpc>
              <a:spcBef>
                <a:spcPct val="0"/>
              </a:spcBef>
              <a:spcAft>
                <a:spcPct val="0"/>
              </a:spcAft>
            </a:pPr>
            <a:r>
              <a:rPr lang="zh-CN" altLang="en-US" sz="28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问题</a:t>
            </a:r>
            <a:r>
              <a:rPr lang="en-US" altLang="zh-CN" sz="28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1</a:t>
            </a:r>
            <a:r>
              <a:rPr lang="zh-CN" altLang="en-US" sz="28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a:t>
            </a:r>
            <a:r>
              <a:rPr lang="zh-CN" altLang="en-US" sz="2800" dirty="0" smtClean="0">
                <a:latin typeface="华文中宋" panose="02010600040101010101" pitchFamily="2" charset="-122"/>
                <a:ea typeface="华文中宋" panose="02010600040101010101" pitchFamily="2" charset="-122"/>
              </a:rPr>
              <a:t>戊戌维新运动的改革方向及其局限？</a:t>
            </a:r>
            <a:endParaRPr lang="en-US" altLang="zh-CN" sz="28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endParaRPr>
          </a:p>
          <a:p>
            <a:pPr lvl="0" indent="266700" defTabSz="914400" fontAlgn="base">
              <a:lnSpc>
                <a:spcPts val="3800"/>
              </a:lnSpc>
              <a:spcBef>
                <a:spcPct val="0"/>
              </a:spcBef>
              <a:spcAft>
                <a:spcPct val="0"/>
              </a:spcAft>
            </a:pPr>
            <a:r>
              <a:rPr lang="zh-CN" altLang="en-US" sz="28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问题</a:t>
            </a:r>
            <a:r>
              <a:rPr lang="en-US" altLang="zh-CN" sz="28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2</a:t>
            </a:r>
            <a:r>
              <a:rPr lang="zh-CN" altLang="en-US" sz="28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a:t>
            </a:r>
            <a:r>
              <a:rPr lang="zh-CN" altLang="en-US" sz="28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义和团运动是爱国运动还是误国悲剧？</a:t>
            </a:r>
            <a:endParaRPr lang="en-US" altLang="zh-CN" sz="28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endParaRPr>
          </a:p>
          <a:p>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10" name="TextBox 9"/>
          <p:cNvSpPr txBox="1"/>
          <p:nvPr/>
        </p:nvSpPr>
        <p:spPr>
          <a:xfrm>
            <a:off x="500034" y="2377280"/>
            <a:ext cx="7929618" cy="19902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lnSpc>
                <a:spcPts val="3700"/>
              </a:lnSpc>
            </a:pPr>
            <a:r>
              <a:rPr lang="zh-CN" altLang="zh-CN" sz="2800" b="1" dirty="0" smtClean="0">
                <a:solidFill>
                  <a:srgbClr val="EB193E"/>
                </a:solidFill>
                <a:latin typeface="华文楷体" panose="02010600040101010101" pitchFamily="2" charset="-122"/>
                <a:ea typeface="华文楷体" panose="02010600040101010101" pitchFamily="2" charset="-122"/>
                <a:cs typeface="Calibri" panose="020F0502020204030204" pitchFamily="34" charset="0"/>
              </a:rPr>
              <a:t>【</a:t>
            </a:r>
            <a:r>
              <a:rPr lang="zh-CN" altLang="en-US" sz="2800" b="1" dirty="0" smtClean="0">
                <a:solidFill>
                  <a:srgbClr val="EB193E"/>
                </a:solidFill>
                <a:latin typeface="华文楷体" panose="02010600040101010101" pitchFamily="2" charset="-122"/>
                <a:ea typeface="华文楷体" panose="02010600040101010101" pitchFamily="2" charset="-122"/>
                <a:cs typeface="Calibri" panose="020F0502020204030204" pitchFamily="34" charset="0"/>
              </a:rPr>
              <a:t>设计意图</a:t>
            </a:r>
            <a:r>
              <a:rPr lang="zh-CN" altLang="zh-CN" sz="2800" b="1" dirty="0" smtClean="0">
                <a:solidFill>
                  <a:srgbClr val="EB193E"/>
                </a:solidFill>
                <a:latin typeface="华文楷体" panose="02010600040101010101" pitchFamily="2" charset="-122"/>
                <a:ea typeface="华文楷体" panose="02010600040101010101" pitchFamily="2" charset="-122"/>
                <a:cs typeface="Calibri" panose="020F0502020204030204" pitchFamily="34" charset="0"/>
              </a:rPr>
              <a:t>】</a:t>
            </a:r>
            <a:r>
              <a:rPr lang="zh-CN" altLang="en-US" sz="2800" b="1" dirty="0" smtClean="0">
                <a:latin typeface="华文中宋" panose="02010600040101010101" pitchFamily="2" charset="-122"/>
                <a:ea typeface="华文中宋" panose="02010600040101010101" pitchFamily="2" charset="-122"/>
              </a:rPr>
              <a:t>第</a:t>
            </a:r>
            <a:r>
              <a:rPr lang="en-US" sz="2800" b="1" dirty="0" smtClean="0">
                <a:latin typeface="华文中宋" panose="02010600040101010101" pitchFamily="2" charset="-122"/>
                <a:ea typeface="华文中宋" panose="02010600040101010101" pitchFamily="2" charset="-122"/>
              </a:rPr>
              <a:t>1</a:t>
            </a:r>
            <a:r>
              <a:rPr lang="zh-CN" altLang="en-US" sz="2800" b="1" dirty="0" smtClean="0">
                <a:latin typeface="华文中宋" panose="02010600040101010101" pitchFamily="2" charset="-122"/>
                <a:ea typeface="华文中宋" panose="02010600040101010101" pitchFamily="2" charset="-122"/>
              </a:rPr>
              <a:t>问与第</a:t>
            </a:r>
            <a:r>
              <a:rPr lang="en-US" sz="2800" b="1" dirty="0" smtClean="0">
                <a:latin typeface="华文中宋" panose="02010600040101010101" pitchFamily="2" charset="-122"/>
                <a:ea typeface="华文中宋" panose="02010600040101010101" pitchFamily="2" charset="-122"/>
              </a:rPr>
              <a:t>2</a:t>
            </a:r>
            <a:r>
              <a:rPr lang="zh-CN" altLang="en-US" sz="2800" b="1" dirty="0" smtClean="0">
                <a:latin typeface="华文中宋" panose="02010600040101010101" pitchFamily="2" charset="-122"/>
                <a:ea typeface="华文中宋" panose="02010600040101010101" pitchFamily="2" charset="-122"/>
              </a:rPr>
              <a:t>问的共同特点是基于本课的重点史事，引导学生掌握基本史实，辩证思考戊戌维新与义和团运动所发生的背景、作用及局限性。</a:t>
            </a:r>
            <a:endParaRPr lang="zh-CN" altLang="en-US" sz="2800" b="1" dirty="0">
              <a:latin typeface="华文中宋" panose="02010600040101010101" pitchFamily="2" charset="-122"/>
              <a:ea typeface="华文中宋" panose="02010600040101010101" pitchFamily="2" charset="-122"/>
            </a:endParaRPr>
          </a:p>
        </p:txBody>
      </p:sp>
      <p:sp>
        <p:nvSpPr>
          <p:cNvPr id="11" name="下箭头 10"/>
          <p:cNvSpPr/>
          <p:nvPr/>
        </p:nvSpPr>
        <p:spPr>
          <a:xfrm>
            <a:off x="3714744" y="1662900"/>
            <a:ext cx="500066" cy="571504"/>
          </a:xfrm>
          <a:prstGeom prst="downArrow">
            <a:avLst/>
          </a:prstGeom>
          <a:solidFill>
            <a:srgbClr val="C0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1521"/>
    </mc:Choice>
    <mc:Fallback>
      <p:transition spd="slow" advTm="15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40" name="矩形 39"/>
          <p:cNvSpPr/>
          <p:nvPr/>
        </p:nvSpPr>
        <p:spPr>
          <a:xfrm>
            <a:off x="642910" y="591330"/>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CN" altLang="en-US" dirty="0"/>
          </a:p>
        </p:txBody>
      </p:sp>
      <p:grpSp>
        <p:nvGrpSpPr>
          <p:cNvPr id="2" name="Group 69"/>
          <p:cNvGrpSpPr/>
          <p:nvPr/>
        </p:nvGrpSpPr>
        <p:grpSpPr bwMode="auto">
          <a:xfrm>
            <a:off x="714349" y="519892"/>
            <a:ext cx="1950244" cy="526899"/>
            <a:chOff x="288" y="2592"/>
            <a:chExt cx="1488" cy="404"/>
          </a:xfrm>
        </p:grpSpPr>
        <p:sp>
          <p:nvSpPr>
            <p:cNvPr id="31" name="Rectangle 70"/>
            <p:cNvSpPr>
              <a:spLocks noChangeArrowheads="1"/>
            </p:cNvSpPr>
            <p:nvPr/>
          </p:nvSpPr>
          <p:spPr bwMode="auto">
            <a:xfrm>
              <a:off x="288" y="2784"/>
              <a:ext cx="1488" cy="212"/>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endParaRPr lang="zh-CN" altLang="en-US" sz="1200" dirty="0">
                <a:solidFill>
                  <a:schemeClr val="tx1">
                    <a:lumMod val="95000"/>
                    <a:lumOff val="5000"/>
                  </a:schemeClr>
                </a:solidFill>
                <a:latin typeface="微软雅黑" panose="020B0503020204020204" pitchFamily="34" charset="-122"/>
              </a:endParaRPr>
            </a:p>
          </p:txBody>
        </p:sp>
        <p:sp>
          <p:nvSpPr>
            <p:cNvPr id="32" name="Rectangle 71"/>
            <p:cNvSpPr>
              <a:spLocks noChangeArrowheads="1"/>
            </p:cNvSpPr>
            <p:nvPr/>
          </p:nvSpPr>
          <p:spPr bwMode="auto">
            <a:xfrm>
              <a:off x="636" y="2592"/>
              <a:ext cx="1140" cy="212"/>
            </a:xfrm>
            <a:prstGeom prst="rect">
              <a:avLst/>
            </a:prstGeom>
            <a:noFill/>
            <a:ln w="9525">
              <a:noFill/>
              <a:miter lim="800000"/>
            </a:ln>
          </p:spPr>
          <p:txBody>
            <a:bodyPr>
              <a:spAutoFit/>
            </a:bodyPr>
            <a:lstStyle/>
            <a:p>
              <a:pPr algn="r"/>
              <a:endParaRPr lang="zh-CN" altLang="en-US" sz="1200" dirty="0">
                <a:solidFill>
                  <a:schemeClr val="tx1">
                    <a:lumMod val="95000"/>
                    <a:lumOff val="5000"/>
                  </a:schemeClr>
                </a:solidFill>
              </a:endParaRPr>
            </a:p>
          </p:txBody>
        </p:sp>
      </p:grpSp>
      <p:sp>
        <p:nvSpPr>
          <p:cNvPr id="12" name="TextBox 11"/>
          <p:cNvSpPr txBox="1"/>
          <p:nvPr/>
        </p:nvSpPr>
        <p:spPr>
          <a:xfrm>
            <a:off x="2786050" y="3448850"/>
            <a:ext cx="3214710" cy="584775"/>
          </a:xfrm>
          <a:prstGeom prst="rect">
            <a:avLst/>
          </a:prstGeom>
          <a:noFill/>
        </p:spPr>
        <p:txBody>
          <a:bodyPr wrap="square" rtlCol="0">
            <a:spAutoFit/>
          </a:bodyPr>
          <a:lstStyle/>
          <a:p>
            <a:r>
              <a:rPr lang="zh-CN" altLang="en-US" sz="3200" b="1" dirty="0" smtClean="0">
                <a:solidFill>
                  <a:schemeClr val="bg1"/>
                </a:solidFill>
                <a:latin typeface="华文中宋" panose="02010600040101010101" pitchFamily="2" charset="-122"/>
                <a:ea typeface="华文中宋" panose="02010600040101010101" pitchFamily="2" charset="-122"/>
              </a:rPr>
              <a:t>主流的学术共识</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10" name="TextBox 9"/>
          <p:cNvSpPr txBox="1"/>
          <p:nvPr/>
        </p:nvSpPr>
        <p:spPr>
          <a:xfrm>
            <a:off x="142844" y="1734338"/>
            <a:ext cx="8643967" cy="30931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ts val="3900"/>
              </a:lnSpc>
            </a:pPr>
            <a:r>
              <a:rPr lang="zh-CN" altLang="zh-CN" sz="2800" b="1" dirty="0" smtClean="0">
                <a:solidFill>
                  <a:srgbClr val="EB193E"/>
                </a:solidFill>
                <a:latin typeface="华文楷体" panose="02010600040101010101" pitchFamily="2" charset="-122"/>
                <a:ea typeface="华文楷体" panose="02010600040101010101" pitchFamily="2" charset="-122"/>
                <a:cs typeface="Calibri" panose="020F0502020204030204" pitchFamily="34" charset="0"/>
              </a:rPr>
              <a:t>【</a:t>
            </a:r>
            <a:r>
              <a:rPr lang="zh-CN" altLang="en-US" sz="2800" b="1" dirty="0" smtClean="0">
                <a:solidFill>
                  <a:srgbClr val="EB193E"/>
                </a:solidFill>
                <a:latin typeface="华文楷体" panose="02010600040101010101" pitchFamily="2" charset="-122"/>
                <a:ea typeface="华文楷体" panose="02010600040101010101" pitchFamily="2" charset="-122"/>
                <a:cs typeface="Calibri" panose="020F0502020204030204" pitchFamily="34" charset="0"/>
              </a:rPr>
              <a:t>设计意图</a:t>
            </a:r>
            <a:r>
              <a:rPr lang="zh-CN" altLang="zh-CN" sz="2800" b="1" dirty="0" smtClean="0">
                <a:solidFill>
                  <a:srgbClr val="EB193E"/>
                </a:solidFill>
                <a:latin typeface="华文楷体" panose="02010600040101010101" pitchFamily="2" charset="-122"/>
                <a:ea typeface="华文楷体" panose="02010600040101010101" pitchFamily="2" charset="-122"/>
                <a:cs typeface="Calibri" panose="020F0502020204030204" pitchFamily="34" charset="0"/>
              </a:rPr>
              <a:t>】</a:t>
            </a:r>
            <a:r>
              <a:rPr lang="zh-CN" altLang="en-US" sz="2800" b="1" dirty="0" smtClean="0">
                <a:latin typeface="华文中宋" panose="02010600040101010101" pitchFamily="2" charset="-122"/>
                <a:ea typeface="华文中宋" panose="02010600040101010101" pitchFamily="2" charset="-122"/>
              </a:rPr>
              <a:t>第</a:t>
            </a:r>
            <a:r>
              <a:rPr lang="en-US" sz="2800" b="1" dirty="0" smtClean="0">
                <a:latin typeface="华文中宋" panose="02010600040101010101" pitchFamily="2" charset="-122"/>
                <a:ea typeface="华文中宋" panose="02010600040101010101" pitchFamily="2" charset="-122"/>
              </a:rPr>
              <a:t>3</a:t>
            </a:r>
            <a:r>
              <a:rPr lang="zh-CN" altLang="en-US" sz="2800" b="1" dirty="0" smtClean="0">
                <a:latin typeface="华文中宋" panose="02010600040101010101" pitchFamily="2" charset="-122"/>
                <a:ea typeface="华文中宋" panose="02010600040101010101" pitchFamily="2" charset="-122"/>
              </a:rPr>
              <a:t>问是本课的核心问题，基于“认识社会各阶级为挽救危局所作的努力及存在的局限性”这一课标要求而又紧扣课魂，意在引导学生通过对</a:t>
            </a:r>
            <a:r>
              <a:rPr lang="en-US" sz="2800" b="1" dirty="0" smtClean="0">
                <a:latin typeface="华文中宋" panose="02010600040101010101" pitchFamily="2" charset="-122"/>
                <a:ea typeface="华文中宋" panose="02010600040101010101" pitchFamily="2" charset="-122"/>
              </a:rPr>
              <a:t>20</a:t>
            </a:r>
            <a:r>
              <a:rPr lang="zh-CN" altLang="en-US" sz="2800" b="1" dirty="0" smtClean="0">
                <a:latin typeface="华文中宋" panose="02010600040101010101" pitchFamily="2" charset="-122"/>
                <a:ea typeface="华文中宋" panose="02010600040101010101" pitchFamily="2" charset="-122"/>
              </a:rPr>
              <a:t>世纪初中国民族危机的加深这一历史悲剧，再上溯</a:t>
            </a:r>
            <a:r>
              <a:rPr lang="en-US" sz="2800" b="1" dirty="0" smtClean="0">
                <a:latin typeface="华文中宋" panose="02010600040101010101" pitchFamily="2" charset="-122"/>
                <a:ea typeface="华文中宋" panose="02010600040101010101" pitchFamily="2" charset="-122"/>
              </a:rPr>
              <a:t>1840</a:t>
            </a:r>
            <a:r>
              <a:rPr lang="zh-CN" altLang="en-US" sz="2800" b="1" dirty="0" smtClean="0">
                <a:latin typeface="华文中宋" panose="02010600040101010101" pitchFamily="2" charset="-122"/>
                <a:ea typeface="华文中宋" panose="02010600040101010101" pitchFamily="2" charset="-122"/>
              </a:rPr>
              <a:t>年以来中华民族各阶级各阶层面对内忧外患、在探索国家出路方面所作的种种努力。</a:t>
            </a:r>
            <a:endParaRPr lang="zh-CN" altLang="en-US" sz="2800" b="1" dirty="0"/>
          </a:p>
        </p:txBody>
      </p:sp>
      <p:sp>
        <p:nvSpPr>
          <p:cNvPr id="11" name="矩形 10"/>
          <p:cNvSpPr/>
          <p:nvPr/>
        </p:nvSpPr>
        <p:spPr>
          <a:xfrm>
            <a:off x="785786" y="448454"/>
            <a:ext cx="7358114" cy="1066959"/>
          </a:xfrm>
          <a:prstGeom prst="rect">
            <a:avLst/>
          </a:prstGeom>
        </p:spPr>
        <p:txBody>
          <a:bodyPr wrap="square">
            <a:spAutoFit/>
          </a:bodyPr>
          <a:lstStyle/>
          <a:p>
            <a:pPr lvl="0" indent="266700" defTabSz="914400" fontAlgn="base">
              <a:lnSpc>
                <a:spcPts val="3800"/>
              </a:lnSpc>
              <a:spcBef>
                <a:spcPct val="0"/>
              </a:spcBef>
              <a:spcAft>
                <a:spcPct val="0"/>
              </a:spcAft>
            </a:pPr>
            <a:r>
              <a:rPr lang="zh-CN" altLang="en-US" sz="28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问题</a:t>
            </a:r>
            <a:r>
              <a:rPr lang="en-US" altLang="zh-CN" sz="28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3</a:t>
            </a:r>
            <a:r>
              <a:rPr lang="zh-CN" altLang="en-US" sz="28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a:t>
            </a:r>
            <a:r>
              <a:rPr lang="zh-CN" altLang="en-US" sz="28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挽救危亡的斗争为什么最终没有阻止危机的加深？</a:t>
            </a:r>
            <a:endParaRPr lang="en-US" altLang="zh-CN" sz="28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14" name="下箭头 13"/>
          <p:cNvSpPr/>
          <p:nvPr/>
        </p:nvSpPr>
        <p:spPr>
          <a:xfrm>
            <a:off x="4000496" y="1162834"/>
            <a:ext cx="500066" cy="571504"/>
          </a:xfrm>
          <a:prstGeom prst="downArrow">
            <a:avLst/>
          </a:prstGeom>
          <a:solidFill>
            <a:srgbClr val="C0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1521"/>
    </mc:Choice>
    <mc:Fallback>
      <p:transition spd="slow" advTm="15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40" name="矩形 39"/>
          <p:cNvSpPr/>
          <p:nvPr/>
        </p:nvSpPr>
        <p:spPr>
          <a:xfrm>
            <a:off x="571472" y="519892"/>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CN" altLang="en-US" dirty="0"/>
          </a:p>
        </p:txBody>
      </p:sp>
      <p:grpSp>
        <p:nvGrpSpPr>
          <p:cNvPr id="2" name="Group 69"/>
          <p:cNvGrpSpPr/>
          <p:nvPr/>
        </p:nvGrpSpPr>
        <p:grpSpPr bwMode="auto">
          <a:xfrm>
            <a:off x="714349" y="519892"/>
            <a:ext cx="1950244" cy="526899"/>
            <a:chOff x="288" y="2592"/>
            <a:chExt cx="1488" cy="404"/>
          </a:xfrm>
        </p:grpSpPr>
        <p:sp>
          <p:nvSpPr>
            <p:cNvPr id="31" name="Rectangle 70"/>
            <p:cNvSpPr>
              <a:spLocks noChangeArrowheads="1"/>
            </p:cNvSpPr>
            <p:nvPr/>
          </p:nvSpPr>
          <p:spPr bwMode="auto">
            <a:xfrm>
              <a:off x="288" y="2784"/>
              <a:ext cx="1488" cy="212"/>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endParaRPr lang="zh-CN" altLang="en-US" sz="1200" dirty="0">
                <a:solidFill>
                  <a:schemeClr val="tx1">
                    <a:lumMod val="95000"/>
                    <a:lumOff val="5000"/>
                  </a:schemeClr>
                </a:solidFill>
                <a:latin typeface="微软雅黑" panose="020B0503020204020204" pitchFamily="34" charset="-122"/>
              </a:endParaRPr>
            </a:p>
          </p:txBody>
        </p:sp>
        <p:sp>
          <p:nvSpPr>
            <p:cNvPr id="32" name="Rectangle 71"/>
            <p:cNvSpPr>
              <a:spLocks noChangeArrowheads="1"/>
            </p:cNvSpPr>
            <p:nvPr/>
          </p:nvSpPr>
          <p:spPr bwMode="auto">
            <a:xfrm>
              <a:off x="636" y="2592"/>
              <a:ext cx="1140" cy="212"/>
            </a:xfrm>
            <a:prstGeom prst="rect">
              <a:avLst/>
            </a:prstGeom>
            <a:noFill/>
            <a:ln w="9525">
              <a:noFill/>
              <a:miter lim="800000"/>
            </a:ln>
          </p:spPr>
          <p:txBody>
            <a:bodyPr>
              <a:spAutoFit/>
            </a:bodyPr>
            <a:lstStyle/>
            <a:p>
              <a:pPr algn="r"/>
              <a:endParaRPr lang="zh-CN" altLang="en-US" sz="1200" dirty="0">
                <a:solidFill>
                  <a:schemeClr val="tx1">
                    <a:lumMod val="95000"/>
                    <a:lumOff val="5000"/>
                  </a:schemeClr>
                </a:solidFill>
              </a:endParaRPr>
            </a:p>
          </p:txBody>
        </p:sp>
      </p:grpSp>
      <p:sp>
        <p:nvSpPr>
          <p:cNvPr id="12" name="TextBox 11"/>
          <p:cNvSpPr txBox="1"/>
          <p:nvPr/>
        </p:nvSpPr>
        <p:spPr>
          <a:xfrm>
            <a:off x="2786050" y="3448850"/>
            <a:ext cx="3214710" cy="584775"/>
          </a:xfrm>
          <a:prstGeom prst="rect">
            <a:avLst/>
          </a:prstGeom>
          <a:noFill/>
        </p:spPr>
        <p:txBody>
          <a:bodyPr wrap="square" rtlCol="0">
            <a:spAutoFit/>
          </a:bodyPr>
          <a:lstStyle/>
          <a:p>
            <a:r>
              <a:rPr lang="zh-CN" altLang="en-US" sz="3200" b="1" dirty="0" smtClean="0">
                <a:solidFill>
                  <a:schemeClr val="bg1"/>
                </a:solidFill>
                <a:latin typeface="华文中宋" panose="02010600040101010101" pitchFamily="2" charset="-122"/>
                <a:ea typeface="华文中宋" panose="02010600040101010101" pitchFamily="2" charset="-122"/>
              </a:rPr>
              <a:t>主流的学术共识</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13" name="矩形 12"/>
          <p:cNvSpPr/>
          <p:nvPr/>
        </p:nvSpPr>
        <p:spPr>
          <a:xfrm>
            <a:off x="785786" y="591330"/>
            <a:ext cx="7140096" cy="543097"/>
          </a:xfrm>
          <a:prstGeom prst="rect">
            <a:avLst/>
          </a:prstGeom>
        </p:spPr>
        <p:txBody>
          <a:bodyPr wrap="none">
            <a:spAutoFit/>
          </a:bodyPr>
          <a:lstStyle/>
          <a:p>
            <a:pPr lvl="0" indent="266700" defTabSz="914400" fontAlgn="base">
              <a:lnSpc>
                <a:spcPts val="3800"/>
              </a:lnSpc>
              <a:spcBef>
                <a:spcPct val="0"/>
              </a:spcBef>
              <a:spcAft>
                <a:spcPct val="0"/>
              </a:spcAft>
            </a:pPr>
            <a:r>
              <a:rPr lang="zh-CN" altLang="en-US" sz="28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问题</a:t>
            </a:r>
            <a:r>
              <a:rPr lang="en-US" altLang="zh-CN" sz="28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4</a:t>
            </a:r>
            <a:r>
              <a:rPr lang="zh-CN" altLang="en-US" sz="28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a:t>
            </a:r>
            <a:r>
              <a:rPr lang="zh-CN" altLang="en-US" sz="28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挽救民族危亡的正确路径是什么？</a:t>
            </a:r>
            <a:endParaRPr lang="zh-CN" altLang="en-US" sz="2800" dirty="0" smtClean="0">
              <a:latin typeface="华文中宋" panose="02010600040101010101" pitchFamily="2" charset="-122"/>
              <a:ea typeface="华文中宋" panose="02010600040101010101" pitchFamily="2" charset="-122"/>
              <a:cs typeface="宋体" panose="02010600030101010101" pitchFamily="2" charset="-122"/>
            </a:endParaRPr>
          </a:p>
        </p:txBody>
      </p:sp>
      <p:sp>
        <p:nvSpPr>
          <p:cNvPr id="15" name="TextBox 14"/>
          <p:cNvSpPr txBox="1"/>
          <p:nvPr/>
        </p:nvSpPr>
        <p:spPr>
          <a:xfrm>
            <a:off x="571472" y="1805776"/>
            <a:ext cx="7786742" cy="293926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ts val="3700"/>
              </a:lnSpc>
            </a:pPr>
            <a:r>
              <a:rPr lang="zh-CN" altLang="zh-CN" sz="2800" b="1" dirty="0" smtClean="0">
                <a:solidFill>
                  <a:srgbClr val="EB193E"/>
                </a:solidFill>
                <a:latin typeface="华文楷体" panose="02010600040101010101" pitchFamily="2" charset="-122"/>
                <a:ea typeface="华文楷体" panose="02010600040101010101" pitchFamily="2" charset="-122"/>
                <a:cs typeface="Calibri" panose="020F0502020204030204" pitchFamily="34" charset="0"/>
              </a:rPr>
              <a:t>【</a:t>
            </a:r>
            <a:r>
              <a:rPr lang="zh-CN" altLang="en-US" sz="2800" b="1" dirty="0" smtClean="0">
                <a:solidFill>
                  <a:srgbClr val="EB193E"/>
                </a:solidFill>
                <a:latin typeface="华文楷体" panose="02010600040101010101" pitchFamily="2" charset="-122"/>
                <a:ea typeface="华文楷体" panose="02010600040101010101" pitchFamily="2" charset="-122"/>
                <a:cs typeface="Calibri" panose="020F0502020204030204" pitchFamily="34" charset="0"/>
              </a:rPr>
              <a:t>设计意图</a:t>
            </a:r>
            <a:r>
              <a:rPr lang="zh-CN" altLang="zh-CN" sz="2800" b="1" dirty="0" smtClean="0">
                <a:solidFill>
                  <a:srgbClr val="EB193E"/>
                </a:solidFill>
                <a:latin typeface="华文楷体" panose="02010600040101010101" pitchFamily="2" charset="-122"/>
                <a:ea typeface="华文楷体" panose="02010600040101010101" pitchFamily="2" charset="-122"/>
                <a:cs typeface="Calibri" panose="020F0502020204030204" pitchFamily="34" charset="0"/>
              </a:rPr>
              <a:t>】</a:t>
            </a:r>
            <a:r>
              <a:rPr lang="zh-CN" altLang="en-US" sz="2800" b="1" dirty="0" smtClean="0">
                <a:latin typeface="华文中宋" panose="02010600040101010101" pitchFamily="2" charset="-122"/>
                <a:ea typeface="华文中宋" panose="02010600040101010101" pitchFamily="2" charset="-122"/>
              </a:rPr>
              <a:t>第</a:t>
            </a:r>
            <a:r>
              <a:rPr lang="en-US" sz="2800" b="1" dirty="0" smtClean="0">
                <a:latin typeface="华文中宋" panose="02010600040101010101" pitchFamily="2" charset="-122"/>
                <a:ea typeface="华文中宋" panose="02010600040101010101" pitchFamily="2" charset="-122"/>
              </a:rPr>
              <a:t>4</a:t>
            </a:r>
            <a:r>
              <a:rPr lang="zh-CN" altLang="en-US" sz="2800" b="1" dirty="0" smtClean="0">
                <a:latin typeface="华文中宋" panose="02010600040101010101" pitchFamily="2" charset="-122"/>
                <a:ea typeface="华文中宋" panose="02010600040101010101" pitchFamily="2" charset="-122"/>
              </a:rPr>
              <a:t>问是第</a:t>
            </a:r>
            <a:r>
              <a:rPr lang="en-US" sz="2800" b="1" dirty="0" smtClean="0">
                <a:latin typeface="华文中宋" panose="02010600040101010101" pitchFamily="2" charset="-122"/>
                <a:ea typeface="华文中宋" panose="02010600040101010101" pitchFamily="2" charset="-122"/>
              </a:rPr>
              <a:t>3</a:t>
            </a:r>
            <a:r>
              <a:rPr lang="zh-CN" altLang="en-US" sz="2800" b="1" dirty="0" smtClean="0">
                <a:latin typeface="华文中宋" panose="02010600040101010101" pitchFamily="2" charset="-122"/>
                <a:ea typeface="华文中宋" panose="02010600040101010101" pitchFamily="2" charset="-122"/>
              </a:rPr>
              <a:t>问的自然延伸与拓展，引导学生基于本单元和本课的学习，思考中华民族在</a:t>
            </a:r>
            <a:r>
              <a:rPr lang="en-US" sz="2800" b="1" dirty="0" smtClean="0">
                <a:latin typeface="华文中宋" panose="02010600040101010101" pitchFamily="2" charset="-122"/>
                <a:ea typeface="华文中宋" panose="02010600040101010101" pitchFamily="2" charset="-122"/>
              </a:rPr>
              <a:t>20</a:t>
            </a:r>
            <a:r>
              <a:rPr lang="zh-CN" altLang="en-US" sz="2800" b="1" dirty="0" smtClean="0">
                <a:latin typeface="华文中宋" panose="02010600040101010101" pitchFamily="2" charset="-122"/>
                <a:ea typeface="华文中宋" panose="02010600040101010101" pitchFamily="2" charset="-122"/>
              </a:rPr>
              <a:t>世纪初叶可能的出路，并在这样的过程中激发学生的家国情怀。并最终点明本课课魂：民族危难之时，只有基于理性走向近代化，并采取恰当的策略才有可能挽狂澜于既倒。</a:t>
            </a:r>
            <a:endParaRPr lang="zh-CN" altLang="en-US" sz="2800" b="1" dirty="0"/>
          </a:p>
        </p:txBody>
      </p:sp>
      <p:sp>
        <p:nvSpPr>
          <p:cNvPr id="16" name="下箭头 15"/>
          <p:cNvSpPr/>
          <p:nvPr/>
        </p:nvSpPr>
        <p:spPr>
          <a:xfrm>
            <a:off x="3857620" y="1162834"/>
            <a:ext cx="500066" cy="571504"/>
          </a:xfrm>
          <a:prstGeom prst="downArrow">
            <a:avLst/>
          </a:prstGeom>
          <a:solidFill>
            <a:srgbClr val="C0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1521"/>
    </mc:Choice>
    <mc:Fallback>
      <p:transition spd="slow" advTm="15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Administrator\桌面\复件 (4) 复件 4\ba8d822b65905f9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22" y="-17461"/>
            <a:ext cx="8991600" cy="5057774"/>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2250559" y="1805777"/>
            <a:ext cx="5109069" cy="584765"/>
          </a:xfrm>
          <a:prstGeom prst="rect">
            <a:avLst/>
          </a:prstGeom>
        </p:spPr>
        <p:txBody>
          <a:bodyPr wrap="none" lIns="91429" tIns="45715" rIns="91429" bIns="45715">
            <a:spAutoFit/>
          </a:bodyPr>
          <a:lstStyle/>
          <a:p>
            <a:r>
              <a:rPr lang="zh-CN" altLang="en-US" sz="3200" b="1" dirty="0" smtClean="0">
                <a:latin typeface="华文中宋" panose="02010600040101010101" pitchFamily="2" charset="-122"/>
                <a:ea typeface="华文中宋" panose="02010600040101010101" pitchFamily="2" charset="-122"/>
              </a:rPr>
              <a:t>基于深度学习的问题链特征</a:t>
            </a:r>
            <a:endParaRPr lang="zh-CN" altLang="en-US" sz="3200" b="1" dirty="0">
              <a:latin typeface="华文中宋" panose="02010600040101010101" pitchFamily="2" charset="-122"/>
              <a:ea typeface="华文中宋" panose="02010600040101010101" pitchFamily="2" charset="-122"/>
            </a:endParaRPr>
          </a:p>
        </p:txBody>
      </p:sp>
      <p:sp>
        <p:nvSpPr>
          <p:cNvPr id="5" name="矩形 4"/>
          <p:cNvSpPr/>
          <p:nvPr/>
        </p:nvSpPr>
        <p:spPr>
          <a:xfrm>
            <a:off x="1357291" y="1662900"/>
            <a:ext cx="886759" cy="923320"/>
          </a:xfrm>
          <a:prstGeom prst="rect">
            <a:avLst/>
          </a:prstGeom>
        </p:spPr>
        <p:txBody>
          <a:bodyPr wrap="none" lIns="91429" tIns="45715" rIns="91429" bIns="45715">
            <a:spAutoFit/>
          </a:bodyPr>
          <a:lstStyle/>
          <a:p>
            <a:r>
              <a:rPr lang="en-US" altLang="zh-CN" sz="5400" dirty="0" smtClean="0">
                <a:solidFill>
                  <a:schemeClr val="tx1">
                    <a:lumMod val="95000"/>
                    <a:lumOff val="5000"/>
                  </a:schemeClr>
                </a:solidFill>
              </a:rPr>
              <a:t>04</a:t>
            </a:r>
            <a:endParaRPr lang="zh-CN" altLang="en-US" sz="5400" dirty="0">
              <a:solidFill>
                <a:schemeClr val="tx1">
                  <a:lumMod val="95000"/>
                  <a:lumOff val="5000"/>
                </a:schemeClr>
              </a:solidFill>
            </a:endParaRPr>
          </a:p>
        </p:txBody>
      </p:sp>
      <p:cxnSp>
        <p:nvCxnSpPr>
          <p:cNvPr id="6" name="直接连接符 5"/>
          <p:cNvCxnSpPr/>
          <p:nvPr/>
        </p:nvCxnSpPr>
        <p:spPr>
          <a:xfrm>
            <a:off x="1357290" y="2591594"/>
            <a:ext cx="576064" cy="0"/>
          </a:xfrm>
          <a:prstGeom prst="line">
            <a:avLst/>
          </a:prstGeom>
          <a:ln w="25400">
            <a:solidFill>
              <a:srgbClr val="EB193E"/>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Tm="4555"/>
    </mc:Choice>
    <mc:Fallback>
      <p:transition spd="slow" advTm="45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40" name="矩形 39"/>
          <p:cNvSpPr/>
          <p:nvPr/>
        </p:nvSpPr>
        <p:spPr>
          <a:xfrm>
            <a:off x="1071538" y="448454"/>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CN" altLang="en-US" dirty="0"/>
          </a:p>
        </p:txBody>
      </p:sp>
      <p:grpSp>
        <p:nvGrpSpPr>
          <p:cNvPr id="2" name="Group 69"/>
          <p:cNvGrpSpPr/>
          <p:nvPr/>
        </p:nvGrpSpPr>
        <p:grpSpPr bwMode="auto">
          <a:xfrm>
            <a:off x="714349" y="519892"/>
            <a:ext cx="1950244" cy="526899"/>
            <a:chOff x="288" y="2592"/>
            <a:chExt cx="1488" cy="404"/>
          </a:xfrm>
        </p:grpSpPr>
        <p:sp>
          <p:nvSpPr>
            <p:cNvPr id="31" name="Rectangle 70"/>
            <p:cNvSpPr>
              <a:spLocks noChangeArrowheads="1"/>
            </p:cNvSpPr>
            <p:nvPr/>
          </p:nvSpPr>
          <p:spPr bwMode="auto">
            <a:xfrm>
              <a:off x="288" y="2784"/>
              <a:ext cx="1488" cy="212"/>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endParaRPr lang="zh-CN" altLang="en-US" sz="1200" dirty="0">
                <a:solidFill>
                  <a:schemeClr val="tx1">
                    <a:lumMod val="95000"/>
                    <a:lumOff val="5000"/>
                  </a:schemeClr>
                </a:solidFill>
                <a:latin typeface="微软雅黑" panose="020B0503020204020204" pitchFamily="34" charset="-122"/>
              </a:endParaRPr>
            </a:p>
          </p:txBody>
        </p:sp>
        <p:sp>
          <p:nvSpPr>
            <p:cNvPr id="32" name="Rectangle 71"/>
            <p:cNvSpPr>
              <a:spLocks noChangeArrowheads="1"/>
            </p:cNvSpPr>
            <p:nvPr/>
          </p:nvSpPr>
          <p:spPr bwMode="auto">
            <a:xfrm>
              <a:off x="636" y="2592"/>
              <a:ext cx="1140" cy="212"/>
            </a:xfrm>
            <a:prstGeom prst="rect">
              <a:avLst/>
            </a:prstGeom>
            <a:noFill/>
            <a:ln w="9525">
              <a:noFill/>
              <a:miter lim="800000"/>
            </a:ln>
          </p:spPr>
          <p:txBody>
            <a:bodyPr>
              <a:spAutoFit/>
            </a:bodyPr>
            <a:lstStyle/>
            <a:p>
              <a:pPr algn="r"/>
              <a:endParaRPr lang="zh-CN" altLang="en-US" sz="1200" dirty="0">
                <a:solidFill>
                  <a:schemeClr val="tx1">
                    <a:lumMod val="95000"/>
                    <a:lumOff val="5000"/>
                  </a:schemeClr>
                </a:solidFill>
              </a:endParaRPr>
            </a:p>
          </p:txBody>
        </p:sp>
      </p:grpSp>
      <p:sp>
        <p:nvSpPr>
          <p:cNvPr id="12" name="TextBox 11"/>
          <p:cNvSpPr txBox="1"/>
          <p:nvPr/>
        </p:nvSpPr>
        <p:spPr>
          <a:xfrm>
            <a:off x="2786050" y="3448850"/>
            <a:ext cx="3214710" cy="584775"/>
          </a:xfrm>
          <a:prstGeom prst="rect">
            <a:avLst/>
          </a:prstGeom>
          <a:noFill/>
        </p:spPr>
        <p:txBody>
          <a:bodyPr wrap="square" rtlCol="0">
            <a:spAutoFit/>
          </a:bodyPr>
          <a:lstStyle/>
          <a:p>
            <a:r>
              <a:rPr lang="zh-CN" altLang="en-US" sz="3200" b="1" dirty="0" smtClean="0">
                <a:solidFill>
                  <a:schemeClr val="bg1"/>
                </a:solidFill>
                <a:latin typeface="华文中宋" panose="02010600040101010101" pitchFamily="2" charset="-122"/>
                <a:ea typeface="华文中宋" panose="02010600040101010101" pitchFamily="2" charset="-122"/>
              </a:rPr>
              <a:t>主流的学术共识</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13" name="TextBox 12"/>
          <p:cNvSpPr txBox="1"/>
          <p:nvPr/>
        </p:nvSpPr>
        <p:spPr>
          <a:xfrm>
            <a:off x="214282" y="1091396"/>
            <a:ext cx="867251" cy="2857520"/>
          </a:xfrm>
          <a:prstGeom prst="roundRect">
            <a:avLst>
              <a:gd name="adj" fmla="val 50000"/>
            </a:avLst>
          </a:prstGeom>
          <a:solidFill>
            <a:srgbClr val="C00000"/>
          </a:solidFill>
        </p:spPr>
        <p:style>
          <a:lnRef idx="2">
            <a:schemeClr val="accent2"/>
          </a:lnRef>
          <a:fillRef idx="1">
            <a:schemeClr val="lt1"/>
          </a:fillRef>
          <a:effectRef idx="0">
            <a:schemeClr val="accent2"/>
          </a:effectRef>
          <a:fontRef idx="minor">
            <a:schemeClr val="dk1"/>
          </a:fontRef>
        </p:style>
        <p:txBody>
          <a:bodyPr vert="eaVert" wrap="square" rtlCol="0">
            <a:spAutoFit/>
          </a:bodyPr>
          <a:lstStyle/>
          <a:p>
            <a:r>
              <a:rPr lang="zh-CN" altLang="en-US" sz="3600" b="1" dirty="0" smtClean="0">
                <a:solidFill>
                  <a:schemeClr val="bg1"/>
                </a:solidFill>
                <a:latin typeface="华文中宋" panose="02010600040101010101" pitchFamily="2" charset="-122"/>
                <a:ea typeface="华文中宋" panose="02010600040101010101" pitchFamily="2" charset="-122"/>
              </a:rPr>
              <a:t>主要特征</a:t>
            </a:r>
            <a:endParaRPr lang="zh-CN" altLang="en-US" sz="3600" b="1" dirty="0">
              <a:solidFill>
                <a:schemeClr val="bg1"/>
              </a:solidFill>
              <a:latin typeface="华文中宋" panose="02010600040101010101" pitchFamily="2" charset="-122"/>
              <a:ea typeface="华文中宋" panose="02010600040101010101" pitchFamily="2" charset="-122"/>
            </a:endParaRPr>
          </a:p>
        </p:txBody>
      </p:sp>
      <p:sp>
        <p:nvSpPr>
          <p:cNvPr id="132097" name="Rectangle 1"/>
          <p:cNvSpPr>
            <a:spLocks noChangeArrowheads="1"/>
          </p:cNvSpPr>
          <p:nvPr/>
        </p:nvSpPr>
        <p:spPr bwMode="auto">
          <a:xfrm>
            <a:off x="928631" y="519892"/>
            <a:ext cx="8072494" cy="3703578"/>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8605"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a:t>
            </a:r>
            <a:r>
              <a:rPr kumimoji="0" lang="en-US" altLang="zh-CN" sz="28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1</a:t>
            </a:r>
            <a:r>
              <a:rPr kumimoji="0" lang="zh-CN" altLang="en-US" sz="28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）能引发学生深度学习的兴趣</a:t>
            </a:r>
            <a:endParaRPr kumimoji="0" lang="en-US" altLang="zh-CN" sz="28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endParaRPr>
          </a:p>
          <a:p>
            <a:pPr marL="0" marR="0" lvl="0" indent="268605" algn="l" defTabSz="914400" rtl="0" eaLnBrk="1" fontAlgn="base" latinLnBrk="0" hangingPunct="1">
              <a:lnSpc>
                <a:spcPct val="100000"/>
              </a:lnSpc>
              <a:spcBef>
                <a:spcPct val="0"/>
              </a:spcBef>
              <a:spcAft>
                <a:spcPct val="0"/>
              </a:spcAft>
              <a:buClrTx/>
              <a:buSzTx/>
              <a:buFontTx/>
              <a:buNone/>
            </a:pPr>
            <a:r>
              <a:rPr lang="en-US" altLang="zh-CN" sz="28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  </a:t>
            </a:r>
            <a:r>
              <a:rPr lang="zh-CN" altLang="en-US" sz="2800" dirty="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史料  情景  兴趣</a:t>
            </a:r>
            <a:endParaRPr kumimoji="0" lang="en-US" altLang="zh-CN" sz="2800" i="0" u="none" strike="noStrike" cap="none" normalizeH="0" baseline="0" dirty="0" smtClean="0">
              <a:ln>
                <a:noFill/>
              </a:ln>
              <a:solidFill>
                <a:srgbClr val="000000"/>
              </a:solidFill>
              <a:effectLst/>
              <a:latin typeface="楷体" panose="02010609060101010101" pitchFamily="49" charset="-122"/>
              <a:ea typeface="楷体" panose="02010609060101010101" pitchFamily="49" charset="-122"/>
              <a:cs typeface="Times New Roman" panose="02020603050405020304" pitchFamily="18" charset="0"/>
            </a:endParaRPr>
          </a:p>
          <a:p>
            <a:pPr marL="0" marR="0" lvl="0" indent="268605" algn="l" defTabSz="914400" rtl="0" eaLnBrk="1" fontAlgn="base" latinLnBrk="0" hangingPunct="1">
              <a:lnSpc>
                <a:spcPct val="100000"/>
              </a:lnSpc>
              <a:spcBef>
                <a:spcPct val="0"/>
              </a:spcBef>
              <a:spcAft>
                <a:spcPct val="0"/>
              </a:spcAft>
              <a:buClrTx/>
              <a:buSzTx/>
              <a:buFontTx/>
              <a:buNone/>
            </a:pPr>
            <a:endParaRPr kumimoji="0" lang="zh-CN" altLang="en-US" sz="2800" b="0"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cs typeface="宋体" panose="02010600030101010101" pitchFamily="2" charset="-122"/>
            </a:endParaRPr>
          </a:p>
          <a:p>
            <a:pPr marL="0" marR="0" lvl="0" indent="268605" algn="l" defTabSz="914400" rtl="0" eaLnBrk="0" fontAlgn="base" latinLnBrk="0" hangingPunct="0">
              <a:lnSpc>
                <a:spcPct val="100000"/>
              </a:lnSpc>
              <a:spcBef>
                <a:spcPct val="0"/>
              </a:spcBef>
              <a:spcAft>
                <a:spcPct val="0"/>
              </a:spcAft>
              <a:buClrTx/>
              <a:buSzTx/>
              <a:buFontTx/>
              <a:buNone/>
            </a:pPr>
            <a:r>
              <a:rPr lang="zh-CN" altLang="en-US" sz="28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2</a:t>
            </a:r>
            <a:r>
              <a:rPr lang="zh-CN" altLang="en-US" sz="28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a:t>
            </a:r>
            <a:r>
              <a:rPr kumimoji="0" lang="zh-CN" altLang="en-US" sz="28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有拓展学生各种学习能力的空间</a:t>
            </a:r>
            <a:endParaRPr kumimoji="0" lang="en-US" altLang="zh-CN" sz="28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endParaRPr>
          </a:p>
          <a:p>
            <a:pPr indent="268605" defTabSz="914400" eaLnBrk="0" fontAlgn="base" hangingPunct="0">
              <a:lnSpc>
                <a:spcPts val="4000"/>
              </a:lnSpc>
              <a:spcBef>
                <a:spcPct val="0"/>
              </a:spcBef>
              <a:spcAft>
                <a:spcPct val="0"/>
              </a:spcAft>
            </a:pPr>
            <a:r>
              <a:rPr lang="zh-CN" altLang="en-US" sz="2800" dirty="0" smtClean="0">
                <a:latin typeface="楷体" panose="02010609060101010101" pitchFamily="49" charset="-122"/>
                <a:ea typeface="楷体" panose="02010609060101010101" pitchFamily="49" charset="-122"/>
              </a:rPr>
              <a:t>  基于知识而导向思考；开放多元远离封闭单一</a:t>
            </a:r>
            <a:endParaRPr lang="en-US" altLang="zh-CN" sz="2800" dirty="0" smtClean="0">
              <a:latin typeface="楷体" panose="02010609060101010101" pitchFamily="49" charset="-122"/>
              <a:ea typeface="楷体" panose="02010609060101010101" pitchFamily="49" charset="-122"/>
            </a:endParaRPr>
          </a:p>
          <a:p>
            <a:pPr indent="268605" defTabSz="914400" eaLnBrk="0" fontAlgn="base" hangingPunct="0">
              <a:lnSpc>
                <a:spcPts val="4000"/>
              </a:lnSpc>
              <a:spcBef>
                <a:spcPct val="0"/>
              </a:spcBef>
              <a:spcAft>
                <a:spcPct val="0"/>
              </a:spcAft>
            </a:pPr>
            <a:r>
              <a:rPr lang="zh-CN" altLang="en-US" sz="2800" dirty="0" smtClean="0">
                <a:latin typeface="楷体" panose="02010609060101010101" pitchFamily="49" charset="-122"/>
                <a:ea typeface="楷体" panose="02010609060101010101" pitchFamily="49" charset="-122"/>
              </a:rPr>
              <a:t>多种形式的任务参与，不应是师生简单问答。</a:t>
            </a:r>
            <a:endParaRPr lang="zh-CN" altLang="en-US" sz="2800" dirty="0" smtClean="0">
              <a:latin typeface="楷体" panose="02010609060101010101" pitchFamily="49" charset="-122"/>
              <a:ea typeface="楷体" panose="02010609060101010101" pitchFamily="49" charset="-122"/>
            </a:endParaRPr>
          </a:p>
          <a:p>
            <a:pPr marL="0" marR="0" lvl="0" indent="268605" algn="l" defTabSz="914400" rtl="0" eaLnBrk="0" fontAlgn="base" latinLnBrk="0" hangingPunct="0">
              <a:lnSpc>
                <a:spcPct val="100000"/>
              </a:lnSpc>
              <a:spcBef>
                <a:spcPct val="0"/>
              </a:spcBef>
              <a:spcAft>
                <a:spcPct val="0"/>
              </a:spcAft>
              <a:buClrTx/>
              <a:buSzTx/>
              <a:buFontTx/>
              <a:buNone/>
            </a:pPr>
            <a:endParaRPr kumimoji="0" lang="en-US" altLang="zh-CN" sz="28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endParaRPr>
          </a:p>
          <a:p>
            <a:pPr marL="0" marR="0" lvl="0" indent="268605" algn="l" defTabSz="914400" rtl="0" eaLnBrk="0" fontAlgn="base" latinLnBrk="0" hangingPunct="0">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a:t>
            </a:r>
            <a:r>
              <a:rPr kumimoji="0" lang="en-US" altLang="zh-CN" sz="28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3</a:t>
            </a:r>
            <a:r>
              <a:rPr kumimoji="0" lang="zh-CN" altLang="en-US" sz="28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）能引导学生运用历史知识来解决问题</a:t>
            </a:r>
            <a:endParaRPr kumimoji="0" lang="zh-CN" altLang="en-US" sz="2800" b="0"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521"/>
    </mc:Choice>
    <mc:Fallback>
      <p:transition spd="slow" advTm="1521"/>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40" name="矩形 39"/>
          <p:cNvSpPr/>
          <p:nvPr/>
        </p:nvSpPr>
        <p:spPr>
          <a:xfrm>
            <a:off x="428596" y="791841"/>
            <a:ext cx="8143932"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CN" altLang="en-US" dirty="0"/>
          </a:p>
        </p:txBody>
      </p:sp>
      <p:grpSp>
        <p:nvGrpSpPr>
          <p:cNvPr id="2" name="Group 69"/>
          <p:cNvGrpSpPr/>
          <p:nvPr/>
        </p:nvGrpSpPr>
        <p:grpSpPr bwMode="auto">
          <a:xfrm>
            <a:off x="714349" y="519892"/>
            <a:ext cx="1950244" cy="526899"/>
            <a:chOff x="288" y="2592"/>
            <a:chExt cx="1488" cy="404"/>
          </a:xfrm>
        </p:grpSpPr>
        <p:sp>
          <p:nvSpPr>
            <p:cNvPr id="31" name="Rectangle 70"/>
            <p:cNvSpPr>
              <a:spLocks noChangeArrowheads="1"/>
            </p:cNvSpPr>
            <p:nvPr/>
          </p:nvSpPr>
          <p:spPr bwMode="auto">
            <a:xfrm>
              <a:off x="288" y="2784"/>
              <a:ext cx="1488" cy="212"/>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endParaRPr lang="zh-CN" altLang="en-US" sz="1200" dirty="0">
                <a:solidFill>
                  <a:schemeClr val="tx1">
                    <a:lumMod val="95000"/>
                    <a:lumOff val="5000"/>
                  </a:schemeClr>
                </a:solidFill>
                <a:latin typeface="微软雅黑" panose="020B0503020204020204" pitchFamily="34" charset="-122"/>
              </a:endParaRPr>
            </a:p>
          </p:txBody>
        </p:sp>
        <p:sp>
          <p:nvSpPr>
            <p:cNvPr id="32" name="Rectangle 71"/>
            <p:cNvSpPr>
              <a:spLocks noChangeArrowheads="1"/>
            </p:cNvSpPr>
            <p:nvPr/>
          </p:nvSpPr>
          <p:spPr bwMode="auto">
            <a:xfrm>
              <a:off x="636" y="2592"/>
              <a:ext cx="1140" cy="212"/>
            </a:xfrm>
            <a:prstGeom prst="rect">
              <a:avLst/>
            </a:prstGeom>
            <a:noFill/>
            <a:ln w="9525">
              <a:noFill/>
              <a:miter lim="800000"/>
            </a:ln>
          </p:spPr>
          <p:txBody>
            <a:bodyPr>
              <a:spAutoFit/>
            </a:bodyPr>
            <a:lstStyle/>
            <a:p>
              <a:pPr algn="r"/>
              <a:endParaRPr lang="zh-CN" altLang="en-US" sz="1200" dirty="0">
                <a:solidFill>
                  <a:schemeClr val="tx1">
                    <a:lumMod val="95000"/>
                    <a:lumOff val="5000"/>
                  </a:schemeClr>
                </a:solidFill>
              </a:endParaRPr>
            </a:p>
          </p:txBody>
        </p:sp>
      </p:grpSp>
      <p:sp>
        <p:nvSpPr>
          <p:cNvPr id="12" name="TextBox 11"/>
          <p:cNvSpPr txBox="1"/>
          <p:nvPr/>
        </p:nvSpPr>
        <p:spPr>
          <a:xfrm>
            <a:off x="2786050" y="3448850"/>
            <a:ext cx="3214710" cy="584775"/>
          </a:xfrm>
          <a:prstGeom prst="rect">
            <a:avLst/>
          </a:prstGeom>
          <a:noFill/>
        </p:spPr>
        <p:txBody>
          <a:bodyPr wrap="square" rtlCol="0">
            <a:spAutoFit/>
          </a:bodyPr>
          <a:lstStyle/>
          <a:p>
            <a:r>
              <a:rPr lang="zh-CN" altLang="en-US" sz="3200" b="1" dirty="0" smtClean="0">
                <a:solidFill>
                  <a:schemeClr val="bg1"/>
                </a:solidFill>
                <a:latin typeface="华文中宋" panose="02010600040101010101" pitchFamily="2" charset="-122"/>
                <a:ea typeface="华文中宋" panose="02010600040101010101" pitchFamily="2" charset="-122"/>
              </a:rPr>
              <a:t>主流的学术共识</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130050" name="Rectangle 2"/>
          <p:cNvSpPr>
            <a:spLocks noChangeArrowheads="1"/>
          </p:cNvSpPr>
          <p:nvPr/>
        </p:nvSpPr>
        <p:spPr bwMode="auto">
          <a:xfrm>
            <a:off x="357158" y="734206"/>
            <a:ext cx="8286808" cy="3683060"/>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spAutoFit/>
          </a:bodyPr>
          <a:lstStyle/>
          <a:p>
            <a:pPr marL="0" marR="0" lvl="0" indent="266700" algn="l" defTabSz="914400" rtl="0" eaLnBrk="1" fontAlgn="base" latinLnBrk="0" hangingPunct="1">
              <a:lnSpc>
                <a:spcPts val="3500"/>
              </a:lnSpc>
              <a:spcBef>
                <a:spcPct val="0"/>
              </a:spcBef>
              <a:spcAft>
                <a:spcPct val="0"/>
              </a:spcAft>
              <a:buClrTx/>
              <a:buSzTx/>
              <a:buFontTx/>
              <a:buNone/>
            </a:pPr>
            <a:r>
              <a:rPr kumimoji="0" lang="zh-CN" altLang="en-US" sz="24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问题</a:t>
            </a:r>
            <a:r>
              <a:rPr kumimoji="0" lang="en-US" altLang="zh-CN" sz="24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1</a:t>
            </a:r>
            <a:r>
              <a:rPr kumimoji="0" lang="zh-CN" altLang="en-US" sz="24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a:t>
            </a:r>
            <a:r>
              <a:rPr kumimoji="0" lang="zh-CN" altLang="en-US" sz="2400"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材料</a:t>
            </a:r>
            <a:r>
              <a:rPr kumimoji="0" lang="en-US" altLang="zh-CN" sz="2400"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1</a:t>
            </a:r>
            <a:r>
              <a:rPr kumimoji="0" lang="zh-CN" altLang="en-US" sz="2400"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属于什么类型的史料？你从中读到了哪些信息？材料</a:t>
            </a:r>
            <a:r>
              <a:rPr kumimoji="0" lang="en-US" altLang="zh-CN" sz="2400"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1</a:t>
            </a:r>
            <a:r>
              <a:rPr kumimoji="0" lang="zh-CN" altLang="en-US" sz="2400"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反映的信息真实可靠吗？我们如何判断？</a:t>
            </a:r>
            <a:endParaRPr kumimoji="0" lang="en-US" altLang="zh-CN" sz="2400"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endParaRPr>
          </a:p>
          <a:p>
            <a:pPr marL="0" marR="0" lvl="0" indent="266700" algn="l" defTabSz="914400" rtl="0" eaLnBrk="1" fontAlgn="base" latinLnBrk="0" hangingPunct="1">
              <a:lnSpc>
                <a:spcPts val="3500"/>
              </a:lnSpc>
              <a:spcBef>
                <a:spcPct val="0"/>
              </a:spcBef>
              <a:spcAft>
                <a:spcPct val="0"/>
              </a:spcAft>
              <a:buClrTx/>
              <a:buSzTx/>
              <a:buFontTx/>
              <a:buNone/>
            </a:pPr>
            <a:r>
              <a:rPr kumimoji="0" lang="zh-CN" altLang="en-US" sz="24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问题</a:t>
            </a:r>
            <a:r>
              <a:rPr kumimoji="0" lang="en-US" altLang="zh-CN" sz="24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2</a:t>
            </a:r>
            <a:r>
              <a:rPr kumimoji="0" lang="zh-CN" altLang="en-US" sz="24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a:t>
            </a:r>
            <a:r>
              <a:rPr kumimoji="0" lang="zh-CN" altLang="en-US" sz="2400"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材料</a:t>
            </a:r>
            <a:r>
              <a:rPr kumimoji="0" lang="en-US" altLang="zh-CN" sz="2400"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2</a:t>
            </a:r>
            <a:r>
              <a:rPr kumimoji="0" lang="zh-CN" altLang="en-US" sz="2400"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是否能印证从材料</a:t>
            </a:r>
            <a:r>
              <a:rPr kumimoji="0" lang="en-US" altLang="zh-CN" sz="2400"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1</a:t>
            </a:r>
            <a:r>
              <a:rPr kumimoji="0" lang="zh-CN" altLang="en-US" sz="2400"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中获得的相关信息呢？</a:t>
            </a:r>
            <a:endParaRPr kumimoji="0" lang="en-US" altLang="zh-CN" sz="2400"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endParaRPr>
          </a:p>
          <a:p>
            <a:pPr marL="0" marR="0" lvl="0" indent="266700" algn="l" defTabSz="914400" rtl="0" eaLnBrk="1" fontAlgn="base" latinLnBrk="0" hangingPunct="1">
              <a:lnSpc>
                <a:spcPts val="3500"/>
              </a:lnSpc>
              <a:spcBef>
                <a:spcPct val="0"/>
              </a:spcBef>
              <a:spcAft>
                <a:spcPct val="0"/>
              </a:spcAft>
              <a:buClrTx/>
              <a:buSzTx/>
              <a:buFontTx/>
              <a:buNone/>
            </a:pPr>
            <a:r>
              <a:rPr lang="zh-CN" altLang="en-US" sz="24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问题</a:t>
            </a:r>
            <a:r>
              <a:rPr lang="en-US" altLang="zh-CN" sz="24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3</a:t>
            </a:r>
            <a:r>
              <a:rPr lang="zh-CN" altLang="en-US" sz="24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a:t>
            </a:r>
            <a:r>
              <a:rPr kumimoji="0" lang="zh-CN" altLang="en-US" sz="2400"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这则图片史料进一步验证了我们刚才两则文字史料的哪些结论？</a:t>
            </a:r>
            <a:endParaRPr kumimoji="0" lang="en-US" altLang="zh-CN" sz="2400"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endParaRPr>
          </a:p>
          <a:p>
            <a:pPr marL="0" marR="0" lvl="0" indent="266700" algn="l" defTabSz="914400" rtl="0" eaLnBrk="1" fontAlgn="base" latinLnBrk="0" hangingPunct="1">
              <a:lnSpc>
                <a:spcPts val="3500"/>
              </a:lnSpc>
              <a:spcBef>
                <a:spcPct val="0"/>
              </a:spcBef>
              <a:spcAft>
                <a:spcPct val="0"/>
              </a:spcAft>
              <a:buClrTx/>
              <a:buSzTx/>
              <a:buFontTx/>
              <a:buNone/>
            </a:pPr>
            <a:r>
              <a:rPr lang="zh-CN" altLang="en-US" sz="24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问题</a:t>
            </a:r>
            <a:r>
              <a:rPr lang="en-US" altLang="zh-CN" sz="24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4</a:t>
            </a:r>
            <a:r>
              <a:rPr lang="zh-CN" altLang="en-US" sz="24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a:t>
            </a:r>
            <a:r>
              <a:rPr kumimoji="0" lang="zh-CN" altLang="en-US" sz="2400"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为什么携带冷兵器的团民敢于冲锋呢？这反映了这场运动有怎样的特点？</a:t>
            </a:r>
            <a:endParaRPr kumimoji="0" lang="en-US" altLang="zh-CN" sz="2400"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endParaRPr>
          </a:p>
          <a:p>
            <a:pPr marL="0" marR="0" lvl="0" indent="266700" algn="l" defTabSz="914400" rtl="0" eaLnBrk="1" fontAlgn="base" latinLnBrk="0" hangingPunct="1">
              <a:lnSpc>
                <a:spcPts val="3500"/>
              </a:lnSpc>
              <a:spcBef>
                <a:spcPct val="0"/>
              </a:spcBef>
              <a:spcAft>
                <a:spcPct val="0"/>
              </a:spcAft>
              <a:buClrTx/>
              <a:buSzTx/>
              <a:buFontTx/>
              <a:buNone/>
            </a:pPr>
            <a:r>
              <a:rPr lang="zh-CN" altLang="en-US" sz="24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问题</a:t>
            </a:r>
            <a:r>
              <a:rPr lang="en-US" altLang="zh-CN" sz="24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5</a:t>
            </a:r>
            <a:r>
              <a:rPr lang="zh-CN" altLang="en-US" sz="24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a:t>
            </a:r>
            <a:r>
              <a:rPr kumimoji="0" lang="zh-CN" altLang="en-US" sz="2400"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材料</a:t>
            </a:r>
            <a:r>
              <a:rPr kumimoji="0" lang="en-US" altLang="zh-CN" sz="2400"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4</a:t>
            </a:r>
            <a:r>
              <a:rPr kumimoji="0" lang="zh-CN" altLang="en-US" sz="2400"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材料</a:t>
            </a:r>
            <a:r>
              <a:rPr kumimoji="0" lang="en-US" altLang="zh-CN" sz="2400"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5</a:t>
            </a:r>
            <a:r>
              <a:rPr kumimoji="0" lang="zh-CN" altLang="en-US" sz="2400"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反映出义和团运动又有怎样的特点？</a:t>
            </a:r>
            <a:endParaRPr kumimoji="0" lang="zh-CN" altLang="en-US" sz="2400"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cs typeface="宋体" panose="02010600030101010101" pitchFamily="2" charset="-122"/>
            </a:endParaRPr>
          </a:p>
        </p:txBody>
      </p:sp>
      <p:sp>
        <p:nvSpPr>
          <p:cNvPr id="15" name="TextBox 14"/>
          <p:cNvSpPr txBox="1"/>
          <p:nvPr/>
        </p:nvSpPr>
        <p:spPr>
          <a:xfrm>
            <a:off x="1714480" y="4377544"/>
            <a:ext cx="5715040" cy="523220"/>
          </a:xfrm>
          <a:prstGeom prst="rect">
            <a:avLst/>
          </a:prstGeom>
          <a:noFill/>
        </p:spPr>
        <p:txBody>
          <a:bodyPr wrap="square" rtlCol="0">
            <a:spAutoFit/>
          </a:bodyPr>
          <a:lstStyle/>
          <a:p>
            <a:r>
              <a:rPr lang="zh-CN" altLang="en-US" sz="2800" b="1" dirty="0" smtClean="0">
                <a:solidFill>
                  <a:srgbClr val="EB193E"/>
                </a:solidFill>
                <a:latin typeface="华文中宋" panose="02010600040101010101" pitchFamily="2" charset="-122"/>
                <a:ea typeface="华文中宋" panose="02010600040101010101" pitchFamily="2" charset="-122"/>
              </a:rPr>
              <a:t>教学重点、难点：义和团运动</a:t>
            </a:r>
            <a:endParaRPr lang="zh-CN" altLang="en-US" sz="2800" b="1" dirty="0">
              <a:solidFill>
                <a:srgbClr val="EB193E"/>
              </a:solidFill>
              <a:latin typeface="华文中宋" panose="02010600040101010101" pitchFamily="2" charset="-122"/>
              <a:ea typeface="华文中宋" panose="02010600040101010101" pitchFamily="2" charset="-122"/>
            </a:endParaRPr>
          </a:p>
        </p:txBody>
      </p:sp>
      <p:sp>
        <p:nvSpPr>
          <p:cNvPr id="10" name="TextBox 9"/>
          <p:cNvSpPr txBox="1"/>
          <p:nvPr/>
        </p:nvSpPr>
        <p:spPr>
          <a:xfrm>
            <a:off x="2857488" y="162702"/>
            <a:ext cx="3214710" cy="548521"/>
          </a:xfrm>
          <a:prstGeom prst="round2SameRect">
            <a:avLst/>
          </a:prstGeom>
          <a:solidFill>
            <a:srgbClr val="CC0000"/>
          </a:solidFill>
        </p:spPr>
        <p:txBody>
          <a:bodyPr wrap="square" rtlCol="0">
            <a:spAutoFit/>
          </a:bodyPr>
          <a:lstStyle/>
          <a:p>
            <a:r>
              <a:rPr lang="zh-CN" altLang="en-US" sz="2800" b="1" dirty="0" smtClean="0">
                <a:solidFill>
                  <a:schemeClr val="bg1"/>
                </a:solidFill>
                <a:latin typeface="华文中宋" panose="02010600040101010101" pitchFamily="2" charset="-122"/>
                <a:ea typeface="华文中宋" panose="02010600040101010101" pitchFamily="2" charset="-122"/>
              </a:rPr>
              <a:t>重难点突破问题链</a:t>
            </a:r>
            <a:endParaRPr lang="zh-CN" altLang="en-US" sz="2800" b="1" dirty="0">
              <a:solidFill>
                <a:schemeClr val="bg1"/>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521"/>
    </mc:Choice>
    <mc:Fallback>
      <p:transition spd="slow" advTm="15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0050">
                                            <p:txEl>
                                              <p:pRg st="0" end="0"/>
                                            </p:txEl>
                                          </p:spTgt>
                                        </p:tgtEl>
                                        <p:attrNameLst>
                                          <p:attrName>style.visibility</p:attrName>
                                        </p:attrNameLst>
                                      </p:cBhvr>
                                      <p:to>
                                        <p:strVal val="visible"/>
                                      </p:to>
                                    </p:set>
                                    <p:animEffect transition="in" filter="blinds(horizontal)">
                                      <p:cBhvr>
                                        <p:cTn id="7" dur="500"/>
                                        <p:tgtEl>
                                          <p:spTgt spid="1300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0050">
                                            <p:txEl>
                                              <p:pRg st="1" end="1"/>
                                            </p:txEl>
                                          </p:spTgt>
                                        </p:tgtEl>
                                        <p:attrNameLst>
                                          <p:attrName>style.visibility</p:attrName>
                                        </p:attrNameLst>
                                      </p:cBhvr>
                                      <p:to>
                                        <p:strVal val="visible"/>
                                      </p:to>
                                    </p:set>
                                    <p:animEffect transition="in" filter="blinds(horizontal)">
                                      <p:cBhvr>
                                        <p:cTn id="12" dur="500"/>
                                        <p:tgtEl>
                                          <p:spTgt spid="1300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0050">
                                            <p:txEl>
                                              <p:pRg st="2" end="2"/>
                                            </p:txEl>
                                          </p:spTgt>
                                        </p:tgtEl>
                                        <p:attrNameLst>
                                          <p:attrName>style.visibility</p:attrName>
                                        </p:attrNameLst>
                                      </p:cBhvr>
                                      <p:to>
                                        <p:strVal val="visible"/>
                                      </p:to>
                                    </p:set>
                                    <p:animEffect transition="in" filter="blinds(horizontal)">
                                      <p:cBhvr>
                                        <p:cTn id="17" dur="500"/>
                                        <p:tgtEl>
                                          <p:spTgt spid="1300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0050">
                                            <p:txEl>
                                              <p:pRg st="3" end="3"/>
                                            </p:txEl>
                                          </p:spTgt>
                                        </p:tgtEl>
                                        <p:attrNameLst>
                                          <p:attrName>style.visibility</p:attrName>
                                        </p:attrNameLst>
                                      </p:cBhvr>
                                      <p:to>
                                        <p:strVal val="visible"/>
                                      </p:to>
                                    </p:set>
                                    <p:animEffect transition="in" filter="blinds(horizontal)">
                                      <p:cBhvr>
                                        <p:cTn id="22" dur="500"/>
                                        <p:tgtEl>
                                          <p:spTgt spid="13005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0050">
                                            <p:txEl>
                                              <p:pRg st="4" end="4"/>
                                            </p:txEl>
                                          </p:spTgt>
                                        </p:tgtEl>
                                        <p:attrNameLst>
                                          <p:attrName>style.visibility</p:attrName>
                                        </p:attrNameLst>
                                      </p:cBhvr>
                                      <p:to>
                                        <p:strVal val="visible"/>
                                      </p:to>
                                    </p:set>
                                    <p:animEffect transition="in" filter="blinds(horizontal)">
                                      <p:cBhvr>
                                        <p:cTn id="27" dur="500"/>
                                        <p:tgtEl>
                                          <p:spTgt spid="1300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40" name="矩形 39"/>
          <p:cNvSpPr/>
          <p:nvPr/>
        </p:nvSpPr>
        <p:spPr>
          <a:xfrm>
            <a:off x="642910" y="591330"/>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CN" altLang="en-US" dirty="0"/>
          </a:p>
        </p:txBody>
      </p:sp>
      <p:grpSp>
        <p:nvGrpSpPr>
          <p:cNvPr id="2" name="Group 69"/>
          <p:cNvGrpSpPr/>
          <p:nvPr/>
        </p:nvGrpSpPr>
        <p:grpSpPr bwMode="auto">
          <a:xfrm>
            <a:off x="714349" y="519892"/>
            <a:ext cx="1950244" cy="526899"/>
            <a:chOff x="288" y="2592"/>
            <a:chExt cx="1488" cy="404"/>
          </a:xfrm>
        </p:grpSpPr>
        <p:sp>
          <p:nvSpPr>
            <p:cNvPr id="31" name="Rectangle 70"/>
            <p:cNvSpPr>
              <a:spLocks noChangeArrowheads="1"/>
            </p:cNvSpPr>
            <p:nvPr/>
          </p:nvSpPr>
          <p:spPr bwMode="auto">
            <a:xfrm>
              <a:off x="288" y="2784"/>
              <a:ext cx="1488" cy="212"/>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endParaRPr lang="zh-CN" altLang="en-US" sz="1200" dirty="0">
                <a:solidFill>
                  <a:schemeClr val="tx1">
                    <a:lumMod val="95000"/>
                    <a:lumOff val="5000"/>
                  </a:schemeClr>
                </a:solidFill>
                <a:latin typeface="微软雅黑" panose="020B0503020204020204" pitchFamily="34" charset="-122"/>
              </a:endParaRPr>
            </a:p>
          </p:txBody>
        </p:sp>
        <p:sp>
          <p:nvSpPr>
            <p:cNvPr id="32" name="Rectangle 71"/>
            <p:cNvSpPr>
              <a:spLocks noChangeArrowheads="1"/>
            </p:cNvSpPr>
            <p:nvPr/>
          </p:nvSpPr>
          <p:spPr bwMode="auto">
            <a:xfrm>
              <a:off x="636" y="2592"/>
              <a:ext cx="1140" cy="212"/>
            </a:xfrm>
            <a:prstGeom prst="rect">
              <a:avLst/>
            </a:prstGeom>
            <a:noFill/>
            <a:ln w="9525">
              <a:noFill/>
              <a:miter lim="800000"/>
            </a:ln>
          </p:spPr>
          <p:txBody>
            <a:bodyPr>
              <a:spAutoFit/>
            </a:bodyPr>
            <a:lstStyle/>
            <a:p>
              <a:pPr algn="r"/>
              <a:endParaRPr lang="zh-CN" altLang="en-US" sz="1200" dirty="0">
                <a:solidFill>
                  <a:schemeClr val="tx1">
                    <a:lumMod val="95000"/>
                    <a:lumOff val="5000"/>
                  </a:schemeClr>
                </a:solidFill>
              </a:endParaRPr>
            </a:p>
          </p:txBody>
        </p:sp>
      </p:grpSp>
      <p:sp>
        <p:nvSpPr>
          <p:cNvPr id="12" name="TextBox 11"/>
          <p:cNvSpPr txBox="1"/>
          <p:nvPr/>
        </p:nvSpPr>
        <p:spPr>
          <a:xfrm>
            <a:off x="2786050" y="3448850"/>
            <a:ext cx="3214710" cy="584775"/>
          </a:xfrm>
          <a:prstGeom prst="rect">
            <a:avLst/>
          </a:prstGeom>
          <a:noFill/>
        </p:spPr>
        <p:txBody>
          <a:bodyPr wrap="square" rtlCol="0">
            <a:spAutoFit/>
          </a:bodyPr>
          <a:lstStyle/>
          <a:p>
            <a:r>
              <a:rPr lang="zh-CN" altLang="en-US" sz="3200" b="1" dirty="0" smtClean="0">
                <a:solidFill>
                  <a:schemeClr val="bg1"/>
                </a:solidFill>
                <a:latin typeface="华文中宋" panose="02010600040101010101" pitchFamily="2" charset="-122"/>
                <a:ea typeface="华文中宋" panose="02010600040101010101" pitchFamily="2" charset="-122"/>
              </a:rPr>
              <a:t>主流的学术共识</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46081" name="Rectangle 1"/>
          <p:cNvSpPr>
            <a:spLocks noChangeArrowheads="1"/>
          </p:cNvSpPr>
          <p:nvPr/>
        </p:nvSpPr>
        <p:spPr bwMode="auto">
          <a:xfrm>
            <a:off x="285720" y="2663032"/>
            <a:ext cx="8143932" cy="2144177"/>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spAutoFit/>
          </a:bodyPr>
          <a:lstStyle/>
          <a:p>
            <a:pPr lvl="0" indent="266700" defTabSz="914400" fontAlgn="base">
              <a:lnSpc>
                <a:spcPts val="3200"/>
              </a:lnSpc>
              <a:spcBef>
                <a:spcPct val="0"/>
              </a:spcBef>
              <a:spcAft>
                <a:spcPct val="0"/>
              </a:spcAft>
            </a:pPr>
            <a:r>
              <a:rPr lang="zh-CN" altLang="zh-CN" sz="2800" b="1" dirty="0" smtClean="0">
                <a:solidFill>
                  <a:srgbClr val="EB193E"/>
                </a:solidFill>
                <a:latin typeface="华文楷体" panose="02010600040101010101" pitchFamily="2" charset="-122"/>
                <a:ea typeface="华文楷体" panose="02010600040101010101" pitchFamily="2" charset="-122"/>
                <a:cs typeface="Calibri" panose="020F0502020204030204" pitchFamily="34" charset="0"/>
              </a:rPr>
              <a:t>【</a:t>
            </a:r>
            <a:r>
              <a:rPr lang="zh-CN" altLang="en-US" sz="2800" b="1" dirty="0" smtClean="0">
                <a:solidFill>
                  <a:srgbClr val="EB193E"/>
                </a:solidFill>
                <a:latin typeface="华文楷体" panose="02010600040101010101" pitchFamily="2" charset="-122"/>
                <a:ea typeface="华文楷体" panose="02010600040101010101" pitchFamily="2" charset="-122"/>
                <a:cs typeface="Calibri" panose="020F0502020204030204" pitchFamily="34" charset="0"/>
              </a:rPr>
              <a:t>设计意图</a:t>
            </a:r>
            <a:r>
              <a:rPr lang="zh-CN" altLang="zh-CN" sz="2800" b="1" dirty="0" smtClean="0">
                <a:solidFill>
                  <a:srgbClr val="EB193E"/>
                </a:solidFill>
                <a:latin typeface="华文楷体" panose="02010600040101010101" pitchFamily="2" charset="-122"/>
                <a:ea typeface="华文楷体" panose="02010600040101010101" pitchFamily="2" charset="-122"/>
                <a:cs typeface="Calibri" panose="020F0502020204030204" pitchFamily="34" charset="0"/>
              </a:rPr>
              <a:t>】</a:t>
            </a:r>
            <a:r>
              <a:rPr kumimoji="0" lang="zh-CN" sz="28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第</a:t>
            </a:r>
            <a:r>
              <a:rPr kumimoji="0" lang="en-US" altLang="zh-CN" sz="28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1</a:t>
            </a:r>
            <a:r>
              <a:rPr kumimoji="0" lang="zh-CN" altLang="en-US" sz="28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问是引导学生关注文字类史料的类型和信息提取，并要判断相关信息的真伪和说明理由；第</a:t>
            </a:r>
            <a:r>
              <a:rPr kumimoji="0" lang="en-US" altLang="zh-CN" sz="28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2</a:t>
            </a:r>
            <a:r>
              <a:rPr kumimoji="0" lang="zh-CN" altLang="en-US" sz="2800" b="1" i="0" u="none" strike="noStrike" cap="none" normalizeH="0" baseline="0" dirty="0" smtClean="0">
                <a:ln>
                  <a:noFill/>
                </a:ln>
                <a:solidFill>
                  <a:srgbClr val="000000"/>
                </a:solidFill>
                <a:effectLst/>
                <a:latin typeface="华文中宋" panose="02010600040101010101" pitchFamily="2" charset="-122"/>
                <a:ea typeface="华文中宋" panose="02010600040101010101" pitchFamily="2" charset="-122"/>
                <a:cs typeface="Times New Roman" panose="02020603050405020304" pitchFamily="18" charset="0"/>
              </a:rPr>
              <a:t>问是引导学生比对两则文字史料的相关信息，通过同一时代、不同身份的作者的描述来印证相关信息，强化史料实证意识；</a:t>
            </a:r>
            <a:endParaRPr kumimoji="0" lang="zh-CN" altLang="en-US" sz="2800" b="1"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cs typeface="宋体" panose="02010600030101010101" pitchFamily="2" charset="-122"/>
            </a:endParaRPr>
          </a:p>
        </p:txBody>
      </p:sp>
      <p:sp>
        <p:nvSpPr>
          <p:cNvPr id="9" name="矩形 8"/>
          <p:cNvSpPr/>
          <p:nvPr/>
        </p:nvSpPr>
        <p:spPr>
          <a:xfrm>
            <a:off x="428596" y="519892"/>
            <a:ext cx="7929587" cy="1323439"/>
          </a:xfrm>
          <a:prstGeom prst="rect">
            <a:avLst/>
          </a:prstGeom>
        </p:spPr>
        <p:txBody>
          <a:bodyPr wrap="square">
            <a:spAutoFit/>
          </a:bodyPr>
          <a:lstStyle/>
          <a:p>
            <a:pPr lvl="0" indent="266700" defTabSz="914400" fontAlgn="base">
              <a:lnSpc>
                <a:spcPts val="3200"/>
              </a:lnSpc>
              <a:spcBef>
                <a:spcPct val="0"/>
              </a:spcBef>
              <a:spcAft>
                <a:spcPct val="0"/>
              </a:spcAft>
            </a:pPr>
            <a:r>
              <a:rPr lang="zh-CN" altLang="en-US" sz="24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问题</a:t>
            </a:r>
            <a:r>
              <a:rPr lang="en-US" altLang="zh-CN" sz="24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1</a:t>
            </a:r>
            <a:r>
              <a:rPr lang="zh-CN" altLang="en-US" sz="24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a:t>
            </a:r>
            <a:r>
              <a:rPr lang="zh-CN" altLang="en-US" sz="24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材料</a:t>
            </a:r>
            <a:r>
              <a:rPr lang="en-US" altLang="zh-CN" sz="24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1</a:t>
            </a:r>
            <a:r>
              <a:rPr lang="zh-CN" altLang="en-US" sz="24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属于什么类型的史料？你从中读到了哪些信息？材料</a:t>
            </a:r>
            <a:r>
              <a:rPr lang="en-US" altLang="zh-CN" sz="24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1</a:t>
            </a:r>
            <a:r>
              <a:rPr lang="zh-CN" altLang="en-US" sz="24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反映的信息真实可靠吗？我们如何判断？</a:t>
            </a:r>
            <a:endParaRPr lang="en-US" altLang="zh-CN" sz="24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endParaRPr>
          </a:p>
          <a:p>
            <a:pPr lvl="0" indent="266700" defTabSz="914400" fontAlgn="base">
              <a:lnSpc>
                <a:spcPts val="3200"/>
              </a:lnSpc>
              <a:spcBef>
                <a:spcPct val="0"/>
              </a:spcBef>
              <a:spcAft>
                <a:spcPct val="0"/>
              </a:spcAft>
            </a:pPr>
            <a:r>
              <a:rPr lang="zh-CN" altLang="en-US" sz="24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问题</a:t>
            </a:r>
            <a:r>
              <a:rPr lang="en-US" altLang="zh-CN" sz="24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2</a:t>
            </a:r>
            <a:r>
              <a:rPr lang="zh-CN" altLang="en-US" sz="24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a:t>
            </a:r>
            <a:r>
              <a:rPr lang="zh-CN" altLang="en-US" sz="24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材料</a:t>
            </a:r>
            <a:r>
              <a:rPr lang="en-US" altLang="zh-CN" sz="24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2</a:t>
            </a:r>
            <a:r>
              <a:rPr lang="zh-CN" altLang="en-US" sz="24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是否能印证从材料</a:t>
            </a:r>
            <a:r>
              <a:rPr lang="en-US" altLang="zh-CN" sz="24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1</a:t>
            </a:r>
            <a:r>
              <a:rPr lang="zh-CN" altLang="en-US" sz="24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中获得的相关信息呢？</a:t>
            </a:r>
            <a:endParaRPr lang="en-US" altLang="zh-CN" sz="24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10" name="下箭头 9"/>
          <p:cNvSpPr/>
          <p:nvPr/>
        </p:nvSpPr>
        <p:spPr>
          <a:xfrm>
            <a:off x="3857620" y="1948652"/>
            <a:ext cx="500066" cy="571504"/>
          </a:xfrm>
          <a:prstGeom prst="downArrow">
            <a:avLst/>
          </a:prstGeom>
          <a:solidFill>
            <a:srgbClr val="C0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1521"/>
    </mc:Choice>
    <mc:Fallback>
      <p:transition spd="slow" advTm="15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081"/>
                                        </p:tgtEl>
                                        <p:attrNameLst>
                                          <p:attrName>style.visibility</p:attrName>
                                        </p:attrNameLst>
                                      </p:cBhvr>
                                      <p:to>
                                        <p:strVal val="visible"/>
                                      </p:to>
                                    </p:set>
                                    <p:animEffect transition="in" filter="blinds(horizontal)">
                                      <p:cBhvr>
                                        <p:cTn id="12" dur="500"/>
                                        <p:tgtEl>
                                          <p:spTgt spid="46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40" name="矩形 39"/>
          <p:cNvSpPr/>
          <p:nvPr/>
        </p:nvSpPr>
        <p:spPr>
          <a:xfrm>
            <a:off x="642910" y="591330"/>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CN" altLang="en-US" dirty="0"/>
          </a:p>
        </p:txBody>
      </p:sp>
      <p:grpSp>
        <p:nvGrpSpPr>
          <p:cNvPr id="2" name="Group 69"/>
          <p:cNvGrpSpPr/>
          <p:nvPr/>
        </p:nvGrpSpPr>
        <p:grpSpPr bwMode="auto">
          <a:xfrm>
            <a:off x="714349" y="519892"/>
            <a:ext cx="1950244" cy="526899"/>
            <a:chOff x="288" y="2592"/>
            <a:chExt cx="1488" cy="404"/>
          </a:xfrm>
        </p:grpSpPr>
        <p:sp>
          <p:nvSpPr>
            <p:cNvPr id="31" name="Rectangle 70"/>
            <p:cNvSpPr>
              <a:spLocks noChangeArrowheads="1"/>
            </p:cNvSpPr>
            <p:nvPr/>
          </p:nvSpPr>
          <p:spPr bwMode="auto">
            <a:xfrm>
              <a:off x="288" y="2784"/>
              <a:ext cx="1488" cy="212"/>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endParaRPr lang="zh-CN" altLang="en-US" sz="1200" dirty="0">
                <a:solidFill>
                  <a:schemeClr val="tx1">
                    <a:lumMod val="95000"/>
                    <a:lumOff val="5000"/>
                  </a:schemeClr>
                </a:solidFill>
                <a:latin typeface="微软雅黑" panose="020B0503020204020204" pitchFamily="34" charset="-122"/>
              </a:endParaRPr>
            </a:p>
          </p:txBody>
        </p:sp>
        <p:sp>
          <p:nvSpPr>
            <p:cNvPr id="32" name="Rectangle 71"/>
            <p:cNvSpPr>
              <a:spLocks noChangeArrowheads="1"/>
            </p:cNvSpPr>
            <p:nvPr/>
          </p:nvSpPr>
          <p:spPr bwMode="auto">
            <a:xfrm>
              <a:off x="636" y="2592"/>
              <a:ext cx="1140" cy="212"/>
            </a:xfrm>
            <a:prstGeom prst="rect">
              <a:avLst/>
            </a:prstGeom>
            <a:noFill/>
            <a:ln w="9525">
              <a:noFill/>
              <a:miter lim="800000"/>
            </a:ln>
          </p:spPr>
          <p:txBody>
            <a:bodyPr>
              <a:spAutoFit/>
            </a:bodyPr>
            <a:lstStyle/>
            <a:p>
              <a:pPr algn="r"/>
              <a:endParaRPr lang="zh-CN" altLang="en-US" sz="1200" dirty="0">
                <a:solidFill>
                  <a:schemeClr val="tx1">
                    <a:lumMod val="95000"/>
                    <a:lumOff val="5000"/>
                  </a:schemeClr>
                </a:solidFill>
              </a:endParaRPr>
            </a:p>
          </p:txBody>
        </p:sp>
      </p:grpSp>
      <p:sp>
        <p:nvSpPr>
          <p:cNvPr id="12" name="TextBox 11"/>
          <p:cNvSpPr txBox="1"/>
          <p:nvPr/>
        </p:nvSpPr>
        <p:spPr>
          <a:xfrm>
            <a:off x="2786050" y="3448850"/>
            <a:ext cx="3214710" cy="584775"/>
          </a:xfrm>
          <a:prstGeom prst="rect">
            <a:avLst/>
          </a:prstGeom>
          <a:noFill/>
        </p:spPr>
        <p:txBody>
          <a:bodyPr wrap="square" rtlCol="0">
            <a:spAutoFit/>
          </a:bodyPr>
          <a:lstStyle/>
          <a:p>
            <a:r>
              <a:rPr lang="zh-CN" altLang="en-US" sz="3200" b="1" dirty="0" smtClean="0">
                <a:solidFill>
                  <a:schemeClr val="bg1"/>
                </a:solidFill>
                <a:latin typeface="华文中宋" panose="02010600040101010101" pitchFamily="2" charset="-122"/>
                <a:ea typeface="华文中宋" panose="02010600040101010101" pitchFamily="2" charset="-122"/>
              </a:rPr>
              <a:t>主流的学术共识</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8" name="TextBox 7"/>
          <p:cNvSpPr txBox="1"/>
          <p:nvPr/>
        </p:nvSpPr>
        <p:spPr>
          <a:xfrm>
            <a:off x="642910" y="662768"/>
            <a:ext cx="7500990" cy="990015"/>
          </a:xfrm>
          <a:prstGeom prst="rect">
            <a:avLst/>
          </a:prstGeom>
          <a:noFill/>
        </p:spPr>
        <p:txBody>
          <a:bodyPr wrap="square" rtlCol="0">
            <a:spAutoFit/>
          </a:bodyPr>
          <a:lstStyle/>
          <a:p>
            <a:pPr lvl="0" indent="266700" defTabSz="914400" fontAlgn="base">
              <a:lnSpc>
                <a:spcPts val="3500"/>
              </a:lnSpc>
              <a:spcBef>
                <a:spcPct val="0"/>
              </a:spcBef>
              <a:spcAft>
                <a:spcPct val="0"/>
              </a:spcAft>
            </a:pPr>
            <a:endParaRPr lang="en-US" altLang="zh-CN"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endParaRPr>
          </a:p>
          <a:p>
            <a:pPr lvl="0" indent="266700" defTabSz="914400" fontAlgn="base">
              <a:lnSpc>
                <a:spcPts val="3500"/>
              </a:lnSpc>
              <a:spcBef>
                <a:spcPct val="0"/>
              </a:spcBef>
              <a:spcAft>
                <a:spcPct val="0"/>
              </a:spcAft>
            </a:pPr>
            <a:endParaRPr lang="en-US" altLang="zh-CN"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9" name="TextBox 8"/>
          <p:cNvSpPr txBox="1"/>
          <p:nvPr/>
        </p:nvSpPr>
        <p:spPr>
          <a:xfrm>
            <a:off x="500034" y="2377280"/>
            <a:ext cx="8001056"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zh-CN" sz="2800" b="1" dirty="0" smtClean="0">
                <a:solidFill>
                  <a:srgbClr val="EB193E"/>
                </a:solidFill>
                <a:latin typeface="华文楷体" panose="02010600040101010101" pitchFamily="2" charset="-122"/>
                <a:ea typeface="华文楷体" panose="02010600040101010101" pitchFamily="2" charset="-122"/>
                <a:cs typeface="Calibri" panose="020F0502020204030204" pitchFamily="34" charset="0"/>
              </a:rPr>
              <a:t>【</a:t>
            </a:r>
            <a:r>
              <a:rPr lang="zh-CN" altLang="en-US" sz="2800" b="1" dirty="0" smtClean="0">
                <a:solidFill>
                  <a:srgbClr val="EB193E"/>
                </a:solidFill>
                <a:latin typeface="华文楷体" panose="02010600040101010101" pitchFamily="2" charset="-122"/>
                <a:ea typeface="华文楷体" panose="02010600040101010101" pitchFamily="2" charset="-122"/>
                <a:cs typeface="Calibri" panose="020F0502020204030204" pitchFamily="34" charset="0"/>
              </a:rPr>
              <a:t>设计意图</a:t>
            </a:r>
            <a:r>
              <a:rPr lang="zh-CN" altLang="zh-CN" sz="2800" b="1" dirty="0" smtClean="0">
                <a:solidFill>
                  <a:srgbClr val="EB193E"/>
                </a:solidFill>
                <a:latin typeface="华文楷体" panose="02010600040101010101" pitchFamily="2" charset="-122"/>
                <a:ea typeface="华文楷体" panose="02010600040101010101" pitchFamily="2" charset="-122"/>
                <a:cs typeface="Calibri" panose="020F0502020204030204" pitchFamily="34" charset="0"/>
              </a:rPr>
              <a:t>】</a:t>
            </a:r>
            <a:r>
              <a:rPr lang="zh-CN" altLang="en-US" sz="2800" b="1" dirty="0" smtClean="0">
                <a:latin typeface="华文中宋" panose="02010600040101010101" pitchFamily="2" charset="-122"/>
                <a:ea typeface="华文中宋" panose="02010600040101010101" pitchFamily="2" charset="-122"/>
              </a:rPr>
              <a:t>第</a:t>
            </a:r>
            <a:r>
              <a:rPr lang="en-US" sz="2800" b="1" dirty="0" smtClean="0">
                <a:latin typeface="华文中宋" panose="02010600040101010101" pitchFamily="2" charset="-122"/>
                <a:ea typeface="华文中宋" panose="02010600040101010101" pitchFamily="2" charset="-122"/>
              </a:rPr>
              <a:t>3</a:t>
            </a:r>
            <a:r>
              <a:rPr lang="zh-CN" altLang="en-US" sz="2800" b="1" dirty="0" smtClean="0">
                <a:latin typeface="华文中宋" panose="02010600040101010101" pitchFamily="2" charset="-122"/>
                <a:ea typeface="华文中宋" panose="02010600040101010101" pitchFamily="2" charset="-122"/>
              </a:rPr>
              <a:t>问意在引导学生关注运用不同类型的史料对重要史事进行“互证”，既强化本课教学设计中的“史料实证”素养培育这一预设目标，更通过感性的图片史料让学生走近义和团，进一步深化对义和团的认识；</a:t>
            </a:r>
            <a:endParaRPr lang="zh-CN" altLang="en-US" sz="2800" b="1" dirty="0">
              <a:latin typeface="华文中宋" panose="02010600040101010101" pitchFamily="2" charset="-122"/>
              <a:ea typeface="华文中宋" panose="02010600040101010101" pitchFamily="2" charset="-122"/>
            </a:endParaRPr>
          </a:p>
        </p:txBody>
      </p:sp>
      <p:sp>
        <p:nvSpPr>
          <p:cNvPr id="10" name="矩形 9"/>
          <p:cNvSpPr/>
          <p:nvPr/>
        </p:nvSpPr>
        <p:spPr>
          <a:xfrm>
            <a:off x="785786" y="591330"/>
            <a:ext cx="7358114" cy="954107"/>
          </a:xfrm>
          <a:prstGeom prst="rect">
            <a:avLst/>
          </a:prstGeom>
        </p:spPr>
        <p:txBody>
          <a:bodyPr wrap="square">
            <a:spAutoFit/>
          </a:bodyPr>
          <a:lstStyle/>
          <a:p>
            <a:pPr lvl="0"/>
            <a:r>
              <a:rPr lang="zh-CN" altLang="en-US" sz="28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问题</a:t>
            </a:r>
            <a:r>
              <a:rPr lang="en-US" altLang="zh-CN" sz="28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3</a:t>
            </a:r>
            <a:r>
              <a:rPr lang="zh-CN" altLang="en-US" sz="28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a:t>
            </a:r>
            <a:r>
              <a:rPr lang="zh-CN" altLang="en-US" sz="28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这则图片史料进一步验证了我们刚才两则文字史料的哪些结论？</a:t>
            </a:r>
            <a:endParaRPr lang="en-US" altLang="zh-CN" sz="28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11" name="下箭头 10"/>
          <p:cNvSpPr/>
          <p:nvPr/>
        </p:nvSpPr>
        <p:spPr>
          <a:xfrm>
            <a:off x="3786182" y="1662900"/>
            <a:ext cx="500066" cy="571504"/>
          </a:xfrm>
          <a:prstGeom prst="downArrow">
            <a:avLst/>
          </a:prstGeom>
          <a:solidFill>
            <a:srgbClr val="C0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1521"/>
    </mc:Choice>
    <mc:Fallback>
      <p:transition spd="slow" advTm="15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0" y="791841"/>
            <a:ext cx="8501090"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CN" altLang="en-US"/>
          </a:p>
        </p:txBody>
      </p:sp>
      <p:sp>
        <p:nvSpPr>
          <p:cNvPr id="5" name="矩形 4"/>
          <p:cNvSpPr/>
          <p:nvPr/>
        </p:nvSpPr>
        <p:spPr>
          <a:xfrm>
            <a:off x="1428729" y="305578"/>
            <a:ext cx="5190822" cy="523210"/>
          </a:xfrm>
          <a:prstGeom prst="rect">
            <a:avLst/>
          </a:prstGeom>
          <a:solidFill>
            <a:srgbClr val="EB193E"/>
          </a:solidFill>
        </p:spPr>
        <p:txBody>
          <a:bodyPr wrap="none" lIns="91429" tIns="45715" rIns="91429" bIns="45715">
            <a:spAutoFit/>
          </a:bodyPr>
          <a:lstStyle/>
          <a:p>
            <a:r>
              <a:rPr lang="en-US" altLang="zh-CN" sz="2800" b="1" dirty="0" smtClean="0">
                <a:solidFill>
                  <a:schemeClr val="bg1"/>
                </a:solidFill>
                <a:latin typeface="华文中宋" panose="02010600040101010101" pitchFamily="2" charset="-122"/>
                <a:ea typeface="华文中宋" panose="02010600040101010101" pitchFamily="2" charset="-122"/>
              </a:rPr>
              <a:t>1.</a:t>
            </a:r>
            <a:r>
              <a:rPr lang="zh-CN" altLang="en-US" sz="2800" b="1" dirty="0" smtClean="0">
                <a:solidFill>
                  <a:schemeClr val="bg1"/>
                </a:solidFill>
                <a:latin typeface="华文中宋" panose="02010600040101010101" pitchFamily="2" charset="-122"/>
                <a:ea typeface="华文中宋" panose="02010600040101010101" pitchFamily="2" charset="-122"/>
              </a:rPr>
              <a:t>两个重要概念的学科视角探讨</a:t>
            </a:r>
            <a:endParaRPr lang="zh-CN" altLang="en-US" sz="2800" b="1" dirty="0">
              <a:solidFill>
                <a:schemeClr val="bg1"/>
              </a:solidFill>
              <a:latin typeface="华文中宋" panose="02010600040101010101" pitchFamily="2" charset="-122"/>
              <a:ea typeface="华文中宋" panose="02010600040101010101" pitchFamily="2" charset="-122"/>
            </a:endParaRPr>
          </a:p>
        </p:txBody>
      </p:sp>
      <p:sp>
        <p:nvSpPr>
          <p:cNvPr id="7" name="六边形 6"/>
          <p:cNvSpPr/>
          <p:nvPr/>
        </p:nvSpPr>
        <p:spPr>
          <a:xfrm>
            <a:off x="714348" y="2805909"/>
            <a:ext cx="1632688" cy="579981"/>
          </a:xfrm>
          <a:prstGeom prst="hexagon">
            <a:avLst>
              <a:gd name="adj" fmla="val 25872"/>
              <a:gd name="vf" fmla="val 115470"/>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lIns="67383" tIns="33692" rIns="67383" bIns="33692" rtlCol="0" anchor="ctr"/>
          <a:lstStyle/>
          <a:p>
            <a:pPr algn="ctr"/>
            <a:endParaRPr lang="zh-CN" altLang="en-US"/>
          </a:p>
        </p:txBody>
      </p:sp>
      <p:sp>
        <p:nvSpPr>
          <p:cNvPr id="10" name="任意多边形 9"/>
          <p:cNvSpPr/>
          <p:nvPr/>
        </p:nvSpPr>
        <p:spPr>
          <a:xfrm>
            <a:off x="2071670" y="1520024"/>
            <a:ext cx="1714512" cy="571504"/>
          </a:xfrm>
          <a:custGeom>
            <a:avLst/>
            <a:gdLst>
              <a:gd name="connsiteX0" fmla="*/ 1 w 2044884"/>
              <a:gd name="connsiteY0" fmla="*/ 0 h 563693"/>
              <a:gd name="connsiteX1" fmla="*/ 1778697 w 2044884"/>
              <a:gd name="connsiteY1" fmla="*/ 0 h 563693"/>
              <a:gd name="connsiteX2" fmla="*/ 2044884 w 2044884"/>
              <a:gd name="connsiteY2" fmla="*/ 281847 h 563693"/>
              <a:gd name="connsiteX3" fmla="*/ 1778697 w 2044884"/>
              <a:gd name="connsiteY3" fmla="*/ 563693 h 563693"/>
              <a:gd name="connsiteX4" fmla="*/ 0 w 2044884"/>
              <a:gd name="connsiteY4" fmla="*/ 563693 h 563693"/>
              <a:gd name="connsiteX5" fmla="*/ 266188 w 2044884"/>
              <a:gd name="connsiteY5" fmla="*/ 281846 h 56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4884" h="563693">
                <a:moveTo>
                  <a:pt x="1" y="0"/>
                </a:moveTo>
                <a:lnTo>
                  <a:pt x="1778697" y="0"/>
                </a:lnTo>
                <a:lnTo>
                  <a:pt x="2044884" y="281847"/>
                </a:lnTo>
                <a:lnTo>
                  <a:pt x="1778697" y="563693"/>
                </a:lnTo>
                <a:lnTo>
                  <a:pt x="0" y="563693"/>
                </a:lnTo>
                <a:lnTo>
                  <a:pt x="266188" y="281846"/>
                </a:lnTo>
                <a:close/>
              </a:path>
            </a:pathLst>
          </a:custGeom>
          <a:solidFill>
            <a:srgbClr val="CB2E2E"/>
          </a:solidFill>
          <a:ln>
            <a:noFill/>
          </a:ln>
        </p:spPr>
        <p:style>
          <a:lnRef idx="2">
            <a:schemeClr val="accent1">
              <a:shade val="50000"/>
            </a:schemeClr>
          </a:lnRef>
          <a:fillRef idx="1">
            <a:schemeClr val="accent1"/>
          </a:fillRef>
          <a:effectRef idx="0">
            <a:schemeClr val="accent1"/>
          </a:effectRef>
          <a:fontRef idx="minor">
            <a:schemeClr val="lt1"/>
          </a:fontRef>
        </p:style>
        <p:txBody>
          <a:bodyPr lIns="67383" tIns="33692" rIns="67383" bIns="33692" rtlCol="0" anchor="ctr"/>
          <a:lstStyle/>
          <a:p>
            <a:pPr algn="ctr"/>
            <a:endParaRPr lang="zh-CN" altLang="en-US"/>
          </a:p>
        </p:txBody>
      </p:sp>
      <p:sp>
        <p:nvSpPr>
          <p:cNvPr id="11" name="六边形 10"/>
          <p:cNvSpPr/>
          <p:nvPr/>
        </p:nvSpPr>
        <p:spPr>
          <a:xfrm>
            <a:off x="571472" y="1520025"/>
            <a:ext cx="1775564" cy="579981"/>
          </a:xfrm>
          <a:prstGeom prst="hexagon">
            <a:avLst>
              <a:gd name="adj" fmla="val 47222"/>
              <a:gd name="vf" fmla="val 115470"/>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lIns="67383" tIns="33692" rIns="67383" bIns="33692" rtlCol="0" anchor="ctr"/>
          <a:lstStyle/>
          <a:p>
            <a:pPr algn="ctr"/>
            <a:endParaRPr lang="zh-CN" altLang="en-US"/>
          </a:p>
        </p:txBody>
      </p:sp>
      <p:sp>
        <p:nvSpPr>
          <p:cNvPr id="12" name="任意多边形 11"/>
          <p:cNvSpPr/>
          <p:nvPr/>
        </p:nvSpPr>
        <p:spPr>
          <a:xfrm>
            <a:off x="2143108" y="2805908"/>
            <a:ext cx="1561345" cy="571504"/>
          </a:xfrm>
          <a:custGeom>
            <a:avLst/>
            <a:gdLst>
              <a:gd name="connsiteX0" fmla="*/ 1 w 2044884"/>
              <a:gd name="connsiteY0" fmla="*/ 0 h 563693"/>
              <a:gd name="connsiteX1" fmla="*/ 1778697 w 2044884"/>
              <a:gd name="connsiteY1" fmla="*/ 0 h 563693"/>
              <a:gd name="connsiteX2" fmla="*/ 2044884 w 2044884"/>
              <a:gd name="connsiteY2" fmla="*/ 281847 h 563693"/>
              <a:gd name="connsiteX3" fmla="*/ 1778697 w 2044884"/>
              <a:gd name="connsiteY3" fmla="*/ 563693 h 563693"/>
              <a:gd name="connsiteX4" fmla="*/ 0 w 2044884"/>
              <a:gd name="connsiteY4" fmla="*/ 563693 h 563693"/>
              <a:gd name="connsiteX5" fmla="*/ 266188 w 2044884"/>
              <a:gd name="connsiteY5" fmla="*/ 281846 h 56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4884" h="563693">
                <a:moveTo>
                  <a:pt x="1" y="0"/>
                </a:moveTo>
                <a:lnTo>
                  <a:pt x="1778697" y="0"/>
                </a:lnTo>
                <a:lnTo>
                  <a:pt x="2044884" y="281847"/>
                </a:lnTo>
                <a:lnTo>
                  <a:pt x="1778697" y="563693"/>
                </a:lnTo>
                <a:lnTo>
                  <a:pt x="0" y="563693"/>
                </a:lnTo>
                <a:lnTo>
                  <a:pt x="266188" y="281846"/>
                </a:lnTo>
                <a:close/>
              </a:path>
            </a:pathLst>
          </a:custGeom>
          <a:solidFill>
            <a:srgbClr val="CB2E2E"/>
          </a:solidFill>
          <a:ln>
            <a:noFill/>
          </a:ln>
        </p:spPr>
        <p:style>
          <a:lnRef idx="2">
            <a:schemeClr val="accent1">
              <a:shade val="50000"/>
            </a:schemeClr>
          </a:lnRef>
          <a:fillRef idx="1">
            <a:schemeClr val="accent1"/>
          </a:fillRef>
          <a:effectRef idx="0">
            <a:schemeClr val="accent1"/>
          </a:effectRef>
          <a:fontRef idx="minor">
            <a:schemeClr val="lt1"/>
          </a:fontRef>
        </p:style>
        <p:txBody>
          <a:bodyPr lIns="67383" tIns="33692" rIns="67383" bIns="33692" rtlCol="0" anchor="ctr"/>
          <a:lstStyle/>
          <a:p>
            <a:pPr algn="ctr"/>
            <a:endParaRPr lang="zh-CN" altLang="en-US"/>
          </a:p>
        </p:txBody>
      </p:sp>
      <p:grpSp>
        <p:nvGrpSpPr>
          <p:cNvPr id="15" name="组合 14"/>
          <p:cNvGrpSpPr/>
          <p:nvPr/>
        </p:nvGrpSpPr>
        <p:grpSpPr>
          <a:xfrm>
            <a:off x="1214414" y="2948785"/>
            <a:ext cx="379124" cy="286761"/>
            <a:chOff x="4268086" y="4221191"/>
            <a:chExt cx="509646" cy="387231"/>
          </a:xfrm>
          <a:solidFill>
            <a:srgbClr val="2F2637"/>
          </a:solidFill>
          <a:effectLst/>
        </p:grpSpPr>
        <p:sp>
          <p:nvSpPr>
            <p:cNvPr id="16"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5" name="组合 24"/>
          <p:cNvGrpSpPr/>
          <p:nvPr/>
        </p:nvGrpSpPr>
        <p:grpSpPr>
          <a:xfrm>
            <a:off x="1142976" y="1662900"/>
            <a:ext cx="295344" cy="281188"/>
            <a:chOff x="1004888" y="993775"/>
            <a:chExt cx="2438400" cy="2332038"/>
          </a:xfrm>
          <a:solidFill>
            <a:srgbClr val="2F2637"/>
          </a:solidFill>
          <a:effectLst/>
        </p:grpSpPr>
        <p:sp>
          <p:nvSpPr>
            <p:cNvPr id="26"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任意多边形 26"/>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28" name="矩形 27"/>
          <p:cNvSpPr/>
          <p:nvPr/>
        </p:nvSpPr>
        <p:spPr>
          <a:xfrm>
            <a:off x="2285984" y="1591463"/>
            <a:ext cx="1367188" cy="437374"/>
          </a:xfrm>
          <a:prstGeom prst="rect">
            <a:avLst/>
          </a:prstGeom>
          <a:effectLst/>
        </p:spPr>
        <p:txBody>
          <a:bodyPr wrap="none" lIns="67383" tIns="33692" rIns="67383" bIns="33692">
            <a:spAutoFit/>
          </a:bodyPr>
          <a:lstStyle/>
          <a:p>
            <a:r>
              <a:rPr lang="zh-CN" altLang="en-US" sz="2400" b="1" dirty="0" smtClean="0">
                <a:solidFill>
                  <a:srgbClr val="FFFFFF"/>
                </a:solidFill>
                <a:latin typeface="微软雅黑" panose="020B0503020204020204" pitchFamily="34" charset="-122"/>
                <a:ea typeface="微软雅黑" panose="020B0503020204020204" pitchFamily="34" charset="-122"/>
                <a:cs typeface="Kartika" panose="02020503030404060203" pitchFamily="18" charset="0"/>
              </a:rPr>
              <a:t>深度学习</a:t>
            </a:r>
            <a:endParaRPr lang="zh-CN" altLang="en-US" sz="2400" b="1"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sp>
        <p:nvSpPr>
          <p:cNvPr id="29" name="矩形 28"/>
          <p:cNvSpPr/>
          <p:nvPr/>
        </p:nvSpPr>
        <p:spPr>
          <a:xfrm>
            <a:off x="2857488" y="2377281"/>
            <a:ext cx="196996" cy="314263"/>
          </a:xfrm>
          <a:prstGeom prst="rect">
            <a:avLst/>
          </a:prstGeom>
          <a:effectLst/>
        </p:spPr>
        <p:txBody>
          <a:bodyPr wrap="none" lIns="67383" tIns="33692" rIns="67383" bIns="33692">
            <a:spAutoFit/>
          </a:bodyPr>
          <a:lstStyle/>
          <a:p>
            <a:r>
              <a:rPr lang="zh-CN" altLang="en-US" dirty="0" smtClean="0">
                <a:solidFill>
                  <a:srgbClr val="FFFFFF"/>
                </a:solidFill>
                <a:latin typeface="微软雅黑" panose="020B0503020204020204" pitchFamily="34" charset="-122"/>
                <a:ea typeface="微软雅黑" panose="020B0503020204020204" pitchFamily="34" charset="-122"/>
                <a:cs typeface="Kartika" panose="02020503030404060203" pitchFamily="18" charset="0"/>
              </a:rPr>
              <a:t> </a:t>
            </a:r>
            <a:endParaRPr lang="zh-CN" altLang="en-US"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sp>
        <p:nvSpPr>
          <p:cNvPr id="31" name="矩形 30"/>
          <p:cNvSpPr/>
          <p:nvPr/>
        </p:nvSpPr>
        <p:spPr>
          <a:xfrm>
            <a:off x="2917349" y="3942500"/>
            <a:ext cx="1162004" cy="314263"/>
          </a:xfrm>
          <a:prstGeom prst="rect">
            <a:avLst/>
          </a:prstGeom>
          <a:effectLst/>
        </p:spPr>
        <p:txBody>
          <a:bodyPr wrap="none" lIns="67383" tIns="33692" rIns="67383" bIns="33692">
            <a:spAutoFit/>
          </a:bodyPr>
          <a:lstStyle/>
          <a:p>
            <a:r>
              <a:rPr lang="zh-CN" altLang="en-US" dirty="0">
                <a:solidFill>
                  <a:srgbClr val="FFFFFF"/>
                </a:solidFill>
                <a:latin typeface="微软雅黑" panose="020B0503020204020204" pitchFamily="34" charset="-122"/>
                <a:ea typeface="微软雅黑" panose="020B0503020204020204" pitchFamily="34" charset="-122"/>
                <a:cs typeface="Kartika" panose="02020503030404060203" pitchFamily="18" charset="0"/>
              </a:rPr>
              <a:t>输入小标题</a:t>
            </a:r>
            <a:endParaRPr lang="zh-CN" altLang="en-US"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sp>
        <p:nvSpPr>
          <p:cNvPr id="32" name="任意多边形 31"/>
          <p:cNvSpPr/>
          <p:nvPr/>
        </p:nvSpPr>
        <p:spPr>
          <a:xfrm>
            <a:off x="3500430" y="1520024"/>
            <a:ext cx="4929222" cy="568291"/>
          </a:xfrm>
          <a:custGeom>
            <a:avLst/>
            <a:gdLst>
              <a:gd name="connsiteX0" fmla="*/ 0 w 5290518"/>
              <a:gd name="connsiteY0" fmla="*/ 0 h 687359"/>
              <a:gd name="connsiteX1" fmla="*/ 4965933 w 5290518"/>
              <a:gd name="connsiteY1" fmla="*/ 0 h 687359"/>
              <a:gd name="connsiteX2" fmla="*/ 5290518 w 5290518"/>
              <a:gd name="connsiteY2" fmla="*/ 343680 h 687359"/>
              <a:gd name="connsiteX3" fmla="*/ 4965933 w 5290518"/>
              <a:gd name="connsiteY3" fmla="*/ 687359 h 687359"/>
              <a:gd name="connsiteX4" fmla="*/ 11383 w 5290518"/>
              <a:gd name="connsiteY4" fmla="*/ 687359 h 687359"/>
              <a:gd name="connsiteX5" fmla="*/ 330276 w 5290518"/>
              <a:gd name="connsiteY5" fmla="*/ 349706 h 68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0518" h="687359">
                <a:moveTo>
                  <a:pt x="0" y="0"/>
                </a:moveTo>
                <a:lnTo>
                  <a:pt x="4965933" y="0"/>
                </a:lnTo>
                <a:lnTo>
                  <a:pt x="5290518" y="343680"/>
                </a:lnTo>
                <a:lnTo>
                  <a:pt x="4965933" y="687359"/>
                </a:lnTo>
                <a:lnTo>
                  <a:pt x="11383" y="687359"/>
                </a:lnTo>
                <a:lnTo>
                  <a:pt x="330276" y="349706"/>
                </a:lnTo>
                <a:close/>
              </a:path>
            </a:pathLst>
          </a:cu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lIns="67383" tIns="33692" rIns="67383" bIns="33692" rtlCol="0" anchor="ctr"/>
          <a:lstStyle/>
          <a:p>
            <a:pPr algn="ctr"/>
            <a:endParaRPr lang="zh-CN" altLang="en-US"/>
          </a:p>
        </p:txBody>
      </p:sp>
      <p:sp>
        <p:nvSpPr>
          <p:cNvPr id="33" name="任意多边形 32"/>
          <p:cNvSpPr/>
          <p:nvPr/>
        </p:nvSpPr>
        <p:spPr>
          <a:xfrm>
            <a:off x="3428992" y="2805908"/>
            <a:ext cx="5000660" cy="571504"/>
          </a:xfrm>
          <a:custGeom>
            <a:avLst/>
            <a:gdLst>
              <a:gd name="connsiteX0" fmla="*/ 0 w 5290518"/>
              <a:gd name="connsiteY0" fmla="*/ 0 h 687359"/>
              <a:gd name="connsiteX1" fmla="*/ 4965933 w 5290518"/>
              <a:gd name="connsiteY1" fmla="*/ 0 h 687359"/>
              <a:gd name="connsiteX2" fmla="*/ 5290518 w 5290518"/>
              <a:gd name="connsiteY2" fmla="*/ 343680 h 687359"/>
              <a:gd name="connsiteX3" fmla="*/ 4965933 w 5290518"/>
              <a:gd name="connsiteY3" fmla="*/ 687359 h 687359"/>
              <a:gd name="connsiteX4" fmla="*/ 11383 w 5290518"/>
              <a:gd name="connsiteY4" fmla="*/ 687359 h 687359"/>
              <a:gd name="connsiteX5" fmla="*/ 330276 w 5290518"/>
              <a:gd name="connsiteY5" fmla="*/ 349706 h 68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0518" h="687359">
                <a:moveTo>
                  <a:pt x="0" y="0"/>
                </a:moveTo>
                <a:lnTo>
                  <a:pt x="4965933" y="0"/>
                </a:lnTo>
                <a:lnTo>
                  <a:pt x="5290518" y="343680"/>
                </a:lnTo>
                <a:lnTo>
                  <a:pt x="4965933" y="687359"/>
                </a:lnTo>
                <a:lnTo>
                  <a:pt x="11383" y="687359"/>
                </a:lnTo>
                <a:lnTo>
                  <a:pt x="330276" y="349706"/>
                </a:lnTo>
                <a:close/>
              </a:path>
            </a:pathLst>
          </a:cu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lIns="67383" tIns="33692" rIns="67383" bIns="33692" rtlCol="0" anchor="ctr"/>
          <a:lstStyle/>
          <a:p>
            <a:pPr algn="ctr"/>
            <a:endParaRPr lang="zh-CN" altLang="en-US"/>
          </a:p>
        </p:txBody>
      </p:sp>
      <p:sp>
        <p:nvSpPr>
          <p:cNvPr id="36" name="文本框 36"/>
          <p:cNvSpPr txBox="1"/>
          <p:nvPr/>
        </p:nvSpPr>
        <p:spPr>
          <a:xfrm>
            <a:off x="3786182" y="1591463"/>
            <a:ext cx="4137177" cy="437374"/>
          </a:xfrm>
          <a:prstGeom prst="rect">
            <a:avLst/>
          </a:prstGeom>
          <a:noFill/>
          <a:effectLst/>
        </p:spPr>
        <p:txBody>
          <a:bodyPr wrap="none" lIns="67383" tIns="33692" rIns="67383" bIns="33692" rtlCol="0">
            <a:spAutoFit/>
          </a:bodyPr>
          <a:lstStyle/>
          <a:p>
            <a:r>
              <a:rPr lang="zh-CN" altLang="en-US" sz="2400" b="1" dirty="0" smtClean="0">
                <a:latin typeface="华文中宋" panose="02010600040101010101" pitchFamily="2" charset="-122"/>
                <a:ea typeface="华文中宋" panose="02010600040101010101" pitchFamily="2" charset="-122"/>
              </a:rPr>
              <a:t>什么是历史学科的深度学习？</a:t>
            </a:r>
            <a:endParaRPr lang="zh-CN" altLang="en-US" sz="2400" b="1" dirty="0">
              <a:latin typeface="华文中宋" panose="02010600040101010101" pitchFamily="2" charset="-122"/>
              <a:ea typeface="华文中宋" panose="02010600040101010101" pitchFamily="2" charset="-122"/>
            </a:endParaRPr>
          </a:p>
        </p:txBody>
      </p:sp>
      <p:sp>
        <p:nvSpPr>
          <p:cNvPr id="37" name="文本框 37"/>
          <p:cNvSpPr txBox="1"/>
          <p:nvPr/>
        </p:nvSpPr>
        <p:spPr>
          <a:xfrm>
            <a:off x="3714745" y="2877346"/>
            <a:ext cx="3829401" cy="437374"/>
          </a:xfrm>
          <a:prstGeom prst="rect">
            <a:avLst/>
          </a:prstGeom>
          <a:noFill/>
          <a:effectLst/>
        </p:spPr>
        <p:txBody>
          <a:bodyPr wrap="none" lIns="67383" tIns="33692" rIns="67383" bIns="33692" rtlCol="0">
            <a:spAutoFit/>
          </a:bodyPr>
          <a:lstStyle/>
          <a:p>
            <a:r>
              <a:rPr lang="zh-CN" altLang="en-US" sz="2400" b="1" dirty="0" smtClean="0">
                <a:latin typeface="华文中宋" panose="02010600040101010101" pitchFamily="2" charset="-122"/>
                <a:ea typeface="华文中宋" panose="02010600040101010101" pitchFamily="2" charset="-122"/>
              </a:rPr>
              <a:t>什么是历史学科的问题链？</a:t>
            </a:r>
            <a:endParaRPr lang="zh-CN" altLang="en-US" sz="2400" b="1" dirty="0">
              <a:latin typeface="华文中宋" panose="02010600040101010101" pitchFamily="2" charset="-122"/>
              <a:ea typeface="华文中宋" panose="02010600040101010101" pitchFamily="2" charset="-122"/>
            </a:endParaRPr>
          </a:p>
        </p:txBody>
      </p:sp>
      <p:sp>
        <p:nvSpPr>
          <p:cNvPr id="40" name="矩形 39"/>
          <p:cNvSpPr/>
          <p:nvPr/>
        </p:nvSpPr>
        <p:spPr>
          <a:xfrm>
            <a:off x="2357423" y="2877346"/>
            <a:ext cx="1059412" cy="437374"/>
          </a:xfrm>
          <a:prstGeom prst="rect">
            <a:avLst/>
          </a:prstGeom>
          <a:effectLst/>
        </p:spPr>
        <p:txBody>
          <a:bodyPr wrap="none" lIns="67383" tIns="33692" rIns="67383" bIns="33692">
            <a:spAutoFit/>
          </a:bodyPr>
          <a:lstStyle/>
          <a:p>
            <a:r>
              <a:rPr lang="zh-CN" altLang="en-US" sz="2400" b="1" dirty="0" smtClean="0">
                <a:solidFill>
                  <a:srgbClr val="FFFFFF"/>
                </a:solidFill>
                <a:latin typeface="微软雅黑" panose="020B0503020204020204" pitchFamily="34" charset="-122"/>
                <a:ea typeface="微软雅黑" panose="020B0503020204020204" pitchFamily="34" charset="-122"/>
                <a:cs typeface="Kartika" panose="02020503030404060203" pitchFamily="18" charset="0"/>
              </a:rPr>
              <a:t>问题链</a:t>
            </a:r>
            <a:endParaRPr lang="zh-CN" altLang="en-US" sz="2400" b="1"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0832"/>
    </mc:Choice>
    <mc:Fallback>
      <p:transition spd="slow" advTm="108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500"/>
                                        <p:tgtEl>
                                          <p:spTgt spid="3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down)">
                                      <p:cBhvr>
                                        <p:cTn id="23" dur="500"/>
                                        <p:tgtEl>
                                          <p:spTgt spid="36"/>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down)">
                                      <p:cBhvr>
                                        <p:cTn id="4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32" grpId="0" animBg="1"/>
      <p:bldP spid="33" grpId="0" animBg="1"/>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40" name="矩形 39"/>
          <p:cNvSpPr/>
          <p:nvPr/>
        </p:nvSpPr>
        <p:spPr>
          <a:xfrm>
            <a:off x="642910" y="591330"/>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CN" altLang="en-US" dirty="0"/>
          </a:p>
        </p:txBody>
      </p:sp>
      <p:sp>
        <p:nvSpPr>
          <p:cNvPr id="12" name="TextBox 11"/>
          <p:cNvSpPr txBox="1"/>
          <p:nvPr/>
        </p:nvSpPr>
        <p:spPr>
          <a:xfrm>
            <a:off x="2786050" y="3448850"/>
            <a:ext cx="3214710" cy="584775"/>
          </a:xfrm>
          <a:prstGeom prst="rect">
            <a:avLst/>
          </a:prstGeom>
          <a:noFill/>
        </p:spPr>
        <p:txBody>
          <a:bodyPr wrap="square" rtlCol="0">
            <a:spAutoFit/>
          </a:bodyPr>
          <a:lstStyle/>
          <a:p>
            <a:r>
              <a:rPr lang="zh-CN" altLang="en-US" sz="3200" b="1" dirty="0" smtClean="0">
                <a:solidFill>
                  <a:schemeClr val="bg1"/>
                </a:solidFill>
                <a:latin typeface="华文中宋" panose="02010600040101010101" pitchFamily="2" charset="-122"/>
                <a:ea typeface="华文中宋" panose="02010600040101010101" pitchFamily="2" charset="-122"/>
              </a:rPr>
              <a:t>主流的学术共识</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8" name="TextBox 7"/>
          <p:cNvSpPr txBox="1"/>
          <p:nvPr/>
        </p:nvSpPr>
        <p:spPr>
          <a:xfrm>
            <a:off x="285720" y="2305842"/>
            <a:ext cx="8143932" cy="237757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ts val="3000"/>
              </a:lnSpc>
            </a:pPr>
            <a:r>
              <a:rPr lang="zh-CN" altLang="zh-CN" sz="2400" b="1" dirty="0" smtClean="0">
                <a:solidFill>
                  <a:srgbClr val="EB193E"/>
                </a:solidFill>
                <a:latin typeface="华文楷体" panose="02010600040101010101" pitchFamily="2" charset="-122"/>
                <a:ea typeface="华文楷体" panose="02010600040101010101" pitchFamily="2" charset="-122"/>
                <a:cs typeface="Calibri" panose="020F0502020204030204" pitchFamily="34" charset="0"/>
              </a:rPr>
              <a:t>【</a:t>
            </a:r>
            <a:r>
              <a:rPr lang="zh-CN" altLang="en-US" sz="2400" b="1" dirty="0" smtClean="0">
                <a:solidFill>
                  <a:srgbClr val="EB193E"/>
                </a:solidFill>
                <a:latin typeface="华文楷体" panose="02010600040101010101" pitchFamily="2" charset="-122"/>
                <a:ea typeface="华文楷体" panose="02010600040101010101" pitchFamily="2" charset="-122"/>
                <a:cs typeface="Calibri" panose="020F0502020204030204" pitchFamily="34" charset="0"/>
              </a:rPr>
              <a:t>设计意图</a:t>
            </a:r>
            <a:r>
              <a:rPr lang="zh-CN" altLang="zh-CN" sz="2400" b="1" dirty="0" smtClean="0">
                <a:solidFill>
                  <a:srgbClr val="EB193E"/>
                </a:solidFill>
                <a:latin typeface="华文楷体" panose="02010600040101010101" pitchFamily="2" charset="-122"/>
                <a:ea typeface="华文楷体" panose="02010600040101010101" pitchFamily="2" charset="-122"/>
                <a:cs typeface="Calibri" panose="020F0502020204030204" pitchFamily="34" charset="0"/>
              </a:rPr>
              <a:t>】</a:t>
            </a:r>
            <a:r>
              <a:rPr lang="zh-CN" altLang="en-US" sz="24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第</a:t>
            </a:r>
            <a:r>
              <a:rPr lang="en-US" altLang="zh-CN" sz="24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4</a:t>
            </a:r>
            <a:r>
              <a:rPr lang="zh-CN" altLang="en-US" sz="24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问是本教学环节的两个核心问题之一，意在引导学生多视角地观察与评价历史现象：肯定义和团的反帝爱国与英勇无畏的民族气节，又看到义和团的武器落后和愚昧无知；第</a:t>
            </a:r>
            <a:r>
              <a:rPr lang="en-US" altLang="zh-CN" sz="24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5</a:t>
            </a:r>
            <a:r>
              <a:rPr lang="zh-CN" altLang="en-US" sz="24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问是本教学环节的另一个核心问题，基本意图与第</a:t>
            </a:r>
            <a:r>
              <a:rPr lang="en-US" altLang="zh-CN" sz="24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4</a:t>
            </a:r>
            <a:r>
              <a:rPr lang="zh-CN" altLang="en-US" sz="24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问相似，但具体指向是引导学生体会义和团逆历史发展趋势（近代化趋势）的一面</a:t>
            </a:r>
            <a:r>
              <a:rPr lang="zh-CN" altLang="en-US"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a:t>
            </a:r>
            <a:endParaRPr lang="zh-CN" altLang="en-US" dirty="0"/>
          </a:p>
        </p:txBody>
      </p:sp>
      <p:sp>
        <p:nvSpPr>
          <p:cNvPr id="6" name="矩形 5"/>
          <p:cNvSpPr/>
          <p:nvPr/>
        </p:nvSpPr>
        <p:spPr>
          <a:xfrm>
            <a:off x="285720" y="448454"/>
            <a:ext cx="8072494" cy="1323439"/>
          </a:xfrm>
          <a:prstGeom prst="rect">
            <a:avLst/>
          </a:prstGeom>
        </p:spPr>
        <p:txBody>
          <a:bodyPr wrap="square">
            <a:spAutoFit/>
          </a:bodyPr>
          <a:lstStyle/>
          <a:p>
            <a:pPr lvl="0" indent="266700" defTabSz="914400" fontAlgn="base">
              <a:lnSpc>
                <a:spcPts val="3200"/>
              </a:lnSpc>
              <a:spcBef>
                <a:spcPct val="0"/>
              </a:spcBef>
              <a:spcAft>
                <a:spcPct val="0"/>
              </a:spcAft>
            </a:pPr>
            <a:r>
              <a:rPr lang="zh-CN" altLang="en-US" sz="24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问题</a:t>
            </a:r>
            <a:r>
              <a:rPr lang="en-US" altLang="zh-CN" sz="24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4</a:t>
            </a:r>
            <a:r>
              <a:rPr lang="zh-CN" altLang="en-US" sz="24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a:t>
            </a:r>
            <a:r>
              <a:rPr lang="zh-CN" altLang="en-US" sz="24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为什么携带冷兵器的团民敢于冲锋呢？这反映了这场运动有怎样的特点？</a:t>
            </a:r>
            <a:endParaRPr lang="en-US" altLang="zh-CN" sz="24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endParaRPr>
          </a:p>
          <a:p>
            <a:pPr lvl="0" indent="266700" defTabSz="914400" fontAlgn="base">
              <a:lnSpc>
                <a:spcPts val="3200"/>
              </a:lnSpc>
              <a:spcBef>
                <a:spcPct val="0"/>
              </a:spcBef>
              <a:spcAft>
                <a:spcPct val="0"/>
              </a:spcAft>
            </a:pPr>
            <a:r>
              <a:rPr lang="zh-CN" altLang="en-US" sz="24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问题</a:t>
            </a:r>
            <a:r>
              <a:rPr lang="en-US" altLang="zh-CN" sz="24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5</a:t>
            </a:r>
            <a:r>
              <a:rPr lang="zh-CN" altLang="en-US" sz="24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a:t>
            </a:r>
            <a:r>
              <a:rPr lang="zh-CN" altLang="en-US" sz="24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材料</a:t>
            </a:r>
            <a:r>
              <a:rPr lang="en-US" altLang="zh-CN" sz="24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4</a:t>
            </a:r>
            <a:r>
              <a:rPr lang="zh-CN" altLang="en-US" sz="24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材料</a:t>
            </a:r>
            <a:r>
              <a:rPr lang="en-US" altLang="zh-CN" sz="24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5</a:t>
            </a:r>
            <a:r>
              <a:rPr lang="zh-CN" altLang="en-US" sz="24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反映出义和团运动又有怎样的特点？</a:t>
            </a:r>
            <a:endParaRPr lang="en-US" altLang="zh-CN" sz="2400"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7" name="下箭头 6"/>
          <p:cNvSpPr/>
          <p:nvPr/>
        </p:nvSpPr>
        <p:spPr>
          <a:xfrm>
            <a:off x="3643306" y="1662900"/>
            <a:ext cx="500066" cy="571504"/>
          </a:xfrm>
          <a:prstGeom prst="downArrow">
            <a:avLst/>
          </a:prstGeom>
          <a:solidFill>
            <a:srgbClr val="C0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1521"/>
    </mc:Choice>
    <mc:Fallback>
      <p:transition spd="slow" advTm="15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40" name="矩形 39"/>
          <p:cNvSpPr/>
          <p:nvPr/>
        </p:nvSpPr>
        <p:spPr>
          <a:xfrm>
            <a:off x="642910" y="591330"/>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CN" altLang="en-US" dirty="0"/>
          </a:p>
        </p:txBody>
      </p:sp>
      <p:grpSp>
        <p:nvGrpSpPr>
          <p:cNvPr id="2" name="Group 69"/>
          <p:cNvGrpSpPr/>
          <p:nvPr/>
        </p:nvGrpSpPr>
        <p:grpSpPr bwMode="auto">
          <a:xfrm>
            <a:off x="714349" y="519892"/>
            <a:ext cx="1950244" cy="526899"/>
            <a:chOff x="288" y="2592"/>
            <a:chExt cx="1488" cy="404"/>
          </a:xfrm>
        </p:grpSpPr>
        <p:sp>
          <p:nvSpPr>
            <p:cNvPr id="31" name="Rectangle 70"/>
            <p:cNvSpPr>
              <a:spLocks noChangeArrowheads="1"/>
            </p:cNvSpPr>
            <p:nvPr/>
          </p:nvSpPr>
          <p:spPr bwMode="auto">
            <a:xfrm>
              <a:off x="288" y="2784"/>
              <a:ext cx="1488" cy="212"/>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endParaRPr lang="zh-CN" altLang="en-US" sz="1200" dirty="0">
                <a:solidFill>
                  <a:schemeClr val="tx1">
                    <a:lumMod val="95000"/>
                    <a:lumOff val="5000"/>
                  </a:schemeClr>
                </a:solidFill>
                <a:latin typeface="微软雅黑" panose="020B0503020204020204" pitchFamily="34" charset="-122"/>
              </a:endParaRPr>
            </a:p>
          </p:txBody>
        </p:sp>
        <p:sp>
          <p:nvSpPr>
            <p:cNvPr id="32" name="Rectangle 71"/>
            <p:cNvSpPr>
              <a:spLocks noChangeArrowheads="1"/>
            </p:cNvSpPr>
            <p:nvPr/>
          </p:nvSpPr>
          <p:spPr bwMode="auto">
            <a:xfrm>
              <a:off x="636" y="2592"/>
              <a:ext cx="1140" cy="212"/>
            </a:xfrm>
            <a:prstGeom prst="rect">
              <a:avLst/>
            </a:prstGeom>
            <a:noFill/>
            <a:ln w="9525">
              <a:noFill/>
              <a:miter lim="800000"/>
            </a:ln>
          </p:spPr>
          <p:txBody>
            <a:bodyPr>
              <a:spAutoFit/>
            </a:bodyPr>
            <a:lstStyle/>
            <a:p>
              <a:pPr algn="r"/>
              <a:endParaRPr lang="zh-CN" altLang="en-US" sz="1200" dirty="0">
                <a:solidFill>
                  <a:schemeClr val="tx1">
                    <a:lumMod val="95000"/>
                    <a:lumOff val="5000"/>
                  </a:schemeClr>
                </a:solidFill>
              </a:endParaRPr>
            </a:p>
          </p:txBody>
        </p:sp>
      </p:grpSp>
      <p:sp>
        <p:nvSpPr>
          <p:cNvPr id="12" name="TextBox 11"/>
          <p:cNvSpPr txBox="1"/>
          <p:nvPr/>
        </p:nvSpPr>
        <p:spPr>
          <a:xfrm>
            <a:off x="2786050" y="3448850"/>
            <a:ext cx="3214710" cy="584775"/>
          </a:xfrm>
          <a:prstGeom prst="rect">
            <a:avLst/>
          </a:prstGeom>
          <a:noFill/>
        </p:spPr>
        <p:txBody>
          <a:bodyPr wrap="square" rtlCol="0">
            <a:spAutoFit/>
          </a:bodyPr>
          <a:lstStyle/>
          <a:p>
            <a:r>
              <a:rPr lang="zh-CN" altLang="en-US" sz="3200" b="1" dirty="0" smtClean="0">
                <a:solidFill>
                  <a:schemeClr val="bg1"/>
                </a:solidFill>
                <a:latin typeface="华文中宋" panose="02010600040101010101" pitchFamily="2" charset="-122"/>
                <a:ea typeface="华文中宋" panose="02010600040101010101" pitchFamily="2" charset="-122"/>
              </a:rPr>
              <a:t>主流的学术共识</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8" name="TextBox 7"/>
          <p:cNvSpPr txBox="1"/>
          <p:nvPr/>
        </p:nvSpPr>
        <p:spPr>
          <a:xfrm>
            <a:off x="642910" y="734206"/>
            <a:ext cx="7500990" cy="990015"/>
          </a:xfrm>
          <a:prstGeom prst="rect">
            <a:avLst/>
          </a:prstGeom>
          <a:noFill/>
        </p:spPr>
        <p:txBody>
          <a:bodyPr wrap="square" rtlCol="0">
            <a:spAutoFit/>
          </a:bodyPr>
          <a:lstStyle/>
          <a:p>
            <a:pPr lvl="0" indent="266700" defTabSz="914400" fontAlgn="base">
              <a:lnSpc>
                <a:spcPts val="3500"/>
              </a:lnSpc>
              <a:spcBef>
                <a:spcPct val="0"/>
              </a:spcBef>
              <a:spcAft>
                <a:spcPct val="0"/>
              </a:spcAft>
            </a:pPr>
            <a:endParaRPr lang="en-US" altLang="zh-CN"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endParaRPr>
          </a:p>
          <a:p>
            <a:pPr lvl="0" indent="266700" defTabSz="914400" fontAlgn="base">
              <a:lnSpc>
                <a:spcPts val="3500"/>
              </a:lnSpc>
              <a:spcBef>
                <a:spcPct val="0"/>
              </a:spcBef>
              <a:spcAft>
                <a:spcPct val="0"/>
              </a:spcAft>
            </a:pPr>
            <a:endParaRPr lang="en-US" altLang="zh-CN"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18" charset="0"/>
            </a:endParaRPr>
          </a:p>
        </p:txBody>
      </p:sp>
      <p:graphicFrame>
        <p:nvGraphicFramePr>
          <p:cNvPr id="10" name="表格 9"/>
          <p:cNvGraphicFramePr>
            <a:graphicFrameLocks noGrp="1"/>
          </p:cNvGraphicFramePr>
          <p:nvPr/>
        </p:nvGraphicFramePr>
        <p:xfrm>
          <a:off x="1000100" y="873682"/>
          <a:ext cx="7143800" cy="3926186"/>
        </p:xfrm>
        <a:graphic>
          <a:graphicData uri="http://schemas.openxmlformats.org/drawingml/2006/table">
            <a:tbl>
              <a:tblPr>
                <a:tableStyleId>{616DA210-FB5B-4158-B5E0-FEB733F419BA}</a:tableStyleId>
              </a:tblPr>
              <a:tblGrid>
                <a:gridCol w="934703"/>
                <a:gridCol w="6209097"/>
              </a:tblGrid>
              <a:tr h="457806">
                <a:tc rowSpan="2">
                  <a:txBody>
                    <a:bodyPr/>
                    <a:lstStyle/>
                    <a:p>
                      <a:pPr algn="just">
                        <a:spcAft>
                          <a:spcPts val="0"/>
                        </a:spcAft>
                      </a:pPr>
                      <a:endParaRPr lang="en-US" altLang="zh-CN" sz="2000" b="1" kern="100" dirty="0" smtClean="0">
                        <a:latin typeface="华文中宋" panose="02010600040101010101" pitchFamily="2" charset="-122"/>
                        <a:ea typeface="华文中宋" panose="02010600040101010101" pitchFamily="2" charset="-122"/>
                      </a:endParaRPr>
                    </a:p>
                    <a:p>
                      <a:pPr algn="just">
                        <a:spcAft>
                          <a:spcPts val="0"/>
                        </a:spcAft>
                      </a:pPr>
                      <a:r>
                        <a:rPr lang="zh-CN" sz="2000" b="1" kern="100" dirty="0" smtClean="0">
                          <a:latin typeface="华文中宋" panose="02010600040101010101" pitchFamily="2" charset="-122"/>
                          <a:ea typeface="华文中宋" panose="02010600040101010101" pitchFamily="2" charset="-122"/>
                        </a:rPr>
                        <a:t>基本</a:t>
                      </a:r>
                      <a:endParaRPr lang="zh-CN" sz="2000" b="1" kern="100" dirty="0">
                        <a:latin typeface="华文中宋" panose="02010600040101010101" pitchFamily="2" charset="-122"/>
                        <a:ea typeface="华文中宋" panose="02010600040101010101" pitchFamily="2" charset="-122"/>
                      </a:endParaRPr>
                    </a:p>
                    <a:p>
                      <a:pPr algn="just">
                        <a:spcAft>
                          <a:spcPts val="0"/>
                        </a:spcAft>
                      </a:pPr>
                      <a:r>
                        <a:rPr lang="zh-CN" sz="2000" b="1" kern="100" dirty="0">
                          <a:latin typeface="华文中宋" panose="02010600040101010101" pitchFamily="2" charset="-122"/>
                          <a:ea typeface="华文中宋" panose="02010600040101010101" pitchFamily="2" charset="-122"/>
                        </a:rPr>
                        <a:t>前提</a:t>
                      </a:r>
                      <a:endParaRPr lang="zh-CN" sz="2000" b="1" kern="100" dirty="0">
                        <a:latin typeface="华文中宋" panose="02010600040101010101" pitchFamily="2" charset="-122"/>
                        <a:ea typeface="华文中宋" panose="02010600040101010101" pitchFamily="2" charset="-122"/>
                        <a:cs typeface="Times New Roman" panose="02020603050405020304"/>
                      </a:endParaRPr>
                    </a:p>
                  </a:txBody>
                  <a:tcPr marL="65160" marR="65160" marT="0" marB="0"/>
                </a:tc>
                <a:tc>
                  <a:txBody>
                    <a:bodyPr/>
                    <a:lstStyle/>
                    <a:p>
                      <a:pPr algn="just">
                        <a:lnSpc>
                          <a:spcPts val="1800"/>
                        </a:lnSpc>
                        <a:spcAft>
                          <a:spcPts val="0"/>
                        </a:spcAft>
                      </a:pPr>
                      <a:endParaRPr lang="en-US" altLang="zh-CN" sz="2000" b="1" kern="100" dirty="0" smtClean="0">
                        <a:latin typeface="华文中宋" panose="02010600040101010101" pitchFamily="2" charset="-122"/>
                        <a:ea typeface="华文中宋" panose="02010600040101010101" pitchFamily="2" charset="-122"/>
                      </a:endParaRPr>
                    </a:p>
                    <a:p>
                      <a:pPr algn="just">
                        <a:lnSpc>
                          <a:spcPts val="1800"/>
                        </a:lnSpc>
                        <a:spcAft>
                          <a:spcPts val="0"/>
                        </a:spcAft>
                      </a:pPr>
                      <a:r>
                        <a:rPr lang="zh-CN" sz="2000" b="1" kern="100" dirty="0" smtClean="0">
                          <a:latin typeface="华文中宋" panose="02010600040101010101" pitchFamily="2" charset="-122"/>
                          <a:ea typeface="华文中宋" panose="02010600040101010101" pitchFamily="2" charset="-122"/>
                        </a:rPr>
                        <a:t>紧</a:t>
                      </a:r>
                      <a:r>
                        <a:rPr lang="zh-CN" sz="2000" b="1" kern="100" dirty="0">
                          <a:latin typeface="华文中宋" panose="02010600040101010101" pitchFamily="2" charset="-122"/>
                          <a:ea typeface="华文中宋" panose="02010600040101010101" pitchFamily="2" charset="-122"/>
                        </a:rPr>
                        <a:t>扣历史学科核心素养的涵育</a:t>
                      </a:r>
                      <a:endParaRPr lang="zh-CN" sz="2000" b="1" kern="100" dirty="0">
                        <a:latin typeface="华文中宋" panose="02010600040101010101" pitchFamily="2" charset="-122"/>
                        <a:ea typeface="华文中宋" panose="02010600040101010101" pitchFamily="2" charset="-122"/>
                        <a:cs typeface="Times New Roman" panose="02020603050405020304"/>
                      </a:endParaRPr>
                    </a:p>
                  </a:txBody>
                  <a:tcPr marL="65160" marR="65160" marT="0" marB="0"/>
                </a:tc>
              </a:tr>
              <a:tr h="463290">
                <a:tc vMerge="1">
                  <a:tcPr/>
                </a:tc>
                <a:tc>
                  <a:txBody>
                    <a:bodyPr/>
                    <a:lstStyle/>
                    <a:p>
                      <a:pPr algn="just">
                        <a:spcAft>
                          <a:spcPts val="0"/>
                        </a:spcAft>
                      </a:pPr>
                      <a:r>
                        <a:rPr lang="zh-CN" sz="2000" b="1" kern="100" dirty="0" smtClean="0">
                          <a:latin typeface="华文中宋" panose="02010600040101010101" pitchFamily="2" charset="-122"/>
                          <a:ea typeface="华文中宋" panose="02010600040101010101" pitchFamily="2" charset="-122"/>
                        </a:rPr>
                        <a:t>学术</a:t>
                      </a:r>
                      <a:r>
                        <a:rPr lang="zh-CN" sz="2000" b="1" kern="100" dirty="0">
                          <a:latin typeface="华文中宋" panose="02010600040101010101" pitchFamily="2" charset="-122"/>
                          <a:ea typeface="华文中宋" panose="02010600040101010101" pitchFamily="2" charset="-122"/>
                        </a:rPr>
                        <a:t>取向得到史学共识支撑</a:t>
                      </a:r>
                      <a:endParaRPr lang="zh-CN" sz="2000" b="1" kern="100" dirty="0">
                        <a:latin typeface="华文中宋" panose="02010600040101010101" pitchFamily="2" charset="-122"/>
                        <a:ea typeface="华文中宋" panose="02010600040101010101" pitchFamily="2" charset="-122"/>
                        <a:cs typeface="Times New Roman" panose="02020603050405020304"/>
                      </a:endParaRPr>
                    </a:p>
                  </a:txBody>
                  <a:tcPr marL="65160" marR="65160" marT="0" marB="0"/>
                </a:tc>
              </a:tr>
              <a:tr h="303099">
                <a:tc rowSpan="4">
                  <a:txBody>
                    <a:bodyPr/>
                    <a:lstStyle/>
                    <a:p>
                      <a:pPr algn="just">
                        <a:spcAft>
                          <a:spcPts val="0"/>
                        </a:spcAft>
                      </a:pPr>
                      <a:endParaRPr lang="zh-CN" sz="2000" b="1" kern="100" dirty="0">
                        <a:latin typeface="华文中宋" panose="02010600040101010101" pitchFamily="2" charset="-122"/>
                        <a:ea typeface="华文中宋" panose="02010600040101010101" pitchFamily="2" charset="-122"/>
                      </a:endParaRPr>
                    </a:p>
                    <a:p>
                      <a:pPr algn="just">
                        <a:spcAft>
                          <a:spcPts val="0"/>
                        </a:spcAft>
                      </a:pPr>
                      <a:endParaRPr lang="en-US" altLang="zh-CN" sz="2000" b="1" kern="100" dirty="0" smtClean="0">
                        <a:latin typeface="华文中宋" panose="02010600040101010101" pitchFamily="2" charset="-122"/>
                        <a:ea typeface="华文中宋" panose="02010600040101010101" pitchFamily="2" charset="-122"/>
                      </a:endParaRPr>
                    </a:p>
                    <a:p>
                      <a:pPr algn="just">
                        <a:spcAft>
                          <a:spcPts val="0"/>
                        </a:spcAft>
                      </a:pPr>
                      <a:r>
                        <a:rPr lang="zh-CN" sz="2000" b="1" kern="100" dirty="0" smtClean="0">
                          <a:latin typeface="华文中宋" panose="02010600040101010101" pitchFamily="2" charset="-122"/>
                          <a:ea typeface="华文中宋" panose="02010600040101010101" pitchFamily="2" charset="-122"/>
                        </a:rPr>
                        <a:t>思考</a:t>
                      </a:r>
                      <a:endParaRPr lang="zh-CN" sz="2000" b="1" kern="100" dirty="0">
                        <a:latin typeface="华文中宋" panose="02010600040101010101" pitchFamily="2" charset="-122"/>
                        <a:ea typeface="华文中宋" panose="02010600040101010101" pitchFamily="2" charset="-122"/>
                      </a:endParaRPr>
                    </a:p>
                    <a:p>
                      <a:pPr algn="just">
                        <a:spcAft>
                          <a:spcPts val="0"/>
                        </a:spcAft>
                      </a:pPr>
                      <a:r>
                        <a:rPr lang="zh-CN" sz="2000" b="1" kern="100" dirty="0">
                          <a:latin typeface="华文中宋" panose="02010600040101010101" pitchFamily="2" charset="-122"/>
                          <a:ea typeface="华文中宋" panose="02010600040101010101" pitchFamily="2" charset="-122"/>
                        </a:rPr>
                        <a:t>方向</a:t>
                      </a:r>
                      <a:endParaRPr lang="zh-CN" sz="2000" b="1" kern="100" dirty="0">
                        <a:latin typeface="华文中宋" panose="02010600040101010101" pitchFamily="2" charset="-122"/>
                        <a:ea typeface="华文中宋" panose="02010600040101010101" pitchFamily="2" charset="-122"/>
                        <a:cs typeface="Times New Roman" panose="02020603050405020304"/>
                      </a:endParaRPr>
                    </a:p>
                  </a:txBody>
                  <a:tcPr marL="65160" marR="65160" marT="0" marB="0"/>
                </a:tc>
                <a:tc>
                  <a:txBody>
                    <a:bodyPr/>
                    <a:lstStyle/>
                    <a:p>
                      <a:pPr algn="just">
                        <a:spcAft>
                          <a:spcPts val="0"/>
                        </a:spcAft>
                      </a:pPr>
                      <a:r>
                        <a:rPr lang="zh-CN" sz="2000" b="1" kern="100" dirty="0">
                          <a:latin typeface="华文中宋" panose="02010600040101010101" pitchFamily="2" charset="-122"/>
                          <a:ea typeface="华文中宋" panose="02010600040101010101" pitchFamily="2" charset="-122"/>
                        </a:rPr>
                        <a:t>学生关注和困惑的问题</a:t>
                      </a:r>
                      <a:endParaRPr lang="zh-CN" sz="2000" b="1" kern="100" dirty="0">
                        <a:latin typeface="华文中宋" panose="02010600040101010101" pitchFamily="2" charset="-122"/>
                        <a:ea typeface="华文中宋" panose="02010600040101010101" pitchFamily="2" charset="-122"/>
                        <a:cs typeface="Times New Roman" panose="02020603050405020304"/>
                      </a:endParaRPr>
                    </a:p>
                  </a:txBody>
                  <a:tcPr marL="65160" marR="65160" marT="0" marB="0"/>
                </a:tc>
              </a:tr>
              <a:tr h="303099">
                <a:tc vMerge="1">
                  <a:tcPr/>
                </a:tc>
                <a:tc>
                  <a:txBody>
                    <a:bodyPr/>
                    <a:lstStyle/>
                    <a:p>
                      <a:pPr algn="just">
                        <a:spcAft>
                          <a:spcPts val="0"/>
                        </a:spcAft>
                      </a:pPr>
                      <a:r>
                        <a:rPr lang="zh-CN" sz="2000" b="1" kern="100" dirty="0">
                          <a:latin typeface="华文中宋" panose="02010600040101010101" pitchFamily="2" charset="-122"/>
                          <a:ea typeface="华文中宋" panose="02010600040101010101" pitchFamily="2" charset="-122"/>
                        </a:rPr>
                        <a:t>紧扣教学重难点的问题</a:t>
                      </a:r>
                      <a:endParaRPr lang="zh-CN" sz="2000" b="1" kern="100" dirty="0">
                        <a:latin typeface="华文中宋" panose="02010600040101010101" pitchFamily="2" charset="-122"/>
                        <a:ea typeface="华文中宋" panose="02010600040101010101" pitchFamily="2" charset="-122"/>
                        <a:cs typeface="Times New Roman" panose="02020603050405020304"/>
                      </a:endParaRPr>
                    </a:p>
                  </a:txBody>
                  <a:tcPr marL="65160" marR="65160" marT="0" marB="0"/>
                </a:tc>
              </a:tr>
              <a:tr h="542330">
                <a:tc vMerge="1">
                  <a:tcPr/>
                </a:tc>
                <a:tc>
                  <a:txBody>
                    <a:bodyPr/>
                    <a:lstStyle/>
                    <a:p>
                      <a:pPr algn="just">
                        <a:spcAft>
                          <a:spcPts val="0"/>
                        </a:spcAft>
                      </a:pPr>
                      <a:r>
                        <a:rPr lang="zh-CN" sz="2000" b="1" kern="100" dirty="0">
                          <a:latin typeface="华文中宋" panose="02010600040101010101" pitchFamily="2" charset="-122"/>
                          <a:ea typeface="华文中宋" panose="02010600040101010101" pitchFamily="2" charset="-122"/>
                        </a:rPr>
                        <a:t>能够引导学生实质性地参加各种学习活动的问题</a:t>
                      </a:r>
                      <a:endParaRPr lang="zh-CN" sz="2000" b="1" kern="100" dirty="0">
                        <a:latin typeface="华文中宋" panose="02010600040101010101" pitchFamily="2" charset="-122"/>
                        <a:ea typeface="华文中宋" panose="02010600040101010101" pitchFamily="2" charset="-122"/>
                        <a:cs typeface="Times New Roman" panose="02020603050405020304"/>
                      </a:endParaRPr>
                    </a:p>
                  </a:txBody>
                  <a:tcPr marL="65160" marR="65160" marT="0" marB="0"/>
                </a:tc>
              </a:tr>
              <a:tr h="463290">
                <a:tc vMerge="1">
                  <a:tcPr/>
                </a:tc>
                <a:tc>
                  <a:txBody>
                    <a:bodyPr/>
                    <a:lstStyle/>
                    <a:p>
                      <a:pPr algn="just">
                        <a:spcAft>
                          <a:spcPts val="0"/>
                        </a:spcAft>
                      </a:pPr>
                      <a:r>
                        <a:rPr lang="zh-CN" sz="2000" b="1" kern="100" dirty="0">
                          <a:latin typeface="华文中宋" panose="02010600040101010101" pitchFamily="2" charset="-122"/>
                          <a:ea typeface="华文中宋" panose="02010600040101010101" pitchFamily="2" charset="-122"/>
                        </a:rPr>
                        <a:t>能够引导学生养成良好学习习惯的问题</a:t>
                      </a:r>
                      <a:endParaRPr lang="zh-CN" sz="2000" b="1" kern="100" dirty="0">
                        <a:latin typeface="华文中宋" panose="02010600040101010101" pitchFamily="2" charset="-122"/>
                        <a:ea typeface="华文中宋" panose="02010600040101010101" pitchFamily="2" charset="-122"/>
                        <a:cs typeface="Times New Roman" panose="02020603050405020304"/>
                      </a:endParaRPr>
                    </a:p>
                  </a:txBody>
                  <a:tcPr marL="65160" marR="65160" marT="0" marB="0"/>
                </a:tc>
              </a:tr>
              <a:tr h="463290">
                <a:tc rowSpan="3">
                  <a:txBody>
                    <a:bodyPr/>
                    <a:lstStyle/>
                    <a:p>
                      <a:pPr algn="just">
                        <a:spcAft>
                          <a:spcPts val="0"/>
                        </a:spcAft>
                      </a:pPr>
                      <a:endParaRPr lang="zh-CN" sz="2000" b="1" kern="100">
                        <a:latin typeface="华文中宋" panose="02010600040101010101" pitchFamily="2" charset="-122"/>
                        <a:ea typeface="华文中宋" panose="02010600040101010101" pitchFamily="2" charset="-122"/>
                      </a:endParaRPr>
                    </a:p>
                    <a:p>
                      <a:pPr algn="just">
                        <a:spcAft>
                          <a:spcPts val="0"/>
                        </a:spcAft>
                      </a:pPr>
                      <a:r>
                        <a:rPr lang="zh-CN" sz="2000" b="1" kern="100">
                          <a:latin typeface="华文中宋" panose="02010600040101010101" pitchFamily="2" charset="-122"/>
                          <a:ea typeface="华文中宋" panose="02010600040101010101" pitchFamily="2" charset="-122"/>
                        </a:rPr>
                        <a:t>特征</a:t>
                      </a:r>
                      <a:endParaRPr lang="zh-CN" sz="2000" b="1" kern="100">
                        <a:latin typeface="华文中宋" panose="02010600040101010101" pitchFamily="2" charset="-122"/>
                        <a:ea typeface="华文中宋" panose="02010600040101010101" pitchFamily="2" charset="-122"/>
                        <a:cs typeface="Times New Roman" panose="02020603050405020304"/>
                      </a:endParaRPr>
                    </a:p>
                  </a:txBody>
                  <a:tcPr marL="65160" marR="65160" marT="0" marB="0"/>
                </a:tc>
                <a:tc>
                  <a:txBody>
                    <a:bodyPr/>
                    <a:lstStyle/>
                    <a:p>
                      <a:pPr algn="just">
                        <a:spcAft>
                          <a:spcPts val="0"/>
                        </a:spcAft>
                      </a:pPr>
                      <a:r>
                        <a:rPr lang="zh-CN" sz="2000" b="1" kern="100" dirty="0">
                          <a:latin typeface="华文中宋" panose="02010600040101010101" pitchFamily="2" charset="-122"/>
                          <a:ea typeface="华文中宋" panose="02010600040101010101" pitchFamily="2" charset="-122"/>
                        </a:rPr>
                        <a:t>能引发学生深度学习的兴趣</a:t>
                      </a:r>
                      <a:endParaRPr lang="zh-CN" sz="2000" b="1" kern="100" dirty="0">
                        <a:latin typeface="华文中宋" panose="02010600040101010101" pitchFamily="2" charset="-122"/>
                        <a:ea typeface="华文中宋" panose="02010600040101010101" pitchFamily="2" charset="-122"/>
                        <a:cs typeface="Times New Roman" panose="02020603050405020304"/>
                      </a:endParaRPr>
                    </a:p>
                  </a:txBody>
                  <a:tcPr marL="65160" marR="65160" marT="0" marB="0"/>
                </a:tc>
              </a:tr>
              <a:tr h="463290">
                <a:tc vMerge="1">
                  <a:tcPr/>
                </a:tc>
                <a:tc>
                  <a:txBody>
                    <a:bodyPr/>
                    <a:lstStyle/>
                    <a:p>
                      <a:pPr algn="just">
                        <a:spcAft>
                          <a:spcPts val="0"/>
                        </a:spcAft>
                      </a:pPr>
                      <a:r>
                        <a:rPr lang="zh-CN" sz="2000" b="1" kern="100" dirty="0">
                          <a:latin typeface="华文中宋" panose="02010600040101010101" pitchFamily="2" charset="-122"/>
                          <a:ea typeface="华文中宋" panose="02010600040101010101" pitchFamily="2" charset="-122"/>
                        </a:rPr>
                        <a:t>有拓展学生各种学习能力的空间</a:t>
                      </a:r>
                      <a:endParaRPr lang="zh-CN" sz="2000" b="1" kern="100" dirty="0">
                        <a:latin typeface="华文中宋" panose="02010600040101010101" pitchFamily="2" charset="-122"/>
                        <a:ea typeface="华文中宋" panose="02010600040101010101" pitchFamily="2" charset="-122"/>
                        <a:cs typeface="Times New Roman" panose="02020603050405020304"/>
                      </a:endParaRPr>
                    </a:p>
                  </a:txBody>
                  <a:tcPr marL="65160" marR="65160" marT="0" marB="0"/>
                </a:tc>
              </a:tr>
              <a:tr h="463290">
                <a:tc vMerge="1">
                  <a:tcPr/>
                </a:tc>
                <a:tc>
                  <a:txBody>
                    <a:bodyPr/>
                    <a:lstStyle/>
                    <a:p>
                      <a:pPr algn="just">
                        <a:spcAft>
                          <a:spcPts val="0"/>
                        </a:spcAft>
                      </a:pPr>
                      <a:r>
                        <a:rPr lang="zh-CN" sz="2000" b="1" kern="100" dirty="0">
                          <a:latin typeface="华文中宋" panose="02010600040101010101" pitchFamily="2" charset="-122"/>
                          <a:ea typeface="华文中宋" panose="02010600040101010101" pitchFamily="2" charset="-122"/>
                        </a:rPr>
                        <a:t>能引导学生运用历史知识来解决问题</a:t>
                      </a:r>
                      <a:endParaRPr lang="zh-CN" sz="2000" b="1" kern="100" dirty="0">
                        <a:latin typeface="华文中宋" panose="02010600040101010101" pitchFamily="2" charset="-122"/>
                        <a:ea typeface="华文中宋" panose="02010600040101010101" pitchFamily="2" charset="-122"/>
                        <a:cs typeface="Times New Roman" panose="02020603050405020304"/>
                      </a:endParaRPr>
                    </a:p>
                  </a:txBody>
                  <a:tcPr marL="65160" marR="65160" marT="0" marB="0"/>
                </a:tc>
              </a:tr>
            </a:tbl>
          </a:graphicData>
        </a:graphic>
      </p:graphicFrame>
      <p:sp>
        <p:nvSpPr>
          <p:cNvPr id="11" name="矩形 10"/>
          <p:cNvSpPr/>
          <p:nvPr/>
        </p:nvSpPr>
        <p:spPr>
          <a:xfrm>
            <a:off x="928662" y="305578"/>
            <a:ext cx="7286676" cy="461655"/>
          </a:xfrm>
          <a:prstGeom prst="rect">
            <a:avLst/>
          </a:prstGeom>
          <a:solidFill>
            <a:srgbClr val="EB193E"/>
          </a:solidFill>
        </p:spPr>
        <p:style>
          <a:lnRef idx="1">
            <a:schemeClr val="accent2"/>
          </a:lnRef>
          <a:fillRef idx="3">
            <a:schemeClr val="accent2"/>
          </a:fillRef>
          <a:effectRef idx="2">
            <a:schemeClr val="accent2"/>
          </a:effectRef>
          <a:fontRef idx="minor">
            <a:schemeClr val="lt1"/>
          </a:fontRef>
        </p:style>
        <p:txBody>
          <a:bodyPr wrap="square" lIns="91429" tIns="45715" rIns="91429" bIns="45715">
            <a:spAutoFit/>
          </a:bodyPr>
          <a:lstStyle/>
          <a:p>
            <a:r>
              <a:rPr lang="zh-CN" altLang="en-US" sz="2400" b="1" dirty="0" smtClean="0">
                <a:latin typeface="华文中宋" panose="02010600040101010101" pitchFamily="2" charset="-122"/>
                <a:ea typeface="华文中宋" panose="02010600040101010101" pitchFamily="2" charset="-122"/>
              </a:rPr>
              <a:t>“指向深度学习的中学历史教学问题链设计”观察表</a:t>
            </a:r>
            <a:endParaRPr lang="zh-CN" altLang="en-US" sz="2400" b="1" dirty="0">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521"/>
    </mc:Choice>
    <mc:Fallback>
      <p:transition spd="slow" advTm="1521"/>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istrator\桌面\复件 (4) 复件 4\ba8d822b65905f9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22" y="-17461"/>
            <a:ext cx="8991600" cy="5057774"/>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1980283" y="1152005"/>
            <a:ext cx="2031303" cy="1200318"/>
          </a:xfrm>
          <a:prstGeom prst="rect">
            <a:avLst/>
          </a:prstGeom>
        </p:spPr>
        <p:txBody>
          <a:bodyPr wrap="none" lIns="91429" tIns="45715" rIns="91429" bIns="45715">
            <a:spAutoFit/>
          </a:bodyPr>
          <a:lstStyle/>
          <a:p>
            <a:r>
              <a:rPr lang="en-US" altLang="zh-CN" sz="7200" dirty="0" smtClean="0">
                <a:solidFill>
                  <a:srgbClr val="EB193E"/>
                </a:solidFill>
                <a:latin typeface="方正兰亭准黑_GBK" panose="02000000000000000000" pitchFamily="2" charset="-122"/>
                <a:ea typeface="方正兰亭准黑_GBK" panose="02000000000000000000" pitchFamily="2" charset="-122"/>
              </a:rPr>
              <a:t>2020</a:t>
            </a:r>
            <a:endParaRPr lang="zh-CN" altLang="en-US" sz="7200" dirty="0">
              <a:solidFill>
                <a:srgbClr val="EB193E"/>
              </a:solidFill>
              <a:latin typeface="方正兰亭准黑_GBK" panose="02000000000000000000" pitchFamily="2" charset="-122"/>
              <a:ea typeface="方正兰亭准黑_GBK" panose="02000000000000000000" pitchFamily="2" charset="-122"/>
            </a:endParaRPr>
          </a:p>
        </p:txBody>
      </p:sp>
      <p:sp>
        <p:nvSpPr>
          <p:cNvPr id="5" name="矩形 4"/>
          <p:cNvSpPr/>
          <p:nvPr/>
        </p:nvSpPr>
        <p:spPr>
          <a:xfrm>
            <a:off x="1980282" y="2242362"/>
            <a:ext cx="4493516" cy="830987"/>
          </a:xfrm>
          <a:prstGeom prst="rect">
            <a:avLst/>
          </a:prstGeom>
        </p:spPr>
        <p:txBody>
          <a:bodyPr wrap="none" lIns="91429" tIns="45715" rIns="91429" bIns="45715">
            <a:spAutoFit/>
          </a:bodyPr>
          <a:lstStyle/>
          <a:p>
            <a:r>
              <a:rPr lang="zh-CN" altLang="en-US" sz="4800" b="1" dirty="0">
                <a:latin typeface="华文中宋" panose="02010600040101010101" pitchFamily="2" charset="-122"/>
                <a:ea typeface="华文中宋" panose="02010600040101010101" pitchFamily="2" charset="-122"/>
              </a:rPr>
              <a:t>感谢您的聆听！</a:t>
            </a:r>
            <a:endParaRPr lang="zh-CN" altLang="en-US" sz="4800" b="1" dirty="0">
              <a:latin typeface="华文中宋" panose="02010600040101010101" pitchFamily="2" charset="-122"/>
              <a:ea typeface="华文中宋" panose="02010600040101010101" pitchFamily="2" charset="-122"/>
            </a:endParaRPr>
          </a:p>
        </p:txBody>
      </p:sp>
      <p:cxnSp>
        <p:nvCxnSpPr>
          <p:cNvPr id="6" name="直接连接符 5"/>
          <p:cNvCxnSpPr/>
          <p:nvPr/>
        </p:nvCxnSpPr>
        <p:spPr>
          <a:xfrm>
            <a:off x="2143108" y="3020222"/>
            <a:ext cx="1143008" cy="1588"/>
          </a:xfrm>
          <a:prstGeom prst="line">
            <a:avLst/>
          </a:prstGeom>
          <a:ln w="25400">
            <a:solidFill>
              <a:srgbClr val="EB193E"/>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Tm="3410"/>
    </mc:Choice>
    <mc:Fallback>
      <p:transition spd="slow" advTm="34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by="(-#ppt_w*2)" calcmode="lin" valueType="num">
                                      <p:cBhvr rctx="PPT">
                                        <p:cTn id="18" dur="250" autoRev="1" fill="hold">
                                          <p:stCondLst>
                                            <p:cond delay="0"/>
                                          </p:stCondLst>
                                        </p:cTn>
                                        <p:tgtEl>
                                          <p:spTgt spid="5"/>
                                        </p:tgtEl>
                                        <p:attrNameLst>
                                          <p:attrName>ppt_w</p:attrName>
                                        </p:attrNameLst>
                                      </p:cBhvr>
                                    </p:anim>
                                    <p:anim by="(#ppt_w*0.50)" calcmode="lin" valueType="num">
                                      <p:cBhvr>
                                        <p:cTn id="19" dur="250" decel="50000" autoRev="1" fill="hold">
                                          <p:stCondLst>
                                            <p:cond delay="0"/>
                                          </p:stCondLst>
                                        </p:cTn>
                                        <p:tgtEl>
                                          <p:spTgt spid="5"/>
                                        </p:tgtEl>
                                        <p:attrNameLst>
                                          <p:attrName>ppt_x</p:attrName>
                                        </p:attrNameLst>
                                      </p:cBhvr>
                                    </p:anim>
                                    <p:anim from="(-#ppt_h/2)" to="(#ppt_y)" calcmode="lin" valueType="num">
                                      <p:cBhvr>
                                        <p:cTn id="20" dur="500" fill="hold">
                                          <p:stCondLst>
                                            <p:cond delay="0"/>
                                          </p:stCondLst>
                                        </p:cTn>
                                        <p:tgtEl>
                                          <p:spTgt spid="5"/>
                                        </p:tgtEl>
                                        <p:attrNameLst>
                                          <p:attrName>ppt_y</p:attrName>
                                        </p:attrNameLst>
                                      </p:cBhvr>
                                    </p:anim>
                                    <p:animRot by="21600000">
                                      <p:cBhvr>
                                        <p:cTn id="21" dur="500" fill="hold">
                                          <p:stCondLst>
                                            <p:cond delay="0"/>
                                          </p:stCondLst>
                                        </p:cTn>
                                        <p:tgtEl>
                                          <p:spTgt spid="5"/>
                                        </p:tgtEl>
                                        <p:attrNameLst>
                                          <p:attrName>r</p:attrName>
                                        </p:attrNameLst>
                                      </p:cBhvr>
                                    </p:animRot>
                                  </p:childTnLst>
                                </p:cTn>
                              </p:par>
                            </p:childTnLst>
                          </p:cTn>
                        </p:par>
                        <p:par>
                          <p:cTn id="22" fill="hold">
                            <p:stCondLst>
                              <p:cond delay="1799"/>
                            </p:stCondLst>
                            <p:childTnLst>
                              <p:par>
                                <p:cTn id="23" presetID="16" presetClass="entr" presetSubtype="21"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Administrator\桌面\复件 (4) 复件 4\ba8d822b65905f90.jpg">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600" cy="50577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图示 7"/>
          <p:cNvGraphicFramePr/>
          <p:nvPr/>
        </p:nvGraphicFramePr>
        <p:xfrm>
          <a:off x="928662" y="448454"/>
          <a:ext cx="6572295" cy="4071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2928926" y="1377148"/>
            <a:ext cx="1285884" cy="830997"/>
          </a:xfrm>
          <a:prstGeom prst="rect">
            <a:avLst/>
          </a:prstGeom>
          <a:noFill/>
        </p:spPr>
        <p:txBody>
          <a:bodyPr wrap="square" rtlCol="0">
            <a:spAutoFit/>
          </a:bodyPr>
          <a:lstStyle/>
          <a:p>
            <a:pPr lvl="0"/>
            <a:r>
              <a:rPr lang="zh-CN" altLang="en-US" sz="2400" b="1" dirty="0" smtClean="0">
                <a:solidFill>
                  <a:schemeClr val="bg1"/>
                </a:solidFill>
                <a:latin typeface="华文中宋" panose="02010600040101010101" pitchFamily="2" charset="-122"/>
                <a:ea typeface="华文中宋" panose="02010600040101010101" pitchFamily="2" charset="-122"/>
              </a:rPr>
              <a:t>戊戌维新运动</a:t>
            </a:r>
            <a:endParaRPr lang="zh-CN" altLang="en-US" sz="2400" b="1" dirty="0">
              <a:solidFill>
                <a:schemeClr val="bg1"/>
              </a:solidFill>
              <a:latin typeface="华文中宋" panose="02010600040101010101" pitchFamily="2" charset="-122"/>
              <a:ea typeface="华文中宋" panose="02010600040101010101" pitchFamily="2" charset="-122"/>
            </a:endParaRPr>
          </a:p>
        </p:txBody>
      </p:sp>
      <p:sp>
        <p:nvSpPr>
          <p:cNvPr id="12" name="TextBox 11"/>
          <p:cNvSpPr txBox="1"/>
          <p:nvPr/>
        </p:nvSpPr>
        <p:spPr>
          <a:xfrm>
            <a:off x="4214810" y="1448586"/>
            <a:ext cx="1214446" cy="830997"/>
          </a:xfrm>
          <a:prstGeom prst="rect">
            <a:avLst/>
          </a:prstGeom>
          <a:noFill/>
        </p:spPr>
        <p:txBody>
          <a:bodyPr wrap="square" rtlCol="0">
            <a:spAutoFit/>
          </a:bodyPr>
          <a:lstStyle/>
          <a:p>
            <a:pPr lvl="0"/>
            <a:r>
              <a:rPr lang="zh-CN" altLang="en-US" sz="2400" b="1" dirty="0" smtClean="0">
                <a:solidFill>
                  <a:schemeClr val="bg1"/>
                </a:solidFill>
                <a:latin typeface="华文中宋" panose="02010600040101010101" pitchFamily="2" charset="-122"/>
                <a:ea typeface="华文中宋" panose="02010600040101010101" pitchFamily="2" charset="-122"/>
              </a:rPr>
              <a:t>八国联军侵华</a:t>
            </a:r>
            <a:endParaRPr lang="zh-CN" altLang="en-US" sz="2400" b="1" dirty="0">
              <a:solidFill>
                <a:schemeClr val="bg1"/>
              </a:solidFill>
              <a:latin typeface="华文中宋" panose="02010600040101010101" pitchFamily="2" charset="-122"/>
              <a:ea typeface="华文中宋" panose="02010600040101010101" pitchFamily="2" charset="-122"/>
            </a:endParaRPr>
          </a:p>
        </p:txBody>
      </p:sp>
      <p:sp>
        <p:nvSpPr>
          <p:cNvPr id="13" name="TextBox 12"/>
          <p:cNvSpPr txBox="1"/>
          <p:nvPr/>
        </p:nvSpPr>
        <p:spPr>
          <a:xfrm>
            <a:off x="2643174" y="2520156"/>
            <a:ext cx="1000132" cy="830997"/>
          </a:xfrm>
          <a:prstGeom prst="rect">
            <a:avLst/>
          </a:prstGeom>
          <a:noFill/>
        </p:spPr>
        <p:txBody>
          <a:bodyPr wrap="square" rtlCol="0">
            <a:spAutoFit/>
          </a:bodyPr>
          <a:lstStyle/>
          <a:p>
            <a:pPr lvl="0"/>
            <a:r>
              <a:rPr lang="zh-CN" altLang="en-US" sz="2400" b="1" dirty="0" smtClean="0">
                <a:solidFill>
                  <a:schemeClr val="bg1"/>
                </a:solidFill>
                <a:latin typeface="华文中宋" panose="02010600040101010101" pitchFamily="2" charset="-122"/>
                <a:ea typeface="华文中宋" panose="02010600040101010101" pitchFamily="2" charset="-122"/>
              </a:rPr>
              <a:t>东南互保</a:t>
            </a:r>
            <a:endParaRPr lang="zh-CN" altLang="en-US" sz="2400" b="1" dirty="0">
              <a:solidFill>
                <a:schemeClr val="bg1"/>
              </a:solidFill>
              <a:latin typeface="华文中宋" panose="02010600040101010101" pitchFamily="2" charset="-122"/>
              <a:ea typeface="华文中宋" panose="02010600040101010101" pitchFamily="2" charset="-122"/>
            </a:endParaRPr>
          </a:p>
        </p:txBody>
      </p:sp>
      <p:sp>
        <p:nvSpPr>
          <p:cNvPr id="14" name="TextBox 13"/>
          <p:cNvSpPr txBox="1"/>
          <p:nvPr/>
        </p:nvSpPr>
        <p:spPr>
          <a:xfrm>
            <a:off x="3714744" y="3163098"/>
            <a:ext cx="1071570" cy="830997"/>
          </a:xfrm>
          <a:prstGeom prst="rect">
            <a:avLst/>
          </a:prstGeom>
          <a:noFill/>
        </p:spPr>
        <p:txBody>
          <a:bodyPr wrap="square" rtlCol="0">
            <a:spAutoFit/>
          </a:bodyPr>
          <a:lstStyle/>
          <a:p>
            <a:pPr lvl="0"/>
            <a:r>
              <a:rPr lang="zh-CN" altLang="en-US" sz="2400" b="1" dirty="0" smtClean="0">
                <a:solidFill>
                  <a:schemeClr val="bg1"/>
                </a:solidFill>
                <a:latin typeface="华文中宋" panose="02010600040101010101" pitchFamily="2" charset="-122"/>
                <a:ea typeface="华文中宋" panose="02010600040101010101" pitchFamily="2" charset="-122"/>
              </a:rPr>
              <a:t>辛丑条约</a:t>
            </a:r>
            <a:endParaRPr lang="zh-CN" altLang="en-US" sz="2400" b="1" dirty="0">
              <a:solidFill>
                <a:schemeClr val="bg1"/>
              </a:solidFill>
              <a:latin typeface="华文中宋" panose="02010600040101010101" pitchFamily="2" charset="-122"/>
              <a:ea typeface="华文中宋" panose="02010600040101010101" pitchFamily="2" charset="-122"/>
            </a:endParaRPr>
          </a:p>
        </p:txBody>
      </p:sp>
      <p:sp>
        <p:nvSpPr>
          <p:cNvPr id="15" name="TextBox 14"/>
          <p:cNvSpPr txBox="1"/>
          <p:nvPr/>
        </p:nvSpPr>
        <p:spPr>
          <a:xfrm>
            <a:off x="4572000" y="2448718"/>
            <a:ext cx="1214446" cy="830997"/>
          </a:xfrm>
          <a:prstGeom prst="rect">
            <a:avLst/>
          </a:prstGeom>
          <a:noFill/>
        </p:spPr>
        <p:txBody>
          <a:bodyPr wrap="square" rtlCol="0">
            <a:spAutoFit/>
          </a:bodyPr>
          <a:lstStyle/>
          <a:p>
            <a:pPr lvl="0"/>
            <a:r>
              <a:rPr lang="zh-CN" altLang="en-US" sz="2400" b="1" dirty="0" smtClean="0">
                <a:solidFill>
                  <a:schemeClr val="bg1"/>
                </a:solidFill>
                <a:latin typeface="华文中宋" panose="02010600040101010101" pitchFamily="2" charset="-122"/>
                <a:ea typeface="华文中宋" panose="02010600040101010101" pitchFamily="2" charset="-122"/>
              </a:rPr>
              <a:t>义和团运动</a:t>
            </a:r>
            <a:endParaRPr lang="zh-CN" altLang="en-US" sz="2400" b="1" dirty="0">
              <a:solidFill>
                <a:schemeClr val="bg1"/>
              </a:solidFill>
              <a:latin typeface="华文中宋" panose="02010600040101010101" pitchFamily="2" charset="-122"/>
              <a:ea typeface="华文中宋" panose="02010600040101010101" pitchFamily="2" charset="-122"/>
            </a:endParaRPr>
          </a:p>
        </p:txBody>
      </p:sp>
      <p:sp>
        <p:nvSpPr>
          <p:cNvPr id="16" name="TextBox 15"/>
          <p:cNvSpPr txBox="1"/>
          <p:nvPr/>
        </p:nvSpPr>
        <p:spPr>
          <a:xfrm>
            <a:off x="1000101" y="1254099"/>
            <a:ext cx="952143" cy="3052007"/>
          </a:xfrm>
          <a:prstGeom prst="roundRect">
            <a:avLst>
              <a:gd name="adj" fmla="val 50000"/>
            </a:avLst>
          </a:prstGeom>
          <a:solidFill>
            <a:srgbClr val="C00000"/>
          </a:solidFill>
        </p:spPr>
        <p:style>
          <a:lnRef idx="2">
            <a:schemeClr val="accent2"/>
          </a:lnRef>
          <a:fillRef idx="1">
            <a:schemeClr val="lt1"/>
          </a:fillRef>
          <a:effectRef idx="0">
            <a:schemeClr val="accent2"/>
          </a:effectRef>
          <a:fontRef idx="minor">
            <a:schemeClr val="dk1"/>
          </a:fontRef>
        </p:style>
        <p:txBody>
          <a:bodyPr vert="eaVert" wrap="square" rtlCol="0">
            <a:spAutoFit/>
          </a:bodyPr>
          <a:lstStyle/>
          <a:p>
            <a:r>
              <a:rPr lang="zh-CN" altLang="en-US" sz="3200" b="1" dirty="0" smtClean="0">
                <a:solidFill>
                  <a:schemeClr val="bg1"/>
                </a:solidFill>
                <a:latin typeface="华文中宋" panose="02010600040101010101" pitchFamily="2" charset="-122"/>
                <a:ea typeface="华文中宋" panose="02010600040101010101" pitchFamily="2" charset="-122"/>
              </a:rPr>
              <a:t>结构化教学</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928"/>
    </mc:Choice>
    <mc:Fallback>
      <p:transition spd="slow" advTm="3928"/>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357158" y="519892"/>
            <a:ext cx="8501090"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CN" altLang="en-US"/>
          </a:p>
        </p:txBody>
      </p:sp>
      <p:sp>
        <p:nvSpPr>
          <p:cNvPr id="28" name="矩形 27"/>
          <p:cNvSpPr/>
          <p:nvPr/>
        </p:nvSpPr>
        <p:spPr>
          <a:xfrm>
            <a:off x="2285984" y="1591463"/>
            <a:ext cx="1367188" cy="437374"/>
          </a:xfrm>
          <a:prstGeom prst="rect">
            <a:avLst/>
          </a:prstGeom>
          <a:effectLst/>
        </p:spPr>
        <p:txBody>
          <a:bodyPr wrap="none" lIns="67383" tIns="33692" rIns="67383" bIns="33692">
            <a:spAutoFit/>
          </a:bodyPr>
          <a:lstStyle/>
          <a:p>
            <a:r>
              <a:rPr lang="zh-CN" altLang="en-US" sz="2400" b="1" dirty="0" smtClean="0">
                <a:solidFill>
                  <a:srgbClr val="FFFFFF"/>
                </a:solidFill>
                <a:latin typeface="微软雅黑" panose="020B0503020204020204" pitchFamily="34" charset="-122"/>
                <a:ea typeface="微软雅黑" panose="020B0503020204020204" pitchFamily="34" charset="-122"/>
                <a:cs typeface="Kartika" panose="02020503030404060203" pitchFamily="18" charset="0"/>
              </a:rPr>
              <a:t>深度学习</a:t>
            </a:r>
            <a:endParaRPr lang="zh-CN" altLang="en-US" sz="2400" b="1"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sp>
        <p:nvSpPr>
          <p:cNvPr id="29" name="矩形 28"/>
          <p:cNvSpPr/>
          <p:nvPr/>
        </p:nvSpPr>
        <p:spPr>
          <a:xfrm>
            <a:off x="2857488" y="2377281"/>
            <a:ext cx="196996" cy="314263"/>
          </a:xfrm>
          <a:prstGeom prst="rect">
            <a:avLst/>
          </a:prstGeom>
          <a:effectLst/>
        </p:spPr>
        <p:txBody>
          <a:bodyPr wrap="none" lIns="67383" tIns="33692" rIns="67383" bIns="33692">
            <a:spAutoFit/>
          </a:bodyPr>
          <a:lstStyle/>
          <a:p>
            <a:r>
              <a:rPr lang="zh-CN" altLang="en-US" dirty="0" smtClean="0">
                <a:solidFill>
                  <a:srgbClr val="FFFFFF"/>
                </a:solidFill>
                <a:latin typeface="微软雅黑" panose="020B0503020204020204" pitchFamily="34" charset="-122"/>
                <a:ea typeface="微软雅黑" panose="020B0503020204020204" pitchFamily="34" charset="-122"/>
                <a:cs typeface="Kartika" panose="02020503030404060203" pitchFamily="18" charset="0"/>
              </a:rPr>
              <a:t> </a:t>
            </a:r>
            <a:endParaRPr lang="zh-CN" altLang="en-US"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sp>
        <p:nvSpPr>
          <p:cNvPr id="31" name="矩形 30"/>
          <p:cNvSpPr/>
          <p:nvPr/>
        </p:nvSpPr>
        <p:spPr>
          <a:xfrm>
            <a:off x="2917349" y="3942500"/>
            <a:ext cx="1162004" cy="314263"/>
          </a:xfrm>
          <a:prstGeom prst="rect">
            <a:avLst/>
          </a:prstGeom>
          <a:effectLst/>
        </p:spPr>
        <p:txBody>
          <a:bodyPr wrap="none" lIns="67383" tIns="33692" rIns="67383" bIns="33692">
            <a:spAutoFit/>
          </a:bodyPr>
          <a:lstStyle/>
          <a:p>
            <a:r>
              <a:rPr lang="zh-CN" altLang="en-US" dirty="0">
                <a:solidFill>
                  <a:srgbClr val="FFFFFF"/>
                </a:solidFill>
                <a:latin typeface="微软雅黑" panose="020B0503020204020204" pitchFamily="34" charset="-122"/>
                <a:ea typeface="微软雅黑" panose="020B0503020204020204" pitchFamily="34" charset="-122"/>
                <a:cs typeface="Kartika" panose="02020503030404060203" pitchFamily="18" charset="0"/>
              </a:rPr>
              <a:t>输入小标题</a:t>
            </a:r>
            <a:endParaRPr lang="zh-CN" altLang="en-US"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pic>
        <p:nvPicPr>
          <p:cNvPr id="56322" name="Picture 2" descr="C:\Users\user\Desktop\111_副本.png"/>
          <p:cNvPicPr>
            <a:picLocks noChangeAspect="1" noChangeArrowheads="1"/>
          </p:cNvPicPr>
          <p:nvPr/>
        </p:nvPicPr>
        <p:blipFill>
          <a:blip r:embed="rId2"/>
          <a:srcRect/>
          <a:stretch>
            <a:fillRect/>
          </a:stretch>
        </p:blipFill>
        <p:spPr bwMode="auto">
          <a:xfrm>
            <a:off x="357158" y="448454"/>
            <a:ext cx="3572545" cy="4287054"/>
          </a:xfrm>
          <a:prstGeom prst="rect">
            <a:avLst/>
          </a:prstGeom>
          <a:solidFill>
            <a:srgbClr val="FFFFFF">
              <a:shade val="85000"/>
            </a:srgbClr>
          </a:solidFill>
          <a:ln w="9525" cap="sq">
            <a:solidFill>
              <a:srgbClr val="0000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2" descr="C:\Documents and Settings\Administrator\桌面\777_副本.jpg">
            <a:hlinkClick r:id="rId3" action="ppaction://hlinksldjump"/>
          </p:cNvPr>
          <p:cNvPicPr>
            <a:picLocks noChangeAspect="1" noChangeArrowheads="1"/>
          </p:cNvPicPr>
          <p:nvPr/>
        </p:nvPicPr>
        <p:blipFill>
          <a:blip r:embed="rId4"/>
          <a:srcRect/>
          <a:stretch>
            <a:fillRect/>
          </a:stretch>
        </p:blipFill>
        <p:spPr bwMode="auto">
          <a:xfrm>
            <a:off x="4214810" y="734206"/>
            <a:ext cx="4500973" cy="3357586"/>
          </a:xfrm>
          <a:prstGeom prst="rect">
            <a:avLst/>
          </a:prstGeom>
          <a:solidFill>
            <a:srgbClr val="FFFF99"/>
          </a:solidFill>
          <a:ln w="9525">
            <a:noFill/>
            <a:miter lim="800000"/>
            <a:headEnd/>
            <a:tailEnd/>
          </a:ln>
          <a:effectLst>
            <a:outerShdw dist="139700" dir="2700000" algn="ctr" rotWithShape="0">
              <a:srgbClr val="333333">
                <a:alpha val="56000"/>
              </a:srgbClr>
            </a:outerShdw>
          </a:effectLst>
        </p:spPr>
      </p:pic>
      <p:sp>
        <p:nvSpPr>
          <p:cNvPr id="11" name="TextBox 10"/>
          <p:cNvSpPr txBox="1"/>
          <p:nvPr/>
        </p:nvSpPr>
        <p:spPr>
          <a:xfrm>
            <a:off x="4929190" y="4306106"/>
            <a:ext cx="3500462" cy="400110"/>
          </a:xfrm>
          <a:prstGeom prst="rect">
            <a:avLst/>
          </a:prstGeom>
          <a:noFill/>
        </p:spPr>
        <p:txBody>
          <a:bodyPr wrap="square" rtlCol="0">
            <a:spAutoFit/>
          </a:bodyPr>
          <a:lstStyle/>
          <a:p>
            <a:r>
              <a:rPr lang="zh-CN" altLang="en-US" sz="2000" b="1" dirty="0" smtClean="0">
                <a:solidFill>
                  <a:srgbClr val="3333FF"/>
                </a:solidFill>
                <a:latin typeface="华文中宋" panose="02010600040101010101" pitchFamily="2" charset="-122"/>
                <a:ea typeface="华文中宋" panose="02010600040101010101" pitchFamily="2" charset="-122"/>
              </a:rPr>
              <a:t>日常教学中的学生提问记录</a:t>
            </a:r>
            <a:endParaRPr lang="zh-CN" altLang="en-US" sz="2000" b="1" dirty="0">
              <a:solidFill>
                <a:srgbClr val="3333FF"/>
              </a:solidFill>
              <a:latin typeface="华文中宋" panose="02010600040101010101" pitchFamily="2" charset="-122"/>
              <a:ea typeface="华文中宋" panose="02010600040101010101" pitchFamily="2" charset="-122"/>
            </a:endParaRPr>
          </a:p>
        </p:txBody>
      </p:sp>
      <p:sp>
        <p:nvSpPr>
          <p:cNvPr id="12" name="TextBox 11"/>
          <p:cNvSpPr txBox="1"/>
          <p:nvPr/>
        </p:nvSpPr>
        <p:spPr>
          <a:xfrm>
            <a:off x="4929190" y="234140"/>
            <a:ext cx="3357586" cy="523220"/>
          </a:xfrm>
          <a:prstGeom prst="rect">
            <a:avLst/>
          </a:prstGeom>
          <a:noFill/>
        </p:spPr>
        <p:txBody>
          <a:bodyPr wrap="square" rtlCol="0">
            <a:spAutoFit/>
          </a:bodyPr>
          <a:lstStyle/>
          <a:p>
            <a:r>
              <a:rPr lang="zh-CN" altLang="en-US" dirty="0" smtClean="0"/>
              <a:t>        </a:t>
            </a:r>
            <a:r>
              <a:rPr lang="zh-CN" altLang="en-US" sz="2800" b="1" dirty="0" smtClean="0">
                <a:solidFill>
                  <a:srgbClr val="FF0000"/>
                </a:solidFill>
              </a:rPr>
              <a:t>“问题”作业</a:t>
            </a:r>
            <a:endParaRPr lang="zh-CN" altLang="en-US" sz="28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10832"/>
    </mc:Choice>
    <mc:Fallback>
      <p:transition spd="slow" advTm="10832"/>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1296270" y="591330"/>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zh-CN" altLang="en-US" dirty="0" smtClean="0"/>
              <a:t>深度学习是一种深层的机器学习模型，其深度体现在对特征的多次变换上</a:t>
            </a:r>
            <a:r>
              <a:rPr lang="en-US" altLang="zh-CN" dirty="0" smtClean="0"/>
              <a:t>……</a:t>
            </a:r>
            <a:r>
              <a:rPr lang="zh-CN" altLang="en-US" dirty="0" smtClean="0"/>
              <a:t>当前，深度学习是机器学习领域最热门的分支”</a:t>
            </a:r>
            <a:endParaRPr lang="zh-CN" altLang="en-US" dirty="0"/>
          </a:p>
        </p:txBody>
      </p:sp>
      <p:sp>
        <p:nvSpPr>
          <p:cNvPr id="19" name="TextBox 18"/>
          <p:cNvSpPr txBox="1"/>
          <p:nvPr/>
        </p:nvSpPr>
        <p:spPr>
          <a:xfrm>
            <a:off x="785786" y="1019958"/>
            <a:ext cx="7143800" cy="2654563"/>
          </a:xfrm>
          <a:prstGeom prst="rect">
            <a:avLst/>
          </a:prstGeom>
        </p:spPr>
        <p:style>
          <a:lnRef idx="2">
            <a:schemeClr val="accent1"/>
          </a:lnRef>
          <a:fillRef idx="1">
            <a:schemeClr val="lt1"/>
          </a:fillRef>
          <a:effectRef idx="0">
            <a:schemeClr val="accent1"/>
          </a:effectRef>
          <a:fontRef idx="minor">
            <a:schemeClr val="dk1"/>
          </a:fontRef>
        </p:style>
        <p:txBody>
          <a:bodyPr wrap="square" lIns="91429" tIns="45715" rIns="91429" bIns="45715" rtlCol="0">
            <a:spAutoFit/>
          </a:bodyPr>
          <a:lstStyle/>
          <a:p>
            <a:pPr>
              <a:lnSpc>
                <a:spcPct val="150000"/>
              </a:lnSpc>
            </a:pPr>
            <a:r>
              <a:rPr lang="zh-CN" altLang="en-US" sz="2800" b="1" dirty="0" smtClean="0">
                <a:latin typeface="华文中宋" panose="02010600040101010101" pitchFamily="2" charset="-122"/>
                <a:ea typeface="华文中宋" panose="02010600040101010101" pitchFamily="2" charset="-122"/>
              </a:rPr>
              <a:t>     深度学习是一种深层的</a:t>
            </a:r>
            <a:r>
              <a:rPr lang="zh-CN" altLang="en-US" sz="2800" b="1" dirty="0" smtClean="0">
                <a:solidFill>
                  <a:srgbClr val="EB193E"/>
                </a:solidFill>
                <a:latin typeface="华文中宋" panose="02010600040101010101" pitchFamily="2" charset="-122"/>
                <a:ea typeface="华文中宋" panose="02010600040101010101" pitchFamily="2" charset="-122"/>
              </a:rPr>
              <a:t>机器学习</a:t>
            </a:r>
            <a:r>
              <a:rPr lang="zh-CN" altLang="en-US" sz="2800" b="1" dirty="0" smtClean="0">
                <a:latin typeface="华文中宋" panose="02010600040101010101" pitchFamily="2" charset="-122"/>
                <a:ea typeface="华文中宋" panose="02010600040101010101" pitchFamily="2" charset="-122"/>
              </a:rPr>
              <a:t>模型，其深度体现在对特征的多次变换上</a:t>
            </a:r>
            <a:r>
              <a:rPr lang="en-US" altLang="zh-CN" sz="2800" b="1" dirty="0" smtClean="0">
                <a:latin typeface="华文中宋" panose="02010600040101010101" pitchFamily="2" charset="-122"/>
                <a:ea typeface="华文中宋" panose="02010600040101010101" pitchFamily="2" charset="-122"/>
              </a:rPr>
              <a:t>……</a:t>
            </a:r>
            <a:r>
              <a:rPr lang="zh-CN" altLang="en-US" sz="2800" b="1" dirty="0" smtClean="0">
                <a:latin typeface="华文中宋" panose="02010600040101010101" pitchFamily="2" charset="-122"/>
                <a:ea typeface="华文中宋" panose="02010600040101010101" pitchFamily="2" charset="-122"/>
              </a:rPr>
              <a:t>当前，深度学习是</a:t>
            </a:r>
            <a:r>
              <a:rPr lang="zh-CN" altLang="en-US" sz="2800" b="1" dirty="0" smtClean="0">
                <a:solidFill>
                  <a:srgbClr val="EB193E"/>
                </a:solidFill>
                <a:latin typeface="华文中宋" panose="02010600040101010101" pitchFamily="2" charset="-122"/>
                <a:ea typeface="华文中宋" panose="02010600040101010101" pitchFamily="2" charset="-122"/>
              </a:rPr>
              <a:t>机器学习领域</a:t>
            </a:r>
            <a:r>
              <a:rPr lang="zh-CN" altLang="en-US" sz="2800" b="1" dirty="0" smtClean="0">
                <a:latin typeface="华文中宋" panose="02010600040101010101" pitchFamily="2" charset="-122"/>
                <a:ea typeface="华文中宋" panose="02010600040101010101" pitchFamily="2" charset="-122"/>
              </a:rPr>
              <a:t>最热门的分支。</a:t>
            </a:r>
            <a:endParaRPr lang="en-US" altLang="zh-CN" sz="2800" b="1" dirty="0" smtClean="0">
              <a:latin typeface="华文中宋" panose="02010600040101010101" pitchFamily="2" charset="-122"/>
              <a:ea typeface="华文中宋" panose="02010600040101010101" pitchFamily="2" charset="-122"/>
            </a:endParaRPr>
          </a:p>
          <a:p>
            <a:pPr>
              <a:lnSpc>
                <a:spcPct val="150000"/>
              </a:lnSpc>
            </a:pPr>
            <a:r>
              <a:rPr lang="en-US" altLang="zh-CN" sz="2400" b="1" dirty="0" smtClean="0">
                <a:latin typeface="华文中宋" panose="02010600040101010101" pitchFamily="2" charset="-122"/>
                <a:ea typeface="华文中宋" panose="02010600040101010101" pitchFamily="2" charset="-122"/>
              </a:rPr>
              <a:t>             —</a:t>
            </a:r>
            <a:r>
              <a:rPr lang="zh-CN" altLang="en-US" sz="2400" b="1" dirty="0" smtClean="0">
                <a:latin typeface="华文中宋" panose="02010600040101010101" pitchFamily="2" charset="-122"/>
                <a:ea typeface="华文中宋" panose="02010600040101010101" pitchFamily="2" charset="-122"/>
              </a:rPr>
              <a:t>胡越等</a:t>
            </a:r>
            <a:r>
              <a:rPr lang="en-US" altLang="zh-CN" sz="2400" b="1" dirty="0" smtClean="0">
                <a:latin typeface="华文中宋" panose="02010600040101010101" pitchFamily="2" charset="-122"/>
                <a:ea typeface="华文中宋" panose="02010600040101010101" pitchFamily="2" charset="-122"/>
              </a:rPr>
              <a:t>《</a:t>
            </a:r>
            <a:r>
              <a:rPr lang="zh-CN" altLang="en-US" sz="2400" b="1" dirty="0" smtClean="0">
                <a:latin typeface="华文中宋" panose="02010600040101010101" pitchFamily="2" charset="-122"/>
                <a:ea typeface="华文中宋" panose="02010600040101010101" pitchFamily="2" charset="-122"/>
              </a:rPr>
              <a:t>关于深度学习的综述与讨论</a:t>
            </a:r>
            <a:r>
              <a:rPr lang="en-US" altLang="zh-CN" sz="2400" b="1" dirty="0" smtClean="0">
                <a:latin typeface="华文中宋" panose="02010600040101010101" pitchFamily="2" charset="-122"/>
                <a:ea typeface="华文中宋" panose="02010600040101010101" pitchFamily="2" charset="-122"/>
              </a:rPr>
              <a:t>》</a:t>
            </a:r>
            <a:endParaRPr lang="zh-CN" altLang="en-US" sz="2400" b="1" dirty="0">
              <a:latin typeface="华文中宋" panose="02010600040101010101" pitchFamily="2" charset="-122"/>
              <a:ea typeface="华文中宋" panose="02010600040101010101" pitchFamily="2" charset="-122"/>
            </a:endParaRPr>
          </a:p>
        </p:txBody>
      </p:sp>
      <p:sp>
        <p:nvSpPr>
          <p:cNvPr id="20" name="矩形 19"/>
          <p:cNvSpPr/>
          <p:nvPr/>
        </p:nvSpPr>
        <p:spPr>
          <a:xfrm>
            <a:off x="928662" y="4234668"/>
            <a:ext cx="7725170" cy="523210"/>
          </a:xfrm>
          <a:prstGeom prst="rect">
            <a:avLst/>
          </a:prstGeom>
        </p:spPr>
        <p:txBody>
          <a:bodyPr wrap="none" lIns="91429" tIns="45715" rIns="91429" bIns="45715">
            <a:spAutoFit/>
          </a:bodyPr>
          <a:lstStyle/>
          <a:p>
            <a:r>
              <a:rPr lang="zh-CN" altLang="en-US" sz="2800" b="1" dirty="0" smtClean="0">
                <a:solidFill>
                  <a:srgbClr val="EB193E"/>
                </a:solidFill>
                <a:latin typeface="华文中宋" panose="02010600040101010101" pitchFamily="2" charset="-122"/>
                <a:ea typeface="华文中宋" panose="02010600040101010101" pitchFamily="2" charset="-122"/>
              </a:rPr>
              <a:t>深度学习”发韧于人工智能领域的“机器学习”</a:t>
            </a:r>
            <a:endParaRPr lang="zh-CN" altLang="en-US" sz="2800" b="1" dirty="0">
              <a:solidFill>
                <a:srgbClr val="EB193E"/>
              </a:solidFill>
              <a:latin typeface="华文中宋" panose="02010600040101010101" pitchFamily="2" charset="-122"/>
              <a:ea typeface="华文中宋" panose="02010600040101010101" pitchFamily="2" charset="-122"/>
            </a:endParaRPr>
          </a:p>
        </p:txBody>
      </p:sp>
      <p:sp>
        <p:nvSpPr>
          <p:cNvPr id="21" name="下箭头 20"/>
          <p:cNvSpPr/>
          <p:nvPr/>
        </p:nvSpPr>
        <p:spPr>
          <a:xfrm>
            <a:off x="3714744" y="3734602"/>
            <a:ext cx="500066" cy="428628"/>
          </a:xfrm>
          <a:prstGeom prst="down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CN" altLang="en-US"/>
          </a:p>
        </p:txBody>
      </p:sp>
      <p:sp>
        <p:nvSpPr>
          <p:cNvPr id="22" name="矩形 21"/>
          <p:cNvSpPr/>
          <p:nvPr/>
        </p:nvSpPr>
        <p:spPr>
          <a:xfrm>
            <a:off x="1285853" y="234140"/>
            <a:ext cx="6511697" cy="523210"/>
          </a:xfrm>
          <a:prstGeom prst="rect">
            <a:avLst/>
          </a:prstGeom>
          <a:solidFill>
            <a:srgbClr val="EB193E"/>
          </a:solidFill>
        </p:spPr>
        <p:style>
          <a:lnRef idx="1">
            <a:schemeClr val="accent2"/>
          </a:lnRef>
          <a:fillRef idx="3">
            <a:schemeClr val="accent2"/>
          </a:fillRef>
          <a:effectRef idx="2">
            <a:schemeClr val="accent2"/>
          </a:effectRef>
          <a:fontRef idx="minor">
            <a:schemeClr val="lt1"/>
          </a:fontRef>
        </p:style>
        <p:txBody>
          <a:bodyPr wrap="none" lIns="91429" tIns="45715" rIns="91429" bIns="45715">
            <a:spAutoFit/>
          </a:bodyPr>
          <a:lstStyle/>
          <a:p>
            <a:r>
              <a:rPr lang="zh-CN" altLang="en-US" sz="2800" b="1" dirty="0" smtClean="0">
                <a:latin typeface="华文中宋" panose="02010600040101010101" pitchFamily="2" charset="-122"/>
                <a:ea typeface="华文中宋" panose="02010600040101010101" pitchFamily="2" charset="-122"/>
              </a:rPr>
              <a:t>（</a:t>
            </a:r>
            <a:r>
              <a:rPr lang="en-US" altLang="zh-CN" sz="2800" b="1" dirty="0" smtClean="0">
                <a:latin typeface="华文中宋" panose="02010600040101010101" pitchFamily="2" charset="-122"/>
                <a:ea typeface="华文中宋" panose="02010600040101010101" pitchFamily="2" charset="-122"/>
              </a:rPr>
              <a:t>1</a:t>
            </a:r>
            <a:r>
              <a:rPr lang="zh-CN" altLang="en-US" sz="2800" b="1" dirty="0" smtClean="0">
                <a:latin typeface="华文中宋" panose="02010600040101010101" pitchFamily="2" charset="-122"/>
                <a:ea typeface="华文中宋" panose="02010600040101010101" pitchFamily="2" charset="-122"/>
              </a:rPr>
              <a:t>）什么是中学历史学科的深度学习？</a:t>
            </a:r>
            <a:endParaRPr lang="zh-CN" altLang="en-US" sz="2800" b="1" dirty="0">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4640"/>
    </mc:Choice>
    <mc:Fallback>
      <p:transition spd="slow" advTm="46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14282" y="1091396"/>
            <a:ext cx="8501122" cy="3350907"/>
          </a:xfrm>
          <a:prstGeom prst="rect">
            <a:avLst/>
          </a:prstGeom>
        </p:spPr>
        <p:style>
          <a:lnRef idx="2">
            <a:schemeClr val="accent1"/>
          </a:lnRef>
          <a:fillRef idx="1">
            <a:schemeClr val="lt1"/>
          </a:fillRef>
          <a:effectRef idx="0">
            <a:schemeClr val="accent1"/>
          </a:effectRef>
          <a:fontRef idx="minor">
            <a:schemeClr val="dk1"/>
          </a:fontRef>
        </p:style>
        <p:txBody>
          <a:bodyPr wrap="square" lIns="91429" tIns="45715" rIns="91429" bIns="45715" rtlCol="0">
            <a:spAutoFit/>
          </a:bodyPr>
          <a:lstStyle/>
          <a:p>
            <a:pPr>
              <a:lnSpc>
                <a:spcPct val="150000"/>
              </a:lnSpc>
            </a:pPr>
            <a:r>
              <a:rPr lang="zh-CN" altLang="en-US" sz="2400" b="1" dirty="0" smtClean="0">
                <a:latin typeface="华文中宋" panose="02010600040101010101" pitchFamily="2" charset="-122"/>
                <a:ea typeface="华文中宋" panose="02010600040101010101" pitchFamily="2" charset="-122"/>
              </a:rPr>
              <a:t>    所谓深度学习，就是指在教师引领下，学生围绕着具有挑战性的学习主题，全身心积极参与、体验成功、获得发展的有意义的学习过程。</a:t>
            </a:r>
            <a:endParaRPr lang="en-US" altLang="zh-CN" sz="2400" b="1" dirty="0" smtClean="0">
              <a:latin typeface="华文中宋" panose="02010600040101010101" pitchFamily="2" charset="-122"/>
              <a:ea typeface="华文中宋" panose="02010600040101010101" pitchFamily="2" charset="-122"/>
            </a:endParaRPr>
          </a:p>
          <a:p>
            <a:pPr>
              <a:lnSpc>
                <a:spcPct val="150000"/>
              </a:lnSpc>
            </a:pPr>
            <a:r>
              <a:rPr lang="en-US" altLang="zh-CN" sz="2400" b="1" dirty="0" smtClean="0">
                <a:latin typeface="华文中宋" panose="02010600040101010101" pitchFamily="2" charset="-122"/>
                <a:ea typeface="华文中宋" panose="02010600040101010101" pitchFamily="2" charset="-122"/>
              </a:rPr>
              <a:t>                             —</a:t>
            </a:r>
            <a:r>
              <a:rPr lang="zh-CN" altLang="en-US" sz="2400" b="1" dirty="0" smtClean="0">
                <a:latin typeface="华文中宋" panose="02010600040101010101" pitchFamily="2" charset="-122"/>
                <a:ea typeface="华文中宋" panose="02010600040101010101" pitchFamily="2" charset="-122"/>
              </a:rPr>
              <a:t>郭华</a:t>
            </a:r>
            <a:r>
              <a:rPr lang="en-US" altLang="zh-CN" sz="2400" b="1" dirty="0" smtClean="0">
                <a:latin typeface="华文中宋" panose="02010600040101010101" pitchFamily="2" charset="-122"/>
                <a:ea typeface="华文中宋" panose="02010600040101010101" pitchFamily="2" charset="-122"/>
              </a:rPr>
              <a:t>《</a:t>
            </a:r>
            <a:r>
              <a:rPr lang="zh-CN" altLang="en-US" sz="2400" b="1" dirty="0" smtClean="0">
                <a:latin typeface="华文中宋" panose="02010600040101010101" pitchFamily="2" charset="-122"/>
                <a:ea typeface="华文中宋" panose="02010600040101010101" pitchFamily="2" charset="-122"/>
              </a:rPr>
              <a:t>深度学习与课堂教学改进</a:t>
            </a:r>
            <a:r>
              <a:rPr lang="en-US" altLang="zh-CN" sz="2400" b="1" dirty="0" smtClean="0">
                <a:latin typeface="华文中宋" panose="02010600040101010101" pitchFamily="2" charset="-122"/>
                <a:ea typeface="华文中宋" panose="02010600040101010101" pitchFamily="2" charset="-122"/>
              </a:rPr>
              <a:t>》</a:t>
            </a:r>
            <a:endParaRPr lang="en-US" altLang="zh-CN" sz="2400" b="1" dirty="0" smtClean="0">
              <a:latin typeface="华文中宋" panose="02010600040101010101" pitchFamily="2" charset="-122"/>
              <a:ea typeface="华文中宋" panose="02010600040101010101" pitchFamily="2" charset="-122"/>
            </a:endParaRPr>
          </a:p>
          <a:p>
            <a:pPr>
              <a:lnSpc>
                <a:spcPct val="150000"/>
              </a:lnSpc>
            </a:pPr>
            <a:r>
              <a:rPr lang="zh-CN" altLang="en-US" sz="2400" b="1" dirty="0" smtClean="0">
                <a:latin typeface="华文中宋" panose="02010600040101010101" pitchFamily="2" charset="-122"/>
                <a:ea typeface="华文中宋" panose="02010600040101010101" pitchFamily="2" charset="-122"/>
              </a:rPr>
              <a:t>    深度学习是一种基于高阶思维发展的理解性学习</a:t>
            </a:r>
            <a:endParaRPr lang="en-US" altLang="zh-CN" sz="2400" b="1" dirty="0" smtClean="0">
              <a:latin typeface="华文中宋" panose="02010600040101010101" pitchFamily="2" charset="-122"/>
              <a:ea typeface="华文中宋" panose="02010600040101010101" pitchFamily="2" charset="-122"/>
            </a:endParaRPr>
          </a:p>
          <a:p>
            <a:pPr>
              <a:lnSpc>
                <a:spcPct val="150000"/>
              </a:lnSpc>
            </a:pPr>
            <a:r>
              <a:rPr lang="en-US" altLang="zh-CN" sz="2400" b="1" dirty="0" smtClean="0">
                <a:latin typeface="华文中宋" panose="02010600040101010101" pitchFamily="2" charset="-122"/>
                <a:ea typeface="华文中宋" panose="02010600040101010101" pitchFamily="2" charset="-122"/>
              </a:rPr>
              <a:t>                  —</a:t>
            </a:r>
            <a:r>
              <a:rPr lang="zh-CN" altLang="en-US" sz="2400" b="1" dirty="0" smtClean="0">
                <a:latin typeface="华文中宋" panose="02010600040101010101" pitchFamily="2" charset="-122"/>
                <a:ea typeface="华文中宋" panose="02010600040101010101" pitchFamily="2" charset="-122"/>
              </a:rPr>
              <a:t>安富海</a:t>
            </a:r>
            <a:r>
              <a:rPr lang="en-US" sz="2400" b="1" dirty="0" smtClean="0">
                <a:latin typeface="华文中宋" panose="02010600040101010101" pitchFamily="2" charset="-122"/>
                <a:ea typeface="华文中宋" panose="02010600040101010101" pitchFamily="2" charset="-122"/>
              </a:rPr>
              <a:t>.</a:t>
            </a:r>
            <a:r>
              <a:rPr lang="en-US" altLang="zh-CN" sz="2400" b="1" dirty="0" smtClean="0">
                <a:latin typeface="华文中宋" panose="02010600040101010101" pitchFamily="2" charset="-122"/>
                <a:ea typeface="华文中宋" panose="02010600040101010101" pitchFamily="2" charset="-122"/>
              </a:rPr>
              <a:t>《</a:t>
            </a:r>
            <a:r>
              <a:rPr lang="zh-CN" altLang="en-US" sz="2400" b="1" dirty="0" smtClean="0">
                <a:latin typeface="华文中宋" panose="02010600040101010101" pitchFamily="2" charset="-122"/>
                <a:ea typeface="华文中宋" panose="02010600040101010101" pitchFamily="2" charset="-122"/>
              </a:rPr>
              <a:t>促进深度学习的课堂教学策略研究</a:t>
            </a:r>
            <a:r>
              <a:rPr lang="en-US" altLang="zh-CN" sz="2400" b="1" dirty="0" smtClean="0">
                <a:latin typeface="华文中宋" panose="02010600040101010101" pitchFamily="2" charset="-122"/>
                <a:ea typeface="华文中宋" panose="02010600040101010101" pitchFamily="2" charset="-122"/>
              </a:rPr>
              <a:t>》</a:t>
            </a:r>
            <a:endParaRPr lang="en-US" altLang="zh-CN" sz="2400" b="1" dirty="0" smtClean="0">
              <a:latin typeface="华文中宋" panose="02010600040101010101" pitchFamily="2" charset="-122"/>
              <a:ea typeface="华文中宋" panose="02010600040101010101" pitchFamily="2" charset="-122"/>
            </a:endParaRPr>
          </a:p>
        </p:txBody>
      </p:sp>
      <p:sp>
        <p:nvSpPr>
          <p:cNvPr id="9" name="矩形 8"/>
          <p:cNvSpPr/>
          <p:nvPr/>
        </p:nvSpPr>
        <p:spPr>
          <a:xfrm>
            <a:off x="1428729" y="234140"/>
            <a:ext cx="6511697" cy="523210"/>
          </a:xfrm>
          <a:prstGeom prst="rect">
            <a:avLst/>
          </a:prstGeom>
          <a:solidFill>
            <a:srgbClr val="EB193E"/>
          </a:solidFill>
        </p:spPr>
        <p:style>
          <a:lnRef idx="1">
            <a:schemeClr val="accent2"/>
          </a:lnRef>
          <a:fillRef idx="3">
            <a:schemeClr val="accent2"/>
          </a:fillRef>
          <a:effectRef idx="2">
            <a:schemeClr val="accent2"/>
          </a:effectRef>
          <a:fontRef idx="minor">
            <a:schemeClr val="lt1"/>
          </a:fontRef>
        </p:style>
        <p:txBody>
          <a:bodyPr wrap="none" lIns="91429" tIns="45715" rIns="91429" bIns="45715">
            <a:spAutoFit/>
          </a:bodyPr>
          <a:lstStyle/>
          <a:p>
            <a:r>
              <a:rPr lang="zh-CN" altLang="en-US" sz="2800" b="1" dirty="0" smtClean="0">
                <a:latin typeface="华文中宋" panose="02010600040101010101" pitchFamily="2" charset="-122"/>
                <a:ea typeface="华文中宋" panose="02010600040101010101" pitchFamily="2" charset="-122"/>
              </a:rPr>
              <a:t>（</a:t>
            </a:r>
            <a:r>
              <a:rPr lang="en-US" altLang="zh-CN" sz="2800" b="1" dirty="0" smtClean="0">
                <a:latin typeface="华文中宋" panose="02010600040101010101" pitchFamily="2" charset="-122"/>
                <a:ea typeface="华文中宋" panose="02010600040101010101" pitchFamily="2" charset="-122"/>
              </a:rPr>
              <a:t>1</a:t>
            </a:r>
            <a:r>
              <a:rPr lang="zh-CN" altLang="en-US" sz="2800" b="1" dirty="0" smtClean="0">
                <a:latin typeface="华文中宋" panose="02010600040101010101" pitchFamily="2" charset="-122"/>
                <a:ea typeface="华文中宋" panose="02010600040101010101" pitchFamily="2" charset="-122"/>
              </a:rPr>
              <a:t>）什么是中学历史学科的深度学习？</a:t>
            </a:r>
            <a:endParaRPr lang="zh-CN" altLang="en-US" sz="2800" b="1" dirty="0">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4640"/>
    </mc:Choice>
    <mc:Fallback>
      <p:transition spd="slow" advTm="46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linds(horizontal)">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linds(horizontal)">
                                      <p:cBhvr>
                                        <p:cTn id="15" dur="500"/>
                                        <p:tgtEl>
                                          <p:spTgt spid="8">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blinds(horizontal)">
                                      <p:cBhvr>
                                        <p:cTn id="1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1296270" y="591330"/>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zh-CN" altLang="en-US" dirty="0" smtClean="0"/>
              <a:t>深度学习是一种深层的机器学习模型，其深度体现在对特征的多次变换上</a:t>
            </a:r>
            <a:r>
              <a:rPr lang="en-US" altLang="zh-CN" dirty="0" smtClean="0"/>
              <a:t>……</a:t>
            </a:r>
            <a:r>
              <a:rPr lang="zh-CN" altLang="en-US" dirty="0" smtClean="0"/>
              <a:t>当前，深度学习是机器学习领域最热门的分支”</a:t>
            </a:r>
            <a:endParaRPr lang="zh-CN" altLang="en-US" dirty="0"/>
          </a:p>
        </p:txBody>
      </p:sp>
      <p:sp>
        <p:nvSpPr>
          <p:cNvPr id="19" name="TextBox 18"/>
          <p:cNvSpPr txBox="1"/>
          <p:nvPr/>
        </p:nvSpPr>
        <p:spPr>
          <a:xfrm>
            <a:off x="571472" y="1234272"/>
            <a:ext cx="7500990" cy="2031315"/>
          </a:xfrm>
          <a:prstGeom prst="rect">
            <a:avLst/>
          </a:prstGeom>
        </p:spPr>
        <p:style>
          <a:lnRef idx="2">
            <a:schemeClr val="accent1"/>
          </a:lnRef>
          <a:fillRef idx="1">
            <a:schemeClr val="lt1"/>
          </a:fillRef>
          <a:effectRef idx="0">
            <a:schemeClr val="accent1"/>
          </a:effectRef>
          <a:fontRef idx="minor">
            <a:schemeClr val="dk1"/>
          </a:fontRef>
        </p:style>
        <p:txBody>
          <a:bodyPr wrap="square" lIns="91429" tIns="45715" rIns="91429" bIns="45715" rtlCol="0">
            <a:spAutoFit/>
          </a:bodyPr>
          <a:lstStyle/>
          <a:p>
            <a:pPr>
              <a:lnSpc>
                <a:spcPct val="150000"/>
              </a:lnSpc>
            </a:pPr>
            <a:r>
              <a:rPr lang="zh-CN" altLang="en-US" sz="2800" b="1" dirty="0" smtClean="0">
                <a:latin typeface="华文中宋" panose="02010600040101010101" pitchFamily="2" charset="-122"/>
                <a:ea typeface="华文中宋" panose="02010600040101010101" pitchFamily="2" charset="-122"/>
              </a:rPr>
              <a:t>      深度学习研究对象多为大学生，对中小学生和成人关注不足。</a:t>
            </a:r>
            <a:endParaRPr lang="en-US" altLang="zh-CN" sz="2800" b="1" dirty="0" smtClean="0">
              <a:latin typeface="华文中宋" panose="02010600040101010101" pitchFamily="2" charset="-122"/>
              <a:ea typeface="华文中宋" panose="02010600040101010101" pitchFamily="2" charset="-122"/>
            </a:endParaRPr>
          </a:p>
          <a:p>
            <a:pPr>
              <a:lnSpc>
                <a:spcPct val="150000"/>
              </a:lnSpc>
            </a:pPr>
            <a:r>
              <a:rPr lang="en-US" altLang="zh-CN" sz="2800" b="1" dirty="0" smtClean="0">
                <a:latin typeface="华文中宋" panose="02010600040101010101" pitchFamily="2" charset="-122"/>
                <a:ea typeface="华文中宋" panose="02010600040101010101" pitchFamily="2" charset="-122"/>
              </a:rPr>
              <a:t>   —</a:t>
            </a:r>
            <a:r>
              <a:rPr lang="zh-CN" altLang="en-US" sz="2400" b="1" dirty="0" smtClean="0">
                <a:latin typeface="华文中宋" panose="02010600040101010101" pitchFamily="2" charset="-122"/>
                <a:ea typeface="华文中宋" panose="02010600040101010101" pitchFamily="2" charset="-122"/>
              </a:rPr>
              <a:t>沈霞娟等</a:t>
            </a:r>
            <a:r>
              <a:rPr lang="en-US" altLang="zh-CN" sz="2400" b="1" dirty="0" smtClean="0">
                <a:latin typeface="华文中宋" panose="02010600040101010101" pitchFamily="2" charset="-122"/>
                <a:ea typeface="华文中宋" panose="02010600040101010101" pitchFamily="2" charset="-122"/>
              </a:rPr>
              <a:t>《</a:t>
            </a:r>
            <a:r>
              <a:rPr lang="zh-CN" altLang="en-US" sz="2400" b="1" dirty="0" smtClean="0">
                <a:latin typeface="华文中宋" panose="02010600040101010101" pitchFamily="2" charset="-122"/>
                <a:ea typeface="华文中宋" panose="02010600040101010101" pitchFamily="2" charset="-122"/>
              </a:rPr>
              <a:t>国外近十年深度学习实证研究综述</a:t>
            </a:r>
            <a:r>
              <a:rPr lang="en-US" altLang="zh-CN" sz="2400" b="1" dirty="0" smtClean="0">
                <a:latin typeface="华文中宋" panose="02010600040101010101" pitchFamily="2" charset="-122"/>
                <a:ea typeface="华文中宋" panose="02010600040101010101" pitchFamily="2" charset="-122"/>
              </a:rPr>
              <a:t>》</a:t>
            </a:r>
            <a:endParaRPr lang="zh-CN" altLang="en-US" sz="2400" b="1" dirty="0">
              <a:latin typeface="华文中宋" panose="02010600040101010101" pitchFamily="2" charset="-122"/>
              <a:ea typeface="华文中宋" panose="02010600040101010101" pitchFamily="2" charset="-122"/>
            </a:endParaRPr>
          </a:p>
        </p:txBody>
      </p:sp>
      <p:sp>
        <p:nvSpPr>
          <p:cNvPr id="20" name="矩形 19"/>
          <p:cNvSpPr/>
          <p:nvPr/>
        </p:nvSpPr>
        <p:spPr>
          <a:xfrm>
            <a:off x="500034" y="3877478"/>
            <a:ext cx="8084242" cy="523210"/>
          </a:xfrm>
          <a:prstGeom prst="rect">
            <a:avLst/>
          </a:prstGeom>
        </p:spPr>
        <p:txBody>
          <a:bodyPr wrap="none" lIns="91429" tIns="45715" rIns="91429" bIns="45715">
            <a:spAutoFit/>
          </a:bodyPr>
          <a:lstStyle/>
          <a:p>
            <a:r>
              <a:rPr lang="zh-CN" altLang="en-US" sz="2800" b="1" dirty="0" smtClean="0">
                <a:solidFill>
                  <a:srgbClr val="EB193E"/>
                </a:solidFill>
                <a:latin typeface="华文中宋" panose="02010600040101010101" pitchFamily="2" charset="-122"/>
                <a:ea typeface="华文中宋" panose="02010600040101010101" pitchFamily="2" charset="-122"/>
              </a:rPr>
              <a:t>中学历史学科对“深度学习”的研究目前还显不够</a:t>
            </a:r>
            <a:endParaRPr lang="zh-CN" altLang="en-US" sz="2800" b="1" dirty="0">
              <a:solidFill>
                <a:srgbClr val="EB193E"/>
              </a:solidFill>
              <a:latin typeface="华文中宋" panose="02010600040101010101" pitchFamily="2" charset="-122"/>
              <a:ea typeface="华文中宋" panose="02010600040101010101" pitchFamily="2" charset="-122"/>
            </a:endParaRPr>
          </a:p>
        </p:txBody>
      </p:sp>
      <p:sp>
        <p:nvSpPr>
          <p:cNvPr id="21" name="下箭头 20"/>
          <p:cNvSpPr/>
          <p:nvPr/>
        </p:nvSpPr>
        <p:spPr>
          <a:xfrm>
            <a:off x="3571868" y="3305974"/>
            <a:ext cx="500066" cy="428628"/>
          </a:xfrm>
          <a:prstGeom prst="down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CN" altLang="en-US"/>
          </a:p>
        </p:txBody>
      </p:sp>
      <p:sp>
        <p:nvSpPr>
          <p:cNvPr id="8" name="矩形 7"/>
          <p:cNvSpPr/>
          <p:nvPr/>
        </p:nvSpPr>
        <p:spPr>
          <a:xfrm>
            <a:off x="1285853" y="377016"/>
            <a:ext cx="6511697" cy="523210"/>
          </a:xfrm>
          <a:prstGeom prst="rect">
            <a:avLst/>
          </a:prstGeom>
          <a:solidFill>
            <a:srgbClr val="EB193E"/>
          </a:solidFill>
        </p:spPr>
        <p:style>
          <a:lnRef idx="1">
            <a:schemeClr val="accent2"/>
          </a:lnRef>
          <a:fillRef idx="3">
            <a:schemeClr val="accent2"/>
          </a:fillRef>
          <a:effectRef idx="2">
            <a:schemeClr val="accent2"/>
          </a:effectRef>
          <a:fontRef idx="minor">
            <a:schemeClr val="lt1"/>
          </a:fontRef>
        </p:style>
        <p:txBody>
          <a:bodyPr wrap="none" lIns="91429" tIns="45715" rIns="91429" bIns="45715">
            <a:spAutoFit/>
          </a:bodyPr>
          <a:lstStyle/>
          <a:p>
            <a:r>
              <a:rPr lang="zh-CN" altLang="en-US" sz="2800" b="1" dirty="0" smtClean="0">
                <a:latin typeface="华文中宋" panose="02010600040101010101" pitchFamily="2" charset="-122"/>
                <a:ea typeface="华文中宋" panose="02010600040101010101" pitchFamily="2" charset="-122"/>
              </a:rPr>
              <a:t>（</a:t>
            </a:r>
            <a:r>
              <a:rPr lang="en-US" altLang="zh-CN" sz="2800" b="1" dirty="0" smtClean="0">
                <a:latin typeface="华文中宋" panose="02010600040101010101" pitchFamily="2" charset="-122"/>
                <a:ea typeface="华文中宋" panose="02010600040101010101" pitchFamily="2" charset="-122"/>
              </a:rPr>
              <a:t>1</a:t>
            </a:r>
            <a:r>
              <a:rPr lang="zh-CN" altLang="en-US" sz="2800" b="1" dirty="0" smtClean="0">
                <a:latin typeface="华文中宋" panose="02010600040101010101" pitchFamily="2" charset="-122"/>
                <a:ea typeface="华文中宋" panose="02010600040101010101" pitchFamily="2" charset="-122"/>
              </a:rPr>
              <a:t>）什么是中学历史学科的深度学习？</a:t>
            </a:r>
            <a:endParaRPr lang="zh-CN" altLang="en-US" sz="2800" b="1" dirty="0">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4640"/>
    </mc:Choice>
    <mc:Fallback>
      <p:transition spd="slow" advTm="46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1296270" y="948520"/>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CN" altLang="en-US"/>
          </a:p>
        </p:txBody>
      </p:sp>
      <p:sp>
        <p:nvSpPr>
          <p:cNvPr id="2" name="矩形 1"/>
          <p:cNvSpPr/>
          <p:nvPr/>
        </p:nvSpPr>
        <p:spPr>
          <a:xfrm>
            <a:off x="2143108" y="805644"/>
            <a:ext cx="6286544" cy="1694273"/>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lIns="89848" tIns="44924" rIns="89848" bIns="44924" rtlCol="0" anchor="ctr"/>
          <a:lstStyle/>
          <a:p>
            <a:pPr algn="ctr"/>
            <a:endParaRPr lang="zh-CN" altLang="en-US" sz="1000" dirty="0">
              <a:solidFill>
                <a:schemeClr val="tx1">
                  <a:lumMod val="65000"/>
                  <a:lumOff val="35000"/>
                </a:schemeClr>
              </a:solidFill>
              <a:ea typeface="微软雅黑" panose="020B0503020204020204" pitchFamily="34" charset="-122"/>
            </a:endParaRPr>
          </a:p>
        </p:txBody>
      </p:sp>
      <p:sp>
        <p:nvSpPr>
          <p:cNvPr id="3" name="矩形 2"/>
          <p:cNvSpPr/>
          <p:nvPr/>
        </p:nvSpPr>
        <p:spPr>
          <a:xfrm>
            <a:off x="2071670" y="2591594"/>
            <a:ext cx="6286544" cy="2071702"/>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lIns="89848" tIns="44924" rIns="89848" bIns="44924" rtlCol="0" anchor="ctr"/>
          <a:lstStyle/>
          <a:p>
            <a:pPr algn="ctr"/>
            <a:endParaRPr lang="zh-CN" altLang="en-US" sz="1000" dirty="0">
              <a:solidFill>
                <a:schemeClr val="tx1">
                  <a:lumMod val="65000"/>
                  <a:lumOff val="35000"/>
                </a:schemeClr>
              </a:solidFill>
              <a:ea typeface="微软雅黑" panose="020B0503020204020204" pitchFamily="34" charset="-122"/>
            </a:endParaRPr>
          </a:p>
        </p:txBody>
      </p:sp>
      <p:sp>
        <p:nvSpPr>
          <p:cNvPr id="5" name="矩形 4">
            <a:hlinkClick r:id="rId2" action="ppaction://hlinksldjump"/>
          </p:cNvPr>
          <p:cNvSpPr/>
          <p:nvPr/>
        </p:nvSpPr>
        <p:spPr>
          <a:xfrm>
            <a:off x="714349" y="805645"/>
            <a:ext cx="1414575" cy="1643073"/>
          </a:xfrm>
          <a:prstGeom prst="rect">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CN" altLang="en-US" sz="1000" dirty="0">
              <a:solidFill>
                <a:schemeClr val="tx1">
                  <a:lumMod val="65000"/>
                  <a:lumOff val="35000"/>
                </a:schemeClr>
              </a:solidFill>
              <a:ea typeface="微软雅黑" panose="020B0503020204020204" pitchFamily="34" charset="-122"/>
            </a:endParaRPr>
          </a:p>
        </p:txBody>
      </p:sp>
      <p:sp>
        <p:nvSpPr>
          <p:cNvPr id="12" name="文本框 26"/>
          <p:cNvSpPr txBox="1"/>
          <p:nvPr/>
        </p:nvSpPr>
        <p:spPr>
          <a:xfrm>
            <a:off x="2143108" y="734206"/>
            <a:ext cx="6215106" cy="1834793"/>
          </a:xfrm>
          <a:prstGeom prst="rect">
            <a:avLst/>
          </a:prstGeom>
          <a:noFill/>
        </p:spPr>
        <p:txBody>
          <a:bodyPr wrap="square" lIns="89848" tIns="44924" rIns="89848" bIns="44924" rtlCol="0">
            <a:spAutoFit/>
          </a:bodyPr>
          <a:lstStyle/>
          <a:p>
            <a:pPr>
              <a:lnSpc>
                <a:spcPts val="3400"/>
              </a:lnSpc>
            </a:pPr>
            <a:r>
              <a:rPr lang="zh-CN" altLang="en-US" sz="2400" b="1" dirty="0" smtClean="0">
                <a:latin typeface="华文中宋" panose="02010600040101010101" pitchFamily="2" charset="-122"/>
                <a:ea typeface="华文中宋" panose="02010600040101010101" pitchFamily="2" charset="-122"/>
              </a:rPr>
              <a:t>第一是要用全面的、联系的眼光处理教材知识。把握史事之间的内在联系、凝练出一个有价值的课魂、并围绕课魂以</a:t>
            </a:r>
            <a:r>
              <a:rPr lang="zh-CN" altLang="en-US" sz="2400" b="1" dirty="0" smtClean="0">
                <a:solidFill>
                  <a:srgbClr val="EB193E"/>
                </a:solidFill>
                <a:latin typeface="华文中宋" panose="02010600040101010101" pitchFamily="2" charset="-122"/>
                <a:ea typeface="华文中宋" panose="02010600040101010101" pitchFamily="2" charset="-122"/>
              </a:rPr>
              <a:t>结构化</a:t>
            </a:r>
            <a:r>
              <a:rPr lang="zh-CN" altLang="en-US" sz="2400" b="1" dirty="0" smtClean="0">
                <a:latin typeface="华文中宋" panose="02010600040101010101" pitchFamily="2" charset="-122"/>
                <a:ea typeface="华文中宋" panose="02010600040101010101" pitchFamily="2" charset="-122"/>
              </a:rPr>
              <a:t>的方式进行教学。</a:t>
            </a:r>
            <a:endParaRPr lang="zh-CN" altLang="en-US" sz="2400" b="1" dirty="0">
              <a:solidFill>
                <a:schemeClr val="tx1">
                  <a:lumMod val="65000"/>
                  <a:lumOff val="35000"/>
                </a:schemeClr>
              </a:solidFill>
              <a:latin typeface="华文中宋" panose="02010600040101010101" pitchFamily="2" charset="-122"/>
              <a:ea typeface="华文中宋" panose="02010600040101010101" pitchFamily="2" charset="-122"/>
            </a:endParaRPr>
          </a:p>
        </p:txBody>
      </p:sp>
      <p:sp>
        <p:nvSpPr>
          <p:cNvPr id="13" name="文本框 28"/>
          <p:cNvSpPr txBox="1"/>
          <p:nvPr/>
        </p:nvSpPr>
        <p:spPr>
          <a:xfrm>
            <a:off x="2071670" y="2520156"/>
            <a:ext cx="6572296" cy="2640141"/>
          </a:xfrm>
          <a:prstGeom prst="rect">
            <a:avLst/>
          </a:prstGeom>
          <a:noFill/>
        </p:spPr>
        <p:txBody>
          <a:bodyPr wrap="square" lIns="89848" tIns="44924" rIns="89848" bIns="44924" rtlCol="0">
            <a:spAutoFit/>
          </a:bodyPr>
          <a:lstStyle/>
          <a:p>
            <a:pPr>
              <a:lnSpc>
                <a:spcPts val="3400"/>
              </a:lnSpc>
            </a:pPr>
            <a:r>
              <a:rPr lang="zh-CN" altLang="en-US" sz="2400" b="1" dirty="0" smtClean="0">
                <a:latin typeface="华文中宋" panose="02010600040101010101" pitchFamily="2" charset="-122"/>
                <a:ea typeface="华文中宋" panose="02010600040101010101" pitchFamily="2" charset="-122"/>
              </a:rPr>
              <a:t>第二是要为学生的深度学习创设必要的条件，如问题的设计要有多向思维拓展的可能性；要有利于学生学科核心素养的涵育，要为学生的思考、探讨与交流等学习活动提供必需的时间与空间等。</a:t>
            </a:r>
            <a:endParaRPr lang="zh-CN" altLang="en-US" sz="2400" b="1" dirty="0" smtClean="0">
              <a:latin typeface="华文中宋" panose="02010600040101010101" pitchFamily="2" charset="-122"/>
              <a:ea typeface="华文中宋" panose="02010600040101010101" pitchFamily="2" charset="-122"/>
            </a:endParaRPr>
          </a:p>
          <a:p>
            <a:pPr>
              <a:lnSpc>
                <a:spcPct val="150000"/>
              </a:lnSpc>
            </a:pPr>
            <a:endParaRPr lang="zh-CN" altLang="en-US" dirty="0">
              <a:solidFill>
                <a:schemeClr val="tx1">
                  <a:lumMod val="65000"/>
                  <a:lumOff val="35000"/>
                </a:schemeClr>
              </a:solidFill>
              <a:latin typeface="Calibri" panose="020F0502020204030204"/>
              <a:ea typeface="微软雅黑" panose="020B0503020204020204" pitchFamily="34" charset="-122"/>
            </a:endParaRPr>
          </a:p>
        </p:txBody>
      </p:sp>
      <p:sp>
        <p:nvSpPr>
          <p:cNvPr id="19" name="Freeform 98"/>
          <p:cNvSpPr>
            <a:spLocks noEditPoints="1"/>
          </p:cNvSpPr>
          <p:nvPr/>
        </p:nvSpPr>
        <p:spPr bwMode="auto">
          <a:xfrm>
            <a:off x="1000101" y="1162834"/>
            <a:ext cx="1000132" cy="857256"/>
          </a:xfrm>
          <a:custGeom>
            <a:avLst/>
            <a:gdLst>
              <a:gd name="T0" fmla="*/ 580 w 1017"/>
              <a:gd name="T1" fmla="*/ 688 h 1018"/>
              <a:gd name="T2" fmla="*/ 668 w 1017"/>
              <a:gd name="T3" fmla="*/ 640 h 1018"/>
              <a:gd name="T4" fmla="*/ 738 w 1017"/>
              <a:gd name="T5" fmla="*/ 559 h 1018"/>
              <a:gd name="T6" fmla="*/ 782 w 1017"/>
              <a:gd name="T7" fmla="*/ 453 h 1018"/>
              <a:gd name="T8" fmla="*/ 795 w 1017"/>
              <a:gd name="T9" fmla="*/ 349 h 1018"/>
              <a:gd name="T10" fmla="*/ 778 w 1017"/>
              <a:gd name="T11" fmla="*/ 229 h 1018"/>
              <a:gd name="T12" fmla="*/ 730 w 1017"/>
              <a:gd name="T13" fmla="*/ 127 h 1018"/>
              <a:gd name="T14" fmla="*/ 657 w 1017"/>
              <a:gd name="T15" fmla="*/ 51 h 1018"/>
              <a:gd name="T16" fmla="*/ 567 w 1017"/>
              <a:gd name="T17" fmla="*/ 7 h 1018"/>
              <a:gd name="T18" fmla="*/ 480 w 1017"/>
              <a:gd name="T19" fmla="*/ 2 h 1018"/>
              <a:gd name="T20" fmla="*/ 384 w 1017"/>
              <a:gd name="T21" fmla="*/ 34 h 1018"/>
              <a:gd name="T22" fmla="*/ 304 w 1017"/>
              <a:gd name="T23" fmla="*/ 105 h 1018"/>
              <a:gd name="T24" fmla="*/ 255 w 1017"/>
              <a:gd name="T25" fmla="*/ 187 h 1018"/>
              <a:gd name="T26" fmla="*/ 225 w 1017"/>
              <a:gd name="T27" fmla="*/ 299 h 1018"/>
              <a:gd name="T28" fmla="*/ 225 w 1017"/>
              <a:gd name="T29" fmla="*/ 403 h 1018"/>
              <a:gd name="T30" fmla="*/ 256 w 1017"/>
              <a:gd name="T31" fmla="*/ 517 h 1018"/>
              <a:gd name="T32" fmla="*/ 317 w 1017"/>
              <a:gd name="T33" fmla="*/ 609 h 1018"/>
              <a:gd name="T34" fmla="*/ 397 w 1017"/>
              <a:gd name="T35" fmla="*/ 672 h 1018"/>
              <a:gd name="T36" fmla="*/ 494 w 1017"/>
              <a:gd name="T37" fmla="*/ 699 h 1018"/>
              <a:gd name="T38" fmla="*/ 543 w 1017"/>
              <a:gd name="T39" fmla="*/ 67 h 1018"/>
              <a:gd name="T40" fmla="*/ 633 w 1017"/>
              <a:gd name="T41" fmla="*/ 112 h 1018"/>
              <a:gd name="T42" fmla="*/ 721 w 1017"/>
              <a:gd name="T43" fmla="*/ 265 h 1018"/>
              <a:gd name="T44" fmla="*/ 721 w 1017"/>
              <a:gd name="T45" fmla="*/ 435 h 1018"/>
              <a:gd name="T46" fmla="*/ 633 w 1017"/>
              <a:gd name="T47" fmla="*/ 588 h 1018"/>
              <a:gd name="T48" fmla="*/ 543 w 1017"/>
              <a:gd name="T49" fmla="*/ 633 h 1018"/>
              <a:gd name="T50" fmla="*/ 474 w 1017"/>
              <a:gd name="T51" fmla="*/ 633 h 1018"/>
              <a:gd name="T52" fmla="*/ 384 w 1017"/>
              <a:gd name="T53" fmla="*/ 588 h 1018"/>
              <a:gd name="T54" fmla="*/ 296 w 1017"/>
              <a:gd name="T55" fmla="*/ 435 h 1018"/>
              <a:gd name="T56" fmla="*/ 296 w 1017"/>
              <a:gd name="T57" fmla="*/ 265 h 1018"/>
              <a:gd name="T58" fmla="*/ 384 w 1017"/>
              <a:gd name="T59" fmla="*/ 112 h 1018"/>
              <a:gd name="T60" fmla="*/ 474 w 1017"/>
              <a:gd name="T61" fmla="*/ 67 h 1018"/>
              <a:gd name="T62" fmla="*/ 725 w 1017"/>
              <a:gd name="T63" fmla="*/ 637 h 1018"/>
              <a:gd name="T64" fmla="*/ 700 w 1017"/>
              <a:gd name="T65" fmla="*/ 668 h 1018"/>
              <a:gd name="T66" fmla="*/ 719 w 1017"/>
              <a:gd name="T67" fmla="*/ 697 h 1018"/>
              <a:gd name="T68" fmla="*/ 818 w 1017"/>
              <a:gd name="T69" fmla="*/ 717 h 1018"/>
              <a:gd name="T70" fmla="*/ 927 w 1017"/>
              <a:gd name="T71" fmla="*/ 816 h 1018"/>
              <a:gd name="T72" fmla="*/ 953 w 1017"/>
              <a:gd name="T73" fmla="*/ 929 h 1018"/>
              <a:gd name="T74" fmla="*/ 922 w 1017"/>
              <a:gd name="T75" fmla="*/ 954 h 1018"/>
              <a:gd name="T76" fmla="*/ 69 w 1017"/>
              <a:gd name="T77" fmla="*/ 941 h 1018"/>
              <a:gd name="T78" fmla="*/ 73 w 1017"/>
              <a:gd name="T79" fmla="*/ 856 h 1018"/>
              <a:gd name="T80" fmla="*/ 162 w 1017"/>
              <a:gd name="T81" fmla="*/ 738 h 1018"/>
              <a:gd name="T82" fmla="*/ 285 w 1017"/>
              <a:gd name="T83" fmla="*/ 700 h 1018"/>
              <a:gd name="T84" fmla="*/ 318 w 1017"/>
              <a:gd name="T85" fmla="*/ 674 h 1018"/>
              <a:gd name="T86" fmla="*/ 304 w 1017"/>
              <a:gd name="T87" fmla="*/ 641 h 1018"/>
              <a:gd name="T88" fmla="*/ 243 w 1017"/>
              <a:gd name="T89" fmla="*/ 639 h 1018"/>
              <a:gd name="T90" fmla="*/ 149 w 1017"/>
              <a:gd name="T91" fmla="*/ 670 h 1018"/>
              <a:gd name="T92" fmla="*/ 74 w 1017"/>
              <a:gd name="T93" fmla="*/ 730 h 1018"/>
              <a:gd name="T94" fmla="*/ 23 w 1017"/>
              <a:gd name="T95" fmla="*/ 811 h 1018"/>
              <a:gd name="T96" fmla="*/ 0 w 1017"/>
              <a:gd name="T97" fmla="*/ 907 h 1018"/>
              <a:gd name="T98" fmla="*/ 11 w 1017"/>
              <a:gd name="T99" fmla="*/ 967 h 1018"/>
              <a:gd name="T100" fmla="*/ 58 w 1017"/>
              <a:gd name="T101" fmla="*/ 1010 h 1018"/>
              <a:gd name="T102" fmla="*/ 931 w 1017"/>
              <a:gd name="T103" fmla="*/ 1017 h 1018"/>
              <a:gd name="T104" fmla="*/ 989 w 1017"/>
              <a:gd name="T105" fmla="*/ 990 h 1018"/>
              <a:gd name="T106" fmla="*/ 1017 w 1017"/>
              <a:gd name="T107" fmla="*/ 932 h 1018"/>
              <a:gd name="T108" fmla="*/ 1009 w 1017"/>
              <a:gd name="T109" fmla="*/ 850 h 1018"/>
              <a:gd name="T110" fmla="*/ 969 w 1017"/>
              <a:gd name="T111" fmla="*/ 762 h 1018"/>
              <a:gd name="T112" fmla="*/ 902 w 1017"/>
              <a:gd name="T113" fmla="*/ 693 h 1018"/>
              <a:gd name="T114" fmla="*/ 817 w 1017"/>
              <a:gd name="T115" fmla="*/ 649 h 1018"/>
              <a:gd name="T116" fmla="*/ 731 w 1017"/>
              <a:gd name="T117" fmla="*/ 636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chemeClr val="bg1"/>
          </a:solidFill>
          <a:ln>
            <a:noFill/>
          </a:ln>
        </p:spPr>
        <p:txBody>
          <a:bodyPr vert="horz" wrap="square" lIns="91429" tIns="45715" rIns="91429" bIns="45715" numCol="1" anchor="t" anchorCtr="0" compatLnSpc="1"/>
          <a:lstStyle/>
          <a:p>
            <a:endParaRPr lang="zh-CN" altLang="en-US">
              <a:solidFill>
                <a:schemeClr val="tx2"/>
              </a:solidFill>
            </a:endParaRPr>
          </a:p>
        </p:txBody>
      </p:sp>
      <p:sp>
        <p:nvSpPr>
          <p:cNvPr id="20" name="矩形 19"/>
          <p:cNvSpPr/>
          <p:nvPr/>
        </p:nvSpPr>
        <p:spPr>
          <a:xfrm>
            <a:off x="714348" y="2591594"/>
            <a:ext cx="1414575" cy="2071702"/>
          </a:xfrm>
          <a:prstGeom prst="rect">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CN" altLang="en-US" sz="1000" dirty="0">
              <a:solidFill>
                <a:schemeClr val="tx1">
                  <a:lumMod val="65000"/>
                  <a:lumOff val="35000"/>
                </a:schemeClr>
              </a:solidFill>
              <a:ea typeface="微软雅黑" panose="020B0503020204020204" pitchFamily="34" charset="-122"/>
            </a:endParaRPr>
          </a:p>
        </p:txBody>
      </p:sp>
      <p:sp>
        <p:nvSpPr>
          <p:cNvPr id="21" name="Freeform 98"/>
          <p:cNvSpPr>
            <a:spLocks noEditPoints="1"/>
          </p:cNvSpPr>
          <p:nvPr/>
        </p:nvSpPr>
        <p:spPr bwMode="auto">
          <a:xfrm>
            <a:off x="1000101" y="3163098"/>
            <a:ext cx="1000132" cy="928694"/>
          </a:xfrm>
          <a:custGeom>
            <a:avLst/>
            <a:gdLst>
              <a:gd name="T0" fmla="*/ 580 w 1017"/>
              <a:gd name="T1" fmla="*/ 688 h 1018"/>
              <a:gd name="T2" fmla="*/ 668 w 1017"/>
              <a:gd name="T3" fmla="*/ 640 h 1018"/>
              <a:gd name="T4" fmla="*/ 738 w 1017"/>
              <a:gd name="T5" fmla="*/ 559 h 1018"/>
              <a:gd name="T6" fmla="*/ 782 w 1017"/>
              <a:gd name="T7" fmla="*/ 453 h 1018"/>
              <a:gd name="T8" fmla="*/ 795 w 1017"/>
              <a:gd name="T9" fmla="*/ 349 h 1018"/>
              <a:gd name="T10" fmla="*/ 778 w 1017"/>
              <a:gd name="T11" fmla="*/ 229 h 1018"/>
              <a:gd name="T12" fmla="*/ 730 w 1017"/>
              <a:gd name="T13" fmla="*/ 127 h 1018"/>
              <a:gd name="T14" fmla="*/ 657 w 1017"/>
              <a:gd name="T15" fmla="*/ 51 h 1018"/>
              <a:gd name="T16" fmla="*/ 567 w 1017"/>
              <a:gd name="T17" fmla="*/ 7 h 1018"/>
              <a:gd name="T18" fmla="*/ 480 w 1017"/>
              <a:gd name="T19" fmla="*/ 2 h 1018"/>
              <a:gd name="T20" fmla="*/ 384 w 1017"/>
              <a:gd name="T21" fmla="*/ 34 h 1018"/>
              <a:gd name="T22" fmla="*/ 304 w 1017"/>
              <a:gd name="T23" fmla="*/ 105 h 1018"/>
              <a:gd name="T24" fmla="*/ 255 w 1017"/>
              <a:gd name="T25" fmla="*/ 187 h 1018"/>
              <a:gd name="T26" fmla="*/ 225 w 1017"/>
              <a:gd name="T27" fmla="*/ 299 h 1018"/>
              <a:gd name="T28" fmla="*/ 225 w 1017"/>
              <a:gd name="T29" fmla="*/ 403 h 1018"/>
              <a:gd name="T30" fmla="*/ 256 w 1017"/>
              <a:gd name="T31" fmla="*/ 517 h 1018"/>
              <a:gd name="T32" fmla="*/ 317 w 1017"/>
              <a:gd name="T33" fmla="*/ 609 h 1018"/>
              <a:gd name="T34" fmla="*/ 397 w 1017"/>
              <a:gd name="T35" fmla="*/ 672 h 1018"/>
              <a:gd name="T36" fmla="*/ 494 w 1017"/>
              <a:gd name="T37" fmla="*/ 699 h 1018"/>
              <a:gd name="T38" fmla="*/ 543 w 1017"/>
              <a:gd name="T39" fmla="*/ 67 h 1018"/>
              <a:gd name="T40" fmla="*/ 633 w 1017"/>
              <a:gd name="T41" fmla="*/ 112 h 1018"/>
              <a:gd name="T42" fmla="*/ 721 w 1017"/>
              <a:gd name="T43" fmla="*/ 265 h 1018"/>
              <a:gd name="T44" fmla="*/ 721 w 1017"/>
              <a:gd name="T45" fmla="*/ 435 h 1018"/>
              <a:gd name="T46" fmla="*/ 633 w 1017"/>
              <a:gd name="T47" fmla="*/ 588 h 1018"/>
              <a:gd name="T48" fmla="*/ 543 w 1017"/>
              <a:gd name="T49" fmla="*/ 633 h 1018"/>
              <a:gd name="T50" fmla="*/ 474 w 1017"/>
              <a:gd name="T51" fmla="*/ 633 h 1018"/>
              <a:gd name="T52" fmla="*/ 384 w 1017"/>
              <a:gd name="T53" fmla="*/ 588 h 1018"/>
              <a:gd name="T54" fmla="*/ 296 w 1017"/>
              <a:gd name="T55" fmla="*/ 435 h 1018"/>
              <a:gd name="T56" fmla="*/ 296 w 1017"/>
              <a:gd name="T57" fmla="*/ 265 h 1018"/>
              <a:gd name="T58" fmla="*/ 384 w 1017"/>
              <a:gd name="T59" fmla="*/ 112 h 1018"/>
              <a:gd name="T60" fmla="*/ 474 w 1017"/>
              <a:gd name="T61" fmla="*/ 67 h 1018"/>
              <a:gd name="T62" fmla="*/ 725 w 1017"/>
              <a:gd name="T63" fmla="*/ 637 h 1018"/>
              <a:gd name="T64" fmla="*/ 700 w 1017"/>
              <a:gd name="T65" fmla="*/ 668 h 1018"/>
              <a:gd name="T66" fmla="*/ 719 w 1017"/>
              <a:gd name="T67" fmla="*/ 697 h 1018"/>
              <a:gd name="T68" fmla="*/ 818 w 1017"/>
              <a:gd name="T69" fmla="*/ 717 h 1018"/>
              <a:gd name="T70" fmla="*/ 927 w 1017"/>
              <a:gd name="T71" fmla="*/ 816 h 1018"/>
              <a:gd name="T72" fmla="*/ 953 w 1017"/>
              <a:gd name="T73" fmla="*/ 929 h 1018"/>
              <a:gd name="T74" fmla="*/ 922 w 1017"/>
              <a:gd name="T75" fmla="*/ 954 h 1018"/>
              <a:gd name="T76" fmla="*/ 69 w 1017"/>
              <a:gd name="T77" fmla="*/ 941 h 1018"/>
              <a:gd name="T78" fmla="*/ 73 w 1017"/>
              <a:gd name="T79" fmla="*/ 856 h 1018"/>
              <a:gd name="T80" fmla="*/ 162 w 1017"/>
              <a:gd name="T81" fmla="*/ 738 h 1018"/>
              <a:gd name="T82" fmla="*/ 285 w 1017"/>
              <a:gd name="T83" fmla="*/ 700 h 1018"/>
              <a:gd name="T84" fmla="*/ 318 w 1017"/>
              <a:gd name="T85" fmla="*/ 674 h 1018"/>
              <a:gd name="T86" fmla="*/ 304 w 1017"/>
              <a:gd name="T87" fmla="*/ 641 h 1018"/>
              <a:gd name="T88" fmla="*/ 243 w 1017"/>
              <a:gd name="T89" fmla="*/ 639 h 1018"/>
              <a:gd name="T90" fmla="*/ 149 w 1017"/>
              <a:gd name="T91" fmla="*/ 670 h 1018"/>
              <a:gd name="T92" fmla="*/ 74 w 1017"/>
              <a:gd name="T93" fmla="*/ 730 h 1018"/>
              <a:gd name="T94" fmla="*/ 23 w 1017"/>
              <a:gd name="T95" fmla="*/ 811 h 1018"/>
              <a:gd name="T96" fmla="*/ 0 w 1017"/>
              <a:gd name="T97" fmla="*/ 907 h 1018"/>
              <a:gd name="T98" fmla="*/ 11 w 1017"/>
              <a:gd name="T99" fmla="*/ 967 h 1018"/>
              <a:gd name="T100" fmla="*/ 58 w 1017"/>
              <a:gd name="T101" fmla="*/ 1010 h 1018"/>
              <a:gd name="T102" fmla="*/ 931 w 1017"/>
              <a:gd name="T103" fmla="*/ 1017 h 1018"/>
              <a:gd name="T104" fmla="*/ 989 w 1017"/>
              <a:gd name="T105" fmla="*/ 990 h 1018"/>
              <a:gd name="T106" fmla="*/ 1017 w 1017"/>
              <a:gd name="T107" fmla="*/ 932 h 1018"/>
              <a:gd name="T108" fmla="*/ 1009 w 1017"/>
              <a:gd name="T109" fmla="*/ 850 h 1018"/>
              <a:gd name="T110" fmla="*/ 969 w 1017"/>
              <a:gd name="T111" fmla="*/ 762 h 1018"/>
              <a:gd name="T112" fmla="*/ 902 w 1017"/>
              <a:gd name="T113" fmla="*/ 693 h 1018"/>
              <a:gd name="T114" fmla="*/ 817 w 1017"/>
              <a:gd name="T115" fmla="*/ 649 h 1018"/>
              <a:gd name="T116" fmla="*/ 731 w 1017"/>
              <a:gd name="T117" fmla="*/ 636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chemeClr val="bg1"/>
          </a:solidFill>
          <a:ln>
            <a:noFill/>
          </a:ln>
        </p:spPr>
        <p:txBody>
          <a:bodyPr vert="horz" wrap="square" lIns="91429" tIns="45715" rIns="91429" bIns="45715" numCol="1" anchor="t" anchorCtr="0" compatLnSpc="1"/>
          <a:lstStyle/>
          <a:p>
            <a:endParaRPr lang="zh-CN" altLang="en-US">
              <a:solidFill>
                <a:schemeClr val="tx2"/>
              </a:solidFill>
            </a:endParaRPr>
          </a:p>
        </p:txBody>
      </p:sp>
      <p:sp>
        <p:nvSpPr>
          <p:cNvPr id="22" name="TextBox 21"/>
          <p:cNvSpPr txBox="1"/>
          <p:nvPr/>
        </p:nvSpPr>
        <p:spPr>
          <a:xfrm>
            <a:off x="3571868" y="4517103"/>
            <a:ext cx="4071966" cy="523210"/>
          </a:xfrm>
          <a:prstGeom prst="rect">
            <a:avLst/>
          </a:prstGeom>
          <a:noFill/>
        </p:spPr>
        <p:txBody>
          <a:bodyPr wrap="square" lIns="91429" tIns="45715" rIns="91429" bIns="45715" rtlCol="0">
            <a:spAutoFit/>
          </a:bodyPr>
          <a:lstStyle/>
          <a:p>
            <a:r>
              <a:rPr lang="zh-CN" altLang="en-US" sz="2800" b="1" dirty="0" smtClean="0">
                <a:solidFill>
                  <a:srgbClr val="EB193E"/>
                </a:solidFill>
                <a:latin typeface="华文中宋" panose="02010600040101010101" pitchFamily="2" charset="-122"/>
                <a:ea typeface="华文中宋" panose="02010600040101010101" pitchFamily="2" charset="-122"/>
              </a:rPr>
              <a:t>教师“教”的角度</a:t>
            </a:r>
            <a:endParaRPr lang="zh-CN" altLang="en-US" sz="2800" b="1" dirty="0">
              <a:solidFill>
                <a:srgbClr val="EB193E"/>
              </a:solidFill>
              <a:latin typeface="华文中宋" panose="02010600040101010101" pitchFamily="2" charset="-122"/>
              <a:ea typeface="华文中宋" panose="02010600040101010101" pitchFamily="2" charset="-122"/>
            </a:endParaRPr>
          </a:p>
        </p:txBody>
      </p:sp>
      <p:sp>
        <p:nvSpPr>
          <p:cNvPr id="23" name="矩形 22"/>
          <p:cNvSpPr/>
          <p:nvPr/>
        </p:nvSpPr>
        <p:spPr>
          <a:xfrm>
            <a:off x="1714480" y="162702"/>
            <a:ext cx="6511697" cy="523210"/>
          </a:xfrm>
          <a:prstGeom prst="rect">
            <a:avLst/>
          </a:prstGeom>
          <a:solidFill>
            <a:srgbClr val="EB193E"/>
          </a:solidFill>
        </p:spPr>
        <p:style>
          <a:lnRef idx="1">
            <a:schemeClr val="accent2"/>
          </a:lnRef>
          <a:fillRef idx="3">
            <a:schemeClr val="accent2"/>
          </a:fillRef>
          <a:effectRef idx="2">
            <a:schemeClr val="accent2"/>
          </a:effectRef>
          <a:fontRef idx="minor">
            <a:schemeClr val="lt1"/>
          </a:fontRef>
        </p:style>
        <p:txBody>
          <a:bodyPr wrap="none" lIns="91429" tIns="45715" rIns="91429" bIns="45715">
            <a:spAutoFit/>
          </a:bodyPr>
          <a:lstStyle/>
          <a:p>
            <a:r>
              <a:rPr lang="zh-CN" altLang="en-US" sz="2800" b="1" dirty="0" smtClean="0">
                <a:latin typeface="华文中宋" panose="02010600040101010101" pitchFamily="2" charset="-122"/>
                <a:ea typeface="华文中宋" panose="02010600040101010101" pitchFamily="2" charset="-122"/>
              </a:rPr>
              <a:t>（</a:t>
            </a:r>
            <a:r>
              <a:rPr lang="en-US" altLang="zh-CN" sz="2800" b="1" dirty="0" smtClean="0">
                <a:latin typeface="华文中宋" panose="02010600040101010101" pitchFamily="2" charset="-122"/>
                <a:ea typeface="华文中宋" panose="02010600040101010101" pitchFamily="2" charset="-122"/>
              </a:rPr>
              <a:t>1</a:t>
            </a:r>
            <a:r>
              <a:rPr lang="zh-CN" altLang="en-US" sz="2800" b="1" dirty="0" smtClean="0">
                <a:latin typeface="华文中宋" panose="02010600040101010101" pitchFamily="2" charset="-122"/>
                <a:ea typeface="华文中宋" panose="02010600040101010101" pitchFamily="2" charset="-122"/>
              </a:rPr>
              <a:t>）什么是中学历史学科的深度学习？</a:t>
            </a:r>
            <a:endParaRPr lang="zh-CN" altLang="en-US" sz="2800" b="1" dirty="0">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4640"/>
    </mc:Choice>
    <mc:Fallback>
      <p:transition spd="slow" advTm="46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40" name="矩形 39"/>
          <p:cNvSpPr/>
          <p:nvPr/>
        </p:nvSpPr>
        <p:spPr>
          <a:xfrm>
            <a:off x="1000101" y="377016"/>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CN" altLang="en-US"/>
          </a:p>
        </p:txBody>
      </p:sp>
      <p:sp>
        <p:nvSpPr>
          <p:cNvPr id="4" name="Line 36"/>
          <p:cNvSpPr>
            <a:spLocks noChangeShapeType="1"/>
          </p:cNvSpPr>
          <p:nvPr/>
        </p:nvSpPr>
        <p:spPr bwMode="auto">
          <a:xfrm rot="618245" flipH="1" flipV="1">
            <a:off x="2679586" y="2259633"/>
            <a:ext cx="1126703" cy="508699"/>
          </a:xfrm>
          <a:prstGeom prst="line">
            <a:avLst/>
          </a:prstGeom>
          <a:noFill/>
          <a:ln w="9525">
            <a:solidFill>
              <a:srgbClr val="EB193E"/>
            </a:solidFill>
            <a:prstDash val="dash"/>
            <a:round/>
            <a:tailEnd type="triangle" w="med" len="med"/>
          </a:ln>
        </p:spPr>
        <p:txBody>
          <a:bodyPr lIns="89848" tIns="44924" rIns="89848" bIns="44924"/>
          <a:lstStyle/>
          <a:p>
            <a:endParaRPr lang="zh-CN" altLang="en-US"/>
          </a:p>
        </p:txBody>
      </p:sp>
      <p:sp>
        <p:nvSpPr>
          <p:cNvPr id="5" name="Line 37"/>
          <p:cNvSpPr>
            <a:spLocks noChangeShapeType="1"/>
          </p:cNvSpPr>
          <p:nvPr/>
        </p:nvSpPr>
        <p:spPr bwMode="auto">
          <a:xfrm rot="618245" flipH="1">
            <a:off x="2272901" y="3548546"/>
            <a:ext cx="1915864" cy="26446"/>
          </a:xfrm>
          <a:prstGeom prst="line">
            <a:avLst/>
          </a:prstGeom>
          <a:noFill/>
          <a:ln w="9525">
            <a:solidFill>
              <a:srgbClr val="EB193E"/>
            </a:solidFill>
            <a:prstDash val="dash"/>
            <a:round/>
            <a:tailEnd type="triangle" w="med" len="med"/>
          </a:ln>
        </p:spPr>
        <p:txBody>
          <a:bodyPr lIns="89848" tIns="44924" rIns="89848" bIns="44924"/>
          <a:lstStyle/>
          <a:p>
            <a:endParaRPr lang="zh-CN" altLang="en-US"/>
          </a:p>
        </p:txBody>
      </p:sp>
      <p:sp>
        <p:nvSpPr>
          <p:cNvPr id="7" name="Line 39"/>
          <p:cNvSpPr>
            <a:spLocks noChangeShapeType="1"/>
          </p:cNvSpPr>
          <p:nvPr/>
        </p:nvSpPr>
        <p:spPr bwMode="auto">
          <a:xfrm rot="618245" flipV="1">
            <a:off x="4822634" y="3260331"/>
            <a:ext cx="1703354" cy="559689"/>
          </a:xfrm>
          <a:prstGeom prst="line">
            <a:avLst/>
          </a:prstGeom>
          <a:noFill/>
          <a:ln w="9525">
            <a:solidFill>
              <a:srgbClr val="EB193E"/>
            </a:solidFill>
            <a:prstDash val="dash"/>
            <a:round/>
            <a:tailEnd type="triangle" w="med" len="med"/>
          </a:ln>
        </p:spPr>
        <p:txBody>
          <a:bodyPr lIns="89848" tIns="44924" rIns="89848" bIns="44924"/>
          <a:lstStyle/>
          <a:p>
            <a:endParaRPr lang="zh-CN" altLang="en-US"/>
          </a:p>
        </p:txBody>
      </p:sp>
      <p:grpSp>
        <p:nvGrpSpPr>
          <p:cNvPr id="18" name="组合 17"/>
          <p:cNvGrpSpPr/>
          <p:nvPr/>
        </p:nvGrpSpPr>
        <p:grpSpPr>
          <a:xfrm>
            <a:off x="428596" y="1948652"/>
            <a:ext cx="1950244" cy="1667659"/>
            <a:chOff x="228600" y="3097213"/>
            <a:chExt cx="1981200" cy="1701800"/>
          </a:xfrm>
        </p:grpSpPr>
        <p:sp>
          <p:nvSpPr>
            <p:cNvPr id="19" name="Oval 5"/>
            <p:cNvSpPr>
              <a:spLocks noChangeArrowheads="1"/>
            </p:cNvSpPr>
            <p:nvPr/>
          </p:nvSpPr>
          <p:spPr bwMode="auto">
            <a:xfrm>
              <a:off x="1295400" y="3903663"/>
              <a:ext cx="898525" cy="895350"/>
            </a:xfrm>
            <a:prstGeom prst="ellipse">
              <a:avLst/>
            </a:prstGeom>
            <a:solidFill>
              <a:srgbClr val="EB193E"/>
            </a:solidFill>
            <a:ln w="9525" algn="ctr">
              <a:solidFill>
                <a:srgbClr val="EB193E"/>
              </a:solidFill>
              <a:round/>
            </a:ln>
          </p:spPr>
          <p:txBody>
            <a:bodyPr wrap="none" anchor="ctr"/>
            <a:lstStyle/>
            <a:p>
              <a:pPr algn="ctr"/>
              <a:r>
                <a:rPr lang="zh-CN" altLang="en-US" sz="2800" b="1" dirty="0" smtClean="0">
                  <a:solidFill>
                    <a:schemeClr val="bg1"/>
                  </a:solidFill>
                  <a:latin typeface="华文中宋" panose="02010600040101010101" pitchFamily="2" charset="-122"/>
                  <a:ea typeface="华文中宋" panose="02010600040101010101" pitchFamily="2" charset="-122"/>
                </a:rPr>
                <a:t>知觉</a:t>
              </a:r>
              <a:endParaRPr lang="en-US" altLang="zh-CN" sz="2800" b="1" dirty="0">
                <a:solidFill>
                  <a:schemeClr val="bg1"/>
                </a:solidFill>
                <a:latin typeface="华文中宋" panose="02010600040101010101" pitchFamily="2" charset="-122"/>
                <a:ea typeface="华文中宋" panose="02010600040101010101" pitchFamily="2" charset="-122"/>
              </a:endParaRPr>
            </a:p>
          </p:txBody>
        </p:sp>
        <p:grpSp>
          <p:nvGrpSpPr>
            <p:cNvPr id="20" name="Group 63"/>
            <p:cNvGrpSpPr/>
            <p:nvPr/>
          </p:nvGrpSpPr>
          <p:grpSpPr bwMode="auto">
            <a:xfrm>
              <a:off x="228600" y="3097213"/>
              <a:ext cx="1981200" cy="537686"/>
              <a:chOff x="288" y="2592"/>
              <a:chExt cx="1488" cy="404"/>
            </a:xfrm>
          </p:grpSpPr>
          <p:sp>
            <p:nvSpPr>
              <p:cNvPr id="21" name="Rectangle 64"/>
              <p:cNvSpPr>
                <a:spLocks noChangeArrowheads="1"/>
              </p:cNvSpPr>
              <p:nvPr/>
            </p:nvSpPr>
            <p:spPr bwMode="auto">
              <a:xfrm>
                <a:off x="288" y="2784"/>
                <a:ext cx="1488" cy="212"/>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endParaRPr lang="zh-CN" altLang="en-US" sz="1200" dirty="0">
                  <a:solidFill>
                    <a:schemeClr val="tx1">
                      <a:lumMod val="95000"/>
                      <a:lumOff val="5000"/>
                    </a:schemeClr>
                  </a:solidFill>
                  <a:latin typeface="微软雅黑" panose="020B0503020204020204" pitchFamily="34" charset="-122"/>
                </a:endParaRPr>
              </a:p>
            </p:txBody>
          </p:sp>
          <p:sp>
            <p:nvSpPr>
              <p:cNvPr id="22" name="Rectangle 65"/>
              <p:cNvSpPr>
                <a:spLocks noChangeArrowheads="1"/>
              </p:cNvSpPr>
              <p:nvPr/>
            </p:nvSpPr>
            <p:spPr bwMode="auto">
              <a:xfrm>
                <a:off x="636" y="2592"/>
                <a:ext cx="1140" cy="212"/>
              </a:xfrm>
              <a:prstGeom prst="rect">
                <a:avLst/>
              </a:prstGeom>
              <a:noFill/>
              <a:ln w="9525">
                <a:noFill/>
                <a:miter lim="800000"/>
              </a:ln>
            </p:spPr>
            <p:txBody>
              <a:bodyPr>
                <a:spAutoFit/>
              </a:bodyPr>
              <a:lstStyle/>
              <a:p>
                <a:pPr algn="r"/>
                <a:endParaRPr lang="zh-CN" altLang="en-US" sz="1200" dirty="0">
                  <a:solidFill>
                    <a:schemeClr val="tx1">
                      <a:lumMod val="95000"/>
                      <a:lumOff val="5000"/>
                    </a:schemeClr>
                  </a:solidFill>
                </a:endParaRPr>
              </a:p>
            </p:txBody>
          </p:sp>
        </p:grpSp>
      </p:grpSp>
      <p:grpSp>
        <p:nvGrpSpPr>
          <p:cNvPr id="23" name="组合 22"/>
          <p:cNvGrpSpPr/>
          <p:nvPr/>
        </p:nvGrpSpPr>
        <p:grpSpPr>
          <a:xfrm>
            <a:off x="6572264" y="1948653"/>
            <a:ext cx="2081508" cy="1704994"/>
            <a:chOff x="6877052" y="3097214"/>
            <a:chExt cx="2114548" cy="1739899"/>
          </a:xfrm>
        </p:grpSpPr>
        <p:sp>
          <p:nvSpPr>
            <p:cNvPr id="24" name="Oval 30"/>
            <p:cNvSpPr>
              <a:spLocks noChangeArrowheads="1"/>
            </p:cNvSpPr>
            <p:nvPr/>
          </p:nvSpPr>
          <p:spPr bwMode="auto">
            <a:xfrm>
              <a:off x="6877052" y="3941763"/>
              <a:ext cx="898525" cy="895350"/>
            </a:xfrm>
            <a:prstGeom prst="ellipse">
              <a:avLst/>
            </a:prstGeom>
            <a:solidFill>
              <a:srgbClr val="EB193E"/>
            </a:solidFill>
            <a:ln w="9525" algn="ctr">
              <a:solidFill>
                <a:srgbClr val="EB193E"/>
              </a:solidFill>
              <a:round/>
            </a:ln>
          </p:spPr>
          <p:txBody>
            <a:bodyPr wrap="none" anchor="ctr"/>
            <a:lstStyle/>
            <a:p>
              <a:pPr algn="ctr"/>
              <a:r>
                <a:rPr lang="zh-CN" altLang="en-US" sz="2800" b="1" dirty="0" smtClean="0">
                  <a:solidFill>
                    <a:schemeClr val="bg1"/>
                  </a:solidFill>
                  <a:latin typeface="华文中宋" panose="02010600040101010101" pitchFamily="2" charset="-122"/>
                  <a:ea typeface="华文中宋" panose="02010600040101010101" pitchFamily="2" charset="-122"/>
                </a:rPr>
                <a:t>思维</a:t>
              </a:r>
              <a:endParaRPr lang="en-US" altLang="zh-CN" sz="2800" b="1" dirty="0">
                <a:solidFill>
                  <a:schemeClr val="bg1"/>
                </a:solidFill>
                <a:latin typeface="华文中宋" panose="02010600040101010101" pitchFamily="2" charset="-122"/>
                <a:ea typeface="华文中宋" panose="02010600040101010101" pitchFamily="2" charset="-122"/>
              </a:endParaRPr>
            </a:p>
          </p:txBody>
        </p:sp>
        <p:grpSp>
          <p:nvGrpSpPr>
            <p:cNvPr id="25" name="Group 66"/>
            <p:cNvGrpSpPr/>
            <p:nvPr/>
          </p:nvGrpSpPr>
          <p:grpSpPr bwMode="auto">
            <a:xfrm>
              <a:off x="7010400" y="3097214"/>
              <a:ext cx="1981200" cy="538163"/>
              <a:chOff x="3718" y="1104"/>
              <a:chExt cx="1248" cy="339"/>
            </a:xfrm>
          </p:grpSpPr>
          <p:sp>
            <p:nvSpPr>
              <p:cNvPr id="26" name="Rectangle 67"/>
              <p:cNvSpPr>
                <a:spLocks noChangeArrowheads="1"/>
              </p:cNvSpPr>
              <p:nvPr/>
            </p:nvSpPr>
            <p:spPr bwMode="auto">
              <a:xfrm>
                <a:off x="3718" y="1265"/>
                <a:ext cx="1248" cy="178"/>
              </a:xfrm>
              <a:prstGeom prst="rect">
                <a:avLst/>
              </a:prstGeom>
              <a:noFill/>
              <a:ln w="9525">
                <a:noFill/>
                <a:miter lim="800000"/>
              </a:ln>
            </p:spPr>
            <p:txBody>
              <a:bodyPr>
                <a:spAutoFit/>
              </a:bodyPr>
              <a:lstStyle/>
              <a:p>
                <a:pPr>
                  <a:spcBef>
                    <a:spcPct val="20000"/>
                  </a:spcBef>
                  <a:buClr>
                    <a:srgbClr val="E1B40C"/>
                  </a:buClr>
                  <a:buFont typeface="微软雅黑" panose="020B0503020204020204" pitchFamily="34" charset="-122"/>
                  <a:buNone/>
                </a:pPr>
                <a:endParaRPr lang="zh-CN" altLang="en-US" sz="1200" dirty="0">
                  <a:solidFill>
                    <a:schemeClr val="tx1">
                      <a:lumMod val="95000"/>
                      <a:lumOff val="5000"/>
                    </a:schemeClr>
                  </a:solidFill>
                  <a:latin typeface="微软雅黑" panose="020B0503020204020204" pitchFamily="34" charset="-122"/>
                </a:endParaRPr>
              </a:p>
            </p:txBody>
          </p:sp>
          <p:sp>
            <p:nvSpPr>
              <p:cNvPr id="27" name="Rectangle 68"/>
              <p:cNvSpPr>
                <a:spLocks noChangeArrowheads="1"/>
              </p:cNvSpPr>
              <p:nvPr/>
            </p:nvSpPr>
            <p:spPr bwMode="auto">
              <a:xfrm>
                <a:off x="3718" y="1104"/>
                <a:ext cx="956" cy="178"/>
              </a:xfrm>
              <a:prstGeom prst="rect">
                <a:avLst/>
              </a:prstGeom>
              <a:noFill/>
              <a:ln w="9525">
                <a:noFill/>
                <a:miter lim="800000"/>
              </a:ln>
            </p:spPr>
            <p:txBody>
              <a:bodyPr>
                <a:spAutoFit/>
              </a:bodyPr>
              <a:lstStyle/>
              <a:p>
                <a:endParaRPr lang="zh-CN" altLang="en-US" sz="1200" dirty="0">
                  <a:solidFill>
                    <a:schemeClr val="tx1">
                      <a:lumMod val="95000"/>
                      <a:lumOff val="5000"/>
                    </a:schemeClr>
                  </a:solidFill>
                </a:endParaRPr>
              </a:p>
            </p:txBody>
          </p:sp>
        </p:grpSp>
      </p:grpSp>
      <p:grpSp>
        <p:nvGrpSpPr>
          <p:cNvPr id="28" name="组合 27"/>
          <p:cNvGrpSpPr/>
          <p:nvPr/>
        </p:nvGrpSpPr>
        <p:grpSpPr>
          <a:xfrm>
            <a:off x="714349" y="519892"/>
            <a:ext cx="2028379" cy="1768777"/>
            <a:chOff x="1066800" y="2098675"/>
            <a:chExt cx="2060575" cy="1804988"/>
          </a:xfrm>
        </p:grpSpPr>
        <p:sp>
          <p:nvSpPr>
            <p:cNvPr id="29" name="Oval 10"/>
            <p:cNvSpPr>
              <a:spLocks noChangeArrowheads="1"/>
            </p:cNvSpPr>
            <p:nvPr/>
          </p:nvSpPr>
          <p:spPr bwMode="auto">
            <a:xfrm>
              <a:off x="2228850" y="3008313"/>
              <a:ext cx="898525" cy="895350"/>
            </a:xfrm>
            <a:prstGeom prst="ellipse">
              <a:avLst/>
            </a:prstGeom>
            <a:solidFill>
              <a:srgbClr val="EB193E"/>
            </a:solidFill>
            <a:ln w="9525" algn="ctr">
              <a:solidFill>
                <a:srgbClr val="EB193E"/>
              </a:solidFill>
              <a:round/>
            </a:ln>
          </p:spPr>
          <p:txBody>
            <a:bodyPr wrap="none" anchor="ctr"/>
            <a:lstStyle/>
            <a:p>
              <a:pPr algn="ctr"/>
              <a:r>
                <a:rPr lang="zh-CN" altLang="en-US" sz="2800" dirty="0" smtClean="0">
                  <a:solidFill>
                    <a:schemeClr val="bg1"/>
                  </a:solidFill>
                  <a:latin typeface="华文中宋" panose="02010600040101010101" pitchFamily="2" charset="-122"/>
                  <a:ea typeface="华文中宋" panose="02010600040101010101" pitchFamily="2" charset="-122"/>
                </a:rPr>
                <a:t>意志</a:t>
              </a:r>
              <a:endParaRPr lang="en-US" altLang="zh-CN" sz="2800" dirty="0">
                <a:solidFill>
                  <a:schemeClr val="bg1"/>
                </a:solidFill>
                <a:latin typeface="华文中宋" panose="02010600040101010101" pitchFamily="2" charset="-122"/>
                <a:ea typeface="华文中宋" panose="02010600040101010101" pitchFamily="2" charset="-122"/>
              </a:endParaRPr>
            </a:p>
          </p:txBody>
        </p:sp>
        <p:grpSp>
          <p:nvGrpSpPr>
            <p:cNvPr id="30" name="Group 69"/>
            <p:cNvGrpSpPr/>
            <p:nvPr/>
          </p:nvGrpSpPr>
          <p:grpSpPr bwMode="auto">
            <a:xfrm>
              <a:off x="1066800" y="2098675"/>
              <a:ext cx="1981200" cy="537686"/>
              <a:chOff x="288" y="2592"/>
              <a:chExt cx="1488" cy="404"/>
            </a:xfrm>
          </p:grpSpPr>
          <p:sp>
            <p:nvSpPr>
              <p:cNvPr id="31" name="Rectangle 70"/>
              <p:cNvSpPr>
                <a:spLocks noChangeArrowheads="1"/>
              </p:cNvSpPr>
              <p:nvPr/>
            </p:nvSpPr>
            <p:spPr bwMode="auto">
              <a:xfrm>
                <a:off x="288" y="2784"/>
                <a:ext cx="1488" cy="212"/>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endParaRPr lang="zh-CN" altLang="en-US" sz="1200" dirty="0">
                  <a:solidFill>
                    <a:schemeClr val="tx1">
                      <a:lumMod val="95000"/>
                      <a:lumOff val="5000"/>
                    </a:schemeClr>
                  </a:solidFill>
                  <a:latin typeface="微软雅黑" panose="020B0503020204020204" pitchFamily="34" charset="-122"/>
                </a:endParaRPr>
              </a:p>
            </p:txBody>
          </p:sp>
          <p:sp>
            <p:nvSpPr>
              <p:cNvPr id="32" name="Rectangle 71"/>
              <p:cNvSpPr>
                <a:spLocks noChangeArrowheads="1"/>
              </p:cNvSpPr>
              <p:nvPr/>
            </p:nvSpPr>
            <p:spPr bwMode="auto">
              <a:xfrm>
                <a:off x="636" y="2592"/>
                <a:ext cx="1140" cy="212"/>
              </a:xfrm>
              <a:prstGeom prst="rect">
                <a:avLst/>
              </a:prstGeom>
              <a:noFill/>
              <a:ln w="9525">
                <a:noFill/>
                <a:miter lim="800000"/>
              </a:ln>
            </p:spPr>
            <p:txBody>
              <a:bodyPr>
                <a:spAutoFit/>
              </a:bodyPr>
              <a:lstStyle/>
              <a:p>
                <a:pPr algn="r"/>
                <a:endParaRPr lang="zh-CN" altLang="en-US" sz="1200" dirty="0">
                  <a:solidFill>
                    <a:schemeClr val="tx1">
                      <a:lumMod val="95000"/>
                      <a:lumOff val="5000"/>
                    </a:schemeClr>
                  </a:solidFill>
                </a:endParaRPr>
              </a:p>
            </p:txBody>
          </p:sp>
        </p:grpSp>
      </p:grpSp>
      <p:grpSp>
        <p:nvGrpSpPr>
          <p:cNvPr id="33" name="组合 32"/>
          <p:cNvGrpSpPr/>
          <p:nvPr/>
        </p:nvGrpSpPr>
        <p:grpSpPr>
          <a:xfrm>
            <a:off x="6000761" y="519892"/>
            <a:ext cx="2253407" cy="1746996"/>
            <a:chOff x="5940425" y="2093914"/>
            <a:chExt cx="2289175" cy="1782761"/>
          </a:xfrm>
        </p:grpSpPr>
        <p:sp>
          <p:nvSpPr>
            <p:cNvPr id="34" name="Oval 15"/>
            <p:cNvSpPr>
              <a:spLocks noChangeArrowheads="1"/>
            </p:cNvSpPr>
            <p:nvPr/>
          </p:nvSpPr>
          <p:spPr bwMode="auto">
            <a:xfrm>
              <a:off x="5940425" y="2981325"/>
              <a:ext cx="898525" cy="895350"/>
            </a:xfrm>
            <a:prstGeom prst="ellipse">
              <a:avLst/>
            </a:prstGeom>
            <a:solidFill>
              <a:srgbClr val="EB193E"/>
            </a:solidFill>
            <a:ln w="9525" algn="ctr">
              <a:solidFill>
                <a:srgbClr val="EB193E"/>
              </a:solidFill>
              <a:round/>
            </a:ln>
          </p:spPr>
          <p:txBody>
            <a:bodyPr wrap="none" anchor="ctr"/>
            <a:lstStyle/>
            <a:p>
              <a:pPr algn="ctr"/>
              <a:r>
                <a:rPr lang="zh-CN" altLang="en-US" sz="2800" dirty="0" smtClean="0">
                  <a:solidFill>
                    <a:schemeClr val="bg1"/>
                  </a:solidFill>
                  <a:latin typeface="华文中宋" panose="02010600040101010101" pitchFamily="2" charset="-122"/>
                  <a:ea typeface="华文中宋" panose="02010600040101010101" pitchFamily="2" charset="-122"/>
                </a:rPr>
                <a:t>情感</a:t>
              </a:r>
              <a:endParaRPr lang="en-US" altLang="zh-CN" sz="2800" dirty="0">
                <a:solidFill>
                  <a:schemeClr val="bg1"/>
                </a:solidFill>
                <a:latin typeface="华文中宋" panose="02010600040101010101" pitchFamily="2" charset="-122"/>
                <a:ea typeface="华文中宋" panose="02010600040101010101" pitchFamily="2" charset="-122"/>
              </a:endParaRPr>
            </a:p>
          </p:txBody>
        </p:sp>
        <p:grpSp>
          <p:nvGrpSpPr>
            <p:cNvPr id="35" name="Group 72"/>
            <p:cNvGrpSpPr/>
            <p:nvPr/>
          </p:nvGrpSpPr>
          <p:grpSpPr bwMode="auto">
            <a:xfrm>
              <a:off x="6248400" y="2093914"/>
              <a:ext cx="1981200" cy="538163"/>
              <a:chOff x="3718" y="1104"/>
              <a:chExt cx="1248" cy="339"/>
            </a:xfrm>
          </p:grpSpPr>
          <p:sp>
            <p:nvSpPr>
              <p:cNvPr id="36" name="Rectangle 73"/>
              <p:cNvSpPr>
                <a:spLocks noChangeArrowheads="1"/>
              </p:cNvSpPr>
              <p:nvPr/>
            </p:nvSpPr>
            <p:spPr bwMode="auto">
              <a:xfrm>
                <a:off x="3718" y="1265"/>
                <a:ext cx="1248" cy="178"/>
              </a:xfrm>
              <a:prstGeom prst="rect">
                <a:avLst/>
              </a:prstGeom>
              <a:noFill/>
              <a:ln w="9525">
                <a:noFill/>
                <a:miter lim="800000"/>
              </a:ln>
            </p:spPr>
            <p:txBody>
              <a:bodyPr>
                <a:spAutoFit/>
              </a:bodyPr>
              <a:lstStyle/>
              <a:p>
                <a:pPr>
                  <a:spcBef>
                    <a:spcPct val="20000"/>
                  </a:spcBef>
                  <a:buClr>
                    <a:srgbClr val="E1B40C"/>
                  </a:buClr>
                  <a:buFont typeface="微软雅黑" panose="020B0503020204020204" pitchFamily="34" charset="-122"/>
                  <a:buNone/>
                </a:pPr>
                <a:endParaRPr lang="zh-CN" altLang="en-US" sz="1200" dirty="0">
                  <a:solidFill>
                    <a:schemeClr val="tx1">
                      <a:lumMod val="95000"/>
                      <a:lumOff val="5000"/>
                    </a:schemeClr>
                  </a:solidFill>
                  <a:latin typeface="微软雅黑" panose="020B0503020204020204" pitchFamily="34" charset="-122"/>
                </a:endParaRPr>
              </a:p>
            </p:txBody>
          </p:sp>
          <p:sp>
            <p:nvSpPr>
              <p:cNvPr id="37" name="Rectangle 74"/>
              <p:cNvSpPr>
                <a:spLocks noChangeArrowheads="1"/>
              </p:cNvSpPr>
              <p:nvPr/>
            </p:nvSpPr>
            <p:spPr bwMode="auto">
              <a:xfrm>
                <a:off x="3718" y="1104"/>
                <a:ext cx="956" cy="178"/>
              </a:xfrm>
              <a:prstGeom prst="rect">
                <a:avLst/>
              </a:prstGeom>
              <a:noFill/>
              <a:ln w="9525">
                <a:noFill/>
                <a:miter lim="800000"/>
              </a:ln>
            </p:spPr>
            <p:txBody>
              <a:bodyPr>
                <a:spAutoFit/>
              </a:bodyPr>
              <a:lstStyle/>
              <a:p>
                <a:endParaRPr lang="zh-CN" altLang="en-US" sz="1200" dirty="0">
                  <a:solidFill>
                    <a:schemeClr val="tx1">
                      <a:lumMod val="95000"/>
                      <a:lumOff val="5000"/>
                    </a:schemeClr>
                  </a:solidFill>
                </a:endParaRPr>
              </a:p>
            </p:txBody>
          </p:sp>
        </p:grpSp>
      </p:grpSp>
      <p:sp>
        <p:nvSpPr>
          <p:cNvPr id="38" name="Oval 44"/>
          <p:cNvSpPr>
            <a:spLocks noChangeArrowheads="1"/>
          </p:cNvSpPr>
          <p:nvPr/>
        </p:nvSpPr>
        <p:spPr bwMode="gray">
          <a:xfrm>
            <a:off x="3500430" y="2377280"/>
            <a:ext cx="1714512" cy="1618006"/>
          </a:xfrm>
          <a:prstGeom prst="ellipse">
            <a:avLst/>
          </a:prstGeom>
          <a:solidFill>
            <a:srgbClr val="EB193E"/>
          </a:solidFill>
          <a:ln w="9525" algn="ctr">
            <a:solidFill>
              <a:srgbClr val="EB193E"/>
            </a:solidFill>
            <a:round/>
          </a:ln>
          <a:effectLst/>
        </p:spPr>
        <p:txBody>
          <a:bodyPr wrap="none" lIns="89848" tIns="44924" rIns="89848" bIns="44924" anchor="ctr"/>
          <a:lstStyle/>
          <a:p>
            <a:pPr algn="ctr"/>
            <a:r>
              <a:rPr lang="zh-CN" altLang="en-US" sz="2800" b="1" dirty="0" smtClean="0">
                <a:solidFill>
                  <a:schemeClr val="bg1"/>
                </a:solidFill>
                <a:latin typeface="华文中宋" panose="02010600040101010101" pitchFamily="2" charset="-122"/>
                <a:ea typeface="华文中宋" panose="02010600040101010101" pitchFamily="2" charset="-122"/>
              </a:rPr>
              <a:t>深度学习</a:t>
            </a:r>
            <a:endParaRPr lang="en-US" altLang="zh-CN" sz="2800" b="1" dirty="0" smtClean="0">
              <a:solidFill>
                <a:schemeClr val="bg1"/>
              </a:solidFill>
              <a:latin typeface="华文中宋" panose="02010600040101010101" pitchFamily="2" charset="-122"/>
              <a:ea typeface="华文中宋" panose="02010600040101010101" pitchFamily="2" charset="-122"/>
            </a:endParaRPr>
          </a:p>
          <a:p>
            <a:pPr algn="ctr"/>
            <a:r>
              <a:rPr lang="zh-CN" altLang="en-US" sz="2800" b="1" dirty="0" smtClean="0">
                <a:solidFill>
                  <a:schemeClr val="bg1"/>
                </a:solidFill>
                <a:latin typeface="华文中宋" panose="02010600040101010101" pitchFamily="2" charset="-122"/>
                <a:ea typeface="华文中宋" panose="02010600040101010101" pitchFamily="2" charset="-122"/>
              </a:rPr>
              <a:t>达成度</a:t>
            </a:r>
            <a:endParaRPr lang="zh-CN" altLang="en-US" sz="2800" b="1" dirty="0">
              <a:solidFill>
                <a:schemeClr val="bg1"/>
              </a:solidFill>
              <a:latin typeface="华文中宋" panose="02010600040101010101" pitchFamily="2" charset="-122"/>
              <a:ea typeface="华文中宋" panose="02010600040101010101" pitchFamily="2" charset="-122"/>
            </a:endParaRPr>
          </a:p>
        </p:txBody>
      </p:sp>
      <p:sp>
        <p:nvSpPr>
          <p:cNvPr id="43" name="Line 39"/>
          <p:cNvSpPr>
            <a:spLocks noChangeShapeType="1"/>
          </p:cNvSpPr>
          <p:nvPr/>
        </p:nvSpPr>
        <p:spPr bwMode="auto">
          <a:xfrm rot="618245" flipV="1">
            <a:off x="5073160" y="2095740"/>
            <a:ext cx="926506" cy="894532"/>
          </a:xfrm>
          <a:prstGeom prst="line">
            <a:avLst/>
          </a:prstGeom>
          <a:noFill/>
          <a:ln w="9525">
            <a:solidFill>
              <a:srgbClr val="EB193E"/>
            </a:solidFill>
            <a:prstDash val="dash"/>
            <a:round/>
            <a:tailEnd type="triangle" w="med" len="med"/>
          </a:ln>
        </p:spPr>
        <p:txBody>
          <a:bodyPr lIns="89848" tIns="44924" rIns="89848" bIns="44924"/>
          <a:lstStyle/>
          <a:p>
            <a:endParaRPr lang="zh-CN" altLang="en-US"/>
          </a:p>
        </p:txBody>
      </p:sp>
      <p:grpSp>
        <p:nvGrpSpPr>
          <p:cNvPr id="44" name="组合 6"/>
          <p:cNvGrpSpPr/>
          <p:nvPr/>
        </p:nvGrpSpPr>
        <p:grpSpPr>
          <a:xfrm>
            <a:off x="3643306" y="1091397"/>
            <a:ext cx="1343136" cy="1122769"/>
            <a:chOff x="1336591" y="2820772"/>
            <a:chExt cx="1364456" cy="1364456"/>
          </a:xfrm>
        </p:grpSpPr>
        <p:sp>
          <p:nvSpPr>
            <p:cNvPr id="45" name="矩形 44"/>
            <p:cNvSpPr/>
            <p:nvPr/>
          </p:nvSpPr>
          <p:spPr>
            <a:xfrm>
              <a:off x="1336591" y="2820772"/>
              <a:ext cx="1364456" cy="1364456"/>
            </a:xfrm>
            <a:prstGeom prst="rect">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tx1">
                    <a:lumMod val="65000"/>
                    <a:lumOff val="35000"/>
                  </a:schemeClr>
                </a:solidFill>
                <a:ea typeface="微软雅黑" panose="020B0503020204020204" pitchFamily="34" charset="-122"/>
              </a:endParaRPr>
            </a:p>
          </p:txBody>
        </p:sp>
        <p:grpSp>
          <p:nvGrpSpPr>
            <p:cNvPr id="46" name="组合 8"/>
            <p:cNvGrpSpPr/>
            <p:nvPr/>
          </p:nvGrpSpPr>
          <p:grpSpPr>
            <a:xfrm>
              <a:off x="1459051" y="3059019"/>
              <a:ext cx="1040356" cy="947461"/>
              <a:chOff x="2065786" y="4184708"/>
              <a:chExt cx="1143803" cy="1041671"/>
            </a:xfrm>
          </p:grpSpPr>
          <p:pic>
            <p:nvPicPr>
              <p:cNvPr id="47" name="Picture 3" descr="\\MAGNUM\Projects\Microsoft\Cloud Power FY12\Design\ICONS_PNG\User.png"/>
              <p:cNvPicPr>
                <a:picLocks noChangeAspect="1" noChangeArrowheads="1"/>
              </p:cNvPicPr>
              <p:nvPr/>
            </p:nvPicPr>
            <p:blipFill>
              <a:blip r:embed="rId2" cstate="print">
                <a:biLevel thresh="25000"/>
              </a:blip>
              <a:srcRect/>
              <a:stretch>
                <a:fillRect/>
              </a:stretch>
            </p:blipFill>
            <p:spPr bwMode="auto">
              <a:xfrm>
                <a:off x="2065786" y="4184708"/>
                <a:ext cx="1041942" cy="1041671"/>
              </a:xfrm>
              <a:prstGeom prst="rect">
                <a:avLst/>
              </a:prstGeom>
              <a:noFill/>
            </p:spPr>
          </p:pic>
          <p:pic>
            <p:nvPicPr>
              <p:cNvPr id="48" name="Picture 12"/>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flipH="1">
                <a:off x="2848917" y="4416131"/>
                <a:ext cx="360672" cy="532913"/>
              </a:xfrm>
              <a:prstGeom prst="rect">
                <a:avLst/>
              </a:prstGeom>
            </p:spPr>
          </p:pic>
        </p:grpSp>
      </p:grpSp>
      <p:sp>
        <p:nvSpPr>
          <p:cNvPr id="49" name="TextBox 48"/>
          <p:cNvSpPr txBox="1"/>
          <p:nvPr/>
        </p:nvSpPr>
        <p:spPr>
          <a:xfrm>
            <a:off x="2643175" y="4234669"/>
            <a:ext cx="3929090" cy="584765"/>
          </a:xfrm>
          <a:prstGeom prst="rect">
            <a:avLst/>
          </a:prstGeom>
          <a:noFill/>
        </p:spPr>
        <p:txBody>
          <a:bodyPr wrap="square" lIns="91429" tIns="45715" rIns="91429" bIns="45715" rtlCol="0">
            <a:spAutoFit/>
          </a:bodyPr>
          <a:lstStyle/>
          <a:p>
            <a:r>
              <a:rPr lang="zh-CN" altLang="en-US" sz="3200" b="1" dirty="0" smtClean="0">
                <a:solidFill>
                  <a:srgbClr val="EB193E"/>
                </a:solidFill>
                <a:latin typeface="华文中宋" panose="02010600040101010101" pitchFamily="2" charset="-122"/>
                <a:ea typeface="华文中宋" panose="02010600040101010101" pitchFamily="2" charset="-122"/>
              </a:rPr>
              <a:t>学生“学”的角度</a:t>
            </a:r>
            <a:endParaRPr lang="zh-CN" altLang="en-US" sz="3200" b="1" dirty="0">
              <a:solidFill>
                <a:srgbClr val="EB193E"/>
              </a:solidFill>
              <a:latin typeface="华文中宋" panose="02010600040101010101" pitchFamily="2" charset="-122"/>
              <a:ea typeface="华文中宋" panose="02010600040101010101" pitchFamily="2" charset="-122"/>
            </a:endParaRPr>
          </a:p>
        </p:txBody>
      </p:sp>
      <p:sp>
        <p:nvSpPr>
          <p:cNvPr id="50" name="矩形 49"/>
          <p:cNvSpPr/>
          <p:nvPr/>
        </p:nvSpPr>
        <p:spPr>
          <a:xfrm>
            <a:off x="1428729" y="234140"/>
            <a:ext cx="6511697" cy="523210"/>
          </a:xfrm>
          <a:prstGeom prst="rect">
            <a:avLst/>
          </a:prstGeom>
          <a:solidFill>
            <a:srgbClr val="EB193E"/>
          </a:solidFill>
        </p:spPr>
        <p:style>
          <a:lnRef idx="1">
            <a:schemeClr val="accent2"/>
          </a:lnRef>
          <a:fillRef idx="3">
            <a:schemeClr val="accent2"/>
          </a:fillRef>
          <a:effectRef idx="2">
            <a:schemeClr val="accent2"/>
          </a:effectRef>
          <a:fontRef idx="minor">
            <a:schemeClr val="lt1"/>
          </a:fontRef>
        </p:style>
        <p:txBody>
          <a:bodyPr wrap="none" lIns="91429" tIns="45715" rIns="91429" bIns="45715">
            <a:spAutoFit/>
          </a:bodyPr>
          <a:lstStyle/>
          <a:p>
            <a:r>
              <a:rPr lang="zh-CN" altLang="en-US" sz="2800" b="1" dirty="0" smtClean="0">
                <a:latin typeface="华文中宋" panose="02010600040101010101" pitchFamily="2" charset="-122"/>
                <a:ea typeface="华文中宋" panose="02010600040101010101" pitchFamily="2" charset="-122"/>
              </a:rPr>
              <a:t>（</a:t>
            </a:r>
            <a:r>
              <a:rPr lang="en-US" altLang="zh-CN" sz="2800" b="1" dirty="0" smtClean="0">
                <a:latin typeface="华文中宋" panose="02010600040101010101" pitchFamily="2" charset="-122"/>
                <a:ea typeface="华文中宋" panose="02010600040101010101" pitchFamily="2" charset="-122"/>
              </a:rPr>
              <a:t>1</a:t>
            </a:r>
            <a:r>
              <a:rPr lang="zh-CN" altLang="en-US" sz="2800" b="1" dirty="0" smtClean="0">
                <a:latin typeface="华文中宋" panose="02010600040101010101" pitchFamily="2" charset="-122"/>
                <a:ea typeface="华文中宋" panose="02010600040101010101" pitchFamily="2" charset="-122"/>
              </a:rPr>
              <a:t>）什么是中学历史学科的深度学习？</a:t>
            </a:r>
            <a:endParaRPr lang="zh-CN" altLang="en-US" sz="2800" b="1" dirty="0">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521"/>
    </mc:Choice>
    <mc:Fallback>
      <p:transition spd="slow" advTm="15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2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3" presetClass="entr" presetSubtype="1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3" presetClass="entr" presetSubtype="1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childTnLst>
                          </p:cTn>
                        </p:par>
                        <p:par>
                          <p:cTn id="28" fill="hold">
                            <p:stCondLst>
                              <p:cond delay="2500"/>
                            </p:stCondLst>
                            <p:childTnLst>
                              <p:par>
                                <p:cTn id="29" presetID="3" presetClass="entr" presetSubtype="1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blinds(horizontal)">
                                      <p:cBhvr>
                                        <p:cTn id="31" dur="500"/>
                                        <p:tgtEl>
                                          <p:spTgt spid="33"/>
                                        </p:tgtEl>
                                      </p:cBhvr>
                                    </p:animEffect>
                                  </p:childTnLst>
                                </p:cTn>
                              </p:par>
                            </p:childTnLst>
                          </p:cTn>
                        </p:par>
                        <p:par>
                          <p:cTn id="32" fill="hold">
                            <p:stCondLst>
                              <p:cond delay="3000"/>
                            </p:stCondLst>
                            <p:childTnLst>
                              <p:par>
                                <p:cTn id="33" presetID="23"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childTnLst>
                                </p:cTn>
                              </p:par>
                            </p:childTnLst>
                          </p:cTn>
                        </p:par>
                        <p:par>
                          <p:cTn id="37" fill="hold">
                            <p:stCondLst>
                              <p:cond delay="3500"/>
                            </p:stCondLst>
                            <p:childTnLst>
                              <p:par>
                                <p:cTn id="38" presetID="3" presetClass="entr" presetSubtype="10"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linds(horizontal)">
                                      <p:cBhvr>
                                        <p:cTn id="40" dur="500"/>
                                        <p:tgtEl>
                                          <p:spTgt spid="23"/>
                                        </p:tgtEl>
                                      </p:cBhvr>
                                    </p:animEffect>
                                  </p:childTnLst>
                                </p:cTn>
                              </p:par>
                            </p:childTnLst>
                          </p:cTn>
                        </p:par>
                        <p:par>
                          <p:cTn id="41" fill="hold">
                            <p:stCondLst>
                              <p:cond delay="4000"/>
                            </p:stCondLst>
                            <p:childTnLst>
                              <p:par>
                                <p:cTn id="42" presetID="23" presetClass="entr" presetSubtype="16" fill="hold" grpId="0" nodeType="afterEffect">
                                  <p:stCondLst>
                                    <p:cond delay="0"/>
                                  </p:stCondLst>
                                  <p:childTnLst>
                                    <p:set>
                                      <p:cBhvr>
                                        <p:cTn id="43" dur="1" fill="hold">
                                          <p:stCondLst>
                                            <p:cond delay="0"/>
                                          </p:stCondLst>
                                        </p:cTn>
                                        <p:tgtEl>
                                          <p:spTgt spid="43"/>
                                        </p:tgtEl>
                                        <p:attrNameLst>
                                          <p:attrName>style.visibility</p:attrName>
                                        </p:attrNameLst>
                                      </p:cBhvr>
                                      <p:to>
                                        <p:strVal val="visible"/>
                                      </p:to>
                                    </p:set>
                                    <p:anim calcmode="lin" valueType="num">
                                      <p:cBhvr>
                                        <p:cTn id="44" dur="500" fill="hold"/>
                                        <p:tgtEl>
                                          <p:spTgt spid="43"/>
                                        </p:tgtEl>
                                        <p:attrNameLst>
                                          <p:attrName>ppt_w</p:attrName>
                                        </p:attrNameLst>
                                      </p:cBhvr>
                                      <p:tavLst>
                                        <p:tav tm="0">
                                          <p:val>
                                            <p:fltVal val="0"/>
                                          </p:val>
                                        </p:tav>
                                        <p:tav tm="100000">
                                          <p:val>
                                            <p:strVal val="#ppt_w"/>
                                          </p:val>
                                        </p:tav>
                                      </p:tavLst>
                                    </p:anim>
                                    <p:anim calcmode="lin" valueType="num">
                                      <p:cBhvr>
                                        <p:cTn id="45" dur="500" fill="hold"/>
                                        <p:tgtEl>
                                          <p:spTgt spid="43"/>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 presetClass="entr" presetSubtype="8"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additive="base">
                                        <p:cTn id="49" dur="500" fill="hold"/>
                                        <p:tgtEl>
                                          <p:spTgt spid="44"/>
                                        </p:tgtEl>
                                        <p:attrNameLst>
                                          <p:attrName>ppt_x</p:attrName>
                                        </p:attrNameLst>
                                      </p:cBhvr>
                                      <p:tavLst>
                                        <p:tav tm="0">
                                          <p:val>
                                            <p:strVal val="0-#ppt_w/2"/>
                                          </p:val>
                                        </p:tav>
                                        <p:tav tm="100000">
                                          <p:val>
                                            <p:strVal val="#ppt_x"/>
                                          </p:val>
                                        </p:tav>
                                      </p:tavLst>
                                    </p:anim>
                                    <p:anim calcmode="lin" valueType="num">
                                      <p:cBhvr additive="base">
                                        <p:cTn id="5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38" grpId="0" animBg="1"/>
      <p:bldP spid="43" grpId="0" animBg="1"/>
    </p:bldLst>
  </p:timing>
</p:sld>
</file>

<file path=ppt/tags/tag1.xml><?xml version="1.0" encoding="utf-8"?>
<p:tagLst xmlns:p="http://schemas.openxmlformats.org/presentationml/2006/main">
  <p:tag name="ISPRING_PRESENTATION_TITLE" val="PowerPoint 演示文稿452758757454"/>
  <p:tag name="COMMONDATA" val="eyJoZGlkIjoiZWIwNzQxYWMxNTY0ZTEwMGM4NjJhYTYzY2QxYTlkMjk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5122</Words>
  <PresentationFormat>自定义</PresentationFormat>
  <Paragraphs>473</Paragraphs>
  <Slides>44</Slides>
  <Notes>43</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44</vt:i4>
      </vt:variant>
    </vt:vector>
  </HeadingPairs>
  <TitlesOfParts>
    <vt:vector size="63" baseType="lpstr">
      <vt:lpstr>Arial</vt:lpstr>
      <vt:lpstr>宋体</vt:lpstr>
      <vt:lpstr>Wingdings</vt:lpstr>
      <vt:lpstr>方正兰亭准黑_GBK</vt:lpstr>
      <vt:lpstr>黑体</vt:lpstr>
      <vt:lpstr>华文中宋</vt:lpstr>
      <vt:lpstr>华文楷体</vt:lpstr>
      <vt:lpstr>微软雅黑</vt:lpstr>
      <vt:lpstr>Kartika</vt:lpstr>
      <vt:lpstr>PMingLiU-ExtB</vt:lpstr>
      <vt:lpstr>Calibri</vt:lpstr>
      <vt:lpstr>Arial Unicode MS</vt:lpstr>
      <vt:lpstr>等线</vt:lpstr>
      <vt:lpstr>Times New Roman</vt:lpstr>
      <vt:lpstr>Calibri</vt:lpstr>
      <vt:lpstr>楷体</vt:lpstr>
      <vt:lpstr>华文行楷</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2022-06-15T05:21:08Z</dcterms:created>
  <dcterms:modified xsi:type="dcterms:W3CDTF">2022-06-15T05:21:55Z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0349D9884DEA48C0A4696C00ECCE0878</vt:lpwstr>
  </property>
  <property fmtid="{D5CDD505-2E9C-101B-9397-08002B2CF9AE}" pid="3" name="KSOProductBuildVer">
    <vt:lpwstr>2052-11.1.0.11744</vt:lpwstr>
  </property>
</Properties>
</file>