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9" r:id="rId4"/>
    <p:sldId id="261" r:id="rId5"/>
    <p:sldId id="262" r:id="rId6"/>
    <p:sldId id="263" r:id="rId7"/>
    <p:sldId id="256" r:id="rId8"/>
    <p:sldId id="264" r:id="rId9"/>
    <p:sldId id="257" r:id="rId10"/>
    <p:sldId id="265" r:id="rId11"/>
    <p:sldId id="268" r:id="rId12"/>
  </p:sldIdLst>
  <p:sldSz cx="9144000" cy="5144135" type="screen16x9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5AC"/>
    <a:srgbClr val="094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4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20"/>
            <a:ext cx="6858000" cy="179101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001"/>
            <a:ext cx="6858000" cy="124203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8035" indent="0" algn="ctr">
              <a:buNone/>
              <a:defRPr sz="1200"/>
            </a:lvl7pPr>
            <a:lvl8pPr marL="2400935" indent="0" algn="ctr">
              <a:buNone/>
              <a:defRPr sz="1200"/>
            </a:lvl8pPr>
            <a:lvl9pPr marL="2743835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92"/>
            <a:ext cx="1971675" cy="435964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92"/>
            <a:ext cx="5800725" cy="435964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28"/>
            <a:ext cx="7886700" cy="213992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699"/>
            <a:ext cx="7886700" cy="11253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80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9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8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458"/>
            <a:ext cx="3886200" cy="326407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458"/>
            <a:ext cx="3886200" cy="326407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92"/>
            <a:ext cx="7886700" cy="99434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261093"/>
            <a:ext cx="3868340" cy="6180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1879135"/>
            <a:ext cx="3868340" cy="276392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1093"/>
            <a:ext cx="3887391" cy="6180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9135"/>
            <a:ext cx="3887391" cy="276392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60"/>
            <a:ext cx="2949178" cy="12003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698"/>
            <a:ext cx="4629150" cy="365585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20"/>
            <a:ext cx="2949178" cy="28591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8035" indent="0">
              <a:buNone/>
              <a:defRPr sz="750"/>
            </a:lvl7pPr>
            <a:lvl8pPr marL="2400935" indent="0">
              <a:buNone/>
              <a:defRPr sz="750"/>
            </a:lvl8pPr>
            <a:lvl9pPr marL="2743835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60"/>
            <a:ext cx="2949178" cy="12003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698"/>
            <a:ext cx="4629150" cy="365585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20"/>
            <a:ext cx="2949178" cy="28591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8035" indent="0">
              <a:buNone/>
              <a:defRPr sz="750"/>
            </a:lvl7pPr>
            <a:lvl8pPr marL="2400935" indent="0">
              <a:buNone/>
              <a:defRPr sz="750"/>
            </a:lvl8pPr>
            <a:lvl9pPr marL="2743835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8096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8096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8096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371600"/>
            <a:ext cx="7470775" cy="1530985"/>
          </a:xfrm>
        </p:spPr>
        <p:txBody>
          <a:bodyPr>
            <a:noAutofit/>
          </a:bodyPr>
          <a:p>
            <a:r>
              <a:rPr lang="zh-CN" altLang="zh-CN" sz="7200" b="1">
                <a:solidFill>
                  <a:srgbClr val="FF0000"/>
                </a:solidFill>
              </a:rPr>
              <a:t>期初试卷讲评</a:t>
            </a:r>
            <a:endParaRPr lang="zh-CN" altLang="zh-CN" sz="72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微信图片_20220906152751"/>
          <p:cNvPicPr>
            <a:picLocks noChangeAspect="1"/>
          </p:cNvPicPr>
          <p:nvPr/>
        </p:nvPicPr>
        <p:blipFill>
          <a:blip r:embed="rId1"/>
          <a:srcRect t="4438"/>
          <a:stretch>
            <a:fillRect/>
          </a:stretch>
        </p:blipFill>
        <p:spPr>
          <a:xfrm rot="5400000">
            <a:off x="1962785" y="-1504315"/>
            <a:ext cx="4952365" cy="8153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31445" y="78105"/>
            <a:ext cx="888174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ctr"/>
            <a:r>
              <a:rPr lang="zh-CN" sz="2400" b="1">
                <a:solidFill>
                  <a:srgbClr val="0105AC"/>
                </a:solidFill>
                <a:latin typeface="微软雅黑" panose="020B0503020204020204" charset="-122"/>
                <a:ea typeface="微软雅黑" panose="020B0503020204020204" charset="-122"/>
              </a:rPr>
              <a:t>自拟论题（观点）类试题</a:t>
            </a:r>
            <a:endParaRPr lang="zh-CN" altLang="en-US" sz="2400" b="1">
              <a:solidFill>
                <a:srgbClr val="0105AC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0810" y="617855"/>
            <a:ext cx="888174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一、命题统计</a:t>
            </a:r>
            <a:endParaRPr lang="zh-CN" altLang="en-US" sz="2400"/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401320" y="1814830"/>
          <a:ext cx="8341995" cy="26428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1710"/>
                <a:gridCol w="1473835"/>
                <a:gridCol w="1473200"/>
                <a:gridCol w="1472565"/>
                <a:gridCol w="1473835"/>
                <a:gridCol w="1466850"/>
              </a:tblGrid>
              <a:tr h="44069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年份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2018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2019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2020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2021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2022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218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试卷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全国Ⅲ41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全国Ⅰ42全国Ⅲ42海南卷23天津卷18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福建卷19湖北卷20天津卷18湖南卷19江苏卷18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全国乙42湖北卷20湖南卷17广东卷19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491615" y="1216025"/>
            <a:ext cx="61595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该类型在全国卷和新高考地区考查情况统计</a:t>
            </a:r>
            <a:endParaRPr lang="zh-CN" altLang="en-US" sz="2400" b="1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31445" y="78105"/>
            <a:ext cx="888174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ctr"/>
            <a:r>
              <a:rPr lang="zh-CN" sz="2400" b="1">
                <a:solidFill>
                  <a:srgbClr val="0105AC"/>
                </a:solidFill>
                <a:latin typeface="微软雅黑" panose="020B0503020204020204" charset="-122"/>
                <a:ea typeface="微软雅黑" panose="020B0503020204020204" charset="-122"/>
              </a:rPr>
              <a:t>自拟论题（观点）类试题</a:t>
            </a:r>
            <a:endParaRPr lang="zh-CN" altLang="en-US" sz="2400" b="1">
              <a:solidFill>
                <a:srgbClr val="0105AC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0810" y="617855"/>
            <a:ext cx="363474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二、题型特点与答题模板</a:t>
            </a:r>
            <a:endParaRPr lang="zh-CN" sz="2400" b="1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8625" y="1697355"/>
            <a:ext cx="8456295" cy="18637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20000"/>
              </a:lnSpc>
            </a:pPr>
            <a:r>
              <a:rPr lang="en-US" altLang="zh-CN" sz="24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    </a:t>
            </a:r>
            <a:r>
              <a:rPr lang="zh-CN" sz="24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自拟论题类试题的最大特点是需要在阅读材料基础上提炼出论题，形成自己的观点，观点要立场鲜明,论点要言简意赅、开门见山、旗帜鲜明。能很大程度考查考生历史解释、史料实证等学科素养。</a:t>
            </a:r>
            <a:endParaRPr lang="zh-CN" sz="2400" b="1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1445" y="115760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lang="zh-CN" sz="24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【题型特点】</a:t>
            </a:r>
            <a:endParaRPr lang="zh-CN" altLang="en-US" sz="2400" b="1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109220" y="88900"/>
            <a:ext cx="363474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二、题型特点与答题模板</a:t>
            </a:r>
            <a:endParaRPr lang="zh-CN" sz="2400" b="1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9220" y="1075055"/>
            <a:ext cx="892302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20000"/>
              </a:lnSpc>
            </a:pPr>
            <a:r>
              <a:rPr lang="en-US" altLang="zh-CN" sz="2000" b="1">
                <a:solidFill>
                  <a:srgbClr val="7030A0"/>
                </a:solidFill>
                <a:latin typeface="仿宋" panose="02010609060101010101" charset="-122"/>
                <a:ea typeface="仿宋" panose="02010609060101010101" charset="-122"/>
              </a:rPr>
              <a:t>1.</a:t>
            </a:r>
            <a:r>
              <a:rPr lang="zh-CN" sz="2000" b="1">
                <a:solidFill>
                  <a:srgbClr val="7030A0"/>
                </a:solidFill>
                <a:latin typeface="仿宋" panose="02010609060101010101" charset="-122"/>
                <a:ea typeface="仿宋" panose="02010609060101010101" charset="-122"/>
              </a:rPr>
              <a:t>首先，明确设问要求，带着问题阅读分析材料。</a:t>
            </a:r>
            <a:r>
              <a:rPr 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读材料要做到读两遍，即分为泛读和精读二步。</a:t>
            </a:r>
            <a:endParaRPr lang="zh-CN" sz="2000" b="1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pPr indent="0">
              <a:lnSpc>
                <a:spcPct val="120000"/>
              </a:lnSpc>
            </a:pPr>
            <a:r>
              <a:rPr lang="en-US" alt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    </a:t>
            </a:r>
            <a:r>
              <a:rPr 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泛读：找到关键词语或者关键句，划分层次，注意材料的出处。</a:t>
            </a:r>
            <a:endParaRPr lang="zh-CN" sz="2000" b="1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pPr indent="0">
              <a:lnSpc>
                <a:spcPct val="120000"/>
              </a:lnSpc>
            </a:pPr>
            <a:r>
              <a:rPr 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 </a:t>
            </a:r>
            <a:r>
              <a:rPr lang="en-US" alt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   </a:t>
            </a:r>
            <a:r>
              <a:rPr 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精读：把关键词和所学知识建立联系。</a:t>
            </a:r>
            <a:endParaRPr lang="zh-CN" sz="2000" b="1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pPr indent="0">
              <a:lnSpc>
                <a:spcPct val="120000"/>
              </a:lnSpc>
            </a:pPr>
            <a:r>
              <a:rPr lang="en-US" altLang="zh-CN" sz="2000" b="1">
                <a:solidFill>
                  <a:srgbClr val="7030A0"/>
                </a:solidFill>
                <a:latin typeface="仿宋" panose="02010609060101010101" charset="-122"/>
                <a:ea typeface="仿宋" panose="02010609060101010101" charset="-122"/>
              </a:rPr>
              <a:t>2.</a:t>
            </a:r>
            <a:r>
              <a:rPr lang="zh-CN" sz="2000" b="1">
                <a:solidFill>
                  <a:srgbClr val="7030A0"/>
                </a:solidFill>
                <a:latin typeface="仿宋" panose="02010609060101010101" charset="-122"/>
                <a:ea typeface="仿宋" panose="02010609060101010101" charset="-122"/>
              </a:rPr>
              <a:t>其次，提炼自拟论题。</a:t>
            </a:r>
            <a:r>
              <a:rPr 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观点要明确，最好是一句完整的话（注意表述不要繁琐，不可以是两句或以上的文字）。所谓观点明确，不同于观点正确，只要有明确的观点，即使不正确，也能获得“观点”这一项分数。</a:t>
            </a:r>
            <a:endParaRPr lang="zh-CN" sz="2000" b="1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pPr indent="0">
              <a:lnSpc>
                <a:spcPct val="120000"/>
              </a:lnSpc>
            </a:pPr>
            <a:r>
              <a:rPr 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 （阅卷一般论点是2分）</a:t>
            </a:r>
            <a:endParaRPr lang="zh-CN" sz="2000" b="1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3990" y="61468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lang="zh-CN" sz="24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【解题建模】</a:t>
            </a:r>
            <a:endParaRPr lang="zh-CN" sz="2400" b="1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109220" y="88900"/>
            <a:ext cx="363474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二、题型特点与答题模板</a:t>
            </a:r>
            <a:endParaRPr lang="zh-CN" sz="2400" b="1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0490" y="1051560"/>
            <a:ext cx="8923020" cy="40925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00000"/>
              </a:lnSpc>
            </a:pPr>
            <a:r>
              <a:rPr lang="en-US" altLang="zh-CN" sz="2000" b="1">
                <a:solidFill>
                  <a:srgbClr val="7030A0"/>
                </a:solidFill>
                <a:latin typeface="仿宋" panose="02010609060101010101" charset="-122"/>
                <a:ea typeface="仿宋" panose="02010609060101010101" charset="-122"/>
              </a:rPr>
              <a:t>3.</a:t>
            </a:r>
            <a:r>
              <a:rPr lang="zh-CN" sz="2000" b="1">
                <a:solidFill>
                  <a:srgbClr val="7030A0"/>
                </a:solidFill>
                <a:latin typeface="仿宋" panose="02010609060101010101" charset="-122"/>
                <a:ea typeface="仿宋" panose="02010609060101010101" charset="-122"/>
              </a:rPr>
              <a:t>然后，合理引用史实，进行多角度史论结合说明。</a:t>
            </a:r>
            <a:r>
              <a:rPr 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论述时要求史实准确、言之成理、论述充分、逻辑严密。行文结构上按照论点、史实、总结的步骤答题，包括分阶段阐释，分层表述，注重结构完整性。具体论述过程要讲究格式，史论结合。</a:t>
            </a:r>
            <a:endParaRPr lang="zh-CN" sz="2000" b="1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pPr indent="0">
              <a:lnSpc>
                <a:spcPct val="100000"/>
              </a:lnSpc>
            </a:pPr>
            <a:r>
              <a:rPr lang="en-US" alt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    </a:t>
            </a:r>
            <a:r>
              <a:rPr 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在具体论述过程中，一般建议学生写3个及以上的史实，并且最好做到史论结合；所选取的史实最好是自己熟悉的，又能紧紧围绕材料；也可以尝试从正反两面举例来印证论点，增强说服力和论述的辩证性，体现出历史价值取向；行文时，注意史实与结论之间的逻辑关系；历史背景与历史过程之间的逻辑关系；历史现象与历史特征之间的逻辑关系；历史人物与历史环境之间的逻辑关系；行文一定要使用历史学科语言，切忌口头语。</a:t>
            </a:r>
            <a:endParaRPr lang="zh-CN" sz="2000" b="1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pPr indent="0">
              <a:lnSpc>
                <a:spcPct val="100000"/>
              </a:lnSpc>
            </a:pPr>
            <a:r>
              <a:rPr 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 </a:t>
            </a:r>
            <a:r>
              <a:rPr lang="en-US" alt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 </a:t>
            </a:r>
            <a:r>
              <a:rPr 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（阅卷一般史实1</a:t>
            </a:r>
            <a:r>
              <a:rPr lang="en-US" alt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-2</a:t>
            </a:r>
            <a:r>
              <a:rPr 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分，史论</a:t>
            </a:r>
            <a:r>
              <a:rPr lang="en-US" alt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1-</a:t>
            </a:r>
            <a:r>
              <a:rPr 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2分）</a:t>
            </a:r>
            <a:endParaRPr lang="zh-CN" sz="2000" b="1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pPr indent="0">
              <a:lnSpc>
                <a:spcPct val="100000"/>
              </a:lnSpc>
            </a:pPr>
            <a:r>
              <a:rPr lang="en-US" altLang="zh-CN" sz="2000" b="1">
                <a:solidFill>
                  <a:srgbClr val="7030A0"/>
                </a:solidFill>
                <a:latin typeface="仿宋" panose="02010609060101010101" charset="-122"/>
                <a:ea typeface="仿宋" panose="02010609060101010101" charset="-122"/>
              </a:rPr>
              <a:t>4.</a:t>
            </a:r>
            <a:r>
              <a:rPr lang="zh-CN" sz="2000" b="1">
                <a:solidFill>
                  <a:srgbClr val="7030A0"/>
                </a:solidFill>
                <a:latin typeface="仿宋" panose="02010609060101010101" charset="-122"/>
                <a:ea typeface="仿宋" panose="02010609060101010101" charset="-122"/>
              </a:rPr>
              <a:t>最后要有结论。</a:t>
            </a:r>
            <a:r>
              <a:rPr lang="zh-CN" sz="20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回扣主题观点，并能将材料的认识升华到历史学科素养的理论高度。（阅卷一般分值是2分）</a:t>
            </a:r>
            <a:endParaRPr lang="zh-CN" sz="2000" b="1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3990" y="61468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lang="zh-CN" sz="2400" b="1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【解题建模】</a:t>
            </a:r>
            <a:endParaRPr lang="zh-CN" sz="2400" b="1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2105" y="280035"/>
            <a:ext cx="8392795" cy="44799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42240" y="113665"/>
            <a:ext cx="8869680" cy="4408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20000"/>
              </a:lnSpc>
            </a:pPr>
            <a:r>
              <a:rPr lang="zh-CN" b="1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材料</a:t>
            </a:r>
            <a:r>
              <a:rPr lang="en-US" b="1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en-US" b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zh-CN" b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新中国建立后，洋务运动成为一个重要的研究专题。最初，学者往往依据范文澜与胡绳对洋务运动的描迷与评判进行研究。但在</a:t>
            </a:r>
            <a:r>
              <a:rPr lang="en-US" b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1954</a:t>
            </a:r>
            <a:r>
              <a:rPr lang="zh-CN" b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年胡绳提出“三次革命高潮”论后，洋务运动由此被打入学术研究的“冷宫”。直到</a:t>
            </a:r>
            <a:r>
              <a:rPr lang="en-US" b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1961—1964</a:t>
            </a:r>
            <a:r>
              <a:rPr lang="zh-CN" b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年，洋务运动研究迎来小高潮，除了对洋务运动宏观意义上的性质讨论之外，在具体史实和相关洋务人物研究上取得了一定进展。然而，随着政治形势的不断恶化，小高潮昙花一现。</a:t>
            </a:r>
            <a:r>
              <a:rPr lang="en-US" b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1979</a:t>
            </a:r>
            <a:r>
              <a:rPr lang="zh-CN" b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之后的二十年，学界发表洋务运动史的专论超过</a:t>
            </a:r>
            <a:r>
              <a:rPr lang="en-US" b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623</a:t>
            </a:r>
            <a:r>
              <a:rPr lang="zh-CN" b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篇，综合性专著、论文集、史料资料集，等等，举凡也有数十种之多，此外，全国性乃至国际性洋务运动史学术讨论会相继召开。这些研究既有对洋务运动研究范式理论宏观意义上的检讨与检讨，也有个案实证研究的深入与新专题领域的拓展，这些研究丰富了人们对洋务运动史乃至整个中国近代史的认识。</a:t>
            </a:r>
            <a:r>
              <a:rPr lang="en-US" b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                          ——</a:t>
            </a:r>
            <a:r>
              <a:rPr lang="zh-CN" b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摘编自邱志红《</a:t>
            </a:r>
            <a:r>
              <a:rPr lang="en-US" b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60</a:t>
            </a:r>
            <a:r>
              <a:rPr lang="zh-CN" b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余年来国内洋务运动史研究述评》</a:t>
            </a:r>
            <a:endParaRPr lang="zh-CN" b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>
              <a:lnSpc>
                <a:spcPct val="120000"/>
              </a:lnSpc>
            </a:pPr>
            <a:r>
              <a:rPr lang="zh-CN" b="0">
                <a:solidFill>
                  <a:srgbClr val="0105AC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综合材料信息拟定一个论题，结合所学知识加以阐述。（要求：论题明确，持论有据，论证充分，表达清晰。）</a:t>
            </a:r>
            <a:endParaRPr lang="zh-CN" altLang="en-US" b="0">
              <a:solidFill>
                <a:srgbClr val="0105AC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76530" y="199390"/>
            <a:ext cx="6924675" cy="3757295"/>
          </a:xfrm>
          <a:prstGeom prst="rect">
            <a:avLst/>
          </a:prstGeom>
          <a:ln>
            <a:solidFill>
              <a:srgbClr val="0105A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8130" y="570865"/>
            <a:ext cx="7495540" cy="4474210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280035" y="515620"/>
          <a:ext cx="8684260" cy="32746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7555"/>
                <a:gridCol w="7926705"/>
              </a:tblGrid>
              <a:tr h="368935">
                <a:tc>
                  <a:txBody>
                    <a:bodyPr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14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1951</a:t>
                      </a: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年</a:t>
                      </a:r>
                      <a:endParaRPr lang="en-US" altLang="en-US" sz="1400" b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14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34</a:t>
                      </a: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所大学设立俄语系和科；初、高中学校优先教授俄语课程</a:t>
                      </a:r>
                      <a:endParaRPr lang="en-US" altLang="en-US" sz="1400" b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730">
                <a:tc>
                  <a:txBody>
                    <a:bodyPr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14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1954</a:t>
                      </a: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年</a:t>
                      </a:r>
                      <a:endParaRPr lang="en-US" altLang="en-US" sz="1400" b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高中外国语课程仍以俄语优先</a:t>
                      </a:r>
                      <a:endParaRPr lang="en-US" altLang="en-US" sz="1400" b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505">
                <a:tc>
                  <a:txBody>
                    <a:bodyPr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14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1957</a:t>
                      </a: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年</a:t>
                      </a:r>
                      <a:endParaRPr lang="en-US" altLang="en-US" sz="1400" b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俄语与英语比例应为</a:t>
                      </a:r>
                      <a:r>
                        <a:rPr lang="en-US" sz="14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</a:t>
                      </a: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：</a:t>
                      </a:r>
                      <a:r>
                        <a:rPr lang="en-US" sz="14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</a:t>
                      </a: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；高中英语课开设面扩大</a:t>
                      </a:r>
                      <a:endParaRPr lang="en-US" altLang="en-US" sz="1400" b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095">
                <a:tc>
                  <a:txBody>
                    <a:bodyPr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14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1964</a:t>
                      </a: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年</a:t>
                      </a:r>
                      <a:endParaRPr lang="en-US" altLang="en-US" sz="1400" b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《外语教育七年规划纲要》确定英语为学校教育第一外语</a:t>
                      </a:r>
                      <a:endParaRPr lang="en-US" altLang="en-US" sz="1400" b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495">
                <a:tc>
                  <a:txBody>
                    <a:bodyPr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14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1978</a:t>
                      </a: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年</a:t>
                      </a:r>
                      <a:endParaRPr lang="en-US" altLang="en-US" sz="1400" b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《全日制中小学英语教学大纲（试行草案）》，提出外语课语种要以英语为主；高考考生参加外语考试</a:t>
                      </a:r>
                      <a:endParaRPr lang="en-US" altLang="en-US" sz="1400" b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14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1979</a:t>
                      </a: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年</a:t>
                      </a:r>
                      <a:endParaRPr lang="en-US" altLang="en-US" sz="1400" b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教育部要求以英语教育为主，注意日语、德语、法语等外语多语种比例</a:t>
                      </a:r>
                      <a:endParaRPr lang="en-US" altLang="en-US" sz="1400" b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15">
                <a:tc>
                  <a:txBody>
                    <a:bodyPr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14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2001</a:t>
                      </a: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年</a:t>
                      </a:r>
                      <a:endParaRPr lang="en-US" altLang="en-US" sz="1400" b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教育部决定从</a:t>
                      </a:r>
                      <a:r>
                        <a:rPr lang="en-US" sz="14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2001</a:t>
                      </a: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年秋季开始，全国城市和县城小学逐步开设英语课程</a:t>
                      </a:r>
                      <a:endParaRPr lang="en-US" altLang="en-US" sz="1400" b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495">
                <a:tc>
                  <a:txBody>
                    <a:bodyPr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14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</a:t>
                      </a: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年</a:t>
                      </a:r>
                      <a:endParaRPr lang="en-US" altLang="en-US" sz="1400" b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1400" b="0"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教育部调整外语规划语种，在英语、日语、俄语的基础上，增加德语、法语和西班牙语。新高考外语科目可以一年两考。</a:t>
                      </a:r>
                      <a:endParaRPr lang="en-US" altLang="en-US" sz="1400" b="0"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76200" marR="76200" marT="47625" marB="47625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0" name="文本框 99"/>
          <p:cNvSpPr txBox="1"/>
          <p:nvPr/>
        </p:nvSpPr>
        <p:spPr>
          <a:xfrm>
            <a:off x="280035" y="3982720"/>
            <a:ext cx="868426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b="0">
                <a:solidFill>
                  <a:srgbClr val="0105AC"/>
                </a:solidFill>
                <a:latin typeface="黑体" panose="02010609060101010101" charset="-122"/>
                <a:ea typeface="黑体" panose="02010609060101010101" charset="-122"/>
              </a:rPr>
              <a:t>根据材料，提取有关新中国外语教育的变化信息，并结合所学知识予以说明。</a:t>
            </a:r>
            <a:endParaRPr lang="zh-CN" b="0">
              <a:solidFill>
                <a:srgbClr val="0105AC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0"/>
            <a:r>
              <a:rPr lang="zh-CN" b="0">
                <a:solidFill>
                  <a:srgbClr val="0105AC"/>
                </a:solidFill>
                <a:latin typeface="黑体" panose="02010609060101010101" charset="-122"/>
                <a:ea typeface="黑体" panose="02010609060101010101" charset="-122"/>
              </a:rPr>
              <a:t>（要求：主题明确，史论结合，逻辑清晰，表述成文）</a:t>
            </a:r>
            <a:endParaRPr lang="zh-CN" altLang="en-US" b="0">
              <a:solidFill>
                <a:srgbClr val="0105AC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4930" y="44450"/>
            <a:ext cx="16402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</a:rPr>
              <a:t>【变式训练】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576de611-bd8d-4219-b29c-e3894c92b170}"/>
  <p:tag name="TABLE_ENDDRAG_ORIGIN_RECT" val="656*208"/>
  <p:tag name="TABLE_ENDDRAG_RECT" val="40*147*656*208"/>
</p:tagLst>
</file>

<file path=ppt/tags/tag2.xml><?xml version="1.0" encoding="utf-8"?>
<p:tagLst xmlns:p="http://schemas.openxmlformats.org/presentationml/2006/main">
  <p:tag name="KSO_WM_UNIT_PLACING_PICTURE_USER_VIEWPORT" val="{&quot;height&quot;:5355,&quot;width&quot;:9870}"/>
</p:tagLst>
</file>

<file path=ppt/tags/tag3.xml><?xml version="1.0" encoding="utf-8"?>
<p:tagLst xmlns:p="http://schemas.openxmlformats.org/presentationml/2006/main">
  <p:tag name="KSO_WM_UNIT_TABLE_BEAUTIFY" val="smartTable{d02d35df-e59b-4212-b66d-3bfe4fb4ddea}"/>
  <p:tag name="TABLE_ENDDRAG_ORIGIN_RECT" val="683*334"/>
  <p:tag name="TABLE_ENDDRAG_RECT" val="22*34*683*334"/>
</p:tagLst>
</file>

<file path=ppt/tags/tag4.xml><?xml version="1.0" encoding="utf-8"?>
<p:tagLst xmlns:p="http://schemas.openxmlformats.org/presentationml/2006/main">
  <p:tag name="COMMONDATA" val="eyJoZGlkIjoiYjM3Y2YwMDhmYTBjM2ZkM2FlZGM0MGYyM2I0MTNiZmI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1676</Words>
  <Application>WPS 演示</Application>
  <PresentationFormat>宽屏</PresentationFormat>
  <Paragraphs>101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宋体</vt:lpstr>
      <vt:lpstr>Wingdings</vt:lpstr>
      <vt:lpstr>微软雅黑</vt:lpstr>
      <vt:lpstr>黑体</vt:lpstr>
      <vt:lpstr>仿宋</vt:lpstr>
      <vt:lpstr>Times New Roman</vt:lpstr>
      <vt:lpstr>楷体</vt:lpstr>
      <vt:lpstr>Calibri</vt:lpstr>
      <vt:lpstr>Arial Unicode MS</vt:lpstr>
      <vt:lpstr>Office 主题</vt:lpstr>
      <vt:lpstr>期初试卷讲评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小白杨</cp:lastModifiedBy>
  <cp:revision>3</cp:revision>
  <dcterms:created xsi:type="dcterms:W3CDTF">2022-09-06T06:00:00Z</dcterms:created>
  <dcterms:modified xsi:type="dcterms:W3CDTF">2022-09-06T07:29:12Z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244EE62F1F9D4EC3AC27A4EF0BA78672</vt:lpwstr>
  </property>
  <property fmtid="{D5CDD505-2E9C-101B-9397-08002B2CF9AE}" pid="3" name="KSOProductBuildVer">
    <vt:lpwstr>2052-11.1.0.12313</vt:lpwstr>
  </property>
</Properties>
</file>