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73" r:id="rId9"/>
    <p:sldId id="262" r:id="rId10"/>
    <p:sldId id="263" r:id="rId11"/>
    <p:sldId id="271" r:id="rId12"/>
    <p:sldId id="264" r:id="rId13"/>
    <p:sldId id="268" r:id="rId14"/>
    <p:sldId id="265" r:id="rId15"/>
    <p:sldId id="269" r:id="rId16"/>
    <p:sldId id="267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B228C-6C4E-3403-2361-D3F2A336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EA953B-B879-67E8-C213-8BA06E8D7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1682B-9973-0611-A5A7-FF75EBB5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EE875-281F-E245-9D36-2DFDAC9F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A65DE4-7E89-D3CF-5F4E-11F1913F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7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2A9A7D-BFCF-17FB-C80D-4AB0454E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2591F8-18CF-0F0E-9175-1C150AE42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976F64-F4AF-31BF-633B-904DED4B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E0AF5-B0DE-035F-FE6F-DDFFE1B7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E8D133-6360-0AF9-D773-53582ECB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0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053EA5-DB09-A5FB-6769-BF192938A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7A9241-3242-4C6A-F3C6-6036DB1F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713A12-AEB7-477A-0DD1-8D676626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B57BE3-B0B2-AFAD-1FD3-AECDCFDD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0082B-81B7-6712-C5B4-D4102FF7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95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693B3-674D-5404-A180-F930BB86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8399E9-2820-0EA7-F682-ECC1F809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49E3DA-04BE-3ABA-873C-B79F645C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06783D-E5E3-3F33-8A35-F8B7334E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F800AD-B278-57B2-7CB7-05B1BC2B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AD8CC-E2D7-450C-2B87-0114247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AFDA8-9036-6ECC-AC94-956E03FFB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B271B0-2C8F-120F-C653-11EEA64E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C30089-8E8C-07A3-BD6D-B744C5F5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E44602-AE7A-30C8-0D66-42DB2DB3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32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C803C-4583-2CE2-696A-90EB7276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AE4CCF-B6A0-48BF-21A8-B2A98F11C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024006-7209-1F27-38B7-2715B263E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F755C0-55EE-EE18-6462-2ACEC29D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032851-C810-F55E-422F-91EA4E6B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346EA2-9829-87F9-FFF3-7221CBAB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4E36D-3C56-0A85-44F3-711FE1DE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8D7E82-A56D-4CB7-95CF-97F6C8CD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D9C700-9389-1947-72AF-2EE9F6C79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B8FACB-0B1E-47FC-DFD9-392F9638C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EE4668-69F7-B140-BF5F-BC0EB4B8C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183AE5-FAC0-5803-5BD0-1E07E74F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58C4E2-5F86-A624-D1CF-58553C51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1E2289-3C6E-050D-F7FF-9CDDCE9F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83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85432-B707-70D3-BFD3-D9E50AB2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7FEF80-3ED3-5D82-7209-EE11251A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87308C-ECB3-BC98-DBAE-27F537EA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411E1B-D447-0FEF-3C6A-6D9C2144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4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BE665E-30AE-B951-16F9-36F7BD61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403F53-682E-EFA0-7EB3-2480F50D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2E8336-DE02-C389-233B-FA56A1BB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14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5E76D-C58F-B83E-0991-D5E897EB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D8013A-7557-6775-6969-1004E101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4CF533-7AF4-888C-3B8C-929F15C7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212E24-2221-2034-8FDF-65ABD51F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A37343-0C64-DB23-5DE2-1A7ED4CE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12AFEC-F47B-C694-AEF3-E59B6C59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5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73224-2550-F7BD-85EC-C712477C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02C72E5-F15F-367E-E144-C756FF2E5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EA7C62-49E8-3724-5DED-AC66A25A1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24BC82-3CD8-C4F7-1AC6-8C7CB325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75439D-933F-372B-1F55-36225DFA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02EDE0-701C-9EF9-EE49-6DF8F5F7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7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914C17-0D8F-E880-4046-4E67B1D1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270C2A-AC02-AE6F-1A45-D4443D70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C17B45-F939-D9AB-23FD-B9936EC46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EC6D-A16D-4BEA-89EB-97BF5380357A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D73BF-72F9-A0BC-7F96-0C204C3C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AFF629-AAEE-9930-BCA1-0197AD67C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F5BC-5237-4D25-89EE-510413B5C4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3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A4%8F%E5%95%86%E5%91%A8%E6%96%AD%E4%BB%A3%E5%B7%A5%E7%A8%8B" TargetMode="External"/><Relationship Id="rId2" Type="http://schemas.openxmlformats.org/officeDocument/2006/relationships/hyperlink" Target="https://baike.baidu.com/item/%E4%B8%AD%E5%8D%8E%E6%96%87%E6%98%8E%E8%B5%B7%E6%BA%90/41107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7%9F%B3%E5%B3%81%E9%81%97%E5%9D%80/7731550" TargetMode="External"/><Relationship Id="rId5" Type="http://schemas.openxmlformats.org/officeDocument/2006/relationships/hyperlink" Target="https://baike.baidu.com/item/%E9%A1%B9%E7%9B%AE" TargetMode="External"/><Relationship Id="rId4" Type="http://schemas.openxmlformats.org/officeDocument/2006/relationships/hyperlink" Target="https://baike.baidu.com/item/%E5%9B%BD%E5%AE%B6/1720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47F20-B0F6-905A-245A-A8CD8AD19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论历史教学中实证精神和想象力的培养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28127E-621D-74CD-737C-6F0A2C4DA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altLang="zh-CN" dirty="0"/>
          </a:p>
          <a:p>
            <a:r>
              <a:rPr lang="en-US" altLang="zh-CN" dirty="0"/>
              <a:t>                        </a:t>
            </a:r>
            <a:r>
              <a:rPr lang="en-US" altLang="zh-CN" sz="3600" dirty="0"/>
              <a:t>——</a:t>
            </a:r>
            <a:r>
              <a:rPr lang="zh-CN" altLang="en-US" sz="3600" dirty="0"/>
              <a:t>读</a:t>
            </a:r>
            <a:r>
              <a:rPr lang="en-US" altLang="zh-CN" sz="3600" dirty="0"/>
              <a:t>《</a:t>
            </a:r>
            <a:r>
              <a:rPr lang="zh-CN" altLang="en-US" sz="3600" dirty="0"/>
              <a:t>西方那一块土</a:t>
            </a:r>
            <a:r>
              <a:rPr lang="en-US" altLang="zh-CN" sz="3600" dirty="0"/>
              <a:t>》</a:t>
            </a:r>
            <a:r>
              <a:rPr lang="zh-CN" altLang="en-US" sz="3600" dirty="0"/>
              <a:t>有感</a:t>
            </a:r>
            <a:endParaRPr lang="en-US" altLang="zh-CN" sz="3600" dirty="0"/>
          </a:p>
          <a:p>
            <a:endParaRPr lang="en-US" altLang="zh-CN" dirty="0"/>
          </a:p>
          <a:p>
            <a:r>
              <a:rPr lang="en-US" altLang="zh-CN" dirty="0"/>
              <a:t>                                           </a:t>
            </a:r>
            <a:r>
              <a:rPr lang="zh-CN" altLang="en-US" sz="3200" dirty="0"/>
              <a:t>李元锋  </a:t>
            </a:r>
            <a:r>
              <a:rPr lang="en-US" altLang="zh-CN" sz="3200" dirty="0"/>
              <a:t>2022.07.24</a:t>
            </a:r>
          </a:p>
          <a:p>
            <a:r>
              <a:rPr lang="zh-CN" altLang="en-US" sz="3200" dirty="0"/>
              <a:t>       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97841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A81FA-CFF5-998A-3B9D-105DB155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三</a:t>
            </a:r>
            <a:r>
              <a:rPr lang="en-US" altLang="zh-CN" sz="3200" dirty="0"/>
              <a:t>. </a:t>
            </a:r>
            <a:r>
              <a:rPr lang="zh-CN" altLang="en-US" sz="3200" dirty="0"/>
              <a:t>从良渚遗址与中华文明探源工程谈实证精神培养。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31B1A7-D573-25F4-FFFD-CA43A2940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455622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钱乘旦老师在书中讲对夏朝存在和中华文明历史时间的质疑，已经不是一个简单的观点碰撞，这个背后有着复杂的政治和文明意识斗争。其最早出现于清朝末期，日本及其他国家为了深入打压中华文明自信而杜撰的历史虚无主义。</a:t>
            </a:r>
            <a:endParaRPr lang="en-US" altLang="zh-CN" sz="20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中华文明探源工程，全称是“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中华文明起源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与早期发展综合研究”，是继国家“九五”重点科技攻关项目</a:t>
            </a:r>
            <a:r>
              <a:rPr lang="en-US" altLang="zh-CN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——“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夏商周断代工程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”之后，又一项由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国家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支持的多学科结合、研究中国历史与古代文化的重大科研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项目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 </a:t>
            </a:r>
            <a:r>
              <a:rPr lang="en-US" altLang="zh-CN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2001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年正式提出，期间通过对浙江良渚遗址、山西陶寺遗址、陕西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石峁遗址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等众多遗址开展大规模考古发掘，以丰富的考古资料实证了中华大地</a:t>
            </a:r>
            <a:r>
              <a:rPr lang="en-US" altLang="zh-CN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年文明。这个工程就是用真实的考古发掘来回应对于中华文明起源（历史虚无主义）的质疑，来树立中华文化自信，应对西方文明及其他目的带来的挑战。</a:t>
            </a:r>
            <a:endParaRPr lang="en-US" altLang="zh-CN" sz="20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习近平在中共中央政治局第三十九次集体学习时强调 把中国文明历史研究引向深入 推动增强历史自觉坚定文化自信。中华文明探源工程提出文明定义和认定进入文明社会的中国方案，为世界文明起源研究作出了原创性贡献。要同步做好我国“古代文明理论”和中华文明探源工程研究成果的宣传、推广、转化工作，加强对出土文物和遗址的研究阐释和展示传播，提升中华文明影响力和感召力。</a:t>
            </a:r>
            <a:endParaRPr lang="en-US" altLang="zh-CN" sz="20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94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8C122-50DB-3BD2-EF0F-5DBF2A5FD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547668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目前新高考的历史高考针对性对于“实证”考察越来越多，这已经扭转了之前侧重记忆的考察，让学生通过“思维分析实证观点”已经成为考察主要方向。</a:t>
            </a:r>
            <a:endParaRPr lang="en-US" altLang="zh-CN" sz="24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对此思考：我们作为高中历史教学者，不只是向学生传授历史知识和应对高考，更重要的是深入认识到：历史学科作为统编三科教材“培根铸魂”的核心价值。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让学生对中华文明的起源和实证依据认识清楚，只有了解真实的中华文明起源并用真实的依据来论证，才能形成牢不可破的思维观念，才能应对互联网上各种历史虚无主义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的挑战（比如袁腾飞所讲的历史就有很多）。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对青少年的爱国主义思想建构非常重要，因为爱国不能是“口号形式”，那没有生命力！爱国是有真实历史依据、扎牢文化之根，这样才能在中华民族深厚的历史文化土壤上生长出千古浩然正气，这才是真正的力量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13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3981E-CAE8-3F64-25C5-473CC569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/>
              <a:t> </a:t>
            </a:r>
            <a:br>
              <a:rPr lang="en-US" altLang="zh-CN" sz="4400" dirty="0"/>
            </a:br>
            <a:r>
              <a:rPr lang="zh-CN" altLang="en-US" sz="4400" dirty="0"/>
              <a:t>四</a:t>
            </a:r>
            <a:r>
              <a:rPr lang="en-US" altLang="zh-CN" sz="4400" dirty="0"/>
              <a:t>. </a:t>
            </a:r>
            <a:r>
              <a:rPr lang="zh-CN" altLang="en-US" sz="4400" dirty="0"/>
              <a:t>历史教学中如何培养学生的想象力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4FDA6C-3755-AF67-15E9-F66EEC38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18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爱因斯坦说：想象力比知识更重要！历史作为一门科学，是在不断探索的基础上形成新的认知的。所以，要引导学生形成开阔的心灵，保持对未知的兴趣，在目前研究结论的基础上大胆去联想。谢尔曼的故事就告诉了我们这个道理，他保持着童年那份执着的想象最终成就了他。</a:t>
            </a:r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历史中有很多未知奥秘，所以用好之后能够很好激发学生的想象力和探究兴趣，从而培养他们的研究探索能力。</a:t>
            </a:r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印第安人是不是当年殷商王朝的东征部队后裔？</a:t>
            </a:r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李自成攻退出北京城后，他抢的那些金银财宝去哪里了？</a:t>
            </a:r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中国共产党在抗战胜利后相比国民党实力较小，其取得成功是偶然的嘛？</a:t>
            </a:r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想像描绘未来的博物馆、图书馆（选必三第</a:t>
            </a:r>
            <a:r>
              <a:rPr lang="en-US" altLang="zh-CN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sz="22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课文化传承的多种载体及其发展）和交通工具（工业革命及交通工具变革）。</a:t>
            </a:r>
            <a:endParaRPr lang="en-US" altLang="zh-CN" sz="22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14350" indent="-514350">
              <a:buAutoNum type="arabicPeriod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449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6C2D7-1333-CB6D-6820-B97A08CC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044991C-6044-6660-8EE0-67C02295A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393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53BAB-8952-125C-9088-CBC050DF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9DC810-43EE-6FBB-54D0-8A3F02871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94CC2-D9D9-27BB-BD1C-B62CF27B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C71D667-9C33-4C70-5BEA-CD6BCD24D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1765"/>
          </a:xfrm>
        </p:spPr>
      </p:pic>
    </p:spTree>
    <p:extLst>
      <p:ext uri="{BB962C8B-B14F-4D97-AF65-F5344CB8AC3E}">
        <p14:creationId xmlns:p14="http://schemas.microsoft.com/office/powerpoint/2010/main" val="249143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BBB2C-E464-5BB4-E266-F043A259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7BF37F5-1AA6-0DFD-68B4-7B55B8FC4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506"/>
            <a:ext cx="5862855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A32B7-17E8-66EA-FD3A-27E946FEA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55" y="4156"/>
            <a:ext cx="63572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8F88A-E56B-3499-BB8C-27182560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C539F-625F-02A5-B8D6-2F12294A3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89CD4A-66DF-ABE8-C2F2-81B88345D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0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8EFB5-2B20-C54F-0505-1F4D5068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954"/>
            <a:ext cx="10515600" cy="1325563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lang="zh-CN" altLang="en-US" sz="4000" b="1" dirty="0"/>
              <a:t>读书分享提纲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86DAB1-4888-9A40-FFD2-B236FCBF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799619" cy="4351338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一</a:t>
            </a:r>
            <a:r>
              <a:rPr lang="en-US" altLang="zh-CN" sz="3600" dirty="0"/>
              <a:t>. </a:t>
            </a:r>
            <a:r>
              <a:rPr lang="zh-CN" altLang="en-US" sz="3600" dirty="0"/>
              <a:t>从</a:t>
            </a:r>
            <a:r>
              <a:rPr lang="en-US" altLang="zh-CN" sz="3600" dirty="0"/>
              <a:t>《</a:t>
            </a:r>
            <a:r>
              <a:rPr lang="zh-CN" altLang="en-US" sz="3600" dirty="0"/>
              <a:t>荷马史诗</a:t>
            </a:r>
            <a:r>
              <a:rPr lang="en-US" altLang="zh-CN" sz="3600" dirty="0"/>
              <a:t>》</a:t>
            </a:r>
            <a:r>
              <a:rPr lang="zh-CN" altLang="en-US" sz="3600" dirty="0"/>
              <a:t>被谢里曼考古验证说起。</a:t>
            </a:r>
            <a:endParaRPr lang="en-US" altLang="zh-CN" sz="3600" dirty="0"/>
          </a:p>
          <a:p>
            <a:r>
              <a:rPr lang="zh-CN" altLang="en-US" sz="3600" dirty="0"/>
              <a:t>二</a:t>
            </a:r>
            <a:r>
              <a:rPr lang="en-US" altLang="zh-CN" sz="3600" dirty="0"/>
              <a:t>. </a:t>
            </a:r>
            <a:r>
              <a:rPr lang="zh-CN" altLang="en-US" sz="3600" dirty="0"/>
              <a:t>以诗证史是东西方自古以来的治学传统。</a:t>
            </a:r>
            <a:endParaRPr lang="en-US" altLang="zh-CN" sz="3600" dirty="0"/>
          </a:p>
          <a:p>
            <a:r>
              <a:rPr lang="zh-CN" altLang="en-US" sz="3600" dirty="0"/>
              <a:t>三</a:t>
            </a:r>
            <a:r>
              <a:rPr lang="en-US" altLang="zh-CN" sz="3600" dirty="0"/>
              <a:t>. </a:t>
            </a:r>
            <a:r>
              <a:rPr lang="zh-CN" altLang="en-US" sz="3600" dirty="0"/>
              <a:t>从良渚遗址与中华文明探源工程谈实证精神培养。</a:t>
            </a:r>
            <a:endParaRPr lang="en-US" altLang="zh-CN" sz="3600" dirty="0"/>
          </a:p>
          <a:p>
            <a:r>
              <a:rPr lang="zh-CN" altLang="en-US" sz="3600" dirty="0"/>
              <a:t>四</a:t>
            </a:r>
            <a:r>
              <a:rPr lang="en-US" altLang="zh-CN" sz="3600" dirty="0"/>
              <a:t>. </a:t>
            </a:r>
            <a:r>
              <a:rPr lang="zh-CN" altLang="en-US" sz="3600" dirty="0"/>
              <a:t>历史教学中如何培养学生的想象力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84238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5328E-5658-82EC-D0AF-E7AFFFEC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8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一</a:t>
            </a:r>
            <a:r>
              <a:rPr lang="en-US" altLang="zh-CN" sz="4400" dirty="0"/>
              <a:t>. </a:t>
            </a:r>
            <a:r>
              <a:rPr lang="zh-CN" altLang="en-US" sz="4400" dirty="0"/>
              <a:t>从</a:t>
            </a:r>
            <a:r>
              <a:rPr lang="en-US" altLang="zh-CN" sz="4400" dirty="0"/>
              <a:t>《</a:t>
            </a:r>
            <a:r>
              <a:rPr lang="zh-CN" altLang="en-US" sz="4400" dirty="0"/>
              <a:t>荷马史诗</a:t>
            </a:r>
            <a:r>
              <a:rPr lang="en-US" altLang="zh-CN" sz="4400" dirty="0"/>
              <a:t>》</a:t>
            </a:r>
            <a:r>
              <a:rPr lang="zh-CN" altLang="en-US" sz="4400" dirty="0"/>
              <a:t>被谢里曼考古验证说起。</a:t>
            </a:r>
            <a:br>
              <a:rPr lang="en-US" altLang="zh-CN" sz="4400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1A5F9B-E264-387A-0FB1-4123D7DF4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希腊神话中关于欧罗巴和公牛的故事里隐藏着某些古代的事实。现代考古学已经证明，克里特岛确实是欧洲最早出现文明的地方，但克里特人从哪里来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恰恰来自地中海东岸，是古代腓尼基人的地方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;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欧罗巴这位古代腓尼基王的女儿，她的神话中一定浓缩了某些远古的真实。可以相信，克里特岛的文明来自地中海沿岸，至少是受到那个地区的实质性影响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;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克里特文明早于希腊文明，而欧洲最早的文明确实出现在克里特。这样，关于欧洲文明起源的问题，被隐隐约约地连成了一线。</a:t>
            </a:r>
            <a:endParaRPr lang="en-US" altLang="zh-CN" sz="2000" b="0" i="0" dirty="0">
              <a:solidFill>
                <a:srgbClr val="22222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特洛伊的故事在希腊神话里非常著名，这个故事写在荷马的一部史诗中，也就是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伊利亚特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。同学们觉得奇怪，我通篇讲希腊神话，这跟西方文明有什么关系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看起来没有关系一神话是神话，文明是文明，但神话与文明竟可以紧密地联系在一起</a:t>
            </a:r>
            <a:r>
              <a:rPr lang="en-US" altLang="zh-CN" sz="2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: 19</a:t>
            </a:r>
            <a:r>
              <a:rPr lang="zh-CN" altLang="en-US" sz="2000" b="1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世纪</a:t>
            </a:r>
            <a:r>
              <a:rPr lang="en-US" altLang="zh-CN" sz="2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70</a:t>
            </a:r>
            <a:r>
              <a:rPr lang="zh-CN" altLang="en-US" sz="2000" b="1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年代，德国人谢里曼证明了</a:t>
            </a:r>
            <a:r>
              <a:rPr lang="en-US" altLang="zh-CN" sz="2000" b="1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1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伊利亚特</a:t>
            </a:r>
            <a:r>
              <a:rPr lang="en-US" altLang="zh-CN" sz="2000" b="1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1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不是“诗”，而是“史”。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谢里曼从小喜欢读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伊利亚特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，读得十分入迷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心想以后只要有可能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就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- - 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定要去寻找特洛伊城。后来他经商，赚了一大笔钱，便开始寻找特洛伊城。他采用的方法很荒唐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拿一张大地图，对照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伊利亚特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故事里的描写，用一支笔、一把尺，按照故事的叙述在地图上画线，最后把希腊军队的行军路线标出在地图上，最终指向土耳其西北角一个不毛之地一当时那里是一片黄沙，还有一个土堆。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3178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36C7BE-1FF5-A04A-F8F6-90277254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21F6099-8594-9D7C-E87A-B8C0246DB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2640"/>
          </a:xfrm>
        </p:spPr>
      </p:pic>
    </p:spTree>
    <p:extLst>
      <p:ext uri="{BB962C8B-B14F-4D97-AF65-F5344CB8AC3E}">
        <p14:creationId xmlns:p14="http://schemas.microsoft.com/office/powerpoint/2010/main" val="30895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0925AB-DCA1-D447-B68F-C534D252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谢里曼相信这就是当年的特洛伊所在地。于是他找来一批人挖掘，挖了一个月，什么也没有，再挖几个月，还是什么也没有，继续挖下去，居然挖出东西来了。当时，大家都觉得这个人脑子不对，怎么会相信荷马传说是真事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但结果却让所有的人都大吃一惊 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特洛伊城确实是给挖出来了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!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挖出来的地方，和荷马史诗所描写的城市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其街道、布局等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基本一致，这就有力地证明了特洛伊战争确实曾经发生过，而荷马传说中隐藏着许多历史事实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!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由此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整个世界为之哗然，对神话的看法也发生了改变。</a:t>
            </a:r>
            <a:endParaRPr lang="en-US" altLang="zh-CN" sz="20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接下来，谢尔曼一不做二不休，又跑到希腊去发掘迈锡尼城。在荷马史诗中，迈锡尼国王是希腊联军的指挥官，他带领联军攻打特洛伊城；迈锡尼如果找到了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就更加证明了荷马史诗的真实性。谢里曼真的非常幸运，这一次，他在希腊一个叫“迈锡尼”的地方挖掘迈锡尼城，结果不仅找到了迈锡尼，而且挖出一个黄金宝库，那里的许多墓葬中藏着大量黄金，而这也让他大大地发了一次财。谢里曼靠着相信荷马而证明了荷马，这在考古学上是一次奇迹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!</a:t>
            </a:r>
          </a:p>
          <a:p>
            <a:endParaRPr lang="en-US" altLang="zh-CN" sz="2000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9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D7EBD-849A-AFB0-A184-E86FD63C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728"/>
            <a:ext cx="10515600" cy="4899373"/>
          </a:xfrm>
        </p:spPr>
        <p:txBody>
          <a:bodyPr>
            <a:normAutofit/>
          </a:bodyPr>
          <a:lstStyle/>
          <a:p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现在我们知道，</a:t>
            </a:r>
            <a:r>
              <a:rPr lang="zh-CN" altLang="en-US" sz="2000" b="0" i="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特洛伊战争大概发生在公元前</a:t>
            </a:r>
            <a:r>
              <a:rPr lang="en-US" altLang="zh-CN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1250 </a:t>
            </a:r>
            <a:r>
              <a:rPr lang="zh-CN" altLang="en-US" sz="2000" b="0" i="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，比人们以前认为的希腊文明发生的时间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公元前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800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早了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400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多年，并且，此前还有更加古老的文明存在。就在迈锡尼文明形成之时，希腊更南部的地方已经有更早的城市存在，</a:t>
            </a:r>
            <a:r>
              <a:rPr lang="zh-CN" altLang="en-US" sz="2000" b="0" i="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它们形成于公元前</a:t>
            </a:r>
            <a:r>
              <a:rPr lang="en-US" altLang="zh-CN" sz="2000" b="0" i="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1600</a:t>
            </a:r>
            <a:r>
              <a:rPr lang="zh-CN" altLang="en-US" sz="2000" b="0" i="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左右。而迈锡尼文明与克里特文明是什么关系呢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zh-CN" altLang="en-US" sz="2000" b="0" i="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克里特文明比迈锡尼文明还要早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，但后来迈锡尼文明消灭了克里特文明，这在荷马史诗里也有记载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克里特文明被南部希腊所接受，我们把这个时期叫作克里特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0" i="0" dirty="0">
                <a:solidFill>
                  <a:srgbClr val="22222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迈锡尼文明。希腊的这个部分是整个欧洲最早的文明所在地，而这个地方的文明又起源于地中海东岸。</a:t>
            </a:r>
            <a:endParaRPr lang="en-US" altLang="zh-CN" sz="2000" b="0" i="0" dirty="0">
              <a:solidFill>
                <a:srgbClr val="22222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/>
              <a:t>                                                                          </a:t>
            </a:r>
            <a:r>
              <a:rPr lang="en-US" altLang="zh-CN" sz="2000" dirty="0"/>
              <a:t>——</a:t>
            </a:r>
            <a:r>
              <a:rPr lang="zh-CN" altLang="en-US" sz="2000" dirty="0"/>
              <a:t>钱乘旦</a:t>
            </a:r>
            <a:r>
              <a:rPr lang="en-US" altLang="zh-CN" sz="2000" dirty="0"/>
              <a:t>《</a:t>
            </a:r>
            <a:r>
              <a:rPr lang="zh-CN" altLang="en-US" sz="2000" dirty="0"/>
              <a:t>第三讲：欧洲文明的起源</a:t>
            </a:r>
            <a:r>
              <a:rPr lang="en-US" altLang="zh-CN" sz="2000" dirty="0"/>
              <a:t>》</a:t>
            </a:r>
          </a:p>
          <a:p>
            <a:endParaRPr lang="en-US" altLang="zh-CN" sz="2000" dirty="0"/>
          </a:p>
          <a:p>
            <a:r>
              <a:rPr lang="zh-CN" altLang="en-US" sz="2000" dirty="0"/>
              <a:t>产生的影响：这本书总共</a:t>
            </a:r>
            <a:r>
              <a:rPr lang="en-US" altLang="zh-CN" sz="2000" dirty="0"/>
              <a:t>15</a:t>
            </a:r>
            <a:r>
              <a:rPr lang="zh-CN" altLang="en-US" sz="2000" dirty="0"/>
              <a:t>讲，前两讲在铺垫文明的起源步骤，第三讲引出欧洲文明（也就是今天所谓的西方那块土），一直延续到后续第</a:t>
            </a:r>
            <a:r>
              <a:rPr lang="en-US" altLang="zh-CN" sz="2000" dirty="0"/>
              <a:t>14</a:t>
            </a:r>
            <a:r>
              <a:rPr lang="zh-CN" altLang="en-US" sz="2000" dirty="0"/>
              <a:t>讲的美国文明。在</a:t>
            </a:r>
            <a:r>
              <a:rPr lang="en-US" altLang="zh-CN" sz="2000" dirty="0"/>
              <a:t>19</a:t>
            </a:r>
            <a:r>
              <a:rPr lang="zh-CN" altLang="en-US" sz="2000" dirty="0"/>
              <a:t>世纪</a:t>
            </a:r>
            <a:r>
              <a:rPr lang="en-US" altLang="zh-CN" sz="2000" dirty="0"/>
              <a:t>70</a:t>
            </a:r>
            <a:r>
              <a:rPr lang="zh-CN" altLang="en-US" sz="2000" dirty="0"/>
              <a:t>年代这次欧洲文明起源的考古工程，和西方的工业革命一起，从精神和物质两个层面深入巩固了近代欧洲文明的优势。也就是欧洲人经常说的“西方文明（欧洲文明）中心论”。</a:t>
            </a:r>
          </a:p>
        </p:txBody>
      </p:sp>
    </p:spTree>
    <p:extLst>
      <p:ext uri="{BB962C8B-B14F-4D97-AF65-F5344CB8AC3E}">
        <p14:creationId xmlns:p14="http://schemas.microsoft.com/office/powerpoint/2010/main" val="192064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A7DF0-0F48-3084-B4E5-73E12DE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二</a:t>
            </a:r>
            <a:r>
              <a:rPr lang="en-US" altLang="zh-CN" sz="3200" dirty="0"/>
              <a:t>. </a:t>
            </a:r>
            <a:r>
              <a:rPr lang="zh-CN" altLang="en-US" sz="3200" dirty="0"/>
              <a:t>以诗证史是东西方自古以来的治学传统。</a:t>
            </a:r>
            <a:br>
              <a:rPr lang="en-US" altLang="zh-CN" sz="3200" dirty="0"/>
            </a:b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CCD7F0-7785-089C-B17D-B8A6259C5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5559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dirty="0"/>
              <a:t>中国：</a:t>
            </a:r>
            <a:r>
              <a:rPr lang="en-US" altLang="zh-CN" dirty="0"/>
              <a:t>《</a:t>
            </a:r>
            <a:r>
              <a:rPr lang="zh-CN" altLang="en-US" dirty="0"/>
              <a:t>山海经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诗经</a:t>
            </a:r>
            <a:r>
              <a:rPr lang="en-US" altLang="zh-CN" dirty="0"/>
              <a:t>》</a:t>
            </a:r>
            <a:r>
              <a:rPr lang="zh-CN" altLang="en-US" dirty="0"/>
              <a:t>、唐诗宋词。</a:t>
            </a:r>
            <a:endParaRPr lang="en-US" altLang="zh-CN" dirty="0"/>
          </a:p>
          <a:p>
            <a:pPr>
              <a:lnSpc>
                <a:spcPct val="110000"/>
              </a:lnSpc>
            </a:pP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诗经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的历史地名学价值 我国有着颇为古老的地名学记载。</a:t>
            </a:r>
          </a:p>
          <a:p>
            <a:pPr>
              <a:lnSpc>
                <a:spcPct val="110000"/>
              </a:lnSpc>
            </a:pP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从迄今发现的我国最早的文字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骨文看，已发掘到的约十万片有文甲骨中，就有大量具有重要地理价值的地名，它们是研究商周的政治地理结构、疆域、山川、大城、周边方国以至对外军事活动诸问题的重要史料。由于甲骨刻辞乃至商周彝器铭文往往文字过于简略，故学术界在运用这些重要史料研究商周时期地理方面诸问题时，歧异之处颇多，从而往往直接影响到相关诸问题的可信度。然而，成书于西周至春秋时期的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诗经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却保留了大量具有科学价值的上古历史地名，其中涉及上古时期的国族、山川、泽薮、城邑等地理名称。若将其与有关文献记载及商周时代的甲骨文、金文材料有机地结合起来，则往往能使诸多上古时期的地理问题迎刃而解。</a:t>
            </a:r>
          </a:p>
          <a:p>
            <a:pPr>
              <a:lnSpc>
                <a:spcPct val="110000"/>
              </a:lnSpc>
            </a:pP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这一点，学术界很早即曾引起过高度重视。如宋代学者王应麟曾著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诗地理考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六卷，“其书全录郑氏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诗谱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，又旁采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尔雅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说文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地志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水经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以及先儒之言，凡涉于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中地名者，皆荟萃成编”。今天，一些历史学家更充分注意到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诗经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的历史地名学价值，并将其与商周史研究结合起来，从而使一些长时期悬而未决的问题逐渐达成共识。如顾颉刚先生通过对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鲁颂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閟宫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中有关材料的进一步整理和分析，考订了周初徐、淮夷等东方诸族本散居于今山东蒙、阴二山一带，以后才陆续迁徙至淮河流域</a:t>
            </a:r>
            <a:r>
              <a:rPr lang="en-US" altLang="zh-CN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[4]</a:t>
            </a:r>
            <a:r>
              <a:rPr lang="zh-CN" altLang="en-US" sz="26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10000"/>
              </a:lnSpc>
            </a:pPr>
            <a:endParaRPr lang="en-US" altLang="zh-CN" sz="26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235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5780BB-BE16-134A-42D7-921B929C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62B6458-A2E8-70F0-1DF7-6AC5858A9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102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4ED1C-C609-CEBC-8C23-841CF6D5D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有很多人在质疑中国的三皇五帝和夏商历史真实性，所以给我们提出了挑战性。如果能够借助诗经等历史经典来进行考古挖掘实证，无疑是一条很好的道路。</a:t>
            </a:r>
            <a:endParaRPr lang="en-US" altLang="zh-CN" sz="18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8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sz="2000" dirty="0"/>
              <a:t>希腊：</a:t>
            </a:r>
            <a:r>
              <a:rPr lang="en-US" altLang="zh-CN" sz="2000" dirty="0"/>
              <a:t>《</a:t>
            </a:r>
            <a:r>
              <a:rPr lang="zh-CN" altLang="en-US" sz="2000" dirty="0"/>
              <a:t>荷马史诗</a:t>
            </a:r>
            <a:r>
              <a:rPr lang="en-US" altLang="zh-CN" sz="2000" dirty="0"/>
              <a:t>》</a:t>
            </a:r>
          </a:p>
          <a:p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是古希腊盲诗人荷马，根据民间流传的短歌编写而成的长诗，全诗分为</a:t>
            </a:r>
            <a:r>
              <a:rPr lang="en-US" altLang="zh-CN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伊利亚特</a:t>
            </a:r>
            <a:r>
              <a:rPr lang="en-US" altLang="zh-CN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奥德赛</a:t>
            </a:r>
            <a:r>
              <a:rPr lang="en-US" altLang="zh-CN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两部。描绘了特洛伊战争和海上冒险的故事，整部作品将自由主义和英雄主义精神贯穿其中，成为日后欧洲人的道德典范，被称为希腊的圣经。</a:t>
            </a:r>
          </a:p>
          <a:p>
            <a:endParaRPr lang="en-US" altLang="zh-CN" sz="1800" dirty="0">
              <a:solidFill>
                <a:srgbClr val="2222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800" dirty="0">
                <a:solidFill>
                  <a:srgbClr val="2222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光荣属于希腊，伟大属于罗马。如果没有被考古验证的希腊文明，则不能被现实更多人认识。正因为这个伟大的史诗记载启发了后来的谢尔曼，从而给西方文明的起源给出了令人震撼的信服力。</a:t>
            </a:r>
          </a:p>
        </p:txBody>
      </p:sp>
    </p:spTree>
    <p:extLst>
      <p:ext uri="{BB962C8B-B14F-4D97-AF65-F5344CB8AC3E}">
        <p14:creationId xmlns:p14="http://schemas.microsoft.com/office/powerpoint/2010/main" val="296715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2270</Words>
  <PresentationFormat>宽屏</PresentationFormat>
  <Paragraphs>48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宋体</vt:lpstr>
      <vt:lpstr>Arial</vt:lpstr>
      <vt:lpstr>Calibri</vt:lpstr>
      <vt:lpstr>Office 主题​​</vt:lpstr>
      <vt:lpstr>论历史教学中实证精神和想象力的培养</vt:lpstr>
      <vt:lpstr>   读书分享提纲</vt:lpstr>
      <vt:lpstr>一. 从《荷马史诗》被谢里曼考古验证说起。 </vt:lpstr>
      <vt:lpstr>PowerPoint 演示文稿</vt:lpstr>
      <vt:lpstr>PowerPoint 演示文稿</vt:lpstr>
      <vt:lpstr>PowerPoint 演示文稿</vt:lpstr>
      <vt:lpstr>二. 以诗证史是东西方自古以来的治学传统。 </vt:lpstr>
      <vt:lpstr>PowerPoint 演示文稿</vt:lpstr>
      <vt:lpstr>PowerPoint 演示文稿</vt:lpstr>
      <vt:lpstr>三. 从良渚遗址与中华文明探源工程谈实证精神培养。</vt:lpstr>
      <vt:lpstr>PowerPoint 演示文稿</vt:lpstr>
      <vt:lpstr>  四. 历史教学中如何培养学生的想象力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2022-07-24T08:06:59Z</dcterms:created>
  <dcterms:modified xsi:type="dcterms:W3CDTF">2022-07-24T13:19:53Z</dcterms:modified>
</cp:coreProperties>
</file>