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1274" r:id="rId4"/>
    <p:sldId id="1331" r:id="rId6"/>
    <p:sldId id="1330" r:id="rId7"/>
    <p:sldId id="1332" r:id="rId8"/>
    <p:sldId id="811" r:id="rId9"/>
    <p:sldId id="982" r:id="rId10"/>
    <p:sldId id="1277" r:id="rId11"/>
    <p:sldId id="1278" r:id="rId12"/>
    <p:sldId id="1282" r:id="rId13"/>
    <p:sldId id="1283" r:id="rId14"/>
    <p:sldId id="984" r:id="rId15"/>
    <p:sldId id="1279" r:id="rId16"/>
    <p:sldId id="1284" r:id="rId17"/>
    <p:sldId id="1285" r:id="rId18"/>
    <p:sldId id="1286" r:id="rId19"/>
    <p:sldId id="1297" r:id="rId20"/>
    <p:sldId id="1287" r:id="rId21"/>
    <p:sldId id="1290" r:id="rId22"/>
    <p:sldId id="1142" r:id="rId23"/>
    <p:sldId id="1296" r:id="rId24"/>
    <p:sldId id="994" r:id="rId25"/>
    <p:sldId id="1242" r:id="rId26"/>
    <p:sldId id="1305" r:id="rId27"/>
    <p:sldId id="1027" r:id="rId28"/>
  </p:sldIdLst>
  <p:sldSz cx="5759450" cy="323977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8" clrIdx="0"/>
  <p:cmAuthor id="7" name="xkb1.com" initials="x" lastIdx="0" clrIdx="0"/>
  <p:cmAuthor id="1" name="Author" initials="A" lastIdx="0" clrIdx="1"/>
  <p:cmAuthor id="8" name="MING" initials="M" lastIdx="0" clrIdx="2"/>
  <p:cmAuthor id="2" name="大胖 张" initials="大胖" lastIdx="0" clrIdx="2"/>
  <p:cmAuthor id="3" name="新课标第一网" initials="新" lastIdx="2" clrIdx="0"/>
  <p:cmAuthor id="4" name="徐 洪其" initials="徐" lastIdx="0" clrIdx="2"/>
  <p:cmAuthor id="5" name="CHINESE-BC06F90" initials="C" lastIdx="0" clrIdx="0"/>
  <p:cmAuthor id="75" name="作者" initials="A" lastIdx="0" clrIdx="24"/>
  <p:cmAuthor id="6" name="lenovo" initials="l" lastIdx="0" clrIdx="0"/>
  <p:cmAuthor id="9" name="dongyu" initials="d" lastIdx="0" clrIdx="8"/>
  <p:cmAuthor id="10" name="王子涵" initials="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32FD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1272" y="-84"/>
      </p:cViewPr>
      <p:guideLst>
        <p:guide orient="horz" pos="1230"/>
        <p:guide pos="19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560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560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p>
            <a:pPr lvl="0"/>
            <a:r>
              <a:rPr lang="zh-CN" altLang="en-US" dirty="0">
                <a:solidFill>
                  <a:srgbClr val="000066"/>
                </a:solidFill>
              </a:rPr>
              <a:t>要求考生能够按照时间顺序和空间要素，构建历史事件、历史现象之间的相互关联，在不同的时空框架下对史事做出合理解释。 </a:t>
            </a:r>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20000" y="530250"/>
            <a:ext cx="4320000" cy="1128000"/>
          </a:xfrm>
        </p:spPr>
        <p:txBody>
          <a:bodyPr anchor="b"/>
          <a:lstStyle>
            <a:lvl1pPr algn="ctr">
              <a:defRPr sz="2125"/>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720000" y="1701750"/>
            <a:ext cx="4320000" cy="782250"/>
          </a:xfrm>
        </p:spPr>
        <p:txBody>
          <a:bodyPr/>
          <a:lstStyle>
            <a:lvl1pPr marL="0" indent="0" algn="ctr">
              <a:buNone/>
              <a:defRPr sz="850"/>
            </a:lvl1pPr>
            <a:lvl2pPr marL="161925" indent="0" algn="ctr">
              <a:buNone/>
              <a:defRPr sz="710"/>
            </a:lvl2pPr>
            <a:lvl3pPr marL="323850" indent="0" algn="ctr">
              <a:buNone/>
              <a:defRPr sz="640"/>
            </a:lvl3pPr>
            <a:lvl4pPr marL="485775" indent="0" algn="ctr">
              <a:buNone/>
              <a:defRPr sz="565"/>
            </a:lvl4pPr>
            <a:lvl5pPr marL="647700" indent="0" algn="ctr">
              <a:buNone/>
              <a:defRPr sz="565"/>
            </a:lvl5pPr>
            <a:lvl6pPr marL="810260" indent="0" algn="ctr">
              <a:buNone/>
              <a:defRPr sz="565"/>
            </a:lvl6pPr>
            <a:lvl7pPr marL="972185" indent="0" algn="ctr">
              <a:buNone/>
              <a:defRPr sz="565"/>
            </a:lvl7pPr>
            <a:lvl8pPr marL="1134110" indent="0" algn="ctr">
              <a:buNone/>
              <a:defRPr sz="565"/>
            </a:lvl8pPr>
            <a:lvl9pPr marL="1296035" indent="0" algn="ctr">
              <a:buNone/>
              <a:defRPr sz="565"/>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176000" y="129750"/>
            <a:ext cx="1296000" cy="27645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88000" y="129750"/>
            <a:ext cx="3812869" cy="27645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9" y="5"/>
            <a:ext cx="5759441" cy="3239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3000" y="807750"/>
            <a:ext cx="4968000" cy="1347750"/>
          </a:xfrm>
        </p:spPr>
        <p:txBody>
          <a:bodyPr anchor="b"/>
          <a:lstStyle>
            <a:lvl1pPr>
              <a:defRPr sz="2125"/>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93000" y="2168250"/>
            <a:ext cx="4968000" cy="708750"/>
          </a:xfrm>
        </p:spPr>
        <p:txBody>
          <a:bodyPr/>
          <a:lstStyle>
            <a:lvl1pPr marL="0" indent="0">
              <a:buNone/>
              <a:defRPr sz="850">
                <a:solidFill>
                  <a:schemeClr val="tx1">
                    <a:tint val="75000"/>
                  </a:schemeClr>
                </a:solidFill>
              </a:defRPr>
            </a:lvl1pPr>
            <a:lvl2pPr marL="161925" indent="0">
              <a:buNone/>
              <a:defRPr sz="710">
                <a:solidFill>
                  <a:schemeClr val="tx1">
                    <a:tint val="75000"/>
                  </a:schemeClr>
                </a:solidFill>
              </a:defRPr>
            </a:lvl2pPr>
            <a:lvl3pPr marL="323850" indent="0">
              <a:buNone/>
              <a:defRPr sz="640">
                <a:solidFill>
                  <a:schemeClr val="tx1">
                    <a:tint val="75000"/>
                  </a:schemeClr>
                </a:solidFill>
              </a:defRPr>
            </a:lvl3pPr>
            <a:lvl4pPr marL="485775" indent="0">
              <a:buNone/>
              <a:defRPr sz="565">
                <a:solidFill>
                  <a:schemeClr val="tx1">
                    <a:tint val="75000"/>
                  </a:schemeClr>
                </a:solidFill>
              </a:defRPr>
            </a:lvl4pPr>
            <a:lvl5pPr marL="647700" indent="0">
              <a:buNone/>
              <a:defRPr sz="565">
                <a:solidFill>
                  <a:schemeClr val="tx1">
                    <a:tint val="75000"/>
                  </a:schemeClr>
                </a:solidFill>
              </a:defRPr>
            </a:lvl5pPr>
            <a:lvl6pPr marL="810260" indent="0">
              <a:buNone/>
              <a:defRPr sz="565">
                <a:solidFill>
                  <a:schemeClr val="tx1">
                    <a:tint val="75000"/>
                  </a:schemeClr>
                </a:solidFill>
              </a:defRPr>
            </a:lvl6pPr>
            <a:lvl7pPr marL="972185" indent="0">
              <a:buNone/>
              <a:defRPr sz="565">
                <a:solidFill>
                  <a:schemeClr val="tx1">
                    <a:tint val="75000"/>
                  </a:schemeClr>
                </a:solidFill>
              </a:defRPr>
            </a:lvl7pPr>
            <a:lvl8pPr marL="1134110" indent="0">
              <a:buNone/>
              <a:defRPr sz="565">
                <a:solidFill>
                  <a:schemeClr val="tx1">
                    <a:tint val="75000"/>
                  </a:schemeClr>
                </a:solidFill>
              </a:defRPr>
            </a:lvl8pPr>
            <a:lvl9pPr marL="1296035" indent="0">
              <a:buNone/>
              <a:defRPr sz="565">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288000" y="756000"/>
            <a:ext cx="2540160" cy="2138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2931840" y="756000"/>
            <a:ext cx="2540160" cy="2138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6750" y="172500"/>
            <a:ext cx="4968000" cy="62625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60681" y="840207"/>
            <a:ext cx="2302476" cy="389250"/>
          </a:xfrm>
        </p:spPr>
        <p:txBody>
          <a:bodyPr anchor="ctr" anchorCtr="0"/>
          <a:lstStyle>
            <a:lvl1pPr marL="0" indent="0">
              <a:buNone/>
              <a:defRPr sz="990"/>
            </a:lvl1pPr>
            <a:lvl2pPr marL="161925" indent="0">
              <a:buNone/>
              <a:defRPr sz="850"/>
            </a:lvl2pPr>
            <a:lvl3pPr marL="323850" indent="0">
              <a:buNone/>
              <a:defRPr sz="710"/>
            </a:lvl3pPr>
            <a:lvl4pPr marL="485775" indent="0">
              <a:buNone/>
              <a:defRPr sz="640"/>
            </a:lvl4pPr>
            <a:lvl5pPr marL="647700" indent="0">
              <a:buNone/>
              <a:defRPr sz="640"/>
            </a:lvl5pPr>
            <a:lvl6pPr marL="810260" indent="0">
              <a:buNone/>
              <a:defRPr sz="640"/>
            </a:lvl6pPr>
            <a:lvl7pPr marL="972185" indent="0">
              <a:buNone/>
              <a:defRPr sz="640"/>
            </a:lvl7pPr>
            <a:lvl8pPr marL="1134110" indent="0">
              <a:buNone/>
              <a:defRPr sz="640"/>
            </a:lvl8pPr>
            <a:lvl9pPr marL="1296035" indent="0">
              <a:buNone/>
              <a:defRPr sz="64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60681" y="1259234"/>
            <a:ext cx="2302476" cy="166501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2956034" y="840207"/>
            <a:ext cx="2313815" cy="389250"/>
          </a:xfrm>
        </p:spPr>
        <p:txBody>
          <a:bodyPr anchor="ctr" anchorCtr="0"/>
          <a:lstStyle>
            <a:lvl1pPr marL="0" indent="0">
              <a:buNone/>
              <a:defRPr sz="990"/>
            </a:lvl1pPr>
            <a:lvl2pPr marL="161925" indent="0">
              <a:buNone/>
              <a:defRPr sz="850"/>
            </a:lvl2pPr>
            <a:lvl3pPr marL="323850" indent="0">
              <a:buNone/>
              <a:defRPr sz="710"/>
            </a:lvl3pPr>
            <a:lvl4pPr marL="485775" indent="0">
              <a:buNone/>
              <a:defRPr sz="640"/>
            </a:lvl4pPr>
            <a:lvl5pPr marL="647700" indent="0">
              <a:buNone/>
              <a:defRPr sz="640"/>
            </a:lvl5pPr>
            <a:lvl6pPr marL="810260" indent="0">
              <a:buNone/>
              <a:defRPr sz="640"/>
            </a:lvl6pPr>
            <a:lvl7pPr marL="972185" indent="0">
              <a:buNone/>
              <a:defRPr sz="640"/>
            </a:lvl7pPr>
            <a:lvl8pPr marL="1134110" indent="0">
              <a:buNone/>
              <a:defRPr sz="640"/>
            </a:lvl8pPr>
            <a:lvl9pPr marL="1296035" indent="0">
              <a:buNone/>
              <a:defRPr sz="64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2956034" y="1259234"/>
            <a:ext cx="2313815" cy="166501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6750" y="216000"/>
            <a:ext cx="1857750" cy="756000"/>
          </a:xfrm>
        </p:spPr>
        <p:txBody>
          <a:bodyPr anchor="b"/>
          <a:lstStyle>
            <a:lvl1pPr>
              <a:defRPr sz="1135"/>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448750" y="466500"/>
            <a:ext cx="2916000" cy="2302500"/>
          </a:xfrm>
        </p:spPr>
        <p:txBody>
          <a:bodyPr/>
          <a:lstStyle>
            <a:lvl1pPr>
              <a:defRPr sz="1135"/>
            </a:lvl1pPr>
            <a:lvl2pPr>
              <a:defRPr sz="990"/>
            </a:lvl2pPr>
            <a:lvl3pPr>
              <a:defRPr sz="850"/>
            </a:lvl3pPr>
            <a:lvl4pPr>
              <a:defRPr sz="710"/>
            </a:lvl4pPr>
            <a:lvl5pPr>
              <a:defRPr sz="710"/>
            </a:lvl5pPr>
            <a:lvl6pPr>
              <a:defRPr sz="710"/>
            </a:lvl6pPr>
            <a:lvl7pPr>
              <a:defRPr sz="710"/>
            </a:lvl7pPr>
            <a:lvl8pPr>
              <a:defRPr sz="710"/>
            </a:lvl8pPr>
            <a:lvl9pPr>
              <a:defRPr sz="71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96750" y="972000"/>
            <a:ext cx="1857750" cy="1800750"/>
          </a:xfrm>
        </p:spPr>
        <p:txBody>
          <a:bodyPr/>
          <a:lstStyle>
            <a:lvl1pPr marL="0" indent="0">
              <a:buNone/>
              <a:defRPr sz="565"/>
            </a:lvl1pPr>
            <a:lvl2pPr marL="161925" indent="0">
              <a:buNone/>
              <a:defRPr sz="495"/>
            </a:lvl2pPr>
            <a:lvl3pPr marL="323850" indent="0">
              <a:buNone/>
              <a:defRPr sz="425"/>
            </a:lvl3pPr>
            <a:lvl4pPr marL="485775" indent="0">
              <a:buNone/>
              <a:defRPr sz="355"/>
            </a:lvl4pPr>
            <a:lvl5pPr marL="647700" indent="0">
              <a:buNone/>
              <a:defRPr sz="355"/>
            </a:lvl5pPr>
            <a:lvl6pPr marL="810260" indent="0">
              <a:buNone/>
              <a:defRPr sz="355"/>
            </a:lvl6pPr>
            <a:lvl7pPr marL="972185" indent="0">
              <a:buNone/>
              <a:defRPr sz="355"/>
            </a:lvl7pPr>
            <a:lvl8pPr marL="1134110" indent="0">
              <a:buNone/>
              <a:defRPr sz="355"/>
            </a:lvl8pPr>
            <a:lvl9pPr marL="1296035" indent="0">
              <a:buNone/>
              <a:defRPr sz="35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6750" y="216000"/>
            <a:ext cx="1967882" cy="756000"/>
          </a:xfrm>
        </p:spPr>
        <p:txBody>
          <a:bodyPr anchor="b"/>
          <a:lstStyle>
            <a:lvl1pPr>
              <a:defRPr sz="1135"/>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448750" y="216000"/>
            <a:ext cx="2916000" cy="2553000"/>
          </a:xfrm>
        </p:spPr>
        <p:txBody>
          <a:bodyPr/>
          <a:lstStyle>
            <a:lvl1pPr marL="0" indent="0">
              <a:buNone/>
              <a:defRPr sz="1135"/>
            </a:lvl1pPr>
            <a:lvl2pPr marL="161925" indent="0">
              <a:buNone/>
              <a:defRPr sz="990"/>
            </a:lvl2pPr>
            <a:lvl3pPr marL="323850" indent="0">
              <a:buNone/>
              <a:defRPr sz="850"/>
            </a:lvl3pPr>
            <a:lvl4pPr marL="485775" indent="0">
              <a:buNone/>
              <a:defRPr sz="710"/>
            </a:lvl4pPr>
            <a:lvl5pPr marL="647700" indent="0">
              <a:buNone/>
              <a:defRPr sz="710"/>
            </a:lvl5pPr>
            <a:lvl6pPr marL="810260" indent="0">
              <a:buNone/>
              <a:defRPr sz="710"/>
            </a:lvl6pPr>
            <a:lvl7pPr marL="972185" indent="0">
              <a:buNone/>
              <a:defRPr sz="710"/>
            </a:lvl7pPr>
            <a:lvl8pPr marL="1134110" indent="0">
              <a:buNone/>
              <a:defRPr sz="710"/>
            </a:lvl8pPr>
            <a:lvl9pPr marL="1296035" indent="0">
              <a:buNone/>
              <a:defRPr sz="710"/>
            </a:lvl9pPr>
          </a:lstStyle>
          <a:p>
            <a:pPr fontAlgn="base"/>
            <a:endParaRPr lang="zh-CN" altLang="en-US" strike="noStrike" noProof="1"/>
          </a:p>
        </p:txBody>
      </p:sp>
      <p:sp>
        <p:nvSpPr>
          <p:cNvPr id="4" name="文本占位符 3"/>
          <p:cNvSpPr>
            <a:spLocks noGrp="1"/>
          </p:cNvSpPr>
          <p:nvPr>
            <p:ph type="body" sz="half" idx="2"/>
          </p:nvPr>
        </p:nvSpPr>
        <p:spPr>
          <a:xfrm>
            <a:off x="396750" y="972000"/>
            <a:ext cx="1967882" cy="1800750"/>
          </a:xfrm>
        </p:spPr>
        <p:txBody>
          <a:bodyPr/>
          <a:lstStyle>
            <a:lvl1pPr marL="0" indent="0">
              <a:buNone/>
              <a:defRPr sz="710"/>
            </a:lvl1pPr>
            <a:lvl2pPr marL="161925" indent="0">
              <a:buNone/>
              <a:defRPr sz="640"/>
            </a:lvl2pPr>
            <a:lvl3pPr marL="323850" indent="0">
              <a:buNone/>
              <a:defRPr sz="565"/>
            </a:lvl3pPr>
            <a:lvl4pPr marL="485775" indent="0">
              <a:buNone/>
              <a:defRPr sz="495"/>
            </a:lvl4pPr>
            <a:lvl5pPr marL="647700" indent="0">
              <a:buNone/>
              <a:defRPr sz="495"/>
            </a:lvl5pPr>
            <a:lvl6pPr marL="810260" indent="0">
              <a:buNone/>
              <a:defRPr sz="495"/>
            </a:lvl6pPr>
            <a:lvl7pPr marL="972185" indent="0">
              <a:buNone/>
              <a:defRPr sz="495"/>
            </a:lvl7pPr>
            <a:lvl8pPr marL="1134110" indent="0">
              <a:buNone/>
              <a:defRPr sz="495"/>
            </a:lvl8pPr>
            <a:lvl9pPr marL="1296035" indent="0">
              <a:buNone/>
              <a:defRPr sz="49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288000" y="2950500"/>
            <a:ext cx="134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1968000" y="2950500"/>
            <a:ext cx="1824000" cy="22500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4128000" y="2950500"/>
            <a:ext cx="1344000" cy="22500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288000" y="129750"/>
            <a:ext cx="5184000" cy="540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288000" y="756000"/>
            <a:ext cx="5184000" cy="213825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288000" y="2950500"/>
            <a:ext cx="1344000" cy="225000"/>
          </a:xfrm>
          <a:prstGeom prst="rect">
            <a:avLst/>
          </a:prstGeom>
          <a:noFill/>
          <a:ln w="9525">
            <a:noFill/>
          </a:ln>
        </p:spPr>
        <p:txBody>
          <a:bodyPr/>
          <a:lstStyle>
            <a:lvl1pPr>
              <a:defRPr sz="66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1968000" y="2950500"/>
            <a:ext cx="1824000" cy="225000"/>
          </a:xfrm>
          <a:prstGeom prst="rect">
            <a:avLst/>
          </a:prstGeom>
          <a:noFill/>
          <a:ln w="9525">
            <a:noFill/>
          </a:ln>
        </p:spPr>
        <p:txBody>
          <a:bodyPr/>
          <a:lstStyle>
            <a:lvl1pPr algn="ctr">
              <a:defRPr sz="66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4128000" y="2950500"/>
            <a:ext cx="1344000" cy="225000"/>
          </a:xfrm>
          <a:prstGeom prst="rect">
            <a:avLst/>
          </a:prstGeom>
          <a:noFill/>
          <a:ln w="9525">
            <a:noFill/>
          </a:ln>
        </p:spPr>
        <p:txBody>
          <a:bodyPr/>
          <a:lstStyle>
            <a:lvl1pPr algn="r">
              <a:defRPr sz="66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1031" name="图片 1030" descr="69A)Q~T[DPUSJ]9VU)(@FWL"/>
          <p:cNvPicPr>
            <a:picLocks noChangeAspect="1"/>
          </p:cNvPicPr>
          <p:nvPr userDrawn="1"/>
        </p:nvPicPr>
        <p:blipFill>
          <a:blip r:embed="rId14"/>
          <a:stretch>
            <a:fillRect/>
          </a:stretch>
        </p:blipFill>
        <p:spPr>
          <a:xfrm>
            <a:off x="0" y="0"/>
            <a:ext cx="5760000" cy="3220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431800" rtl="0" eaLnBrk="1" fontAlgn="base" latinLnBrk="0" hangingPunct="1">
        <a:lnSpc>
          <a:spcPct val="100000"/>
        </a:lnSpc>
        <a:spcBef>
          <a:spcPct val="0"/>
        </a:spcBef>
        <a:spcAft>
          <a:spcPct val="0"/>
        </a:spcAft>
        <a:buNone/>
        <a:defRPr sz="2080" b="0" i="0" u="none" kern="1200" baseline="0">
          <a:solidFill>
            <a:schemeClr val="tx2"/>
          </a:solidFill>
          <a:latin typeface="+mj-lt"/>
          <a:ea typeface="+mj-ea"/>
          <a:cs typeface="+mj-cs"/>
        </a:defRPr>
      </a:lvl1pPr>
    </p:titleStyle>
    <p:bodyStyle>
      <a:lvl1pPr marL="161925" lvl="0" indent="-161925" algn="l" defTabSz="431800" rtl="0" eaLnBrk="1" fontAlgn="base" latinLnBrk="0" hangingPunct="1">
        <a:lnSpc>
          <a:spcPct val="100000"/>
        </a:lnSpc>
        <a:spcBef>
          <a:spcPts val="45"/>
        </a:spcBef>
        <a:spcAft>
          <a:spcPct val="0"/>
        </a:spcAft>
        <a:buChar char="•"/>
        <a:defRPr sz="1510" b="0" i="0" u="none" kern="1200" baseline="0">
          <a:solidFill>
            <a:schemeClr val="tx1"/>
          </a:solidFill>
          <a:latin typeface="+mn-lt"/>
          <a:ea typeface="+mn-ea"/>
          <a:cs typeface="+mn-cs"/>
        </a:defRPr>
      </a:lvl1pPr>
      <a:lvl2pPr marL="351155" lvl="1" indent="-135255" algn="l" defTabSz="431800" rtl="0" eaLnBrk="1" fontAlgn="base" latinLnBrk="0" hangingPunct="1">
        <a:lnSpc>
          <a:spcPct val="100000"/>
        </a:lnSpc>
        <a:spcBef>
          <a:spcPts val="45"/>
        </a:spcBef>
        <a:spcAft>
          <a:spcPct val="0"/>
        </a:spcAft>
        <a:buChar char="–"/>
        <a:defRPr sz="1325" b="0" i="0" u="none" kern="1200" baseline="0">
          <a:solidFill>
            <a:schemeClr val="tx1"/>
          </a:solidFill>
          <a:latin typeface="+mn-lt"/>
          <a:ea typeface="+mn-ea"/>
          <a:cs typeface="+mn-cs"/>
        </a:defRPr>
      </a:lvl2pPr>
      <a:lvl3pPr marL="539750" lvl="2" indent="-107950" algn="l" defTabSz="431800" rtl="0" eaLnBrk="1" fontAlgn="base" latinLnBrk="0" hangingPunct="1">
        <a:lnSpc>
          <a:spcPct val="100000"/>
        </a:lnSpc>
        <a:spcBef>
          <a:spcPts val="45"/>
        </a:spcBef>
        <a:spcAft>
          <a:spcPct val="0"/>
        </a:spcAft>
        <a:buChar char="•"/>
        <a:defRPr sz="1135" b="0" i="0" u="none" kern="1200" baseline="0">
          <a:solidFill>
            <a:schemeClr val="tx1"/>
          </a:solidFill>
          <a:latin typeface="+mn-lt"/>
          <a:ea typeface="+mn-ea"/>
          <a:cs typeface="+mn-cs"/>
        </a:defRPr>
      </a:lvl3pPr>
      <a:lvl4pPr marL="756285" lvl="3"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4pPr>
      <a:lvl5pPr marL="972185" lvl="4"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5pPr>
      <a:lvl6pPr marL="1188085" lvl="5"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6pPr>
      <a:lvl7pPr marL="1403985" lvl="6"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7pPr>
      <a:lvl8pPr marL="1619885" lvl="7"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8pPr>
      <a:lvl9pPr marL="1835785" lvl="8"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9pPr>
    </p:bodyStyle>
    <p:otherStyle>
      <a:lvl1pPr marL="0" lvl="0" indent="0" algn="l" defTabSz="431800" rtl="0" eaLnBrk="1" fontAlgn="base" latinLnBrk="0" hangingPunct="1">
        <a:lnSpc>
          <a:spcPct val="100000"/>
        </a:lnSpc>
        <a:spcBef>
          <a:spcPct val="0"/>
        </a:spcBef>
        <a:spcAft>
          <a:spcPct val="0"/>
        </a:spcAft>
        <a:buNone/>
        <a:defRPr sz="850" b="0" i="0" u="none" kern="1200" baseline="0">
          <a:solidFill>
            <a:schemeClr val="tx1"/>
          </a:solidFill>
          <a:latin typeface="+mn-lt"/>
          <a:ea typeface="+mn-ea"/>
          <a:cs typeface="+mn-cs"/>
        </a:defRPr>
      </a:lvl1pPr>
      <a:lvl2pPr marL="215900" lvl="1"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431800" lvl="2"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647700" lvl="3"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864235" lvl="4"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080135" lvl="5"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1296035" lvl="6"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1511935" lvl="7"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1727835" lvl="8" indent="0" algn="l" defTabSz="431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3" Type="http://schemas.openxmlformats.org/officeDocument/2006/relationships/slideLayout" Target="../slideLayouts/slideLayout7.xml"/><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26.png"/><Relationship Id="rId1" Type="http://schemas.openxmlformats.org/officeDocument/2006/relationships/image" Target="../media/image25.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image" Target="../media/image30.jpeg"/><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media/image26.png"/><Relationship Id="rId7" Type="http://schemas.openxmlformats.org/officeDocument/2006/relationships/image" Target="../media/image27.jpeg"/><Relationship Id="rId6" Type="http://schemas.openxmlformats.org/officeDocument/2006/relationships/image" Target="../media/image30.jpeg"/><Relationship Id="rId5" Type="http://schemas.openxmlformats.org/officeDocument/2006/relationships/image" Target="../media/image28.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29.GIF"/><Relationship Id="rId10" Type="http://schemas.openxmlformats.org/officeDocument/2006/relationships/slideLayout" Target="../slideLayouts/slideLayout2.xml"/><Relationship Id="rId1" Type="http://schemas.openxmlformats.org/officeDocument/2006/relationships/image" Target="../media/image25.GIF"/></Relationships>
</file>

<file path=ppt/slides/_rels/slide1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3" Type="http://schemas.openxmlformats.org/officeDocument/2006/relationships/slideLayout" Target="../slideLayouts/slideLayout7.xml"/><Relationship Id="rId12" Type="http://schemas.openxmlformats.org/officeDocument/2006/relationships/image" Target="../media/image23.png"/><Relationship Id="rId11" Type="http://schemas.openxmlformats.org/officeDocument/2006/relationships/image" Target="../media/image17.png"/><Relationship Id="rId10" Type="http://schemas.openxmlformats.org/officeDocument/2006/relationships/image" Target="../media/image22.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emf"/><Relationship Id="rId1" Type="http://schemas.openxmlformats.org/officeDocument/2006/relationships/image" Target="../media/image4.em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715645" y="878840"/>
            <a:ext cx="7297420" cy="4572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zh-CN" altLang="en-US" sz="2000" dirty="0" smtClean="0"/>
              <a:t>时空大概念引领中国近代史复习</a:t>
            </a:r>
            <a:endParaRPr lang="en-US" altLang="zh-CN" sz="2000" dirty="0"/>
          </a:p>
        </p:txBody>
      </p:sp>
      <p:sp>
        <p:nvSpPr>
          <p:cNvPr id="5" name="标题 1"/>
          <p:cNvSpPr>
            <a:spLocks noGrp="1"/>
          </p:cNvSpPr>
          <p:nvPr/>
        </p:nvSpPr>
        <p:spPr>
          <a:xfrm>
            <a:off x="-637540" y="1452880"/>
            <a:ext cx="7297420" cy="4572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zh-CN" altLang="en-US" sz="2000" dirty="0"/>
              <a:t>中卫市第一中学   孙宝年</a:t>
            </a:r>
            <a:endParaRPr lang="zh-CN" altLang="en-US" sz="2000" dirty="0"/>
          </a:p>
        </p:txBody>
      </p:sp>
      <p:sp>
        <p:nvSpPr>
          <p:cNvPr id="14" name="Text Box 11"/>
          <p:cNvSpPr/>
          <p:nvPr/>
        </p:nvSpPr>
        <p:spPr>
          <a:xfrm rot="21407409">
            <a:off x="1271905" y="2061845"/>
            <a:ext cx="265366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知识、能力、素养</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6" name="Text Box 11"/>
          <p:cNvSpPr/>
          <p:nvPr/>
        </p:nvSpPr>
        <p:spPr>
          <a:xfrm rot="21407409">
            <a:off x="4037330" y="1967865"/>
            <a:ext cx="88709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概念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6*min(max(#ppt_w*#ppt_h,.3),1)-7.4)/-.7*#ppt_w"/>
                                          </p:val>
                                        </p:tav>
                                        <p:tav tm="100000">
                                          <p:val>
                                            <p:strVal val="#ppt_w"/>
                                          </p:val>
                                        </p:tav>
                                      </p:tavLst>
                                    </p:anim>
                                    <p:anim calcmode="lin" valueType="num">
                                      <p:cBhvr>
                                        <p:cTn id="8" dur="500" fill="hold"/>
                                        <p:tgtEl>
                                          <p:spTgt spid="14"/>
                                        </p:tgtEl>
                                        <p:attrNameLst>
                                          <p:attrName>ppt_h</p:attrName>
                                        </p:attrNameLst>
                                      </p:cBhvr>
                                      <p:tavLst>
                                        <p:tav tm="0">
                                          <p:val>
                                            <p:strVal val="(6*min(max(#ppt_w*#ppt_h,.3),1)-7.4)/-.7*#ppt_h"/>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strVal val="1+(6*min(max(#ppt_w*#ppt_h,.3),1)-7.4)/-.7*#ppt_h/2"/>
                                          </p:val>
                                        </p:tav>
                                        <p:tav tm="100000">
                                          <p:val>
                                            <p:strVal val="#ppt_y"/>
                                          </p:val>
                                        </p:tav>
                                      </p:tavLst>
                                    </p:anim>
                                  </p:childTnLst>
                                </p:cTn>
                              </p:par>
                              <p:par>
                                <p:cTn id="11" presetID="8" presetClass="emph" presetSubtype="0" fill="hold" grpId="1" nodeType="withEffect">
                                  <p:stCondLst>
                                    <p:cond delay="0"/>
                                  </p:stCondLst>
                                  <p:childTnLst>
                                    <p:animRot by="21600000">
                                      <p:cBhvr>
                                        <p:cTn id="12" dur="500" fill="hold"/>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6*min(max(#ppt_w*#ppt_h,.3),1)-7.4)/-.7*#ppt_w"/>
                                          </p:val>
                                        </p:tav>
                                        <p:tav tm="100000">
                                          <p:val>
                                            <p:strVal val="#ppt_w"/>
                                          </p:val>
                                        </p:tav>
                                      </p:tavLst>
                                    </p:anim>
                                    <p:anim calcmode="lin" valueType="num">
                                      <p:cBhvr>
                                        <p:cTn id="18" dur="500" fill="hold"/>
                                        <p:tgtEl>
                                          <p:spTgt spid="6"/>
                                        </p:tgtEl>
                                        <p:attrNameLst>
                                          <p:attrName>ppt_h</p:attrName>
                                        </p:attrNameLst>
                                      </p:cBhvr>
                                      <p:tavLst>
                                        <p:tav tm="0">
                                          <p:val>
                                            <p:strVal val="(6*min(max(#ppt_w*#ppt_h,.3),1)-7.4)/-.7*#ppt_h"/>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6" grpId="0" bldLvl="0" animBg="1"/>
      <p:bldP spid="6"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33705" y="572135"/>
            <a:ext cx="4471670" cy="2270125"/>
          </a:xfrm>
          <a:prstGeom prst="rect">
            <a:avLst/>
          </a:prstGeom>
        </p:spPr>
      </p:pic>
      <p:sp>
        <p:nvSpPr>
          <p:cNvPr id="2" name="Text Box 11"/>
          <p:cNvSpPr/>
          <p:nvPr/>
        </p:nvSpPr>
        <p:spPr>
          <a:xfrm rot="21407409">
            <a:off x="440055" y="1389380"/>
            <a:ext cx="147574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结构线条</a:t>
            </a:r>
            <a:endParaRPr lang="zh-CN" altLang="en-US" sz="2400" b="1" dirty="0">
              <a:solidFill>
                <a:schemeClr val="accent4">
                  <a:lumMod val="60000"/>
                  <a:lumOff val="40000"/>
                </a:schemeClr>
              </a:solidFill>
              <a:latin typeface="方正清刻本悦宋简体" panose="020B0502000000000001" pitchFamily="2" charset="-122"/>
              <a:ea typeface="方正清刻本悦宋简体" panose="020B0502000000000001" pitchFamily="2" charset="-122"/>
              <a:sym typeface="+mn-ea"/>
            </a:endParaRPr>
          </a:p>
        </p:txBody>
      </p:sp>
      <p:sp>
        <p:nvSpPr>
          <p:cNvPr id="39" name="文本框 38"/>
          <p:cNvSpPr txBox="1"/>
          <p:nvPr/>
        </p:nvSpPr>
        <p:spPr>
          <a:xfrm>
            <a:off x="1148715" y="381635"/>
            <a:ext cx="3287395" cy="245110"/>
          </a:xfrm>
          <a:prstGeom prst="rect">
            <a:avLst/>
          </a:prstGeom>
          <a:solidFill>
            <a:srgbClr val="C8F6F9"/>
          </a:solidFill>
          <a:ln w="9525">
            <a:noFill/>
          </a:ln>
        </p:spPr>
        <p:txBody>
          <a:bodyPr wrap="square">
            <a:spAutoFit/>
          </a:bodyPr>
          <a:p>
            <a:pPr indent="0"/>
            <a:r>
              <a:rPr lang="zh-CN" sz="1000" b="1">
                <a:solidFill>
                  <a:schemeClr val="tx1"/>
                </a:solidFill>
                <a:ea typeface="宋体" panose="02010600030101010101" pitchFamily="2" charset="-122"/>
              </a:rPr>
              <a:t>通过自主合作学习完成图表中中国近代发展脉络与趋势。</a:t>
            </a:r>
            <a:endParaRPr lang="zh-CN" altLang="en-US" sz="1000" b="1">
              <a:solidFill>
                <a:schemeClr val="tx1"/>
              </a:solidFill>
              <a:ea typeface="宋体" panose="02010600030101010101" pitchFamily="2" charset="-122"/>
            </a:endParaRPr>
          </a:p>
        </p:txBody>
      </p:sp>
      <p:sp>
        <p:nvSpPr>
          <p:cNvPr id="7" name="Text Box 11"/>
          <p:cNvSpPr/>
          <p:nvPr/>
        </p:nvSpPr>
        <p:spPr>
          <a:xfrm rot="21407409">
            <a:off x="2047875" y="1262380"/>
            <a:ext cx="22148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rPr>
              <a:t>发展脉络（纲）</a:t>
            </a:r>
            <a:endPar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endParaRPr>
          </a:p>
        </p:txBody>
      </p:sp>
      <p:sp>
        <p:nvSpPr>
          <p:cNvPr id="8" name="文本框 7"/>
          <p:cNvSpPr txBox="1"/>
          <p:nvPr/>
        </p:nvSpPr>
        <p:spPr>
          <a:xfrm>
            <a:off x="-90805" y="13335"/>
            <a:ext cx="2087880" cy="368300"/>
          </a:xfrm>
          <a:prstGeom prst="rect">
            <a:avLst/>
          </a:prstGeom>
          <a:noFill/>
        </p:spPr>
        <p:txBody>
          <a:bodyPr wrap="none" rtlCol="0" anchor="t">
            <a:spAutoFit/>
          </a:bodyPr>
          <a:p>
            <a:pPr indent="304800"/>
            <a:r>
              <a:rPr lang="en-US" altLang="zh-CN">
                <a:latin typeface="Calibri" panose="020F0502020204030204" charset="0"/>
                <a:sym typeface="+mn-ea"/>
              </a:rPr>
              <a:t>②</a:t>
            </a:r>
            <a:r>
              <a:rPr lang="zh-CN" altLang="en-US">
                <a:sym typeface="+mn-ea"/>
              </a:rPr>
              <a:t>多维概念体系</a:t>
            </a:r>
            <a:endParaRPr lang="zh-CN" altLang="en-US">
              <a:sym typeface="+mn-ea"/>
            </a:endParaRPr>
          </a:p>
        </p:txBody>
      </p:sp>
      <p:sp>
        <p:nvSpPr>
          <p:cNvPr id="5" name="Text Box 11"/>
          <p:cNvSpPr/>
          <p:nvPr/>
        </p:nvSpPr>
        <p:spPr>
          <a:xfrm rot="21407409">
            <a:off x="2875280" y="2046605"/>
            <a:ext cx="147574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rPr>
              <a:t>概念体系</a:t>
            </a:r>
            <a:endPar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par>
                                <p:cTn id="11" presetID="8" presetClass="emph" presetSubtype="0" fill="hold" grpId="1" nodeType="withEffect">
                                  <p:stCondLst>
                                    <p:cond delay="0"/>
                                  </p:stCondLst>
                                  <p:childTnLst>
                                    <p:animRot by="21600000">
                                      <p:cBhvr>
                                        <p:cTn id="12" dur="50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6*min(max(#ppt_w*#ppt_h,.3),1)-7.4)/-.7*#ppt_w"/>
                                          </p:val>
                                        </p:tav>
                                        <p:tav tm="100000">
                                          <p:val>
                                            <p:strVal val="#ppt_w"/>
                                          </p:val>
                                        </p:tav>
                                      </p:tavLst>
                                    </p:anim>
                                    <p:anim calcmode="lin" valueType="num">
                                      <p:cBhvr>
                                        <p:cTn id="18" dur="500" fill="hold"/>
                                        <p:tgtEl>
                                          <p:spTgt spid="7"/>
                                        </p:tgtEl>
                                        <p:attrNameLst>
                                          <p:attrName>ppt_h</p:attrName>
                                        </p:attrNameLst>
                                      </p:cBhvr>
                                      <p:tavLst>
                                        <p:tav tm="0">
                                          <p:val>
                                            <p:strVal val="(6*min(max(#ppt_w*#ppt_h,.3),1)-7.4)/-.7*#ppt_h"/>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6*min(max(#ppt_w*#ppt_h,.3),1)-7.4)/-.7*#ppt_w"/>
                                          </p:val>
                                        </p:tav>
                                        <p:tav tm="100000">
                                          <p:val>
                                            <p:strVal val="#ppt_w"/>
                                          </p:val>
                                        </p:tav>
                                      </p:tavLst>
                                    </p:anim>
                                    <p:anim calcmode="lin" valueType="num">
                                      <p:cBhvr>
                                        <p:cTn id="28" dur="500" fill="hold"/>
                                        <p:tgtEl>
                                          <p:spTgt spid="5"/>
                                        </p:tgtEl>
                                        <p:attrNameLst>
                                          <p:attrName>ppt_h</p:attrName>
                                        </p:attrNameLst>
                                      </p:cBhvr>
                                      <p:tavLst>
                                        <p:tav tm="0">
                                          <p:val>
                                            <p:strVal val="(6*min(max(#ppt_w*#ppt_h,.3),1)-7.4)/-.7*#ppt_h"/>
                                          </p:val>
                                        </p:tav>
                                        <p:tav tm="100000">
                                          <p:val>
                                            <p:strVal val="#ppt_h"/>
                                          </p:val>
                                        </p:tav>
                                      </p:tavLst>
                                    </p:anim>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strVal val="1+(6*min(max(#ppt_w*#ppt_h,.3),1)-7.4)/-.7*#ppt_h/2"/>
                                          </p:val>
                                        </p:tav>
                                        <p:tav tm="100000">
                                          <p:val>
                                            <p:strVal val="#ppt_y"/>
                                          </p:val>
                                        </p:tav>
                                      </p:tavLst>
                                    </p:anim>
                                  </p:childTnLst>
                                </p:cTn>
                              </p:par>
                              <p:par>
                                <p:cTn id="31" presetID="8" presetClass="emph" presetSubtype="0" fill="hold" grpId="1" nodeType="withEffect">
                                  <p:stCondLst>
                                    <p:cond delay="0"/>
                                  </p:stCondLst>
                                  <p:childTnLst>
                                    <p:animRot by="21600000">
                                      <p:cBhvr>
                                        <p:cTn id="32"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7" grpId="0" bldLvl="0" animBg="1"/>
      <p:bldP spid="7" grpId="1" bldLvl="0" animBg="1"/>
      <p:bldP spid="5" grpId="0" bldLvl="0" animBg="1"/>
      <p:bldP spid="5"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a:stretch>
            <a:fillRect/>
          </a:stretch>
        </p:blipFill>
        <p:spPr>
          <a:xfrm>
            <a:off x="920115" y="263525"/>
            <a:ext cx="4463415" cy="2265680"/>
          </a:xfrm>
          <a:prstGeom prst="rect">
            <a:avLst/>
          </a:prstGeom>
        </p:spPr>
      </p:pic>
      <p:pic>
        <p:nvPicPr>
          <p:cNvPr id="3" name="图片 2"/>
          <p:cNvPicPr>
            <a:picLocks noChangeAspect="1"/>
          </p:cNvPicPr>
          <p:nvPr/>
        </p:nvPicPr>
        <p:blipFill>
          <a:blip r:embed="rId2"/>
          <a:stretch>
            <a:fillRect/>
          </a:stretch>
        </p:blipFill>
        <p:spPr>
          <a:xfrm>
            <a:off x="951230" y="2529205"/>
            <a:ext cx="4613275" cy="138430"/>
          </a:xfrm>
          <a:prstGeom prst="rect">
            <a:avLst/>
          </a:prstGeom>
        </p:spPr>
      </p:pic>
      <p:pic>
        <p:nvPicPr>
          <p:cNvPr id="6" name="图片 5"/>
          <p:cNvPicPr>
            <a:picLocks noChangeAspect="1"/>
          </p:cNvPicPr>
          <p:nvPr/>
        </p:nvPicPr>
        <p:blipFill>
          <a:blip r:embed="rId3"/>
          <a:stretch>
            <a:fillRect/>
          </a:stretch>
        </p:blipFill>
        <p:spPr>
          <a:xfrm>
            <a:off x="951230" y="2640965"/>
            <a:ext cx="4648835" cy="224155"/>
          </a:xfrm>
          <a:prstGeom prst="rect">
            <a:avLst/>
          </a:prstGeom>
        </p:spPr>
      </p:pic>
      <p:pic>
        <p:nvPicPr>
          <p:cNvPr id="7" name="图片 6"/>
          <p:cNvPicPr>
            <a:picLocks noChangeAspect="1"/>
          </p:cNvPicPr>
          <p:nvPr/>
        </p:nvPicPr>
        <p:blipFill>
          <a:blip r:embed="rId4"/>
          <a:stretch>
            <a:fillRect/>
          </a:stretch>
        </p:blipFill>
        <p:spPr>
          <a:xfrm>
            <a:off x="963930" y="2865120"/>
            <a:ext cx="4649470" cy="210185"/>
          </a:xfrm>
          <a:prstGeom prst="rect">
            <a:avLst/>
          </a:prstGeom>
        </p:spPr>
      </p:pic>
      <p:pic>
        <p:nvPicPr>
          <p:cNvPr id="8" name="图片 7"/>
          <p:cNvPicPr>
            <a:picLocks noChangeAspect="1"/>
          </p:cNvPicPr>
          <p:nvPr/>
        </p:nvPicPr>
        <p:blipFill>
          <a:blip r:embed="rId5"/>
          <a:stretch>
            <a:fillRect/>
          </a:stretch>
        </p:blipFill>
        <p:spPr>
          <a:xfrm>
            <a:off x="951230" y="3049270"/>
            <a:ext cx="1776730" cy="120015"/>
          </a:xfrm>
          <a:prstGeom prst="rect">
            <a:avLst/>
          </a:prstGeom>
        </p:spPr>
      </p:pic>
      <p:pic>
        <p:nvPicPr>
          <p:cNvPr id="19" name="图片 18"/>
          <p:cNvPicPr>
            <a:picLocks noChangeAspect="1"/>
          </p:cNvPicPr>
          <p:nvPr/>
        </p:nvPicPr>
        <p:blipFill>
          <a:blip r:embed="rId6"/>
          <a:stretch>
            <a:fillRect/>
          </a:stretch>
        </p:blipFill>
        <p:spPr>
          <a:xfrm>
            <a:off x="1250950" y="541655"/>
            <a:ext cx="292100" cy="858520"/>
          </a:xfrm>
          <a:prstGeom prst="rect">
            <a:avLst/>
          </a:prstGeom>
        </p:spPr>
      </p:pic>
      <p:sp>
        <p:nvSpPr>
          <p:cNvPr id="22" name="Text Box 11"/>
          <p:cNvSpPr/>
          <p:nvPr/>
        </p:nvSpPr>
        <p:spPr>
          <a:xfrm rot="21407409">
            <a:off x="184150" y="259143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广度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 name="Text Box 11"/>
          <p:cNvSpPr/>
          <p:nvPr/>
        </p:nvSpPr>
        <p:spPr>
          <a:xfrm rot="21407409">
            <a:off x="2404110" y="234886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短时段</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4" name="Text Box 11"/>
          <p:cNvSpPr/>
          <p:nvPr/>
        </p:nvSpPr>
        <p:spPr>
          <a:xfrm rot="21407409">
            <a:off x="2929255" y="1701165"/>
            <a:ext cx="219837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rPr>
              <a:t>重要史实（要）</a:t>
            </a:r>
            <a:endParaRPr lang="zh-CN" altLang="en-US" sz="2400" b="1" dirty="0">
              <a:solidFill>
                <a:srgbClr val="FF0000"/>
              </a:solidFill>
              <a:latin typeface="方正清刻本悦宋简体" panose="020B0502000000000001" pitchFamily="2" charset="-122"/>
              <a:ea typeface="方正清刻本悦宋简体" panose="020B0502000000000001" pitchFamily="2" charset="-122"/>
              <a:sym typeface="+mn-ea"/>
            </a:endParaRPr>
          </a:p>
        </p:txBody>
      </p:sp>
      <p:sp>
        <p:nvSpPr>
          <p:cNvPr id="12" name="文本框 11"/>
          <p:cNvSpPr txBox="1"/>
          <p:nvPr/>
        </p:nvSpPr>
        <p:spPr>
          <a:xfrm>
            <a:off x="-290195" y="4445"/>
            <a:ext cx="2087880" cy="368300"/>
          </a:xfrm>
          <a:prstGeom prst="rect">
            <a:avLst/>
          </a:prstGeom>
          <a:noFill/>
        </p:spPr>
        <p:txBody>
          <a:bodyPr wrap="none" rtlCol="0" anchor="t">
            <a:spAutoFit/>
          </a:bodyPr>
          <a:p>
            <a:pPr indent="304800"/>
            <a:r>
              <a:rPr lang="en-US" altLang="zh-CN">
                <a:latin typeface="Calibri" panose="020F0502020204030204" charset="0"/>
                <a:sym typeface="+mn-ea"/>
              </a:rPr>
              <a:t>②</a:t>
            </a:r>
            <a:r>
              <a:rPr lang="zh-CN" altLang="en-US">
                <a:sym typeface="+mn-ea"/>
              </a:rPr>
              <a:t>多维概念体系</a:t>
            </a:r>
            <a:endParaRPr lang="zh-CN" altLang="en-US">
              <a:sym typeface="+mn-ea"/>
            </a:endParaRPr>
          </a:p>
        </p:txBody>
      </p:sp>
      <p:sp>
        <p:nvSpPr>
          <p:cNvPr id="39" name="文本框 38"/>
          <p:cNvSpPr txBox="1"/>
          <p:nvPr/>
        </p:nvSpPr>
        <p:spPr>
          <a:xfrm>
            <a:off x="2222500" y="18415"/>
            <a:ext cx="2211705" cy="245110"/>
          </a:xfrm>
          <a:prstGeom prst="rect">
            <a:avLst/>
          </a:prstGeom>
          <a:solidFill>
            <a:srgbClr val="C8F6F9"/>
          </a:solidFill>
          <a:ln w="9525">
            <a:noFill/>
          </a:ln>
        </p:spPr>
        <p:txBody>
          <a:bodyPr wrap="square">
            <a:spAutoFit/>
          </a:bodyPr>
          <a:p>
            <a:pPr indent="0"/>
            <a:r>
              <a:rPr lang="zh-CN" sz="1000" b="1">
                <a:solidFill>
                  <a:schemeClr val="tx1"/>
                </a:solidFill>
                <a:ea typeface="宋体" panose="02010600030101010101" pitchFamily="2" charset="-122"/>
              </a:rPr>
              <a:t>请学生参与发展脉络与趋势的制作。</a:t>
            </a:r>
            <a:endParaRPr lang="zh-CN" altLang="en-US" sz="1000" b="1">
              <a:solidFill>
                <a:schemeClr val="tx1"/>
              </a:solidFill>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111125" y="2387600"/>
            <a:ext cx="684530" cy="285750"/>
          </a:xfrm>
          <a:prstGeom prst="rect">
            <a:avLst/>
          </a:prstGeom>
        </p:spPr>
      </p:pic>
      <p:pic>
        <p:nvPicPr>
          <p:cNvPr id="15" name="图片 14"/>
          <p:cNvPicPr>
            <a:picLocks noChangeAspect="1"/>
          </p:cNvPicPr>
          <p:nvPr/>
        </p:nvPicPr>
        <p:blipFill>
          <a:blip r:embed="rId8"/>
          <a:stretch>
            <a:fillRect/>
          </a:stretch>
        </p:blipFill>
        <p:spPr>
          <a:xfrm>
            <a:off x="111125" y="1475740"/>
            <a:ext cx="581025" cy="911860"/>
          </a:xfrm>
          <a:prstGeom prst="rect">
            <a:avLst/>
          </a:prstGeom>
        </p:spPr>
      </p:pic>
      <p:pic>
        <p:nvPicPr>
          <p:cNvPr id="17" name="图片 16"/>
          <p:cNvPicPr>
            <a:picLocks noChangeAspect="1"/>
          </p:cNvPicPr>
          <p:nvPr/>
        </p:nvPicPr>
        <p:blipFill>
          <a:blip r:embed="rId9"/>
          <a:stretch>
            <a:fillRect/>
          </a:stretch>
        </p:blipFill>
        <p:spPr>
          <a:xfrm>
            <a:off x="76200" y="410845"/>
            <a:ext cx="285115" cy="755015"/>
          </a:xfrm>
          <a:prstGeom prst="rect">
            <a:avLst/>
          </a:prstGeom>
        </p:spPr>
      </p:pic>
      <p:pic>
        <p:nvPicPr>
          <p:cNvPr id="18" name="图片 17"/>
          <p:cNvPicPr>
            <a:picLocks noChangeAspect="1"/>
          </p:cNvPicPr>
          <p:nvPr/>
        </p:nvPicPr>
        <p:blipFill>
          <a:blip r:embed="rId10"/>
          <a:stretch>
            <a:fillRect/>
          </a:stretch>
        </p:blipFill>
        <p:spPr>
          <a:xfrm>
            <a:off x="361315" y="411480"/>
            <a:ext cx="266065" cy="754380"/>
          </a:xfrm>
          <a:prstGeom prst="rect">
            <a:avLst/>
          </a:prstGeom>
        </p:spPr>
      </p:pic>
      <p:sp>
        <p:nvSpPr>
          <p:cNvPr id="20" name="上箭头 19"/>
          <p:cNvSpPr/>
          <p:nvPr/>
        </p:nvSpPr>
        <p:spPr>
          <a:xfrm>
            <a:off x="282575" y="1187450"/>
            <a:ext cx="215900" cy="288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1" name="图片 20"/>
          <p:cNvPicPr>
            <a:picLocks noChangeAspect="1"/>
          </p:cNvPicPr>
          <p:nvPr/>
        </p:nvPicPr>
        <p:blipFill>
          <a:blip r:embed="rId11"/>
          <a:stretch>
            <a:fillRect/>
          </a:stretch>
        </p:blipFill>
        <p:spPr>
          <a:xfrm>
            <a:off x="735965" y="478155"/>
            <a:ext cx="372745" cy="1836420"/>
          </a:xfrm>
          <a:prstGeom prst="rect">
            <a:avLst/>
          </a:prstGeom>
        </p:spPr>
      </p:pic>
      <p:pic>
        <p:nvPicPr>
          <p:cNvPr id="24" name="图片 23"/>
          <p:cNvPicPr>
            <a:picLocks noChangeAspect="1"/>
          </p:cNvPicPr>
          <p:nvPr/>
        </p:nvPicPr>
        <p:blipFill>
          <a:blip r:embed="rId12"/>
          <a:stretch>
            <a:fillRect/>
          </a:stretch>
        </p:blipFill>
        <p:spPr>
          <a:xfrm>
            <a:off x="774700" y="263525"/>
            <a:ext cx="4363720" cy="2230755"/>
          </a:xfrm>
          <a:prstGeom prst="rect">
            <a:avLst/>
          </a:prstGeom>
        </p:spPr>
      </p:pic>
      <p:sp>
        <p:nvSpPr>
          <p:cNvPr id="25" name="Text Box 11"/>
          <p:cNvSpPr/>
          <p:nvPr/>
        </p:nvSpPr>
        <p:spPr>
          <a:xfrm rot="21407409">
            <a:off x="4271010" y="1104265"/>
            <a:ext cx="118364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长时段</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26" name="Text Box 11"/>
          <p:cNvSpPr/>
          <p:nvPr/>
        </p:nvSpPr>
        <p:spPr>
          <a:xfrm rot="21407409">
            <a:off x="1218565" y="259143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 grpId="0" animBg="1"/>
      <p:bldP spid="4" grpId="0" animBg="1"/>
      <p:bldP spid="25" grpId="0" animBg="1"/>
      <p:bldP spid="22"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24180" y="323850"/>
            <a:ext cx="4620895" cy="2531110"/>
          </a:xfrm>
          <a:prstGeom prst="rect">
            <a:avLst/>
          </a:prstGeom>
          <a:noFill/>
          <a:ln w="9525">
            <a:noFill/>
          </a:ln>
        </p:spPr>
      </p:pic>
      <p:sp>
        <p:nvSpPr>
          <p:cNvPr id="14" name="文本框 13"/>
          <p:cNvSpPr txBox="1"/>
          <p:nvPr/>
        </p:nvSpPr>
        <p:spPr>
          <a:xfrm>
            <a:off x="504825" y="926465"/>
            <a:ext cx="4458970" cy="1076325"/>
          </a:xfrm>
          <a:prstGeom prst="rect">
            <a:avLst/>
          </a:prstGeom>
          <a:solidFill>
            <a:schemeClr val="accent3"/>
          </a:solidFill>
          <a:ln w="9525">
            <a:noFill/>
          </a:ln>
        </p:spPr>
        <p:txBody>
          <a:bodyPr wrap="square">
            <a:spAutoFit/>
          </a:bodyPr>
          <a:p>
            <a:r>
              <a:rPr lang="en-US" altLang="zh-CN" sz="1600">
                <a:ea typeface="宋体" panose="02010600030101010101" pitchFamily="2" charset="-122"/>
              </a:rPr>
              <a:t>Q:</a:t>
            </a:r>
            <a:r>
              <a:rPr lang="zh-CN" altLang="en-US" sz="1600">
                <a:ea typeface="宋体" panose="02010600030101010101" pitchFamily="2" charset="-122"/>
              </a:rPr>
              <a:t>中国近代史发生的空间背景、疆域范围与今天中国的疆域比较有显著不同，为什么？（涉及到</a:t>
            </a:r>
            <a:r>
              <a:rPr lang="zh-CN" altLang="en-US" sz="1600">
                <a:solidFill>
                  <a:srgbClr val="FF0000"/>
                </a:solidFill>
                <a:sym typeface="+mn-ea"/>
              </a:rPr>
              <a:t>屈辱史（列强侵华史）、</a:t>
            </a:r>
            <a:r>
              <a:rPr lang="zh-CN" altLang="en-US" sz="1600">
                <a:solidFill>
                  <a:srgbClr val="FF0000"/>
                </a:solidFill>
                <a:ea typeface="宋体" panose="02010600030101010101" pitchFamily="2" charset="-122"/>
              </a:rPr>
              <a:t>国家主权意识、民族危机等大概念</a:t>
            </a:r>
            <a:r>
              <a:rPr lang="zh-CN" altLang="en-US" sz="1600">
                <a:ea typeface="宋体" panose="02010600030101010101" pitchFamily="2" charset="-122"/>
              </a:rPr>
              <a:t>）</a:t>
            </a:r>
            <a:endParaRPr lang="zh-CN" sz="1600">
              <a:ea typeface="宋体" panose="02010600030101010101" pitchFamily="2" charset="-122"/>
            </a:endParaRPr>
          </a:p>
        </p:txBody>
      </p:sp>
      <p:sp>
        <p:nvSpPr>
          <p:cNvPr id="4" name="文本框 3"/>
          <p:cNvSpPr txBox="1"/>
          <p:nvPr/>
        </p:nvSpPr>
        <p:spPr>
          <a:xfrm>
            <a:off x="287020" y="35560"/>
            <a:ext cx="1779270" cy="368300"/>
          </a:xfrm>
          <a:prstGeom prst="rect">
            <a:avLst/>
          </a:prstGeom>
          <a:noFill/>
        </p:spPr>
        <p:txBody>
          <a:bodyPr wrap="none" rtlCol="0" anchor="t">
            <a:spAutoFit/>
          </a:bodyPr>
          <a:p>
            <a:r>
              <a:rPr lang="en-US" altLang="zh-CN">
                <a:latin typeface="Calibri" panose="020F0502020204030204" charset="0"/>
                <a:sym typeface="+mn-ea"/>
              </a:rPr>
              <a:t> 3.</a:t>
            </a:r>
            <a:r>
              <a:rPr lang="zh-CN" altLang="en-US">
                <a:latin typeface="Calibri" panose="020F0502020204030204" charset="0"/>
                <a:sym typeface="+mn-ea"/>
              </a:rPr>
              <a:t>空间概念体系</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extLst>
              <a:ext uri="{28A0092B-C50C-407E-A947-70E740481C1C}">
                <a14:useLocalDpi xmlns:a14="http://schemas.microsoft.com/office/drawing/2010/main" val="0"/>
              </a:ext>
            </a:extLst>
          </a:blip>
          <a:srcRect t="4109" r="113"/>
          <a:stretch>
            <a:fillRect/>
          </a:stretch>
        </p:blipFill>
        <p:spPr>
          <a:xfrm>
            <a:off x="291465" y="547370"/>
            <a:ext cx="2355215" cy="1961515"/>
          </a:xfrm>
          <a:prstGeom prst="rect">
            <a:avLst/>
          </a:prstGeom>
        </p:spPr>
      </p:pic>
      <p:sp>
        <p:nvSpPr>
          <p:cNvPr id="6" name="标题 1"/>
          <p:cNvSpPr>
            <a:spLocks noGrp="1"/>
          </p:cNvSpPr>
          <p:nvPr/>
        </p:nvSpPr>
        <p:spPr>
          <a:xfrm>
            <a:off x="499745" y="321945"/>
            <a:ext cx="5069205" cy="208915"/>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ctr"/>
            <a:r>
              <a:rPr lang="zh-CN" altLang="en-US" sz="1510"/>
              <a:t>清时期全图（1820年）   19世纪末列强势力划分图</a:t>
            </a:r>
            <a:endParaRPr lang="zh-CN" altLang="en-US" sz="1510"/>
          </a:p>
        </p:txBody>
      </p:sp>
      <p:sp>
        <p:nvSpPr>
          <p:cNvPr id="9" name="文本框 8"/>
          <p:cNvSpPr txBox="1"/>
          <p:nvPr/>
        </p:nvSpPr>
        <p:spPr>
          <a:xfrm>
            <a:off x="1377722" y="2447761"/>
            <a:ext cx="3392170" cy="295910"/>
          </a:xfrm>
          <a:prstGeom prst="rect">
            <a:avLst/>
          </a:prstGeom>
          <a:noFill/>
        </p:spPr>
        <p:txBody>
          <a:bodyPr wrap="none" rtlCol="0">
            <a:spAutoFit/>
          </a:bodyPr>
          <a:p>
            <a:r>
              <a:rPr lang="zh-CN" altLang="en-US" sz="1325"/>
              <a:t>从以上两幅图中可以提取出什么信息内容？</a:t>
            </a:r>
            <a:endParaRPr lang="zh-CN" altLang="en-US" sz="1325"/>
          </a:p>
        </p:txBody>
      </p:sp>
      <p:sp>
        <p:nvSpPr>
          <p:cNvPr id="10" name="文本框 9"/>
          <p:cNvSpPr txBox="1"/>
          <p:nvPr/>
        </p:nvSpPr>
        <p:spPr>
          <a:xfrm>
            <a:off x="392443" y="2677185"/>
            <a:ext cx="5212080" cy="460375"/>
          </a:xfrm>
          <a:prstGeom prst="rect">
            <a:avLst/>
          </a:prstGeom>
          <a:noFill/>
        </p:spPr>
        <p:txBody>
          <a:bodyPr wrap="none" rtlCol="0">
            <a:spAutoFit/>
          </a:bodyPr>
          <a:p>
            <a:pPr algn="l"/>
            <a:r>
              <a:rPr lang="zh-CN" altLang="en-US" sz="1200">
                <a:solidFill>
                  <a:srgbClr val="FF0000"/>
                </a:solidFill>
              </a:rPr>
              <a:t>晚清时期疆域变迁、国家</a:t>
            </a:r>
            <a:r>
              <a:rPr lang="zh-CN" altLang="en-US" sz="1200">
                <a:solidFill>
                  <a:srgbClr val="FF0000"/>
                </a:solidFill>
                <a:sym typeface="+mn-ea"/>
              </a:rPr>
              <a:t>主权受到侵犯</a:t>
            </a:r>
            <a:r>
              <a:rPr lang="zh-CN" altLang="en-US" sz="1200">
                <a:solidFill>
                  <a:srgbClr val="FF0000"/>
                </a:solidFill>
              </a:rPr>
              <a:t>、社会性质的变化、民族危机加深、</a:t>
            </a:r>
            <a:endParaRPr lang="zh-CN" altLang="en-US" sz="1200">
              <a:solidFill>
                <a:srgbClr val="FF0000"/>
              </a:solidFill>
            </a:endParaRPr>
          </a:p>
          <a:p>
            <a:pPr algn="l"/>
            <a:r>
              <a:rPr lang="zh-CN" altLang="en-US" sz="1200">
                <a:solidFill>
                  <a:srgbClr val="FF0000"/>
                </a:solidFill>
              </a:rPr>
              <a:t>清朝统治危机加深</a:t>
            </a:r>
            <a:r>
              <a:rPr lang="en-US" altLang="zh-CN" sz="1200">
                <a:solidFill>
                  <a:srgbClr val="FF0000"/>
                </a:solidFill>
              </a:rPr>
              <a:t>……</a:t>
            </a:r>
            <a:endParaRPr lang="en-US" altLang="zh-CN" sz="1200">
              <a:solidFill>
                <a:srgbClr val="FF0000"/>
              </a:solidFill>
            </a:endParaRPr>
          </a:p>
        </p:txBody>
      </p:sp>
      <p:pic>
        <p:nvPicPr>
          <p:cNvPr id="3" name="图片 2"/>
          <p:cNvPicPr>
            <a:picLocks noChangeAspect="1"/>
          </p:cNvPicPr>
          <p:nvPr/>
        </p:nvPicPr>
        <p:blipFill>
          <a:blip r:embed="rId2"/>
          <a:stretch>
            <a:fillRect/>
          </a:stretch>
        </p:blipFill>
        <p:spPr>
          <a:xfrm>
            <a:off x="2646680" y="563245"/>
            <a:ext cx="3185795" cy="1929130"/>
          </a:xfrm>
          <a:prstGeom prst="rect">
            <a:avLst/>
          </a:prstGeom>
        </p:spPr>
      </p:pic>
      <p:sp>
        <p:nvSpPr>
          <p:cNvPr id="11" name="椭圆 10"/>
          <p:cNvSpPr/>
          <p:nvPr/>
        </p:nvSpPr>
        <p:spPr>
          <a:xfrm rot="480000">
            <a:off x="2841570" y="1845118"/>
            <a:ext cx="836620" cy="699833"/>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 name="Text Box 11"/>
          <p:cNvSpPr/>
          <p:nvPr/>
        </p:nvSpPr>
        <p:spPr>
          <a:xfrm rot="21407409">
            <a:off x="925195" y="67373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短时空</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22" name="Text Box 11"/>
          <p:cNvSpPr/>
          <p:nvPr/>
        </p:nvSpPr>
        <p:spPr>
          <a:xfrm rot="21407409">
            <a:off x="2348230" y="31115"/>
            <a:ext cx="142557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晚清时期</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Text Box 11"/>
          <p:cNvSpPr/>
          <p:nvPr/>
        </p:nvSpPr>
        <p:spPr>
          <a:xfrm rot="21407409">
            <a:off x="2759075" y="59753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短时空</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7" name="Text Box 11"/>
          <p:cNvSpPr/>
          <p:nvPr/>
        </p:nvSpPr>
        <p:spPr>
          <a:xfrm rot="21407409">
            <a:off x="1962785" y="129857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中时空</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6*min(max(#ppt_w*#ppt_h,.3),1)-7.4)/-.7*#ppt_w"/>
                                          </p:val>
                                        </p:tav>
                                        <p:tav tm="100000">
                                          <p:val>
                                            <p:strVal val="#ppt_w"/>
                                          </p:val>
                                        </p:tav>
                                      </p:tavLst>
                                    </p:anim>
                                    <p:anim calcmode="lin" valueType="num">
                                      <p:cBhvr>
                                        <p:cTn id="18" dur="500" fill="hold"/>
                                        <p:tgtEl>
                                          <p:spTgt spid="2"/>
                                        </p:tgtEl>
                                        <p:attrNameLst>
                                          <p:attrName>ppt_h</p:attrName>
                                        </p:attrNameLst>
                                      </p:cBhvr>
                                      <p:tavLst>
                                        <p:tav tm="0">
                                          <p:val>
                                            <p:strVal val="(6*min(max(#ppt_w*#ppt_h,.3),1)-7.4)/-.7*#ppt_h"/>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6*min(max(#ppt_w*#ppt_h,.3),1)-7.4)/-.7*#ppt_w"/>
                                          </p:val>
                                        </p:tav>
                                        <p:tav tm="100000">
                                          <p:val>
                                            <p:strVal val="#ppt_w"/>
                                          </p:val>
                                        </p:tav>
                                      </p:tavLst>
                                    </p:anim>
                                    <p:anim calcmode="lin" valueType="num">
                                      <p:cBhvr>
                                        <p:cTn id="28" dur="500" fill="hold"/>
                                        <p:tgtEl>
                                          <p:spTgt spid="5"/>
                                        </p:tgtEl>
                                        <p:attrNameLst>
                                          <p:attrName>ppt_h</p:attrName>
                                        </p:attrNameLst>
                                      </p:cBhvr>
                                      <p:tavLst>
                                        <p:tav tm="0">
                                          <p:val>
                                            <p:strVal val="(6*min(max(#ppt_w*#ppt_h,.3),1)-7.4)/-.7*#ppt_h"/>
                                          </p:val>
                                        </p:tav>
                                        <p:tav tm="100000">
                                          <p:val>
                                            <p:strVal val="#ppt_h"/>
                                          </p:val>
                                        </p:tav>
                                      </p:tavLst>
                                    </p:anim>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strVal val="1+(6*min(max(#ppt_w*#ppt_h,.3),1)-7.4)/-.7*#ppt_h/2"/>
                                          </p:val>
                                        </p:tav>
                                        <p:tav tm="100000">
                                          <p:val>
                                            <p:strVal val="#ppt_y"/>
                                          </p:val>
                                        </p:tav>
                                      </p:tavLst>
                                    </p:anim>
                                  </p:childTnLst>
                                </p:cTn>
                              </p:par>
                              <p:par>
                                <p:cTn id="31" presetID="8" presetClass="emph" presetSubtype="0" fill="hold" grpId="1" nodeType="withEffect">
                                  <p:stCondLst>
                                    <p:cond delay="0"/>
                                  </p:stCondLst>
                                  <p:childTnLst>
                                    <p:animRot by="21600000">
                                      <p:cBhvr>
                                        <p:cTn id="32" dur="500" fill="hold"/>
                                        <p:tgtEl>
                                          <p:spTgt spid="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6*min(max(#ppt_w*#ppt_h,.3),1)-7.4)/-.7*#ppt_w"/>
                                          </p:val>
                                        </p:tav>
                                        <p:tav tm="100000">
                                          <p:val>
                                            <p:strVal val="#ppt_w"/>
                                          </p:val>
                                        </p:tav>
                                      </p:tavLst>
                                    </p:anim>
                                    <p:anim calcmode="lin" valueType="num">
                                      <p:cBhvr>
                                        <p:cTn id="38" dur="500" fill="hold"/>
                                        <p:tgtEl>
                                          <p:spTgt spid="7"/>
                                        </p:tgtEl>
                                        <p:attrNameLst>
                                          <p:attrName>ppt_h</p:attrName>
                                        </p:attrNameLst>
                                      </p:cBhvr>
                                      <p:tavLst>
                                        <p:tav tm="0">
                                          <p:val>
                                            <p:strVal val="(6*min(max(#ppt_w*#ppt_h,.3),1)-7.4)/-.7*#ppt_h"/>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strVal val="1+(6*min(max(#ppt_w*#ppt_h,.3),1)-7.4)/-.7*#ppt_h/2"/>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p:bldP spid="2" grpId="0" bldLvl="0" animBg="1"/>
      <p:bldP spid="2" grpId="1" bldLvl="0" animBg="1"/>
      <p:bldP spid="22" grpId="0" bldLvl="0" animBg="1"/>
      <p:bldP spid="5" grpId="0" bldLvl="0" animBg="1"/>
      <p:bldP spid="5" grpId="1" bldLvl="0" animBg="1"/>
      <p:bldP spid="7" grpId="0" bldLvl="0" animBg="1"/>
      <p:bldP spid="7"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86180" y="699135"/>
            <a:ext cx="4225925" cy="2136775"/>
          </a:xfrm>
          <a:prstGeom prst="rect">
            <a:avLst/>
          </a:prstGeom>
          <a:noFill/>
        </p:spPr>
        <p:txBody>
          <a:bodyPr wrap="square" rtlCol="0" anchor="t">
            <a:spAutoFit/>
            <a:scene3d>
              <a:camera prst="orthographicFront"/>
              <a:lightRig rig="threePt" dir="t"/>
            </a:scene3d>
          </a:bodyPr>
          <a:p>
            <a:pPr algn="l">
              <a:buClrTx/>
              <a:buSzTx/>
              <a:buNone/>
            </a:pPr>
            <a:r>
              <a:rPr sz="1325">
                <a:solidFill>
                  <a:schemeClr val="tx1"/>
                </a:solidFill>
                <a:effectLst>
                  <a:outerShdw blurRad="38100" dist="19050" dir="2700000" algn="tl" rotWithShape="0">
                    <a:schemeClr val="dk1">
                      <a:alpha val="40000"/>
                    </a:schemeClr>
                  </a:outerShdw>
                </a:effectLst>
                <a:sym typeface="+mn-ea"/>
              </a:rPr>
              <a:t>沦为半殖民地半封建社会，</a:t>
            </a:r>
            <a:r>
              <a:rPr sz="1325">
                <a:solidFill>
                  <a:schemeClr val="tx1"/>
                </a:solidFill>
                <a:effectLst>
                  <a:outerShdw blurRad="38100" dist="19050" dir="2700000" algn="tl" rotWithShape="0">
                    <a:schemeClr val="dk1">
                      <a:alpha val="40000"/>
                    </a:schemeClr>
                  </a:outerShdw>
                </a:effectLst>
                <a:sym typeface="+mn-ea"/>
              </a:rPr>
              <a:t>社会性质发生改变</a:t>
            </a:r>
            <a:r>
              <a:rPr sz="1325">
                <a:solidFill>
                  <a:schemeClr val="tx1"/>
                </a:solidFill>
                <a:effectLst>
                  <a:outerShdw blurRad="38100" dist="19050" dir="2700000" algn="tl" rotWithShape="0">
                    <a:schemeClr val="dk1">
                      <a:alpha val="40000"/>
                    </a:schemeClr>
                  </a:outerShdw>
                </a:effectLst>
                <a:sym typeface="+mn-ea"/>
              </a:rPr>
              <a:t>；</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由专制制度向民主政治过渡，</a:t>
            </a:r>
            <a:r>
              <a:rPr sz="1325">
                <a:solidFill>
                  <a:schemeClr val="tx1"/>
                </a:solidFill>
                <a:effectLst>
                  <a:outerShdw blurRad="38100" dist="19050" dir="2700000" algn="tl" rotWithShape="0">
                    <a:schemeClr val="dk1">
                      <a:alpha val="40000"/>
                    </a:schemeClr>
                  </a:outerShdw>
                </a:effectLst>
                <a:sym typeface="+mn-ea"/>
              </a:rPr>
              <a:t>政治体制开始转型；</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中国人民开始了反侵反封建，开始近代化探索。</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闭关锁国状态被打破，朝贡体制向不平等条约体系；</a:t>
            </a:r>
            <a:r>
              <a:rPr sz="1325">
                <a:solidFill>
                  <a:schemeClr val="tx1"/>
                </a:solidFill>
                <a:effectLst>
                  <a:outerShdw blurRad="38100" dist="19050" dir="2700000" algn="tl" rotWithShape="0">
                    <a:schemeClr val="dk1">
                      <a:alpha val="40000"/>
                    </a:schemeClr>
                  </a:outerShdw>
                </a:effectLst>
                <a:sym typeface="+mn-ea"/>
              </a:rPr>
              <a:t>近代外交机构、制度逐渐确立，</a:t>
            </a:r>
            <a:r>
              <a:rPr sz="1325">
                <a:solidFill>
                  <a:schemeClr val="tx1"/>
                </a:solidFill>
                <a:effectLst>
                  <a:outerShdw blurRad="38100" dist="19050" dir="2700000" algn="tl" rotWithShape="0">
                    <a:schemeClr val="dk1">
                      <a:alpha val="40000"/>
                    </a:schemeClr>
                  </a:outerShdw>
                </a:effectLst>
                <a:sym typeface="+mn-ea"/>
              </a:rPr>
              <a:t>外交观念发生转变。  </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从商品市场到投资场所，</a:t>
            </a:r>
            <a:r>
              <a:rPr sz="1325">
                <a:solidFill>
                  <a:schemeClr val="tx1"/>
                </a:solidFill>
                <a:effectLst>
                  <a:outerShdw blurRad="38100" dist="19050" dir="2700000" algn="tl" rotWithShape="0">
                    <a:schemeClr val="dk1">
                      <a:alpha val="40000"/>
                    </a:schemeClr>
                  </a:outerShdw>
                </a:effectLst>
                <a:sym typeface="+mn-ea"/>
              </a:rPr>
              <a:t>自然经济走向解体；</a:t>
            </a:r>
            <a:endParaRPr sz="1325">
              <a:solidFill>
                <a:schemeClr val="tx1"/>
              </a:solidFill>
              <a:effectLst>
                <a:outerShdw blurRad="38100" dist="19050" dir="2700000" algn="tl" rotWithShape="0">
                  <a:schemeClr val="dk1">
                    <a:alpha val="40000"/>
                  </a:schemeClr>
                </a:outerShdw>
              </a:effectLst>
              <a:sym typeface="+mn-ea"/>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晚清经济结构发生变动，</a:t>
            </a:r>
            <a:r>
              <a:rPr sz="1325">
                <a:solidFill>
                  <a:schemeClr val="tx1"/>
                </a:solidFill>
                <a:effectLst>
                  <a:outerShdw blurRad="38100" dist="19050" dir="2700000" algn="tl" rotWithShape="0">
                    <a:schemeClr val="dk1">
                      <a:alpha val="40000"/>
                    </a:schemeClr>
                  </a:outerShdw>
                </a:effectLst>
                <a:sym typeface="+mn-ea"/>
              </a:rPr>
              <a:t>民族资本产生并初步发展。</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传统观念遭受冲击，向学习西方逐渐成为潮流；</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 经历了器物、制度和思想解放的历程。</a:t>
            </a:r>
            <a:endParaRPr sz="1325">
              <a:solidFill>
                <a:schemeClr val="tx1"/>
              </a:solidFill>
              <a:effectLst>
                <a:outerShdw blurRad="38100" dist="19050" dir="2700000" algn="tl" rotWithShape="0">
                  <a:schemeClr val="dk1">
                    <a:alpha val="40000"/>
                  </a:schemeClr>
                </a:outerShdw>
              </a:effectLst>
            </a:endParaRPr>
          </a:p>
          <a:p>
            <a:pPr algn="l">
              <a:buClrTx/>
              <a:buSzTx/>
              <a:buNone/>
            </a:pPr>
            <a:r>
              <a:rPr sz="1325">
                <a:solidFill>
                  <a:schemeClr val="tx1"/>
                </a:solidFill>
                <a:effectLst>
                  <a:outerShdw blurRad="38100" dist="19050" dir="2700000" algn="tl" rotWithShape="0">
                    <a:schemeClr val="dk1">
                      <a:alpha val="40000"/>
                    </a:schemeClr>
                  </a:outerShdw>
                </a:effectLst>
                <a:sym typeface="+mn-ea"/>
              </a:rPr>
              <a:t>传统的社会结构改变，买办阶级、资产阶级逐步发展。</a:t>
            </a:r>
            <a:endParaRPr sz="1325">
              <a:solidFill>
                <a:schemeClr val="tx1"/>
              </a:solidFill>
              <a:effectLst>
                <a:outerShdw blurRad="38100" dist="19050" dir="2700000" algn="tl" rotWithShape="0">
                  <a:schemeClr val="dk1">
                    <a:alpha val="40000"/>
                  </a:schemeClr>
                </a:outerShdw>
              </a:effectLst>
              <a:sym typeface="+mn-ea"/>
            </a:endParaRPr>
          </a:p>
        </p:txBody>
      </p:sp>
      <p:sp>
        <p:nvSpPr>
          <p:cNvPr id="9" name="文本框 8"/>
          <p:cNvSpPr txBox="1"/>
          <p:nvPr/>
        </p:nvSpPr>
        <p:spPr>
          <a:xfrm>
            <a:off x="156210" y="282575"/>
            <a:ext cx="5582285" cy="500380"/>
          </a:xfrm>
          <a:prstGeom prst="rect">
            <a:avLst/>
          </a:prstGeom>
          <a:noFill/>
        </p:spPr>
        <p:txBody>
          <a:bodyPr wrap="square" rtlCol="0">
            <a:spAutoFit/>
          </a:bodyPr>
          <a:p>
            <a:pPr algn="l"/>
            <a:r>
              <a:rPr lang="zh-CN" altLang="en-US" sz="1325"/>
              <a:t>结合“中国近代史时空概念体系”图与所学知识，总结该时期相应阶段特征。</a:t>
            </a:r>
            <a:endParaRPr lang="zh-CN" altLang="en-US" sz="1325"/>
          </a:p>
        </p:txBody>
      </p:sp>
      <p:sp>
        <p:nvSpPr>
          <p:cNvPr id="10" name="文本框 9"/>
          <p:cNvSpPr txBox="1"/>
          <p:nvPr/>
        </p:nvSpPr>
        <p:spPr>
          <a:xfrm>
            <a:off x="406645" y="698936"/>
            <a:ext cx="1027430" cy="2136775"/>
          </a:xfrm>
          <a:prstGeom prst="rect">
            <a:avLst/>
          </a:prstGeom>
          <a:noFill/>
        </p:spPr>
        <p:txBody>
          <a:bodyPr wrap="none" rtlCol="0">
            <a:spAutoFit/>
          </a:bodyPr>
          <a:p>
            <a:pPr algn="l"/>
            <a:r>
              <a:rPr sz="1325">
                <a:solidFill>
                  <a:srgbClr val="FF0000"/>
                </a:solidFill>
              </a:rPr>
              <a:t>政治方面：</a:t>
            </a:r>
            <a:endParaRPr sz="1325">
              <a:solidFill>
                <a:srgbClr val="FF0000"/>
              </a:solidFill>
            </a:endParaRPr>
          </a:p>
          <a:p>
            <a:pPr algn="l"/>
            <a:endParaRPr sz="1325">
              <a:solidFill>
                <a:srgbClr val="FF0000"/>
              </a:solidFill>
            </a:endParaRPr>
          </a:p>
          <a:p>
            <a:pPr algn="l"/>
            <a:endParaRPr sz="1325">
              <a:solidFill>
                <a:srgbClr val="FF0000"/>
              </a:solidFill>
            </a:endParaRPr>
          </a:p>
          <a:p>
            <a:pPr algn="l"/>
            <a:r>
              <a:rPr sz="1325">
                <a:solidFill>
                  <a:srgbClr val="FF0000"/>
                </a:solidFill>
              </a:rPr>
              <a:t>外交方面：</a:t>
            </a:r>
            <a:endParaRPr sz="1325">
              <a:solidFill>
                <a:srgbClr val="FF0000"/>
              </a:solidFill>
            </a:endParaRPr>
          </a:p>
          <a:p>
            <a:pPr algn="l"/>
            <a:r>
              <a:rPr sz="1325">
                <a:solidFill>
                  <a:srgbClr val="FF0000"/>
                </a:solidFill>
              </a:rPr>
              <a:t>  </a:t>
            </a:r>
            <a:endParaRPr sz="1325">
              <a:solidFill>
                <a:srgbClr val="FF0000"/>
              </a:solidFill>
            </a:endParaRPr>
          </a:p>
          <a:p>
            <a:pPr algn="l"/>
            <a:r>
              <a:rPr sz="1325">
                <a:solidFill>
                  <a:srgbClr val="FF0000"/>
                </a:solidFill>
              </a:rPr>
              <a:t>经济方面：</a:t>
            </a:r>
            <a:endParaRPr lang="zh-CN" sz="1325">
              <a:solidFill>
                <a:srgbClr val="FF0000"/>
              </a:solidFill>
            </a:endParaRPr>
          </a:p>
          <a:p>
            <a:pPr algn="l"/>
            <a:endParaRPr lang="zh-CN" sz="1325">
              <a:solidFill>
                <a:srgbClr val="FF0000"/>
              </a:solidFill>
            </a:endParaRPr>
          </a:p>
          <a:p>
            <a:pPr algn="l"/>
            <a:r>
              <a:rPr sz="1325">
                <a:solidFill>
                  <a:srgbClr val="FF0000"/>
                </a:solidFill>
              </a:rPr>
              <a:t>思想</a:t>
            </a:r>
            <a:r>
              <a:rPr lang="zh-CN" sz="1325">
                <a:solidFill>
                  <a:srgbClr val="FF0000"/>
                </a:solidFill>
              </a:rPr>
              <a:t>观念</a:t>
            </a:r>
            <a:r>
              <a:rPr sz="1325">
                <a:solidFill>
                  <a:srgbClr val="FF0000"/>
                </a:solidFill>
              </a:rPr>
              <a:t>：</a:t>
            </a:r>
            <a:endParaRPr sz="1325">
              <a:solidFill>
                <a:srgbClr val="FF0000"/>
              </a:solidFill>
            </a:endParaRPr>
          </a:p>
          <a:p>
            <a:pPr algn="l"/>
            <a:endParaRPr lang="zh-CN" sz="1325">
              <a:solidFill>
                <a:srgbClr val="FF0000"/>
              </a:solidFill>
            </a:endParaRPr>
          </a:p>
          <a:p>
            <a:pPr algn="l"/>
            <a:r>
              <a:rPr lang="zh-CN" sz="1325">
                <a:solidFill>
                  <a:srgbClr val="FF0000"/>
                </a:solidFill>
              </a:rPr>
              <a:t>社会结构：</a:t>
            </a:r>
            <a:endParaRPr lang="zh-CN" sz="1325">
              <a:solidFill>
                <a:srgbClr val="FF0000"/>
              </a:solidFill>
            </a:endParaRPr>
          </a:p>
        </p:txBody>
      </p:sp>
      <p:sp>
        <p:nvSpPr>
          <p:cNvPr id="14" name="Text Box 11"/>
          <p:cNvSpPr/>
          <p:nvPr/>
        </p:nvSpPr>
        <p:spPr>
          <a:xfrm rot="21407409">
            <a:off x="3295015" y="40830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 name="Text Box 11"/>
          <p:cNvSpPr/>
          <p:nvPr/>
        </p:nvSpPr>
        <p:spPr>
          <a:xfrm rot="21407409">
            <a:off x="1887855" y="471170"/>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中时段</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22" name="Text Box 11"/>
          <p:cNvSpPr/>
          <p:nvPr/>
        </p:nvSpPr>
        <p:spPr>
          <a:xfrm rot="21407409">
            <a:off x="2277745" y="35560"/>
            <a:ext cx="142557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晚清时期</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6*min(max(#ppt_w*#ppt_h,.3),1)-7.4)/-.7*#ppt_w"/>
                                          </p:val>
                                        </p:tav>
                                        <p:tav tm="100000">
                                          <p:val>
                                            <p:strVal val="#ppt_w"/>
                                          </p:val>
                                        </p:tav>
                                      </p:tavLst>
                                    </p:anim>
                                    <p:anim calcmode="lin" valueType="num">
                                      <p:cBhvr>
                                        <p:cTn id="17" dur="500" fill="hold"/>
                                        <p:tgtEl>
                                          <p:spTgt spid="3"/>
                                        </p:tgtEl>
                                        <p:attrNameLst>
                                          <p:attrName>ppt_h</p:attrName>
                                        </p:attrNameLst>
                                      </p:cBhvr>
                                      <p:tavLst>
                                        <p:tav tm="0">
                                          <p:val>
                                            <p:strVal val="(6*min(max(#ppt_w*#ppt_h,.3),1)-7.4)/-.7*#ppt_h"/>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strVal val="1+(6*min(max(#ppt_w*#ppt_h,.3),1)-7.4)/-.7*#ppt_h/2"/>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3" presetClass="entr" presetSubtype="3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6*min(max(#ppt_w*#ppt_h,.3),1)-7.4)/-.7*#ppt_w"/>
                                          </p:val>
                                        </p:tav>
                                        <p:tav tm="100000">
                                          <p:val>
                                            <p:strVal val="#ppt_w"/>
                                          </p:val>
                                        </p:tav>
                                      </p:tavLst>
                                    </p:anim>
                                    <p:anim calcmode="lin" valueType="num">
                                      <p:cBhvr>
                                        <p:cTn id="27"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strVal val="1+(6*min(max(#ppt_w*#ppt_h,.3),1)-7.4)/-.7*#ppt_h/2"/>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bldLvl="0" animBg="1"/>
      <p:bldP spid="14" grpId="1" bldLvl="0" animBg="1"/>
      <p:bldP spid="3" grpId="0" bldLvl="0" animBg="1"/>
      <p:bldP spid="3" grpId="1"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5" descr="中华民国成立，上册29"/>
          <p:cNvPicPr>
            <a:picLocks noChangeAspect="1"/>
          </p:cNvPicPr>
          <p:nvPr/>
        </p:nvPicPr>
        <p:blipFill>
          <a:blip r:embed="rId1">
            <a:lum contrast="36000"/>
          </a:blip>
          <a:stretch>
            <a:fillRect/>
          </a:stretch>
        </p:blipFill>
        <p:spPr>
          <a:xfrm>
            <a:off x="180583" y="233117"/>
            <a:ext cx="2651447" cy="1384068"/>
          </a:xfrm>
          <a:prstGeom prst="rect">
            <a:avLst/>
          </a:prstGeom>
        </p:spPr>
      </p:pic>
      <p:pic>
        <p:nvPicPr>
          <p:cNvPr id="6" name="图片 5" descr="国民党新军阀割据，下册2"/>
          <p:cNvPicPr>
            <a:picLocks noChangeAspect="1"/>
          </p:cNvPicPr>
          <p:nvPr/>
        </p:nvPicPr>
        <p:blipFill>
          <a:blip r:embed="rId2"/>
          <a:stretch>
            <a:fillRect/>
          </a:stretch>
        </p:blipFill>
        <p:spPr>
          <a:xfrm>
            <a:off x="2943682" y="1856348"/>
            <a:ext cx="2289981" cy="1357070"/>
          </a:xfrm>
          <a:prstGeom prst="rect">
            <a:avLst/>
          </a:prstGeom>
        </p:spPr>
      </p:pic>
      <p:pic>
        <p:nvPicPr>
          <p:cNvPr id="7" name="内容占位符 3"/>
          <p:cNvPicPr>
            <a:picLocks noChangeAspect="1"/>
          </p:cNvPicPr>
          <p:nvPr/>
        </p:nvPicPr>
        <p:blipFill>
          <a:blip r:embed="rId3">
            <a:extLst>
              <a:ext uri="{28A0092B-C50C-407E-A947-70E740481C1C}">
                <a14:useLocalDpi xmlns:a14="http://schemas.microsoft.com/office/drawing/2010/main" val="0"/>
              </a:ext>
            </a:extLst>
          </a:blip>
          <a:srcRect l="9303" t="7435" r="1379"/>
          <a:stretch>
            <a:fillRect/>
          </a:stretch>
        </p:blipFill>
        <p:spPr>
          <a:xfrm>
            <a:off x="180583" y="1849363"/>
            <a:ext cx="2571054" cy="1354071"/>
          </a:xfrm>
          <a:prstGeom prst="rect">
            <a:avLst/>
          </a:prstGeom>
        </p:spPr>
      </p:pic>
      <p:sp>
        <p:nvSpPr>
          <p:cNvPr id="8" name="标题 1"/>
          <p:cNvSpPr>
            <a:spLocks noGrp="1"/>
          </p:cNvSpPr>
          <p:nvPr/>
        </p:nvSpPr>
        <p:spPr>
          <a:xfrm>
            <a:off x="-159265" y="58725"/>
            <a:ext cx="5777148"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l"/>
            <a:r>
              <a:rPr lang="en-US" altLang="zh-CN" sz="1135">
                <a:sym typeface="+mn-ea"/>
              </a:rPr>
              <a:t>       </a:t>
            </a:r>
            <a:r>
              <a:rPr sz="1135">
                <a:sym typeface="+mn-ea"/>
              </a:rPr>
              <a:t>中华民国成立局势图                 北洋军阀统治时期军阀割据示意图</a:t>
            </a:r>
            <a:r>
              <a:rPr lang="zh-CN" altLang="en-US" sz="1135"/>
              <a:t>                    </a:t>
            </a:r>
            <a:endParaRPr lang="zh-CN" altLang="en-US" sz="1135"/>
          </a:p>
        </p:txBody>
      </p:sp>
      <p:sp>
        <p:nvSpPr>
          <p:cNvPr id="12" name="标题 1"/>
          <p:cNvSpPr>
            <a:spLocks noGrp="1"/>
          </p:cNvSpPr>
          <p:nvPr/>
        </p:nvSpPr>
        <p:spPr>
          <a:xfrm>
            <a:off x="-47734" y="1639948"/>
            <a:ext cx="5308293"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l"/>
            <a:r>
              <a:rPr lang="zh-CN" altLang="en-US" sz="1135"/>
              <a:t>       </a:t>
            </a:r>
            <a:r>
              <a:rPr sz="1135">
                <a:sym typeface="+mn-ea"/>
              </a:rPr>
              <a:t> 中华民国全图                    </a:t>
            </a:r>
            <a:r>
              <a:rPr lang="zh-CN" altLang="en-US" sz="1135"/>
              <a:t>南京国民政府军阀割据示意图</a:t>
            </a:r>
            <a:endParaRPr lang="zh-CN" altLang="en-US" sz="1135"/>
          </a:p>
        </p:txBody>
      </p:sp>
      <p:pic>
        <p:nvPicPr>
          <p:cNvPr id="2" name="图片 8" descr="北洋军阀割据上册，35"/>
          <p:cNvPicPr>
            <a:picLocks noChangeAspect="1"/>
          </p:cNvPicPr>
          <p:nvPr/>
        </p:nvPicPr>
        <p:blipFill>
          <a:blip r:embed="rId4">
            <a:lum contrast="42000"/>
          </a:blip>
          <a:stretch>
            <a:fillRect/>
          </a:stretch>
        </p:blipFill>
        <p:spPr>
          <a:xfrm>
            <a:off x="2976343" y="208450"/>
            <a:ext cx="2472064" cy="1433563"/>
          </a:xfrm>
          <a:prstGeom prst="rect">
            <a:avLst/>
          </a:prstGeom>
        </p:spPr>
      </p:pic>
      <p:sp>
        <p:nvSpPr>
          <p:cNvPr id="15" name="文本框 14"/>
          <p:cNvSpPr txBox="1"/>
          <p:nvPr/>
        </p:nvSpPr>
        <p:spPr>
          <a:xfrm>
            <a:off x="1607185" y="1410970"/>
            <a:ext cx="3580765" cy="1666875"/>
          </a:xfrm>
          <a:prstGeom prst="rect">
            <a:avLst/>
          </a:prstGeom>
          <a:solidFill>
            <a:schemeClr val="bg1"/>
          </a:solidFill>
        </p:spPr>
        <p:txBody>
          <a:bodyPr wrap="square" rtlCol="0">
            <a:spAutoFit/>
          </a:bodyPr>
          <a:p>
            <a:r>
              <a:rPr lang="zh-CN" sz="1135">
                <a:solidFill>
                  <a:schemeClr val="tx1"/>
                </a:solidFill>
              </a:rPr>
              <a:t>民主共和体制遭遇挫折</a:t>
            </a:r>
            <a:r>
              <a:rPr sz="1135">
                <a:solidFill>
                  <a:schemeClr val="tx1"/>
                </a:solidFill>
              </a:rPr>
              <a:t>，军阀割据</a:t>
            </a:r>
            <a:r>
              <a:rPr lang="zh-CN" sz="1135">
                <a:solidFill>
                  <a:schemeClr val="tx1"/>
                </a:solidFill>
              </a:rPr>
              <a:t>威胁中央</a:t>
            </a:r>
            <a:r>
              <a:rPr sz="1135">
                <a:solidFill>
                  <a:schemeClr val="tx1"/>
                </a:solidFill>
              </a:rPr>
              <a:t>；</a:t>
            </a:r>
            <a:endParaRPr sz="1135">
              <a:solidFill>
                <a:schemeClr val="tx1"/>
              </a:solidFill>
            </a:endParaRPr>
          </a:p>
          <a:p>
            <a:r>
              <a:rPr lang="zh-CN" sz="1135">
                <a:solidFill>
                  <a:schemeClr val="tx1"/>
                </a:solidFill>
              </a:rPr>
              <a:t>民主与专制斗争激烈</a:t>
            </a:r>
            <a:r>
              <a:rPr sz="1135">
                <a:solidFill>
                  <a:schemeClr val="tx1"/>
                </a:solidFill>
              </a:rPr>
              <a:t>，</a:t>
            </a:r>
            <a:r>
              <a:rPr lang="zh-CN" sz="1135">
                <a:solidFill>
                  <a:schemeClr val="tx1"/>
                </a:solidFill>
              </a:rPr>
              <a:t>新民主主义革命发展</a:t>
            </a:r>
            <a:r>
              <a:rPr sz="1135">
                <a:solidFill>
                  <a:schemeClr val="tx1"/>
                </a:solidFill>
              </a:rPr>
              <a:t>。</a:t>
            </a:r>
            <a:endParaRPr sz="1135">
              <a:solidFill>
                <a:schemeClr val="tx1"/>
              </a:solidFill>
            </a:endParaRPr>
          </a:p>
          <a:p>
            <a:r>
              <a:rPr sz="1135">
                <a:solidFill>
                  <a:schemeClr val="tx1"/>
                </a:solidFill>
              </a:rPr>
              <a:t>外交官群体出现，近代外交体制确立；</a:t>
            </a:r>
            <a:endParaRPr sz="1135">
              <a:solidFill>
                <a:schemeClr val="tx1"/>
              </a:solidFill>
            </a:endParaRPr>
          </a:p>
          <a:p>
            <a:r>
              <a:rPr sz="1135">
                <a:solidFill>
                  <a:schemeClr val="tx1"/>
                </a:solidFill>
              </a:rPr>
              <a:t>改废约</a:t>
            </a:r>
            <a:r>
              <a:rPr lang="zh-CN" sz="1135">
                <a:solidFill>
                  <a:schemeClr val="tx1"/>
                </a:solidFill>
              </a:rPr>
              <a:t>运动，一战、二战提高国际地位</a:t>
            </a:r>
            <a:r>
              <a:rPr sz="1135">
                <a:solidFill>
                  <a:schemeClr val="tx1"/>
                </a:solidFill>
              </a:rPr>
              <a:t>。</a:t>
            </a:r>
            <a:endParaRPr sz="1135">
              <a:solidFill>
                <a:schemeClr val="tx1"/>
              </a:solidFill>
            </a:endParaRPr>
          </a:p>
          <a:p>
            <a:r>
              <a:rPr lang="zh-CN" sz="1135">
                <a:solidFill>
                  <a:schemeClr val="tx1"/>
                </a:solidFill>
              </a:rPr>
              <a:t>政府制定</a:t>
            </a:r>
            <a:r>
              <a:rPr sz="1135">
                <a:solidFill>
                  <a:schemeClr val="tx1"/>
                </a:solidFill>
              </a:rPr>
              <a:t>经济政策，鼓励工商业的发展；</a:t>
            </a:r>
            <a:endParaRPr sz="1135">
              <a:solidFill>
                <a:schemeClr val="tx1"/>
              </a:solidFill>
            </a:endParaRPr>
          </a:p>
          <a:p>
            <a:r>
              <a:rPr lang="zh-CN" sz="1135">
                <a:solidFill>
                  <a:schemeClr val="tx1"/>
                </a:solidFill>
              </a:rPr>
              <a:t>民族</a:t>
            </a:r>
            <a:r>
              <a:rPr sz="1135">
                <a:solidFill>
                  <a:schemeClr val="tx1"/>
                </a:solidFill>
              </a:rPr>
              <a:t>资本</a:t>
            </a:r>
            <a:r>
              <a:rPr lang="zh-CN" sz="1135">
                <a:solidFill>
                  <a:schemeClr val="tx1"/>
                </a:solidFill>
              </a:rPr>
              <a:t>曲折发展，官僚资本、新民主主义经济发展</a:t>
            </a:r>
            <a:r>
              <a:rPr sz="1135">
                <a:solidFill>
                  <a:schemeClr val="tx1"/>
                </a:solidFill>
              </a:rPr>
              <a:t>。</a:t>
            </a:r>
            <a:endParaRPr sz="1135">
              <a:solidFill>
                <a:schemeClr val="tx1"/>
              </a:solidFill>
            </a:endParaRPr>
          </a:p>
          <a:p>
            <a:r>
              <a:rPr lang="zh-CN" sz="1135">
                <a:solidFill>
                  <a:schemeClr val="tx1"/>
                </a:solidFill>
              </a:rPr>
              <a:t>新文化运动动摇封建统治思想，</a:t>
            </a:r>
            <a:r>
              <a:rPr sz="1135">
                <a:solidFill>
                  <a:schemeClr val="tx1"/>
                </a:solidFill>
                <a:sym typeface="+mn-ea"/>
              </a:rPr>
              <a:t>马克思主义</a:t>
            </a:r>
            <a:r>
              <a:rPr lang="zh-CN" sz="1135">
                <a:solidFill>
                  <a:schemeClr val="tx1"/>
                </a:solidFill>
                <a:sym typeface="+mn-ea"/>
              </a:rPr>
              <a:t>广泛传播</a:t>
            </a:r>
            <a:r>
              <a:rPr sz="1135">
                <a:solidFill>
                  <a:schemeClr val="tx1"/>
                </a:solidFill>
              </a:rPr>
              <a:t>；</a:t>
            </a:r>
            <a:endParaRPr sz="1135">
              <a:solidFill>
                <a:schemeClr val="tx1"/>
              </a:solidFill>
            </a:endParaRPr>
          </a:p>
          <a:p>
            <a:r>
              <a:rPr lang="zh-CN" sz="1135">
                <a:solidFill>
                  <a:schemeClr val="tx1"/>
                </a:solidFill>
              </a:rPr>
              <a:t>三民主义发展</a:t>
            </a:r>
            <a:r>
              <a:rPr sz="1135">
                <a:solidFill>
                  <a:schemeClr val="tx1"/>
                </a:solidFill>
              </a:rPr>
              <a:t>，</a:t>
            </a:r>
            <a:r>
              <a:rPr lang="zh-CN" sz="1135">
                <a:solidFill>
                  <a:schemeClr val="tx1"/>
                </a:solidFill>
              </a:rPr>
              <a:t>马克思主义中国化</a:t>
            </a:r>
            <a:r>
              <a:rPr sz="1135">
                <a:solidFill>
                  <a:schemeClr val="tx1"/>
                </a:solidFill>
              </a:rPr>
              <a:t>。</a:t>
            </a:r>
            <a:endParaRPr sz="1135">
              <a:solidFill>
                <a:schemeClr val="tx1"/>
              </a:solidFill>
            </a:endParaRPr>
          </a:p>
          <a:p>
            <a:r>
              <a:rPr lang="zh-CN" sz="1135">
                <a:solidFill>
                  <a:schemeClr val="tx1"/>
                </a:solidFill>
              </a:rPr>
              <a:t>无产阶级逐渐成为领导力量，国共关系因时而变。</a:t>
            </a:r>
            <a:endParaRPr lang="zh-CN" sz="1135">
              <a:solidFill>
                <a:schemeClr val="tx1"/>
              </a:solidFill>
            </a:endParaRPr>
          </a:p>
        </p:txBody>
      </p:sp>
      <p:sp>
        <p:nvSpPr>
          <p:cNvPr id="14" name="文本框 13"/>
          <p:cNvSpPr txBox="1"/>
          <p:nvPr/>
        </p:nvSpPr>
        <p:spPr>
          <a:xfrm>
            <a:off x="609600" y="392430"/>
            <a:ext cx="4482465" cy="441325"/>
          </a:xfrm>
          <a:prstGeom prst="rect">
            <a:avLst/>
          </a:prstGeom>
          <a:solidFill>
            <a:srgbClr val="FFFFFF"/>
          </a:solidFill>
        </p:spPr>
        <p:txBody>
          <a:bodyPr wrap="square" rtlCol="0">
            <a:spAutoFit/>
          </a:bodyPr>
          <a:p>
            <a:r>
              <a:rPr lang="zh-CN" altLang="en-US" sz="1135"/>
              <a:t>（2）从以下四幅图中可以提取出什么信息内容？同时结合“中国近代史时空</a:t>
            </a:r>
            <a:r>
              <a:rPr lang="zh-CN" altLang="en-US" sz="1135">
                <a:sym typeface="+mn-ea"/>
              </a:rPr>
              <a:t>概念</a:t>
            </a:r>
            <a:r>
              <a:rPr lang="zh-CN" altLang="en-US" sz="1135"/>
              <a:t>体系”图与所学知识，总结该时期相应阶段特征。</a:t>
            </a:r>
            <a:endParaRPr lang="zh-CN" altLang="en-US" sz="1135"/>
          </a:p>
        </p:txBody>
      </p:sp>
      <p:sp>
        <p:nvSpPr>
          <p:cNvPr id="4" name="文本框 3"/>
          <p:cNvSpPr txBox="1"/>
          <p:nvPr/>
        </p:nvSpPr>
        <p:spPr>
          <a:xfrm>
            <a:off x="609600" y="833755"/>
            <a:ext cx="4757420" cy="645160"/>
          </a:xfrm>
          <a:prstGeom prst="rect">
            <a:avLst/>
          </a:prstGeom>
          <a:noFill/>
        </p:spPr>
        <p:txBody>
          <a:bodyPr wrap="square" rtlCol="0">
            <a:spAutoFit/>
          </a:bodyPr>
          <a:p>
            <a:r>
              <a:rPr lang="zh-CN" altLang="en-US" sz="1800">
                <a:solidFill>
                  <a:srgbClr val="FF0000"/>
                </a:solidFill>
              </a:rPr>
              <a:t>民国政权更迭、国内分裂割据、国家需要统一、疆域稳定</a:t>
            </a:r>
            <a:r>
              <a:rPr lang="en-US" altLang="zh-CN" sz="1800">
                <a:solidFill>
                  <a:srgbClr val="FF0000"/>
                </a:solidFill>
              </a:rPr>
              <a:t>……</a:t>
            </a:r>
            <a:endParaRPr lang="en-US" altLang="zh-CN" sz="1800">
              <a:solidFill>
                <a:srgbClr val="FF0000"/>
              </a:solidFill>
            </a:endParaRPr>
          </a:p>
        </p:txBody>
      </p:sp>
      <p:sp>
        <p:nvSpPr>
          <p:cNvPr id="3" name="Text Box 11"/>
          <p:cNvSpPr/>
          <p:nvPr/>
        </p:nvSpPr>
        <p:spPr>
          <a:xfrm rot="21407409">
            <a:off x="4127500" y="1750695"/>
            <a:ext cx="117983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中时段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9" name="Text Box 11"/>
          <p:cNvSpPr/>
          <p:nvPr/>
        </p:nvSpPr>
        <p:spPr>
          <a:xfrm rot="21407409">
            <a:off x="4283075" y="123126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0" name="矩形 9"/>
          <p:cNvSpPr/>
          <p:nvPr/>
        </p:nvSpPr>
        <p:spPr>
          <a:xfrm>
            <a:off x="1664335" y="1414780"/>
            <a:ext cx="941070" cy="225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835910" y="1743075"/>
            <a:ext cx="896620" cy="225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295650" y="1968500"/>
            <a:ext cx="896620" cy="1809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2976245" y="2298065"/>
            <a:ext cx="2052320" cy="2317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2694305" y="2671445"/>
            <a:ext cx="1179830" cy="1809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664335" y="2852420"/>
            <a:ext cx="631190" cy="1809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 Box 11"/>
          <p:cNvSpPr/>
          <p:nvPr/>
        </p:nvSpPr>
        <p:spPr>
          <a:xfrm rot="21407409">
            <a:off x="2032000" y="49530"/>
            <a:ext cx="135509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rPr>
              <a:t>1912—1937</a:t>
            </a:r>
            <a:endPar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9" name="文本框 18"/>
          <p:cNvSpPr txBox="1"/>
          <p:nvPr/>
        </p:nvSpPr>
        <p:spPr>
          <a:xfrm>
            <a:off x="807720" y="1410970"/>
            <a:ext cx="799465" cy="1666875"/>
          </a:xfrm>
          <a:prstGeom prst="rect">
            <a:avLst/>
          </a:prstGeom>
          <a:solidFill>
            <a:schemeClr val="bg1"/>
          </a:solidFill>
        </p:spPr>
        <p:txBody>
          <a:bodyPr wrap="square" rtlCol="0" anchor="t">
            <a:spAutoFit/>
          </a:bodyPr>
          <a:p>
            <a:pPr algn="l">
              <a:buClrTx/>
              <a:buSzTx/>
              <a:buFontTx/>
            </a:pPr>
            <a:r>
              <a:rPr lang="zh-CN" sz="1135">
                <a:solidFill>
                  <a:srgbClr val="FF0000"/>
                </a:solidFill>
                <a:sym typeface="+mn-ea"/>
              </a:rPr>
              <a:t>政治方面：</a:t>
            </a:r>
            <a:endParaRPr lang="zh-CN" sz="1135">
              <a:solidFill>
                <a:srgbClr val="FF0000"/>
              </a:solidFill>
              <a:sym typeface="+mn-ea"/>
            </a:endParaRPr>
          </a:p>
          <a:p>
            <a:pPr algn="l">
              <a:buClrTx/>
              <a:buSzTx/>
              <a:buFontTx/>
            </a:pPr>
            <a:endParaRPr lang="zh-CN" sz="1135">
              <a:solidFill>
                <a:srgbClr val="FF0000"/>
              </a:solidFill>
              <a:sym typeface="+mn-ea"/>
            </a:endParaRPr>
          </a:p>
          <a:p>
            <a:pPr algn="l">
              <a:buClrTx/>
              <a:buSzTx/>
              <a:buFontTx/>
            </a:pPr>
            <a:r>
              <a:rPr lang="zh-CN" sz="1135">
                <a:solidFill>
                  <a:srgbClr val="FF0000"/>
                </a:solidFill>
                <a:sym typeface="+mn-ea"/>
              </a:rPr>
              <a:t>外交方面：</a:t>
            </a:r>
            <a:endParaRPr lang="zh-CN" sz="1135">
              <a:solidFill>
                <a:srgbClr val="FF0000"/>
              </a:solidFill>
              <a:sym typeface="+mn-ea"/>
            </a:endParaRPr>
          </a:p>
          <a:p>
            <a:pPr algn="l">
              <a:buClrTx/>
              <a:buSzTx/>
              <a:buFontTx/>
            </a:pPr>
            <a:endParaRPr lang="zh-CN" sz="1135">
              <a:solidFill>
                <a:srgbClr val="FF0000"/>
              </a:solidFill>
            </a:endParaRPr>
          </a:p>
          <a:p>
            <a:pPr algn="l">
              <a:buClrTx/>
              <a:buSzTx/>
              <a:buFontTx/>
            </a:pPr>
            <a:r>
              <a:rPr lang="zh-CN" sz="1135">
                <a:solidFill>
                  <a:srgbClr val="FF0000"/>
                </a:solidFill>
                <a:sym typeface="+mn-ea"/>
              </a:rPr>
              <a:t>经济方面：</a:t>
            </a:r>
            <a:endParaRPr lang="zh-CN" sz="1135">
              <a:solidFill>
                <a:srgbClr val="FF0000"/>
              </a:solidFill>
              <a:sym typeface="+mn-ea"/>
            </a:endParaRPr>
          </a:p>
          <a:p>
            <a:pPr algn="l">
              <a:buClrTx/>
              <a:buSzTx/>
              <a:buFontTx/>
            </a:pPr>
            <a:endParaRPr lang="zh-CN" sz="1135">
              <a:solidFill>
                <a:srgbClr val="FF0000"/>
              </a:solidFill>
            </a:endParaRPr>
          </a:p>
          <a:p>
            <a:pPr algn="l">
              <a:buClrTx/>
              <a:buSzTx/>
              <a:buFontTx/>
            </a:pPr>
            <a:r>
              <a:rPr lang="zh-CN" sz="1135">
                <a:solidFill>
                  <a:srgbClr val="FF0000"/>
                </a:solidFill>
                <a:sym typeface="+mn-ea"/>
              </a:rPr>
              <a:t>思想观念：</a:t>
            </a:r>
            <a:endParaRPr lang="zh-CN" sz="1135">
              <a:solidFill>
                <a:srgbClr val="FF0000"/>
              </a:solidFill>
              <a:sym typeface="+mn-ea"/>
            </a:endParaRPr>
          </a:p>
          <a:p>
            <a:pPr algn="l">
              <a:buClrTx/>
              <a:buSzTx/>
              <a:buFontTx/>
            </a:pPr>
            <a:endParaRPr lang="zh-CN" sz="1135">
              <a:solidFill>
                <a:srgbClr val="FF0000"/>
              </a:solidFill>
              <a:sym typeface="+mn-ea"/>
            </a:endParaRPr>
          </a:p>
          <a:p>
            <a:pPr algn="l">
              <a:buClrTx/>
              <a:buSzTx/>
              <a:buFontTx/>
            </a:pPr>
            <a:r>
              <a:rPr lang="zh-CN" sz="1135">
                <a:solidFill>
                  <a:srgbClr val="FF0000"/>
                </a:solidFill>
                <a:sym typeface="+mn-ea"/>
              </a:rPr>
              <a:t>社会力量：</a:t>
            </a:r>
            <a:endParaRPr lang="zh-CN" sz="1135">
              <a:solidFill>
                <a:srgbClr val="FF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6*min(max(#ppt_w*#ppt_h,.3),1)-7.4)/-.7*#ppt_w"/>
                                          </p:val>
                                        </p:tav>
                                        <p:tav tm="100000">
                                          <p:val>
                                            <p:strVal val="#ppt_w"/>
                                          </p:val>
                                        </p:tav>
                                      </p:tavLst>
                                    </p:anim>
                                    <p:anim calcmode="lin" valueType="num">
                                      <p:cBhvr>
                                        <p:cTn id="28" dur="500" fill="hold"/>
                                        <p:tgtEl>
                                          <p:spTgt spid="9"/>
                                        </p:tgtEl>
                                        <p:attrNameLst>
                                          <p:attrName>ppt_h</p:attrName>
                                        </p:attrNameLst>
                                      </p:cBhvr>
                                      <p:tavLst>
                                        <p:tav tm="0">
                                          <p:val>
                                            <p:strVal val="(6*min(max(#ppt_w*#ppt_h,.3),1)-7.4)/-.7*#ppt_h"/>
                                          </p:val>
                                        </p:tav>
                                        <p:tav tm="100000">
                                          <p:val>
                                            <p:strVal val="#ppt_h"/>
                                          </p:val>
                                        </p:tav>
                                      </p:tavLst>
                                    </p:anim>
                                    <p:anim calcmode="lin" valueType="num">
                                      <p:cBhvr>
                                        <p:cTn id="29" dur="500" fill="hold"/>
                                        <p:tgtEl>
                                          <p:spTgt spid="9"/>
                                        </p:tgtEl>
                                        <p:attrNameLst>
                                          <p:attrName>ppt_x</p:attrName>
                                        </p:attrNameLst>
                                      </p:cBhvr>
                                      <p:tavLst>
                                        <p:tav tm="0">
                                          <p:val>
                                            <p:fltVal val="0.5"/>
                                          </p:val>
                                        </p:tav>
                                        <p:tav tm="100000">
                                          <p:val>
                                            <p:strVal val="#ppt_x"/>
                                          </p:val>
                                        </p:tav>
                                      </p:tavLst>
                                    </p:anim>
                                    <p:anim calcmode="lin" valueType="num">
                                      <p:cBhvr>
                                        <p:cTn id="30" dur="500" fill="hold"/>
                                        <p:tgtEl>
                                          <p:spTgt spid="9"/>
                                        </p:tgtEl>
                                        <p:attrNameLst>
                                          <p:attrName>ppt_y</p:attrName>
                                        </p:attrNameLst>
                                      </p:cBhvr>
                                      <p:tavLst>
                                        <p:tav tm="0">
                                          <p:val>
                                            <p:strVal val="1+(6*min(max(#ppt_w*#ppt_h,.3),1)-7.4)/-.7*#ppt_h/2"/>
                                          </p:val>
                                        </p:tav>
                                        <p:tav tm="100000">
                                          <p:val>
                                            <p:strVal val="#ppt_y"/>
                                          </p:val>
                                        </p:tav>
                                      </p:tavLst>
                                    </p:anim>
                                  </p:childTnLst>
                                </p:cTn>
                              </p:par>
                              <p:par>
                                <p:cTn id="31" presetID="8" presetClass="emph" presetSubtype="0" fill="hold" grpId="1" nodeType="withEffect">
                                  <p:stCondLst>
                                    <p:cond delay="0"/>
                                  </p:stCondLst>
                                  <p:childTnLst>
                                    <p:animRot by="21600000">
                                      <p:cBhvr>
                                        <p:cTn id="32" dur="5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strVal val="(6*min(max(#ppt_w*#ppt_h,.3),1)-7.4)/-.7*#ppt_w"/>
                                          </p:val>
                                        </p:tav>
                                        <p:tav tm="100000">
                                          <p:val>
                                            <p:strVal val="#ppt_w"/>
                                          </p:val>
                                        </p:tav>
                                      </p:tavLst>
                                    </p:anim>
                                    <p:anim calcmode="lin" valueType="num">
                                      <p:cBhvr>
                                        <p:cTn id="38" dur="500" fill="hold"/>
                                        <p:tgtEl>
                                          <p:spTgt spid="3"/>
                                        </p:tgtEl>
                                        <p:attrNameLst>
                                          <p:attrName>ppt_h</p:attrName>
                                        </p:attrNameLst>
                                      </p:cBhvr>
                                      <p:tavLst>
                                        <p:tav tm="0">
                                          <p:val>
                                            <p:strVal val="(6*min(max(#ppt_w*#ppt_h,.3),1)-7.4)/-.7*#ppt_h"/>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strVal val="1+(6*min(max(#ppt_w*#ppt_h,.3),1)-7.4)/-.7*#ppt_h/2"/>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 grpId="0"/>
      <p:bldP spid="15" grpId="0" bldLvl="0" animBg="1"/>
      <p:bldP spid="3" grpId="0" bldLvl="0" animBg="1"/>
      <p:bldP spid="3" grpId="1" bldLvl="0" animBg="1"/>
      <p:bldP spid="9" grpId="0" bldLvl="0" animBg="1"/>
      <p:bldP spid="9" grpId="1" bldLvl="0" animBg="1"/>
      <p:bldP spid="10" grpId="0" bldLvl="0" animBg="1"/>
      <p:bldP spid="11" grpId="0" bldLvl="0" animBg="1"/>
      <p:bldP spid="13" grpId="0" bldLvl="0" animBg="1"/>
      <p:bldP spid="16" grpId="0" bldLvl="0" animBg="1"/>
      <p:bldP spid="17" grpId="0" bldLvl="0" animBg="1"/>
      <p:bldP spid="18" grpId="0" bldLvl="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512651" y="27337"/>
            <a:ext cx="5777148"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l"/>
            <a:r>
              <a:rPr lang="zh-CN" altLang="en-US" sz="1510"/>
              <a:t>抗日战争时期局势图          解放战争时期局势图</a:t>
            </a:r>
            <a:endParaRPr lang="zh-CN" altLang="en-US" sz="1510"/>
          </a:p>
        </p:txBody>
      </p:sp>
      <p:pic>
        <p:nvPicPr>
          <p:cNvPr id="48129" name="Picture 4" descr="QQ图片20150921055529"/>
          <p:cNvPicPr>
            <a:picLocks noChangeAspect="1"/>
          </p:cNvPicPr>
          <p:nvPr/>
        </p:nvPicPr>
        <p:blipFill>
          <a:blip r:embed="rId1"/>
          <a:stretch>
            <a:fillRect/>
          </a:stretch>
        </p:blipFill>
        <p:spPr>
          <a:xfrm>
            <a:off x="86392" y="236117"/>
            <a:ext cx="2751037" cy="2106699"/>
          </a:xfrm>
          <a:prstGeom prst="rect">
            <a:avLst/>
          </a:prstGeom>
          <a:noFill/>
          <a:ln w="9525">
            <a:noFill/>
          </a:ln>
        </p:spPr>
      </p:pic>
      <p:pic>
        <p:nvPicPr>
          <p:cNvPr id="10" name="图片 9" descr="v2-2c1d7ce088fac3c19c6d7eca558deffd_1200x500[1]"/>
          <p:cNvPicPr>
            <a:picLocks noChangeAspect="1"/>
          </p:cNvPicPr>
          <p:nvPr/>
        </p:nvPicPr>
        <p:blipFill>
          <a:blip r:embed="rId2"/>
          <a:stretch>
            <a:fillRect/>
          </a:stretch>
        </p:blipFill>
        <p:spPr>
          <a:xfrm>
            <a:off x="2906122" y="236117"/>
            <a:ext cx="2813131" cy="2106699"/>
          </a:xfrm>
          <a:prstGeom prst="rect">
            <a:avLst/>
          </a:prstGeom>
        </p:spPr>
      </p:pic>
      <p:sp>
        <p:nvSpPr>
          <p:cNvPr id="18" name="椭圆 17"/>
          <p:cNvSpPr/>
          <p:nvPr/>
        </p:nvSpPr>
        <p:spPr>
          <a:xfrm>
            <a:off x="302371" y="3939"/>
            <a:ext cx="1186087" cy="23217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2" name="椭圆 11"/>
          <p:cNvSpPr/>
          <p:nvPr/>
        </p:nvSpPr>
        <p:spPr>
          <a:xfrm>
            <a:off x="2982915" y="3939"/>
            <a:ext cx="1186087" cy="23217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3" name="椭圆 12"/>
          <p:cNvSpPr/>
          <p:nvPr/>
        </p:nvSpPr>
        <p:spPr>
          <a:xfrm rot="18720000">
            <a:off x="1733234" y="557986"/>
            <a:ext cx="1186087" cy="1187287"/>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6" name="椭圆 15"/>
          <p:cNvSpPr/>
          <p:nvPr/>
        </p:nvSpPr>
        <p:spPr>
          <a:xfrm>
            <a:off x="1258680" y="1241921"/>
            <a:ext cx="569046" cy="23217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7" name="椭圆 16"/>
          <p:cNvSpPr/>
          <p:nvPr/>
        </p:nvSpPr>
        <p:spPr>
          <a:xfrm rot="16200000">
            <a:off x="604442" y="1503796"/>
            <a:ext cx="1186087" cy="23217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9" name="椭圆 18"/>
          <p:cNvSpPr/>
          <p:nvPr/>
        </p:nvSpPr>
        <p:spPr>
          <a:xfrm rot="16200000">
            <a:off x="3895728" y="1124632"/>
            <a:ext cx="1186087" cy="329669"/>
          </a:xfrm>
          <a:prstGeom prst="ellipse">
            <a:avLst/>
          </a:prstGeom>
          <a:noFill/>
          <a:ln w="381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0" name="椭圆 19"/>
          <p:cNvSpPr/>
          <p:nvPr/>
        </p:nvSpPr>
        <p:spPr>
          <a:xfrm>
            <a:off x="3728644" y="464395"/>
            <a:ext cx="990505" cy="232178"/>
          </a:xfrm>
          <a:prstGeom prst="ellipse">
            <a:avLst/>
          </a:prstGeom>
          <a:noFill/>
          <a:ln w="381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1" name="椭圆 20"/>
          <p:cNvSpPr/>
          <p:nvPr/>
        </p:nvSpPr>
        <p:spPr>
          <a:xfrm>
            <a:off x="3895728" y="1931855"/>
            <a:ext cx="1186087" cy="23217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2" name="椭圆 21"/>
          <p:cNvSpPr/>
          <p:nvPr/>
        </p:nvSpPr>
        <p:spPr>
          <a:xfrm rot="18720000">
            <a:off x="4616259" y="862457"/>
            <a:ext cx="1120093" cy="88611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 name="文本框 1"/>
          <p:cNvSpPr txBox="1"/>
          <p:nvPr/>
        </p:nvSpPr>
        <p:spPr>
          <a:xfrm>
            <a:off x="28575" y="2316480"/>
            <a:ext cx="5798820" cy="337185"/>
          </a:xfrm>
          <a:prstGeom prst="rect">
            <a:avLst/>
          </a:prstGeom>
          <a:noFill/>
        </p:spPr>
        <p:txBody>
          <a:bodyPr wrap="square" rtlCol="0">
            <a:spAutoFit/>
          </a:bodyPr>
          <a:p>
            <a:pPr algn="l"/>
            <a:r>
              <a:rPr lang="zh-CN" altLang="en-US" sz="1600"/>
              <a:t>从上面两幅图中可以提取出什么信息内容？</a:t>
            </a:r>
            <a:endParaRPr lang="zh-CN" altLang="en-US" sz="1600"/>
          </a:p>
        </p:txBody>
      </p:sp>
      <p:sp>
        <p:nvSpPr>
          <p:cNvPr id="3" name="Text Box 11"/>
          <p:cNvSpPr/>
          <p:nvPr/>
        </p:nvSpPr>
        <p:spPr>
          <a:xfrm rot="21407409">
            <a:off x="3176270" y="112839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短时段</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4" name="Text Box 11"/>
          <p:cNvSpPr/>
          <p:nvPr/>
        </p:nvSpPr>
        <p:spPr>
          <a:xfrm rot="21407409">
            <a:off x="2067560" y="217805"/>
            <a:ext cx="135509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rPr>
              <a:t>1937—1949</a:t>
            </a:r>
            <a:endPar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文本框 4"/>
          <p:cNvSpPr txBox="1"/>
          <p:nvPr/>
        </p:nvSpPr>
        <p:spPr>
          <a:xfrm>
            <a:off x="86360" y="2592070"/>
            <a:ext cx="8528685" cy="460375"/>
          </a:xfrm>
          <a:prstGeom prst="rect">
            <a:avLst/>
          </a:prstGeom>
          <a:noFill/>
        </p:spPr>
        <p:txBody>
          <a:bodyPr wrap="square" rtlCol="0">
            <a:spAutoFit/>
          </a:bodyPr>
          <a:p>
            <a:r>
              <a:rPr lang="zh-CN" altLang="en-US" sz="1200">
                <a:solidFill>
                  <a:srgbClr val="FF0000"/>
                </a:solidFill>
              </a:rPr>
              <a:t>南京国民政府时期主要矛盾的变化、国共关系的变化、社会性质的变化、疆域的</a:t>
            </a:r>
            <a:endParaRPr lang="zh-CN" altLang="en-US" sz="1200">
              <a:solidFill>
                <a:srgbClr val="FF0000"/>
              </a:solidFill>
            </a:endParaRPr>
          </a:p>
          <a:p>
            <a:r>
              <a:rPr lang="zh-CN" altLang="en-US" sz="1200">
                <a:solidFill>
                  <a:srgbClr val="FF0000"/>
                </a:solidFill>
              </a:rPr>
              <a:t>变化、世界大战对中国的影响</a:t>
            </a:r>
            <a:r>
              <a:rPr lang="en-US" altLang="zh-CN" sz="1200">
                <a:solidFill>
                  <a:srgbClr val="FF0000"/>
                </a:solidFill>
              </a:rPr>
              <a:t>……</a:t>
            </a:r>
            <a:endParaRPr lang="en-US" altLang="zh-CN" sz="1200">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3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strVal val="(6*min(max(#ppt_w*#ppt_h,.3),1)-7.4)/-.7*#ppt_w"/>
                                          </p:val>
                                        </p:tav>
                                        <p:tav tm="100000">
                                          <p:val>
                                            <p:strVal val="#ppt_w"/>
                                          </p:val>
                                        </p:tav>
                                      </p:tavLst>
                                    </p:anim>
                                    <p:anim calcmode="lin" valueType="num">
                                      <p:cBhvr>
                                        <p:cTn id="53" dur="500" fill="hold"/>
                                        <p:tgtEl>
                                          <p:spTgt spid="3"/>
                                        </p:tgtEl>
                                        <p:attrNameLst>
                                          <p:attrName>ppt_h</p:attrName>
                                        </p:attrNameLst>
                                      </p:cBhvr>
                                      <p:tavLst>
                                        <p:tav tm="0">
                                          <p:val>
                                            <p:strVal val="(6*min(max(#ppt_w*#ppt_h,.3),1)-7.4)/-.7*#ppt_h"/>
                                          </p:val>
                                        </p:tav>
                                        <p:tav tm="100000">
                                          <p:val>
                                            <p:strVal val="#ppt_h"/>
                                          </p:val>
                                        </p:tav>
                                      </p:tavLst>
                                    </p:anim>
                                    <p:anim calcmode="lin" valueType="num">
                                      <p:cBhvr>
                                        <p:cTn id="54" dur="500" fill="hold"/>
                                        <p:tgtEl>
                                          <p:spTgt spid="3"/>
                                        </p:tgtEl>
                                        <p:attrNameLst>
                                          <p:attrName>ppt_x</p:attrName>
                                        </p:attrNameLst>
                                      </p:cBhvr>
                                      <p:tavLst>
                                        <p:tav tm="0">
                                          <p:val>
                                            <p:fltVal val="0.5"/>
                                          </p:val>
                                        </p:tav>
                                        <p:tav tm="100000">
                                          <p:val>
                                            <p:strVal val="#ppt_x"/>
                                          </p:val>
                                        </p:tav>
                                      </p:tavLst>
                                    </p:anim>
                                    <p:anim calcmode="lin" valueType="num">
                                      <p:cBhvr>
                                        <p:cTn id="55" dur="500" fill="hold"/>
                                        <p:tgtEl>
                                          <p:spTgt spid="3"/>
                                        </p:tgtEl>
                                        <p:attrNameLst>
                                          <p:attrName>ppt_y</p:attrName>
                                        </p:attrNameLst>
                                      </p:cBhvr>
                                      <p:tavLst>
                                        <p:tav tm="0">
                                          <p:val>
                                            <p:strVal val="1+(6*min(max(#ppt_w*#ppt_h,.3),1)-7.4)/-.7*#ppt_h/2"/>
                                          </p:val>
                                        </p:tav>
                                        <p:tav tm="100000">
                                          <p:val>
                                            <p:strVal val="#ppt_y"/>
                                          </p:val>
                                        </p:tav>
                                      </p:tavLst>
                                    </p:anim>
                                  </p:childTnLst>
                                </p:cTn>
                              </p:par>
                              <p:par>
                                <p:cTn id="56" presetID="8" presetClass="emph" presetSubtype="0" fill="hold" grpId="1" nodeType="withEffect">
                                  <p:stCondLst>
                                    <p:cond delay="0"/>
                                  </p:stCondLst>
                                  <p:childTnLst>
                                    <p:animRot by="21600000">
                                      <p:cBhvr>
                                        <p:cTn id="57" dur="500" fill="hold"/>
                                        <p:tgtEl>
                                          <p:spTgt spid="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2" grpId="0" bldLvl="0" animBg="1"/>
      <p:bldP spid="13" grpId="0" bldLvl="0" animBg="1"/>
      <p:bldP spid="16" grpId="0" bldLvl="0" animBg="1"/>
      <p:bldP spid="17" grpId="0" bldLvl="0" animBg="1"/>
      <p:bldP spid="19" grpId="0" bldLvl="0" animBg="1"/>
      <p:bldP spid="20" grpId="0" bldLvl="0" animBg="1"/>
      <p:bldP spid="21" grpId="0" bldLvl="0" animBg="1"/>
      <p:bldP spid="22" grpId="0" bldLvl="0" animBg="1"/>
      <p:bldP spid="3" grpId="0" bldLvl="0" animBg="1"/>
      <p:bldP spid="3" grpId="1"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252095" y="438150"/>
            <a:ext cx="5358130" cy="500380"/>
          </a:xfrm>
          <a:prstGeom prst="rect">
            <a:avLst/>
          </a:prstGeom>
          <a:noFill/>
        </p:spPr>
        <p:txBody>
          <a:bodyPr wrap="square" rtlCol="0">
            <a:spAutoFit/>
          </a:bodyPr>
          <a:p>
            <a:pPr algn="l"/>
            <a:r>
              <a:rPr lang="zh-CN" altLang="en-US" sz="1325"/>
              <a:t>从以下两幅图中可以提取出什么信息内容？同时结合“中国近代史时空体系”图与所学知识，总结该时期相应阶段特征。</a:t>
            </a:r>
            <a:endParaRPr lang="zh-CN" altLang="en-US" sz="1325"/>
          </a:p>
        </p:txBody>
      </p:sp>
      <p:sp>
        <p:nvSpPr>
          <p:cNvPr id="15" name="文本框 14"/>
          <p:cNvSpPr txBox="1"/>
          <p:nvPr/>
        </p:nvSpPr>
        <p:spPr>
          <a:xfrm>
            <a:off x="358357" y="1029614"/>
            <a:ext cx="5145409" cy="1793875"/>
          </a:xfrm>
          <a:prstGeom prst="rect">
            <a:avLst/>
          </a:prstGeom>
          <a:noFill/>
        </p:spPr>
        <p:txBody>
          <a:bodyPr wrap="square" rtlCol="0">
            <a:spAutoFit/>
          </a:bodyPr>
          <a:p>
            <a:r>
              <a:rPr sz="1230">
                <a:solidFill>
                  <a:srgbClr val="FF0000"/>
                </a:solidFill>
              </a:rPr>
              <a:t>政治方面：国家形式上走向统一，</a:t>
            </a:r>
            <a:r>
              <a:rPr lang="zh-CN" sz="1230">
                <a:solidFill>
                  <a:srgbClr val="FF0000"/>
                </a:solidFill>
              </a:rPr>
              <a:t>国民党专制独裁</a:t>
            </a:r>
            <a:r>
              <a:rPr sz="1230">
                <a:solidFill>
                  <a:srgbClr val="FF0000"/>
                </a:solidFill>
              </a:rPr>
              <a:t>；</a:t>
            </a:r>
            <a:endParaRPr sz="1230">
              <a:solidFill>
                <a:srgbClr val="FF0000"/>
              </a:solidFill>
            </a:endParaRPr>
          </a:p>
          <a:p>
            <a:r>
              <a:rPr sz="1230">
                <a:solidFill>
                  <a:srgbClr val="FF0000"/>
                </a:solidFill>
              </a:rPr>
              <a:t>                  中国共产党逐渐走向成熟，开辟了正确革命道路；</a:t>
            </a:r>
            <a:endParaRPr sz="1230">
              <a:solidFill>
                <a:srgbClr val="FF0000"/>
              </a:solidFill>
            </a:endParaRPr>
          </a:p>
          <a:p>
            <a:r>
              <a:rPr sz="1230">
                <a:solidFill>
                  <a:srgbClr val="FF0000"/>
                </a:solidFill>
              </a:rPr>
              <a:t>                  阶级矛盾民族矛盾交替呈现，国共双方对峙与合作共存。</a:t>
            </a:r>
            <a:endParaRPr sz="1230">
              <a:solidFill>
                <a:srgbClr val="FF0000"/>
              </a:solidFill>
            </a:endParaRPr>
          </a:p>
          <a:p>
            <a:r>
              <a:rPr sz="1230">
                <a:solidFill>
                  <a:srgbClr val="FF0000"/>
                </a:solidFill>
              </a:rPr>
              <a:t>                  </a:t>
            </a:r>
            <a:r>
              <a:rPr lang="zh-CN" sz="1230">
                <a:solidFill>
                  <a:schemeClr val="tx1"/>
                </a:solidFill>
              </a:rPr>
              <a:t>新民主主义</a:t>
            </a:r>
            <a:r>
              <a:rPr sz="1230">
                <a:solidFill>
                  <a:schemeClr val="tx1"/>
                </a:solidFill>
              </a:rPr>
              <a:t>革命</a:t>
            </a:r>
            <a:r>
              <a:rPr lang="zh-CN" sz="1230">
                <a:solidFill>
                  <a:srgbClr val="FF0000"/>
                </a:solidFill>
              </a:rPr>
              <a:t>走向</a:t>
            </a:r>
            <a:r>
              <a:rPr sz="1230">
                <a:solidFill>
                  <a:srgbClr val="FF0000"/>
                </a:solidFill>
              </a:rPr>
              <a:t>胜利，基本上完成反帝反封任务。</a:t>
            </a:r>
            <a:endParaRPr sz="1230">
              <a:solidFill>
                <a:srgbClr val="FF0000"/>
              </a:solidFill>
            </a:endParaRPr>
          </a:p>
          <a:p>
            <a:r>
              <a:rPr sz="1230">
                <a:solidFill>
                  <a:srgbClr val="FF0000"/>
                </a:solidFill>
              </a:rPr>
              <a:t>经济方面：</a:t>
            </a:r>
            <a:r>
              <a:rPr lang="zh-CN" sz="1230">
                <a:solidFill>
                  <a:srgbClr val="FF0000"/>
                </a:solidFill>
              </a:rPr>
              <a:t>前期</a:t>
            </a:r>
            <a:r>
              <a:rPr sz="1230">
                <a:solidFill>
                  <a:srgbClr val="FF0000"/>
                </a:solidFill>
              </a:rPr>
              <a:t>国民政府</a:t>
            </a:r>
            <a:r>
              <a:rPr lang="zh-CN" sz="1230">
                <a:solidFill>
                  <a:srgbClr val="FF0000"/>
                </a:solidFill>
              </a:rPr>
              <a:t>推动</a:t>
            </a:r>
            <a:r>
              <a:rPr sz="1230">
                <a:solidFill>
                  <a:srgbClr val="FF0000"/>
                </a:solidFill>
              </a:rPr>
              <a:t>，民族企业快速发展；</a:t>
            </a:r>
            <a:endParaRPr sz="1230">
              <a:solidFill>
                <a:srgbClr val="FF0000"/>
              </a:solidFill>
            </a:endParaRPr>
          </a:p>
          <a:p>
            <a:r>
              <a:rPr sz="1230">
                <a:solidFill>
                  <a:srgbClr val="FF0000"/>
                </a:solidFill>
              </a:rPr>
              <a:t>                  </a:t>
            </a:r>
            <a:r>
              <a:rPr lang="zh-CN" sz="1230">
                <a:solidFill>
                  <a:srgbClr val="FF0000"/>
                </a:solidFill>
              </a:rPr>
              <a:t>后期</a:t>
            </a:r>
            <a:r>
              <a:rPr sz="1230">
                <a:solidFill>
                  <a:srgbClr val="FF0000"/>
                </a:solidFill>
              </a:rPr>
              <a:t>官僚资本膨胀，国民经济趋于崩溃</a:t>
            </a:r>
            <a:r>
              <a:rPr lang="zh-CN" sz="1230">
                <a:solidFill>
                  <a:srgbClr val="FF0000"/>
                </a:solidFill>
              </a:rPr>
              <a:t>；</a:t>
            </a:r>
            <a:endParaRPr lang="zh-CN" sz="1230">
              <a:solidFill>
                <a:srgbClr val="FF0000"/>
              </a:solidFill>
            </a:endParaRPr>
          </a:p>
          <a:p>
            <a:r>
              <a:rPr lang="en-US" sz="1230">
                <a:solidFill>
                  <a:srgbClr val="FF0000"/>
                </a:solidFill>
              </a:rPr>
              <a:t>                 </a:t>
            </a:r>
            <a:r>
              <a:rPr lang="en-US" sz="1230">
                <a:solidFill>
                  <a:schemeClr val="tx1"/>
                </a:solidFill>
              </a:rPr>
              <a:t> </a:t>
            </a:r>
            <a:r>
              <a:rPr lang="zh-CN" altLang="en-US" sz="1230">
                <a:solidFill>
                  <a:schemeClr val="tx1"/>
                </a:solidFill>
              </a:rPr>
              <a:t>新民主主义经济</a:t>
            </a:r>
            <a:r>
              <a:rPr lang="zh-CN" altLang="en-US" sz="1230">
                <a:solidFill>
                  <a:srgbClr val="FF0000"/>
                </a:solidFill>
              </a:rPr>
              <a:t>继续发展，积累了经验。</a:t>
            </a:r>
            <a:endParaRPr sz="1230">
              <a:solidFill>
                <a:srgbClr val="FF0000"/>
              </a:solidFill>
            </a:endParaRPr>
          </a:p>
          <a:p>
            <a:r>
              <a:rPr sz="1230">
                <a:solidFill>
                  <a:srgbClr val="FF0000"/>
                </a:solidFill>
              </a:rPr>
              <a:t>思想文化：马克思主义影响力扩大，</a:t>
            </a:r>
            <a:r>
              <a:rPr sz="1230">
                <a:solidFill>
                  <a:schemeClr val="tx1"/>
                </a:solidFill>
              </a:rPr>
              <a:t>毛泽东思想</a:t>
            </a:r>
            <a:r>
              <a:rPr sz="1230">
                <a:solidFill>
                  <a:srgbClr val="FF0000"/>
                </a:solidFill>
              </a:rPr>
              <a:t>走向成熟</a:t>
            </a:r>
            <a:r>
              <a:rPr lang="zh-CN" sz="1230">
                <a:solidFill>
                  <a:srgbClr val="FF0000"/>
                </a:solidFill>
              </a:rPr>
              <a:t>；</a:t>
            </a:r>
            <a:endParaRPr lang="zh-CN" sz="1230">
              <a:solidFill>
                <a:srgbClr val="FF0000"/>
              </a:solidFill>
            </a:endParaRPr>
          </a:p>
          <a:p>
            <a:r>
              <a:rPr lang="zh-CN" sz="1230">
                <a:solidFill>
                  <a:srgbClr val="FF0000"/>
                </a:solidFill>
              </a:rPr>
              <a:t>社会力量：</a:t>
            </a:r>
            <a:r>
              <a:rPr lang="zh-CN" sz="1230">
                <a:solidFill>
                  <a:schemeClr val="tx1"/>
                </a:solidFill>
              </a:rPr>
              <a:t>中国共产党</a:t>
            </a:r>
            <a:r>
              <a:rPr lang="en-US" altLang="zh-CN" sz="1230">
                <a:solidFill>
                  <a:schemeClr val="tx1"/>
                </a:solidFill>
              </a:rPr>
              <a:t>\</a:t>
            </a:r>
            <a:r>
              <a:rPr lang="zh-CN" sz="1230">
                <a:solidFill>
                  <a:schemeClr val="tx1"/>
                </a:solidFill>
              </a:rPr>
              <a:t>人民力量壮大</a:t>
            </a:r>
            <a:r>
              <a:rPr lang="zh-CN" sz="1230">
                <a:solidFill>
                  <a:srgbClr val="FF0000"/>
                </a:solidFill>
              </a:rPr>
              <a:t>，国民党逐渐背离人民。</a:t>
            </a:r>
            <a:endParaRPr lang="zh-CN" sz="1230">
              <a:solidFill>
                <a:srgbClr val="FF0000"/>
              </a:solidFill>
            </a:endParaRPr>
          </a:p>
        </p:txBody>
      </p:sp>
      <p:sp>
        <p:nvSpPr>
          <p:cNvPr id="3" name="Text Box 11"/>
          <p:cNvSpPr/>
          <p:nvPr/>
        </p:nvSpPr>
        <p:spPr>
          <a:xfrm rot="21407409">
            <a:off x="2082165" y="1179195"/>
            <a:ext cx="145415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历史大势</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4" name="Text Box 11"/>
          <p:cNvSpPr/>
          <p:nvPr/>
        </p:nvSpPr>
        <p:spPr>
          <a:xfrm rot="21407409">
            <a:off x="2103120" y="1818005"/>
            <a:ext cx="1411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价值</a:t>
            </a:r>
            <a:r>
              <a:rPr lang="zh-CN" altLang="en-US" sz="2400" dirty="0">
                <a:sym typeface="+mn-ea"/>
              </a:rPr>
              <a:t>取</a:t>
            </a: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向</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Text Box 11"/>
          <p:cNvSpPr/>
          <p:nvPr/>
        </p:nvSpPr>
        <p:spPr>
          <a:xfrm rot="21407409">
            <a:off x="648970" y="856615"/>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chemeClr val="tx1"/>
                </a:solidFill>
                <a:latin typeface="Franklin Gothic Book" panose="020B0503020102020204"/>
                <a:ea typeface="黑体" panose="02010609060101010101" pitchFamily="49" charset="-122"/>
                <a:sym typeface="Franklin Gothic Book" panose="020B0503020102020204"/>
              </a:rPr>
              <a:t>中时段</a:t>
            </a:r>
            <a:endParaRPr lang="zh-CN" altLang="en-US" sz="2400" b="1" dirty="0">
              <a:solidFill>
                <a:schemeClr val="tx1"/>
              </a:solidFill>
              <a:latin typeface="Franklin Gothic Book" panose="020B0503020102020204"/>
              <a:ea typeface="黑体" panose="02010609060101010101" pitchFamily="49" charset="-122"/>
              <a:sym typeface="Franklin Gothic Book" panose="020B0503020102020204"/>
            </a:endParaRPr>
          </a:p>
        </p:txBody>
      </p:sp>
      <p:sp>
        <p:nvSpPr>
          <p:cNvPr id="6" name="Text Box 11"/>
          <p:cNvSpPr/>
          <p:nvPr/>
        </p:nvSpPr>
        <p:spPr>
          <a:xfrm rot="21407409">
            <a:off x="2082165" y="77406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7" name="Text Box 11"/>
          <p:cNvSpPr/>
          <p:nvPr/>
        </p:nvSpPr>
        <p:spPr>
          <a:xfrm rot="21407409">
            <a:off x="2045335" y="62865"/>
            <a:ext cx="135509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rPr>
              <a:t>1937—1949</a:t>
            </a:r>
            <a:endPar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6*min(max(#ppt_w*#ppt_h,.3),1)-7.4)/-.7*#ppt_w"/>
                                          </p:val>
                                        </p:tav>
                                        <p:tav tm="100000">
                                          <p:val>
                                            <p:strVal val="#ppt_w"/>
                                          </p:val>
                                        </p:tav>
                                      </p:tavLst>
                                    </p:anim>
                                    <p:anim calcmode="lin" valueType="num">
                                      <p:cBhvr>
                                        <p:cTn id="20" dur="500" fill="hold"/>
                                        <p:tgtEl>
                                          <p:spTgt spid="6"/>
                                        </p:tgtEl>
                                        <p:attrNameLst>
                                          <p:attrName>ppt_h</p:attrName>
                                        </p:attrNameLst>
                                      </p:cBhvr>
                                      <p:tavLst>
                                        <p:tav tm="0">
                                          <p:val>
                                            <p:strVal val="(6*min(max(#ppt_w*#ppt_h,.3),1)-7.4)/-.7*#ppt_h"/>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bldLvl="0" animBg="1"/>
      <p:bldP spid="4" grpId="0" bldLvl="0" animBg="1"/>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6449" y="178825"/>
            <a:ext cx="5126552" cy="208782"/>
          </a:xfrm>
        </p:spPr>
        <p:txBody>
          <a:bodyPr/>
          <a:p>
            <a:endParaRPr lang="zh-CN" altLang="en-US" sz="945"/>
          </a:p>
        </p:txBody>
      </p:sp>
      <p:pic>
        <p:nvPicPr>
          <p:cNvPr id="4" name="内容占位符 3"/>
          <p:cNvPicPr>
            <a:picLocks noChangeAspect="1"/>
          </p:cNvPicPr>
          <p:nvPr>
            <p:ph idx="1"/>
          </p:nvPr>
        </p:nvPicPr>
        <p:blipFill>
          <a:blip r:embed="rId1">
            <a:extLst>
              <a:ext uri="{28A0092B-C50C-407E-A947-70E740481C1C}">
                <a14:useLocalDpi xmlns:a14="http://schemas.microsoft.com/office/drawing/2010/main" val="0"/>
              </a:ext>
            </a:extLst>
          </a:blip>
          <a:srcRect t="5677" r="1907"/>
          <a:stretch>
            <a:fillRect/>
          </a:stretch>
        </p:blipFill>
        <p:spPr>
          <a:xfrm>
            <a:off x="233058" y="151272"/>
            <a:ext cx="1455161" cy="974907"/>
          </a:xfrm>
          <a:prstGeom prst="rect">
            <a:avLst/>
          </a:prstGeom>
        </p:spPr>
      </p:pic>
      <p:sp>
        <p:nvSpPr>
          <p:cNvPr id="6" name="标题 1"/>
          <p:cNvSpPr>
            <a:spLocks noGrp="1"/>
          </p:cNvSpPr>
          <p:nvPr/>
        </p:nvSpPr>
        <p:spPr>
          <a:xfrm>
            <a:off x="316126" y="-29767"/>
            <a:ext cx="5647861"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l"/>
            <a:r>
              <a:rPr lang="zh-CN" altLang="en-US" sz="1135"/>
              <a:t>清中前期示意图     晚清时期列强势力划分图 </a:t>
            </a:r>
            <a:r>
              <a:rPr sz="1135">
                <a:sym typeface="+mn-ea"/>
              </a:rPr>
              <a:t>中华民国成立局势图</a:t>
            </a:r>
            <a:endParaRPr lang="zh-CN" altLang="en-US" sz="1135"/>
          </a:p>
        </p:txBody>
      </p:sp>
      <p:pic>
        <p:nvPicPr>
          <p:cNvPr id="7" name="内容占位符 3"/>
          <p:cNvPicPr>
            <a:picLocks noChangeAspect="1"/>
          </p:cNvPicPr>
          <p:nvPr/>
        </p:nvPicPr>
        <p:blipFill>
          <a:blip r:embed="rId2">
            <a:extLst>
              <a:ext uri="{28A0092B-C50C-407E-A947-70E740481C1C}">
                <a14:useLocalDpi xmlns:a14="http://schemas.microsoft.com/office/drawing/2010/main" val="0"/>
              </a:ext>
            </a:extLst>
          </a:blip>
          <a:srcRect l="9303" t="7435" r="1379"/>
          <a:stretch>
            <a:fillRect/>
          </a:stretch>
        </p:blipFill>
        <p:spPr>
          <a:xfrm>
            <a:off x="1921017" y="1268319"/>
            <a:ext cx="1801328" cy="995905"/>
          </a:xfrm>
          <a:prstGeom prst="rect">
            <a:avLst/>
          </a:prstGeom>
        </p:spPr>
      </p:pic>
      <p:sp>
        <p:nvSpPr>
          <p:cNvPr id="8" name="标题 1"/>
          <p:cNvSpPr>
            <a:spLocks noGrp="1"/>
          </p:cNvSpPr>
          <p:nvPr/>
        </p:nvSpPr>
        <p:spPr>
          <a:xfrm>
            <a:off x="52795" y="1068238"/>
            <a:ext cx="5777148"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ctr"/>
            <a:r>
              <a:rPr lang="zh-CN" altLang="en-US" sz="1135"/>
              <a:t>北洋军阀割据示意图     中华民国全图  南京国民政府军阀割据示意图</a:t>
            </a:r>
            <a:endParaRPr lang="zh-CN" altLang="en-US" sz="1135"/>
          </a:p>
        </p:txBody>
      </p:sp>
      <p:sp>
        <p:nvSpPr>
          <p:cNvPr id="9" name="标题 1"/>
          <p:cNvSpPr>
            <a:spLocks noGrp="1"/>
          </p:cNvSpPr>
          <p:nvPr/>
        </p:nvSpPr>
        <p:spPr>
          <a:xfrm>
            <a:off x="1119493" y="2199430"/>
            <a:ext cx="3413074" cy="208780"/>
          </a:xfrm>
          <a:prstGeom prst="rect">
            <a:avLst/>
          </a:prstGeom>
        </p:spPr>
        <p:txBody>
          <a:bodyPr vert="horz" lIns="42595" tIns="22197" rIns="42595" bIns="22197"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algn="l"/>
            <a:r>
              <a:rPr lang="zh-CN" altLang="en-US" sz="1135"/>
              <a:t>抗日战争时期局势图    解放战争时期局势图</a:t>
            </a:r>
            <a:endParaRPr lang="zh-CN" altLang="en-US" sz="1135"/>
          </a:p>
        </p:txBody>
      </p:sp>
      <p:pic>
        <p:nvPicPr>
          <p:cNvPr id="48129" name="Picture 4" descr="QQ图片20150921055529"/>
          <p:cNvPicPr>
            <a:picLocks noChangeAspect="1"/>
          </p:cNvPicPr>
          <p:nvPr/>
        </p:nvPicPr>
        <p:blipFill>
          <a:blip r:embed="rId3"/>
          <a:stretch>
            <a:fillRect/>
          </a:stretch>
        </p:blipFill>
        <p:spPr>
          <a:xfrm>
            <a:off x="1066998" y="2359914"/>
            <a:ext cx="1627645" cy="894215"/>
          </a:xfrm>
          <a:prstGeom prst="rect">
            <a:avLst/>
          </a:prstGeom>
          <a:noFill/>
          <a:ln w="9525">
            <a:noFill/>
          </a:ln>
        </p:spPr>
      </p:pic>
      <p:pic>
        <p:nvPicPr>
          <p:cNvPr id="10" name="图片 9" descr="v2-2c1d7ce088fac3c19c6d7eca558deffd_1200x500[1]"/>
          <p:cNvPicPr>
            <a:picLocks noChangeAspect="1"/>
          </p:cNvPicPr>
          <p:nvPr/>
        </p:nvPicPr>
        <p:blipFill>
          <a:blip r:embed="rId4"/>
          <a:stretch>
            <a:fillRect/>
          </a:stretch>
        </p:blipFill>
        <p:spPr>
          <a:xfrm>
            <a:off x="2851528" y="2376713"/>
            <a:ext cx="1583849" cy="860618"/>
          </a:xfrm>
          <a:prstGeom prst="rect">
            <a:avLst/>
          </a:prstGeom>
        </p:spPr>
      </p:pic>
      <p:sp>
        <p:nvSpPr>
          <p:cNvPr id="11" name="文本框 10"/>
          <p:cNvSpPr txBox="1"/>
          <p:nvPr/>
        </p:nvSpPr>
        <p:spPr>
          <a:xfrm>
            <a:off x="4455175" y="2264223"/>
            <a:ext cx="1437640" cy="1036955"/>
          </a:xfrm>
          <a:prstGeom prst="rect">
            <a:avLst/>
          </a:prstGeom>
          <a:solidFill>
            <a:srgbClr val="FFADAD"/>
          </a:solidFill>
        </p:spPr>
        <p:txBody>
          <a:bodyPr wrap="none" rtlCol="0">
            <a:spAutoFit/>
          </a:bodyPr>
          <a:p>
            <a:r>
              <a:rPr lang="zh-CN" altLang="en-US" sz="1230" b="1">
                <a:latin typeface="楷体" panose="02010609060101010101" charset="-122"/>
                <a:ea typeface="楷体" panose="02010609060101010101" charset="-122"/>
              </a:rPr>
              <a:t>外来侵略</a:t>
            </a:r>
            <a:endParaRPr lang="zh-CN" altLang="en-US" sz="1230" b="1">
              <a:latin typeface="楷体" panose="02010609060101010101" charset="-122"/>
              <a:ea typeface="楷体" panose="02010609060101010101" charset="-122"/>
            </a:endParaRPr>
          </a:p>
          <a:p>
            <a:r>
              <a:rPr lang="zh-CN" altLang="en-US" sz="1230" b="1">
                <a:latin typeface="楷体" panose="02010609060101010101" charset="-122"/>
                <a:ea typeface="楷体" panose="02010609060101010101" charset="-122"/>
              </a:rPr>
              <a:t>社会性质变化</a:t>
            </a:r>
            <a:endParaRPr lang="zh-CN" altLang="en-US" sz="1230" b="1">
              <a:latin typeface="楷体" panose="02010609060101010101" charset="-122"/>
              <a:ea typeface="楷体" panose="02010609060101010101" charset="-122"/>
            </a:endParaRPr>
          </a:p>
          <a:p>
            <a:r>
              <a:rPr lang="zh-CN" altLang="en-US" sz="1230" b="1">
                <a:latin typeface="楷体" panose="02010609060101010101" charset="-122"/>
                <a:ea typeface="楷体" panose="02010609060101010101" charset="-122"/>
              </a:rPr>
              <a:t>民族反抗与探索</a:t>
            </a:r>
            <a:endParaRPr lang="zh-CN" altLang="en-US" sz="1230" b="1">
              <a:latin typeface="楷体" panose="02010609060101010101" charset="-122"/>
              <a:ea typeface="楷体" panose="02010609060101010101" charset="-122"/>
            </a:endParaRPr>
          </a:p>
          <a:p>
            <a:r>
              <a:rPr lang="zh-CN" altLang="en-US" sz="1230" b="1">
                <a:latin typeface="楷体" panose="02010609060101010101" charset="-122"/>
                <a:ea typeface="楷体" panose="02010609060101010101" charset="-122"/>
              </a:rPr>
              <a:t>政权更迭</a:t>
            </a:r>
            <a:endParaRPr lang="zh-CN" altLang="en-US" sz="1230" b="1">
              <a:latin typeface="楷体" panose="02010609060101010101" charset="-122"/>
              <a:ea typeface="楷体" panose="02010609060101010101" charset="-122"/>
            </a:endParaRPr>
          </a:p>
          <a:p>
            <a:r>
              <a:rPr lang="zh-CN" altLang="en-US" sz="1230" b="1">
                <a:latin typeface="楷体" panose="02010609060101010101" charset="-122"/>
                <a:ea typeface="楷体" panose="02010609060101010101" charset="-122"/>
              </a:rPr>
              <a:t>国际环境变化</a:t>
            </a:r>
            <a:r>
              <a:rPr lang="en-US" altLang="zh-CN" sz="1230" b="1">
                <a:latin typeface="楷体" panose="02010609060101010101" charset="-122"/>
                <a:ea typeface="楷体" panose="02010609060101010101" charset="-122"/>
              </a:rPr>
              <a:t>……</a:t>
            </a:r>
            <a:endParaRPr lang="en-US" altLang="zh-CN" sz="1230" b="1">
              <a:latin typeface="楷体" panose="02010609060101010101" charset="-122"/>
              <a:ea typeface="楷体" panose="02010609060101010101" charset="-122"/>
            </a:endParaRPr>
          </a:p>
        </p:txBody>
      </p:sp>
      <p:sp>
        <p:nvSpPr>
          <p:cNvPr id="100" name="文本框 99"/>
          <p:cNvSpPr txBox="1"/>
          <p:nvPr/>
        </p:nvSpPr>
        <p:spPr>
          <a:xfrm>
            <a:off x="50995" y="2235111"/>
            <a:ext cx="1016003" cy="966470"/>
          </a:xfrm>
          <a:prstGeom prst="rect">
            <a:avLst/>
          </a:prstGeom>
          <a:noFill/>
          <a:ln w="9525">
            <a:noFill/>
          </a:ln>
        </p:spPr>
        <p:txBody>
          <a:bodyPr wrap="square">
            <a:spAutoFit/>
          </a:bodyPr>
          <a:p>
            <a:pPr indent="0"/>
            <a:r>
              <a:rPr lang="zh-CN" sz="1135" b="1">
                <a:solidFill>
                  <a:srgbClr val="000000"/>
                </a:solidFill>
                <a:ea typeface="宋体" panose="02010600030101010101" pitchFamily="2" charset="-122"/>
              </a:rPr>
              <a:t>★以上八幅图反映了中国近代历程中哪些方面的内容？</a:t>
            </a:r>
            <a:endParaRPr lang="zh-CN" altLang="en-US" sz="1135" b="1">
              <a:solidFill>
                <a:srgbClr val="000000"/>
              </a:solidFill>
              <a:ea typeface="宋体" panose="02010600030101010101" pitchFamily="2" charset="-122"/>
            </a:endParaRPr>
          </a:p>
        </p:txBody>
      </p:sp>
      <p:pic>
        <p:nvPicPr>
          <p:cNvPr id="3" name="图片 2" descr="国民党新军阀割据，下册2"/>
          <p:cNvPicPr>
            <a:picLocks noChangeAspect="1"/>
          </p:cNvPicPr>
          <p:nvPr/>
        </p:nvPicPr>
        <p:blipFill>
          <a:blip r:embed="rId5"/>
          <a:stretch>
            <a:fillRect/>
          </a:stretch>
        </p:blipFill>
        <p:spPr>
          <a:xfrm>
            <a:off x="3941024" y="1235922"/>
            <a:ext cx="1686139" cy="999205"/>
          </a:xfrm>
          <a:prstGeom prst="rect">
            <a:avLst/>
          </a:prstGeom>
        </p:spPr>
      </p:pic>
      <p:pic>
        <p:nvPicPr>
          <p:cNvPr id="12" name="图片 8" descr="北洋军阀割据上册，35"/>
          <p:cNvPicPr>
            <a:picLocks noChangeAspect="1"/>
          </p:cNvPicPr>
          <p:nvPr/>
        </p:nvPicPr>
        <p:blipFill>
          <a:blip r:embed="rId6">
            <a:lum contrast="42000"/>
          </a:blip>
          <a:stretch>
            <a:fillRect/>
          </a:stretch>
        </p:blipFill>
        <p:spPr>
          <a:xfrm>
            <a:off x="148486" y="1277018"/>
            <a:ext cx="1540053" cy="958109"/>
          </a:xfrm>
          <a:prstGeom prst="rect">
            <a:avLst/>
          </a:prstGeom>
        </p:spPr>
      </p:pic>
      <p:pic>
        <p:nvPicPr>
          <p:cNvPr id="13" name="图片 5" descr="中华民国成立，上册29"/>
          <p:cNvPicPr>
            <a:picLocks noChangeAspect="1"/>
          </p:cNvPicPr>
          <p:nvPr/>
        </p:nvPicPr>
        <p:blipFill>
          <a:blip r:embed="rId7">
            <a:lum contrast="36000"/>
          </a:blip>
          <a:stretch>
            <a:fillRect/>
          </a:stretch>
        </p:blipFill>
        <p:spPr>
          <a:xfrm>
            <a:off x="3938324" y="173123"/>
            <a:ext cx="1642343" cy="931111"/>
          </a:xfrm>
          <a:prstGeom prst="rect">
            <a:avLst/>
          </a:prstGeom>
        </p:spPr>
      </p:pic>
      <p:pic>
        <p:nvPicPr>
          <p:cNvPr id="14" name="图片 13"/>
          <p:cNvPicPr>
            <a:picLocks noChangeAspect="1"/>
          </p:cNvPicPr>
          <p:nvPr/>
        </p:nvPicPr>
        <p:blipFill>
          <a:blip r:embed="rId8"/>
          <a:stretch>
            <a:fillRect/>
          </a:stretch>
        </p:blipFill>
        <p:spPr>
          <a:xfrm>
            <a:off x="1995805" y="179070"/>
            <a:ext cx="1660525" cy="932180"/>
          </a:xfrm>
          <a:prstGeom prst="rect">
            <a:avLst/>
          </a:prstGeom>
        </p:spPr>
      </p:pic>
    </p:spTree>
    <p:custDataLst>
      <p:tags r:id="rId9"/>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a:stretch>
            <a:fillRect/>
          </a:stretch>
        </p:blipFill>
        <p:spPr>
          <a:xfrm>
            <a:off x="920115" y="263525"/>
            <a:ext cx="4463415" cy="2265680"/>
          </a:xfrm>
          <a:prstGeom prst="rect">
            <a:avLst/>
          </a:prstGeom>
        </p:spPr>
      </p:pic>
      <p:pic>
        <p:nvPicPr>
          <p:cNvPr id="3" name="图片 2"/>
          <p:cNvPicPr>
            <a:picLocks noChangeAspect="1"/>
          </p:cNvPicPr>
          <p:nvPr/>
        </p:nvPicPr>
        <p:blipFill>
          <a:blip r:embed="rId2"/>
          <a:stretch>
            <a:fillRect/>
          </a:stretch>
        </p:blipFill>
        <p:spPr>
          <a:xfrm>
            <a:off x="951230" y="2529205"/>
            <a:ext cx="4613275" cy="138430"/>
          </a:xfrm>
          <a:prstGeom prst="rect">
            <a:avLst/>
          </a:prstGeom>
        </p:spPr>
      </p:pic>
      <p:pic>
        <p:nvPicPr>
          <p:cNvPr id="6" name="图片 5"/>
          <p:cNvPicPr>
            <a:picLocks noChangeAspect="1"/>
          </p:cNvPicPr>
          <p:nvPr/>
        </p:nvPicPr>
        <p:blipFill>
          <a:blip r:embed="rId3"/>
          <a:stretch>
            <a:fillRect/>
          </a:stretch>
        </p:blipFill>
        <p:spPr>
          <a:xfrm>
            <a:off x="951230" y="2640965"/>
            <a:ext cx="4648835" cy="224155"/>
          </a:xfrm>
          <a:prstGeom prst="rect">
            <a:avLst/>
          </a:prstGeom>
        </p:spPr>
      </p:pic>
      <p:pic>
        <p:nvPicPr>
          <p:cNvPr id="7" name="图片 6"/>
          <p:cNvPicPr>
            <a:picLocks noChangeAspect="1"/>
          </p:cNvPicPr>
          <p:nvPr/>
        </p:nvPicPr>
        <p:blipFill>
          <a:blip r:embed="rId4"/>
          <a:stretch>
            <a:fillRect/>
          </a:stretch>
        </p:blipFill>
        <p:spPr>
          <a:xfrm>
            <a:off x="963930" y="2865120"/>
            <a:ext cx="4649470" cy="210185"/>
          </a:xfrm>
          <a:prstGeom prst="rect">
            <a:avLst/>
          </a:prstGeom>
        </p:spPr>
      </p:pic>
      <p:pic>
        <p:nvPicPr>
          <p:cNvPr id="8" name="图片 7"/>
          <p:cNvPicPr>
            <a:picLocks noChangeAspect="1"/>
          </p:cNvPicPr>
          <p:nvPr/>
        </p:nvPicPr>
        <p:blipFill>
          <a:blip r:embed="rId5"/>
          <a:stretch>
            <a:fillRect/>
          </a:stretch>
        </p:blipFill>
        <p:spPr>
          <a:xfrm>
            <a:off x="951230" y="3049270"/>
            <a:ext cx="1776730" cy="120015"/>
          </a:xfrm>
          <a:prstGeom prst="rect">
            <a:avLst/>
          </a:prstGeom>
        </p:spPr>
      </p:pic>
      <p:pic>
        <p:nvPicPr>
          <p:cNvPr id="9" name="图片 8"/>
          <p:cNvPicPr>
            <a:picLocks noChangeAspect="1"/>
          </p:cNvPicPr>
          <p:nvPr/>
        </p:nvPicPr>
        <p:blipFill>
          <a:blip r:embed="rId6"/>
          <a:stretch>
            <a:fillRect/>
          </a:stretch>
        </p:blipFill>
        <p:spPr>
          <a:xfrm>
            <a:off x="111125" y="2455545"/>
            <a:ext cx="684530" cy="285750"/>
          </a:xfrm>
          <a:prstGeom prst="rect">
            <a:avLst/>
          </a:prstGeom>
        </p:spPr>
      </p:pic>
      <p:pic>
        <p:nvPicPr>
          <p:cNvPr id="10" name="图片 9"/>
          <p:cNvPicPr>
            <a:picLocks noChangeAspect="1"/>
          </p:cNvPicPr>
          <p:nvPr/>
        </p:nvPicPr>
        <p:blipFill>
          <a:blip r:embed="rId7"/>
          <a:stretch>
            <a:fillRect/>
          </a:stretch>
        </p:blipFill>
        <p:spPr>
          <a:xfrm>
            <a:off x="111125" y="1536700"/>
            <a:ext cx="581025" cy="911860"/>
          </a:xfrm>
          <a:prstGeom prst="rect">
            <a:avLst/>
          </a:prstGeom>
        </p:spPr>
      </p:pic>
      <p:pic>
        <p:nvPicPr>
          <p:cNvPr id="11" name="图片 10"/>
          <p:cNvPicPr>
            <a:picLocks noChangeAspect="1"/>
          </p:cNvPicPr>
          <p:nvPr/>
        </p:nvPicPr>
        <p:blipFill>
          <a:blip r:embed="rId8"/>
          <a:stretch>
            <a:fillRect/>
          </a:stretch>
        </p:blipFill>
        <p:spPr>
          <a:xfrm>
            <a:off x="111125" y="410845"/>
            <a:ext cx="285115" cy="755015"/>
          </a:xfrm>
          <a:prstGeom prst="rect">
            <a:avLst/>
          </a:prstGeom>
        </p:spPr>
      </p:pic>
      <p:pic>
        <p:nvPicPr>
          <p:cNvPr id="13" name="图片 12"/>
          <p:cNvPicPr>
            <a:picLocks noChangeAspect="1"/>
          </p:cNvPicPr>
          <p:nvPr/>
        </p:nvPicPr>
        <p:blipFill>
          <a:blip r:embed="rId9"/>
          <a:stretch>
            <a:fillRect/>
          </a:stretch>
        </p:blipFill>
        <p:spPr>
          <a:xfrm>
            <a:off x="396240" y="410845"/>
            <a:ext cx="266065" cy="754380"/>
          </a:xfrm>
          <a:prstGeom prst="rect">
            <a:avLst/>
          </a:prstGeom>
        </p:spPr>
      </p:pic>
      <p:sp>
        <p:nvSpPr>
          <p:cNvPr id="14" name="上箭头 13"/>
          <p:cNvSpPr/>
          <p:nvPr/>
        </p:nvSpPr>
        <p:spPr>
          <a:xfrm>
            <a:off x="287655" y="1187450"/>
            <a:ext cx="215900" cy="288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p:cNvPicPr>
            <a:picLocks noChangeAspect="1"/>
          </p:cNvPicPr>
          <p:nvPr/>
        </p:nvPicPr>
        <p:blipFill>
          <a:blip r:embed="rId10"/>
          <a:stretch>
            <a:fillRect/>
          </a:stretch>
        </p:blipFill>
        <p:spPr>
          <a:xfrm>
            <a:off x="662305" y="541655"/>
            <a:ext cx="372745" cy="1840865"/>
          </a:xfrm>
          <a:prstGeom prst="rect">
            <a:avLst/>
          </a:prstGeom>
        </p:spPr>
      </p:pic>
      <p:pic>
        <p:nvPicPr>
          <p:cNvPr id="19" name="图片 18"/>
          <p:cNvPicPr>
            <a:picLocks noChangeAspect="1"/>
          </p:cNvPicPr>
          <p:nvPr/>
        </p:nvPicPr>
        <p:blipFill>
          <a:blip r:embed="rId11"/>
          <a:stretch>
            <a:fillRect/>
          </a:stretch>
        </p:blipFill>
        <p:spPr>
          <a:xfrm>
            <a:off x="1250950" y="541655"/>
            <a:ext cx="292100" cy="858520"/>
          </a:xfrm>
          <a:prstGeom prst="rect">
            <a:avLst/>
          </a:prstGeom>
        </p:spPr>
      </p:pic>
      <p:sp>
        <p:nvSpPr>
          <p:cNvPr id="39" name="文本框 38"/>
          <p:cNvSpPr txBox="1"/>
          <p:nvPr/>
        </p:nvSpPr>
        <p:spPr>
          <a:xfrm>
            <a:off x="795655" y="18415"/>
            <a:ext cx="4039235" cy="245110"/>
          </a:xfrm>
          <a:prstGeom prst="rect">
            <a:avLst/>
          </a:prstGeom>
          <a:solidFill>
            <a:srgbClr val="C8F6F9"/>
          </a:solidFill>
          <a:ln w="9525">
            <a:noFill/>
          </a:ln>
        </p:spPr>
        <p:txBody>
          <a:bodyPr wrap="square">
            <a:spAutoFit/>
          </a:bodyPr>
          <a:p>
            <a:pPr indent="0"/>
            <a:r>
              <a:rPr lang="zh-CN" sz="1000" b="1">
                <a:solidFill>
                  <a:schemeClr val="tx1"/>
                </a:solidFill>
                <a:ea typeface="宋体" panose="02010600030101010101" pitchFamily="2" charset="-122"/>
              </a:rPr>
              <a:t>通过自主合作学习对该图表中关于中国近代发展脉络与趋势进行整合。</a:t>
            </a:r>
            <a:endParaRPr lang="zh-CN" altLang="en-US" sz="1000" b="1">
              <a:solidFill>
                <a:schemeClr val="tx1"/>
              </a:solidFill>
              <a:ea typeface="宋体" panose="02010600030101010101" pitchFamily="2" charset="-122"/>
            </a:endParaRPr>
          </a:p>
        </p:txBody>
      </p:sp>
      <p:sp>
        <p:nvSpPr>
          <p:cNvPr id="22" name="Text Box 11"/>
          <p:cNvSpPr/>
          <p:nvPr/>
        </p:nvSpPr>
        <p:spPr>
          <a:xfrm rot="21407409">
            <a:off x="1931670" y="68135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广度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pic>
        <p:nvPicPr>
          <p:cNvPr id="29" name="图片 28"/>
          <p:cNvPicPr>
            <a:picLocks noChangeAspect="1"/>
          </p:cNvPicPr>
          <p:nvPr/>
        </p:nvPicPr>
        <p:blipFill>
          <a:blip r:embed="rId12"/>
          <a:stretch>
            <a:fillRect/>
          </a:stretch>
        </p:blipFill>
        <p:spPr>
          <a:xfrm>
            <a:off x="890905" y="263525"/>
            <a:ext cx="4279900" cy="2188210"/>
          </a:xfrm>
          <a:prstGeom prst="rect">
            <a:avLst/>
          </a:prstGeom>
        </p:spPr>
      </p:pic>
      <p:sp>
        <p:nvSpPr>
          <p:cNvPr id="4" name="文本框 3"/>
          <p:cNvSpPr txBox="1"/>
          <p:nvPr/>
        </p:nvSpPr>
        <p:spPr>
          <a:xfrm>
            <a:off x="1252855" y="2393315"/>
            <a:ext cx="3962400" cy="583565"/>
          </a:xfrm>
          <a:prstGeom prst="rect">
            <a:avLst/>
          </a:prstGeom>
          <a:solidFill>
            <a:srgbClr val="FF0000"/>
          </a:solidFill>
        </p:spPr>
        <p:txBody>
          <a:bodyPr wrap="square" rtlCol="0">
            <a:spAutoFit/>
          </a:bodyPr>
          <a:p>
            <a:pPr algn="ctr"/>
            <a:r>
              <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rPr>
              <a:t>主题：救亡图存到社会主义现代化建设</a:t>
            </a:r>
            <a:endPar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rPr>
              <a:t>求独立、求民主、求富强</a:t>
            </a:r>
            <a:endPar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50950" y="2045335"/>
            <a:ext cx="3964940" cy="337185"/>
          </a:xfrm>
          <a:prstGeom prst="rect">
            <a:avLst/>
          </a:prstGeom>
          <a:solidFill>
            <a:srgbClr val="FF0000"/>
          </a:solidFill>
        </p:spPr>
        <p:txBody>
          <a:bodyPr wrap="square" rtlCol="0">
            <a:spAutoFit/>
          </a:bodyPr>
          <a:p>
            <a:pPr algn="ctr"/>
            <a:r>
              <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rPr>
              <a:t>任务：反侵（帝）反封到人民当家作主</a:t>
            </a:r>
            <a:endPar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963930" y="1706245"/>
            <a:ext cx="4599940" cy="337185"/>
          </a:xfrm>
          <a:prstGeom prst="rect">
            <a:avLst/>
          </a:prstGeom>
          <a:solidFill>
            <a:srgbClr val="FF0000"/>
          </a:solidFill>
        </p:spPr>
        <p:txBody>
          <a:bodyPr wrap="square" rtlCol="0">
            <a:spAutoFit/>
          </a:bodyPr>
          <a:p>
            <a:pPr algn="ctr"/>
            <a:r>
              <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rPr>
              <a:t>社会性质：半殖半封到主权独立的新民主义国家</a:t>
            </a:r>
            <a:endParaRPr lang="zh-CN" altLang="en-US" sz="160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Text Box 11"/>
          <p:cNvSpPr/>
          <p:nvPr/>
        </p:nvSpPr>
        <p:spPr>
          <a:xfrm rot="21407409">
            <a:off x="3941445" y="1285240"/>
            <a:ext cx="14306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综合判断</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5" name="Text Box 11"/>
          <p:cNvSpPr/>
          <p:nvPr/>
        </p:nvSpPr>
        <p:spPr>
          <a:xfrm rot="21407409">
            <a:off x="123190" y="2482850"/>
            <a:ext cx="122745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长时段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6*min(max(#ppt_w*#ppt_h,.3),1)-7.4)/-.7*#ppt_w"/>
                                          </p:val>
                                        </p:tav>
                                        <p:tav tm="100000">
                                          <p:val>
                                            <p:strVal val="#ppt_w"/>
                                          </p:val>
                                        </p:tav>
                                      </p:tavLst>
                                    </p:anim>
                                    <p:anim calcmode="lin" valueType="num">
                                      <p:cBhvr>
                                        <p:cTn id="8" dur="500" fill="hold"/>
                                        <p:tgtEl>
                                          <p:spTgt spid="22"/>
                                        </p:tgtEl>
                                        <p:attrNameLst>
                                          <p:attrName>ppt_h</p:attrName>
                                        </p:attrNameLst>
                                      </p:cBhvr>
                                      <p:tavLst>
                                        <p:tav tm="0">
                                          <p:val>
                                            <p:strVal val="(6*min(max(#ppt_w*#ppt_h,.3),1)-7.4)/-.7*#ppt_h"/>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strVal val="1+(6*min(max(#ppt_w*#ppt_h,.3),1)-7.4)/-.7*#ppt_h/2"/>
                                          </p:val>
                                        </p:tav>
                                        <p:tav tm="100000">
                                          <p:val>
                                            <p:strVal val="#ppt_y"/>
                                          </p:val>
                                        </p:tav>
                                      </p:tavLst>
                                    </p:anim>
                                  </p:childTnLst>
                                </p:cTn>
                              </p:par>
                              <p:par>
                                <p:cTn id="11" presetID="8" presetClass="emph" presetSubtype="0" fill="hold" grpId="1" nodeType="withEffect">
                                  <p:stCondLst>
                                    <p:cond delay="0"/>
                                  </p:stCondLst>
                                  <p:childTnLst>
                                    <p:animRot by="21600000">
                                      <p:cBhvr>
                                        <p:cTn id="12" dur="500" fill="hold"/>
                                        <p:tgtEl>
                                          <p:spTgt spid="2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6*min(max(#ppt_w*#ppt_h,.3),1)-7.4)/-.7*#ppt_w"/>
                                          </p:val>
                                        </p:tav>
                                        <p:tav tm="100000">
                                          <p:val>
                                            <p:strVal val="#ppt_w"/>
                                          </p:val>
                                        </p:tav>
                                      </p:tavLst>
                                    </p:anim>
                                    <p:anim calcmode="lin" valueType="num">
                                      <p:cBhvr>
                                        <p:cTn id="18" dur="500" fill="hold"/>
                                        <p:tgtEl>
                                          <p:spTgt spid="2"/>
                                        </p:tgtEl>
                                        <p:attrNameLst>
                                          <p:attrName>ppt_h</p:attrName>
                                        </p:attrNameLst>
                                      </p:cBhvr>
                                      <p:tavLst>
                                        <p:tav tm="0">
                                          <p:val>
                                            <p:strVal val="(6*min(max(#ppt_w*#ppt_h,.3),1)-7.4)/-.7*#ppt_h"/>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6*min(max(#ppt_w*#ppt_h,.3),1)-7.4)/-.7*#ppt_w"/>
                                          </p:val>
                                        </p:tav>
                                        <p:tav tm="100000">
                                          <p:val>
                                            <p:strVal val="#ppt_w"/>
                                          </p:val>
                                        </p:tav>
                                      </p:tavLst>
                                    </p:anim>
                                    <p:anim calcmode="lin" valueType="num">
                                      <p:cBhvr>
                                        <p:cTn id="38" dur="500" fill="hold"/>
                                        <p:tgtEl>
                                          <p:spTgt spid="15"/>
                                        </p:tgtEl>
                                        <p:attrNameLst>
                                          <p:attrName>ppt_h</p:attrName>
                                        </p:attrNameLst>
                                      </p:cBhvr>
                                      <p:tavLst>
                                        <p:tav tm="0">
                                          <p:val>
                                            <p:strVal val="(6*min(max(#ppt_w*#ppt_h,.3),1)-7.4)/-.7*#ppt_h"/>
                                          </p:val>
                                        </p:tav>
                                        <p:tav tm="100000">
                                          <p:val>
                                            <p:strVal val="#ppt_h"/>
                                          </p:val>
                                        </p:tav>
                                      </p:tavLst>
                                    </p:anim>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12" grpId="0" bldLvl="0" animBg="1"/>
      <p:bldP spid="5" grpId="0" bldLvl="0" animBg="1"/>
      <p:bldP spid="4" grpId="0" bldLvl="0" animBg="1"/>
      <p:bldP spid="2" grpId="0" bldLvl="0" animBg="1"/>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a:xfrm>
            <a:off x="465151" y="158036"/>
            <a:ext cx="4947399" cy="539962"/>
          </a:xfrm>
        </p:spPr>
        <p:txBody>
          <a:bodyPr vert="horz" wrap="square" lIns="43196" tIns="21598" rIns="43196" bIns="21598" anchor="ctr"/>
          <a:p>
            <a:pPr algn="l">
              <a:buFont typeface="Wingdings" panose="05000000000000000000" pitchFamily="2" charset="2"/>
            </a:pPr>
            <a:r>
              <a:rPr lang="zh-CN" altLang="en-US" dirty="0">
                <a:latin typeface="华文中宋" panose="02010600040101010101" pitchFamily="2" charset="-122"/>
                <a:ea typeface="华文中宋" panose="02010600040101010101" pitchFamily="2" charset="-122"/>
              </a:rPr>
              <a:t>一、学业质量水平要求</a:t>
            </a:r>
            <a:endParaRPr lang="zh-CN" altLang="en-US" dirty="0">
              <a:latin typeface="华文中宋" panose="02010600040101010101" pitchFamily="2" charset="-122"/>
              <a:ea typeface="华文中宋" panose="02010600040101010101" pitchFamily="2" charset="-122"/>
            </a:endParaRPr>
          </a:p>
        </p:txBody>
      </p:sp>
      <p:pic>
        <p:nvPicPr>
          <p:cNvPr id="7" name="图片 6"/>
          <p:cNvPicPr>
            <a:picLocks noChangeAspect="1"/>
          </p:cNvPicPr>
          <p:nvPr/>
        </p:nvPicPr>
        <p:blipFill>
          <a:blip r:embed="rId1"/>
          <a:stretch>
            <a:fillRect/>
          </a:stretch>
        </p:blipFill>
        <p:spPr>
          <a:xfrm>
            <a:off x="665480" y="568325"/>
            <a:ext cx="4180840" cy="2397125"/>
          </a:xfrm>
          <a:prstGeom prst="rect">
            <a:avLst/>
          </a:prstGeom>
        </p:spPr>
      </p:pic>
      <p:sp>
        <p:nvSpPr>
          <p:cNvPr id="11" name="椭圆 10"/>
          <p:cNvSpPr/>
          <p:nvPr/>
        </p:nvSpPr>
        <p:spPr>
          <a:xfrm rot="480000">
            <a:off x="1511935" y="2058035"/>
            <a:ext cx="572770"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 name="椭圆 1"/>
          <p:cNvSpPr/>
          <p:nvPr/>
        </p:nvSpPr>
        <p:spPr>
          <a:xfrm rot="480000">
            <a:off x="1401445" y="2517775"/>
            <a:ext cx="572770" cy="245110"/>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 name="椭圆 2"/>
          <p:cNvSpPr/>
          <p:nvPr/>
        </p:nvSpPr>
        <p:spPr>
          <a:xfrm rot="480000">
            <a:off x="3502660" y="1897380"/>
            <a:ext cx="572770"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4" name="椭圆 3"/>
          <p:cNvSpPr/>
          <p:nvPr/>
        </p:nvSpPr>
        <p:spPr>
          <a:xfrm rot="480000">
            <a:off x="4107815" y="2278380"/>
            <a:ext cx="536575"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5" name="椭圆 4"/>
          <p:cNvSpPr/>
          <p:nvPr/>
        </p:nvSpPr>
        <p:spPr>
          <a:xfrm rot="480000">
            <a:off x="3604260" y="2521585"/>
            <a:ext cx="1229360"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7431" name="文本框 2"/>
          <p:cNvSpPr txBox="1"/>
          <p:nvPr/>
        </p:nvSpPr>
        <p:spPr>
          <a:xfrm>
            <a:off x="857250" y="638810"/>
            <a:ext cx="3797935" cy="521970"/>
          </a:xfrm>
          <a:prstGeom prst="rect">
            <a:avLst/>
          </a:prstGeom>
          <a:noFill/>
          <a:ln w="28575" cmpd="sng">
            <a:solidFill>
              <a:schemeClr val="accent1">
                <a:shade val="50000"/>
              </a:schemeClr>
            </a:solidFill>
            <a:prstDash val="solid"/>
          </a:ln>
        </p:spPr>
        <p:txBody>
          <a:bodyPr wrap="square">
            <a:spAutoFit/>
          </a:bodyPr>
          <a:p>
            <a:r>
              <a:rPr lang="zh-CN" altLang="en-US" sz="2800" b="1" dirty="0">
                <a:latin typeface="Arial" panose="020B0604020202020204" pitchFamily="34" charset="0"/>
              </a:rPr>
              <a:t>突出：大时空、全方位</a:t>
            </a:r>
            <a:endParaRPr lang="zh-CN" altLang="en-US" sz="2800" b="1" dirty="0">
              <a:latin typeface="Arial" panose="020B0604020202020204" pitchFamily="34" charset="0"/>
            </a:endParaRPr>
          </a:p>
        </p:txBody>
      </p:sp>
      <p:sp>
        <p:nvSpPr>
          <p:cNvPr id="6" name="椭圆 5"/>
          <p:cNvSpPr/>
          <p:nvPr/>
        </p:nvSpPr>
        <p:spPr>
          <a:xfrm rot="480000">
            <a:off x="2916555" y="1896745"/>
            <a:ext cx="387985"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8" name="文本框 2"/>
          <p:cNvSpPr txBox="1"/>
          <p:nvPr/>
        </p:nvSpPr>
        <p:spPr>
          <a:xfrm>
            <a:off x="626110" y="1236345"/>
            <a:ext cx="4259580" cy="1014730"/>
          </a:xfrm>
          <a:prstGeom prst="rect">
            <a:avLst/>
          </a:prstGeom>
          <a:noFill/>
          <a:ln w="28575" cmpd="sng">
            <a:solidFill>
              <a:schemeClr val="accent1">
                <a:shade val="50000"/>
              </a:schemeClr>
            </a:solidFill>
            <a:prstDash val="solid"/>
          </a:ln>
        </p:spPr>
        <p:txBody>
          <a:bodyPr wrap="square">
            <a:spAutoFit/>
          </a:bodyPr>
          <a:p>
            <a:r>
              <a:rPr lang="en-US" altLang="zh-CN" sz="2000" b="1" dirty="0">
                <a:latin typeface="Arial" panose="020B0604020202020204" pitchFamily="34" charset="0"/>
              </a:rPr>
              <a:t>=</a:t>
            </a:r>
            <a:r>
              <a:rPr lang="zh-CN" altLang="zh-CN" sz="2000" b="1" dirty="0">
                <a:latin typeface="Arial" panose="020B0604020202020204" pitchFamily="34" charset="0"/>
              </a:rPr>
              <a:t>长时段、框架、时空尺度</a:t>
            </a:r>
            <a:r>
              <a:rPr lang="en-US" altLang="zh-CN" sz="2000" b="1" dirty="0">
                <a:latin typeface="Arial" panose="020B0604020202020204" pitchFamily="34" charset="0"/>
              </a:rPr>
              <a:t>+</a:t>
            </a:r>
            <a:r>
              <a:rPr lang="zh-CN" altLang="en-US" sz="2000" b="1" dirty="0">
                <a:latin typeface="Arial" panose="020B0604020202020204" pitchFamily="34" charset="0"/>
              </a:rPr>
              <a:t>分析、综合、联系、比较</a:t>
            </a:r>
            <a:r>
              <a:rPr lang="en-US" altLang="zh-CN" sz="2000" b="1" dirty="0">
                <a:latin typeface="Arial" panose="020B0604020202020204" pitchFamily="34" charset="0"/>
              </a:rPr>
              <a:t>+</a:t>
            </a:r>
            <a:r>
              <a:rPr lang="zh-CN" altLang="en-US" sz="2000" b="1" dirty="0">
                <a:latin typeface="Arial" panose="020B0604020202020204" pitchFamily="34" charset="0"/>
              </a:rPr>
              <a:t>术语</a:t>
            </a:r>
            <a:r>
              <a:rPr lang="en-US" altLang="zh-CN" sz="2000" b="1" dirty="0">
                <a:latin typeface="Arial" panose="020B0604020202020204" pitchFamily="34" charset="0"/>
              </a:rPr>
              <a:t>=</a:t>
            </a:r>
            <a:r>
              <a:rPr lang="zh-CN" altLang="en-US" sz="2000" b="1" dirty="0">
                <a:latin typeface="Arial" panose="020B0604020202020204" pitchFamily="34" charset="0"/>
              </a:rPr>
              <a:t>知识</a:t>
            </a:r>
            <a:r>
              <a:rPr lang="en-US" altLang="zh-CN" sz="2000" b="1" dirty="0">
                <a:latin typeface="Arial" panose="020B0604020202020204" pitchFamily="34" charset="0"/>
              </a:rPr>
              <a:t>+</a:t>
            </a:r>
            <a:r>
              <a:rPr lang="zh-CN" altLang="en-US" sz="2000" b="1" dirty="0">
                <a:latin typeface="Arial" panose="020B0604020202020204" pitchFamily="34" charset="0"/>
              </a:rPr>
              <a:t>能力</a:t>
            </a:r>
            <a:r>
              <a:rPr lang="en-US" altLang="zh-CN" sz="2000" b="1" dirty="0">
                <a:latin typeface="Arial" panose="020B0604020202020204" pitchFamily="34" charset="0"/>
              </a:rPr>
              <a:t>+</a:t>
            </a:r>
            <a:r>
              <a:rPr lang="zh-CN" altLang="en-US" sz="2000" b="1" dirty="0">
                <a:latin typeface="Arial" panose="020B0604020202020204" pitchFamily="34" charset="0"/>
              </a:rPr>
              <a:t>素养</a:t>
            </a:r>
            <a:r>
              <a:rPr lang="en-US" altLang="zh-CN" sz="2000" b="1" dirty="0">
                <a:latin typeface="Arial" panose="020B0604020202020204" pitchFamily="34" charset="0"/>
              </a:rPr>
              <a:t>=</a:t>
            </a:r>
            <a:r>
              <a:rPr lang="zh-CN" altLang="en-US" sz="2000" b="1" dirty="0">
                <a:latin typeface="Arial" panose="020B0604020202020204" pitchFamily="34" charset="0"/>
              </a:rPr>
              <a:t>历史解释</a:t>
            </a:r>
            <a:r>
              <a:rPr lang="en-US" altLang="zh-CN" sz="2000" b="1" dirty="0">
                <a:latin typeface="Arial" panose="020B0604020202020204" pitchFamily="34" charset="0"/>
              </a:rPr>
              <a:t>+</a:t>
            </a:r>
            <a:r>
              <a:rPr lang="zh-CN" altLang="en-US" sz="2000" b="1" dirty="0">
                <a:latin typeface="Arial" panose="020B0604020202020204" pitchFamily="34" charset="0"/>
              </a:rPr>
              <a:t>大概念</a:t>
            </a:r>
            <a:endParaRPr lang="zh-CN" altLang="en-US" sz="2000" b="1" dirty="0">
              <a:latin typeface="Arial" panose="020B0604020202020204" pitchFamily="34" charset="0"/>
            </a:endParaRPr>
          </a:p>
        </p:txBody>
      </p:sp>
      <p:sp>
        <p:nvSpPr>
          <p:cNvPr id="9" name="椭圆 8"/>
          <p:cNvSpPr/>
          <p:nvPr/>
        </p:nvSpPr>
        <p:spPr>
          <a:xfrm rot="480000">
            <a:off x="4441825" y="1896745"/>
            <a:ext cx="387985"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0" name="椭圆 9"/>
          <p:cNvSpPr/>
          <p:nvPr/>
        </p:nvSpPr>
        <p:spPr>
          <a:xfrm rot="480000">
            <a:off x="2781935" y="2504440"/>
            <a:ext cx="563880"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2" name="椭圆 11"/>
          <p:cNvSpPr/>
          <p:nvPr/>
        </p:nvSpPr>
        <p:spPr>
          <a:xfrm rot="480000">
            <a:off x="2597785" y="2306320"/>
            <a:ext cx="563880" cy="272415"/>
          </a:xfrm>
          <a:prstGeom prst="ellipse">
            <a:avLst/>
          </a:prstGeom>
          <a:noFill/>
          <a:ln w="50800">
            <a:solidFill>
              <a:srgbClr val="FF000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431"/>
                                        </p:tgtEl>
                                        <p:attrNameLst>
                                          <p:attrName>style.visibility</p:attrName>
                                        </p:attrNameLst>
                                      </p:cBhvr>
                                      <p:to>
                                        <p:strVal val="visible"/>
                                      </p:to>
                                    </p:set>
                                    <p:animEffect transition="in" filter="blinds(horizontal)">
                                      <p:cBhvr>
                                        <p:cTn id="52" dur="500"/>
                                        <p:tgtEl>
                                          <p:spTgt spid="17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3" grpId="0" bldLvl="0" animBg="1"/>
      <p:bldP spid="4" grpId="0" bldLvl="0" animBg="1"/>
      <p:bldP spid="5" grpId="0" bldLvl="0" animBg="1"/>
      <p:bldP spid="17431" grpId="0" bldLvl="0" animBg="1"/>
      <p:bldP spid="6" grpId="0" bldLvl="0" animBg="1"/>
      <p:bldP spid="8" grpId="0" bldLvl="0" animBg="1"/>
      <p:bldP spid="9" grpId="0" bldLvl="0" animBg="1"/>
      <p:bldP spid="10"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67005" y="286385"/>
            <a:ext cx="2049780" cy="368300"/>
          </a:xfrm>
          <a:prstGeom prst="rect">
            <a:avLst/>
          </a:prstGeom>
          <a:noFill/>
        </p:spPr>
        <p:txBody>
          <a:bodyPr wrap="none" rtlCol="0" anchor="t">
            <a:spAutoFit/>
          </a:bodyPr>
          <a:p>
            <a:pPr indent="304800" algn="l"/>
            <a:r>
              <a:rPr lang="en-US">
                <a:sym typeface="+mn-ea"/>
              </a:rPr>
              <a:t>1.</a:t>
            </a:r>
            <a:r>
              <a:rPr lang="zh-CN" altLang="en-US">
                <a:sym typeface="+mn-ea"/>
              </a:rPr>
              <a:t>运用</a:t>
            </a:r>
            <a:r>
              <a:rPr lang="zh-CN" altLang="en-US">
                <a:sym typeface="+mn-ea"/>
              </a:rPr>
              <a:t>唯物史观</a:t>
            </a:r>
            <a:endParaRPr lang="zh-CN" altLang="en-US">
              <a:sym typeface="+mn-ea"/>
            </a:endParaRPr>
          </a:p>
        </p:txBody>
      </p:sp>
      <p:sp>
        <p:nvSpPr>
          <p:cNvPr id="6" name="文本框 5"/>
          <p:cNvSpPr txBox="1"/>
          <p:nvPr/>
        </p:nvSpPr>
        <p:spPr>
          <a:xfrm>
            <a:off x="185420" y="524510"/>
            <a:ext cx="5441950" cy="1630045"/>
          </a:xfrm>
          <a:prstGeom prst="rect">
            <a:avLst/>
          </a:prstGeom>
          <a:noFill/>
        </p:spPr>
        <p:txBody>
          <a:bodyPr wrap="square" rtlCol="0" anchor="t">
            <a:spAutoFit/>
          </a:bodyPr>
          <a:p>
            <a:r>
              <a:rPr lang="en-US" altLang="zh-CN" sz="1600">
                <a:uFillTx/>
                <a:sym typeface="+mn-ea"/>
              </a:rPr>
              <a:t>      </a:t>
            </a:r>
            <a:r>
              <a:rPr lang="zh-CN" altLang="en-US" sz="1400">
                <a:uFillTx/>
                <a:sym typeface="+mn-ea"/>
              </a:rPr>
              <a:t>在唯物史观基本观念指导下叙述和阐释人类历史进程和规律，是唯物史观和时空观念的结合。</a:t>
            </a:r>
            <a:endParaRPr lang="zh-CN" altLang="en-US" sz="1400">
              <a:uFillTx/>
              <a:sym typeface="+mn-ea"/>
            </a:endParaRPr>
          </a:p>
          <a:p>
            <a:r>
              <a:rPr lang="zh-CN" altLang="en-US" sz="1400">
                <a:uFillTx/>
                <a:sym typeface="+mn-ea"/>
              </a:rPr>
              <a:t>       材料</a:t>
            </a:r>
            <a:r>
              <a:rPr lang="zh-CN" altLang="en-US" sz="1400">
                <a:uFillTx/>
                <a:latin typeface="楷体" panose="02010609060101010101" charset="-122"/>
                <a:ea typeface="楷体" panose="02010609060101010101" charset="-122"/>
                <a:cs typeface="楷体" panose="02010609060101010101" charset="-122"/>
                <a:sym typeface="+mn-ea"/>
              </a:rPr>
              <a:t>：中国共产党成立至今，创造了一个又一个彪炳史册的人间奇迹，为国家、为民族、为人民作出了伟大历史贡献。完成和推进了三件大事：救国，兴国，强国，从根本上改变了中华民族和中国人民的前途命运。</a:t>
            </a:r>
            <a:endParaRPr lang="zh-CN" altLang="en-US" sz="1400">
              <a:uFillTx/>
              <a:latin typeface="楷体" panose="02010609060101010101" charset="-122"/>
              <a:ea typeface="楷体" panose="02010609060101010101" charset="-122"/>
              <a:cs typeface="楷体" panose="02010609060101010101" charset="-122"/>
              <a:sym typeface="+mn-ea"/>
            </a:endParaRPr>
          </a:p>
          <a:p>
            <a:r>
              <a:rPr lang="zh-CN" altLang="en-US" sz="1400">
                <a:uFillTx/>
                <a:sym typeface="+mn-ea"/>
              </a:rPr>
              <a:t>     根据所学知识，以中国近代史内容对</a:t>
            </a:r>
            <a:r>
              <a:rPr lang="en-US" altLang="zh-CN" sz="1400">
                <a:uFillTx/>
                <a:sym typeface="+mn-ea"/>
              </a:rPr>
              <a:t>“</a:t>
            </a:r>
            <a:r>
              <a:rPr lang="zh-CN" altLang="en-US" sz="1400">
                <a:uFillTx/>
                <a:sym typeface="+mn-ea"/>
              </a:rPr>
              <a:t>救国</a:t>
            </a:r>
            <a:r>
              <a:rPr lang="en-US" altLang="zh-CN" sz="1400">
                <a:uFillTx/>
                <a:sym typeface="+mn-ea"/>
              </a:rPr>
              <a:t>”</a:t>
            </a:r>
            <a:r>
              <a:rPr lang="zh-CN" altLang="en-US" sz="1400">
                <a:uFillTx/>
                <a:sym typeface="+mn-ea"/>
              </a:rPr>
              <a:t>大事件进行论述。</a:t>
            </a:r>
            <a:endParaRPr lang="zh-CN" altLang="en-US" sz="1000">
              <a:solidFill>
                <a:srgbClr val="FF0000"/>
              </a:solidFill>
              <a:uFillTx/>
              <a:sym typeface="+mn-ea"/>
            </a:endParaRPr>
          </a:p>
        </p:txBody>
      </p:sp>
      <p:sp>
        <p:nvSpPr>
          <p:cNvPr id="15" name="Text Box 11"/>
          <p:cNvSpPr/>
          <p:nvPr/>
        </p:nvSpPr>
        <p:spPr>
          <a:xfrm rot="21407409">
            <a:off x="1118870" y="1913890"/>
            <a:ext cx="240601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“四史”贯通</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 name="文本框 2"/>
          <p:cNvSpPr txBox="1"/>
          <p:nvPr/>
        </p:nvSpPr>
        <p:spPr>
          <a:xfrm>
            <a:off x="99695" y="25400"/>
            <a:ext cx="5080000" cy="398780"/>
          </a:xfrm>
          <a:prstGeom prst="rect">
            <a:avLst/>
          </a:prstGeom>
          <a:noFill/>
          <a:ln w="9525">
            <a:noFill/>
          </a:ln>
        </p:spPr>
        <p:txBody>
          <a:bodyPr>
            <a:spAutoFit/>
          </a:bodyPr>
          <a:p>
            <a:r>
              <a:rPr lang="zh-CN" sz="2000">
                <a:latin typeface="Calibri" panose="020F0502020204030204" charset="0"/>
                <a:ea typeface="宋体" panose="02010600030101010101" pitchFamily="2" charset="-122"/>
              </a:rPr>
              <a:t>三、实战演练</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14" name="Text Box 11"/>
          <p:cNvSpPr/>
          <p:nvPr/>
        </p:nvSpPr>
        <p:spPr>
          <a:xfrm rot="21407409">
            <a:off x="1894840" y="14160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高度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 name="文本框 3"/>
          <p:cNvSpPr txBox="1"/>
          <p:nvPr/>
        </p:nvSpPr>
        <p:spPr>
          <a:xfrm>
            <a:off x="287020" y="2128520"/>
            <a:ext cx="5340350" cy="860425"/>
          </a:xfrm>
          <a:prstGeom prst="rect">
            <a:avLst/>
          </a:prstGeom>
          <a:noFill/>
        </p:spPr>
        <p:txBody>
          <a:bodyPr wrap="square" rtlCol="0" anchor="t">
            <a:spAutoFit/>
          </a:bodyPr>
          <a:p>
            <a:r>
              <a:rPr lang="en-US" altLang="zh-CN" sz="1000">
                <a:uFillTx/>
                <a:sym typeface="+mn-ea"/>
              </a:rPr>
              <a:t>       </a:t>
            </a:r>
            <a:r>
              <a:rPr lang="zh-CN" sz="1000">
                <a:uFillTx/>
                <a:sym typeface="+mn-ea"/>
              </a:rPr>
              <a:t>分析：以</a:t>
            </a:r>
            <a:r>
              <a:rPr lang="zh-CN" altLang="en-US" sz="1000">
                <a:uFillTx/>
                <a:sym typeface="+mn-ea"/>
              </a:rPr>
              <a:t>唯物史观为指导，在不同的时空观念下把握党的奋斗史，认识到</a:t>
            </a:r>
            <a:r>
              <a:rPr lang="zh-CN" altLang="en-US" sz="1000">
                <a:solidFill>
                  <a:srgbClr val="C00000"/>
                </a:solidFill>
                <a:uFillTx/>
                <a:sym typeface="+mn-ea"/>
              </a:rPr>
              <a:t>党史、新中国史、改革开放史、社会主义发展史</a:t>
            </a:r>
            <a:r>
              <a:rPr lang="zh-CN" altLang="en-US" sz="1000">
                <a:uFillTx/>
                <a:sym typeface="+mn-ea"/>
              </a:rPr>
              <a:t>是一个相互贯通的整体。本题可</a:t>
            </a:r>
            <a:r>
              <a:rPr lang="zh-CN" sz="1000">
                <a:uFillTx/>
                <a:sym typeface="+mn-ea"/>
              </a:rPr>
              <a:t>从近观（</a:t>
            </a:r>
            <a:r>
              <a:rPr lang="en-US" altLang="zh-CN" sz="1000">
                <a:uFillTx/>
                <a:sym typeface="+mn-ea"/>
              </a:rPr>
              <a:t>1921</a:t>
            </a:r>
            <a:r>
              <a:rPr lang="zh-CN" altLang="en-US" sz="1000">
                <a:uFillTx/>
                <a:sym typeface="+mn-ea"/>
              </a:rPr>
              <a:t>年中国共产党成立到今天），中观（</a:t>
            </a:r>
            <a:r>
              <a:rPr lang="en-US" altLang="zh-CN" sz="1000">
                <a:uFillTx/>
                <a:sym typeface="+mn-ea"/>
              </a:rPr>
              <a:t>1840</a:t>
            </a:r>
            <a:r>
              <a:rPr lang="zh-CN" altLang="en-US" sz="1000">
                <a:uFillTx/>
                <a:sym typeface="+mn-ea"/>
              </a:rPr>
              <a:t>年以来的中国人民斗争史），远观（</a:t>
            </a:r>
            <a:r>
              <a:rPr lang="en-US" altLang="zh-CN" sz="1000">
                <a:uFillTx/>
                <a:sym typeface="+mn-ea"/>
              </a:rPr>
              <a:t>500</a:t>
            </a:r>
            <a:r>
              <a:rPr lang="zh-CN" altLang="en-US" sz="1000">
                <a:uFillTx/>
                <a:sym typeface="+mn-ea"/>
              </a:rPr>
              <a:t>多年的社会主义运动史）的</a:t>
            </a:r>
            <a:r>
              <a:rPr lang="zh-CN" altLang="en-US" sz="1000">
                <a:solidFill>
                  <a:srgbClr val="FF0000"/>
                </a:solidFill>
                <a:uFillTx/>
                <a:sym typeface="+mn-ea"/>
              </a:rPr>
              <a:t>由</a:t>
            </a:r>
            <a:r>
              <a:rPr lang="zh-CN" altLang="en-US" sz="1000">
                <a:solidFill>
                  <a:srgbClr val="FF0000"/>
                </a:solidFill>
                <a:uFillTx/>
                <a:sym typeface="+mn-ea"/>
              </a:rPr>
              <a:t>近</a:t>
            </a:r>
            <a:r>
              <a:rPr lang="zh-CN" altLang="en-US" sz="1000">
                <a:solidFill>
                  <a:srgbClr val="FF0000"/>
                </a:solidFill>
                <a:uFillTx/>
                <a:sym typeface="+mn-ea"/>
              </a:rPr>
              <a:t>及</a:t>
            </a:r>
            <a:r>
              <a:rPr lang="zh-CN" altLang="en-US" sz="1000">
                <a:solidFill>
                  <a:srgbClr val="FF0000"/>
                </a:solidFill>
                <a:uFillTx/>
                <a:sym typeface="+mn-ea"/>
              </a:rPr>
              <a:t>远</a:t>
            </a:r>
            <a:r>
              <a:rPr lang="zh-CN" altLang="en-US" sz="1000">
                <a:solidFill>
                  <a:srgbClr val="FF0000"/>
                </a:solidFill>
                <a:uFillTx/>
                <a:sym typeface="+mn-ea"/>
              </a:rPr>
              <a:t>时空</a:t>
            </a:r>
            <a:r>
              <a:rPr lang="zh-CN" altLang="en-US" sz="1000">
                <a:uFillTx/>
                <a:sym typeface="+mn-ea"/>
              </a:rPr>
              <a:t>中，挖掘中国共产党奋斗史的内涵和外延，从而形成科学、正确、系统的大历史观。</a:t>
            </a:r>
            <a:endParaRPr lang="zh-CN" altLang="en-US" sz="1000">
              <a:uFillTx/>
              <a:sym typeface="+mn-ea"/>
            </a:endParaRPr>
          </a:p>
        </p:txBody>
      </p:sp>
      <p:sp>
        <p:nvSpPr>
          <p:cNvPr id="2" name="Text Box 11"/>
          <p:cNvSpPr/>
          <p:nvPr/>
        </p:nvSpPr>
        <p:spPr>
          <a:xfrm rot="21407409">
            <a:off x="3729355" y="2416810"/>
            <a:ext cx="1411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价值</a:t>
            </a:r>
            <a:r>
              <a:rPr lang="zh-CN" altLang="en-US" sz="2400" dirty="0">
                <a:sym typeface="+mn-ea"/>
              </a:rPr>
              <a:t>取</a:t>
            </a: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向</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Text Box 11"/>
          <p:cNvSpPr/>
          <p:nvPr/>
        </p:nvSpPr>
        <p:spPr>
          <a:xfrm rot="21407409">
            <a:off x="3703320" y="1800225"/>
            <a:ext cx="1411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党史角度</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7" name="文本框 16"/>
          <p:cNvSpPr txBox="1"/>
          <p:nvPr/>
        </p:nvSpPr>
        <p:spPr>
          <a:xfrm>
            <a:off x="2918460" y="156210"/>
            <a:ext cx="2261235" cy="368300"/>
          </a:xfrm>
          <a:prstGeom prst="rect">
            <a:avLst/>
          </a:prstGeom>
          <a:noFill/>
          <a:ln w="28575" cmpd="sng">
            <a:solidFill>
              <a:schemeClr val="accent1">
                <a:shade val="50000"/>
              </a:schemeClr>
            </a:solidFill>
            <a:prstDash val="solid"/>
          </a:ln>
        </p:spPr>
        <p:txBody>
          <a:bodyPr wrap="square" rtlCol="0" anchor="t">
            <a:spAutoFit/>
          </a:bodyPr>
          <a:p>
            <a:r>
              <a:rPr lang="zh-CN" altLang="en-US" dirty="0">
                <a:solidFill>
                  <a:srgbClr val="000099"/>
                </a:solidFill>
                <a:sym typeface="+mn-ea"/>
              </a:rPr>
              <a:t>命题隐含基本价值观</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15" grpId="0" bldLvl="0" animBg="1"/>
      <p:bldP spid="2" grpId="0" bldLvl="0" animBg="1"/>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8760" y="-4445"/>
            <a:ext cx="5031105" cy="368300"/>
          </a:xfrm>
          <a:prstGeom prst="rect">
            <a:avLst/>
          </a:prstGeom>
          <a:noFill/>
        </p:spPr>
        <p:txBody>
          <a:bodyPr wrap="square" rtlCol="0" anchor="t">
            <a:spAutoFit/>
          </a:bodyPr>
          <a:p>
            <a:r>
              <a:rPr lang="zh-CN" altLang="en-US"/>
              <a:t>观点</a:t>
            </a:r>
            <a:r>
              <a:rPr lang="en-US" altLang="zh-CN"/>
              <a:t>:</a:t>
            </a:r>
            <a:r>
              <a:rPr lang="zh-CN" altLang="en-US"/>
              <a:t>历史证明，</a:t>
            </a:r>
            <a:r>
              <a:rPr lang="zh-CN" altLang="en-US"/>
              <a:t>只有共产党才能救中国</a:t>
            </a:r>
            <a:r>
              <a:rPr lang="zh-CN" altLang="en-US"/>
              <a:t>。</a:t>
            </a:r>
            <a:endParaRPr lang="zh-CN" altLang="en-US"/>
          </a:p>
        </p:txBody>
      </p:sp>
      <p:sp>
        <p:nvSpPr>
          <p:cNvPr id="11265" name="AutoShape 5"/>
          <p:cNvSpPr/>
          <p:nvPr/>
        </p:nvSpPr>
        <p:spPr>
          <a:xfrm>
            <a:off x="293370" y="544195"/>
            <a:ext cx="342900" cy="2030095"/>
          </a:xfrm>
          <a:prstGeom prst="leftBrace">
            <a:avLst>
              <a:gd name="adj1" fmla="val 112500"/>
              <a:gd name="adj2" fmla="val 50894"/>
            </a:avLst>
          </a:prstGeom>
          <a:noFill/>
          <a:ln w="57150"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 name="矩形 6"/>
          <p:cNvSpPr/>
          <p:nvPr/>
        </p:nvSpPr>
        <p:spPr>
          <a:xfrm>
            <a:off x="636270" y="342900"/>
            <a:ext cx="920750" cy="645160"/>
          </a:xfrm>
          <a:prstGeom prst="rect">
            <a:avLst/>
          </a:prstGeom>
          <a:noFill/>
          <a:ln w="9525">
            <a:solidFill>
              <a:srgbClr val="FF0000"/>
            </a:solidFill>
          </a:ln>
        </p:spPr>
        <p:txBody>
          <a:bodyPr wrap="square" anchor="t">
            <a:spAutoFit/>
          </a:bodyPr>
          <a:p>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1840——1919</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各阶级探索</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1273" name="AutoShape 5"/>
          <p:cNvSpPr/>
          <p:nvPr/>
        </p:nvSpPr>
        <p:spPr>
          <a:xfrm>
            <a:off x="1603375" y="394970"/>
            <a:ext cx="113030" cy="447040"/>
          </a:xfrm>
          <a:prstGeom prst="leftBrace">
            <a:avLst>
              <a:gd name="adj1" fmla="val 47810"/>
              <a:gd name="adj2" fmla="val 50894"/>
            </a:avLst>
          </a:prstGeom>
          <a:noFill/>
          <a:ln w="28575"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矩形 6"/>
          <p:cNvSpPr/>
          <p:nvPr/>
        </p:nvSpPr>
        <p:spPr>
          <a:xfrm>
            <a:off x="1747520" y="342900"/>
            <a:ext cx="202247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列强侵略，社会性质的改变</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4" name="矩形 6"/>
          <p:cNvSpPr/>
          <p:nvPr/>
        </p:nvSpPr>
        <p:spPr>
          <a:xfrm>
            <a:off x="1747520" y="618490"/>
            <a:ext cx="232727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农民阶级、地主阶级、资产阶级</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5" name="矩形 6"/>
          <p:cNvSpPr/>
          <p:nvPr/>
        </p:nvSpPr>
        <p:spPr>
          <a:xfrm>
            <a:off x="591185" y="1208405"/>
            <a:ext cx="1010285" cy="645160"/>
          </a:xfrm>
          <a:prstGeom prst="rect">
            <a:avLst/>
          </a:prstGeom>
          <a:noFill/>
          <a:ln w="9525">
            <a:solidFill>
              <a:srgbClr val="FF0000"/>
            </a:solidFill>
          </a:ln>
        </p:spPr>
        <p:txBody>
          <a:bodyPr wrap="square" anchor="t">
            <a:spAutoFit/>
          </a:bodyPr>
          <a:p>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1919—1923</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中国共产党成立</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7" name="AutoShape 5"/>
          <p:cNvSpPr/>
          <p:nvPr/>
        </p:nvSpPr>
        <p:spPr>
          <a:xfrm>
            <a:off x="1603375" y="1000125"/>
            <a:ext cx="113030" cy="883920"/>
          </a:xfrm>
          <a:prstGeom prst="leftBrace">
            <a:avLst>
              <a:gd name="adj1" fmla="val 47810"/>
              <a:gd name="adj2" fmla="val 50894"/>
            </a:avLst>
          </a:prstGeom>
          <a:noFill/>
          <a:ln w="28575"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8" name="矩形 6"/>
          <p:cNvSpPr/>
          <p:nvPr/>
        </p:nvSpPr>
        <p:spPr>
          <a:xfrm>
            <a:off x="1720850" y="927100"/>
            <a:ext cx="2018030"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科学理论：马克思主义传播</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9" name="矩形 6"/>
          <p:cNvSpPr/>
          <p:nvPr/>
        </p:nvSpPr>
        <p:spPr>
          <a:xfrm>
            <a:off x="1720850" y="1208405"/>
            <a:ext cx="219392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先进经济：资本主义经济发展</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0" name="矩形 6"/>
          <p:cNvSpPr/>
          <p:nvPr/>
        </p:nvSpPr>
        <p:spPr>
          <a:xfrm>
            <a:off x="1716405" y="1483995"/>
            <a:ext cx="3310890"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先进阶级：五四运动，无产阶级登上政治舞台</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1" name="矩形 6"/>
          <p:cNvSpPr/>
          <p:nvPr/>
        </p:nvSpPr>
        <p:spPr>
          <a:xfrm>
            <a:off x="1716405" y="1759585"/>
            <a:ext cx="3462020"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革命纲领：中共一大（最高纲领）、二大（纲领）</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2" name="矩形 6"/>
          <p:cNvSpPr/>
          <p:nvPr/>
        </p:nvSpPr>
        <p:spPr>
          <a:xfrm>
            <a:off x="636270" y="2098040"/>
            <a:ext cx="965200" cy="829945"/>
          </a:xfrm>
          <a:prstGeom prst="rect">
            <a:avLst/>
          </a:prstGeom>
          <a:noFill/>
          <a:ln w="9525">
            <a:solidFill>
              <a:srgbClr val="FF0000"/>
            </a:solidFill>
          </a:ln>
        </p:spPr>
        <p:txBody>
          <a:bodyPr wrap="square" anchor="t">
            <a:spAutoFit/>
          </a:bodyPr>
          <a:p>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1924—1949</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中国共产党</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成熟</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发展</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3" name="AutoShape 5"/>
          <p:cNvSpPr/>
          <p:nvPr/>
        </p:nvSpPr>
        <p:spPr>
          <a:xfrm>
            <a:off x="1603375" y="2115185"/>
            <a:ext cx="113030" cy="795655"/>
          </a:xfrm>
          <a:prstGeom prst="leftBrace">
            <a:avLst>
              <a:gd name="adj1" fmla="val 47810"/>
              <a:gd name="adj2" fmla="val 50894"/>
            </a:avLst>
          </a:prstGeom>
          <a:noFill/>
          <a:ln w="28575"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14" name="矩形 6"/>
          <p:cNvSpPr/>
          <p:nvPr/>
        </p:nvSpPr>
        <p:spPr>
          <a:xfrm>
            <a:off x="1716405" y="2851785"/>
            <a:ext cx="248221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解放战争，新民主义革命基本胜利</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5" name="矩形 6"/>
          <p:cNvSpPr/>
          <p:nvPr/>
        </p:nvSpPr>
        <p:spPr>
          <a:xfrm>
            <a:off x="1716405" y="2576195"/>
            <a:ext cx="202247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抗日战争，全民族抗战胜利</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6" name="矩形 6"/>
          <p:cNvSpPr/>
          <p:nvPr/>
        </p:nvSpPr>
        <p:spPr>
          <a:xfrm>
            <a:off x="1716405" y="2298700"/>
            <a:ext cx="202247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土地革命，找到革命道路</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7" name="矩形 6"/>
          <p:cNvSpPr/>
          <p:nvPr/>
        </p:nvSpPr>
        <p:spPr>
          <a:xfrm>
            <a:off x="1716405" y="2035175"/>
            <a:ext cx="226123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国民革命，基本消灭北洋军阀</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8" name="Text Box 11"/>
          <p:cNvSpPr/>
          <p:nvPr/>
        </p:nvSpPr>
        <p:spPr>
          <a:xfrm rot="21407409">
            <a:off x="250825" y="991235"/>
            <a:ext cx="1157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长时段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9" name="Text Box 11"/>
          <p:cNvSpPr/>
          <p:nvPr/>
        </p:nvSpPr>
        <p:spPr>
          <a:xfrm rot="21407409">
            <a:off x="2268220" y="434340"/>
            <a:ext cx="11855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前</a:t>
            </a:r>
            <a:r>
              <a:rPr lang="en-US" altLang="zh-CN" sz="2400" b="1" dirty="0">
                <a:solidFill>
                  <a:srgbClr val="FF0000"/>
                </a:solidFill>
                <a:latin typeface="Franklin Gothic Book" panose="020B0503020102020204"/>
                <a:ea typeface="黑体" panose="02010609060101010101" pitchFamily="49" charset="-122"/>
                <a:sym typeface="Franklin Gothic Book" panose="020B0503020102020204"/>
              </a:rPr>
              <a:t>80</a:t>
            </a: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年 </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0" name="Text Box 11"/>
          <p:cNvSpPr/>
          <p:nvPr/>
        </p:nvSpPr>
        <p:spPr>
          <a:xfrm rot="21407409">
            <a:off x="2437130" y="1696720"/>
            <a:ext cx="11855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后</a:t>
            </a:r>
            <a:r>
              <a:rPr lang="en-US" altLang="zh-CN" sz="2400" b="1" dirty="0">
                <a:solidFill>
                  <a:srgbClr val="FF0000"/>
                </a:solidFill>
                <a:latin typeface="Franklin Gothic Book" panose="020B0503020102020204"/>
                <a:ea typeface="黑体" panose="02010609060101010101" pitchFamily="49" charset="-122"/>
                <a:sym typeface="Franklin Gothic Book" panose="020B0503020102020204"/>
              </a:rPr>
              <a:t>3</a:t>
            </a:r>
            <a:r>
              <a:rPr lang="en-US" altLang="zh-CN" sz="2400" b="1" dirty="0">
                <a:solidFill>
                  <a:srgbClr val="FF0000"/>
                </a:solidFill>
                <a:latin typeface="Franklin Gothic Book" panose="020B0503020102020204"/>
                <a:ea typeface="黑体" panose="02010609060101010101" pitchFamily="49" charset="-122"/>
                <a:sym typeface="Franklin Gothic Book" panose="020B0503020102020204"/>
              </a:rPr>
              <a:t>0</a:t>
            </a: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年 </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1" name="Text Box 11"/>
          <p:cNvSpPr/>
          <p:nvPr/>
        </p:nvSpPr>
        <p:spPr>
          <a:xfrm rot="21407409">
            <a:off x="3996055" y="560705"/>
            <a:ext cx="1493520"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失败的探索，失败原因？ </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2" name="Text Box 11"/>
          <p:cNvSpPr/>
          <p:nvPr/>
        </p:nvSpPr>
        <p:spPr>
          <a:xfrm rot="21407409">
            <a:off x="4066540" y="1205865"/>
            <a:ext cx="1471295"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领导核心的形成。 </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3" name="Text Box 11"/>
          <p:cNvSpPr/>
          <p:nvPr/>
        </p:nvSpPr>
        <p:spPr>
          <a:xfrm rot="21407409">
            <a:off x="4149725" y="1869440"/>
            <a:ext cx="1438910"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革命走向胜利。 </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4" name="Text Box 11"/>
          <p:cNvSpPr/>
          <p:nvPr/>
        </p:nvSpPr>
        <p:spPr>
          <a:xfrm rot="21407409">
            <a:off x="2365375" y="939165"/>
            <a:ext cx="455930"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chemeClr val="accent6"/>
                </a:solidFill>
                <a:latin typeface="Franklin Gothic Book" panose="020B0503020102020204"/>
                <a:ea typeface="黑体" panose="02010609060101010101" pitchFamily="49" charset="-122"/>
                <a:sym typeface="Franklin Gothic Book" panose="020B0503020102020204"/>
              </a:rPr>
              <a:t>自洽 </a:t>
            </a:r>
            <a:endParaRPr lang="zh-CN" altLang="en-US" sz="2000" b="1" dirty="0">
              <a:solidFill>
                <a:schemeClr val="accent6"/>
              </a:solidFill>
              <a:latin typeface="Franklin Gothic Book" panose="020B0503020102020204"/>
              <a:ea typeface="黑体" panose="02010609060101010101" pitchFamily="49" charset="-122"/>
              <a:sym typeface="Franklin Gothic Book" panose="020B0503020102020204"/>
            </a:endParaRPr>
          </a:p>
        </p:txBody>
      </p:sp>
      <p:sp>
        <p:nvSpPr>
          <p:cNvPr id="25" name="Text Box 11"/>
          <p:cNvSpPr/>
          <p:nvPr/>
        </p:nvSpPr>
        <p:spPr>
          <a:xfrm rot="21407409">
            <a:off x="2083435" y="2229485"/>
            <a:ext cx="144272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综合判断</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6" name="Text Box 11"/>
          <p:cNvSpPr/>
          <p:nvPr/>
        </p:nvSpPr>
        <p:spPr>
          <a:xfrm rot="21407409">
            <a:off x="1445895" y="800735"/>
            <a:ext cx="79756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外延</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7" name="Text Box 11"/>
          <p:cNvSpPr/>
          <p:nvPr/>
        </p:nvSpPr>
        <p:spPr>
          <a:xfrm rot="21407409">
            <a:off x="1500505" y="1707515"/>
            <a:ext cx="79756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内涵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9" name="Text Box 11"/>
          <p:cNvSpPr/>
          <p:nvPr/>
        </p:nvSpPr>
        <p:spPr>
          <a:xfrm rot="21407409">
            <a:off x="2898775" y="1028065"/>
            <a:ext cx="1019175" cy="583565"/>
          </a:xfrm>
          <a:prstGeom prst="rect">
            <a:avLst/>
          </a:prstGeom>
          <a:noFill/>
          <a:ln w="28575" cap="flat" cmpd="thickThin">
            <a:solidFill>
              <a:schemeClr val="accent1">
                <a:shade val="50000"/>
              </a:schemeClr>
            </a:solidFill>
            <a:prstDash val="sysDot"/>
            <a:miter/>
            <a:headEnd type="none" w="med" len="med"/>
            <a:tailEnd type="none" w="med" len="med"/>
          </a:ln>
        </p:spPr>
        <p:txBody>
          <a:bodyPr wrap="square">
            <a:spAutoFit/>
          </a:bodyPr>
          <a:p>
            <a:pPr lvl="0" algn="l">
              <a:buClrTx/>
              <a:buSzTx/>
              <a:buFontTx/>
            </a:pPr>
            <a:r>
              <a:rPr lang="zh-CN" altLang="en-US" sz="1600" b="1">
                <a:gradFill>
                  <a:gsLst>
                    <a:gs pos="0">
                      <a:srgbClr val="E30000"/>
                    </a:gs>
                    <a:gs pos="100000">
                      <a:srgbClr val="760303"/>
                    </a:gs>
                  </a:gsLst>
                  <a:lin scaled="0"/>
                </a:gradFill>
                <a:sym typeface="+mn-ea"/>
              </a:rPr>
              <a:t>思想渊源逻辑起点</a:t>
            </a:r>
            <a:endParaRPr lang="zh-CN" altLang="en-US" sz="1600" b="1" dirty="0">
              <a:gradFill>
                <a:gsLst>
                  <a:gs pos="0">
                    <a:srgbClr val="E30000"/>
                  </a:gs>
                  <a:gs pos="100000">
                    <a:srgbClr val="760303"/>
                  </a:gs>
                </a:gsLst>
                <a:lin scaled="0"/>
              </a:gradFill>
              <a:latin typeface="Franklin Gothic Book" panose="020B0503020102020204"/>
              <a:ea typeface="黑体" panose="02010609060101010101" pitchFamily="49" charset="-122"/>
              <a:sym typeface="+mn-ea"/>
            </a:endParaRPr>
          </a:p>
        </p:txBody>
      </p:sp>
      <p:sp>
        <p:nvSpPr>
          <p:cNvPr id="31" name="Text Box 11"/>
          <p:cNvSpPr/>
          <p:nvPr/>
        </p:nvSpPr>
        <p:spPr>
          <a:xfrm rot="21407409">
            <a:off x="4306570" y="31115"/>
            <a:ext cx="1288415" cy="3987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a:sym typeface="+mn-ea"/>
              </a:rPr>
              <a:t>历史主动</a:t>
            </a: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 </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3" name="Text Box 11"/>
          <p:cNvSpPr/>
          <p:nvPr/>
        </p:nvSpPr>
        <p:spPr>
          <a:xfrm rot="21407409">
            <a:off x="4208780" y="2549525"/>
            <a:ext cx="1426210" cy="3987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a:sym typeface="+mn-ea"/>
              </a:rPr>
              <a:t>人民主体</a:t>
            </a: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 </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0" name="Text Box 11"/>
          <p:cNvSpPr/>
          <p:nvPr/>
        </p:nvSpPr>
        <p:spPr>
          <a:xfrm rot="21407409">
            <a:off x="3096260" y="2515870"/>
            <a:ext cx="1019175" cy="583565"/>
          </a:xfrm>
          <a:prstGeom prst="rect">
            <a:avLst/>
          </a:prstGeom>
          <a:noFill/>
          <a:ln w="28575" cap="flat" cmpd="thickThin">
            <a:solidFill>
              <a:schemeClr val="accent1">
                <a:shade val="50000"/>
              </a:schemeClr>
            </a:solidFill>
            <a:prstDash val="sysDot"/>
            <a:miter/>
            <a:headEnd type="none" w="med" len="med"/>
            <a:tailEnd type="none" w="med" len="med"/>
          </a:ln>
        </p:spPr>
        <p:txBody>
          <a:bodyPr wrap="square">
            <a:spAutoFit/>
          </a:bodyPr>
          <a:p>
            <a:pPr lvl="0" algn="l">
              <a:buClrTx/>
              <a:buSzTx/>
              <a:buFontTx/>
            </a:pPr>
            <a:r>
              <a:rPr lang="zh-CN" altLang="zh-CN" sz="1600" b="1" dirty="0">
                <a:gradFill>
                  <a:gsLst>
                    <a:gs pos="0">
                      <a:srgbClr val="E30000"/>
                    </a:gs>
                    <a:gs pos="100000">
                      <a:srgbClr val="760303"/>
                    </a:gs>
                  </a:gsLst>
                  <a:lin scaled="0"/>
                </a:gradFill>
                <a:latin typeface="Franklin Gothic Book" panose="020B0503020102020204"/>
                <a:ea typeface="黑体" panose="02010609060101010101" pitchFamily="49" charset="-122"/>
                <a:sym typeface="+mn-ea"/>
              </a:rPr>
              <a:t>马克思主义中国化</a:t>
            </a:r>
            <a:endParaRPr lang="zh-CN" altLang="zh-CN" sz="1600" b="1" dirty="0">
              <a:gradFill>
                <a:gsLst>
                  <a:gs pos="0">
                    <a:srgbClr val="E30000"/>
                  </a:gs>
                  <a:gs pos="100000">
                    <a:srgbClr val="760303"/>
                  </a:gs>
                </a:gsLst>
                <a:lin scaled="0"/>
              </a:gradFill>
              <a:latin typeface="Franklin Gothic Book" panose="020B0503020102020204"/>
              <a:ea typeface="黑体" panose="02010609060101010101" pitchFamily="49" charset="-122"/>
              <a:sym typeface="+mn-ea"/>
            </a:endParaRPr>
          </a:p>
        </p:txBody>
      </p:sp>
      <p:sp>
        <p:nvSpPr>
          <p:cNvPr id="28" name="Text Box 11"/>
          <p:cNvSpPr/>
          <p:nvPr/>
        </p:nvSpPr>
        <p:spPr>
          <a:xfrm rot="21407409">
            <a:off x="353695" y="1805940"/>
            <a:ext cx="1157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中时段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2" name="Text Box 11"/>
          <p:cNvSpPr/>
          <p:nvPr/>
        </p:nvSpPr>
        <p:spPr>
          <a:xfrm rot="21407409">
            <a:off x="2014220" y="-26670"/>
            <a:ext cx="1157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短时段</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273"/>
                                        </p:tgtEl>
                                        <p:attrNameLst>
                                          <p:attrName>style.visibility</p:attrName>
                                        </p:attrNameLst>
                                      </p:cBhvr>
                                      <p:to>
                                        <p:strVal val="visible"/>
                                      </p:to>
                                    </p:set>
                                    <p:animEffect transition="in" filter="blinds(horizontal)">
                                      <p:cBhvr>
                                        <p:cTn id="33" dur="500"/>
                                        <p:tgtEl>
                                          <p:spTgt spid="1127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linds(horizontal)">
                                      <p:cBhvr>
                                        <p:cTn id="66" dur="500"/>
                                        <p:tgtEl>
                                          <p:spTgt spid="1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500"/>
                                        <p:tgtEl>
                                          <p:spTgt spid="19"/>
                                        </p:tgtEl>
                                      </p:cBhvr>
                                    </p:animEffect>
                                  </p:childTnLst>
                                </p:cTn>
                              </p:par>
                              <p:par>
                                <p:cTn id="75" presetID="3" presetClass="entr" presetSubtype="10" fill="hold" grpId="2"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par>
                                <p:cTn id="88" presetID="3" presetClass="entr" presetSubtype="10" fill="hold" grpId="2"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linds(horizontal)">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linds(horizontal)">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linds(horizontal)">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blinds(horizontal)">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linds(horizontal)">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blinds(horizontal)">
                                      <p:cBhvr>
                                        <p:cTn id="120" dur="5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linds(horizontal)">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blinds(horizontal)">
                                      <p:cBhvr>
                                        <p:cTn id="1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2" grpId="0" bldLvl="0" animBg="1"/>
      <p:bldP spid="18" grpId="0" bldLvl="0" animBg="1"/>
      <p:bldP spid="11273" grpId="0" animBg="1"/>
      <p:bldP spid="7" grpId="0" animBg="1"/>
      <p:bldP spid="13" grpId="0" animBg="1"/>
      <p:bldP spid="6" grpId="0" animBg="1"/>
      <p:bldP spid="4" grpId="0" animBg="1"/>
      <p:bldP spid="8" grpId="0" bldLvl="0" animBg="1"/>
      <p:bldP spid="9" grpId="0" bldLvl="0" animBg="1"/>
      <p:bldP spid="10" grpId="0" bldLvl="0" animBg="1"/>
      <p:bldP spid="11" grpId="0" bldLvl="0" animBg="1"/>
      <p:bldP spid="17" grpId="0" animBg="1"/>
      <p:bldP spid="16" grpId="0" animBg="1"/>
      <p:bldP spid="15" grpId="0" animBg="1"/>
      <p:bldP spid="14" grpId="0" animBg="1"/>
      <p:bldP spid="19" grpId="0" animBg="1"/>
      <p:bldP spid="20" grpId="2" bldLvl="0" animBg="1"/>
      <p:bldP spid="24" grpId="0" bldLvl="0" animBg="1"/>
      <p:bldP spid="25" grpId="0" bldLvl="0" animBg="1"/>
      <p:bldP spid="26" grpId="0" bldLvl="0" animBg="1"/>
      <p:bldP spid="27" grpId="0" bldLvl="0" animBg="1"/>
      <p:bldP spid="29" grpId="2" bldLvl="0" animBg="1"/>
      <p:bldP spid="28" grpId="0" bldLvl="0" animBg="1"/>
      <p:bldP spid="32" grpId="0" bldLvl="0" animBg="1"/>
      <p:bldP spid="21" grpId="0" bldLvl="0" animBg="1"/>
      <p:bldP spid="22" grpId="0" bldLvl="0" animBg="1"/>
      <p:bldP spid="30" grpId="0" animBg="1"/>
      <p:bldP spid="23" grpId="0" bldLvl="0" animBg="1"/>
      <p:bldP spid="31" grpId="0" animBg="1"/>
      <p:bldP spid="3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1440" y="323215"/>
            <a:ext cx="5468620" cy="368300"/>
          </a:xfrm>
          <a:prstGeom prst="rect">
            <a:avLst/>
          </a:prstGeom>
          <a:noFill/>
        </p:spPr>
        <p:txBody>
          <a:bodyPr wrap="square" rtlCol="0" anchor="t">
            <a:spAutoFit/>
          </a:bodyPr>
          <a:p>
            <a:r>
              <a:rPr lang="en-US">
                <a:sym typeface="+mn-ea"/>
              </a:rPr>
              <a:t> 2.</a:t>
            </a:r>
            <a:r>
              <a:rPr lang="zh-CN" altLang="en-US">
                <a:sym typeface="+mn-ea"/>
              </a:rPr>
              <a:t>解读</a:t>
            </a:r>
            <a:r>
              <a:rPr lang="zh-CN" altLang="en-US">
                <a:sym typeface="+mn-ea"/>
              </a:rPr>
              <a:t>学术观点</a:t>
            </a:r>
            <a:endParaRPr lang="en-US" altLang="zh-CN">
              <a:sym typeface="+mn-ea"/>
            </a:endParaRPr>
          </a:p>
        </p:txBody>
      </p:sp>
      <p:sp>
        <p:nvSpPr>
          <p:cNvPr id="102" name="文本框 101"/>
          <p:cNvSpPr txBox="1"/>
          <p:nvPr/>
        </p:nvSpPr>
        <p:spPr>
          <a:xfrm>
            <a:off x="143510" y="611505"/>
            <a:ext cx="5487670" cy="2461260"/>
          </a:xfrm>
          <a:prstGeom prst="rect">
            <a:avLst/>
          </a:prstGeom>
          <a:noFill/>
          <a:ln w="9525">
            <a:noFill/>
          </a:ln>
        </p:spPr>
        <p:txBody>
          <a:bodyPr wrap="square">
            <a:spAutoFit/>
          </a:bodyPr>
          <a:p>
            <a:r>
              <a:rPr lang="en-US" altLang="zh-CN" sz="1400">
                <a:latin typeface="Calibri" panose="020F0502020204030204" charset="0"/>
                <a:ea typeface="宋体" panose="02010600030101010101" pitchFamily="2" charset="-122"/>
              </a:rPr>
              <a:t>         ①</a:t>
            </a:r>
            <a:r>
              <a:rPr lang="zh-CN" sz="1400">
                <a:ea typeface="宋体" panose="02010600030101010101" pitchFamily="2" charset="-122"/>
              </a:rPr>
              <a:t> 近代中国表现为两种趋势。从一个完全的独</a:t>
            </a:r>
            <a:endParaRPr lang="zh-CN" sz="1400">
              <a:ea typeface="宋体" panose="02010600030101010101" pitchFamily="2" charset="-122"/>
            </a:endParaRPr>
          </a:p>
          <a:p>
            <a:r>
              <a:rPr lang="zh-CN" sz="1400">
                <a:ea typeface="宋体" panose="02010600030101010101" pitchFamily="2" charset="-122"/>
              </a:rPr>
              <a:t>立国家变为半殖民地的国家，这是向下</a:t>
            </a:r>
            <a:r>
              <a:rPr lang="zh-CN" sz="1400">
                <a:solidFill>
                  <a:srgbClr val="FF0000"/>
                </a:solidFill>
                <a:ea typeface="宋体" panose="02010600030101010101" pitchFamily="2" charset="-122"/>
              </a:rPr>
              <a:t>沉沦</a:t>
            </a:r>
            <a:r>
              <a:rPr lang="zh-CN" sz="1400">
                <a:ea typeface="宋体" panose="02010600030101010101" pitchFamily="2" charset="-122"/>
              </a:rPr>
              <a:t>的过程；</a:t>
            </a:r>
            <a:endParaRPr lang="zh-CN" sz="1400">
              <a:ea typeface="宋体" panose="02010600030101010101" pitchFamily="2" charset="-122"/>
            </a:endParaRPr>
          </a:p>
          <a:p>
            <a:r>
              <a:rPr lang="zh-CN" sz="1400">
                <a:ea typeface="宋体" panose="02010600030101010101" pitchFamily="2" charset="-122"/>
              </a:rPr>
              <a:t>从一个封建的国家演变为一个半封建半资本主义的</a:t>
            </a:r>
            <a:endParaRPr lang="zh-CN" sz="1400">
              <a:ea typeface="宋体" panose="02010600030101010101" pitchFamily="2" charset="-122"/>
            </a:endParaRPr>
          </a:p>
          <a:p>
            <a:r>
              <a:rPr lang="zh-CN" sz="1400">
                <a:ea typeface="宋体" panose="02010600030101010101" pitchFamily="2" charset="-122"/>
              </a:rPr>
              <a:t>国家，这是向上</a:t>
            </a:r>
            <a:r>
              <a:rPr lang="zh-CN" sz="1400">
                <a:solidFill>
                  <a:srgbClr val="FF0000"/>
                </a:solidFill>
                <a:ea typeface="宋体" panose="02010600030101010101" pitchFamily="2" charset="-122"/>
              </a:rPr>
              <a:t>发展</a:t>
            </a:r>
            <a:r>
              <a:rPr lang="zh-CN" sz="1400">
                <a:ea typeface="宋体" panose="02010600030101010101" pitchFamily="2" charset="-122"/>
              </a:rPr>
              <a:t>的趋势。 近年来，又有学者对</a:t>
            </a:r>
            <a:endParaRPr lang="zh-CN" sz="1400">
              <a:ea typeface="宋体" panose="02010600030101010101" pitchFamily="2" charset="-122"/>
            </a:endParaRPr>
          </a:p>
          <a:p>
            <a:r>
              <a:rPr lang="zh-CN" sz="1400">
                <a:ea typeface="宋体" panose="02010600030101010101" pitchFamily="2" charset="-122"/>
              </a:rPr>
              <a:t>上述观点进行补充和修正。指出，沉沦和发展不是</a:t>
            </a:r>
            <a:endParaRPr lang="zh-CN" sz="1400">
              <a:ea typeface="宋体" panose="02010600030101010101" pitchFamily="2" charset="-122"/>
            </a:endParaRPr>
          </a:p>
          <a:p>
            <a:r>
              <a:rPr lang="zh-CN" sz="1400">
                <a:ea typeface="宋体" panose="02010600030101010101" pitchFamily="2" charset="-122"/>
              </a:rPr>
              <a:t>同时进行的，而是有先后。以 20世纪初(1901年</a:t>
            </a:r>
            <a:r>
              <a:rPr lang="en-US" altLang="zh-CN" sz="1400">
                <a:ea typeface="宋体" panose="02010600030101010101" pitchFamily="2" charset="-122"/>
              </a:rPr>
              <a:t>—</a:t>
            </a:r>
            <a:endParaRPr lang="zh-CN" sz="1400">
              <a:ea typeface="宋体" panose="02010600030101010101" pitchFamily="2" charset="-122"/>
            </a:endParaRPr>
          </a:p>
          <a:p>
            <a:r>
              <a:rPr lang="zh-CN" sz="1400">
                <a:ea typeface="宋体" panose="02010600030101010101" pitchFamily="2" charset="-122"/>
              </a:rPr>
              <a:t>1915年)为界，前期主要表现为沉沦的过程，后期开始呈现</a:t>
            </a:r>
            <a:r>
              <a:rPr lang="zh-CN" sz="1400">
                <a:solidFill>
                  <a:srgbClr val="FF0000"/>
                </a:solidFill>
                <a:ea typeface="宋体" panose="02010600030101010101" pitchFamily="2" charset="-122"/>
              </a:rPr>
              <a:t>上升</a:t>
            </a:r>
            <a:r>
              <a:rPr lang="zh-CN" sz="1400">
                <a:ea typeface="宋体" panose="02010600030101010101" pitchFamily="2" charset="-122"/>
              </a:rPr>
              <a:t>趋势。</a:t>
            </a:r>
            <a:endParaRPr lang="zh-CN" sz="1400">
              <a:ea typeface="宋体" panose="02010600030101010101" pitchFamily="2" charset="-122"/>
            </a:endParaRPr>
          </a:p>
          <a:p>
            <a:r>
              <a:rPr lang="en-US" altLang="zh-CN" sz="1400">
                <a:ea typeface="宋体" panose="02010600030101010101" pitchFamily="2" charset="-122"/>
              </a:rPr>
              <a:t>      </a:t>
            </a:r>
            <a:r>
              <a:rPr lang="en-US" altLang="zh-CN" sz="1400">
                <a:latin typeface="Calibri" panose="020F0502020204030204" charset="0"/>
                <a:ea typeface="宋体" panose="02010600030101010101" pitchFamily="2" charset="-122"/>
              </a:rPr>
              <a:t>②</a:t>
            </a:r>
            <a:r>
              <a:rPr lang="zh-CN" sz="1400">
                <a:solidFill>
                  <a:srgbClr val="FF0000"/>
                </a:solidFill>
                <a:ea typeface="宋体" panose="02010600030101010101" pitchFamily="2" charset="-122"/>
              </a:rPr>
              <a:t>现代化(工业化)与国家独立</a:t>
            </a:r>
            <a:r>
              <a:rPr lang="zh-CN" sz="1400">
                <a:sym typeface="+mn-ea"/>
              </a:rPr>
              <a:t>的</a:t>
            </a:r>
            <a:r>
              <a:rPr lang="zh-CN" sz="1400">
                <a:ea typeface="宋体" panose="02010600030101010101" pitchFamily="2" charset="-122"/>
              </a:rPr>
              <a:t>关系。现在，人们倾向于认为，在近代的特殊条件下，</a:t>
            </a:r>
            <a:r>
              <a:rPr lang="zh-CN" sz="1400">
                <a:solidFill>
                  <a:srgbClr val="FF0000"/>
                </a:solidFill>
                <a:ea typeface="宋体" panose="02010600030101010101" pitchFamily="2" charset="-122"/>
              </a:rPr>
              <a:t>这两者是不可分割的</a:t>
            </a:r>
            <a:r>
              <a:rPr lang="zh-CN" sz="1400">
                <a:ea typeface="宋体" panose="02010600030101010101" pitchFamily="2" charset="-122"/>
              </a:rPr>
              <a:t>。没有国家和民族的独立，就不可能完成现代化的任务；反过来，如果不同时进行现代化的改革和努力，也难以实现国家的真正独立。这两个任务是并行的。</a:t>
            </a:r>
            <a:endParaRPr lang="zh-CN" sz="1400">
              <a:ea typeface="宋体" panose="02010600030101010101" pitchFamily="2" charset="-122"/>
            </a:endParaRPr>
          </a:p>
        </p:txBody>
      </p:sp>
      <p:pic>
        <p:nvPicPr>
          <p:cNvPr id="10" name="T-048.EPS" descr="id:2147493564;FounderCES"/>
          <p:cNvPicPr>
            <a:picLocks noChangeAspect="1"/>
          </p:cNvPicPr>
          <p:nvPr/>
        </p:nvPicPr>
        <p:blipFill>
          <a:blip r:embed="rId1"/>
          <a:stretch>
            <a:fillRect/>
          </a:stretch>
        </p:blipFill>
        <p:spPr>
          <a:xfrm>
            <a:off x="4248150" y="539750"/>
            <a:ext cx="1238885" cy="1383665"/>
          </a:xfrm>
          <a:prstGeom prst="rect">
            <a:avLst/>
          </a:prstGeom>
          <a:noFill/>
          <a:ln w="9525">
            <a:noFill/>
          </a:ln>
        </p:spPr>
      </p:pic>
      <p:sp>
        <p:nvSpPr>
          <p:cNvPr id="3" name="文本框 2"/>
          <p:cNvSpPr txBox="1"/>
          <p:nvPr/>
        </p:nvSpPr>
        <p:spPr>
          <a:xfrm>
            <a:off x="143510" y="25400"/>
            <a:ext cx="5080000" cy="398780"/>
          </a:xfrm>
          <a:prstGeom prst="rect">
            <a:avLst/>
          </a:prstGeom>
          <a:noFill/>
          <a:ln w="9525">
            <a:noFill/>
          </a:ln>
        </p:spPr>
        <p:txBody>
          <a:bodyPr>
            <a:spAutoFit/>
          </a:bodyPr>
          <a:p>
            <a:r>
              <a:rPr lang="zh-CN" sz="2000">
                <a:latin typeface="Calibri" panose="020F0502020204030204" charset="0"/>
                <a:ea typeface="宋体" panose="02010600030101010101" pitchFamily="2" charset="-122"/>
              </a:rPr>
              <a:t>三、实战演练</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14" name="Text Box 11"/>
          <p:cNvSpPr/>
          <p:nvPr/>
        </p:nvSpPr>
        <p:spPr>
          <a:xfrm rot="21407409">
            <a:off x="1933575" y="4889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高度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Text Box 11"/>
          <p:cNvSpPr/>
          <p:nvPr/>
        </p:nvSpPr>
        <p:spPr>
          <a:xfrm rot="21407409">
            <a:off x="4488180" y="861060"/>
            <a:ext cx="821055" cy="82994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a:sym typeface="+mn-ea"/>
              </a:rPr>
              <a:t>历史规律</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 name="文本框 3"/>
          <p:cNvSpPr txBox="1"/>
          <p:nvPr/>
        </p:nvSpPr>
        <p:spPr>
          <a:xfrm>
            <a:off x="3211830" y="94615"/>
            <a:ext cx="2011680" cy="368300"/>
          </a:xfrm>
          <a:prstGeom prst="rect">
            <a:avLst/>
          </a:prstGeom>
          <a:noFill/>
          <a:ln w="28575" cmpd="sng">
            <a:solidFill>
              <a:schemeClr val="accent1">
                <a:shade val="50000"/>
              </a:schemeClr>
            </a:solidFill>
            <a:prstDash val="solid"/>
          </a:ln>
        </p:spPr>
        <p:txBody>
          <a:bodyPr wrap="none" rtlCol="0" anchor="t">
            <a:spAutoFit/>
          </a:bodyPr>
          <a:p>
            <a:r>
              <a:rPr lang="zh-CN" altLang="en-US" dirty="0">
                <a:solidFill>
                  <a:srgbClr val="000099"/>
                </a:solidFill>
                <a:sym typeface="+mn-ea"/>
              </a:rPr>
              <a:t>命题反映学术前沿</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6*min(max(#ppt_w*#ppt_h,.3),1)-7.4)/-.7*#ppt_w"/>
                                          </p:val>
                                        </p:tav>
                                        <p:tav tm="100000">
                                          <p:val>
                                            <p:strVal val="#ppt_w"/>
                                          </p:val>
                                        </p:tav>
                                      </p:tavLst>
                                    </p:anim>
                                    <p:anim calcmode="lin" valueType="num">
                                      <p:cBhvr>
                                        <p:cTn id="8" dur="500" fill="hold"/>
                                        <p:tgtEl>
                                          <p:spTgt spid="14"/>
                                        </p:tgtEl>
                                        <p:attrNameLst>
                                          <p:attrName>ppt_h</p:attrName>
                                        </p:attrNameLst>
                                      </p:cBhvr>
                                      <p:tavLst>
                                        <p:tav tm="0">
                                          <p:val>
                                            <p:strVal val="(6*min(max(#ppt_w*#ppt_h,.3),1)-7.4)/-.7*#ppt_h"/>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strVal val="1+(6*min(max(#ppt_w*#ppt_h,.3),1)-7.4)/-.7*#ppt_h/2"/>
                                          </p:val>
                                        </p:tav>
                                        <p:tav tm="100000">
                                          <p:val>
                                            <p:strVal val="#ppt_y"/>
                                          </p:val>
                                        </p:tav>
                                      </p:tavLst>
                                    </p:anim>
                                  </p:childTnLst>
                                </p:cTn>
                              </p:par>
                              <p:par>
                                <p:cTn id="11" presetID="8" presetClass="emph" presetSubtype="0" fill="hold" grpId="1" nodeType="withEffect">
                                  <p:stCondLst>
                                    <p:cond delay="0"/>
                                  </p:stCondLst>
                                  <p:childTnLst>
                                    <p:animRot by="21600000">
                                      <p:cBhvr>
                                        <p:cTn id="12" dur="500" fill="hold"/>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6*min(max(#ppt_w*#ppt_h,.3),1)-7.4)/-.7*#ppt_w"/>
                                          </p:val>
                                        </p:tav>
                                        <p:tav tm="100000">
                                          <p:val>
                                            <p:strVal val="#ppt_w"/>
                                          </p:val>
                                        </p:tav>
                                      </p:tavLst>
                                    </p:anim>
                                    <p:anim calcmode="lin" valueType="num">
                                      <p:cBhvr>
                                        <p:cTn id="18" dur="500" fill="hold"/>
                                        <p:tgtEl>
                                          <p:spTgt spid="5"/>
                                        </p:tgtEl>
                                        <p:attrNameLst>
                                          <p:attrName>ppt_h</p:attrName>
                                        </p:attrNameLst>
                                      </p:cBhvr>
                                      <p:tavLst>
                                        <p:tav tm="0">
                                          <p:val>
                                            <p:strVal val="(6*min(max(#ppt_w*#ppt_h,.3),1)-7.4)/-.7*#ppt_h"/>
                                          </p:val>
                                        </p:tav>
                                        <p:tav tm="100000">
                                          <p:val>
                                            <p:strVal val="#ppt_h"/>
                                          </p:val>
                                        </p:tav>
                                      </p:tavLst>
                                    </p:anim>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5" grpId="0" bldLvl="0" animBg="1"/>
      <p:bldP spid="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9085" y="67310"/>
            <a:ext cx="4301490" cy="368300"/>
          </a:xfrm>
          <a:prstGeom prst="rect">
            <a:avLst/>
          </a:prstGeom>
          <a:noFill/>
        </p:spPr>
        <p:txBody>
          <a:bodyPr wrap="none" rtlCol="0" anchor="t">
            <a:spAutoFit/>
          </a:bodyPr>
          <a:p>
            <a:pPr algn="l"/>
            <a:r>
              <a:rPr lang="zh-CN">
                <a:sym typeface="+mn-ea"/>
              </a:rPr>
              <a:t>论题：在近代，</a:t>
            </a:r>
            <a:r>
              <a:rPr lang="zh-CN">
                <a:solidFill>
                  <a:srgbClr val="FF0000"/>
                </a:solidFill>
                <a:sym typeface="+mn-ea"/>
              </a:rPr>
              <a:t>国家独立优先于</a:t>
            </a:r>
            <a:r>
              <a:rPr lang="zh-CN" b="1">
                <a:solidFill>
                  <a:srgbClr val="C00000"/>
                </a:solidFill>
                <a:sym typeface="+mn-ea"/>
              </a:rPr>
              <a:t>现代化</a:t>
            </a:r>
            <a:r>
              <a:rPr lang="zh-CN">
                <a:solidFill>
                  <a:srgbClr val="FF0000"/>
                </a:solidFill>
                <a:sym typeface="+mn-ea"/>
              </a:rPr>
              <a:t>。</a:t>
            </a:r>
            <a:endParaRPr lang="zh-CN" altLang="en-US"/>
          </a:p>
        </p:txBody>
      </p:sp>
      <p:sp>
        <p:nvSpPr>
          <p:cNvPr id="11265" name="AutoShape 5"/>
          <p:cNvSpPr/>
          <p:nvPr/>
        </p:nvSpPr>
        <p:spPr>
          <a:xfrm>
            <a:off x="259080" y="664210"/>
            <a:ext cx="342900" cy="2030095"/>
          </a:xfrm>
          <a:prstGeom prst="leftBrace">
            <a:avLst>
              <a:gd name="adj1" fmla="val 112500"/>
              <a:gd name="adj2" fmla="val 50894"/>
            </a:avLst>
          </a:prstGeom>
          <a:noFill/>
          <a:ln w="57150"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11283" name="矩形 6"/>
          <p:cNvSpPr/>
          <p:nvPr/>
        </p:nvSpPr>
        <p:spPr>
          <a:xfrm>
            <a:off x="558800" y="1222375"/>
            <a:ext cx="111188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先富强行不通</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3" name="矩形 6"/>
          <p:cNvSpPr/>
          <p:nvPr/>
        </p:nvSpPr>
        <p:spPr>
          <a:xfrm>
            <a:off x="601980" y="619125"/>
            <a:ext cx="838200" cy="460375"/>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双半社会的形成</a:t>
            </a:r>
            <a:endParaRPr lang="zh-CN" altLang="en-US" sz="28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4" name="矩形 6"/>
          <p:cNvSpPr/>
          <p:nvPr/>
        </p:nvSpPr>
        <p:spPr>
          <a:xfrm>
            <a:off x="550545" y="1741170"/>
            <a:ext cx="1119505" cy="460375"/>
          </a:xfrm>
          <a:prstGeom prst="rect">
            <a:avLst/>
          </a:prstGeom>
          <a:noFill/>
          <a:ln w="9525">
            <a:solidFill>
              <a:srgbClr val="FF0000"/>
            </a:solidFill>
          </a:ln>
        </p:spPr>
        <p:txBody>
          <a:bodyPr wrap="square" anchor="t">
            <a:spAutoFit/>
          </a:bodyPr>
          <a:p>
            <a:pPr lvl="0" algn="l">
              <a:buClrTx/>
              <a:buSzTx/>
              <a:buFontTx/>
            </a:pP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先独立</a:t>
            </a:r>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革命的正确性</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5" name="矩形 6"/>
          <p:cNvSpPr/>
          <p:nvPr/>
        </p:nvSpPr>
        <p:spPr>
          <a:xfrm>
            <a:off x="601980" y="2280920"/>
            <a:ext cx="1029335" cy="460375"/>
          </a:xfrm>
          <a:prstGeom prst="rect">
            <a:avLst/>
          </a:prstGeom>
          <a:noFill/>
          <a:ln w="9525">
            <a:solidFill>
              <a:srgbClr val="FF0000"/>
            </a:solidFill>
          </a:ln>
        </p:spPr>
        <p:txBody>
          <a:bodyPr wrap="square" anchor="t">
            <a:spAutoFit/>
          </a:bodyPr>
          <a:p>
            <a:pPr lvl="0" algn="l">
              <a:buClrTx/>
              <a:buSzTx/>
              <a:buFontTx/>
            </a:pP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为独立</a:t>
            </a:r>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民主</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而</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斗争</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1273" name="AutoShape 5"/>
          <p:cNvSpPr/>
          <p:nvPr/>
        </p:nvSpPr>
        <p:spPr>
          <a:xfrm>
            <a:off x="1557655" y="496570"/>
            <a:ext cx="113030" cy="686435"/>
          </a:xfrm>
          <a:prstGeom prst="leftBrace">
            <a:avLst>
              <a:gd name="adj1" fmla="val 47810"/>
              <a:gd name="adj2" fmla="val 50894"/>
            </a:avLst>
          </a:prstGeom>
          <a:noFill/>
          <a:ln w="28575" cap="flat" cmpd="sng">
            <a:solidFill>
              <a:schemeClr val="tx1"/>
            </a:solidFill>
            <a:prstDash val="solid"/>
            <a:round/>
            <a:headEnd type="none" w="med" len="med"/>
            <a:tailEnd type="none" w="med" len="med"/>
          </a:ln>
        </p:spPr>
        <p:txBody>
          <a:bodyPr wrap="none" anchor="ctr"/>
          <a:p>
            <a:endParaRPr lang="zh-CN" altLang="zh-CN"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矩形 6"/>
          <p:cNvSpPr/>
          <p:nvPr/>
        </p:nvSpPr>
        <p:spPr>
          <a:xfrm>
            <a:off x="1743075" y="435610"/>
            <a:ext cx="2703830"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五次侵华战争、不平等条约体系建立</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7" name="矩形 6"/>
          <p:cNvSpPr/>
          <p:nvPr/>
        </p:nvSpPr>
        <p:spPr>
          <a:xfrm>
            <a:off x="1743075" y="711200"/>
            <a:ext cx="3402330"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在帝国主义支持的清、北洋、南京政府专制统治</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8" name="矩形 6"/>
          <p:cNvSpPr/>
          <p:nvPr/>
        </p:nvSpPr>
        <p:spPr>
          <a:xfrm>
            <a:off x="1743075" y="986790"/>
            <a:ext cx="2332355" cy="27559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原料产地、投资场所、灭亡中国</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9" name="矩形 6"/>
          <p:cNvSpPr/>
          <p:nvPr/>
        </p:nvSpPr>
        <p:spPr>
          <a:xfrm>
            <a:off x="1743075" y="1280795"/>
            <a:ext cx="3401695" cy="460375"/>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自强的洋务运动、图</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强的</a:t>
            </a:r>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戊戌变法、实业救国、孙中山的铁路梦都失败了</a:t>
            </a:r>
            <a:r>
              <a:rPr lang="en-US" altLang="zh-CN" sz="1200" dirty="0">
                <a:solidFill>
                  <a:srgbClr val="000000"/>
                </a:solidFill>
                <a:latin typeface="Franklin Gothic Book" panose="020B0503020102020204"/>
                <a:ea typeface="黑体" panose="02010609060101010101" pitchFamily="49" charset="-122"/>
                <a:sym typeface="Franklin Gothic Book" panose="020B0503020102020204"/>
              </a:rPr>
              <a:t>(</a:t>
            </a:r>
            <a:r>
              <a:rPr lang="zh-CN" altLang="zh-CN" sz="1200" dirty="0">
                <a:solidFill>
                  <a:srgbClr val="000000"/>
                </a:solidFill>
                <a:latin typeface="Franklin Gothic Book" panose="020B0503020102020204"/>
                <a:ea typeface="黑体" panose="02010609060101010101" pitchFamily="49" charset="-122"/>
                <a:sym typeface="Franklin Gothic Book" panose="020B0503020102020204"/>
              </a:rPr>
              <a:t>为资本主义创造条件）</a:t>
            </a:r>
            <a:endParaRPr lang="zh-CN" altLang="zh-CN"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0" name="矩形 6"/>
          <p:cNvSpPr/>
          <p:nvPr/>
        </p:nvSpPr>
        <p:spPr>
          <a:xfrm>
            <a:off x="1743075" y="1741170"/>
            <a:ext cx="3539490" cy="460375"/>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辛亥革命后、一战期间民族资本短春、新文化运动</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一战后民族工业很快萧条下去，北洋军阀黑暗统治</a:t>
            </a:r>
            <a:endParaRPr lang="zh-CN" altLang="en-US"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1" name="矩形 6"/>
          <p:cNvSpPr/>
          <p:nvPr/>
        </p:nvSpPr>
        <p:spPr>
          <a:xfrm>
            <a:off x="1743075" y="2201545"/>
            <a:ext cx="3539490" cy="1014730"/>
          </a:xfrm>
          <a:prstGeom prst="rect">
            <a:avLst/>
          </a:prstGeom>
          <a:noFill/>
          <a:ln w="9525">
            <a:solidFill>
              <a:srgbClr val="FF0000"/>
            </a:solidFill>
          </a:ln>
        </p:spPr>
        <p:txBody>
          <a:bodyPr wrap="square" anchor="t">
            <a:spAutoFit/>
          </a:bodyPr>
          <a:p>
            <a:r>
              <a:rPr lang="zh-CN" altLang="en-US" sz="1200" dirty="0">
                <a:solidFill>
                  <a:srgbClr val="000000"/>
                </a:solidFill>
                <a:latin typeface="Franklin Gothic Book" panose="020B0503020102020204"/>
                <a:ea typeface="黑体" panose="02010609060101010101" pitchFamily="49" charset="-122"/>
                <a:sym typeface="Franklin Gothic Book" panose="020B0503020102020204"/>
              </a:rPr>
              <a:t>五四运动新民主义革命开始，中国共产党成立、第一次明确提出反帝反封的纲领、国民革命基本消灭北洋军阀统治、革命道路的探索、抗日战争的伟大胜利、解放战争推翻了南京国民政府统治、新中国成立为现代化开辟道路。（工业、农业、国家）</a:t>
            </a:r>
            <a:endParaRPr lang="en-US" altLang="zh-CN" sz="1200" dirty="0">
              <a:solidFill>
                <a:srgbClr val="000000"/>
              </a:solidFill>
              <a:latin typeface="Franklin Gothic Book" panose="020B0503020102020204"/>
              <a:ea typeface="黑体" panose="02010609060101010101" pitchFamily="49" charset="-122"/>
              <a:sym typeface="Franklin Gothic Book" panose="020B0503020102020204"/>
            </a:endParaRPr>
          </a:p>
        </p:txBody>
      </p:sp>
      <p:sp>
        <p:nvSpPr>
          <p:cNvPr id="14" name="Text Box 11"/>
          <p:cNvSpPr/>
          <p:nvPr/>
        </p:nvSpPr>
        <p:spPr>
          <a:xfrm rot="21407409">
            <a:off x="569595" y="654685"/>
            <a:ext cx="242824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dirty="0">
                <a:solidFill>
                  <a:srgbClr val="FF0000"/>
                </a:solidFill>
                <a:latin typeface="Franklin Gothic Book" panose="020B0503020102020204"/>
                <a:ea typeface="黑体" panose="02010609060101010101" pitchFamily="49" charset="-122"/>
                <a:sym typeface="Franklin Gothic Book" panose="020B0503020102020204"/>
              </a:rPr>
              <a:t>时序、逻辑结构</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2" name="Text Box 11"/>
          <p:cNvSpPr/>
          <p:nvPr/>
        </p:nvSpPr>
        <p:spPr>
          <a:xfrm rot="21407409">
            <a:off x="3161665" y="502920"/>
            <a:ext cx="242824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dirty="0">
                <a:solidFill>
                  <a:srgbClr val="FF0000"/>
                </a:solidFill>
                <a:latin typeface="Franklin Gothic Book" panose="020B0503020102020204"/>
                <a:ea typeface="黑体" panose="02010609060101010101" pitchFamily="49" charset="-122"/>
                <a:sym typeface="Franklin Gothic Book" panose="020B0503020102020204"/>
              </a:rPr>
              <a:t>重构、把握情势</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1" name="Text Box 11"/>
          <p:cNvSpPr/>
          <p:nvPr/>
        </p:nvSpPr>
        <p:spPr>
          <a:xfrm rot="21407409">
            <a:off x="741680" y="1283970"/>
            <a:ext cx="812800" cy="156845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历时性综合分析</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3" name="Text Box 11"/>
          <p:cNvSpPr/>
          <p:nvPr/>
        </p:nvSpPr>
        <p:spPr>
          <a:xfrm rot="21407409">
            <a:off x="1642110" y="1289050"/>
            <a:ext cx="240347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共时性综合分析</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5" name="Text Box 11"/>
          <p:cNvSpPr/>
          <p:nvPr/>
        </p:nvSpPr>
        <p:spPr>
          <a:xfrm rot="21407409">
            <a:off x="4118610" y="1172210"/>
            <a:ext cx="141160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价值</a:t>
            </a:r>
            <a:r>
              <a:rPr lang="zh-CN" altLang="en-US" sz="2400" dirty="0">
                <a:sym typeface="+mn-ea"/>
              </a:rPr>
              <a:t>取</a:t>
            </a: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向</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7" name="Text Box 11"/>
          <p:cNvSpPr/>
          <p:nvPr/>
        </p:nvSpPr>
        <p:spPr>
          <a:xfrm rot="21407409">
            <a:off x="1786890" y="2395855"/>
            <a:ext cx="362267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sym typeface="+mn-ea"/>
              </a:rPr>
              <a:t>是对现实问题的正面回答</a:t>
            </a:r>
            <a:endParaRPr lang="zh-CN" altLang="en-US" sz="2400" b="1" dirty="0">
              <a:solidFill>
                <a:srgbClr val="FF0000"/>
              </a:solidFill>
              <a:latin typeface="Franklin Gothic Book" panose="020B0503020102020204"/>
              <a:ea typeface="黑体" panose="02010609060101010101" pitchFamily="49" charset="-122"/>
              <a:sym typeface="+mn-ea"/>
            </a:endParaRPr>
          </a:p>
        </p:txBody>
      </p:sp>
      <p:sp>
        <p:nvSpPr>
          <p:cNvPr id="18" name="Text Box 11"/>
          <p:cNvSpPr/>
          <p:nvPr/>
        </p:nvSpPr>
        <p:spPr>
          <a:xfrm rot="21407409">
            <a:off x="1787525" y="1838325"/>
            <a:ext cx="263779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独立与现代化关系</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83"/>
                                        </p:tgtEl>
                                        <p:attrNameLst>
                                          <p:attrName>style.visibility</p:attrName>
                                        </p:attrNameLst>
                                      </p:cBhvr>
                                      <p:to>
                                        <p:strVal val="visible"/>
                                      </p:to>
                                    </p:set>
                                    <p:animEffect transition="in" filter="blinds(horizontal)">
                                      <p:cBhvr>
                                        <p:cTn id="10" dur="500"/>
                                        <p:tgtEl>
                                          <p:spTgt spid="112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83" grpId="0" animBg="1"/>
      <p:bldP spid="4" grpId="0" animBg="1"/>
      <p:bldP spid="5" grpId="0" animBg="1"/>
      <p:bldP spid="6" grpId="0" animBg="1"/>
      <p:bldP spid="7" grpId="0" animBg="1"/>
      <p:bldP spid="8" grpId="0" animBg="1"/>
      <p:bldP spid="9" grpId="0" animBg="1"/>
      <p:bldP spid="10" grpId="0" animBg="1"/>
      <p:bldP spid="11" grpId="0" animBg="1"/>
      <p:bldP spid="14" grpId="0" animBg="1"/>
      <p:bldP spid="21" grpId="0" animBg="1"/>
      <p:bldP spid="13" grpId="0" animBg="1"/>
      <p:bldP spid="12" grpId="0" animBg="1"/>
      <p:bldP spid="15" grpId="0" animBg="1"/>
      <p:bldP spid="1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1123315" y="285750"/>
            <a:ext cx="7297420" cy="4572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zh-CN" altLang="en-US" sz="2000" dirty="0" smtClean="0"/>
              <a:t>时空大概念引领中国近代史复习</a:t>
            </a:r>
            <a:endParaRPr lang="en-US" altLang="zh-CN" sz="2000" dirty="0"/>
          </a:p>
        </p:txBody>
      </p:sp>
      <p:sp>
        <p:nvSpPr>
          <p:cNvPr id="8194" name="标题 1"/>
          <p:cNvSpPr>
            <a:spLocks noGrp="1"/>
          </p:cNvSpPr>
          <p:nvPr/>
        </p:nvSpPr>
        <p:spPr>
          <a:xfrm>
            <a:off x="695325" y="773430"/>
            <a:ext cx="2752090" cy="539750"/>
          </a:xfrm>
          <a:prstGeom prst="rect">
            <a:avLst/>
          </a:prstGeom>
          <a:noFill/>
          <a:ln w="9525">
            <a:noFill/>
          </a:ln>
        </p:spPr>
        <p:txBody>
          <a:bodyPr vert="horz" wrap="square" lIns="43196" tIns="21598" rIns="43196" bIns="21598" anchor="ctr"/>
          <a:lstStyle>
            <a:lvl1pPr marL="0" lvl="0" indent="0" algn="ctr" defTabSz="431800" rtl="0" eaLnBrk="1" fontAlgn="base" latinLnBrk="0" hangingPunct="1">
              <a:lnSpc>
                <a:spcPct val="100000"/>
              </a:lnSpc>
              <a:spcBef>
                <a:spcPct val="0"/>
              </a:spcBef>
              <a:spcAft>
                <a:spcPct val="0"/>
              </a:spcAft>
              <a:buNone/>
              <a:defRPr sz="2080" b="0" i="0" u="none" kern="1200" baseline="0">
                <a:solidFill>
                  <a:schemeClr val="tx2"/>
                </a:solidFill>
                <a:latin typeface="+mj-lt"/>
                <a:ea typeface="+mj-ea"/>
                <a:cs typeface="+mj-cs"/>
              </a:defRPr>
            </a:lvl1pPr>
          </a:lstStyle>
          <a:p>
            <a:pPr algn="l">
              <a:buFont typeface="Wingdings" panose="05000000000000000000" pitchFamily="2" charset="2"/>
            </a:pPr>
            <a:r>
              <a:rPr lang="zh-CN" altLang="en-US" dirty="0">
                <a:latin typeface="华文中宋" panose="02010600040101010101" pitchFamily="2" charset="-122"/>
                <a:ea typeface="华文中宋" panose="02010600040101010101" pitchFamily="2" charset="-122"/>
              </a:rPr>
              <a:t>一、学业质量水平要求</a:t>
            </a:r>
            <a:endParaRPr lang="zh-CN" altLang="en-US" dirty="0">
              <a:latin typeface="华文中宋" panose="02010600040101010101" pitchFamily="2" charset="-122"/>
              <a:ea typeface="华文中宋" panose="02010600040101010101" pitchFamily="2" charset="-122"/>
            </a:endParaRPr>
          </a:p>
        </p:txBody>
      </p:sp>
      <p:sp>
        <p:nvSpPr>
          <p:cNvPr id="100" name="文本框 99"/>
          <p:cNvSpPr txBox="1"/>
          <p:nvPr/>
        </p:nvSpPr>
        <p:spPr>
          <a:xfrm>
            <a:off x="695325" y="1313180"/>
            <a:ext cx="2021205" cy="398780"/>
          </a:xfrm>
          <a:prstGeom prst="rect">
            <a:avLst/>
          </a:prstGeom>
          <a:noFill/>
          <a:ln w="9525">
            <a:noFill/>
          </a:ln>
        </p:spPr>
        <p:txBody>
          <a:bodyPr wrap="square">
            <a:spAutoFit/>
          </a:bodyPr>
          <a:p>
            <a:r>
              <a:rPr lang="zh-CN" sz="2000">
                <a:latin typeface="Calibri" panose="020F0502020204030204" charset="0"/>
                <a:ea typeface="宋体" panose="02010600030101010101" pitchFamily="2" charset="-122"/>
              </a:rPr>
              <a:t>二、时空大概念</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3" name="文本框 2"/>
          <p:cNvSpPr txBox="1"/>
          <p:nvPr/>
        </p:nvSpPr>
        <p:spPr>
          <a:xfrm>
            <a:off x="695325" y="1800860"/>
            <a:ext cx="1800225" cy="398780"/>
          </a:xfrm>
          <a:prstGeom prst="rect">
            <a:avLst/>
          </a:prstGeom>
          <a:noFill/>
          <a:ln w="9525">
            <a:noFill/>
          </a:ln>
        </p:spPr>
        <p:txBody>
          <a:bodyPr wrap="square">
            <a:spAutoFit/>
          </a:bodyPr>
          <a:p>
            <a:r>
              <a:rPr lang="zh-CN" sz="2000">
                <a:latin typeface="Calibri" panose="020F0502020204030204" charset="0"/>
                <a:ea typeface="宋体" panose="02010600030101010101" pitchFamily="2" charset="-122"/>
              </a:rPr>
              <a:t>三、实战演练</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14" name="Text Box 11"/>
          <p:cNvSpPr/>
          <p:nvPr/>
        </p:nvSpPr>
        <p:spPr>
          <a:xfrm rot="21407409">
            <a:off x="2699385" y="1228090"/>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长度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7" name="Text Box 11"/>
          <p:cNvSpPr/>
          <p:nvPr/>
        </p:nvSpPr>
        <p:spPr>
          <a:xfrm rot="21407409">
            <a:off x="3636010" y="1173480"/>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宽度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 name="Text Box 11"/>
          <p:cNvSpPr/>
          <p:nvPr/>
        </p:nvSpPr>
        <p:spPr>
          <a:xfrm rot="21407409">
            <a:off x="4645025" y="142557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高度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 name="Text Box 11"/>
          <p:cNvSpPr/>
          <p:nvPr/>
        </p:nvSpPr>
        <p:spPr>
          <a:xfrm rot="21407409">
            <a:off x="3681095" y="168084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6" name="Text Box 11"/>
          <p:cNvSpPr/>
          <p:nvPr/>
        </p:nvSpPr>
        <p:spPr>
          <a:xfrm rot="21407409">
            <a:off x="2728595" y="173545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维度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7785" y="793750"/>
            <a:ext cx="4005580" cy="1445260"/>
          </a:xfrm>
          <a:prstGeom prst="rect">
            <a:avLst/>
          </a:prstGeom>
          <a:noFill/>
        </p:spPr>
        <p:txBody>
          <a:bodyPr wrap="square" rtlCol="0">
            <a:spAutoFit/>
          </a:bodyPr>
          <a:p>
            <a:r>
              <a:rPr lang="zh-CN" altLang="en-US" sz="8800"/>
              <a:t>谢谢！</a:t>
            </a:r>
            <a:endParaRPr lang="zh-CN" altLang="en-US" sz="8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15265" y="280035"/>
            <a:ext cx="3905250" cy="2654300"/>
          </a:xfrm>
          <a:prstGeom prst="rect">
            <a:avLst/>
          </a:prstGeom>
        </p:spPr>
      </p:pic>
      <p:pic>
        <p:nvPicPr>
          <p:cNvPr id="6" name="图片 5"/>
          <p:cNvPicPr>
            <a:picLocks noChangeAspect="1"/>
          </p:cNvPicPr>
          <p:nvPr/>
        </p:nvPicPr>
        <p:blipFill>
          <a:blip r:embed="rId2"/>
          <a:stretch>
            <a:fillRect/>
          </a:stretch>
        </p:blipFill>
        <p:spPr>
          <a:xfrm>
            <a:off x="143510" y="105410"/>
            <a:ext cx="3416935" cy="191770"/>
          </a:xfrm>
          <a:prstGeom prst="rect">
            <a:avLst/>
          </a:prstGeom>
        </p:spPr>
      </p:pic>
      <p:sp>
        <p:nvSpPr>
          <p:cNvPr id="3" name="矩形 2"/>
          <p:cNvSpPr/>
          <p:nvPr/>
        </p:nvSpPr>
        <p:spPr>
          <a:xfrm>
            <a:off x="352425" y="288290"/>
            <a:ext cx="362585" cy="121920"/>
          </a:xfrm>
          <a:prstGeom prst="rect">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52425" y="879475"/>
            <a:ext cx="455295" cy="121920"/>
          </a:xfrm>
          <a:prstGeom prst="rect">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57200" y="2091055"/>
            <a:ext cx="310515" cy="4838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Text Box 11"/>
          <p:cNvSpPr/>
          <p:nvPr/>
        </p:nvSpPr>
        <p:spPr>
          <a:xfrm rot="21407409">
            <a:off x="3539490" y="530860"/>
            <a:ext cx="101663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1851——1864</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9" name="Text Box 11"/>
          <p:cNvSpPr/>
          <p:nvPr/>
        </p:nvSpPr>
        <p:spPr>
          <a:xfrm rot="21407409">
            <a:off x="3481705" y="911225"/>
            <a:ext cx="101663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1919——1923</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0" name="Text Box 11"/>
          <p:cNvSpPr/>
          <p:nvPr/>
        </p:nvSpPr>
        <p:spPr>
          <a:xfrm rot="21407409">
            <a:off x="3626485" y="1771015"/>
            <a:ext cx="103060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1927——1937</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9" name="矩形 18"/>
          <p:cNvSpPr/>
          <p:nvPr/>
        </p:nvSpPr>
        <p:spPr>
          <a:xfrm>
            <a:off x="457200" y="1600200"/>
            <a:ext cx="1760220" cy="15303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2010410" y="1840865"/>
            <a:ext cx="314960" cy="1562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2010410" y="2824480"/>
            <a:ext cx="1019810" cy="11811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Text Box 11"/>
          <p:cNvSpPr/>
          <p:nvPr/>
        </p:nvSpPr>
        <p:spPr>
          <a:xfrm rot="21407409">
            <a:off x="4569460" y="499745"/>
            <a:ext cx="1114425" cy="30670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1400" dirty="0" smtClean="0">
                <a:sym typeface="+mn-ea"/>
              </a:rPr>
              <a:t>太平天国</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4" name="矩形 3"/>
          <p:cNvSpPr/>
          <p:nvPr/>
        </p:nvSpPr>
        <p:spPr>
          <a:xfrm>
            <a:off x="3533140" y="175260"/>
            <a:ext cx="923290" cy="29400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400" b="1" dirty="0">
                <a:solidFill>
                  <a:srgbClr val="0000FF"/>
                </a:solidFill>
                <a:latin typeface="微软雅黑" panose="020B0503020204020204" charset="-122"/>
                <a:ea typeface="微软雅黑" panose="020B0503020204020204" charset="-122"/>
              </a:rPr>
              <a:t>显性时间</a:t>
            </a:r>
            <a:endParaRPr lang="zh-CN" altLang="en-US" sz="1400" b="1" dirty="0">
              <a:solidFill>
                <a:srgbClr val="0000FF"/>
              </a:solidFill>
              <a:latin typeface="微软雅黑" panose="020B0503020204020204" charset="-122"/>
              <a:ea typeface="微软雅黑" panose="020B0503020204020204" charset="-122"/>
            </a:endParaRPr>
          </a:p>
        </p:txBody>
      </p:sp>
      <p:sp>
        <p:nvSpPr>
          <p:cNvPr id="45" name="文本框 44"/>
          <p:cNvSpPr txBox="1"/>
          <p:nvPr/>
        </p:nvSpPr>
        <p:spPr>
          <a:xfrm>
            <a:off x="3030220" y="514985"/>
            <a:ext cx="328295" cy="368300"/>
          </a:xfrm>
          <a:prstGeom prst="rect">
            <a:avLst/>
          </a:prstGeom>
          <a:noFill/>
        </p:spPr>
        <p:txBody>
          <a:bodyPr wrap="square" rtlCol="0">
            <a:spAutoFit/>
          </a:bodyPr>
          <a:p>
            <a:r>
              <a:rPr lang="en-US" altLang="zh-CN"/>
              <a:t>A</a:t>
            </a:r>
            <a:endParaRPr lang="en-US" altLang="zh-CN"/>
          </a:p>
        </p:txBody>
      </p:sp>
      <p:sp>
        <p:nvSpPr>
          <p:cNvPr id="46" name="文本框 45"/>
          <p:cNvSpPr txBox="1"/>
          <p:nvPr/>
        </p:nvSpPr>
        <p:spPr>
          <a:xfrm>
            <a:off x="2974975" y="1345565"/>
            <a:ext cx="328295" cy="368300"/>
          </a:xfrm>
          <a:prstGeom prst="rect">
            <a:avLst/>
          </a:prstGeom>
          <a:noFill/>
        </p:spPr>
        <p:txBody>
          <a:bodyPr wrap="square" rtlCol="0">
            <a:spAutoFit/>
          </a:bodyPr>
          <a:p>
            <a:r>
              <a:rPr lang="en-US" altLang="zh-CN"/>
              <a:t>C</a:t>
            </a:r>
            <a:endParaRPr lang="en-US" altLang="zh-CN"/>
          </a:p>
        </p:txBody>
      </p:sp>
      <p:sp>
        <p:nvSpPr>
          <p:cNvPr id="47" name="文本框 46"/>
          <p:cNvSpPr txBox="1"/>
          <p:nvPr/>
        </p:nvSpPr>
        <p:spPr>
          <a:xfrm>
            <a:off x="2974975" y="2647950"/>
            <a:ext cx="328295" cy="368300"/>
          </a:xfrm>
          <a:prstGeom prst="rect">
            <a:avLst/>
          </a:prstGeom>
          <a:noFill/>
        </p:spPr>
        <p:txBody>
          <a:bodyPr wrap="square" rtlCol="0">
            <a:spAutoFit/>
          </a:bodyPr>
          <a:p>
            <a:r>
              <a:rPr lang="en-US" altLang="zh-CN"/>
              <a:t>D</a:t>
            </a:r>
            <a:endParaRPr lang="en-US" altLang="zh-CN"/>
          </a:p>
        </p:txBody>
      </p:sp>
      <p:sp>
        <p:nvSpPr>
          <p:cNvPr id="51" name="Text Box 11"/>
          <p:cNvSpPr/>
          <p:nvPr/>
        </p:nvSpPr>
        <p:spPr>
          <a:xfrm rot="21407409">
            <a:off x="3312160" y="1299210"/>
            <a:ext cx="1017905"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1600" b="1" dirty="0">
                <a:solidFill>
                  <a:srgbClr val="FF0000"/>
                </a:solidFill>
                <a:latin typeface="Franklin Gothic Book" panose="020B0503020102020204"/>
                <a:ea typeface="黑体" panose="02010609060101010101" pitchFamily="49" charset="-122"/>
                <a:sym typeface="Franklin Gothic Book" panose="020B0503020102020204"/>
              </a:rPr>
              <a:t>主要事件</a:t>
            </a:r>
            <a:endParaRPr lang="zh-CN"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2" name="矩形 51"/>
          <p:cNvSpPr/>
          <p:nvPr/>
        </p:nvSpPr>
        <p:spPr>
          <a:xfrm>
            <a:off x="1695450" y="882650"/>
            <a:ext cx="1279525" cy="15303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715645" y="288290"/>
            <a:ext cx="222250" cy="1301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3062605" y="280035"/>
            <a:ext cx="274955" cy="1301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1354455" y="879475"/>
            <a:ext cx="314960" cy="1562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矩形 55"/>
          <p:cNvSpPr/>
          <p:nvPr/>
        </p:nvSpPr>
        <p:spPr>
          <a:xfrm>
            <a:off x="457200" y="634365"/>
            <a:ext cx="436245" cy="13017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Text Box 11"/>
          <p:cNvSpPr/>
          <p:nvPr/>
        </p:nvSpPr>
        <p:spPr>
          <a:xfrm rot="21407409">
            <a:off x="3960495" y="2516505"/>
            <a:ext cx="143256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价值引领</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8" name="Text Box 11"/>
          <p:cNvSpPr/>
          <p:nvPr/>
        </p:nvSpPr>
        <p:spPr>
          <a:xfrm rot="21407409">
            <a:off x="350520" y="1091565"/>
            <a:ext cx="854710" cy="11988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比较分析综合</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9" name="矩形 3"/>
          <p:cNvSpPr/>
          <p:nvPr/>
        </p:nvSpPr>
        <p:spPr>
          <a:xfrm>
            <a:off x="4561840" y="175260"/>
            <a:ext cx="1056005" cy="29400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400" b="1" dirty="0">
                <a:solidFill>
                  <a:srgbClr val="0000FF"/>
                </a:solidFill>
                <a:latin typeface="微软雅黑" panose="020B0503020204020204" charset="-122"/>
                <a:ea typeface="微软雅黑" panose="020B0503020204020204" charset="-122"/>
                <a:sym typeface="Franklin Gothic Book" panose="020B0503020102020204"/>
              </a:rPr>
              <a:t>共时性维度</a:t>
            </a:r>
            <a:endParaRPr lang="zh-CN" altLang="en-US" sz="1400" b="1" dirty="0">
              <a:solidFill>
                <a:srgbClr val="0000FF"/>
              </a:solidFill>
              <a:latin typeface="微软雅黑" panose="020B0503020204020204" charset="-122"/>
              <a:ea typeface="微软雅黑" panose="020B0503020204020204" charset="-122"/>
            </a:endParaRPr>
          </a:p>
        </p:txBody>
      </p:sp>
      <p:sp>
        <p:nvSpPr>
          <p:cNvPr id="10" name="Text Box 11"/>
          <p:cNvSpPr/>
          <p:nvPr/>
        </p:nvSpPr>
        <p:spPr>
          <a:xfrm rot="21407409">
            <a:off x="4445000" y="913130"/>
            <a:ext cx="1114425" cy="521970"/>
          </a:xfrm>
          <a:prstGeom prst="rect">
            <a:avLst/>
          </a:prstGeom>
          <a:noFill/>
          <a:ln w="9525" cap="flat" cmpd="sng">
            <a:solidFill>
              <a:srgbClr val="000000"/>
            </a:solidFill>
            <a:prstDash val="solid"/>
            <a:miter/>
            <a:headEnd type="none" w="med" len="med"/>
            <a:tailEnd type="none" w="med" len="med"/>
          </a:ln>
        </p:spPr>
        <p:txBody>
          <a:bodyPr wrap="square">
            <a:spAutoFit/>
          </a:bodyPr>
          <a:p>
            <a:pPr algn="ct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新民主主义革命兴起</a:t>
            </a:r>
            <a:endParaRPr lang="en-US" altLang="zh-CN"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1" name="Text Box 11"/>
          <p:cNvSpPr/>
          <p:nvPr/>
        </p:nvSpPr>
        <p:spPr>
          <a:xfrm rot="21407409">
            <a:off x="4533265" y="1630680"/>
            <a:ext cx="1114425" cy="521970"/>
          </a:xfrm>
          <a:prstGeom prst="rect">
            <a:avLst/>
          </a:prstGeom>
          <a:noFill/>
          <a:ln w="9525" cap="flat" cmpd="sng">
            <a:solidFill>
              <a:srgbClr val="000000"/>
            </a:solidFill>
            <a:prstDash val="solid"/>
            <a:miter/>
            <a:headEnd type="none" w="med" len="med"/>
            <a:tailEnd type="none" w="med" len="med"/>
          </a:ln>
        </p:spPr>
        <p:txBody>
          <a:bodyPr wrap="square">
            <a:spAutoFit/>
          </a:bodyPr>
          <a:p>
            <a:pPr algn="ctr"/>
            <a:r>
              <a:rPr lang="zh-CN" altLang="zh-CN" sz="1400" dirty="0" smtClean="0">
                <a:sym typeface="+mn-ea"/>
              </a:rPr>
              <a:t>民族工业的短暂发展</a:t>
            </a:r>
            <a:endParaRPr lang="en-US" altLang="zh-CN"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2" name="Text Box 11"/>
          <p:cNvSpPr/>
          <p:nvPr/>
        </p:nvSpPr>
        <p:spPr>
          <a:xfrm rot="21407409">
            <a:off x="1398905" y="264160"/>
            <a:ext cx="1003300" cy="52197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中外反动势力勾结</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5" name="Text Box 11"/>
          <p:cNvSpPr/>
          <p:nvPr/>
        </p:nvSpPr>
        <p:spPr>
          <a:xfrm rot="21407409">
            <a:off x="1468120" y="1099820"/>
            <a:ext cx="1134745" cy="73723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马克思主义无产阶级</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a:p>
            <a:pPr lvl="0" algn="l">
              <a:buClrTx/>
              <a:buSzTx/>
              <a:buFontTx/>
            </a:pP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共产党成立</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6" name="矩形 3"/>
          <p:cNvSpPr/>
          <p:nvPr/>
        </p:nvSpPr>
        <p:spPr>
          <a:xfrm>
            <a:off x="4504055" y="1448435"/>
            <a:ext cx="1056005" cy="29400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400" b="1" dirty="0">
                <a:solidFill>
                  <a:srgbClr val="0000FF"/>
                </a:solidFill>
                <a:latin typeface="微软雅黑" panose="020B0503020204020204" charset="-122"/>
                <a:ea typeface="微软雅黑" panose="020B0503020204020204" charset="-122"/>
                <a:sym typeface="Franklin Gothic Book" panose="020B0503020102020204"/>
              </a:rPr>
              <a:t>历时性维度</a:t>
            </a:r>
            <a:endParaRPr lang="zh-CN" altLang="en-US" sz="1400" b="1" dirty="0">
              <a:solidFill>
                <a:srgbClr val="0000FF"/>
              </a:solidFill>
              <a:latin typeface="微软雅黑" panose="020B0503020204020204" charset="-122"/>
              <a:ea typeface="微软雅黑" panose="020B0503020204020204" charset="-122"/>
            </a:endParaRPr>
          </a:p>
        </p:txBody>
      </p:sp>
      <p:sp>
        <p:nvSpPr>
          <p:cNvPr id="17" name="矩形 3"/>
          <p:cNvSpPr/>
          <p:nvPr/>
        </p:nvSpPr>
        <p:spPr>
          <a:xfrm>
            <a:off x="3560445" y="2134870"/>
            <a:ext cx="895985" cy="29400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400" b="1" dirty="0">
                <a:solidFill>
                  <a:srgbClr val="0000FF"/>
                </a:solidFill>
                <a:latin typeface="微软雅黑" panose="020B0503020204020204" charset="-122"/>
                <a:ea typeface="微软雅黑" panose="020B0503020204020204" charset="-122"/>
                <a:sym typeface="Franklin Gothic Book" panose="020B0503020102020204"/>
              </a:rPr>
              <a:t>阶段特征</a:t>
            </a:r>
            <a:endParaRPr lang="zh-CN" altLang="en-US" sz="1400" b="1" dirty="0">
              <a:solidFill>
                <a:srgbClr val="0000FF"/>
              </a:solidFill>
              <a:latin typeface="微软雅黑" panose="020B0503020204020204" charset="-122"/>
              <a:ea typeface="微软雅黑" panose="020B0503020204020204" charset="-122"/>
            </a:endParaRPr>
          </a:p>
        </p:txBody>
      </p:sp>
      <p:sp>
        <p:nvSpPr>
          <p:cNvPr id="18" name="Text Box 11"/>
          <p:cNvSpPr/>
          <p:nvPr/>
        </p:nvSpPr>
        <p:spPr>
          <a:xfrm rot="21407409">
            <a:off x="1193165" y="2214880"/>
            <a:ext cx="977265" cy="52197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民族工业</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a:p>
            <a:pPr lvl="0" algn="l">
              <a:buClrTx/>
              <a:buSzTx/>
              <a:buFontTx/>
            </a:pPr>
            <a:r>
              <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rPr>
              <a:t>曲折发展</a:t>
            </a:r>
            <a:endParaRPr lang="zh-CN" altLang="en-US" sz="1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1" name="矩形 20"/>
          <p:cNvSpPr/>
          <p:nvPr/>
        </p:nvSpPr>
        <p:spPr>
          <a:xfrm>
            <a:off x="1354455" y="1934845"/>
            <a:ext cx="718820" cy="1562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2734945" y="1934845"/>
            <a:ext cx="531495" cy="1993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linds(horizontal)">
                                      <p:cBhvr>
                                        <p:cTn id="39" dur="500"/>
                                        <p:tgtEl>
                                          <p:spTgt spid="4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linds(horizontal)">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blinds(horizontal)">
                                      <p:cBhvr>
                                        <p:cTn id="65" dur="500"/>
                                        <p:tgtEl>
                                          <p:spTgt spid="5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linds(horizontal)">
                                      <p:cBhvr>
                                        <p:cTn id="68" dur="500"/>
                                        <p:tgtEl>
                                          <p:spTgt spid="5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blinds(horizontal)">
                                      <p:cBhvr>
                                        <p:cTn id="71" dur="5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linds(horizontal)">
                                      <p:cBhvr>
                                        <p:cTn id="76" dur="500"/>
                                        <p:tgtEl>
                                          <p:spTgt spid="1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linds(horizontal)">
                                      <p:cBhvr>
                                        <p:cTn id="79" dur="500"/>
                                        <p:tgtEl>
                                          <p:spTgt spid="5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linds(horizontal)">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blinds(horizontal)">
                                      <p:cBhvr>
                                        <p:cTn id="90" dur="500"/>
                                        <p:tgtEl>
                                          <p:spTgt spid="1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blinds(horizontal)">
                                      <p:cBhvr>
                                        <p:cTn id="96" dur="500"/>
                                        <p:tgtEl>
                                          <p:spTgt spid="2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linds(horizontal)">
                                      <p:cBhvr>
                                        <p:cTn id="99" dur="500"/>
                                        <p:tgtEl>
                                          <p:spTgt spid="2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blinds(horizontal)">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1" nodeType="click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linds(horizontal)">
                                      <p:cBhvr>
                                        <p:cTn id="112" dur="500"/>
                                        <p:tgtEl>
                                          <p:spTgt spid="58"/>
                                        </p:tgtEl>
                                      </p:cBhvr>
                                    </p:animEffect>
                                  </p:childTnLst>
                                </p:cTn>
                              </p:par>
                              <p:par>
                                <p:cTn id="113" presetID="3" presetClass="entr" presetSubtype="10" fill="hold" grpId="2"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par>
                                <p:cTn id="116" presetID="3" presetClass="entr" presetSubtype="10" fill="hold" grpId="2"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par>
                                <p:cTn id="119" presetID="3" presetClass="entr" presetSubtype="10" fill="hold" grpId="2"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linds(horizontal)">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linds(horizontal)">
                                      <p:cBhvr>
                                        <p:cTn id="1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p:bldP spid="46" grpId="1"/>
      <p:bldP spid="47" grpId="1"/>
      <p:bldP spid="3" grpId="0" animBg="1"/>
      <p:bldP spid="13" grpId="0" animBg="1"/>
      <p:bldP spid="14" grpId="0" animBg="1"/>
      <p:bldP spid="44" grpId="0" bldLvl="0" animBg="1"/>
      <p:bldP spid="20" grpId="0" animBg="1"/>
      <p:bldP spid="29" grpId="0" animBg="1"/>
      <p:bldP spid="30" grpId="0" animBg="1"/>
      <p:bldP spid="9" grpId="0" animBg="1"/>
      <p:bldP spid="41" grpId="0" animBg="1"/>
      <p:bldP spid="10" grpId="0" animBg="1"/>
      <p:bldP spid="11" grpId="0" animBg="1"/>
      <p:bldP spid="16" grpId="0" animBg="1"/>
      <p:bldP spid="17" grpId="0" animBg="1"/>
      <p:bldP spid="53" grpId="0" animBg="1"/>
      <p:bldP spid="54" grpId="0" animBg="1"/>
      <p:bldP spid="56" grpId="0" animBg="1"/>
      <p:bldP spid="55" grpId="0" animBg="1"/>
      <p:bldP spid="52" grpId="0" animBg="1"/>
      <p:bldP spid="19" grpId="0" animBg="1"/>
      <p:bldP spid="33" grpId="0" animBg="1"/>
      <p:bldP spid="21" grpId="0" animBg="1"/>
      <p:bldP spid="22" grpId="0" animBg="1"/>
      <p:bldP spid="35" grpId="0" animBg="1"/>
      <p:bldP spid="12" grpId="0" animBg="1"/>
      <p:bldP spid="58" grpId="1" bldLvl="0" animBg="1"/>
      <p:bldP spid="45" grpId="2"/>
      <p:bldP spid="46" grpId="2"/>
      <p:bldP spid="47" grpId="2"/>
      <p:bldP spid="57" grpId="0" animBg="1"/>
      <p:bldP spid="51"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15265" y="683260"/>
            <a:ext cx="3276600" cy="1579880"/>
          </a:xfrm>
          <a:prstGeom prst="rect">
            <a:avLst/>
          </a:prstGeom>
        </p:spPr>
      </p:pic>
      <p:pic>
        <p:nvPicPr>
          <p:cNvPr id="3" name="图片 2"/>
          <p:cNvPicPr>
            <a:picLocks noChangeAspect="1"/>
          </p:cNvPicPr>
          <p:nvPr/>
        </p:nvPicPr>
        <p:blipFill>
          <a:blip r:embed="rId2"/>
          <a:stretch>
            <a:fillRect/>
          </a:stretch>
        </p:blipFill>
        <p:spPr>
          <a:xfrm>
            <a:off x="287655" y="323215"/>
            <a:ext cx="3264535" cy="247650"/>
          </a:xfrm>
          <a:prstGeom prst="rect">
            <a:avLst/>
          </a:prstGeom>
        </p:spPr>
      </p:pic>
      <p:sp>
        <p:nvSpPr>
          <p:cNvPr id="8" name="文本框 7"/>
          <p:cNvSpPr txBox="1"/>
          <p:nvPr/>
        </p:nvSpPr>
        <p:spPr>
          <a:xfrm>
            <a:off x="3163570" y="954405"/>
            <a:ext cx="328295" cy="368300"/>
          </a:xfrm>
          <a:prstGeom prst="rect">
            <a:avLst/>
          </a:prstGeom>
          <a:noFill/>
        </p:spPr>
        <p:txBody>
          <a:bodyPr wrap="square" rtlCol="0">
            <a:spAutoFit/>
          </a:bodyPr>
          <a:p>
            <a:r>
              <a:rPr lang="en-US" altLang="zh-CN"/>
              <a:t>C</a:t>
            </a:r>
            <a:endParaRPr lang="en-US" altLang="zh-CN"/>
          </a:p>
        </p:txBody>
      </p:sp>
      <p:sp>
        <p:nvSpPr>
          <p:cNvPr id="7" name="文本框 6"/>
          <p:cNvSpPr txBox="1"/>
          <p:nvPr/>
        </p:nvSpPr>
        <p:spPr>
          <a:xfrm>
            <a:off x="3163570" y="1705610"/>
            <a:ext cx="328295" cy="368300"/>
          </a:xfrm>
          <a:prstGeom prst="rect">
            <a:avLst/>
          </a:prstGeom>
          <a:noFill/>
        </p:spPr>
        <p:txBody>
          <a:bodyPr wrap="square" rtlCol="0">
            <a:spAutoFit/>
          </a:bodyPr>
          <a:p>
            <a:r>
              <a:rPr lang="en-US" altLang="zh-CN"/>
              <a:t>A</a:t>
            </a:r>
            <a:endParaRPr lang="en-US" altLang="zh-CN"/>
          </a:p>
        </p:txBody>
      </p:sp>
      <p:pic>
        <p:nvPicPr>
          <p:cNvPr id="5" name="图片 4"/>
          <p:cNvPicPr>
            <a:picLocks noChangeAspect="1"/>
          </p:cNvPicPr>
          <p:nvPr/>
        </p:nvPicPr>
        <p:blipFill>
          <a:blip r:embed="rId3"/>
          <a:stretch>
            <a:fillRect/>
          </a:stretch>
        </p:blipFill>
        <p:spPr>
          <a:xfrm>
            <a:off x="3455670" y="574675"/>
            <a:ext cx="2205355" cy="2091055"/>
          </a:xfrm>
          <a:prstGeom prst="rect">
            <a:avLst/>
          </a:prstGeom>
        </p:spPr>
      </p:pic>
      <p:sp>
        <p:nvSpPr>
          <p:cNvPr id="13" name="矩形 12"/>
          <p:cNvSpPr/>
          <p:nvPr/>
        </p:nvSpPr>
        <p:spPr>
          <a:xfrm>
            <a:off x="412750" y="704850"/>
            <a:ext cx="362585" cy="121920"/>
          </a:xfrm>
          <a:prstGeom prst="rect">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12750" y="1412240"/>
            <a:ext cx="362585" cy="1219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775335" y="1412240"/>
            <a:ext cx="410845" cy="1219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559050" y="1785620"/>
            <a:ext cx="496570" cy="12192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Text Box 11"/>
          <p:cNvSpPr/>
          <p:nvPr/>
        </p:nvSpPr>
        <p:spPr>
          <a:xfrm rot="21407409">
            <a:off x="294005" y="2291715"/>
            <a:ext cx="101663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1895——1912</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5" name="Text Box 11"/>
          <p:cNvSpPr/>
          <p:nvPr/>
        </p:nvSpPr>
        <p:spPr>
          <a:xfrm rot="21407409">
            <a:off x="294005" y="2593340"/>
            <a:ext cx="101663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1927——1937</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6" name="矩形 25"/>
          <p:cNvSpPr/>
          <p:nvPr/>
        </p:nvSpPr>
        <p:spPr>
          <a:xfrm>
            <a:off x="2504440" y="704850"/>
            <a:ext cx="605155" cy="1219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1681480" y="888365"/>
            <a:ext cx="1134745" cy="1219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Text Box 11"/>
          <p:cNvSpPr/>
          <p:nvPr/>
        </p:nvSpPr>
        <p:spPr>
          <a:xfrm rot="21407409">
            <a:off x="1497330" y="2291080"/>
            <a:ext cx="712470"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戊戌变法</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9" name="矩形 3"/>
          <p:cNvSpPr/>
          <p:nvPr/>
        </p:nvSpPr>
        <p:spPr>
          <a:xfrm>
            <a:off x="287655" y="1939925"/>
            <a:ext cx="970915"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buChar char="n"/>
            </a:pPr>
            <a:r>
              <a:rPr lang="zh-CN" altLang="en-US" sz="1200" b="1" dirty="0">
                <a:solidFill>
                  <a:srgbClr val="0000FF"/>
                </a:solidFill>
                <a:latin typeface="微软雅黑" panose="020B0503020204020204" charset="-122"/>
                <a:ea typeface="微软雅黑" panose="020B0503020204020204" charset="-122"/>
              </a:rPr>
              <a:t>显性时间</a:t>
            </a:r>
            <a:endParaRPr lang="zh-CN" altLang="en-US" sz="1200" b="1" dirty="0">
              <a:solidFill>
                <a:srgbClr val="0000FF"/>
              </a:solidFill>
              <a:latin typeface="微软雅黑" panose="020B0503020204020204" charset="-122"/>
              <a:ea typeface="微软雅黑" panose="020B0503020204020204" charset="-122"/>
            </a:endParaRPr>
          </a:p>
        </p:txBody>
      </p:sp>
      <p:sp>
        <p:nvSpPr>
          <p:cNvPr id="30" name="矩形 3"/>
          <p:cNvSpPr/>
          <p:nvPr/>
        </p:nvSpPr>
        <p:spPr>
          <a:xfrm>
            <a:off x="1379220" y="1939925"/>
            <a:ext cx="94869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zh-CN" sz="1200" b="1" dirty="0">
                <a:solidFill>
                  <a:srgbClr val="0000FF"/>
                </a:solidFill>
                <a:latin typeface="微软雅黑" panose="020B0503020204020204" charset="-122"/>
                <a:ea typeface="微软雅黑" panose="020B0503020204020204" charset="-122"/>
              </a:rPr>
              <a:t>共时性维度</a:t>
            </a:r>
            <a:endParaRPr lang="zh-CN" altLang="zh-CN" sz="1200" b="1" dirty="0">
              <a:solidFill>
                <a:srgbClr val="0000FF"/>
              </a:solidFill>
              <a:latin typeface="微软雅黑" panose="020B0503020204020204" charset="-122"/>
              <a:ea typeface="微软雅黑" panose="020B0503020204020204" charset="-122"/>
            </a:endParaRPr>
          </a:p>
        </p:txBody>
      </p:sp>
      <p:sp>
        <p:nvSpPr>
          <p:cNvPr id="31" name="Text Box 11"/>
          <p:cNvSpPr/>
          <p:nvPr/>
        </p:nvSpPr>
        <p:spPr>
          <a:xfrm rot="21407409">
            <a:off x="1497330" y="2637155"/>
            <a:ext cx="712470"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土地革命</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2" name="矩形 3"/>
          <p:cNvSpPr/>
          <p:nvPr/>
        </p:nvSpPr>
        <p:spPr>
          <a:xfrm>
            <a:off x="2445385" y="1939925"/>
            <a:ext cx="81407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zh-CN" sz="1200" b="1" dirty="0">
                <a:solidFill>
                  <a:srgbClr val="0000FF"/>
                </a:solidFill>
                <a:latin typeface="微软雅黑" panose="020B0503020204020204" charset="-122"/>
                <a:ea typeface="微软雅黑" panose="020B0503020204020204" charset="-122"/>
              </a:rPr>
              <a:t>阶段特征</a:t>
            </a:r>
            <a:endParaRPr lang="zh-CN" altLang="zh-CN" sz="1200" b="1" dirty="0">
              <a:solidFill>
                <a:srgbClr val="0000FF"/>
              </a:solidFill>
              <a:latin typeface="微软雅黑" panose="020B0503020204020204" charset="-122"/>
              <a:ea typeface="微软雅黑" panose="020B0503020204020204" charset="-122"/>
            </a:endParaRPr>
          </a:p>
        </p:txBody>
      </p:sp>
      <p:sp>
        <p:nvSpPr>
          <p:cNvPr id="33" name="Text Box 11"/>
          <p:cNvSpPr/>
          <p:nvPr/>
        </p:nvSpPr>
        <p:spPr>
          <a:xfrm rot="21407409">
            <a:off x="2456180" y="2222500"/>
            <a:ext cx="712470" cy="3987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近代化曲折发展</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4" name="Text Box 11"/>
          <p:cNvSpPr/>
          <p:nvPr/>
        </p:nvSpPr>
        <p:spPr>
          <a:xfrm rot="21407409">
            <a:off x="2456180" y="2660650"/>
            <a:ext cx="712470" cy="3987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农村包围城市道路</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5" name="Text Box 11"/>
          <p:cNvSpPr/>
          <p:nvPr/>
        </p:nvSpPr>
        <p:spPr>
          <a:xfrm rot="21407409">
            <a:off x="1335405" y="1059815"/>
            <a:ext cx="698500"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主</a:t>
            </a:r>
            <a:r>
              <a:rPr lang="zh-CN" altLang="en-US" sz="2000" b="1" dirty="0">
                <a:solidFill>
                  <a:schemeClr val="tx2"/>
                </a:solidFill>
                <a:latin typeface="Franklin Gothic Book" panose="020B0503020102020204"/>
                <a:ea typeface="黑体" panose="02010609060101010101" pitchFamily="49" charset="-122"/>
                <a:sym typeface="Franklin Gothic Book" panose="020B0503020102020204"/>
              </a:rPr>
              <a:t>要</a:t>
            </a: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事件</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6" name="矩形 35"/>
          <p:cNvSpPr/>
          <p:nvPr/>
        </p:nvSpPr>
        <p:spPr>
          <a:xfrm>
            <a:off x="3881755" y="2313305"/>
            <a:ext cx="847090" cy="12192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Text Box 11"/>
          <p:cNvSpPr/>
          <p:nvPr/>
        </p:nvSpPr>
        <p:spPr>
          <a:xfrm rot="21407409">
            <a:off x="3657600" y="2738120"/>
            <a:ext cx="1016635"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rPr>
              <a:t>1921——1949</a:t>
            </a:r>
            <a:endParaRPr lang="en-US" altLang="zh-CN"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8" name="任意多边形 37"/>
          <p:cNvSpPr/>
          <p:nvPr/>
        </p:nvSpPr>
        <p:spPr>
          <a:xfrm>
            <a:off x="4266565" y="1192530"/>
            <a:ext cx="757555" cy="849630"/>
          </a:xfrm>
          <a:custGeom>
            <a:avLst/>
            <a:gdLst>
              <a:gd name="connisteX0" fmla="*/ 757555 w 757555"/>
              <a:gd name="connsiteY0" fmla="*/ 367030 h 849630"/>
              <a:gd name="connisteX1" fmla="*/ 354330 w 757555"/>
              <a:gd name="connsiteY1" fmla="*/ 849630 h 849630"/>
              <a:gd name="connisteX2" fmla="*/ 376555 w 757555"/>
              <a:gd name="connsiteY2" fmla="*/ 455930 h 849630"/>
              <a:gd name="connisteX3" fmla="*/ 0 w 757555"/>
              <a:gd name="connsiteY3" fmla="*/ 588645 h 849630"/>
              <a:gd name="connisteX4" fmla="*/ 93345 w 757555"/>
              <a:gd name="connsiteY4" fmla="*/ 83820 h 849630"/>
              <a:gd name="connisteX5" fmla="*/ 309880 w 757555"/>
              <a:gd name="connsiteY5" fmla="*/ 8255 h 849630"/>
              <a:gd name="connisteX6" fmla="*/ 301625 w 757555"/>
              <a:gd name="connsiteY6" fmla="*/ 0 h 8496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757555" h="849630">
                <a:moveTo>
                  <a:pt x="757555" y="367030"/>
                </a:moveTo>
                <a:lnTo>
                  <a:pt x="354330" y="849630"/>
                </a:lnTo>
                <a:lnTo>
                  <a:pt x="376555" y="455930"/>
                </a:lnTo>
                <a:lnTo>
                  <a:pt x="0" y="588645"/>
                </a:lnTo>
                <a:lnTo>
                  <a:pt x="93345" y="83820"/>
                </a:lnTo>
                <a:lnTo>
                  <a:pt x="309880" y="8255"/>
                </a:lnTo>
                <a:lnTo>
                  <a:pt x="30162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Text Box 11"/>
          <p:cNvSpPr/>
          <p:nvPr/>
        </p:nvSpPr>
        <p:spPr>
          <a:xfrm rot="21407409">
            <a:off x="3662680" y="1752600"/>
            <a:ext cx="179133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历时性维度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0" name="文本框 39"/>
          <p:cNvSpPr txBox="1"/>
          <p:nvPr/>
        </p:nvSpPr>
        <p:spPr>
          <a:xfrm>
            <a:off x="3504565" y="672465"/>
            <a:ext cx="2108200" cy="368300"/>
          </a:xfrm>
          <a:prstGeom prst="rect">
            <a:avLst/>
          </a:prstGeom>
          <a:solidFill>
            <a:srgbClr val="FF0000"/>
          </a:solidFill>
        </p:spPr>
        <p:txBody>
          <a:bodyPr wrap="square" rtlCol="0" anchor="t">
            <a:spAutoFit/>
          </a:bodyPr>
          <a:p>
            <a:r>
              <a:rPr lang="zh-CN" altLang="en-US"/>
              <a:t>党史、社会主义史</a:t>
            </a:r>
            <a:endParaRPr lang="zh-CN" altLang="en-US"/>
          </a:p>
        </p:txBody>
      </p:sp>
      <p:sp>
        <p:nvSpPr>
          <p:cNvPr id="41" name="Text Box 11"/>
          <p:cNvSpPr/>
          <p:nvPr/>
        </p:nvSpPr>
        <p:spPr>
          <a:xfrm rot="21407409">
            <a:off x="4894580" y="2282190"/>
            <a:ext cx="698500" cy="70675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rPr>
              <a:t>历史解释</a:t>
            </a:r>
            <a:endParaRPr lang="zh-CN" altLang="en-US" sz="2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42" name="矩形 41"/>
          <p:cNvSpPr/>
          <p:nvPr/>
        </p:nvSpPr>
        <p:spPr>
          <a:xfrm>
            <a:off x="4266565" y="2433955"/>
            <a:ext cx="1247140" cy="12192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3"/>
          <p:cNvSpPr/>
          <p:nvPr/>
        </p:nvSpPr>
        <p:spPr>
          <a:xfrm>
            <a:off x="3295650" y="2446655"/>
            <a:ext cx="970915"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buChar char="n"/>
            </a:pPr>
            <a:r>
              <a:rPr lang="zh-CN" altLang="en-US" sz="1200" b="1" dirty="0">
                <a:solidFill>
                  <a:srgbClr val="0000FF"/>
                </a:solidFill>
                <a:latin typeface="微软雅黑" panose="020B0503020204020204" charset="-122"/>
                <a:ea typeface="微软雅黑" panose="020B0503020204020204" charset="-122"/>
              </a:rPr>
              <a:t>隐形时间</a:t>
            </a:r>
            <a:endParaRPr lang="zh-CN" altLang="en-US" sz="1200" b="1" dirty="0">
              <a:solidFill>
                <a:srgbClr val="0000FF"/>
              </a:solidFill>
              <a:latin typeface="微软雅黑" panose="020B0503020204020204" charset="-122"/>
              <a:ea typeface="微软雅黑" panose="020B0503020204020204" charset="-122"/>
            </a:endParaRPr>
          </a:p>
        </p:txBody>
      </p:sp>
      <p:sp>
        <p:nvSpPr>
          <p:cNvPr id="58" name="Text Box 11"/>
          <p:cNvSpPr/>
          <p:nvPr/>
        </p:nvSpPr>
        <p:spPr>
          <a:xfrm rot="21407409">
            <a:off x="298450" y="813435"/>
            <a:ext cx="854710" cy="11988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比较分析综合</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7" name="Text Box 11"/>
          <p:cNvSpPr/>
          <p:nvPr/>
        </p:nvSpPr>
        <p:spPr>
          <a:xfrm rot="21407409">
            <a:off x="3724910" y="71120"/>
            <a:ext cx="143256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价值引领</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500"/>
                                        <p:tgtEl>
                                          <p:spTgt spid="2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linds(horizontal)">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blinds(horizontal)">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linds(horizont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2"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linds(horizontal)">
                                      <p:cBhvr>
                                        <p:cTn id="78" dur="500"/>
                                        <p:tgtEl>
                                          <p:spTgt spid="8"/>
                                        </p:tgtEl>
                                      </p:cBhvr>
                                    </p:animEffect>
                                  </p:childTnLst>
                                </p:cTn>
                              </p:par>
                              <p:par>
                                <p:cTn id="79" presetID="3" presetClass="entr" presetSubtype="10" fill="hold" grpId="2"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linds(horizontal)">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blinds(horizontal)">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linds(horizontal)">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blinds(horizontal)">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blinds(horizontal)">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linds(horizontal)">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blinds(horizontal)">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blinds(horizontal)">
                                      <p:cBhvr>
                                        <p:cTn id="121" dur="500"/>
                                        <p:tgtEl>
                                          <p:spTgt spid="41"/>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linds(horizontal)">
                                      <p:cBhvr>
                                        <p:cTn id="1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7" grpId="1"/>
      <p:bldP spid="13" grpId="0" animBg="1"/>
      <p:bldP spid="11" grpId="0" animBg="1"/>
      <p:bldP spid="29" grpId="0" animBg="1"/>
      <p:bldP spid="24" grpId="0" animBg="1"/>
      <p:bldP spid="25" grpId="0" animBg="1"/>
      <p:bldP spid="30" grpId="0" animBg="1"/>
      <p:bldP spid="28" grpId="0" animBg="1"/>
      <p:bldP spid="31" grpId="0" animBg="1"/>
      <p:bldP spid="32" grpId="0" animBg="1"/>
      <p:bldP spid="33" grpId="0" animBg="1"/>
      <p:bldP spid="34" grpId="0" animBg="1"/>
      <p:bldP spid="35" grpId="0" animBg="1"/>
      <p:bldP spid="26" grpId="0" animBg="1"/>
      <p:bldP spid="27" grpId="0" animBg="1"/>
      <p:bldP spid="16" grpId="0" animBg="1"/>
      <p:bldP spid="18" grpId="0" animBg="1"/>
      <p:bldP spid="8" grpId="2"/>
      <p:bldP spid="7" grpId="2"/>
      <p:bldP spid="36" grpId="0" animBg="1"/>
      <p:bldP spid="37" grpId="0" animBg="1"/>
      <p:bldP spid="38" grpId="0" animBg="1"/>
      <p:bldP spid="39" grpId="0" animBg="1"/>
      <p:bldP spid="40" grpId="0" animBg="1"/>
      <p:bldP spid="42" grpId="0" animBg="1"/>
      <p:bldP spid="41" grpId="0" animBg="1"/>
      <p:bldP spid="43" grpId="0" bldLvl="0" animBg="1"/>
      <p:bldP spid="58" grpId="0" bldLvl="0" animBg="1"/>
      <p:bldP spid="5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99"/>
          <p:cNvSpPr txBox="1"/>
          <p:nvPr/>
        </p:nvSpPr>
        <p:spPr>
          <a:xfrm>
            <a:off x="109220" y="403225"/>
            <a:ext cx="5541010" cy="860425"/>
          </a:xfrm>
          <a:prstGeom prst="rect">
            <a:avLst/>
          </a:prstGeom>
          <a:noFill/>
          <a:ln w="9525">
            <a:noFill/>
          </a:ln>
        </p:spPr>
        <p:txBody>
          <a:bodyPr wrap="square">
            <a:spAutoFit/>
          </a:bodyPr>
          <a:p>
            <a:pPr marL="269875" indent="-269875"/>
            <a:r>
              <a:rPr lang="en-US" altLang="zh-CN" sz="1000" b="1" noProof="0" dirty="0">
                <a:ln>
                  <a:noFill/>
                </a:ln>
                <a:effectLst/>
                <a:uLnTx/>
                <a:uFillTx/>
                <a:sym typeface="宋体" panose="02010600030101010101" pitchFamily="2" charset="-122"/>
              </a:rPr>
              <a:t>       </a:t>
            </a:r>
            <a:r>
              <a:rPr lang="zh-CN" altLang="en-US" sz="1000" b="1" noProof="0" dirty="0">
                <a:ln>
                  <a:noFill/>
                </a:ln>
                <a:effectLst/>
                <a:uLnTx/>
                <a:uFillTx/>
                <a:sym typeface="宋体" panose="02010600030101010101" pitchFamily="2" charset="-122"/>
              </a:rPr>
              <a:t>（2019·全国</a:t>
            </a:r>
            <a:r>
              <a:rPr lang="zh-CN" altLang="en-US" sz="1000" b="1" noProof="0" dirty="0">
                <a:ln>
                  <a:noFill/>
                </a:ln>
                <a:effectLst/>
                <a:uLnTx/>
                <a:uFillTx/>
                <a:sym typeface="宋体" panose="02010600030101010101" pitchFamily="2" charset="-122"/>
              </a:rPr>
              <a:t>Ⅰ</a:t>
            </a:r>
            <a:r>
              <a:rPr lang="zh-CN" altLang="en-US" sz="1000" b="1" noProof="0" dirty="0">
                <a:ln>
                  <a:noFill/>
                </a:ln>
                <a:effectLst/>
                <a:uLnTx/>
                <a:uFillTx/>
                <a:sym typeface="宋体" panose="02010600030101010101" pitchFamily="2" charset="-122"/>
              </a:rPr>
              <a:t>卷</a:t>
            </a:r>
            <a:r>
              <a:rPr lang="en-US" altLang="zh-CN" sz="1000" b="1" noProof="0" dirty="0">
                <a:ln>
                  <a:noFill/>
                </a:ln>
                <a:effectLst/>
                <a:uLnTx/>
                <a:uFillTx/>
                <a:sym typeface="宋体" panose="02010600030101010101" pitchFamily="2" charset="-122"/>
              </a:rPr>
              <a:t>,</a:t>
            </a:r>
            <a:r>
              <a:rPr lang="zh-CN" altLang="en-US" sz="1000" b="1" noProof="0" dirty="0">
                <a:ln>
                  <a:noFill/>
                </a:ln>
                <a:effectLst/>
                <a:uLnTx/>
                <a:uFillTx/>
                <a:sym typeface="宋体" panose="02010600030101010101" pitchFamily="2" charset="-122"/>
              </a:rPr>
              <a:t>29）</a:t>
            </a:r>
            <a:r>
              <a:rPr lang="zh-CN" altLang="en-US" sz="1000" b="1" noProof="0" dirty="0">
                <a:ln>
                  <a:noFill/>
                </a:ln>
                <a:effectLst/>
                <a:uLnTx/>
                <a:uFillTx/>
              </a:rPr>
              <a:t>1915~1918年，《新青年》中“革命”“科学”“平等”“民主”等词出现频次大体相当；1919~1922年，“民主”出现次数不到“科学”的1/10，不及“革命”的1/20。这种变化可说明</a:t>
            </a:r>
            <a:endParaRPr lang="zh-CN" altLang="en-US" sz="1000" b="1" noProof="0" dirty="0">
              <a:ln>
                <a:noFill/>
              </a:ln>
              <a:effectLst/>
              <a:uLnTx/>
              <a:uFillTx/>
            </a:endParaRPr>
          </a:p>
          <a:p>
            <a:pPr marL="269875" indent="-269875"/>
            <a:r>
              <a:rPr lang="zh-CN" altLang="en-US" sz="1000" b="1" noProof="0" dirty="0">
                <a:ln>
                  <a:noFill/>
                </a:ln>
                <a:effectLst/>
                <a:uLnTx/>
                <a:uFillTx/>
              </a:rPr>
              <a:t>        A．新文化运动主流思想发生转变         B．国民革命运动受到民众普遍拥护</a:t>
            </a:r>
            <a:endParaRPr lang="zh-CN" altLang="en-US" sz="1000" b="1" noProof="0" dirty="0">
              <a:ln>
                <a:noFill/>
              </a:ln>
              <a:effectLst/>
              <a:uLnTx/>
              <a:uFillTx/>
            </a:endParaRPr>
          </a:p>
          <a:p>
            <a:pPr marL="269875" indent="-269875"/>
            <a:r>
              <a:rPr lang="zh-CN" altLang="en-US" sz="1000" b="1" noProof="0" dirty="0">
                <a:ln>
                  <a:noFill/>
                </a:ln>
                <a:effectLst/>
                <a:uLnTx/>
                <a:uFillTx/>
              </a:rPr>
              <a:t>        C．资本主义政体模式被知识界否定     D．中国社会主要矛盾发生改变</a:t>
            </a:r>
            <a:endParaRPr lang="zh-CN" altLang="en-US" sz="1000" b="1" noProof="0" dirty="0">
              <a:ln>
                <a:noFill/>
              </a:ln>
              <a:effectLst/>
              <a:uLnTx/>
              <a:uFillTx/>
            </a:endParaRPr>
          </a:p>
        </p:txBody>
      </p:sp>
      <p:sp>
        <p:nvSpPr>
          <p:cNvPr id="337983" name="Rectangle 63"/>
          <p:cNvSpPr>
            <a:spLocks noChangeArrowheads="1"/>
          </p:cNvSpPr>
          <p:nvPr/>
        </p:nvSpPr>
        <p:spPr bwMode="auto">
          <a:xfrm>
            <a:off x="406400" y="1428115"/>
            <a:ext cx="8448040" cy="966470"/>
          </a:xfrm>
          <a:prstGeom prst="rect">
            <a:avLst/>
          </a:prstGeom>
          <a:noFill/>
          <a:ln w="9525" algn="ctr">
            <a:noFill/>
            <a:miter lim="800000"/>
          </a:ln>
        </p:spPr>
        <p:txBody>
          <a:bodyPr wrap="square" anchor="ctr">
            <a:spAutoFit/>
          </a:bodyPr>
          <a:p>
            <a:pPr marR="0" lvl="0" algn="just" defTabSz="914400" rtl="0" eaLnBrk="0" fontAlgn="base" latinLnBrk="0" hangingPunct="0">
              <a:lnSpc>
                <a:spcPct val="114000"/>
              </a:lnSpc>
              <a:spcBef>
                <a:spcPct val="0"/>
              </a:spcBef>
              <a:spcAft>
                <a:spcPct val="0"/>
              </a:spcAft>
              <a:buClrTx/>
              <a:buSzPct val="128000"/>
              <a:buFont typeface="Wingdings" panose="05000000000000000000" pitchFamily="2" charset="2"/>
              <a:defRPr/>
            </a:pPr>
            <a:r>
              <a:rPr kumimoji="0" lang="zh-CN" altLang="en-US" sz="1000" b="1" i="0" u="none" strike="noStrike" kern="1200" cap="none" spc="0" normalizeH="0" baseline="0" noProof="0" dirty="0">
                <a:ln>
                  <a:noFill/>
                </a:ln>
                <a:effectLst/>
                <a:uLnTx/>
                <a:uFillTx/>
                <a:cs typeface="+mn-cs"/>
              </a:rPr>
              <a:t>(2018·全国Ⅰ卷</a:t>
            </a:r>
            <a:r>
              <a:rPr kumimoji="0" lang="en-US" altLang="zh-CN" sz="1000" b="1" i="0" u="none" strike="noStrike" kern="1200" cap="none" spc="0" normalizeH="0" baseline="0" noProof="0" dirty="0">
                <a:ln>
                  <a:noFill/>
                </a:ln>
                <a:effectLst/>
                <a:uLnTx/>
                <a:uFillTx/>
                <a:cs typeface="+mn-cs"/>
              </a:rPr>
              <a:t>,</a:t>
            </a:r>
            <a:r>
              <a:rPr kumimoji="0" lang="zh-CN" altLang="en-US" sz="1000" b="1" i="0" u="none" strike="noStrike" kern="1200" cap="none" spc="0" normalizeH="0" baseline="0" noProof="0" dirty="0">
                <a:ln>
                  <a:noFill/>
                </a:ln>
                <a:effectLst/>
                <a:uLnTx/>
                <a:uFillTx/>
                <a:cs typeface="+mn-cs"/>
              </a:rPr>
              <a:t>29)五四运动后,出现了社会主义是否适合中国国情的争论,有人反对走俄国</a:t>
            </a:r>
            <a:endParaRPr kumimoji="0" lang="zh-CN" altLang="en-US" sz="1000" b="1" i="0" u="none" strike="noStrike" kern="1200" cap="none" spc="0" normalizeH="0" baseline="0" noProof="0" dirty="0">
              <a:ln>
                <a:noFill/>
              </a:ln>
              <a:effectLst/>
              <a:uLnTx/>
              <a:uFillTx/>
              <a:cs typeface="+mn-cs"/>
            </a:endParaRPr>
          </a:p>
          <a:p>
            <a:pPr marR="0" lvl="0" algn="just" defTabSz="914400" rtl="0" eaLnBrk="0" fontAlgn="base" latinLnBrk="0" hangingPunct="0">
              <a:lnSpc>
                <a:spcPct val="114000"/>
              </a:lnSpc>
              <a:buClrTx/>
              <a:buSzPct val="128000"/>
              <a:buFont typeface="Wingdings" panose="05000000000000000000" pitchFamily="2" charset="2"/>
              <a:buNone/>
              <a:defRPr/>
            </a:pPr>
            <a:r>
              <a:rPr kumimoji="0" lang="zh-CN" altLang="en-US" sz="1000" b="1" i="0" u="none" strike="noStrike" kern="1200" cap="none" spc="0" normalizeH="0" baseline="0" noProof="0" dirty="0">
                <a:ln>
                  <a:noFill/>
                </a:ln>
                <a:effectLst/>
                <a:uLnTx/>
                <a:uFillTx/>
                <a:cs typeface="+mn-cs"/>
              </a:rPr>
              <a:t>式的道路,认为救中国只有一条路,就是“增加富力”,发展实业;还有人主张“采用劳农主义</a:t>
            </a:r>
            <a:endParaRPr kumimoji="0" lang="zh-CN" altLang="en-US" sz="1000" b="1" i="0" u="none" strike="noStrike" kern="1200" cap="none" spc="0" normalizeH="0" baseline="0" noProof="0" dirty="0">
              <a:ln>
                <a:noFill/>
              </a:ln>
              <a:effectLst/>
              <a:uLnTx/>
              <a:uFillTx/>
              <a:cs typeface="+mn-cs"/>
            </a:endParaRPr>
          </a:p>
          <a:p>
            <a:pPr marR="0" lvl="0" algn="just" defTabSz="914400" rtl="0" eaLnBrk="0" fontAlgn="base" latinLnBrk="0" hangingPunct="0">
              <a:lnSpc>
                <a:spcPct val="114000"/>
              </a:lnSpc>
              <a:buClrTx/>
              <a:buSzPct val="128000"/>
              <a:buFont typeface="Wingdings" panose="05000000000000000000" pitchFamily="2" charset="2"/>
              <a:buNone/>
              <a:defRPr/>
            </a:pPr>
            <a:r>
              <a:rPr kumimoji="0" lang="zh-CN" altLang="en-US" sz="1000" b="1" i="0" u="none" strike="noStrike" kern="1200" cap="none" spc="0" normalizeH="0" baseline="0" noProof="0" dirty="0">
                <a:ln>
                  <a:noFill/>
                </a:ln>
                <a:effectLst/>
                <a:uLnTx/>
                <a:uFillTx/>
                <a:cs typeface="+mn-cs"/>
              </a:rPr>
              <a:t>的直接行动,达到社会革命的目的”。这场争论(　　)</a:t>
            </a:r>
            <a:endParaRPr kumimoji="0" lang="zh-CN" altLang="en-US" sz="1000" b="1" i="0" u="none" strike="noStrike" kern="1200" cap="none" spc="0" normalizeH="0" baseline="0" noProof="0" dirty="0">
              <a:ln>
                <a:noFill/>
              </a:ln>
              <a:effectLst/>
              <a:uLnTx/>
              <a:uFillTx/>
              <a:cs typeface="+mn-cs"/>
            </a:endParaRPr>
          </a:p>
          <a:p>
            <a:pPr marL="0" marR="0" lvl="0" algn="just" defTabSz="914400" rtl="0" eaLnBrk="0" fontAlgn="base" latinLnBrk="0" hangingPunct="0">
              <a:lnSpc>
                <a:spcPct val="114000"/>
              </a:lnSpc>
              <a:buClrTx/>
              <a:buSzPct val="128000"/>
              <a:buFontTx/>
              <a:buNone/>
              <a:defRPr/>
            </a:pPr>
            <a:r>
              <a:rPr kumimoji="0" lang="zh-CN" altLang="en-US" sz="1000" b="1" i="0" u="none" strike="noStrike" kern="1200" cap="none" spc="0" normalizeH="0" baseline="0" noProof="0" dirty="0">
                <a:ln>
                  <a:noFill/>
                </a:ln>
                <a:effectLst/>
                <a:uLnTx/>
                <a:uFillTx/>
                <a:cs typeface="+mn-cs"/>
              </a:rPr>
              <a:t> A.确定了新民主主义革命的道路                      B.使思想界认清了欧美的社会制度</a:t>
            </a:r>
            <a:endParaRPr kumimoji="0" lang="zh-CN" altLang="en-US" sz="1000" b="1" i="0" u="none" strike="noStrike" kern="1200" cap="none" spc="0" normalizeH="0" baseline="0" noProof="0" dirty="0">
              <a:ln>
                <a:noFill/>
              </a:ln>
              <a:effectLst/>
              <a:uLnTx/>
              <a:uFillTx/>
              <a:cs typeface="+mn-cs"/>
            </a:endParaRPr>
          </a:p>
          <a:p>
            <a:pPr marL="0" marR="0" lvl="0" algn="just" defTabSz="914400" rtl="0" eaLnBrk="0" fontAlgn="base" latinLnBrk="0" hangingPunct="0">
              <a:lnSpc>
                <a:spcPct val="114000"/>
              </a:lnSpc>
              <a:buClrTx/>
              <a:buSzPct val="128000"/>
              <a:buFontTx/>
              <a:buNone/>
              <a:defRPr/>
            </a:pPr>
            <a:r>
              <a:rPr kumimoji="0" lang="zh-CN" altLang="en-US" sz="1000" b="1" i="0" u="none" strike="noStrike" kern="1200" cap="none" spc="0" normalizeH="0" baseline="0" noProof="0" dirty="0">
                <a:ln>
                  <a:noFill/>
                </a:ln>
                <a:effectLst/>
                <a:uLnTx/>
                <a:uFillTx/>
                <a:cs typeface="+mn-cs"/>
              </a:rPr>
              <a:t> C.在思想上为中国共产党的成立准备了条件    D.消除了知识分子在救亡图存方式上的分歧</a:t>
            </a:r>
            <a:endParaRPr kumimoji="0" lang="zh-CN" altLang="en-US" sz="1000" b="1" i="0" u="none" strike="noStrike" kern="1200" cap="none" spc="0" normalizeH="0" baseline="0" noProof="0" dirty="0">
              <a:ln>
                <a:noFill/>
              </a:ln>
              <a:effectLst/>
              <a:uLnTx/>
              <a:uFillTx/>
              <a:cs typeface="+mn-cs"/>
            </a:endParaRPr>
          </a:p>
        </p:txBody>
      </p:sp>
      <p:sp>
        <p:nvSpPr>
          <p:cNvPr id="7" name="文本框 6"/>
          <p:cNvSpPr txBox="1"/>
          <p:nvPr/>
        </p:nvSpPr>
        <p:spPr>
          <a:xfrm>
            <a:off x="4994275" y="1616075"/>
            <a:ext cx="328295" cy="521970"/>
          </a:xfrm>
          <a:prstGeom prst="rect">
            <a:avLst/>
          </a:prstGeom>
          <a:noFill/>
        </p:spPr>
        <p:txBody>
          <a:bodyPr wrap="square" rtlCol="0">
            <a:spAutoFit/>
          </a:bodyPr>
          <a:p>
            <a:r>
              <a:rPr lang="en-US" altLang="zh-CN" sz="2800"/>
              <a:t>c</a:t>
            </a:r>
            <a:endParaRPr lang="en-US" altLang="zh-CN" sz="2800"/>
          </a:p>
        </p:txBody>
      </p:sp>
      <p:sp>
        <p:nvSpPr>
          <p:cNvPr id="13" name="矩形 12"/>
          <p:cNvSpPr/>
          <p:nvPr/>
        </p:nvSpPr>
        <p:spPr>
          <a:xfrm>
            <a:off x="1569085" y="1483360"/>
            <a:ext cx="694055"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标题 1"/>
          <p:cNvSpPr>
            <a:spLocks noGrp="1"/>
          </p:cNvSpPr>
          <p:nvPr/>
        </p:nvSpPr>
        <p:spPr>
          <a:xfrm>
            <a:off x="406096" y="-21034"/>
            <a:ext cx="4947399" cy="539962"/>
          </a:xfrm>
          <a:prstGeom prst="rect">
            <a:avLst/>
          </a:prstGeom>
          <a:noFill/>
          <a:ln w="9525">
            <a:noFill/>
          </a:ln>
        </p:spPr>
        <p:txBody>
          <a:bodyPr vert="horz" wrap="square" lIns="43196" tIns="21598" rIns="43196" bIns="21598" anchor="ctr"/>
          <a:lstStyle>
            <a:lvl1pPr marL="0" lvl="0" indent="0" algn="ctr" defTabSz="431800" rtl="0" eaLnBrk="1" fontAlgn="base" latinLnBrk="0" hangingPunct="1">
              <a:lnSpc>
                <a:spcPct val="100000"/>
              </a:lnSpc>
              <a:spcBef>
                <a:spcPct val="0"/>
              </a:spcBef>
              <a:spcAft>
                <a:spcPct val="0"/>
              </a:spcAft>
              <a:buNone/>
              <a:defRPr sz="2080" b="0" i="0" u="none" kern="1200" baseline="0">
                <a:solidFill>
                  <a:schemeClr val="tx2"/>
                </a:solidFill>
                <a:latin typeface="+mj-lt"/>
                <a:ea typeface="+mj-ea"/>
                <a:cs typeface="+mj-cs"/>
              </a:defRPr>
            </a:lvl1pPr>
          </a:lstStyle>
          <a:p>
            <a:pPr algn="l">
              <a:buFont typeface="Wingdings" panose="05000000000000000000" pitchFamily="2" charset="2"/>
            </a:pPr>
            <a:r>
              <a:rPr lang="zh-CN" altLang="en-US" dirty="0">
                <a:latin typeface="华文中宋" panose="02010600040101010101" pitchFamily="2" charset="-122"/>
                <a:ea typeface="华文中宋" panose="02010600040101010101" pitchFamily="2" charset="-122"/>
              </a:rPr>
              <a:t>一、学业质量水平要求</a:t>
            </a:r>
            <a:endParaRPr lang="zh-CN" altLang="en-US" dirty="0">
              <a:latin typeface="华文中宋" panose="02010600040101010101" pitchFamily="2" charset="-122"/>
              <a:ea typeface="华文中宋" panose="02010600040101010101" pitchFamily="2" charset="-122"/>
            </a:endParaRPr>
          </a:p>
        </p:txBody>
      </p:sp>
      <p:sp>
        <p:nvSpPr>
          <p:cNvPr id="10" name="矩形 9"/>
          <p:cNvSpPr/>
          <p:nvPr/>
        </p:nvSpPr>
        <p:spPr>
          <a:xfrm>
            <a:off x="2599055" y="1473835"/>
            <a:ext cx="561975" cy="20701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88290" y="2595880"/>
            <a:ext cx="5361940" cy="441325"/>
          </a:xfrm>
          <a:prstGeom prst="rect">
            <a:avLst/>
          </a:prstGeom>
          <a:noFill/>
        </p:spPr>
        <p:txBody>
          <a:bodyPr wrap="square" rtlCol="0" anchor="t">
            <a:spAutoFit/>
          </a:bodyPr>
          <a:p>
            <a:pPr marR="0" lvl="0" algn="just" defTabSz="914400" rtl="0" eaLnBrk="0" fontAlgn="base" latinLnBrk="0" hangingPunct="0">
              <a:lnSpc>
                <a:spcPct val="114000"/>
              </a:lnSpc>
              <a:spcBef>
                <a:spcPct val="0"/>
              </a:spcBef>
              <a:spcAft>
                <a:spcPct val="0"/>
              </a:spcAft>
              <a:buClrTx/>
              <a:buSzPct val="128000"/>
              <a:buFont typeface="Wingdings" panose="05000000000000000000" pitchFamily="2" charset="2"/>
              <a:defRPr/>
            </a:pPr>
            <a:r>
              <a:rPr lang="en-US" altLang="zh-CN" sz="1000" b="1" noProof="0" dirty="0">
                <a:ln>
                  <a:noFill/>
                </a:ln>
                <a:solidFill>
                  <a:srgbClr val="FF0000"/>
                </a:solidFill>
                <a:effectLst/>
                <a:uLnTx/>
                <a:uFillTx/>
                <a:latin typeface="微软雅黑" panose="020B0503020204020204" charset="-122"/>
                <a:ea typeface="微软雅黑" panose="020B0503020204020204" charset="-122"/>
                <a:sym typeface="+mn-ea"/>
              </a:rPr>
              <a:t>       </a:t>
            </a:r>
            <a:r>
              <a:rPr lang="zh-CN" altLang="en-US" sz="1000" b="1" noProof="0" dirty="0">
                <a:ln>
                  <a:noFill/>
                </a:ln>
                <a:solidFill>
                  <a:srgbClr val="FF0000"/>
                </a:solidFill>
                <a:effectLst/>
                <a:uLnTx/>
                <a:uFillTx/>
                <a:latin typeface="微软雅黑" panose="020B0503020204020204" charset="-122"/>
                <a:ea typeface="微软雅黑" panose="020B0503020204020204" charset="-122"/>
                <a:sym typeface="+mn-ea"/>
              </a:rPr>
              <a:t>阶段性时间</a:t>
            </a:r>
            <a:r>
              <a:rPr lang="zh-CN" altLang="en-US" sz="1000" b="1" noProof="0" dirty="0">
                <a:ln>
                  <a:noFill/>
                </a:ln>
                <a:solidFill>
                  <a:srgbClr val="FF0000"/>
                </a:solidFill>
                <a:effectLst/>
                <a:uLnTx/>
                <a:uFillTx/>
                <a:sym typeface="+mn-ea"/>
              </a:rPr>
              <a:t>是高考试题中时间信息出现的重要形式，</a:t>
            </a:r>
            <a:r>
              <a:rPr lang="zh-CN" altLang="en-US" sz="1000" b="1" noProof="0" dirty="0">
                <a:ln>
                  <a:noFill/>
                </a:ln>
                <a:solidFill>
                  <a:srgbClr val="FF0000"/>
                </a:solidFill>
                <a:effectLst/>
                <a:uLnTx/>
                <a:uFillTx/>
                <a:latin typeface="微软雅黑" panose="020B0503020204020204" charset="-122"/>
                <a:ea typeface="微软雅黑" panose="020B0503020204020204" charset="-122"/>
                <a:sym typeface="+mn-ea"/>
              </a:rPr>
              <a:t>阶段特征</a:t>
            </a:r>
            <a:r>
              <a:rPr lang="zh-CN" altLang="en-US" sz="1000" b="1" noProof="0" dirty="0">
                <a:ln>
                  <a:noFill/>
                </a:ln>
                <a:solidFill>
                  <a:srgbClr val="FF0000"/>
                </a:solidFill>
                <a:effectLst/>
                <a:uLnTx/>
                <a:uFillTx/>
                <a:sym typeface="+mn-ea"/>
              </a:rPr>
              <a:t>是高考情境创设的重要依托，</a:t>
            </a:r>
            <a:r>
              <a:rPr lang="zh-CN" altLang="en-US" sz="1000" b="1" noProof="0" dirty="0">
                <a:ln>
                  <a:noFill/>
                </a:ln>
                <a:solidFill>
                  <a:srgbClr val="FF0000"/>
                </a:solidFill>
                <a:effectLst/>
                <a:uLnTx/>
                <a:uFillTx/>
                <a:latin typeface="微软雅黑" panose="020B0503020204020204" charset="-122"/>
                <a:ea typeface="微软雅黑" panose="020B0503020204020204" charset="-122"/>
                <a:sym typeface="+mn-ea"/>
              </a:rPr>
              <a:t>分析、综合、联系、比较</a:t>
            </a:r>
            <a:r>
              <a:rPr lang="zh-CN" altLang="en-US" sz="1000" b="1" noProof="0" dirty="0">
                <a:ln>
                  <a:noFill/>
                </a:ln>
                <a:solidFill>
                  <a:srgbClr val="FF0000"/>
                </a:solidFill>
                <a:effectLst/>
                <a:uLnTx/>
                <a:uFillTx/>
                <a:sym typeface="+mn-ea"/>
              </a:rPr>
              <a:t>是解决高考问题的必备能力，</a:t>
            </a:r>
            <a:r>
              <a:rPr lang="zh-CN" altLang="en-US" sz="1000" b="1" noProof="0" dirty="0">
                <a:ln>
                  <a:noFill/>
                </a:ln>
                <a:solidFill>
                  <a:srgbClr val="FF0000"/>
                </a:solidFill>
                <a:effectLst/>
                <a:uLnTx/>
                <a:uFillTx/>
                <a:latin typeface="微软雅黑" panose="020B0503020204020204" charset="-122"/>
                <a:ea typeface="微软雅黑" panose="020B0503020204020204" charset="-122"/>
                <a:sym typeface="+mn-ea"/>
              </a:rPr>
              <a:t>主要事件</a:t>
            </a:r>
            <a:r>
              <a:rPr lang="zh-CN" altLang="en-US" sz="1000" b="1" noProof="0" dirty="0">
                <a:ln>
                  <a:noFill/>
                </a:ln>
                <a:solidFill>
                  <a:srgbClr val="FF0000"/>
                </a:solidFill>
                <a:effectLst/>
                <a:uLnTx/>
                <a:uFillTx/>
                <a:sym typeface="+mn-ea"/>
              </a:rPr>
              <a:t>是高考题的必然选择。</a:t>
            </a:r>
            <a:endParaRPr lang="zh-CN" altLang="en-US" sz="1000" b="1" noProof="0" dirty="0">
              <a:ln>
                <a:noFill/>
              </a:ln>
              <a:solidFill>
                <a:srgbClr val="FF0000"/>
              </a:solidFill>
              <a:effectLst/>
              <a:uLnTx/>
              <a:uFillTx/>
              <a:sym typeface="+mn-ea"/>
            </a:endParaRPr>
          </a:p>
        </p:txBody>
      </p:sp>
      <p:sp>
        <p:nvSpPr>
          <p:cNvPr id="15" name="文本框 14"/>
          <p:cNvSpPr txBox="1"/>
          <p:nvPr/>
        </p:nvSpPr>
        <p:spPr>
          <a:xfrm>
            <a:off x="4819015" y="600710"/>
            <a:ext cx="328295" cy="521970"/>
          </a:xfrm>
          <a:prstGeom prst="rect">
            <a:avLst/>
          </a:prstGeom>
          <a:noFill/>
        </p:spPr>
        <p:txBody>
          <a:bodyPr wrap="square" rtlCol="0">
            <a:spAutoFit/>
          </a:bodyPr>
          <a:p>
            <a:r>
              <a:rPr lang="en-US" altLang="zh-CN" sz="2800"/>
              <a:t>A</a:t>
            </a:r>
            <a:endParaRPr lang="en-US" altLang="zh-CN" sz="2800"/>
          </a:p>
        </p:txBody>
      </p:sp>
      <p:sp>
        <p:nvSpPr>
          <p:cNvPr id="19" name="矩形 18"/>
          <p:cNvSpPr/>
          <p:nvPr/>
        </p:nvSpPr>
        <p:spPr>
          <a:xfrm>
            <a:off x="1724660" y="403225"/>
            <a:ext cx="755650"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1724660" y="600710"/>
            <a:ext cx="755650" cy="1974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4291965" y="1473835"/>
            <a:ext cx="297815" cy="20701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5207635" y="564515"/>
            <a:ext cx="289560"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458845" y="403225"/>
            <a:ext cx="382270"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83870" y="734695"/>
            <a:ext cx="636905"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20775" y="600710"/>
            <a:ext cx="504190"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3"/>
          <p:cNvSpPr/>
          <p:nvPr/>
        </p:nvSpPr>
        <p:spPr>
          <a:xfrm>
            <a:off x="483870" y="1220470"/>
            <a:ext cx="78486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200" b="1" dirty="0">
                <a:solidFill>
                  <a:srgbClr val="0000FF"/>
                </a:solidFill>
                <a:latin typeface="微软雅黑" panose="020B0503020204020204" charset="-122"/>
                <a:ea typeface="微软雅黑" panose="020B0503020204020204" charset="-122"/>
              </a:rPr>
              <a:t>显性时间</a:t>
            </a:r>
            <a:endParaRPr lang="zh-CN" altLang="en-US" sz="1200" b="1" dirty="0">
              <a:solidFill>
                <a:srgbClr val="0000FF"/>
              </a:solidFill>
              <a:latin typeface="微软雅黑" panose="020B0503020204020204" charset="-122"/>
              <a:ea typeface="微软雅黑" panose="020B0503020204020204" charset="-122"/>
            </a:endParaRPr>
          </a:p>
        </p:txBody>
      </p:sp>
      <p:sp>
        <p:nvSpPr>
          <p:cNvPr id="5" name="Text Box 11"/>
          <p:cNvSpPr/>
          <p:nvPr/>
        </p:nvSpPr>
        <p:spPr>
          <a:xfrm rot="21407409">
            <a:off x="1315085" y="1110615"/>
            <a:ext cx="127508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rPr>
              <a:t>1912—1923</a:t>
            </a:r>
            <a:endPar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8" name="矩形 3"/>
          <p:cNvSpPr/>
          <p:nvPr/>
        </p:nvSpPr>
        <p:spPr>
          <a:xfrm>
            <a:off x="2925445" y="1189990"/>
            <a:ext cx="704850" cy="32448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800" b="1" dirty="0">
                <a:solidFill>
                  <a:srgbClr val="0000FF"/>
                </a:solidFill>
                <a:latin typeface="微软雅黑" panose="020B0503020204020204" charset="-122"/>
                <a:ea typeface="微软雅黑" panose="020B0503020204020204" charset="-122"/>
                <a:sym typeface="Franklin Gothic Book" panose="020B0503020102020204"/>
              </a:rPr>
              <a:t>共时性维度</a:t>
            </a:r>
            <a:endParaRPr lang="zh-CN" altLang="en-US" sz="800" b="1" dirty="0">
              <a:solidFill>
                <a:srgbClr val="0000FF"/>
              </a:solidFill>
              <a:latin typeface="微软雅黑" panose="020B0503020204020204" charset="-122"/>
              <a:ea typeface="微软雅黑" panose="020B0503020204020204" charset="-122"/>
              <a:sym typeface="Franklin Gothic Book" panose="020B0503020102020204"/>
            </a:endParaRPr>
          </a:p>
          <a:p>
            <a:pPr>
              <a:buFont typeface="Wingdings" panose="05000000000000000000" pitchFamily="2" charset="2"/>
            </a:pPr>
            <a:r>
              <a:rPr lang="zh-CN" altLang="en-US" sz="800" b="1" dirty="0">
                <a:solidFill>
                  <a:srgbClr val="0000FF"/>
                </a:solidFill>
                <a:latin typeface="微软雅黑" panose="020B0503020204020204" charset="-122"/>
                <a:ea typeface="微软雅黑" panose="020B0503020204020204" charset="-122"/>
              </a:rPr>
              <a:t>历时性维度</a:t>
            </a:r>
            <a:endParaRPr lang="zh-CN" altLang="en-US" sz="800" b="1" dirty="0">
              <a:solidFill>
                <a:srgbClr val="0000FF"/>
              </a:solidFill>
              <a:latin typeface="微软雅黑" panose="020B0503020204020204" charset="-122"/>
              <a:ea typeface="微软雅黑" panose="020B0503020204020204" charset="-122"/>
            </a:endParaRPr>
          </a:p>
        </p:txBody>
      </p:sp>
      <p:sp>
        <p:nvSpPr>
          <p:cNvPr id="29" name="Text Box 11"/>
          <p:cNvSpPr/>
          <p:nvPr/>
        </p:nvSpPr>
        <p:spPr>
          <a:xfrm rot="21407409">
            <a:off x="3803015" y="1110615"/>
            <a:ext cx="127508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600" b="1" dirty="0">
                <a:solidFill>
                  <a:srgbClr val="FF0000"/>
                </a:solidFill>
                <a:latin typeface="Franklin Gothic Book" panose="020B0503020102020204"/>
                <a:ea typeface="黑体" panose="02010609060101010101" pitchFamily="49" charset="-122"/>
                <a:sym typeface="Franklin Gothic Book" panose="020B0503020102020204"/>
              </a:rPr>
              <a:t>新文化运动</a:t>
            </a:r>
            <a:endParaRPr lang="zh-CN" altLang="en-US"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0" name="矩形 29"/>
          <p:cNvSpPr/>
          <p:nvPr/>
        </p:nvSpPr>
        <p:spPr>
          <a:xfrm>
            <a:off x="2654935" y="403225"/>
            <a:ext cx="551815" cy="1974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
          <p:cNvSpPr/>
          <p:nvPr/>
        </p:nvSpPr>
        <p:spPr>
          <a:xfrm>
            <a:off x="3161030" y="117475"/>
            <a:ext cx="81407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200" b="1" dirty="0">
                <a:solidFill>
                  <a:srgbClr val="0000FF"/>
                </a:solidFill>
                <a:latin typeface="微软雅黑" panose="020B0503020204020204" charset="-122"/>
                <a:ea typeface="微软雅黑" panose="020B0503020204020204" charset="-122"/>
                <a:sym typeface="Franklin Gothic Book" panose="020B0503020102020204"/>
              </a:rPr>
              <a:t>阶段特征</a:t>
            </a:r>
            <a:endParaRPr lang="zh-CN" altLang="en-US" sz="1200" b="1" dirty="0">
              <a:solidFill>
                <a:srgbClr val="0000FF"/>
              </a:solidFill>
              <a:latin typeface="微软雅黑" panose="020B0503020204020204" charset="-122"/>
              <a:ea typeface="微软雅黑" panose="020B0503020204020204" charset="-122"/>
            </a:endParaRPr>
          </a:p>
        </p:txBody>
      </p:sp>
      <p:sp>
        <p:nvSpPr>
          <p:cNvPr id="32" name="Text Box 11"/>
          <p:cNvSpPr/>
          <p:nvPr/>
        </p:nvSpPr>
        <p:spPr>
          <a:xfrm rot="21407409">
            <a:off x="4069715" y="81915"/>
            <a:ext cx="1242695" cy="3987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前期：民主科学</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后期：马克思主义</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4" name="矩形 3"/>
          <p:cNvSpPr/>
          <p:nvPr/>
        </p:nvSpPr>
        <p:spPr>
          <a:xfrm>
            <a:off x="521970" y="2394585"/>
            <a:ext cx="78486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200" b="1" dirty="0">
                <a:solidFill>
                  <a:srgbClr val="0000FF"/>
                </a:solidFill>
                <a:latin typeface="微软雅黑" panose="020B0503020204020204" charset="-122"/>
                <a:ea typeface="微软雅黑" panose="020B0503020204020204" charset="-122"/>
              </a:rPr>
              <a:t>隐性时间</a:t>
            </a:r>
            <a:endParaRPr lang="zh-CN" altLang="en-US" sz="1200" b="1" dirty="0">
              <a:solidFill>
                <a:srgbClr val="0000FF"/>
              </a:solidFill>
              <a:latin typeface="微软雅黑" panose="020B0503020204020204" charset="-122"/>
              <a:ea typeface="微软雅黑" panose="020B0503020204020204" charset="-122"/>
            </a:endParaRPr>
          </a:p>
        </p:txBody>
      </p:sp>
      <p:sp>
        <p:nvSpPr>
          <p:cNvPr id="35" name="Text Box 11"/>
          <p:cNvSpPr/>
          <p:nvPr/>
        </p:nvSpPr>
        <p:spPr>
          <a:xfrm rot="21407409">
            <a:off x="1370965" y="2326640"/>
            <a:ext cx="1275080" cy="33718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rPr>
              <a:t>1919—1923</a:t>
            </a:r>
            <a:endParaRPr lang="en-US" altLang="zh-CN" sz="16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6" name="矩形 3"/>
          <p:cNvSpPr/>
          <p:nvPr/>
        </p:nvSpPr>
        <p:spPr>
          <a:xfrm>
            <a:off x="2880360" y="2394585"/>
            <a:ext cx="704850" cy="201295"/>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800" b="1" dirty="0">
                <a:solidFill>
                  <a:srgbClr val="0000FF"/>
                </a:solidFill>
                <a:latin typeface="微软雅黑" panose="020B0503020204020204" charset="-122"/>
                <a:ea typeface="微软雅黑" panose="020B0503020204020204" charset="-122"/>
                <a:sym typeface="Franklin Gothic Book" panose="020B0503020102020204"/>
              </a:rPr>
              <a:t>共时性维度</a:t>
            </a:r>
            <a:endParaRPr lang="zh-CN" altLang="en-US" sz="800" b="1" dirty="0">
              <a:solidFill>
                <a:srgbClr val="0000FF"/>
              </a:solidFill>
              <a:latin typeface="微软雅黑" panose="020B0503020204020204" charset="-122"/>
              <a:ea typeface="微软雅黑" panose="020B0503020204020204" charset="-122"/>
            </a:endParaRPr>
          </a:p>
        </p:txBody>
      </p:sp>
      <p:sp>
        <p:nvSpPr>
          <p:cNvPr id="37" name="Text Box 11"/>
          <p:cNvSpPr/>
          <p:nvPr/>
        </p:nvSpPr>
        <p:spPr>
          <a:xfrm rot="21407409">
            <a:off x="3637280" y="2357120"/>
            <a:ext cx="1275080" cy="27559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200" b="1" dirty="0">
                <a:solidFill>
                  <a:srgbClr val="FF0000"/>
                </a:solidFill>
                <a:latin typeface="Franklin Gothic Book" panose="020B0503020102020204"/>
                <a:ea typeface="黑体" panose="02010609060101010101" pitchFamily="49" charset="-122"/>
                <a:sym typeface="Franklin Gothic Book" panose="020B0503020102020204"/>
              </a:rPr>
              <a:t>中国共产党成立</a:t>
            </a:r>
            <a:endParaRPr lang="zh-CN" altLang="en-US" sz="12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38" name="矩形 3"/>
          <p:cNvSpPr/>
          <p:nvPr/>
        </p:nvSpPr>
        <p:spPr>
          <a:xfrm>
            <a:off x="3458845" y="1779905"/>
            <a:ext cx="814070" cy="262890"/>
          </a:xfrm>
          <a:prstGeom prst="rect">
            <a:avLst/>
          </a:prstGeom>
          <a:noFill/>
          <a:ln w="12700" cmpd="sng">
            <a:solidFill>
              <a:schemeClr val="accent1">
                <a:shade val="50000"/>
              </a:schemeClr>
            </a:solidFill>
            <a:prstDash val="solid"/>
          </a:ln>
        </p:spPr>
        <p:txBody>
          <a:bodyPr wrap="square" lIns="79600" tIns="39800" rIns="79600" bIns="39800">
            <a:spAutoFit/>
          </a:bodyPr>
          <a:p>
            <a:pPr>
              <a:buFont typeface="Wingdings" panose="05000000000000000000" pitchFamily="2" charset="2"/>
            </a:pPr>
            <a:r>
              <a:rPr lang="zh-CN" altLang="en-US" sz="1200" b="1" dirty="0">
                <a:solidFill>
                  <a:srgbClr val="0000FF"/>
                </a:solidFill>
                <a:latin typeface="微软雅黑" panose="020B0503020204020204" charset="-122"/>
                <a:ea typeface="微软雅黑" panose="020B0503020204020204" charset="-122"/>
                <a:sym typeface="Franklin Gothic Book" panose="020B0503020102020204"/>
              </a:rPr>
              <a:t>阶段特征</a:t>
            </a:r>
            <a:endParaRPr lang="zh-CN" altLang="en-US" sz="1200" b="1" dirty="0">
              <a:solidFill>
                <a:srgbClr val="0000FF"/>
              </a:solidFill>
              <a:latin typeface="微软雅黑" panose="020B0503020204020204" charset="-122"/>
              <a:ea typeface="微软雅黑" panose="020B0503020204020204" charset="-122"/>
            </a:endParaRPr>
          </a:p>
        </p:txBody>
      </p:sp>
      <p:sp>
        <p:nvSpPr>
          <p:cNvPr id="39" name="Text Box 11"/>
          <p:cNvSpPr/>
          <p:nvPr/>
        </p:nvSpPr>
        <p:spPr>
          <a:xfrm rot="21407409">
            <a:off x="4393565" y="2045970"/>
            <a:ext cx="1097280" cy="24511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rPr>
              <a:t>共产党成立条件</a:t>
            </a:r>
            <a:endParaRPr lang="zh-CN" altLang="en-US" sz="10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58" name="Text Box 11"/>
          <p:cNvSpPr/>
          <p:nvPr/>
        </p:nvSpPr>
        <p:spPr>
          <a:xfrm rot="21407409">
            <a:off x="516890" y="955040"/>
            <a:ext cx="854710" cy="1198880"/>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rPr>
              <a:t>比较分析综合</a:t>
            </a:r>
            <a:endParaRPr lang="zh-CN" altLang="zh-CN"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linds(horizont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2"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linds(horizontal)">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linds(horizontal)">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linds(horizontal)">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linds(horizontal)">
                                      <p:cBhvr>
                                        <p:cTn id="94" dur="500"/>
                                        <p:tgtEl>
                                          <p:spTgt spid="38"/>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blinds(horizontal)">
                                      <p:cBhvr>
                                        <p:cTn id="97" dur="500"/>
                                        <p:tgtEl>
                                          <p:spTgt spid="1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blinds(horizontal)">
                                      <p:cBhvr>
                                        <p:cTn id="105" dur="500"/>
                                        <p:tgtEl>
                                          <p:spTgt spid="3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2"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blinds(horizontal)">
                                      <p:cBhvr>
                                        <p:cTn id="110" dur="500"/>
                                        <p:tgtEl>
                                          <p:spTgt spid="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blinds(horizontal)">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blinds(horizontal)">
                                      <p:cBhvr>
                                        <p:cTn id="1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5" grpId="1"/>
      <p:bldP spid="19" grpId="0" bldLvl="0" animBg="1"/>
      <p:bldP spid="21" grpId="0" bldLvl="0" animBg="1"/>
      <p:bldP spid="3" grpId="0" bldLvl="0" animBg="1"/>
      <p:bldP spid="5" grpId="0" bldLvl="0" animBg="1"/>
      <p:bldP spid="18" grpId="0" bldLvl="0" animBg="1"/>
      <p:bldP spid="29" grpId="0" bldLvl="0" animBg="1"/>
      <p:bldP spid="4" grpId="0" bldLvl="0" animBg="1"/>
      <p:bldP spid="2" grpId="0" bldLvl="0" animBg="1"/>
      <p:bldP spid="12" grpId="0" bldLvl="0" animBg="1"/>
      <p:bldP spid="6" grpId="0" bldLvl="0" animBg="1"/>
      <p:bldP spid="30" grpId="0" bldLvl="0" animBg="1"/>
      <p:bldP spid="31" grpId="0" bldLvl="0" animBg="1"/>
      <p:bldP spid="32" grpId="0" bldLvl="0" animBg="1"/>
      <p:bldP spid="15" grpId="2"/>
      <p:bldP spid="13" grpId="0" animBg="1"/>
      <p:bldP spid="34" grpId="0" bldLvl="0" animBg="1"/>
      <p:bldP spid="35" grpId="0" bldLvl="0" animBg="1"/>
      <p:bldP spid="36" grpId="0" bldLvl="0" animBg="1"/>
      <p:bldP spid="37" grpId="0" bldLvl="0" animBg="1"/>
      <p:bldP spid="38" grpId="0" bldLvl="0" animBg="1"/>
      <p:bldP spid="10" grpId="0" animBg="1"/>
      <p:bldP spid="24" grpId="0" animBg="1"/>
      <p:bldP spid="39" grpId="0" bldLvl="0" animBg="1"/>
      <p:bldP spid="58" grpId="0" bldLvl="0" animBg="1"/>
      <p:bldP spid="7" grpId="2"/>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39725" y="186690"/>
            <a:ext cx="5080000" cy="398780"/>
          </a:xfrm>
          <a:prstGeom prst="rect">
            <a:avLst/>
          </a:prstGeom>
          <a:noFill/>
          <a:ln w="9525">
            <a:noFill/>
          </a:ln>
        </p:spPr>
        <p:txBody>
          <a:bodyPr>
            <a:spAutoFit/>
          </a:bodyPr>
          <a:p>
            <a:r>
              <a:rPr lang="zh-CN" sz="2000">
                <a:latin typeface="Calibri" panose="020F0502020204030204" charset="0"/>
                <a:ea typeface="宋体" panose="02010600030101010101" pitchFamily="2" charset="-122"/>
              </a:rPr>
              <a:t>二、时空大概念</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14" name="Text Box 11"/>
          <p:cNvSpPr/>
          <p:nvPr/>
        </p:nvSpPr>
        <p:spPr>
          <a:xfrm rot="21407409">
            <a:off x="2358390" y="21018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长度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22530" name="标题 1"/>
          <p:cNvSpPr>
            <a:spLocks noGrp="1"/>
          </p:cNvSpPr>
          <p:nvPr/>
        </p:nvSpPr>
        <p:spPr>
          <a:xfrm>
            <a:off x="373888" y="498488"/>
            <a:ext cx="3887724" cy="539962"/>
          </a:xfrm>
          <a:prstGeom prst="rect">
            <a:avLst/>
          </a:prstGeom>
          <a:noFill/>
          <a:ln w="9525">
            <a:noFill/>
          </a:ln>
        </p:spPr>
        <p:txBody>
          <a:bodyPr vert="horz" wrap="square" lIns="43196" tIns="21598" rIns="43196" bIns="21598" anchor="ctr"/>
          <a:lstStyle>
            <a:lvl1pPr marL="0" lvl="0" indent="0" algn="ctr" defTabSz="431800" rtl="0" eaLnBrk="1" fontAlgn="base" latinLnBrk="0" hangingPunct="1">
              <a:lnSpc>
                <a:spcPct val="100000"/>
              </a:lnSpc>
              <a:spcBef>
                <a:spcPct val="0"/>
              </a:spcBef>
              <a:spcAft>
                <a:spcPct val="0"/>
              </a:spcAft>
              <a:buNone/>
              <a:defRPr sz="2080" b="0" i="0" u="none" kern="1200" baseline="0">
                <a:solidFill>
                  <a:schemeClr val="tx2"/>
                </a:solidFill>
                <a:latin typeface="+mj-lt"/>
                <a:ea typeface="+mj-ea"/>
                <a:cs typeface="+mj-cs"/>
              </a:defRPr>
            </a:lvl1pPr>
          </a:lstStyle>
          <a:p>
            <a:pPr algn="l"/>
            <a:r>
              <a:rPr lang="zh-CN" altLang="en-US" dirty="0">
                <a:latin typeface="华文中宋" panose="02010600040101010101" pitchFamily="2" charset="-122"/>
                <a:ea typeface="华文中宋" panose="02010600040101010101" pitchFamily="2" charset="-122"/>
              </a:rPr>
              <a:t>目标：</a:t>
            </a:r>
            <a:endParaRPr lang="zh-CN" altLang="en-US" dirty="0">
              <a:latin typeface="华文中宋" panose="02010600040101010101" pitchFamily="2" charset="-122"/>
              <a:ea typeface="华文中宋" panose="02010600040101010101" pitchFamily="2" charset="-122"/>
            </a:endParaRPr>
          </a:p>
        </p:txBody>
      </p:sp>
      <p:sp>
        <p:nvSpPr>
          <p:cNvPr id="22531" name="内容占位符 2"/>
          <p:cNvSpPr>
            <a:spLocks noGrp="1"/>
          </p:cNvSpPr>
          <p:nvPr/>
        </p:nvSpPr>
        <p:spPr>
          <a:xfrm>
            <a:off x="287655" y="982345"/>
            <a:ext cx="5294630" cy="974090"/>
          </a:xfrm>
          <a:prstGeom prst="rect">
            <a:avLst/>
          </a:prstGeom>
          <a:noFill/>
          <a:ln w="9525">
            <a:noFill/>
          </a:ln>
        </p:spPr>
        <p:txBody>
          <a:bodyPr vert="horz" wrap="square" lIns="43196" tIns="21598" rIns="43196" bIns="21598" anchor="t"/>
          <a:lstStyle>
            <a:lvl1pPr marL="161925" lvl="0" indent="-161925" algn="l" defTabSz="431800" rtl="0" eaLnBrk="1" fontAlgn="base" latinLnBrk="0" hangingPunct="1">
              <a:lnSpc>
                <a:spcPct val="100000"/>
              </a:lnSpc>
              <a:spcBef>
                <a:spcPts val="45"/>
              </a:spcBef>
              <a:spcAft>
                <a:spcPct val="0"/>
              </a:spcAft>
              <a:buChar char="•"/>
              <a:defRPr sz="1510" b="0" i="0" u="none" kern="1200" baseline="0">
                <a:solidFill>
                  <a:schemeClr val="tx1"/>
                </a:solidFill>
                <a:latin typeface="+mn-lt"/>
                <a:ea typeface="+mn-ea"/>
                <a:cs typeface="+mn-cs"/>
              </a:defRPr>
            </a:lvl1pPr>
            <a:lvl2pPr marL="351155" lvl="1" indent="-135255" algn="l" defTabSz="431800" rtl="0" eaLnBrk="1" fontAlgn="base" latinLnBrk="0" hangingPunct="1">
              <a:lnSpc>
                <a:spcPct val="100000"/>
              </a:lnSpc>
              <a:spcBef>
                <a:spcPts val="45"/>
              </a:spcBef>
              <a:spcAft>
                <a:spcPct val="0"/>
              </a:spcAft>
              <a:buChar char="–"/>
              <a:defRPr sz="1325" b="0" i="0" u="none" kern="1200" baseline="0">
                <a:solidFill>
                  <a:schemeClr val="tx1"/>
                </a:solidFill>
                <a:latin typeface="+mn-lt"/>
                <a:ea typeface="+mn-ea"/>
                <a:cs typeface="+mn-cs"/>
              </a:defRPr>
            </a:lvl2pPr>
            <a:lvl3pPr marL="539750" lvl="2" indent="-107950" algn="l" defTabSz="431800" rtl="0" eaLnBrk="1" fontAlgn="base" latinLnBrk="0" hangingPunct="1">
              <a:lnSpc>
                <a:spcPct val="100000"/>
              </a:lnSpc>
              <a:spcBef>
                <a:spcPts val="45"/>
              </a:spcBef>
              <a:spcAft>
                <a:spcPct val="0"/>
              </a:spcAft>
              <a:buChar char="•"/>
              <a:defRPr sz="1135" b="0" i="0" u="none" kern="1200" baseline="0">
                <a:solidFill>
                  <a:schemeClr val="tx1"/>
                </a:solidFill>
                <a:latin typeface="+mn-lt"/>
                <a:ea typeface="+mn-ea"/>
                <a:cs typeface="+mn-cs"/>
              </a:defRPr>
            </a:lvl3pPr>
            <a:lvl4pPr marL="756285" lvl="3"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4pPr>
            <a:lvl5pPr marL="972185" lvl="4"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5pPr>
            <a:lvl6pPr marL="1188085" lvl="5"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6pPr>
            <a:lvl7pPr marL="1403985" lvl="6"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7pPr>
            <a:lvl8pPr marL="1619885" lvl="7"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8pPr>
            <a:lvl9pPr marL="1835785" lvl="8" indent="-107950" algn="l" defTabSz="431800" rtl="0" eaLnBrk="1" fontAlgn="base" latinLnBrk="0" hangingPunct="1">
              <a:lnSpc>
                <a:spcPct val="100000"/>
              </a:lnSpc>
              <a:spcBef>
                <a:spcPts val="45"/>
              </a:spcBef>
              <a:spcAft>
                <a:spcPct val="0"/>
              </a:spcAft>
              <a:buChar char="»"/>
              <a:defRPr sz="945" b="0" i="0" u="none" kern="1200" baseline="0">
                <a:solidFill>
                  <a:schemeClr val="tx1"/>
                </a:solidFill>
                <a:latin typeface="+mn-lt"/>
                <a:ea typeface="+mn-ea"/>
                <a:cs typeface="+mn-cs"/>
              </a:defRPr>
            </a:lvl9pPr>
          </a:lstStyle>
          <a:p>
            <a:pPr>
              <a:buFont typeface="Wingdings" panose="05000000000000000000" pitchFamily="2" charset="2"/>
              <a:buChar char="Ø"/>
            </a:pPr>
            <a:r>
              <a:rPr lang="zh-CN" altLang="en-US" b="1" dirty="0"/>
              <a:t>熟练掌握中国近代史各种阶段划分和阶段划分的依据。</a:t>
            </a:r>
            <a:endParaRPr lang="en-US" altLang="zh-CN" b="1" dirty="0"/>
          </a:p>
          <a:p>
            <a:pPr>
              <a:buFont typeface="Wingdings" panose="05000000000000000000" pitchFamily="2" charset="2"/>
              <a:buChar char="Ø"/>
            </a:pPr>
            <a:r>
              <a:rPr lang="zh-CN" altLang="en-US" b="1" dirty="0"/>
              <a:t>能够运用近代史某一时期的历史阶段特征和具体的时空术语或时空的对比和转换来描述或解释历史事件和历史现象，并判断社会历史发展趋势与走向。</a:t>
            </a:r>
            <a:endParaRPr lang="zh-CN" altLang="en-US" b="1" dirty="0"/>
          </a:p>
        </p:txBody>
      </p:sp>
      <p:sp>
        <p:nvSpPr>
          <p:cNvPr id="13" name="矩形 12"/>
          <p:cNvSpPr/>
          <p:nvPr/>
        </p:nvSpPr>
        <p:spPr>
          <a:xfrm>
            <a:off x="2597150" y="1011555"/>
            <a:ext cx="786130" cy="211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4003675" y="1012190"/>
            <a:ext cx="976630" cy="210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094355" y="1257300"/>
            <a:ext cx="976630" cy="225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766945" y="1257300"/>
            <a:ext cx="742950" cy="197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84530" y="1483360"/>
            <a:ext cx="1582420" cy="214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021840" y="1697990"/>
            <a:ext cx="976630" cy="225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 Box 11"/>
          <p:cNvSpPr/>
          <p:nvPr/>
        </p:nvSpPr>
        <p:spPr>
          <a:xfrm rot="21407409">
            <a:off x="3299460" y="155575"/>
            <a:ext cx="85534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宽度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6*min(max(#ppt_w*#ppt_h,.3),1)-7.4)/-.7*#ppt_w"/>
                                          </p:val>
                                        </p:tav>
                                        <p:tav tm="100000">
                                          <p:val>
                                            <p:strVal val="#ppt_w"/>
                                          </p:val>
                                        </p:tav>
                                      </p:tavLst>
                                    </p:anim>
                                    <p:anim calcmode="lin" valueType="num">
                                      <p:cBhvr>
                                        <p:cTn id="8" dur="500" fill="hold"/>
                                        <p:tgtEl>
                                          <p:spTgt spid="14"/>
                                        </p:tgtEl>
                                        <p:attrNameLst>
                                          <p:attrName>ppt_h</p:attrName>
                                        </p:attrNameLst>
                                      </p:cBhvr>
                                      <p:tavLst>
                                        <p:tav tm="0">
                                          <p:val>
                                            <p:strVal val="(6*min(max(#ppt_w*#ppt_h,.3),1)-7.4)/-.7*#ppt_h"/>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strVal val="1+(6*min(max(#ppt_w*#ppt_h,.3),1)-7.4)/-.7*#ppt_h/2"/>
                                          </p:val>
                                        </p:tav>
                                        <p:tav tm="100000">
                                          <p:val>
                                            <p:strVal val="#ppt_y"/>
                                          </p:val>
                                        </p:tav>
                                      </p:tavLst>
                                    </p:anim>
                                  </p:childTnLst>
                                </p:cTn>
                              </p:par>
                              <p:par>
                                <p:cTn id="11" presetID="8" presetClass="emph" presetSubtype="0" fill="hold" grpId="1" nodeType="withEffect">
                                  <p:stCondLst>
                                    <p:cond delay="0"/>
                                  </p:stCondLst>
                                  <p:childTnLst>
                                    <p:animRot by="21600000">
                                      <p:cBhvr>
                                        <p:cTn id="12" dur="500" fill="hold"/>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6*min(max(#ppt_w*#ppt_h,.3),1)-7.4)/-.7*#ppt_w"/>
                                          </p:val>
                                        </p:tav>
                                        <p:tav tm="100000">
                                          <p:val>
                                            <p:strVal val="#ppt_w"/>
                                          </p:val>
                                        </p:tav>
                                      </p:tavLst>
                                    </p:anim>
                                    <p:anim calcmode="lin" valueType="num">
                                      <p:cBhvr>
                                        <p:cTn id="18" dur="500" fill="hold"/>
                                        <p:tgtEl>
                                          <p:spTgt spid="7"/>
                                        </p:tgtEl>
                                        <p:attrNameLst>
                                          <p:attrName>ppt_h</p:attrName>
                                        </p:attrNameLst>
                                      </p:cBhvr>
                                      <p:tavLst>
                                        <p:tav tm="0">
                                          <p:val>
                                            <p:strVal val="(6*min(max(#ppt_w*#ppt_h,.3),1)-7.4)/-.7*#ppt_h"/>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blinds(horizontal)">
                                      <p:cBhvr>
                                        <p:cTn id="27" dur="500"/>
                                        <p:tgtEl>
                                          <p:spTgt spid="225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3" grpId="0" bldLvl="0" animBg="1"/>
      <p:bldP spid="2" grpId="0" bldLvl="0" animBg="1"/>
      <p:bldP spid="3" grpId="0" bldLvl="0" animBg="1"/>
      <p:bldP spid="4" grpId="0" bldLvl="0" animBg="1"/>
      <p:bldP spid="5" grpId="0" bldLvl="0" animBg="1"/>
      <p:bldP spid="6" grpId="0" bldLvl="0" animBg="1"/>
      <p:bldP spid="7" grpId="0" bldLvl="0" animBg="1"/>
      <p:bldP spid="7" grpId="1" bldLvl="0" animBg="1"/>
      <p:bldP spid="225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3510" y="374015"/>
            <a:ext cx="5591175" cy="768350"/>
          </a:xfrm>
          <a:prstGeom prst="rect">
            <a:avLst/>
          </a:prstGeom>
          <a:noFill/>
          <a:ln w="9525">
            <a:noFill/>
          </a:ln>
        </p:spPr>
        <p:txBody>
          <a:bodyPr wrap="square">
            <a:spAutoFit/>
          </a:bodyPr>
          <a:p>
            <a:r>
              <a:rPr lang="en-US" altLang="zh-CN" sz="1400">
                <a:latin typeface="Calibri" panose="020F0502020204030204" charset="0"/>
                <a:ea typeface="宋体" panose="02010600030101010101" pitchFamily="2" charset="-122"/>
              </a:rPr>
              <a:t>  </a:t>
            </a:r>
            <a:r>
              <a:rPr lang="en-US" altLang="zh-CN" sz="1600">
                <a:latin typeface="Calibri" panose="020F0502020204030204" charset="0"/>
                <a:ea typeface="宋体" panose="02010600030101010101" pitchFamily="2" charset="-122"/>
              </a:rPr>
              <a:t>1.</a:t>
            </a:r>
            <a:r>
              <a:rPr lang="zh-CN" altLang="en-US" sz="1600">
                <a:latin typeface="Calibri" panose="020F0502020204030204" charset="0"/>
                <a:ea typeface="宋体" panose="02010600030101010101" pitchFamily="2" charset="-122"/>
              </a:rPr>
              <a:t>理论依据</a:t>
            </a:r>
            <a:endParaRPr lang="zh-CN" altLang="en-US" sz="1400">
              <a:latin typeface="Calibri" panose="020F0502020204030204" charset="0"/>
              <a:ea typeface="宋体" panose="02010600030101010101" pitchFamily="2" charset="-122"/>
            </a:endParaRPr>
          </a:p>
          <a:p>
            <a:r>
              <a:rPr lang="zh-CN" altLang="en-US" sz="1400">
                <a:latin typeface="Calibri" panose="020F0502020204030204" charset="0"/>
                <a:ea typeface="宋体" panose="02010600030101010101" pitchFamily="2" charset="-122"/>
              </a:rPr>
              <a:t> </a:t>
            </a:r>
            <a:r>
              <a:rPr lang="en-US" altLang="zh-CN" sz="1400">
                <a:latin typeface="Calibri" panose="020F0502020204030204" charset="0"/>
                <a:ea typeface="宋体" panose="02010600030101010101" pitchFamily="2" charset="-122"/>
              </a:rPr>
              <a:t>        </a:t>
            </a:r>
            <a:r>
              <a:rPr lang="zh-CN" altLang="zh-CN" sz="1400" b="1" dirty="0" smtClean="0">
                <a:sym typeface="+mn-ea"/>
              </a:rPr>
              <a:t>历史</a:t>
            </a:r>
            <a:r>
              <a:rPr lang="zh-CN" altLang="zh-CN" sz="1400" b="1" dirty="0">
                <a:sym typeface="+mn-ea"/>
              </a:rPr>
              <a:t>不是单向度的平面，而是具有多向度、多层次的立体。</a:t>
            </a:r>
            <a:r>
              <a:rPr sz="1400">
                <a:latin typeface="Calibri" panose="020F0502020204030204" charset="0"/>
                <a:ea typeface="宋体" panose="02010600030101010101" pitchFamily="2" charset="-122"/>
              </a:rPr>
              <a:t>历史概念，首先且最重要的就是时</a:t>
            </a:r>
            <a:r>
              <a:rPr lang="zh-CN" sz="1400">
                <a:latin typeface="Calibri" panose="020F0502020204030204" charset="0"/>
                <a:ea typeface="宋体" panose="02010600030101010101" pitchFamily="2" charset="-122"/>
              </a:rPr>
              <a:t>空</a:t>
            </a:r>
            <a:r>
              <a:rPr sz="1400">
                <a:latin typeface="Calibri" panose="020F0502020204030204" charset="0"/>
                <a:ea typeface="宋体" panose="02010600030101010101" pitchFamily="2" charset="-122"/>
              </a:rPr>
              <a:t>概念，时</a:t>
            </a:r>
            <a:r>
              <a:rPr lang="zh-CN" sz="1400">
                <a:latin typeface="Calibri" panose="020F0502020204030204" charset="0"/>
                <a:ea typeface="宋体" panose="02010600030101010101" pitchFamily="2" charset="-122"/>
              </a:rPr>
              <a:t>空</a:t>
            </a:r>
            <a:r>
              <a:rPr sz="1400">
                <a:latin typeface="Calibri" panose="020F0502020204030204" charset="0"/>
                <a:ea typeface="宋体" panose="02010600030101010101" pitchFamily="2" charset="-122"/>
              </a:rPr>
              <a:t>概念有大概念和小概念。  </a:t>
            </a:r>
            <a:endParaRPr lang="en-US" sz="1400">
              <a:latin typeface="Calibri" panose="020F0502020204030204" charset="0"/>
              <a:ea typeface="宋体" panose="02010600030101010101" pitchFamily="2" charset="-122"/>
            </a:endParaRPr>
          </a:p>
        </p:txBody>
      </p:sp>
      <p:sp>
        <p:nvSpPr>
          <p:cNvPr id="2" name="文本框 1"/>
          <p:cNvSpPr txBox="1"/>
          <p:nvPr/>
        </p:nvSpPr>
        <p:spPr>
          <a:xfrm>
            <a:off x="143510" y="36195"/>
            <a:ext cx="5080000" cy="398780"/>
          </a:xfrm>
          <a:prstGeom prst="rect">
            <a:avLst/>
          </a:prstGeom>
          <a:noFill/>
          <a:ln w="9525">
            <a:noFill/>
          </a:ln>
        </p:spPr>
        <p:txBody>
          <a:bodyPr>
            <a:spAutoFit/>
          </a:bodyPr>
          <a:p>
            <a:r>
              <a:rPr lang="zh-CN" sz="2000">
                <a:latin typeface="Calibri" panose="020F0502020204030204" charset="0"/>
                <a:ea typeface="宋体" panose="02010600030101010101" pitchFamily="2" charset="-122"/>
              </a:rPr>
              <a:t>二、时空大概念</a:t>
            </a:r>
            <a:endParaRPr lang="en-US" altLang="zh-CN" sz="2000">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3510" y="1073785"/>
            <a:ext cx="5636895" cy="1168400"/>
          </a:xfrm>
          <a:prstGeom prst="rect">
            <a:avLst/>
          </a:prstGeom>
          <a:noFill/>
        </p:spPr>
        <p:txBody>
          <a:bodyPr wrap="square" rtlCol="0" anchor="t">
            <a:spAutoFit/>
          </a:bodyPr>
          <a:p>
            <a:r>
              <a:rPr lang="en-US" altLang="zh-CN" sz="1400">
                <a:sym typeface="+mn-ea"/>
              </a:rPr>
              <a:t>       </a:t>
            </a:r>
            <a:r>
              <a:rPr lang="zh-CN" altLang="en-US" sz="1400">
                <a:sym typeface="+mn-ea"/>
              </a:rPr>
              <a:t>布罗代尔提出的历史三时段理论为我们理解时空概念提供了思路。他认为，</a:t>
            </a:r>
            <a:r>
              <a:rPr lang="zh-CN" altLang="zh-CN" sz="1400" b="1" dirty="0">
                <a:sym typeface="+mn-ea"/>
              </a:rPr>
              <a:t>被称作“地理时间”的</a:t>
            </a:r>
            <a:r>
              <a:rPr lang="zh-CN" altLang="zh-CN" sz="1400" b="1" dirty="0">
                <a:solidFill>
                  <a:srgbClr val="FF0000"/>
                </a:solidFill>
                <a:sym typeface="+mn-ea"/>
              </a:rPr>
              <a:t>长时段</a:t>
            </a:r>
            <a:r>
              <a:rPr lang="zh-CN" sz="1400">
                <a:sym typeface="+mn-ea"/>
              </a:rPr>
              <a:t>变化及其缓慢，时间跨度很大，结构相对稳定，近乎静止，枯燥乏味；</a:t>
            </a:r>
            <a:r>
              <a:rPr lang="zh-CN" altLang="zh-CN" sz="1400" b="1" dirty="0">
                <a:sym typeface="+mn-ea"/>
              </a:rPr>
              <a:t>被称为“社会时间”的</a:t>
            </a:r>
            <a:r>
              <a:rPr lang="zh-CN" altLang="zh-CN" sz="1400" b="1" dirty="0">
                <a:solidFill>
                  <a:srgbClr val="FF0000"/>
                </a:solidFill>
                <a:sym typeface="+mn-ea"/>
              </a:rPr>
              <a:t>中时段</a:t>
            </a:r>
            <a:r>
              <a:rPr lang="zh-CN" sz="1400">
                <a:sym typeface="+mn-ea"/>
              </a:rPr>
              <a:t>节奏较慢，以周期变化为特征，能看到历史现象的趋势和周期</a:t>
            </a:r>
            <a:r>
              <a:rPr lang="zh-CN" altLang="zh-CN" sz="1400" b="1" dirty="0">
                <a:sym typeface="+mn-ea"/>
              </a:rPr>
              <a:t>；被称为“事件时间”</a:t>
            </a:r>
            <a:r>
              <a:rPr lang="zh-CN" sz="1400">
                <a:sym typeface="+mn-ea"/>
              </a:rPr>
              <a:t>的</a:t>
            </a:r>
            <a:r>
              <a:rPr lang="zh-CN" sz="1400" b="1">
                <a:solidFill>
                  <a:srgbClr val="FF0000"/>
                </a:solidFill>
                <a:sym typeface="+mn-ea"/>
              </a:rPr>
              <a:t>短时段</a:t>
            </a:r>
            <a:r>
              <a:rPr lang="zh-CN" sz="1400">
                <a:sym typeface="+mn-ea"/>
              </a:rPr>
              <a:t>节奏短促、快速、关注历史大事件</a:t>
            </a:r>
            <a:r>
              <a:rPr lang="zh-CN" altLang="en-US" sz="1400">
                <a:sym typeface="+mn-ea"/>
              </a:rPr>
              <a:t>。</a:t>
            </a:r>
            <a:endParaRPr lang="zh-CN" altLang="en-US" sz="1400"/>
          </a:p>
        </p:txBody>
      </p:sp>
      <p:sp>
        <p:nvSpPr>
          <p:cNvPr id="5" name="文本框 4"/>
          <p:cNvSpPr txBox="1"/>
          <p:nvPr/>
        </p:nvSpPr>
        <p:spPr>
          <a:xfrm>
            <a:off x="170815" y="2156460"/>
            <a:ext cx="5536565" cy="953135"/>
          </a:xfrm>
          <a:prstGeom prst="rect">
            <a:avLst/>
          </a:prstGeom>
          <a:noFill/>
        </p:spPr>
        <p:txBody>
          <a:bodyPr wrap="square" rtlCol="0" anchor="t">
            <a:spAutoFit/>
          </a:bodyPr>
          <a:p>
            <a:pPr marL="0" indent="0">
              <a:buNone/>
            </a:pPr>
            <a:r>
              <a:rPr lang="en-US" altLang="zh-CN" sz="1400">
                <a:sym typeface="+mn-ea"/>
              </a:rPr>
              <a:t>      </a:t>
            </a:r>
            <a:r>
              <a:rPr lang="zh-CN" altLang="en-US" sz="1400">
                <a:sym typeface="+mn-ea"/>
              </a:rPr>
              <a:t>长时段有通贯之感，有</a:t>
            </a:r>
            <a:r>
              <a:rPr lang="zh-CN" altLang="en-US" sz="1400">
                <a:solidFill>
                  <a:srgbClr val="FF0000"/>
                </a:solidFill>
                <a:sym typeface="+mn-ea"/>
              </a:rPr>
              <a:t>统摄</a:t>
            </a:r>
            <a:r>
              <a:rPr lang="zh-CN" altLang="en-US" sz="1400">
                <a:sym typeface="+mn-ea"/>
              </a:rPr>
              <a:t>作用；中时段便于阶段特征的总结，短时段具有生动性；长、中、短时段形成稳定</a:t>
            </a:r>
            <a:r>
              <a:rPr lang="zh-CN" altLang="en-US" sz="1400">
                <a:solidFill>
                  <a:srgbClr val="FF0000"/>
                </a:solidFill>
                <a:sym typeface="+mn-ea"/>
              </a:rPr>
              <a:t>结构</a:t>
            </a:r>
            <a:r>
              <a:rPr lang="zh-CN" altLang="en-US" sz="1400">
                <a:sym typeface="+mn-ea"/>
              </a:rPr>
              <a:t>，有利于发现规律、看清形势、把握趋势（</a:t>
            </a:r>
            <a:r>
              <a:rPr lang="zh-CN" altLang="en-US" sz="1400">
                <a:solidFill>
                  <a:srgbClr val="FF0000"/>
                </a:solidFill>
                <a:sym typeface="+mn-ea"/>
              </a:rPr>
              <a:t>有意义</a:t>
            </a:r>
            <a:r>
              <a:rPr lang="en-US" altLang="zh-CN" sz="1400">
                <a:solidFill>
                  <a:srgbClr val="FF0000"/>
                </a:solidFill>
                <a:sym typeface="+mn-ea"/>
              </a:rPr>
              <a:t>\</a:t>
            </a:r>
            <a:r>
              <a:rPr lang="zh-CN" altLang="zh-CN" sz="1400">
                <a:solidFill>
                  <a:srgbClr val="FF0000"/>
                </a:solidFill>
                <a:sym typeface="+mn-ea"/>
              </a:rPr>
              <a:t>科学性</a:t>
            </a:r>
            <a:r>
              <a:rPr lang="en-US" altLang="zh-CN" sz="1400">
                <a:solidFill>
                  <a:srgbClr val="FF0000"/>
                </a:solidFill>
                <a:sym typeface="+mn-ea"/>
              </a:rPr>
              <a:t>\</a:t>
            </a:r>
            <a:r>
              <a:rPr lang="zh-CN" altLang="zh-CN" sz="1400">
                <a:solidFill>
                  <a:srgbClr val="FF0000"/>
                </a:solidFill>
                <a:sym typeface="+mn-ea"/>
              </a:rPr>
              <a:t>存在感</a:t>
            </a:r>
            <a:r>
              <a:rPr lang="zh-CN" altLang="en-US" sz="1400">
                <a:sym typeface="+mn-ea"/>
              </a:rPr>
              <a:t>），体现出现实感、时代感（</a:t>
            </a:r>
            <a:r>
              <a:rPr lang="zh-CN" altLang="en-US" sz="1400">
                <a:solidFill>
                  <a:srgbClr val="FF0000"/>
                </a:solidFill>
                <a:sym typeface="+mn-ea"/>
              </a:rPr>
              <a:t>真实性</a:t>
            </a:r>
            <a:r>
              <a:rPr lang="zh-CN" altLang="en-US" sz="1400">
                <a:sym typeface="+mn-ea"/>
              </a:rPr>
              <a:t>）。</a:t>
            </a:r>
            <a:endParaRPr lang="zh-CN" altLang="en-US" sz="1400"/>
          </a:p>
        </p:txBody>
      </p:sp>
      <p:sp>
        <p:nvSpPr>
          <p:cNvPr id="52" name="矩形 51"/>
          <p:cNvSpPr/>
          <p:nvPr/>
        </p:nvSpPr>
        <p:spPr>
          <a:xfrm>
            <a:off x="3272155" y="1327785"/>
            <a:ext cx="2349500" cy="21145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1306830" y="1764030"/>
            <a:ext cx="3755390" cy="21145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540000" y="1975485"/>
            <a:ext cx="2308225" cy="21145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932180" y="1539240"/>
            <a:ext cx="1409700" cy="21145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bldLvl="0" animBg="1"/>
      <p:bldP spid="6" grpId="0" bldLvl="0" animBg="1"/>
      <p:bldP spid="7" grpId="0" bldLvl="0" animBg="1"/>
      <p:bldP spid="5" grpId="0"/>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791210" y="0"/>
            <a:ext cx="4117340" cy="2936240"/>
          </a:xfrm>
          <a:prstGeom prst="rect">
            <a:avLst/>
          </a:prstGeom>
        </p:spPr>
      </p:pic>
      <p:sp>
        <p:nvSpPr>
          <p:cNvPr id="6" name="文本框 5"/>
          <p:cNvSpPr txBox="1"/>
          <p:nvPr/>
        </p:nvSpPr>
        <p:spPr>
          <a:xfrm>
            <a:off x="2112010" y="742950"/>
            <a:ext cx="1427480" cy="368300"/>
          </a:xfrm>
          <a:prstGeom prst="rect">
            <a:avLst/>
          </a:prstGeom>
          <a:noFill/>
        </p:spPr>
        <p:txBody>
          <a:bodyPr wrap="none" rtlCol="0" anchor="t">
            <a:spAutoFit/>
          </a:bodyPr>
          <a:p>
            <a:r>
              <a:rPr lang="en-US" altLang="zh-CN">
                <a:sym typeface="+mn-ea"/>
              </a:rPr>
              <a:t>1840—1949</a:t>
            </a:r>
            <a:endParaRPr lang="zh-CN" altLang="en-US"/>
          </a:p>
        </p:txBody>
      </p:sp>
      <p:sp>
        <p:nvSpPr>
          <p:cNvPr id="2" name="文本框 1"/>
          <p:cNvSpPr txBox="1"/>
          <p:nvPr/>
        </p:nvSpPr>
        <p:spPr>
          <a:xfrm>
            <a:off x="1743710" y="1331595"/>
            <a:ext cx="2164080" cy="368300"/>
          </a:xfrm>
          <a:prstGeom prst="rect">
            <a:avLst/>
          </a:prstGeom>
          <a:noFill/>
        </p:spPr>
        <p:txBody>
          <a:bodyPr wrap="none" rtlCol="0" anchor="t">
            <a:spAutoFit/>
          </a:bodyPr>
          <a:p>
            <a:r>
              <a:rPr lang="en-US" altLang="zh-CN">
                <a:sym typeface="+mn-ea"/>
              </a:rPr>
              <a:t>1840—1919—1949</a:t>
            </a:r>
            <a:endParaRPr lang="zh-CN" altLang="en-US"/>
          </a:p>
        </p:txBody>
      </p:sp>
      <p:sp>
        <p:nvSpPr>
          <p:cNvPr id="3" name="文本框 2"/>
          <p:cNvSpPr txBox="1"/>
          <p:nvPr/>
        </p:nvSpPr>
        <p:spPr>
          <a:xfrm>
            <a:off x="1350645" y="1907540"/>
            <a:ext cx="2900680" cy="368300"/>
          </a:xfrm>
          <a:prstGeom prst="rect">
            <a:avLst/>
          </a:prstGeom>
          <a:noFill/>
        </p:spPr>
        <p:txBody>
          <a:bodyPr wrap="none" rtlCol="0" anchor="t">
            <a:spAutoFit/>
          </a:bodyPr>
          <a:p>
            <a:r>
              <a:rPr lang="en-US" altLang="zh-CN">
                <a:sym typeface="+mn-ea"/>
              </a:rPr>
              <a:t>1840—1912—1928—1949</a:t>
            </a:r>
            <a:endParaRPr lang="zh-CN" altLang="en-US"/>
          </a:p>
        </p:txBody>
      </p:sp>
      <p:sp>
        <p:nvSpPr>
          <p:cNvPr id="7" name="文本框 6"/>
          <p:cNvSpPr txBox="1"/>
          <p:nvPr/>
        </p:nvSpPr>
        <p:spPr>
          <a:xfrm>
            <a:off x="1026795" y="2361565"/>
            <a:ext cx="4726940" cy="521970"/>
          </a:xfrm>
          <a:prstGeom prst="rect">
            <a:avLst/>
          </a:prstGeom>
          <a:noFill/>
        </p:spPr>
        <p:txBody>
          <a:bodyPr wrap="square" rtlCol="0" anchor="t">
            <a:spAutoFit/>
          </a:bodyPr>
          <a:p>
            <a:r>
              <a:rPr lang="en-US" altLang="zh-CN" sz="1400">
                <a:sym typeface="+mn-ea"/>
              </a:rPr>
              <a:t>              1840—1864—1895—1912—</a:t>
            </a:r>
            <a:endParaRPr lang="en-US" altLang="zh-CN" sz="1400">
              <a:sym typeface="+mn-ea"/>
            </a:endParaRPr>
          </a:p>
          <a:p>
            <a:r>
              <a:rPr lang="en-US" altLang="zh-CN" sz="1400">
                <a:sym typeface="+mn-ea"/>
              </a:rPr>
              <a:t>1919—1924—1927—1937—1945—1949</a:t>
            </a:r>
            <a:endParaRPr lang="en-US" altLang="zh-CN" sz="1400">
              <a:sym typeface="+mn-ea"/>
            </a:endParaRPr>
          </a:p>
        </p:txBody>
      </p:sp>
      <p:sp>
        <p:nvSpPr>
          <p:cNvPr id="4" name="文本框 3"/>
          <p:cNvSpPr txBox="1"/>
          <p:nvPr/>
        </p:nvSpPr>
        <p:spPr>
          <a:xfrm>
            <a:off x="327025" y="519430"/>
            <a:ext cx="2503170" cy="368300"/>
          </a:xfrm>
          <a:prstGeom prst="rect">
            <a:avLst/>
          </a:prstGeom>
          <a:noFill/>
        </p:spPr>
        <p:txBody>
          <a:bodyPr wrap="square" rtlCol="0">
            <a:spAutoFit/>
          </a:bodyPr>
          <a:p>
            <a:r>
              <a:rPr lang="zh-CN" altLang="en-US"/>
              <a:t>社会性质、国家地位</a:t>
            </a:r>
            <a:endParaRPr lang="zh-CN" altLang="en-US"/>
          </a:p>
        </p:txBody>
      </p:sp>
      <p:sp>
        <p:nvSpPr>
          <p:cNvPr id="5" name="文本框 4"/>
          <p:cNvSpPr txBox="1"/>
          <p:nvPr/>
        </p:nvSpPr>
        <p:spPr>
          <a:xfrm>
            <a:off x="299720" y="1053465"/>
            <a:ext cx="2503170" cy="368300"/>
          </a:xfrm>
          <a:prstGeom prst="rect">
            <a:avLst/>
          </a:prstGeom>
          <a:noFill/>
        </p:spPr>
        <p:txBody>
          <a:bodyPr wrap="square" rtlCol="0">
            <a:spAutoFit/>
          </a:bodyPr>
          <a:p>
            <a:r>
              <a:rPr lang="zh-CN" altLang="en-US" b="1" dirty="0">
                <a:latin typeface="方正粗黑宋简体" panose="02000000000000000000" pitchFamily="2" charset="-122"/>
                <a:ea typeface="方正粗黑宋简体" panose="02000000000000000000" pitchFamily="2" charset="-122"/>
                <a:sym typeface="+mn-ea"/>
              </a:rPr>
              <a:t>中国革命的领导阶级</a:t>
            </a:r>
            <a:endParaRPr lang="zh-CN" altLang="en-US"/>
          </a:p>
        </p:txBody>
      </p:sp>
      <p:sp>
        <p:nvSpPr>
          <p:cNvPr id="9" name="TextBox 8"/>
          <p:cNvSpPr txBox="1"/>
          <p:nvPr/>
        </p:nvSpPr>
        <p:spPr>
          <a:xfrm>
            <a:off x="4282440" y="1243330"/>
            <a:ext cx="1365250" cy="4603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 </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新民主主义革命具体分作</a:t>
            </a: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5</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个阶段</a:t>
            </a:r>
            <a:endParaRPr kumimoji="0" lang="zh-CN" altLang="en-US" sz="12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TextBox 8"/>
          <p:cNvSpPr txBox="1"/>
          <p:nvPr/>
        </p:nvSpPr>
        <p:spPr>
          <a:xfrm>
            <a:off x="4282440" y="782955"/>
            <a:ext cx="1365250" cy="4603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 </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旧</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民主主义革命具体分作</a:t>
            </a: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4</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个阶段</a:t>
            </a:r>
            <a:endParaRPr kumimoji="0" lang="zh-CN" altLang="en-US" sz="12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TextBox 8"/>
          <p:cNvSpPr txBox="1"/>
          <p:nvPr/>
        </p:nvSpPr>
        <p:spPr>
          <a:xfrm>
            <a:off x="4408170" y="1762125"/>
            <a:ext cx="1210945" cy="4603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清政府时期近代化的</a:t>
            </a: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3</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个阶段</a:t>
            </a:r>
            <a:endParaRPr kumimoji="0" lang="zh-CN" altLang="en-US" sz="1200" b="1" i="0" u="none" strike="noStrike" kern="1200" cap="none" spc="0" normalizeH="0" baseline="0" noProof="0" dirty="0">
              <a:ln>
                <a:noFill/>
              </a:ln>
              <a:solidFill>
                <a:srgbClr val="FF0000"/>
              </a:solidFill>
              <a:effectLst/>
              <a:uLnTx/>
              <a:uFillTx/>
              <a:latin typeface="+mn-lt"/>
              <a:ea typeface="+mn-ea"/>
              <a:cs typeface="+mn-cs"/>
            </a:endParaRPr>
          </a:p>
        </p:txBody>
      </p:sp>
      <p:sp>
        <p:nvSpPr>
          <p:cNvPr id="11" name="TextBox 8"/>
          <p:cNvSpPr txBox="1"/>
          <p:nvPr/>
        </p:nvSpPr>
        <p:spPr>
          <a:xfrm>
            <a:off x="4405630" y="2222500"/>
            <a:ext cx="1210945" cy="4603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民国时期近代化的</a:t>
            </a:r>
            <a:r>
              <a:rPr kumimoji="0" lang="en-US" altLang="zh-CN" sz="1200" b="1" i="0" u="none" strike="noStrike" kern="1200" cap="none" spc="0" normalizeH="0" baseline="0" noProof="0" dirty="0">
                <a:ln>
                  <a:noFill/>
                </a:ln>
                <a:solidFill>
                  <a:srgbClr val="FF0000"/>
                </a:solidFill>
                <a:effectLst/>
                <a:uLnTx/>
                <a:uFillTx/>
                <a:latin typeface="+mn-lt"/>
                <a:ea typeface="+mn-ea"/>
                <a:cs typeface="+mn-cs"/>
              </a:rPr>
              <a:t>6</a:t>
            </a: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个阶段</a:t>
            </a:r>
            <a:endParaRPr kumimoji="0" lang="zh-CN" altLang="en-US" sz="1200" b="1" i="0" u="none" strike="noStrike" kern="1200" cap="none" spc="0" normalizeH="0" baseline="0" noProof="0" dirty="0">
              <a:ln>
                <a:noFill/>
              </a:ln>
              <a:solidFill>
                <a:srgbClr val="FF0000"/>
              </a:solidFill>
              <a:effectLst/>
              <a:uLnTx/>
              <a:uFillTx/>
              <a:latin typeface="+mn-lt"/>
              <a:ea typeface="+mn-ea"/>
              <a:cs typeface="+mn-cs"/>
            </a:endParaRPr>
          </a:p>
        </p:txBody>
      </p:sp>
      <p:sp>
        <p:nvSpPr>
          <p:cNvPr id="14" name="文本框 13"/>
          <p:cNvSpPr txBox="1"/>
          <p:nvPr/>
        </p:nvSpPr>
        <p:spPr>
          <a:xfrm>
            <a:off x="299720" y="1574800"/>
            <a:ext cx="2503170" cy="368300"/>
          </a:xfrm>
          <a:prstGeom prst="rect">
            <a:avLst/>
          </a:prstGeom>
          <a:noFill/>
        </p:spPr>
        <p:txBody>
          <a:bodyPr wrap="square" rtlCol="0">
            <a:spAutoFit/>
          </a:bodyPr>
          <a:p>
            <a:r>
              <a:rPr lang="zh-CN" altLang="en-US" dirty="0">
                <a:latin typeface="方正粗黑宋简体" panose="02000000000000000000" pitchFamily="2" charset="-122"/>
                <a:ea typeface="方正粗黑宋简体" panose="02000000000000000000" pitchFamily="2" charset="-122"/>
                <a:sym typeface="+mn-ea"/>
              </a:rPr>
              <a:t>政府的更迭</a:t>
            </a:r>
            <a:endParaRPr lang="zh-CN" altLang="en-US"/>
          </a:p>
        </p:txBody>
      </p:sp>
      <p:sp>
        <p:nvSpPr>
          <p:cNvPr id="15" name="文本框 14"/>
          <p:cNvSpPr txBox="1"/>
          <p:nvPr/>
        </p:nvSpPr>
        <p:spPr>
          <a:xfrm>
            <a:off x="359410" y="31115"/>
            <a:ext cx="1752600" cy="368300"/>
          </a:xfrm>
          <a:prstGeom prst="rect">
            <a:avLst/>
          </a:prstGeom>
          <a:noFill/>
        </p:spPr>
        <p:txBody>
          <a:bodyPr wrap="none" rtlCol="0" anchor="t">
            <a:spAutoFit/>
          </a:bodyPr>
          <a:p>
            <a:pPr>
              <a:buFont typeface="Wingdings" panose="05000000000000000000" pitchFamily="2" charset="2"/>
            </a:pPr>
            <a:r>
              <a:rPr lang="en-US" altLang="zh-CN" b="1" dirty="0">
                <a:sym typeface="+mn-ea"/>
              </a:rPr>
              <a:t>2.</a:t>
            </a:r>
            <a:r>
              <a:rPr lang="zh-CN" altLang="en-US" b="1" dirty="0">
                <a:sym typeface="+mn-ea"/>
              </a:rPr>
              <a:t>时间概念体系</a:t>
            </a:r>
            <a:endParaRPr lang="zh-CN" altLang="en-US" b="1" dirty="0">
              <a:sym typeface="+mn-ea"/>
            </a:endParaRPr>
          </a:p>
        </p:txBody>
      </p:sp>
      <p:sp>
        <p:nvSpPr>
          <p:cNvPr id="16" name="文本框 15"/>
          <p:cNvSpPr txBox="1"/>
          <p:nvPr/>
        </p:nvSpPr>
        <p:spPr>
          <a:xfrm>
            <a:off x="2608580" y="554990"/>
            <a:ext cx="872490" cy="368300"/>
          </a:xfrm>
          <a:prstGeom prst="rect">
            <a:avLst/>
          </a:prstGeom>
          <a:noFill/>
        </p:spPr>
        <p:txBody>
          <a:bodyPr wrap="none" rtlCol="0" anchor="t">
            <a:spAutoFit/>
          </a:bodyPr>
          <a:p>
            <a:r>
              <a:rPr lang="zh-CN" altLang="zh-CN" b="1" dirty="0">
                <a:solidFill>
                  <a:srgbClr val="FF0000"/>
                </a:solidFill>
                <a:sym typeface="+mn-ea"/>
              </a:rPr>
              <a:t>长时段</a:t>
            </a:r>
            <a:endParaRPr lang="zh-CN" altLang="en-US"/>
          </a:p>
        </p:txBody>
      </p:sp>
      <p:sp>
        <p:nvSpPr>
          <p:cNvPr id="17" name="文本框 16"/>
          <p:cNvSpPr txBox="1"/>
          <p:nvPr/>
        </p:nvSpPr>
        <p:spPr>
          <a:xfrm>
            <a:off x="2575560" y="1539240"/>
            <a:ext cx="872490" cy="368300"/>
          </a:xfrm>
          <a:prstGeom prst="rect">
            <a:avLst/>
          </a:prstGeom>
          <a:noFill/>
        </p:spPr>
        <p:txBody>
          <a:bodyPr wrap="none" rtlCol="0" anchor="t">
            <a:spAutoFit/>
          </a:bodyPr>
          <a:p>
            <a:r>
              <a:rPr lang="zh-CN" altLang="zh-CN" b="1" dirty="0">
                <a:solidFill>
                  <a:srgbClr val="FF0000"/>
                </a:solidFill>
                <a:sym typeface="+mn-ea"/>
              </a:rPr>
              <a:t>中时段</a:t>
            </a:r>
            <a:endParaRPr lang="zh-CN" altLang="en-US"/>
          </a:p>
        </p:txBody>
      </p:sp>
      <p:sp>
        <p:nvSpPr>
          <p:cNvPr id="18" name="文本框 17"/>
          <p:cNvSpPr txBox="1"/>
          <p:nvPr/>
        </p:nvSpPr>
        <p:spPr>
          <a:xfrm>
            <a:off x="2608580" y="2117090"/>
            <a:ext cx="872490" cy="368300"/>
          </a:xfrm>
          <a:prstGeom prst="rect">
            <a:avLst/>
          </a:prstGeom>
          <a:noFill/>
        </p:spPr>
        <p:txBody>
          <a:bodyPr wrap="none" rtlCol="0" anchor="t">
            <a:spAutoFit/>
          </a:bodyPr>
          <a:p>
            <a:r>
              <a:rPr lang="zh-CN" altLang="zh-CN" b="1" dirty="0">
                <a:solidFill>
                  <a:srgbClr val="FF0000"/>
                </a:solidFill>
                <a:sym typeface="+mn-ea"/>
              </a:rPr>
              <a:t>中时段</a:t>
            </a:r>
            <a:endParaRPr lang="zh-CN" altLang="en-US"/>
          </a:p>
        </p:txBody>
      </p:sp>
      <p:sp>
        <p:nvSpPr>
          <p:cNvPr id="19" name="文本框 18"/>
          <p:cNvSpPr txBox="1"/>
          <p:nvPr/>
        </p:nvSpPr>
        <p:spPr>
          <a:xfrm>
            <a:off x="2608580" y="2762885"/>
            <a:ext cx="872490" cy="368300"/>
          </a:xfrm>
          <a:prstGeom prst="rect">
            <a:avLst/>
          </a:prstGeom>
          <a:noFill/>
        </p:spPr>
        <p:txBody>
          <a:bodyPr wrap="none" rtlCol="0" anchor="t">
            <a:spAutoFit/>
          </a:bodyPr>
          <a:p>
            <a:r>
              <a:rPr lang="zh-CN" b="1">
                <a:solidFill>
                  <a:srgbClr val="FF0000"/>
                </a:solidFill>
                <a:sym typeface="+mn-ea"/>
              </a:rPr>
              <a:t>短时段</a:t>
            </a:r>
            <a:endParaRPr lang="zh-CN" altLang="en-US"/>
          </a:p>
        </p:txBody>
      </p:sp>
      <p:sp>
        <p:nvSpPr>
          <p:cNvPr id="20" name="文本框 19"/>
          <p:cNvSpPr txBox="1"/>
          <p:nvPr/>
        </p:nvSpPr>
        <p:spPr>
          <a:xfrm>
            <a:off x="3448050" y="554990"/>
            <a:ext cx="868680" cy="368300"/>
          </a:xfrm>
          <a:prstGeom prst="rect">
            <a:avLst/>
          </a:prstGeom>
          <a:noFill/>
        </p:spPr>
        <p:txBody>
          <a:bodyPr wrap="none" rtlCol="0" anchor="t">
            <a:spAutoFit/>
          </a:bodyPr>
          <a:p>
            <a:r>
              <a:rPr lang="zh-CN" altLang="en-US"/>
              <a:t>大背景</a:t>
            </a:r>
            <a:endParaRPr lang="zh-CN" altLang="en-US"/>
          </a:p>
        </p:txBody>
      </p:sp>
      <p:sp>
        <p:nvSpPr>
          <p:cNvPr id="21" name="文本框 20"/>
          <p:cNvSpPr txBox="1"/>
          <p:nvPr/>
        </p:nvSpPr>
        <p:spPr>
          <a:xfrm>
            <a:off x="3539490" y="1539240"/>
            <a:ext cx="868680" cy="368300"/>
          </a:xfrm>
          <a:prstGeom prst="rect">
            <a:avLst/>
          </a:prstGeom>
          <a:noFill/>
        </p:spPr>
        <p:txBody>
          <a:bodyPr wrap="none" rtlCol="0" anchor="t">
            <a:spAutoFit/>
          </a:bodyPr>
          <a:p>
            <a:r>
              <a:rPr lang="zh-CN" altLang="en-US"/>
              <a:t>小背景</a:t>
            </a:r>
            <a:endParaRPr lang="zh-CN" altLang="en-US"/>
          </a:p>
        </p:txBody>
      </p:sp>
      <p:sp>
        <p:nvSpPr>
          <p:cNvPr id="22" name="文本框 21"/>
          <p:cNvSpPr txBox="1"/>
          <p:nvPr/>
        </p:nvSpPr>
        <p:spPr>
          <a:xfrm>
            <a:off x="3588385" y="2117090"/>
            <a:ext cx="868680" cy="368300"/>
          </a:xfrm>
          <a:prstGeom prst="rect">
            <a:avLst/>
          </a:prstGeom>
          <a:noFill/>
        </p:spPr>
        <p:txBody>
          <a:bodyPr wrap="none" rtlCol="0" anchor="t">
            <a:spAutoFit/>
          </a:bodyPr>
          <a:p>
            <a:r>
              <a:rPr lang="zh-CN" altLang="en-US"/>
              <a:t>小背景</a:t>
            </a:r>
            <a:endParaRPr lang="zh-CN" altLang="en-US"/>
          </a:p>
        </p:txBody>
      </p:sp>
      <p:sp>
        <p:nvSpPr>
          <p:cNvPr id="23" name="文本框 22"/>
          <p:cNvSpPr txBox="1"/>
          <p:nvPr/>
        </p:nvSpPr>
        <p:spPr>
          <a:xfrm>
            <a:off x="3719830" y="2712720"/>
            <a:ext cx="640080" cy="368300"/>
          </a:xfrm>
          <a:prstGeom prst="rect">
            <a:avLst/>
          </a:prstGeom>
          <a:noFill/>
        </p:spPr>
        <p:txBody>
          <a:bodyPr wrap="none" rtlCol="0" anchor="t">
            <a:spAutoFit/>
          </a:bodyPr>
          <a:p>
            <a:r>
              <a:rPr lang="zh-CN" altLang="en-US"/>
              <a:t>事件</a:t>
            </a:r>
            <a:endParaRPr lang="zh-CN" altLang="en-US"/>
          </a:p>
        </p:txBody>
      </p:sp>
      <p:sp>
        <p:nvSpPr>
          <p:cNvPr id="24" name="文本框 23"/>
          <p:cNvSpPr txBox="1"/>
          <p:nvPr/>
        </p:nvSpPr>
        <p:spPr>
          <a:xfrm>
            <a:off x="413385" y="320675"/>
            <a:ext cx="4687570" cy="275590"/>
          </a:xfrm>
          <a:prstGeom prst="rect">
            <a:avLst/>
          </a:prstGeom>
          <a:solidFill>
            <a:srgbClr val="FFFF00"/>
          </a:solidFill>
        </p:spPr>
        <p:txBody>
          <a:bodyPr wrap="square" rtlCol="0" anchor="t">
            <a:spAutoFit/>
          </a:bodyPr>
          <a:p>
            <a:r>
              <a:rPr lang="zh-CN" altLang="en-US" sz="1200" b="1" dirty="0">
                <a:sym typeface="+mn-ea"/>
              </a:rPr>
              <a:t>目标</a:t>
            </a:r>
            <a:r>
              <a:rPr lang="en-US" altLang="zh-CN" sz="1200" b="1" dirty="0">
                <a:sym typeface="+mn-ea"/>
              </a:rPr>
              <a:t>1</a:t>
            </a:r>
            <a:r>
              <a:rPr lang="zh-CN" altLang="en-US" sz="1200" b="1" dirty="0">
                <a:sym typeface="+mn-ea"/>
              </a:rPr>
              <a:t>：</a:t>
            </a:r>
            <a:r>
              <a:rPr lang="zh-CN" altLang="en-US" sz="1200" b="1" dirty="0">
                <a:sym typeface="+mn-ea"/>
              </a:rPr>
              <a:t>熟练掌握中国近代史各种阶段划分和阶段划分的依据。</a:t>
            </a:r>
            <a:endParaRPr lang="zh-CN" altLang="en-US" sz="1200" b="1" dirty="0">
              <a:sym typeface="+mn-ea"/>
            </a:endParaRPr>
          </a:p>
        </p:txBody>
      </p:sp>
      <p:sp>
        <p:nvSpPr>
          <p:cNvPr id="13" name="TextBox 8"/>
          <p:cNvSpPr txBox="1"/>
          <p:nvPr/>
        </p:nvSpPr>
        <p:spPr>
          <a:xfrm>
            <a:off x="2249170" y="0"/>
            <a:ext cx="1905000" cy="275590"/>
          </a:xfrm>
          <a:prstGeom prst="rect">
            <a:avLst/>
          </a:prstGeom>
          <a:solidFill>
            <a:schemeClr val="accent1">
              <a:lumMod val="90000"/>
            </a:schemeClr>
          </a:solidFill>
        </p:spPr>
        <p:style>
          <a:lnRef idx="1">
            <a:schemeClr val="dk1"/>
          </a:lnRef>
          <a:fillRef idx="2">
            <a:schemeClr val="dk1"/>
          </a:fillRef>
          <a:effectRef idx="1">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时间节点选取依据大事件</a:t>
            </a:r>
            <a:endParaRPr kumimoji="0" lang="zh-CN" altLang="en-US" sz="1200" b="1" i="0" u="none" strike="noStrike" kern="1200" cap="none" spc="0" normalizeH="0" baseline="0" noProof="0" dirty="0">
              <a:ln>
                <a:noFill/>
              </a:ln>
              <a:solidFill>
                <a:srgbClr val="FF0000"/>
              </a:solidFill>
              <a:effectLst/>
              <a:uLnTx/>
              <a:uFillTx/>
              <a:latin typeface="+mn-lt"/>
              <a:ea typeface="+mn-ea"/>
              <a:cs typeface="+mn-cs"/>
            </a:endParaRPr>
          </a:p>
        </p:txBody>
      </p:sp>
      <p:sp>
        <p:nvSpPr>
          <p:cNvPr id="25" name="文本框 24"/>
          <p:cNvSpPr txBox="1"/>
          <p:nvPr/>
        </p:nvSpPr>
        <p:spPr>
          <a:xfrm>
            <a:off x="163830" y="2172335"/>
            <a:ext cx="1246505" cy="645160"/>
          </a:xfrm>
          <a:prstGeom prst="rect">
            <a:avLst/>
          </a:prstGeom>
          <a:noFill/>
        </p:spPr>
        <p:txBody>
          <a:bodyPr wrap="square" rtlCol="0">
            <a:spAutoFit/>
          </a:bodyPr>
          <a:p>
            <a:r>
              <a:rPr lang="zh-CN" altLang="en-US" b="1"/>
              <a:t>革命性质</a:t>
            </a:r>
            <a:endParaRPr lang="zh-CN" altLang="en-US" b="1"/>
          </a:p>
          <a:p>
            <a:r>
              <a:rPr lang="zh-CN" altLang="en-US" b="1"/>
              <a:t>近代化</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4" grpId="0"/>
      <p:bldP spid="8" grpId="0" bldLvl="0" animBg="1"/>
      <p:bldP spid="10" grpId="0" bldLvl="0" animBg="1"/>
      <p:bldP spid="11" grpId="0" bldLvl="0" animBg="1"/>
      <p:bldP spid="9" grpId="0" bldLvl="0" animBg="1"/>
      <p:bldP spid="20" grpId="0"/>
      <p:bldP spid="21" grpId="0"/>
      <p:bldP spid="22" grpId="0"/>
      <p:bldP spid="23" grpId="0"/>
      <p:bldP spid="20" grpId="1"/>
      <p:bldP spid="21" grpId="1"/>
      <p:bldP spid="22" grpId="1"/>
      <p:bldP spid="23" grpId="1"/>
      <p:bldP spid="13" grpId="0" animBg="1"/>
      <p:bldP spid="5" grpId="0"/>
      <p:bldP spid="1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315" y="370840"/>
            <a:ext cx="5118100" cy="337185"/>
          </a:xfrm>
          <a:prstGeom prst="rect">
            <a:avLst/>
          </a:prstGeom>
          <a:noFill/>
          <a:ln w="9525">
            <a:noFill/>
          </a:ln>
        </p:spPr>
        <p:txBody>
          <a:bodyPr wrap="square">
            <a:spAutoFit/>
          </a:bodyPr>
          <a:p>
            <a:pPr indent="304800"/>
            <a:r>
              <a:rPr lang="en-US" sz="1600"/>
              <a:t>   </a:t>
            </a:r>
            <a:endParaRPr sz="1600"/>
          </a:p>
        </p:txBody>
      </p:sp>
      <p:sp>
        <p:nvSpPr>
          <p:cNvPr id="4" name="文本框 3"/>
          <p:cNvSpPr txBox="1"/>
          <p:nvPr/>
        </p:nvSpPr>
        <p:spPr>
          <a:xfrm>
            <a:off x="121920" y="551815"/>
            <a:ext cx="1838325" cy="2122805"/>
          </a:xfrm>
          <a:prstGeom prst="rect">
            <a:avLst/>
          </a:prstGeom>
          <a:noFill/>
          <a:ln w="9525">
            <a:noFill/>
          </a:ln>
        </p:spPr>
        <p:txBody>
          <a:bodyPr wrap="square">
            <a:spAutoFit/>
          </a:bodyPr>
          <a:p>
            <a:r>
              <a:rPr sz="1200">
                <a:ea typeface="宋体" panose="02010600030101010101" pitchFamily="2" charset="-122"/>
              </a:rPr>
              <a:t>      具体的做法是按照“大概念”“次概念”“</a:t>
            </a:r>
            <a:r>
              <a:rPr lang="zh-CN" sz="1200">
                <a:ea typeface="宋体" panose="02010600030101010101" pitchFamily="2" charset="-122"/>
              </a:rPr>
              <a:t>子</a:t>
            </a:r>
            <a:r>
              <a:rPr sz="1200">
                <a:ea typeface="宋体" panose="02010600030101010101" pitchFamily="2" charset="-122"/>
              </a:rPr>
              <a:t>概念”“知识点”的顺序延伸、激活、扩散，</a:t>
            </a:r>
            <a:r>
              <a:rPr lang="zh-CN" sz="1200" b="1">
                <a:ea typeface="宋体" panose="02010600030101010101" pitchFamily="2" charset="-122"/>
              </a:rPr>
              <a:t>形成简单易学的</a:t>
            </a:r>
            <a:r>
              <a:rPr lang="zh-CN" sz="1200" b="1">
                <a:solidFill>
                  <a:srgbClr val="FF0000"/>
                </a:solidFill>
                <a:ea typeface="宋体" panose="02010600030101010101" pitchFamily="2" charset="-122"/>
              </a:rPr>
              <a:t>概念性体系</a:t>
            </a:r>
            <a:r>
              <a:rPr lang="zh-CN" sz="1200" b="1">
                <a:ea typeface="宋体" panose="02010600030101010101" pitchFamily="2" charset="-122"/>
              </a:rPr>
              <a:t>，</a:t>
            </a:r>
            <a:r>
              <a:rPr sz="1200">
                <a:ea typeface="宋体" panose="02010600030101010101" pitchFamily="2" charset="-122"/>
              </a:rPr>
              <a:t>使学生在宏观的整体框架下理解每一阶段的意义，在每一阶段的学习中建构和丰富整体。晚清统治时期结构</a:t>
            </a:r>
            <a:r>
              <a:rPr lang="zh-CN" sz="1200">
                <a:ea typeface="宋体" panose="02010600030101010101" pitchFamily="2" charset="-122"/>
              </a:rPr>
              <a:t>体系</a:t>
            </a:r>
            <a:r>
              <a:rPr sz="1200">
                <a:sym typeface="+mn-ea"/>
              </a:rPr>
              <a:t>如</a:t>
            </a:r>
            <a:r>
              <a:rPr lang="zh-CN" sz="1200">
                <a:sym typeface="+mn-ea"/>
              </a:rPr>
              <a:t>图，其他两阶段据此建构。</a:t>
            </a:r>
            <a:r>
              <a:rPr sz="1200">
                <a:ea typeface="宋体" panose="02010600030101010101" pitchFamily="2" charset="-122"/>
              </a:rPr>
              <a:t>  </a:t>
            </a:r>
            <a:endParaRPr lang="zh-CN" altLang="en-US"/>
          </a:p>
        </p:txBody>
      </p:sp>
      <p:pic>
        <p:nvPicPr>
          <p:cNvPr id="5" name="图片 2"/>
          <p:cNvPicPr>
            <a:picLocks noChangeAspect="1"/>
          </p:cNvPicPr>
          <p:nvPr/>
        </p:nvPicPr>
        <p:blipFill>
          <a:blip r:embed="rId1"/>
          <a:stretch>
            <a:fillRect/>
          </a:stretch>
        </p:blipFill>
        <p:spPr>
          <a:xfrm>
            <a:off x="1889125" y="396240"/>
            <a:ext cx="3771900" cy="2167890"/>
          </a:xfrm>
          <a:prstGeom prst="rect">
            <a:avLst/>
          </a:prstGeom>
          <a:noFill/>
          <a:ln>
            <a:noFill/>
          </a:ln>
        </p:spPr>
      </p:pic>
      <p:sp>
        <p:nvSpPr>
          <p:cNvPr id="6" name="文本框 5"/>
          <p:cNvSpPr txBox="1"/>
          <p:nvPr/>
        </p:nvSpPr>
        <p:spPr>
          <a:xfrm>
            <a:off x="2432685" y="2538730"/>
            <a:ext cx="3792220" cy="245110"/>
          </a:xfrm>
          <a:prstGeom prst="rect">
            <a:avLst/>
          </a:prstGeom>
          <a:noFill/>
        </p:spPr>
        <p:txBody>
          <a:bodyPr wrap="square" rtlCol="0" anchor="t">
            <a:spAutoFit/>
          </a:bodyPr>
          <a:p>
            <a:r>
              <a:rPr lang="zh-CN" altLang="zh-CN" sz="1000"/>
              <a:t>知识结构</a:t>
            </a:r>
            <a:r>
              <a:rPr lang="en-US" altLang="zh-CN" sz="1000"/>
              <a:t>&gt;</a:t>
            </a:r>
            <a:r>
              <a:rPr lang="zh-CN" altLang="zh-CN" sz="1000"/>
              <a:t>知识体系</a:t>
            </a:r>
            <a:r>
              <a:rPr lang="en-US" altLang="zh-CN" sz="1000"/>
              <a:t>&gt;</a:t>
            </a:r>
            <a:r>
              <a:rPr lang="zh-CN" altLang="zh-CN" sz="1000"/>
              <a:t>概念结构</a:t>
            </a:r>
            <a:r>
              <a:rPr lang="en-US" altLang="zh-CN" sz="1000"/>
              <a:t>&gt;</a:t>
            </a:r>
            <a:r>
              <a:rPr lang="zh-CN" altLang="zh-CN" sz="1000"/>
              <a:t>概念体系</a:t>
            </a:r>
            <a:endParaRPr lang="zh-CN" altLang="en-US" sz="1000"/>
          </a:p>
        </p:txBody>
      </p:sp>
      <p:sp>
        <p:nvSpPr>
          <p:cNvPr id="7" name="文本框 6"/>
          <p:cNvSpPr txBox="1"/>
          <p:nvPr/>
        </p:nvSpPr>
        <p:spPr>
          <a:xfrm>
            <a:off x="-257175" y="183515"/>
            <a:ext cx="2087880" cy="368300"/>
          </a:xfrm>
          <a:prstGeom prst="rect">
            <a:avLst/>
          </a:prstGeom>
          <a:noFill/>
        </p:spPr>
        <p:txBody>
          <a:bodyPr wrap="none" rtlCol="0" anchor="t">
            <a:spAutoFit/>
          </a:bodyPr>
          <a:p>
            <a:pPr indent="304800"/>
            <a:r>
              <a:rPr lang="en-US" altLang="zh-CN">
                <a:latin typeface="Calibri" panose="020F0502020204030204" charset="0"/>
                <a:sym typeface="+mn-ea"/>
              </a:rPr>
              <a:t>①</a:t>
            </a:r>
            <a:r>
              <a:rPr lang="zh-CN" altLang="en-US">
                <a:sym typeface="+mn-ea"/>
              </a:rPr>
              <a:t>层级概念体系</a:t>
            </a:r>
            <a:endParaRPr lang="zh-CN" altLang="en-US">
              <a:sym typeface="+mn-ea"/>
            </a:endParaRPr>
          </a:p>
        </p:txBody>
      </p:sp>
      <p:sp>
        <p:nvSpPr>
          <p:cNvPr id="14" name="Text Box 11"/>
          <p:cNvSpPr/>
          <p:nvPr/>
        </p:nvSpPr>
        <p:spPr>
          <a:xfrm rot="21407409">
            <a:off x="2311400" y="782320"/>
            <a:ext cx="14401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dirty="0">
                <a:solidFill>
                  <a:srgbClr val="FF0000"/>
                </a:solidFill>
                <a:latin typeface="Franklin Gothic Book" panose="020B0503020102020204"/>
                <a:ea typeface="黑体" panose="02010609060101010101" pitchFamily="49" charset="-122"/>
                <a:sym typeface="Franklin Gothic Book" panose="020B0503020102020204"/>
              </a:rPr>
              <a:t>时序结构</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1" name="Text Box 11"/>
          <p:cNvSpPr/>
          <p:nvPr/>
        </p:nvSpPr>
        <p:spPr>
          <a:xfrm rot="21407409">
            <a:off x="2348230" y="1190625"/>
            <a:ext cx="144907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sz="2400">
                <a:latin typeface="Calibri" panose="020F0502020204030204" charset="0"/>
                <a:sym typeface="+mn-ea"/>
              </a:rPr>
              <a:t>逻辑</a:t>
            </a:r>
            <a:r>
              <a:rPr lang="zh-CN" sz="2400">
                <a:solidFill>
                  <a:srgbClr val="FF0000"/>
                </a:solidFill>
                <a:latin typeface="Calibri" panose="020F0502020204030204" charset="0"/>
                <a:sym typeface="+mn-ea"/>
              </a:rPr>
              <a:t>结构</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2" name="Text Box 11"/>
          <p:cNvSpPr/>
          <p:nvPr/>
        </p:nvSpPr>
        <p:spPr>
          <a:xfrm rot="21407409">
            <a:off x="2555240" y="1722755"/>
            <a:ext cx="2375535"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a:solidFill>
                  <a:srgbClr val="FF0000"/>
                </a:solidFill>
                <a:sym typeface="+mn-ea"/>
              </a:rPr>
              <a:t>历时性和共时性</a:t>
            </a:r>
            <a:endParaRPr lang="zh-CN" altLang="en-US" sz="2400" b="1" dirty="0">
              <a:solidFill>
                <a:srgbClr val="FF0000"/>
              </a:solidFill>
              <a:latin typeface="Franklin Gothic Book" panose="020B0503020102020204"/>
              <a:ea typeface="黑体" panose="02010609060101010101" pitchFamily="49" charset="-122"/>
              <a:sym typeface="+mn-ea"/>
            </a:endParaRPr>
          </a:p>
        </p:txBody>
      </p:sp>
      <p:sp>
        <p:nvSpPr>
          <p:cNvPr id="3" name="Text Box 11"/>
          <p:cNvSpPr/>
          <p:nvPr/>
        </p:nvSpPr>
        <p:spPr>
          <a:xfrm rot="21407409">
            <a:off x="3891280" y="623570"/>
            <a:ext cx="14401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纵向深度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9" name="Text Box 11"/>
          <p:cNvSpPr/>
          <p:nvPr/>
        </p:nvSpPr>
        <p:spPr>
          <a:xfrm rot="21407409">
            <a:off x="2587625" y="2235835"/>
            <a:ext cx="14401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进步发展</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0" name="文本框 9"/>
          <p:cNvSpPr txBox="1"/>
          <p:nvPr/>
        </p:nvSpPr>
        <p:spPr>
          <a:xfrm>
            <a:off x="1800225" y="-1270"/>
            <a:ext cx="3949700" cy="553085"/>
          </a:xfrm>
          <a:prstGeom prst="rect">
            <a:avLst/>
          </a:prstGeom>
          <a:solidFill>
            <a:srgbClr val="FFFF00"/>
          </a:solidFill>
        </p:spPr>
        <p:txBody>
          <a:bodyPr wrap="square" rtlCol="0" anchor="t">
            <a:spAutoFit/>
          </a:bodyPr>
          <a:p>
            <a:pPr>
              <a:buFont typeface="Wingdings" panose="05000000000000000000" pitchFamily="2" charset="2"/>
              <a:buChar char="Ø"/>
            </a:pPr>
            <a:r>
              <a:rPr lang="zh-CN" altLang="en-US" sz="1000" b="1" dirty="0">
                <a:sym typeface="+mn-ea"/>
              </a:rPr>
              <a:t>目标</a:t>
            </a:r>
            <a:r>
              <a:rPr lang="en-US" altLang="zh-CN" sz="1000" b="1" dirty="0">
                <a:sym typeface="+mn-ea"/>
              </a:rPr>
              <a:t>2</a:t>
            </a:r>
            <a:r>
              <a:rPr lang="zh-CN" altLang="en-US" sz="1000" b="1" dirty="0">
                <a:sym typeface="+mn-ea"/>
              </a:rPr>
              <a:t>：</a:t>
            </a:r>
            <a:r>
              <a:rPr lang="zh-CN" altLang="en-US" sz="1000" b="1" dirty="0">
                <a:sym typeface="+mn-ea"/>
              </a:rPr>
              <a:t>能够运用近代史某一时期的历史阶段特征和具体的时空术语或时空的对比和转换来描述或解释历史事件和历史现象，并判断社会历史发展趋势与走向。</a:t>
            </a:r>
            <a:endParaRPr lang="zh-CN" altLang="en-US" sz="1000" b="1" dirty="0">
              <a:sym typeface="+mn-ea"/>
            </a:endParaRPr>
          </a:p>
        </p:txBody>
      </p:sp>
      <p:sp>
        <p:nvSpPr>
          <p:cNvPr id="13" name="Text Box 11"/>
          <p:cNvSpPr/>
          <p:nvPr/>
        </p:nvSpPr>
        <p:spPr>
          <a:xfrm rot="21407409">
            <a:off x="4002405" y="2141855"/>
            <a:ext cx="14401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希望信心</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pic>
        <p:nvPicPr>
          <p:cNvPr id="16" name="图片 15"/>
          <p:cNvPicPr>
            <a:picLocks noChangeAspect="1"/>
          </p:cNvPicPr>
          <p:nvPr/>
        </p:nvPicPr>
        <p:blipFill>
          <a:blip r:embed="rId2"/>
          <a:stretch>
            <a:fillRect/>
          </a:stretch>
        </p:blipFill>
        <p:spPr>
          <a:xfrm>
            <a:off x="4727575" y="1052830"/>
            <a:ext cx="654050" cy="97790"/>
          </a:xfrm>
          <a:prstGeom prst="rect">
            <a:avLst/>
          </a:prstGeom>
        </p:spPr>
      </p:pic>
      <p:sp>
        <p:nvSpPr>
          <p:cNvPr id="8" name="Text Box 11"/>
          <p:cNvSpPr/>
          <p:nvPr/>
        </p:nvSpPr>
        <p:spPr>
          <a:xfrm rot="21407409">
            <a:off x="3930015" y="1035685"/>
            <a:ext cx="1440180" cy="460375"/>
          </a:xfrm>
          <a:prstGeom prst="rect">
            <a:avLst/>
          </a:prstGeom>
          <a:noFill/>
          <a:ln w="9525" cap="flat" cmpd="sng">
            <a:solidFill>
              <a:srgbClr val="000000"/>
            </a:solidFill>
            <a:prstDash val="solid"/>
            <a:miter/>
            <a:headEnd type="none" w="med" len="med"/>
            <a:tailEnd type="none" w="med" len="med"/>
          </a:ln>
        </p:spPr>
        <p:txBody>
          <a:bodyPr wrap="square">
            <a:spAutoFit/>
          </a:bodyPr>
          <a:p>
            <a:pPr lvl="0" algn="l">
              <a:buClrTx/>
              <a:buSzTx/>
              <a:buFontTx/>
            </a:pPr>
            <a:r>
              <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rPr>
              <a:t>横向广度</a:t>
            </a:r>
            <a:endParaRPr lang="zh-CN" altLang="en-US" sz="2400" b="1" dirty="0">
              <a:solidFill>
                <a:srgbClr val="FF0000"/>
              </a:solidFill>
              <a:latin typeface="Franklin Gothic Book" panose="020B0503020102020204"/>
              <a:ea typeface="黑体" panose="02010609060101010101" pitchFamily="49" charset="-122"/>
              <a:sym typeface="Franklin Gothic Book" panose="020B0503020102020204"/>
            </a:endParaRPr>
          </a:p>
        </p:txBody>
      </p:sp>
      <p:sp>
        <p:nvSpPr>
          <p:cNvPr id="15" name="文本框 14"/>
          <p:cNvSpPr txBox="1"/>
          <p:nvPr/>
        </p:nvSpPr>
        <p:spPr>
          <a:xfrm>
            <a:off x="-287655" y="470535"/>
            <a:ext cx="2087880" cy="368300"/>
          </a:xfrm>
          <a:prstGeom prst="rect">
            <a:avLst/>
          </a:prstGeom>
          <a:noFill/>
        </p:spPr>
        <p:txBody>
          <a:bodyPr wrap="none" rtlCol="0" anchor="t">
            <a:spAutoFit/>
          </a:bodyPr>
          <a:p>
            <a:pPr indent="304800"/>
            <a:r>
              <a:rPr lang="en-US" altLang="zh-CN">
                <a:latin typeface="Calibri" panose="020F0502020204030204" charset="0"/>
                <a:sym typeface="+mn-ea"/>
              </a:rPr>
              <a:t>②</a:t>
            </a:r>
            <a:r>
              <a:rPr lang="zh-CN" altLang="en-US">
                <a:sym typeface="+mn-ea"/>
              </a:rPr>
              <a:t>多维概念体系</a:t>
            </a:r>
            <a:endParaRPr lang="zh-CN" altLang="en-U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6*min(max(#ppt_w*#ppt_h,.3),1)-7.4)/-.7*#ppt_w"/>
                                          </p:val>
                                        </p:tav>
                                        <p:tav tm="100000">
                                          <p:val>
                                            <p:strVal val="#ppt_w"/>
                                          </p:val>
                                        </p:tav>
                                      </p:tavLst>
                                    </p:anim>
                                    <p:anim calcmode="lin" valueType="num">
                                      <p:cBhvr>
                                        <p:cTn id="18" dur="500" fill="hold"/>
                                        <p:tgtEl>
                                          <p:spTgt spid="14"/>
                                        </p:tgtEl>
                                        <p:attrNameLst>
                                          <p:attrName>ppt_h</p:attrName>
                                        </p:attrNameLst>
                                      </p:cBhvr>
                                      <p:tavLst>
                                        <p:tav tm="0">
                                          <p:val>
                                            <p:strVal val="(6*min(max(#ppt_w*#ppt_h,.3),1)-7.4)/-.7*#ppt_h"/>
                                          </p:val>
                                        </p:tav>
                                        <p:tav tm="100000">
                                          <p:val>
                                            <p:strVal val="#ppt_h"/>
                                          </p:val>
                                        </p:tav>
                                      </p:tavLst>
                                    </p:anim>
                                    <p:anim calcmode="lin" valueType="num">
                                      <p:cBhvr>
                                        <p:cTn id="19" dur="500" fill="hold"/>
                                        <p:tgtEl>
                                          <p:spTgt spid="14"/>
                                        </p:tgtEl>
                                        <p:attrNameLst>
                                          <p:attrName>ppt_x</p:attrName>
                                        </p:attrNameLst>
                                      </p:cBhvr>
                                      <p:tavLst>
                                        <p:tav tm="0">
                                          <p:val>
                                            <p:fltVal val="0.5"/>
                                          </p:val>
                                        </p:tav>
                                        <p:tav tm="100000">
                                          <p:val>
                                            <p:strVal val="#ppt_x"/>
                                          </p:val>
                                        </p:tav>
                                      </p:tavLst>
                                    </p:anim>
                                    <p:anim calcmode="lin" valueType="num">
                                      <p:cBhvr>
                                        <p:cTn id="20" dur="500" fill="hold"/>
                                        <p:tgtEl>
                                          <p:spTgt spid="14"/>
                                        </p:tgtEl>
                                        <p:attrNameLst>
                                          <p:attrName>ppt_y</p:attrName>
                                        </p:attrNameLst>
                                      </p:cBhvr>
                                      <p:tavLst>
                                        <p:tav tm="0">
                                          <p:val>
                                            <p:strVal val="1+(6*min(max(#ppt_w*#ppt_h,.3),1)-7.4)/-.7*#ppt_h/2"/>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strVal val="1+(6*min(max(#ppt_w*#ppt_h,.3),1)-7.4)/-.7*#ppt_h/2"/>
                                          </p:val>
                                        </p:tav>
                                        <p:tav tm="100000">
                                          <p:val>
                                            <p:strVal val="#ppt_y"/>
                                          </p:val>
                                        </p:tav>
                                      </p:tavLst>
                                    </p:anim>
                                  </p:childTnLst>
                                </p:cTn>
                              </p:par>
                              <p:par>
                                <p:cTn id="31" presetID="8" presetClass="emph" presetSubtype="0" fill="hold" grpId="1" nodeType="withEffect">
                                  <p:stCondLst>
                                    <p:cond delay="0"/>
                                  </p:stCondLst>
                                  <p:childTnLst>
                                    <p:animRot by="21600000">
                                      <p:cBhvr>
                                        <p:cTn id="32" dur="500" fill="hold"/>
                                        <p:tgtEl>
                                          <p:spTgt spid="11"/>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strVal val="(6*min(max(#ppt_w*#ppt_h,.3),1)-7.4)/-.7*#ppt_w"/>
                                          </p:val>
                                        </p:tav>
                                        <p:tav tm="100000">
                                          <p:val>
                                            <p:strVal val="#ppt_w"/>
                                          </p:val>
                                        </p:tav>
                                      </p:tavLst>
                                    </p:anim>
                                    <p:anim calcmode="lin" valueType="num">
                                      <p:cBhvr>
                                        <p:cTn id="38" dur="500" fill="hold"/>
                                        <p:tgtEl>
                                          <p:spTgt spid="12"/>
                                        </p:tgtEl>
                                        <p:attrNameLst>
                                          <p:attrName>ppt_h</p:attrName>
                                        </p:attrNameLst>
                                      </p:cBhvr>
                                      <p:tavLst>
                                        <p:tav tm="0">
                                          <p:val>
                                            <p:strVal val="(6*min(max(#ppt_w*#ppt_h,.3),1)-7.4)/-.7*#ppt_h"/>
                                          </p:val>
                                        </p:tav>
                                        <p:tav tm="100000">
                                          <p:val>
                                            <p:strVal val="#ppt_h"/>
                                          </p:val>
                                        </p:tav>
                                      </p:tavLst>
                                    </p:anim>
                                    <p:anim calcmode="lin" valueType="num">
                                      <p:cBhvr>
                                        <p:cTn id="39" dur="500" fill="hold"/>
                                        <p:tgtEl>
                                          <p:spTgt spid="12"/>
                                        </p:tgtEl>
                                        <p:attrNameLst>
                                          <p:attrName>ppt_x</p:attrName>
                                        </p:attrNameLst>
                                      </p:cBhvr>
                                      <p:tavLst>
                                        <p:tav tm="0">
                                          <p:val>
                                            <p:fltVal val="0.5"/>
                                          </p:val>
                                        </p:tav>
                                        <p:tav tm="100000">
                                          <p:val>
                                            <p:strVal val="#ppt_x"/>
                                          </p:val>
                                        </p:tav>
                                      </p:tavLst>
                                    </p:anim>
                                    <p:anim calcmode="lin" valueType="num">
                                      <p:cBhvr>
                                        <p:cTn id="40" dur="500" fill="hold"/>
                                        <p:tgtEl>
                                          <p:spTgt spid="12"/>
                                        </p:tgtEl>
                                        <p:attrNameLst>
                                          <p:attrName>ppt_y</p:attrName>
                                        </p:attrNameLst>
                                      </p:cBhvr>
                                      <p:tavLst>
                                        <p:tav tm="0">
                                          <p:val>
                                            <p:strVal val="1+(6*min(max(#ppt_w*#ppt_h,.3),1)-7.4)/-.7*#ppt_h/2"/>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1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strVal val="(6*min(max(#ppt_w*#ppt_h,.3),1)-7.4)/-.7*#ppt_w"/>
                                          </p:val>
                                        </p:tav>
                                        <p:tav tm="100000">
                                          <p:val>
                                            <p:strVal val="#ppt_w"/>
                                          </p:val>
                                        </p:tav>
                                      </p:tavLst>
                                    </p:anim>
                                    <p:anim calcmode="lin" valueType="num">
                                      <p:cBhvr>
                                        <p:cTn id="48" dur="500" fill="hold"/>
                                        <p:tgtEl>
                                          <p:spTgt spid="3"/>
                                        </p:tgtEl>
                                        <p:attrNameLst>
                                          <p:attrName>ppt_h</p:attrName>
                                        </p:attrNameLst>
                                      </p:cBhvr>
                                      <p:tavLst>
                                        <p:tav tm="0">
                                          <p:val>
                                            <p:strVal val="(6*min(max(#ppt_w*#ppt_h,.3),1)-7.4)/-.7*#ppt_h"/>
                                          </p:val>
                                        </p:tav>
                                        <p:tav tm="100000">
                                          <p:val>
                                            <p:strVal val="#ppt_h"/>
                                          </p:val>
                                        </p:tav>
                                      </p:tavLst>
                                    </p:anim>
                                    <p:anim calcmode="lin" valueType="num">
                                      <p:cBhvr>
                                        <p:cTn id="49" dur="500" fill="hold"/>
                                        <p:tgtEl>
                                          <p:spTgt spid="3"/>
                                        </p:tgtEl>
                                        <p:attrNameLst>
                                          <p:attrName>ppt_x</p:attrName>
                                        </p:attrNameLst>
                                      </p:cBhvr>
                                      <p:tavLst>
                                        <p:tav tm="0">
                                          <p:val>
                                            <p:fltVal val="0.5"/>
                                          </p:val>
                                        </p:tav>
                                        <p:tav tm="100000">
                                          <p:val>
                                            <p:strVal val="#ppt_x"/>
                                          </p:val>
                                        </p:tav>
                                      </p:tavLst>
                                    </p:anim>
                                    <p:anim calcmode="lin" valueType="num">
                                      <p:cBhvr>
                                        <p:cTn id="50" dur="500" fill="hold"/>
                                        <p:tgtEl>
                                          <p:spTgt spid="3"/>
                                        </p:tgtEl>
                                        <p:attrNameLst>
                                          <p:attrName>ppt_y</p:attrName>
                                        </p:attrNameLst>
                                      </p:cBhvr>
                                      <p:tavLst>
                                        <p:tav tm="0">
                                          <p:val>
                                            <p:strVal val="1+(6*min(max(#ppt_w*#ppt_h,.3),1)-7.4)/-.7*#ppt_h/2"/>
                                          </p:val>
                                        </p:tav>
                                        <p:tav tm="100000">
                                          <p:val>
                                            <p:strVal val="#ppt_y"/>
                                          </p:val>
                                        </p:tav>
                                      </p:tavLst>
                                    </p:anim>
                                  </p:childTnLst>
                                </p:cTn>
                              </p:par>
                              <p:par>
                                <p:cTn id="51" presetID="8" presetClass="emph" presetSubtype="0" fill="hold" grpId="1" nodeType="withEffect">
                                  <p:stCondLst>
                                    <p:cond delay="0"/>
                                  </p:stCondLst>
                                  <p:childTnLst>
                                    <p:animRot by="21600000">
                                      <p:cBhvr>
                                        <p:cTn id="52" dur="500" fill="hold"/>
                                        <p:tgtEl>
                                          <p:spTgt spid="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3" presetClass="entr" presetSubtype="3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strVal val="(6*min(max(#ppt_w*#ppt_h,.3),1)-7.4)/-.7*#ppt_w"/>
                                          </p:val>
                                        </p:tav>
                                        <p:tav tm="100000">
                                          <p:val>
                                            <p:strVal val="#ppt_w"/>
                                          </p:val>
                                        </p:tav>
                                      </p:tavLst>
                                    </p:anim>
                                    <p:anim calcmode="lin" valueType="num">
                                      <p:cBhvr>
                                        <p:cTn id="58" dur="500" fill="hold"/>
                                        <p:tgtEl>
                                          <p:spTgt spid="8"/>
                                        </p:tgtEl>
                                        <p:attrNameLst>
                                          <p:attrName>ppt_h</p:attrName>
                                        </p:attrNameLst>
                                      </p:cBhvr>
                                      <p:tavLst>
                                        <p:tav tm="0">
                                          <p:val>
                                            <p:strVal val="(6*min(max(#ppt_w*#ppt_h,.3),1)-7.4)/-.7*#ppt_h"/>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strVal val="1+(6*min(max(#ppt_w*#ppt_h,.3),1)-7.4)/-.7*#ppt_h/2"/>
                                          </p:val>
                                        </p:tav>
                                        <p:tav tm="100000">
                                          <p:val>
                                            <p:strVal val="#ppt_y"/>
                                          </p:val>
                                        </p:tav>
                                      </p:tavLst>
                                    </p:anim>
                                  </p:childTnLst>
                                </p:cTn>
                              </p:par>
                              <p:par>
                                <p:cTn id="61" presetID="8" presetClass="emph" presetSubtype="0" fill="hold" grpId="1" nodeType="withEffect">
                                  <p:stCondLst>
                                    <p:cond delay="0"/>
                                  </p:stCondLst>
                                  <p:childTnLst>
                                    <p:animRot by="21600000">
                                      <p:cBhvr>
                                        <p:cTn id="62" dur="500" fill="hold"/>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23" presetClass="entr" presetSubtype="3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strVal val="(6*min(max(#ppt_w*#ppt_h,.3),1)-7.4)/-.7*#ppt_w"/>
                                          </p:val>
                                        </p:tav>
                                        <p:tav tm="100000">
                                          <p:val>
                                            <p:strVal val="#ppt_w"/>
                                          </p:val>
                                        </p:tav>
                                      </p:tavLst>
                                    </p:anim>
                                    <p:anim calcmode="lin" valueType="num">
                                      <p:cBhvr>
                                        <p:cTn id="68" dur="500" fill="hold"/>
                                        <p:tgtEl>
                                          <p:spTgt spid="9"/>
                                        </p:tgtEl>
                                        <p:attrNameLst>
                                          <p:attrName>ppt_h</p:attrName>
                                        </p:attrNameLst>
                                      </p:cBhvr>
                                      <p:tavLst>
                                        <p:tav tm="0">
                                          <p:val>
                                            <p:strVal val="(6*min(max(#ppt_w*#ppt_h,.3),1)-7.4)/-.7*#ppt_h"/>
                                          </p:val>
                                        </p:tav>
                                        <p:tav tm="100000">
                                          <p:val>
                                            <p:strVal val="#ppt_h"/>
                                          </p:val>
                                        </p:tav>
                                      </p:tavLst>
                                    </p:anim>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strVal val="1+(6*min(max(#ppt_w*#ppt_h,.3),1)-7.4)/-.7*#ppt_h/2"/>
                                          </p:val>
                                        </p:tav>
                                        <p:tav tm="100000">
                                          <p:val>
                                            <p:strVal val="#ppt_y"/>
                                          </p:val>
                                        </p:tav>
                                      </p:tavLst>
                                    </p:anim>
                                  </p:childTnLst>
                                </p:cTn>
                              </p:par>
                              <p:par>
                                <p:cTn id="71" presetID="8" presetClass="emph" presetSubtype="0" fill="hold" grpId="1" nodeType="withEffect">
                                  <p:stCondLst>
                                    <p:cond delay="0"/>
                                  </p:stCondLst>
                                  <p:childTnLst>
                                    <p:animRot by="21600000">
                                      <p:cBhvr>
                                        <p:cTn id="72" dur="500" fill="hold"/>
                                        <p:tgtEl>
                                          <p:spTgt spid="9"/>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3" presetClass="entr" presetSubtype="36"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strVal val="(6*min(max(#ppt_w*#ppt_h,.3),1)-7.4)/-.7*#ppt_w"/>
                                          </p:val>
                                        </p:tav>
                                        <p:tav tm="100000">
                                          <p:val>
                                            <p:strVal val="#ppt_w"/>
                                          </p:val>
                                        </p:tav>
                                      </p:tavLst>
                                    </p:anim>
                                    <p:anim calcmode="lin" valueType="num">
                                      <p:cBhvr>
                                        <p:cTn id="78" dur="500" fill="hold"/>
                                        <p:tgtEl>
                                          <p:spTgt spid="13"/>
                                        </p:tgtEl>
                                        <p:attrNameLst>
                                          <p:attrName>ppt_h</p:attrName>
                                        </p:attrNameLst>
                                      </p:cBhvr>
                                      <p:tavLst>
                                        <p:tav tm="0">
                                          <p:val>
                                            <p:strVal val="(6*min(max(#ppt_w*#ppt_h,.3),1)-7.4)/-.7*#ppt_h"/>
                                          </p:val>
                                        </p:tav>
                                        <p:tav tm="100000">
                                          <p:val>
                                            <p:strVal val="#ppt_h"/>
                                          </p:val>
                                        </p:tav>
                                      </p:tavLst>
                                    </p:anim>
                                    <p:anim calcmode="lin" valueType="num">
                                      <p:cBhvr>
                                        <p:cTn id="79" dur="500" fill="hold"/>
                                        <p:tgtEl>
                                          <p:spTgt spid="13"/>
                                        </p:tgtEl>
                                        <p:attrNameLst>
                                          <p:attrName>ppt_x</p:attrName>
                                        </p:attrNameLst>
                                      </p:cBhvr>
                                      <p:tavLst>
                                        <p:tav tm="0">
                                          <p:val>
                                            <p:fltVal val="0.5"/>
                                          </p:val>
                                        </p:tav>
                                        <p:tav tm="100000">
                                          <p:val>
                                            <p:strVal val="#ppt_x"/>
                                          </p:val>
                                        </p:tav>
                                      </p:tavLst>
                                    </p:anim>
                                    <p:anim calcmode="lin" valueType="num">
                                      <p:cBhvr>
                                        <p:cTn id="80" dur="500" fill="hold"/>
                                        <p:tgtEl>
                                          <p:spTgt spid="13"/>
                                        </p:tgtEl>
                                        <p:attrNameLst>
                                          <p:attrName>ppt_y</p:attrName>
                                        </p:attrNameLst>
                                      </p:cBhvr>
                                      <p:tavLst>
                                        <p:tav tm="0">
                                          <p:val>
                                            <p:strVal val="1+(6*min(max(#ppt_w*#ppt_h,.3),1)-7.4)/-.7*#ppt_h/2"/>
                                          </p:val>
                                        </p:tav>
                                        <p:tav tm="100000">
                                          <p:val>
                                            <p:strVal val="#ppt_y"/>
                                          </p:val>
                                        </p:tav>
                                      </p:tavLst>
                                    </p:anim>
                                  </p:childTnLst>
                                </p:cTn>
                              </p:par>
                              <p:par>
                                <p:cTn id="81" presetID="8" presetClass="emph" presetSubtype="0" fill="hold" grpId="1" nodeType="withEffect">
                                  <p:stCondLst>
                                    <p:cond delay="0"/>
                                  </p:stCondLst>
                                  <p:childTnLst>
                                    <p:animRot by="21600000">
                                      <p:cBhvr>
                                        <p:cTn id="82"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1" grpId="0" bldLvl="0" animBg="1"/>
      <p:bldP spid="11" grpId="1" bldLvl="0" animBg="1"/>
      <p:bldP spid="12" grpId="0" bldLvl="0" animBg="1"/>
      <p:bldP spid="12" grpId="1" bldLvl="0" animBg="1"/>
      <p:bldP spid="3" grpId="0" bldLvl="0" animBg="1"/>
      <p:bldP spid="3" grpId="1" bldLvl="0" animBg="1"/>
      <p:bldP spid="8" grpId="0" bldLvl="0" animBg="1"/>
      <p:bldP spid="8" grpId="1" bldLvl="0" animBg="1"/>
      <p:bldP spid="9" grpId="0" bldLvl="0" animBg="1"/>
      <p:bldP spid="9" grpId="1" bldLvl="0" animBg="1"/>
      <p:bldP spid="13" grpId="0" bldLvl="0" animBg="1"/>
      <p:bldP spid="13" grpId="1" bldLvl="0" animBg="1"/>
      <p:bldP spid="15" grpId="0"/>
      <p:bldP spid="4" grpId="0"/>
    </p:bldLst>
  </p:timing>
</p:sld>
</file>

<file path=ppt/tags/tag1.xml><?xml version="1.0" encoding="utf-8"?>
<p:tagLst xmlns:p="http://schemas.openxmlformats.org/presentationml/2006/main">
  <p:tag name="KSO_WM_BEAUTIFY_FLAG" val="#wm#"/>
  <p:tag name="KSO_WM_TEMPLATE_CATEGORY" val="custom"/>
  <p:tag name="KSO_WM_TEMPLATE_INDEX" val="20204191"/>
</p:tagLst>
</file>

<file path=ppt/tags/tag2.xml><?xml version="1.0" encoding="utf-8"?>
<p:tagLst xmlns:p="http://schemas.openxmlformats.org/presentationml/2006/main">
  <p:tag name="KSO_WM_BEAUTIFY_FLAG" val="#wm#"/>
  <p:tag name="KSO_WM_TEMPLATE_CATEGORY" val="custom"/>
  <p:tag name="KSO_WM_TEMPLATE_INDEX" val="20204191"/>
</p:tagLst>
</file>

<file path=ppt/tags/tag3.xml><?xml version="1.0" encoding="utf-8"?>
<p:tagLst xmlns:p="http://schemas.openxmlformats.org/presentationml/2006/main">
  <p:tag name="KSO_WM_BEAUTIFY_FLAG" val="#wm#"/>
  <p:tag name="KSO_WM_TEMPLATE_CATEGORY" val="custom"/>
  <p:tag name="KSO_WM_TEMPLATE_INDEX" val="20204191"/>
</p:tagLst>
</file>

<file path=ppt/tags/tag4.xml><?xml version="1.0" encoding="utf-8"?>
<p:tagLst xmlns:p="http://schemas.openxmlformats.org/presentationml/2006/main">
  <p:tag name="KSO_WM_BEAUTIFY_FLAG" val="#wm#"/>
  <p:tag name="KSO_WM_TEMPLATE_CATEGORY" val="custom"/>
  <p:tag name="KSO_WM_TEMPLATE_INDEX" val="20204191"/>
</p:tagLst>
</file>

<file path=ppt/tags/tag5.xml><?xml version="1.0" encoding="utf-8"?>
<p:tagLst xmlns:p="http://schemas.openxmlformats.org/presentationml/2006/main">
  <p:tag name="KSO_WM_BEAUTIFY_FLAG" val="#wm#"/>
  <p:tag name="KSO_WM_TEMPLATE_CATEGORY" val="custom"/>
  <p:tag name="KSO_WM_TEMPLATE_INDEX" val="20204191"/>
</p:tagLst>
</file>

<file path=ppt/tags/tag6.xml><?xml version="1.0" encoding="utf-8"?>
<p:tagLst xmlns:p="http://schemas.openxmlformats.org/presentationml/2006/main">
  <p:tag name="KSO_WM_BEAUTIFY_FLAG" val="#wm#"/>
  <p:tag name="KSO_WM_TEMPLATE_CATEGORY" val="custom"/>
  <p:tag name="KSO_WM_TEMPLATE_INDEX" val="2020419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5020</Words>
  <PresentationFormat>在屏幕上显示</PresentationFormat>
  <Paragraphs>557</Paragraphs>
  <Slides>25</Slides>
  <Notes>0</Notes>
  <HiddenSlides>2</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Franklin Gothic Book</vt:lpstr>
      <vt:lpstr>黑体</vt:lpstr>
      <vt:lpstr>华文中宋</vt:lpstr>
      <vt:lpstr>微软雅黑</vt:lpstr>
      <vt:lpstr>Calibri</vt:lpstr>
      <vt:lpstr>Times New Roman</vt:lpstr>
      <vt:lpstr>方正粗黑宋简体</vt:lpstr>
      <vt:lpstr>方正清刻本悦宋简体</vt:lpstr>
      <vt:lpstr>Arial Unicode MS</vt:lpstr>
      <vt:lpstr>隶书</vt:lpstr>
      <vt:lpstr>楷体</vt:lpstr>
      <vt:lpstr>默认设计模板</vt:lpstr>
      <vt:lpstr>PowerPoint 演示文稿</vt:lpstr>
      <vt:lpstr>一、学业质量水平要求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2014-03-10T07:06:00Z</dcterms:created>
  <dcterms:modified xsi:type="dcterms:W3CDTF">2022-03-09T09:46:25Z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ICV">
    <vt:lpwstr>1C02D95F842C403D9A32D377077F6079</vt:lpwstr>
  </property>
</Properties>
</file>