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32"/>
  </p:notesMasterIdLst>
  <p:handoutMasterIdLst>
    <p:handoutMasterId r:id="rId133"/>
  </p:handoutMasterIdLst>
  <p:sldIdLst>
    <p:sldId id="256" r:id="rId4"/>
    <p:sldId id="385" r:id="rId5"/>
    <p:sldId id="384" r:id="rId6"/>
    <p:sldId id="469" r:id="rId7"/>
    <p:sldId id="1178" r:id="rId8"/>
    <p:sldId id="257" r:id="rId9"/>
    <p:sldId id="470" r:id="rId10"/>
    <p:sldId id="780" r:id="rId11"/>
    <p:sldId id="471" r:id="rId12"/>
    <p:sldId id="531" r:id="rId13"/>
    <p:sldId id="1301" r:id="rId14"/>
    <p:sldId id="666" r:id="rId15"/>
    <p:sldId id="667" r:id="rId16"/>
    <p:sldId id="668" r:id="rId17"/>
    <p:sldId id="669" r:id="rId18"/>
    <p:sldId id="671" r:id="rId19"/>
    <p:sldId id="672" r:id="rId20"/>
    <p:sldId id="476" r:id="rId21"/>
    <p:sldId id="878" r:id="rId22"/>
    <p:sldId id="876" r:id="rId23"/>
    <p:sldId id="477" r:id="rId24"/>
    <p:sldId id="478" r:id="rId25"/>
    <p:sldId id="479" r:id="rId26"/>
    <p:sldId id="475" r:id="rId27"/>
    <p:sldId id="483" r:id="rId28"/>
    <p:sldId id="482" r:id="rId29"/>
    <p:sldId id="480" r:id="rId30"/>
    <p:sldId id="525" r:id="rId31"/>
    <p:sldId id="786" r:id="rId32"/>
    <p:sldId id="526" r:id="rId33"/>
    <p:sldId id="527" r:id="rId34"/>
    <p:sldId id="528" r:id="rId35"/>
    <p:sldId id="259" r:id="rId36"/>
    <p:sldId id="325" r:id="rId37"/>
    <p:sldId id="530" r:id="rId38"/>
    <p:sldId id="319" r:id="rId39"/>
    <p:sldId id="677" r:id="rId40"/>
    <p:sldId id="675" r:id="rId41"/>
    <p:sldId id="676" r:id="rId42"/>
    <p:sldId id="481" r:id="rId43"/>
    <p:sldId id="489" r:id="rId44"/>
    <p:sldId id="484" r:id="rId45"/>
    <p:sldId id="485" r:id="rId46"/>
    <p:sldId id="486" r:id="rId47"/>
    <p:sldId id="487" r:id="rId48"/>
    <p:sldId id="488" r:id="rId49"/>
    <p:sldId id="809" r:id="rId50"/>
    <p:sldId id="810" r:id="rId51"/>
    <p:sldId id="520" r:id="rId52"/>
    <p:sldId id="268" r:id="rId53"/>
    <p:sldId id="261" r:id="rId54"/>
    <p:sldId id="262" r:id="rId55"/>
    <p:sldId id="264" r:id="rId56"/>
    <p:sldId id="985" r:id="rId57"/>
    <p:sldId id="265" r:id="rId58"/>
    <p:sldId id="266" r:id="rId59"/>
    <p:sldId id="388" r:id="rId60"/>
    <p:sldId id="267" r:id="rId61"/>
    <p:sldId id="270" r:id="rId62"/>
    <p:sldId id="271" r:id="rId63"/>
    <p:sldId id="356" r:id="rId64"/>
    <p:sldId id="273" r:id="rId65"/>
    <p:sldId id="360" r:id="rId66"/>
    <p:sldId id="274" r:id="rId67"/>
    <p:sldId id="391" r:id="rId68"/>
    <p:sldId id="392" r:id="rId69"/>
    <p:sldId id="275" r:id="rId70"/>
    <p:sldId id="358" r:id="rId71"/>
    <p:sldId id="276" r:id="rId72"/>
    <p:sldId id="354" r:id="rId73"/>
    <p:sldId id="278" r:id="rId74"/>
    <p:sldId id="280" r:id="rId75"/>
    <p:sldId id="663" r:id="rId76"/>
    <p:sldId id="281" r:id="rId77"/>
    <p:sldId id="382" r:id="rId78"/>
    <p:sldId id="828" r:id="rId79"/>
    <p:sldId id="282" r:id="rId80"/>
    <p:sldId id="383" r:id="rId81"/>
    <p:sldId id="361" r:id="rId82"/>
    <p:sldId id="362" r:id="rId83"/>
    <p:sldId id="363" r:id="rId84"/>
    <p:sldId id="364" r:id="rId85"/>
    <p:sldId id="365" r:id="rId86"/>
    <p:sldId id="366" r:id="rId87"/>
    <p:sldId id="367" r:id="rId88"/>
    <p:sldId id="665" r:id="rId89"/>
    <p:sldId id="326" r:id="rId90"/>
    <p:sldId id="371" r:id="rId91"/>
    <p:sldId id="372" r:id="rId92"/>
    <p:sldId id="373" r:id="rId93"/>
    <p:sldId id="327" r:id="rId94"/>
    <p:sldId id="328" r:id="rId95"/>
    <p:sldId id="329" r:id="rId96"/>
    <p:sldId id="330" r:id="rId97"/>
    <p:sldId id="331" r:id="rId98"/>
    <p:sldId id="332" r:id="rId99"/>
    <p:sldId id="333" r:id="rId100"/>
    <p:sldId id="334" r:id="rId101"/>
    <p:sldId id="336" r:id="rId102"/>
    <p:sldId id="337" r:id="rId103"/>
    <p:sldId id="339" r:id="rId104"/>
    <p:sldId id="341" r:id="rId105"/>
    <p:sldId id="342" r:id="rId106"/>
    <p:sldId id="343" r:id="rId107"/>
    <p:sldId id="344" r:id="rId108"/>
    <p:sldId id="345" r:id="rId109"/>
    <p:sldId id="347" r:id="rId110"/>
    <p:sldId id="348" r:id="rId111"/>
    <p:sldId id="350" r:id="rId112"/>
    <p:sldId id="353" r:id="rId113"/>
    <p:sldId id="534" r:id="rId114"/>
    <p:sldId id="535" r:id="rId115"/>
    <p:sldId id="536" r:id="rId116"/>
    <p:sldId id="539" r:id="rId117"/>
    <p:sldId id="537" r:id="rId118"/>
    <p:sldId id="538" r:id="rId119"/>
    <p:sldId id="376" r:id="rId120"/>
    <p:sldId id="377" r:id="rId121"/>
    <p:sldId id="378" r:id="rId122"/>
    <p:sldId id="379" r:id="rId123"/>
    <p:sldId id="380" r:id="rId124"/>
    <p:sldId id="381" r:id="rId125"/>
    <p:sldId id="879" r:id="rId126"/>
    <p:sldId id="880" r:id="rId127"/>
    <p:sldId id="881" r:id="rId128"/>
    <p:sldId id="1179" r:id="rId129"/>
    <p:sldId id="1180" r:id="rId130"/>
    <p:sldId id="389" r:id="rId131"/>
  </p:sldIdLst>
  <p:sldSz cx="9144000" cy="6858000" type="screen4x3"/>
  <p:notesSz cx="6858000" cy="9144000"/>
  <p:custShowLst>
    <p:custShow name="自定义放映 1" id="0">
      <p:sldLst>
        <p:sld r:id="rId35"/>
        <p:sld r:id="rId35"/>
      </p:sldLst>
    </p:custShow>
  </p:custShowLst>
  <p:defaultTextStyle>
    <a:defPPr>
      <a:defRPr lang="zh-CN"/>
    </a:defPPr>
    <a:lvl1pPr marL="0" lvl="0"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4400" b="0" i="0" u="none" kern="1200" baseline="0">
        <a:solidFill>
          <a:srgbClr val="800000"/>
        </a:solidFill>
        <a:latin typeface="Arial" panose="020B0604020202020204" pitchFamily="34" charset="0"/>
        <a:ea typeface="宋体" panose="02010600030101010101" pitchFamily="2"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子川 王" initials="子川"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showPr>
  <p:clrMru>
    <a:srgbClr val="FF3300"/>
    <a:srgbClr val="3333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10"/>
    <p:restoredTop sz="94660"/>
  </p:normalViewPr>
  <p:slideViewPr>
    <p:cSldViewPr showGuides="1">
      <p:cViewPr varScale="1">
        <p:scale>
          <a:sx n="81" d="100"/>
          <a:sy n="81" d="100"/>
        </p:scale>
        <p:origin x="1478" y="48"/>
      </p:cViewPr>
      <p:guideLst>
        <p:guide orient="horz" pos="2160"/>
        <p:guide pos="2841"/>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7" Type="http://schemas.openxmlformats.org/officeDocument/2006/relationships/commentAuthors" Target="commentAuthors.xml"/><Relationship Id="rId136" Type="http://schemas.openxmlformats.org/officeDocument/2006/relationships/tableStyles" Target="tableStyles.xml"/><Relationship Id="rId135" Type="http://schemas.openxmlformats.org/officeDocument/2006/relationships/viewProps" Target="viewProps.xml"/><Relationship Id="rId134" Type="http://schemas.openxmlformats.org/officeDocument/2006/relationships/presProps" Target="presProps.xml"/><Relationship Id="rId133" Type="http://schemas.openxmlformats.org/officeDocument/2006/relationships/handoutMaster" Target="handoutMasters/handoutMaster1.xml"/><Relationship Id="rId132" Type="http://schemas.openxmlformats.org/officeDocument/2006/relationships/notesMaster" Target="notesMasters/notesMaster1.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0.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9.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8-11T10:09:19.220"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页眉占位符 151553"/>
          <p:cNvSpPr>
            <a:spLocks noGrp="1"/>
          </p:cNvSpPr>
          <p:nvPr>
            <p:ph type="hdr" sz="quarter"/>
          </p:nvPr>
        </p:nvSpPr>
        <p:spPr>
          <a:xfrm>
            <a:off x="0" y="0"/>
            <a:ext cx="2971800" cy="457200"/>
          </a:xfrm>
          <a:prstGeom prst="rect">
            <a:avLst/>
          </a:prstGeom>
          <a:noFill/>
          <a:ln w="9525">
            <a:noFill/>
          </a:ln>
        </p:spPr>
        <p:txBody>
          <a:bodyPr/>
          <a:lstStyle/>
          <a:p>
            <a:pPr lvl="0" fontAlgn="base"/>
            <a:endParaRPr lang="zh-CN" sz="1200" strike="noStrike" noProof="1"/>
          </a:p>
        </p:txBody>
      </p:sp>
      <p:sp>
        <p:nvSpPr>
          <p:cNvPr id="151555" name="日期占位符 151554"/>
          <p:cNvSpPr>
            <a:spLocks noGrp="1"/>
          </p:cNvSpPr>
          <p:nvPr>
            <p:ph type="dt" sz="quarter" idx="1"/>
          </p:nvPr>
        </p:nvSpPr>
        <p:spPr>
          <a:xfrm>
            <a:off x="3884613" y="0"/>
            <a:ext cx="2971800" cy="457200"/>
          </a:xfrm>
          <a:prstGeom prst="rect">
            <a:avLst/>
          </a:prstGeom>
          <a:noFill/>
          <a:ln w="9525">
            <a:noFill/>
          </a:ln>
        </p:spPr>
        <p:txBody>
          <a:bodyPr/>
          <a:lstStyle/>
          <a:p>
            <a:pPr lvl="0" algn="r" fontAlgn="base"/>
            <a:endParaRPr lang="zh-CN" altLang="en-US" sz="1200" strike="noStrike" noProof="1"/>
          </a:p>
        </p:txBody>
      </p:sp>
      <p:sp>
        <p:nvSpPr>
          <p:cNvPr id="151556" name="页脚占位符 151555"/>
          <p:cNvSpPr>
            <a:spLocks noGrp="1"/>
          </p:cNvSpPr>
          <p:nvPr>
            <p:ph type="ftr" sz="quarter" idx="2"/>
          </p:nvPr>
        </p:nvSpPr>
        <p:spPr>
          <a:xfrm>
            <a:off x="0" y="8685213"/>
            <a:ext cx="2971800" cy="457200"/>
          </a:xfrm>
          <a:prstGeom prst="rect">
            <a:avLst/>
          </a:prstGeom>
          <a:noFill/>
          <a:ln w="9525">
            <a:noFill/>
          </a:ln>
        </p:spPr>
        <p:txBody>
          <a:bodyPr anchor="b"/>
          <a:lstStyle/>
          <a:p>
            <a:pPr lvl="0" fontAlgn="base"/>
            <a:endParaRPr lang="zh-CN" sz="1200" strike="noStrike" noProof="1"/>
          </a:p>
        </p:txBody>
      </p:sp>
      <p:sp>
        <p:nvSpPr>
          <p:cNvPr id="151557" name="灯片编号占位符 151556"/>
          <p:cNvSpPr>
            <a:spLocks noGrp="1"/>
          </p:cNvSpPr>
          <p:nvPr>
            <p:ph type="sldNum" sz="quarter" idx="3"/>
          </p:nvPr>
        </p:nvSpPr>
        <p:spPr>
          <a:xfrm>
            <a:off x="3884613" y="8685213"/>
            <a:ext cx="2971800" cy="457200"/>
          </a:xfrm>
          <a:prstGeom prst="rect">
            <a:avLst/>
          </a:prstGeom>
          <a:noFill/>
          <a:ln w="9525">
            <a:noFill/>
          </a:ln>
        </p:spPr>
        <p:txBody>
          <a:bodyPr anchor="b"/>
          <a:lstStyle/>
          <a:p>
            <a:pPr lvl="0" algn="r" fontAlgn="base"/>
            <a:fld id="{9A0DB2DC-4C9A-4742-B13C-FB6460FD3503}" type="slidenum">
              <a:rPr lang="en-US" altLang="zh-CN" sz="1200" strike="noStrike" noProof="1" dirty="0">
                <a:latin typeface="Arial" panose="020B0604020202020204" pitchFamily="34" charset="0"/>
                <a:ea typeface="宋体" panose="02010600030101010101" pitchFamily="2" charset="-122"/>
                <a:cs typeface="+mn-ea"/>
              </a:rPr>
            </a:fld>
            <a:endParaRPr lang="zh-CN" sz="1200" strike="noStrike" noProof="1"/>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页眉占位符 141313"/>
          <p:cNvSpPr>
            <a:spLocks noGrp="1"/>
          </p:cNvSpPr>
          <p:nvPr>
            <p:ph type="hdr" sz="quarter"/>
          </p:nvPr>
        </p:nvSpPr>
        <p:spPr>
          <a:xfrm>
            <a:off x="0" y="0"/>
            <a:ext cx="2971800" cy="457200"/>
          </a:xfrm>
          <a:prstGeom prst="rect">
            <a:avLst/>
          </a:prstGeom>
          <a:noFill/>
          <a:ln w="9525">
            <a:noFill/>
          </a:ln>
        </p:spPr>
        <p:txBody>
          <a:bodyPr/>
          <a:lstStyle/>
          <a:p>
            <a:pPr lvl="0" fontAlgn="base"/>
            <a:endParaRPr lang="zh-CN" sz="1200" strike="noStrike" noProof="1"/>
          </a:p>
        </p:txBody>
      </p:sp>
      <p:sp>
        <p:nvSpPr>
          <p:cNvPr id="141315" name="日期占位符 141314"/>
          <p:cNvSpPr>
            <a:spLocks noGrp="1"/>
          </p:cNvSpPr>
          <p:nvPr>
            <p:ph type="dt" idx="1"/>
          </p:nvPr>
        </p:nvSpPr>
        <p:spPr>
          <a:xfrm>
            <a:off x="3884613" y="0"/>
            <a:ext cx="2971800" cy="457200"/>
          </a:xfrm>
          <a:prstGeom prst="rect">
            <a:avLst/>
          </a:prstGeom>
          <a:noFill/>
          <a:ln w="9525">
            <a:noFill/>
          </a:ln>
        </p:spPr>
        <p:txBody>
          <a:bodyPr/>
          <a:lstStyle/>
          <a:p>
            <a:pPr lvl="0" algn="r" fontAlgn="base"/>
            <a:endParaRPr lang="zh-CN" altLang="en-US" sz="1200" strike="noStrike" noProof="1"/>
          </a:p>
        </p:txBody>
      </p:sp>
      <p:sp>
        <p:nvSpPr>
          <p:cNvPr id="13316" name="幻灯片图像占位符 141315"/>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3317" name="文本占位符 141316"/>
          <p:cNvSpPr>
            <a:spLocks noGrp="1"/>
          </p:cNvSpPr>
          <p:nvPr>
            <p:ph type="body" sz="quarter"/>
          </p:nvPr>
        </p:nvSpPr>
        <p:spPr>
          <a:xfrm>
            <a:off x="685800" y="4343400"/>
            <a:ext cx="5486400" cy="4114800"/>
          </a:xfrm>
          <a:prstGeom prst="rect">
            <a:avLst/>
          </a:prstGeom>
          <a:noFill/>
          <a:ln w="9525">
            <a:noFill/>
          </a:ln>
        </p:spPr>
        <p:txBody>
          <a:bodyPr anchor="t"/>
          <a:lstStyle/>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141318" name="页脚占位符 141317"/>
          <p:cNvSpPr>
            <a:spLocks noGrp="1"/>
          </p:cNvSpPr>
          <p:nvPr>
            <p:ph type="ftr" sz="quarter" idx="4"/>
          </p:nvPr>
        </p:nvSpPr>
        <p:spPr>
          <a:xfrm>
            <a:off x="0" y="8685213"/>
            <a:ext cx="2971800" cy="457200"/>
          </a:xfrm>
          <a:prstGeom prst="rect">
            <a:avLst/>
          </a:prstGeom>
          <a:noFill/>
          <a:ln w="9525">
            <a:noFill/>
          </a:ln>
        </p:spPr>
        <p:txBody>
          <a:bodyPr anchor="b"/>
          <a:lstStyle/>
          <a:p>
            <a:pPr lvl="0" fontAlgn="base"/>
            <a:endParaRPr lang="zh-CN" sz="1200" strike="noStrike" noProof="1"/>
          </a:p>
        </p:txBody>
      </p:sp>
      <p:sp>
        <p:nvSpPr>
          <p:cNvPr id="141319" name="灯片编号占位符 141318"/>
          <p:cNvSpPr>
            <a:spLocks noGrp="1"/>
          </p:cNvSpPr>
          <p:nvPr>
            <p:ph type="sldNum" sz="quarter" idx="5"/>
          </p:nvPr>
        </p:nvSpPr>
        <p:spPr>
          <a:xfrm>
            <a:off x="3884613" y="8685213"/>
            <a:ext cx="2971800" cy="457200"/>
          </a:xfrm>
          <a:prstGeom prst="rect">
            <a:avLst/>
          </a:prstGeom>
          <a:noFill/>
          <a:ln w="9525">
            <a:noFill/>
          </a:ln>
        </p:spPr>
        <p:txBody>
          <a:bodyPr anchor="b"/>
          <a:lstStyle/>
          <a:p>
            <a:pPr lvl="0" algn="r" fontAlgn="base"/>
            <a:fld id="{9A0DB2DC-4C9A-4742-B13C-FB6460FD3503}" type="slidenum">
              <a:rPr lang="en-US" altLang="zh-CN" sz="1200" strike="noStrike" noProof="1" dirty="0">
                <a:latin typeface="Arial" panose="020B0604020202020204" pitchFamily="34" charset="0"/>
                <a:ea typeface="宋体" panose="02010600030101010101" pitchFamily="2" charset="-122"/>
                <a:cs typeface="+mn-ea"/>
              </a:rPr>
            </a:fld>
            <a:endParaRPr lang="zh-CN" sz="1200" strike="noStrike" noProof="1"/>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en-US" altLang="zh-CN" strike="noStrike" noProof="1" dirty="0">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6" name="灯片编号占位符 5"/>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6" name="灯片编号占位符 5"/>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sp>
        <p:nvSpPr>
          <p:cNvPr id="2050" name="任意多边形 7169"/>
          <p:cNvSpPr/>
          <p:nvPr/>
        </p:nvSpPr>
        <p:spPr>
          <a:xfrm>
            <a:off x="20638" y="12700"/>
            <a:ext cx="8896350" cy="6780213"/>
          </a:xfrm>
          <a:custGeom>
            <a:avLst/>
            <a:gdLst/>
            <a:ahLst/>
            <a:cxnLst/>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ln>
        </p:spPr>
        <p:txBody>
          <a:bodyPr/>
          <a:p>
            <a:endParaRPr lang="zh-CN" altLang="en-US"/>
          </a:p>
        </p:txBody>
      </p:sp>
      <p:grpSp>
        <p:nvGrpSpPr>
          <p:cNvPr id="2051" name="组合 7175"/>
          <p:cNvGrpSpPr/>
          <p:nvPr/>
        </p:nvGrpSpPr>
        <p:grpSpPr>
          <a:xfrm>
            <a:off x="195263" y="234950"/>
            <a:ext cx="3787775" cy="1778000"/>
            <a:chOff x="123" y="148"/>
            <a:chExt cx="2386" cy="1120"/>
          </a:xfrm>
        </p:grpSpPr>
        <p:sp>
          <p:nvSpPr>
            <p:cNvPr id="2052" name="任意多边形 7176"/>
            <p:cNvSpPr/>
            <p:nvPr userDrawn="1"/>
          </p:nvSpPr>
          <p:spPr>
            <a:xfrm>
              <a:off x="177" y="177"/>
              <a:ext cx="2250" cy="1017"/>
            </a:xfrm>
            <a:custGeom>
              <a:avLst/>
              <a:gdLst/>
              <a:ahLst/>
              <a:cxnLst/>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ln>
          </p:spPr>
          <p:txBody>
            <a:bodyPr/>
            <a:p>
              <a:endParaRPr lang="zh-CN" altLang="en-US"/>
            </a:p>
          </p:txBody>
        </p:sp>
        <p:sp>
          <p:nvSpPr>
            <p:cNvPr id="2053" name="任意多边形 7177"/>
            <p:cNvSpPr/>
            <p:nvPr userDrawn="1"/>
          </p:nvSpPr>
          <p:spPr>
            <a:xfrm>
              <a:off x="166" y="261"/>
              <a:ext cx="2244" cy="1007"/>
            </a:xfrm>
            <a:custGeom>
              <a:avLst/>
              <a:gdLst/>
              <a:ahLst/>
              <a:cxnLst/>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ln>
          </p:spPr>
          <p:txBody>
            <a:bodyPr/>
            <a:p>
              <a:endParaRPr lang="zh-CN" altLang="en-US"/>
            </a:p>
          </p:txBody>
        </p:sp>
        <p:sp>
          <p:nvSpPr>
            <p:cNvPr id="2054" name="任意多边形 7178"/>
            <p:cNvSpPr/>
            <p:nvPr userDrawn="1"/>
          </p:nvSpPr>
          <p:spPr>
            <a:xfrm>
              <a:off x="474" y="344"/>
              <a:ext cx="1488" cy="919"/>
            </a:xfrm>
            <a:custGeom>
              <a:avLst/>
              <a:gdLst/>
              <a:ahLst/>
              <a:cxnLst/>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p>
              <a:endParaRPr lang="zh-CN" altLang="en-US"/>
            </a:p>
          </p:txBody>
        </p:sp>
        <p:grpSp>
          <p:nvGrpSpPr>
            <p:cNvPr id="2055" name="组合 7179"/>
            <p:cNvGrpSpPr/>
            <p:nvPr userDrawn="1"/>
          </p:nvGrpSpPr>
          <p:grpSpPr>
            <a:xfrm>
              <a:off x="123" y="148"/>
              <a:ext cx="2386" cy="1081"/>
              <a:chOff x="123" y="148"/>
              <a:chExt cx="2386" cy="1081"/>
            </a:xfrm>
          </p:grpSpPr>
          <p:sp>
            <p:nvSpPr>
              <p:cNvPr id="2056" name="任意多边形 7180"/>
              <p:cNvSpPr/>
              <p:nvPr userDrawn="1"/>
            </p:nvSpPr>
            <p:spPr>
              <a:xfrm>
                <a:off x="2005" y="934"/>
                <a:ext cx="212" cy="214"/>
              </a:xfrm>
              <a:custGeom>
                <a:avLst/>
                <a:gdLst/>
                <a:ahLst/>
                <a:cxnLst/>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p>
                <a:endParaRPr lang="zh-CN" altLang="en-US"/>
              </a:p>
            </p:txBody>
          </p:sp>
          <p:sp>
            <p:nvSpPr>
              <p:cNvPr id="2057" name="任意多边形 7181"/>
              <p:cNvSpPr/>
              <p:nvPr userDrawn="1"/>
            </p:nvSpPr>
            <p:spPr>
              <a:xfrm>
                <a:off x="123" y="148"/>
                <a:ext cx="2386" cy="1081"/>
              </a:xfrm>
              <a:custGeom>
                <a:avLst/>
                <a:gdLst/>
                <a:ahLst/>
                <a:cxnLst/>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p>
                <a:endParaRPr lang="zh-CN" altLang="en-US"/>
              </a:p>
            </p:txBody>
          </p:sp>
          <p:sp>
            <p:nvSpPr>
              <p:cNvPr id="2058" name="任意多边形 7182"/>
              <p:cNvSpPr/>
              <p:nvPr userDrawn="1"/>
            </p:nvSpPr>
            <p:spPr>
              <a:xfrm>
                <a:off x="324" y="158"/>
                <a:ext cx="1686" cy="614"/>
              </a:xfrm>
              <a:custGeom>
                <a:avLst/>
                <a:gdLst/>
                <a:ahLst/>
                <a:cxnLst/>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p>
                <a:endParaRPr lang="zh-CN" altLang="en-US"/>
              </a:p>
            </p:txBody>
          </p:sp>
          <p:sp>
            <p:nvSpPr>
              <p:cNvPr id="2059" name="任意多边形 7183"/>
              <p:cNvSpPr/>
              <p:nvPr userDrawn="1"/>
            </p:nvSpPr>
            <p:spPr>
              <a:xfrm>
                <a:off x="409" y="251"/>
                <a:ext cx="227" cy="410"/>
              </a:xfrm>
              <a:custGeom>
                <a:avLst/>
                <a:gdLst/>
                <a:ahLst/>
                <a:cxnLst/>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p>
                <a:endParaRPr lang="zh-CN" altLang="en-US"/>
              </a:p>
            </p:txBody>
          </p:sp>
          <p:sp>
            <p:nvSpPr>
              <p:cNvPr id="2060" name="任意多边形 7184"/>
              <p:cNvSpPr/>
              <p:nvPr userDrawn="1"/>
            </p:nvSpPr>
            <p:spPr>
              <a:xfrm>
                <a:off x="846" y="536"/>
                <a:ext cx="691" cy="364"/>
              </a:xfrm>
              <a:custGeom>
                <a:avLst/>
                <a:gdLst/>
                <a:ahLst/>
                <a:cxnLst/>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p>
                <a:endParaRPr lang="zh-CN" altLang="en-US"/>
              </a:p>
            </p:txBody>
          </p:sp>
        </p:grpSp>
      </p:grpSp>
      <p:grpSp>
        <p:nvGrpSpPr>
          <p:cNvPr id="2061" name="组合 7185"/>
          <p:cNvGrpSpPr/>
          <p:nvPr/>
        </p:nvGrpSpPr>
        <p:grpSpPr>
          <a:xfrm>
            <a:off x="7915275" y="4368800"/>
            <a:ext cx="742950" cy="1058863"/>
            <a:chOff x="4986" y="2752"/>
            <a:chExt cx="468" cy="667"/>
          </a:xfrm>
        </p:grpSpPr>
        <p:sp>
          <p:nvSpPr>
            <p:cNvPr id="2062" name="任意多边形 7186"/>
            <p:cNvSpPr/>
            <p:nvPr userDrawn="1"/>
          </p:nvSpPr>
          <p:spPr>
            <a:xfrm rot="7320404">
              <a:off x="4906" y="2933"/>
              <a:ext cx="629" cy="293"/>
            </a:xfrm>
            <a:custGeom>
              <a:avLst/>
              <a:gdLst/>
              <a:ahLst/>
              <a:cxnLst/>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ln>
          </p:spPr>
          <p:txBody>
            <a:bodyPr/>
            <a:p>
              <a:endParaRPr lang="zh-CN" altLang="en-US"/>
            </a:p>
          </p:txBody>
        </p:sp>
        <p:sp>
          <p:nvSpPr>
            <p:cNvPr id="2063" name="任意多边形 7187"/>
            <p:cNvSpPr/>
            <p:nvPr userDrawn="1"/>
          </p:nvSpPr>
          <p:spPr>
            <a:xfrm rot="7320404">
              <a:off x="4890" y="2919"/>
              <a:ext cx="627" cy="290"/>
            </a:xfrm>
            <a:custGeom>
              <a:avLst/>
              <a:gdLst/>
              <a:ahLst/>
              <a:cxnLst/>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ln>
          </p:spPr>
          <p:txBody>
            <a:bodyPr/>
            <a:p>
              <a:endParaRPr lang="zh-CN" altLang="en-US"/>
            </a:p>
          </p:txBody>
        </p:sp>
        <p:sp>
          <p:nvSpPr>
            <p:cNvPr id="2064" name="任意多边形 7188"/>
            <p:cNvSpPr/>
            <p:nvPr userDrawn="1"/>
          </p:nvSpPr>
          <p:spPr>
            <a:xfrm rot="7320404">
              <a:off x="4996" y="2909"/>
              <a:ext cx="416" cy="265"/>
            </a:xfrm>
            <a:custGeom>
              <a:avLst/>
              <a:gdLst/>
              <a:ahLst/>
              <a:cxnLst/>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p>
              <a:endParaRPr lang="zh-CN" altLang="en-US"/>
            </a:p>
          </p:txBody>
        </p:sp>
        <p:grpSp>
          <p:nvGrpSpPr>
            <p:cNvPr id="2065" name="组合 7189"/>
            <p:cNvGrpSpPr/>
            <p:nvPr userDrawn="1"/>
          </p:nvGrpSpPr>
          <p:grpSpPr>
            <a:xfrm>
              <a:off x="4986" y="2752"/>
              <a:ext cx="468" cy="667"/>
              <a:chOff x="4986" y="2752"/>
              <a:chExt cx="468" cy="667"/>
            </a:xfrm>
          </p:grpSpPr>
          <p:sp>
            <p:nvSpPr>
              <p:cNvPr id="2066" name="任意多边形 7190"/>
              <p:cNvSpPr/>
              <p:nvPr userDrawn="1"/>
            </p:nvSpPr>
            <p:spPr>
              <a:xfrm rot="7320404">
                <a:off x="4984" y="3187"/>
                <a:ext cx="59" cy="61"/>
              </a:xfrm>
              <a:custGeom>
                <a:avLst/>
                <a:gdLst/>
                <a:ahLst/>
                <a:cxnLst/>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p>
                <a:endParaRPr lang="zh-CN" altLang="en-US"/>
              </a:p>
            </p:txBody>
          </p:sp>
          <p:sp>
            <p:nvSpPr>
              <p:cNvPr id="2067" name="任意多边形 7191"/>
              <p:cNvSpPr/>
              <p:nvPr userDrawn="1"/>
            </p:nvSpPr>
            <p:spPr>
              <a:xfrm rot="7320404">
                <a:off x="4884" y="2927"/>
                <a:ext cx="667" cy="311"/>
              </a:xfrm>
              <a:custGeom>
                <a:avLst/>
                <a:gdLst/>
                <a:ahLst/>
                <a:cxnLst/>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p>
                <a:endParaRPr lang="zh-CN" altLang="en-US"/>
              </a:p>
            </p:txBody>
          </p:sp>
          <p:sp>
            <p:nvSpPr>
              <p:cNvPr id="2068" name="任意多边形 7192"/>
              <p:cNvSpPr/>
              <p:nvPr userDrawn="1"/>
            </p:nvSpPr>
            <p:spPr>
              <a:xfrm rot="7320404">
                <a:off x="5062" y="2997"/>
                <a:ext cx="472" cy="176"/>
              </a:xfrm>
              <a:custGeom>
                <a:avLst/>
                <a:gdLst/>
                <a:ahLst/>
                <a:cxnLst/>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p>
                <a:endParaRPr lang="zh-CN" altLang="en-US"/>
              </a:p>
            </p:txBody>
          </p:sp>
          <p:sp>
            <p:nvSpPr>
              <p:cNvPr id="2069" name="任意多边形 7193"/>
              <p:cNvSpPr/>
              <p:nvPr userDrawn="1"/>
            </p:nvSpPr>
            <p:spPr>
              <a:xfrm rot="7320404">
                <a:off x="5360" y="2870"/>
                <a:ext cx="63" cy="118"/>
              </a:xfrm>
              <a:custGeom>
                <a:avLst/>
                <a:gdLst/>
                <a:ahLst/>
                <a:cxnLst/>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p>
                <a:endParaRPr lang="zh-CN" altLang="en-US"/>
              </a:p>
            </p:txBody>
          </p:sp>
          <p:sp>
            <p:nvSpPr>
              <p:cNvPr id="2070" name="任意多边形 7194"/>
              <p:cNvSpPr/>
              <p:nvPr userDrawn="1"/>
            </p:nvSpPr>
            <p:spPr>
              <a:xfrm rot="7320404">
                <a:off x="5133" y="2996"/>
                <a:ext cx="193" cy="104"/>
              </a:xfrm>
              <a:custGeom>
                <a:avLst/>
                <a:gdLst/>
                <a:ahLst/>
                <a:cxnLst/>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p>
                <a:endParaRPr lang="zh-CN" altLang="en-US"/>
              </a:p>
            </p:txBody>
          </p:sp>
        </p:grpSp>
      </p:grpSp>
      <p:sp>
        <p:nvSpPr>
          <p:cNvPr id="2071" name="任意多边形 7195"/>
          <p:cNvSpPr/>
          <p:nvPr/>
        </p:nvSpPr>
        <p:spPr>
          <a:xfrm>
            <a:off x="901700" y="5054600"/>
            <a:ext cx="6807200" cy="728663"/>
          </a:xfrm>
          <a:custGeom>
            <a:avLst/>
            <a:gdLst/>
            <a:ahLst/>
            <a:cxnLst/>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type="none" w="med" len="med"/>
            <a:tailEnd type="none" w="med" len="med"/>
          </a:ln>
        </p:spPr>
        <p:txBody>
          <a:bodyPr/>
          <a:p>
            <a:endParaRPr lang="zh-CN" altLang="en-US"/>
          </a:p>
        </p:txBody>
      </p:sp>
      <p:sp>
        <p:nvSpPr>
          <p:cNvPr id="2072" name="任意多边形 7196"/>
          <p:cNvSpPr/>
          <p:nvPr/>
        </p:nvSpPr>
        <p:spPr>
          <a:xfrm>
            <a:off x="4076700" y="1930400"/>
            <a:ext cx="889000" cy="381000"/>
          </a:xfrm>
          <a:custGeom>
            <a:avLst/>
            <a:gdLst/>
            <a:ahLst/>
            <a:cxnLst/>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ap="flat" cmpd="sng">
            <a:solidFill>
              <a:schemeClr val="tx2"/>
            </a:solidFill>
            <a:prstDash val="solid"/>
            <a:round/>
            <a:headEnd type="none" w="med" len="med"/>
            <a:tailEnd type="none" w="med" len="med"/>
          </a:ln>
        </p:spPr>
        <p:txBody>
          <a:bodyPr/>
          <a:p>
            <a:endParaRPr lang="zh-CN" altLang="en-US"/>
          </a:p>
        </p:txBody>
      </p:sp>
      <p:sp>
        <p:nvSpPr>
          <p:cNvPr id="7171" name="标题 7170"/>
          <p:cNvSpPr>
            <a:spLocks noGrp="1"/>
          </p:cNvSpPr>
          <p:nvPr>
            <p:ph type="ctrTitle"/>
          </p:nvPr>
        </p:nvSpPr>
        <p:spPr>
          <a:xfrm>
            <a:off x="1371600" y="1511300"/>
            <a:ext cx="6400800" cy="2273300"/>
          </a:xfrm>
          <a:prstGeom prst="rect">
            <a:avLst/>
          </a:prstGeom>
          <a:noFill/>
          <a:ln w="9525">
            <a:noFill/>
          </a:ln>
          <a:effectLst>
            <a:outerShdw dist="45791" dir="2021404" algn="ctr" rotWithShape="0">
              <a:schemeClr val="bg2"/>
            </a:outerShdw>
          </a:effectLst>
        </p:spPr>
        <p:txBody>
          <a:bodyPr anchor="b"/>
          <a:lstStyle>
            <a:lvl1pPr lvl="0">
              <a:defRPr kern="1200">
                <a:solidFill>
                  <a:schemeClr val="tx2"/>
                </a:solidFill>
                <a:effectLst>
                  <a:outerShdw blurRad="38100" dist="38100" dir="2700000">
                    <a:srgbClr val="C0C0C0"/>
                  </a:outerShdw>
                </a:effectLst>
              </a:defRPr>
            </a:lvl1pPr>
          </a:lstStyle>
          <a:p>
            <a:pPr lvl="0" fontAlgn="base"/>
            <a:r>
              <a:rPr lang="zh-CN" altLang="en-US" strike="noStrike" noProof="1" dirty="0"/>
              <a:t>单击此处编辑母版标题样式</a:t>
            </a:r>
            <a:endParaRPr lang="zh-CN" altLang="en-US" strike="noStrike" noProof="1" dirty="0"/>
          </a:p>
        </p:txBody>
      </p:sp>
      <p:sp>
        <p:nvSpPr>
          <p:cNvPr id="7172" name="副标题 7171"/>
          <p:cNvSpPr>
            <a:spLocks noGrp="1"/>
          </p:cNvSpPr>
          <p:nvPr>
            <p:ph type="subTitle" idx="1"/>
          </p:nvPr>
        </p:nvSpPr>
        <p:spPr>
          <a:xfrm>
            <a:off x="1549400" y="4051300"/>
            <a:ext cx="6032500" cy="1003300"/>
          </a:xfrm>
          <a:prstGeom prst="rect">
            <a:avLst/>
          </a:prstGeom>
          <a:noFill/>
          <a:ln w="9525">
            <a:noFill/>
          </a:ln>
        </p:spPr>
        <p:txBody>
          <a:bodyPr anchor="t"/>
          <a:lstStyle>
            <a:lvl1pPr marL="0" lvl="0" indent="0" algn="ctr">
              <a:buNone/>
              <a:defRPr sz="2800" kern="1200">
                <a:effectLst>
                  <a:outerShdw blurRad="38100" dist="38100" dir="2700000">
                    <a:srgbClr val="C0C0C0"/>
                  </a:outerShdw>
                </a:effectLst>
              </a:defRPr>
            </a:lvl1pPr>
            <a:lvl2pPr marL="457200" lvl="1" indent="-457200" algn="ctr">
              <a:buNone/>
              <a:defRPr sz="2800" kern="1200">
                <a:effectLst>
                  <a:outerShdw blurRad="38100" dist="38100" dir="2700000">
                    <a:srgbClr val="C0C0C0"/>
                  </a:outerShdw>
                </a:effectLst>
              </a:defRPr>
            </a:lvl2pPr>
            <a:lvl3pPr marL="914400" lvl="2" indent="-914400" algn="ctr">
              <a:buNone/>
              <a:defRPr sz="2800" kern="1200">
                <a:effectLst>
                  <a:outerShdw blurRad="38100" dist="38100" dir="2700000">
                    <a:srgbClr val="C0C0C0"/>
                  </a:outerShdw>
                </a:effectLst>
              </a:defRPr>
            </a:lvl3pPr>
            <a:lvl4pPr marL="1371600" lvl="3" indent="-1371600" algn="ctr">
              <a:buNone/>
              <a:defRPr sz="2800" kern="1200">
                <a:effectLst>
                  <a:outerShdw blurRad="38100" dist="38100" dir="2700000">
                    <a:srgbClr val="C0C0C0"/>
                  </a:outerShdw>
                </a:effectLst>
              </a:defRPr>
            </a:lvl4pPr>
            <a:lvl5pPr marL="1828800" lvl="4" indent="-1828800" algn="ctr">
              <a:buNone/>
              <a:defRPr sz="2800" kern="1200">
                <a:effectLst>
                  <a:outerShdw blurRad="38100" dist="38100" dir="2700000">
                    <a:srgbClr val="C0C0C0"/>
                  </a:outerShdw>
                </a:effectLst>
              </a:defRPr>
            </a:lvl5pPr>
          </a:lstStyle>
          <a:p>
            <a:pPr lvl="0" fontAlgn="base"/>
            <a:r>
              <a:rPr lang="zh-CN" altLang="en-US" strike="noStrike" noProof="1" dirty="0"/>
              <a:t>单击此处编辑母版副标题样式</a:t>
            </a:r>
            <a:endParaRPr lang="zh-CN" altLang="en-US" strike="noStrike" noProof="1" dirty="0"/>
          </a:p>
        </p:txBody>
      </p:sp>
      <p:sp>
        <p:nvSpPr>
          <p:cNvPr id="7173" name="日期占位符 7172"/>
          <p:cNvSpPr>
            <a:spLocks noGrp="1"/>
          </p:cNvSpPr>
          <p:nvPr>
            <p:ph type="dt" sz="half" idx="2"/>
          </p:nvPr>
        </p:nvSpPr>
        <p:spPr>
          <a:xfrm>
            <a:off x="685800" y="6248400"/>
            <a:ext cx="1905000" cy="457200"/>
          </a:xfrm>
          <a:prstGeom prst="rect">
            <a:avLst/>
          </a:prstGeom>
          <a:noFill/>
          <a:ln w="9525">
            <a:noFill/>
          </a:ln>
        </p:spPr>
        <p:txBody>
          <a:bodyPr anchor="t"/>
          <a:p>
            <a:pPr fontAlgn="base">
              <a:buClr>
                <a:srgbClr val="000000"/>
              </a:buClr>
            </a:pPr>
            <a:endParaRPr lang="zh-CN" altLang="en-US" strike="noStrike" noProof="1" dirty="0">
              <a:latin typeface="Comic Sans MS" panose="030F0702030302020204" pitchFamily="66" charset="0"/>
            </a:endParaRPr>
          </a:p>
        </p:txBody>
      </p:sp>
      <p:sp>
        <p:nvSpPr>
          <p:cNvPr id="7174" name="页脚占位符 7173"/>
          <p:cNvSpPr>
            <a:spLocks noGrp="1"/>
          </p:cNvSpPr>
          <p:nvPr>
            <p:ph type="ftr" sz="quarter" idx="3"/>
          </p:nvPr>
        </p:nvSpPr>
        <p:spPr>
          <a:xfrm>
            <a:off x="3124200" y="6248400"/>
            <a:ext cx="2895600" cy="457200"/>
          </a:xfrm>
          <a:prstGeom prst="rect">
            <a:avLst/>
          </a:prstGeom>
          <a:noFill/>
          <a:ln w="9525">
            <a:noFill/>
          </a:ln>
        </p:spPr>
        <p:txBody>
          <a:bodyPr anchor="t"/>
          <a:p>
            <a:pPr fontAlgn="base">
              <a:buClr>
                <a:srgbClr val="000000"/>
              </a:buClr>
            </a:pPr>
            <a:endParaRPr lang="zh-CN" strike="noStrike" noProof="1" dirty="0">
              <a:latin typeface="Comic Sans MS" panose="030F0702030302020204" pitchFamily="66" charset="0"/>
            </a:endParaRPr>
          </a:p>
        </p:txBody>
      </p:sp>
      <p:sp>
        <p:nvSpPr>
          <p:cNvPr id="7175" name="灯片编号占位符 7174"/>
          <p:cNvSpPr>
            <a:spLocks noGrp="1"/>
          </p:cNvSpPr>
          <p:nvPr>
            <p:ph type="sldNum" sz="quarter" idx="4"/>
          </p:nvPr>
        </p:nvSpPr>
        <p:spPr>
          <a:xfrm>
            <a:off x="6553200" y="6248400"/>
            <a:ext cx="1905000" cy="457200"/>
          </a:xfrm>
          <a:prstGeom prst="rect">
            <a:avLst/>
          </a:prstGeom>
          <a:noFill/>
          <a:ln w="9525">
            <a:noFill/>
          </a:ln>
        </p:spPr>
        <p:txBody>
          <a:bodyPr anchor="t"/>
          <a:p>
            <a:pPr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latin typeface="Comic Sans MS" panose="030F0702030302020204" pitchFamily="66" charset="0"/>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buClr>
                <a:srgbClr val="000000"/>
              </a:buClr>
            </a:pPr>
            <a:endParaRPr lang="zh-CN" altLang="en-US" strike="noStrike" noProof="1" dirty="0"/>
          </a:p>
        </p:txBody>
      </p:sp>
      <p:sp>
        <p:nvSpPr>
          <p:cNvPr id="5" name="页脚占位符 4"/>
          <p:cNvSpPr>
            <a:spLocks noGrp="1"/>
          </p:cNvSpPr>
          <p:nvPr>
            <p:ph type="ftr" sz="quarter" idx="11"/>
          </p:nvPr>
        </p:nvSpPr>
        <p:spPr/>
        <p:txBody>
          <a:bodyPr/>
          <a:p>
            <a:pPr lvl="0" fontAlgn="base">
              <a:buClr>
                <a:srgbClr val="000000"/>
              </a:buClr>
            </a:pPr>
            <a:endParaRPr lang="zh-CN" strike="noStrike" noProof="1" dirty="0"/>
          </a:p>
        </p:txBody>
      </p:sp>
      <p:sp>
        <p:nvSpPr>
          <p:cNvPr id="6" name="灯片编号占位符 5"/>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buClr>
                <a:srgbClr val="000000"/>
              </a:buClr>
            </a:pPr>
            <a:endParaRPr lang="zh-CN" altLang="en-US" strike="noStrike" noProof="1" dirty="0"/>
          </a:p>
        </p:txBody>
      </p:sp>
      <p:sp>
        <p:nvSpPr>
          <p:cNvPr id="5" name="页脚占位符 4"/>
          <p:cNvSpPr>
            <a:spLocks noGrp="1"/>
          </p:cNvSpPr>
          <p:nvPr>
            <p:ph type="ftr" sz="quarter" idx="11"/>
          </p:nvPr>
        </p:nvSpPr>
        <p:spPr/>
        <p:txBody>
          <a:bodyPr/>
          <a:p>
            <a:pPr lvl="0" fontAlgn="base">
              <a:buClr>
                <a:srgbClr val="000000"/>
              </a:buClr>
            </a:pPr>
            <a:endParaRPr lang="zh-CN" strike="noStrike" noProof="1" dirty="0"/>
          </a:p>
        </p:txBody>
      </p:sp>
      <p:sp>
        <p:nvSpPr>
          <p:cNvPr id="6" name="灯片编号占位符 5"/>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138"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10862" y="1828800"/>
            <a:ext cx="3771138"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buClr>
                <a:srgbClr val="000000"/>
              </a:buClr>
            </a:pPr>
            <a:endParaRPr lang="zh-CN" altLang="en-US" strike="noStrike" noProof="1" dirty="0"/>
          </a:p>
        </p:txBody>
      </p:sp>
      <p:sp>
        <p:nvSpPr>
          <p:cNvPr id="6" name="页脚占位符 5"/>
          <p:cNvSpPr>
            <a:spLocks noGrp="1"/>
          </p:cNvSpPr>
          <p:nvPr>
            <p:ph type="ftr" sz="quarter" idx="11"/>
          </p:nvPr>
        </p:nvSpPr>
        <p:spPr/>
        <p:txBody>
          <a:bodyPr/>
          <a:p>
            <a:pPr lvl="0" fontAlgn="base">
              <a:buClr>
                <a:srgbClr val="000000"/>
              </a:buClr>
            </a:pPr>
            <a:endParaRPr lang="zh-CN" strike="noStrike" noProof="1" dirty="0"/>
          </a:p>
        </p:txBody>
      </p:sp>
      <p:sp>
        <p:nvSpPr>
          <p:cNvPr id="7" name="灯片编号占位符 6"/>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buClr>
                <a:srgbClr val="000000"/>
              </a:buClr>
            </a:pPr>
            <a:endParaRPr lang="zh-CN" altLang="en-US" strike="noStrike" noProof="1" dirty="0"/>
          </a:p>
        </p:txBody>
      </p:sp>
      <p:sp>
        <p:nvSpPr>
          <p:cNvPr id="8" name="页脚占位符 7"/>
          <p:cNvSpPr>
            <a:spLocks noGrp="1"/>
          </p:cNvSpPr>
          <p:nvPr>
            <p:ph type="ftr" sz="quarter" idx="11"/>
          </p:nvPr>
        </p:nvSpPr>
        <p:spPr/>
        <p:txBody>
          <a:bodyPr/>
          <a:p>
            <a:pPr lvl="0" fontAlgn="base">
              <a:buClr>
                <a:srgbClr val="000000"/>
              </a:buClr>
            </a:pPr>
            <a:endParaRPr lang="zh-CN" strike="noStrike" noProof="1" dirty="0"/>
          </a:p>
        </p:txBody>
      </p:sp>
      <p:sp>
        <p:nvSpPr>
          <p:cNvPr id="9" name="灯片编号占位符 8"/>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buClr>
                <a:srgbClr val="000000"/>
              </a:buClr>
            </a:pPr>
            <a:endParaRPr lang="zh-CN" altLang="en-US" strike="noStrike" noProof="1" dirty="0"/>
          </a:p>
        </p:txBody>
      </p:sp>
      <p:sp>
        <p:nvSpPr>
          <p:cNvPr id="4" name="页脚占位符 3"/>
          <p:cNvSpPr>
            <a:spLocks noGrp="1"/>
          </p:cNvSpPr>
          <p:nvPr>
            <p:ph type="ftr" sz="quarter" idx="11"/>
          </p:nvPr>
        </p:nvSpPr>
        <p:spPr/>
        <p:txBody>
          <a:bodyPr/>
          <a:p>
            <a:pPr lvl="0" fontAlgn="base">
              <a:buClr>
                <a:srgbClr val="000000"/>
              </a:buClr>
            </a:pPr>
            <a:endParaRPr lang="zh-CN" strike="noStrike" noProof="1" dirty="0"/>
          </a:p>
        </p:txBody>
      </p:sp>
      <p:sp>
        <p:nvSpPr>
          <p:cNvPr id="5" name="灯片编号占位符 4"/>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buClr>
                <a:srgbClr val="000000"/>
              </a:buClr>
            </a:pPr>
            <a:endParaRPr lang="zh-CN" altLang="en-US" strike="noStrike" noProof="1" dirty="0"/>
          </a:p>
        </p:txBody>
      </p:sp>
      <p:sp>
        <p:nvSpPr>
          <p:cNvPr id="3" name="页脚占位符 2"/>
          <p:cNvSpPr>
            <a:spLocks noGrp="1"/>
          </p:cNvSpPr>
          <p:nvPr>
            <p:ph type="ftr" sz="quarter" idx="11"/>
          </p:nvPr>
        </p:nvSpPr>
        <p:spPr/>
        <p:txBody>
          <a:bodyPr/>
          <a:p>
            <a:pPr lvl="0" fontAlgn="base">
              <a:buClr>
                <a:srgbClr val="000000"/>
              </a:buClr>
            </a:pPr>
            <a:endParaRPr lang="zh-CN" strike="noStrike" noProof="1" dirty="0"/>
          </a:p>
        </p:txBody>
      </p:sp>
      <p:sp>
        <p:nvSpPr>
          <p:cNvPr id="4" name="灯片编号占位符 3"/>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buClr>
                <a:srgbClr val="000000"/>
              </a:buClr>
            </a:pPr>
            <a:endParaRPr lang="zh-CN" altLang="en-US" strike="noStrike" noProof="1" dirty="0"/>
          </a:p>
        </p:txBody>
      </p:sp>
      <p:sp>
        <p:nvSpPr>
          <p:cNvPr id="6" name="页脚占位符 5"/>
          <p:cNvSpPr>
            <a:spLocks noGrp="1"/>
          </p:cNvSpPr>
          <p:nvPr>
            <p:ph type="ftr" sz="quarter" idx="11"/>
          </p:nvPr>
        </p:nvSpPr>
        <p:spPr/>
        <p:txBody>
          <a:bodyPr/>
          <a:p>
            <a:pPr lvl="0" fontAlgn="base">
              <a:buClr>
                <a:srgbClr val="000000"/>
              </a:buClr>
            </a:pPr>
            <a:endParaRPr lang="zh-CN" strike="noStrike" noProof="1" dirty="0"/>
          </a:p>
        </p:txBody>
      </p:sp>
      <p:sp>
        <p:nvSpPr>
          <p:cNvPr id="7" name="灯片编号占位符 6"/>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pic>
        <p:nvPicPr>
          <p:cNvPr id="2050" name="图片 137217" descr="图片1副本"/>
          <p:cNvPicPr>
            <a:picLocks noChangeAspect="1"/>
          </p:cNvPicPr>
          <p:nvPr userDrawn="1"/>
        </p:nvPicPr>
        <p:blipFill>
          <a:blip r:embed="rId2"/>
          <a:stretch>
            <a:fillRect/>
          </a:stretch>
        </p:blipFill>
        <p:spPr>
          <a:xfrm>
            <a:off x="0" y="0"/>
            <a:ext cx="9144000" cy="6858000"/>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6" name="灯片编号占位符 5"/>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buClr>
                <a:srgbClr val="000000"/>
              </a:buClr>
            </a:pPr>
            <a:endParaRPr lang="zh-CN" altLang="en-US" strike="noStrike" noProof="1" dirty="0"/>
          </a:p>
        </p:txBody>
      </p:sp>
      <p:sp>
        <p:nvSpPr>
          <p:cNvPr id="6" name="页脚占位符 5"/>
          <p:cNvSpPr>
            <a:spLocks noGrp="1"/>
          </p:cNvSpPr>
          <p:nvPr>
            <p:ph type="ftr" sz="quarter" idx="11"/>
          </p:nvPr>
        </p:nvSpPr>
        <p:spPr/>
        <p:txBody>
          <a:bodyPr/>
          <a:p>
            <a:pPr lvl="0" fontAlgn="base">
              <a:buClr>
                <a:srgbClr val="000000"/>
              </a:buClr>
            </a:pPr>
            <a:endParaRPr lang="zh-CN" strike="noStrike" noProof="1" dirty="0"/>
          </a:p>
        </p:txBody>
      </p:sp>
      <p:sp>
        <p:nvSpPr>
          <p:cNvPr id="7" name="灯片编号占位符 6"/>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buClr>
                <a:srgbClr val="000000"/>
              </a:buClr>
            </a:pPr>
            <a:endParaRPr lang="zh-CN" altLang="en-US" strike="noStrike" noProof="1" dirty="0"/>
          </a:p>
        </p:txBody>
      </p:sp>
      <p:sp>
        <p:nvSpPr>
          <p:cNvPr id="5" name="页脚占位符 4"/>
          <p:cNvSpPr>
            <a:spLocks noGrp="1"/>
          </p:cNvSpPr>
          <p:nvPr>
            <p:ph type="ftr" sz="quarter" idx="11"/>
          </p:nvPr>
        </p:nvSpPr>
        <p:spPr/>
        <p:txBody>
          <a:bodyPr/>
          <a:p>
            <a:pPr lvl="0" fontAlgn="base">
              <a:buClr>
                <a:srgbClr val="000000"/>
              </a:buClr>
            </a:pPr>
            <a:endParaRPr lang="zh-CN" strike="noStrike" noProof="1" dirty="0"/>
          </a:p>
        </p:txBody>
      </p:sp>
      <p:sp>
        <p:nvSpPr>
          <p:cNvPr id="6" name="灯片编号占位符 5"/>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57950" y="152400"/>
            <a:ext cx="1924050" cy="5334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152400"/>
            <a:ext cx="5660611" cy="5334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buClr>
                <a:srgbClr val="000000"/>
              </a:buClr>
            </a:pPr>
            <a:endParaRPr lang="zh-CN" altLang="en-US" strike="noStrike" noProof="1" dirty="0"/>
          </a:p>
        </p:txBody>
      </p:sp>
      <p:sp>
        <p:nvSpPr>
          <p:cNvPr id="5" name="页脚占位符 4"/>
          <p:cNvSpPr>
            <a:spLocks noGrp="1"/>
          </p:cNvSpPr>
          <p:nvPr>
            <p:ph type="ftr" sz="quarter" idx="11"/>
          </p:nvPr>
        </p:nvSpPr>
        <p:spPr/>
        <p:txBody>
          <a:bodyPr/>
          <a:p>
            <a:pPr lvl="0" fontAlgn="base">
              <a:buClr>
                <a:srgbClr val="000000"/>
              </a:buClr>
            </a:pPr>
            <a:endParaRPr lang="zh-CN" strike="noStrike" noProof="1" dirty="0"/>
          </a:p>
        </p:txBody>
      </p:sp>
      <p:sp>
        <p:nvSpPr>
          <p:cNvPr id="6" name="灯片编号占位符 5"/>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a:lstStyle/>
          <a:p>
            <a:pPr fontAlgn="base"/>
            <a:endParaRPr lang="zh-CN" altLang="en-US" strike="noStrike" noProof="1"/>
          </a:p>
        </p:txBody>
      </p:sp>
      <p:sp>
        <p:nvSpPr>
          <p:cNvPr id="4" name="日期占位符 3"/>
          <p:cNvSpPr>
            <a:spLocks noGrp="1"/>
          </p:cNvSpPr>
          <p:nvPr>
            <p:ph type="dt" sz="half" idx="10"/>
          </p:nvPr>
        </p:nvSpPr>
        <p:spPr/>
        <p:txBody>
          <a:bodyPr/>
          <a:p>
            <a:pPr lvl="0" fontAlgn="base">
              <a:buClr>
                <a:srgbClr val="000000"/>
              </a:buClr>
            </a:pPr>
            <a:endParaRPr lang="zh-CN" altLang="en-US" strike="noStrike" noProof="1" dirty="0"/>
          </a:p>
        </p:txBody>
      </p:sp>
      <p:sp>
        <p:nvSpPr>
          <p:cNvPr id="5" name="页脚占位符 4"/>
          <p:cNvSpPr>
            <a:spLocks noGrp="1"/>
          </p:cNvSpPr>
          <p:nvPr>
            <p:ph type="ftr" sz="quarter" idx="11"/>
          </p:nvPr>
        </p:nvSpPr>
        <p:spPr/>
        <p:txBody>
          <a:bodyPr/>
          <a:p>
            <a:pPr lvl="0" fontAlgn="base">
              <a:buClr>
                <a:srgbClr val="000000"/>
              </a:buClr>
            </a:pPr>
            <a:endParaRPr lang="zh-CN" strike="noStrike" noProof="1" dirty="0"/>
          </a:p>
        </p:txBody>
      </p:sp>
      <p:sp>
        <p:nvSpPr>
          <p:cNvPr id="6" name="灯片编号占位符 5"/>
          <p:cNvSpPr>
            <a:spLocks noGrp="1"/>
          </p:cNvSpPr>
          <p:nvPr>
            <p:ph type="sldNum" sz="quarter" idx="12"/>
          </p:nvPr>
        </p:nvSpPr>
        <p:spPr/>
        <p:txBody>
          <a:bodyPr/>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6" name="灯片编号占位符 5"/>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6" name="页脚占位符 5"/>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7" name="灯片编号占位符 6"/>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8" name="页脚占位符 7"/>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9" name="灯片编号占位符 8"/>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4" name="页脚占位符 3"/>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5" name="灯片编号占位符 4"/>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3" name="页脚占位符 2"/>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4" name="灯片编号占位符 3"/>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6" name="页脚占位符 5"/>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7" name="灯片编号占位符 6"/>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a:xfrm>
            <a:off x="457200" y="6245225"/>
            <a:ext cx="2133600" cy="476250"/>
          </a:xfrm>
          <a:prstGeom prst="rect">
            <a:avLst/>
          </a:prstGeom>
          <a:noFill/>
          <a:ln w="9525">
            <a:noFill/>
          </a:ln>
        </p:spPr>
        <p:txBody>
          <a:bodyPr/>
          <a:lstStyle/>
          <a:p>
            <a:pPr fontAlgn="base"/>
            <a:endParaRPr lang="zh-CN" altLang="en-US" noProof="1"/>
          </a:p>
        </p:txBody>
      </p:sp>
      <p:sp>
        <p:nvSpPr>
          <p:cNvPr id="6" name="页脚占位符 5"/>
          <p:cNvSpPr>
            <a:spLocks noGrp="1"/>
          </p:cNvSpPr>
          <p:nvPr>
            <p:ph type="ftr" sz="quarter" idx="11"/>
          </p:nvPr>
        </p:nvSpPr>
        <p:spPr>
          <a:xfrm>
            <a:off x="3124200" y="6245225"/>
            <a:ext cx="2895600" cy="476250"/>
          </a:xfrm>
          <a:prstGeom prst="rect">
            <a:avLst/>
          </a:prstGeom>
          <a:noFill/>
          <a:ln w="9525">
            <a:noFill/>
          </a:ln>
        </p:spPr>
        <p:txBody>
          <a:bodyPr/>
          <a:lstStyle/>
          <a:p>
            <a:pPr fontAlgn="base"/>
            <a:endParaRPr lang="zh-CN" noProof="1"/>
          </a:p>
        </p:txBody>
      </p:sp>
      <p:sp>
        <p:nvSpPr>
          <p:cNvPr id="7" name="灯片编号占位符 6"/>
          <p:cNvSpPr>
            <a:spLocks noGrp="1"/>
          </p:cNvSpPr>
          <p:nvPr>
            <p:ph type="sldNum" sz="quarter" idx="12"/>
          </p:nvPr>
        </p:nvSpPr>
        <p:spPr>
          <a:xfrm>
            <a:off x="6553200" y="6245225"/>
            <a:ext cx="2133600" cy="476250"/>
          </a:xfrm>
          <a:prstGeom prst="rect">
            <a:avLst/>
          </a:prstGeom>
          <a:noFill/>
          <a:ln w="9525">
            <a:noFill/>
          </a:ln>
        </p:spPr>
        <p:txBody>
          <a:bodyPr/>
          <a:lstStyle/>
          <a:p>
            <a:pPr fontAlgn="base"/>
            <a:fld id="{9A0DB2DC-4C9A-4742-B13C-FB6460FD3503}" type="slidenum">
              <a:rPr lang="en-US" altLang="zh-CN" noProof="1" dirty="0">
                <a:latin typeface="Arial" panose="020B0604020202020204" pitchFamily="34" charset="0"/>
                <a:ea typeface="宋体" panose="02010600030101010101" pitchFamily="2" charset="-122"/>
                <a:cs typeface="+mn-ea"/>
              </a:rPr>
            </a:fld>
            <a:endParaRPr lang="zh-CN" noProof="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dirty="0"/>
              <a:t>单击此处编辑母版标题样式</a:t>
            </a:r>
            <a:endParaRPr lang="zh-CN" altLang="en-US" dirty="0"/>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strike="noStrike" noProof="1"/>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en-US" altLang="zh-CN" strike="noStrike" noProof="1" dirty="0">
                <a:latin typeface="Arial" panose="020B0604020202020204" pitchFamily="34" charset="0"/>
                <a:ea typeface="宋体" panose="02010600030101010101" pitchFamily="2" charset="-122"/>
                <a:cs typeface="+mn-ea"/>
              </a:rPr>
            </a:fld>
            <a:endParaRPr lang="zh-CN"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2pPr>
      <a:lvl3pPr marL="914400" lvl="2"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3pPr>
      <a:lvl4pPr marL="1371600" lvl="3"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4pPr>
      <a:lvl5pPr marL="1828800" lvl="4"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5pPr>
      <a:lvl6pPr marL="2286000" lvl="5"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6pPr>
      <a:lvl7pPr marL="2743200" lvl="6"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7pPr>
      <a:lvl8pPr marL="3200400" lvl="7"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8pPr>
      <a:lvl9pPr marL="3657600" lvl="8" indent="0" algn="ctr" defTabSz="914400" eaLnBrk="1" fontAlgn="base" latinLnBrk="0" hangingPunct="1">
        <a:lnSpc>
          <a:spcPct val="100000"/>
        </a:lnSpc>
        <a:spcBef>
          <a:spcPct val="0"/>
        </a:spcBef>
        <a:spcAft>
          <a:spcPct val="0"/>
        </a:spcAft>
        <a:buNone/>
        <a:defRPr sz="4400" b="0" i="0" u="none" kern="1200" baseline="0">
          <a:solidFill>
            <a:srgbClr val="800000"/>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任意多边形 6145"/>
          <p:cNvSpPr/>
          <p:nvPr/>
        </p:nvSpPr>
        <p:spPr>
          <a:xfrm rot="-3172564">
            <a:off x="7777163" y="-14287"/>
            <a:ext cx="1162050" cy="2082800"/>
          </a:xfrm>
          <a:custGeom>
            <a:avLst/>
            <a:gdLst/>
            <a:ahLst/>
            <a:cxnLst/>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ln>
        </p:spPr>
        <p:txBody>
          <a:bodyPr/>
          <a:p>
            <a:endParaRPr lang="zh-CN" altLang="en-US"/>
          </a:p>
        </p:txBody>
      </p:sp>
      <p:sp>
        <p:nvSpPr>
          <p:cNvPr id="1027" name="标题 6146"/>
          <p:cNvSpPr>
            <a:spLocks noGrp="1"/>
          </p:cNvSpPr>
          <p:nvPr>
            <p:ph type="title"/>
          </p:nvPr>
        </p:nvSpPr>
        <p:spPr>
          <a:xfrm>
            <a:off x="685800" y="152400"/>
            <a:ext cx="6870700" cy="1600200"/>
          </a:xfrm>
          <a:prstGeom prst="rect">
            <a:avLst/>
          </a:prstGeom>
          <a:noFill/>
          <a:ln w="9525">
            <a:noFill/>
          </a:ln>
        </p:spPr>
        <p:txBody>
          <a:bodyPr anchor="b"/>
          <a:p>
            <a:pPr lvl="0"/>
            <a:r>
              <a:rPr lang="zh-CN" altLang="en-US" dirty="0"/>
              <a:t>单击此处编辑母版标题样式</a:t>
            </a:r>
            <a:endParaRPr lang="zh-CN" altLang="en-US" dirty="0"/>
          </a:p>
        </p:txBody>
      </p:sp>
      <p:sp>
        <p:nvSpPr>
          <p:cNvPr id="1028" name="文本占位符 6147"/>
          <p:cNvSpPr>
            <a:spLocks noGrp="1"/>
          </p:cNvSpPr>
          <p:nvPr>
            <p:ph type="body"/>
          </p:nvPr>
        </p:nvSpPr>
        <p:spPr>
          <a:xfrm>
            <a:off x="685800" y="1828800"/>
            <a:ext cx="7696200" cy="3657600"/>
          </a:xfrm>
          <a:prstGeom prst="rect">
            <a:avLst/>
          </a:prstGeom>
          <a:noFill/>
          <a:ln w="9525">
            <a:noFill/>
          </a:ln>
        </p:spPr>
        <p:txBody>
          <a:bodyPr anchor="t"/>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6149" name="日期占位符 6148"/>
          <p:cNvSpPr>
            <a:spLocks noGrp="1"/>
          </p:cNvSpPr>
          <p:nvPr>
            <p:ph type="dt" sz="half" idx="2"/>
          </p:nvPr>
        </p:nvSpPr>
        <p:spPr>
          <a:xfrm>
            <a:off x="1371600" y="6248400"/>
            <a:ext cx="1905000" cy="457200"/>
          </a:xfrm>
          <a:prstGeom prst="rect">
            <a:avLst/>
          </a:prstGeom>
          <a:noFill/>
          <a:ln w="9525">
            <a:noFill/>
          </a:ln>
        </p:spPr>
        <p:txBody>
          <a:bodyPr/>
          <a:lstStyle>
            <a:lvl1pPr>
              <a:defRPr sz="1400">
                <a:latin typeface="Comic Sans MS" panose="030F0702030302020204" pitchFamily="66" charset="0"/>
              </a:defRPr>
            </a:lvl1pPr>
          </a:lstStyle>
          <a:p>
            <a:pPr lvl="0" fontAlgn="base">
              <a:buClr>
                <a:srgbClr val="000000"/>
              </a:buClr>
            </a:pPr>
            <a:endParaRPr lang="zh-CN" altLang="en-US" strike="noStrike" noProof="1" dirty="0"/>
          </a:p>
        </p:txBody>
      </p:sp>
      <p:sp>
        <p:nvSpPr>
          <p:cNvPr id="6150" name="页脚占位符 6149"/>
          <p:cNvSpPr>
            <a:spLocks noGrp="1"/>
          </p:cNvSpPr>
          <p:nvPr>
            <p:ph type="ftr" sz="quarter" idx="3"/>
          </p:nvPr>
        </p:nvSpPr>
        <p:spPr>
          <a:xfrm>
            <a:off x="3556000" y="6248400"/>
            <a:ext cx="2895600" cy="457200"/>
          </a:xfrm>
          <a:prstGeom prst="rect">
            <a:avLst/>
          </a:prstGeom>
          <a:noFill/>
          <a:ln w="9525">
            <a:noFill/>
          </a:ln>
        </p:spPr>
        <p:txBody>
          <a:bodyPr/>
          <a:lstStyle>
            <a:lvl1pPr algn="ctr">
              <a:defRPr sz="1400">
                <a:latin typeface="Comic Sans MS" panose="030F0702030302020204" pitchFamily="66" charset="0"/>
              </a:defRPr>
            </a:lvl1pPr>
          </a:lstStyle>
          <a:p>
            <a:pPr lvl="0" fontAlgn="base">
              <a:buClr>
                <a:srgbClr val="000000"/>
              </a:buClr>
            </a:pPr>
            <a:endParaRPr lang="zh-CN" strike="noStrike" noProof="1" dirty="0"/>
          </a:p>
        </p:txBody>
      </p:sp>
      <p:sp>
        <p:nvSpPr>
          <p:cNvPr id="6151" name="灯片编号占位符 6150"/>
          <p:cNvSpPr>
            <a:spLocks noGrp="1"/>
          </p:cNvSpPr>
          <p:nvPr>
            <p:ph type="sldNum" sz="quarter" idx="4"/>
          </p:nvPr>
        </p:nvSpPr>
        <p:spPr>
          <a:xfrm>
            <a:off x="6718300" y="6248400"/>
            <a:ext cx="1905000" cy="457200"/>
          </a:xfrm>
          <a:prstGeom prst="rect">
            <a:avLst/>
          </a:prstGeom>
          <a:noFill/>
          <a:ln w="9525">
            <a:noFill/>
          </a:ln>
        </p:spPr>
        <p:txBody>
          <a:bodyPr/>
          <a:lstStyle>
            <a:lvl1pPr algn="r">
              <a:defRPr sz="1400">
                <a:latin typeface="Comic Sans MS" panose="030F0702030302020204" pitchFamily="66" charset="0"/>
              </a:defRPr>
            </a:lvl1pPr>
          </a:lstStyle>
          <a:p>
            <a:pPr lvl="0" fontAlgn="base">
              <a:buClr>
                <a:srgbClr val="000000"/>
              </a:buClr>
            </a:pPr>
            <a:fld id="{9A0DB2DC-4C9A-4742-B13C-FB6460FD3503}" type="slidenum">
              <a:rPr lang="zh-CN" strike="noStrike" noProof="1" dirty="0">
                <a:latin typeface="Comic Sans MS" panose="030F0702030302020204" pitchFamily="66" charset="0"/>
                <a:ea typeface="宋体" panose="02010600030101010101" pitchFamily="2" charset="-122"/>
                <a:cs typeface="+mn-ea"/>
              </a:rPr>
            </a:fld>
            <a:endParaRPr lang="zh-CN" strike="noStrike" noProof="1" dirty="0"/>
          </a:p>
        </p:txBody>
      </p:sp>
      <p:sp>
        <p:nvSpPr>
          <p:cNvPr id="1032" name="任意多边形 6151"/>
          <p:cNvSpPr/>
          <p:nvPr/>
        </p:nvSpPr>
        <p:spPr>
          <a:xfrm rot="-3172564">
            <a:off x="7862888" y="20638"/>
            <a:ext cx="1165225" cy="2098675"/>
          </a:xfrm>
          <a:custGeom>
            <a:avLst/>
            <a:gdLst/>
            <a:ahLst/>
            <a:cxnLst/>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ln>
        </p:spPr>
        <p:txBody>
          <a:bodyPr/>
          <a:p>
            <a:endParaRPr lang="zh-CN" altLang="en-US"/>
          </a:p>
        </p:txBody>
      </p:sp>
      <p:sp>
        <p:nvSpPr>
          <p:cNvPr id="1033" name="任意多边形 6152"/>
          <p:cNvSpPr/>
          <p:nvPr/>
        </p:nvSpPr>
        <p:spPr>
          <a:xfrm rot="-3172564">
            <a:off x="7831138" y="192088"/>
            <a:ext cx="1025525" cy="1571625"/>
          </a:xfrm>
          <a:custGeom>
            <a:avLst/>
            <a:gdLst/>
            <a:ahLst/>
            <a:cxnLst/>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ln>
        </p:spPr>
        <p:txBody>
          <a:bodyPr/>
          <a:p>
            <a:endParaRPr lang="zh-CN" altLang="en-US"/>
          </a:p>
        </p:txBody>
      </p:sp>
      <p:grpSp>
        <p:nvGrpSpPr>
          <p:cNvPr id="1034" name="组合 6153"/>
          <p:cNvGrpSpPr/>
          <p:nvPr/>
        </p:nvGrpSpPr>
        <p:grpSpPr>
          <a:xfrm>
            <a:off x="7938" y="5540375"/>
            <a:ext cx="1784350" cy="1246188"/>
            <a:chOff x="5" y="3490"/>
            <a:chExt cx="1124" cy="785"/>
          </a:xfrm>
        </p:grpSpPr>
        <p:sp>
          <p:nvSpPr>
            <p:cNvPr id="1035" name="任意多边形 6154"/>
            <p:cNvSpPr/>
            <p:nvPr userDrawn="1"/>
          </p:nvSpPr>
          <p:spPr>
            <a:xfrm>
              <a:off x="24" y="3505"/>
              <a:ext cx="1089" cy="649"/>
            </a:xfrm>
            <a:custGeom>
              <a:avLst/>
              <a:gdLst/>
              <a:ahLst/>
              <a:cxnLst/>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ln>
          </p:spPr>
          <p:txBody>
            <a:bodyPr/>
            <a:p>
              <a:endParaRPr lang="zh-CN" altLang="en-US"/>
            </a:p>
          </p:txBody>
        </p:sp>
        <p:sp>
          <p:nvSpPr>
            <p:cNvPr id="1036" name="任意多边形 6155"/>
            <p:cNvSpPr/>
            <p:nvPr userDrawn="1"/>
          </p:nvSpPr>
          <p:spPr>
            <a:xfrm>
              <a:off x="1022" y="3582"/>
              <a:ext cx="71" cy="129"/>
            </a:xfrm>
            <a:custGeom>
              <a:avLst/>
              <a:gdLst/>
              <a:ahLst/>
              <a:cxnLst/>
              <a:pathLst>
                <a:path w="143" h="258">
                  <a:moveTo>
                    <a:pt x="0" y="7"/>
                  </a:moveTo>
                  <a:lnTo>
                    <a:pt x="120" y="0"/>
                  </a:lnTo>
                  <a:lnTo>
                    <a:pt x="143" y="233"/>
                  </a:lnTo>
                  <a:lnTo>
                    <a:pt x="8" y="258"/>
                  </a:lnTo>
                  <a:lnTo>
                    <a:pt x="0" y="7"/>
                  </a:lnTo>
                  <a:lnTo>
                    <a:pt x="0" y="7"/>
                  </a:lnTo>
                  <a:close/>
                </a:path>
              </a:pathLst>
            </a:custGeom>
            <a:solidFill>
              <a:schemeClr val="accent1"/>
            </a:solidFill>
            <a:ln w="9525">
              <a:noFill/>
            </a:ln>
          </p:spPr>
          <p:txBody>
            <a:bodyPr/>
            <a:p>
              <a:endParaRPr lang="zh-CN" altLang="en-US"/>
            </a:p>
          </p:txBody>
        </p:sp>
        <p:sp>
          <p:nvSpPr>
            <p:cNvPr id="1037" name="任意多边形 6156"/>
            <p:cNvSpPr/>
            <p:nvPr userDrawn="1"/>
          </p:nvSpPr>
          <p:spPr>
            <a:xfrm>
              <a:off x="20" y="3774"/>
              <a:ext cx="792" cy="410"/>
            </a:xfrm>
            <a:custGeom>
              <a:avLst/>
              <a:gdLst/>
              <a:ahLst/>
              <a:cxnLst/>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ln>
          </p:spPr>
          <p:txBody>
            <a:bodyPr/>
            <a:p>
              <a:endParaRPr lang="zh-CN" altLang="en-US"/>
            </a:p>
          </p:txBody>
        </p:sp>
        <p:sp>
          <p:nvSpPr>
            <p:cNvPr id="1038" name="任意多边形 6157"/>
            <p:cNvSpPr/>
            <p:nvPr userDrawn="1"/>
          </p:nvSpPr>
          <p:spPr>
            <a:xfrm>
              <a:off x="129" y="3808"/>
              <a:ext cx="525" cy="374"/>
            </a:xfrm>
            <a:custGeom>
              <a:avLst/>
              <a:gdLst/>
              <a:ahLst/>
              <a:cxnLst/>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p>
              <a:endParaRPr lang="zh-CN" altLang="en-US"/>
            </a:p>
          </p:txBody>
        </p:sp>
        <p:sp>
          <p:nvSpPr>
            <p:cNvPr id="1039" name="任意多边形 6158"/>
            <p:cNvSpPr/>
            <p:nvPr userDrawn="1"/>
          </p:nvSpPr>
          <p:spPr>
            <a:xfrm>
              <a:off x="485" y="3532"/>
              <a:ext cx="135" cy="121"/>
            </a:xfrm>
            <a:custGeom>
              <a:avLst/>
              <a:gdLst/>
              <a:ahLst/>
              <a:cxnLst/>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ln>
          </p:spPr>
          <p:txBody>
            <a:bodyPr/>
            <a:p>
              <a:endParaRPr lang="zh-CN" altLang="en-US"/>
            </a:p>
          </p:txBody>
        </p:sp>
        <p:sp>
          <p:nvSpPr>
            <p:cNvPr id="1040" name="任意多边形 6159"/>
            <p:cNvSpPr/>
            <p:nvPr userDrawn="1"/>
          </p:nvSpPr>
          <p:spPr>
            <a:xfrm>
              <a:off x="641" y="4163"/>
              <a:ext cx="76" cy="112"/>
            </a:xfrm>
            <a:custGeom>
              <a:avLst/>
              <a:gdLst/>
              <a:ahLst/>
              <a:cxnLst/>
              <a:pathLst>
                <a:path w="152" h="224">
                  <a:moveTo>
                    <a:pt x="152" y="4"/>
                  </a:moveTo>
                  <a:lnTo>
                    <a:pt x="152" y="224"/>
                  </a:lnTo>
                  <a:lnTo>
                    <a:pt x="0" y="8"/>
                  </a:lnTo>
                  <a:lnTo>
                    <a:pt x="72" y="0"/>
                  </a:lnTo>
                  <a:lnTo>
                    <a:pt x="152" y="4"/>
                  </a:lnTo>
                  <a:lnTo>
                    <a:pt x="152" y="4"/>
                  </a:lnTo>
                  <a:close/>
                </a:path>
              </a:pathLst>
            </a:custGeom>
            <a:solidFill>
              <a:schemeClr val="hlink"/>
            </a:solidFill>
            <a:ln w="9525">
              <a:noFill/>
            </a:ln>
          </p:spPr>
          <p:txBody>
            <a:bodyPr/>
            <a:p>
              <a:endParaRPr lang="zh-CN" altLang="en-US"/>
            </a:p>
          </p:txBody>
        </p:sp>
        <p:sp>
          <p:nvSpPr>
            <p:cNvPr id="1041" name="任意多边形 6160"/>
            <p:cNvSpPr/>
            <p:nvPr userDrawn="1"/>
          </p:nvSpPr>
          <p:spPr>
            <a:xfrm>
              <a:off x="504" y="3607"/>
              <a:ext cx="193" cy="383"/>
            </a:xfrm>
            <a:custGeom>
              <a:avLst/>
              <a:gdLst/>
              <a:ahLst/>
              <a:cxnLst/>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ln>
          </p:spPr>
          <p:txBody>
            <a:bodyPr/>
            <a:p>
              <a:endParaRPr lang="zh-CN" altLang="en-US"/>
            </a:p>
          </p:txBody>
        </p:sp>
        <p:sp>
          <p:nvSpPr>
            <p:cNvPr id="1042" name="任意多边形 6161"/>
            <p:cNvSpPr/>
            <p:nvPr userDrawn="1"/>
          </p:nvSpPr>
          <p:spPr>
            <a:xfrm>
              <a:off x="668" y="3590"/>
              <a:ext cx="364" cy="174"/>
            </a:xfrm>
            <a:custGeom>
              <a:avLst/>
              <a:gdLst/>
              <a:ahLst/>
              <a:cxnLst/>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ln>
          </p:spPr>
          <p:txBody>
            <a:bodyPr/>
            <a:p>
              <a:endParaRPr lang="zh-CN" altLang="en-US"/>
            </a:p>
          </p:txBody>
        </p:sp>
        <p:sp>
          <p:nvSpPr>
            <p:cNvPr id="1043" name="任意多边形 6162"/>
            <p:cNvSpPr/>
            <p:nvPr userDrawn="1"/>
          </p:nvSpPr>
          <p:spPr>
            <a:xfrm>
              <a:off x="347" y="3693"/>
              <a:ext cx="156" cy="67"/>
            </a:xfrm>
            <a:custGeom>
              <a:avLst/>
              <a:gdLst/>
              <a:ahLst/>
              <a:cxnLst/>
              <a:pathLst>
                <a:path w="312" h="135">
                  <a:moveTo>
                    <a:pt x="272" y="0"/>
                  </a:moveTo>
                  <a:lnTo>
                    <a:pt x="0" y="78"/>
                  </a:lnTo>
                  <a:lnTo>
                    <a:pt x="312" y="135"/>
                  </a:lnTo>
                  <a:lnTo>
                    <a:pt x="272" y="0"/>
                  </a:lnTo>
                  <a:lnTo>
                    <a:pt x="272" y="0"/>
                  </a:lnTo>
                  <a:close/>
                </a:path>
              </a:pathLst>
            </a:custGeom>
            <a:solidFill>
              <a:schemeClr val="accent1"/>
            </a:solidFill>
            <a:ln w="9525">
              <a:noFill/>
            </a:ln>
          </p:spPr>
          <p:txBody>
            <a:bodyPr/>
            <a:p>
              <a:endParaRPr lang="zh-CN" altLang="en-US"/>
            </a:p>
          </p:txBody>
        </p:sp>
        <p:grpSp>
          <p:nvGrpSpPr>
            <p:cNvPr id="1044" name="组合 6163"/>
            <p:cNvGrpSpPr/>
            <p:nvPr userDrawn="1"/>
          </p:nvGrpSpPr>
          <p:grpSpPr>
            <a:xfrm>
              <a:off x="5" y="3490"/>
              <a:ext cx="1124" cy="780"/>
              <a:chOff x="5" y="3490"/>
              <a:chExt cx="1124" cy="780"/>
            </a:xfrm>
          </p:grpSpPr>
          <p:grpSp>
            <p:nvGrpSpPr>
              <p:cNvPr id="1045" name="组合 6164"/>
              <p:cNvGrpSpPr/>
              <p:nvPr userDrawn="1"/>
            </p:nvGrpSpPr>
            <p:grpSpPr>
              <a:xfrm>
                <a:off x="499" y="3562"/>
                <a:ext cx="548" cy="708"/>
                <a:chOff x="499" y="3562"/>
                <a:chExt cx="548" cy="708"/>
              </a:xfrm>
            </p:grpSpPr>
            <p:sp>
              <p:nvSpPr>
                <p:cNvPr id="1046" name="任意多边形 6165"/>
                <p:cNvSpPr/>
                <p:nvPr userDrawn="1"/>
              </p:nvSpPr>
              <p:spPr>
                <a:xfrm>
                  <a:off x="499" y="3587"/>
                  <a:ext cx="157" cy="87"/>
                </a:xfrm>
                <a:custGeom>
                  <a:avLst/>
                  <a:gdLst/>
                  <a:ahLst/>
                  <a:cxnLst/>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ln>
              </p:spPr>
              <p:txBody>
                <a:bodyPr/>
                <a:p>
                  <a:endParaRPr lang="zh-CN" altLang="en-US"/>
                </a:p>
              </p:txBody>
            </p:sp>
            <p:sp>
              <p:nvSpPr>
                <p:cNvPr id="1047" name="任意多边形 6166"/>
                <p:cNvSpPr/>
                <p:nvPr userDrawn="1"/>
              </p:nvSpPr>
              <p:spPr>
                <a:xfrm>
                  <a:off x="636" y="4137"/>
                  <a:ext cx="115" cy="133"/>
                </a:xfrm>
                <a:custGeom>
                  <a:avLst/>
                  <a:gdLst/>
                  <a:ahLst/>
                  <a:cxnLst/>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ln>
              </p:spPr>
              <p:txBody>
                <a:bodyPr/>
                <a:p>
                  <a:endParaRPr lang="zh-CN" altLang="en-US"/>
                </a:p>
              </p:txBody>
            </p:sp>
            <p:sp>
              <p:nvSpPr>
                <p:cNvPr id="1048" name="任意多边形 6167"/>
                <p:cNvSpPr/>
                <p:nvPr userDrawn="1"/>
              </p:nvSpPr>
              <p:spPr>
                <a:xfrm>
                  <a:off x="1004" y="3562"/>
                  <a:ext cx="43" cy="117"/>
                </a:xfrm>
                <a:custGeom>
                  <a:avLst/>
                  <a:gdLst/>
                  <a:ahLst/>
                  <a:cxnLst/>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ln>
              </p:spPr>
              <p:txBody>
                <a:bodyPr/>
                <a:p>
                  <a:endParaRPr lang="zh-CN" altLang="en-US"/>
                </a:p>
              </p:txBody>
            </p:sp>
          </p:grpSp>
          <p:sp>
            <p:nvSpPr>
              <p:cNvPr id="1049" name="任意多边形 6168"/>
              <p:cNvSpPr/>
              <p:nvPr userDrawn="1"/>
            </p:nvSpPr>
            <p:spPr>
              <a:xfrm>
                <a:off x="76" y="3732"/>
                <a:ext cx="595" cy="250"/>
              </a:xfrm>
              <a:custGeom>
                <a:avLst/>
                <a:gdLst/>
                <a:ahLst/>
                <a:cxnLst/>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p>
                <a:endParaRPr lang="zh-CN" altLang="en-US"/>
              </a:p>
            </p:txBody>
          </p:sp>
          <p:sp>
            <p:nvSpPr>
              <p:cNvPr id="1050" name="任意多边形 6169"/>
              <p:cNvSpPr/>
              <p:nvPr userDrawn="1"/>
            </p:nvSpPr>
            <p:spPr>
              <a:xfrm>
                <a:off x="260" y="3886"/>
                <a:ext cx="244" cy="148"/>
              </a:xfrm>
              <a:custGeom>
                <a:avLst/>
                <a:gdLst/>
                <a:ahLst/>
                <a:cxnLst/>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p>
                <a:endParaRPr lang="zh-CN" altLang="en-US"/>
              </a:p>
            </p:txBody>
          </p:sp>
          <p:sp>
            <p:nvSpPr>
              <p:cNvPr id="1051" name="任意多边形 6170"/>
              <p:cNvSpPr/>
              <p:nvPr userDrawn="1"/>
            </p:nvSpPr>
            <p:spPr>
              <a:xfrm>
                <a:off x="565" y="3680"/>
                <a:ext cx="107" cy="238"/>
              </a:xfrm>
              <a:custGeom>
                <a:avLst/>
                <a:gdLst/>
                <a:ahLst/>
                <a:cxnLst/>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ln>
            </p:spPr>
            <p:txBody>
              <a:bodyPr/>
              <a:p>
                <a:endParaRPr lang="zh-CN" altLang="en-US"/>
              </a:p>
            </p:txBody>
          </p:sp>
          <p:grpSp>
            <p:nvGrpSpPr>
              <p:cNvPr id="1052" name="组合 6171"/>
              <p:cNvGrpSpPr/>
              <p:nvPr userDrawn="1"/>
            </p:nvGrpSpPr>
            <p:grpSpPr>
              <a:xfrm>
                <a:off x="5" y="3490"/>
                <a:ext cx="1124" cy="678"/>
                <a:chOff x="5" y="3490"/>
                <a:chExt cx="1124" cy="678"/>
              </a:xfrm>
            </p:grpSpPr>
            <p:sp>
              <p:nvSpPr>
                <p:cNvPr id="1053" name="任意多边形 6172"/>
                <p:cNvSpPr/>
                <p:nvPr userDrawn="1"/>
              </p:nvSpPr>
              <p:spPr>
                <a:xfrm>
                  <a:off x="669" y="4048"/>
                  <a:ext cx="75" cy="87"/>
                </a:xfrm>
                <a:custGeom>
                  <a:avLst/>
                  <a:gdLst/>
                  <a:ahLst/>
                  <a:cxnLst/>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p>
                  <a:endParaRPr lang="zh-CN" altLang="en-US"/>
                </a:p>
              </p:txBody>
            </p:sp>
            <p:sp>
              <p:nvSpPr>
                <p:cNvPr id="1054" name="任意多边形 6173"/>
                <p:cNvSpPr/>
                <p:nvPr userDrawn="1"/>
              </p:nvSpPr>
              <p:spPr>
                <a:xfrm>
                  <a:off x="5" y="3728"/>
                  <a:ext cx="842" cy="440"/>
                </a:xfrm>
                <a:custGeom>
                  <a:avLst/>
                  <a:gdLst/>
                  <a:ahLst/>
                  <a:cxnLst/>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p>
                  <a:endParaRPr lang="zh-CN" altLang="en-US"/>
                </a:p>
              </p:txBody>
            </p:sp>
            <p:sp>
              <p:nvSpPr>
                <p:cNvPr id="1055" name="任意多边形 6174"/>
                <p:cNvSpPr/>
                <p:nvPr userDrawn="1"/>
              </p:nvSpPr>
              <p:spPr>
                <a:xfrm>
                  <a:off x="106" y="3770"/>
                  <a:ext cx="80" cy="167"/>
                </a:xfrm>
                <a:custGeom>
                  <a:avLst/>
                  <a:gdLst/>
                  <a:ahLst/>
                  <a:cxnLst/>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p>
                  <a:endParaRPr lang="zh-CN" altLang="en-US"/>
                </a:p>
              </p:txBody>
            </p:sp>
            <p:sp>
              <p:nvSpPr>
                <p:cNvPr id="1056" name="任意多边形 6175"/>
                <p:cNvSpPr/>
                <p:nvPr userDrawn="1"/>
              </p:nvSpPr>
              <p:spPr>
                <a:xfrm>
                  <a:off x="449" y="3490"/>
                  <a:ext cx="322" cy="594"/>
                </a:xfrm>
                <a:custGeom>
                  <a:avLst/>
                  <a:gdLst/>
                  <a:ahLst/>
                  <a:cxnLst/>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ln>
              </p:spPr>
              <p:txBody>
                <a:bodyPr/>
                <a:p>
                  <a:endParaRPr lang="zh-CN" altLang="en-US"/>
                </a:p>
              </p:txBody>
            </p:sp>
            <p:sp>
              <p:nvSpPr>
                <p:cNvPr id="1057" name="任意多边形 6176"/>
                <p:cNvSpPr/>
                <p:nvPr userDrawn="1"/>
              </p:nvSpPr>
              <p:spPr>
                <a:xfrm>
                  <a:off x="578" y="3650"/>
                  <a:ext cx="96" cy="252"/>
                </a:xfrm>
                <a:custGeom>
                  <a:avLst/>
                  <a:gdLst/>
                  <a:ahLst/>
                  <a:cxnLst/>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ln>
              </p:spPr>
              <p:txBody>
                <a:bodyPr/>
                <a:p>
                  <a:endParaRPr lang="zh-CN" altLang="en-US"/>
                </a:p>
              </p:txBody>
            </p:sp>
            <p:sp>
              <p:nvSpPr>
                <p:cNvPr id="1058" name="任意多边形 6177"/>
                <p:cNvSpPr/>
                <p:nvPr userDrawn="1"/>
              </p:nvSpPr>
              <p:spPr>
                <a:xfrm>
                  <a:off x="328" y="3630"/>
                  <a:ext cx="195" cy="135"/>
                </a:xfrm>
                <a:custGeom>
                  <a:avLst/>
                  <a:gdLst/>
                  <a:ahLst/>
                  <a:cxnLst/>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ln>
              </p:spPr>
              <p:txBody>
                <a:bodyPr/>
                <a:p>
                  <a:endParaRPr lang="zh-CN" altLang="en-US"/>
                </a:p>
              </p:txBody>
            </p:sp>
            <p:sp>
              <p:nvSpPr>
                <p:cNvPr id="1059" name="任意多边形 6178"/>
                <p:cNvSpPr/>
                <p:nvPr userDrawn="1"/>
              </p:nvSpPr>
              <p:spPr>
                <a:xfrm>
                  <a:off x="658" y="3538"/>
                  <a:ext cx="471" cy="212"/>
                </a:xfrm>
                <a:custGeom>
                  <a:avLst/>
                  <a:gdLst/>
                  <a:ahLst/>
                  <a:cxnLst/>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ln>
              </p:spPr>
              <p:txBody>
                <a:bodyPr/>
                <a:p>
                  <a:endParaRPr lang="zh-CN" altLang="en-US"/>
                </a:p>
              </p:txBody>
            </p:sp>
            <p:sp>
              <p:nvSpPr>
                <p:cNvPr id="1060" name="任意多边形 6179"/>
                <p:cNvSpPr/>
                <p:nvPr userDrawn="1"/>
              </p:nvSpPr>
              <p:spPr>
                <a:xfrm>
                  <a:off x="717" y="3606"/>
                  <a:ext cx="245" cy="86"/>
                </a:xfrm>
                <a:custGeom>
                  <a:avLst/>
                  <a:gdLst/>
                  <a:ahLst/>
                  <a:cxnLst/>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ln>
              </p:spPr>
              <p:txBody>
                <a:bodyPr/>
                <a:p>
                  <a:endParaRPr lang="zh-CN" altLang="en-US"/>
                </a:p>
              </p:txBody>
            </p:sp>
          </p:grpSp>
        </p:grpSp>
      </p:grpSp>
      <p:grpSp>
        <p:nvGrpSpPr>
          <p:cNvPr id="1061" name="组合 6180"/>
          <p:cNvGrpSpPr/>
          <p:nvPr/>
        </p:nvGrpSpPr>
        <p:grpSpPr>
          <a:xfrm>
            <a:off x="8680450" y="2116138"/>
            <a:ext cx="385763" cy="4308475"/>
            <a:chOff x="5468" y="1333"/>
            <a:chExt cx="243" cy="2714"/>
          </a:xfrm>
        </p:grpSpPr>
        <p:sp>
          <p:nvSpPr>
            <p:cNvPr id="1062" name="任意多边形 6181"/>
            <p:cNvSpPr/>
            <p:nvPr userDrawn="1"/>
          </p:nvSpPr>
          <p:spPr>
            <a:xfrm flipH="1">
              <a:off x="5468" y="2620"/>
              <a:ext cx="205" cy="1427"/>
            </a:xfrm>
            <a:custGeom>
              <a:avLst/>
              <a:gdLst/>
              <a:ahLst/>
              <a:cxnLst/>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ln>
          </p:spPr>
          <p:txBody>
            <a:bodyPr/>
            <a:p>
              <a:endParaRPr lang="zh-CN" altLang="en-US"/>
            </a:p>
          </p:txBody>
        </p:sp>
        <p:sp>
          <p:nvSpPr>
            <p:cNvPr id="1063" name="任意多边形 6182"/>
            <p:cNvSpPr/>
            <p:nvPr userDrawn="1"/>
          </p:nvSpPr>
          <p:spPr>
            <a:xfrm flipH="1">
              <a:off x="5506" y="1333"/>
              <a:ext cx="205" cy="1633"/>
            </a:xfrm>
            <a:custGeom>
              <a:avLst/>
              <a:gdLst/>
              <a:ahLst/>
              <a:cxnLst/>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ln>
          </p:spPr>
          <p:txBody>
            <a:bodyPr/>
            <a:p>
              <a:endParaRPr lang="zh-CN" altLang="en-US"/>
            </a:p>
          </p:txBody>
        </p:sp>
      </p:grpSp>
      <p:grpSp>
        <p:nvGrpSpPr>
          <p:cNvPr id="1064" name="组合 6183"/>
          <p:cNvGrpSpPr/>
          <p:nvPr/>
        </p:nvGrpSpPr>
        <p:grpSpPr>
          <a:xfrm>
            <a:off x="7318375" y="90488"/>
            <a:ext cx="2133600" cy="1911350"/>
            <a:chOff x="4610" y="57"/>
            <a:chExt cx="1344" cy="1204"/>
          </a:xfrm>
        </p:grpSpPr>
        <p:grpSp>
          <p:nvGrpSpPr>
            <p:cNvPr id="1065" name="组合 6184"/>
            <p:cNvGrpSpPr/>
            <p:nvPr userDrawn="1"/>
          </p:nvGrpSpPr>
          <p:grpSpPr>
            <a:xfrm>
              <a:off x="4610" y="57"/>
              <a:ext cx="1344" cy="1204"/>
              <a:chOff x="4610" y="57"/>
              <a:chExt cx="1344" cy="1204"/>
            </a:xfrm>
          </p:grpSpPr>
          <p:sp>
            <p:nvSpPr>
              <p:cNvPr id="1066" name="任意多边形 6185"/>
              <p:cNvSpPr/>
              <p:nvPr userDrawn="1"/>
            </p:nvSpPr>
            <p:spPr>
              <a:xfrm rot="-3172564">
                <a:off x="5430" y="1086"/>
                <a:ext cx="62" cy="288"/>
              </a:xfrm>
              <a:custGeom>
                <a:avLst/>
                <a:gdLst/>
                <a:ahLst/>
                <a:cxnLst/>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ln>
            </p:spPr>
            <p:txBody>
              <a:bodyPr/>
              <a:p>
                <a:endParaRPr lang="zh-CN" altLang="en-US"/>
              </a:p>
            </p:txBody>
          </p:sp>
          <p:grpSp>
            <p:nvGrpSpPr>
              <p:cNvPr id="1067" name="组合 6186"/>
              <p:cNvGrpSpPr/>
              <p:nvPr userDrawn="1"/>
            </p:nvGrpSpPr>
            <p:grpSpPr>
              <a:xfrm>
                <a:off x="4610" y="57"/>
                <a:ext cx="1344" cy="985"/>
                <a:chOff x="4610" y="57"/>
                <a:chExt cx="1344" cy="985"/>
              </a:xfrm>
            </p:grpSpPr>
            <p:sp>
              <p:nvSpPr>
                <p:cNvPr id="1068" name="任意多边形 6187"/>
                <p:cNvSpPr/>
                <p:nvPr userDrawn="1"/>
              </p:nvSpPr>
              <p:spPr>
                <a:xfrm rot="-3172564">
                  <a:off x="4963" y="68"/>
                  <a:ext cx="153" cy="125"/>
                </a:xfrm>
                <a:custGeom>
                  <a:avLst/>
                  <a:gdLst/>
                  <a:ahLst/>
                  <a:cxnLst/>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ln>
              </p:spPr>
              <p:txBody>
                <a:bodyPr/>
                <a:p>
                  <a:endParaRPr lang="zh-CN" altLang="en-US"/>
                </a:p>
              </p:txBody>
            </p:sp>
            <p:sp>
              <p:nvSpPr>
                <p:cNvPr id="1069" name="任意多边形 6188"/>
                <p:cNvSpPr/>
                <p:nvPr userDrawn="1"/>
              </p:nvSpPr>
              <p:spPr>
                <a:xfrm rot="-3172564">
                  <a:off x="5045" y="328"/>
                  <a:ext cx="269" cy="438"/>
                </a:xfrm>
                <a:custGeom>
                  <a:avLst/>
                  <a:gdLst/>
                  <a:ahLst/>
                  <a:cxnLst/>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ln>
              </p:spPr>
              <p:txBody>
                <a:bodyPr/>
                <a:p>
                  <a:endParaRPr lang="zh-CN" altLang="en-US"/>
                </a:p>
              </p:txBody>
            </p:sp>
            <p:sp>
              <p:nvSpPr>
                <p:cNvPr id="1070" name="任意多边形 6189"/>
                <p:cNvSpPr/>
                <p:nvPr userDrawn="1"/>
              </p:nvSpPr>
              <p:spPr>
                <a:xfrm rot="-3172564">
                  <a:off x="4855" y="178"/>
                  <a:ext cx="505" cy="898"/>
                </a:xfrm>
                <a:custGeom>
                  <a:avLst/>
                  <a:gdLst/>
                  <a:ahLst/>
                  <a:cxnLst/>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ln>
              </p:spPr>
              <p:txBody>
                <a:bodyPr/>
                <a:p>
                  <a:endParaRPr lang="zh-CN" altLang="en-US"/>
                </a:p>
              </p:txBody>
            </p:sp>
            <p:sp>
              <p:nvSpPr>
                <p:cNvPr id="1071" name="任意多边形 6190"/>
                <p:cNvSpPr/>
                <p:nvPr userDrawn="1"/>
              </p:nvSpPr>
              <p:spPr>
                <a:xfrm rot="-3172564">
                  <a:off x="4903" y="-19"/>
                  <a:ext cx="758" cy="1344"/>
                </a:xfrm>
                <a:custGeom>
                  <a:avLst/>
                  <a:gdLst/>
                  <a:ahLst/>
                  <a:cxnLst/>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ln>
              </p:spPr>
              <p:txBody>
                <a:bodyPr/>
                <a:p>
                  <a:endParaRPr lang="zh-CN" altLang="en-US"/>
                </a:p>
              </p:txBody>
            </p:sp>
            <p:sp>
              <p:nvSpPr>
                <p:cNvPr id="1072" name="任意多边形 6191"/>
                <p:cNvSpPr/>
                <p:nvPr userDrawn="1"/>
              </p:nvSpPr>
              <p:spPr>
                <a:xfrm rot="-3172564">
                  <a:off x="5294" y="893"/>
                  <a:ext cx="169" cy="122"/>
                </a:xfrm>
                <a:custGeom>
                  <a:avLst/>
                  <a:gdLst/>
                  <a:ahLst/>
                  <a:cxnLst/>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ln>
              </p:spPr>
              <p:txBody>
                <a:bodyPr/>
                <a:p>
                  <a:endParaRPr lang="zh-CN" altLang="en-US"/>
                </a:p>
              </p:txBody>
            </p:sp>
            <p:sp>
              <p:nvSpPr>
                <p:cNvPr id="1073" name="任意多边形 6192"/>
                <p:cNvSpPr/>
                <p:nvPr userDrawn="1"/>
              </p:nvSpPr>
              <p:spPr>
                <a:xfrm rot="-3172564">
                  <a:off x="5250" y="802"/>
                  <a:ext cx="181" cy="144"/>
                </a:xfrm>
                <a:custGeom>
                  <a:avLst/>
                  <a:gdLst/>
                  <a:ahLst/>
                  <a:cxnLst/>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ln>
              </p:spPr>
              <p:txBody>
                <a:bodyPr/>
                <a:p>
                  <a:endParaRPr lang="zh-CN" altLang="en-US"/>
                </a:p>
              </p:txBody>
            </p:sp>
            <p:sp>
              <p:nvSpPr>
                <p:cNvPr id="1074" name="任意多边形 6193"/>
                <p:cNvSpPr/>
                <p:nvPr userDrawn="1"/>
              </p:nvSpPr>
              <p:spPr>
                <a:xfrm rot="-3172564">
                  <a:off x="4982" y="207"/>
                  <a:ext cx="181" cy="147"/>
                </a:xfrm>
                <a:custGeom>
                  <a:avLst/>
                  <a:gdLst/>
                  <a:ahLst/>
                  <a:cxnLst/>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ln>
              </p:spPr>
              <p:txBody>
                <a:bodyPr/>
                <a:p>
                  <a:endParaRPr lang="zh-CN" altLang="en-US"/>
                </a:p>
              </p:txBody>
            </p:sp>
            <p:sp>
              <p:nvSpPr>
                <p:cNvPr id="1075" name="任意多边形 6194"/>
                <p:cNvSpPr/>
                <p:nvPr userDrawn="1"/>
              </p:nvSpPr>
              <p:spPr>
                <a:xfrm rot="-3172564">
                  <a:off x="4945" y="138"/>
                  <a:ext cx="179" cy="138"/>
                </a:xfrm>
                <a:custGeom>
                  <a:avLst/>
                  <a:gdLst/>
                  <a:ahLst/>
                  <a:cxnLst/>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ln>
              </p:spPr>
              <p:txBody>
                <a:bodyPr/>
                <a:p>
                  <a:endParaRPr lang="zh-CN" altLang="en-US"/>
                </a:p>
              </p:txBody>
            </p:sp>
          </p:grpSp>
        </p:grpSp>
        <p:sp>
          <p:nvSpPr>
            <p:cNvPr id="1076" name="直接连接符 6195"/>
            <p:cNvSpPr/>
            <p:nvPr userDrawn="1"/>
          </p:nvSpPr>
          <p:spPr>
            <a:xfrm>
              <a:off x="4870" y="84"/>
              <a:ext cx="42" cy="96"/>
            </a:xfrm>
            <a:prstGeom prst="line">
              <a:avLst/>
            </a:prstGeom>
            <a:ln w="38100" cap="flat" cmpd="sng">
              <a:solidFill>
                <a:schemeClr val="accent2"/>
              </a:solidFill>
              <a:prstDash val="solid"/>
              <a:round/>
              <a:headEnd type="none" w="med" len="med"/>
              <a:tailEnd type="none" w="med" len="med"/>
            </a:ln>
          </p:spPr>
          <p:txBody>
            <a:bodyPr anchor="t"/>
            <a:p>
              <a:pPr lvl="0"/>
              <a:endParaRPr lang="zh-CN" altLang="en-US">
                <a:latin typeface="Arial" panose="020B0604020202020204" pitchFamily="34" charset="0"/>
                <a:ea typeface="宋体" panose="02010600030101010101" pitchFamily="2" charset="-122"/>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1"/>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xml"/><Relationship Id="rId1" Type="http://schemas.openxmlformats.org/officeDocument/2006/relationships/hyperlink" Target="&#22269;&#23478;&#21644;&#33258;&#27835;&#21306;&#36873;&#39064;&#25351;&#21335;.doc"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4.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2.jpe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图片 2051" descr="图片1副本"/>
          <p:cNvPicPr>
            <a:picLocks noChangeAspect="1"/>
          </p:cNvPicPr>
          <p:nvPr/>
        </p:nvPicPr>
        <p:blipFill>
          <a:blip r:embed="rId1"/>
          <a:stretch>
            <a:fillRect/>
          </a:stretch>
        </p:blipFill>
        <p:spPr>
          <a:xfrm>
            <a:off x="12035" y="-99245"/>
            <a:ext cx="9144000" cy="6858000"/>
          </a:xfrm>
          <a:prstGeom prst="rect">
            <a:avLst/>
          </a:prstGeom>
          <a:noFill/>
          <a:ln w="9525">
            <a:noFill/>
          </a:ln>
        </p:spPr>
      </p:pic>
      <p:sp>
        <p:nvSpPr>
          <p:cNvPr id="14338" name="标题 2049"/>
          <p:cNvSpPr>
            <a:spLocks noGrp="1"/>
          </p:cNvSpPr>
          <p:nvPr>
            <p:ph type="ctrTitle"/>
          </p:nvPr>
        </p:nvSpPr>
        <p:spPr>
          <a:xfrm>
            <a:off x="59055" y="1628875"/>
            <a:ext cx="9025890" cy="1470025"/>
          </a:xfrm>
        </p:spPr>
        <p:txBody>
          <a:bodyPr anchor="ctr"/>
          <a:lstStyle/>
          <a:p>
            <a:pPr defTabSz="914400"/>
            <a:r>
              <a:rPr lang="zh-CN" altLang="en-US" sz="5400" b="1" kern="1200" baseline="0" dirty="0">
                <a:solidFill>
                  <a:srgbClr val="FF0000"/>
                </a:solidFill>
                <a:effectLst>
                  <a:outerShdw blurRad="38100" dist="19050" dir="2700000" algn="tl" rotWithShape="0">
                    <a:schemeClr val="dk1">
                      <a:alpha val="40000"/>
                    </a:schemeClr>
                  </a:outerShdw>
                </a:effectLst>
                <a:latin typeface="+mj-lt"/>
                <a:ea typeface="华文新魏" panose="02010800040101010101" pitchFamily="2" charset="-122"/>
                <a:cs typeface="+mj-cs"/>
              </a:rPr>
              <a:t>如何做出一个成功的课题？</a:t>
            </a:r>
            <a:endParaRPr lang="zh-CN" altLang="en-US" sz="5400" b="1" kern="1200" baseline="0" dirty="0">
              <a:solidFill>
                <a:srgbClr val="FF0000"/>
              </a:solidFill>
              <a:effectLst>
                <a:outerShdw blurRad="38100" dist="19050" dir="2700000" algn="tl" rotWithShape="0">
                  <a:schemeClr val="dk1">
                    <a:alpha val="40000"/>
                  </a:schemeClr>
                </a:outerShdw>
              </a:effectLst>
              <a:latin typeface="+mj-lt"/>
              <a:ea typeface="华文新魏" panose="02010800040101010101" pitchFamily="2" charset="-122"/>
              <a:cs typeface="+mj-cs"/>
            </a:endParaRPr>
          </a:p>
        </p:txBody>
      </p:sp>
      <p:sp>
        <p:nvSpPr>
          <p:cNvPr id="14339" name="副标题 2050"/>
          <p:cNvSpPr>
            <a:spLocks noGrp="1"/>
          </p:cNvSpPr>
          <p:nvPr>
            <p:ph type="subTitle" idx="1"/>
          </p:nvPr>
        </p:nvSpPr>
        <p:spPr>
          <a:xfrm>
            <a:off x="1119505" y="3517265"/>
            <a:ext cx="6652895" cy="2121535"/>
          </a:xfrm>
        </p:spPr>
        <p:txBody>
          <a:bodyPr anchor="t"/>
          <a:lstStyle/>
          <a:p>
            <a:pPr defTabSz="914400"/>
            <a:r>
              <a:rPr lang="zh-CN" altLang="en-US" sz="3600" b="1" kern="1200" baseline="0" dirty="0">
                <a:latin typeface="+mn-lt"/>
                <a:ea typeface="楷体_GB2312" panose="02010609030101010101" pitchFamily="49" charset="-122"/>
                <a:cs typeface="+mn-cs"/>
              </a:rPr>
              <a:t>南京市教育科学研究所</a:t>
            </a:r>
            <a:r>
              <a:rPr lang="zh-CN" altLang="en-US" sz="3600" b="1" kern="1200" baseline="0" dirty="0">
                <a:latin typeface="+mn-lt"/>
                <a:ea typeface="+mn-ea"/>
                <a:cs typeface="+mn-cs"/>
              </a:rPr>
              <a:t>   王飞</a:t>
            </a:r>
            <a:endParaRPr lang="zh-CN" altLang="en-US" b="1" kern="1200" baseline="0" dirty="0">
              <a:latin typeface="+mn-lt"/>
              <a:ea typeface="+mn-ea"/>
              <a:cs typeface="+mn-cs"/>
            </a:endParaRPr>
          </a:p>
          <a:p>
            <a:pPr defTabSz="914400"/>
            <a:r>
              <a:rPr lang="zh-CN" altLang="zh-CN" sz="3600" b="1" kern="1200" baseline="0" dirty="0">
                <a:latin typeface="仿宋_GB2312" panose="02010609030101010101" pitchFamily="49" charset="-122"/>
                <a:ea typeface="仿宋_GB2312" panose="02010609030101010101" pitchFamily="49" charset="-122"/>
                <a:cs typeface="+mn-cs"/>
              </a:rPr>
              <a:t>201</a:t>
            </a:r>
            <a:r>
              <a:rPr lang="en-US" altLang="zh-CN" sz="3600" b="1" kern="1200" baseline="0" dirty="0">
                <a:latin typeface="仿宋_GB2312" panose="02010609030101010101" pitchFamily="49" charset="-122"/>
                <a:ea typeface="仿宋_GB2312" panose="02010609030101010101" pitchFamily="49" charset="-122"/>
                <a:cs typeface="+mn-cs"/>
              </a:rPr>
              <a:t>9</a:t>
            </a:r>
            <a:r>
              <a:rPr lang="zh-CN" altLang="zh-CN" sz="3600" b="1" kern="1200" baseline="0" dirty="0">
                <a:latin typeface="仿宋_GB2312" panose="02010609030101010101" pitchFamily="49" charset="-122"/>
                <a:ea typeface="仿宋_GB2312" panose="02010609030101010101" pitchFamily="49" charset="-122"/>
                <a:cs typeface="+mn-cs"/>
              </a:rPr>
              <a:t>-</a:t>
            </a:r>
            <a:r>
              <a:rPr lang="en-US" altLang="zh-CN" sz="3600" b="1" kern="1200" baseline="0" dirty="0">
                <a:latin typeface="仿宋_GB2312" panose="02010609030101010101" pitchFamily="49" charset="-122"/>
                <a:ea typeface="仿宋_GB2312" panose="02010609030101010101" pitchFamily="49" charset="-122"/>
                <a:cs typeface="+mn-cs"/>
              </a:rPr>
              <a:t>09</a:t>
            </a:r>
            <a:r>
              <a:rPr lang="zh-CN" altLang="zh-CN" sz="3600" b="1" kern="1200" baseline="0" dirty="0">
                <a:latin typeface="仿宋_GB2312" panose="02010609030101010101" pitchFamily="49" charset="-122"/>
                <a:ea typeface="仿宋_GB2312" panose="02010609030101010101" pitchFamily="49" charset="-122"/>
                <a:cs typeface="+mn-cs"/>
              </a:rPr>
              <a:t>-</a:t>
            </a:r>
            <a:r>
              <a:rPr lang="en-US" altLang="zh-CN" sz="3600" b="1" kern="1200" baseline="0" dirty="0">
                <a:latin typeface="仿宋_GB2312" panose="02010609030101010101" pitchFamily="49" charset="-122"/>
                <a:ea typeface="仿宋_GB2312" panose="02010609030101010101" pitchFamily="49" charset="-122"/>
                <a:cs typeface="+mn-cs"/>
              </a:rPr>
              <a:t>26 </a:t>
            </a:r>
            <a:r>
              <a:rPr lang="zh-CN" altLang="en-US" sz="3600" b="1" kern="1200" baseline="0" dirty="0">
                <a:latin typeface="仿宋_GB2312" panose="02010609030101010101" pitchFamily="49" charset="-122"/>
                <a:ea typeface="仿宋_GB2312" panose="02010609030101010101" pitchFamily="49" charset="-122"/>
                <a:cs typeface="+mn-cs"/>
              </a:rPr>
              <a:t>福州</a:t>
            </a:r>
            <a:r>
              <a:rPr lang="en-US" altLang="zh-CN" sz="3600" b="1" kern="1200" baseline="0" dirty="0">
                <a:latin typeface="仿宋_GB2312" panose="02010609030101010101" pitchFamily="49" charset="-122"/>
                <a:ea typeface="仿宋_GB2312" panose="02010609030101010101" pitchFamily="49" charset="-122"/>
                <a:cs typeface="+mn-cs"/>
              </a:rPr>
              <a:t>  </a:t>
            </a:r>
            <a:endParaRPr lang="en-US" altLang="zh-CN" sz="3600" b="1" kern="1200" baseline="0" dirty="0">
              <a:latin typeface="仿宋_GB2312" panose="02010609030101010101" pitchFamily="49" charset="-122"/>
              <a:ea typeface="仿宋_GB2312" panose="02010609030101010101" pitchFamily="49"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7219" name="标题 137218"/>
          <p:cNvSpPr>
            <a:spLocks noGrp="1"/>
          </p:cNvSpPr>
          <p:nvPr>
            <p:ph type="ctrTitle"/>
          </p:nvPr>
        </p:nvSpPr>
        <p:spPr>
          <a:xfrm>
            <a:off x="685800" y="2130425"/>
            <a:ext cx="7772400" cy="1470025"/>
          </a:xfrm>
          <a:solidFill>
            <a:srgbClr val="CCFFCC">
              <a:alpha val="100000"/>
            </a:srgbClr>
          </a:solidFill>
        </p:spPr>
        <p:txBody>
          <a:bodyPr anchor="ctr"/>
          <a:lstStyle/>
          <a:p>
            <a:pPr defTabSz="914400" fontAlgn="base"/>
            <a:r>
              <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rPr>
              <a:t>二、如何做课题研究</a:t>
            </a:r>
            <a:endPar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69" name="图片 860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6019" name="内容占位符 86018"/>
          <p:cNvSpPr>
            <a:spLocks noGrp="1"/>
          </p:cNvSpPr>
          <p:nvPr>
            <p:ph idx="1"/>
          </p:nvPr>
        </p:nvSpPr>
        <p:spPr>
          <a:xfrm>
            <a:off x="457200" y="1268413"/>
            <a:ext cx="8229600" cy="4857750"/>
          </a:xfrm>
        </p:spPr>
        <p:txBody>
          <a:bodyPr anchor="t"/>
          <a:lstStyle/>
          <a:p>
            <a:pPr>
              <a:lnSpc>
                <a:spcPct val="130000"/>
              </a:lnSpc>
            </a:pPr>
            <a:r>
              <a:rPr lang="en-US" altLang="zh-CN" sz="2600" b="1" dirty="0">
                <a:solidFill>
                  <a:srgbClr val="FF0000"/>
                </a:solidFill>
                <a:latin typeface="宋体" panose="02010600030101010101" pitchFamily="2" charset="-122"/>
              </a:rPr>
              <a:t>4.</a:t>
            </a:r>
            <a:r>
              <a:rPr lang="zh-CN" altLang="en-US" sz="2600" b="1" dirty="0">
                <a:solidFill>
                  <a:srgbClr val="FF0000"/>
                </a:solidFill>
                <a:latin typeface="宋体" panose="02010600030101010101" pitchFamily="2" charset="-122"/>
              </a:rPr>
              <a:t>课题研究的理论依据</a:t>
            </a:r>
            <a:r>
              <a:rPr lang="zh-CN" altLang="en-US" sz="2600" dirty="0">
                <a:solidFill>
                  <a:srgbClr val="FF0000"/>
                </a:solidFill>
                <a:latin typeface="宋体" panose="02010600030101010101" pitchFamily="2" charset="-122"/>
              </a:rPr>
              <a:t> </a:t>
            </a:r>
            <a:endParaRPr lang="zh-CN" altLang="en-US" sz="2600" dirty="0">
              <a:solidFill>
                <a:srgbClr val="FF0000"/>
              </a:solidFill>
              <a:latin typeface="宋体" panose="02010600030101010101" pitchFamily="2" charset="-122"/>
            </a:endParaRPr>
          </a:p>
          <a:p>
            <a:pPr>
              <a:lnSpc>
                <a:spcPct val="130000"/>
              </a:lnSpc>
              <a:buNone/>
            </a:pPr>
            <a:r>
              <a:rPr lang="zh-CN" altLang="en-US" sz="2600" b="1" dirty="0">
                <a:latin typeface="宋体" panose="02010600030101010101" pitchFamily="2" charset="-122"/>
              </a:rPr>
              <a:t>      这部分的陈述要具体，要围绕课题研究的需要，有针对性地列出课题研究依据了哪些理论，课题组对这些观点的理解，尤其要阐明这些理论具体应用在了哪些方面。所依据的理论要具针对性、科学性和先进性。</a:t>
            </a:r>
            <a:endParaRPr lang="zh-CN" altLang="en-US" sz="2600" b="1" dirty="0">
              <a:latin typeface="宋体" panose="02010600030101010101" pitchFamily="2" charset="-122"/>
            </a:endParaRPr>
          </a:p>
          <a:p>
            <a:pPr>
              <a:lnSpc>
                <a:spcPct val="130000"/>
              </a:lnSpc>
              <a:buNone/>
            </a:pPr>
            <a:r>
              <a:rPr lang="zh-CN" altLang="en-US" sz="2600" b="1" dirty="0">
                <a:latin typeface="宋体" panose="02010600030101010101" pitchFamily="2" charset="-122"/>
              </a:rPr>
              <a:t>     </a:t>
            </a:r>
            <a:r>
              <a:rPr lang="zh-CN" altLang="en-US" sz="2600" b="1" dirty="0">
                <a:solidFill>
                  <a:srgbClr val="800000"/>
                </a:solidFill>
                <a:latin typeface="宋体" panose="02010600030101010101" pitchFamily="2" charset="-122"/>
              </a:rPr>
              <a:t>注意</a:t>
            </a:r>
            <a:r>
              <a:rPr lang="zh-CN" altLang="en-US" sz="2600" b="1" dirty="0">
                <a:latin typeface="宋体" panose="02010600030101010101" pitchFamily="2" charset="-122"/>
              </a:rPr>
              <a:t>：要将理论依据与政策依据区分开来。</a:t>
            </a:r>
            <a:r>
              <a:rPr lang="zh-CN" altLang="en-US" dirty="0"/>
              <a:t> </a:t>
            </a:r>
            <a:endParaRPr lang="zh-CN" altLang="en-US" dirty="0"/>
          </a:p>
        </p:txBody>
      </p:sp>
      <p:sp>
        <p:nvSpPr>
          <p:cNvPr id="111619" name="标题 111618"/>
          <p:cNvSpPr>
            <a:spLocks noGrp="1"/>
          </p:cNvSpPr>
          <p:nvPr>
            <p:ph type="title"/>
          </p:nvPr>
        </p:nvSpPr>
        <p:spPr>
          <a:xfrm>
            <a:off x="0" y="471488"/>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blinds(horizontal)">
                                      <p:cBhvr>
                                        <p:cTn id="7" dur="500"/>
                                        <p:tgtEl>
                                          <p:spTgt spid="86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blinds(horizontal)">
                                      <p:cBhvr>
                                        <p:cTn id="12" dur="500"/>
                                        <p:tgtEl>
                                          <p:spTgt spid="860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6019">
                                            <p:txEl>
                                              <p:pRg st="2" end="2"/>
                                            </p:txEl>
                                          </p:spTgt>
                                        </p:tgtEl>
                                        <p:attrNameLst>
                                          <p:attrName>style.visibility</p:attrName>
                                        </p:attrNameLst>
                                      </p:cBhvr>
                                      <p:to>
                                        <p:strVal val="visible"/>
                                      </p:to>
                                    </p:set>
                                    <p:animEffect transition="in" filter="blinds(horizontal)">
                                      <p:cBhvr>
                                        <p:cTn id="17" dur="500"/>
                                        <p:tgtEl>
                                          <p:spTgt spid="860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3" name="图片 8806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8067" name="内容占位符 88066"/>
          <p:cNvSpPr>
            <a:spLocks noGrp="1"/>
          </p:cNvSpPr>
          <p:nvPr>
            <p:ph idx="1"/>
          </p:nvPr>
        </p:nvSpPr>
        <p:spPr>
          <a:xfrm>
            <a:off x="0" y="1135063"/>
            <a:ext cx="8424863" cy="5511800"/>
          </a:xfrm>
        </p:spPr>
        <p:txBody>
          <a:bodyPr anchor="t"/>
          <a:lstStyle/>
          <a:p>
            <a:pPr>
              <a:lnSpc>
                <a:spcPct val="80000"/>
              </a:lnSpc>
            </a:pPr>
            <a:r>
              <a:rPr lang="en-US" altLang="zh-CN" sz="2500" b="1" dirty="0">
                <a:solidFill>
                  <a:srgbClr val="FF0000"/>
                </a:solidFill>
                <a:latin typeface="宋体" panose="02010600030101010101" pitchFamily="2" charset="-122"/>
              </a:rPr>
              <a:t>5.</a:t>
            </a:r>
            <a:r>
              <a:rPr lang="zh-CN" altLang="en-US" sz="2500" b="1" dirty="0">
                <a:solidFill>
                  <a:srgbClr val="FF0000"/>
                </a:solidFill>
                <a:latin typeface="宋体" panose="02010600030101010101" pitchFamily="2" charset="-122"/>
              </a:rPr>
              <a:t>课题研究目标阐释</a:t>
            </a:r>
            <a:endParaRPr lang="zh-CN" altLang="en-US" sz="2500" b="1" dirty="0">
              <a:solidFill>
                <a:srgbClr val="FF0000"/>
              </a:solidFill>
              <a:latin typeface="宋体" panose="02010600030101010101" pitchFamily="2" charset="-122"/>
            </a:endParaRPr>
          </a:p>
          <a:p>
            <a:pPr>
              <a:lnSpc>
                <a:spcPct val="120000"/>
              </a:lnSpc>
              <a:buNone/>
            </a:pPr>
            <a:r>
              <a:rPr lang="zh-CN" altLang="en-US" sz="2500" b="1" dirty="0">
                <a:latin typeface="宋体" panose="02010600030101010101" pitchFamily="2" charset="-122"/>
              </a:rPr>
              <a:t>     </a:t>
            </a:r>
            <a:r>
              <a:rPr lang="zh-CN" altLang="en-US" sz="2400" b="1" dirty="0">
                <a:latin typeface="宋体" panose="02010600030101010101" pitchFamily="2" charset="-122"/>
              </a:rPr>
              <a:t>课题研究的目标体现的是课题研究的方向，是本课题研究最终所达到的目的。这个部分的陈述，要注意避免以下</a:t>
            </a:r>
            <a:r>
              <a:rPr lang="en-US" altLang="zh-CN" sz="2400" b="1" dirty="0">
                <a:latin typeface="宋体" panose="02010600030101010101" pitchFamily="2" charset="-122"/>
              </a:rPr>
              <a:t>3</a:t>
            </a:r>
            <a:r>
              <a:rPr lang="zh-CN" altLang="en-US" sz="2400" b="1" dirty="0">
                <a:latin typeface="宋体" panose="02010600030101010101" pitchFamily="2" charset="-122"/>
              </a:rPr>
              <a:t>个问题：</a:t>
            </a:r>
            <a:endParaRPr lang="zh-CN" altLang="en-US" sz="2400" b="1" dirty="0">
              <a:latin typeface="宋体" panose="02010600030101010101" pitchFamily="2" charset="-122"/>
            </a:endParaRPr>
          </a:p>
          <a:p>
            <a:pPr>
              <a:lnSpc>
                <a:spcPct val="120000"/>
              </a:lnSpc>
              <a:buNone/>
            </a:pPr>
            <a:r>
              <a:rPr lang="zh-CN" altLang="en-US" sz="2400" b="1" dirty="0">
                <a:ea typeface="楷体_GB2312" panose="02010609030101010101" pitchFamily="49" charset="-122"/>
              </a:rPr>
              <a:t>           </a:t>
            </a:r>
            <a:r>
              <a:rPr lang="zh-CN" altLang="en-US" sz="2400" b="1" dirty="0">
                <a:solidFill>
                  <a:srgbClr val="0033CC"/>
                </a:solidFill>
                <a:ea typeface="楷体_GB2312" panose="02010609030101010101" pitchFamily="49" charset="-122"/>
              </a:rPr>
              <a:t>一是</a:t>
            </a:r>
            <a:r>
              <a:rPr lang="zh-CN" altLang="en-US" sz="2400" b="1" dirty="0">
                <a:ea typeface="楷体_GB2312" panose="02010609030101010101" pitchFamily="49" charset="-122"/>
              </a:rPr>
              <a:t>过于空泛，过于原则，或没有扣紧题目，如“通过对</a:t>
            </a:r>
            <a:r>
              <a:rPr lang="en-US" altLang="zh-CN" sz="2400" b="1" dirty="0">
                <a:ea typeface="楷体_GB2312" panose="02010609030101010101" pitchFamily="49" charset="-122"/>
              </a:rPr>
              <a:t>××</a:t>
            </a:r>
            <a:r>
              <a:rPr lang="zh-CN" altLang="en-US" sz="2400" b="1" dirty="0">
                <a:ea typeface="楷体_GB2312" panose="02010609030101010101" pitchFamily="49" charset="-122"/>
              </a:rPr>
              <a:t>的研究，从而培养社会所需要的人才”；</a:t>
            </a:r>
            <a:endParaRPr lang="zh-CN" altLang="en-US" sz="2400" b="1" dirty="0">
              <a:ea typeface="楷体_GB2312" panose="02010609030101010101" pitchFamily="49" charset="-122"/>
            </a:endParaRPr>
          </a:p>
          <a:p>
            <a:pPr>
              <a:lnSpc>
                <a:spcPct val="120000"/>
              </a:lnSpc>
              <a:buNone/>
            </a:pPr>
            <a:r>
              <a:rPr lang="zh-CN" altLang="en-US" sz="2400" b="1" dirty="0">
                <a:ea typeface="楷体_GB2312" panose="02010609030101010101" pitchFamily="49" charset="-122"/>
              </a:rPr>
              <a:t>           </a:t>
            </a:r>
            <a:r>
              <a:rPr lang="zh-CN" altLang="en-US" sz="2400" b="1" dirty="0">
                <a:solidFill>
                  <a:srgbClr val="0033CC"/>
                </a:solidFill>
                <a:ea typeface="楷体_GB2312" panose="02010609030101010101" pitchFamily="49" charset="-122"/>
              </a:rPr>
              <a:t>二是</a:t>
            </a:r>
            <a:r>
              <a:rPr lang="zh-CN" altLang="en-US" sz="2400" b="1" dirty="0">
                <a:ea typeface="楷体_GB2312" panose="02010609030101010101" pitchFamily="49" charset="-122"/>
              </a:rPr>
              <a:t>将研究内容误作研究目标，如“探讨高效课堂中促进互动的师生关系形成的策略</a:t>
            </a:r>
            <a:r>
              <a:rPr lang="zh-CN" altLang="en-US" sz="2400" dirty="0"/>
              <a:t> </a:t>
            </a:r>
            <a:r>
              <a:rPr lang="zh-CN" altLang="en-US" sz="2400" b="1" dirty="0">
                <a:ea typeface="楷体_GB2312" panose="02010609030101010101" pitchFamily="49" charset="-122"/>
              </a:rPr>
              <a:t>”；</a:t>
            </a:r>
            <a:endParaRPr lang="zh-CN" altLang="en-US" sz="2400" b="1" dirty="0">
              <a:ea typeface="楷体_GB2312" panose="02010609030101010101" pitchFamily="49" charset="-122"/>
            </a:endParaRPr>
          </a:p>
          <a:p>
            <a:pPr>
              <a:lnSpc>
                <a:spcPct val="120000"/>
              </a:lnSpc>
              <a:buNone/>
            </a:pPr>
            <a:r>
              <a:rPr lang="zh-CN" altLang="en-US" sz="2400" b="1" dirty="0">
                <a:ea typeface="楷体_GB2312" panose="02010609030101010101" pitchFamily="49" charset="-122"/>
              </a:rPr>
              <a:t>           </a:t>
            </a:r>
            <a:r>
              <a:rPr lang="zh-CN" altLang="en-US" sz="2400" b="1" dirty="0">
                <a:solidFill>
                  <a:srgbClr val="0033CC"/>
                </a:solidFill>
                <a:ea typeface="楷体_GB2312" panose="02010609030101010101" pitchFamily="49" charset="-122"/>
              </a:rPr>
              <a:t>三是</a:t>
            </a:r>
            <a:r>
              <a:rPr lang="zh-CN" altLang="en-US" sz="2400" b="1" dirty="0">
                <a:ea typeface="楷体_GB2312" panose="02010609030101010101" pitchFamily="49" charset="-122"/>
              </a:rPr>
              <a:t>只有目标陈述没有对目标的阐释，如“通过研究，优化学生学习过程，高效达成学习目标，促进学生持续、全面、和谐地发展，同时促进教学质量的提升</a:t>
            </a:r>
            <a:r>
              <a:rPr lang="zh-CN" altLang="en-US" sz="2400" dirty="0"/>
              <a:t> </a:t>
            </a:r>
            <a:r>
              <a:rPr lang="zh-CN" altLang="en-US" sz="2400" b="1" dirty="0">
                <a:ea typeface="楷体_GB2312" panose="02010609030101010101" pitchFamily="49" charset="-122"/>
              </a:rPr>
              <a:t>”。</a:t>
            </a:r>
            <a:endParaRPr lang="zh-CN" altLang="en-US" sz="2400" b="1" dirty="0">
              <a:ea typeface="楷体_GB2312" panose="02010609030101010101" pitchFamily="49" charset="-122"/>
            </a:endParaRPr>
          </a:p>
          <a:p>
            <a:pPr>
              <a:lnSpc>
                <a:spcPct val="120000"/>
              </a:lnSpc>
              <a:buNone/>
            </a:pPr>
            <a:r>
              <a:rPr lang="zh-CN" altLang="en-US" sz="2400" b="1" dirty="0">
                <a:latin typeface="宋体" panose="02010600030101010101" pitchFamily="2" charset="-122"/>
              </a:rPr>
              <a:t>    </a:t>
            </a:r>
            <a:endParaRPr lang="en-US" altLang="zh-CN" sz="2400" b="1" dirty="0">
              <a:latin typeface="宋体" panose="02010600030101010101" pitchFamily="2" charset="-122"/>
            </a:endParaRPr>
          </a:p>
        </p:txBody>
      </p:sp>
      <p:sp>
        <p:nvSpPr>
          <p:cNvPr id="111619" name="标题 111618"/>
          <p:cNvSpPr>
            <a:spLocks noGrp="1"/>
          </p:cNvSpPr>
          <p:nvPr>
            <p:ph type="title"/>
          </p:nvPr>
        </p:nvSpPr>
        <p:spPr>
          <a:xfrm>
            <a:off x="0" y="300038"/>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p:cTn id="7" dur="1000" fill="hold"/>
                                        <p:tgtEl>
                                          <p:spTgt spid="8806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806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806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806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88067">
                                            <p:txEl>
                                              <p:pRg st="1" end="1"/>
                                            </p:txEl>
                                          </p:spTgt>
                                        </p:tgtEl>
                                        <p:attrNameLst>
                                          <p:attrName>style.visibility</p:attrName>
                                        </p:attrNameLst>
                                      </p:cBhvr>
                                      <p:to>
                                        <p:strVal val="visible"/>
                                      </p:to>
                                    </p:set>
                                    <p:anim calcmode="lin" valueType="num">
                                      <p:cBhvr>
                                        <p:cTn id="15" dur="1000" fill="hold"/>
                                        <p:tgtEl>
                                          <p:spTgt spid="88067">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88067">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8806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8806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88067">
                                            <p:txEl>
                                              <p:pRg st="2" end="2"/>
                                            </p:txEl>
                                          </p:spTgt>
                                        </p:tgtEl>
                                        <p:attrNameLst>
                                          <p:attrName>style.visibility</p:attrName>
                                        </p:attrNameLst>
                                      </p:cBhvr>
                                      <p:to>
                                        <p:strVal val="visible"/>
                                      </p:to>
                                    </p:set>
                                    <p:anim calcmode="lin" valueType="num">
                                      <p:cBhvr>
                                        <p:cTn id="23" dur="1000" fill="hold"/>
                                        <p:tgtEl>
                                          <p:spTgt spid="88067">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88067">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8806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8806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88067">
                                            <p:txEl>
                                              <p:pRg st="3" end="3"/>
                                            </p:txEl>
                                          </p:spTgt>
                                        </p:tgtEl>
                                        <p:attrNameLst>
                                          <p:attrName>style.visibility</p:attrName>
                                        </p:attrNameLst>
                                      </p:cBhvr>
                                      <p:to>
                                        <p:strVal val="visible"/>
                                      </p:to>
                                    </p:set>
                                    <p:anim calcmode="lin" valueType="num">
                                      <p:cBhvr>
                                        <p:cTn id="31" dur="1000" fill="hold"/>
                                        <p:tgtEl>
                                          <p:spTgt spid="88067">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88067">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8806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8067">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nodeType="clickEffect">
                                  <p:stCondLst>
                                    <p:cond delay="0"/>
                                  </p:stCondLst>
                                  <p:childTnLst>
                                    <p:set>
                                      <p:cBhvr>
                                        <p:cTn id="38" dur="1" fill="hold">
                                          <p:stCondLst>
                                            <p:cond delay="0"/>
                                          </p:stCondLst>
                                        </p:cTn>
                                        <p:tgtEl>
                                          <p:spTgt spid="88067">
                                            <p:txEl>
                                              <p:pRg st="4" end="4"/>
                                            </p:txEl>
                                          </p:spTgt>
                                        </p:tgtEl>
                                        <p:attrNameLst>
                                          <p:attrName>style.visibility</p:attrName>
                                        </p:attrNameLst>
                                      </p:cBhvr>
                                      <p:to>
                                        <p:strVal val="visible"/>
                                      </p:to>
                                    </p:set>
                                    <p:anim calcmode="lin" valueType="num">
                                      <p:cBhvr>
                                        <p:cTn id="39" dur="1000" fill="hold"/>
                                        <p:tgtEl>
                                          <p:spTgt spid="88067">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88067">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8806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8806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43" fill="hold">
                            <p:stCondLst>
                              <p:cond delay="1000"/>
                            </p:stCondLst>
                            <p:childTnLst>
                              <p:par>
                                <p:cTn id="44" presetID="15" presetClass="entr" presetSubtype="0" fill="hold" nodeType="afterEffect">
                                  <p:stCondLst>
                                    <p:cond delay="0"/>
                                  </p:stCondLst>
                                  <p:childTnLst>
                                    <p:set>
                                      <p:cBhvr>
                                        <p:cTn id="45" dur="1" fill="hold">
                                          <p:stCondLst>
                                            <p:cond delay="0"/>
                                          </p:stCondLst>
                                        </p:cTn>
                                        <p:tgtEl>
                                          <p:spTgt spid="88067">
                                            <p:txEl>
                                              <p:pRg st="5" end="5"/>
                                            </p:txEl>
                                          </p:spTgt>
                                        </p:tgtEl>
                                        <p:attrNameLst>
                                          <p:attrName>style.visibility</p:attrName>
                                        </p:attrNameLst>
                                      </p:cBhvr>
                                      <p:to>
                                        <p:strVal val="visible"/>
                                      </p:to>
                                    </p:set>
                                    <p:anim calcmode="lin" valueType="num">
                                      <p:cBhvr>
                                        <p:cTn id="46" dur="3000" fill="hold"/>
                                        <p:tgtEl>
                                          <p:spTgt spid="88067">
                                            <p:txEl>
                                              <p:pRg st="5" end="5"/>
                                            </p:txEl>
                                          </p:spTgt>
                                        </p:tgtEl>
                                        <p:attrNameLst>
                                          <p:attrName>ppt_w</p:attrName>
                                        </p:attrNameLst>
                                      </p:cBhvr>
                                      <p:tavLst>
                                        <p:tav tm="0">
                                          <p:val>
                                            <p:fltVal val="0"/>
                                          </p:val>
                                        </p:tav>
                                        <p:tav tm="100000">
                                          <p:val>
                                            <p:strVal val="#ppt_w"/>
                                          </p:val>
                                        </p:tav>
                                      </p:tavLst>
                                    </p:anim>
                                    <p:anim calcmode="lin" valueType="num">
                                      <p:cBhvr>
                                        <p:cTn id="47" dur="3000" fill="hold"/>
                                        <p:tgtEl>
                                          <p:spTgt spid="88067">
                                            <p:txEl>
                                              <p:pRg st="5" end="5"/>
                                            </p:txEl>
                                          </p:spTgt>
                                        </p:tgtEl>
                                        <p:attrNameLst>
                                          <p:attrName>ppt_h</p:attrName>
                                        </p:attrNameLst>
                                      </p:cBhvr>
                                      <p:tavLst>
                                        <p:tav tm="0">
                                          <p:val>
                                            <p:fltVal val="0"/>
                                          </p:val>
                                        </p:tav>
                                        <p:tav tm="100000">
                                          <p:val>
                                            <p:strVal val="#ppt_h"/>
                                          </p:val>
                                        </p:tav>
                                      </p:tavLst>
                                    </p:anim>
                                    <p:anim calcmode="lin" valueType="num">
                                      <p:cBhvr>
                                        <p:cTn id="48" dur="3000" fill="hold"/>
                                        <p:tgtEl>
                                          <p:spTgt spid="88067">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9" dur="3000" fill="hold"/>
                                        <p:tgtEl>
                                          <p:spTgt spid="88067">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7" name="图片 9011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0115" name="内容占位符 90114"/>
          <p:cNvSpPr>
            <a:spLocks noGrp="1"/>
          </p:cNvSpPr>
          <p:nvPr>
            <p:ph idx="1"/>
          </p:nvPr>
        </p:nvSpPr>
        <p:spPr>
          <a:xfrm>
            <a:off x="174625" y="1681163"/>
            <a:ext cx="7777163" cy="5073650"/>
          </a:xfrm>
        </p:spPr>
        <p:txBody>
          <a:bodyPr anchor="t"/>
          <a:lstStyle/>
          <a:p>
            <a:pPr>
              <a:lnSpc>
                <a:spcPct val="160000"/>
              </a:lnSpc>
            </a:pPr>
            <a:r>
              <a:rPr lang="en-US" altLang="zh-CN" sz="2600" b="1" dirty="0">
                <a:solidFill>
                  <a:srgbClr val="FF0000"/>
                </a:solidFill>
                <a:latin typeface="宋体" panose="02010600030101010101" pitchFamily="2" charset="-122"/>
              </a:rPr>
              <a:t>6.</a:t>
            </a:r>
            <a:r>
              <a:rPr lang="zh-CN" altLang="en-US" sz="2600" b="1" dirty="0">
                <a:solidFill>
                  <a:srgbClr val="FF0000"/>
                </a:solidFill>
                <a:latin typeface="宋体" panose="02010600030101010101" pitchFamily="2" charset="-122"/>
              </a:rPr>
              <a:t>课题研究的主要内容</a:t>
            </a:r>
            <a:r>
              <a:rPr lang="zh-CN" altLang="en-US" sz="2600" dirty="0">
                <a:solidFill>
                  <a:srgbClr val="FF0000"/>
                </a:solidFill>
                <a:latin typeface="宋体" panose="02010600030101010101" pitchFamily="2" charset="-122"/>
              </a:rPr>
              <a:t> </a:t>
            </a:r>
            <a:endParaRPr lang="zh-CN" altLang="en-US" sz="2600" dirty="0">
              <a:solidFill>
                <a:srgbClr val="FF0000"/>
              </a:solidFill>
              <a:latin typeface="宋体" panose="02010600030101010101" pitchFamily="2" charset="-122"/>
            </a:endParaRPr>
          </a:p>
          <a:p>
            <a:pPr>
              <a:lnSpc>
                <a:spcPct val="160000"/>
              </a:lnSpc>
              <a:buNone/>
            </a:pPr>
            <a:r>
              <a:rPr lang="zh-CN" altLang="en-US" sz="2600" b="1" dirty="0">
                <a:latin typeface="宋体" panose="02010600030101010101" pitchFamily="2" charset="-122"/>
              </a:rPr>
              <a:t>      这部分陈述的是课题研究的范畴和着力点。对研究主要内容的表述应当紧扣研究目标，简明扼要，准确中肯。一种简洁明了的表述办法就是将子课题表述成研究的内容。</a:t>
            </a:r>
            <a:endParaRPr lang="zh-CN" altLang="en-US" sz="2600" dirty="0">
              <a:latin typeface="宋体" panose="02010600030101010101" pitchFamily="2" charset="-122"/>
            </a:endParaRPr>
          </a:p>
        </p:txBody>
      </p:sp>
      <p:sp>
        <p:nvSpPr>
          <p:cNvPr id="111619" name="标题 111618"/>
          <p:cNvSpPr>
            <a:spLocks noGrp="1"/>
          </p:cNvSpPr>
          <p:nvPr>
            <p:ph type="title"/>
          </p:nvPr>
        </p:nvSpPr>
        <p:spPr>
          <a:xfrm>
            <a:off x="0" y="566738"/>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diamond(in)">
                                      <p:cBhvr>
                                        <p:cTn id="7" dur="500"/>
                                        <p:tgtEl>
                                          <p:spTgt spid="90115">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90115">
                                            <p:txEl>
                                              <p:pRg st="1" end="1"/>
                                            </p:txEl>
                                          </p:spTgt>
                                        </p:tgtEl>
                                        <p:attrNameLst>
                                          <p:attrName>style.visibility</p:attrName>
                                        </p:attrNameLst>
                                      </p:cBhvr>
                                      <p:to>
                                        <p:strVal val="visible"/>
                                      </p:to>
                                    </p:set>
                                    <p:animEffect transition="in" filter="diamond(in)">
                                      <p:cBhvr>
                                        <p:cTn id="10" dur="500"/>
                                        <p:tgtEl>
                                          <p:spTgt spid="901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1" name="图片 9113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1139" name="标题 91138"/>
          <p:cNvSpPr>
            <a:spLocks noGrp="1"/>
          </p:cNvSpPr>
          <p:nvPr>
            <p:ph type="title"/>
          </p:nvPr>
        </p:nvSpPr>
        <p:spPr>
          <a:xfrm>
            <a:off x="0" y="1212850"/>
            <a:ext cx="8435975" cy="509588"/>
          </a:xfrm>
        </p:spPr>
        <p:txBody>
          <a:bodyPr anchor="ctr"/>
          <a:lstStyle/>
          <a:p>
            <a:pPr algn="l"/>
            <a:r>
              <a:rPr lang="zh-CN" altLang="en-US" sz="3000" b="1" dirty="0">
                <a:solidFill>
                  <a:srgbClr val="3333FF"/>
                </a:solidFill>
              </a:rPr>
              <a:t>例：</a:t>
            </a:r>
            <a:r>
              <a:rPr lang="en-US" altLang="zh-CN" sz="3000" b="1" dirty="0">
                <a:solidFill>
                  <a:srgbClr val="3333FF"/>
                </a:solidFill>
              </a:rPr>
              <a:t>《</a:t>
            </a:r>
            <a:r>
              <a:rPr lang="zh-CN" altLang="en-US" sz="3000" b="1" dirty="0">
                <a:solidFill>
                  <a:srgbClr val="3333FF"/>
                </a:solidFill>
              </a:rPr>
              <a:t>南京市百年老校文化推新的研究</a:t>
            </a:r>
            <a:r>
              <a:rPr lang="en-US" altLang="zh-CN" sz="3000" b="1">
                <a:solidFill>
                  <a:srgbClr val="3333FF"/>
                </a:solidFill>
              </a:rPr>
              <a:t>》</a:t>
            </a:r>
            <a:endParaRPr lang="en-US" altLang="zh-CN" sz="3000" b="1">
              <a:solidFill>
                <a:srgbClr val="3333FF"/>
              </a:solidFill>
            </a:endParaRPr>
          </a:p>
        </p:txBody>
      </p:sp>
      <p:sp>
        <p:nvSpPr>
          <p:cNvPr id="91140" name="内容占位符 91139"/>
          <p:cNvSpPr>
            <a:spLocks noGrp="1"/>
          </p:cNvSpPr>
          <p:nvPr>
            <p:ph idx="1"/>
          </p:nvPr>
        </p:nvSpPr>
        <p:spPr>
          <a:xfrm>
            <a:off x="0" y="1722438"/>
            <a:ext cx="9144000" cy="4968875"/>
          </a:xfrm>
        </p:spPr>
        <p:txBody>
          <a:bodyPr anchor="t"/>
          <a:lstStyle/>
          <a:p>
            <a:pPr>
              <a:lnSpc>
                <a:spcPct val="110000"/>
              </a:lnSpc>
              <a:buNone/>
            </a:pPr>
            <a:r>
              <a:rPr lang="en-US" altLang="zh-CN" sz="2000" b="1" dirty="0">
                <a:latin typeface="宋体" panose="02010600030101010101" pitchFamily="2" charset="-122"/>
              </a:rPr>
              <a:t>1</a:t>
            </a:r>
            <a:r>
              <a:rPr lang="zh-CN" altLang="en-US" sz="2000" b="1" dirty="0">
                <a:latin typeface="宋体" panose="02010600030101010101" pitchFamily="2" charset="-122"/>
              </a:rPr>
              <a:t>．</a:t>
            </a:r>
            <a:r>
              <a:rPr lang="zh-CN" altLang="en-US" sz="2000" b="1" dirty="0">
                <a:solidFill>
                  <a:srgbClr val="800000"/>
                </a:solidFill>
                <a:latin typeface="宋体" panose="02010600030101010101" pitchFamily="2" charset="-122"/>
              </a:rPr>
              <a:t>百年老校文化传承与创新的理论研究</a:t>
            </a:r>
            <a:r>
              <a:rPr lang="zh-CN" altLang="en-US" sz="2000" b="1" dirty="0">
                <a:latin typeface="宋体" panose="02010600030101010101" pitchFamily="2" charset="-122"/>
              </a:rPr>
              <a:t>  从学理上探讨了百年老校文化传承与创新的价值取向、关系机理、内容范畴、推新策略等，为学校的个案操作提供了理论依据；</a:t>
            </a:r>
            <a:endParaRPr lang="zh-CN" altLang="en-US" sz="2000" b="1" dirty="0">
              <a:latin typeface="宋体" panose="02010600030101010101" pitchFamily="2" charset="-122"/>
            </a:endParaRPr>
          </a:p>
          <a:p>
            <a:pPr>
              <a:lnSpc>
                <a:spcPct val="110000"/>
              </a:lnSpc>
              <a:buNone/>
            </a:pPr>
            <a:r>
              <a:rPr lang="en-US" altLang="zh-CN" sz="2000" b="1" dirty="0">
                <a:latin typeface="宋体" panose="02010600030101010101" pitchFamily="2" charset="-122"/>
              </a:rPr>
              <a:t>2</a:t>
            </a:r>
            <a:r>
              <a:rPr lang="zh-CN" altLang="en-US" sz="2000" b="1" dirty="0">
                <a:latin typeface="宋体" panose="02010600030101010101" pitchFamily="2" charset="-122"/>
              </a:rPr>
              <a:t>．</a:t>
            </a:r>
            <a:r>
              <a:rPr lang="zh-CN" altLang="en-US" sz="2000" b="1" dirty="0">
                <a:solidFill>
                  <a:srgbClr val="800000"/>
                </a:solidFill>
                <a:latin typeface="宋体" panose="02010600030101010101" pitchFamily="2" charset="-122"/>
              </a:rPr>
              <a:t>南京市百年老校历史沿革与文化传统的群案研究</a:t>
            </a:r>
            <a:r>
              <a:rPr lang="zh-CN" altLang="en-US" sz="2000" b="1" dirty="0">
                <a:latin typeface="宋体" panose="02010600030101010101" pitchFamily="2" charset="-122"/>
              </a:rPr>
              <a:t>  通过对本课题所有参与学校的建校背景、历史发展脉络和传统文化特征的梳理与归类分析，勾勒出我市百年老校历史与文化的众生相，分析了文化发展的共性与个性，总结了其历史启示；</a:t>
            </a:r>
            <a:endParaRPr lang="zh-CN" altLang="en-US" sz="2000" b="1" dirty="0">
              <a:latin typeface="宋体" panose="02010600030101010101" pitchFamily="2" charset="-122"/>
            </a:endParaRPr>
          </a:p>
          <a:p>
            <a:pPr>
              <a:lnSpc>
                <a:spcPct val="110000"/>
              </a:lnSpc>
              <a:buNone/>
            </a:pPr>
            <a:r>
              <a:rPr lang="en-US" altLang="zh-CN" sz="2000" b="1" dirty="0">
                <a:latin typeface="宋体" panose="02010600030101010101" pitchFamily="2" charset="-122"/>
              </a:rPr>
              <a:t>3</a:t>
            </a:r>
            <a:r>
              <a:rPr lang="zh-CN" altLang="en-US" sz="2000" b="1" dirty="0">
                <a:latin typeface="宋体" panose="02010600030101010101" pitchFamily="2" charset="-122"/>
              </a:rPr>
              <a:t>．</a:t>
            </a:r>
            <a:r>
              <a:rPr lang="zh-CN" altLang="en-US" sz="2000" b="1" dirty="0">
                <a:solidFill>
                  <a:srgbClr val="800000"/>
                </a:solidFill>
                <a:latin typeface="宋体" panose="02010600030101010101" pitchFamily="2" charset="-122"/>
              </a:rPr>
              <a:t>区域性推进百年老校文化创新的行动研究</a:t>
            </a:r>
            <a:r>
              <a:rPr lang="zh-CN" altLang="en-US" sz="2000" b="1" dirty="0">
                <a:latin typeface="宋体" panose="02010600030101010101" pitchFamily="2" charset="-122"/>
              </a:rPr>
              <a:t>  探讨了如何从政策、机制、策略等方面在南京区域内整体推进百年老校的文化创新，打造和推出越来越多的百年名校；</a:t>
            </a:r>
            <a:endParaRPr lang="zh-CN" altLang="en-US" sz="2000" b="1" dirty="0">
              <a:latin typeface="宋体" panose="02010600030101010101" pitchFamily="2" charset="-122"/>
            </a:endParaRPr>
          </a:p>
          <a:p>
            <a:pPr>
              <a:lnSpc>
                <a:spcPct val="110000"/>
              </a:lnSpc>
              <a:buNone/>
            </a:pPr>
            <a:r>
              <a:rPr lang="en-US" altLang="zh-CN" sz="2000" b="1" dirty="0">
                <a:latin typeface="宋体" panose="02010600030101010101" pitchFamily="2" charset="-122"/>
              </a:rPr>
              <a:t>4</a:t>
            </a:r>
            <a:r>
              <a:rPr lang="zh-CN" altLang="en-US" sz="2000" b="1" dirty="0">
                <a:latin typeface="宋体" panose="02010600030101010101" pitchFamily="2" charset="-122"/>
              </a:rPr>
              <a:t>．</a:t>
            </a:r>
            <a:r>
              <a:rPr lang="zh-CN" altLang="en-US" sz="2000" b="1" dirty="0">
                <a:solidFill>
                  <a:srgbClr val="800000"/>
                </a:solidFill>
                <a:latin typeface="宋体" panose="02010600030101010101" pitchFamily="2" charset="-122"/>
              </a:rPr>
              <a:t>百年老校文化推新的个案研究</a:t>
            </a:r>
            <a:r>
              <a:rPr lang="zh-CN" altLang="en-US" sz="2000" b="1" dirty="0">
                <a:latin typeface="宋体" panose="02010600030101010101" pitchFamily="2" charset="-122"/>
              </a:rPr>
              <a:t>  将参与本课题研究的学校作为个案，以弘扬传统精华和塑造鲜明个性为基点，从精神力、执行力、形象力</a:t>
            </a:r>
            <a:r>
              <a:rPr lang="en-US" altLang="zh-CN" sz="2000" b="1" dirty="0">
                <a:latin typeface="宋体" panose="02010600030101010101" pitchFamily="2" charset="-122"/>
              </a:rPr>
              <a:t>3</a:t>
            </a:r>
            <a:r>
              <a:rPr lang="zh-CN" altLang="en-US" sz="2000" b="1" dirty="0">
                <a:latin typeface="宋体" panose="02010600030101010101" pitchFamily="2" charset="-122"/>
              </a:rPr>
              <a:t>个维度分别对这些学校的文化建设进行了战略规划，从而用文化来引领学校发展。</a:t>
            </a:r>
            <a:endParaRPr lang="zh-CN" altLang="en-US" sz="2000" b="1" dirty="0">
              <a:latin typeface="宋体" panose="02010600030101010101" pitchFamily="2" charset="-122"/>
            </a:endParaRPr>
          </a:p>
        </p:txBody>
      </p:sp>
      <p:sp>
        <p:nvSpPr>
          <p:cNvPr id="111619" name="标题 111618"/>
          <p:cNvSpPr>
            <a:spLocks noGrp="1"/>
          </p:cNvSpPr>
          <p:nvPr/>
        </p:nvSpPr>
        <p:spPr>
          <a:xfrm>
            <a:off x="0" y="328613"/>
            <a:ext cx="5762625" cy="796925"/>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91139"/>
                                        </p:tgtEl>
                                        <p:attrNameLst>
                                          <p:attrName>style.visibility</p:attrName>
                                        </p:attrNameLst>
                                      </p:cBhvr>
                                      <p:to>
                                        <p:strVal val="visible"/>
                                      </p:to>
                                    </p:set>
                                    <p:animEffect transition="in" filter="fade">
                                      <p:cBhvr>
                                        <p:cTn id="7" dur="192" decel="100000"/>
                                        <p:tgtEl>
                                          <p:spTgt spid="91139"/>
                                        </p:tgtEl>
                                      </p:cBhvr>
                                    </p:animEffect>
                                    <p:animScale>
                                      <p:cBhvr>
                                        <p:cTn id="8" dur="192" decel="100000"/>
                                        <p:tgtEl>
                                          <p:spTgt spid="91139"/>
                                        </p:tgtEl>
                                      </p:cBhvr>
                                      <p:from x="10000" y="10000"/>
                                      <p:to x="200000" y="450000"/>
                                    </p:animScale>
                                    <p:animScale>
                                      <p:cBhvr>
                                        <p:cTn id="9" dur="308" accel="100000" fill="hold">
                                          <p:stCondLst>
                                            <p:cond delay="192"/>
                                          </p:stCondLst>
                                        </p:cTn>
                                        <p:tgtEl>
                                          <p:spTgt spid="91139"/>
                                        </p:tgtEl>
                                      </p:cBhvr>
                                      <p:from x="200000" y="450000"/>
                                      <p:to x="100000" y="100000"/>
                                    </p:animScale>
                                    <p:set>
                                      <p:cBhvr>
                                        <p:cTn id="10" dur="192" fill="hold"/>
                                        <p:tgtEl>
                                          <p:spTgt spid="91139"/>
                                        </p:tgtEl>
                                        <p:attrNameLst>
                                          <p:attrName>ppt_x</p:attrName>
                                        </p:attrNameLst>
                                      </p:cBhvr>
                                      <p:to>
                                        <p:strVal val="(0.5)"/>
                                      </p:to>
                                    </p:set>
                                    <p:anim from="(0.5)" to="(#ppt_x)" calcmode="lin" valueType="num">
                                      <p:cBhvr>
                                        <p:cTn id="11" dur="308" accel="100000" fill="hold">
                                          <p:stCondLst>
                                            <p:cond delay="192"/>
                                          </p:stCondLst>
                                        </p:cTn>
                                        <p:tgtEl>
                                          <p:spTgt spid="91139"/>
                                        </p:tgtEl>
                                        <p:attrNameLst>
                                          <p:attrName>ppt_x</p:attrName>
                                        </p:attrNameLst>
                                      </p:cBhvr>
                                    </p:anim>
                                    <p:set>
                                      <p:cBhvr>
                                        <p:cTn id="12" dur="192" fill="hold"/>
                                        <p:tgtEl>
                                          <p:spTgt spid="91139"/>
                                        </p:tgtEl>
                                        <p:attrNameLst>
                                          <p:attrName>ppt_y</p:attrName>
                                        </p:attrNameLst>
                                      </p:cBhvr>
                                      <p:to>
                                        <p:strVal val="(#ppt_y+0.4)"/>
                                      </p:to>
                                    </p:set>
                                    <p:anim from="(#ppt_y+0.4)" to="(#ppt_y)" calcmode="lin" valueType="num">
                                      <p:cBhvr>
                                        <p:cTn id="13" dur="308" accel="100000" fill="hold">
                                          <p:stCondLst>
                                            <p:cond delay="192"/>
                                          </p:stCondLst>
                                        </p:cTn>
                                        <p:tgtEl>
                                          <p:spTgt spid="91139"/>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nodeType="clickEffect">
                                  <p:stCondLst>
                                    <p:cond delay="0"/>
                                  </p:stCondLst>
                                  <p:childTnLst>
                                    <p:set>
                                      <p:cBhvr>
                                        <p:cTn id="17" dur="1" fill="hold">
                                          <p:stCondLst>
                                            <p:cond delay="0"/>
                                          </p:stCondLst>
                                        </p:cTn>
                                        <p:tgtEl>
                                          <p:spTgt spid="91140">
                                            <p:txEl>
                                              <p:pRg st="0" end="0"/>
                                            </p:txEl>
                                          </p:spTgt>
                                        </p:tgtEl>
                                        <p:attrNameLst>
                                          <p:attrName>style.visibility</p:attrName>
                                        </p:attrNameLst>
                                      </p:cBhvr>
                                      <p:to>
                                        <p:strVal val="visible"/>
                                      </p:to>
                                    </p:set>
                                    <p:animEffect transition="in" filter="fade">
                                      <p:cBhvr>
                                        <p:cTn id="18" dur="1000"/>
                                        <p:tgtEl>
                                          <p:spTgt spid="91140">
                                            <p:txEl>
                                              <p:pRg st="0" end="0"/>
                                            </p:txEl>
                                          </p:spTgt>
                                        </p:tgtEl>
                                      </p:cBhvr>
                                    </p:animEffect>
                                    <p:anim calcmode="lin" valueType="num">
                                      <p:cBhvr>
                                        <p:cTn id="19" dur="1000" fill="hold"/>
                                        <p:tgtEl>
                                          <p:spTgt spid="91140">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9114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91140">
                                            <p:txEl>
                                              <p:pRg st="1" end="1"/>
                                            </p:txEl>
                                          </p:spTgt>
                                        </p:tgtEl>
                                        <p:attrNameLst>
                                          <p:attrName>style.visibility</p:attrName>
                                        </p:attrNameLst>
                                      </p:cBhvr>
                                      <p:to>
                                        <p:strVal val="visible"/>
                                      </p:to>
                                    </p:set>
                                    <p:animEffect transition="in" filter="fade">
                                      <p:cBhvr>
                                        <p:cTn id="25" dur="1000"/>
                                        <p:tgtEl>
                                          <p:spTgt spid="91140">
                                            <p:txEl>
                                              <p:pRg st="1" end="1"/>
                                            </p:txEl>
                                          </p:spTgt>
                                        </p:tgtEl>
                                      </p:cBhvr>
                                    </p:animEffect>
                                    <p:anim calcmode="lin" valueType="num">
                                      <p:cBhvr>
                                        <p:cTn id="26" dur="1000" fill="hold"/>
                                        <p:tgtEl>
                                          <p:spTgt spid="91140">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9114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nodeType="clickEffect">
                                  <p:stCondLst>
                                    <p:cond delay="0"/>
                                  </p:stCondLst>
                                  <p:childTnLst>
                                    <p:set>
                                      <p:cBhvr>
                                        <p:cTn id="31" dur="1" fill="hold">
                                          <p:stCondLst>
                                            <p:cond delay="0"/>
                                          </p:stCondLst>
                                        </p:cTn>
                                        <p:tgtEl>
                                          <p:spTgt spid="91140">
                                            <p:txEl>
                                              <p:pRg st="2" end="2"/>
                                            </p:txEl>
                                          </p:spTgt>
                                        </p:tgtEl>
                                        <p:attrNameLst>
                                          <p:attrName>style.visibility</p:attrName>
                                        </p:attrNameLst>
                                      </p:cBhvr>
                                      <p:to>
                                        <p:strVal val="visible"/>
                                      </p:to>
                                    </p:set>
                                    <p:animEffect transition="in" filter="fade">
                                      <p:cBhvr>
                                        <p:cTn id="32" dur="1000"/>
                                        <p:tgtEl>
                                          <p:spTgt spid="91140">
                                            <p:txEl>
                                              <p:pRg st="2" end="2"/>
                                            </p:txEl>
                                          </p:spTgt>
                                        </p:tgtEl>
                                      </p:cBhvr>
                                    </p:animEffect>
                                    <p:anim calcmode="lin" valueType="num">
                                      <p:cBhvr>
                                        <p:cTn id="33" dur="1000" fill="hold"/>
                                        <p:tgtEl>
                                          <p:spTgt spid="91140">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9114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91140">
                                            <p:txEl>
                                              <p:pRg st="3" end="3"/>
                                            </p:txEl>
                                          </p:spTgt>
                                        </p:tgtEl>
                                        <p:attrNameLst>
                                          <p:attrName>style.visibility</p:attrName>
                                        </p:attrNameLst>
                                      </p:cBhvr>
                                      <p:to>
                                        <p:strVal val="visible"/>
                                      </p:to>
                                    </p:set>
                                    <p:animEffect transition="in" filter="fade">
                                      <p:cBhvr>
                                        <p:cTn id="39" dur="1000"/>
                                        <p:tgtEl>
                                          <p:spTgt spid="91140">
                                            <p:txEl>
                                              <p:pRg st="3" end="3"/>
                                            </p:txEl>
                                          </p:spTgt>
                                        </p:tgtEl>
                                      </p:cBhvr>
                                    </p:animEffect>
                                    <p:anim calcmode="lin" valueType="num">
                                      <p:cBhvr>
                                        <p:cTn id="40" dur="1000" fill="hold"/>
                                        <p:tgtEl>
                                          <p:spTgt spid="91140">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9114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5" name="图片 9216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2163" name="内容占位符 92162"/>
          <p:cNvSpPr>
            <a:spLocks noGrp="1"/>
          </p:cNvSpPr>
          <p:nvPr>
            <p:ph idx="1"/>
          </p:nvPr>
        </p:nvSpPr>
        <p:spPr>
          <a:xfrm>
            <a:off x="123825" y="1716088"/>
            <a:ext cx="8229600" cy="4857750"/>
          </a:xfrm>
        </p:spPr>
        <p:txBody>
          <a:bodyPr anchor="t"/>
          <a:lstStyle/>
          <a:p>
            <a:pPr>
              <a:lnSpc>
                <a:spcPct val="180000"/>
              </a:lnSpc>
            </a:pPr>
            <a:r>
              <a:rPr lang="en-US" altLang="zh-CN" sz="2600" b="1" dirty="0">
                <a:solidFill>
                  <a:srgbClr val="FF0000"/>
                </a:solidFill>
                <a:latin typeface="宋体" panose="02010600030101010101" pitchFamily="2" charset="-122"/>
              </a:rPr>
              <a:t>7.</a:t>
            </a:r>
            <a:r>
              <a:rPr lang="zh-CN" altLang="en-US" sz="2600" b="1" dirty="0">
                <a:solidFill>
                  <a:srgbClr val="FF0000"/>
                </a:solidFill>
                <a:latin typeface="宋体" panose="02010600030101010101" pitchFamily="2" charset="-122"/>
              </a:rPr>
              <a:t>课题研究的方法</a:t>
            </a:r>
            <a:r>
              <a:rPr lang="zh-CN" altLang="en-US" sz="2600" dirty="0">
                <a:solidFill>
                  <a:srgbClr val="FF0000"/>
                </a:solidFill>
                <a:latin typeface="宋体" panose="02010600030101010101" pitchFamily="2" charset="-122"/>
              </a:rPr>
              <a:t> </a:t>
            </a:r>
            <a:endParaRPr lang="zh-CN" altLang="en-US" sz="2600" dirty="0">
              <a:solidFill>
                <a:srgbClr val="FF0000"/>
              </a:solidFill>
              <a:latin typeface="宋体" panose="02010600030101010101" pitchFamily="2" charset="-122"/>
            </a:endParaRPr>
          </a:p>
          <a:p>
            <a:pPr>
              <a:lnSpc>
                <a:spcPct val="180000"/>
              </a:lnSpc>
              <a:buNone/>
            </a:pPr>
            <a:r>
              <a:rPr lang="zh-CN" altLang="en-US" sz="2600" b="1" dirty="0">
                <a:latin typeface="宋体" panose="02010600030101010101" pitchFamily="2" charset="-122"/>
              </a:rPr>
              <a:t>      这部分的陈述，需要列出所采用的科研方法并稍加说明，同时陈述在课题研究中是如何运用这些方法的。若能简单举例则更好。</a:t>
            </a:r>
            <a:endParaRPr lang="zh-CN" altLang="en-US" sz="2600" b="1" dirty="0">
              <a:latin typeface="宋体" panose="02010600030101010101" pitchFamily="2" charset="-122"/>
            </a:endParaRPr>
          </a:p>
        </p:txBody>
      </p:sp>
      <p:sp>
        <p:nvSpPr>
          <p:cNvPr id="111619" name="标题 111618"/>
          <p:cNvSpPr>
            <a:spLocks noGrp="1"/>
          </p:cNvSpPr>
          <p:nvPr>
            <p:ph type="title"/>
          </p:nvPr>
        </p:nvSpPr>
        <p:spPr>
          <a:xfrm>
            <a:off x="0" y="481013"/>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p:cTn id="7" dur="1000" fill="hold"/>
                                        <p:tgtEl>
                                          <p:spTgt spid="9216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216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216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92163">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p:cTn id="13" dur="1000" fill="hold"/>
                                        <p:tgtEl>
                                          <p:spTgt spid="9216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9216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92163">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921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89" name="图片 9318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3187" name="标题 93186"/>
          <p:cNvSpPr>
            <a:spLocks noGrp="1"/>
          </p:cNvSpPr>
          <p:nvPr>
            <p:ph type="title"/>
          </p:nvPr>
        </p:nvSpPr>
        <p:spPr>
          <a:xfrm>
            <a:off x="250825" y="692150"/>
            <a:ext cx="8435975" cy="649288"/>
          </a:xfrm>
        </p:spPr>
        <p:txBody>
          <a:bodyPr anchor="ctr"/>
          <a:lstStyle/>
          <a:p>
            <a:pPr algn="l"/>
            <a:r>
              <a:rPr lang="zh-CN" altLang="en-US" sz="3000" b="1" dirty="0">
                <a:solidFill>
                  <a:srgbClr val="3333FF"/>
                </a:solidFill>
                <a:latin typeface="宋体" panose="02010600030101010101" pitchFamily="2" charset="-122"/>
              </a:rPr>
              <a:t>例：</a:t>
            </a:r>
            <a:r>
              <a:rPr lang="en-US" altLang="zh-CN" sz="3000">
                <a:solidFill>
                  <a:srgbClr val="3333FF"/>
                </a:solidFill>
                <a:latin typeface="宋体" panose="02010600030101010101" pitchFamily="2" charset="-122"/>
              </a:rPr>
              <a:t>《</a:t>
            </a:r>
            <a:r>
              <a:rPr lang="en-US" altLang="zh-CN" sz="3000" b="1" dirty="0">
                <a:solidFill>
                  <a:srgbClr val="3333FF"/>
                </a:solidFill>
                <a:latin typeface="宋体" panose="02010600030101010101" pitchFamily="2" charset="-122"/>
              </a:rPr>
              <a:t>SIS</a:t>
            </a:r>
            <a:r>
              <a:rPr lang="zh-CN" altLang="en-US" sz="3000" b="1" dirty="0">
                <a:solidFill>
                  <a:srgbClr val="3333FF"/>
                </a:solidFill>
                <a:latin typeface="宋体" panose="02010600030101010101" pitchFamily="2" charset="-122"/>
              </a:rPr>
              <a:t>对学校管理的整合及其应用研究</a:t>
            </a:r>
            <a:r>
              <a:rPr lang="en-US" altLang="zh-CN" sz="3000" b="1">
                <a:solidFill>
                  <a:srgbClr val="3333FF"/>
                </a:solidFill>
                <a:latin typeface="宋体" panose="02010600030101010101" pitchFamily="2" charset="-122"/>
              </a:rPr>
              <a:t>》</a:t>
            </a:r>
            <a:endParaRPr lang="en-US" altLang="zh-CN" sz="3000" b="1">
              <a:solidFill>
                <a:srgbClr val="3333FF"/>
              </a:solidFill>
              <a:latin typeface="宋体" panose="02010600030101010101" pitchFamily="2" charset="-122"/>
            </a:endParaRPr>
          </a:p>
        </p:txBody>
      </p:sp>
      <p:sp>
        <p:nvSpPr>
          <p:cNvPr id="93188" name="内容占位符 93187"/>
          <p:cNvSpPr>
            <a:spLocks noGrp="1"/>
          </p:cNvSpPr>
          <p:nvPr>
            <p:ph idx="1"/>
          </p:nvPr>
        </p:nvSpPr>
        <p:spPr>
          <a:xfrm>
            <a:off x="250825" y="1268413"/>
            <a:ext cx="8569325" cy="5113337"/>
          </a:xfrm>
        </p:spPr>
        <p:txBody>
          <a:bodyPr anchor="t"/>
          <a:lstStyle/>
          <a:p>
            <a:pPr>
              <a:buNone/>
            </a:pPr>
            <a:r>
              <a:rPr lang="en-US" altLang="zh-CN" sz="2200" b="1" dirty="0">
                <a:latin typeface="宋体" panose="02010600030101010101" pitchFamily="2" charset="-122"/>
              </a:rPr>
              <a:t>1</a:t>
            </a:r>
            <a:r>
              <a:rPr lang="zh-CN" altLang="en-US" sz="2200" b="1" dirty="0">
                <a:latin typeface="宋体" panose="02010600030101010101" pitchFamily="2" charset="-122"/>
              </a:rPr>
              <a:t>．</a:t>
            </a:r>
            <a:r>
              <a:rPr lang="zh-CN" altLang="en-US" sz="2200" b="1" dirty="0">
                <a:solidFill>
                  <a:srgbClr val="800000"/>
                </a:solidFill>
                <a:latin typeface="宋体" panose="02010600030101010101" pitchFamily="2" charset="-122"/>
              </a:rPr>
              <a:t>理论研究</a:t>
            </a:r>
            <a:r>
              <a:rPr lang="zh-CN" altLang="en-US" sz="2200" b="1" dirty="0">
                <a:latin typeface="宋体" panose="02010600030101010101" pitchFamily="2" charset="-122"/>
              </a:rPr>
              <a:t>  以文献法、思辨法等为基本手段，主要运用于本课题的理论探索。如我们研阅了大量相关理论文献和多个</a:t>
            </a:r>
            <a:r>
              <a:rPr lang="en-US" altLang="zh-CN" sz="2200" b="1" dirty="0">
                <a:latin typeface="宋体" panose="02010600030101010101" pitchFamily="2" charset="-122"/>
              </a:rPr>
              <a:t>SIS</a:t>
            </a:r>
            <a:r>
              <a:rPr lang="zh-CN" altLang="en-US" sz="2200" b="1" dirty="0">
                <a:latin typeface="宋体" panose="02010600030101010101" pitchFamily="2" charset="-122"/>
              </a:rPr>
              <a:t>案例，通过深入、系统的理论思考，提出了一些具有独创性的观点和</a:t>
            </a:r>
            <a:r>
              <a:rPr lang="en-US" altLang="zh-CN" sz="2200" b="1" dirty="0">
                <a:latin typeface="宋体" panose="02010600030101010101" pitchFamily="2" charset="-122"/>
              </a:rPr>
              <a:t>SIS</a:t>
            </a:r>
            <a:r>
              <a:rPr lang="zh-CN" altLang="en-US" sz="2200" b="1" dirty="0">
                <a:latin typeface="宋体" panose="02010600030101010101" pitchFamily="2" charset="-122"/>
              </a:rPr>
              <a:t>操作方法。</a:t>
            </a:r>
            <a:endParaRPr lang="zh-CN" altLang="en-US" sz="2200" b="1" dirty="0">
              <a:latin typeface="宋体" panose="02010600030101010101" pitchFamily="2" charset="-122"/>
            </a:endParaRPr>
          </a:p>
          <a:p>
            <a:pPr>
              <a:buNone/>
            </a:pPr>
            <a:r>
              <a:rPr lang="en-US" altLang="zh-CN" sz="2200" b="1" dirty="0">
                <a:latin typeface="宋体" panose="02010600030101010101" pitchFamily="2" charset="-122"/>
              </a:rPr>
              <a:t>2</a:t>
            </a:r>
            <a:r>
              <a:rPr lang="zh-CN" altLang="en-US" sz="2200" b="1" dirty="0">
                <a:latin typeface="宋体" panose="02010600030101010101" pitchFamily="2" charset="-122"/>
              </a:rPr>
              <a:t>．</a:t>
            </a:r>
            <a:r>
              <a:rPr lang="zh-CN" altLang="en-US" sz="2200" b="1" dirty="0">
                <a:solidFill>
                  <a:srgbClr val="800000"/>
                </a:solidFill>
                <a:latin typeface="宋体" panose="02010600030101010101" pitchFamily="2" charset="-122"/>
              </a:rPr>
              <a:t>实证研究</a:t>
            </a:r>
            <a:r>
              <a:rPr lang="zh-CN" altLang="en-US" sz="2200" b="1" dirty="0">
                <a:latin typeface="宋体" panose="02010600030101010101" pitchFamily="2" charset="-122"/>
              </a:rPr>
              <a:t>  以问卷法、访谈法、“田野法”等为基本手段，主要用于子课题学校的实态调研、理念系统和行为系统的整合提炼，以及</a:t>
            </a:r>
            <a:r>
              <a:rPr lang="en-US" altLang="zh-CN" sz="2200" b="1" dirty="0">
                <a:latin typeface="宋体" panose="02010600030101010101" pitchFamily="2" charset="-122"/>
              </a:rPr>
              <a:t>SIS</a:t>
            </a:r>
            <a:r>
              <a:rPr lang="zh-CN" altLang="en-US" sz="2200" b="1" dirty="0">
                <a:latin typeface="宋体" panose="02010600030101010101" pitchFamily="2" charset="-122"/>
              </a:rPr>
              <a:t>方案初稿形成后的论证。在本课题研究过程中，“实证研究”方法在对所有研究对象（学校）进行调研、方案论证时都得到了充分的运用。</a:t>
            </a:r>
            <a:endParaRPr lang="zh-CN" altLang="en-US" sz="2200" b="1" dirty="0">
              <a:latin typeface="宋体" panose="02010600030101010101" pitchFamily="2" charset="-122"/>
            </a:endParaRPr>
          </a:p>
          <a:p>
            <a:pPr>
              <a:buNone/>
            </a:pPr>
            <a:r>
              <a:rPr lang="en-US" altLang="zh-CN" sz="2200" b="1" dirty="0">
                <a:latin typeface="宋体" panose="02010600030101010101" pitchFamily="2" charset="-122"/>
              </a:rPr>
              <a:t>3</a:t>
            </a:r>
            <a:r>
              <a:rPr lang="zh-CN" altLang="en-US" sz="2200" b="1" dirty="0">
                <a:latin typeface="宋体" panose="02010600030101010101" pitchFamily="2" charset="-122"/>
              </a:rPr>
              <a:t>．</a:t>
            </a:r>
            <a:r>
              <a:rPr lang="zh-CN" altLang="en-US" sz="2200" b="1" dirty="0">
                <a:solidFill>
                  <a:srgbClr val="800000"/>
                </a:solidFill>
                <a:latin typeface="宋体" panose="02010600030101010101" pitchFamily="2" charset="-122"/>
              </a:rPr>
              <a:t>行动研究</a:t>
            </a:r>
            <a:r>
              <a:rPr lang="zh-CN" altLang="en-US" sz="2200" b="1" dirty="0">
                <a:latin typeface="宋体" panose="02010600030101010101" pitchFamily="2" charset="-122"/>
              </a:rPr>
              <a:t>  以反思法、头脑风暴法、经验总结法等为基本手段。此类方法贯穿于总课题组与子课题学校研究人员的全部研究过程。例如，在研究中我们通过不断反思，多次修正了原先的观点和做法；在将对各校的策划方案提交学校讨论时，我们多采取“头脑风暴”方式，集思广益，从多个角度完善对方案的修改。</a:t>
            </a:r>
            <a:r>
              <a:rPr lang="zh-CN" altLang="en-US" sz="2200" dirty="0">
                <a:latin typeface="宋体" panose="02010600030101010101" pitchFamily="2" charset="-122"/>
              </a:rPr>
              <a:t> </a:t>
            </a:r>
            <a:endParaRPr lang="zh-CN" altLang="en-US" sz="2200"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93187"/>
                                        </p:tgtEl>
                                        <p:attrNameLst>
                                          <p:attrName>style.visibility</p:attrName>
                                        </p:attrNameLst>
                                      </p:cBhvr>
                                      <p:to>
                                        <p:strVal val="visible"/>
                                      </p:to>
                                    </p:set>
                                    <p:anim calcmode="lin" valueType="num">
                                      <p:cBhvr>
                                        <p:cTn id="7" dur="1000" fill="hold"/>
                                        <p:tgtEl>
                                          <p:spTgt spid="9318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3187"/>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3187"/>
                                        </p:tgtEl>
                                        <p:attrNameLst>
                                          <p:attrName>ppt_y</p:attrName>
                                        </p:attrNameLst>
                                      </p:cBhvr>
                                      <p:tavLst>
                                        <p:tav tm="0">
                                          <p:val>
                                            <p:strVal val="#ppt_y"/>
                                          </p:val>
                                        </p:tav>
                                        <p:tav tm="100000">
                                          <p:val>
                                            <p:strVal val="#ppt_y"/>
                                          </p:val>
                                        </p:tav>
                                      </p:tavLst>
                                    </p:anim>
                                    <p:animEffect transition="in" filter="fade">
                                      <p:cBhvr>
                                        <p:cTn id="10" dur="1000"/>
                                        <p:tgtEl>
                                          <p:spTgt spid="93187"/>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93188">
                                            <p:txEl>
                                              <p:pRg st="0" end="0"/>
                                            </p:txEl>
                                          </p:spTgt>
                                        </p:tgtEl>
                                        <p:attrNameLst>
                                          <p:attrName>style.visibility</p:attrName>
                                        </p:attrNameLst>
                                      </p:cBhvr>
                                      <p:to>
                                        <p:strVal val="visible"/>
                                      </p:to>
                                    </p:set>
                                    <p:anim calcmode="lin" valueType="num">
                                      <p:cBhvr>
                                        <p:cTn id="15" dur="1000" fill="hold"/>
                                        <p:tgtEl>
                                          <p:spTgt spid="93188">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93188">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93188">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9318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nodeType="clickEffect">
                                  <p:stCondLst>
                                    <p:cond delay="0"/>
                                  </p:stCondLst>
                                  <p:childTnLst>
                                    <p:set>
                                      <p:cBhvr>
                                        <p:cTn id="22" dur="1" fill="hold">
                                          <p:stCondLst>
                                            <p:cond delay="0"/>
                                          </p:stCondLst>
                                        </p:cTn>
                                        <p:tgtEl>
                                          <p:spTgt spid="93188">
                                            <p:txEl>
                                              <p:pRg st="1" end="1"/>
                                            </p:txEl>
                                          </p:spTgt>
                                        </p:tgtEl>
                                        <p:attrNameLst>
                                          <p:attrName>style.visibility</p:attrName>
                                        </p:attrNameLst>
                                      </p:cBhvr>
                                      <p:to>
                                        <p:strVal val="visible"/>
                                      </p:to>
                                    </p:set>
                                    <p:anim calcmode="lin" valueType="num">
                                      <p:cBhvr>
                                        <p:cTn id="23" dur="1000" fill="hold"/>
                                        <p:tgtEl>
                                          <p:spTgt spid="93188">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93188">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93188">
                                            <p:txEl>
                                              <p:pRg st="1" end="1"/>
                                            </p:txEl>
                                          </p:spTgt>
                                        </p:tgtEl>
                                        <p:attrNameLst>
                                          <p:attrName>ppt_y</p:attrName>
                                        </p:attrNameLst>
                                      </p:cBhvr>
                                      <p:tavLst>
                                        <p:tav tm="0">
                                          <p:val>
                                            <p:strVal val="#ppt_y"/>
                                          </p:val>
                                        </p:tav>
                                        <p:tav tm="100000">
                                          <p:val>
                                            <p:strVal val="#ppt_y"/>
                                          </p:val>
                                        </p:tav>
                                      </p:tavLst>
                                    </p:anim>
                                    <p:animEffect transition="in" filter="fade">
                                      <p:cBhvr>
                                        <p:cTn id="26" dur="1000"/>
                                        <p:tgtEl>
                                          <p:spTgt spid="93188">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93188">
                                            <p:txEl>
                                              <p:pRg st="2" end="2"/>
                                            </p:txEl>
                                          </p:spTgt>
                                        </p:tgtEl>
                                        <p:attrNameLst>
                                          <p:attrName>style.visibility</p:attrName>
                                        </p:attrNameLst>
                                      </p:cBhvr>
                                      <p:to>
                                        <p:strVal val="visible"/>
                                      </p:to>
                                    </p:set>
                                    <p:anim calcmode="lin" valueType="num">
                                      <p:cBhvr>
                                        <p:cTn id="31" dur="1000" fill="hold"/>
                                        <p:tgtEl>
                                          <p:spTgt spid="93188">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93188">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93188">
                                            <p:txEl>
                                              <p:pRg st="2" end="2"/>
                                            </p:txEl>
                                          </p:spTgt>
                                        </p:tgtEl>
                                        <p:attrNameLst>
                                          <p:attrName>ppt_y</p:attrName>
                                        </p:attrNameLst>
                                      </p:cBhvr>
                                      <p:tavLst>
                                        <p:tav tm="0">
                                          <p:val>
                                            <p:strVal val="#ppt_y"/>
                                          </p:val>
                                        </p:tav>
                                        <p:tav tm="100000">
                                          <p:val>
                                            <p:strVal val="#ppt_y"/>
                                          </p:val>
                                        </p:tav>
                                      </p:tavLst>
                                    </p:anim>
                                    <p:animEffect transition="in" filter="fade">
                                      <p:cBhvr>
                                        <p:cTn id="34" dur="1000"/>
                                        <p:tgtEl>
                                          <p:spTgt spid="931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713" name="图片 9420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4211" name="内容占位符 94210"/>
          <p:cNvSpPr>
            <a:spLocks noGrp="1"/>
          </p:cNvSpPr>
          <p:nvPr>
            <p:ph idx="1"/>
          </p:nvPr>
        </p:nvSpPr>
        <p:spPr>
          <a:xfrm>
            <a:off x="255588" y="1328738"/>
            <a:ext cx="7704137" cy="5073650"/>
          </a:xfrm>
        </p:spPr>
        <p:txBody>
          <a:bodyPr anchor="t"/>
          <a:lstStyle/>
          <a:p>
            <a:pPr>
              <a:lnSpc>
                <a:spcPct val="120000"/>
              </a:lnSpc>
            </a:pPr>
            <a:r>
              <a:rPr lang="en-US" altLang="zh-CN" sz="2400" b="1" dirty="0">
                <a:solidFill>
                  <a:srgbClr val="FF0000"/>
                </a:solidFill>
                <a:latin typeface="宋体" panose="02010600030101010101" pitchFamily="2" charset="-122"/>
              </a:rPr>
              <a:t>8.</a:t>
            </a:r>
            <a:r>
              <a:rPr lang="zh-CN" altLang="en-US" sz="2400" b="1" dirty="0">
                <a:solidFill>
                  <a:srgbClr val="FF0000"/>
                </a:solidFill>
                <a:latin typeface="宋体" panose="02010600030101010101" pitchFamily="2" charset="-122"/>
              </a:rPr>
              <a:t>课题研究的主要过程</a:t>
            </a:r>
            <a:r>
              <a:rPr lang="zh-CN" altLang="en-US" sz="2400" dirty="0">
                <a:solidFill>
                  <a:srgbClr val="FF0000"/>
                </a:solidFill>
                <a:latin typeface="宋体" panose="02010600030101010101" pitchFamily="2" charset="-122"/>
              </a:rPr>
              <a:t> </a:t>
            </a:r>
            <a:endParaRPr lang="zh-CN" altLang="en-US" sz="2400" dirty="0">
              <a:solidFill>
                <a:srgbClr val="FF0000"/>
              </a:solidFill>
              <a:latin typeface="宋体" panose="02010600030101010101" pitchFamily="2" charset="-122"/>
            </a:endParaRPr>
          </a:p>
          <a:p>
            <a:pPr>
              <a:lnSpc>
                <a:spcPct val="120000"/>
              </a:lnSpc>
              <a:buNone/>
            </a:pPr>
            <a:r>
              <a:rPr lang="zh-CN" altLang="en-US" sz="2400" b="1" dirty="0">
                <a:latin typeface="宋体" panose="02010600030101010101" pitchFamily="2" charset="-122"/>
              </a:rPr>
              <a:t>      一般从准备、实施、总结三个阶段来进行总结，也可根据需要进一步细分。要具体陈述各阶段针对什么研究内容，采取了哪些措施、策略，以什么基本的做法来开展研究。 </a:t>
            </a:r>
            <a:endParaRPr lang="zh-CN" altLang="en-US" sz="2400" b="1" dirty="0">
              <a:latin typeface="宋体" panose="02010600030101010101" pitchFamily="2" charset="-122"/>
            </a:endParaRPr>
          </a:p>
          <a:p>
            <a:pPr>
              <a:lnSpc>
                <a:spcPct val="120000"/>
              </a:lnSpc>
            </a:pPr>
            <a:r>
              <a:rPr lang="zh-CN" altLang="en-US" sz="2800" b="1" dirty="0">
                <a:solidFill>
                  <a:srgbClr val="FF0000"/>
                </a:solidFill>
                <a:latin typeface="宋体" panose="02010600030101010101" pitchFamily="2" charset="-122"/>
              </a:rPr>
              <a:t>特别提示： </a:t>
            </a:r>
            <a:endParaRPr lang="zh-CN" altLang="en-US" sz="2800" b="1" dirty="0">
              <a:solidFill>
                <a:srgbClr val="FF0000"/>
              </a:solidFill>
              <a:latin typeface="宋体" panose="02010600030101010101" pitchFamily="2" charset="-122"/>
            </a:endParaRPr>
          </a:p>
          <a:p>
            <a:pPr>
              <a:lnSpc>
                <a:spcPct val="120000"/>
              </a:lnSpc>
              <a:buNone/>
            </a:pPr>
            <a:r>
              <a:rPr lang="zh-CN" altLang="en-US" sz="2400" b="1" dirty="0">
                <a:latin typeface="宋体" panose="02010600030101010101" pitchFamily="2" charset="-122"/>
              </a:rPr>
              <a:t>      在对课题能够全面把握和具备较强文字功底的基础上，我们主张将研究内容、研究方法、研究过程融于一体进行论述。表述为：在什么阶段（过程）、运用何种手段（方法）、进行了什么研究（内容）。</a:t>
            </a:r>
            <a:r>
              <a:rPr lang="zh-CN" altLang="en-US" sz="2000" b="1" dirty="0">
                <a:latin typeface="楷体_GB2312" panose="02010609030101010101" pitchFamily="49" charset="-122"/>
                <a:ea typeface="楷体_GB2312" panose="02010609030101010101" pitchFamily="49" charset="-122"/>
              </a:rPr>
              <a:t> </a:t>
            </a:r>
            <a:endParaRPr lang="zh-CN" altLang="en-US" sz="2000" b="1" dirty="0">
              <a:latin typeface="楷体_GB2312" panose="02010609030101010101" pitchFamily="49" charset="-122"/>
              <a:ea typeface="楷体_GB2312" panose="02010609030101010101" pitchFamily="49" charset="-122"/>
            </a:endParaRPr>
          </a:p>
        </p:txBody>
      </p:sp>
      <p:sp>
        <p:nvSpPr>
          <p:cNvPr id="111619" name="标题 111618"/>
          <p:cNvSpPr>
            <a:spLocks noGrp="1"/>
          </p:cNvSpPr>
          <p:nvPr>
            <p:ph type="title"/>
          </p:nvPr>
        </p:nvSpPr>
        <p:spPr>
          <a:xfrm>
            <a:off x="0" y="442913"/>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edge">
                                      <p:cBhvr>
                                        <p:cTn id="7" dur="2000"/>
                                        <p:tgtEl>
                                          <p:spTgt spid="94211">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4211">
                                            <p:txEl>
                                              <p:pRg st="1" end="1"/>
                                            </p:txEl>
                                          </p:spTgt>
                                        </p:tgtEl>
                                        <p:attrNameLst>
                                          <p:attrName>style.visibility</p:attrName>
                                        </p:attrNameLst>
                                      </p:cBhvr>
                                      <p:to>
                                        <p:strVal val="visible"/>
                                      </p:to>
                                    </p:set>
                                    <p:animEffect transition="in" filter="wedge">
                                      <p:cBhvr>
                                        <p:cTn id="10" dur="2000"/>
                                        <p:tgtEl>
                                          <p:spTgt spid="9421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wedge">
                                      <p:cBhvr>
                                        <p:cTn id="15" dur="2000"/>
                                        <p:tgtEl>
                                          <p:spTgt spid="94211">
                                            <p:txEl>
                                              <p:pRg st="2" end="2"/>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94211">
                                            <p:txEl>
                                              <p:pRg st="3" end="3"/>
                                            </p:txEl>
                                          </p:spTgt>
                                        </p:tgtEl>
                                        <p:attrNameLst>
                                          <p:attrName>style.visibility</p:attrName>
                                        </p:attrNameLst>
                                      </p:cBhvr>
                                      <p:to>
                                        <p:strVal val="visible"/>
                                      </p:to>
                                    </p:set>
                                    <p:animEffect transition="in" filter="wedge">
                                      <p:cBhvr>
                                        <p:cTn id="18" dur="2000"/>
                                        <p:tgtEl>
                                          <p:spTgt spid="942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7" name="图片 9625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6259" name="内容占位符 96258"/>
          <p:cNvSpPr>
            <a:spLocks noGrp="1"/>
          </p:cNvSpPr>
          <p:nvPr>
            <p:ph idx="1"/>
          </p:nvPr>
        </p:nvSpPr>
        <p:spPr>
          <a:xfrm>
            <a:off x="0" y="1317625"/>
            <a:ext cx="8569325" cy="5329238"/>
          </a:xfrm>
        </p:spPr>
        <p:txBody>
          <a:bodyPr anchor="t"/>
          <a:lstStyle/>
          <a:p>
            <a:r>
              <a:rPr lang="en-US" altLang="zh-CN" sz="2200" b="1" dirty="0">
                <a:solidFill>
                  <a:srgbClr val="FF0000"/>
                </a:solidFill>
                <a:latin typeface="宋体" panose="02010600030101010101" pitchFamily="2" charset="-122"/>
              </a:rPr>
              <a:t>9.</a:t>
            </a:r>
            <a:r>
              <a:rPr lang="zh-CN" altLang="en-US" sz="2200" b="1" dirty="0">
                <a:solidFill>
                  <a:srgbClr val="FF0000"/>
                </a:solidFill>
                <a:latin typeface="宋体" panose="02010600030101010101" pitchFamily="2" charset="-122"/>
              </a:rPr>
              <a:t>课题研究成果</a:t>
            </a:r>
            <a:r>
              <a:rPr lang="zh-CN" altLang="en-US" sz="2000" b="1" dirty="0">
                <a:solidFill>
                  <a:srgbClr val="FF0000"/>
                </a:solidFill>
                <a:latin typeface="宋体" panose="02010600030101010101" pitchFamily="2" charset="-122"/>
              </a:rPr>
              <a:t> </a:t>
            </a:r>
            <a:endParaRPr lang="zh-CN" altLang="en-US" sz="2000" b="1" dirty="0">
              <a:solidFill>
                <a:srgbClr val="FF0000"/>
              </a:solidFill>
              <a:latin typeface="宋体" panose="02010600030101010101" pitchFamily="2" charset="-122"/>
            </a:endParaRPr>
          </a:p>
          <a:p>
            <a:pPr>
              <a:lnSpc>
                <a:spcPct val="120000"/>
              </a:lnSpc>
              <a:buNone/>
            </a:pPr>
            <a:r>
              <a:rPr lang="zh-CN" altLang="en-US" sz="1800" b="1" dirty="0">
                <a:ea typeface="楷体_GB2312" panose="02010609030101010101" pitchFamily="49" charset="-122"/>
              </a:rPr>
              <a:t>              </a:t>
            </a:r>
            <a:r>
              <a:rPr lang="zh-CN" altLang="en-US" sz="2300" b="1" dirty="0">
                <a:latin typeface="宋体" panose="02010600030101010101" pitchFamily="2" charset="-122"/>
              </a:rPr>
              <a:t>这是整篇研究报告中最为重要的部分。一个报告是否能全面、准确地反映课题研究的基本情况，使课题研究成果具有实际效用，就看这部分的内容写得如何。</a:t>
            </a:r>
            <a:endParaRPr lang="zh-CN" altLang="en-US" sz="2300" b="1" dirty="0">
              <a:latin typeface="宋体" panose="02010600030101010101" pitchFamily="2" charset="-122"/>
            </a:endParaRPr>
          </a:p>
          <a:p>
            <a:pPr>
              <a:lnSpc>
                <a:spcPct val="120000"/>
              </a:lnSpc>
              <a:buNone/>
            </a:pPr>
            <a:r>
              <a:rPr lang="zh-CN" altLang="en-US" sz="2300" b="1" dirty="0">
                <a:latin typeface="宋体" panose="02010600030101010101" pitchFamily="2" charset="-122"/>
              </a:rPr>
              <a:t>      研究成果的表述要注意</a:t>
            </a:r>
            <a:r>
              <a:rPr lang="en-US" altLang="zh-CN" sz="2300" b="1" dirty="0">
                <a:latin typeface="宋体" panose="02010600030101010101" pitchFamily="2" charset="-122"/>
              </a:rPr>
              <a:t>5</a:t>
            </a:r>
            <a:r>
              <a:rPr lang="zh-CN" altLang="en-US" sz="2300" b="1" dirty="0">
                <a:latin typeface="宋体" panose="02010600030101010101" pitchFamily="2" charset="-122"/>
              </a:rPr>
              <a:t>个问题：</a:t>
            </a:r>
            <a:endParaRPr lang="zh-CN" altLang="en-US" sz="2300" b="1" dirty="0">
              <a:latin typeface="宋体" panose="02010600030101010101" pitchFamily="2" charset="-122"/>
            </a:endParaRPr>
          </a:p>
          <a:p>
            <a:pPr>
              <a:lnSpc>
                <a:spcPct val="120000"/>
              </a:lnSpc>
              <a:buNone/>
            </a:pPr>
            <a:r>
              <a:rPr lang="zh-CN" altLang="en-US" sz="2300" b="1" dirty="0">
                <a:latin typeface="宋体" panose="02010600030101010101" pitchFamily="2" charset="-122"/>
              </a:rPr>
              <a:t>      </a:t>
            </a:r>
            <a:r>
              <a:rPr lang="zh-CN" altLang="en-US" sz="2300" b="1" dirty="0">
                <a:solidFill>
                  <a:srgbClr val="800000"/>
                </a:solidFill>
                <a:latin typeface="宋体" panose="02010600030101010101" pitchFamily="2" charset="-122"/>
              </a:rPr>
              <a:t>第一，紧扣研究目标和研究内容。</a:t>
            </a:r>
            <a:r>
              <a:rPr lang="zh-CN" altLang="en-US" sz="2300" b="1" dirty="0">
                <a:latin typeface="宋体" panose="02010600030101010101" pitchFamily="2" charset="-122"/>
              </a:rPr>
              <a:t>研究成果必须呈现预设目标和内容的最终结果以及陈述其是如何实现的。如研究内容有相关调查，成果表述中就应有调查数据与结论。</a:t>
            </a:r>
            <a:endParaRPr lang="zh-CN" altLang="en-US" sz="2300" b="1" dirty="0">
              <a:latin typeface="宋体" panose="02010600030101010101" pitchFamily="2" charset="-122"/>
            </a:endParaRPr>
          </a:p>
          <a:p>
            <a:pPr>
              <a:lnSpc>
                <a:spcPct val="120000"/>
              </a:lnSpc>
              <a:buNone/>
            </a:pPr>
            <a:r>
              <a:rPr lang="zh-CN" altLang="en-US" sz="2300" b="1" dirty="0">
                <a:latin typeface="宋体" panose="02010600030101010101" pitchFamily="2" charset="-122"/>
              </a:rPr>
              <a:t>      </a:t>
            </a:r>
            <a:r>
              <a:rPr lang="zh-CN" altLang="en-US" sz="2300" b="1" dirty="0">
                <a:solidFill>
                  <a:srgbClr val="800000"/>
                </a:solidFill>
                <a:latin typeface="宋体" panose="02010600030101010101" pitchFamily="2" charset="-122"/>
              </a:rPr>
              <a:t>第二，不要忽视理论成果的陈述。</a:t>
            </a:r>
            <a:r>
              <a:rPr lang="zh-CN" altLang="en-US" sz="2300" b="1" dirty="0">
                <a:latin typeface="宋体" panose="02010600030101010101" pitchFamily="2" charset="-122"/>
              </a:rPr>
              <a:t>即便是实践研究，我们也会从中获得新观点、新认识，或者新的策略、新的模式等，这些都是理论成果，都应恰当表述。</a:t>
            </a:r>
            <a:endParaRPr lang="zh-CN" altLang="en-US" sz="2300" b="1" dirty="0">
              <a:latin typeface="宋体" panose="02010600030101010101" pitchFamily="2" charset="-122"/>
            </a:endParaRPr>
          </a:p>
          <a:p>
            <a:pPr>
              <a:lnSpc>
                <a:spcPct val="80000"/>
              </a:lnSpc>
              <a:buNone/>
            </a:pPr>
            <a:r>
              <a:rPr lang="zh-CN" altLang="en-US" sz="2400" dirty="0"/>
              <a:t> </a:t>
            </a:r>
            <a:endParaRPr lang="zh-CN" altLang="en-US" sz="2400" dirty="0"/>
          </a:p>
        </p:txBody>
      </p:sp>
      <p:sp>
        <p:nvSpPr>
          <p:cNvPr id="111619" name="标题 111618"/>
          <p:cNvSpPr>
            <a:spLocks noGrp="1"/>
          </p:cNvSpPr>
          <p:nvPr>
            <p:ph type="title"/>
          </p:nvPr>
        </p:nvSpPr>
        <p:spPr>
          <a:xfrm>
            <a:off x="0" y="385763"/>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with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blinds(vertical)">
                                      <p:cBhvr>
                                        <p:cTn id="7" dur="500"/>
                                        <p:tgtEl>
                                          <p:spTgt spid="96259">
                                            <p:txEl>
                                              <p:pRg st="0" end="0"/>
                                            </p:txEl>
                                          </p:spTgt>
                                        </p:tgtEl>
                                      </p:cBhvr>
                                    </p:animEffect>
                                  </p:childTnLst>
                                </p:cTn>
                              </p:par>
                              <p:par>
                                <p:cTn id="8" presetID="3" presetClass="entr" presetSubtype="5" fill="hold" nodeType="withEffect">
                                  <p:stCondLst>
                                    <p:cond delay="0"/>
                                  </p:stCondLst>
                                  <p:childTnLst>
                                    <p:set>
                                      <p:cBhvr>
                                        <p:cTn id="9" dur="1" fill="hold">
                                          <p:stCondLst>
                                            <p:cond delay="0"/>
                                          </p:stCondLst>
                                        </p:cTn>
                                        <p:tgtEl>
                                          <p:spTgt spid="96259">
                                            <p:txEl>
                                              <p:pRg st="1" end="1"/>
                                            </p:txEl>
                                          </p:spTgt>
                                        </p:tgtEl>
                                        <p:attrNameLst>
                                          <p:attrName>style.visibility</p:attrName>
                                        </p:attrNameLst>
                                      </p:cBhvr>
                                      <p:to>
                                        <p:strVal val="visible"/>
                                      </p:to>
                                    </p:set>
                                    <p:animEffect transition="in" filter="blinds(vertical)">
                                      <p:cBhvr>
                                        <p:cTn id="10" dur="500"/>
                                        <p:tgtEl>
                                          <p:spTgt spid="96259">
                                            <p:txEl>
                                              <p:pRg st="1" end="1"/>
                                            </p:txEl>
                                          </p:spTgt>
                                        </p:tgtEl>
                                      </p:cBhvr>
                                    </p:animEffect>
                                  </p:childTnLst>
                                </p:cTn>
                              </p:par>
                              <p:par>
                                <p:cTn id="11" presetID="3" presetClass="entr" presetSubtype="5" fill="hold" nodeType="withEffect">
                                  <p:stCondLst>
                                    <p:cond delay="0"/>
                                  </p:stCondLst>
                                  <p:childTnLst>
                                    <p:set>
                                      <p:cBhvr>
                                        <p:cTn id="12" dur="1" fill="hold">
                                          <p:stCondLst>
                                            <p:cond delay="0"/>
                                          </p:stCondLst>
                                        </p:cTn>
                                        <p:tgtEl>
                                          <p:spTgt spid="96259">
                                            <p:txEl>
                                              <p:pRg st="2" end="2"/>
                                            </p:txEl>
                                          </p:spTgt>
                                        </p:tgtEl>
                                        <p:attrNameLst>
                                          <p:attrName>style.visibility</p:attrName>
                                        </p:attrNameLst>
                                      </p:cBhvr>
                                      <p:to>
                                        <p:strVal val="visible"/>
                                      </p:to>
                                    </p:set>
                                    <p:animEffect transition="in" filter="blinds(vertical)">
                                      <p:cBhvr>
                                        <p:cTn id="13" dur="500"/>
                                        <p:tgtEl>
                                          <p:spTgt spid="9625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nodeType="clickEffect">
                                  <p:stCondLst>
                                    <p:cond delay="0"/>
                                  </p:stCondLst>
                                  <p:childTnLst>
                                    <p:set>
                                      <p:cBhvr>
                                        <p:cTn id="17" dur="1" fill="hold">
                                          <p:stCondLst>
                                            <p:cond delay="0"/>
                                          </p:stCondLst>
                                        </p:cTn>
                                        <p:tgtEl>
                                          <p:spTgt spid="96259">
                                            <p:txEl>
                                              <p:pRg st="3" end="3"/>
                                            </p:txEl>
                                          </p:spTgt>
                                        </p:tgtEl>
                                        <p:attrNameLst>
                                          <p:attrName>style.visibility</p:attrName>
                                        </p:attrNameLst>
                                      </p:cBhvr>
                                      <p:to>
                                        <p:strVal val="visible"/>
                                      </p:to>
                                    </p:set>
                                    <p:animEffect transition="in" filter="blinds(vertical)">
                                      <p:cBhvr>
                                        <p:cTn id="18" dur="500"/>
                                        <p:tgtEl>
                                          <p:spTgt spid="9625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5" fill="hold" nodeType="clickEffect">
                                  <p:stCondLst>
                                    <p:cond delay="0"/>
                                  </p:stCondLst>
                                  <p:childTnLst>
                                    <p:set>
                                      <p:cBhvr>
                                        <p:cTn id="22" dur="1" fill="hold">
                                          <p:stCondLst>
                                            <p:cond delay="0"/>
                                          </p:stCondLst>
                                        </p:cTn>
                                        <p:tgtEl>
                                          <p:spTgt spid="96259">
                                            <p:txEl>
                                              <p:pRg st="4" end="4"/>
                                            </p:txEl>
                                          </p:spTgt>
                                        </p:tgtEl>
                                        <p:attrNameLst>
                                          <p:attrName>style.visibility</p:attrName>
                                        </p:attrNameLst>
                                      </p:cBhvr>
                                      <p:to>
                                        <p:strVal val="visible"/>
                                      </p:to>
                                    </p:set>
                                    <p:animEffect transition="in" filter="blinds(vertical)">
                                      <p:cBhvr>
                                        <p:cTn id="23" dur="500"/>
                                        <p:tgtEl>
                                          <p:spTgt spid="962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1" name="图片 9728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7283" name="内容占位符 97282"/>
          <p:cNvSpPr>
            <a:spLocks noGrp="1"/>
          </p:cNvSpPr>
          <p:nvPr>
            <p:ph idx="1"/>
          </p:nvPr>
        </p:nvSpPr>
        <p:spPr>
          <a:xfrm>
            <a:off x="171450" y="908050"/>
            <a:ext cx="8721725" cy="5362575"/>
          </a:xfrm>
        </p:spPr>
        <p:txBody>
          <a:bodyPr anchor="t"/>
          <a:lstStyle/>
          <a:p>
            <a:pPr>
              <a:lnSpc>
                <a:spcPct val="120000"/>
              </a:lnSpc>
              <a:buNone/>
            </a:pPr>
            <a:r>
              <a:rPr lang="en-US" altLang="zh-CN" sz="2100" b="1" dirty="0">
                <a:latin typeface="宋体" panose="02010600030101010101" pitchFamily="2" charset="-122"/>
              </a:rPr>
              <a:t>       </a:t>
            </a:r>
            <a:r>
              <a:rPr lang="zh-CN" altLang="en-US" sz="2300" b="1" dirty="0">
                <a:solidFill>
                  <a:srgbClr val="800000"/>
                </a:solidFill>
                <a:latin typeface="宋体" panose="02010600030101010101" pitchFamily="2" charset="-122"/>
              </a:rPr>
              <a:t>第三，研究成果的陈述不能过于简略。</a:t>
            </a:r>
            <a:r>
              <a:rPr lang="zh-CN" altLang="en-US" sz="2300" b="1" dirty="0">
                <a:latin typeface="宋体" panose="02010600030101010101" pitchFamily="2" charset="-122"/>
              </a:rPr>
              <a:t>一般一个课题都分为几个子课题，在成果表述中要将这几个子课题研究的成果都进行提炼、归纳。注意不要只是分别罗列这些子课题的成果，而应融会所有子课题的主要成果加以归纳。也不要出现“</a:t>
            </a:r>
            <a:r>
              <a:rPr lang="en-US" altLang="zh-CN" sz="2300" b="1" dirty="0">
                <a:latin typeface="宋体" panose="02010600030101010101" pitchFamily="2" charset="-122"/>
              </a:rPr>
              <a:t>××</a:t>
            </a:r>
            <a:r>
              <a:rPr lang="zh-CN" altLang="en-US" sz="2300" b="1" dirty="0">
                <a:latin typeface="宋体" panose="02010600030101010101" pitchFamily="2" charset="-122"/>
              </a:rPr>
              <a:t>研究成果详见</a:t>
            </a:r>
            <a:r>
              <a:rPr lang="en-US" altLang="zh-CN" sz="2300" b="1" dirty="0">
                <a:latin typeface="宋体" panose="02010600030101010101" pitchFamily="2" charset="-122"/>
              </a:rPr>
              <a:t>××</a:t>
            </a:r>
            <a:r>
              <a:rPr lang="zh-CN" altLang="en-US" sz="2300" b="1" dirty="0">
                <a:latin typeface="宋体" panose="02010600030101010101" pitchFamily="2" charset="-122"/>
              </a:rPr>
              <a:t>论文（或附件）”</a:t>
            </a:r>
            <a:r>
              <a:rPr lang="zh-CN" altLang="en-US" sz="2300" dirty="0">
                <a:latin typeface="宋体" panose="02010600030101010101" pitchFamily="2" charset="-122"/>
              </a:rPr>
              <a:t> </a:t>
            </a:r>
            <a:r>
              <a:rPr lang="zh-CN" altLang="en-US" sz="2300" b="1" dirty="0">
                <a:latin typeface="宋体" panose="02010600030101010101" pitchFamily="2" charset="-122"/>
              </a:rPr>
              <a:t>字样。</a:t>
            </a:r>
            <a:endParaRPr lang="zh-CN" altLang="en-US" sz="2300" b="1" dirty="0">
              <a:latin typeface="宋体" panose="02010600030101010101" pitchFamily="2" charset="-122"/>
            </a:endParaRPr>
          </a:p>
          <a:p>
            <a:pPr>
              <a:lnSpc>
                <a:spcPct val="120000"/>
              </a:lnSpc>
              <a:buNone/>
            </a:pPr>
            <a:r>
              <a:rPr lang="zh-CN" altLang="en-US" sz="2300" b="1" dirty="0">
                <a:latin typeface="宋体" panose="02010600030101010101" pitchFamily="2" charset="-122"/>
              </a:rPr>
              <a:t>      </a:t>
            </a:r>
            <a:r>
              <a:rPr lang="zh-CN" altLang="en-US" sz="2300" b="1" dirty="0">
                <a:solidFill>
                  <a:srgbClr val="800000"/>
                </a:solidFill>
                <a:latin typeface="宋体" panose="02010600030101010101" pitchFamily="2" charset="-122"/>
              </a:rPr>
              <a:t>第四，注意区分直接成果与间接成果。</a:t>
            </a:r>
            <a:r>
              <a:rPr lang="zh-CN" altLang="en-US" sz="2300" b="1" dirty="0">
                <a:latin typeface="宋体" panose="02010600030101010101" pitchFamily="2" charset="-122"/>
              </a:rPr>
              <a:t>研究期间开了几节公开课，发表了多少篇论文，获得哪一级奖，有多少学生参加什么竞赛获得了哪些奖项，哪些教师获得晋级等，往往只是课题研究的“附加值”，不必作为主体成果表述。</a:t>
            </a:r>
            <a:endParaRPr lang="zh-CN" altLang="en-US" sz="2300" b="1" dirty="0">
              <a:latin typeface="宋体" panose="02010600030101010101" pitchFamily="2" charset="-122"/>
            </a:endParaRPr>
          </a:p>
          <a:p>
            <a:pPr>
              <a:lnSpc>
                <a:spcPct val="120000"/>
              </a:lnSpc>
              <a:buNone/>
            </a:pPr>
            <a:r>
              <a:rPr lang="zh-CN" altLang="en-US" sz="2300" b="1" dirty="0">
                <a:latin typeface="宋体" panose="02010600030101010101" pitchFamily="2" charset="-122"/>
              </a:rPr>
              <a:t>      </a:t>
            </a:r>
            <a:r>
              <a:rPr lang="zh-CN" altLang="en-US" sz="2300" b="1" dirty="0">
                <a:solidFill>
                  <a:srgbClr val="800000"/>
                </a:solidFill>
                <a:latin typeface="宋体" panose="02010600030101010101" pitchFamily="2" charset="-122"/>
              </a:rPr>
              <a:t>第五，不要在此陈述研究经验或体会。</a:t>
            </a:r>
            <a:r>
              <a:rPr lang="zh-CN" altLang="en-US" sz="2300" b="1" dirty="0">
                <a:latin typeface="宋体" panose="02010600030101010101" pitchFamily="2" charset="-122"/>
              </a:rPr>
              <a:t>一般来说，经验体会可写入工作报告。</a:t>
            </a:r>
            <a:endParaRPr lang="zh-CN" altLang="en-US" sz="2300" b="1" dirty="0">
              <a:latin typeface="宋体" panose="02010600030101010101" pitchFamily="2" charset="-122"/>
            </a:endParaRPr>
          </a:p>
          <a:p>
            <a:pPr>
              <a:lnSpc>
                <a:spcPct val="120000"/>
              </a:lnSpc>
              <a:buNone/>
            </a:pPr>
            <a:r>
              <a:rPr lang="zh-CN" altLang="en-US" sz="2200" b="1" dirty="0">
                <a:latin typeface="宋体" panose="02010600030101010101" pitchFamily="2" charset="-122"/>
              </a:rPr>
              <a:t>    </a:t>
            </a:r>
            <a:endParaRPr lang="en-US" altLang="zh-CN" sz="2200" b="1">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with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blinds(vertical)">
                                      <p:cBhvr>
                                        <p:cTn id="7" dur="500"/>
                                        <p:tgtEl>
                                          <p:spTgt spid="97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97283">
                                            <p:txEl>
                                              <p:pRg st="1" end="1"/>
                                            </p:txEl>
                                          </p:spTgt>
                                        </p:tgtEl>
                                        <p:attrNameLst>
                                          <p:attrName>style.visibility</p:attrName>
                                        </p:attrNameLst>
                                      </p:cBhvr>
                                      <p:to>
                                        <p:strVal val="visible"/>
                                      </p:to>
                                    </p:set>
                                    <p:animEffect transition="in" filter="blinds(vertical)">
                                      <p:cBhvr>
                                        <p:cTn id="12" dur="500"/>
                                        <p:tgtEl>
                                          <p:spTgt spid="972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blinds(vertical)">
                                      <p:cBhvr>
                                        <p:cTn id="17" dur="500"/>
                                        <p:tgtEl>
                                          <p:spTgt spid="97283">
                                            <p:txEl>
                                              <p:pRg st="2" end="2"/>
                                            </p:txEl>
                                          </p:spTgt>
                                        </p:tgtEl>
                                      </p:cBhvr>
                                    </p:animEffect>
                                  </p:childTnLst>
                                </p:cTn>
                              </p:par>
                            </p:childTnLst>
                          </p:cTn>
                        </p:par>
                        <p:par>
                          <p:cTn id="18" fill="hold">
                            <p:stCondLst>
                              <p:cond delay="500"/>
                            </p:stCondLst>
                            <p:childTnLst>
                              <p:par>
                                <p:cTn id="19" presetID="3" presetClass="entr" presetSubtype="5" fill="hold" nodeType="afterEffect">
                                  <p:stCondLst>
                                    <p:cond delay="0"/>
                                  </p:stCondLst>
                                  <p:childTnLst>
                                    <p:set>
                                      <p:cBhvr>
                                        <p:cTn id="20" dur="1" fill="hold">
                                          <p:stCondLst>
                                            <p:cond delay="0"/>
                                          </p:stCondLst>
                                        </p:cTn>
                                        <p:tgtEl>
                                          <p:spTgt spid="97283">
                                            <p:txEl>
                                              <p:pRg st="3" end="3"/>
                                            </p:txEl>
                                          </p:spTgt>
                                        </p:tgtEl>
                                        <p:attrNameLst>
                                          <p:attrName>style.visibility</p:attrName>
                                        </p:attrNameLst>
                                      </p:cBhvr>
                                      <p:to>
                                        <p:strVal val="visible"/>
                                      </p:to>
                                    </p:set>
                                    <p:animEffect transition="in" filter="blinds(vertical)">
                                      <p:cBhvr>
                                        <p:cTn id="21" dur="3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5" name="图片 9932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9331" name="内容占位符 99330"/>
          <p:cNvSpPr>
            <a:spLocks noGrp="1"/>
          </p:cNvSpPr>
          <p:nvPr>
            <p:ph idx="1"/>
          </p:nvPr>
        </p:nvSpPr>
        <p:spPr>
          <a:xfrm>
            <a:off x="219075" y="1304925"/>
            <a:ext cx="8229600" cy="5145088"/>
          </a:xfrm>
        </p:spPr>
        <p:txBody>
          <a:bodyPr anchor="t"/>
          <a:lstStyle/>
          <a:p>
            <a:pPr>
              <a:lnSpc>
                <a:spcPct val="110000"/>
              </a:lnSpc>
            </a:pPr>
            <a:r>
              <a:rPr lang="en-US" altLang="zh-CN" sz="2500" b="1" dirty="0">
                <a:solidFill>
                  <a:srgbClr val="FF0000"/>
                </a:solidFill>
                <a:latin typeface="宋体" panose="02010600030101010101" pitchFamily="2" charset="-122"/>
              </a:rPr>
              <a:t>10.</a:t>
            </a:r>
            <a:r>
              <a:rPr lang="zh-CN" altLang="en-US" sz="2500" b="1" dirty="0">
                <a:solidFill>
                  <a:srgbClr val="FF0000"/>
                </a:solidFill>
                <a:latin typeface="宋体" panose="02010600030101010101" pitchFamily="2" charset="-122"/>
              </a:rPr>
              <a:t>对本课题的反思</a:t>
            </a:r>
            <a:endParaRPr lang="zh-CN" altLang="en-US" sz="2500" b="1" dirty="0">
              <a:solidFill>
                <a:srgbClr val="FF0000"/>
              </a:solidFill>
              <a:latin typeface="宋体" panose="02010600030101010101" pitchFamily="2" charset="-122"/>
            </a:endParaRPr>
          </a:p>
          <a:p>
            <a:pPr>
              <a:lnSpc>
                <a:spcPct val="110000"/>
              </a:lnSpc>
              <a:buNone/>
            </a:pPr>
            <a:r>
              <a:rPr lang="zh-CN" altLang="en-US" sz="2500" b="1" dirty="0">
                <a:latin typeface="宋体" panose="02010600030101010101" pitchFamily="2" charset="-122"/>
              </a:rPr>
              <a:t>      这个部分主要陈述课题尚未解决的问题，也可再谈谈今后的设想。</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所找的问题要准确、中肯，并就问题的原因作简要分析。“今后的设想”主要陈述准备如何开展后续研究，或者如何开展推广性研究等。</a:t>
            </a:r>
            <a:endParaRPr lang="zh-CN" altLang="en-US" sz="2500" b="1" dirty="0">
              <a:latin typeface="宋体" panose="02010600030101010101" pitchFamily="2" charset="-122"/>
            </a:endParaRPr>
          </a:p>
          <a:p>
            <a:pPr>
              <a:lnSpc>
                <a:spcPct val="110000"/>
              </a:lnSpc>
            </a:pPr>
            <a:r>
              <a:rPr lang="en-US" altLang="zh-CN" sz="2500" b="1" dirty="0">
                <a:solidFill>
                  <a:srgbClr val="FF0000"/>
                </a:solidFill>
                <a:latin typeface="宋体" panose="02010600030101010101" pitchFamily="2" charset="-122"/>
              </a:rPr>
              <a:t>11.</a:t>
            </a:r>
            <a:r>
              <a:rPr lang="zh-CN" altLang="en-US" sz="2500" b="1" dirty="0">
                <a:solidFill>
                  <a:srgbClr val="FF0000"/>
                </a:solidFill>
                <a:latin typeface="宋体" panose="02010600030101010101" pitchFamily="2" charset="-122"/>
              </a:rPr>
              <a:t>需要解释的问题</a:t>
            </a:r>
            <a:endParaRPr lang="zh-CN" altLang="en-US" sz="2500" b="1" dirty="0">
              <a:solidFill>
                <a:srgbClr val="FF0000"/>
              </a:solidFill>
              <a:latin typeface="宋体" panose="02010600030101010101" pitchFamily="2" charset="-122"/>
            </a:endParaRPr>
          </a:p>
          <a:p>
            <a:pPr>
              <a:lnSpc>
                <a:spcPct val="110000"/>
              </a:lnSpc>
              <a:buNone/>
            </a:pPr>
            <a:r>
              <a:rPr lang="zh-CN" altLang="en-US" sz="2500" b="1" dirty="0">
                <a:latin typeface="宋体" panose="02010600030101010101" pitchFamily="2" charset="-122"/>
              </a:rPr>
              <a:t>      若课题的题目、内容等有变更或研究任务有部分未完成，则需要对这些问题进行解释。</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当然，这些问题不能是原则性的，否则将直接影响到课题的结题。</a:t>
            </a:r>
            <a:endParaRPr lang="zh-CN" altLang="en-US" sz="2500" b="1" dirty="0">
              <a:latin typeface="宋体" panose="02010600030101010101" pitchFamily="2" charset="-122"/>
            </a:endParaRPr>
          </a:p>
        </p:txBody>
      </p:sp>
      <p:sp>
        <p:nvSpPr>
          <p:cNvPr id="111619" name="标题 111618"/>
          <p:cNvSpPr>
            <a:spLocks noGrp="1"/>
          </p:cNvSpPr>
          <p:nvPr>
            <p:ph type="title"/>
          </p:nvPr>
        </p:nvSpPr>
        <p:spPr>
          <a:xfrm>
            <a:off x="0" y="508000"/>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checkerboard(across)">
                                      <p:cBhvr>
                                        <p:cTn id="7" dur="500"/>
                                        <p:tgtEl>
                                          <p:spTgt spid="9933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99331">
                                            <p:txEl>
                                              <p:pRg st="1" end="1"/>
                                            </p:txEl>
                                          </p:spTgt>
                                        </p:tgtEl>
                                        <p:attrNameLst>
                                          <p:attrName>style.visibility</p:attrName>
                                        </p:attrNameLst>
                                      </p:cBhvr>
                                      <p:to>
                                        <p:strVal val="visible"/>
                                      </p:to>
                                    </p:set>
                                    <p:animEffect transition="in" filter="checkerboard(across)">
                                      <p:cBhvr>
                                        <p:cTn id="10" dur="500"/>
                                        <p:tgtEl>
                                          <p:spTgt spid="9933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99331">
                                            <p:txEl>
                                              <p:pRg st="2" end="2"/>
                                            </p:txEl>
                                          </p:spTgt>
                                        </p:tgtEl>
                                        <p:attrNameLst>
                                          <p:attrName>style.visibility</p:attrName>
                                        </p:attrNameLst>
                                      </p:cBhvr>
                                      <p:to>
                                        <p:strVal val="visible"/>
                                      </p:to>
                                    </p:set>
                                    <p:animEffect transition="in" filter="checkerboard(across)">
                                      <p:cBhvr>
                                        <p:cTn id="13" dur="500"/>
                                        <p:tgtEl>
                                          <p:spTgt spid="9933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99331">
                                            <p:txEl>
                                              <p:pRg st="3" end="3"/>
                                            </p:txEl>
                                          </p:spTgt>
                                        </p:tgtEl>
                                        <p:attrNameLst>
                                          <p:attrName>style.visibility</p:attrName>
                                        </p:attrNameLst>
                                      </p:cBhvr>
                                      <p:to>
                                        <p:strVal val="visible"/>
                                      </p:to>
                                    </p:set>
                                    <p:animEffect transition="in" filter="checkerboard(across)">
                                      <p:cBhvr>
                                        <p:cTn id="18" dur="500"/>
                                        <p:tgtEl>
                                          <p:spTgt spid="99331">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99331">
                                            <p:txEl>
                                              <p:pRg st="4" end="4"/>
                                            </p:txEl>
                                          </p:spTgt>
                                        </p:tgtEl>
                                        <p:attrNameLst>
                                          <p:attrName>style.visibility</p:attrName>
                                        </p:attrNameLst>
                                      </p:cBhvr>
                                      <p:to>
                                        <p:strVal val="visible"/>
                                      </p:to>
                                    </p:set>
                                    <p:animEffect transition="in" filter="checkerboard(across)">
                                      <p:cBhvr>
                                        <p:cTn id="21" dur="500"/>
                                        <p:tgtEl>
                                          <p:spTgt spid="99331">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99331">
                                            <p:txEl>
                                              <p:pRg st="5" end="5"/>
                                            </p:txEl>
                                          </p:spTgt>
                                        </p:tgtEl>
                                        <p:attrNameLst>
                                          <p:attrName>style.visibility</p:attrName>
                                        </p:attrNameLst>
                                      </p:cBhvr>
                                      <p:to>
                                        <p:strVal val="visible"/>
                                      </p:to>
                                    </p:set>
                                    <p:animEffect transition="in" filter="checkerboard(across)">
                                      <p:cBhvr>
                                        <p:cTn id="24" dur="500"/>
                                        <p:tgtEl>
                                          <p:spTgt spid="993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流程图: 库存数据 101379"/>
          <p:cNvSpPr/>
          <p:nvPr/>
        </p:nvSpPr>
        <p:spPr>
          <a:xfrm>
            <a:off x="228600" y="2209800"/>
            <a:ext cx="2895600" cy="1295400"/>
          </a:xfrm>
          <a:prstGeom prst="flowChartOnlineStorage">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Comic Sans MS" panose="030F0702030302020204" pitchFamily="66" charset="0"/>
                <a:ea typeface="宋体" panose="02010600030101010101" pitchFamily="2" charset="-122"/>
              </a:rPr>
              <a:t>具体教学工作</a:t>
            </a:r>
            <a:endParaRPr lang="zh-CN" altLang="en-US" sz="2800" b="1">
              <a:latin typeface="Comic Sans MS" panose="030F0702030302020204" pitchFamily="66" charset="0"/>
              <a:ea typeface="宋体" panose="02010600030101010101" pitchFamily="2" charset="-122"/>
            </a:endParaRPr>
          </a:p>
        </p:txBody>
      </p:sp>
      <p:sp>
        <p:nvSpPr>
          <p:cNvPr id="101381" name="任意多边形 101380"/>
          <p:cNvSpPr/>
          <p:nvPr/>
        </p:nvSpPr>
        <p:spPr>
          <a:xfrm>
            <a:off x="3200400" y="2590800"/>
            <a:ext cx="1828800" cy="762000"/>
          </a:xfrm>
          <a:custGeom>
            <a:avLst/>
            <a:gdLst>
              <a:gd name="txL" fmla="*/ 0 w 21600"/>
              <a:gd name="txT" fmla="*/ 0 h 21600"/>
              <a:gd name="txR" fmla="*/ 21600 w 21600"/>
              <a:gd name="txB" fmla="*/ 216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b="1" dirty="0">
                <a:latin typeface="Comic Sans MS" panose="030F0702030302020204" pitchFamily="66" charset="0"/>
                <a:ea typeface="宋体" panose="02010600030101010101" pitchFamily="2" charset="-122"/>
              </a:rPr>
              <a:t>如何成为</a:t>
            </a:r>
            <a:endParaRPr lang="zh-CN" altLang="en-US" b="1" dirty="0">
              <a:latin typeface="Comic Sans MS" panose="030F0702030302020204" pitchFamily="66" charset="0"/>
              <a:ea typeface="宋体" panose="02010600030101010101" pitchFamily="2" charset="-122"/>
            </a:endParaRPr>
          </a:p>
        </p:txBody>
      </p:sp>
      <p:sp>
        <p:nvSpPr>
          <p:cNvPr id="101382" name="流程图: 资料带 101381"/>
          <p:cNvSpPr/>
          <p:nvPr/>
        </p:nvSpPr>
        <p:spPr>
          <a:xfrm>
            <a:off x="5257800" y="2209800"/>
            <a:ext cx="2590800" cy="1066800"/>
          </a:xfrm>
          <a:prstGeom prst="flowChartPunchedTape">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Comic Sans MS" panose="030F0702030302020204" pitchFamily="66" charset="0"/>
                <a:ea typeface="宋体" panose="02010600030101010101" pitchFamily="2" charset="-122"/>
              </a:rPr>
              <a:t>课题研究</a:t>
            </a:r>
            <a:endParaRPr lang="zh-CN" altLang="en-US" sz="2800" b="1">
              <a:latin typeface="Comic Sans MS" panose="030F0702030302020204" pitchFamily="66" charset="0"/>
              <a:ea typeface="宋体" panose="02010600030101010101" pitchFamily="2" charset="-122"/>
            </a:endParaRPr>
          </a:p>
        </p:txBody>
      </p:sp>
      <p:sp>
        <p:nvSpPr>
          <p:cNvPr id="101383" name="流程图: 摘录 101382"/>
          <p:cNvSpPr/>
          <p:nvPr/>
        </p:nvSpPr>
        <p:spPr>
          <a:xfrm>
            <a:off x="2514600" y="3352800"/>
            <a:ext cx="3429000" cy="2209800"/>
          </a:xfrm>
          <a:prstGeom prst="flowChartExtract">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000" b="1" dirty="0">
                <a:solidFill>
                  <a:srgbClr val="0000FF"/>
                </a:solidFill>
                <a:latin typeface="Comic Sans MS" panose="030F0702030302020204" pitchFamily="66" charset="0"/>
                <a:ea typeface="宋体" panose="02010600030101010101" pitchFamily="2" charset="-122"/>
              </a:rPr>
              <a:t>技术：</a:t>
            </a:r>
            <a:endParaRPr lang="zh-CN" altLang="en-US" sz="2000" b="1" dirty="0">
              <a:solidFill>
                <a:srgbClr val="0000FF"/>
              </a:solidFill>
              <a:latin typeface="Comic Sans MS" panose="030F0702030302020204" pitchFamily="66" charset="0"/>
              <a:ea typeface="宋体" panose="02010600030101010101" pitchFamily="2" charset="-122"/>
            </a:endParaRPr>
          </a:p>
          <a:p>
            <a:pPr algn="ctr"/>
            <a:r>
              <a:rPr lang="zh-CN" altLang="en-US" sz="2000" b="1" dirty="0">
                <a:solidFill>
                  <a:srgbClr val="0000FF"/>
                </a:solidFill>
                <a:latin typeface="Comic Sans MS" panose="030F0702030302020204" pitchFamily="66" charset="0"/>
                <a:ea typeface="宋体" panose="02010600030101010101" pitchFamily="2" charset="-122"/>
              </a:rPr>
              <a:t>经验性命题的形成</a:t>
            </a:r>
            <a:endParaRPr lang="zh-CN" altLang="en-US" sz="2000" b="1">
              <a:solidFill>
                <a:srgbClr val="0000FF"/>
              </a:solidFill>
              <a:latin typeface="Comic Sans MS" panose="030F0702030302020204" pitchFamily="66" charset="0"/>
              <a:ea typeface="宋体" panose="02010600030101010101" pitchFamily="2" charset="-122"/>
            </a:endParaRPr>
          </a:p>
        </p:txBody>
      </p:sp>
      <p:sp>
        <p:nvSpPr>
          <p:cNvPr id="101384" name="文本框 101383"/>
          <p:cNvSpPr txBox="1"/>
          <p:nvPr/>
        </p:nvSpPr>
        <p:spPr>
          <a:xfrm>
            <a:off x="3124200" y="1752600"/>
            <a:ext cx="2743200" cy="701675"/>
          </a:xfrm>
          <a:prstGeom prst="rect">
            <a:avLst/>
          </a:prstGeom>
          <a:solidFill>
            <a:srgbClr val="CCFFFF"/>
          </a:solidFill>
          <a:ln w="9525">
            <a:noFill/>
          </a:ln>
        </p:spPr>
        <p:txBody>
          <a:bodyPr anchor="t">
            <a:spAutoFit/>
          </a:bodyPr>
          <a:p>
            <a:pPr>
              <a:spcBef>
                <a:spcPct val="50000"/>
              </a:spcBef>
            </a:pPr>
            <a:r>
              <a:rPr lang="zh-CN" altLang="en-US" sz="2000" b="1" dirty="0">
                <a:latin typeface="Comic Sans MS" panose="030F0702030302020204" pitchFamily="66" charset="0"/>
                <a:ea typeface="宋体" panose="02010600030101010101" pitchFamily="2" charset="-122"/>
              </a:rPr>
              <a:t>前提：工作目的</a:t>
            </a:r>
            <a:r>
              <a:rPr lang="en-US" altLang="zh-CN" sz="2000" b="1" dirty="0">
                <a:latin typeface="Comic Sans MS" panose="030F0702030302020204" pitchFamily="66" charset="0"/>
                <a:ea typeface="宋体" panose="02010600030101010101" pitchFamily="2" charset="-122"/>
              </a:rPr>
              <a:t>≈</a:t>
            </a:r>
            <a:r>
              <a:rPr lang="zh-CN" altLang="en-US" sz="2000" b="1" dirty="0">
                <a:latin typeface="Comic Sans MS" panose="030F0702030302020204" pitchFamily="66" charset="0"/>
                <a:ea typeface="宋体" panose="02010600030101010101" pitchFamily="2" charset="-122"/>
              </a:rPr>
              <a:t>研究目的（研究型教师）</a:t>
            </a:r>
            <a:endParaRPr lang="zh-CN" altLang="en-US" sz="2000" b="1">
              <a:latin typeface="Comic Sans MS" panose="030F0702030302020204" pitchFamily="66" charset="0"/>
              <a:ea typeface="宋体" panose="02010600030101010101" pitchFamily="2" charset="-122"/>
            </a:endParaRPr>
          </a:p>
        </p:txBody>
      </p:sp>
      <p:sp>
        <p:nvSpPr>
          <p:cNvPr id="25606" name="文本框 101384"/>
          <p:cNvSpPr txBox="1"/>
          <p:nvPr/>
        </p:nvSpPr>
        <p:spPr>
          <a:xfrm>
            <a:off x="304800" y="381000"/>
            <a:ext cx="7239000" cy="1076325"/>
          </a:xfrm>
          <a:prstGeom prst="rect">
            <a:avLst/>
          </a:prstGeom>
          <a:noFill/>
          <a:ln w="9525">
            <a:noFill/>
          </a:ln>
        </p:spPr>
        <p:txBody>
          <a:bodyPr anchor="t">
            <a:spAutoFit/>
          </a:bodyPr>
          <a:p>
            <a:pPr>
              <a:spcBef>
                <a:spcPct val="50000"/>
              </a:spcBef>
            </a:pPr>
            <a:r>
              <a:rPr lang="zh-CN" altLang="en-US" sz="3200" b="1" dirty="0">
                <a:latin typeface="Comic Sans MS" panose="030F0702030302020204" pitchFamily="66" charset="0"/>
                <a:ea typeface="宋体" panose="02010600030101010101" pitchFamily="2" charset="-122"/>
              </a:rPr>
              <a:t>岗位研究的初始技术：反思工作，形成自己的经验性命题</a:t>
            </a:r>
            <a:endParaRPr lang="zh-CN" altLang="en-US" sz="3200" b="1" dirty="0">
              <a:latin typeface="Comic Sans MS" panose="030F0702030302020204" pitchFamily="66" charset="0"/>
              <a:ea typeface="宋体" panose="02010600030101010101" pitchFamily="2" charset="-122"/>
            </a:endParaRPr>
          </a:p>
        </p:txBody>
      </p:sp>
      <p:sp>
        <p:nvSpPr>
          <p:cNvPr id="101386" name="直接连接符 101385"/>
          <p:cNvSpPr/>
          <p:nvPr/>
        </p:nvSpPr>
        <p:spPr>
          <a:xfrm flipV="1">
            <a:off x="3048000" y="5334000"/>
            <a:ext cx="1524000" cy="0"/>
          </a:xfrm>
          <a:prstGeom prst="line">
            <a:avLst/>
          </a:prstGeom>
          <a:ln w="41275" cap="flat" cmpd="sng">
            <a:solidFill>
              <a:srgbClr val="FF0000"/>
            </a:solidFill>
            <a:prstDash val="solid"/>
            <a:round/>
            <a:headEnd type="none" w="med" len="med"/>
            <a:tailEnd type="none" w="med" len="med"/>
          </a:ln>
        </p:spPr>
        <p:txBody>
          <a:bodyPr anchor="t"/>
          <a:p>
            <a:endParaRPr lang="zh-CN" altLang="en-US">
              <a:latin typeface="Arial" panose="020B0604020202020204" pitchFamily="34" charset="0"/>
              <a:ea typeface="宋体" panose="02010600030101010101" pitchFamily="2" charset="-122"/>
            </a:endParaRPr>
          </a:p>
        </p:txBody>
      </p:sp>
      <p:sp>
        <p:nvSpPr>
          <p:cNvPr id="101387" name="左弧形箭头 101386"/>
          <p:cNvSpPr/>
          <p:nvPr/>
        </p:nvSpPr>
        <p:spPr>
          <a:xfrm>
            <a:off x="3505200" y="5410200"/>
            <a:ext cx="457200" cy="838200"/>
          </a:xfrm>
          <a:prstGeom prst="curvedRightArrow">
            <a:avLst>
              <a:gd name="adj1" fmla="val 36666"/>
              <a:gd name="adj2" fmla="val 73333"/>
              <a:gd name="adj3" fmla="val 33319"/>
            </a:avLst>
          </a:prstGeom>
          <a:solidFill>
            <a:schemeClr val="hlink"/>
          </a:solidFill>
          <a:ln w="9525" cap="flat" cmpd="sng">
            <a:solidFill>
              <a:schemeClr val="tx1"/>
            </a:solidFill>
            <a:prstDash val="solid"/>
            <a:miter/>
            <a:headEnd type="none" w="med" len="med"/>
            <a:tailEnd type="none" w="med" len="med"/>
          </a:ln>
        </p:spPr>
        <p:txBody>
          <a:bodyPr anchor="t"/>
          <a:p>
            <a:endParaRPr lang="zh-CN" altLang="en-US">
              <a:latin typeface="Arial" panose="020B0604020202020204" pitchFamily="34" charset="0"/>
              <a:ea typeface="宋体" panose="02010600030101010101" pitchFamily="2" charset="-122"/>
            </a:endParaRPr>
          </a:p>
        </p:txBody>
      </p:sp>
      <p:sp>
        <p:nvSpPr>
          <p:cNvPr id="101388" name="流程图: 预定义过程 101387"/>
          <p:cNvSpPr/>
          <p:nvPr/>
        </p:nvSpPr>
        <p:spPr>
          <a:xfrm>
            <a:off x="4114800" y="5867400"/>
            <a:ext cx="4191000" cy="762000"/>
          </a:xfrm>
          <a:prstGeom prst="flowChartPredefinedProcess">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Comic Sans MS" panose="030F0702030302020204" pitchFamily="66" charset="0"/>
                <a:ea typeface="宋体" panose="02010600030101010101" pitchFamily="2" charset="-122"/>
              </a:rPr>
              <a:t>科学假设的母体之一</a:t>
            </a:r>
            <a:endParaRPr lang="zh-CN" altLang="en-US" sz="2800" b="1" dirty="0">
              <a:latin typeface="Comic Sans MS" panose="030F0702030302020204" pitchFamily="66" charset="0"/>
              <a:ea typeface="宋体" panose="02010600030101010101" pitchFamily="2" charset="-122"/>
            </a:endParaRPr>
          </a:p>
        </p:txBody>
      </p:sp>
      <p:sp>
        <p:nvSpPr>
          <p:cNvPr id="101389" name="上箭头 101388"/>
          <p:cNvSpPr/>
          <p:nvPr/>
        </p:nvSpPr>
        <p:spPr>
          <a:xfrm>
            <a:off x="6858000" y="5029200"/>
            <a:ext cx="533400" cy="762000"/>
          </a:xfrm>
          <a:prstGeom prst="upArrow">
            <a:avLst>
              <a:gd name="adj1" fmla="val 50000"/>
              <a:gd name="adj2" fmla="val 35694"/>
            </a:avLst>
          </a:prstGeom>
          <a:solidFill>
            <a:srgbClr val="0000FF"/>
          </a:solidFill>
          <a:ln w="9525" cap="flat" cmpd="sng">
            <a:solidFill>
              <a:schemeClr val="tx1"/>
            </a:solidFill>
            <a:prstDash val="solid"/>
            <a:miter/>
            <a:headEnd type="none" w="med" len="med"/>
            <a:tailEnd type="none" w="med" len="med"/>
          </a:ln>
        </p:spPr>
        <p:txBody>
          <a:bodyPr anchor="t"/>
          <a:p>
            <a:endParaRPr lang="zh-CN" altLang="en-US">
              <a:latin typeface="Arial" panose="020B0604020202020204" pitchFamily="34" charset="0"/>
              <a:ea typeface="宋体" panose="02010600030101010101" pitchFamily="2" charset="-122"/>
            </a:endParaRPr>
          </a:p>
        </p:txBody>
      </p:sp>
      <p:sp>
        <p:nvSpPr>
          <p:cNvPr id="101390" name="流程图: 终止 101389"/>
          <p:cNvSpPr/>
          <p:nvPr/>
        </p:nvSpPr>
        <p:spPr>
          <a:xfrm>
            <a:off x="5029200" y="4191000"/>
            <a:ext cx="3886200" cy="685800"/>
          </a:xfrm>
          <a:prstGeom prst="flowChartTerminator">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solidFill>
                  <a:srgbClr val="0000FF"/>
                </a:solidFill>
                <a:latin typeface="Comic Sans MS" panose="030F0702030302020204" pitchFamily="66" charset="0"/>
                <a:ea typeface="宋体" panose="02010600030101010101" pitchFamily="2" charset="-122"/>
              </a:rPr>
              <a:t>科学理论的验证对象！</a:t>
            </a:r>
            <a:endParaRPr lang="zh-CN" altLang="en-US" sz="2800" b="1" dirty="0">
              <a:solidFill>
                <a:srgbClr val="0000FF"/>
              </a:solidFill>
              <a:latin typeface="Comic Sans MS" panose="030F0702030302020204" pitchFamily="66" charset="0"/>
              <a:ea typeface="宋体" panose="02010600030101010101" pitchFamily="2" charset="-122"/>
            </a:endParaRPr>
          </a:p>
        </p:txBody>
      </p:sp>
      <p:sp>
        <p:nvSpPr>
          <p:cNvPr id="101391" name="左弧形箭头 101390"/>
          <p:cNvSpPr/>
          <p:nvPr/>
        </p:nvSpPr>
        <p:spPr>
          <a:xfrm rot="-1496503">
            <a:off x="1905000" y="3352800"/>
            <a:ext cx="1219200" cy="1752600"/>
          </a:xfrm>
          <a:prstGeom prst="curvedRightArrow">
            <a:avLst>
              <a:gd name="adj1" fmla="val 28750"/>
              <a:gd name="adj2" fmla="val 57500"/>
              <a:gd name="adj3" fmla="val 33319"/>
            </a:avLst>
          </a:prstGeom>
          <a:solidFill>
            <a:srgbClr val="FF66FF"/>
          </a:solidFill>
          <a:ln w="9525" cap="flat" cmpd="sng">
            <a:solidFill>
              <a:schemeClr val="tx1"/>
            </a:solidFill>
            <a:prstDash val="solid"/>
            <a:miter/>
            <a:headEnd type="none" w="med" len="med"/>
            <a:tailEnd type="none" w="med" len="med"/>
          </a:ln>
        </p:spPr>
        <p:txBody>
          <a:bodyPr anchor="t"/>
          <a:p>
            <a:endParaRPr lang="zh-CN" altLang="en-US">
              <a:latin typeface="Arial" panose="020B0604020202020204" pitchFamily="34" charset="0"/>
              <a:ea typeface="宋体" panose="02010600030101010101" pitchFamily="2" charset="-122"/>
            </a:endParaRPr>
          </a:p>
        </p:txBody>
      </p:sp>
      <p:sp>
        <p:nvSpPr>
          <p:cNvPr id="101392" name="爆炸形 1 101391"/>
          <p:cNvSpPr/>
          <p:nvPr/>
        </p:nvSpPr>
        <p:spPr>
          <a:xfrm>
            <a:off x="0" y="3657600"/>
            <a:ext cx="2743200" cy="1752600"/>
          </a:xfrm>
          <a:prstGeom prst="irregularSeal1">
            <a:avLst/>
          </a:prstGeom>
          <a:solidFill>
            <a:srgbClr val="FFCCFF"/>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Comic Sans MS" panose="030F0702030302020204" pitchFamily="66" charset="0"/>
                <a:ea typeface="宋体" panose="02010600030101010101" pitchFamily="2" charset="-122"/>
              </a:rPr>
              <a:t>教学反思！</a:t>
            </a:r>
            <a:endParaRPr lang="zh-CN" altLang="en-US" sz="2800" b="1" dirty="0">
              <a:latin typeface="Comic Sans MS" panose="030F0702030302020204" pitchFamily="66"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01381"/>
                                        </p:tgtEl>
                                        <p:attrNameLst>
                                          <p:attrName>style.visibility</p:attrName>
                                        </p:attrNameLst>
                                      </p:cBhvr>
                                      <p:to>
                                        <p:strVal val="visible"/>
                                      </p:to>
                                    </p:set>
                                    <p:anim calcmode="lin" valueType="num">
                                      <p:cBhvr>
                                        <p:cTn id="7" dur="500" fill="hold"/>
                                        <p:tgtEl>
                                          <p:spTgt spid="101381"/>
                                        </p:tgtEl>
                                        <p:attrNameLst>
                                          <p:attrName>ppt_x</p:attrName>
                                        </p:attrNameLst>
                                      </p:cBhvr>
                                      <p:tavLst>
                                        <p:tav tm="0">
                                          <p:val>
                                            <p:strVal val="#ppt_x-#ppt_w/2"/>
                                          </p:val>
                                        </p:tav>
                                        <p:tav tm="100000">
                                          <p:val>
                                            <p:strVal val="#ppt_x"/>
                                          </p:val>
                                        </p:tav>
                                      </p:tavLst>
                                    </p:anim>
                                    <p:anim calcmode="lin" valueType="num">
                                      <p:cBhvr>
                                        <p:cTn id="8" dur="500" fill="hold"/>
                                        <p:tgtEl>
                                          <p:spTgt spid="101381"/>
                                        </p:tgtEl>
                                        <p:attrNameLst>
                                          <p:attrName>ppt_y</p:attrName>
                                        </p:attrNameLst>
                                      </p:cBhvr>
                                      <p:tavLst>
                                        <p:tav tm="0">
                                          <p:val>
                                            <p:strVal val="#ppt_y"/>
                                          </p:val>
                                        </p:tav>
                                        <p:tav tm="100000">
                                          <p:val>
                                            <p:strVal val="#ppt_y"/>
                                          </p:val>
                                        </p:tav>
                                      </p:tavLst>
                                    </p:anim>
                                    <p:anim calcmode="lin" valueType="num">
                                      <p:cBhvr>
                                        <p:cTn id="9" dur="500" fill="hold"/>
                                        <p:tgtEl>
                                          <p:spTgt spid="101381"/>
                                        </p:tgtEl>
                                        <p:attrNameLst>
                                          <p:attrName>ppt_w</p:attrName>
                                        </p:attrNameLst>
                                      </p:cBhvr>
                                      <p:tavLst>
                                        <p:tav tm="0">
                                          <p:val>
                                            <p:fltVal val="0.000000"/>
                                          </p:val>
                                        </p:tav>
                                        <p:tav tm="100000">
                                          <p:val>
                                            <p:strVal val="#ppt_w"/>
                                          </p:val>
                                        </p:tav>
                                      </p:tavLst>
                                    </p:anim>
                                    <p:anim calcmode="lin" valueType="num">
                                      <p:cBhvr>
                                        <p:cTn id="10" dur="500" fill="hold"/>
                                        <p:tgtEl>
                                          <p:spTgt spid="101381"/>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101382"/>
                                        </p:tgtEl>
                                        <p:attrNameLst>
                                          <p:attrName>style.visibility</p:attrName>
                                        </p:attrNameLst>
                                      </p:cBhvr>
                                      <p:to>
                                        <p:strVal val="visible"/>
                                      </p:to>
                                    </p:set>
                                    <p:animEffect transition="in" filter="diamond(in)">
                                      <p:cBhvr>
                                        <p:cTn id="15" dur="2000"/>
                                        <p:tgtEl>
                                          <p:spTgt spid="10138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1384"/>
                                        </p:tgtEl>
                                        <p:attrNameLst>
                                          <p:attrName>style.visibility</p:attrName>
                                        </p:attrNameLst>
                                      </p:cBhvr>
                                      <p:to>
                                        <p:strVal val="visible"/>
                                      </p:to>
                                    </p:set>
                                    <p:animEffect transition="in" filter="blinds(horizontal)">
                                      <p:cBhvr>
                                        <p:cTn id="20" dur="500"/>
                                        <p:tgtEl>
                                          <p:spTgt spid="101384"/>
                                        </p:tgtEl>
                                      </p:cBhvr>
                                    </p:animEffect>
                                  </p:childTnLst>
                                </p:cTn>
                              </p:par>
                            </p:childTnLst>
                          </p:cTn>
                        </p:par>
                      </p:childTnLst>
                    </p:cTn>
                  </p:par>
                  <p:par>
                    <p:cTn id="21" fill="hold">
                      <p:stCondLst>
                        <p:cond delay="indefinite"/>
                      </p:stCondLst>
                      <p:childTnLst>
                        <p:par>
                          <p:cTn id="22" fill="hold">
                            <p:stCondLst>
                              <p:cond delay="0"/>
                            </p:stCondLst>
                            <p:childTnLst>
                              <p:par>
                                <p:cTn id="23" presetID="17" presetClass="entr" presetSubtype="1" fill="hold" grpId="0" nodeType="clickEffect">
                                  <p:stCondLst>
                                    <p:cond delay="0"/>
                                  </p:stCondLst>
                                  <p:childTnLst>
                                    <p:set>
                                      <p:cBhvr>
                                        <p:cTn id="24" dur="1" fill="hold">
                                          <p:stCondLst>
                                            <p:cond delay="0"/>
                                          </p:stCondLst>
                                        </p:cTn>
                                        <p:tgtEl>
                                          <p:spTgt spid="101383"/>
                                        </p:tgtEl>
                                        <p:attrNameLst>
                                          <p:attrName>style.visibility</p:attrName>
                                        </p:attrNameLst>
                                      </p:cBhvr>
                                      <p:to>
                                        <p:strVal val="visible"/>
                                      </p:to>
                                    </p:set>
                                    <p:anim calcmode="lin" valueType="num">
                                      <p:cBhvr>
                                        <p:cTn id="25" dur="500" fill="hold"/>
                                        <p:tgtEl>
                                          <p:spTgt spid="101383"/>
                                        </p:tgtEl>
                                        <p:attrNameLst>
                                          <p:attrName>ppt_x</p:attrName>
                                        </p:attrNameLst>
                                      </p:cBhvr>
                                      <p:tavLst>
                                        <p:tav tm="0">
                                          <p:val>
                                            <p:strVal val="#ppt_x"/>
                                          </p:val>
                                        </p:tav>
                                        <p:tav tm="100000">
                                          <p:val>
                                            <p:strVal val="#ppt_x"/>
                                          </p:val>
                                        </p:tav>
                                      </p:tavLst>
                                    </p:anim>
                                    <p:anim calcmode="lin" valueType="num">
                                      <p:cBhvr>
                                        <p:cTn id="26" dur="500" fill="hold"/>
                                        <p:tgtEl>
                                          <p:spTgt spid="101383"/>
                                        </p:tgtEl>
                                        <p:attrNameLst>
                                          <p:attrName>ppt_y</p:attrName>
                                        </p:attrNameLst>
                                      </p:cBhvr>
                                      <p:tavLst>
                                        <p:tav tm="0">
                                          <p:val>
                                            <p:strVal val="#ppt_y-#ppt_h/2"/>
                                          </p:val>
                                        </p:tav>
                                        <p:tav tm="100000">
                                          <p:val>
                                            <p:strVal val="#ppt_y"/>
                                          </p:val>
                                        </p:tav>
                                      </p:tavLst>
                                    </p:anim>
                                    <p:anim calcmode="lin" valueType="num">
                                      <p:cBhvr>
                                        <p:cTn id="27" dur="500" fill="hold"/>
                                        <p:tgtEl>
                                          <p:spTgt spid="101383"/>
                                        </p:tgtEl>
                                        <p:attrNameLst>
                                          <p:attrName>ppt_w</p:attrName>
                                        </p:attrNameLst>
                                      </p:cBhvr>
                                      <p:tavLst>
                                        <p:tav tm="0">
                                          <p:val>
                                            <p:strVal val="#ppt_w"/>
                                          </p:val>
                                        </p:tav>
                                        <p:tav tm="100000">
                                          <p:val>
                                            <p:strVal val="#ppt_w"/>
                                          </p:val>
                                        </p:tav>
                                      </p:tavLst>
                                    </p:anim>
                                    <p:anim calcmode="lin" valueType="num">
                                      <p:cBhvr>
                                        <p:cTn id="28" dur="500" fill="hold"/>
                                        <p:tgtEl>
                                          <p:spTgt spid="101383"/>
                                        </p:tgtEl>
                                        <p:attrNameLst>
                                          <p:attrName>ppt_h</p:attrName>
                                        </p:attrNameLst>
                                      </p:cBhvr>
                                      <p:tavLst>
                                        <p:tav tm="0">
                                          <p:val>
                                            <p:fltVal val="0.00000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7" presetClass="entr" presetSubtype="8" fill="hold" nodeType="clickEffect">
                                  <p:stCondLst>
                                    <p:cond delay="0"/>
                                  </p:stCondLst>
                                  <p:childTnLst>
                                    <p:set>
                                      <p:cBhvr>
                                        <p:cTn id="32" dur="1" fill="hold">
                                          <p:stCondLst>
                                            <p:cond delay="0"/>
                                          </p:stCondLst>
                                        </p:cTn>
                                        <p:tgtEl>
                                          <p:spTgt spid="101386"/>
                                        </p:tgtEl>
                                        <p:attrNameLst>
                                          <p:attrName>style.visibility</p:attrName>
                                        </p:attrNameLst>
                                      </p:cBhvr>
                                      <p:to>
                                        <p:strVal val="visible"/>
                                      </p:to>
                                    </p:set>
                                    <p:anim calcmode="lin" valueType="num">
                                      <p:cBhvr>
                                        <p:cTn id="33" dur="500" fill="hold"/>
                                        <p:tgtEl>
                                          <p:spTgt spid="101386"/>
                                        </p:tgtEl>
                                        <p:attrNameLst>
                                          <p:attrName>ppt_x</p:attrName>
                                        </p:attrNameLst>
                                      </p:cBhvr>
                                      <p:tavLst>
                                        <p:tav tm="0">
                                          <p:val>
                                            <p:strVal val="#ppt_x-#ppt_w/2"/>
                                          </p:val>
                                        </p:tav>
                                        <p:tav tm="100000">
                                          <p:val>
                                            <p:strVal val="#ppt_x"/>
                                          </p:val>
                                        </p:tav>
                                      </p:tavLst>
                                    </p:anim>
                                    <p:anim calcmode="lin" valueType="num">
                                      <p:cBhvr>
                                        <p:cTn id="34" dur="500" fill="hold"/>
                                        <p:tgtEl>
                                          <p:spTgt spid="101386"/>
                                        </p:tgtEl>
                                        <p:attrNameLst>
                                          <p:attrName>ppt_y</p:attrName>
                                        </p:attrNameLst>
                                      </p:cBhvr>
                                      <p:tavLst>
                                        <p:tav tm="0">
                                          <p:val>
                                            <p:strVal val="#ppt_y"/>
                                          </p:val>
                                        </p:tav>
                                        <p:tav tm="100000">
                                          <p:val>
                                            <p:strVal val="#ppt_y"/>
                                          </p:val>
                                        </p:tav>
                                      </p:tavLst>
                                    </p:anim>
                                    <p:anim calcmode="lin" valueType="num">
                                      <p:cBhvr>
                                        <p:cTn id="35" dur="500" fill="hold"/>
                                        <p:tgtEl>
                                          <p:spTgt spid="101386"/>
                                        </p:tgtEl>
                                        <p:attrNameLst>
                                          <p:attrName>ppt_w</p:attrName>
                                        </p:attrNameLst>
                                      </p:cBhvr>
                                      <p:tavLst>
                                        <p:tav tm="0">
                                          <p:val>
                                            <p:fltVal val="0.000000"/>
                                          </p:val>
                                        </p:tav>
                                        <p:tav tm="100000">
                                          <p:val>
                                            <p:strVal val="#ppt_w"/>
                                          </p:val>
                                        </p:tav>
                                      </p:tavLst>
                                    </p:anim>
                                    <p:anim calcmode="lin" valueType="num">
                                      <p:cBhvr>
                                        <p:cTn id="36" dur="500" fill="hold"/>
                                        <p:tgtEl>
                                          <p:spTgt spid="101386"/>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7" presetClass="entr" presetSubtype="1" fill="hold" nodeType="clickEffect">
                                  <p:stCondLst>
                                    <p:cond delay="0"/>
                                  </p:stCondLst>
                                  <p:childTnLst>
                                    <p:set>
                                      <p:cBhvr>
                                        <p:cTn id="40" dur="1" fill="hold">
                                          <p:stCondLst>
                                            <p:cond delay="0"/>
                                          </p:stCondLst>
                                        </p:cTn>
                                        <p:tgtEl>
                                          <p:spTgt spid="101387"/>
                                        </p:tgtEl>
                                        <p:attrNameLst>
                                          <p:attrName>style.visibility</p:attrName>
                                        </p:attrNameLst>
                                      </p:cBhvr>
                                      <p:to>
                                        <p:strVal val="visible"/>
                                      </p:to>
                                    </p:set>
                                    <p:anim calcmode="lin" valueType="num">
                                      <p:cBhvr>
                                        <p:cTn id="41" dur="500" fill="hold"/>
                                        <p:tgtEl>
                                          <p:spTgt spid="101387"/>
                                        </p:tgtEl>
                                        <p:attrNameLst>
                                          <p:attrName>ppt_x</p:attrName>
                                        </p:attrNameLst>
                                      </p:cBhvr>
                                      <p:tavLst>
                                        <p:tav tm="0">
                                          <p:val>
                                            <p:strVal val="#ppt_x"/>
                                          </p:val>
                                        </p:tav>
                                        <p:tav tm="100000">
                                          <p:val>
                                            <p:strVal val="#ppt_x"/>
                                          </p:val>
                                        </p:tav>
                                      </p:tavLst>
                                    </p:anim>
                                    <p:anim calcmode="lin" valueType="num">
                                      <p:cBhvr>
                                        <p:cTn id="42" dur="500" fill="hold"/>
                                        <p:tgtEl>
                                          <p:spTgt spid="101387"/>
                                        </p:tgtEl>
                                        <p:attrNameLst>
                                          <p:attrName>ppt_y</p:attrName>
                                        </p:attrNameLst>
                                      </p:cBhvr>
                                      <p:tavLst>
                                        <p:tav tm="0">
                                          <p:val>
                                            <p:strVal val="#ppt_y-#ppt_h/2"/>
                                          </p:val>
                                        </p:tav>
                                        <p:tav tm="100000">
                                          <p:val>
                                            <p:strVal val="#ppt_y"/>
                                          </p:val>
                                        </p:tav>
                                      </p:tavLst>
                                    </p:anim>
                                    <p:anim calcmode="lin" valueType="num">
                                      <p:cBhvr>
                                        <p:cTn id="43" dur="500" fill="hold"/>
                                        <p:tgtEl>
                                          <p:spTgt spid="101387"/>
                                        </p:tgtEl>
                                        <p:attrNameLst>
                                          <p:attrName>ppt_w</p:attrName>
                                        </p:attrNameLst>
                                      </p:cBhvr>
                                      <p:tavLst>
                                        <p:tav tm="0">
                                          <p:val>
                                            <p:strVal val="#ppt_w"/>
                                          </p:val>
                                        </p:tav>
                                        <p:tav tm="100000">
                                          <p:val>
                                            <p:strVal val="#ppt_w"/>
                                          </p:val>
                                        </p:tav>
                                      </p:tavLst>
                                    </p:anim>
                                    <p:anim calcmode="lin" valueType="num">
                                      <p:cBhvr>
                                        <p:cTn id="44" dur="500" fill="hold"/>
                                        <p:tgtEl>
                                          <p:spTgt spid="101387"/>
                                        </p:tgtEl>
                                        <p:attrNameLst>
                                          <p:attrName>ppt_h</p:attrName>
                                        </p:attrNameLst>
                                      </p:cBhvr>
                                      <p:tavLst>
                                        <p:tav tm="0">
                                          <p:val>
                                            <p:fltVal val="0.00000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01388"/>
                                        </p:tgtEl>
                                        <p:attrNameLst>
                                          <p:attrName>style.visibility</p:attrName>
                                        </p:attrNameLst>
                                      </p:cBhvr>
                                      <p:to>
                                        <p:strVal val="visible"/>
                                      </p:to>
                                    </p:set>
                                    <p:animEffect transition="in" filter="blinds(horizontal)">
                                      <p:cBhvr>
                                        <p:cTn id="49" dur="500"/>
                                        <p:tgtEl>
                                          <p:spTgt spid="101388"/>
                                        </p:tgtEl>
                                      </p:cBhvr>
                                    </p:animEffect>
                                  </p:childTnLst>
                                </p:cTn>
                              </p:par>
                            </p:childTnLst>
                          </p:cTn>
                        </p:par>
                      </p:childTnLst>
                    </p:cTn>
                  </p:par>
                  <p:par>
                    <p:cTn id="50" fill="hold">
                      <p:stCondLst>
                        <p:cond delay="indefinite"/>
                      </p:stCondLst>
                      <p:childTnLst>
                        <p:par>
                          <p:cTn id="51" fill="hold">
                            <p:stCondLst>
                              <p:cond delay="0"/>
                            </p:stCondLst>
                            <p:childTnLst>
                              <p:par>
                                <p:cTn id="52" presetID="17" presetClass="entr" presetSubtype="4" fill="hold" nodeType="clickEffect">
                                  <p:stCondLst>
                                    <p:cond delay="0"/>
                                  </p:stCondLst>
                                  <p:childTnLst>
                                    <p:set>
                                      <p:cBhvr>
                                        <p:cTn id="53" dur="1" fill="hold">
                                          <p:stCondLst>
                                            <p:cond delay="0"/>
                                          </p:stCondLst>
                                        </p:cTn>
                                        <p:tgtEl>
                                          <p:spTgt spid="101389"/>
                                        </p:tgtEl>
                                        <p:attrNameLst>
                                          <p:attrName>style.visibility</p:attrName>
                                        </p:attrNameLst>
                                      </p:cBhvr>
                                      <p:to>
                                        <p:strVal val="visible"/>
                                      </p:to>
                                    </p:set>
                                    <p:anim calcmode="lin" valueType="num">
                                      <p:cBhvr>
                                        <p:cTn id="54" dur="500" fill="hold"/>
                                        <p:tgtEl>
                                          <p:spTgt spid="101389"/>
                                        </p:tgtEl>
                                        <p:attrNameLst>
                                          <p:attrName>ppt_x</p:attrName>
                                        </p:attrNameLst>
                                      </p:cBhvr>
                                      <p:tavLst>
                                        <p:tav tm="0">
                                          <p:val>
                                            <p:strVal val="#ppt_x"/>
                                          </p:val>
                                        </p:tav>
                                        <p:tav tm="100000">
                                          <p:val>
                                            <p:strVal val="#ppt_x"/>
                                          </p:val>
                                        </p:tav>
                                      </p:tavLst>
                                    </p:anim>
                                    <p:anim calcmode="lin" valueType="num">
                                      <p:cBhvr>
                                        <p:cTn id="55" dur="500" fill="hold"/>
                                        <p:tgtEl>
                                          <p:spTgt spid="101389"/>
                                        </p:tgtEl>
                                        <p:attrNameLst>
                                          <p:attrName>ppt_y</p:attrName>
                                        </p:attrNameLst>
                                      </p:cBhvr>
                                      <p:tavLst>
                                        <p:tav tm="0">
                                          <p:val>
                                            <p:strVal val="#ppt_y+#ppt_h/2"/>
                                          </p:val>
                                        </p:tav>
                                        <p:tav tm="100000">
                                          <p:val>
                                            <p:strVal val="#ppt_y"/>
                                          </p:val>
                                        </p:tav>
                                      </p:tavLst>
                                    </p:anim>
                                    <p:anim calcmode="lin" valueType="num">
                                      <p:cBhvr>
                                        <p:cTn id="56" dur="500" fill="hold"/>
                                        <p:tgtEl>
                                          <p:spTgt spid="101389"/>
                                        </p:tgtEl>
                                        <p:attrNameLst>
                                          <p:attrName>ppt_w</p:attrName>
                                        </p:attrNameLst>
                                      </p:cBhvr>
                                      <p:tavLst>
                                        <p:tav tm="0">
                                          <p:val>
                                            <p:strVal val="#ppt_w"/>
                                          </p:val>
                                        </p:tav>
                                        <p:tav tm="100000">
                                          <p:val>
                                            <p:strVal val="#ppt_w"/>
                                          </p:val>
                                        </p:tav>
                                      </p:tavLst>
                                    </p:anim>
                                    <p:anim calcmode="lin" valueType="num">
                                      <p:cBhvr>
                                        <p:cTn id="57" dur="500" fill="hold"/>
                                        <p:tgtEl>
                                          <p:spTgt spid="101389"/>
                                        </p:tgtEl>
                                        <p:attrNameLst>
                                          <p:attrName>ppt_h</p:attrName>
                                        </p:attrNameLst>
                                      </p:cBhvr>
                                      <p:tavLst>
                                        <p:tav tm="0">
                                          <p:val>
                                            <p:fltVal val="0.000000"/>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101390"/>
                                        </p:tgtEl>
                                        <p:attrNameLst>
                                          <p:attrName>style.visibility</p:attrName>
                                        </p:attrNameLst>
                                      </p:cBhvr>
                                      <p:to>
                                        <p:strVal val="visible"/>
                                      </p:to>
                                    </p:set>
                                    <p:animEffect transition="in" filter="box(in)">
                                      <p:cBhvr>
                                        <p:cTn id="62" dur="500"/>
                                        <p:tgtEl>
                                          <p:spTgt spid="101390"/>
                                        </p:tgtEl>
                                      </p:cBhvr>
                                    </p:animEffect>
                                  </p:childTnLst>
                                </p:cTn>
                              </p:par>
                            </p:childTnLst>
                          </p:cTn>
                        </p:par>
                      </p:childTnLst>
                    </p:cTn>
                  </p:par>
                  <p:par>
                    <p:cTn id="63" fill="hold">
                      <p:stCondLst>
                        <p:cond delay="indefinite"/>
                      </p:stCondLst>
                      <p:childTnLst>
                        <p:par>
                          <p:cTn id="64" fill="hold">
                            <p:stCondLst>
                              <p:cond delay="0"/>
                            </p:stCondLst>
                            <p:childTnLst>
                              <p:par>
                                <p:cTn id="65" presetID="17" presetClass="entr" presetSubtype="1" fill="hold" nodeType="clickEffect">
                                  <p:stCondLst>
                                    <p:cond delay="0"/>
                                  </p:stCondLst>
                                  <p:childTnLst>
                                    <p:set>
                                      <p:cBhvr>
                                        <p:cTn id="66" dur="1" fill="hold">
                                          <p:stCondLst>
                                            <p:cond delay="0"/>
                                          </p:stCondLst>
                                        </p:cTn>
                                        <p:tgtEl>
                                          <p:spTgt spid="101391"/>
                                        </p:tgtEl>
                                        <p:attrNameLst>
                                          <p:attrName>style.visibility</p:attrName>
                                        </p:attrNameLst>
                                      </p:cBhvr>
                                      <p:to>
                                        <p:strVal val="visible"/>
                                      </p:to>
                                    </p:set>
                                    <p:anim calcmode="lin" valueType="num">
                                      <p:cBhvr>
                                        <p:cTn id="67" dur="500" fill="hold"/>
                                        <p:tgtEl>
                                          <p:spTgt spid="101391"/>
                                        </p:tgtEl>
                                        <p:attrNameLst>
                                          <p:attrName>ppt_x</p:attrName>
                                        </p:attrNameLst>
                                      </p:cBhvr>
                                      <p:tavLst>
                                        <p:tav tm="0">
                                          <p:val>
                                            <p:strVal val="#ppt_x"/>
                                          </p:val>
                                        </p:tav>
                                        <p:tav tm="100000">
                                          <p:val>
                                            <p:strVal val="#ppt_x"/>
                                          </p:val>
                                        </p:tav>
                                      </p:tavLst>
                                    </p:anim>
                                    <p:anim calcmode="lin" valueType="num">
                                      <p:cBhvr>
                                        <p:cTn id="68" dur="500" fill="hold"/>
                                        <p:tgtEl>
                                          <p:spTgt spid="101391"/>
                                        </p:tgtEl>
                                        <p:attrNameLst>
                                          <p:attrName>ppt_y</p:attrName>
                                        </p:attrNameLst>
                                      </p:cBhvr>
                                      <p:tavLst>
                                        <p:tav tm="0">
                                          <p:val>
                                            <p:strVal val="#ppt_y-#ppt_h/2"/>
                                          </p:val>
                                        </p:tav>
                                        <p:tav tm="100000">
                                          <p:val>
                                            <p:strVal val="#ppt_y"/>
                                          </p:val>
                                        </p:tav>
                                      </p:tavLst>
                                    </p:anim>
                                    <p:anim calcmode="lin" valueType="num">
                                      <p:cBhvr>
                                        <p:cTn id="69" dur="500" fill="hold"/>
                                        <p:tgtEl>
                                          <p:spTgt spid="101391"/>
                                        </p:tgtEl>
                                        <p:attrNameLst>
                                          <p:attrName>ppt_w</p:attrName>
                                        </p:attrNameLst>
                                      </p:cBhvr>
                                      <p:tavLst>
                                        <p:tav tm="0">
                                          <p:val>
                                            <p:strVal val="#ppt_w"/>
                                          </p:val>
                                        </p:tav>
                                        <p:tav tm="100000">
                                          <p:val>
                                            <p:strVal val="#ppt_w"/>
                                          </p:val>
                                        </p:tav>
                                      </p:tavLst>
                                    </p:anim>
                                    <p:anim calcmode="lin" valueType="num">
                                      <p:cBhvr>
                                        <p:cTn id="70" dur="500" fill="hold"/>
                                        <p:tgtEl>
                                          <p:spTgt spid="101391"/>
                                        </p:tgtEl>
                                        <p:attrNameLst>
                                          <p:attrName>ppt_h</p:attrName>
                                        </p:attrNameLst>
                                      </p:cBhvr>
                                      <p:tavLst>
                                        <p:tav tm="0">
                                          <p:val>
                                            <p:fltVal val="0.00000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6" presetClass="entr" presetSubtype="32" fill="hold" grpId="0" nodeType="clickEffect">
                                  <p:stCondLst>
                                    <p:cond delay="0"/>
                                  </p:stCondLst>
                                  <p:childTnLst>
                                    <p:set>
                                      <p:cBhvr>
                                        <p:cTn id="74" dur="1" fill="hold">
                                          <p:stCondLst>
                                            <p:cond delay="0"/>
                                          </p:stCondLst>
                                        </p:cTn>
                                        <p:tgtEl>
                                          <p:spTgt spid="101392"/>
                                        </p:tgtEl>
                                        <p:attrNameLst>
                                          <p:attrName>style.visibility</p:attrName>
                                        </p:attrNameLst>
                                      </p:cBhvr>
                                      <p:to>
                                        <p:strVal val="visible"/>
                                      </p:to>
                                    </p:set>
                                    <p:animEffect transition="in" filter="circle(out)">
                                      <p:cBhvr>
                                        <p:cTn id="75" dur="2000"/>
                                        <p:tgtEl>
                                          <p:spTgt spid="101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1" grpId="0" bldLvl="0" animBg="1"/>
      <p:bldP spid="101382" grpId="0" bldLvl="0" animBg="1"/>
      <p:bldP spid="101383" grpId="0" bldLvl="0" animBg="1"/>
      <p:bldP spid="101384" grpId="0" bldLvl="0" animBg="1"/>
      <p:bldP spid="101388" grpId="0" bldLvl="0" animBg="1"/>
      <p:bldP spid="101390" grpId="0" bldLvl="0" animBg="1"/>
      <p:bldP spid="101392" grpId="0" bldLvl="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09" name="图片 10240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02403" name="内容占位符 102402"/>
          <p:cNvSpPr>
            <a:spLocks noGrp="1"/>
          </p:cNvSpPr>
          <p:nvPr>
            <p:ph idx="1"/>
          </p:nvPr>
        </p:nvSpPr>
        <p:spPr>
          <a:xfrm>
            <a:off x="314325" y="1449388"/>
            <a:ext cx="8229600" cy="5000625"/>
          </a:xfrm>
        </p:spPr>
        <p:txBody>
          <a:bodyPr anchor="t"/>
          <a:lstStyle/>
          <a:p>
            <a:pPr>
              <a:lnSpc>
                <a:spcPct val="160000"/>
              </a:lnSpc>
              <a:buNone/>
            </a:pPr>
            <a:r>
              <a:rPr lang="en-US" altLang="zh-CN" b="1" dirty="0">
                <a:latin typeface="宋体" panose="02010600030101010101" pitchFamily="2" charset="-122"/>
              </a:rPr>
              <a:t>      </a:t>
            </a:r>
            <a:r>
              <a:rPr lang="zh-CN" altLang="en-US" b="1" dirty="0">
                <a:latin typeface="隶书" panose="02010509060101010101" pitchFamily="49" charset="-122"/>
                <a:ea typeface="隶书" panose="02010509060101010101" pitchFamily="49" charset="-122"/>
              </a:rPr>
              <a:t>总而言之，撰写研究报告，是课题研究的最重要环节。写出一份全面、准确、深刻、有力的研究报告，是为课题研究画上一个完美的句号，也是为今后更科学地工作提供可借鉴的依据。</a:t>
            </a:r>
            <a:endParaRPr lang="zh-CN" altLang="en-US" b="1" dirty="0">
              <a:latin typeface="隶书" panose="02010509060101010101" pitchFamily="49" charset="-122"/>
              <a:ea typeface="隶书" panose="02010509060101010101" pitchFamily="49" charset="-122"/>
            </a:endParaRPr>
          </a:p>
          <a:p>
            <a:pPr algn="ctr">
              <a:lnSpc>
                <a:spcPct val="160000"/>
              </a:lnSpc>
              <a:buNone/>
            </a:pPr>
            <a:endParaRPr lang="zh-CN" altLang="en-US" b="1" dirty="0">
              <a:latin typeface="隶书" panose="02010509060101010101" pitchFamily="49" charset="-122"/>
              <a:ea typeface="隶书" panose="02010509060101010101" pitchFamily="49" charset="-122"/>
            </a:endParaRPr>
          </a:p>
        </p:txBody>
      </p:sp>
      <p:sp>
        <p:nvSpPr>
          <p:cNvPr id="111619" name="标题 111618"/>
          <p:cNvSpPr>
            <a:spLocks noGrp="1"/>
          </p:cNvSpPr>
          <p:nvPr>
            <p:ph type="title"/>
          </p:nvPr>
        </p:nvSpPr>
        <p:spPr>
          <a:xfrm>
            <a:off x="66675" y="442913"/>
            <a:ext cx="6276975" cy="939800"/>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102403">
                                            <p:txEl>
                                              <p:pRg st="0" end="0"/>
                                            </p:txEl>
                                          </p:spTgt>
                                        </p:tgtEl>
                                        <p:attrNameLst>
                                          <p:attrName>style.visibility</p:attrName>
                                        </p:attrNameLst>
                                      </p:cBhvr>
                                      <p:to>
                                        <p:strVal val="visible"/>
                                      </p:to>
                                    </p:set>
                                    <p:anim calcmode="discrete" valueType="clr">
                                      <p:cBhvr override="childStyle">
                                        <p:cTn id="7" dur="500"/>
                                        <p:tgtEl>
                                          <p:spTgt spid="10240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102403">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10240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标题 137218"/>
          <p:cNvSpPr>
            <a:spLocks noGrp="1"/>
          </p:cNvSpPr>
          <p:nvPr/>
        </p:nvSpPr>
        <p:spPr>
          <a:xfrm>
            <a:off x="288925" y="554038"/>
            <a:ext cx="7483475" cy="769938"/>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如何撰写课题给题报告</a:t>
            </a:r>
            <a:endPar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endParaRPr>
          </a:p>
        </p:txBody>
      </p:sp>
      <p:sp>
        <p:nvSpPr>
          <p:cNvPr id="5" name="文本框 4"/>
          <p:cNvSpPr txBox="1"/>
          <p:nvPr/>
        </p:nvSpPr>
        <p:spPr>
          <a:xfrm>
            <a:off x="288925" y="1539875"/>
            <a:ext cx="8683625" cy="4784725"/>
          </a:xfrm>
          <a:prstGeom prst="rect">
            <a:avLst/>
          </a:prstGeom>
          <a:noFill/>
        </p:spPr>
        <p:txBody>
          <a:bodyPr wrap="square" rtlCol="0">
            <a:spAutoFit/>
          </a:bodyPr>
          <a:lstStyle/>
          <a:p>
            <a:pPr algn="l" fontAlgn="base"/>
            <a:r>
              <a:rPr lang="en-US" altLang="zh-CN" sz="2400" strike="noStrike" noProof="1">
                <a:latin typeface="Arial" panose="020B0604020202020204" pitchFamily="34" charset="0"/>
                <a:ea typeface="宋体" panose="02010600030101010101" pitchFamily="2" charset="-122"/>
                <a:cs typeface="+mn-ea"/>
              </a:rPr>
              <a:t>    </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课题研究的材料是结题报告的写作基础。</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巧妇难为无米之炊</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没有广泛、科学、详实的材料，就写不出好的结题报告。结题报告是建立在课题研究的基础之上的，课题研究的过程主要是材料收集、分析、总结的过程。在这个过程中，前期已收集了大量的研究材料、政策文献、实验过程中所得到的新资料等。在撰写结题报告之前，需要对平时积累的研究资料进一步进行梳理，进一步分析、整合、提练概括，通过现象揭示问题的本质。只有全面占有资料、把握资料、吃资料，科学合理地进行分析、推理、判断，才能得出科学的结论。</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5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标题 137218"/>
          <p:cNvSpPr>
            <a:spLocks noGrp="1"/>
          </p:cNvSpPr>
          <p:nvPr/>
        </p:nvSpPr>
        <p:spPr>
          <a:xfrm>
            <a:off x="325438" y="525463"/>
            <a:ext cx="7483475" cy="769938"/>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如何撰写课题结题报告</a:t>
            </a:r>
            <a:endPar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endParaRPr>
          </a:p>
        </p:txBody>
      </p:sp>
      <p:sp>
        <p:nvSpPr>
          <p:cNvPr id="4" name="文本框 3"/>
          <p:cNvSpPr txBox="1"/>
          <p:nvPr/>
        </p:nvSpPr>
        <p:spPr>
          <a:xfrm>
            <a:off x="652463" y="1762125"/>
            <a:ext cx="5719763" cy="2041525"/>
          </a:xfrm>
          <a:prstGeom prst="rect">
            <a:avLst/>
          </a:prstGeom>
          <a:noFill/>
        </p:spPr>
        <p:txBody>
          <a:bodyPr wrap="square" rtlCol="0">
            <a:spAutoFit/>
          </a:bodyPr>
          <a:lstStyle/>
          <a:p>
            <a:pPr algn="l" fontAlgn="base"/>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结题报告主要回答：</a:t>
            </a:r>
            <a:endPar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为什么要进行这项研究？</a:t>
            </a:r>
            <a:br>
              <a:rPr lang="zh-CN" altLang="en-US" sz="3200" b="1">
                <a:solidFill>
                  <a:schemeClr val="tx1"/>
                </a:solidFill>
                <a:effectLst>
                  <a:outerShdw blurRad="38100" dist="19050" dir="2700000" algn="tl" rotWithShape="0">
                    <a:schemeClr val="dk1">
                      <a:alpha val="40000"/>
                    </a:schemeClr>
                  </a:outerShdw>
                </a:effectLst>
              </a:rPr>
            </a:b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课题组是怎样进行研究的？</a:t>
            </a:r>
            <a:endPar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研究取得了哪些成果？</a:t>
            </a:r>
            <a:endPar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标题 137218"/>
          <p:cNvSpPr>
            <a:spLocks noGrp="1"/>
          </p:cNvSpPr>
          <p:nvPr/>
        </p:nvSpPr>
        <p:spPr>
          <a:xfrm>
            <a:off x="288925" y="554036"/>
            <a:ext cx="7483475" cy="769941"/>
          </a:xfrm>
          <a:prstGeom prst="rect">
            <a:avLst/>
          </a:prstGeom>
          <a:solidFill>
            <a:srgbClr val="CCFFCC">
              <a:alpha val="100000"/>
            </a:srgbClr>
          </a:solidFill>
          <a:ln w="9525">
            <a:noFill/>
          </a:ln>
        </p:spPr>
        <p:txBody>
          <a:bodyPr anchor="ctr">
            <a:scene3d>
              <a:camera prst="orthographicFront"/>
              <a:lightRig rig="threePt" dir="t"/>
            </a:scene3d>
          </a:bodyP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如何撰写课题结题报告</a:t>
            </a:r>
            <a:endPar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endParaRPr>
          </a:p>
        </p:txBody>
      </p:sp>
      <p:sp>
        <p:nvSpPr>
          <p:cNvPr id="4" name="文本框 3"/>
          <p:cNvSpPr txBox="1"/>
          <p:nvPr/>
        </p:nvSpPr>
        <p:spPr>
          <a:xfrm>
            <a:off x="222250" y="1622425"/>
            <a:ext cx="8435975" cy="4054475"/>
          </a:xfrm>
          <a:prstGeom prst="rect">
            <a:avLst/>
          </a:prstGeom>
          <a:noFill/>
        </p:spPr>
        <p:txBody>
          <a:bodyPr wrap="square" rtlCol="0">
            <a:spAutoFit/>
          </a:bodyPr>
          <a:lstStyle/>
          <a:p>
            <a:pPr algn="l" fontAlgn="base"/>
            <a:r>
              <a:rPr lang="zh-CN" altLang="en-US" sz="36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结题报告具体内容结构</a:t>
            </a:r>
            <a:endParaRPr lang="zh-CN" altLang="en-US" sz="36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1</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、课题研究的背景</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主要叙述课题提出的背景、选题的依据。</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、课题研究的意义</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包括理论意义和现实意义（可从课题研究的重要性和必要性，以及可能性方面去思考）</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3</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、课题研究的界定</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对课题名称中的一些重要的词语的内涵、课题研究涉及的范围作简单阐述</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标题 137218"/>
          <p:cNvSpPr>
            <a:spLocks noGrp="1"/>
          </p:cNvSpPr>
          <p:nvPr/>
        </p:nvSpPr>
        <p:spPr>
          <a:xfrm>
            <a:off x="288925" y="554038"/>
            <a:ext cx="7483475" cy="769938"/>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如何撰写课题结题报告</a:t>
            </a:r>
            <a:endPar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endParaRPr>
          </a:p>
        </p:txBody>
      </p:sp>
      <p:sp>
        <p:nvSpPr>
          <p:cNvPr id="4" name="文本框 3"/>
          <p:cNvSpPr txBox="1"/>
          <p:nvPr/>
        </p:nvSpPr>
        <p:spPr>
          <a:xfrm>
            <a:off x="139065" y="1325244"/>
            <a:ext cx="8892540" cy="4480560"/>
          </a:xfrm>
          <a:prstGeom prst="rect">
            <a:avLst/>
          </a:prstGeom>
          <a:noFill/>
        </p:spPr>
        <p:txBody>
          <a:bodyPr wrap="square" rtlCol="0">
            <a:spAutoFit/>
            <a:scene3d>
              <a:camera prst="orthographicFront"/>
              <a:lightRig rig="threePt" dir="t"/>
            </a:scene3d>
          </a:bodyPr>
          <a:lstStyle/>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4</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、课题研究的主要目标</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5</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、课题研究的主要内容</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6</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、课题研究的主要方法</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（这一部分一般采用的方法与所研究内容之间的关系稍加说明即可，不要过多。）</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7</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、课题研究的步骤及过程</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4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两者可分开写，也可合在一起写。步骤的陈述比较简单，一般将课题研究分成准备阶段、实施阶段和总结阶段。过程需要详细些，通过回顾、归纳、提炼，具体陈述课题研究的主要过程，以及是采取哪些措施、策略来研究的。它反映了对课题实施方案的落实情况，是对你的这项研究做全面汇报。</a:t>
            </a:r>
            <a:endParaRPr lang="zh-CN" altLang="en-US" sz="24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标题 137218"/>
          <p:cNvSpPr>
            <a:spLocks noGrp="1"/>
          </p:cNvSpPr>
          <p:nvPr/>
        </p:nvSpPr>
        <p:spPr>
          <a:xfrm>
            <a:off x="0" y="180975"/>
            <a:ext cx="7483475" cy="769938"/>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如何撰写课题结题报告</a:t>
            </a:r>
            <a:endPar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endParaRPr>
          </a:p>
        </p:txBody>
      </p:sp>
      <p:sp>
        <p:nvSpPr>
          <p:cNvPr id="124931" name="文本框 1"/>
          <p:cNvSpPr txBox="1"/>
          <p:nvPr/>
        </p:nvSpPr>
        <p:spPr>
          <a:xfrm>
            <a:off x="31750" y="885825"/>
            <a:ext cx="9275763" cy="5638800"/>
          </a:xfrm>
          <a:prstGeom prst="rect">
            <a:avLst/>
          </a:prstGeom>
          <a:noFill/>
          <a:ln w="9525">
            <a:noFill/>
          </a:ln>
        </p:spPr>
        <p:txBody>
          <a:bodyPr wrap="square" anchor="t">
            <a:spAutoFit/>
          </a:bodyPr>
          <a:lstStyle/>
          <a:p>
            <a:pPr lvl="0" indent="0"/>
            <a:r>
              <a:rPr lang="en-US" altLang="zh-CN" sz="2800" b="1">
                <a:solidFill>
                  <a:schemeClr val="tx1"/>
                </a:solidFill>
                <a:latin typeface="Arial" panose="020B0604020202020204" pitchFamily="34" charset="0"/>
                <a:ea typeface="宋体" panose="02010600030101010101" pitchFamily="2" charset="-122"/>
              </a:rPr>
              <a:t>8</a:t>
            </a:r>
            <a:r>
              <a:rPr lang="zh-CN" altLang="en-US" sz="2800" b="1">
                <a:solidFill>
                  <a:schemeClr val="tx1"/>
                </a:solidFill>
                <a:latin typeface="Arial" panose="020B0604020202020204" pitchFamily="34" charset="0"/>
                <a:ea typeface="宋体" panose="02010600030101010101" pitchFamily="2" charset="-122"/>
              </a:rPr>
              <a:t>、课题的研究成果</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400" b="1">
                <a:solidFill>
                  <a:schemeClr val="tx1"/>
                </a:solidFill>
                <a:latin typeface="Arial" panose="020B0604020202020204" pitchFamily="34" charset="0"/>
                <a:ea typeface="宋体" panose="02010600030101010101" pitchFamily="2" charset="-122"/>
              </a:rPr>
              <a:t>        这个部分包括课题研究的结论和成果，是结题报告中最重要的部分，能否全面、准确地反映课题研究的基本情况，使课题研究成果得以推广和借鉴，关键看这部分。</a:t>
            </a:r>
            <a:endParaRPr lang="zh-CN" altLang="en-US" sz="2400" b="1">
              <a:solidFill>
                <a:schemeClr val="tx1"/>
              </a:solidFill>
              <a:latin typeface="Arial" panose="020B0604020202020204" pitchFamily="34" charset="0"/>
              <a:ea typeface="宋体" panose="02010600030101010101" pitchFamily="2" charset="-122"/>
            </a:endParaRPr>
          </a:p>
          <a:p>
            <a:pPr lvl="0" indent="0"/>
            <a:r>
              <a:rPr lang="zh-CN" altLang="en-US" sz="2400" b="1">
                <a:solidFill>
                  <a:schemeClr val="tx1"/>
                </a:solidFill>
                <a:latin typeface="Arial" panose="020B0604020202020204" pitchFamily="34" charset="0"/>
                <a:ea typeface="宋体" panose="02010600030101010101" pitchFamily="2" charset="-122"/>
              </a:rPr>
              <a:t>       研究结论是针对课题研究的问题作出回答，是整个研究的结晶。其内容包括，对研究总体性的判断，对研究假设的总结性见解；提出切实可行的解决问题的策略和措施等。</a:t>
            </a:r>
            <a:endParaRPr lang="zh-CN" altLang="en-US" sz="2400" b="1">
              <a:solidFill>
                <a:schemeClr val="tx1"/>
              </a:solidFill>
              <a:latin typeface="Arial" panose="020B0604020202020204" pitchFamily="34" charset="0"/>
              <a:ea typeface="宋体" panose="02010600030101010101" pitchFamily="2" charset="-122"/>
            </a:endParaRPr>
          </a:p>
          <a:p>
            <a:pPr lvl="0" indent="0"/>
            <a:r>
              <a:rPr lang="zh-CN" altLang="en-US" sz="2400" b="1">
                <a:solidFill>
                  <a:schemeClr val="tx1"/>
                </a:solidFill>
                <a:latin typeface="Arial" panose="020B0604020202020204" pitchFamily="34" charset="0"/>
                <a:ea typeface="宋体" panose="02010600030101010101" pitchFamily="2" charset="-122"/>
              </a:rPr>
              <a:t>       研究成果从实践成果和理论成果两个方面去陈述。理论成果可以是研究所得的新观点、新认识、包括课题研究的论文发表或获奖情况，论文集等。实践成果包括优秀的教案或教学活动设计汇编、个案汇编、实验课、示范课、观摩课（课件）的获奖情况，学生作品集、情况汇总等。</a:t>
            </a:r>
            <a:endParaRPr lang="zh-CN" altLang="en-US" sz="2400" b="1">
              <a:solidFill>
                <a:schemeClr val="tx1"/>
              </a:solidFill>
              <a:latin typeface="Arial" panose="020B0604020202020204" pitchFamily="34" charset="0"/>
              <a:ea typeface="宋体" panose="02010600030101010101" pitchFamily="2" charset="-122"/>
            </a:endParaRPr>
          </a:p>
          <a:p>
            <a:pPr lvl="0" indent="0"/>
            <a:r>
              <a:rPr lang="zh-CN" altLang="en-US" sz="2400" b="1">
                <a:solidFill>
                  <a:schemeClr val="tx1"/>
                </a:solidFill>
                <a:latin typeface="Arial" panose="020B0604020202020204" pitchFamily="34" charset="0"/>
                <a:ea typeface="宋体" panose="02010600030101010101" pitchFamily="2" charset="-122"/>
              </a:rPr>
              <a:t>     成果较多也可通过列表呈现，但接下来需要对成果的主要思想观点作出阐述。这是课题最终成果的重中之重。也是课题报告最核心的部分。</a:t>
            </a:r>
            <a:endParaRPr lang="zh-CN" altLang="en-US" sz="2400" b="1">
              <a:solidFill>
                <a:schemeClr val="tx1"/>
              </a:solidFill>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5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标题 137218"/>
          <p:cNvSpPr>
            <a:spLocks noGrp="1"/>
          </p:cNvSpPr>
          <p:nvPr/>
        </p:nvSpPr>
        <p:spPr>
          <a:xfrm>
            <a:off x="0" y="180975"/>
            <a:ext cx="7483475" cy="769938"/>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如何撰写课题结题报告</a:t>
            </a:r>
            <a:endParaRPr lang="zh-CN" altLang="en-US" sz="4400" b="1" strike="noStrike" kern="1200" baseline="0" noProof="1">
              <a:solidFill>
                <a:srgbClr val="FF0000"/>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endParaRPr>
          </a:p>
        </p:txBody>
      </p:sp>
      <p:sp>
        <p:nvSpPr>
          <p:cNvPr id="125955" name="文本框 1"/>
          <p:cNvSpPr txBox="1"/>
          <p:nvPr/>
        </p:nvSpPr>
        <p:spPr>
          <a:xfrm>
            <a:off x="222250" y="1146175"/>
            <a:ext cx="8886825" cy="3567113"/>
          </a:xfrm>
          <a:prstGeom prst="rect">
            <a:avLst/>
          </a:prstGeom>
          <a:noFill/>
          <a:ln w="9525">
            <a:noFill/>
          </a:ln>
        </p:spPr>
        <p:txBody>
          <a:bodyPr wrap="square" anchor="t">
            <a:spAutoFit/>
          </a:bodyPr>
          <a:lstStyle/>
          <a:p>
            <a:pPr lvl="0" indent="0"/>
            <a:r>
              <a:rPr lang="en-US" altLang="zh-CN" sz="3200" b="1">
                <a:solidFill>
                  <a:schemeClr val="tx1"/>
                </a:solidFill>
                <a:latin typeface="Arial" panose="020B0604020202020204" pitchFamily="34" charset="0"/>
                <a:ea typeface="宋体" panose="02010600030101010101" pitchFamily="2" charset="-122"/>
              </a:rPr>
              <a:t>9</a:t>
            </a:r>
            <a:r>
              <a:rPr lang="zh-CN" altLang="en-US" sz="3200" b="1">
                <a:solidFill>
                  <a:schemeClr val="tx1"/>
                </a:solidFill>
                <a:latin typeface="Arial" panose="020B0604020202020204" pitchFamily="34" charset="0"/>
                <a:ea typeface="宋体" panose="02010600030101010101" pitchFamily="2" charset="-122"/>
              </a:rPr>
              <a:t>、研究反思及今后设想</a:t>
            </a:r>
            <a:endParaRPr lang="zh-CN" altLang="en-US" sz="3200" b="1">
              <a:solidFill>
                <a:schemeClr val="tx1"/>
              </a:solidFill>
              <a:latin typeface="Arial" panose="020B0604020202020204" pitchFamily="34" charset="0"/>
              <a:ea typeface="宋体" panose="02010600030101010101" pitchFamily="2" charset="-122"/>
            </a:endParaRPr>
          </a:p>
          <a:p>
            <a:pPr lvl="0" indent="0"/>
            <a:r>
              <a:rPr lang="zh-CN" altLang="en-US" sz="2400">
                <a:latin typeface="Arial" panose="020B0604020202020204" pitchFamily="34" charset="0"/>
                <a:ea typeface="宋体" panose="02010600030101010101" pitchFamily="2" charset="-122"/>
              </a:rPr>
              <a:t>       </a:t>
            </a:r>
            <a:r>
              <a:rPr lang="zh-CN" altLang="en-US" sz="2800" b="1">
                <a:solidFill>
                  <a:srgbClr val="0D0D0D"/>
                </a:solidFill>
                <a:latin typeface="Arial" panose="020B0604020202020204" pitchFamily="34" charset="0"/>
                <a:ea typeface="宋体" panose="02010600030101010101" pitchFamily="2" charset="-122"/>
              </a:rPr>
              <a:t>研究的反思部分讨论该研究局限性、尚待解决的问题，陈述要求简单。但找的问题要准确、中肯。</a:t>
            </a:r>
            <a:endParaRPr lang="zh-CN" altLang="en-US" sz="2800" b="1">
              <a:solidFill>
                <a:srgbClr val="0D0D0D"/>
              </a:solidFill>
              <a:latin typeface="Arial" panose="020B0604020202020204" pitchFamily="34" charset="0"/>
              <a:ea typeface="宋体" panose="02010600030101010101" pitchFamily="2" charset="-122"/>
            </a:endParaRPr>
          </a:p>
          <a:p>
            <a:pPr lvl="0" indent="0"/>
            <a:r>
              <a:rPr lang="zh-CN" altLang="en-US" sz="2800" b="1">
                <a:solidFill>
                  <a:srgbClr val="0D0D0D"/>
                </a:solidFill>
                <a:latin typeface="Arial" panose="020B0604020202020204" pitchFamily="34" charset="0"/>
                <a:ea typeface="宋体" panose="02010600030101010101" pitchFamily="2" charset="-122"/>
              </a:rPr>
              <a:t>       今后的设想部分，主要陈述准备如何开展后续研究、课题的应用价值和推广可能性，或者如何开展推广性研究。</a:t>
            </a:r>
            <a:endParaRPr lang="zh-CN" altLang="en-US" sz="2800" b="1">
              <a:solidFill>
                <a:srgbClr val="0D0D0D"/>
              </a:solidFill>
              <a:latin typeface="Arial" panose="020B0604020202020204" pitchFamily="34" charset="0"/>
              <a:ea typeface="宋体" panose="02010600030101010101" pitchFamily="2" charset="-122"/>
            </a:endParaRPr>
          </a:p>
          <a:p>
            <a:pPr lvl="0" indent="0"/>
            <a:r>
              <a:rPr lang="zh-CN" altLang="en-US" sz="2800" b="1">
                <a:solidFill>
                  <a:srgbClr val="0D0D0D"/>
                </a:solidFill>
                <a:latin typeface="Arial" panose="020B0604020202020204" pitchFamily="34" charset="0"/>
                <a:ea typeface="宋体" panose="02010600030101010101" pitchFamily="2" charset="-122"/>
              </a:rPr>
              <a:t>      参考文献：列文献时应标以序号、作者、文献名称、出版单位、时间及页码。</a:t>
            </a:r>
            <a:endParaRPr lang="zh-CN" altLang="en-US" sz="2800" b="1">
              <a:solidFill>
                <a:srgbClr val="0D0D0D"/>
              </a:solidFill>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201" name="图片 12902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79202" name="标题 129026"/>
          <p:cNvSpPr>
            <a:spLocks noGrp="1"/>
          </p:cNvSpPr>
          <p:nvPr>
            <p:ph type="title"/>
          </p:nvPr>
        </p:nvSpPr>
        <p:spPr>
          <a:xfrm>
            <a:off x="452486" y="1069376"/>
            <a:ext cx="8229600" cy="855662"/>
          </a:xfrm>
        </p:spPr>
        <p:txBody>
          <a:bodyPr anchor="ctr"/>
          <a:lstStyle/>
          <a:p>
            <a:pPr algn="l"/>
            <a:r>
              <a:rPr lang="en-US" altLang="zh-CN" sz="3000" b="1" dirty="0">
                <a:solidFill>
                  <a:srgbClr val="3333FF"/>
                </a:solidFill>
              </a:rPr>
              <a:t>  </a:t>
            </a:r>
            <a:r>
              <a:rPr lang="zh-CN" altLang="en-US" sz="3600" b="1" dirty="0">
                <a:solidFill>
                  <a:srgbClr val="3333FF"/>
                </a:solidFill>
              </a:rPr>
              <a:t>做好教育课题研究的行动五策略</a:t>
            </a:r>
            <a:r>
              <a:rPr lang="zh-CN" altLang="en-US" sz="5400" dirty="0"/>
              <a:t> </a:t>
            </a:r>
            <a:endParaRPr lang="zh-CN" altLang="en-US" dirty="0"/>
          </a:p>
        </p:txBody>
      </p:sp>
      <p:sp>
        <p:nvSpPr>
          <p:cNvPr id="129028" name="内容占位符 129027"/>
          <p:cNvSpPr>
            <a:spLocks noGrp="1"/>
          </p:cNvSpPr>
          <p:nvPr>
            <p:ph idx="1"/>
          </p:nvPr>
        </p:nvSpPr>
        <p:spPr>
          <a:xfrm>
            <a:off x="457200" y="2133600"/>
            <a:ext cx="8229600" cy="3992563"/>
          </a:xfrm>
        </p:spPr>
        <p:txBody>
          <a:bodyPr anchor="t"/>
          <a:lstStyle/>
          <a:p>
            <a:pPr fontAlgn="t">
              <a:lnSpc>
                <a:spcPct val="130000"/>
              </a:lnSpc>
              <a:buNone/>
            </a:pPr>
            <a:r>
              <a:rPr lang="en-US" altLang="zh-CN" sz="2800" b="1" dirty="0">
                <a:solidFill>
                  <a:srgbClr val="FF0000"/>
                </a:solidFill>
                <a:latin typeface="宋体" panose="02010600030101010101" pitchFamily="2" charset="-122"/>
              </a:rPr>
              <a:t>  1.</a:t>
            </a:r>
            <a:r>
              <a:rPr lang="zh-CN" altLang="en-US" sz="2800" b="1" dirty="0">
                <a:solidFill>
                  <a:srgbClr val="FF0000"/>
                </a:solidFill>
                <a:latin typeface="宋体" panose="02010600030101010101" pitchFamily="2" charset="-122"/>
              </a:rPr>
              <a:t>自我提升</a:t>
            </a:r>
            <a:endParaRPr lang="zh-CN" altLang="en-US" sz="2800" b="1" dirty="0">
              <a:latin typeface="宋体" panose="02010600030101010101" pitchFamily="2" charset="-122"/>
            </a:endParaRPr>
          </a:p>
          <a:p>
            <a:pPr fontAlgn="ctr">
              <a:lnSpc>
                <a:spcPct val="130000"/>
              </a:lnSpc>
              <a:buNone/>
            </a:pPr>
            <a:r>
              <a:rPr lang="zh-CN" altLang="en-US" sz="2800" b="1" dirty="0">
                <a:latin typeface="宋体" panose="02010600030101010101" pitchFamily="2" charset="-122"/>
              </a:rPr>
              <a:t>      加强学习，更新观念，不断提高科研意识，这是做好教育科研课题研究工作的前提和基础。平时要注意把握先进的教育理念，不断提升思想、理论和能力素养，牢固树立问题意识、研究意识、理论意识和道德意识。</a:t>
            </a:r>
            <a:r>
              <a:rPr lang="zh-CN" altLang="en-US" sz="2800" dirty="0">
                <a:latin typeface="宋体" panose="02010600030101010101" pitchFamily="2" charset="-122"/>
              </a:rPr>
              <a:t> </a:t>
            </a:r>
            <a:endParaRPr lang="zh-CN" altLang="en-US" sz="2800" dirty="0">
              <a:latin typeface="宋体" panose="02010600030101010101" pitchFamily="2" charset="-122"/>
            </a:endParaRPr>
          </a:p>
        </p:txBody>
      </p:sp>
      <p:sp>
        <p:nvSpPr>
          <p:cNvPr id="2" name="文本框 1"/>
          <p:cNvSpPr txBox="1"/>
          <p:nvPr/>
        </p:nvSpPr>
        <p:spPr>
          <a:xfrm>
            <a:off x="452486" y="395702"/>
            <a:ext cx="2751419" cy="769441"/>
          </a:xfrm>
          <a:prstGeom prst="rect">
            <a:avLst/>
          </a:prstGeom>
          <a:noFill/>
        </p:spPr>
        <p:txBody>
          <a:bodyPr wrap="square" rtlCol="0">
            <a:spAutoFit/>
          </a:bodyPr>
          <a:lstStyle/>
          <a:p>
            <a:r>
              <a:rPr lang="zh-CN" altLang="en-US" b="1" dirty="0"/>
              <a:t>三、总结</a:t>
            </a:r>
            <a:endParaRPr lang="zh-CN" altLang="en-US"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29028">
                                            <p:txEl>
                                              <p:pRg st="0" end="0"/>
                                            </p:txEl>
                                          </p:spTgt>
                                        </p:tgtEl>
                                        <p:attrNameLst>
                                          <p:attrName>style.visibility</p:attrName>
                                        </p:attrNameLst>
                                      </p:cBhvr>
                                      <p:to>
                                        <p:strVal val="visible"/>
                                      </p:to>
                                    </p:set>
                                    <p:animEffect transition="in" filter="wedge">
                                      <p:cBhvr>
                                        <p:cTn id="7" dur="1000"/>
                                        <p:tgtEl>
                                          <p:spTgt spid="129028">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29028">
                                            <p:txEl>
                                              <p:pRg st="1" end="1"/>
                                            </p:txEl>
                                          </p:spTgt>
                                        </p:tgtEl>
                                        <p:attrNameLst>
                                          <p:attrName>style.visibility</p:attrName>
                                        </p:attrNameLst>
                                      </p:cBhvr>
                                      <p:to>
                                        <p:strVal val="visible"/>
                                      </p:to>
                                    </p:set>
                                    <p:animEffect transition="in" filter="wedge">
                                      <p:cBhvr>
                                        <p:cTn id="10" dur="1000"/>
                                        <p:tgtEl>
                                          <p:spTgt spid="1290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25" name="图片 13004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0052" name="内容占位符 130051"/>
          <p:cNvSpPr>
            <a:spLocks noGrp="1"/>
          </p:cNvSpPr>
          <p:nvPr>
            <p:ph idx="1"/>
          </p:nvPr>
        </p:nvSpPr>
        <p:spPr>
          <a:xfrm>
            <a:off x="457200" y="1125538"/>
            <a:ext cx="8229600" cy="5000625"/>
          </a:xfrm>
        </p:spPr>
        <p:txBody>
          <a:bodyPr anchor="t"/>
          <a:lstStyle/>
          <a:p>
            <a:pPr>
              <a:lnSpc>
                <a:spcPct val="130000"/>
              </a:lnSpc>
              <a:buNone/>
            </a:pPr>
            <a:r>
              <a:rPr lang="en-US" altLang="zh-CN" sz="2600" b="1" dirty="0">
                <a:latin typeface="宋体" panose="02010600030101010101" pitchFamily="2" charset="-122"/>
              </a:rPr>
              <a:t> </a:t>
            </a:r>
            <a:r>
              <a:rPr lang="en-US" altLang="zh-CN" sz="2600" b="1" dirty="0">
                <a:solidFill>
                  <a:srgbClr val="FF0000"/>
                </a:solidFill>
                <a:latin typeface="宋体" panose="02010600030101010101" pitchFamily="2" charset="-122"/>
              </a:rPr>
              <a:t> </a:t>
            </a:r>
            <a:r>
              <a:rPr lang="en-US" altLang="zh-CN" sz="2800" b="1" dirty="0">
                <a:solidFill>
                  <a:srgbClr val="FF0000"/>
                </a:solidFill>
                <a:latin typeface="宋体" panose="02010600030101010101" pitchFamily="2" charset="-122"/>
              </a:rPr>
              <a:t>2.</a:t>
            </a:r>
            <a:r>
              <a:rPr lang="zh-CN" altLang="en-US" sz="2800" b="1" dirty="0">
                <a:solidFill>
                  <a:srgbClr val="FF0000"/>
                </a:solidFill>
                <a:latin typeface="宋体" panose="02010600030101010101" pitchFamily="2" charset="-122"/>
              </a:rPr>
              <a:t>规范研究</a:t>
            </a:r>
            <a:endParaRPr lang="zh-CN" altLang="en-US" sz="2800" b="1" dirty="0">
              <a:latin typeface="宋体" panose="02010600030101010101" pitchFamily="2" charset="-122"/>
            </a:endParaRPr>
          </a:p>
          <a:p>
            <a:pPr>
              <a:lnSpc>
                <a:spcPct val="130000"/>
              </a:lnSpc>
              <a:buNone/>
            </a:pPr>
            <a:r>
              <a:rPr lang="zh-CN" altLang="en-US" sz="2800" b="1" dirty="0">
                <a:latin typeface="宋体" panose="02010600030101010101" pitchFamily="2" charset="-122"/>
              </a:rPr>
              <a:t>      把握好课题研究的三个阶段、八大要素的关键环节，坚持边学习、边研究、边实践，遵循“实践</a:t>
            </a:r>
            <a:r>
              <a:rPr lang="en-US" altLang="zh-CN" sz="2800" b="1" dirty="0">
                <a:latin typeface="宋体" panose="02010600030101010101" pitchFamily="2" charset="-122"/>
              </a:rPr>
              <a:t>—</a:t>
            </a:r>
            <a:r>
              <a:rPr lang="zh-CN" altLang="en-US" sz="2800" b="1" dirty="0">
                <a:latin typeface="宋体" panose="02010600030101010101" pitchFamily="2" charset="-122"/>
              </a:rPr>
              <a:t>研究</a:t>
            </a:r>
            <a:r>
              <a:rPr lang="en-US" altLang="zh-CN" sz="2800" b="1" dirty="0">
                <a:latin typeface="宋体" panose="02010600030101010101" pitchFamily="2" charset="-122"/>
              </a:rPr>
              <a:t>—</a:t>
            </a:r>
            <a:r>
              <a:rPr lang="zh-CN" altLang="en-US" sz="2800" b="1" dirty="0">
                <a:latin typeface="宋体" panose="02010600030101010101" pitchFamily="2" charset="-122"/>
              </a:rPr>
              <a:t>再实践</a:t>
            </a:r>
            <a:r>
              <a:rPr lang="en-US" altLang="zh-CN" sz="2800" b="1" dirty="0">
                <a:latin typeface="宋体" panose="02010600030101010101" pitchFamily="2" charset="-122"/>
              </a:rPr>
              <a:t>—</a:t>
            </a:r>
            <a:r>
              <a:rPr lang="zh-CN" altLang="en-US" sz="2800" b="1" dirty="0">
                <a:latin typeface="宋体" panose="02010600030101010101" pitchFamily="2" charset="-122"/>
              </a:rPr>
              <a:t>再研究”的螺旋上升的循环规律，避免</a:t>
            </a:r>
            <a:r>
              <a:rPr lang="zh-CN" altLang="en-US" sz="2800" b="1" dirty="0">
                <a:solidFill>
                  <a:srgbClr val="800000"/>
                </a:solidFill>
                <a:latin typeface="宋体" panose="02010600030101010101" pitchFamily="2" charset="-122"/>
              </a:rPr>
              <a:t>重功利轻实效</a:t>
            </a:r>
            <a:r>
              <a:rPr lang="zh-CN" altLang="en-US" sz="2800" b="1" dirty="0">
                <a:latin typeface="宋体" panose="02010600030101010101" pitchFamily="2" charset="-122"/>
              </a:rPr>
              <a:t>、</a:t>
            </a:r>
            <a:r>
              <a:rPr lang="zh-CN" altLang="en-US" sz="2800" b="1" dirty="0">
                <a:solidFill>
                  <a:srgbClr val="800000"/>
                </a:solidFill>
                <a:latin typeface="宋体" panose="02010600030101010101" pitchFamily="2" charset="-122"/>
              </a:rPr>
              <a:t>重立项轻开题</a:t>
            </a:r>
            <a:r>
              <a:rPr lang="zh-CN" altLang="en-US" sz="2800" b="1" dirty="0">
                <a:latin typeface="宋体" panose="02010600030101010101" pitchFamily="2" charset="-122"/>
              </a:rPr>
              <a:t>、</a:t>
            </a:r>
            <a:r>
              <a:rPr lang="zh-CN" altLang="en-US" sz="2800" b="1" dirty="0">
                <a:solidFill>
                  <a:srgbClr val="800000"/>
                </a:solidFill>
                <a:latin typeface="宋体" panose="02010600030101010101" pitchFamily="2" charset="-122"/>
              </a:rPr>
              <a:t>重结果轻过程</a:t>
            </a:r>
            <a:r>
              <a:rPr lang="zh-CN" altLang="en-US" sz="2800" b="1" dirty="0">
                <a:latin typeface="宋体" panose="02010600030101010101" pitchFamily="2" charset="-122"/>
              </a:rPr>
              <a:t>、</a:t>
            </a:r>
            <a:r>
              <a:rPr lang="zh-CN" altLang="en-US" sz="2800" b="1" dirty="0">
                <a:solidFill>
                  <a:srgbClr val="800000"/>
                </a:solidFill>
                <a:latin typeface="宋体" panose="02010600030101010101" pitchFamily="2" charset="-122"/>
              </a:rPr>
              <a:t>重评奖轻践行</a:t>
            </a:r>
            <a:r>
              <a:rPr lang="zh-CN" altLang="en-US" sz="2800" b="1" dirty="0">
                <a:latin typeface="宋体" panose="02010600030101010101" pitchFamily="2" charset="-122"/>
              </a:rPr>
              <a:t>的四种倾向，确保课题研究的规范性、完整性和有效性。</a:t>
            </a:r>
            <a:endParaRPr lang="zh-CN" altLang="en-US" sz="28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30052">
                                            <p:txEl>
                                              <p:pRg st="0" end="0"/>
                                            </p:txEl>
                                          </p:spTgt>
                                        </p:tgtEl>
                                        <p:attrNameLst>
                                          <p:attrName>style.visibility</p:attrName>
                                        </p:attrNameLst>
                                      </p:cBhvr>
                                      <p:to>
                                        <p:strVal val="visible"/>
                                      </p:to>
                                    </p:set>
                                    <p:animEffect transition="in" filter="wedge">
                                      <p:cBhvr>
                                        <p:cTn id="7" dur="1000"/>
                                        <p:tgtEl>
                                          <p:spTgt spid="130052">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30052">
                                            <p:txEl>
                                              <p:pRg st="1" end="1"/>
                                            </p:txEl>
                                          </p:spTgt>
                                        </p:tgtEl>
                                        <p:attrNameLst>
                                          <p:attrName>style.visibility</p:attrName>
                                        </p:attrNameLst>
                                      </p:cBhvr>
                                      <p:to>
                                        <p:strVal val="visible"/>
                                      </p:to>
                                    </p:set>
                                    <p:animEffect transition="in" filter="wedge">
                                      <p:cBhvr>
                                        <p:cTn id="10" dur="1000"/>
                                        <p:tgtEl>
                                          <p:spTgt spid="1300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249" name="图片 13107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1076" name="内容占位符 131075"/>
          <p:cNvSpPr>
            <a:spLocks noGrp="1"/>
          </p:cNvSpPr>
          <p:nvPr>
            <p:ph idx="1"/>
          </p:nvPr>
        </p:nvSpPr>
        <p:spPr>
          <a:xfrm>
            <a:off x="179695" y="692810"/>
            <a:ext cx="8928620" cy="5544478"/>
          </a:xfrm>
        </p:spPr>
        <p:txBody>
          <a:bodyPr anchor="t"/>
          <a:lstStyle/>
          <a:p>
            <a:pPr>
              <a:lnSpc>
                <a:spcPct val="120000"/>
              </a:lnSpc>
              <a:buNone/>
            </a:pPr>
            <a:r>
              <a:rPr lang="en-US" altLang="zh-CN" sz="2600" b="1" dirty="0">
                <a:solidFill>
                  <a:srgbClr val="FF0000"/>
                </a:solidFill>
                <a:latin typeface="宋体" panose="02010600030101010101" pitchFamily="2" charset="-122"/>
              </a:rPr>
              <a:t>  </a:t>
            </a:r>
            <a:r>
              <a:rPr lang="en-US" altLang="zh-CN" sz="2800" b="1" dirty="0">
                <a:solidFill>
                  <a:srgbClr val="FF0000"/>
                </a:solidFill>
                <a:latin typeface="宋体" panose="02010600030101010101" pitchFamily="2" charset="-122"/>
              </a:rPr>
              <a:t>3.</a:t>
            </a:r>
            <a:r>
              <a:rPr lang="zh-CN" altLang="en-US" sz="2800" b="1" dirty="0">
                <a:solidFill>
                  <a:srgbClr val="FF0000"/>
                </a:solidFill>
                <a:latin typeface="宋体" panose="02010600030101010101" pitchFamily="2" charset="-122"/>
              </a:rPr>
              <a:t>活用科研方法</a:t>
            </a:r>
            <a:endParaRPr lang="zh-CN" altLang="en-US" sz="2800" b="1" dirty="0">
              <a:latin typeface="宋体" panose="02010600030101010101" pitchFamily="2" charset="-122"/>
            </a:endParaRPr>
          </a:p>
          <a:p>
            <a:pPr>
              <a:lnSpc>
                <a:spcPct val="120000"/>
              </a:lnSpc>
              <a:buNone/>
            </a:pPr>
            <a:r>
              <a:rPr lang="zh-CN" altLang="en-US" sz="2800" b="1" dirty="0">
                <a:latin typeface="宋体" panose="02010600030101010101" pitchFamily="2" charset="-122"/>
              </a:rPr>
              <a:t>      根据课题研究前期、中期、后期的不同任务，有针对性地活用恰当的科研方法，确保课题研究的有效性。</a:t>
            </a:r>
            <a:endParaRPr lang="zh-CN" altLang="en-US" sz="2800" b="1" dirty="0">
              <a:latin typeface="宋体" panose="02010600030101010101" pitchFamily="2" charset="-122"/>
            </a:endParaRPr>
          </a:p>
          <a:p>
            <a:pPr>
              <a:lnSpc>
                <a:spcPct val="120000"/>
              </a:lnSpc>
              <a:buNone/>
            </a:pPr>
            <a:endParaRPr lang="zh-CN" altLang="en-US" sz="2800" b="1" dirty="0">
              <a:latin typeface="宋体" panose="02010600030101010101" pitchFamily="2" charset="-122"/>
            </a:endParaRPr>
          </a:p>
          <a:p>
            <a:pPr>
              <a:lnSpc>
                <a:spcPct val="120000"/>
              </a:lnSpc>
              <a:buNone/>
            </a:pPr>
            <a:r>
              <a:rPr lang="zh-CN" altLang="en-US" sz="2800" b="1" dirty="0">
                <a:latin typeface="宋体" panose="02010600030101010101" pitchFamily="2" charset="-122"/>
              </a:rPr>
              <a:t>  </a:t>
            </a:r>
            <a:r>
              <a:rPr lang="en-US" altLang="zh-CN" sz="2800" b="1" dirty="0">
                <a:solidFill>
                  <a:srgbClr val="FF0000"/>
                </a:solidFill>
                <a:latin typeface="宋体" panose="02010600030101010101" pitchFamily="2" charset="-122"/>
              </a:rPr>
              <a:t>4.</a:t>
            </a:r>
            <a:r>
              <a:rPr lang="zh-CN" altLang="en-US" sz="2800" b="1" dirty="0">
                <a:solidFill>
                  <a:srgbClr val="FF0000"/>
                </a:solidFill>
                <a:latin typeface="宋体" panose="02010600030101010101" pitchFamily="2" charset="-122"/>
              </a:rPr>
              <a:t>牢记细节</a:t>
            </a:r>
            <a:endParaRPr lang="zh-CN" altLang="en-US" sz="2800" b="1" dirty="0">
              <a:latin typeface="宋体" panose="02010600030101010101" pitchFamily="2" charset="-122"/>
            </a:endParaRPr>
          </a:p>
          <a:p>
            <a:pPr>
              <a:lnSpc>
                <a:spcPct val="120000"/>
              </a:lnSpc>
              <a:buNone/>
            </a:pPr>
            <a:r>
              <a:rPr lang="zh-CN" altLang="en-US" sz="2800" b="1" dirty="0">
                <a:latin typeface="宋体" panose="02010600030101010101" pitchFamily="2" charset="-122"/>
              </a:rPr>
              <a:t>      做到制定的课题研究方案要翔实、准确；建立的研究制度要详细、全面；研究实施的过程要扎实、严谨；课题档案建设要细致、完整；结题总结要全面，突出亮点和创新点。</a:t>
            </a:r>
            <a:endParaRPr lang="zh-CN" altLang="en-US" sz="28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31076">
                                            <p:txEl>
                                              <p:pRg st="0" end="0"/>
                                            </p:txEl>
                                          </p:spTgt>
                                        </p:tgtEl>
                                        <p:attrNameLst>
                                          <p:attrName>style.visibility</p:attrName>
                                        </p:attrNameLst>
                                      </p:cBhvr>
                                      <p:to>
                                        <p:strVal val="visible"/>
                                      </p:to>
                                    </p:set>
                                    <p:animEffect transition="in" filter="wedge">
                                      <p:cBhvr>
                                        <p:cTn id="7" dur="1000"/>
                                        <p:tgtEl>
                                          <p:spTgt spid="131076">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31076">
                                            <p:txEl>
                                              <p:pRg st="1" end="1"/>
                                            </p:txEl>
                                          </p:spTgt>
                                        </p:tgtEl>
                                        <p:attrNameLst>
                                          <p:attrName>style.visibility</p:attrName>
                                        </p:attrNameLst>
                                      </p:cBhvr>
                                      <p:to>
                                        <p:strVal val="visible"/>
                                      </p:to>
                                    </p:set>
                                    <p:animEffect transition="in" filter="wedge">
                                      <p:cBhvr>
                                        <p:cTn id="10" dur="1000"/>
                                        <p:tgtEl>
                                          <p:spTgt spid="13107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131076">
                                            <p:txEl>
                                              <p:pRg st="3" end="3"/>
                                            </p:txEl>
                                          </p:spTgt>
                                        </p:tgtEl>
                                        <p:attrNameLst>
                                          <p:attrName>style.visibility</p:attrName>
                                        </p:attrNameLst>
                                      </p:cBhvr>
                                      <p:to>
                                        <p:strVal val="visible"/>
                                      </p:to>
                                    </p:set>
                                    <p:animEffect transition="in" filter="wedge">
                                      <p:cBhvr>
                                        <p:cTn id="15" dur="1000"/>
                                        <p:tgtEl>
                                          <p:spTgt spid="131076">
                                            <p:txEl>
                                              <p:pRg st="3" end="3"/>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131076">
                                            <p:txEl>
                                              <p:pRg st="4" end="4"/>
                                            </p:txEl>
                                          </p:spTgt>
                                        </p:tgtEl>
                                        <p:attrNameLst>
                                          <p:attrName>style.visibility</p:attrName>
                                        </p:attrNameLst>
                                      </p:cBhvr>
                                      <p:to>
                                        <p:strVal val="visible"/>
                                      </p:to>
                                    </p:set>
                                    <p:animEffect transition="in" filter="wedge">
                                      <p:cBhvr>
                                        <p:cTn id="18" dur="1000"/>
                                        <p:tgtEl>
                                          <p:spTgt spid="1310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85725" y="473075"/>
            <a:ext cx="8305800" cy="1555750"/>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3555" name="文本框 2"/>
          <p:cNvSpPr txBox="1"/>
          <p:nvPr/>
        </p:nvSpPr>
        <p:spPr>
          <a:xfrm>
            <a:off x="0" y="352425"/>
            <a:ext cx="6403975"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
        <p:nvSpPr>
          <p:cNvPr id="3" name="文本框 2"/>
          <p:cNvSpPr txBox="1"/>
          <p:nvPr/>
        </p:nvSpPr>
        <p:spPr>
          <a:xfrm>
            <a:off x="111125" y="1296988"/>
            <a:ext cx="9317038" cy="944563"/>
          </a:xfrm>
          <a:prstGeom prst="rect">
            <a:avLst/>
          </a:prstGeom>
          <a:noFill/>
        </p:spPr>
        <p:txBody>
          <a:bodyPr wrap="square" rtlCol="0">
            <a:spAutoFit/>
          </a:bodyPr>
          <a:lstStyle/>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第一步：确定选题。问题即课题，发现问题与困惑，确定研究方向和范围</a:t>
            </a:r>
            <a:endParaRPr lang="zh-CN" altLang="en-US" sz="2800" b="1" strike="noStrike" noProof="1">
              <a:solidFill>
                <a:schemeClr val="tx1"/>
              </a:solidFill>
              <a:effectLst>
                <a:outerShdw blurRad="38100" dist="19050" dir="2700000" algn="tl" rotWithShape="0">
                  <a:schemeClr val="dk1">
                    <a:alpha val="40000"/>
                  </a:schemeClr>
                </a:outerShdw>
              </a:effectLst>
              <a:cs typeface="+mn-ea"/>
              <a:sym typeface="+mn-ea"/>
            </a:endParaRPr>
          </a:p>
        </p:txBody>
      </p:sp>
      <p:sp>
        <p:nvSpPr>
          <p:cNvPr id="4" name="文本框 3"/>
          <p:cNvSpPr txBox="1"/>
          <p:nvPr/>
        </p:nvSpPr>
        <p:spPr>
          <a:xfrm>
            <a:off x="111125" y="2330450"/>
            <a:ext cx="8921750" cy="944563"/>
          </a:xfrm>
          <a:prstGeom prst="rect">
            <a:avLst/>
          </a:prstGeom>
          <a:noFill/>
          <a:ln w="9525">
            <a:noFill/>
          </a:ln>
        </p:spPr>
        <p:txBody>
          <a:bodyPr wrap="square" anchor="t">
            <a:spAutoFit/>
          </a:bodyPr>
          <a:lstStyle/>
          <a:p>
            <a:pPr lvl="0" indent="0"/>
            <a:r>
              <a:rPr lang="zh-CN" altLang="en-US" sz="2800" b="1">
                <a:solidFill>
                  <a:schemeClr val="tx1"/>
                </a:solidFill>
                <a:latin typeface="Arial" panose="020B0604020202020204" pitchFamily="34" charset="0"/>
                <a:ea typeface="宋体" panose="02010600030101010101" pitchFamily="2" charset="-122"/>
              </a:rPr>
              <a:t>第二步：制订计划。提出设想，制订实施步骤、措施和时间表。</a:t>
            </a:r>
            <a:endParaRPr lang="zh-CN" altLang="en-US" sz="2800" b="1">
              <a:solidFill>
                <a:schemeClr val="tx1"/>
              </a:solidFill>
              <a:latin typeface="Arial" panose="020B0604020202020204" pitchFamily="34" charset="0"/>
              <a:ea typeface="宋体" panose="02010600030101010101" pitchFamily="2" charset="-122"/>
            </a:endParaRPr>
          </a:p>
        </p:txBody>
      </p:sp>
      <p:sp>
        <p:nvSpPr>
          <p:cNvPr id="5" name="文本框 4"/>
          <p:cNvSpPr txBox="1"/>
          <p:nvPr/>
        </p:nvSpPr>
        <p:spPr>
          <a:xfrm>
            <a:off x="111125" y="3475038"/>
            <a:ext cx="7862888" cy="944562"/>
          </a:xfrm>
          <a:prstGeom prst="rect">
            <a:avLst/>
          </a:prstGeom>
          <a:noFill/>
          <a:ln w="9525">
            <a:noFill/>
          </a:ln>
        </p:spPr>
        <p:txBody>
          <a:bodyPr wrap="square" anchor="t">
            <a:spAutoFit/>
          </a:bodyPr>
          <a:lstStyle/>
          <a:p>
            <a:pPr lvl="0" indent="0"/>
            <a:r>
              <a:rPr lang="zh-CN" altLang="en-US" sz="2800" b="1">
                <a:solidFill>
                  <a:schemeClr val="tx1"/>
                </a:solidFill>
                <a:latin typeface="Arial" panose="020B0604020202020204" pitchFamily="34" charset="0"/>
                <a:ea typeface="宋体" panose="02010600030101010101" pitchFamily="2" charset="-122"/>
              </a:rPr>
              <a:t>第三步：查阅资料。围绕选题查阅资料，学习理论，寻找解决方案。</a:t>
            </a:r>
            <a:endParaRPr lang="zh-CN" altLang="en-US" sz="2800" b="1">
              <a:solidFill>
                <a:schemeClr val="tx1"/>
              </a:solidFill>
              <a:latin typeface="Arial" panose="020B0604020202020204" pitchFamily="34" charset="0"/>
              <a:ea typeface="宋体" panose="02010600030101010101" pitchFamily="2" charset="-122"/>
            </a:endParaRPr>
          </a:p>
        </p:txBody>
      </p:sp>
      <p:sp>
        <p:nvSpPr>
          <p:cNvPr id="6" name="文本框 5"/>
          <p:cNvSpPr txBox="1"/>
          <p:nvPr/>
        </p:nvSpPr>
        <p:spPr>
          <a:xfrm>
            <a:off x="12700" y="4546600"/>
            <a:ext cx="8059738" cy="517525"/>
          </a:xfrm>
          <a:prstGeom prst="rect">
            <a:avLst/>
          </a:prstGeom>
          <a:noFill/>
          <a:ln w="9525">
            <a:noFill/>
          </a:ln>
        </p:spPr>
        <p:txBody>
          <a:bodyPr wrap="square" anchor="t">
            <a:spAutoFit/>
          </a:bodyPr>
          <a:lstStyle/>
          <a:p>
            <a:pPr lvl="0" indent="0"/>
            <a:r>
              <a:rPr lang="zh-CN" altLang="en-US" sz="2800" b="1">
                <a:solidFill>
                  <a:schemeClr val="tx1"/>
                </a:solidFill>
                <a:latin typeface="Arial" panose="020B0604020202020204" pitchFamily="34" charset="0"/>
                <a:ea typeface="宋体" panose="02010600030101010101" pitchFamily="2" charset="-122"/>
              </a:rPr>
              <a:t>第四步：尝试操作。实施计划</a:t>
            </a:r>
            <a:endParaRPr lang="zh-CN" altLang="en-US" sz="2800" b="1">
              <a:solidFill>
                <a:schemeClr val="tx1"/>
              </a:solidFill>
              <a:latin typeface="Arial" panose="020B0604020202020204" pitchFamily="34" charset="0"/>
              <a:ea typeface="宋体" panose="02010600030101010101" pitchFamily="2" charset="-122"/>
            </a:endParaRPr>
          </a:p>
        </p:txBody>
      </p:sp>
      <p:sp>
        <p:nvSpPr>
          <p:cNvPr id="7" name="文本框 6"/>
          <p:cNvSpPr txBox="1"/>
          <p:nvPr/>
        </p:nvSpPr>
        <p:spPr>
          <a:xfrm>
            <a:off x="0" y="5186363"/>
            <a:ext cx="8059738" cy="519112"/>
          </a:xfrm>
          <a:prstGeom prst="rect">
            <a:avLst/>
          </a:prstGeom>
          <a:noFill/>
          <a:ln w="9525">
            <a:noFill/>
          </a:ln>
        </p:spPr>
        <p:txBody>
          <a:bodyPr wrap="square" anchor="t">
            <a:spAutoFit/>
          </a:bodyPr>
          <a:lstStyle/>
          <a:p>
            <a:pPr lvl="0" indent="0"/>
            <a:r>
              <a:rPr lang="zh-CN" altLang="en-US" sz="2800" b="1">
                <a:solidFill>
                  <a:schemeClr val="tx1"/>
                </a:solidFill>
                <a:latin typeface="Arial" panose="020B0604020202020204" pitchFamily="34" charset="0"/>
                <a:ea typeface="宋体" panose="02010600030101010101" pitchFamily="2" charset="-122"/>
              </a:rPr>
              <a:t>第五步：总结提炼。撰稿，表述研究成果</a:t>
            </a:r>
            <a:endParaRPr lang="zh-CN" altLang="en-US" sz="2800" b="1">
              <a:solidFill>
                <a:schemeClr val="tx1"/>
              </a:solidFill>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3555"/>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linds(horizont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linds(horizont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linds(horizontal)">
                                      <p:cBhvr>
                                        <p:cTn id="3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3" grpId="0"/>
      <p:bldP spid="4" grpId="0"/>
      <p:bldP spid="5" grpId="0"/>
      <p:bldP spid="6" grpId="0"/>
      <p:bldP spid="7"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273" name="图片 13209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2100" name="内容占位符 132099"/>
          <p:cNvSpPr>
            <a:spLocks noGrp="1"/>
          </p:cNvSpPr>
          <p:nvPr>
            <p:ph idx="1"/>
          </p:nvPr>
        </p:nvSpPr>
        <p:spPr>
          <a:xfrm>
            <a:off x="457200" y="1268413"/>
            <a:ext cx="8229600" cy="4857750"/>
          </a:xfrm>
        </p:spPr>
        <p:txBody>
          <a:bodyPr anchor="t"/>
          <a:lstStyle/>
          <a:p>
            <a:pPr>
              <a:lnSpc>
                <a:spcPct val="130000"/>
              </a:lnSpc>
              <a:buNone/>
            </a:pPr>
            <a:r>
              <a:rPr lang="en-US" altLang="zh-CN" sz="2800" b="1" dirty="0">
                <a:latin typeface="宋体" panose="02010600030101010101" pitchFamily="2" charset="-122"/>
              </a:rPr>
              <a:t>  </a:t>
            </a:r>
            <a:r>
              <a:rPr lang="en-US" altLang="zh-CN" sz="2800" b="1" dirty="0">
                <a:solidFill>
                  <a:srgbClr val="FF0000"/>
                </a:solidFill>
                <a:latin typeface="宋体" panose="02010600030101010101" pitchFamily="2" charset="-122"/>
              </a:rPr>
              <a:t>5.</a:t>
            </a:r>
            <a:r>
              <a:rPr lang="zh-CN" altLang="en-US" sz="2800" b="1" dirty="0">
                <a:solidFill>
                  <a:srgbClr val="FF0000"/>
                </a:solidFill>
                <a:latin typeface="宋体" panose="02010600030101010101" pitchFamily="2" charset="-122"/>
              </a:rPr>
              <a:t>强化反思</a:t>
            </a:r>
            <a:endParaRPr lang="zh-CN" altLang="en-US" sz="2800" b="1" dirty="0">
              <a:latin typeface="宋体" panose="02010600030101010101" pitchFamily="2" charset="-122"/>
            </a:endParaRPr>
          </a:p>
          <a:p>
            <a:pPr>
              <a:lnSpc>
                <a:spcPct val="130000"/>
              </a:lnSpc>
              <a:buNone/>
            </a:pPr>
            <a:r>
              <a:rPr lang="zh-CN" altLang="en-US" sz="2800" b="1" dirty="0">
                <a:latin typeface="宋体" panose="02010600030101010101" pitchFamily="2" charset="-122"/>
              </a:rPr>
              <a:t>      做到勤思考、勤琢磨、勤提炼观点。教育智慧源于真爱、基于博学、孕于反思、成于挑战。强化反思是教育科研课题研究工作取得进步的重要环节，也是课题研究者快速成长的重要途径，所以我们要重视课题研究的反思环节，做到在反思中获得进步，在反思中提升智慧，在反思中不断成长。</a:t>
            </a:r>
            <a:endParaRPr lang="zh-CN" altLang="en-US" sz="28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32100">
                                            <p:txEl>
                                              <p:pRg st="0" end="0"/>
                                            </p:txEl>
                                          </p:spTgt>
                                        </p:tgtEl>
                                        <p:attrNameLst>
                                          <p:attrName>style.visibility</p:attrName>
                                        </p:attrNameLst>
                                      </p:cBhvr>
                                      <p:to>
                                        <p:strVal val="visible"/>
                                      </p:to>
                                    </p:set>
                                    <p:animEffect transition="in" filter="wedge">
                                      <p:cBhvr>
                                        <p:cTn id="7" dur="1000"/>
                                        <p:tgtEl>
                                          <p:spTgt spid="132100">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32100">
                                            <p:txEl>
                                              <p:pRg st="1" end="1"/>
                                            </p:txEl>
                                          </p:spTgt>
                                        </p:tgtEl>
                                        <p:attrNameLst>
                                          <p:attrName>style.visibility</p:attrName>
                                        </p:attrNameLst>
                                      </p:cBhvr>
                                      <p:to>
                                        <p:strVal val="visible"/>
                                      </p:to>
                                    </p:set>
                                    <p:animEffect transition="in" filter="wedge">
                                      <p:cBhvr>
                                        <p:cTn id="10" dur="1000"/>
                                        <p:tgtEl>
                                          <p:spTgt spid="132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3297" name="图片 133121" descr="图片1副本"/>
          <p:cNvPicPr>
            <a:picLocks noChangeAspect="1"/>
          </p:cNvPicPr>
          <p:nvPr/>
        </p:nvPicPr>
        <p:blipFill>
          <a:blip r:embed="rId1"/>
          <a:stretch>
            <a:fillRect/>
          </a:stretch>
        </p:blipFill>
        <p:spPr>
          <a:xfrm>
            <a:off x="0" y="188775"/>
            <a:ext cx="9144000" cy="6858000"/>
          </a:xfrm>
          <a:prstGeom prst="rect">
            <a:avLst/>
          </a:prstGeom>
          <a:noFill/>
          <a:ln w="9525">
            <a:noFill/>
          </a:ln>
        </p:spPr>
      </p:pic>
      <p:sp>
        <p:nvSpPr>
          <p:cNvPr id="183298" name="标题 133122"/>
          <p:cNvSpPr>
            <a:spLocks noGrp="1"/>
          </p:cNvSpPr>
          <p:nvPr>
            <p:ph type="title"/>
          </p:nvPr>
        </p:nvSpPr>
        <p:spPr>
          <a:xfrm>
            <a:off x="107690" y="1340855"/>
            <a:ext cx="8590223" cy="576040"/>
          </a:xfrm>
        </p:spPr>
        <p:txBody>
          <a:bodyPr anchor="ctr"/>
          <a:lstStyle/>
          <a:p>
            <a:pPr algn="l"/>
            <a:r>
              <a:rPr lang="zh-CN" altLang="en-US" sz="4000" b="1" dirty="0">
                <a:solidFill>
                  <a:srgbClr val="3333FF"/>
                </a:solidFill>
              </a:rPr>
              <a:t>提升教育研究的伦理五素养</a:t>
            </a:r>
            <a:endParaRPr lang="zh-CN" altLang="en-US" sz="4000" b="1" dirty="0">
              <a:solidFill>
                <a:srgbClr val="3333FF"/>
              </a:solidFill>
            </a:endParaRPr>
          </a:p>
        </p:txBody>
      </p:sp>
      <p:sp>
        <p:nvSpPr>
          <p:cNvPr id="133124" name="内容占位符 133123"/>
          <p:cNvSpPr>
            <a:spLocks noGrp="1"/>
          </p:cNvSpPr>
          <p:nvPr>
            <p:ph idx="1"/>
          </p:nvPr>
        </p:nvSpPr>
        <p:spPr>
          <a:xfrm>
            <a:off x="0" y="1916895"/>
            <a:ext cx="9036310" cy="4648591"/>
          </a:xfrm>
        </p:spPr>
        <p:txBody>
          <a:bodyPr anchor="t"/>
          <a:lstStyle/>
          <a:p>
            <a:pPr fontAlgn="t">
              <a:lnSpc>
                <a:spcPct val="140000"/>
              </a:lnSpc>
              <a:buNone/>
            </a:pPr>
            <a:r>
              <a:rPr lang="en-US" altLang="zh-CN" sz="2800" b="1" dirty="0">
                <a:solidFill>
                  <a:srgbClr val="FF0000"/>
                </a:solidFill>
                <a:latin typeface="宋体" panose="02010600030101010101" pitchFamily="2" charset="-122"/>
              </a:rPr>
              <a:t>1.</a:t>
            </a:r>
            <a:r>
              <a:rPr lang="zh-CN" altLang="en-US" sz="2800" b="1" dirty="0">
                <a:solidFill>
                  <a:srgbClr val="FF0000"/>
                </a:solidFill>
                <a:latin typeface="宋体" panose="02010600030101010101" pitchFamily="2" charset="-122"/>
              </a:rPr>
              <a:t>要有“研德”</a:t>
            </a:r>
            <a:endParaRPr lang="zh-CN" altLang="en-US" sz="2800" b="1" dirty="0">
              <a:latin typeface="宋体" panose="02010600030101010101" pitchFamily="2" charset="-122"/>
            </a:endParaRPr>
          </a:p>
          <a:p>
            <a:pPr fontAlgn="t">
              <a:lnSpc>
                <a:spcPct val="120000"/>
              </a:lnSpc>
              <a:buNone/>
            </a:pPr>
            <a:r>
              <a:rPr lang="zh-CN" altLang="en-US" sz="2800" b="1" dirty="0">
                <a:latin typeface="宋体" panose="02010600030101010101" pitchFamily="2" charset="-122"/>
              </a:rPr>
              <a:t>      要尊重他人的研究成果，凡是从别人那里获得的资料和相关知识与信息都必须一一注明来源，不能贪别人之功为己有。宁可劳而无获，不可不劳而获。</a:t>
            </a:r>
            <a:endParaRPr lang="zh-CN" altLang="en-US" sz="2800" b="1" dirty="0">
              <a:latin typeface="宋体" panose="02010600030101010101" pitchFamily="2" charset="-122"/>
            </a:endParaRPr>
          </a:p>
          <a:p>
            <a:pPr fontAlgn="t">
              <a:lnSpc>
                <a:spcPct val="140000"/>
              </a:lnSpc>
              <a:buNone/>
            </a:pPr>
            <a:r>
              <a:rPr lang="en-US" altLang="zh-CN" sz="2800" b="1" dirty="0">
                <a:solidFill>
                  <a:srgbClr val="FF0000"/>
                </a:solidFill>
                <a:latin typeface="宋体" panose="02010600030101010101" pitchFamily="2" charset="-122"/>
              </a:rPr>
              <a:t>2.</a:t>
            </a:r>
            <a:r>
              <a:rPr lang="zh-CN" altLang="en-US" sz="2800" b="1" dirty="0">
                <a:solidFill>
                  <a:srgbClr val="FF0000"/>
                </a:solidFill>
                <a:latin typeface="宋体" panose="02010600030101010101" pitchFamily="2" charset="-122"/>
              </a:rPr>
              <a:t>要树立实事求是、稳健厚实的学风</a:t>
            </a:r>
            <a:endParaRPr lang="zh-CN" altLang="en-US" sz="2800" b="1" dirty="0">
              <a:latin typeface="宋体" panose="02010600030101010101" pitchFamily="2" charset="-122"/>
            </a:endParaRPr>
          </a:p>
          <a:p>
            <a:pPr fontAlgn="t">
              <a:lnSpc>
                <a:spcPct val="120000"/>
              </a:lnSpc>
              <a:buNone/>
            </a:pPr>
            <a:r>
              <a:rPr lang="zh-CN" altLang="en-US" sz="2800" b="1" dirty="0">
                <a:latin typeface="宋体" panose="02010600030101010101" pitchFamily="2" charset="-122"/>
              </a:rPr>
              <a:t>      不要华而不实</a:t>
            </a:r>
            <a:r>
              <a:rPr lang="en-US" altLang="zh-CN" sz="2800" b="1" dirty="0">
                <a:latin typeface="宋体" panose="02010600030101010101" pitchFamily="2" charset="-122"/>
              </a:rPr>
              <a:t>,</a:t>
            </a:r>
            <a:r>
              <a:rPr lang="zh-CN" altLang="en-US" sz="2800" b="1" dirty="0">
                <a:latin typeface="宋体" panose="02010600030101010101" pitchFamily="2" charset="-122"/>
              </a:rPr>
              <a:t>为了迎合某种利益上的需求而随风唱曲</a:t>
            </a:r>
            <a:r>
              <a:rPr lang="en-US" altLang="zh-CN" sz="2800" b="1" dirty="0">
                <a:latin typeface="宋体" panose="02010600030101010101" pitchFamily="2" charset="-122"/>
              </a:rPr>
              <a:t>, </a:t>
            </a:r>
            <a:r>
              <a:rPr lang="zh-CN" altLang="en-US" sz="2800" b="1" dirty="0">
                <a:latin typeface="宋体" panose="02010600030101010101" pitchFamily="2" charset="-122"/>
              </a:rPr>
              <a:t>哗众取宠。学术研究与学术真理</a:t>
            </a:r>
            <a:r>
              <a:rPr lang="en-US" altLang="zh-CN" sz="2800" b="1" dirty="0">
                <a:latin typeface="宋体" panose="02010600030101010101" pitchFamily="2" charset="-122"/>
              </a:rPr>
              <a:t>,</a:t>
            </a:r>
            <a:r>
              <a:rPr lang="zh-CN" altLang="en-US" sz="2800" b="1" dirty="0">
                <a:latin typeface="宋体" panose="02010600030101010101" pitchFamily="2" charset="-122"/>
              </a:rPr>
              <a:t>要靠事实和扎实的实证来证明。</a:t>
            </a:r>
            <a:endParaRPr lang="zh-CN" altLang="en-US" sz="2800" b="1" dirty="0">
              <a:latin typeface="宋体" panose="02010600030101010101" pitchFamily="2" charset="-122"/>
            </a:endParaRPr>
          </a:p>
        </p:txBody>
      </p:sp>
      <p:sp>
        <p:nvSpPr>
          <p:cNvPr id="5" name="文本框 4"/>
          <p:cNvSpPr txBox="1"/>
          <p:nvPr/>
        </p:nvSpPr>
        <p:spPr>
          <a:xfrm>
            <a:off x="611725" y="573459"/>
            <a:ext cx="2592180" cy="769441"/>
          </a:xfrm>
          <a:prstGeom prst="rect">
            <a:avLst/>
          </a:prstGeom>
          <a:noFill/>
        </p:spPr>
        <p:txBody>
          <a:bodyPr wrap="square" rtlCol="0">
            <a:spAutoFit/>
          </a:bodyPr>
          <a:lstStyle/>
          <a:p>
            <a:r>
              <a:rPr lang="zh-CN" altLang="en-US" b="1" dirty="0"/>
              <a:t>三、总结</a:t>
            </a:r>
            <a:endParaRPr lang="zh-CN" altLang="en-US"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33124">
                                            <p:txEl>
                                              <p:pRg st="0" end="0"/>
                                            </p:txEl>
                                          </p:spTgt>
                                        </p:tgtEl>
                                        <p:attrNameLst>
                                          <p:attrName>style.visibility</p:attrName>
                                        </p:attrNameLst>
                                      </p:cBhvr>
                                      <p:to>
                                        <p:strVal val="visible"/>
                                      </p:to>
                                    </p:set>
                                    <p:anim calcmode="lin" valueType="num">
                                      <p:cBhvr>
                                        <p:cTn id="7" dur="250" decel="50000" fill="hold">
                                          <p:stCondLst>
                                            <p:cond delay="0"/>
                                          </p:stCondLst>
                                        </p:cTn>
                                        <p:tgtEl>
                                          <p:spTgt spid="133124">
                                            <p:txEl>
                                              <p:pRg st="0" end="0"/>
                                            </p:txEl>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133124">
                                            <p:txEl>
                                              <p:pRg st="0" end="0"/>
                                            </p:txEl>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133124">
                                            <p:txEl>
                                              <p:pRg st="0" end="0"/>
                                            </p:txEl>
                                          </p:spTgt>
                                        </p:tgtEl>
                                        <p:attrNameLst>
                                          <p:attrName>ppt_w</p:attrName>
                                        </p:attrNameLst>
                                      </p:cBhvr>
                                      <p:tavLst>
                                        <p:tav tm="0">
                                          <p:val>
                                            <p:strVal val="#ppt_w*.05"/>
                                          </p:val>
                                        </p:tav>
                                        <p:tav tm="100000">
                                          <p:val>
                                            <p:strVal val="#ppt_w"/>
                                          </p:val>
                                        </p:tav>
                                      </p:tavLst>
                                    </p:anim>
                                    <p:anim calcmode="lin" valueType="num">
                                      <p:cBhvr>
                                        <p:cTn id="10" dur="500" fill="hold"/>
                                        <p:tgtEl>
                                          <p:spTgt spid="133124">
                                            <p:txEl>
                                              <p:pRg st="0" end="0"/>
                                            </p:txEl>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133124">
                                            <p:txEl>
                                              <p:pRg st="0" end="0"/>
                                            </p:txEl>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133124">
                                            <p:txEl>
                                              <p:pRg st="0" end="0"/>
                                            </p:txEl>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133124">
                                            <p:txEl>
                                              <p:pRg st="0" end="0"/>
                                            </p:txEl>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133124">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133124">
                                            <p:txEl>
                                              <p:pRg st="1" end="1"/>
                                            </p:txEl>
                                          </p:spTgt>
                                        </p:tgtEl>
                                        <p:attrNameLst>
                                          <p:attrName>style.visibility</p:attrName>
                                        </p:attrNameLst>
                                      </p:cBhvr>
                                      <p:to>
                                        <p:strVal val="visible"/>
                                      </p:to>
                                    </p:set>
                                    <p:anim calcmode="lin" valueType="num">
                                      <p:cBhvr>
                                        <p:cTn id="17" dur="250" decel="50000" fill="hold">
                                          <p:stCondLst>
                                            <p:cond delay="0"/>
                                          </p:stCondLst>
                                        </p:cTn>
                                        <p:tgtEl>
                                          <p:spTgt spid="133124">
                                            <p:txEl>
                                              <p:pRg st="1" end="1"/>
                                            </p:txEl>
                                          </p:spTgt>
                                        </p:tgtEl>
                                        <p:attrNameLst>
                                          <p:attrName>style.rotation</p:attrName>
                                        </p:attrNameLst>
                                      </p:cBhvr>
                                      <p:tavLst>
                                        <p:tav tm="0">
                                          <p:val>
                                            <p:fltVal val="-90"/>
                                          </p:val>
                                        </p:tav>
                                        <p:tav tm="100000">
                                          <p:val>
                                            <p:fltVal val="0"/>
                                          </p:val>
                                        </p:tav>
                                      </p:tavLst>
                                    </p:anim>
                                    <p:anim calcmode="lin" valueType="num">
                                      <p:cBhvr>
                                        <p:cTn id="18" dur="250" decel="50000" fill="hold">
                                          <p:stCondLst>
                                            <p:cond delay="0"/>
                                          </p:stCondLst>
                                        </p:cTn>
                                        <p:tgtEl>
                                          <p:spTgt spid="133124">
                                            <p:txEl>
                                              <p:pRg st="1" end="1"/>
                                            </p:txEl>
                                          </p:spTgt>
                                        </p:tgtEl>
                                        <p:attrNameLst>
                                          <p:attrName>ppt_w</p:attrName>
                                        </p:attrNameLst>
                                      </p:cBhvr>
                                      <p:tavLst>
                                        <p:tav tm="0">
                                          <p:val>
                                            <p:strVal val="#ppt_w"/>
                                          </p:val>
                                        </p:tav>
                                        <p:tav tm="100000">
                                          <p:val>
                                            <p:strVal val="#ppt_w*.05"/>
                                          </p:val>
                                        </p:tav>
                                      </p:tavLst>
                                    </p:anim>
                                    <p:anim calcmode="lin" valueType="num">
                                      <p:cBhvr>
                                        <p:cTn id="19" dur="250" accel="50000" fill="hold">
                                          <p:stCondLst>
                                            <p:cond delay="250"/>
                                          </p:stCondLst>
                                        </p:cTn>
                                        <p:tgtEl>
                                          <p:spTgt spid="133124">
                                            <p:txEl>
                                              <p:pRg st="1" end="1"/>
                                            </p:txEl>
                                          </p:spTgt>
                                        </p:tgtEl>
                                        <p:attrNameLst>
                                          <p:attrName>ppt_w</p:attrName>
                                        </p:attrNameLst>
                                      </p:cBhvr>
                                      <p:tavLst>
                                        <p:tav tm="0">
                                          <p:val>
                                            <p:strVal val="#ppt_w*.05"/>
                                          </p:val>
                                        </p:tav>
                                        <p:tav tm="100000">
                                          <p:val>
                                            <p:strVal val="#ppt_w"/>
                                          </p:val>
                                        </p:tav>
                                      </p:tavLst>
                                    </p:anim>
                                    <p:anim calcmode="lin" valueType="num">
                                      <p:cBhvr>
                                        <p:cTn id="20" dur="500" fill="hold"/>
                                        <p:tgtEl>
                                          <p:spTgt spid="133124">
                                            <p:txEl>
                                              <p:pRg st="1" end="1"/>
                                            </p:txEl>
                                          </p:spTgt>
                                        </p:tgtEl>
                                        <p:attrNameLst>
                                          <p:attrName>ppt_h</p:attrName>
                                        </p:attrNameLst>
                                      </p:cBhvr>
                                      <p:tavLst>
                                        <p:tav tm="0">
                                          <p:val>
                                            <p:strVal val="#ppt_h"/>
                                          </p:val>
                                        </p:tav>
                                        <p:tav tm="100000">
                                          <p:val>
                                            <p:strVal val="#ppt_h"/>
                                          </p:val>
                                        </p:tav>
                                      </p:tavLst>
                                    </p:anim>
                                    <p:anim calcmode="lin" valueType="num">
                                      <p:cBhvr>
                                        <p:cTn id="21" dur="250" decel="50000" fill="hold">
                                          <p:stCondLst>
                                            <p:cond delay="0"/>
                                          </p:stCondLst>
                                        </p:cTn>
                                        <p:tgtEl>
                                          <p:spTgt spid="133124">
                                            <p:txEl>
                                              <p:pRg st="1" end="1"/>
                                            </p:txEl>
                                          </p:spTgt>
                                        </p:tgtEl>
                                        <p:attrNameLst>
                                          <p:attrName>ppt_x</p:attrName>
                                        </p:attrNameLst>
                                      </p:cBhvr>
                                      <p:tavLst>
                                        <p:tav tm="0">
                                          <p:val>
                                            <p:strVal val="#ppt_x+.4"/>
                                          </p:val>
                                        </p:tav>
                                        <p:tav tm="100000">
                                          <p:val>
                                            <p:strVal val="#ppt_x"/>
                                          </p:val>
                                        </p:tav>
                                      </p:tavLst>
                                    </p:anim>
                                    <p:anim calcmode="lin" valueType="num">
                                      <p:cBhvr>
                                        <p:cTn id="22" dur="250" decel="50000" fill="hold">
                                          <p:stCondLst>
                                            <p:cond delay="0"/>
                                          </p:stCondLst>
                                        </p:cTn>
                                        <p:tgtEl>
                                          <p:spTgt spid="133124">
                                            <p:txEl>
                                              <p:pRg st="1" end="1"/>
                                            </p:txEl>
                                          </p:spTgt>
                                        </p:tgtEl>
                                        <p:attrNameLst>
                                          <p:attrName>ppt_y</p:attrName>
                                        </p:attrNameLst>
                                      </p:cBhvr>
                                      <p:tavLst>
                                        <p:tav tm="0">
                                          <p:val>
                                            <p:strVal val="#ppt_y-.2"/>
                                          </p:val>
                                        </p:tav>
                                        <p:tav tm="100000">
                                          <p:val>
                                            <p:strVal val="#ppt_y+.1"/>
                                          </p:val>
                                        </p:tav>
                                      </p:tavLst>
                                    </p:anim>
                                    <p:anim calcmode="lin" valueType="num">
                                      <p:cBhvr>
                                        <p:cTn id="23" dur="250" accel="50000" fill="hold">
                                          <p:stCondLst>
                                            <p:cond delay="250"/>
                                          </p:stCondLst>
                                        </p:cTn>
                                        <p:tgtEl>
                                          <p:spTgt spid="133124">
                                            <p:txEl>
                                              <p:pRg st="1" end="1"/>
                                            </p:txEl>
                                          </p:spTgt>
                                        </p:tgtEl>
                                        <p:attrNameLst>
                                          <p:attrName>ppt_y</p:attrName>
                                        </p:attrNameLst>
                                      </p:cBhvr>
                                      <p:tavLst>
                                        <p:tav tm="0">
                                          <p:val>
                                            <p:strVal val="#ppt_y+.1"/>
                                          </p:val>
                                        </p:tav>
                                        <p:tav tm="100000">
                                          <p:val>
                                            <p:strVal val="#ppt_y"/>
                                          </p:val>
                                        </p:tav>
                                      </p:tavLst>
                                    </p:anim>
                                    <p:animEffect transition="in" filter="fade">
                                      <p:cBhvr>
                                        <p:cTn id="24" dur="500" decel="50000">
                                          <p:stCondLst>
                                            <p:cond delay="0"/>
                                          </p:stCondLst>
                                        </p:cTn>
                                        <p:tgtEl>
                                          <p:spTgt spid="13312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nodeType="clickEffect">
                                  <p:stCondLst>
                                    <p:cond delay="0"/>
                                  </p:stCondLst>
                                  <p:childTnLst>
                                    <p:set>
                                      <p:cBhvr>
                                        <p:cTn id="28" dur="1" fill="hold">
                                          <p:stCondLst>
                                            <p:cond delay="0"/>
                                          </p:stCondLst>
                                        </p:cTn>
                                        <p:tgtEl>
                                          <p:spTgt spid="133124">
                                            <p:txEl>
                                              <p:pRg st="2" end="2"/>
                                            </p:txEl>
                                          </p:spTgt>
                                        </p:tgtEl>
                                        <p:attrNameLst>
                                          <p:attrName>style.visibility</p:attrName>
                                        </p:attrNameLst>
                                      </p:cBhvr>
                                      <p:to>
                                        <p:strVal val="visible"/>
                                      </p:to>
                                    </p:set>
                                    <p:anim calcmode="lin" valueType="num">
                                      <p:cBhvr>
                                        <p:cTn id="29" dur="250" decel="50000" fill="hold">
                                          <p:stCondLst>
                                            <p:cond delay="0"/>
                                          </p:stCondLst>
                                        </p:cTn>
                                        <p:tgtEl>
                                          <p:spTgt spid="133124">
                                            <p:txEl>
                                              <p:pRg st="2" end="2"/>
                                            </p:txEl>
                                          </p:spTgt>
                                        </p:tgtEl>
                                        <p:attrNameLst>
                                          <p:attrName>style.rotation</p:attrName>
                                        </p:attrNameLst>
                                      </p:cBhvr>
                                      <p:tavLst>
                                        <p:tav tm="0">
                                          <p:val>
                                            <p:fltVal val="-90"/>
                                          </p:val>
                                        </p:tav>
                                        <p:tav tm="100000">
                                          <p:val>
                                            <p:fltVal val="0"/>
                                          </p:val>
                                        </p:tav>
                                      </p:tavLst>
                                    </p:anim>
                                    <p:anim calcmode="lin" valueType="num">
                                      <p:cBhvr>
                                        <p:cTn id="30" dur="250" decel="50000" fill="hold">
                                          <p:stCondLst>
                                            <p:cond delay="0"/>
                                          </p:stCondLst>
                                        </p:cTn>
                                        <p:tgtEl>
                                          <p:spTgt spid="133124">
                                            <p:txEl>
                                              <p:pRg st="2" end="2"/>
                                            </p:txEl>
                                          </p:spTgt>
                                        </p:tgtEl>
                                        <p:attrNameLst>
                                          <p:attrName>ppt_w</p:attrName>
                                        </p:attrNameLst>
                                      </p:cBhvr>
                                      <p:tavLst>
                                        <p:tav tm="0">
                                          <p:val>
                                            <p:strVal val="#ppt_w"/>
                                          </p:val>
                                        </p:tav>
                                        <p:tav tm="100000">
                                          <p:val>
                                            <p:strVal val="#ppt_w*.05"/>
                                          </p:val>
                                        </p:tav>
                                      </p:tavLst>
                                    </p:anim>
                                    <p:anim calcmode="lin" valueType="num">
                                      <p:cBhvr>
                                        <p:cTn id="31" dur="250" accel="50000" fill="hold">
                                          <p:stCondLst>
                                            <p:cond delay="250"/>
                                          </p:stCondLst>
                                        </p:cTn>
                                        <p:tgtEl>
                                          <p:spTgt spid="133124">
                                            <p:txEl>
                                              <p:pRg st="2" end="2"/>
                                            </p:txEl>
                                          </p:spTgt>
                                        </p:tgtEl>
                                        <p:attrNameLst>
                                          <p:attrName>ppt_w</p:attrName>
                                        </p:attrNameLst>
                                      </p:cBhvr>
                                      <p:tavLst>
                                        <p:tav tm="0">
                                          <p:val>
                                            <p:strVal val="#ppt_w*.05"/>
                                          </p:val>
                                        </p:tav>
                                        <p:tav tm="100000">
                                          <p:val>
                                            <p:strVal val="#ppt_w"/>
                                          </p:val>
                                        </p:tav>
                                      </p:tavLst>
                                    </p:anim>
                                    <p:anim calcmode="lin" valueType="num">
                                      <p:cBhvr>
                                        <p:cTn id="32" dur="500" fill="hold"/>
                                        <p:tgtEl>
                                          <p:spTgt spid="133124">
                                            <p:txEl>
                                              <p:pRg st="2" end="2"/>
                                            </p:txEl>
                                          </p:spTgt>
                                        </p:tgtEl>
                                        <p:attrNameLst>
                                          <p:attrName>ppt_h</p:attrName>
                                        </p:attrNameLst>
                                      </p:cBhvr>
                                      <p:tavLst>
                                        <p:tav tm="0">
                                          <p:val>
                                            <p:strVal val="#ppt_h"/>
                                          </p:val>
                                        </p:tav>
                                        <p:tav tm="100000">
                                          <p:val>
                                            <p:strVal val="#ppt_h"/>
                                          </p:val>
                                        </p:tav>
                                      </p:tavLst>
                                    </p:anim>
                                    <p:anim calcmode="lin" valueType="num">
                                      <p:cBhvr>
                                        <p:cTn id="33" dur="250" decel="50000" fill="hold">
                                          <p:stCondLst>
                                            <p:cond delay="0"/>
                                          </p:stCondLst>
                                        </p:cTn>
                                        <p:tgtEl>
                                          <p:spTgt spid="133124">
                                            <p:txEl>
                                              <p:pRg st="2" end="2"/>
                                            </p:txEl>
                                          </p:spTgt>
                                        </p:tgtEl>
                                        <p:attrNameLst>
                                          <p:attrName>ppt_x</p:attrName>
                                        </p:attrNameLst>
                                      </p:cBhvr>
                                      <p:tavLst>
                                        <p:tav tm="0">
                                          <p:val>
                                            <p:strVal val="#ppt_x+.4"/>
                                          </p:val>
                                        </p:tav>
                                        <p:tav tm="100000">
                                          <p:val>
                                            <p:strVal val="#ppt_x"/>
                                          </p:val>
                                        </p:tav>
                                      </p:tavLst>
                                    </p:anim>
                                    <p:anim calcmode="lin" valueType="num">
                                      <p:cBhvr>
                                        <p:cTn id="34" dur="250" decel="50000" fill="hold">
                                          <p:stCondLst>
                                            <p:cond delay="0"/>
                                          </p:stCondLst>
                                        </p:cTn>
                                        <p:tgtEl>
                                          <p:spTgt spid="133124">
                                            <p:txEl>
                                              <p:pRg st="2" end="2"/>
                                            </p:txEl>
                                          </p:spTgt>
                                        </p:tgtEl>
                                        <p:attrNameLst>
                                          <p:attrName>ppt_y</p:attrName>
                                        </p:attrNameLst>
                                      </p:cBhvr>
                                      <p:tavLst>
                                        <p:tav tm="0">
                                          <p:val>
                                            <p:strVal val="#ppt_y-.2"/>
                                          </p:val>
                                        </p:tav>
                                        <p:tav tm="100000">
                                          <p:val>
                                            <p:strVal val="#ppt_y+.1"/>
                                          </p:val>
                                        </p:tav>
                                      </p:tavLst>
                                    </p:anim>
                                    <p:anim calcmode="lin" valueType="num">
                                      <p:cBhvr>
                                        <p:cTn id="35" dur="250" accel="50000" fill="hold">
                                          <p:stCondLst>
                                            <p:cond delay="250"/>
                                          </p:stCondLst>
                                        </p:cTn>
                                        <p:tgtEl>
                                          <p:spTgt spid="133124">
                                            <p:txEl>
                                              <p:pRg st="2" end="2"/>
                                            </p:txEl>
                                          </p:spTgt>
                                        </p:tgtEl>
                                        <p:attrNameLst>
                                          <p:attrName>ppt_y</p:attrName>
                                        </p:attrNameLst>
                                      </p:cBhvr>
                                      <p:tavLst>
                                        <p:tav tm="0">
                                          <p:val>
                                            <p:strVal val="#ppt_y+.1"/>
                                          </p:val>
                                        </p:tav>
                                        <p:tav tm="100000">
                                          <p:val>
                                            <p:strVal val="#ppt_y"/>
                                          </p:val>
                                        </p:tav>
                                      </p:tavLst>
                                    </p:anim>
                                    <p:animEffect transition="in" filter="fade">
                                      <p:cBhvr>
                                        <p:cTn id="36" dur="500" decel="50000">
                                          <p:stCondLst>
                                            <p:cond delay="0"/>
                                          </p:stCondLst>
                                        </p:cTn>
                                        <p:tgtEl>
                                          <p:spTgt spid="133124">
                                            <p:txEl>
                                              <p:pRg st="2" end="2"/>
                                            </p:txEl>
                                          </p:spTgt>
                                        </p:tgtEl>
                                      </p:cBhvr>
                                    </p:animEffect>
                                  </p:childTnLst>
                                </p:cTn>
                              </p:par>
                              <p:par>
                                <p:cTn id="37" presetID="25" presetClass="entr" presetSubtype="0" fill="hold" nodeType="withEffect">
                                  <p:stCondLst>
                                    <p:cond delay="0"/>
                                  </p:stCondLst>
                                  <p:childTnLst>
                                    <p:set>
                                      <p:cBhvr>
                                        <p:cTn id="38" dur="1" fill="hold">
                                          <p:stCondLst>
                                            <p:cond delay="0"/>
                                          </p:stCondLst>
                                        </p:cTn>
                                        <p:tgtEl>
                                          <p:spTgt spid="133124">
                                            <p:txEl>
                                              <p:pRg st="3" end="3"/>
                                            </p:txEl>
                                          </p:spTgt>
                                        </p:tgtEl>
                                        <p:attrNameLst>
                                          <p:attrName>style.visibility</p:attrName>
                                        </p:attrNameLst>
                                      </p:cBhvr>
                                      <p:to>
                                        <p:strVal val="visible"/>
                                      </p:to>
                                    </p:set>
                                    <p:anim calcmode="lin" valueType="num">
                                      <p:cBhvr>
                                        <p:cTn id="39" dur="250" decel="50000" fill="hold">
                                          <p:stCondLst>
                                            <p:cond delay="0"/>
                                          </p:stCondLst>
                                        </p:cTn>
                                        <p:tgtEl>
                                          <p:spTgt spid="133124">
                                            <p:txEl>
                                              <p:pRg st="3" end="3"/>
                                            </p:txEl>
                                          </p:spTgt>
                                        </p:tgtEl>
                                        <p:attrNameLst>
                                          <p:attrName>style.rotation</p:attrName>
                                        </p:attrNameLst>
                                      </p:cBhvr>
                                      <p:tavLst>
                                        <p:tav tm="0">
                                          <p:val>
                                            <p:fltVal val="-90"/>
                                          </p:val>
                                        </p:tav>
                                        <p:tav tm="100000">
                                          <p:val>
                                            <p:fltVal val="0"/>
                                          </p:val>
                                        </p:tav>
                                      </p:tavLst>
                                    </p:anim>
                                    <p:anim calcmode="lin" valueType="num">
                                      <p:cBhvr>
                                        <p:cTn id="40" dur="250" decel="50000" fill="hold">
                                          <p:stCondLst>
                                            <p:cond delay="0"/>
                                          </p:stCondLst>
                                        </p:cTn>
                                        <p:tgtEl>
                                          <p:spTgt spid="133124">
                                            <p:txEl>
                                              <p:pRg st="3" end="3"/>
                                            </p:txEl>
                                          </p:spTgt>
                                        </p:tgtEl>
                                        <p:attrNameLst>
                                          <p:attrName>ppt_w</p:attrName>
                                        </p:attrNameLst>
                                      </p:cBhvr>
                                      <p:tavLst>
                                        <p:tav tm="0">
                                          <p:val>
                                            <p:strVal val="#ppt_w"/>
                                          </p:val>
                                        </p:tav>
                                        <p:tav tm="100000">
                                          <p:val>
                                            <p:strVal val="#ppt_w*.05"/>
                                          </p:val>
                                        </p:tav>
                                      </p:tavLst>
                                    </p:anim>
                                    <p:anim calcmode="lin" valueType="num">
                                      <p:cBhvr>
                                        <p:cTn id="41" dur="250" accel="50000" fill="hold">
                                          <p:stCondLst>
                                            <p:cond delay="250"/>
                                          </p:stCondLst>
                                        </p:cTn>
                                        <p:tgtEl>
                                          <p:spTgt spid="133124">
                                            <p:txEl>
                                              <p:pRg st="3" end="3"/>
                                            </p:txEl>
                                          </p:spTgt>
                                        </p:tgtEl>
                                        <p:attrNameLst>
                                          <p:attrName>ppt_w</p:attrName>
                                        </p:attrNameLst>
                                      </p:cBhvr>
                                      <p:tavLst>
                                        <p:tav tm="0">
                                          <p:val>
                                            <p:strVal val="#ppt_w*.05"/>
                                          </p:val>
                                        </p:tav>
                                        <p:tav tm="100000">
                                          <p:val>
                                            <p:strVal val="#ppt_w"/>
                                          </p:val>
                                        </p:tav>
                                      </p:tavLst>
                                    </p:anim>
                                    <p:anim calcmode="lin" valueType="num">
                                      <p:cBhvr>
                                        <p:cTn id="42" dur="500" fill="hold"/>
                                        <p:tgtEl>
                                          <p:spTgt spid="133124">
                                            <p:txEl>
                                              <p:pRg st="3" end="3"/>
                                            </p:txEl>
                                          </p:spTgt>
                                        </p:tgtEl>
                                        <p:attrNameLst>
                                          <p:attrName>ppt_h</p:attrName>
                                        </p:attrNameLst>
                                      </p:cBhvr>
                                      <p:tavLst>
                                        <p:tav tm="0">
                                          <p:val>
                                            <p:strVal val="#ppt_h"/>
                                          </p:val>
                                        </p:tav>
                                        <p:tav tm="100000">
                                          <p:val>
                                            <p:strVal val="#ppt_h"/>
                                          </p:val>
                                        </p:tav>
                                      </p:tavLst>
                                    </p:anim>
                                    <p:anim calcmode="lin" valueType="num">
                                      <p:cBhvr>
                                        <p:cTn id="43" dur="250" decel="50000" fill="hold">
                                          <p:stCondLst>
                                            <p:cond delay="0"/>
                                          </p:stCondLst>
                                        </p:cTn>
                                        <p:tgtEl>
                                          <p:spTgt spid="133124">
                                            <p:txEl>
                                              <p:pRg st="3" end="3"/>
                                            </p:txEl>
                                          </p:spTgt>
                                        </p:tgtEl>
                                        <p:attrNameLst>
                                          <p:attrName>ppt_x</p:attrName>
                                        </p:attrNameLst>
                                      </p:cBhvr>
                                      <p:tavLst>
                                        <p:tav tm="0">
                                          <p:val>
                                            <p:strVal val="#ppt_x+.4"/>
                                          </p:val>
                                        </p:tav>
                                        <p:tav tm="100000">
                                          <p:val>
                                            <p:strVal val="#ppt_x"/>
                                          </p:val>
                                        </p:tav>
                                      </p:tavLst>
                                    </p:anim>
                                    <p:anim calcmode="lin" valueType="num">
                                      <p:cBhvr>
                                        <p:cTn id="44" dur="250" decel="50000" fill="hold">
                                          <p:stCondLst>
                                            <p:cond delay="0"/>
                                          </p:stCondLst>
                                        </p:cTn>
                                        <p:tgtEl>
                                          <p:spTgt spid="133124">
                                            <p:txEl>
                                              <p:pRg st="3" end="3"/>
                                            </p:txEl>
                                          </p:spTgt>
                                        </p:tgtEl>
                                        <p:attrNameLst>
                                          <p:attrName>ppt_y</p:attrName>
                                        </p:attrNameLst>
                                      </p:cBhvr>
                                      <p:tavLst>
                                        <p:tav tm="0">
                                          <p:val>
                                            <p:strVal val="#ppt_y-.2"/>
                                          </p:val>
                                        </p:tav>
                                        <p:tav tm="100000">
                                          <p:val>
                                            <p:strVal val="#ppt_y+.1"/>
                                          </p:val>
                                        </p:tav>
                                      </p:tavLst>
                                    </p:anim>
                                    <p:anim calcmode="lin" valueType="num">
                                      <p:cBhvr>
                                        <p:cTn id="45" dur="250" accel="50000" fill="hold">
                                          <p:stCondLst>
                                            <p:cond delay="250"/>
                                          </p:stCondLst>
                                        </p:cTn>
                                        <p:tgtEl>
                                          <p:spTgt spid="133124">
                                            <p:txEl>
                                              <p:pRg st="3" end="3"/>
                                            </p:txEl>
                                          </p:spTgt>
                                        </p:tgtEl>
                                        <p:attrNameLst>
                                          <p:attrName>ppt_y</p:attrName>
                                        </p:attrNameLst>
                                      </p:cBhvr>
                                      <p:tavLst>
                                        <p:tav tm="0">
                                          <p:val>
                                            <p:strVal val="#ppt_y+.1"/>
                                          </p:val>
                                        </p:tav>
                                        <p:tav tm="100000">
                                          <p:val>
                                            <p:strVal val="#ppt_y"/>
                                          </p:val>
                                        </p:tav>
                                      </p:tavLst>
                                    </p:anim>
                                    <p:animEffect transition="in" filter="fade">
                                      <p:cBhvr>
                                        <p:cTn id="46" dur="500" decel="50000">
                                          <p:stCondLst>
                                            <p:cond delay="0"/>
                                          </p:stCondLst>
                                        </p:cTn>
                                        <p:tgtEl>
                                          <p:spTgt spid="1331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21" name="图片 13414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4148" name="内容占位符 134147"/>
          <p:cNvSpPr>
            <a:spLocks noGrp="1"/>
          </p:cNvSpPr>
          <p:nvPr>
            <p:ph idx="1"/>
          </p:nvPr>
        </p:nvSpPr>
        <p:spPr>
          <a:xfrm>
            <a:off x="251700" y="908050"/>
            <a:ext cx="8784610" cy="5329238"/>
          </a:xfrm>
        </p:spPr>
        <p:txBody>
          <a:bodyPr anchor="t"/>
          <a:lstStyle/>
          <a:p>
            <a:pPr>
              <a:lnSpc>
                <a:spcPct val="130000"/>
              </a:lnSpc>
              <a:buNone/>
            </a:pPr>
            <a:r>
              <a:rPr lang="en-US" altLang="zh-CN" sz="2500" b="1" dirty="0">
                <a:latin typeface="宋体" panose="02010600030101010101" pitchFamily="2" charset="-122"/>
              </a:rPr>
              <a:t> </a:t>
            </a:r>
            <a:r>
              <a:rPr lang="en-US" altLang="zh-CN" sz="2500" b="1" dirty="0">
                <a:solidFill>
                  <a:srgbClr val="FF0000"/>
                </a:solidFill>
                <a:latin typeface="宋体" panose="02010600030101010101" pitchFamily="2" charset="-122"/>
              </a:rPr>
              <a:t> </a:t>
            </a:r>
            <a:r>
              <a:rPr lang="en-US" altLang="zh-CN" sz="2800" b="1" dirty="0">
                <a:solidFill>
                  <a:srgbClr val="FF0000"/>
                </a:solidFill>
                <a:latin typeface="宋体" panose="02010600030101010101" pitchFamily="2" charset="-122"/>
              </a:rPr>
              <a:t>3.</a:t>
            </a:r>
            <a:r>
              <a:rPr lang="zh-CN" altLang="en-US" sz="2800" b="1" dirty="0">
                <a:solidFill>
                  <a:srgbClr val="FF0000"/>
                </a:solidFill>
                <a:latin typeface="宋体" panose="02010600030101010101" pitchFamily="2" charset="-122"/>
              </a:rPr>
              <a:t>要有创新意识</a:t>
            </a:r>
            <a:endParaRPr lang="zh-CN" altLang="en-US" sz="2800" b="1" dirty="0">
              <a:latin typeface="宋体" panose="02010600030101010101" pitchFamily="2" charset="-122"/>
            </a:endParaRPr>
          </a:p>
          <a:p>
            <a:pPr>
              <a:lnSpc>
                <a:spcPct val="120000"/>
              </a:lnSpc>
              <a:buNone/>
            </a:pPr>
            <a:r>
              <a:rPr lang="zh-CN" altLang="en-US" sz="2800" b="1" dirty="0">
                <a:latin typeface="宋体" panose="02010600030101010101" pitchFamily="2" charset="-122"/>
              </a:rPr>
              <a:t>      要培养独创精神，敢于开辟新的研究领域，开创前人未曾提出和涉猎过的新的研究课题。</a:t>
            </a:r>
            <a:endParaRPr lang="zh-CN" altLang="en-US" sz="2800" b="1" dirty="0">
              <a:latin typeface="宋体" panose="02010600030101010101" pitchFamily="2" charset="-122"/>
            </a:endParaRPr>
          </a:p>
          <a:p>
            <a:pPr>
              <a:lnSpc>
                <a:spcPct val="130000"/>
              </a:lnSpc>
              <a:buNone/>
            </a:pPr>
            <a:r>
              <a:rPr lang="zh-CN" altLang="en-US" sz="2800" b="1" dirty="0">
                <a:latin typeface="宋体" panose="02010600030101010101" pitchFamily="2" charset="-122"/>
              </a:rPr>
              <a:t> </a:t>
            </a:r>
            <a:r>
              <a:rPr lang="zh-CN" altLang="en-US" sz="2800" b="1" dirty="0">
                <a:solidFill>
                  <a:srgbClr val="FF0000"/>
                </a:solidFill>
                <a:latin typeface="宋体" panose="02010600030101010101" pitchFamily="2" charset="-122"/>
              </a:rPr>
              <a:t> </a:t>
            </a:r>
            <a:r>
              <a:rPr lang="en-US" altLang="zh-CN" sz="2800" b="1" dirty="0">
                <a:solidFill>
                  <a:srgbClr val="FF0000"/>
                </a:solidFill>
                <a:latin typeface="宋体" panose="02010600030101010101" pitchFamily="2" charset="-122"/>
              </a:rPr>
              <a:t>4.</a:t>
            </a:r>
            <a:r>
              <a:rPr lang="zh-CN" altLang="en-US" sz="2800" b="1" dirty="0">
                <a:solidFill>
                  <a:srgbClr val="FF0000"/>
                </a:solidFill>
                <a:latin typeface="宋体" panose="02010600030101010101" pitchFamily="2" charset="-122"/>
              </a:rPr>
              <a:t>要有持之以恒的精神</a:t>
            </a:r>
            <a:endParaRPr lang="zh-CN" altLang="en-US" sz="2800" b="1" dirty="0">
              <a:latin typeface="宋体" panose="02010600030101010101" pitchFamily="2" charset="-122"/>
            </a:endParaRPr>
          </a:p>
          <a:p>
            <a:pPr>
              <a:lnSpc>
                <a:spcPct val="120000"/>
              </a:lnSpc>
              <a:buNone/>
            </a:pPr>
            <a:r>
              <a:rPr lang="zh-CN" altLang="en-US" sz="2800" b="1" dirty="0">
                <a:latin typeface="宋体" panose="02010600030101010101" pitchFamily="2" charset="-122"/>
              </a:rPr>
              <a:t>      养成善始善终的习惯和作风，不能畏首畏尾，虎头蛇尾，更不能半途而废。</a:t>
            </a:r>
            <a:endParaRPr lang="zh-CN" altLang="en-US" sz="2800" b="1" dirty="0">
              <a:latin typeface="宋体" panose="02010600030101010101" pitchFamily="2" charset="-122"/>
            </a:endParaRPr>
          </a:p>
          <a:p>
            <a:pPr>
              <a:lnSpc>
                <a:spcPct val="130000"/>
              </a:lnSpc>
              <a:buNone/>
            </a:pPr>
            <a:r>
              <a:rPr lang="zh-CN" altLang="en-US" sz="2800" b="1" dirty="0">
                <a:latin typeface="宋体" panose="02010600030101010101" pitchFamily="2" charset="-122"/>
              </a:rPr>
              <a:t>  </a:t>
            </a:r>
            <a:r>
              <a:rPr lang="en-US" altLang="zh-CN" sz="2800" b="1" dirty="0">
                <a:solidFill>
                  <a:srgbClr val="FF0000"/>
                </a:solidFill>
                <a:latin typeface="宋体" panose="02010600030101010101" pitchFamily="2" charset="-122"/>
              </a:rPr>
              <a:t>5.</a:t>
            </a:r>
            <a:r>
              <a:rPr lang="zh-CN" altLang="en-US" sz="2800" b="1" dirty="0">
                <a:solidFill>
                  <a:srgbClr val="FF0000"/>
                </a:solidFill>
                <a:latin typeface="宋体" panose="02010600030101010101" pitchFamily="2" charset="-122"/>
              </a:rPr>
              <a:t>要有包容的胸襟和气度</a:t>
            </a:r>
            <a:endParaRPr lang="zh-CN" altLang="en-US" sz="2800" b="1" dirty="0">
              <a:latin typeface="宋体" panose="02010600030101010101" pitchFamily="2" charset="-122"/>
            </a:endParaRPr>
          </a:p>
          <a:p>
            <a:pPr>
              <a:lnSpc>
                <a:spcPct val="120000"/>
              </a:lnSpc>
              <a:buNone/>
            </a:pPr>
            <a:r>
              <a:rPr lang="zh-CN" altLang="en-US" sz="2800" b="1" dirty="0">
                <a:latin typeface="宋体" panose="02010600030101010101" pitchFamily="2" charset="-122"/>
              </a:rPr>
              <a:t>      要容许别人发表不同学术观点和意见，要提倡和鼓励“百花齐放、百家争鸣”。</a:t>
            </a:r>
            <a:r>
              <a:rPr lang="zh-CN" altLang="en-US" dirty="0"/>
              <a:t>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134148">
                                            <p:txEl>
                                              <p:pRg st="0" end="0"/>
                                            </p:txEl>
                                          </p:spTgt>
                                        </p:tgtEl>
                                        <p:attrNameLst>
                                          <p:attrName>style.visibility</p:attrName>
                                        </p:attrNameLst>
                                      </p:cBhvr>
                                      <p:to>
                                        <p:strVal val="visible"/>
                                      </p:to>
                                    </p:set>
                                    <p:anim calcmode="lin" valueType="num">
                                      <p:cBhvr>
                                        <p:cTn id="7" dur="250" decel="50000" fill="hold">
                                          <p:stCondLst>
                                            <p:cond delay="0"/>
                                          </p:stCondLst>
                                        </p:cTn>
                                        <p:tgtEl>
                                          <p:spTgt spid="134148">
                                            <p:txEl>
                                              <p:pRg st="0" end="0"/>
                                            </p:txEl>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134148">
                                            <p:txEl>
                                              <p:pRg st="0" end="0"/>
                                            </p:txEl>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134148">
                                            <p:txEl>
                                              <p:pRg st="0" end="0"/>
                                            </p:txEl>
                                          </p:spTgt>
                                        </p:tgtEl>
                                        <p:attrNameLst>
                                          <p:attrName>ppt_w</p:attrName>
                                        </p:attrNameLst>
                                      </p:cBhvr>
                                      <p:tavLst>
                                        <p:tav tm="0">
                                          <p:val>
                                            <p:strVal val="#ppt_w*.05"/>
                                          </p:val>
                                        </p:tav>
                                        <p:tav tm="100000">
                                          <p:val>
                                            <p:strVal val="#ppt_w"/>
                                          </p:val>
                                        </p:tav>
                                      </p:tavLst>
                                    </p:anim>
                                    <p:anim calcmode="lin" valueType="num">
                                      <p:cBhvr>
                                        <p:cTn id="10" dur="500" fill="hold"/>
                                        <p:tgtEl>
                                          <p:spTgt spid="134148">
                                            <p:txEl>
                                              <p:pRg st="0" end="0"/>
                                            </p:txEl>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134148">
                                            <p:txEl>
                                              <p:pRg st="0" end="0"/>
                                            </p:txEl>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134148">
                                            <p:txEl>
                                              <p:pRg st="0" end="0"/>
                                            </p:txEl>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134148">
                                            <p:txEl>
                                              <p:pRg st="0" end="0"/>
                                            </p:txEl>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134148">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134148">
                                            <p:txEl>
                                              <p:pRg st="1" end="1"/>
                                            </p:txEl>
                                          </p:spTgt>
                                        </p:tgtEl>
                                        <p:attrNameLst>
                                          <p:attrName>style.visibility</p:attrName>
                                        </p:attrNameLst>
                                      </p:cBhvr>
                                      <p:to>
                                        <p:strVal val="visible"/>
                                      </p:to>
                                    </p:set>
                                    <p:anim calcmode="lin" valueType="num">
                                      <p:cBhvr>
                                        <p:cTn id="17" dur="250" decel="50000" fill="hold">
                                          <p:stCondLst>
                                            <p:cond delay="0"/>
                                          </p:stCondLst>
                                        </p:cTn>
                                        <p:tgtEl>
                                          <p:spTgt spid="134148">
                                            <p:txEl>
                                              <p:pRg st="1" end="1"/>
                                            </p:txEl>
                                          </p:spTgt>
                                        </p:tgtEl>
                                        <p:attrNameLst>
                                          <p:attrName>style.rotation</p:attrName>
                                        </p:attrNameLst>
                                      </p:cBhvr>
                                      <p:tavLst>
                                        <p:tav tm="0">
                                          <p:val>
                                            <p:fltVal val="-90"/>
                                          </p:val>
                                        </p:tav>
                                        <p:tav tm="100000">
                                          <p:val>
                                            <p:fltVal val="0"/>
                                          </p:val>
                                        </p:tav>
                                      </p:tavLst>
                                    </p:anim>
                                    <p:anim calcmode="lin" valueType="num">
                                      <p:cBhvr>
                                        <p:cTn id="18" dur="250" decel="50000" fill="hold">
                                          <p:stCondLst>
                                            <p:cond delay="0"/>
                                          </p:stCondLst>
                                        </p:cTn>
                                        <p:tgtEl>
                                          <p:spTgt spid="134148">
                                            <p:txEl>
                                              <p:pRg st="1" end="1"/>
                                            </p:txEl>
                                          </p:spTgt>
                                        </p:tgtEl>
                                        <p:attrNameLst>
                                          <p:attrName>ppt_w</p:attrName>
                                        </p:attrNameLst>
                                      </p:cBhvr>
                                      <p:tavLst>
                                        <p:tav tm="0">
                                          <p:val>
                                            <p:strVal val="#ppt_w"/>
                                          </p:val>
                                        </p:tav>
                                        <p:tav tm="100000">
                                          <p:val>
                                            <p:strVal val="#ppt_w*.05"/>
                                          </p:val>
                                        </p:tav>
                                      </p:tavLst>
                                    </p:anim>
                                    <p:anim calcmode="lin" valueType="num">
                                      <p:cBhvr>
                                        <p:cTn id="19" dur="250" accel="50000" fill="hold">
                                          <p:stCondLst>
                                            <p:cond delay="250"/>
                                          </p:stCondLst>
                                        </p:cTn>
                                        <p:tgtEl>
                                          <p:spTgt spid="134148">
                                            <p:txEl>
                                              <p:pRg st="1" end="1"/>
                                            </p:txEl>
                                          </p:spTgt>
                                        </p:tgtEl>
                                        <p:attrNameLst>
                                          <p:attrName>ppt_w</p:attrName>
                                        </p:attrNameLst>
                                      </p:cBhvr>
                                      <p:tavLst>
                                        <p:tav tm="0">
                                          <p:val>
                                            <p:strVal val="#ppt_w*.05"/>
                                          </p:val>
                                        </p:tav>
                                        <p:tav tm="100000">
                                          <p:val>
                                            <p:strVal val="#ppt_w"/>
                                          </p:val>
                                        </p:tav>
                                      </p:tavLst>
                                    </p:anim>
                                    <p:anim calcmode="lin" valueType="num">
                                      <p:cBhvr>
                                        <p:cTn id="20" dur="500" fill="hold"/>
                                        <p:tgtEl>
                                          <p:spTgt spid="134148">
                                            <p:txEl>
                                              <p:pRg st="1" end="1"/>
                                            </p:txEl>
                                          </p:spTgt>
                                        </p:tgtEl>
                                        <p:attrNameLst>
                                          <p:attrName>ppt_h</p:attrName>
                                        </p:attrNameLst>
                                      </p:cBhvr>
                                      <p:tavLst>
                                        <p:tav tm="0">
                                          <p:val>
                                            <p:strVal val="#ppt_h"/>
                                          </p:val>
                                        </p:tav>
                                        <p:tav tm="100000">
                                          <p:val>
                                            <p:strVal val="#ppt_h"/>
                                          </p:val>
                                        </p:tav>
                                      </p:tavLst>
                                    </p:anim>
                                    <p:anim calcmode="lin" valueType="num">
                                      <p:cBhvr>
                                        <p:cTn id="21" dur="250" decel="50000" fill="hold">
                                          <p:stCondLst>
                                            <p:cond delay="0"/>
                                          </p:stCondLst>
                                        </p:cTn>
                                        <p:tgtEl>
                                          <p:spTgt spid="134148">
                                            <p:txEl>
                                              <p:pRg st="1" end="1"/>
                                            </p:txEl>
                                          </p:spTgt>
                                        </p:tgtEl>
                                        <p:attrNameLst>
                                          <p:attrName>ppt_x</p:attrName>
                                        </p:attrNameLst>
                                      </p:cBhvr>
                                      <p:tavLst>
                                        <p:tav tm="0">
                                          <p:val>
                                            <p:strVal val="#ppt_x+.4"/>
                                          </p:val>
                                        </p:tav>
                                        <p:tav tm="100000">
                                          <p:val>
                                            <p:strVal val="#ppt_x"/>
                                          </p:val>
                                        </p:tav>
                                      </p:tavLst>
                                    </p:anim>
                                    <p:anim calcmode="lin" valueType="num">
                                      <p:cBhvr>
                                        <p:cTn id="22" dur="250" decel="50000" fill="hold">
                                          <p:stCondLst>
                                            <p:cond delay="0"/>
                                          </p:stCondLst>
                                        </p:cTn>
                                        <p:tgtEl>
                                          <p:spTgt spid="134148">
                                            <p:txEl>
                                              <p:pRg st="1" end="1"/>
                                            </p:txEl>
                                          </p:spTgt>
                                        </p:tgtEl>
                                        <p:attrNameLst>
                                          <p:attrName>ppt_y</p:attrName>
                                        </p:attrNameLst>
                                      </p:cBhvr>
                                      <p:tavLst>
                                        <p:tav tm="0">
                                          <p:val>
                                            <p:strVal val="#ppt_y-.2"/>
                                          </p:val>
                                        </p:tav>
                                        <p:tav tm="100000">
                                          <p:val>
                                            <p:strVal val="#ppt_y+.1"/>
                                          </p:val>
                                        </p:tav>
                                      </p:tavLst>
                                    </p:anim>
                                    <p:anim calcmode="lin" valueType="num">
                                      <p:cBhvr>
                                        <p:cTn id="23" dur="250" accel="50000" fill="hold">
                                          <p:stCondLst>
                                            <p:cond delay="250"/>
                                          </p:stCondLst>
                                        </p:cTn>
                                        <p:tgtEl>
                                          <p:spTgt spid="134148">
                                            <p:txEl>
                                              <p:pRg st="1" end="1"/>
                                            </p:txEl>
                                          </p:spTgt>
                                        </p:tgtEl>
                                        <p:attrNameLst>
                                          <p:attrName>ppt_y</p:attrName>
                                        </p:attrNameLst>
                                      </p:cBhvr>
                                      <p:tavLst>
                                        <p:tav tm="0">
                                          <p:val>
                                            <p:strVal val="#ppt_y+.1"/>
                                          </p:val>
                                        </p:tav>
                                        <p:tav tm="100000">
                                          <p:val>
                                            <p:strVal val="#ppt_y"/>
                                          </p:val>
                                        </p:tav>
                                      </p:tavLst>
                                    </p:anim>
                                    <p:animEffect transition="in" filter="fade">
                                      <p:cBhvr>
                                        <p:cTn id="24" dur="500" decel="50000">
                                          <p:stCondLst>
                                            <p:cond delay="0"/>
                                          </p:stCondLst>
                                        </p:cTn>
                                        <p:tgtEl>
                                          <p:spTgt spid="13414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nodeType="clickEffect">
                                  <p:stCondLst>
                                    <p:cond delay="0"/>
                                  </p:stCondLst>
                                  <p:childTnLst>
                                    <p:set>
                                      <p:cBhvr>
                                        <p:cTn id="28" dur="1" fill="hold">
                                          <p:stCondLst>
                                            <p:cond delay="0"/>
                                          </p:stCondLst>
                                        </p:cTn>
                                        <p:tgtEl>
                                          <p:spTgt spid="134148">
                                            <p:txEl>
                                              <p:pRg st="2" end="2"/>
                                            </p:txEl>
                                          </p:spTgt>
                                        </p:tgtEl>
                                        <p:attrNameLst>
                                          <p:attrName>style.visibility</p:attrName>
                                        </p:attrNameLst>
                                      </p:cBhvr>
                                      <p:to>
                                        <p:strVal val="visible"/>
                                      </p:to>
                                    </p:set>
                                    <p:anim calcmode="lin" valueType="num">
                                      <p:cBhvr>
                                        <p:cTn id="29" dur="250" decel="50000" fill="hold">
                                          <p:stCondLst>
                                            <p:cond delay="0"/>
                                          </p:stCondLst>
                                        </p:cTn>
                                        <p:tgtEl>
                                          <p:spTgt spid="134148">
                                            <p:txEl>
                                              <p:pRg st="2" end="2"/>
                                            </p:txEl>
                                          </p:spTgt>
                                        </p:tgtEl>
                                        <p:attrNameLst>
                                          <p:attrName>style.rotation</p:attrName>
                                        </p:attrNameLst>
                                      </p:cBhvr>
                                      <p:tavLst>
                                        <p:tav tm="0">
                                          <p:val>
                                            <p:fltVal val="-90"/>
                                          </p:val>
                                        </p:tav>
                                        <p:tav tm="100000">
                                          <p:val>
                                            <p:fltVal val="0"/>
                                          </p:val>
                                        </p:tav>
                                      </p:tavLst>
                                    </p:anim>
                                    <p:anim calcmode="lin" valueType="num">
                                      <p:cBhvr>
                                        <p:cTn id="30" dur="250" decel="50000" fill="hold">
                                          <p:stCondLst>
                                            <p:cond delay="0"/>
                                          </p:stCondLst>
                                        </p:cTn>
                                        <p:tgtEl>
                                          <p:spTgt spid="134148">
                                            <p:txEl>
                                              <p:pRg st="2" end="2"/>
                                            </p:txEl>
                                          </p:spTgt>
                                        </p:tgtEl>
                                        <p:attrNameLst>
                                          <p:attrName>ppt_w</p:attrName>
                                        </p:attrNameLst>
                                      </p:cBhvr>
                                      <p:tavLst>
                                        <p:tav tm="0">
                                          <p:val>
                                            <p:strVal val="#ppt_w"/>
                                          </p:val>
                                        </p:tav>
                                        <p:tav tm="100000">
                                          <p:val>
                                            <p:strVal val="#ppt_w*.05"/>
                                          </p:val>
                                        </p:tav>
                                      </p:tavLst>
                                    </p:anim>
                                    <p:anim calcmode="lin" valueType="num">
                                      <p:cBhvr>
                                        <p:cTn id="31" dur="250" accel="50000" fill="hold">
                                          <p:stCondLst>
                                            <p:cond delay="250"/>
                                          </p:stCondLst>
                                        </p:cTn>
                                        <p:tgtEl>
                                          <p:spTgt spid="134148">
                                            <p:txEl>
                                              <p:pRg st="2" end="2"/>
                                            </p:txEl>
                                          </p:spTgt>
                                        </p:tgtEl>
                                        <p:attrNameLst>
                                          <p:attrName>ppt_w</p:attrName>
                                        </p:attrNameLst>
                                      </p:cBhvr>
                                      <p:tavLst>
                                        <p:tav tm="0">
                                          <p:val>
                                            <p:strVal val="#ppt_w*.05"/>
                                          </p:val>
                                        </p:tav>
                                        <p:tav tm="100000">
                                          <p:val>
                                            <p:strVal val="#ppt_w"/>
                                          </p:val>
                                        </p:tav>
                                      </p:tavLst>
                                    </p:anim>
                                    <p:anim calcmode="lin" valueType="num">
                                      <p:cBhvr>
                                        <p:cTn id="32" dur="500" fill="hold"/>
                                        <p:tgtEl>
                                          <p:spTgt spid="134148">
                                            <p:txEl>
                                              <p:pRg st="2" end="2"/>
                                            </p:txEl>
                                          </p:spTgt>
                                        </p:tgtEl>
                                        <p:attrNameLst>
                                          <p:attrName>ppt_h</p:attrName>
                                        </p:attrNameLst>
                                      </p:cBhvr>
                                      <p:tavLst>
                                        <p:tav tm="0">
                                          <p:val>
                                            <p:strVal val="#ppt_h"/>
                                          </p:val>
                                        </p:tav>
                                        <p:tav tm="100000">
                                          <p:val>
                                            <p:strVal val="#ppt_h"/>
                                          </p:val>
                                        </p:tav>
                                      </p:tavLst>
                                    </p:anim>
                                    <p:anim calcmode="lin" valueType="num">
                                      <p:cBhvr>
                                        <p:cTn id="33" dur="250" decel="50000" fill="hold">
                                          <p:stCondLst>
                                            <p:cond delay="0"/>
                                          </p:stCondLst>
                                        </p:cTn>
                                        <p:tgtEl>
                                          <p:spTgt spid="134148">
                                            <p:txEl>
                                              <p:pRg st="2" end="2"/>
                                            </p:txEl>
                                          </p:spTgt>
                                        </p:tgtEl>
                                        <p:attrNameLst>
                                          <p:attrName>ppt_x</p:attrName>
                                        </p:attrNameLst>
                                      </p:cBhvr>
                                      <p:tavLst>
                                        <p:tav tm="0">
                                          <p:val>
                                            <p:strVal val="#ppt_x+.4"/>
                                          </p:val>
                                        </p:tav>
                                        <p:tav tm="100000">
                                          <p:val>
                                            <p:strVal val="#ppt_x"/>
                                          </p:val>
                                        </p:tav>
                                      </p:tavLst>
                                    </p:anim>
                                    <p:anim calcmode="lin" valueType="num">
                                      <p:cBhvr>
                                        <p:cTn id="34" dur="250" decel="50000" fill="hold">
                                          <p:stCondLst>
                                            <p:cond delay="0"/>
                                          </p:stCondLst>
                                        </p:cTn>
                                        <p:tgtEl>
                                          <p:spTgt spid="134148">
                                            <p:txEl>
                                              <p:pRg st="2" end="2"/>
                                            </p:txEl>
                                          </p:spTgt>
                                        </p:tgtEl>
                                        <p:attrNameLst>
                                          <p:attrName>ppt_y</p:attrName>
                                        </p:attrNameLst>
                                      </p:cBhvr>
                                      <p:tavLst>
                                        <p:tav tm="0">
                                          <p:val>
                                            <p:strVal val="#ppt_y-.2"/>
                                          </p:val>
                                        </p:tav>
                                        <p:tav tm="100000">
                                          <p:val>
                                            <p:strVal val="#ppt_y+.1"/>
                                          </p:val>
                                        </p:tav>
                                      </p:tavLst>
                                    </p:anim>
                                    <p:anim calcmode="lin" valueType="num">
                                      <p:cBhvr>
                                        <p:cTn id="35" dur="250" accel="50000" fill="hold">
                                          <p:stCondLst>
                                            <p:cond delay="250"/>
                                          </p:stCondLst>
                                        </p:cTn>
                                        <p:tgtEl>
                                          <p:spTgt spid="134148">
                                            <p:txEl>
                                              <p:pRg st="2" end="2"/>
                                            </p:txEl>
                                          </p:spTgt>
                                        </p:tgtEl>
                                        <p:attrNameLst>
                                          <p:attrName>ppt_y</p:attrName>
                                        </p:attrNameLst>
                                      </p:cBhvr>
                                      <p:tavLst>
                                        <p:tav tm="0">
                                          <p:val>
                                            <p:strVal val="#ppt_y+.1"/>
                                          </p:val>
                                        </p:tav>
                                        <p:tav tm="100000">
                                          <p:val>
                                            <p:strVal val="#ppt_y"/>
                                          </p:val>
                                        </p:tav>
                                      </p:tavLst>
                                    </p:anim>
                                    <p:animEffect transition="in" filter="fade">
                                      <p:cBhvr>
                                        <p:cTn id="36" dur="500" decel="50000">
                                          <p:stCondLst>
                                            <p:cond delay="0"/>
                                          </p:stCondLst>
                                        </p:cTn>
                                        <p:tgtEl>
                                          <p:spTgt spid="134148">
                                            <p:txEl>
                                              <p:pRg st="2" end="2"/>
                                            </p:txEl>
                                          </p:spTgt>
                                        </p:tgtEl>
                                      </p:cBhvr>
                                    </p:animEffect>
                                  </p:childTnLst>
                                </p:cTn>
                              </p:par>
                              <p:par>
                                <p:cTn id="37" presetID="25" presetClass="entr" presetSubtype="0" fill="hold" nodeType="withEffect">
                                  <p:stCondLst>
                                    <p:cond delay="0"/>
                                  </p:stCondLst>
                                  <p:childTnLst>
                                    <p:set>
                                      <p:cBhvr>
                                        <p:cTn id="38" dur="1" fill="hold">
                                          <p:stCondLst>
                                            <p:cond delay="0"/>
                                          </p:stCondLst>
                                        </p:cTn>
                                        <p:tgtEl>
                                          <p:spTgt spid="134148">
                                            <p:txEl>
                                              <p:pRg st="3" end="3"/>
                                            </p:txEl>
                                          </p:spTgt>
                                        </p:tgtEl>
                                        <p:attrNameLst>
                                          <p:attrName>style.visibility</p:attrName>
                                        </p:attrNameLst>
                                      </p:cBhvr>
                                      <p:to>
                                        <p:strVal val="visible"/>
                                      </p:to>
                                    </p:set>
                                    <p:anim calcmode="lin" valueType="num">
                                      <p:cBhvr>
                                        <p:cTn id="39" dur="250" decel="50000" fill="hold">
                                          <p:stCondLst>
                                            <p:cond delay="0"/>
                                          </p:stCondLst>
                                        </p:cTn>
                                        <p:tgtEl>
                                          <p:spTgt spid="134148">
                                            <p:txEl>
                                              <p:pRg st="3" end="3"/>
                                            </p:txEl>
                                          </p:spTgt>
                                        </p:tgtEl>
                                        <p:attrNameLst>
                                          <p:attrName>style.rotation</p:attrName>
                                        </p:attrNameLst>
                                      </p:cBhvr>
                                      <p:tavLst>
                                        <p:tav tm="0">
                                          <p:val>
                                            <p:fltVal val="-90"/>
                                          </p:val>
                                        </p:tav>
                                        <p:tav tm="100000">
                                          <p:val>
                                            <p:fltVal val="0"/>
                                          </p:val>
                                        </p:tav>
                                      </p:tavLst>
                                    </p:anim>
                                    <p:anim calcmode="lin" valueType="num">
                                      <p:cBhvr>
                                        <p:cTn id="40" dur="250" decel="50000" fill="hold">
                                          <p:stCondLst>
                                            <p:cond delay="0"/>
                                          </p:stCondLst>
                                        </p:cTn>
                                        <p:tgtEl>
                                          <p:spTgt spid="134148">
                                            <p:txEl>
                                              <p:pRg st="3" end="3"/>
                                            </p:txEl>
                                          </p:spTgt>
                                        </p:tgtEl>
                                        <p:attrNameLst>
                                          <p:attrName>ppt_w</p:attrName>
                                        </p:attrNameLst>
                                      </p:cBhvr>
                                      <p:tavLst>
                                        <p:tav tm="0">
                                          <p:val>
                                            <p:strVal val="#ppt_w"/>
                                          </p:val>
                                        </p:tav>
                                        <p:tav tm="100000">
                                          <p:val>
                                            <p:strVal val="#ppt_w*.05"/>
                                          </p:val>
                                        </p:tav>
                                      </p:tavLst>
                                    </p:anim>
                                    <p:anim calcmode="lin" valueType="num">
                                      <p:cBhvr>
                                        <p:cTn id="41" dur="250" accel="50000" fill="hold">
                                          <p:stCondLst>
                                            <p:cond delay="250"/>
                                          </p:stCondLst>
                                        </p:cTn>
                                        <p:tgtEl>
                                          <p:spTgt spid="134148">
                                            <p:txEl>
                                              <p:pRg st="3" end="3"/>
                                            </p:txEl>
                                          </p:spTgt>
                                        </p:tgtEl>
                                        <p:attrNameLst>
                                          <p:attrName>ppt_w</p:attrName>
                                        </p:attrNameLst>
                                      </p:cBhvr>
                                      <p:tavLst>
                                        <p:tav tm="0">
                                          <p:val>
                                            <p:strVal val="#ppt_w*.05"/>
                                          </p:val>
                                        </p:tav>
                                        <p:tav tm="100000">
                                          <p:val>
                                            <p:strVal val="#ppt_w"/>
                                          </p:val>
                                        </p:tav>
                                      </p:tavLst>
                                    </p:anim>
                                    <p:anim calcmode="lin" valueType="num">
                                      <p:cBhvr>
                                        <p:cTn id="42" dur="500" fill="hold"/>
                                        <p:tgtEl>
                                          <p:spTgt spid="134148">
                                            <p:txEl>
                                              <p:pRg st="3" end="3"/>
                                            </p:txEl>
                                          </p:spTgt>
                                        </p:tgtEl>
                                        <p:attrNameLst>
                                          <p:attrName>ppt_h</p:attrName>
                                        </p:attrNameLst>
                                      </p:cBhvr>
                                      <p:tavLst>
                                        <p:tav tm="0">
                                          <p:val>
                                            <p:strVal val="#ppt_h"/>
                                          </p:val>
                                        </p:tav>
                                        <p:tav tm="100000">
                                          <p:val>
                                            <p:strVal val="#ppt_h"/>
                                          </p:val>
                                        </p:tav>
                                      </p:tavLst>
                                    </p:anim>
                                    <p:anim calcmode="lin" valueType="num">
                                      <p:cBhvr>
                                        <p:cTn id="43" dur="250" decel="50000" fill="hold">
                                          <p:stCondLst>
                                            <p:cond delay="0"/>
                                          </p:stCondLst>
                                        </p:cTn>
                                        <p:tgtEl>
                                          <p:spTgt spid="134148">
                                            <p:txEl>
                                              <p:pRg st="3" end="3"/>
                                            </p:txEl>
                                          </p:spTgt>
                                        </p:tgtEl>
                                        <p:attrNameLst>
                                          <p:attrName>ppt_x</p:attrName>
                                        </p:attrNameLst>
                                      </p:cBhvr>
                                      <p:tavLst>
                                        <p:tav tm="0">
                                          <p:val>
                                            <p:strVal val="#ppt_x+.4"/>
                                          </p:val>
                                        </p:tav>
                                        <p:tav tm="100000">
                                          <p:val>
                                            <p:strVal val="#ppt_x"/>
                                          </p:val>
                                        </p:tav>
                                      </p:tavLst>
                                    </p:anim>
                                    <p:anim calcmode="lin" valueType="num">
                                      <p:cBhvr>
                                        <p:cTn id="44" dur="250" decel="50000" fill="hold">
                                          <p:stCondLst>
                                            <p:cond delay="0"/>
                                          </p:stCondLst>
                                        </p:cTn>
                                        <p:tgtEl>
                                          <p:spTgt spid="134148">
                                            <p:txEl>
                                              <p:pRg st="3" end="3"/>
                                            </p:txEl>
                                          </p:spTgt>
                                        </p:tgtEl>
                                        <p:attrNameLst>
                                          <p:attrName>ppt_y</p:attrName>
                                        </p:attrNameLst>
                                      </p:cBhvr>
                                      <p:tavLst>
                                        <p:tav tm="0">
                                          <p:val>
                                            <p:strVal val="#ppt_y-.2"/>
                                          </p:val>
                                        </p:tav>
                                        <p:tav tm="100000">
                                          <p:val>
                                            <p:strVal val="#ppt_y+.1"/>
                                          </p:val>
                                        </p:tav>
                                      </p:tavLst>
                                    </p:anim>
                                    <p:anim calcmode="lin" valueType="num">
                                      <p:cBhvr>
                                        <p:cTn id="45" dur="250" accel="50000" fill="hold">
                                          <p:stCondLst>
                                            <p:cond delay="250"/>
                                          </p:stCondLst>
                                        </p:cTn>
                                        <p:tgtEl>
                                          <p:spTgt spid="134148">
                                            <p:txEl>
                                              <p:pRg st="3" end="3"/>
                                            </p:txEl>
                                          </p:spTgt>
                                        </p:tgtEl>
                                        <p:attrNameLst>
                                          <p:attrName>ppt_y</p:attrName>
                                        </p:attrNameLst>
                                      </p:cBhvr>
                                      <p:tavLst>
                                        <p:tav tm="0">
                                          <p:val>
                                            <p:strVal val="#ppt_y+.1"/>
                                          </p:val>
                                        </p:tav>
                                        <p:tav tm="100000">
                                          <p:val>
                                            <p:strVal val="#ppt_y"/>
                                          </p:val>
                                        </p:tav>
                                      </p:tavLst>
                                    </p:anim>
                                    <p:animEffect transition="in" filter="fade">
                                      <p:cBhvr>
                                        <p:cTn id="46" dur="500" decel="50000">
                                          <p:stCondLst>
                                            <p:cond delay="0"/>
                                          </p:stCondLst>
                                        </p:cTn>
                                        <p:tgtEl>
                                          <p:spTgt spid="134148">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nodeType="clickEffect">
                                  <p:stCondLst>
                                    <p:cond delay="0"/>
                                  </p:stCondLst>
                                  <p:childTnLst>
                                    <p:set>
                                      <p:cBhvr>
                                        <p:cTn id="50" dur="1" fill="hold">
                                          <p:stCondLst>
                                            <p:cond delay="0"/>
                                          </p:stCondLst>
                                        </p:cTn>
                                        <p:tgtEl>
                                          <p:spTgt spid="134148">
                                            <p:txEl>
                                              <p:pRg st="4" end="4"/>
                                            </p:txEl>
                                          </p:spTgt>
                                        </p:tgtEl>
                                        <p:attrNameLst>
                                          <p:attrName>style.visibility</p:attrName>
                                        </p:attrNameLst>
                                      </p:cBhvr>
                                      <p:to>
                                        <p:strVal val="visible"/>
                                      </p:to>
                                    </p:set>
                                    <p:anim calcmode="lin" valueType="num">
                                      <p:cBhvr>
                                        <p:cTn id="51" dur="250" decel="50000" fill="hold">
                                          <p:stCondLst>
                                            <p:cond delay="0"/>
                                          </p:stCondLst>
                                        </p:cTn>
                                        <p:tgtEl>
                                          <p:spTgt spid="134148">
                                            <p:txEl>
                                              <p:pRg st="4" end="4"/>
                                            </p:txEl>
                                          </p:spTgt>
                                        </p:tgtEl>
                                        <p:attrNameLst>
                                          <p:attrName>style.rotation</p:attrName>
                                        </p:attrNameLst>
                                      </p:cBhvr>
                                      <p:tavLst>
                                        <p:tav tm="0">
                                          <p:val>
                                            <p:fltVal val="-90"/>
                                          </p:val>
                                        </p:tav>
                                        <p:tav tm="100000">
                                          <p:val>
                                            <p:fltVal val="0"/>
                                          </p:val>
                                        </p:tav>
                                      </p:tavLst>
                                    </p:anim>
                                    <p:anim calcmode="lin" valueType="num">
                                      <p:cBhvr>
                                        <p:cTn id="52" dur="250" decel="50000" fill="hold">
                                          <p:stCondLst>
                                            <p:cond delay="0"/>
                                          </p:stCondLst>
                                        </p:cTn>
                                        <p:tgtEl>
                                          <p:spTgt spid="134148">
                                            <p:txEl>
                                              <p:pRg st="4" end="4"/>
                                            </p:txEl>
                                          </p:spTgt>
                                        </p:tgtEl>
                                        <p:attrNameLst>
                                          <p:attrName>ppt_w</p:attrName>
                                        </p:attrNameLst>
                                      </p:cBhvr>
                                      <p:tavLst>
                                        <p:tav tm="0">
                                          <p:val>
                                            <p:strVal val="#ppt_w"/>
                                          </p:val>
                                        </p:tav>
                                        <p:tav tm="100000">
                                          <p:val>
                                            <p:strVal val="#ppt_w*.05"/>
                                          </p:val>
                                        </p:tav>
                                      </p:tavLst>
                                    </p:anim>
                                    <p:anim calcmode="lin" valueType="num">
                                      <p:cBhvr>
                                        <p:cTn id="53" dur="250" accel="50000" fill="hold">
                                          <p:stCondLst>
                                            <p:cond delay="250"/>
                                          </p:stCondLst>
                                        </p:cTn>
                                        <p:tgtEl>
                                          <p:spTgt spid="134148">
                                            <p:txEl>
                                              <p:pRg st="4" end="4"/>
                                            </p:txEl>
                                          </p:spTgt>
                                        </p:tgtEl>
                                        <p:attrNameLst>
                                          <p:attrName>ppt_w</p:attrName>
                                        </p:attrNameLst>
                                      </p:cBhvr>
                                      <p:tavLst>
                                        <p:tav tm="0">
                                          <p:val>
                                            <p:strVal val="#ppt_w*.05"/>
                                          </p:val>
                                        </p:tav>
                                        <p:tav tm="100000">
                                          <p:val>
                                            <p:strVal val="#ppt_w"/>
                                          </p:val>
                                        </p:tav>
                                      </p:tavLst>
                                    </p:anim>
                                    <p:anim calcmode="lin" valueType="num">
                                      <p:cBhvr>
                                        <p:cTn id="54" dur="500" fill="hold"/>
                                        <p:tgtEl>
                                          <p:spTgt spid="134148">
                                            <p:txEl>
                                              <p:pRg st="4" end="4"/>
                                            </p:txEl>
                                          </p:spTgt>
                                        </p:tgtEl>
                                        <p:attrNameLst>
                                          <p:attrName>ppt_h</p:attrName>
                                        </p:attrNameLst>
                                      </p:cBhvr>
                                      <p:tavLst>
                                        <p:tav tm="0">
                                          <p:val>
                                            <p:strVal val="#ppt_h"/>
                                          </p:val>
                                        </p:tav>
                                        <p:tav tm="100000">
                                          <p:val>
                                            <p:strVal val="#ppt_h"/>
                                          </p:val>
                                        </p:tav>
                                      </p:tavLst>
                                    </p:anim>
                                    <p:anim calcmode="lin" valueType="num">
                                      <p:cBhvr>
                                        <p:cTn id="55" dur="250" decel="50000" fill="hold">
                                          <p:stCondLst>
                                            <p:cond delay="0"/>
                                          </p:stCondLst>
                                        </p:cTn>
                                        <p:tgtEl>
                                          <p:spTgt spid="134148">
                                            <p:txEl>
                                              <p:pRg st="4" end="4"/>
                                            </p:txEl>
                                          </p:spTgt>
                                        </p:tgtEl>
                                        <p:attrNameLst>
                                          <p:attrName>ppt_x</p:attrName>
                                        </p:attrNameLst>
                                      </p:cBhvr>
                                      <p:tavLst>
                                        <p:tav tm="0">
                                          <p:val>
                                            <p:strVal val="#ppt_x+.4"/>
                                          </p:val>
                                        </p:tav>
                                        <p:tav tm="100000">
                                          <p:val>
                                            <p:strVal val="#ppt_x"/>
                                          </p:val>
                                        </p:tav>
                                      </p:tavLst>
                                    </p:anim>
                                    <p:anim calcmode="lin" valueType="num">
                                      <p:cBhvr>
                                        <p:cTn id="56" dur="250" decel="50000" fill="hold">
                                          <p:stCondLst>
                                            <p:cond delay="0"/>
                                          </p:stCondLst>
                                        </p:cTn>
                                        <p:tgtEl>
                                          <p:spTgt spid="134148">
                                            <p:txEl>
                                              <p:pRg st="4" end="4"/>
                                            </p:txEl>
                                          </p:spTgt>
                                        </p:tgtEl>
                                        <p:attrNameLst>
                                          <p:attrName>ppt_y</p:attrName>
                                        </p:attrNameLst>
                                      </p:cBhvr>
                                      <p:tavLst>
                                        <p:tav tm="0">
                                          <p:val>
                                            <p:strVal val="#ppt_y-.2"/>
                                          </p:val>
                                        </p:tav>
                                        <p:tav tm="100000">
                                          <p:val>
                                            <p:strVal val="#ppt_y+.1"/>
                                          </p:val>
                                        </p:tav>
                                      </p:tavLst>
                                    </p:anim>
                                    <p:anim calcmode="lin" valueType="num">
                                      <p:cBhvr>
                                        <p:cTn id="57" dur="250" accel="50000" fill="hold">
                                          <p:stCondLst>
                                            <p:cond delay="250"/>
                                          </p:stCondLst>
                                        </p:cTn>
                                        <p:tgtEl>
                                          <p:spTgt spid="134148">
                                            <p:txEl>
                                              <p:pRg st="4" end="4"/>
                                            </p:txEl>
                                          </p:spTgt>
                                        </p:tgtEl>
                                        <p:attrNameLst>
                                          <p:attrName>ppt_y</p:attrName>
                                        </p:attrNameLst>
                                      </p:cBhvr>
                                      <p:tavLst>
                                        <p:tav tm="0">
                                          <p:val>
                                            <p:strVal val="#ppt_y+.1"/>
                                          </p:val>
                                        </p:tav>
                                        <p:tav tm="100000">
                                          <p:val>
                                            <p:strVal val="#ppt_y"/>
                                          </p:val>
                                        </p:tav>
                                      </p:tavLst>
                                    </p:anim>
                                    <p:animEffect transition="in" filter="fade">
                                      <p:cBhvr>
                                        <p:cTn id="58" dur="500" decel="50000">
                                          <p:stCondLst>
                                            <p:cond delay="0"/>
                                          </p:stCondLst>
                                        </p:cTn>
                                        <p:tgtEl>
                                          <p:spTgt spid="134148">
                                            <p:txEl>
                                              <p:pRg st="4" end="4"/>
                                            </p:txEl>
                                          </p:spTgt>
                                        </p:tgtEl>
                                      </p:cBhvr>
                                    </p:animEffect>
                                  </p:childTnLst>
                                </p:cTn>
                              </p:par>
                              <p:par>
                                <p:cTn id="59" presetID="25" presetClass="entr" presetSubtype="0" fill="hold" nodeType="withEffect">
                                  <p:stCondLst>
                                    <p:cond delay="0"/>
                                  </p:stCondLst>
                                  <p:childTnLst>
                                    <p:set>
                                      <p:cBhvr>
                                        <p:cTn id="60" dur="1" fill="hold">
                                          <p:stCondLst>
                                            <p:cond delay="0"/>
                                          </p:stCondLst>
                                        </p:cTn>
                                        <p:tgtEl>
                                          <p:spTgt spid="134148">
                                            <p:txEl>
                                              <p:pRg st="5" end="5"/>
                                            </p:txEl>
                                          </p:spTgt>
                                        </p:tgtEl>
                                        <p:attrNameLst>
                                          <p:attrName>style.visibility</p:attrName>
                                        </p:attrNameLst>
                                      </p:cBhvr>
                                      <p:to>
                                        <p:strVal val="visible"/>
                                      </p:to>
                                    </p:set>
                                    <p:anim calcmode="lin" valueType="num">
                                      <p:cBhvr>
                                        <p:cTn id="61" dur="250" decel="50000" fill="hold">
                                          <p:stCondLst>
                                            <p:cond delay="0"/>
                                          </p:stCondLst>
                                        </p:cTn>
                                        <p:tgtEl>
                                          <p:spTgt spid="134148">
                                            <p:txEl>
                                              <p:pRg st="5" end="5"/>
                                            </p:txEl>
                                          </p:spTgt>
                                        </p:tgtEl>
                                        <p:attrNameLst>
                                          <p:attrName>style.rotation</p:attrName>
                                        </p:attrNameLst>
                                      </p:cBhvr>
                                      <p:tavLst>
                                        <p:tav tm="0">
                                          <p:val>
                                            <p:fltVal val="-90"/>
                                          </p:val>
                                        </p:tav>
                                        <p:tav tm="100000">
                                          <p:val>
                                            <p:fltVal val="0"/>
                                          </p:val>
                                        </p:tav>
                                      </p:tavLst>
                                    </p:anim>
                                    <p:anim calcmode="lin" valueType="num">
                                      <p:cBhvr>
                                        <p:cTn id="62" dur="250" decel="50000" fill="hold">
                                          <p:stCondLst>
                                            <p:cond delay="0"/>
                                          </p:stCondLst>
                                        </p:cTn>
                                        <p:tgtEl>
                                          <p:spTgt spid="134148">
                                            <p:txEl>
                                              <p:pRg st="5" end="5"/>
                                            </p:txEl>
                                          </p:spTgt>
                                        </p:tgtEl>
                                        <p:attrNameLst>
                                          <p:attrName>ppt_w</p:attrName>
                                        </p:attrNameLst>
                                      </p:cBhvr>
                                      <p:tavLst>
                                        <p:tav tm="0">
                                          <p:val>
                                            <p:strVal val="#ppt_w"/>
                                          </p:val>
                                        </p:tav>
                                        <p:tav tm="100000">
                                          <p:val>
                                            <p:strVal val="#ppt_w*.05"/>
                                          </p:val>
                                        </p:tav>
                                      </p:tavLst>
                                    </p:anim>
                                    <p:anim calcmode="lin" valueType="num">
                                      <p:cBhvr>
                                        <p:cTn id="63" dur="250" accel="50000" fill="hold">
                                          <p:stCondLst>
                                            <p:cond delay="250"/>
                                          </p:stCondLst>
                                        </p:cTn>
                                        <p:tgtEl>
                                          <p:spTgt spid="134148">
                                            <p:txEl>
                                              <p:pRg st="5" end="5"/>
                                            </p:txEl>
                                          </p:spTgt>
                                        </p:tgtEl>
                                        <p:attrNameLst>
                                          <p:attrName>ppt_w</p:attrName>
                                        </p:attrNameLst>
                                      </p:cBhvr>
                                      <p:tavLst>
                                        <p:tav tm="0">
                                          <p:val>
                                            <p:strVal val="#ppt_w*.05"/>
                                          </p:val>
                                        </p:tav>
                                        <p:tav tm="100000">
                                          <p:val>
                                            <p:strVal val="#ppt_w"/>
                                          </p:val>
                                        </p:tav>
                                      </p:tavLst>
                                    </p:anim>
                                    <p:anim calcmode="lin" valueType="num">
                                      <p:cBhvr>
                                        <p:cTn id="64" dur="500" fill="hold"/>
                                        <p:tgtEl>
                                          <p:spTgt spid="134148">
                                            <p:txEl>
                                              <p:pRg st="5" end="5"/>
                                            </p:txEl>
                                          </p:spTgt>
                                        </p:tgtEl>
                                        <p:attrNameLst>
                                          <p:attrName>ppt_h</p:attrName>
                                        </p:attrNameLst>
                                      </p:cBhvr>
                                      <p:tavLst>
                                        <p:tav tm="0">
                                          <p:val>
                                            <p:strVal val="#ppt_h"/>
                                          </p:val>
                                        </p:tav>
                                        <p:tav tm="100000">
                                          <p:val>
                                            <p:strVal val="#ppt_h"/>
                                          </p:val>
                                        </p:tav>
                                      </p:tavLst>
                                    </p:anim>
                                    <p:anim calcmode="lin" valueType="num">
                                      <p:cBhvr>
                                        <p:cTn id="65" dur="250" decel="50000" fill="hold">
                                          <p:stCondLst>
                                            <p:cond delay="0"/>
                                          </p:stCondLst>
                                        </p:cTn>
                                        <p:tgtEl>
                                          <p:spTgt spid="134148">
                                            <p:txEl>
                                              <p:pRg st="5" end="5"/>
                                            </p:txEl>
                                          </p:spTgt>
                                        </p:tgtEl>
                                        <p:attrNameLst>
                                          <p:attrName>ppt_x</p:attrName>
                                        </p:attrNameLst>
                                      </p:cBhvr>
                                      <p:tavLst>
                                        <p:tav tm="0">
                                          <p:val>
                                            <p:strVal val="#ppt_x+.4"/>
                                          </p:val>
                                        </p:tav>
                                        <p:tav tm="100000">
                                          <p:val>
                                            <p:strVal val="#ppt_x"/>
                                          </p:val>
                                        </p:tav>
                                      </p:tavLst>
                                    </p:anim>
                                    <p:anim calcmode="lin" valueType="num">
                                      <p:cBhvr>
                                        <p:cTn id="66" dur="250" decel="50000" fill="hold">
                                          <p:stCondLst>
                                            <p:cond delay="0"/>
                                          </p:stCondLst>
                                        </p:cTn>
                                        <p:tgtEl>
                                          <p:spTgt spid="134148">
                                            <p:txEl>
                                              <p:pRg st="5" end="5"/>
                                            </p:txEl>
                                          </p:spTgt>
                                        </p:tgtEl>
                                        <p:attrNameLst>
                                          <p:attrName>ppt_y</p:attrName>
                                        </p:attrNameLst>
                                      </p:cBhvr>
                                      <p:tavLst>
                                        <p:tav tm="0">
                                          <p:val>
                                            <p:strVal val="#ppt_y-.2"/>
                                          </p:val>
                                        </p:tav>
                                        <p:tav tm="100000">
                                          <p:val>
                                            <p:strVal val="#ppt_y+.1"/>
                                          </p:val>
                                        </p:tav>
                                      </p:tavLst>
                                    </p:anim>
                                    <p:anim calcmode="lin" valueType="num">
                                      <p:cBhvr>
                                        <p:cTn id="67" dur="250" accel="50000" fill="hold">
                                          <p:stCondLst>
                                            <p:cond delay="250"/>
                                          </p:stCondLst>
                                        </p:cTn>
                                        <p:tgtEl>
                                          <p:spTgt spid="134148">
                                            <p:txEl>
                                              <p:pRg st="5" end="5"/>
                                            </p:txEl>
                                          </p:spTgt>
                                        </p:tgtEl>
                                        <p:attrNameLst>
                                          <p:attrName>ppt_y</p:attrName>
                                        </p:attrNameLst>
                                      </p:cBhvr>
                                      <p:tavLst>
                                        <p:tav tm="0">
                                          <p:val>
                                            <p:strVal val="#ppt_y+.1"/>
                                          </p:val>
                                        </p:tav>
                                        <p:tav tm="100000">
                                          <p:val>
                                            <p:strVal val="#ppt_y"/>
                                          </p:val>
                                        </p:tav>
                                      </p:tavLst>
                                    </p:anim>
                                    <p:animEffect transition="in" filter="fade">
                                      <p:cBhvr>
                                        <p:cTn id="68" dur="500" decel="50000">
                                          <p:stCondLst>
                                            <p:cond delay="0"/>
                                          </p:stCondLst>
                                        </p:cTn>
                                        <p:tgtEl>
                                          <p:spTgt spid="13414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7690" y="764815"/>
            <a:ext cx="8496590" cy="5176802"/>
          </a:xfrm>
          <a:prstGeom prst="rect">
            <a:avLst/>
          </a:prstGeom>
          <a:noFill/>
        </p:spPr>
        <p:txBody>
          <a:bodyPr wrap="square" rtlCol="0">
            <a:spAutoFit/>
          </a:bodyPr>
          <a:lstStyle/>
          <a:p>
            <a:pPr>
              <a:lnSpc>
                <a:spcPct val="80000"/>
              </a:lnSpc>
              <a:spcBef>
                <a:spcPct val="20000"/>
              </a:spcBef>
              <a:buClr>
                <a:schemeClr val="accent2"/>
              </a:buClr>
            </a:pPr>
            <a:r>
              <a:rPr lang="zh-CN" altLang="en-US" sz="4800" b="1" dirty="0">
                <a:solidFill>
                  <a:srgbClr val="3333FF"/>
                </a:solidFill>
                <a:latin typeface="华文新魏" panose="02010800040101010101" pitchFamily="2" charset="-122"/>
                <a:ea typeface="华文新魏" panose="02010800040101010101" pitchFamily="2" charset="-122"/>
              </a:rPr>
              <a:t>教育科研应避免的主要问题</a:t>
            </a:r>
            <a:endParaRPr lang="zh-CN" altLang="en-US" sz="4800" b="1" dirty="0">
              <a:solidFill>
                <a:srgbClr val="3333FF"/>
              </a:solidFill>
              <a:latin typeface="华文新魏" panose="02010800040101010101" pitchFamily="2" charset="-122"/>
              <a:ea typeface="华文新魏" panose="02010800040101010101" pitchFamily="2" charset="-122"/>
            </a:endParaRPr>
          </a:p>
          <a:p>
            <a:pPr>
              <a:lnSpc>
                <a:spcPct val="80000"/>
              </a:lnSpc>
              <a:spcBef>
                <a:spcPct val="20000"/>
              </a:spcBef>
              <a:buClr>
                <a:schemeClr val="accent2"/>
              </a:buClr>
            </a:pPr>
            <a:r>
              <a:rPr lang="zh-CN" altLang="en-US" sz="2800" b="1" dirty="0">
                <a:solidFill>
                  <a:srgbClr val="3333FF"/>
                </a:solidFill>
                <a:latin typeface="方正小标宋简体" pitchFamily="2" charset="-122"/>
                <a:ea typeface="方正小标宋简体" pitchFamily="2" charset="-122"/>
              </a:rPr>
              <a:t>      </a:t>
            </a:r>
            <a:endParaRPr lang="zh-CN" altLang="en-US" sz="2800" b="1" dirty="0">
              <a:solidFill>
                <a:srgbClr val="3333FF"/>
              </a:solidFill>
              <a:latin typeface="方正小标宋简体" pitchFamily="2" charset="-122"/>
              <a:ea typeface="方正小标宋简体" pitchFamily="2" charset="-122"/>
            </a:endParaRPr>
          </a:p>
          <a:p>
            <a:pPr>
              <a:lnSpc>
                <a:spcPct val="80000"/>
              </a:lnSpc>
              <a:spcBef>
                <a:spcPct val="20000"/>
              </a:spcBef>
              <a:buClr>
                <a:schemeClr val="accent2"/>
              </a:buClr>
            </a:pPr>
            <a:r>
              <a:rPr lang="zh-CN" altLang="en-US" sz="2800" b="1" dirty="0">
                <a:solidFill>
                  <a:srgbClr val="FF3300"/>
                </a:solidFill>
                <a:latin typeface="方正小标宋简体" pitchFamily="2" charset="-122"/>
                <a:ea typeface="方正小标宋简体" pitchFamily="2" charset="-122"/>
              </a:rPr>
              <a:t>    </a:t>
            </a:r>
            <a:r>
              <a:rPr lang="en-US" altLang="zh-CN" sz="3200" b="1" dirty="0">
                <a:solidFill>
                  <a:srgbClr val="FF3300"/>
                </a:solidFill>
                <a:latin typeface="方正小标宋简体" pitchFamily="2" charset="-122"/>
                <a:ea typeface="方正小标宋简体" pitchFamily="2" charset="-122"/>
              </a:rPr>
              <a:t>1</a:t>
            </a:r>
            <a:r>
              <a:rPr lang="zh-CN" altLang="en-US" sz="3200" b="1" dirty="0">
                <a:solidFill>
                  <a:srgbClr val="FF3300"/>
                </a:solidFill>
                <a:latin typeface="方正小标宋简体" pitchFamily="2" charset="-122"/>
                <a:ea typeface="方正小标宋简体" pitchFamily="2" charset="-122"/>
              </a:rPr>
              <a:t>、重立项、轻研究</a:t>
            </a:r>
            <a:endParaRPr lang="zh-CN" altLang="en-US" sz="3200" b="1" dirty="0">
              <a:solidFill>
                <a:srgbClr val="FF3300"/>
              </a:solidFill>
              <a:latin typeface="方正小标宋简体" pitchFamily="2" charset="-122"/>
              <a:ea typeface="方正小标宋简体" pitchFamily="2" charset="-122"/>
            </a:endParaRPr>
          </a:p>
          <a:p>
            <a:pPr>
              <a:lnSpc>
                <a:spcPct val="80000"/>
              </a:lnSpc>
              <a:spcBef>
                <a:spcPct val="20000"/>
              </a:spcBef>
              <a:buClr>
                <a:schemeClr val="accent2"/>
              </a:buClr>
            </a:pPr>
            <a:r>
              <a:rPr lang="zh-CN" altLang="en-US" sz="2400" b="1" dirty="0">
                <a:latin typeface="方正小标宋简体" pitchFamily="2" charset="-122"/>
                <a:ea typeface="方正小标宋简体" pitchFamily="2" charset="-122"/>
              </a:rPr>
              <a:t>    </a:t>
            </a:r>
            <a:r>
              <a:rPr lang="zh-CN" altLang="en-US" sz="2400" b="1" dirty="0">
                <a:solidFill>
                  <a:schemeClr val="tx2"/>
                </a:solidFill>
                <a:latin typeface="方正小标宋简体" pitchFamily="2" charset="-122"/>
                <a:ea typeface="方正小标宋简体" pitchFamily="2" charset="-122"/>
              </a:rPr>
              <a:t>（</a:t>
            </a:r>
            <a:r>
              <a:rPr lang="en-US" altLang="zh-CN" sz="2400" b="1" dirty="0">
                <a:solidFill>
                  <a:schemeClr val="tx2"/>
                </a:solidFill>
                <a:latin typeface="方正小标宋简体" pitchFamily="2" charset="-122"/>
                <a:ea typeface="方正小标宋简体" pitchFamily="2" charset="-122"/>
              </a:rPr>
              <a:t>1</a:t>
            </a:r>
            <a:r>
              <a:rPr lang="zh-CN" altLang="en-US" sz="2400" b="1" dirty="0">
                <a:solidFill>
                  <a:schemeClr val="tx2"/>
                </a:solidFill>
                <a:latin typeface="方正小标宋简体" pitchFamily="2" charset="-122"/>
                <a:ea typeface="方正小标宋简体" pitchFamily="2" charset="-122"/>
              </a:rPr>
              <a:t>）以功利思想搞科研，重视立项，轻视过程研究，致使课题流失</a:t>
            </a:r>
            <a:endParaRPr lang="zh-CN" altLang="en-US" sz="2400" b="1" dirty="0">
              <a:solidFill>
                <a:schemeClr val="tx2"/>
              </a:solidFill>
              <a:latin typeface="方正小标宋简体" pitchFamily="2" charset="-122"/>
              <a:ea typeface="方正小标宋简体" pitchFamily="2" charset="-122"/>
            </a:endParaRPr>
          </a:p>
          <a:p>
            <a:pPr>
              <a:lnSpc>
                <a:spcPct val="80000"/>
              </a:lnSpc>
              <a:spcBef>
                <a:spcPct val="20000"/>
              </a:spcBef>
              <a:buClr>
                <a:schemeClr val="accent2"/>
              </a:buClr>
            </a:pPr>
            <a:r>
              <a:rPr lang="zh-CN" altLang="en-US" sz="2400" b="1" dirty="0">
                <a:solidFill>
                  <a:schemeClr val="tx2"/>
                </a:solidFill>
                <a:latin typeface="方正小标宋简体" pitchFamily="2" charset="-122"/>
                <a:ea typeface="方正小标宋简体" pitchFamily="2" charset="-122"/>
              </a:rPr>
              <a:t>    （</a:t>
            </a:r>
            <a:r>
              <a:rPr lang="en-US" altLang="zh-CN" sz="2400" b="1" dirty="0">
                <a:solidFill>
                  <a:schemeClr val="tx2"/>
                </a:solidFill>
                <a:latin typeface="方正小标宋简体" pitchFamily="2" charset="-122"/>
                <a:ea typeface="方正小标宋简体" pitchFamily="2" charset="-122"/>
              </a:rPr>
              <a:t>2</a:t>
            </a:r>
            <a:r>
              <a:rPr lang="zh-CN" altLang="en-US" sz="2400" b="1" dirty="0">
                <a:solidFill>
                  <a:schemeClr val="tx2"/>
                </a:solidFill>
                <a:latin typeface="方正小标宋简体" pitchFamily="2" charset="-122"/>
                <a:ea typeface="方正小标宋简体" pitchFamily="2" charset="-122"/>
              </a:rPr>
              <a:t>）偏离学术方向和教学搞研究（立足本校、立足本岗、立足本学科），造成科研与工作相冲突，无暇顾及课题研究</a:t>
            </a:r>
            <a:endParaRPr lang="zh-CN" altLang="en-US" sz="2400" b="1" dirty="0">
              <a:solidFill>
                <a:schemeClr val="tx2"/>
              </a:solidFill>
              <a:latin typeface="方正小标宋简体" pitchFamily="2" charset="-122"/>
              <a:ea typeface="方正小标宋简体" pitchFamily="2" charset="-122"/>
            </a:endParaRPr>
          </a:p>
          <a:p>
            <a:pPr>
              <a:lnSpc>
                <a:spcPct val="80000"/>
              </a:lnSpc>
              <a:spcBef>
                <a:spcPct val="20000"/>
              </a:spcBef>
              <a:buClr>
                <a:schemeClr val="accent2"/>
              </a:buClr>
            </a:pPr>
            <a:r>
              <a:rPr lang="zh-CN" altLang="en-US" sz="2400" b="1" dirty="0">
                <a:solidFill>
                  <a:schemeClr val="tx2"/>
                </a:solidFill>
                <a:latin typeface="方正小标宋简体" pitchFamily="2" charset="-122"/>
                <a:ea typeface="方正小标宋简体" pitchFamily="2" charset="-122"/>
              </a:rPr>
              <a:t>    （</a:t>
            </a:r>
            <a:r>
              <a:rPr lang="en-US" altLang="zh-CN" sz="2400" b="1" dirty="0">
                <a:solidFill>
                  <a:schemeClr val="tx2"/>
                </a:solidFill>
                <a:latin typeface="方正小标宋简体" pitchFamily="2" charset="-122"/>
                <a:ea typeface="方正小标宋简体" pitchFamily="2" charset="-122"/>
              </a:rPr>
              <a:t>3</a:t>
            </a:r>
            <a:r>
              <a:rPr lang="zh-CN" altLang="en-US" sz="2400" b="1" dirty="0">
                <a:solidFill>
                  <a:schemeClr val="tx2"/>
                </a:solidFill>
                <a:latin typeface="方正小标宋简体" pitchFamily="2" charset="-122"/>
                <a:ea typeface="方正小标宋简体" pitchFamily="2" charset="-122"/>
              </a:rPr>
              <a:t>）课题立得过大，贪大求全，跟风追潮，没有能力完成课题研究</a:t>
            </a:r>
            <a:endParaRPr lang="zh-CN" altLang="en-US" sz="2400" b="1" dirty="0">
              <a:solidFill>
                <a:schemeClr val="tx2"/>
              </a:solidFill>
              <a:latin typeface="方正小标宋简体" pitchFamily="2" charset="-122"/>
              <a:ea typeface="方正小标宋简体" pitchFamily="2" charset="-122"/>
            </a:endParaRPr>
          </a:p>
          <a:p>
            <a:pPr>
              <a:lnSpc>
                <a:spcPct val="80000"/>
              </a:lnSpc>
              <a:spcBef>
                <a:spcPct val="20000"/>
              </a:spcBef>
              <a:buClr>
                <a:schemeClr val="accent2"/>
              </a:buClr>
            </a:pPr>
            <a:r>
              <a:rPr lang="zh-CN" altLang="en-US" sz="2400" b="1" dirty="0">
                <a:solidFill>
                  <a:schemeClr val="tx2"/>
                </a:solidFill>
                <a:latin typeface="方正小标宋简体" pitchFamily="2" charset="-122"/>
                <a:ea typeface="方正小标宋简体" pitchFamily="2" charset="-122"/>
              </a:rPr>
              <a:t>    （</a:t>
            </a:r>
            <a:r>
              <a:rPr lang="en-US" altLang="zh-CN" sz="2400" b="1" dirty="0">
                <a:solidFill>
                  <a:schemeClr val="tx2"/>
                </a:solidFill>
                <a:latin typeface="方正小标宋简体" pitchFamily="2" charset="-122"/>
                <a:ea typeface="方正小标宋简体" pitchFamily="2" charset="-122"/>
              </a:rPr>
              <a:t>4</a:t>
            </a:r>
            <a:r>
              <a:rPr lang="zh-CN" altLang="en-US" sz="2400" b="1" dirty="0">
                <a:solidFill>
                  <a:schemeClr val="tx2"/>
                </a:solidFill>
                <a:latin typeface="方正小标宋简体" pitchFamily="2" charset="-122"/>
                <a:ea typeface="方正小标宋简体" pitchFamily="2" charset="-122"/>
              </a:rPr>
              <a:t>）缺乏研究素质和能力积累，研究工作不得要领，问题意识不强，概念界定不清，研究内容分解不准，论证不充分，结论无大的价值</a:t>
            </a:r>
            <a:endParaRPr lang="zh-CN" altLang="en-US" sz="2400" b="1" dirty="0">
              <a:solidFill>
                <a:schemeClr val="tx2"/>
              </a:solidFill>
              <a:latin typeface="方正小标宋简体" pitchFamily="2" charset="-122"/>
              <a:ea typeface="方正小标宋简体" pitchFamily="2" charset="-122"/>
            </a:endParaRPr>
          </a:p>
          <a:p>
            <a:pPr>
              <a:lnSpc>
                <a:spcPct val="80000"/>
              </a:lnSpc>
              <a:spcBef>
                <a:spcPct val="20000"/>
              </a:spcBef>
              <a:buClr>
                <a:schemeClr val="accent2"/>
              </a:buClr>
            </a:pPr>
            <a:r>
              <a:rPr lang="zh-CN" altLang="en-US" sz="2400" b="1" dirty="0">
                <a:solidFill>
                  <a:schemeClr val="tx2"/>
                </a:solidFill>
                <a:latin typeface="方正小标宋简体" pitchFamily="2" charset="-122"/>
                <a:ea typeface="方正小标宋简体" pitchFamily="2" charset="-122"/>
              </a:rPr>
              <a:t>    （</a:t>
            </a:r>
            <a:r>
              <a:rPr lang="en-US" altLang="zh-CN" sz="2400" b="1" dirty="0">
                <a:solidFill>
                  <a:schemeClr val="tx2"/>
                </a:solidFill>
                <a:latin typeface="方正小标宋简体" pitchFamily="2" charset="-122"/>
                <a:ea typeface="方正小标宋简体" pitchFamily="2" charset="-122"/>
              </a:rPr>
              <a:t>5</a:t>
            </a:r>
            <a:r>
              <a:rPr lang="zh-CN" altLang="en-US" sz="2400" b="1" dirty="0">
                <a:solidFill>
                  <a:schemeClr val="tx2"/>
                </a:solidFill>
                <a:latin typeface="方正小标宋简体" pitchFamily="2" charset="-122"/>
                <a:ea typeface="方正小标宋简体" pitchFamily="2" charset="-122"/>
              </a:rPr>
              <a:t>）课题负责人挂帅不出征，挂名不研究，没有形成研究团队，合作研究的意识缺乏</a:t>
            </a:r>
            <a:endParaRPr lang="zh-CN" altLang="en-US" sz="2400" b="1" dirty="0">
              <a:solidFill>
                <a:schemeClr val="tx2"/>
              </a:solidFill>
              <a:latin typeface="方正小标宋简体" pitchFamily="2" charset="-122"/>
              <a:ea typeface="方正小标宋简体"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23705" y="764816"/>
            <a:ext cx="8424585" cy="5213735"/>
          </a:xfrm>
          <a:prstGeom prst="rect">
            <a:avLst/>
          </a:prstGeom>
          <a:noFill/>
        </p:spPr>
        <p:txBody>
          <a:bodyPr wrap="square" rtlCol="0">
            <a:spAutoFit/>
          </a:bodyPr>
          <a:lstStyle/>
          <a:p>
            <a:pPr>
              <a:spcBef>
                <a:spcPct val="20000"/>
              </a:spcBef>
              <a:buClr>
                <a:schemeClr val="accent2"/>
              </a:buClr>
            </a:pPr>
            <a:r>
              <a:rPr lang="en-US" altLang="zh-CN" sz="3200" b="1" dirty="0">
                <a:solidFill>
                  <a:srgbClr val="FF3300"/>
                </a:solidFill>
                <a:latin typeface="方正小标宋简体" pitchFamily="2" charset="-122"/>
                <a:ea typeface="方正小标宋简体" pitchFamily="2" charset="-122"/>
              </a:rPr>
              <a:t>2</a:t>
            </a:r>
            <a:r>
              <a:rPr lang="zh-CN" altLang="en-US" sz="3200" b="1" dirty="0">
                <a:solidFill>
                  <a:srgbClr val="FF3300"/>
                </a:solidFill>
                <a:latin typeface="方正小标宋简体" pitchFamily="2" charset="-122"/>
                <a:ea typeface="方正小标宋简体" pitchFamily="2" charset="-122"/>
              </a:rPr>
              <a:t>、重结果、轻过程</a:t>
            </a:r>
            <a:endParaRPr lang="zh-CN" altLang="en-US" sz="3200" b="1" dirty="0">
              <a:solidFill>
                <a:srgbClr val="FF3300"/>
              </a:solidFill>
              <a:latin typeface="方正小标宋简体" pitchFamily="2" charset="-122"/>
              <a:ea typeface="方正小标宋简体" pitchFamily="2" charset="-122"/>
            </a:endParaRPr>
          </a:p>
          <a:p>
            <a:pPr>
              <a:spcBef>
                <a:spcPct val="20000"/>
              </a:spcBef>
              <a:buClr>
                <a:schemeClr val="accent2"/>
              </a:buClr>
            </a:pPr>
            <a:r>
              <a:rPr lang="zh-CN" altLang="en-US" sz="2800" b="1" dirty="0">
                <a:latin typeface="方正小标宋简体" pitchFamily="2" charset="-122"/>
                <a:ea typeface="方正小标宋简体" pitchFamily="2" charset="-122"/>
              </a:rPr>
              <a:t>   </a:t>
            </a:r>
            <a:r>
              <a:rPr lang="zh-CN" altLang="en-US" sz="2800" b="1" dirty="0">
                <a:solidFill>
                  <a:schemeClr val="tx2"/>
                </a:solidFill>
                <a:latin typeface="方正小标宋简体" pitchFamily="2" charset="-122"/>
                <a:ea typeface="方正小标宋简体" pitchFamily="2" charset="-122"/>
              </a:rPr>
              <a:t>（</a:t>
            </a:r>
            <a:r>
              <a:rPr lang="en-US" altLang="zh-CN" sz="2800" b="1" dirty="0">
                <a:solidFill>
                  <a:schemeClr val="tx2"/>
                </a:solidFill>
                <a:latin typeface="方正小标宋简体" pitchFamily="2" charset="-122"/>
                <a:ea typeface="方正小标宋简体" pitchFamily="2" charset="-122"/>
              </a:rPr>
              <a:t>1</a:t>
            </a:r>
            <a:r>
              <a:rPr lang="zh-CN" altLang="en-US" sz="2800" b="1" dirty="0">
                <a:solidFill>
                  <a:schemeClr val="tx2"/>
                </a:solidFill>
                <a:latin typeface="方正小标宋简体" pitchFamily="2" charset="-122"/>
                <a:ea typeface="方正小标宋简体" pitchFamily="2" charset="-122"/>
              </a:rPr>
              <a:t>）立项不开题，没有研究计划</a:t>
            </a:r>
            <a:endParaRPr lang="zh-CN" altLang="en-US" sz="28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2800" b="1" dirty="0">
                <a:solidFill>
                  <a:schemeClr val="tx2"/>
                </a:solidFill>
                <a:latin typeface="方正小标宋简体" pitchFamily="2" charset="-122"/>
                <a:ea typeface="方正小标宋简体" pitchFamily="2" charset="-122"/>
              </a:rPr>
              <a:t>   （</a:t>
            </a:r>
            <a:r>
              <a:rPr lang="en-US" altLang="zh-CN" sz="2800" b="1" dirty="0">
                <a:solidFill>
                  <a:schemeClr val="tx2"/>
                </a:solidFill>
                <a:latin typeface="方正小标宋简体" pitchFamily="2" charset="-122"/>
                <a:ea typeface="方正小标宋简体" pitchFamily="2" charset="-122"/>
              </a:rPr>
              <a:t>2</a:t>
            </a:r>
            <a:r>
              <a:rPr lang="zh-CN" altLang="en-US" sz="2800" b="1" dirty="0">
                <a:solidFill>
                  <a:schemeClr val="tx2"/>
                </a:solidFill>
                <a:latin typeface="方正小标宋简体" pitchFamily="2" charset="-122"/>
                <a:ea typeface="方正小标宋简体" pitchFamily="2" charset="-122"/>
              </a:rPr>
              <a:t>）研究和交流不够，研究思路不清晰</a:t>
            </a:r>
            <a:endParaRPr lang="zh-CN" altLang="en-US" sz="28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2800" b="1" dirty="0">
                <a:solidFill>
                  <a:schemeClr val="tx2"/>
                </a:solidFill>
                <a:latin typeface="方正小标宋简体" pitchFamily="2" charset="-122"/>
                <a:ea typeface="方正小标宋简体" pitchFamily="2" charset="-122"/>
              </a:rPr>
              <a:t>   （</a:t>
            </a:r>
            <a:r>
              <a:rPr lang="en-US" altLang="zh-CN" sz="2800" b="1" dirty="0">
                <a:solidFill>
                  <a:schemeClr val="tx2"/>
                </a:solidFill>
                <a:latin typeface="方正小标宋简体" pitchFamily="2" charset="-122"/>
                <a:ea typeface="方正小标宋简体" pitchFamily="2" charset="-122"/>
              </a:rPr>
              <a:t>3</a:t>
            </a:r>
            <a:r>
              <a:rPr lang="zh-CN" altLang="en-US" sz="2800" b="1" dirty="0">
                <a:solidFill>
                  <a:schemeClr val="tx2"/>
                </a:solidFill>
                <a:latin typeface="方正小标宋简体" pitchFamily="2" charset="-122"/>
                <a:ea typeface="方正小标宋简体" pitchFamily="2" charset="-122"/>
              </a:rPr>
              <a:t>）缺乏材料积累，档案建立不起来</a:t>
            </a:r>
            <a:endParaRPr lang="zh-CN" altLang="en-US" sz="28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2800" b="1" dirty="0">
                <a:solidFill>
                  <a:schemeClr val="tx2"/>
                </a:solidFill>
                <a:latin typeface="方正小标宋简体" pitchFamily="2" charset="-122"/>
                <a:ea typeface="方正小标宋简体" pitchFamily="2" charset="-122"/>
              </a:rPr>
              <a:t>   （</a:t>
            </a:r>
            <a:r>
              <a:rPr lang="en-US" altLang="zh-CN" sz="2800" b="1" dirty="0">
                <a:solidFill>
                  <a:schemeClr val="tx2"/>
                </a:solidFill>
                <a:latin typeface="方正小标宋简体" pitchFamily="2" charset="-122"/>
                <a:ea typeface="方正小标宋简体" pitchFamily="2" charset="-122"/>
              </a:rPr>
              <a:t>4</a:t>
            </a:r>
            <a:r>
              <a:rPr lang="zh-CN" altLang="en-US" sz="2800" b="1" dirty="0">
                <a:solidFill>
                  <a:schemeClr val="tx2"/>
                </a:solidFill>
                <a:latin typeface="方正小标宋简体" pitchFamily="2" charset="-122"/>
                <a:ea typeface="方正小标宋简体" pitchFamily="2" charset="-122"/>
              </a:rPr>
              <a:t>）缺少研究要件，不能按时结题</a:t>
            </a:r>
            <a:endParaRPr lang="zh-CN" altLang="en-US" sz="28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en-US" altLang="zh-CN" sz="3200" b="1" dirty="0">
                <a:solidFill>
                  <a:srgbClr val="FF3300"/>
                </a:solidFill>
                <a:latin typeface="方正小标宋简体" pitchFamily="2" charset="-122"/>
                <a:ea typeface="方正小标宋简体" pitchFamily="2" charset="-122"/>
              </a:rPr>
              <a:t>3</a:t>
            </a:r>
            <a:r>
              <a:rPr lang="zh-CN" altLang="en-US" sz="3200" b="1" dirty="0">
                <a:solidFill>
                  <a:srgbClr val="FF3300"/>
                </a:solidFill>
                <a:latin typeface="方正小标宋简体" pitchFamily="2" charset="-122"/>
                <a:ea typeface="方正小标宋简体" pitchFamily="2" charset="-122"/>
              </a:rPr>
              <a:t>、重评奖、轻应用推广</a:t>
            </a:r>
            <a:endParaRPr lang="zh-CN" altLang="en-US" sz="3200" b="1" dirty="0">
              <a:solidFill>
                <a:srgbClr val="FF3300"/>
              </a:solidFill>
              <a:latin typeface="方正小标宋简体" pitchFamily="2" charset="-122"/>
              <a:ea typeface="方正小标宋简体" pitchFamily="2" charset="-122"/>
            </a:endParaRPr>
          </a:p>
          <a:p>
            <a:pPr>
              <a:spcBef>
                <a:spcPct val="20000"/>
              </a:spcBef>
              <a:buClr>
                <a:schemeClr val="accent2"/>
              </a:buClr>
            </a:pPr>
            <a:r>
              <a:rPr lang="zh-CN" altLang="en-US" sz="3200" b="1" dirty="0">
                <a:latin typeface="方正小标宋简体" pitchFamily="2" charset="-122"/>
                <a:ea typeface="方正小标宋简体" pitchFamily="2" charset="-122"/>
              </a:rPr>
              <a:t>   </a:t>
            </a:r>
            <a:r>
              <a:rPr lang="zh-CN" altLang="en-US" sz="2800" b="1" dirty="0">
                <a:solidFill>
                  <a:schemeClr val="tx2"/>
                </a:solidFill>
                <a:latin typeface="方正小标宋简体" pitchFamily="2" charset="-122"/>
                <a:ea typeface="方正小标宋简体" pitchFamily="2" charset="-122"/>
              </a:rPr>
              <a:t>（</a:t>
            </a:r>
            <a:r>
              <a:rPr lang="en-US" altLang="zh-CN" sz="2800" b="1" dirty="0">
                <a:solidFill>
                  <a:schemeClr val="tx2"/>
                </a:solidFill>
                <a:latin typeface="方正小标宋简体" pitchFamily="2" charset="-122"/>
                <a:ea typeface="方正小标宋简体" pitchFamily="2" charset="-122"/>
              </a:rPr>
              <a:t>1</a:t>
            </a:r>
            <a:r>
              <a:rPr lang="zh-CN" altLang="en-US" sz="2800" b="1" dirty="0">
                <a:solidFill>
                  <a:schemeClr val="tx2"/>
                </a:solidFill>
                <a:latin typeface="方正小标宋简体" pitchFamily="2" charset="-122"/>
                <a:ea typeface="方正小标宋简体" pitchFamily="2" charset="-122"/>
              </a:rPr>
              <a:t>）论文至上，一项课题或成果，跨系列或在本系统多次报题报奖，难以提高课题的研究层次</a:t>
            </a:r>
            <a:endParaRPr lang="zh-CN" altLang="en-US" sz="28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2800" b="1" dirty="0">
                <a:solidFill>
                  <a:schemeClr val="tx2"/>
                </a:solidFill>
                <a:latin typeface="方正小标宋简体" pitchFamily="2" charset="-122"/>
                <a:ea typeface="方正小标宋简体" pitchFamily="2" charset="-122"/>
              </a:rPr>
              <a:t>   （</a:t>
            </a:r>
            <a:r>
              <a:rPr lang="en-US" altLang="zh-CN" sz="2800" b="1" dirty="0">
                <a:solidFill>
                  <a:schemeClr val="tx2"/>
                </a:solidFill>
                <a:latin typeface="方正小标宋简体" pitchFamily="2" charset="-122"/>
                <a:ea typeface="方正小标宋简体" pitchFamily="2" charset="-122"/>
              </a:rPr>
              <a:t>2</a:t>
            </a:r>
            <a:r>
              <a:rPr lang="zh-CN" altLang="en-US" sz="2800" b="1" dirty="0">
                <a:solidFill>
                  <a:schemeClr val="tx2"/>
                </a:solidFill>
                <a:latin typeface="方正小标宋简体" pitchFamily="2" charset="-122"/>
                <a:ea typeface="方正小标宋简体" pitchFamily="2" charset="-122"/>
              </a:rPr>
              <a:t>）注重文献查询，忽视实验研究，成果缺乏原创性和新意，只能孤芳自赏，不便不能推广</a:t>
            </a:r>
            <a:endParaRPr lang="zh-CN" altLang="en-US" sz="2800" b="1" dirty="0">
              <a:solidFill>
                <a:schemeClr val="tx2"/>
              </a:solidFill>
              <a:latin typeface="方正小标宋简体" pitchFamily="2" charset="-122"/>
              <a:ea typeface="方正小标宋简体"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95710" y="1052835"/>
            <a:ext cx="8424585" cy="5066002"/>
          </a:xfrm>
          <a:prstGeom prst="rect">
            <a:avLst/>
          </a:prstGeom>
          <a:noFill/>
        </p:spPr>
        <p:txBody>
          <a:bodyPr wrap="square" rtlCol="0">
            <a:spAutoFit/>
          </a:bodyPr>
          <a:lstStyle/>
          <a:p>
            <a:pPr>
              <a:spcBef>
                <a:spcPct val="20000"/>
              </a:spcBef>
              <a:buClr>
                <a:schemeClr val="accent2"/>
              </a:buClr>
            </a:pPr>
            <a:r>
              <a:rPr lang="en-US" altLang="zh-CN" sz="3200" b="1" dirty="0">
                <a:solidFill>
                  <a:schemeClr val="tx2"/>
                </a:solidFill>
                <a:latin typeface="方正小标宋简体" pitchFamily="2" charset="-122"/>
                <a:ea typeface="方正小标宋简体" pitchFamily="2" charset="-122"/>
              </a:rPr>
              <a:t>3</a:t>
            </a:r>
            <a:r>
              <a:rPr lang="zh-CN" altLang="en-US" sz="3200" b="1" dirty="0">
                <a:solidFill>
                  <a:schemeClr val="tx2"/>
                </a:solidFill>
                <a:latin typeface="方正小标宋简体" pitchFamily="2" charset="-122"/>
                <a:ea typeface="方正小标宋简体" pitchFamily="2" charset="-122"/>
              </a:rPr>
              <a:t>）满足已有研究结论或成果，缺乏精雕细刻，难有应用推广价值</a:t>
            </a:r>
            <a:endParaRPr lang="zh-CN" altLang="en-US" sz="32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3200" b="1" dirty="0">
                <a:solidFill>
                  <a:srgbClr val="FF3300"/>
                </a:solidFill>
                <a:latin typeface="方正小标宋简体" pitchFamily="2" charset="-122"/>
                <a:ea typeface="方正小标宋简体" pitchFamily="2" charset="-122"/>
              </a:rPr>
              <a:t>     </a:t>
            </a:r>
            <a:r>
              <a:rPr lang="en-US" altLang="zh-CN" sz="3600" b="1" dirty="0">
                <a:solidFill>
                  <a:srgbClr val="FF3300"/>
                </a:solidFill>
                <a:latin typeface="方正小标宋简体" pitchFamily="2" charset="-122"/>
                <a:ea typeface="方正小标宋简体" pitchFamily="2" charset="-122"/>
              </a:rPr>
              <a:t>4</a:t>
            </a:r>
            <a:r>
              <a:rPr lang="zh-CN" altLang="en-US" sz="3600" b="1" dirty="0">
                <a:solidFill>
                  <a:srgbClr val="FF3300"/>
                </a:solidFill>
                <a:latin typeface="方正小标宋简体" pitchFamily="2" charset="-122"/>
                <a:ea typeface="方正小标宋简体" pitchFamily="2" charset="-122"/>
              </a:rPr>
              <a:t>、重数量、轻精品打造</a:t>
            </a:r>
            <a:endParaRPr lang="zh-CN" altLang="en-US" sz="3600" b="1" dirty="0">
              <a:solidFill>
                <a:srgbClr val="FF3300"/>
              </a:solidFill>
              <a:latin typeface="方正小标宋简体" pitchFamily="2" charset="-122"/>
              <a:ea typeface="方正小标宋简体" pitchFamily="2" charset="-122"/>
            </a:endParaRPr>
          </a:p>
          <a:p>
            <a:pPr>
              <a:spcBef>
                <a:spcPct val="20000"/>
              </a:spcBef>
              <a:buClr>
                <a:schemeClr val="accent2"/>
              </a:buClr>
            </a:pPr>
            <a:r>
              <a:rPr lang="zh-CN" altLang="en-US" sz="3600" b="1" dirty="0">
                <a:latin typeface="方正小标宋简体" pitchFamily="2" charset="-122"/>
                <a:ea typeface="方正小标宋简体" pitchFamily="2" charset="-122"/>
              </a:rPr>
              <a:t>    </a:t>
            </a:r>
            <a:r>
              <a:rPr lang="zh-CN" altLang="en-US" sz="3200" b="1" dirty="0">
                <a:solidFill>
                  <a:schemeClr val="tx2"/>
                </a:solidFill>
                <a:latin typeface="方正小标宋简体" pitchFamily="2" charset="-122"/>
                <a:ea typeface="方正小标宋简体" pitchFamily="2" charset="-122"/>
              </a:rPr>
              <a:t>（</a:t>
            </a:r>
            <a:r>
              <a:rPr lang="en-US" altLang="zh-CN" sz="3200" b="1" dirty="0">
                <a:solidFill>
                  <a:schemeClr val="tx2"/>
                </a:solidFill>
                <a:latin typeface="方正小标宋简体" pitchFamily="2" charset="-122"/>
                <a:ea typeface="方正小标宋简体" pitchFamily="2" charset="-122"/>
              </a:rPr>
              <a:t>1</a:t>
            </a:r>
            <a:r>
              <a:rPr lang="zh-CN" altLang="en-US" sz="3200" b="1" dirty="0">
                <a:solidFill>
                  <a:schemeClr val="tx2"/>
                </a:solidFill>
                <a:latin typeface="方正小标宋简体" pitchFamily="2" charset="-122"/>
                <a:ea typeface="方正小标宋简体" pitchFamily="2" charset="-122"/>
              </a:rPr>
              <a:t>）一项课题多处立项，疲于应付，精力不足，难出精品</a:t>
            </a:r>
            <a:endParaRPr lang="zh-CN" altLang="en-US" sz="32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3200" b="1" dirty="0">
                <a:solidFill>
                  <a:schemeClr val="tx2"/>
                </a:solidFill>
                <a:latin typeface="方正小标宋简体" pitchFamily="2" charset="-122"/>
                <a:ea typeface="方正小标宋简体" pitchFamily="2" charset="-122"/>
              </a:rPr>
              <a:t>    （</a:t>
            </a:r>
            <a:r>
              <a:rPr lang="en-US" altLang="zh-CN" sz="3200" b="1" dirty="0">
                <a:solidFill>
                  <a:schemeClr val="tx2"/>
                </a:solidFill>
                <a:latin typeface="方正小标宋简体" pitchFamily="2" charset="-122"/>
                <a:ea typeface="方正小标宋简体" pitchFamily="2" charset="-122"/>
              </a:rPr>
              <a:t>2</a:t>
            </a:r>
            <a:r>
              <a:rPr lang="zh-CN" altLang="en-US" sz="3200" b="1" dirty="0">
                <a:solidFill>
                  <a:schemeClr val="tx2"/>
                </a:solidFill>
                <a:latin typeface="方正小标宋简体" pitchFamily="2" charset="-122"/>
                <a:ea typeface="方正小标宋简体" pitchFamily="2" charset="-122"/>
              </a:rPr>
              <a:t>）同时申报或参与研究（互为主持人或参加人）多项课题，多方应付，精品难出</a:t>
            </a:r>
            <a:endParaRPr lang="zh-CN" altLang="en-US" sz="3200" b="1" dirty="0">
              <a:solidFill>
                <a:schemeClr val="tx2"/>
              </a:solidFill>
              <a:latin typeface="方正小标宋简体" pitchFamily="2" charset="-122"/>
              <a:ea typeface="方正小标宋简体" pitchFamily="2" charset="-122"/>
            </a:endParaRPr>
          </a:p>
          <a:p>
            <a:pPr>
              <a:spcBef>
                <a:spcPct val="20000"/>
              </a:spcBef>
              <a:buClr>
                <a:schemeClr val="accent2"/>
              </a:buClr>
            </a:pPr>
            <a:r>
              <a:rPr lang="zh-CN" altLang="en-US" sz="3200" b="1" dirty="0">
                <a:solidFill>
                  <a:schemeClr val="tx2"/>
                </a:solidFill>
                <a:latin typeface="方正小标宋简体" pitchFamily="2" charset="-122"/>
                <a:ea typeface="方正小标宋简体" pitchFamily="2" charset="-122"/>
              </a:rPr>
              <a:t>    （</a:t>
            </a:r>
            <a:r>
              <a:rPr lang="en-US" altLang="zh-CN" sz="3200" b="1" dirty="0">
                <a:solidFill>
                  <a:schemeClr val="tx2"/>
                </a:solidFill>
                <a:latin typeface="方正小标宋简体" pitchFamily="2" charset="-122"/>
                <a:ea typeface="方正小标宋简体" pitchFamily="2" charset="-122"/>
              </a:rPr>
              <a:t>3</a:t>
            </a:r>
            <a:r>
              <a:rPr lang="zh-CN" altLang="en-US" sz="3200" b="1" dirty="0">
                <a:solidFill>
                  <a:schemeClr val="tx2"/>
                </a:solidFill>
                <a:latin typeface="方正小标宋简体" pitchFamily="2" charset="-122"/>
                <a:ea typeface="方正小标宋简体" pitchFamily="2" charset="-122"/>
              </a:rPr>
              <a:t>）注重发展子课题创经济效益，难出高水平成果</a:t>
            </a:r>
            <a:endParaRPr lang="zh-CN" altLang="en-US" sz="3200" b="1" dirty="0">
              <a:solidFill>
                <a:schemeClr val="tx2"/>
              </a:solidFill>
              <a:latin typeface="方正小标宋简体" pitchFamily="2" charset="-122"/>
              <a:ea typeface="方正小标宋简体"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9700" y="1677035"/>
            <a:ext cx="8864600" cy="4399915"/>
          </a:xfrm>
          <a:prstGeom prst="rect">
            <a:avLst/>
          </a:prstGeom>
          <a:noFill/>
        </p:spPr>
        <p:txBody>
          <a:bodyPr wrap="square" rtlCol="0">
            <a:spAutoFit/>
          </a:bodyPr>
          <a:p>
            <a:r>
              <a:rPr lang="en-US" altLang="zh-CN" sz="2800">
                <a:solidFill>
                  <a:schemeClr val="tx1"/>
                </a:solidFill>
                <a:effectLst>
                  <a:outerShdw blurRad="38100" dist="19050" dir="2700000" algn="tl" rotWithShape="0">
                    <a:schemeClr val="dk1">
                      <a:alpha val="40000"/>
                    </a:schemeClr>
                  </a:outerShdw>
                </a:effectLst>
              </a:rPr>
              <a:t>       </a:t>
            </a:r>
            <a:r>
              <a:rPr lang="zh-CN" altLang="en-US" sz="2800">
                <a:solidFill>
                  <a:schemeClr val="tx1"/>
                </a:solidFill>
                <a:effectLst>
                  <a:outerShdw blurRad="38100" dist="19050" dir="2700000" algn="tl" rotWithShape="0">
                    <a:schemeClr val="dk1">
                      <a:alpha val="40000"/>
                    </a:schemeClr>
                  </a:outerShdw>
                </a:effectLst>
              </a:rPr>
              <a:t>领导干部学习理论也要有这三种境界。首先，理论学习上要有“望尽天涯路”那样志存高远的追求，耐得住“昨夜西风凋碧树”的清冷和“独上高楼”的寂寞，静下心来通读苦读；其次，理论学习上要勤奋努力，刻苦钻研，舍得付出，百折不挠，下真功夫、苦功夫、细功夫，即使是“衣带渐宽”也“终不悔”，“人憔悴”也心甘情愿；再次，理论学习贵在独立思考，学用结合，学有所悟，用有所得，要在学习和实践中“众里寻他千百度”，最终“蓦然回首”，在“灯火阑珊处”领悟真谛。</a:t>
            </a:r>
            <a:endParaRPr lang="zh-CN" altLang="en-US" sz="2800">
              <a:solidFill>
                <a:schemeClr val="tx1"/>
              </a:solidFill>
              <a:effectLst>
                <a:outerShdw blurRad="38100" dist="19050" dir="2700000" algn="tl" rotWithShape="0">
                  <a:schemeClr val="dk1">
                    <a:alpha val="40000"/>
                  </a:scheme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4485" y="734695"/>
            <a:ext cx="8171180" cy="460375"/>
          </a:xfrm>
          <a:prstGeom prst="rect">
            <a:avLst/>
          </a:prstGeom>
          <a:noFill/>
        </p:spPr>
        <p:txBody>
          <a:bodyPr wrap="square" rtlCol="0">
            <a:spAutoFit/>
          </a:bodyPr>
          <a:p>
            <a:r>
              <a:rPr lang="zh-CN" altLang="en-US" sz="2400">
                <a:solidFill>
                  <a:schemeClr val="tx1"/>
                </a:solidFill>
                <a:effectLst>
                  <a:outerShdw blurRad="38100" dist="19050" dir="2700000" algn="tl" rotWithShape="0">
                    <a:schemeClr val="dk1">
                      <a:alpha val="40000"/>
                    </a:schemeClr>
                  </a:outerShdw>
                </a:effectLst>
              </a:rPr>
              <a:t>　</a:t>
            </a:r>
            <a:r>
              <a:rPr lang="zh-CN" altLang="en-US" sz="2400" b="1">
                <a:solidFill>
                  <a:schemeClr val="tx1"/>
                </a:solidFill>
                <a:effectLst>
                  <a:outerShdw blurRad="38100" dist="19050" dir="2700000" algn="tl" rotWithShape="0">
                    <a:schemeClr val="dk1">
                      <a:alpha val="40000"/>
                    </a:schemeClr>
                  </a:outerShdw>
                </a:effectLst>
              </a:rPr>
              <a:t>(一)望尽天涯路——目标设定</a:t>
            </a:r>
            <a:endParaRPr lang="zh-CN" altLang="en-US" sz="2400" b="1">
              <a:solidFill>
                <a:schemeClr val="tx1"/>
              </a:solidFill>
              <a:effectLst>
                <a:outerShdw blurRad="38100" dist="19050" dir="2700000" algn="tl" rotWithShape="0">
                  <a:schemeClr val="dk1">
                    <a:alpha val="40000"/>
                  </a:schemeClr>
                </a:outerShdw>
              </a:effectLst>
            </a:endParaRPr>
          </a:p>
        </p:txBody>
      </p:sp>
      <p:sp>
        <p:nvSpPr>
          <p:cNvPr id="3" name="文本框 2"/>
          <p:cNvSpPr txBox="1"/>
          <p:nvPr/>
        </p:nvSpPr>
        <p:spPr>
          <a:xfrm>
            <a:off x="324485" y="1195070"/>
            <a:ext cx="8490585" cy="1506855"/>
          </a:xfrm>
          <a:prstGeom prst="rect">
            <a:avLst/>
          </a:prstGeom>
          <a:noFill/>
        </p:spPr>
        <p:txBody>
          <a:bodyPr wrap="square" rtlCol="0">
            <a:spAutoFit/>
          </a:bodyPr>
          <a:p>
            <a:r>
              <a:rPr lang="zh-CN" altLang="en-US"/>
              <a:t>　</a:t>
            </a:r>
            <a:r>
              <a:rPr lang="zh-CN" altLang="en-US" sz="2400" b="1"/>
              <a:t>当人一旦迫使自己重新打量现在、认真规划未来的时候，就走入了“独上高楼”的心理状态，——那是一种自我内心的瞬间成长、是一种自我审视的不满当下。</a:t>
            </a:r>
            <a:endParaRPr lang="zh-CN" altLang="en-US" sz="2400" b="1"/>
          </a:p>
        </p:txBody>
      </p:sp>
      <p:sp>
        <p:nvSpPr>
          <p:cNvPr id="4" name="文本框 3"/>
          <p:cNvSpPr txBox="1"/>
          <p:nvPr/>
        </p:nvSpPr>
        <p:spPr>
          <a:xfrm>
            <a:off x="17780" y="2848610"/>
            <a:ext cx="8797290" cy="1938020"/>
          </a:xfrm>
          <a:prstGeom prst="rect">
            <a:avLst/>
          </a:prstGeom>
          <a:noFill/>
        </p:spPr>
        <p:txBody>
          <a:bodyPr wrap="square" rtlCol="0">
            <a:spAutoFit/>
          </a:bodyPr>
          <a:p>
            <a:r>
              <a:rPr lang="zh-CN" altLang="en-US" sz="2400" b="1">
                <a:solidFill>
                  <a:schemeClr val="tx1"/>
                </a:solidFill>
                <a:effectLst>
                  <a:outerShdw blurRad="38100" dist="19050" dir="2700000" algn="tl" rotWithShape="0">
                    <a:schemeClr val="dk1">
                      <a:alpha val="40000"/>
                    </a:schemeClr>
                  </a:outerShdw>
                </a:effectLst>
              </a:rPr>
              <a:t>　(二)消得人憔悴——过程坚持</a:t>
            </a:r>
            <a:endParaRPr lang="zh-CN" altLang="en-US" sz="2400" b="1"/>
          </a:p>
          <a:p>
            <a:endParaRPr lang="zh-CN" altLang="en-US" sz="2400" b="1"/>
          </a:p>
          <a:p>
            <a:r>
              <a:rPr lang="zh-CN" altLang="en-US" sz="2400" b="1"/>
              <a:t>　　设定目标之后，就需要勇往直前的决心，就需要的一如既往的坚持，就需要坚韧不拔的毅力。</a:t>
            </a:r>
            <a:endParaRPr lang="zh-CN" altLang="en-US" sz="2400" b="1"/>
          </a:p>
          <a:p>
            <a:endParaRPr lang="zh-CN" altLang="en-US" sz="2400" b="1"/>
          </a:p>
        </p:txBody>
      </p:sp>
      <p:sp>
        <p:nvSpPr>
          <p:cNvPr id="5" name="文本框 4"/>
          <p:cNvSpPr txBox="1"/>
          <p:nvPr/>
        </p:nvSpPr>
        <p:spPr>
          <a:xfrm>
            <a:off x="236855" y="4933315"/>
            <a:ext cx="8799830" cy="1198880"/>
          </a:xfrm>
          <a:prstGeom prst="rect">
            <a:avLst/>
          </a:prstGeom>
          <a:noFill/>
        </p:spPr>
        <p:txBody>
          <a:bodyPr wrap="square" rtlCol="0">
            <a:spAutoFit/>
          </a:bodyPr>
          <a:p>
            <a:r>
              <a:rPr lang="zh-CN" altLang="en-US" sz="2400" b="1">
                <a:solidFill>
                  <a:schemeClr val="tx1"/>
                </a:solidFill>
                <a:effectLst>
                  <a:outerShdw blurRad="38100" dist="19050" dir="2700000" algn="tl" rotWithShape="0">
                    <a:schemeClr val="dk1">
                      <a:alpha val="40000"/>
                    </a:schemeClr>
                  </a:outerShdw>
                </a:effectLst>
              </a:rPr>
              <a:t>(三)寻他千百度——结果达成</a:t>
            </a:r>
            <a:endParaRPr lang="zh-CN" altLang="en-US" sz="2400" b="1"/>
          </a:p>
          <a:p>
            <a:r>
              <a:rPr lang="zh-CN" altLang="en-US" sz="2400" b="1"/>
              <a:t>　　目标既定、道路既坚，坚持到最后，通过量变到质变、通过苦尽而甘来，便能迎来柳暗花明、收获花好月圆。</a:t>
            </a:r>
            <a:endParaRPr lang="zh-CN" altLang="en-US" sz="2400" b="1"/>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5" name="图片 14745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47459" name="文本占位符 147458"/>
          <p:cNvSpPr>
            <a:spLocks noGrp="1"/>
          </p:cNvSpPr>
          <p:nvPr>
            <p:ph idx="1"/>
          </p:nvPr>
        </p:nvSpPr>
        <p:spPr>
          <a:xfrm>
            <a:off x="215265" y="243840"/>
            <a:ext cx="8702040" cy="5329555"/>
          </a:xfrm>
        </p:spPr>
        <p:txBody>
          <a:bodyPr/>
          <a:lstStyle/>
          <a:p>
            <a:pPr algn="ctr" fontAlgn="base">
              <a:lnSpc>
                <a:spcPct val="130000"/>
              </a:lnSpc>
              <a:buNone/>
            </a:pPr>
            <a:endParaRPr lang="en-US" altLang="zh-CN" sz="5400" strike="noStrike" noProof="1"/>
          </a:p>
          <a:p>
            <a:pPr algn="ctr" fontAlgn="base">
              <a:lnSpc>
                <a:spcPct val="130000"/>
              </a:lnSpc>
              <a:buNone/>
            </a:pPr>
            <a:r>
              <a:rPr lang="zh-CN" altLang="en-US" sz="6600" b="1" strike="noStrike" noProof="1">
                <a:solidFill>
                  <a:srgbClr val="FF3300"/>
                </a:solidFill>
                <a:effectLst>
                  <a:outerShdw blurRad="38100" dist="38100" dir="2700000">
                    <a:srgbClr val="C0C0C0"/>
                  </a:outerShdw>
                </a:effectLst>
                <a:ea typeface="华文彩云" panose="02010800040101010101" pitchFamily="2" charset="-122"/>
              </a:rPr>
              <a:t>谢谢聆听！</a:t>
            </a:r>
            <a:endParaRPr lang="zh-CN" altLang="en-US" sz="6600" b="1" strike="noStrike" noProof="1">
              <a:solidFill>
                <a:srgbClr val="FF3300"/>
              </a:solidFill>
              <a:effectLst>
                <a:outerShdw blurRad="38100" dist="38100" dir="2700000">
                  <a:srgbClr val="C0C0C0"/>
                </a:outerShdw>
              </a:effectLst>
              <a:ea typeface="华文彩云" panose="02010800040101010101" pitchFamily="2" charset="-122"/>
            </a:endParaRPr>
          </a:p>
          <a:p>
            <a:pPr algn="ctr" fontAlgn="base">
              <a:lnSpc>
                <a:spcPct val="130000"/>
              </a:lnSpc>
              <a:buNone/>
            </a:pPr>
            <a:r>
              <a:rPr lang="zh-CN" altLang="en-US" sz="6600" b="1" strike="noStrike" noProof="1">
                <a:solidFill>
                  <a:srgbClr val="FF3300"/>
                </a:solidFill>
                <a:effectLst>
                  <a:outerShdw blurRad="38100" dist="38100" dir="2700000">
                    <a:srgbClr val="C0C0C0"/>
                  </a:outerShdw>
                </a:effectLst>
                <a:ea typeface="华文彩云" panose="02010800040101010101" pitchFamily="2" charset="-122"/>
              </a:rPr>
              <a:t>欢迎交流！</a:t>
            </a:r>
            <a:endParaRPr lang="zh-CN" altLang="en-US" sz="6600" b="1" strike="noStrike" noProof="1">
              <a:solidFill>
                <a:srgbClr val="FF3300"/>
              </a:solidFill>
              <a:effectLst>
                <a:outerShdw blurRad="38100" dist="38100" dir="2700000">
                  <a:srgbClr val="C0C0C0"/>
                </a:outerShdw>
              </a:effectLst>
              <a:ea typeface="华文彩云" panose="02010800040101010101" pitchFamily="2" charset="-122"/>
            </a:endParaRPr>
          </a:p>
        </p:txBody>
      </p:sp>
      <p:sp>
        <p:nvSpPr>
          <p:cNvPr id="2" name="文本框 1"/>
          <p:cNvSpPr txBox="1"/>
          <p:nvPr/>
        </p:nvSpPr>
        <p:spPr>
          <a:xfrm>
            <a:off x="683895" y="4739005"/>
            <a:ext cx="8460105" cy="1445260"/>
          </a:xfrm>
          <a:prstGeom prst="rect">
            <a:avLst/>
          </a:prstGeom>
          <a:noFill/>
        </p:spPr>
        <p:txBody>
          <a:bodyPr wrap="square" rtlCol="0">
            <a:spAutoFit/>
          </a:bodyPr>
          <a:lstStyle/>
          <a:p>
            <a:pPr algn="ctr"/>
            <a:r>
              <a:rPr lang="en-US" altLang="zh-CN">
                <a:solidFill>
                  <a:schemeClr val="tx1"/>
                </a:solidFill>
                <a:effectLst>
                  <a:outerShdw blurRad="38100" dist="19050" dir="2700000" algn="tl" rotWithShape="0">
                    <a:schemeClr val="dk1">
                      <a:alpha val="40000"/>
                    </a:schemeClr>
                  </a:outerShdw>
                </a:effectLst>
              </a:rPr>
              <a:t>QQ</a:t>
            </a:r>
            <a:r>
              <a:rPr lang="zh-CN" altLang="en-US">
                <a:solidFill>
                  <a:schemeClr val="tx1"/>
                </a:solidFill>
                <a:effectLst>
                  <a:outerShdw blurRad="38100" dist="19050" dir="2700000" algn="tl" rotWithShape="0">
                    <a:schemeClr val="dk1">
                      <a:alpha val="40000"/>
                    </a:schemeClr>
                  </a:outerShdw>
                </a:effectLst>
              </a:rPr>
              <a:t>：</a:t>
            </a:r>
            <a:r>
              <a:rPr lang="en-US" altLang="zh-CN">
                <a:solidFill>
                  <a:schemeClr val="tx1"/>
                </a:solidFill>
                <a:effectLst>
                  <a:outerShdw blurRad="38100" dist="19050" dir="2700000" algn="tl" rotWithShape="0">
                    <a:schemeClr val="dk1">
                      <a:alpha val="40000"/>
                    </a:schemeClr>
                  </a:outerShdw>
                </a:effectLst>
              </a:rPr>
              <a:t>3525141272@qq.com</a:t>
            </a:r>
            <a:endParaRPr lang="en-US" altLang="zh-CN">
              <a:solidFill>
                <a:schemeClr val="tx1"/>
              </a:solidFill>
              <a:effectLst>
                <a:outerShdw blurRad="38100" dist="19050" dir="2700000" algn="tl" rotWithShape="0">
                  <a:schemeClr val="dk1">
                    <a:alpha val="40000"/>
                  </a:schemeClr>
                </a:outerShdw>
              </a:effectLst>
            </a:endParaRPr>
          </a:p>
          <a:p>
            <a:pPr algn="ctr"/>
            <a:r>
              <a:rPr lang="zh-CN" altLang="zh-CN">
                <a:solidFill>
                  <a:schemeClr val="tx1"/>
                </a:solidFill>
                <a:effectLst>
                  <a:outerShdw blurRad="38100" dist="19050" dir="2700000" algn="tl" rotWithShape="0">
                    <a:schemeClr val="dk1">
                      <a:alpha val="40000"/>
                    </a:schemeClr>
                  </a:outerShdw>
                </a:effectLst>
              </a:rPr>
              <a:t>手机：</a:t>
            </a:r>
            <a:r>
              <a:rPr lang="en-US" altLang="zh-CN">
                <a:solidFill>
                  <a:schemeClr val="tx1"/>
                </a:solidFill>
                <a:effectLst>
                  <a:outerShdw blurRad="38100" dist="19050" dir="2700000" algn="tl" rotWithShape="0">
                    <a:schemeClr val="dk1">
                      <a:alpha val="40000"/>
                    </a:schemeClr>
                  </a:outerShdw>
                </a:effectLst>
              </a:rPr>
              <a:t>13813837087</a:t>
            </a:r>
            <a:endParaRPr lang="en-US" altLang="zh-CN">
              <a:solidFill>
                <a:schemeClr val="tx1"/>
              </a:solidFill>
              <a:effectLst>
                <a:outerShdw blurRad="38100" dist="19050" dir="2700000" algn="tl" rotWithShape="0">
                  <a:schemeClr val="dk1">
                    <a:alpha val="40000"/>
                  </a:scheme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147459">
                                            <p:txEl>
                                              <p:pRg st="1" end="1"/>
                                            </p:txEl>
                                          </p:spTgt>
                                        </p:tgtEl>
                                        <p:attrNameLst>
                                          <p:attrName>style.visibility</p:attrName>
                                        </p:attrNameLst>
                                      </p:cBhvr>
                                      <p:to>
                                        <p:strVal val="visible"/>
                                      </p:to>
                                    </p:set>
                                    <p:animEffect transition="in" filter="wedge">
                                      <p:cBhvr>
                                        <p:cTn id="7" dur="1000"/>
                                        <p:tgtEl>
                                          <p:spTgt spid="147459">
                                            <p:txEl>
                                              <p:pRg st="1" end="1"/>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47459">
                                            <p:txEl>
                                              <p:pRg st="2" end="2"/>
                                            </p:txEl>
                                          </p:spTgt>
                                        </p:tgtEl>
                                        <p:attrNameLst>
                                          <p:attrName>style.visibility</p:attrName>
                                        </p:attrNameLst>
                                      </p:cBhvr>
                                      <p:to>
                                        <p:strVal val="visible"/>
                                      </p:to>
                                    </p:set>
                                    <p:animEffect transition="in" filter="wedge">
                                      <p:cBhvr>
                                        <p:cTn id="10" dur="1000"/>
                                        <p:tgtEl>
                                          <p:spTgt spid="147459">
                                            <p:txEl>
                                              <p:pRg st="2" end="2"/>
                                            </p:txEl>
                                          </p:spTgt>
                                        </p:tgtEl>
                                      </p:cBhvr>
                                    </p:animEffect>
                                  </p:childTnLst>
                                </p:cTn>
                              </p:par>
                            </p:childTnLst>
                          </p:cTn>
                        </p:par>
                        <p:par>
                          <p:cTn id="11" fill="hold">
                            <p:stCondLst>
                              <p:cond delay="1000"/>
                            </p:stCondLst>
                            <p:childTnLst>
                              <p:par>
                                <p:cTn id="12" presetID="6" presetClass="emph" presetSubtype="0" fill="hold" nodeType="afterEffect">
                                  <p:stCondLst>
                                    <p:cond delay="0"/>
                                  </p:stCondLst>
                                  <p:childTnLst>
                                    <p:animScale>
                                      <p:cBhvr>
                                        <p:cTn id="13" dur="2000" fill="hold"/>
                                        <p:tgtEl>
                                          <p:spTgt spid="147459">
                                            <p:txEl>
                                              <p:pRg st="1" end="1"/>
                                            </p:txEl>
                                          </p:spTgt>
                                        </p:tgtEl>
                                      </p:cBhvr>
                                      <p:by x="150000" y="150000"/>
                                    </p:animScale>
                                  </p:childTnLst>
                                </p:cTn>
                              </p:par>
                            </p:childTnLst>
                          </p:cTn>
                        </p:par>
                        <p:par>
                          <p:cTn id="14" fill="hold">
                            <p:stCondLst>
                              <p:cond delay="3000"/>
                            </p:stCondLst>
                            <p:childTnLst>
                              <p:par>
                                <p:cTn id="15" presetID="6" presetClass="emph" presetSubtype="0" fill="hold" nodeType="afterEffect">
                                  <p:stCondLst>
                                    <p:cond delay="0"/>
                                  </p:stCondLst>
                                  <p:childTnLst>
                                    <p:animScale>
                                      <p:cBhvr>
                                        <p:cTn id="16" dur="2000" fill="hold"/>
                                        <p:tgtEl>
                                          <p:spTgt spid="147459">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323705" y="385168"/>
            <a:ext cx="8577407" cy="5201424"/>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cs typeface="+mn-ea"/>
                <a:sym typeface="+mn-ea"/>
              </a:rPr>
              <a:t>课题来源</a:t>
            </a:r>
            <a:r>
              <a:rPr lang="en-US" altLang="zh-CN" sz="3200" strike="noStrike" noProof="1">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目前教师选题存在的主要问题</a:t>
            </a:r>
            <a:endPar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1.</a:t>
            </a:r>
            <a:r>
              <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选题缺乏新意</a:t>
            </a:r>
            <a:endPar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endParaRPr>
          </a:p>
          <a:p>
            <a:pPr algn="l" fontAlgn="base"/>
            <a:r>
              <a:rPr lang="en-US" altLang="zh-CN"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2.</a:t>
            </a:r>
            <a:r>
              <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选题缺乏价值</a:t>
            </a:r>
            <a:endPar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endParaRPr>
          </a:p>
          <a:p>
            <a:pPr algn="l" fontAlgn="base"/>
            <a:r>
              <a:rPr lang="en-US" altLang="zh-CN"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3.</a:t>
            </a:r>
            <a:r>
              <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选题缺乏兴趣</a:t>
            </a:r>
            <a:endPar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endParaRPr>
          </a:p>
          <a:p>
            <a:pPr algn="l" fontAlgn="base"/>
            <a:r>
              <a:rPr lang="en-US" altLang="zh-CN"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4.</a:t>
            </a:r>
            <a:r>
              <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选题大小失当</a:t>
            </a:r>
            <a:endPar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endParaRPr>
          </a:p>
          <a:p>
            <a:pPr algn="l" fontAlgn="base"/>
            <a:r>
              <a:rPr lang="en-US" altLang="zh-CN"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5.</a:t>
            </a:r>
            <a:r>
              <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rPr>
              <a:t>选题不切实际</a:t>
            </a:r>
            <a:endParaRPr lang="zh-CN" altLang="en-US" sz="2800" strike="noStrike" noProof="1">
              <a:solidFill>
                <a:schemeClr val="tx1"/>
              </a:solidFill>
              <a:effectLst>
                <a:outerShdw blurRad="38100" dist="19050" dir="2700000" algn="tl" rotWithShape="0">
                  <a:schemeClr val="dk1">
                    <a:alpha val="40000"/>
                  </a:schemeClr>
                </a:outerShdw>
              </a:effectLst>
              <a:latin typeface="+mn-ea"/>
              <a:ea typeface="+mn-ea"/>
              <a:cs typeface="+mn-ea"/>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3555" name="文本框 2"/>
          <p:cNvSpPr txBox="1"/>
          <p:nvPr/>
        </p:nvSpPr>
        <p:spPr>
          <a:xfrm>
            <a:off x="177800" y="352425"/>
            <a:ext cx="4578350"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01600" y="568325"/>
            <a:ext cx="8289925" cy="4030980"/>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课题来源</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目前教师选题存在的主要问题</a:t>
            </a:r>
            <a:endPar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选题缺乏新意</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有效教学研究</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学情分析与教学效果之关系研究</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4579" name="文本框 2"/>
          <p:cNvSpPr txBox="1"/>
          <p:nvPr/>
        </p:nvSpPr>
        <p:spPr>
          <a:xfrm>
            <a:off x="177800" y="352425"/>
            <a:ext cx="4578350"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01600" y="568325"/>
            <a:ext cx="8289925" cy="5507990"/>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课题来源</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目前教师选题存在的主要问题</a:t>
            </a:r>
            <a:endPar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2.</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选题缺乏价值</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一是题陈旧。例：</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以刺激</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反应理论在教学中的运用</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作为课题</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二是题目现实意义不大。</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三是题目实施起来不容易。</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5603" name="文本框 2"/>
          <p:cNvSpPr txBox="1"/>
          <p:nvPr/>
        </p:nvSpPr>
        <p:spPr>
          <a:xfrm>
            <a:off x="177800" y="352425"/>
            <a:ext cx="4578350"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01600" y="568325"/>
            <a:ext cx="8289925" cy="6000750"/>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课题来源</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目前教师选题存在的主要问题</a:t>
            </a:r>
            <a:endPar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3.</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选题缺乏兴趣    </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4.</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选题大小失当</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学生正确握笔姿势的研究</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题目太小</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初中学生学习心理的研究</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题目太大。若换为：</a:t>
            </a:r>
            <a:r>
              <a:rPr lang="en-US" altLang="zh-CN"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a:t>
            </a:r>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生学习历史概念思维特点的研究</a:t>
            </a:r>
            <a:r>
              <a:rPr lang="en-US" altLang="zh-CN"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，就比较适合一线教师做。</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6627" name="文本框 2"/>
          <p:cNvSpPr txBox="1"/>
          <p:nvPr/>
        </p:nvSpPr>
        <p:spPr>
          <a:xfrm>
            <a:off x="177800" y="352425"/>
            <a:ext cx="4578350"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01600" y="568325"/>
            <a:ext cx="8289925" cy="5507990"/>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课题来源</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目前教师选题存在的主要问题</a:t>
            </a:r>
            <a:endPar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5.</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选题不切实际</a:t>
            </a:r>
            <a:endPar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一是选择脱离了自己日常教育教学工作。（如，开发大脑潜能的研究）</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二是选题不符合教师自己的实际水平和能力。（如城市初中历史教学模式的改革研究）</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三是选题不具务实施的客观条件。</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7651" name="文本框 2"/>
          <p:cNvSpPr txBox="1"/>
          <p:nvPr/>
        </p:nvSpPr>
        <p:spPr>
          <a:xfrm>
            <a:off x="177800" y="352425"/>
            <a:ext cx="4578350"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251700" y="568324"/>
            <a:ext cx="8892300" cy="5016758"/>
          </a:xfrm>
          <a:prstGeom prst="rect">
            <a:avLst/>
          </a:prstGeom>
          <a:noFill/>
        </p:spPr>
        <p:txBody>
          <a:bodyPr wrap="square" rtlCol="0">
            <a:spAutoFit/>
          </a:bodyPr>
          <a:lstStyle/>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课题来源</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教材使用</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2.</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教学设计</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3.</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课堂教学</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4.</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学生教育</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5.</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教学反思</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6.</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社会需求</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28675" name="文本框 2"/>
          <p:cNvSpPr txBox="1"/>
          <p:nvPr/>
        </p:nvSpPr>
        <p:spPr>
          <a:xfrm>
            <a:off x="177800" y="352425"/>
            <a:ext cx="4578350"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rPr>
              <a:t>“</a:t>
            </a:r>
            <a:r>
              <a:rPr lang="zh-CN" altLang="en-US" sz="4000" b="1" dirty="0">
                <a:latin typeface="Arial" panose="020B0604020202020204" pitchFamily="34" charset="0"/>
                <a:ea typeface="宋体" panose="02010600030101010101" pitchFamily="2" charset="-122"/>
              </a:rPr>
              <a:t>五步走</a:t>
            </a:r>
            <a:r>
              <a:rPr lang="en-US" altLang="zh-CN" sz="4000" b="1" dirty="0">
                <a:latin typeface="Arial" panose="020B0604020202020204" pitchFamily="34" charset="0"/>
                <a:ea typeface="宋体" panose="02010600030101010101" pitchFamily="2" charset="-122"/>
              </a:rPr>
              <a:t>”</a:t>
            </a:r>
            <a:endParaRPr lang="en-US" altLang="zh-CN" sz="4000" b="1" dirty="0">
              <a:latin typeface="Arial" panose="020B0604020202020204" pitchFamily="34" charset="0"/>
              <a:ea typeface="宋体" panose="02010600030101010101" pitchFamily="2" charset="-122"/>
            </a:endParaRPr>
          </a:p>
        </p:txBody>
      </p:sp>
      <p:sp>
        <p:nvSpPr>
          <p:cNvPr id="3" name="文本框 2"/>
          <p:cNvSpPr txBox="1"/>
          <p:nvPr/>
        </p:nvSpPr>
        <p:spPr>
          <a:xfrm>
            <a:off x="3707940" y="3415207"/>
            <a:ext cx="4896340" cy="2062103"/>
          </a:xfrm>
          <a:prstGeom prst="rect">
            <a:avLst/>
          </a:prstGeom>
          <a:noFill/>
        </p:spPr>
        <p:txBody>
          <a:bodyPr wrap="square" rtlCol="0">
            <a:spAutoFit/>
          </a:bodyPr>
          <a:lstStyle/>
          <a:p>
            <a:r>
              <a:rPr lang="zh-CN" altLang="en-US" sz="3200" b="1" dirty="0"/>
              <a:t>中共中央 国务院关于深化教育教学改革全面提高义务教育质量的意见</a:t>
            </a:r>
            <a:endParaRPr lang="zh-CN" altLang="en-US" sz="3200" dirty="0"/>
          </a:p>
          <a:p>
            <a:r>
              <a:rPr lang="zh-CN" altLang="en-US" sz="3200" dirty="0"/>
              <a:t>（</a:t>
            </a:r>
            <a:r>
              <a:rPr lang="en-US" altLang="zh-CN" sz="3200" dirty="0"/>
              <a:t>2019</a:t>
            </a:r>
            <a:r>
              <a:rPr lang="zh-CN" altLang="en-US" sz="3200" dirty="0"/>
              <a:t>年</a:t>
            </a:r>
            <a:r>
              <a:rPr lang="en-US" altLang="zh-CN" sz="3200" dirty="0"/>
              <a:t>6</a:t>
            </a:r>
            <a:r>
              <a:rPr lang="zh-CN" altLang="en-US" sz="3200" dirty="0"/>
              <a:t>月</a:t>
            </a:r>
            <a:r>
              <a:rPr lang="en-US" altLang="zh-CN" sz="3200" dirty="0"/>
              <a:t>23</a:t>
            </a:r>
            <a:r>
              <a:rPr lang="zh-CN" altLang="en-US" sz="3200" dirty="0"/>
              <a:t>日）</a:t>
            </a:r>
            <a:endParaRPr lang="zh-CN" altLang="en-US" sz="3200"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7690" y="2276920"/>
            <a:ext cx="9000624" cy="4114327"/>
          </a:xfrm>
          <a:prstGeom prst="rect">
            <a:avLst/>
          </a:prstGeom>
          <a:noFill/>
        </p:spPr>
        <p:txBody>
          <a:bodyPr wrap="square" rtlCol="0">
            <a:spAutoFit/>
          </a:bodyPr>
          <a:lstStyle/>
          <a:p>
            <a:r>
              <a:rPr lang="zh-CN" altLang="en-US" sz="2800" b="1" dirty="0">
                <a:solidFill>
                  <a:srgbClr val="3333FF"/>
                </a:solidFill>
              </a:rPr>
              <a:t>一、坚持立德树人，着力培养担当民族复兴大任的时代新人</a:t>
            </a:r>
            <a:endParaRPr lang="en-US" altLang="zh-CN" sz="2800" b="1" dirty="0">
              <a:solidFill>
                <a:srgbClr val="3333FF"/>
              </a:solidFill>
            </a:endParaRPr>
          </a:p>
          <a:p>
            <a:r>
              <a:rPr lang="zh-CN" altLang="en-US" sz="2800" b="1" dirty="0">
                <a:solidFill>
                  <a:srgbClr val="3333FF"/>
                </a:solidFill>
              </a:rPr>
              <a:t>二、坚持“五育”并举，全面发展素质教育</a:t>
            </a:r>
            <a:endParaRPr lang="en-US" altLang="zh-CN" sz="2800" b="1" dirty="0">
              <a:solidFill>
                <a:srgbClr val="3333FF"/>
              </a:solidFill>
            </a:endParaRPr>
          </a:p>
          <a:p>
            <a:r>
              <a:rPr lang="zh-CN" altLang="en-US" sz="2800" b="1" dirty="0">
                <a:solidFill>
                  <a:srgbClr val="3333FF"/>
                </a:solidFill>
              </a:rPr>
              <a:t>三、强化课堂主阵地作用，切实提高课堂教学质量</a:t>
            </a:r>
            <a:endParaRPr lang="en-US" altLang="zh-CN" sz="2800" b="1" dirty="0">
              <a:solidFill>
                <a:srgbClr val="3333FF"/>
              </a:solidFill>
            </a:endParaRPr>
          </a:p>
          <a:p>
            <a:r>
              <a:rPr lang="zh-CN" altLang="en-US" sz="2800" b="1" dirty="0">
                <a:solidFill>
                  <a:srgbClr val="3333FF"/>
                </a:solidFill>
              </a:rPr>
              <a:t>四、按照“四有好老师”标准，建设高素质专业化教师队伍</a:t>
            </a:r>
            <a:endParaRPr lang="en-US" altLang="zh-CN" sz="2800" b="1" dirty="0">
              <a:solidFill>
                <a:srgbClr val="3333FF"/>
              </a:solidFill>
            </a:endParaRPr>
          </a:p>
          <a:p>
            <a:r>
              <a:rPr lang="zh-CN" altLang="en-US" sz="2800" b="1" dirty="0">
                <a:solidFill>
                  <a:srgbClr val="3333FF"/>
                </a:solidFill>
              </a:rPr>
              <a:t>五、深化关键领域改革，为提高教育质量创造条件</a:t>
            </a:r>
            <a:endParaRPr lang="en-US" altLang="zh-CN" sz="2800" b="1" dirty="0">
              <a:solidFill>
                <a:srgbClr val="3333FF"/>
              </a:solidFill>
            </a:endParaRPr>
          </a:p>
          <a:p>
            <a:r>
              <a:rPr lang="zh-CN" altLang="en-US" sz="2800" b="1" dirty="0">
                <a:solidFill>
                  <a:srgbClr val="3333FF"/>
                </a:solidFill>
              </a:rPr>
              <a:t>六、加强组织领导，开创新时代义务教育改革发展新局面</a:t>
            </a:r>
            <a:endParaRPr lang="zh-CN" altLang="en-US" sz="2800" dirty="0">
              <a:solidFill>
                <a:srgbClr val="3333FF"/>
              </a:solidFill>
            </a:endParaRPr>
          </a:p>
        </p:txBody>
      </p:sp>
      <p:sp>
        <p:nvSpPr>
          <p:cNvPr id="5" name="文本框 4"/>
          <p:cNvSpPr txBox="1"/>
          <p:nvPr/>
        </p:nvSpPr>
        <p:spPr>
          <a:xfrm>
            <a:off x="0" y="620805"/>
            <a:ext cx="9144000" cy="1569660"/>
          </a:xfrm>
          <a:prstGeom prst="rect">
            <a:avLst/>
          </a:prstGeom>
          <a:noFill/>
        </p:spPr>
        <p:txBody>
          <a:bodyPr wrap="square" rtlCol="0">
            <a:spAutoFit/>
          </a:bodyPr>
          <a:lstStyle/>
          <a:p>
            <a:pPr algn="ctr"/>
            <a:r>
              <a:rPr lang="zh-CN" altLang="en-US" sz="3200" b="1" dirty="0">
                <a:solidFill>
                  <a:srgbClr val="FF0000"/>
                </a:solidFill>
                <a:latin typeface="黑体" panose="02010609060101010101" pitchFamily="49" charset="-122"/>
                <a:ea typeface="黑体" panose="02010609060101010101" pitchFamily="49" charset="-122"/>
              </a:rPr>
              <a:t>中共中央 国务院关于深化教育教学改革全面提高义务教育质量的意见</a:t>
            </a:r>
            <a:endParaRPr lang="zh-CN" altLang="en-US" sz="3200" b="1" dirty="0">
              <a:solidFill>
                <a:srgbClr val="FF0000"/>
              </a:solidFill>
              <a:latin typeface="黑体" panose="02010609060101010101" pitchFamily="49" charset="-122"/>
              <a:ea typeface="黑体" panose="02010609060101010101" pitchFamily="49" charset="-122"/>
            </a:endParaRPr>
          </a:p>
          <a:p>
            <a:pPr algn="ctr"/>
            <a:r>
              <a:rPr lang="zh-CN" altLang="en-US" sz="3200" b="1" dirty="0">
                <a:solidFill>
                  <a:srgbClr val="FF0000"/>
                </a:solidFill>
                <a:latin typeface="黑体" panose="02010609060101010101" pitchFamily="49" charset="-122"/>
                <a:ea typeface="黑体" panose="02010609060101010101" pitchFamily="49" charset="-122"/>
              </a:rPr>
              <a:t>（</a:t>
            </a:r>
            <a:r>
              <a:rPr lang="en-US" altLang="zh-CN" sz="3200" b="1" dirty="0">
                <a:solidFill>
                  <a:srgbClr val="FF0000"/>
                </a:solidFill>
                <a:latin typeface="黑体" panose="02010609060101010101" pitchFamily="49" charset="-122"/>
                <a:ea typeface="黑体" panose="02010609060101010101" pitchFamily="49" charset="-122"/>
              </a:rPr>
              <a:t>2019</a:t>
            </a:r>
            <a:r>
              <a:rPr lang="zh-CN" altLang="en-US" sz="3200" b="1" dirty="0">
                <a:solidFill>
                  <a:srgbClr val="FF0000"/>
                </a:solidFill>
                <a:latin typeface="黑体" panose="02010609060101010101" pitchFamily="49" charset="-122"/>
                <a:ea typeface="黑体" panose="02010609060101010101" pitchFamily="49" charset="-122"/>
              </a:rPr>
              <a:t>年</a:t>
            </a:r>
            <a:r>
              <a:rPr lang="en-US" altLang="zh-CN" sz="3200" b="1" dirty="0">
                <a:solidFill>
                  <a:srgbClr val="FF0000"/>
                </a:solidFill>
                <a:latin typeface="黑体" panose="02010609060101010101" pitchFamily="49" charset="-122"/>
                <a:ea typeface="黑体" panose="02010609060101010101" pitchFamily="49" charset="-122"/>
              </a:rPr>
              <a:t>6</a:t>
            </a:r>
            <a:r>
              <a:rPr lang="zh-CN" altLang="en-US" sz="3200" b="1" dirty="0">
                <a:solidFill>
                  <a:srgbClr val="FF0000"/>
                </a:solidFill>
                <a:latin typeface="黑体" panose="02010609060101010101" pitchFamily="49" charset="-122"/>
                <a:ea typeface="黑体" panose="02010609060101010101" pitchFamily="49" charset="-122"/>
              </a:rPr>
              <a:t>月</a:t>
            </a:r>
            <a:r>
              <a:rPr lang="en-US" altLang="zh-CN" sz="3200" b="1" dirty="0">
                <a:solidFill>
                  <a:srgbClr val="FF0000"/>
                </a:solidFill>
                <a:latin typeface="黑体" panose="02010609060101010101" pitchFamily="49" charset="-122"/>
                <a:ea typeface="黑体" panose="02010609060101010101" pitchFamily="49" charset="-122"/>
              </a:rPr>
              <a:t>23</a:t>
            </a:r>
            <a:r>
              <a:rPr lang="zh-CN" altLang="en-US" sz="3200" b="1" dirty="0">
                <a:solidFill>
                  <a:srgbClr val="FF0000"/>
                </a:solidFill>
                <a:latin typeface="黑体" panose="02010609060101010101" pitchFamily="49" charset="-122"/>
                <a:ea typeface="黑体" panose="02010609060101010101" pitchFamily="49" charset="-122"/>
              </a:rPr>
              <a:t>日）</a:t>
            </a:r>
            <a:endParaRPr lang="zh-CN" altLang="en-US" sz="3200" b="1" dirty="0">
              <a:solidFill>
                <a:srgbClr val="FF0000"/>
              </a:solidFill>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图片 13824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5362" name="标题 138242"/>
          <p:cNvSpPr>
            <a:spLocks noGrp="1"/>
          </p:cNvSpPr>
          <p:nvPr>
            <p:ph type="ctrTitle"/>
          </p:nvPr>
        </p:nvSpPr>
        <p:spPr>
          <a:xfrm>
            <a:off x="198438" y="449263"/>
            <a:ext cx="8135937" cy="863600"/>
          </a:xfrm>
        </p:spPr>
        <p:txBody>
          <a:bodyPr anchor="ctr"/>
          <a:lstStyle/>
          <a:p>
            <a:pPr defTabSz="914400"/>
            <a:r>
              <a:rPr lang="zh-CN" altLang="en-US" sz="6000" b="1" kern="1200" baseline="0" dirty="0">
                <a:solidFill>
                  <a:srgbClr val="800000"/>
                </a:solidFill>
                <a:latin typeface="+mj-lt"/>
                <a:ea typeface="隶书" panose="02010509060101010101" pitchFamily="49" charset="-122"/>
                <a:cs typeface="+mj-cs"/>
              </a:rPr>
              <a:t>本 案 概 览</a:t>
            </a:r>
            <a:endParaRPr lang="zh-CN" altLang="en-US" sz="6000" b="1" kern="1200" baseline="0" dirty="0">
              <a:solidFill>
                <a:srgbClr val="800000"/>
              </a:solidFill>
              <a:latin typeface="+mj-lt"/>
              <a:ea typeface="隶书" panose="02010509060101010101" pitchFamily="49" charset="-122"/>
              <a:cs typeface="+mj-cs"/>
            </a:endParaRPr>
          </a:p>
        </p:txBody>
      </p:sp>
      <p:sp>
        <p:nvSpPr>
          <p:cNvPr id="138244" name="副标题 138243"/>
          <p:cNvSpPr>
            <a:spLocks noGrp="1"/>
          </p:cNvSpPr>
          <p:nvPr>
            <p:ph type="subTitle" idx="1"/>
          </p:nvPr>
        </p:nvSpPr>
        <p:spPr>
          <a:xfrm>
            <a:off x="286385" y="1313180"/>
            <a:ext cx="8364538" cy="5048250"/>
          </a:xfrm>
        </p:spPr>
        <p:txBody>
          <a:bodyPr anchor="t"/>
          <a:lstStyle/>
          <a:p>
            <a:pPr algn="l" defTabSz="914400" fontAlgn="ctr">
              <a:lnSpc>
                <a:spcPct val="140000"/>
              </a:lnSpc>
            </a:pPr>
            <a:r>
              <a:rPr lang="zh-CN" altLang="en-US" sz="3600" b="1" kern="1200" baseline="0" dirty="0">
                <a:solidFill>
                  <a:srgbClr val="FF0000"/>
                </a:solidFill>
                <a:latin typeface="黑体" panose="02010609060101010101" pitchFamily="49" charset="-122"/>
                <a:ea typeface="黑体" panose="02010609060101010101" pitchFamily="49" charset="-122"/>
              </a:rPr>
              <a:t>一、</a:t>
            </a:r>
            <a:r>
              <a:rPr lang="zh-CN" altLang="en-US" sz="3200" b="1" kern="1200" baseline="0" dirty="0">
                <a:solidFill>
                  <a:srgbClr val="FF0000"/>
                </a:solidFill>
                <a:latin typeface="黑体" panose="02010609060101010101" pitchFamily="49" charset="-122"/>
                <a:ea typeface="黑体" panose="02010609060101010101" pitchFamily="49" charset="-122"/>
              </a:rPr>
              <a:t>课题研究的价值</a:t>
            </a:r>
            <a:br>
              <a:rPr lang="zh-CN" altLang="en-US" sz="3200" b="1" kern="1200" baseline="0" dirty="0">
                <a:solidFill>
                  <a:srgbClr val="FF0000"/>
                </a:solidFill>
                <a:latin typeface="黑体" panose="02010609060101010101" pitchFamily="49" charset="-122"/>
                <a:ea typeface="黑体" panose="02010609060101010101" pitchFamily="49" charset="-122"/>
              </a:rPr>
            </a:br>
            <a:r>
              <a:rPr lang="zh-CN" altLang="en-US" sz="3200" b="1" kern="1200" baseline="0" dirty="0">
                <a:solidFill>
                  <a:srgbClr val="FF0000"/>
                </a:solidFill>
                <a:latin typeface="黑体" panose="02010609060101010101" pitchFamily="49" charset="-122"/>
                <a:ea typeface="黑体" panose="02010609060101010101" pitchFamily="49" charset="-122"/>
              </a:rPr>
              <a:t>二、如何进行课题研究</a:t>
            </a:r>
            <a:endParaRPr lang="zh-CN" altLang="en-US" sz="3200" b="1" kern="1200" baseline="0" dirty="0">
              <a:solidFill>
                <a:srgbClr val="FF0000"/>
              </a:solidFill>
              <a:latin typeface="黑体" panose="02010609060101010101" pitchFamily="49" charset="-122"/>
              <a:ea typeface="黑体" panose="02010609060101010101" pitchFamily="49" charset="-122"/>
            </a:endParaRPr>
          </a:p>
          <a:p>
            <a:pPr algn="l" defTabSz="914400" fontAlgn="ctr">
              <a:lnSpc>
                <a:spcPct val="140000"/>
              </a:lnSpc>
            </a:pPr>
            <a:r>
              <a:rPr lang="zh-CN" altLang="en-US" sz="2400" b="1" kern="1200" baseline="0" dirty="0">
                <a:latin typeface="+mn-lt"/>
                <a:ea typeface="+mn-ea"/>
                <a:cs typeface="+mn-cs"/>
              </a:rPr>
              <a:t>一）课题研究</a:t>
            </a:r>
            <a:r>
              <a:rPr lang="en-US" altLang="zh-CN" sz="2400" b="1" kern="1200" baseline="0" dirty="0">
                <a:latin typeface="+mn-lt"/>
                <a:ea typeface="+mn-ea"/>
                <a:cs typeface="+mn-cs"/>
              </a:rPr>
              <a:t>“</a:t>
            </a:r>
            <a:r>
              <a:rPr lang="zh-CN" altLang="en-US" sz="2400" b="1" kern="1200" baseline="0" dirty="0">
                <a:latin typeface="+mn-lt"/>
                <a:ea typeface="+mn-ea"/>
                <a:cs typeface="+mn-cs"/>
              </a:rPr>
              <a:t>五步走</a:t>
            </a:r>
            <a:r>
              <a:rPr lang="en-US" altLang="zh-CN" sz="2400" b="1" kern="1200" baseline="0" dirty="0">
                <a:latin typeface="+mn-lt"/>
                <a:ea typeface="+mn-ea"/>
                <a:cs typeface="+mn-cs"/>
              </a:rPr>
              <a:t>”</a:t>
            </a:r>
            <a:endParaRPr lang="en-US" altLang="zh-CN" sz="2400" b="1" kern="1200" baseline="0" dirty="0">
              <a:latin typeface="+mn-lt"/>
              <a:ea typeface="+mn-ea"/>
              <a:cs typeface="+mn-cs"/>
            </a:endParaRPr>
          </a:p>
          <a:p>
            <a:pPr algn="l" defTabSz="914400" fontAlgn="ctr">
              <a:lnSpc>
                <a:spcPct val="140000"/>
              </a:lnSpc>
            </a:pPr>
            <a:r>
              <a:rPr lang="zh-CN" altLang="en-US" sz="2400" b="1" kern="1200" baseline="0" dirty="0">
                <a:latin typeface="+mn-lt"/>
                <a:ea typeface="+mn-ea"/>
                <a:cs typeface="+mn-cs"/>
              </a:rPr>
              <a:t>二）撰写申报评审书</a:t>
            </a:r>
            <a:br>
              <a:rPr lang="zh-CN" altLang="en-US" sz="2400" b="1" kern="1200" baseline="0" dirty="0">
                <a:latin typeface="+mn-lt"/>
                <a:ea typeface="+mn-ea"/>
                <a:cs typeface="+mn-cs"/>
              </a:rPr>
            </a:br>
            <a:r>
              <a:rPr lang="zh-CN" altLang="en-US" sz="2400" b="1" kern="1200" baseline="0" dirty="0">
                <a:latin typeface="+mn-lt"/>
                <a:ea typeface="+mn-ea"/>
                <a:cs typeface="+mn-cs"/>
              </a:rPr>
              <a:t>三）开题论证（开题报告）</a:t>
            </a:r>
            <a:br>
              <a:rPr lang="zh-CN" altLang="en-US" sz="2400" b="1" kern="1200" baseline="0" dirty="0">
                <a:latin typeface="+mn-lt"/>
                <a:ea typeface="+mn-ea"/>
                <a:cs typeface="+mn-cs"/>
              </a:rPr>
            </a:br>
            <a:r>
              <a:rPr lang="zh-CN" altLang="en-US" sz="2400" b="1" kern="1200" baseline="0" dirty="0">
                <a:latin typeface="+mn-lt"/>
                <a:ea typeface="+mn-ea"/>
                <a:cs typeface="+mn-cs"/>
              </a:rPr>
              <a:t>四）中期研究（中期报告）</a:t>
            </a:r>
            <a:br>
              <a:rPr lang="zh-CN" altLang="en-US" sz="2400" b="1" kern="1200" baseline="0" dirty="0">
                <a:latin typeface="+mn-lt"/>
                <a:ea typeface="+mn-ea"/>
                <a:cs typeface="+mn-cs"/>
              </a:rPr>
            </a:br>
            <a:r>
              <a:rPr lang="zh-CN" altLang="en-US" sz="2400" b="1" kern="1200" baseline="0" dirty="0">
                <a:latin typeface="+mn-lt"/>
                <a:ea typeface="+mn-ea"/>
                <a:cs typeface="+mn-cs"/>
              </a:rPr>
              <a:t>五）结题鉴定（研究报告与结题报告）</a:t>
            </a:r>
            <a:br>
              <a:rPr lang="zh-CN" altLang="en-US" sz="2400" b="1" kern="1200" baseline="0" dirty="0">
                <a:latin typeface="+mn-lt"/>
                <a:ea typeface="+mn-ea"/>
                <a:cs typeface="+mn-cs"/>
              </a:rPr>
            </a:br>
            <a:r>
              <a:rPr lang="zh-CN" altLang="en-US" sz="3200" b="1" kern="1200" baseline="0" dirty="0">
                <a:solidFill>
                  <a:srgbClr val="FF0000"/>
                </a:solidFill>
                <a:latin typeface="黑体" panose="02010609060101010101" pitchFamily="49" charset="-122"/>
                <a:ea typeface="黑体" panose="02010609060101010101" pitchFamily="49" charset="-122"/>
              </a:rPr>
              <a:t>三、总结</a:t>
            </a:r>
            <a:endParaRPr lang="zh-CN" altLang="en-US" sz="3200" b="1" kern="1200" baseline="0" dirty="0">
              <a:solidFill>
                <a:srgbClr val="FF0000"/>
              </a:solidFill>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138244">
                                            <p:txEl>
                                              <p:charRg st="0" end="59"/>
                                            </p:txEl>
                                          </p:spTgt>
                                        </p:tgtEl>
                                        <p:attrNameLst>
                                          <p:attrName>style.visibility</p:attrName>
                                        </p:attrNameLst>
                                      </p:cBhvr>
                                      <p:to>
                                        <p:strVal val="visible"/>
                                      </p:to>
                                    </p:set>
                                    <p:animEffect transition="in" filter="wedge">
                                      <p:cBhvr>
                                        <p:cTn id="7" dur="2000"/>
                                        <p:tgtEl>
                                          <p:spTgt spid="138244">
                                            <p:txEl>
                                              <p:charRg st="0" end="59"/>
                                            </p:txEl>
                                          </p:spTgt>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138244">
                                            <p:txEl>
                                              <p:pRg st="1" end="1"/>
                                            </p:txEl>
                                          </p:spTgt>
                                        </p:tgtEl>
                                        <p:attrNameLst>
                                          <p:attrName>style.visibility</p:attrName>
                                        </p:attrNameLst>
                                      </p:cBhvr>
                                      <p:to>
                                        <p:strVal val="visible"/>
                                      </p:to>
                                    </p:set>
                                    <p:animEffect transition="in" filter="wedge">
                                      <p:cBhvr>
                                        <p:cTn id="11" dur="2000"/>
                                        <p:tgtEl>
                                          <p:spTgt spid="138244">
                                            <p:txEl>
                                              <p:pRg st="1" end="1"/>
                                            </p:txEl>
                                          </p:spTgt>
                                        </p:tgtEl>
                                      </p:cBhvr>
                                    </p:animEffect>
                                  </p:childTnLst>
                                </p:cTn>
                              </p:par>
                            </p:childTnLst>
                          </p:cTn>
                        </p:par>
                        <p:par>
                          <p:cTn id="12" fill="hold">
                            <p:stCondLst>
                              <p:cond delay="4000"/>
                            </p:stCondLst>
                            <p:childTnLst>
                              <p:par>
                                <p:cTn id="13" presetID="20" presetClass="entr" presetSubtype="0" fill="hold" nodeType="afterEffect">
                                  <p:stCondLst>
                                    <p:cond delay="0"/>
                                  </p:stCondLst>
                                  <p:childTnLst>
                                    <p:set>
                                      <p:cBhvr>
                                        <p:cTn id="14" dur="1" fill="hold">
                                          <p:stCondLst>
                                            <p:cond delay="0"/>
                                          </p:stCondLst>
                                        </p:cTn>
                                        <p:tgtEl>
                                          <p:spTgt spid="138244">
                                            <p:txEl>
                                              <p:charRg st="33" end="75"/>
                                            </p:txEl>
                                          </p:spTgt>
                                        </p:tgtEl>
                                        <p:attrNameLst>
                                          <p:attrName>style.visibility</p:attrName>
                                        </p:attrNameLst>
                                      </p:cBhvr>
                                      <p:to>
                                        <p:strVal val="visible"/>
                                      </p:to>
                                    </p:set>
                                    <p:animEffect transition="in" filter="wedge">
                                      <p:cBhvr>
                                        <p:cTn id="15" dur="2000"/>
                                        <p:tgtEl>
                                          <p:spTgt spid="138244">
                                            <p:txEl>
                                              <p:charRg st="33" end="75"/>
                                            </p:txEl>
                                          </p:spTgt>
                                        </p:tgtEl>
                                      </p:cBhvr>
                                    </p:animEffect>
                                  </p:childTnLst>
                                </p:cTn>
                              </p:par>
                            </p:childTnLst>
                          </p:cTn>
                        </p:par>
                        <p:par>
                          <p:cTn id="16" fill="hold">
                            <p:stCondLst>
                              <p:cond delay="6000"/>
                            </p:stCondLst>
                            <p:childTnLst>
                              <p:par>
                                <p:cTn id="17" presetID="20" presetClass="entr" presetSubtype="0" fill="hold" nodeType="afterEffect">
                                  <p:stCondLst>
                                    <p:cond delay="0"/>
                                  </p:stCondLst>
                                  <p:childTnLst>
                                    <p:set>
                                      <p:cBhvr>
                                        <p:cTn id="18" dur="1" fill="hold">
                                          <p:stCondLst>
                                            <p:cond delay="0"/>
                                          </p:stCondLst>
                                        </p:cTn>
                                        <p:tgtEl>
                                          <p:spTgt spid="138244">
                                            <p:txEl>
                                              <p:charRg st="33" end="75"/>
                                            </p:txEl>
                                          </p:spTgt>
                                        </p:tgtEl>
                                        <p:attrNameLst>
                                          <p:attrName>style.visibility</p:attrName>
                                        </p:attrNameLst>
                                      </p:cBhvr>
                                      <p:to>
                                        <p:strVal val="visible"/>
                                      </p:to>
                                    </p:set>
                                    <p:animEffect transition="in" filter="wedge">
                                      <p:cBhvr>
                                        <p:cTn id="19" dur="2000"/>
                                        <p:tgtEl>
                                          <p:spTgt spid="138244">
                                            <p:txEl>
                                              <p:charRg st="33" end="75"/>
                                            </p:txEl>
                                          </p:spTgt>
                                        </p:tgtEl>
                                      </p:cBhvr>
                                    </p:animEffect>
                                  </p:childTnLst>
                                </p:cTn>
                              </p:par>
                            </p:childTnLst>
                          </p:cTn>
                        </p:par>
                        <p:par>
                          <p:cTn id="20" fill="hold">
                            <p:stCondLst>
                              <p:cond delay="8000"/>
                            </p:stCondLst>
                            <p:childTnLst>
                              <p:par>
                                <p:cTn id="21" presetID="20" presetClass="entr" presetSubtype="0" fill="hold" nodeType="afterEffect">
                                  <p:stCondLst>
                                    <p:cond delay="0"/>
                                  </p:stCondLst>
                                  <p:childTnLst>
                                    <p:set>
                                      <p:cBhvr>
                                        <p:cTn id="22" dur="1" fill="hold">
                                          <p:stCondLst>
                                            <p:cond delay="0"/>
                                          </p:stCondLst>
                                        </p:cTn>
                                        <p:tgtEl>
                                          <p:spTgt spid="138244">
                                            <p:txEl>
                                              <p:charRg st="75" end="92"/>
                                            </p:txEl>
                                          </p:spTgt>
                                        </p:tgtEl>
                                        <p:attrNameLst>
                                          <p:attrName>style.visibility</p:attrName>
                                        </p:attrNameLst>
                                      </p:cBhvr>
                                      <p:to>
                                        <p:strVal val="visible"/>
                                      </p:to>
                                    </p:set>
                                    <p:animEffect transition="in" filter="wedge">
                                      <p:cBhvr>
                                        <p:cTn id="23" dur="2000"/>
                                        <p:tgtEl>
                                          <p:spTgt spid="138244">
                                            <p:txEl>
                                              <p:charRg st="75" end="9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0670" y="620805"/>
            <a:ext cx="8820785" cy="646331"/>
          </a:xfrm>
          <a:prstGeom prst="rect">
            <a:avLst/>
          </a:prstGeom>
          <a:noFill/>
        </p:spPr>
        <p:txBody>
          <a:bodyPr wrap="square" rtlCol="0">
            <a:spAutoFit/>
          </a:bodyPr>
          <a:lstStyle/>
          <a:p>
            <a:r>
              <a:rPr lang="zh-CN" altLang="en-US" sz="3600" b="1" dirty="0">
                <a:solidFill>
                  <a:schemeClr val="tx1"/>
                </a:solidFill>
                <a:effectLst>
                  <a:outerShdw blurRad="38100" dist="19050" dir="2700000" algn="tl" rotWithShape="0">
                    <a:schemeClr val="dk1">
                      <a:alpha val="40000"/>
                    </a:schemeClr>
                  </a:outerShdw>
                </a:effectLst>
                <a:cs typeface="+mn-ea"/>
                <a:sym typeface="+mn-ea"/>
              </a:rPr>
              <a:t>第一步：选好题，确定研究方向和范围</a:t>
            </a:r>
            <a:endParaRPr lang="zh-CN" altLang="en-US" sz="3600" b="1" dirty="0">
              <a:solidFill>
                <a:schemeClr val="tx1"/>
              </a:solidFill>
              <a:effectLst>
                <a:outerShdw blurRad="38100" dist="19050" dir="2700000" algn="tl" rotWithShape="0">
                  <a:schemeClr val="dk1">
                    <a:alpha val="40000"/>
                  </a:schemeClr>
                </a:outerShdw>
              </a:effectLst>
              <a:cs typeface="+mn-ea"/>
              <a:sym typeface="+mn-ea"/>
            </a:endParaRPr>
          </a:p>
        </p:txBody>
      </p:sp>
      <p:sp>
        <p:nvSpPr>
          <p:cNvPr id="5" name="文本框 4"/>
          <p:cNvSpPr txBox="1"/>
          <p:nvPr/>
        </p:nvSpPr>
        <p:spPr>
          <a:xfrm>
            <a:off x="467715" y="1150289"/>
            <a:ext cx="7570750" cy="646331"/>
          </a:xfrm>
          <a:prstGeom prst="rect">
            <a:avLst/>
          </a:prstGeom>
          <a:noFill/>
        </p:spPr>
        <p:txBody>
          <a:bodyPr wrap="square" rtlCol="0">
            <a:spAutoFit/>
          </a:bodyPr>
          <a:lstStyle/>
          <a:p>
            <a:r>
              <a:rPr lang="zh-CN" altLang="en-US" sz="3600" b="1" dirty="0">
                <a:solidFill>
                  <a:srgbClr val="FF0000"/>
                </a:solidFill>
              </a:rPr>
              <a:t>课堂教学与教学设计选题</a:t>
            </a:r>
            <a:endParaRPr lang="zh-CN" altLang="en-US" sz="3600" b="1" dirty="0">
              <a:solidFill>
                <a:srgbClr val="FF0000"/>
              </a:solidFill>
            </a:endParaRPr>
          </a:p>
        </p:txBody>
      </p:sp>
      <p:sp>
        <p:nvSpPr>
          <p:cNvPr id="6" name="文本框 5"/>
          <p:cNvSpPr txBox="1"/>
          <p:nvPr/>
        </p:nvSpPr>
        <p:spPr>
          <a:xfrm>
            <a:off x="328290" y="4005041"/>
            <a:ext cx="8607747" cy="954107"/>
          </a:xfrm>
          <a:prstGeom prst="rect">
            <a:avLst/>
          </a:prstGeom>
          <a:noFill/>
        </p:spPr>
        <p:txBody>
          <a:bodyPr wrap="square" rtlCol="0">
            <a:spAutoFit/>
          </a:bodyPr>
          <a:lstStyle/>
          <a:p>
            <a:r>
              <a:rPr lang="zh-CN" altLang="en-US" sz="2800" b="1" dirty="0">
                <a:solidFill>
                  <a:schemeClr val="tx1"/>
                </a:solidFill>
              </a:rPr>
              <a:t>核心素养导向下的教学观</a:t>
            </a:r>
            <a:r>
              <a:rPr lang="en-US" altLang="zh-CN" sz="2800" b="1" dirty="0">
                <a:solidFill>
                  <a:schemeClr val="tx1"/>
                </a:solidFill>
              </a:rPr>
              <a:t>:</a:t>
            </a:r>
            <a:r>
              <a:rPr lang="zh-CN" altLang="en-US" sz="2800" b="1" dirty="0">
                <a:solidFill>
                  <a:schemeClr val="tx1"/>
                </a:solidFill>
              </a:rPr>
              <a:t>基于立德树人的教学、基于课程意识和学科本质的教学和基于学生学习的教学。</a:t>
            </a:r>
            <a:endParaRPr lang="zh-CN" altLang="en-US" sz="2800" b="1" dirty="0">
              <a:solidFill>
                <a:schemeClr val="tx1"/>
              </a:solidFill>
            </a:endParaRPr>
          </a:p>
        </p:txBody>
      </p:sp>
      <p:sp>
        <p:nvSpPr>
          <p:cNvPr id="7" name="文本框 6"/>
          <p:cNvSpPr txBox="1"/>
          <p:nvPr/>
        </p:nvSpPr>
        <p:spPr>
          <a:xfrm>
            <a:off x="207963" y="4959148"/>
            <a:ext cx="8893492" cy="1384995"/>
          </a:xfrm>
          <a:prstGeom prst="rect">
            <a:avLst/>
          </a:prstGeom>
          <a:noFill/>
        </p:spPr>
        <p:txBody>
          <a:bodyPr wrap="square" rtlCol="0">
            <a:spAutoFit/>
          </a:bodyPr>
          <a:lstStyle/>
          <a:p>
            <a:r>
              <a:rPr lang="zh-CN" altLang="en-US" sz="2800" b="1" dirty="0">
                <a:solidFill>
                  <a:schemeClr val="tx1"/>
                </a:solidFill>
              </a:rPr>
              <a:t>核心素养导向下的教学基本策略：整体化策略、情境化策略、深度化策略、活动化策略、自主化策略和意义化策略。</a:t>
            </a:r>
            <a:endParaRPr lang="zh-CN" altLang="en-US" sz="2800" b="1" dirty="0">
              <a:solidFill>
                <a:schemeClr val="tx1"/>
              </a:solidFill>
            </a:endParaRPr>
          </a:p>
        </p:txBody>
      </p:sp>
      <p:sp>
        <p:nvSpPr>
          <p:cNvPr id="2" name="文本框 1"/>
          <p:cNvSpPr txBox="1"/>
          <p:nvPr/>
        </p:nvSpPr>
        <p:spPr>
          <a:xfrm>
            <a:off x="328290" y="1988900"/>
            <a:ext cx="8655367" cy="1938992"/>
          </a:xfrm>
          <a:prstGeom prst="rect">
            <a:avLst/>
          </a:prstGeom>
          <a:noFill/>
        </p:spPr>
        <p:txBody>
          <a:bodyPr wrap="square" rtlCol="0">
            <a:spAutoFit/>
          </a:bodyPr>
          <a:lstStyle/>
          <a:p>
            <a:r>
              <a:rPr lang="en-US" altLang="zh-CN" sz="2000" b="1" dirty="0"/>
              <a:t>8.</a:t>
            </a:r>
            <a:r>
              <a:rPr lang="zh-CN" altLang="en-US" sz="2000" b="1" dirty="0"/>
              <a:t>优化教学方式。坚持教学相长，注重启发式、互动式、探究式教学，教师课前要指导学生做好预习，课上要讲清重点难点、知识体系，引导学生主动思考、积极提问、自主探究。融合运用传统与现代技术手段，重视情境教学；探索基于学科的课程综合化教学，开展研究型、项目化、合作式学习。精准分析学情，重视差异化教学和个别化指导。各地要定期开展聚焦课堂教学质量的主题活动，注重培育、遴选和推广优秀教学模式、教学案例。</a:t>
            </a:r>
            <a:endParaRPr lang="zh-CN" altLang="en-US" sz="20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77800" y="1484313"/>
            <a:ext cx="8466138" cy="4524315"/>
          </a:xfrm>
          <a:prstGeom prst="rect">
            <a:avLst/>
          </a:prstGeom>
          <a:noFill/>
        </p:spPr>
        <p:txBody>
          <a:bodyPr wrap="square" rtlCol="0">
            <a:spAutoFit/>
          </a:bodyPr>
          <a:lstStyle/>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cs typeface="+mn-ea"/>
                <a:sym typeface="+mn-ea"/>
              </a:rPr>
              <a:t>课题名称表述的问题：</a:t>
            </a:r>
            <a:endParaRPr lang="zh-CN" altLang="en-US" sz="3200" strike="noStrike" noProof="1">
              <a:solidFill>
                <a:srgbClr val="FF0000"/>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表意不准确</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表达不规范</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3.</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对象不明确</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4.</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口号式标题</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5.</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主副双标题</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6.</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题目字数太多</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7.</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文学色彩太重</a:t>
            </a:r>
            <a:endParaRPr lang="zh-CN" altLang="en-US" sz="3200" strike="noStrike" noProof="1">
              <a:solidFill>
                <a:schemeClr val="tx1"/>
              </a:solidFill>
              <a:effectLst>
                <a:outerShdw blurRad="38100" dist="19050" dir="2700000" algn="tl" rotWithShape="0">
                  <a:schemeClr val="dk1">
                    <a:alpha val="40000"/>
                  </a:schemeClr>
                </a:outerShdw>
              </a:effectLst>
            </a:endParaRPr>
          </a:p>
        </p:txBody>
      </p:sp>
      <p:sp>
        <p:nvSpPr>
          <p:cNvPr id="29699"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文本框 2"/>
          <p:cNvSpPr txBox="1"/>
          <p:nvPr/>
        </p:nvSpPr>
        <p:spPr>
          <a:xfrm>
            <a:off x="0" y="1119188"/>
            <a:ext cx="8724900" cy="4276725"/>
          </a:xfrm>
          <a:prstGeom prst="rect">
            <a:avLst/>
          </a:prstGeom>
          <a:noFill/>
        </p:spPr>
        <p:txBody>
          <a:bodyPr wrap="square" rtlCol="0">
            <a:spAutoFit/>
          </a:bodyPr>
          <a:lstStyle/>
          <a:p>
            <a:pPr algn="l" fontAlgn="base"/>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6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rgbClr val="FF0000"/>
                </a:solidFill>
                <a:effectLst>
                  <a:outerShdw blurRad="38100" dist="19050" dir="2700000" algn="tl" rotWithShape="0">
                    <a:schemeClr val="dk1">
                      <a:alpha val="40000"/>
                    </a:schemeClr>
                  </a:outerShdw>
                </a:effectLst>
                <a:cs typeface="+mn-ea"/>
                <a:sym typeface="+mn-ea"/>
              </a:rPr>
              <a:t>课题名称准确表述的模式：</a:t>
            </a:r>
            <a:endParaRPr lang="zh-CN" altLang="en-US" sz="3200" strike="noStrike" noProof="1">
              <a:solidFill>
                <a:srgbClr val="FF0000"/>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模式</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研究内容</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研究方法</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a:t>
            </a:r>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互动性历史课堂教学的案例研究</a:t>
            </a:r>
            <a:endPar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endPar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研究对象：初中历史课堂教学</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研究内容：</a:t>
            </a:r>
            <a:r>
              <a:rPr lang="zh-CN" altLang="en-US" sz="2800" dirty="0">
                <a:solidFill>
                  <a:schemeClr val="tx1"/>
                </a:solidFill>
                <a:effectLst>
                  <a:outerShdw blurRad="38100" dist="19050" dir="2700000" algn="tl" rotWithShape="0">
                    <a:schemeClr val="dk1">
                      <a:alpha val="40000"/>
                    </a:schemeClr>
                  </a:outerShdw>
                </a:effectLst>
                <a:cs typeface="+mn-ea"/>
                <a:sym typeface="+mn-ea"/>
              </a:rPr>
              <a:t>互动性课堂教学</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法</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研究方法：</a:t>
            </a:r>
            <a:r>
              <a:rPr lang="zh-CN" altLang="en-US" sz="28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案例</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30723" name="文本框 3"/>
          <p:cNvSpPr txBox="1"/>
          <p:nvPr/>
        </p:nvSpPr>
        <p:spPr>
          <a:xfrm>
            <a:off x="139700" y="250825"/>
            <a:ext cx="6226175" cy="944563"/>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223838" y="1706563"/>
            <a:ext cx="8920163" cy="4163640"/>
          </a:xfrm>
          <a:prstGeom prst="rect">
            <a:avLst/>
          </a:prstGeom>
          <a:noFill/>
        </p:spPr>
        <p:txBody>
          <a:bodyPr wrap="square" rtlCol="0">
            <a:spAutoFit/>
          </a:bodyPr>
          <a:lstStyle/>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zh-CN" altLang="en-US" sz="2800" strike="noStrike" noProof="1">
                <a:solidFill>
                  <a:srgbClr val="FF0000"/>
                </a:solidFill>
                <a:effectLst>
                  <a:outerShdw blurRad="38100" dist="19050" dir="2700000" algn="tl" rotWithShape="0">
                    <a:schemeClr val="dk1">
                      <a:alpha val="40000"/>
                    </a:schemeClr>
                  </a:outerShdw>
                </a:effectLst>
                <a:cs typeface="+mn-ea"/>
              </a:rPr>
              <a:t>课题名称准确表述的模式：</a:t>
            </a:r>
            <a:endParaRPr lang="zh-CN" altLang="en-US" sz="2800" strike="noStrike" noProof="1">
              <a:solidFill>
                <a:srgbClr val="FF0000"/>
              </a:solidFill>
              <a:effectLst>
                <a:outerShdw blurRad="38100" dist="19050" dir="2700000" algn="tl" rotWithShape="0">
                  <a:schemeClr val="dk1">
                    <a:alpha val="40000"/>
                  </a:schemeClr>
                </a:outerShdw>
              </a:effectLst>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模式</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：理论依据</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研究目的</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研究方法</a:t>
            </a:r>
            <a:endParaRPr lang="zh-CN" altLang="en-US" sz="2800" strike="noStrike" noProof="1">
              <a:solidFill>
                <a:schemeClr val="tx1"/>
              </a:solidFill>
              <a:effectLst>
                <a:outerShdw blurRad="38100" dist="19050" dir="2700000" algn="tl" rotWithShape="0">
                  <a:schemeClr val="dk1">
                    <a:alpha val="40000"/>
                  </a:schemeClr>
                </a:outerShdw>
              </a:effectLst>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例：运用多元智能理论激发学生学习兴趣的实证研究</a:t>
            </a:r>
            <a:endParaRPr lang="zh-CN" altLang="en-US" sz="2800" strike="noStrike" noProof="1">
              <a:solidFill>
                <a:schemeClr val="tx1"/>
              </a:solidFill>
              <a:effectLst>
                <a:outerShdw blurRad="38100" dist="19050" dir="2700000" algn="tl" rotWithShape="0">
                  <a:schemeClr val="dk1">
                    <a:alpha val="40000"/>
                  </a:schemeClr>
                </a:outerShdw>
              </a:effectLst>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理论依据：</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多元智能理论</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研究目的：</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激发学生学习兴趣</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研究方法：</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实证研究</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31747"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 name="文本框 2"/>
          <p:cNvSpPr txBox="1"/>
          <p:nvPr/>
        </p:nvSpPr>
        <p:spPr>
          <a:xfrm>
            <a:off x="177800" y="1547813"/>
            <a:ext cx="9147175" cy="5477510"/>
          </a:xfrm>
          <a:prstGeom prst="rect">
            <a:avLst/>
          </a:prstGeom>
          <a:noFill/>
        </p:spPr>
        <p:txBody>
          <a:bodyPr wrap="square" rtlCol="0">
            <a:spAutoFit/>
          </a:bodyPr>
          <a:lstStyle/>
          <a:p>
            <a:pPr algn="l" fontAlgn="base"/>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600" strike="noStrike" noProof="1">
                <a:solidFill>
                  <a:srgbClr val="FF0000"/>
                </a:solidFill>
                <a:effectLst>
                  <a:outerShdw blurRad="38100" dist="19050" dir="2700000" algn="tl" rotWithShape="0">
                    <a:schemeClr val="dk1">
                      <a:alpha val="40000"/>
                    </a:schemeClr>
                  </a:outerShdw>
                </a:effectLst>
                <a:cs typeface="+mn-ea"/>
                <a:sym typeface="+mn-ea"/>
              </a:rPr>
              <a:t>课题名称准确表述的模式：</a:t>
            </a:r>
            <a:endParaRPr lang="zh-CN" altLang="en-US" sz="3200" strike="noStrike" noProof="1">
              <a:solidFill>
                <a:srgbClr val="FF0000"/>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模式</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3</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：理论依据</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具体手段</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研究目的</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基于多元智能理论通过多元评价促进学生</a:t>
            </a:r>
            <a:r>
              <a:rPr lang="zh-CN" altLang="en-US" sz="28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个性化</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发展</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理论依据</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多元智能理论</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具体手段</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通过多元评价</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研究目的</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促进学生个性化发展</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endParaRPr lang="zh-CN" altLang="en-US" sz="3600" strike="noStrike" noProof="1">
              <a:solidFill>
                <a:schemeClr val="tx1"/>
              </a:solidFill>
              <a:effectLst>
                <a:outerShdw blurRad="38100" dist="19050" dir="2700000" algn="tl" rotWithShape="0">
                  <a:schemeClr val="dk1">
                    <a:alpha val="40000"/>
                  </a:schemeClr>
                </a:outerShdw>
              </a:effectLst>
              <a:sym typeface="+mn-ea"/>
            </a:endParaRPr>
          </a:p>
        </p:txBody>
      </p:sp>
      <p:sp>
        <p:nvSpPr>
          <p:cNvPr id="32771" name="文本框 3"/>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84138" y="1616075"/>
            <a:ext cx="8975725" cy="4307840"/>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marL="457200" indent="-457200" algn="l" fontAlgn="base">
              <a:buFont typeface="Arial" panose="020B0604020202020204" pitchFamily="34" charset="0"/>
              <a:buChar char="•"/>
            </a:pPr>
            <a:r>
              <a:rPr lang="zh-CN" altLang="en-US" sz="3200" strike="noStrike" noProof="1">
                <a:solidFill>
                  <a:srgbClr val="FF0000"/>
                </a:solidFill>
                <a:effectLst>
                  <a:outerShdw blurRad="38100" dist="19050" dir="2700000" algn="tl" rotWithShape="0">
                    <a:schemeClr val="dk1">
                      <a:alpha val="40000"/>
                    </a:schemeClr>
                  </a:outerShdw>
                </a:effectLst>
                <a:cs typeface="+mn-ea"/>
                <a:sym typeface="+mn-ea"/>
              </a:rPr>
              <a:t>课题名称准确表述的模式：</a:t>
            </a:r>
            <a:endParaRPr lang="zh-CN" altLang="en-US" sz="3200" strike="noStrike" noProof="1">
              <a:solidFill>
                <a:srgbClr val="FF0000"/>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模式</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4</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：理论依据</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研究内容</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基于立德树人的初中历史课堂</a:t>
            </a:r>
            <a:r>
              <a:rPr lang="zh-CN" altLang="en-US" sz="28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教学模式</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变革研究</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理论依据</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立德树人理论</a:t>
            </a:r>
            <a:endParaRPr lang="zh-CN" altLang="en-US" sz="24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课堂教学</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研究内容</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课堂教学模式变革</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33795"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84138" y="1584325"/>
            <a:ext cx="8975725" cy="4799965"/>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marL="457200" indent="-457200" algn="l" fontAlgn="base">
              <a:buFont typeface="Arial" panose="020B0604020202020204" pitchFamily="34" charset="0"/>
              <a:buChar char="•"/>
            </a:pPr>
            <a:r>
              <a:rPr lang="zh-CN" altLang="en-US" sz="3200" strike="noStrike" noProof="1">
                <a:solidFill>
                  <a:srgbClr val="FF0000"/>
                </a:solidFill>
                <a:effectLst>
                  <a:outerShdw blurRad="38100" dist="19050" dir="2700000" algn="tl" rotWithShape="0">
                    <a:schemeClr val="dk1">
                      <a:alpha val="40000"/>
                    </a:schemeClr>
                  </a:outerShdw>
                </a:effectLst>
                <a:cs typeface="+mn-ea"/>
                <a:sym typeface="+mn-ea"/>
              </a:rPr>
              <a:t>课题名称准确表述的模式：</a:t>
            </a:r>
            <a:endParaRPr lang="zh-CN" altLang="en-US" sz="3200" strike="noStrike" noProof="1">
              <a:solidFill>
                <a:srgbClr val="FF0000"/>
              </a:solidFill>
              <a:effectLst>
                <a:outerShdw blurRad="38100" dist="19050" dir="2700000" algn="tl" rotWithShape="0">
                  <a:schemeClr val="dk1">
                    <a:alpha val="40000"/>
                  </a:schemeClr>
                </a:outerShdw>
              </a:effectLst>
              <a:sym typeface="+mn-ea"/>
            </a:endParaRPr>
          </a:p>
          <a:p>
            <a:pPr algn="l" fontAlgn="base"/>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模式</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5</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具体做法</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研究目的</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初中历史教学中运用</a:t>
            </a:r>
            <a:r>
              <a:rPr lang="zh-CN" altLang="en-US" sz="28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情景教学</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提升学习效果研究</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a:t>
            </a:r>
            <a:r>
              <a:rPr lang="zh-CN" altLang="en-US" sz="24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教学</a:t>
            </a:r>
            <a:endParaRPr lang="zh-CN" altLang="en-US" sz="24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具体做法</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4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运用情景</a:t>
            </a:r>
            <a:endParaRPr lang="zh-CN" altLang="en-US" sz="2400" strike="noStrike" noProof="1">
              <a:solidFill>
                <a:schemeClr val="tx1"/>
              </a:solidFill>
              <a:effectLst>
                <a:outerShdw blurRad="38100" dist="19050" dir="2700000" algn="tl" rotWithShape="0">
                  <a:schemeClr val="dk1">
                    <a:alpha val="40000"/>
                  </a:schemeClr>
                </a:outerShdw>
              </a:effectLst>
              <a:sym typeface="+mn-ea"/>
            </a:endParaRPr>
          </a:p>
          <a:p>
            <a:pPr algn="l" fontAlgn="base">
              <a:lnSpc>
                <a:spcPct val="150000"/>
              </a:lnSpc>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研究目的</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提升</a:t>
            </a:r>
            <a:r>
              <a:rPr lang="zh-CN" altLang="en-US" sz="2800" strike="noStrike" noProof="1">
                <a:solidFill>
                  <a:srgbClr val="000000"/>
                </a:solidFill>
                <a:effectLst>
                  <a:outerShdw blurRad="38100" dist="19050" dir="2700000" algn="tl" rotWithShape="0">
                    <a:srgbClr val="000000">
                      <a:alpha val="40000"/>
                    </a:srgbClr>
                  </a:outerShdw>
                </a:effectLst>
                <a:latin typeface="+mn-lt"/>
                <a:ea typeface="+mn-ea"/>
                <a:cs typeface="+mn-cs"/>
                <a:sym typeface="+mn-ea"/>
              </a:rPr>
              <a:t>学习效果</a:t>
            </a:r>
            <a:endParaRPr lang="zh-CN" altLang="en-US" sz="2800" strike="noStrike" noProof="1">
              <a:solidFill>
                <a:srgbClr val="000000"/>
              </a:solidFill>
              <a:effectLst>
                <a:outerShdw blurRad="38100" dist="19050" dir="2700000" algn="tl" rotWithShape="0">
                  <a:srgbClr val="000000">
                    <a:alpha val="40000"/>
                  </a:srgbClr>
                </a:outerShdw>
              </a:effectLst>
              <a:latin typeface="+mn-lt"/>
              <a:ea typeface="+mn-ea"/>
              <a:cs typeface="+mn-cs"/>
              <a:sym typeface="+mn-ea"/>
            </a:endParaRPr>
          </a:p>
        </p:txBody>
      </p:sp>
      <p:sp>
        <p:nvSpPr>
          <p:cNvPr id="34819"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92075" y="1781175"/>
            <a:ext cx="8385175" cy="4338320"/>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第一步：选好题，确定研究方向和范围</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marL="457200" indent="-457200" algn="l" fontAlgn="base">
              <a:buFont typeface="Arial" panose="020B0604020202020204" pitchFamily="34" charset="0"/>
              <a:buChar char="•"/>
            </a:pPr>
            <a:r>
              <a:rPr lang="zh-CN" altLang="en-US" sz="3200" strike="noStrike" noProof="1">
                <a:solidFill>
                  <a:srgbClr val="FF0000"/>
                </a:solidFill>
                <a:effectLst>
                  <a:outerShdw blurRad="38100" dist="19050" dir="2700000" algn="tl" rotWithShape="0">
                    <a:schemeClr val="dk1">
                      <a:alpha val="40000"/>
                    </a:schemeClr>
                  </a:outerShdw>
                </a:effectLst>
                <a:cs typeface="+mn-ea"/>
                <a:sym typeface="+mn-ea"/>
              </a:rPr>
              <a:t>课题名称准确表述的模式：</a:t>
            </a:r>
            <a:endParaRPr lang="zh-CN" altLang="en-US" sz="3200" strike="noStrike" noProof="1">
              <a:solidFill>
                <a:srgbClr val="FF0000"/>
              </a:solidFill>
              <a:effectLst>
                <a:outerShdw blurRad="38100" dist="19050" dir="2700000" algn="tl" rotWithShape="0">
                  <a:schemeClr val="dk1">
                    <a:alpha val="40000"/>
                  </a:schemeClr>
                </a:outerShdw>
              </a:effectLst>
              <a:sym typeface="+mn-ea"/>
            </a:endParaRPr>
          </a:p>
          <a:p>
            <a:pPr algn="l" fontAlgn="base"/>
            <a:endParaRPr lang="zh-CN" altLang="en-US" sz="24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模式</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6</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：研究背景</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研究内容</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改革开放以来初中历史课堂教学模式的发展研究</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研究背景</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改革开放以来</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研究对象</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课堂教学模式</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研究内容</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课堂教学模式的发展变化</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35843"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一）、课题研究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图片 15363" descr="图片1副本"/>
          <p:cNvPicPr>
            <a:picLocks noChangeAspect="1"/>
          </p:cNvPicPr>
          <p:nvPr/>
        </p:nvPicPr>
        <p:blipFill>
          <a:blip r:embed="rId1"/>
          <a:stretch>
            <a:fillRect/>
          </a:stretch>
        </p:blipFill>
        <p:spPr>
          <a:xfrm>
            <a:off x="8027" y="0"/>
            <a:ext cx="9144000" cy="6858000"/>
          </a:xfrm>
          <a:prstGeom prst="rect">
            <a:avLst/>
          </a:prstGeom>
          <a:noFill/>
          <a:ln w="9525">
            <a:noFill/>
          </a:ln>
        </p:spPr>
      </p:pic>
      <p:sp>
        <p:nvSpPr>
          <p:cNvPr id="36866" name="标题 15361"/>
          <p:cNvSpPr>
            <a:spLocks noGrp="1"/>
          </p:cNvSpPr>
          <p:nvPr>
            <p:ph type="title"/>
          </p:nvPr>
        </p:nvSpPr>
        <p:spPr>
          <a:xfrm>
            <a:off x="395710" y="858044"/>
            <a:ext cx="8002587" cy="652463"/>
          </a:xfrm>
        </p:spPr>
        <p:txBody>
          <a:bodyPr anchor="ctr"/>
          <a:lstStyle/>
          <a:p>
            <a:pPr algn="l"/>
            <a:r>
              <a:rPr lang="zh-CN" altLang="en-US" sz="3600" b="1" dirty="0">
                <a:solidFill>
                  <a:srgbClr val="3333FF"/>
                </a:solidFill>
              </a:rPr>
              <a:t>选择课题的七个视角</a:t>
            </a:r>
            <a:endParaRPr lang="zh-CN" altLang="en-US" sz="3600" b="1" dirty="0">
              <a:solidFill>
                <a:srgbClr val="3333FF"/>
              </a:solidFill>
            </a:endParaRPr>
          </a:p>
        </p:txBody>
      </p:sp>
      <p:sp>
        <p:nvSpPr>
          <p:cNvPr id="15363" name="内容占位符 15362"/>
          <p:cNvSpPr>
            <a:spLocks noGrp="1"/>
          </p:cNvSpPr>
          <p:nvPr>
            <p:ph idx="1"/>
          </p:nvPr>
        </p:nvSpPr>
        <p:spPr>
          <a:xfrm>
            <a:off x="971550" y="1916113"/>
            <a:ext cx="7715250" cy="4210050"/>
          </a:xfrm>
        </p:spPr>
        <p:txBody>
          <a:bodyPr anchor="t"/>
          <a:lstStyle/>
          <a:p>
            <a:pPr>
              <a:lnSpc>
                <a:spcPct val="12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从现实困境中寻找突破点</a:t>
            </a:r>
            <a:r>
              <a:rPr lang="en-US" altLang="zh-CN" sz="2600" b="1" dirty="0">
                <a:latin typeface="宋体" panose="02010600030101010101" pitchFamily="2" charset="-122"/>
              </a:rPr>
              <a:t>    </a:t>
            </a:r>
            <a:endParaRPr lang="en-US" altLang="zh-CN"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从成功的经验中寻找生长点</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从教育理论中寻找支撑点</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4.</a:t>
            </a:r>
            <a:r>
              <a:rPr lang="zh-CN" altLang="en-US" sz="2600" b="1" dirty="0">
                <a:latin typeface="宋体" panose="02010600030101010101" pitchFamily="2" charset="-122"/>
              </a:rPr>
              <a:t>从发展趋势中寻找联系点</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5.</a:t>
            </a:r>
            <a:r>
              <a:rPr lang="zh-CN" altLang="en-US" sz="2600" b="1" dirty="0">
                <a:latin typeface="宋体" panose="02010600030101010101" pitchFamily="2" charset="-122"/>
              </a:rPr>
              <a:t>从学科教学规律中寻找切入点</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6.</a:t>
            </a:r>
            <a:r>
              <a:rPr lang="zh-CN" altLang="en-US" sz="2600" b="1" dirty="0">
                <a:latin typeface="宋体" panose="02010600030101010101" pitchFamily="2" charset="-122"/>
              </a:rPr>
              <a:t>从不同学科之间的联系上寻找交接点</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7.</a:t>
            </a:r>
            <a:r>
              <a:rPr lang="zh-CN" altLang="en-US" sz="2600" b="1" dirty="0">
                <a:latin typeface="宋体" panose="02010600030101010101" pitchFamily="2" charset="-122"/>
              </a:rPr>
              <a:t>从比较研究中寻找空白点</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heel(4)">
                                      <p:cBhvr>
                                        <p:cTn id="7" dur="10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wheel(4)">
                                      <p:cBhvr>
                                        <p:cTn id="12" dur="10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wheel(4)">
                                      <p:cBhvr>
                                        <p:cTn id="17" dur="10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wheel(4)">
                                      <p:cBhvr>
                                        <p:cTn id="22" dur="10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wheel(4)">
                                      <p:cBhvr>
                                        <p:cTn id="27" dur="10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wheel(4)">
                                      <p:cBhvr>
                                        <p:cTn id="32" dur="1000"/>
                                        <p:tgtEl>
                                          <p:spTgt spid="153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wheel(4)">
                                      <p:cBhvr>
                                        <p:cTn id="37" dur="10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圆角矩形 91137"/>
          <p:cNvSpPr/>
          <p:nvPr/>
        </p:nvSpPr>
        <p:spPr>
          <a:xfrm>
            <a:off x="6012100" y="5084763"/>
            <a:ext cx="2665175" cy="1728472"/>
          </a:xfrm>
          <a:prstGeom prst="roundRect">
            <a:avLst>
              <a:gd name="adj" fmla="val 14486"/>
            </a:avLst>
          </a:prstGeom>
          <a:solidFill>
            <a:srgbClr val="FFCCFF"/>
          </a:solidFill>
          <a:ln w="9525" cap="flat" cmpd="sng">
            <a:solidFill>
              <a:schemeClr val="tx1"/>
            </a:solidFill>
            <a:prstDash val="solid"/>
            <a:bevel/>
            <a:headEnd type="none" w="med" len="med"/>
            <a:tailEnd type="none" w="med" len="med"/>
          </a:ln>
        </p:spPr>
        <p:txBody>
          <a:bodyPr wrap="none" anchor="ctr"/>
          <a:lstStyle/>
          <a:p>
            <a:pPr algn="ctr">
              <a:spcBef>
                <a:spcPct val="0"/>
              </a:spcBef>
            </a:pPr>
            <a:r>
              <a:rPr lang="zh-CN" altLang="en-US" sz="36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rPr>
              <a:t>教育科学</a:t>
            </a:r>
            <a:endParaRPr lang="zh-CN" altLang="en-US" sz="36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endParaRPr>
          </a:p>
          <a:p>
            <a:pPr algn="ctr">
              <a:spcBef>
                <a:spcPct val="0"/>
              </a:spcBef>
            </a:pPr>
            <a:r>
              <a:rPr lang="zh-CN" altLang="en-US" sz="36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rPr>
              <a:t>研究如何</a:t>
            </a:r>
            <a:endParaRPr lang="zh-CN" altLang="en-US" sz="36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endParaRPr>
          </a:p>
          <a:p>
            <a:pPr algn="ctr">
              <a:spcBef>
                <a:spcPct val="0"/>
              </a:spcBef>
            </a:pPr>
            <a:r>
              <a:rPr lang="zh-CN" altLang="en-US" sz="36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rPr>
              <a:t>选题</a:t>
            </a:r>
            <a:endParaRPr lang="zh-CN" altLang="en-US" sz="25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endParaRPr>
          </a:p>
        </p:txBody>
      </p:sp>
      <p:sp>
        <p:nvSpPr>
          <p:cNvPr id="37892" name="标题 113667"/>
          <p:cNvSpPr/>
          <p:nvPr/>
        </p:nvSpPr>
        <p:spPr>
          <a:xfrm>
            <a:off x="488951" y="312739"/>
            <a:ext cx="7232650" cy="792162"/>
          </a:xfrm>
          <a:prstGeom prst="rect">
            <a:avLst/>
          </a:prstGeom>
          <a:noFill/>
          <a:ln w="9525">
            <a:noFill/>
            <a:miter/>
          </a:ln>
        </p:spPr>
        <p:txBody>
          <a:bodyPr anchor="b"/>
          <a:lstStyle>
            <a:lvl1pPr algn="l" rtl="0" eaLnBrk="0" fontAlgn="base" hangingPunct="0">
              <a:spcBef>
                <a:spcPct val="0"/>
              </a:spcBef>
              <a:spcAft>
                <a:spcPct val="0"/>
              </a:spcAft>
              <a:buFont typeface="Arial" panose="020B0604020202020204" pitchFamily="34" charset="0"/>
              <a:defRPr sz="3200" b="0" kern="1200">
                <a:solidFill>
                  <a:srgbClr val="6F8A1B"/>
                </a:solidFill>
                <a:latin typeface="Arial" panose="020B0604020202020204" pitchFamily="34" charset="0"/>
                <a:ea typeface="黑体" panose="02010609060101010101" pitchFamily="49" charset="-122"/>
                <a:cs typeface="+mj-cs"/>
                <a:sym typeface="Arial" panose="020B0604020202020204" pitchFamily="34" charset="0"/>
              </a:defRPr>
            </a:lvl1pPr>
            <a:lvl2pPr algn="l" rtl="0" eaLnBrk="0" fontAlgn="base" hangingPunct="0">
              <a:spcBef>
                <a:spcPct val="0"/>
              </a:spcBef>
              <a:spcAft>
                <a:spcPct val="0"/>
              </a:spcAft>
              <a:buFont typeface="Arial" panose="020B0604020202020204" pitchFamily="34" charset="0"/>
              <a:defRPr sz="3200" b="0">
                <a:solidFill>
                  <a:srgbClr val="6F8A1B"/>
                </a:solidFill>
                <a:latin typeface="Arial" panose="020B0604020202020204" pitchFamily="34" charset="0"/>
                <a:ea typeface="黑体" panose="02010609060101010101" pitchFamily="49" charset="-122"/>
                <a:sym typeface="Arial" panose="020B0604020202020204" pitchFamily="34" charset="0"/>
              </a:defRPr>
            </a:lvl2pPr>
            <a:lvl3pPr algn="l" rtl="0" eaLnBrk="0" fontAlgn="base" hangingPunct="0">
              <a:spcBef>
                <a:spcPct val="0"/>
              </a:spcBef>
              <a:spcAft>
                <a:spcPct val="0"/>
              </a:spcAft>
              <a:buFont typeface="Arial" panose="020B0604020202020204" pitchFamily="34" charset="0"/>
              <a:defRPr sz="3200" b="0">
                <a:solidFill>
                  <a:srgbClr val="6F8A1B"/>
                </a:solidFill>
                <a:latin typeface="Arial" panose="020B0604020202020204" pitchFamily="34" charset="0"/>
                <a:ea typeface="黑体" panose="02010609060101010101" pitchFamily="49" charset="-122"/>
                <a:sym typeface="Arial" panose="020B0604020202020204" pitchFamily="34" charset="0"/>
              </a:defRPr>
            </a:lvl3pPr>
            <a:lvl4pPr algn="l" rtl="0" eaLnBrk="0" fontAlgn="base" hangingPunct="0">
              <a:spcBef>
                <a:spcPct val="0"/>
              </a:spcBef>
              <a:spcAft>
                <a:spcPct val="0"/>
              </a:spcAft>
              <a:buFont typeface="Arial" panose="020B0604020202020204" pitchFamily="34" charset="0"/>
              <a:defRPr sz="3200" b="0">
                <a:solidFill>
                  <a:srgbClr val="6F8A1B"/>
                </a:solidFill>
                <a:latin typeface="Arial" panose="020B0604020202020204" pitchFamily="34" charset="0"/>
                <a:ea typeface="黑体" panose="02010609060101010101" pitchFamily="49" charset="-122"/>
                <a:sym typeface="Arial" panose="020B0604020202020204" pitchFamily="34" charset="0"/>
              </a:defRPr>
            </a:lvl4pPr>
            <a:lvl5pPr algn="l" rtl="0" eaLnBrk="0" fontAlgn="base" hangingPunct="0">
              <a:spcBef>
                <a:spcPct val="0"/>
              </a:spcBef>
              <a:spcAft>
                <a:spcPct val="0"/>
              </a:spcAft>
              <a:buFont typeface="Arial" panose="020B0604020202020204" pitchFamily="34" charset="0"/>
              <a:defRPr sz="3200" b="0">
                <a:solidFill>
                  <a:srgbClr val="6F8A1B"/>
                </a:solidFill>
                <a:latin typeface="Arial" panose="020B0604020202020204" pitchFamily="34" charset="0"/>
                <a:ea typeface="黑体" panose="02010609060101010101" pitchFamily="49" charset="-122"/>
                <a:sym typeface="Arial" panose="020B0604020202020204" pitchFamily="34" charset="0"/>
              </a:defRPr>
            </a:lvl5pPr>
          </a:lstStyle>
          <a:p>
            <a:r>
              <a:rPr lang="zh-CN" altLang="en-US" sz="3600" b="1" noProof="1">
                <a:solidFill>
                  <a:srgbClr val="2025E0"/>
                </a:solidFill>
                <a:effectLst>
                  <a:outerShdw blurRad="38100" dist="38100" dir="2700000">
                    <a:srgbClr val="000000"/>
                  </a:outerShdw>
                </a:effectLst>
                <a:ea typeface="楷体" panose="02010609060101010101" pitchFamily="49" charset="-122"/>
              </a:rPr>
              <a:t>发现和提出问题的一般方法</a:t>
            </a:r>
            <a:endParaRPr lang="zh-CN" altLang="en-US" sz="3600" b="1" noProof="1">
              <a:solidFill>
                <a:srgbClr val="2025E0"/>
              </a:solidFill>
              <a:effectLst>
                <a:outerShdw blurRad="38100" dist="38100" dir="2700000">
                  <a:srgbClr val="000000"/>
                </a:outerShdw>
              </a:effectLst>
              <a:ea typeface="楷体" panose="02010609060101010101" pitchFamily="49" charset="-122"/>
            </a:endParaRPr>
          </a:p>
        </p:txBody>
      </p:sp>
      <p:sp>
        <p:nvSpPr>
          <p:cNvPr id="28675" name="文本框 113670"/>
          <p:cNvSpPr txBox="1"/>
          <p:nvPr/>
        </p:nvSpPr>
        <p:spPr>
          <a:xfrm>
            <a:off x="107690" y="1229380"/>
            <a:ext cx="8785600" cy="523220"/>
          </a:xfrm>
          <a:prstGeom prst="rect">
            <a:avLst/>
          </a:prstGeom>
          <a:noFill/>
          <a:ln w="9525">
            <a:noFill/>
            <a:miter/>
          </a:ln>
        </p:spPr>
        <p:txBody>
          <a:bodyPr wrap="square">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50000"/>
              </a:spcBef>
              <a:buClr>
                <a:schemeClr val="tx1"/>
              </a:buClr>
              <a:buFont typeface="Wingdings" panose="05000000000000000000" pitchFamily="2" charset="2"/>
              <a:buChar char="Ø"/>
            </a:pP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从有关部门发布的课题指南中得到问题</a:t>
            </a:r>
            <a:r>
              <a:rPr lang="en-US" altLang="zh-CN"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a:t>
            </a: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hlinkClick r:id="rId1" action="ppaction://hlinkfile"/>
              </a:rPr>
              <a:t>选题指南</a:t>
            </a:r>
            <a:endPar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hlinkClick r:id="rId1" action="ppaction://hlinkfile"/>
            </a:endParaRPr>
          </a:p>
        </p:txBody>
      </p:sp>
      <p:sp>
        <p:nvSpPr>
          <p:cNvPr id="28676" name="文本框 113671"/>
          <p:cNvSpPr txBox="1"/>
          <p:nvPr/>
        </p:nvSpPr>
        <p:spPr>
          <a:xfrm>
            <a:off x="0" y="2028359"/>
            <a:ext cx="9216640" cy="523220"/>
          </a:xfrm>
          <a:prstGeom prst="rect">
            <a:avLst/>
          </a:prstGeom>
          <a:noFill/>
          <a:ln w="9525">
            <a:noFill/>
            <a:miter/>
          </a:ln>
        </p:spPr>
        <p:txBody>
          <a:bodyPr wrap="square">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50000"/>
              </a:spcBef>
              <a:buClr>
                <a:schemeClr val="tx1"/>
              </a:buClr>
              <a:buFont typeface="Wingdings" panose="05000000000000000000" pitchFamily="2" charset="2"/>
              <a:buChar char="Ø"/>
            </a:pP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从教学实际所急需解决的问题中提出问题</a:t>
            </a:r>
            <a:r>
              <a:rPr lang="en-US" altLang="zh-CN"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a:t>
            </a: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理化生实验</a:t>
            </a:r>
            <a:endPar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endParaRPr>
          </a:p>
        </p:txBody>
      </p:sp>
      <p:sp>
        <p:nvSpPr>
          <p:cNvPr id="28677" name="文本框 113673"/>
          <p:cNvSpPr txBox="1"/>
          <p:nvPr/>
        </p:nvSpPr>
        <p:spPr>
          <a:xfrm>
            <a:off x="488950" y="2827338"/>
            <a:ext cx="8115300" cy="523220"/>
          </a:xfrm>
          <a:prstGeom prst="rect">
            <a:avLst/>
          </a:prstGeom>
          <a:noFill/>
          <a:ln w="9525">
            <a:noFill/>
            <a:miter/>
          </a:ln>
        </p:spPr>
        <p:txBody>
          <a:bodyPr wrap="square">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50000"/>
              </a:spcBef>
              <a:buClr>
                <a:schemeClr val="tx1"/>
              </a:buClr>
              <a:buFont typeface="Wingdings" panose="05000000000000000000" pitchFamily="2" charset="2"/>
              <a:buChar char="Ø"/>
            </a:pP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从平常的教学实践中发现问题</a:t>
            </a:r>
            <a:r>
              <a:rPr lang="en-US" altLang="zh-CN"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a:t>
            </a: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问题有效性</a:t>
            </a:r>
            <a:endPar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endParaRPr>
          </a:p>
        </p:txBody>
      </p:sp>
      <p:sp>
        <p:nvSpPr>
          <p:cNvPr id="28678" name="文本框 113674"/>
          <p:cNvSpPr txBox="1"/>
          <p:nvPr/>
        </p:nvSpPr>
        <p:spPr>
          <a:xfrm>
            <a:off x="501650" y="3548063"/>
            <a:ext cx="6840538" cy="584775"/>
          </a:xfrm>
          <a:prstGeom prst="rect">
            <a:avLst/>
          </a:prstGeom>
          <a:noFill/>
          <a:ln w="9525">
            <a:noFill/>
            <a:miter/>
          </a:ln>
        </p:spPr>
        <p:txBody>
          <a:bodyPr>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50000"/>
              </a:spcBef>
              <a:buClr>
                <a:schemeClr val="tx1"/>
              </a:buClr>
              <a:buFont typeface="Wingdings" panose="05000000000000000000" pitchFamily="2" charset="2"/>
              <a:buChar char="Ø"/>
            </a:pPr>
            <a:r>
              <a:rPr lang="zh-CN" altLang="en-US" sz="32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从先进的经验和方法中提出</a:t>
            </a:r>
            <a:endParaRPr lang="zh-CN" altLang="en-US" sz="32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endParaRPr>
          </a:p>
        </p:txBody>
      </p:sp>
      <p:sp>
        <p:nvSpPr>
          <p:cNvPr id="28679" name="文本框 113675"/>
          <p:cNvSpPr txBox="1"/>
          <p:nvPr/>
        </p:nvSpPr>
        <p:spPr>
          <a:xfrm>
            <a:off x="539750" y="4267200"/>
            <a:ext cx="8353540" cy="954107"/>
          </a:xfrm>
          <a:prstGeom prst="rect">
            <a:avLst/>
          </a:prstGeom>
          <a:noFill/>
          <a:ln w="9525">
            <a:noFill/>
            <a:miter/>
          </a:ln>
        </p:spPr>
        <p:txBody>
          <a:bodyPr wrap="square">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50000"/>
              </a:spcBef>
              <a:buClr>
                <a:schemeClr val="tx1"/>
              </a:buClr>
              <a:buFont typeface="Wingdings" panose="05000000000000000000" pitchFamily="2" charset="2"/>
              <a:buChar char="Ø"/>
            </a:pPr>
            <a:r>
              <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rPr>
              <a:t>从其他领域的先进经验和方法中移植和借鉴而提出问题</a:t>
            </a:r>
            <a:endParaRPr lang="zh-CN" altLang="en-US" sz="2800" dirty="0">
              <a:solidFill>
                <a:srgbClr val="060606"/>
              </a:solidFill>
              <a:effectLst>
                <a:outerShdw blurRad="38100" dist="38100" dir="2700000" algn="tl">
                  <a:srgbClr val="C0C0C0"/>
                </a:outerShdw>
              </a:effectLst>
              <a:latin typeface="Arial" panose="020B0604020202020204" pitchFamily="34" charset="0"/>
              <a:ea typeface="楷体" panose="02010609060101010101" pitchFamily="49"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7219" name="标题 137218"/>
          <p:cNvSpPr>
            <a:spLocks noGrp="1"/>
          </p:cNvSpPr>
          <p:nvPr>
            <p:ph type="ctrTitle"/>
          </p:nvPr>
        </p:nvSpPr>
        <p:spPr>
          <a:xfrm>
            <a:off x="685800" y="2130425"/>
            <a:ext cx="7772400" cy="1470025"/>
          </a:xfrm>
          <a:solidFill>
            <a:srgbClr val="CCFFCC">
              <a:alpha val="100000"/>
            </a:srgbClr>
          </a:solidFill>
        </p:spPr>
        <p:txBody>
          <a:bodyPr anchor="ctr"/>
          <a:lstStyle/>
          <a:p>
            <a:pPr defTabSz="914400" fontAlgn="base"/>
            <a:r>
              <a:rPr lang="zh-CN" altLang="en-US" sz="48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rPr>
              <a:t>一、课题研究的价值</a:t>
            </a:r>
            <a:endParaRPr lang="zh-CN" altLang="en-US" sz="48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图片 7067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7890" name="标题 70657"/>
          <p:cNvSpPr>
            <a:spLocks noGrp="1"/>
          </p:cNvSpPr>
          <p:nvPr>
            <p:ph type="title"/>
          </p:nvPr>
        </p:nvSpPr>
        <p:spPr>
          <a:xfrm>
            <a:off x="539750" y="620713"/>
            <a:ext cx="7870825" cy="581025"/>
          </a:xfrm>
        </p:spPr>
        <p:txBody>
          <a:bodyPr anchor="ctr"/>
          <a:lstStyle/>
          <a:p>
            <a:pPr algn="l"/>
            <a:r>
              <a:rPr lang="en-US" altLang="zh-CN" sz="3000" b="1">
                <a:solidFill>
                  <a:srgbClr val="800000"/>
                </a:solidFill>
                <a:latin typeface="楷体_GB2312" panose="02010609030101010101" pitchFamily="49" charset="-122"/>
                <a:ea typeface="楷体_GB2312" panose="02010609030101010101" pitchFamily="49" charset="-122"/>
              </a:rPr>
              <a:t>[</a:t>
            </a:r>
            <a:r>
              <a:rPr lang="zh-CN" altLang="en-US" sz="3000" b="1" dirty="0">
                <a:solidFill>
                  <a:srgbClr val="800000"/>
                </a:solidFill>
                <a:latin typeface="楷体_GB2312" panose="02010609030101010101" pitchFamily="49" charset="-122"/>
                <a:ea typeface="楷体_GB2312" panose="02010609030101010101" pitchFamily="49" charset="-122"/>
              </a:rPr>
              <a:t>讨论</a:t>
            </a:r>
            <a:r>
              <a:rPr lang="en-US" altLang="zh-CN" sz="3000" b="1">
                <a:solidFill>
                  <a:srgbClr val="800000"/>
                </a:solidFill>
                <a:latin typeface="楷体_GB2312" panose="02010609030101010101" pitchFamily="49" charset="-122"/>
                <a:ea typeface="楷体_GB2312" panose="02010609030101010101" pitchFamily="49" charset="-122"/>
              </a:rPr>
              <a:t>]</a:t>
            </a:r>
            <a:r>
              <a:rPr lang="en-US" altLang="zh-CN" sz="3000" b="1">
                <a:solidFill>
                  <a:srgbClr val="3333FF"/>
                </a:solidFill>
                <a:latin typeface="楷体_GB2312" panose="02010609030101010101" pitchFamily="49" charset="-122"/>
                <a:ea typeface="楷体_GB2312" panose="02010609030101010101" pitchFamily="49" charset="-122"/>
              </a:rPr>
              <a:t> </a:t>
            </a:r>
            <a:r>
              <a:rPr lang="zh-CN" altLang="en-US" sz="3000" b="1" dirty="0">
                <a:solidFill>
                  <a:srgbClr val="3333FF"/>
                </a:solidFill>
              </a:rPr>
              <a:t>诊断几个选题：</a:t>
            </a:r>
            <a:endParaRPr lang="zh-CN" altLang="en-US" sz="3000" b="1" dirty="0">
              <a:solidFill>
                <a:srgbClr val="3333FF"/>
              </a:solidFill>
            </a:endParaRPr>
          </a:p>
        </p:txBody>
      </p:sp>
      <p:sp>
        <p:nvSpPr>
          <p:cNvPr id="70659" name="内容占位符 70658"/>
          <p:cNvSpPr>
            <a:spLocks noGrp="1"/>
          </p:cNvSpPr>
          <p:nvPr>
            <p:ph idx="1"/>
          </p:nvPr>
        </p:nvSpPr>
        <p:spPr>
          <a:xfrm>
            <a:off x="250825" y="1484313"/>
            <a:ext cx="5843588" cy="4968875"/>
          </a:xfrm>
        </p:spPr>
        <p:txBody>
          <a:bodyPr anchor="t"/>
          <a:lstStyle/>
          <a:p>
            <a:pPr>
              <a:lnSpc>
                <a:spcPct val="90000"/>
              </a:lnSpc>
              <a:buNone/>
            </a:pPr>
            <a:r>
              <a:rPr lang="en-US" altLang="zh-CN" sz="2800" b="1" dirty="0">
                <a:latin typeface="宋体" panose="02010600030101010101" pitchFamily="2" charset="-122"/>
              </a:rPr>
              <a:t>·</a:t>
            </a:r>
            <a:r>
              <a:rPr lang="zh-CN" altLang="en-US" sz="2600" b="1" dirty="0">
                <a:latin typeface="宋体" panose="02010600030101010101" pitchFamily="2" charset="-122"/>
              </a:rPr>
              <a:t>农村初中教育综合改革</a:t>
            </a:r>
            <a:endParaRPr lang="zh-CN" altLang="en-US" sz="26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开发大脑潜能</a:t>
            </a:r>
            <a:endParaRPr lang="zh-CN" altLang="en-US" sz="2600" b="1" dirty="0">
              <a:latin typeface="宋体" panose="02010600030101010101" pitchFamily="2" charset="-122"/>
            </a:endParaRPr>
          </a:p>
          <a:p>
            <a:pPr>
              <a:lnSpc>
                <a:spcPct val="90000"/>
              </a:lnSpc>
              <a:buNone/>
            </a:pPr>
            <a:endParaRPr lang="zh-CN" altLang="en-US" sz="20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利用气功提高学生智力</a:t>
            </a:r>
            <a:endParaRPr lang="zh-CN" altLang="en-US" sz="26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多感官学习的课堂观察</a:t>
            </a:r>
            <a:endParaRPr lang="zh-CN" altLang="en-US" sz="2600" b="1" dirty="0">
              <a:latin typeface="宋体" panose="02010600030101010101" pitchFamily="2" charset="-122"/>
            </a:endParaRPr>
          </a:p>
          <a:p>
            <a:pPr>
              <a:lnSpc>
                <a:spcPct val="90000"/>
              </a:lnSpc>
              <a:buNone/>
            </a:pPr>
            <a:endParaRPr lang="zh-CN" altLang="en-US" sz="20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洗头的频率与学习成绩的相关性</a:t>
            </a:r>
            <a:endParaRPr lang="zh-CN" altLang="en-US" sz="26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小学生穿布鞋和穿皮鞋的比例</a:t>
            </a:r>
            <a:endParaRPr lang="zh-CN" altLang="en-US" sz="2600" b="1" dirty="0">
              <a:latin typeface="宋体" panose="02010600030101010101" pitchFamily="2" charset="-122"/>
            </a:endParaRPr>
          </a:p>
          <a:p>
            <a:pPr>
              <a:lnSpc>
                <a:spcPct val="90000"/>
              </a:lnSpc>
              <a:buNone/>
            </a:pPr>
            <a:endParaRPr lang="zh-CN" altLang="en-US" sz="20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提升流动儿童学习力的课堂教学策略</a:t>
            </a:r>
            <a:endParaRPr lang="zh-CN" altLang="en-US" sz="2600" b="1" dirty="0">
              <a:latin typeface="宋体" panose="02010600030101010101" pitchFamily="2" charset="-122"/>
            </a:endParaRPr>
          </a:p>
          <a:p>
            <a:pPr>
              <a:lnSpc>
                <a:spcPct val="90000"/>
              </a:lnSpc>
              <a:buNone/>
            </a:pPr>
            <a:r>
              <a:rPr lang="en-US" altLang="zh-CN" sz="2600" b="1" dirty="0">
                <a:latin typeface="宋体" panose="02010600030101010101" pitchFamily="2" charset="-122"/>
              </a:rPr>
              <a:t>·</a:t>
            </a:r>
            <a:r>
              <a:rPr lang="zh-CN" altLang="en-US" sz="2600" b="1" dirty="0">
                <a:latin typeface="宋体" panose="02010600030101010101" pitchFamily="2" charset="-122"/>
              </a:rPr>
              <a:t>大数据支撑下的学生作业量分析</a:t>
            </a:r>
            <a:endParaRPr lang="zh-CN" altLang="en-US" sz="2600" b="1" dirty="0">
              <a:latin typeface="宋体" panose="02010600030101010101" pitchFamily="2" charset="-122"/>
            </a:endParaRPr>
          </a:p>
        </p:txBody>
      </p:sp>
      <p:sp>
        <p:nvSpPr>
          <p:cNvPr id="70664" name="爆炸形 2 70663"/>
          <p:cNvSpPr/>
          <p:nvPr/>
        </p:nvSpPr>
        <p:spPr>
          <a:xfrm>
            <a:off x="6084888" y="1557338"/>
            <a:ext cx="1295400" cy="1008062"/>
          </a:xfrm>
          <a:prstGeom prst="irregularSeal2">
            <a:avLst/>
          </a:prstGeom>
          <a:solidFill>
            <a:srgbClr val="B02200"/>
          </a:solidFill>
          <a:ln w="9525" cap="flat" cmpd="sng">
            <a:solidFill>
              <a:schemeClr val="tx1"/>
            </a:solidFill>
            <a:prstDash val="solid"/>
            <a:miter/>
            <a:headEnd type="none" w="med" len="med"/>
            <a:tailEnd type="none" w="med" len="med"/>
          </a:ln>
        </p:spPr>
        <p:txBody>
          <a:bodyPr wrap="none" anchor="ctr"/>
          <a:lstStyle/>
          <a:p>
            <a:pPr lvl="0" indent="0" algn="ctr" eaLnBrk="0" hangingPunct="0"/>
            <a:r>
              <a:rPr lang="zh-CN" altLang="en-US" sz="2400" b="1" dirty="0">
                <a:solidFill>
                  <a:schemeClr val="bg1"/>
                </a:solidFill>
                <a:latin typeface="Arial" panose="020B0604020202020204" pitchFamily="34" charset="0"/>
                <a:ea typeface="黑体" panose="02010609060101010101" pitchFamily="49" charset="-122"/>
              </a:rPr>
              <a:t>大</a:t>
            </a:r>
            <a:endParaRPr lang="zh-CN" altLang="en-US" sz="2400" b="1" dirty="0">
              <a:solidFill>
                <a:schemeClr val="bg1"/>
              </a:solidFill>
              <a:latin typeface="Arial" panose="020B0604020202020204" pitchFamily="34" charset="0"/>
              <a:ea typeface="黑体" panose="02010609060101010101" pitchFamily="49" charset="-122"/>
            </a:endParaRPr>
          </a:p>
        </p:txBody>
      </p:sp>
      <p:sp>
        <p:nvSpPr>
          <p:cNvPr id="70665" name="爆炸形 2 70664"/>
          <p:cNvSpPr/>
          <p:nvPr/>
        </p:nvSpPr>
        <p:spPr>
          <a:xfrm>
            <a:off x="6084888" y="2708275"/>
            <a:ext cx="1295400" cy="1008063"/>
          </a:xfrm>
          <a:prstGeom prst="irregularSeal2">
            <a:avLst/>
          </a:prstGeom>
          <a:solidFill>
            <a:srgbClr val="B02200"/>
          </a:solidFill>
          <a:ln w="9525" cap="flat" cmpd="sng">
            <a:solidFill>
              <a:schemeClr val="tx1"/>
            </a:solidFill>
            <a:prstDash val="solid"/>
            <a:miter/>
            <a:headEnd type="none" w="med" len="med"/>
            <a:tailEnd type="none" w="med" len="med"/>
          </a:ln>
        </p:spPr>
        <p:txBody>
          <a:bodyPr wrap="none" anchor="ctr"/>
          <a:lstStyle/>
          <a:p>
            <a:pPr lvl="0" indent="0" algn="ctr" eaLnBrk="0" hangingPunct="0"/>
            <a:r>
              <a:rPr lang="zh-CN" altLang="en-US" sz="2400" b="1" dirty="0">
                <a:solidFill>
                  <a:schemeClr val="bg1"/>
                </a:solidFill>
                <a:latin typeface="Arial" panose="020B0604020202020204" pitchFamily="34" charset="0"/>
                <a:ea typeface="黑体" panose="02010609060101010101" pitchFamily="49" charset="-122"/>
              </a:rPr>
              <a:t>玄</a:t>
            </a:r>
            <a:endParaRPr lang="zh-CN" altLang="en-US" sz="2400" b="1" dirty="0">
              <a:solidFill>
                <a:schemeClr val="bg1"/>
              </a:solidFill>
              <a:latin typeface="Arial" panose="020B0604020202020204" pitchFamily="34" charset="0"/>
              <a:ea typeface="黑体" panose="02010609060101010101" pitchFamily="49" charset="-122"/>
            </a:endParaRPr>
          </a:p>
        </p:txBody>
      </p:sp>
      <p:sp>
        <p:nvSpPr>
          <p:cNvPr id="70666" name="爆炸形 2 70665"/>
          <p:cNvSpPr/>
          <p:nvPr/>
        </p:nvSpPr>
        <p:spPr>
          <a:xfrm>
            <a:off x="6084888" y="3860800"/>
            <a:ext cx="1295400" cy="1008063"/>
          </a:xfrm>
          <a:prstGeom prst="irregularSeal2">
            <a:avLst/>
          </a:prstGeom>
          <a:solidFill>
            <a:srgbClr val="B02200"/>
          </a:solidFill>
          <a:ln w="9525" cap="flat" cmpd="sng">
            <a:solidFill>
              <a:schemeClr val="tx1"/>
            </a:solidFill>
            <a:prstDash val="solid"/>
            <a:miter/>
            <a:headEnd type="none" w="med" len="med"/>
            <a:tailEnd type="none" w="med" len="med"/>
          </a:ln>
        </p:spPr>
        <p:txBody>
          <a:bodyPr wrap="none" anchor="ctr"/>
          <a:lstStyle/>
          <a:p>
            <a:pPr lvl="0" indent="0" algn="ctr" eaLnBrk="0" hangingPunct="0"/>
            <a:r>
              <a:rPr lang="zh-CN" altLang="en-US" sz="2400" b="1" dirty="0">
                <a:solidFill>
                  <a:schemeClr val="bg1"/>
                </a:solidFill>
                <a:latin typeface="Arial" panose="020B0604020202020204" pitchFamily="34" charset="0"/>
                <a:ea typeface="黑体" panose="02010609060101010101" pitchFamily="49" charset="-122"/>
              </a:rPr>
              <a:t>伪</a:t>
            </a:r>
            <a:endParaRPr lang="zh-CN" altLang="en-US" sz="2400" b="1" dirty="0">
              <a:solidFill>
                <a:schemeClr val="bg1"/>
              </a:solidFill>
              <a:latin typeface="Arial" panose="020B0604020202020204" pitchFamily="34" charset="0"/>
              <a:ea typeface="黑体" panose="02010609060101010101" pitchFamily="49" charset="-122"/>
            </a:endParaRPr>
          </a:p>
        </p:txBody>
      </p:sp>
      <p:sp>
        <p:nvSpPr>
          <p:cNvPr id="70667" name="爆炸形 2 70666"/>
          <p:cNvSpPr/>
          <p:nvPr/>
        </p:nvSpPr>
        <p:spPr>
          <a:xfrm>
            <a:off x="6084888" y="5013325"/>
            <a:ext cx="1295400" cy="1008063"/>
          </a:xfrm>
          <a:prstGeom prst="irregularSeal2">
            <a:avLst/>
          </a:prstGeom>
          <a:solidFill>
            <a:srgbClr val="B02200"/>
          </a:solidFill>
          <a:ln w="9525" cap="flat" cmpd="sng">
            <a:solidFill>
              <a:schemeClr val="tx1"/>
            </a:solidFill>
            <a:prstDash val="solid"/>
            <a:miter/>
            <a:headEnd type="none" w="med" len="med"/>
            <a:tailEnd type="none" w="med" len="med"/>
          </a:ln>
        </p:spPr>
        <p:txBody>
          <a:bodyPr wrap="none" anchor="ctr"/>
          <a:lstStyle/>
          <a:p>
            <a:pPr lvl="0" indent="0" algn="ctr" eaLnBrk="0" hangingPunct="0"/>
            <a:r>
              <a:rPr lang="zh-CN" altLang="en-US" sz="2400" b="1" dirty="0">
                <a:solidFill>
                  <a:schemeClr val="bg1"/>
                </a:solidFill>
                <a:latin typeface="Arial" panose="020B0604020202020204" pitchFamily="34" charset="0"/>
                <a:ea typeface="黑体" panose="02010609060101010101" pitchFamily="49" charset="-122"/>
              </a:rPr>
              <a:t>难</a:t>
            </a:r>
            <a:endParaRPr lang="zh-CN" altLang="en-US" sz="2400" b="1" dirty="0">
              <a:solidFill>
                <a:schemeClr val="bg1"/>
              </a:solidFill>
              <a:latin typeface="Arial" panose="020B0604020202020204" pitchFamily="34" charset="0"/>
              <a:ea typeface="黑体" panose="02010609060101010101" pitchFamily="49" charset="-122"/>
            </a:endParaRPr>
          </a:p>
        </p:txBody>
      </p:sp>
      <p:sp>
        <p:nvSpPr>
          <p:cNvPr id="70672" name="流程图: 文档 70671"/>
          <p:cNvSpPr/>
          <p:nvPr/>
        </p:nvSpPr>
        <p:spPr>
          <a:xfrm>
            <a:off x="7524750" y="1628775"/>
            <a:ext cx="1223963" cy="863600"/>
          </a:xfrm>
          <a:prstGeom prst="flowChartDocument">
            <a:avLst/>
          </a:prstGeom>
          <a:solidFill>
            <a:schemeClr val="accent2">
              <a:alpha val="86000"/>
            </a:schemeClr>
          </a:solidFill>
          <a:ln w="9525" cap="flat" cmpd="sng">
            <a:solidFill>
              <a:schemeClr val="tx1"/>
            </a:solidFill>
            <a:prstDash val="solid"/>
            <a:miter/>
            <a:headEnd type="none" w="med" len="med"/>
            <a:tailEnd type="none" w="med" len="med"/>
          </a:ln>
        </p:spPr>
        <p:txBody>
          <a:bodyPr wrap="none" anchor="ctr"/>
          <a:lstStyle/>
          <a:p>
            <a:pPr lvl="0" algn="ctr" eaLnBrk="0" fontAlgn="base" hangingPunct="0"/>
            <a:r>
              <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cs typeface="+mn-ea"/>
              </a:rPr>
              <a:t>宜小</a:t>
            </a:r>
            <a:endPar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endParaRPr>
          </a:p>
        </p:txBody>
      </p:sp>
      <p:sp>
        <p:nvSpPr>
          <p:cNvPr id="70673" name="流程图: 文档 70672"/>
          <p:cNvSpPr/>
          <p:nvPr/>
        </p:nvSpPr>
        <p:spPr>
          <a:xfrm>
            <a:off x="7524750" y="2852738"/>
            <a:ext cx="1223963" cy="863600"/>
          </a:xfrm>
          <a:prstGeom prst="flowChartDocument">
            <a:avLst/>
          </a:prstGeom>
          <a:solidFill>
            <a:schemeClr val="accent2">
              <a:alpha val="86000"/>
            </a:schemeClr>
          </a:solidFill>
          <a:ln w="9525" cap="flat" cmpd="sng">
            <a:solidFill>
              <a:schemeClr val="tx1"/>
            </a:solidFill>
            <a:prstDash val="solid"/>
            <a:miter/>
            <a:headEnd type="none" w="med" len="med"/>
            <a:tailEnd type="none" w="med" len="med"/>
          </a:ln>
        </p:spPr>
        <p:txBody>
          <a:bodyPr wrap="none" anchor="ctr"/>
          <a:lstStyle/>
          <a:p>
            <a:pPr lvl="0" algn="ctr" eaLnBrk="0" fontAlgn="base" hangingPunct="0"/>
            <a:r>
              <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cs typeface="+mn-ea"/>
              </a:rPr>
              <a:t>宜实</a:t>
            </a:r>
            <a:endPar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endParaRPr>
          </a:p>
        </p:txBody>
      </p:sp>
      <p:sp>
        <p:nvSpPr>
          <p:cNvPr id="70674" name="流程图: 文档 70673"/>
          <p:cNvSpPr/>
          <p:nvPr/>
        </p:nvSpPr>
        <p:spPr>
          <a:xfrm>
            <a:off x="7524750" y="3933825"/>
            <a:ext cx="1223963" cy="863600"/>
          </a:xfrm>
          <a:prstGeom prst="flowChartDocument">
            <a:avLst/>
          </a:prstGeom>
          <a:solidFill>
            <a:schemeClr val="accent2">
              <a:alpha val="86000"/>
            </a:schemeClr>
          </a:solidFill>
          <a:ln w="9525" cap="flat" cmpd="sng">
            <a:solidFill>
              <a:schemeClr val="tx1"/>
            </a:solidFill>
            <a:prstDash val="solid"/>
            <a:miter/>
            <a:headEnd type="none" w="med" len="med"/>
            <a:tailEnd type="none" w="med" len="med"/>
          </a:ln>
        </p:spPr>
        <p:txBody>
          <a:bodyPr wrap="none" anchor="ctr"/>
          <a:lstStyle/>
          <a:p>
            <a:pPr lvl="0" algn="ctr" eaLnBrk="0" fontAlgn="base" hangingPunct="0"/>
            <a:r>
              <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cs typeface="+mn-ea"/>
              </a:rPr>
              <a:t>宜真</a:t>
            </a:r>
            <a:endPar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endParaRPr>
          </a:p>
        </p:txBody>
      </p:sp>
      <p:sp>
        <p:nvSpPr>
          <p:cNvPr id="70675" name="流程图: 文档 70674"/>
          <p:cNvSpPr/>
          <p:nvPr/>
        </p:nvSpPr>
        <p:spPr>
          <a:xfrm>
            <a:off x="7524750" y="5084763"/>
            <a:ext cx="1223963" cy="863600"/>
          </a:xfrm>
          <a:prstGeom prst="flowChartDocument">
            <a:avLst/>
          </a:prstGeom>
          <a:solidFill>
            <a:schemeClr val="accent2">
              <a:alpha val="86000"/>
            </a:schemeClr>
          </a:solidFill>
          <a:ln w="9525" cap="flat" cmpd="sng">
            <a:solidFill>
              <a:schemeClr val="tx1"/>
            </a:solidFill>
            <a:prstDash val="solid"/>
            <a:miter/>
            <a:headEnd type="none" w="med" len="med"/>
            <a:tailEnd type="none" w="med" len="med"/>
          </a:ln>
        </p:spPr>
        <p:txBody>
          <a:bodyPr wrap="none" anchor="ctr"/>
          <a:lstStyle/>
          <a:p>
            <a:pPr lvl="0" algn="ctr" eaLnBrk="0" fontAlgn="base" hangingPunct="0"/>
            <a:r>
              <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cs typeface="+mn-ea"/>
              </a:rPr>
              <a:t>宜简</a:t>
            </a:r>
            <a:endParaRPr lang="zh-CN" altLang="en-US" sz="2400" b="1" strike="noStrike" noProof="1">
              <a:solidFill>
                <a:srgbClr val="E8F62E"/>
              </a:solidFill>
              <a:effectLst>
                <a:outerShdw blurRad="38100" dist="38100" dir="2700000">
                  <a:srgbClr val="000000"/>
                </a:outerShdw>
              </a:effectLst>
              <a:latin typeface="Arial" panose="020B0604020202020204" pitchFamily="34" charset="0"/>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p:cTn id="7" dur="500" fill="hold"/>
                                        <p:tgtEl>
                                          <p:spTgt spid="7065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065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0659">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 calcmode="lin" valueType="num">
                                      <p:cBhvr>
                                        <p:cTn id="12" dur="500" fill="hold"/>
                                        <p:tgtEl>
                                          <p:spTgt spid="70659">
                                            <p:txEl>
                                              <p:pRg st="1" end="1"/>
                                            </p:txEl>
                                          </p:spTgt>
                                        </p:tgtEl>
                                        <p:attrNameLst>
                                          <p:attrName>ppt_w</p:attrName>
                                        </p:attrNameLst>
                                      </p:cBhvr>
                                      <p:tavLst>
                                        <p:tav tm="0">
                                          <p:val>
                                            <p:strVal val="#ppt_w*0.70"/>
                                          </p:val>
                                        </p:tav>
                                        <p:tav tm="100000">
                                          <p:val>
                                            <p:strVal val="#ppt_w"/>
                                          </p:val>
                                        </p:tav>
                                      </p:tavLst>
                                    </p:anim>
                                    <p:anim calcmode="lin" valueType="num">
                                      <p:cBhvr>
                                        <p:cTn id="13" dur="500" fill="hold"/>
                                        <p:tgtEl>
                                          <p:spTgt spid="70659">
                                            <p:txEl>
                                              <p:pRg st="1" end="1"/>
                                            </p:txEl>
                                          </p:spTgt>
                                        </p:tgtEl>
                                        <p:attrNameLst>
                                          <p:attrName>ppt_h</p:attrName>
                                        </p:attrNameLst>
                                      </p:cBhvr>
                                      <p:tavLst>
                                        <p:tav tm="0">
                                          <p:val>
                                            <p:strVal val="#ppt_h"/>
                                          </p:val>
                                        </p:tav>
                                        <p:tav tm="100000">
                                          <p:val>
                                            <p:strVal val="#ppt_h"/>
                                          </p:val>
                                        </p:tav>
                                      </p:tavLst>
                                    </p:anim>
                                    <p:animEffect transition="in" filter="fade">
                                      <p:cBhvr>
                                        <p:cTn id="14" dur="500"/>
                                        <p:tgtEl>
                                          <p:spTgt spid="7065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70664"/>
                                        </p:tgtEl>
                                        <p:attrNameLst>
                                          <p:attrName>style.visibility</p:attrName>
                                        </p:attrNameLst>
                                      </p:cBhvr>
                                      <p:to>
                                        <p:strVal val="visible"/>
                                      </p:to>
                                    </p:set>
                                    <p:anim calcmode="lin" valueType="num">
                                      <p:cBhvr>
                                        <p:cTn id="19" dur="1000" fill="hold"/>
                                        <p:tgtEl>
                                          <p:spTgt spid="70664"/>
                                        </p:tgtEl>
                                        <p:attrNameLst>
                                          <p:attrName>ppt_w</p:attrName>
                                        </p:attrNameLst>
                                      </p:cBhvr>
                                      <p:tavLst>
                                        <p:tav tm="0">
                                          <p:val>
                                            <p:fltVal val="0"/>
                                          </p:val>
                                        </p:tav>
                                        <p:tav tm="100000">
                                          <p:val>
                                            <p:strVal val="#ppt_w"/>
                                          </p:val>
                                        </p:tav>
                                      </p:tavLst>
                                    </p:anim>
                                    <p:anim calcmode="lin" valueType="num">
                                      <p:cBhvr>
                                        <p:cTn id="20" dur="1000" fill="hold"/>
                                        <p:tgtEl>
                                          <p:spTgt spid="70664"/>
                                        </p:tgtEl>
                                        <p:attrNameLst>
                                          <p:attrName>ppt_h</p:attrName>
                                        </p:attrNameLst>
                                      </p:cBhvr>
                                      <p:tavLst>
                                        <p:tav tm="0">
                                          <p:val>
                                            <p:fltVal val="0"/>
                                          </p:val>
                                        </p:tav>
                                        <p:tav tm="100000">
                                          <p:val>
                                            <p:strVal val="#ppt_h"/>
                                          </p:val>
                                        </p:tav>
                                      </p:tavLst>
                                    </p:anim>
                                    <p:anim calcmode="lin" valueType="num">
                                      <p:cBhvr>
                                        <p:cTn id="21" dur="1000" fill="hold"/>
                                        <p:tgtEl>
                                          <p:spTgt spid="70664"/>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7066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70659">
                                            <p:txEl>
                                              <p:pRg st="3" end="3"/>
                                            </p:txEl>
                                          </p:spTgt>
                                        </p:tgtEl>
                                        <p:attrNameLst>
                                          <p:attrName>style.visibility</p:attrName>
                                        </p:attrNameLst>
                                      </p:cBhvr>
                                      <p:to>
                                        <p:strVal val="visible"/>
                                      </p:to>
                                    </p:set>
                                    <p:anim calcmode="lin" valueType="num">
                                      <p:cBhvr>
                                        <p:cTn id="27" dur="1000" fill="hold"/>
                                        <p:tgtEl>
                                          <p:spTgt spid="70659">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70659">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70659">
                                            <p:txEl>
                                              <p:pRg st="3" end="3"/>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70659">
                                            <p:txEl>
                                              <p:pRg st="4" end="4"/>
                                            </p:txEl>
                                          </p:spTgt>
                                        </p:tgtEl>
                                        <p:attrNameLst>
                                          <p:attrName>style.visibility</p:attrName>
                                        </p:attrNameLst>
                                      </p:cBhvr>
                                      <p:to>
                                        <p:strVal val="visible"/>
                                      </p:to>
                                    </p:set>
                                    <p:anim calcmode="lin" valueType="num">
                                      <p:cBhvr>
                                        <p:cTn id="32" dur="1000" fill="hold"/>
                                        <p:tgtEl>
                                          <p:spTgt spid="70659">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70659">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70659">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70665"/>
                                        </p:tgtEl>
                                        <p:attrNameLst>
                                          <p:attrName>style.visibility</p:attrName>
                                        </p:attrNameLst>
                                      </p:cBhvr>
                                      <p:to>
                                        <p:strVal val="visible"/>
                                      </p:to>
                                    </p:set>
                                    <p:anim calcmode="lin" valueType="num">
                                      <p:cBhvr>
                                        <p:cTn id="39" dur="1000" fill="hold"/>
                                        <p:tgtEl>
                                          <p:spTgt spid="70665"/>
                                        </p:tgtEl>
                                        <p:attrNameLst>
                                          <p:attrName>ppt_w</p:attrName>
                                        </p:attrNameLst>
                                      </p:cBhvr>
                                      <p:tavLst>
                                        <p:tav tm="0">
                                          <p:val>
                                            <p:fltVal val="0"/>
                                          </p:val>
                                        </p:tav>
                                        <p:tav tm="100000">
                                          <p:val>
                                            <p:strVal val="#ppt_w"/>
                                          </p:val>
                                        </p:tav>
                                      </p:tavLst>
                                    </p:anim>
                                    <p:anim calcmode="lin" valueType="num">
                                      <p:cBhvr>
                                        <p:cTn id="40" dur="1000" fill="hold"/>
                                        <p:tgtEl>
                                          <p:spTgt spid="70665"/>
                                        </p:tgtEl>
                                        <p:attrNameLst>
                                          <p:attrName>ppt_h</p:attrName>
                                        </p:attrNameLst>
                                      </p:cBhvr>
                                      <p:tavLst>
                                        <p:tav tm="0">
                                          <p:val>
                                            <p:fltVal val="0"/>
                                          </p:val>
                                        </p:tav>
                                        <p:tav tm="100000">
                                          <p:val>
                                            <p:strVal val="#ppt_h"/>
                                          </p:val>
                                        </p:tav>
                                      </p:tavLst>
                                    </p:anim>
                                    <p:anim calcmode="lin" valueType="num">
                                      <p:cBhvr>
                                        <p:cTn id="41" dur="1000" fill="hold"/>
                                        <p:tgtEl>
                                          <p:spTgt spid="70665"/>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7066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70659">
                                            <p:txEl>
                                              <p:pRg st="6" end="6"/>
                                            </p:txEl>
                                          </p:spTgt>
                                        </p:tgtEl>
                                        <p:attrNameLst>
                                          <p:attrName>style.visibility</p:attrName>
                                        </p:attrNameLst>
                                      </p:cBhvr>
                                      <p:to>
                                        <p:strVal val="visible"/>
                                      </p:to>
                                    </p:set>
                                    <p:anim calcmode="lin" valueType="num">
                                      <p:cBhvr>
                                        <p:cTn id="47" dur="1000" fill="hold"/>
                                        <p:tgtEl>
                                          <p:spTgt spid="70659">
                                            <p:txEl>
                                              <p:pRg st="6" end="6"/>
                                            </p:txEl>
                                          </p:spTgt>
                                        </p:tgtEl>
                                        <p:attrNameLst>
                                          <p:attrName>ppt_w</p:attrName>
                                        </p:attrNameLst>
                                      </p:cBhvr>
                                      <p:tavLst>
                                        <p:tav tm="0">
                                          <p:val>
                                            <p:strVal val="#ppt_w*0.70"/>
                                          </p:val>
                                        </p:tav>
                                        <p:tav tm="100000">
                                          <p:val>
                                            <p:strVal val="#ppt_w"/>
                                          </p:val>
                                        </p:tav>
                                      </p:tavLst>
                                    </p:anim>
                                    <p:anim calcmode="lin" valueType="num">
                                      <p:cBhvr>
                                        <p:cTn id="48" dur="1000" fill="hold"/>
                                        <p:tgtEl>
                                          <p:spTgt spid="70659">
                                            <p:txEl>
                                              <p:pRg st="6" end="6"/>
                                            </p:txEl>
                                          </p:spTgt>
                                        </p:tgtEl>
                                        <p:attrNameLst>
                                          <p:attrName>ppt_h</p:attrName>
                                        </p:attrNameLst>
                                      </p:cBhvr>
                                      <p:tavLst>
                                        <p:tav tm="0">
                                          <p:val>
                                            <p:strVal val="#ppt_h"/>
                                          </p:val>
                                        </p:tav>
                                        <p:tav tm="100000">
                                          <p:val>
                                            <p:strVal val="#ppt_h"/>
                                          </p:val>
                                        </p:tav>
                                      </p:tavLst>
                                    </p:anim>
                                    <p:animEffect transition="in" filter="fade">
                                      <p:cBhvr>
                                        <p:cTn id="49" dur="1000"/>
                                        <p:tgtEl>
                                          <p:spTgt spid="70659">
                                            <p:txEl>
                                              <p:pRg st="6" end="6"/>
                                            </p:txEl>
                                          </p:spTgt>
                                        </p:tgtEl>
                                      </p:cBhvr>
                                    </p:animEffect>
                                  </p:childTnLst>
                                </p:cTn>
                              </p:par>
                              <p:par>
                                <p:cTn id="50" presetID="55" presetClass="entr" presetSubtype="0" fill="hold" nodeType="withEffect">
                                  <p:stCondLst>
                                    <p:cond delay="0"/>
                                  </p:stCondLst>
                                  <p:childTnLst>
                                    <p:set>
                                      <p:cBhvr>
                                        <p:cTn id="51" dur="1" fill="hold">
                                          <p:stCondLst>
                                            <p:cond delay="0"/>
                                          </p:stCondLst>
                                        </p:cTn>
                                        <p:tgtEl>
                                          <p:spTgt spid="70659">
                                            <p:txEl>
                                              <p:pRg st="7" end="7"/>
                                            </p:txEl>
                                          </p:spTgt>
                                        </p:tgtEl>
                                        <p:attrNameLst>
                                          <p:attrName>style.visibility</p:attrName>
                                        </p:attrNameLst>
                                      </p:cBhvr>
                                      <p:to>
                                        <p:strVal val="visible"/>
                                      </p:to>
                                    </p:set>
                                    <p:anim calcmode="lin" valueType="num">
                                      <p:cBhvr>
                                        <p:cTn id="52" dur="1000" fill="hold"/>
                                        <p:tgtEl>
                                          <p:spTgt spid="70659">
                                            <p:txEl>
                                              <p:pRg st="7" end="7"/>
                                            </p:txEl>
                                          </p:spTgt>
                                        </p:tgtEl>
                                        <p:attrNameLst>
                                          <p:attrName>ppt_w</p:attrName>
                                        </p:attrNameLst>
                                      </p:cBhvr>
                                      <p:tavLst>
                                        <p:tav tm="0">
                                          <p:val>
                                            <p:strVal val="#ppt_w*0.70"/>
                                          </p:val>
                                        </p:tav>
                                        <p:tav tm="100000">
                                          <p:val>
                                            <p:strVal val="#ppt_w"/>
                                          </p:val>
                                        </p:tav>
                                      </p:tavLst>
                                    </p:anim>
                                    <p:anim calcmode="lin" valueType="num">
                                      <p:cBhvr>
                                        <p:cTn id="53" dur="1000" fill="hold"/>
                                        <p:tgtEl>
                                          <p:spTgt spid="70659">
                                            <p:txEl>
                                              <p:pRg st="7" end="7"/>
                                            </p:txEl>
                                          </p:spTgt>
                                        </p:tgtEl>
                                        <p:attrNameLst>
                                          <p:attrName>ppt_h</p:attrName>
                                        </p:attrNameLst>
                                      </p:cBhvr>
                                      <p:tavLst>
                                        <p:tav tm="0">
                                          <p:val>
                                            <p:strVal val="#ppt_h"/>
                                          </p:val>
                                        </p:tav>
                                        <p:tav tm="100000">
                                          <p:val>
                                            <p:strVal val="#ppt_h"/>
                                          </p:val>
                                        </p:tav>
                                      </p:tavLst>
                                    </p:anim>
                                    <p:animEffect transition="in" filter="fade">
                                      <p:cBhvr>
                                        <p:cTn id="54" dur="1000"/>
                                        <p:tgtEl>
                                          <p:spTgt spid="70659">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5" presetClass="entr" presetSubtype="0" fill="hold" grpId="0" nodeType="clickEffect">
                                  <p:stCondLst>
                                    <p:cond delay="0"/>
                                  </p:stCondLst>
                                  <p:childTnLst>
                                    <p:set>
                                      <p:cBhvr>
                                        <p:cTn id="58" dur="1" fill="hold">
                                          <p:stCondLst>
                                            <p:cond delay="0"/>
                                          </p:stCondLst>
                                        </p:cTn>
                                        <p:tgtEl>
                                          <p:spTgt spid="70666"/>
                                        </p:tgtEl>
                                        <p:attrNameLst>
                                          <p:attrName>style.visibility</p:attrName>
                                        </p:attrNameLst>
                                      </p:cBhvr>
                                      <p:to>
                                        <p:strVal val="visible"/>
                                      </p:to>
                                    </p:set>
                                    <p:anim calcmode="lin" valueType="num">
                                      <p:cBhvr>
                                        <p:cTn id="59" dur="1000" fill="hold"/>
                                        <p:tgtEl>
                                          <p:spTgt spid="70666"/>
                                        </p:tgtEl>
                                        <p:attrNameLst>
                                          <p:attrName>ppt_w</p:attrName>
                                        </p:attrNameLst>
                                      </p:cBhvr>
                                      <p:tavLst>
                                        <p:tav tm="0">
                                          <p:val>
                                            <p:fltVal val="0"/>
                                          </p:val>
                                        </p:tav>
                                        <p:tav tm="100000">
                                          <p:val>
                                            <p:strVal val="#ppt_w"/>
                                          </p:val>
                                        </p:tav>
                                      </p:tavLst>
                                    </p:anim>
                                    <p:anim calcmode="lin" valueType="num">
                                      <p:cBhvr>
                                        <p:cTn id="60" dur="1000" fill="hold"/>
                                        <p:tgtEl>
                                          <p:spTgt spid="70666"/>
                                        </p:tgtEl>
                                        <p:attrNameLst>
                                          <p:attrName>ppt_h</p:attrName>
                                        </p:attrNameLst>
                                      </p:cBhvr>
                                      <p:tavLst>
                                        <p:tav tm="0">
                                          <p:val>
                                            <p:fltVal val="0"/>
                                          </p:val>
                                        </p:tav>
                                        <p:tav tm="100000">
                                          <p:val>
                                            <p:strVal val="#ppt_h"/>
                                          </p:val>
                                        </p:tav>
                                      </p:tavLst>
                                    </p:anim>
                                    <p:anim calcmode="lin" valueType="num">
                                      <p:cBhvr>
                                        <p:cTn id="61" dur="1000" fill="hold"/>
                                        <p:tgtEl>
                                          <p:spTgt spid="70666"/>
                                        </p:tgtEl>
                                        <p:attrNameLst>
                                          <p:attrName>ppt_x</p:attrName>
                                        </p:attrNameLst>
                                      </p:cBhvr>
                                      <p:tavLst>
                                        <p:tav tm="0" fmla="#ppt_x+(cos(-2*pi*(1-$))*-#ppt_x-sin(-2*pi*(1-$))*(1-#ppt_y))*(1-$)">
                                          <p:val>
                                            <p:fltVal val="0"/>
                                          </p:val>
                                        </p:tav>
                                        <p:tav tm="100000">
                                          <p:val>
                                            <p:fltVal val="1"/>
                                          </p:val>
                                        </p:tav>
                                      </p:tavLst>
                                    </p:anim>
                                    <p:anim calcmode="lin" valueType="num">
                                      <p:cBhvr>
                                        <p:cTn id="62" dur="1000" fill="hold"/>
                                        <p:tgtEl>
                                          <p:spTgt spid="7066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nodeType="clickEffect">
                                  <p:stCondLst>
                                    <p:cond delay="0"/>
                                  </p:stCondLst>
                                  <p:childTnLst>
                                    <p:set>
                                      <p:cBhvr>
                                        <p:cTn id="66" dur="1" fill="hold">
                                          <p:stCondLst>
                                            <p:cond delay="0"/>
                                          </p:stCondLst>
                                        </p:cTn>
                                        <p:tgtEl>
                                          <p:spTgt spid="70659">
                                            <p:txEl>
                                              <p:pRg st="9" end="9"/>
                                            </p:txEl>
                                          </p:spTgt>
                                        </p:tgtEl>
                                        <p:attrNameLst>
                                          <p:attrName>style.visibility</p:attrName>
                                        </p:attrNameLst>
                                      </p:cBhvr>
                                      <p:to>
                                        <p:strVal val="visible"/>
                                      </p:to>
                                    </p:set>
                                    <p:anim calcmode="lin" valueType="num">
                                      <p:cBhvr>
                                        <p:cTn id="67" dur="1000" fill="hold"/>
                                        <p:tgtEl>
                                          <p:spTgt spid="70659">
                                            <p:txEl>
                                              <p:pRg st="9" end="9"/>
                                            </p:txEl>
                                          </p:spTgt>
                                        </p:tgtEl>
                                        <p:attrNameLst>
                                          <p:attrName>ppt_w</p:attrName>
                                        </p:attrNameLst>
                                      </p:cBhvr>
                                      <p:tavLst>
                                        <p:tav tm="0">
                                          <p:val>
                                            <p:strVal val="#ppt_w*0.70"/>
                                          </p:val>
                                        </p:tav>
                                        <p:tav tm="100000">
                                          <p:val>
                                            <p:strVal val="#ppt_w"/>
                                          </p:val>
                                        </p:tav>
                                      </p:tavLst>
                                    </p:anim>
                                    <p:anim calcmode="lin" valueType="num">
                                      <p:cBhvr>
                                        <p:cTn id="68" dur="1000" fill="hold"/>
                                        <p:tgtEl>
                                          <p:spTgt spid="70659">
                                            <p:txEl>
                                              <p:pRg st="9" end="9"/>
                                            </p:txEl>
                                          </p:spTgt>
                                        </p:tgtEl>
                                        <p:attrNameLst>
                                          <p:attrName>ppt_h</p:attrName>
                                        </p:attrNameLst>
                                      </p:cBhvr>
                                      <p:tavLst>
                                        <p:tav tm="0">
                                          <p:val>
                                            <p:strVal val="#ppt_h"/>
                                          </p:val>
                                        </p:tav>
                                        <p:tav tm="100000">
                                          <p:val>
                                            <p:strVal val="#ppt_h"/>
                                          </p:val>
                                        </p:tav>
                                      </p:tavLst>
                                    </p:anim>
                                    <p:animEffect transition="in" filter="fade">
                                      <p:cBhvr>
                                        <p:cTn id="69" dur="1000"/>
                                        <p:tgtEl>
                                          <p:spTgt spid="70659">
                                            <p:txEl>
                                              <p:pRg st="9" end="9"/>
                                            </p:txEl>
                                          </p:spTgt>
                                        </p:tgtEl>
                                      </p:cBhvr>
                                    </p:animEffect>
                                  </p:childTnLst>
                                </p:cTn>
                              </p:par>
                              <p:par>
                                <p:cTn id="70" presetID="55" presetClass="entr" presetSubtype="0" fill="hold" nodeType="withEffect">
                                  <p:stCondLst>
                                    <p:cond delay="0"/>
                                  </p:stCondLst>
                                  <p:childTnLst>
                                    <p:set>
                                      <p:cBhvr>
                                        <p:cTn id="71" dur="1" fill="hold">
                                          <p:stCondLst>
                                            <p:cond delay="0"/>
                                          </p:stCondLst>
                                        </p:cTn>
                                        <p:tgtEl>
                                          <p:spTgt spid="70659">
                                            <p:txEl>
                                              <p:pRg st="10" end="10"/>
                                            </p:txEl>
                                          </p:spTgt>
                                        </p:tgtEl>
                                        <p:attrNameLst>
                                          <p:attrName>style.visibility</p:attrName>
                                        </p:attrNameLst>
                                      </p:cBhvr>
                                      <p:to>
                                        <p:strVal val="visible"/>
                                      </p:to>
                                    </p:set>
                                    <p:anim calcmode="lin" valueType="num">
                                      <p:cBhvr>
                                        <p:cTn id="72" dur="1000" fill="hold"/>
                                        <p:tgtEl>
                                          <p:spTgt spid="70659">
                                            <p:txEl>
                                              <p:pRg st="10" end="10"/>
                                            </p:txEl>
                                          </p:spTgt>
                                        </p:tgtEl>
                                        <p:attrNameLst>
                                          <p:attrName>ppt_w</p:attrName>
                                        </p:attrNameLst>
                                      </p:cBhvr>
                                      <p:tavLst>
                                        <p:tav tm="0">
                                          <p:val>
                                            <p:strVal val="#ppt_w*0.70"/>
                                          </p:val>
                                        </p:tav>
                                        <p:tav tm="100000">
                                          <p:val>
                                            <p:strVal val="#ppt_w"/>
                                          </p:val>
                                        </p:tav>
                                      </p:tavLst>
                                    </p:anim>
                                    <p:anim calcmode="lin" valueType="num">
                                      <p:cBhvr>
                                        <p:cTn id="73" dur="1000" fill="hold"/>
                                        <p:tgtEl>
                                          <p:spTgt spid="70659">
                                            <p:txEl>
                                              <p:pRg st="10" end="10"/>
                                            </p:txEl>
                                          </p:spTgt>
                                        </p:tgtEl>
                                        <p:attrNameLst>
                                          <p:attrName>ppt_h</p:attrName>
                                        </p:attrNameLst>
                                      </p:cBhvr>
                                      <p:tavLst>
                                        <p:tav tm="0">
                                          <p:val>
                                            <p:strVal val="#ppt_h"/>
                                          </p:val>
                                        </p:tav>
                                        <p:tav tm="100000">
                                          <p:val>
                                            <p:strVal val="#ppt_h"/>
                                          </p:val>
                                        </p:tav>
                                      </p:tavLst>
                                    </p:anim>
                                    <p:animEffect transition="in" filter="fade">
                                      <p:cBhvr>
                                        <p:cTn id="74" dur="1000"/>
                                        <p:tgtEl>
                                          <p:spTgt spid="70659">
                                            <p:txEl>
                                              <p:pRg st="10" end="1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5" presetClass="entr" presetSubtype="0" fill="hold" grpId="0" nodeType="clickEffect">
                                  <p:stCondLst>
                                    <p:cond delay="0"/>
                                  </p:stCondLst>
                                  <p:childTnLst>
                                    <p:set>
                                      <p:cBhvr>
                                        <p:cTn id="78" dur="1" fill="hold">
                                          <p:stCondLst>
                                            <p:cond delay="0"/>
                                          </p:stCondLst>
                                        </p:cTn>
                                        <p:tgtEl>
                                          <p:spTgt spid="70667"/>
                                        </p:tgtEl>
                                        <p:attrNameLst>
                                          <p:attrName>style.visibility</p:attrName>
                                        </p:attrNameLst>
                                      </p:cBhvr>
                                      <p:to>
                                        <p:strVal val="visible"/>
                                      </p:to>
                                    </p:set>
                                    <p:anim calcmode="lin" valueType="num">
                                      <p:cBhvr>
                                        <p:cTn id="79" dur="1000" fill="hold"/>
                                        <p:tgtEl>
                                          <p:spTgt spid="70667"/>
                                        </p:tgtEl>
                                        <p:attrNameLst>
                                          <p:attrName>ppt_w</p:attrName>
                                        </p:attrNameLst>
                                      </p:cBhvr>
                                      <p:tavLst>
                                        <p:tav tm="0">
                                          <p:val>
                                            <p:fltVal val="0"/>
                                          </p:val>
                                        </p:tav>
                                        <p:tav tm="100000">
                                          <p:val>
                                            <p:strVal val="#ppt_w"/>
                                          </p:val>
                                        </p:tav>
                                      </p:tavLst>
                                    </p:anim>
                                    <p:anim calcmode="lin" valueType="num">
                                      <p:cBhvr>
                                        <p:cTn id="80" dur="1000" fill="hold"/>
                                        <p:tgtEl>
                                          <p:spTgt spid="70667"/>
                                        </p:tgtEl>
                                        <p:attrNameLst>
                                          <p:attrName>ppt_h</p:attrName>
                                        </p:attrNameLst>
                                      </p:cBhvr>
                                      <p:tavLst>
                                        <p:tav tm="0">
                                          <p:val>
                                            <p:fltVal val="0"/>
                                          </p:val>
                                        </p:tav>
                                        <p:tav tm="100000">
                                          <p:val>
                                            <p:strVal val="#ppt_h"/>
                                          </p:val>
                                        </p:tav>
                                      </p:tavLst>
                                    </p:anim>
                                    <p:anim calcmode="lin" valueType="num">
                                      <p:cBhvr>
                                        <p:cTn id="81" dur="1000" fill="hold"/>
                                        <p:tgtEl>
                                          <p:spTgt spid="70667"/>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7066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3" fill="hold">
                      <p:stCondLst>
                        <p:cond delay="indefinite"/>
                      </p:stCondLst>
                      <p:childTnLst>
                        <p:par>
                          <p:cTn id="84" fill="hold">
                            <p:stCondLst>
                              <p:cond delay="0"/>
                            </p:stCondLst>
                            <p:childTnLst>
                              <p:par>
                                <p:cTn id="85" presetID="47" presetClass="entr" presetSubtype="0" fill="hold" grpId="0" nodeType="clickEffect">
                                  <p:stCondLst>
                                    <p:cond delay="0"/>
                                  </p:stCondLst>
                                  <p:childTnLst>
                                    <p:set>
                                      <p:cBhvr>
                                        <p:cTn id="86" dur="1" fill="hold">
                                          <p:stCondLst>
                                            <p:cond delay="0"/>
                                          </p:stCondLst>
                                        </p:cTn>
                                        <p:tgtEl>
                                          <p:spTgt spid="70672"/>
                                        </p:tgtEl>
                                        <p:attrNameLst>
                                          <p:attrName>style.visibility</p:attrName>
                                        </p:attrNameLst>
                                      </p:cBhvr>
                                      <p:to>
                                        <p:strVal val="visible"/>
                                      </p:to>
                                    </p:set>
                                    <p:animEffect transition="in" filter="fade">
                                      <p:cBhvr>
                                        <p:cTn id="87" dur="2000"/>
                                        <p:tgtEl>
                                          <p:spTgt spid="70672"/>
                                        </p:tgtEl>
                                      </p:cBhvr>
                                    </p:animEffect>
                                    <p:anim calcmode="lin" valueType="num">
                                      <p:cBhvr>
                                        <p:cTn id="88" dur="2000" fill="hold"/>
                                        <p:tgtEl>
                                          <p:spTgt spid="70672"/>
                                        </p:tgtEl>
                                        <p:attrNameLst>
                                          <p:attrName>ppt_x</p:attrName>
                                        </p:attrNameLst>
                                      </p:cBhvr>
                                      <p:tavLst>
                                        <p:tav tm="0">
                                          <p:val>
                                            <p:strVal val="#ppt_x"/>
                                          </p:val>
                                        </p:tav>
                                        <p:tav tm="100000">
                                          <p:val>
                                            <p:strVal val="#ppt_x"/>
                                          </p:val>
                                        </p:tav>
                                      </p:tavLst>
                                    </p:anim>
                                    <p:anim calcmode="lin" valueType="num">
                                      <p:cBhvr>
                                        <p:cTn id="89" dur="2000" fill="hold"/>
                                        <p:tgtEl>
                                          <p:spTgt spid="70672"/>
                                        </p:tgtEl>
                                        <p:attrNameLst>
                                          <p:attrName>ppt_y</p:attrName>
                                        </p:attrNameLst>
                                      </p:cBhvr>
                                      <p:tavLst>
                                        <p:tav tm="0">
                                          <p:val>
                                            <p:strVal val="#ppt_y-.1"/>
                                          </p:val>
                                        </p:tav>
                                        <p:tav tm="100000">
                                          <p:val>
                                            <p:strVal val="#ppt_y"/>
                                          </p:val>
                                        </p:tav>
                                      </p:tavLst>
                                    </p:anim>
                                  </p:childTnLst>
                                </p:cTn>
                              </p:par>
                              <p:par>
                                <p:cTn id="90" presetID="47" presetClass="entr" presetSubtype="0" fill="hold" grpId="0" nodeType="withEffect">
                                  <p:stCondLst>
                                    <p:cond delay="0"/>
                                  </p:stCondLst>
                                  <p:childTnLst>
                                    <p:set>
                                      <p:cBhvr>
                                        <p:cTn id="91" dur="1" fill="hold">
                                          <p:stCondLst>
                                            <p:cond delay="0"/>
                                          </p:stCondLst>
                                        </p:cTn>
                                        <p:tgtEl>
                                          <p:spTgt spid="70673"/>
                                        </p:tgtEl>
                                        <p:attrNameLst>
                                          <p:attrName>style.visibility</p:attrName>
                                        </p:attrNameLst>
                                      </p:cBhvr>
                                      <p:to>
                                        <p:strVal val="visible"/>
                                      </p:to>
                                    </p:set>
                                    <p:animEffect transition="in" filter="fade">
                                      <p:cBhvr>
                                        <p:cTn id="92" dur="2000"/>
                                        <p:tgtEl>
                                          <p:spTgt spid="70673"/>
                                        </p:tgtEl>
                                      </p:cBhvr>
                                    </p:animEffect>
                                    <p:anim calcmode="lin" valueType="num">
                                      <p:cBhvr>
                                        <p:cTn id="93" dur="2000" fill="hold"/>
                                        <p:tgtEl>
                                          <p:spTgt spid="70673"/>
                                        </p:tgtEl>
                                        <p:attrNameLst>
                                          <p:attrName>ppt_x</p:attrName>
                                        </p:attrNameLst>
                                      </p:cBhvr>
                                      <p:tavLst>
                                        <p:tav tm="0">
                                          <p:val>
                                            <p:strVal val="#ppt_x"/>
                                          </p:val>
                                        </p:tav>
                                        <p:tav tm="100000">
                                          <p:val>
                                            <p:strVal val="#ppt_x"/>
                                          </p:val>
                                        </p:tav>
                                      </p:tavLst>
                                    </p:anim>
                                    <p:anim calcmode="lin" valueType="num">
                                      <p:cBhvr>
                                        <p:cTn id="94" dur="2000" fill="hold"/>
                                        <p:tgtEl>
                                          <p:spTgt spid="70673"/>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70674"/>
                                        </p:tgtEl>
                                        <p:attrNameLst>
                                          <p:attrName>style.visibility</p:attrName>
                                        </p:attrNameLst>
                                      </p:cBhvr>
                                      <p:to>
                                        <p:strVal val="visible"/>
                                      </p:to>
                                    </p:set>
                                    <p:animEffect transition="in" filter="fade">
                                      <p:cBhvr>
                                        <p:cTn id="97" dur="2000"/>
                                        <p:tgtEl>
                                          <p:spTgt spid="70674"/>
                                        </p:tgtEl>
                                      </p:cBhvr>
                                    </p:animEffect>
                                    <p:anim calcmode="lin" valueType="num">
                                      <p:cBhvr>
                                        <p:cTn id="98" dur="2000" fill="hold"/>
                                        <p:tgtEl>
                                          <p:spTgt spid="70674"/>
                                        </p:tgtEl>
                                        <p:attrNameLst>
                                          <p:attrName>ppt_x</p:attrName>
                                        </p:attrNameLst>
                                      </p:cBhvr>
                                      <p:tavLst>
                                        <p:tav tm="0">
                                          <p:val>
                                            <p:strVal val="#ppt_x"/>
                                          </p:val>
                                        </p:tav>
                                        <p:tav tm="100000">
                                          <p:val>
                                            <p:strVal val="#ppt_x"/>
                                          </p:val>
                                        </p:tav>
                                      </p:tavLst>
                                    </p:anim>
                                    <p:anim calcmode="lin" valueType="num">
                                      <p:cBhvr>
                                        <p:cTn id="99" dur="2000" fill="hold"/>
                                        <p:tgtEl>
                                          <p:spTgt spid="70674"/>
                                        </p:tgtEl>
                                        <p:attrNameLst>
                                          <p:attrName>ppt_y</p:attrName>
                                        </p:attrNameLst>
                                      </p:cBhvr>
                                      <p:tavLst>
                                        <p:tav tm="0">
                                          <p:val>
                                            <p:strVal val="#ppt_y-.1"/>
                                          </p:val>
                                        </p:tav>
                                        <p:tav tm="100000">
                                          <p:val>
                                            <p:strVal val="#ppt_y"/>
                                          </p:val>
                                        </p:tav>
                                      </p:tavLst>
                                    </p:anim>
                                  </p:childTnLst>
                                </p:cTn>
                              </p:par>
                              <p:par>
                                <p:cTn id="100" presetID="47" presetClass="entr" presetSubtype="0" fill="hold" grpId="0" nodeType="withEffect">
                                  <p:stCondLst>
                                    <p:cond delay="0"/>
                                  </p:stCondLst>
                                  <p:childTnLst>
                                    <p:set>
                                      <p:cBhvr>
                                        <p:cTn id="101" dur="1" fill="hold">
                                          <p:stCondLst>
                                            <p:cond delay="0"/>
                                          </p:stCondLst>
                                        </p:cTn>
                                        <p:tgtEl>
                                          <p:spTgt spid="70675"/>
                                        </p:tgtEl>
                                        <p:attrNameLst>
                                          <p:attrName>style.visibility</p:attrName>
                                        </p:attrNameLst>
                                      </p:cBhvr>
                                      <p:to>
                                        <p:strVal val="visible"/>
                                      </p:to>
                                    </p:set>
                                    <p:animEffect transition="in" filter="fade">
                                      <p:cBhvr>
                                        <p:cTn id="102" dur="2000"/>
                                        <p:tgtEl>
                                          <p:spTgt spid="70675"/>
                                        </p:tgtEl>
                                      </p:cBhvr>
                                    </p:animEffect>
                                    <p:anim calcmode="lin" valueType="num">
                                      <p:cBhvr>
                                        <p:cTn id="103" dur="2000" fill="hold"/>
                                        <p:tgtEl>
                                          <p:spTgt spid="70675"/>
                                        </p:tgtEl>
                                        <p:attrNameLst>
                                          <p:attrName>ppt_x</p:attrName>
                                        </p:attrNameLst>
                                      </p:cBhvr>
                                      <p:tavLst>
                                        <p:tav tm="0">
                                          <p:val>
                                            <p:strVal val="#ppt_x"/>
                                          </p:val>
                                        </p:tav>
                                        <p:tav tm="100000">
                                          <p:val>
                                            <p:strVal val="#ppt_x"/>
                                          </p:val>
                                        </p:tav>
                                      </p:tavLst>
                                    </p:anim>
                                    <p:anim calcmode="lin" valueType="num">
                                      <p:cBhvr>
                                        <p:cTn id="104" dur="2000" fill="hold"/>
                                        <p:tgtEl>
                                          <p:spTgt spid="706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4" grpId="0" bldLvl="0" animBg="1"/>
      <p:bldP spid="70665" grpId="0" bldLvl="0" animBg="1"/>
      <p:bldP spid="70666" grpId="0" bldLvl="0" animBg="1"/>
      <p:bldP spid="70667" grpId="0" bldLvl="0" animBg="1"/>
      <p:bldP spid="70672" grpId="0" bldLvl="0" animBg="1"/>
      <p:bldP spid="70673" grpId="0" bldLvl="0" animBg="1"/>
      <p:bldP spid="70674" grpId="0" bldLvl="0" animBg="1"/>
      <p:bldP spid="70675"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图片 921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8914" name="标题 9217"/>
          <p:cNvSpPr>
            <a:spLocks noGrp="1"/>
          </p:cNvSpPr>
          <p:nvPr>
            <p:ph type="title"/>
          </p:nvPr>
        </p:nvSpPr>
        <p:spPr>
          <a:xfrm>
            <a:off x="468313" y="1125538"/>
            <a:ext cx="8229600" cy="652462"/>
          </a:xfrm>
        </p:spPr>
        <p:txBody>
          <a:bodyPr anchor="ctr"/>
          <a:lstStyle/>
          <a:p>
            <a:pPr algn="l"/>
            <a:r>
              <a:rPr lang="zh-CN" altLang="en-US" sz="3000" b="1" dirty="0">
                <a:solidFill>
                  <a:srgbClr val="3333FF"/>
                </a:solidFill>
              </a:rPr>
              <a:t>表述课题名称时应该注意什么？</a:t>
            </a:r>
            <a:endParaRPr lang="zh-CN" altLang="en-US" sz="3000" dirty="0">
              <a:solidFill>
                <a:srgbClr val="3333FF"/>
              </a:solidFill>
            </a:endParaRPr>
          </a:p>
        </p:txBody>
      </p:sp>
      <p:sp>
        <p:nvSpPr>
          <p:cNvPr id="9219" name="内容占位符 9218"/>
          <p:cNvSpPr>
            <a:spLocks noGrp="1"/>
          </p:cNvSpPr>
          <p:nvPr>
            <p:ph idx="1"/>
          </p:nvPr>
        </p:nvSpPr>
        <p:spPr>
          <a:xfrm>
            <a:off x="457200" y="2060575"/>
            <a:ext cx="8229600" cy="4065588"/>
          </a:xfrm>
        </p:spPr>
        <p:txBody>
          <a:bodyPr anchor="t"/>
          <a:lstStyle/>
          <a:p>
            <a:pPr>
              <a:lnSpc>
                <a:spcPct val="13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表述精准，千万不能有语法错误</a:t>
            </a:r>
            <a:endParaRPr lang="zh-CN" altLang="en-US" sz="2600" b="1" dirty="0">
              <a:latin typeface="宋体" panose="02010600030101010101" pitchFamily="2" charset="-122"/>
            </a:endParaRPr>
          </a:p>
          <a:p>
            <a:pPr>
              <a:lnSpc>
                <a:spcPct val="13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有明确的研究对象、研究方法和研究价值</a:t>
            </a:r>
            <a:endParaRPr lang="zh-CN" altLang="en-US" sz="2600" b="1" dirty="0">
              <a:latin typeface="宋体" panose="02010600030101010101" pitchFamily="2" charset="-122"/>
            </a:endParaRPr>
          </a:p>
          <a:p>
            <a:pPr>
              <a:lnSpc>
                <a:spcPct val="13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核心概念不宜多，字数在表述完整的基础上能简则简</a:t>
            </a:r>
            <a:endParaRPr lang="zh-CN" altLang="en-US" sz="2600" b="1" dirty="0">
              <a:latin typeface="宋体" panose="02010600030101010101" pitchFamily="2" charset="-122"/>
            </a:endParaRPr>
          </a:p>
          <a:p>
            <a:pPr>
              <a:lnSpc>
                <a:spcPct val="130000"/>
              </a:lnSpc>
              <a:buNone/>
            </a:pPr>
            <a:r>
              <a:rPr lang="en-US" altLang="zh-CN" sz="2600" b="1" dirty="0">
                <a:latin typeface="宋体" panose="02010600030101010101" pitchFamily="2" charset="-122"/>
              </a:rPr>
              <a:t>4.</a:t>
            </a:r>
            <a:r>
              <a:rPr lang="zh-CN" altLang="en-US" sz="2600" b="1" dirty="0">
                <a:latin typeface="宋体" panose="02010600030101010101" pitchFamily="2" charset="-122"/>
              </a:rPr>
              <a:t>课题名称应能体现出创新性</a:t>
            </a:r>
            <a:endParaRPr lang="zh-CN" altLang="en-US" sz="2600" b="1" dirty="0">
              <a:latin typeface="宋体" panose="02010600030101010101" pitchFamily="2" charset="-122"/>
            </a:endParaRPr>
          </a:p>
          <a:p>
            <a:pPr>
              <a:buNone/>
            </a:pPr>
            <a:endParaRPr lang="zh-CN" altLang="en-US" sz="2600" b="1">
              <a:latin typeface="宋体" panose="02010600030101010101" pitchFamily="2" charset="-122"/>
            </a:endParaRPr>
          </a:p>
          <a:p>
            <a:pPr>
              <a:buNone/>
            </a:pPr>
            <a:endParaRPr lang="zh-CN" altLang="en-US" sz="3300" b="1">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heckerboard(across)">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checkerboard(across)">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checkerboard(across)">
                                      <p:cBhvr>
                                        <p:cTn id="17" dur="5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checkerboard(across)">
                                      <p:cBhvr>
                                        <p:cTn id="22"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图片 10752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9938" name="标题 107521"/>
          <p:cNvSpPr>
            <a:spLocks noGrp="1"/>
          </p:cNvSpPr>
          <p:nvPr>
            <p:ph type="title"/>
          </p:nvPr>
        </p:nvSpPr>
        <p:spPr>
          <a:xfrm>
            <a:off x="395288" y="620713"/>
            <a:ext cx="8229600" cy="581025"/>
          </a:xfrm>
        </p:spPr>
        <p:txBody>
          <a:bodyPr anchor="ctr"/>
          <a:lstStyle/>
          <a:p>
            <a:pPr algn="l"/>
            <a:r>
              <a:rPr lang="en-US" altLang="zh-CN" sz="3000" b="1">
                <a:solidFill>
                  <a:srgbClr val="800000"/>
                </a:solidFill>
                <a:latin typeface="楷体_GB2312" panose="02010609030101010101" pitchFamily="49" charset="-122"/>
                <a:ea typeface="楷体_GB2312" panose="02010609030101010101" pitchFamily="49" charset="-122"/>
              </a:rPr>
              <a:t>[</a:t>
            </a:r>
            <a:r>
              <a:rPr lang="zh-CN" altLang="en-US" sz="3000" b="1" dirty="0">
                <a:solidFill>
                  <a:srgbClr val="800000"/>
                </a:solidFill>
                <a:latin typeface="楷体_GB2312" panose="02010609030101010101" pitchFamily="49" charset="-122"/>
                <a:ea typeface="楷体_GB2312" panose="02010609030101010101" pitchFamily="49" charset="-122"/>
              </a:rPr>
              <a:t>讨论</a:t>
            </a:r>
            <a:r>
              <a:rPr lang="en-US" altLang="zh-CN" sz="3000" b="1">
                <a:solidFill>
                  <a:srgbClr val="800000"/>
                </a:solidFill>
                <a:latin typeface="楷体_GB2312" panose="02010609030101010101" pitchFamily="49" charset="-122"/>
                <a:ea typeface="楷体_GB2312" panose="02010609030101010101" pitchFamily="49" charset="-122"/>
              </a:rPr>
              <a:t>]</a:t>
            </a:r>
            <a:r>
              <a:rPr lang="en-US" altLang="zh-CN" sz="3000" b="1">
                <a:solidFill>
                  <a:srgbClr val="3333FF"/>
                </a:solidFill>
                <a:latin typeface="楷体_GB2312" panose="02010609030101010101" pitchFamily="49" charset="-122"/>
                <a:ea typeface="楷体_GB2312" panose="02010609030101010101" pitchFamily="49" charset="-122"/>
              </a:rPr>
              <a:t> </a:t>
            </a:r>
            <a:r>
              <a:rPr lang="zh-CN" altLang="en-US" sz="3000" b="1" dirty="0">
                <a:solidFill>
                  <a:srgbClr val="3333FF"/>
                </a:solidFill>
              </a:rPr>
              <a:t>诊断下列课题名称：</a:t>
            </a:r>
            <a:endParaRPr lang="zh-CN" altLang="en-US" sz="3000" b="1" dirty="0">
              <a:solidFill>
                <a:srgbClr val="3333FF"/>
              </a:solidFill>
            </a:endParaRPr>
          </a:p>
        </p:txBody>
      </p:sp>
      <p:sp>
        <p:nvSpPr>
          <p:cNvPr id="107523" name="内容占位符 107522"/>
          <p:cNvSpPr>
            <a:spLocks noGrp="1"/>
          </p:cNvSpPr>
          <p:nvPr>
            <p:ph idx="1"/>
          </p:nvPr>
        </p:nvSpPr>
        <p:spPr>
          <a:xfrm>
            <a:off x="342900" y="1202055"/>
            <a:ext cx="8775700" cy="571500"/>
          </a:xfrm>
        </p:spPr>
        <p:txBody>
          <a:bodyPr anchor="t"/>
          <a:lstStyle/>
          <a:p>
            <a:pPr fontAlgn="ctr">
              <a:lnSpc>
                <a:spcPct val="110000"/>
              </a:lnSpc>
              <a:buNone/>
            </a:pPr>
            <a:r>
              <a:rPr lang="zh-CN" altLang="en-US" sz="2800" b="1" dirty="0">
                <a:latin typeface="宋体" panose="02010600030101010101" pitchFamily="2" charset="-122"/>
              </a:rPr>
              <a:t>例：基于大数据的语文阅读教学范式转型研究</a:t>
            </a:r>
            <a:endParaRPr lang="zh-CN" altLang="en-US" sz="2800" b="1" dirty="0">
              <a:latin typeface="宋体" panose="02010600030101010101" pitchFamily="2" charset="-122"/>
            </a:endParaRPr>
          </a:p>
        </p:txBody>
      </p:sp>
      <p:sp>
        <p:nvSpPr>
          <p:cNvPr id="2" name="文本框 1"/>
          <p:cNvSpPr txBox="1"/>
          <p:nvPr/>
        </p:nvSpPr>
        <p:spPr>
          <a:xfrm>
            <a:off x="281305" y="1703070"/>
            <a:ext cx="8528050" cy="953135"/>
          </a:xfrm>
          <a:prstGeom prst="rect">
            <a:avLst/>
          </a:prstGeom>
          <a:noFill/>
          <a:ln w="9525">
            <a:noFill/>
          </a:ln>
        </p:spPr>
        <p:txBody>
          <a:bodyPr wrap="square" anchor="t">
            <a:spAutoFit/>
          </a:bodyPr>
          <a:lstStyle/>
          <a:p>
            <a:pPr lvl="0" indent="0"/>
            <a:r>
              <a:rPr lang="zh-CN" altLang="en-US" sz="2800" b="1" dirty="0">
                <a:solidFill>
                  <a:srgbClr val="FF0000"/>
                </a:solidFill>
                <a:latin typeface="Arial" panose="020B0604020202020204" pitchFamily="34" charset="0"/>
                <a:ea typeface="宋体" panose="02010600030101010101" pitchFamily="2" charset="-122"/>
              </a:rPr>
              <a:t>建议改为：</a:t>
            </a:r>
            <a:r>
              <a:rPr lang="zh-CN" altLang="en-US" sz="2800" b="1" dirty="0">
                <a:solidFill>
                  <a:srgbClr val="FF0000"/>
                </a:solidFill>
                <a:latin typeface="宋体" panose="02010600030101010101" pitchFamily="2" charset="-122"/>
                <a:sym typeface="+mn-ea"/>
              </a:rPr>
              <a:t>基于育人方式变革的语文阅读教学范式转型研究</a:t>
            </a:r>
            <a:endParaRPr lang="zh-CN" altLang="en-US" sz="2800" b="1" dirty="0">
              <a:solidFill>
                <a:srgbClr val="FF0000"/>
              </a:solidFill>
              <a:latin typeface="宋体" panose="02010600030101010101" pitchFamily="2" charset="-122"/>
              <a:ea typeface="宋体" panose="02010600030101010101" pitchFamily="2" charset="-122"/>
              <a:sym typeface="+mn-ea"/>
            </a:endParaRPr>
          </a:p>
        </p:txBody>
      </p:sp>
      <p:sp>
        <p:nvSpPr>
          <p:cNvPr id="3" name="文本框 2"/>
          <p:cNvSpPr txBox="1"/>
          <p:nvPr/>
        </p:nvSpPr>
        <p:spPr>
          <a:xfrm>
            <a:off x="281305" y="2577148"/>
            <a:ext cx="8715375" cy="521970"/>
          </a:xfrm>
          <a:prstGeom prst="rect">
            <a:avLst/>
          </a:prstGeom>
          <a:noFill/>
          <a:ln w="9525">
            <a:noFill/>
          </a:ln>
        </p:spPr>
        <p:txBody>
          <a:bodyPr wrap="square" anchor="t">
            <a:spAutoFit/>
          </a:bodyPr>
          <a:lstStyle/>
          <a:p>
            <a:pPr lvl="0" indent="0"/>
            <a:r>
              <a:rPr lang="zh-CN" altLang="en-US" sz="2800" b="1" dirty="0">
                <a:solidFill>
                  <a:schemeClr val="tx1"/>
                </a:solidFill>
                <a:latin typeface="Arial" panose="020B0604020202020204" pitchFamily="34" charset="0"/>
                <a:ea typeface="宋体" panose="02010600030101010101" pitchFamily="2" charset="-122"/>
              </a:rPr>
              <a:t>例：指向高阶思维的初中历史情景教学的课例研究</a:t>
            </a:r>
            <a:endParaRPr lang="zh-CN" altLang="en-US" sz="2800" b="1" dirty="0">
              <a:solidFill>
                <a:schemeClr val="tx1"/>
              </a:solidFill>
              <a:latin typeface="Arial" panose="020B0604020202020204" pitchFamily="34" charset="0"/>
              <a:ea typeface="宋体" panose="02010600030101010101" pitchFamily="2" charset="-122"/>
            </a:endParaRPr>
          </a:p>
        </p:txBody>
      </p:sp>
      <p:sp>
        <p:nvSpPr>
          <p:cNvPr id="4" name="文本框 3"/>
          <p:cNvSpPr txBox="1"/>
          <p:nvPr/>
        </p:nvSpPr>
        <p:spPr>
          <a:xfrm>
            <a:off x="281305" y="3653473"/>
            <a:ext cx="8715375" cy="1383665"/>
          </a:xfrm>
          <a:prstGeom prst="rect">
            <a:avLst/>
          </a:prstGeom>
          <a:noFill/>
          <a:ln w="9525">
            <a:noFill/>
          </a:ln>
        </p:spPr>
        <p:txBody>
          <a:bodyPr wrap="square" anchor="t">
            <a:spAutoFit/>
          </a:bodyPr>
          <a:lstStyle/>
          <a:p>
            <a:pPr lvl="0" indent="0"/>
            <a:r>
              <a:rPr lang="zh-CN" altLang="en-US" sz="2800" b="1" dirty="0">
                <a:latin typeface="Arial" panose="020B0604020202020204" pitchFamily="34" charset="0"/>
                <a:ea typeface="宋体" panose="02010600030101010101" pitchFamily="2" charset="-122"/>
              </a:rPr>
              <a:t>建议改为：</a:t>
            </a:r>
            <a:r>
              <a:rPr lang="zh-CN" altLang="en-US" sz="2800" b="1" dirty="0">
                <a:solidFill>
                  <a:srgbClr val="FF0000"/>
                </a:solidFill>
                <a:sym typeface="+mn-ea"/>
              </a:rPr>
              <a:t>指向关键能力的初中历史情景教学的课例研究</a:t>
            </a:r>
            <a:endParaRPr lang="zh-CN" altLang="en-US" sz="2800" b="1" dirty="0">
              <a:solidFill>
                <a:srgbClr val="FF0000"/>
              </a:solidFill>
              <a:latin typeface="Arial" panose="020B0604020202020204" pitchFamily="34" charset="0"/>
              <a:ea typeface="宋体" panose="02010600030101010101" pitchFamily="2" charset="-122"/>
            </a:endParaRPr>
          </a:p>
          <a:p>
            <a:pPr lvl="0" indent="0"/>
            <a:endParaRPr lang="zh-CN" altLang="en-US" sz="2800" b="1" dirty="0">
              <a:solidFill>
                <a:srgbClr val="FF0000"/>
              </a:solidFill>
              <a:latin typeface="Arial" panose="020B0604020202020204" pitchFamily="34" charset="0"/>
              <a:ea typeface="宋体" panose="02010600030101010101" pitchFamily="2" charset="-122"/>
            </a:endParaRPr>
          </a:p>
        </p:txBody>
      </p:sp>
      <p:sp>
        <p:nvSpPr>
          <p:cNvPr id="6" name="文本框 5"/>
          <p:cNvSpPr txBox="1"/>
          <p:nvPr/>
        </p:nvSpPr>
        <p:spPr>
          <a:xfrm>
            <a:off x="197485" y="5593715"/>
            <a:ext cx="8801735" cy="953135"/>
          </a:xfrm>
          <a:prstGeom prst="rect">
            <a:avLst/>
          </a:prstGeom>
          <a:noFill/>
        </p:spPr>
        <p:txBody>
          <a:bodyPr wrap="square" rtlCol="0">
            <a:spAutoFit/>
          </a:bodyPr>
          <a:p>
            <a:r>
              <a:rPr lang="zh-CN" altLang="en-US" sz="2800">
                <a:solidFill>
                  <a:srgbClr val="FF0000"/>
                </a:solidFill>
              </a:rPr>
              <a:t>改为：</a:t>
            </a:r>
            <a:r>
              <a:rPr lang="zh-CN" altLang="en-US" sz="2800" b="1">
                <a:solidFill>
                  <a:srgbClr val="FF0000"/>
                </a:solidFill>
              </a:rPr>
              <a:t>项目化学习：培养农村初中生家国情怀的课例研究</a:t>
            </a:r>
            <a:endParaRPr lang="zh-CN" altLang="en-US" sz="2800" b="1">
              <a:solidFill>
                <a:srgbClr val="FF0000"/>
              </a:solidFill>
            </a:endParaRPr>
          </a:p>
        </p:txBody>
      </p:sp>
      <p:sp>
        <p:nvSpPr>
          <p:cNvPr id="5" name="文本框 4"/>
          <p:cNvSpPr txBox="1"/>
          <p:nvPr/>
        </p:nvSpPr>
        <p:spPr>
          <a:xfrm>
            <a:off x="395605" y="4640580"/>
            <a:ext cx="8405495" cy="953135"/>
          </a:xfrm>
          <a:prstGeom prst="rect">
            <a:avLst/>
          </a:prstGeom>
          <a:noFill/>
        </p:spPr>
        <p:txBody>
          <a:bodyPr wrap="square" rtlCol="0">
            <a:spAutoFit/>
          </a:bodyPr>
          <a:p>
            <a:r>
              <a:rPr lang="zh-CN" altLang="en-US" sz="2800" b="1"/>
              <a:t>例：</a:t>
            </a:r>
            <a:r>
              <a:rPr lang="zh-CN" altLang="en-US" sz="2800" b="1">
                <a:solidFill>
                  <a:schemeClr val="tx1"/>
                </a:solidFill>
              </a:rPr>
              <a:t>新时代 传承五四精神培育初中生家国情怀的课例研究</a:t>
            </a:r>
            <a:endParaRPr lang="zh-CN" altLang="en-US" sz="2800" b="1">
              <a:solidFill>
                <a:schemeClr val="tx1"/>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blinds(horizontal)">
                                      <p:cBhvr>
                                        <p:cTn id="7" dur="500"/>
                                        <p:tgtEl>
                                          <p:spTgt spid="107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07523" grpId="0" build="p"/>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图片 512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1986" name="标题 5121"/>
          <p:cNvSpPr>
            <a:spLocks noGrp="1"/>
          </p:cNvSpPr>
          <p:nvPr>
            <p:ph type="title"/>
          </p:nvPr>
        </p:nvSpPr>
        <p:spPr>
          <a:xfrm>
            <a:off x="755650" y="981075"/>
            <a:ext cx="7942263" cy="652463"/>
          </a:xfrm>
        </p:spPr>
        <p:txBody>
          <a:bodyPr anchor="ctr"/>
          <a:lstStyle/>
          <a:p>
            <a:pPr algn="l"/>
            <a:r>
              <a:rPr lang="zh-CN" altLang="en-US" sz="3000" b="1" dirty="0">
                <a:solidFill>
                  <a:srgbClr val="3333FF"/>
                </a:solidFill>
              </a:rPr>
              <a:t>什么样的课题是好的选题？</a:t>
            </a:r>
            <a:endParaRPr lang="zh-CN" altLang="en-US" sz="3000" b="1" dirty="0">
              <a:solidFill>
                <a:srgbClr val="3333FF"/>
              </a:solidFill>
            </a:endParaRPr>
          </a:p>
        </p:txBody>
      </p:sp>
      <p:sp>
        <p:nvSpPr>
          <p:cNvPr id="5123" name="内容占位符 5122"/>
          <p:cNvSpPr>
            <a:spLocks noGrp="1"/>
          </p:cNvSpPr>
          <p:nvPr>
            <p:ph idx="1"/>
          </p:nvPr>
        </p:nvSpPr>
        <p:spPr>
          <a:xfrm>
            <a:off x="457200" y="1773238"/>
            <a:ext cx="8229600" cy="4352925"/>
          </a:xfrm>
        </p:spPr>
        <p:txBody>
          <a:bodyPr anchor="t"/>
          <a:lstStyle/>
          <a:p>
            <a:pPr>
              <a:lnSpc>
                <a:spcPct val="120000"/>
              </a:lnSpc>
            </a:pPr>
            <a:r>
              <a:rPr lang="zh-CN" altLang="en-US" sz="2600" b="1" dirty="0">
                <a:solidFill>
                  <a:srgbClr val="800000"/>
                </a:solidFill>
              </a:rPr>
              <a:t>校本性</a:t>
            </a:r>
            <a:r>
              <a:rPr lang="zh-CN" altLang="en-US" sz="2600" b="1" dirty="0"/>
              <a:t>   选题需基于教育或学校发展实态，贴近教育教学实际，或针对亟需解决的问题研制攻关方案，或针对未来发展诉求研制系统规划，研究真问题，出真成果。鼓励选择弘扬学校传统优势与特色的长线课题进行申报。</a:t>
            </a:r>
            <a:endParaRPr lang="zh-CN" altLang="en-US" sz="2600" b="1" dirty="0"/>
          </a:p>
          <a:p>
            <a:pPr>
              <a:lnSpc>
                <a:spcPct val="120000"/>
              </a:lnSpc>
            </a:pPr>
            <a:r>
              <a:rPr lang="zh-CN" altLang="en-US" sz="2600" b="1" dirty="0">
                <a:solidFill>
                  <a:srgbClr val="800000"/>
                </a:solidFill>
              </a:rPr>
              <a:t>科学性</a:t>
            </a:r>
            <a:r>
              <a:rPr lang="zh-CN" altLang="en-US" sz="2600" b="1" dirty="0"/>
              <a:t>   选题需遵循育人规律，遵循学校、教师、学生的发展逻辑，有相应的理论解读或政策依据，有相对规范的研究原则、策略、方法作为支撑。</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diamond(in)">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diamond(in)">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图片 7373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3731" name="内容占位符 73730"/>
          <p:cNvSpPr>
            <a:spLocks noGrp="1"/>
          </p:cNvSpPr>
          <p:nvPr>
            <p:ph idx="1"/>
          </p:nvPr>
        </p:nvSpPr>
        <p:spPr>
          <a:xfrm>
            <a:off x="131445" y="614045"/>
            <a:ext cx="8881110" cy="5629910"/>
          </a:xfrm>
        </p:spPr>
        <p:txBody>
          <a:bodyPr anchor="t"/>
          <a:lstStyle/>
          <a:p>
            <a:pPr fontAlgn="t">
              <a:lnSpc>
                <a:spcPct val="120000"/>
              </a:lnSpc>
            </a:pPr>
            <a:r>
              <a:rPr lang="zh-CN" altLang="en-US" sz="2500" b="1" dirty="0">
                <a:solidFill>
                  <a:srgbClr val="800000"/>
                </a:solidFill>
                <a:latin typeface="宋体" panose="02010600030101010101" pitchFamily="2" charset="-122"/>
              </a:rPr>
              <a:t>创新性</a:t>
            </a:r>
            <a:r>
              <a:rPr lang="zh-CN" altLang="en-US" sz="2500" b="1" dirty="0">
                <a:latin typeface="宋体" panose="02010600030101010101" pitchFamily="2" charset="-122"/>
              </a:rPr>
              <a:t>  选题需对教育发展做适度的超前预测，在务实的基础上尽可能聚焦于教育工作的新领域，善于发现新问题，提出新概念和新思路，通过研究创造出新经验，以保证研究内容和成果契合未来学校和师生的诉求。</a:t>
            </a:r>
            <a:endParaRPr lang="zh-CN" altLang="en-US" sz="2500" b="1" dirty="0">
              <a:latin typeface="宋体" panose="02010600030101010101" pitchFamily="2" charset="-122"/>
            </a:endParaRPr>
          </a:p>
          <a:p>
            <a:pPr fontAlgn="t">
              <a:lnSpc>
                <a:spcPct val="120000"/>
              </a:lnSpc>
              <a:buNone/>
            </a:pPr>
            <a:r>
              <a:rPr lang="zh-CN" altLang="en-US" sz="2500" b="1" dirty="0">
                <a:latin typeface="宋体" panose="02010600030101010101" pitchFamily="2" charset="-122"/>
              </a:rPr>
              <a:t>  </a:t>
            </a:r>
            <a:r>
              <a:rPr lang="en-US" altLang="zh-CN" sz="2400" b="1" dirty="0">
                <a:latin typeface="楷体_GB2312" panose="02010609030101010101" pitchFamily="49" charset="-122"/>
                <a:ea typeface="楷体_GB2312" panose="02010609030101010101" pitchFamily="49" charset="-122"/>
              </a:rPr>
              <a:t>1.</a:t>
            </a:r>
            <a:r>
              <a:rPr lang="zh-CN" altLang="en-US" sz="2400" b="1" dirty="0">
                <a:latin typeface="楷体_GB2312" panose="02010609030101010101" pitchFamily="49" charset="-122"/>
                <a:ea typeface="楷体_GB2312" panose="02010609030101010101" pitchFamily="49" charset="-122"/>
              </a:rPr>
              <a:t>思想、理论有创新，如</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基于育人方式转变的</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初中</a:t>
            </a:r>
            <a:r>
              <a:rPr lang="zh-CN" altLang="en-US" sz="2400" b="1" dirty="0">
                <a:latin typeface="楷体_GB2312" panose="02010609030101010101" pitchFamily="49" charset="-122"/>
                <a:ea typeface="楷体_GB2312" panose="02010609030101010101" pitchFamily="49" charset="-122"/>
              </a:rPr>
              <a:t>课程基地建设”理论体系研究</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未来课堂智慧教育范式的推广研究</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a:t>
            </a:r>
            <a:endParaRPr lang="zh-CN" altLang="en-US" sz="2400" b="1" dirty="0">
              <a:latin typeface="楷体_GB2312" panose="02010609030101010101" pitchFamily="49" charset="-122"/>
              <a:ea typeface="楷体_GB2312" panose="02010609030101010101" pitchFamily="49" charset="-122"/>
            </a:endParaRPr>
          </a:p>
          <a:p>
            <a:pPr fontAlgn="t">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2.</a:t>
            </a:r>
            <a:r>
              <a:rPr lang="zh-CN" altLang="en-US" sz="2400" b="1" dirty="0">
                <a:latin typeface="楷体_GB2312" panose="02010609030101010101" pitchFamily="49" charset="-122"/>
                <a:ea typeface="楷体_GB2312" panose="02010609030101010101" pitchFamily="49" charset="-122"/>
              </a:rPr>
              <a:t>视角、方式有创新，如</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历史课新课改十年的回顾与展望：互联网</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的视角</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育人方式转变中的初中历史课本中人物教学研究</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a:t>
            </a:r>
            <a:endParaRPr lang="zh-CN" altLang="en-US" sz="2400" b="1" dirty="0">
              <a:latin typeface="楷体_GB2312" panose="02010609030101010101" pitchFamily="49" charset="-122"/>
              <a:ea typeface="楷体_GB2312" panose="02010609030101010101" pitchFamily="49" charset="-122"/>
            </a:endParaRPr>
          </a:p>
          <a:p>
            <a:pPr fontAlgn="t">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3.</a:t>
            </a:r>
            <a:r>
              <a:rPr lang="zh-CN" altLang="en-US" sz="2400" b="1" dirty="0">
                <a:latin typeface="楷体_GB2312" panose="02010609030101010101" pitchFamily="49" charset="-122"/>
                <a:ea typeface="楷体_GB2312" panose="02010609030101010101" pitchFamily="49" charset="-122"/>
              </a:rPr>
              <a:t>思路、对策有创新，如</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基于家国情怀养成的初中历史课堂教学优化实践研究</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a:t>
            </a:r>
            <a:endParaRPr lang="zh-CN" altLang="en-US" sz="2400" b="1" dirty="0">
              <a:latin typeface="楷体_GB2312" panose="02010609030101010101" pitchFamily="49" charset="-122"/>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diamond(in)">
                                      <p:cBhvr>
                                        <p:cTn id="7" dur="500"/>
                                        <p:tgtEl>
                                          <p:spTgt spid="73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3731">
                                            <p:txEl>
                                              <p:charRg st="97" end="145"/>
                                            </p:txEl>
                                          </p:spTgt>
                                        </p:tgtEl>
                                        <p:attrNameLst>
                                          <p:attrName>style.visibility</p:attrName>
                                        </p:attrNameLst>
                                      </p:cBhvr>
                                      <p:to>
                                        <p:strVal val="visible"/>
                                      </p:to>
                                    </p:set>
                                    <p:animEffect transition="in" filter="diamond(in)">
                                      <p:cBhvr>
                                        <p:cTn id="12" dur="500"/>
                                        <p:tgtEl>
                                          <p:spTgt spid="73731">
                                            <p:txEl>
                                              <p:charRg st="97" end="14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73731">
                                            <p:txEl>
                                              <p:charRg st="145" end="206"/>
                                            </p:txEl>
                                          </p:spTgt>
                                        </p:tgtEl>
                                        <p:attrNameLst>
                                          <p:attrName>style.visibility</p:attrName>
                                        </p:attrNameLst>
                                      </p:cBhvr>
                                      <p:to>
                                        <p:strVal val="visible"/>
                                      </p:to>
                                    </p:set>
                                    <p:animEffect transition="in" filter="diamond(in)">
                                      <p:cBhvr>
                                        <p:cTn id="17" dur="500"/>
                                        <p:tgtEl>
                                          <p:spTgt spid="73731">
                                            <p:txEl>
                                              <p:charRg st="145" end="20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73731">
                                            <p:txEl>
                                              <p:charRg st="206" end="235"/>
                                            </p:txEl>
                                          </p:spTgt>
                                        </p:tgtEl>
                                        <p:attrNameLst>
                                          <p:attrName>style.visibility</p:attrName>
                                        </p:attrNameLst>
                                      </p:cBhvr>
                                      <p:to>
                                        <p:strVal val="visible"/>
                                      </p:to>
                                    </p:set>
                                    <p:animEffect transition="in" filter="diamond(in)">
                                      <p:cBhvr>
                                        <p:cTn id="22" dur="500"/>
                                        <p:tgtEl>
                                          <p:spTgt spid="73731">
                                            <p:txEl>
                                              <p:charRg st="206" end="23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图片 13926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0962" name="标题 139266"/>
          <p:cNvSpPr>
            <a:spLocks noGrp="1"/>
          </p:cNvSpPr>
          <p:nvPr>
            <p:ph type="title"/>
          </p:nvPr>
        </p:nvSpPr>
        <p:spPr>
          <a:xfrm>
            <a:off x="107691" y="423442"/>
            <a:ext cx="8229600" cy="581025"/>
          </a:xfrm>
        </p:spPr>
        <p:txBody>
          <a:bodyPr anchor="ctr"/>
          <a:lstStyle/>
          <a:p>
            <a:pPr algn="l"/>
            <a:r>
              <a:rPr lang="zh-CN" altLang="en-US" sz="3200" b="1" dirty="0">
                <a:solidFill>
                  <a:srgbClr val="FF0000"/>
                </a:solidFill>
                <a:latin typeface="黑体" panose="02010609060101010101" pitchFamily="49" charset="-122"/>
                <a:ea typeface="黑体" panose="02010609060101010101" pitchFamily="49" charset="-122"/>
              </a:rPr>
              <a:t>初中历史选题</a:t>
            </a:r>
            <a:endParaRPr lang="zh-CN" altLang="en-US" sz="3200" b="1" dirty="0">
              <a:solidFill>
                <a:srgbClr val="FF0000"/>
              </a:solidFill>
              <a:latin typeface="黑体" panose="02010609060101010101" pitchFamily="49" charset="-122"/>
              <a:ea typeface="黑体" panose="02010609060101010101" pitchFamily="49" charset="-122"/>
            </a:endParaRPr>
          </a:p>
        </p:txBody>
      </p:sp>
      <p:sp>
        <p:nvSpPr>
          <p:cNvPr id="139268" name="内容占位符 139267"/>
          <p:cNvSpPr>
            <a:spLocks noGrp="1"/>
          </p:cNvSpPr>
          <p:nvPr>
            <p:ph idx="1"/>
          </p:nvPr>
        </p:nvSpPr>
        <p:spPr>
          <a:xfrm>
            <a:off x="0" y="855345"/>
            <a:ext cx="9144635" cy="5405120"/>
          </a:xfrm>
        </p:spPr>
        <p:txBody>
          <a:bodyPr anchor="t"/>
          <a:lstStyle/>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1.</a:t>
            </a:r>
            <a:r>
              <a:rPr lang="zh-CN" altLang="en-US" sz="2400" b="1" dirty="0">
                <a:solidFill>
                  <a:srgbClr val="000000"/>
                </a:solidFill>
                <a:latin typeface="楷体" panose="02010609060101010101" pitchFamily="49" charset="-122"/>
                <a:ea typeface="楷体" panose="02010609060101010101" pitchFamily="49" charset="-122"/>
              </a:rPr>
              <a:t>初中历史教学中培养史料论证能力的研究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2.</a:t>
            </a:r>
            <a:r>
              <a:rPr lang="zh-CN" altLang="en-US" sz="2400" b="1" dirty="0">
                <a:solidFill>
                  <a:srgbClr val="000000"/>
                </a:solidFill>
                <a:latin typeface="楷体" panose="02010609060101010101" pitchFamily="49" charset="-122"/>
                <a:ea typeface="楷体" panose="02010609060101010101" pitchFamily="49" charset="-122"/>
              </a:rPr>
              <a:t>初中历史个性化教学研究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3.</a:t>
            </a:r>
            <a:r>
              <a:rPr lang="zh-CN" altLang="en-US" sz="2400" b="1" dirty="0">
                <a:solidFill>
                  <a:srgbClr val="000000"/>
                </a:solidFill>
                <a:latin typeface="楷体" panose="02010609060101010101" pitchFamily="49" charset="-122"/>
                <a:ea typeface="楷体" panose="02010609060101010101" pitchFamily="49" charset="-122"/>
              </a:rPr>
              <a:t>初中历史综合性作业设计方法的研究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4.</a:t>
            </a:r>
            <a:r>
              <a:rPr lang="zh-CN" altLang="en-US" sz="2400" b="1" dirty="0">
                <a:solidFill>
                  <a:srgbClr val="000000"/>
                </a:solidFill>
                <a:latin typeface="楷体" panose="02010609060101010101" pitchFamily="49" charset="-122"/>
                <a:ea typeface="楷体" panose="02010609060101010101" pitchFamily="49" charset="-122"/>
              </a:rPr>
              <a:t>初中历史情景化教学的案例研究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5.</a:t>
            </a:r>
            <a:r>
              <a:rPr lang="zh-CN" altLang="en-US" sz="2400" b="1" dirty="0">
                <a:solidFill>
                  <a:srgbClr val="000000"/>
                </a:solidFill>
                <a:latin typeface="楷体" panose="02010609060101010101" pitchFamily="49" charset="-122"/>
                <a:ea typeface="楷体" panose="02010609060101010101" pitchFamily="49" charset="-122"/>
              </a:rPr>
              <a:t>初中历史师生互动存在的问题及对策研究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6.</a:t>
            </a:r>
            <a:r>
              <a:rPr lang="zh-CN" altLang="en-US" sz="2400" b="1" dirty="0">
                <a:solidFill>
                  <a:srgbClr val="000000"/>
                </a:solidFill>
                <a:latin typeface="楷体" panose="02010609060101010101" pitchFamily="49" charset="-122"/>
                <a:ea typeface="楷体" panose="02010609060101010101" pitchFamily="49" charset="-122"/>
              </a:rPr>
              <a:t>初中历史教学中学生问题意识的培养研究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7.</a:t>
            </a:r>
            <a:r>
              <a:rPr lang="zh-CN" altLang="en-US" sz="2400" b="1" dirty="0">
                <a:solidFill>
                  <a:srgbClr val="000000"/>
                </a:solidFill>
                <a:latin typeface="楷体" panose="02010609060101010101" pitchFamily="49" charset="-122"/>
                <a:ea typeface="楷体" panose="02010609060101010101" pitchFamily="49" charset="-122"/>
              </a:rPr>
              <a:t>初中历史学业发展性评价的研究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8.</a:t>
            </a:r>
            <a:r>
              <a:rPr lang="zh-CN" altLang="en-US" sz="2400" b="1" dirty="0">
                <a:solidFill>
                  <a:srgbClr val="000000"/>
                </a:solidFill>
                <a:latin typeface="楷体" panose="02010609060101010101" pitchFamily="49" charset="-122"/>
                <a:ea typeface="楷体" panose="02010609060101010101" pitchFamily="49" charset="-122"/>
              </a:rPr>
              <a:t>初中历史项目化教学研究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9.</a:t>
            </a:r>
            <a:r>
              <a:rPr lang="zh-CN" altLang="en-US" sz="2400" b="1" dirty="0">
                <a:solidFill>
                  <a:srgbClr val="000000"/>
                </a:solidFill>
                <a:latin typeface="楷体" panose="02010609060101010101" pitchFamily="49" charset="-122"/>
                <a:ea typeface="楷体" panose="02010609060101010101" pitchFamily="49" charset="-122"/>
              </a:rPr>
              <a:t>历史教学中</a:t>
            </a:r>
            <a:r>
              <a:rPr lang="en-US" altLang="zh-CN" sz="2400" b="1" dirty="0">
                <a:solidFill>
                  <a:srgbClr val="000000"/>
                </a:solidFill>
                <a:latin typeface="楷体" panose="02010609060101010101" pitchFamily="49" charset="-122"/>
                <a:ea typeface="楷体" panose="02010609060101010101" pitchFamily="49" charset="-122"/>
              </a:rPr>
              <a:t>“</a:t>
            </a:r>
            <a:r>
              <a:rPr lang="zh-CN" altLang="en-US" sz="2400" b="1" dirty="0">
                <a:solidFill>
                  <a:srgbClr val="000000"/>
                </a:solidFill>
                <a:latin typeface="楷体" panose="02010609060101010101" pitchFamily="49" charset="-122"/>
                <a:ea typeface="楷体" panose="02010609060101010101" pitchFamily="49" charset="-122"/>
              </a:rPr>
              <a:t>互联空间课堂</a:t>
            </a:r>
            <a:r>
              <a:rPr lang="en-US" altLang="zh-CN" sz="2400" b="1" dirty="0">
                <a:solidFill>
                  <a:srgbClr val="000000"/>
                </a:solidFill>
                <a:latin typeface="楷体" panose="02010609060101010101" pitchFamily="49" charset="-122"/>
                <a:ea typeface="楷体" panose="02010609060101010101" pitchFamily="49" charset="-122"/>
              </a:rPr>
              <a:t>”</a:t>
            </a:r>
            <a:r>
              <a:rPr lang="zh-CN" altLang="en-US" sz="2400" b="1" dirty="0">
                <a:solidFill>
                  <a:srgbClr val="000000"/>
                </a:solidFill>
                <a:latin typeface="楷体" panose="02010609060101010101" pitchFamily="49" charset="-122"/>
                <a:ea typeface="楷体" panose="02010609060101010101" pitchFamily="49" charset="-122"/>
              </a:rPr>
              <a:t>与</a:t>
            </a:r>
            <a:r>
              <a:rPr lang="en-US" altLang="zh-CN" sz="2400" b="1" dirty="0">
                <a:solidFill>
                  <a:srgbClr val="000000"/>
                </a:solidFill>
                <a:latin typeface="楷体" panose="02010609060101010101" pitchFamily="49" charset="-122"/>
                <a:ea typeface="楷体" panose="02010609060101010101" pitchFamily="49" charset="-122"/>
              </a:rPr>
              <a:t>“</a:t>
            </a:r>
            <a:r>
              <a:rPr lang="zh-CN" altLang="en-US" sz="2400" b="1" dirty="0">
                <a:solidFill>
                  <a:srgbClr val="000000"/>
                </a:solidFill>
                <a:latin typeface="楷体" panose="02010609060101010101" pitchFamily="49" charset="-122"/>
                <a:ea typeface="楷体" panose="02010609060101010101" pitchFamily="49" charset="-122"/>
              </a:rPr>
              <a:t>实在课堂</a:t>
            </a:r>
            <a:r>
              <a:rPr lang="en-US" altLang="zh-CN" sz="2400" b="1" dirty="0">
                <a:solidFill>
                  <a:srgbClr val="000000"/>
                </a:solidFill>
                <a:latin typeface="楷体" panose="02010609060101010101" pitchFamily="49" charset="-122"/>
                <a:ea typeface="楷体" panose="02010609060101010101" pitchFamily="49" charset="-122"/>
              </a:rPr>
              <a:t>”</a:t>
            </a:r>
            <a:r>
              <a:rPr lang="zh-CN" altLang="en-US" sz="2400" b="1" dirty="0">
                <a:solidFill>
                  <a:srgbClr val="000000"/>
                </a:solidFill>
                <a:latin typeface="楷体" panose="02010609060101010101" pitchFamily="49" charset="-122"/>
                <a:ea typeface="楷体" panose="02010609060101010101" pitchFamily="49" charset="-122"/>
              </a:rPr>
              <a:t>整合</a:t>
            </a:r>
            <a:r>
              <a:rPr lang="zh-CN" altLang="en-US" sz="2400" b="1" dirty="0">
                <a:solidFill>
                  <a:srgbClr val="000000"/>
                </a:solidFill>
                <a:latin typeface="楷体" panose="02010609060101010101" pitchFamily="49" charset="-122"/>
                <a:ea typeface="楷体" panose="02010609060101010101" pitchFamily="49" charset="-122"/>
              </a:rPr>
              <a:t>的研究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10.</a:t>
            </a:r>
            <a:r>
              <a:rPr lang="zh-CN" altLang="en-US" sz="2400" b="1" dirty="0">
                <a:solidFill>
                  <a:srgbClr val="000000"/>
                </a:solidFill>
                <a:latin typeface="楷体" panose="02010609060101010101" pitchFamily="49" charset="-122"/>
                <a:ea typeface="楷体" panose="02010609060101010101" pitchFamily="49" charset="-122"/>
              </a:rPr>
              <a:t>开发历史乡土资源 提高学生历史素养的研究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11.</a:t>
            </a:r>
            <a:r>
              <a:rPr lang="zh-CN" altLang="en-US" sz="2400" b="1" dirty="0">
                <a:solidFill>
                  <a:srgbClr val="000000"/>
                </a:solidFill>
                <a:latin typeface="楷体" panose="02010609060101010101" pitchFamily="49" charset="-122"/>
                <a:ea typeface="楷体" panose="02010609060101010101" pitchFamily="49" charset="-122"/>
              </a:rPr>
              <a:t>初中历史学生课堂学习评价的研究</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2400" b="1" dirty="0">
                <a:solidFill>
                  <a:srgbClr val="000000"/>
                </a:solidFill>
                <a:latin typeface="楷体" panose="02010609060101010101" pitchFamily="49" charset="-122"/>
                <a:ea typeface="楷体" panose="02010609060101010101" pitchFamily="49" charset="-122"/>
              </a:rPr>
              <a:t>12.</a:t>
            </a:r>
            <a:r>
              <a:rPr lang="zh-CN" altLang="en-US" sz="2400" b="1" dirty="0">
                <a:solidFill>
                  <a:srgbClr val="000000"/>
                </a:solidFill>
                <a:latin typeface="楷体" panose="02010609060101010101" pitchFamily="49" charset="-122"/>
                <a:ea typeface="楷体" panose="02010609060101010101" pitchFamily="49" charset="-122"/>
              </a:rPr>
              <a:t>历史教学初、高衔接的研究</a:t>
            </a:r>
            <a:endParaRPr lang="zh-CN" altLang="en-US" sz="2400" b="1" dirty="0">
              <a:solidFill>
                <a:srgbClr val="000000"/>
              </a:solidFill>
              <a:latin typeface="楷体" panose="02010609060101010101" pitchFamily="49" charset="-122"/>
              <a:ea typeface="楷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9268">
                                            <p:txEl>
                                              <p:pRg st="0" end="0"/>
                                            </p:txEl>
                                          </p:spTgt>
                                        </p:tgtEl>
                                        <p:attrNameLst>
                                          <p:attrName>style.visibility</p:attrName>
                                        </p:attrNameLst>
                                      </p:cBhvr>
                                      <p:to>
                                        <p:strVal val="visible"/>
                                      </p:to>
                                    </p:set>
                                    <p:animEffect transition="in" filter="fade">
                                      <p:cBhvr>
                                        <p:cTn id="7" dur="500"/>
                                        <p:tgtEl>
                                          <p:spTgt spid="1392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9268">
                                            <p:txEl>
                                              <p:pRg st="1" end="1"/>
                                            </p:txEl>
                                          </p:spTgt>
                                        </p:tgtEl>
                                        <p:attrNameLst>
                                          <p:attrName>style.visibility</p:attrName>
                                        </p:attrNameLst>
                                      </p:cBhvr>
                                      <p:to>
                                        <p:strVal val="visible"/>
                                      </p:to>
                                    </p:set>
                                    <p:animEffect transition="in" filter="fade">
                                      <p:cBhvr>
                                        <p:cTn id="12" dur="500"/>
                                        <p:tgtEl>
                                          <p:spTgt spid="1392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9268">
                                            <p:txEl>
                                              <p:pRg st="2" end="2"/>
                                            </p:txEl>
                                          </p:spTgt>
                                        </p:tgtEl>
                                        <p:attrNameLst>
                                          <p:attrName>style.visibility</p:attrName>
                                        </p:attrNameLst>
                                      </p:cBhvr>
                                      <p:to>
                                        <p:strVal val="visible"/>
                                      </p:to>
                                    </p:set>
                                    <p:animEffect transition="in" filter="fade">
                                      <p:cBhvr>
                                        <p:cTn id="17" dur="500"/>
                                        <p:tgtEl>
                                          <p:spTgt spid="1392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9268">
                                            <p:txEl>
                                              <p:pRg st="3" end="3"/>
                                            </p:txEl>
                                          </p:spTgt>
                                        </p:tgtEl>
                                        <p:attrNameLst>
                                          <p:attrName>style.visibility</p:attrName>
                                        </p:attrNameLst>
                                      </p:cBhvr>
                                      <p:to>
                                        <p:strVal val="visible"/>
                                      </p:to>
                                    </p:set>
                                    <p:animEffect transition="in" filter="fade">
                                      <p:cBhvr>
                                        <p:cTn id="22" dur="500"/>
                                        <p:tgtEl>
                                          <p:spTgt spid="1392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9268">
                                            <p:txEl>
                                              <p:pRg st="4" end="4"/>
                                            </p:txEl>
                                          </p:spTgt>
                                        </p:tgtEl>
                                        <p:attrNameLst>
                                          <p:attrName>style.visibility</p:attrName>
                                        </p:attrNameLst>
                                      </p:cBhvr>
                                      <p:to>
                                        <p:strVal val="visible"/>
                                      </p:to>
                                    </p:set>
                                    <p:animEffect transition="in" filter="fade">
                                      <p:cBhvr>
                                        <p:cTn id="27" dur="500"/>
                                        <p:tgtEl>
                                          <p:spTgt spid="13926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9268">
                                            <p:txEl>
                                              <p:pRg st="5" end="5"/>
                                            </p:txEl>
                                          </p:spTgt>
                                        </p:tgtEl>
                                        <p:attrNameLst>
                                          <p:attrName>style.visibility</p:attrName>
                                        </p:attrNameLst>
                                      </p:cBhvr>
                                      <p:to>
                                        <p:strVal val="visible"/>
                                      </p:to>
                                    </p:set>
                                    <p:animEffect transition="in" filter="fade">
                                      <p:cBhvr>
                                        <p:cTn id="32" dur="500"/>
                                        <p:tgtEl>
                                          <p:spTgt spid="13926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9268">
                                            <p:txEl>
                                              <p:pRg st="6" end="6"/>
                                            </p:txEl>
                                          </p:spTgt>
                                        </p:tgtEl>
                                        <p:attrNameLst>
                                          <p:attrName>style.visibility</p:attrName>
                                        </p:attrNameLst>
                                      </p:cBhvr>
                                      <p:to>
                                        <p:strVal val="visible"/>
                                      </p:to>
                                    </p:set>
                                    <p:animEffect transition="in" filter="fade">
                                      <p:cBhvr>
                                        <p:cTn id="37" dur="500"/>
                                        <p:tgtEl>
                                          <p:spTgt spid="13926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9268">
                                            <p:txEl>
                                              <p:pRg st="7" end="7"/>
                                            </p:txEl>
                                          </p:spTgt>
                                        </p:tgtEl>
                                        <p:attrNameLst>
                                          <p:attrName>style.visibility</p:attrName>
                                        </p:attrNameLst>
                                      </p:cBhvr>
                                      <p:to>
                                        <p:strVal val="visible"/>
                                      </p:to>
                                    </p:set>
                                    <p:animEffect transition="in" filter="fade">
                                      <p:cBhvr>
                                        <p:cTn id="42" dur="500"/>
                                        <p:tgtEl>
                                          <p:spTgt spid="13926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39268">
                                            <p:txEl>
                                              <p:pRg st="8" end="8"/>
                                            </p:txEl>
                                          </p:spTgt>
                                        </p:tgtEl>
                                        <p:attrNameLst>
                                          <p:attrName>style.visibility</p:attrName>
                                        </p:attrNameLst>
                                      </p:cBhvr>
                                      <p:to>
                                        <p:strVal val="visible"/>
                                      </p:to>
                                    </p:set>
                                    <p:animEffect transition="in" filter="fade">
                                      <p:cBhvr>
                                        <p:cTn id="47" dur="500"/>
                                        <p:tgtEl>
                                          <p:spTgt spid="13926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39268">
                                            <p:txEl>
                                              <p:pRg st="9" end="9"/>
                                            </p:txEl>
                                          </p:spTgt>
                                        </p:tgtEl>
                                        <p:attrNameLst>
                                          <p:attrName>style.visibility</p:attrName>
                                        </p:attrNameLst>
                                      </p:cBhvr>
                                      <p:to>
                                        <p:strVal val="visible"/>
                                      </p:to>
                                    </p:set>
                                    <p:animEffect transition="in" filter="fade">
                                      <p:cBhvr>
                                        <p:cTn id="52" dur="500"/>
                                        <p:tgtEl>
                                          <p:spTgt spid="13926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39268">
                                            <p:txEl>
                                              <p:pRg st="10" end="10"/>
                                            </p:txEl>
                                          </p:spTgt>
                                        </p:tgtEl>
                                        <p:attrNameLst>
                                          <p:attrName>style.visibility</p:attrName>
                                        </p:attrNameLst>
                                      </p:cBhvr>
                                      <p:to>
                                        <p:strVal val="visible"/>
                                      </p:to>
                                    </p:set>
                                    <p:animEffect transition="in" filter="fade">
                                      <p:cBhvr>
                                        <p:cTn id="57" dur="500"/>
                                        <p:tgtEl>
                                          <p:spTgt spid="139268">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39268">
                                            <p:txEl>
                                              <p:pRg st="11" end="11"/>
                                            </p:txEl>
                                          </p:spTgt>
                                        </p:tgtEl>
                                        <p:attrNameLst>
                                          <p:attrName>style.visibility</p:attrName>
                                        </p:attrNameLst>
                                      </p:cBhvr>
                                      <p:to>
                                        <p:strVal val="visible"/>
                                      </p:to>
                                    </p:set>
                                    <p:animEffect transition="in" filter="fade">
                                      <p:cBhvr>
                                        <p:cTn id="62" dur="500"/>
                                        <p:tgtEl>
                                          <p:spTgt spid="13926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标题 66561"/>
          <p:cNvSpPr>
            <a:spLocks noGrp="1"/>
          </p:cNvSpPr>
          <p:nvPr>
            <p:ph type="title"/>
          </p:nvPr>
        </p:nvSpPr>
        <p:spPr>
          <a:xfrm>
            <a:off x="395288" y="692150"/>
            <a:ext cx="8229600" cy="652463"/>
          </a:xfrm>
        </p:spPr>
        <p:txBody>
          <a:bodyPr anchor="ctr"/>
          <a:lstStyle/>
          <a:p>
            <a:pPr algn="l"/>
            <a:r>
              <a:rPr lang="zh-CN" altLang="en-US" sz="3000" b="1" dirty="0">
                <a:solidFill>
                  <a:srgbClr val="3333FF"/>
                </a:solidFill>
              </a:rPr>
              <a:t>什么样的课题是成功的课题？</a:t>
            </a:r>
            <a:endParaRPr lang="zh-CN" altLang="en-US" sz="3000" b="1" dirty="0">
              <a:solidFill>
                <a:srgbClr val="3333FF"/>
              </a:solidFill>
            </a:endParaRPr>
          </a:p>
        </p:txBody>
      </p:sp>
      <p:sp>
        <p:nvSpPr>
          <p:cNvPr id="66566" name="五边形 66565"/>
          <p:cNvSpPr/>
          <p:nvPr/>
        </p:nvSpPr>
        <p:spPr>
          <a:xfrm>
            <a:off x="539750" y="1917700"/>
            <a:ext cx="1511300" cy="792163"/>
          </a:xfrm>
          <a:prstGeom prst="homePlate">
            <a:avLst>
              <a:gd name="adj" fmla="val 47651"/>
            </a:avLst>
          </a:prstGeom>
          <a:solidFill>
            <a:srgbClr val="FFCC99"/>
          </a:solidFill>
          <a:ln w="9525" cap="flat" cmpd="sng">
            <a:solidFill>
              <a:schemeClr val="tx1"/>
            </a:solidFill>
            <a:prstDash val="solid"/>
            <a:miter/>
            <a:headEnd type="none" w="med" len="med"/>
            <a:tailEnd type="none" w="med" len="med"/>
          </a:ln>
        </p:spPr>
        <p:txBody>
          <a:bodyPr wrap="none" anchor="ctr"/>
          <a:lstStyle/>
          <a:p>
            <a:pPr lvl="0" indent="0" algn="ctr"/>
            <a:r>
              <a:rPr lang="zh-CN" altLang="en-US" sz="2400" b="1" dirty="0">
                <a:solidFill>
                  <a:schemeClr val="tx1"/>
                </a:solidFill>
                <a:latin typeface="Arial" panose="020B0604020202020204" pitchFamily="34" charset="0"/>
                <a:ea typeface="宋体" panose="02010600030101010101" pitchFamily="2" charset="-122"/>
              </a:rPr>
              <a:t>想 法</a:t>
            </a:r>
            <a:endParaRPr lang="zh-CN" altLang="en-US" sz="2400" b="1" dirty="0">
              <a:solidFill>
                <a:schemeClr val="tx1"/>
              </a:solidFill>
              <a:latin typeface="Arial" panose="020B0604020202020204" pitchFamily="34" charset="0"/>
              <a:ea typeface="宋体" panose="02010600030101010101" pitchFamily="2" charset="-122"/>
            </a:endParaRPr>
          </a:p>
        </p:txBody>
      </p:sp>
      <p:sp>
        <p:nvSpPr>
          <p:cNvPr id="66567" name="五边形 66566"/>
          <p:cNvSpPr/>
          <p:nvPr/>
        </p:nvSpPr>
        <p:spPr>
          <a:xfrm>
            <a:off x="539750" y="4941888"/>
            <a:ext cx="1511300" cy="792162"/>
          </a:xfrm>
          <a:prstGeom prst="homePlate">
            <a:avLst>
              <a:gd name="adj" fmla="val 47651"/>
            </a:avLst>
          </a:prstGeom>
          <a:solidFill>
            <a:srgbClr val="FFCC99"/>
          </a:solidFill>
          <a:ln w="9525" cap="flat" cmpd="sng">
            <a:solidFill>
              <a:schemeClr val="tx1"/>
            </a:solidFill>
            <a:prstDash val="solid"/>
            <a:miter/>
            <a:headEnd type="none" w="med" len="med"/>
            <a:tailEnd type="none" w="med" len="med"/>
          </a:ln>
        </p:spPr>
        <p:txBody>
          <a:bodyPr wrap="none" anchor="ctr"/>
          <a:lstStyle/>
          <a:p>
            <a:pPr lvl="0" indent="0" algn="ctr"/>
            <a:r>
              <a:rPr lang="zh-CN" altLang="en-US" sz="2400" b="1" dirty="0">
                <a:solidFill>
                  <a:schemeClr val="tx1"/>
                </a:solidFill>
                <a:latin typeface="Arial" panose="020B0604020202020204" pitchFamily="34" charset="0"/>
                <a:ea typeface="宋体" panose="02010600030101010101" pitchFamily="2" charset="-122"/>
              </a:rPr>
              <a:t>说 法</a:t>
            </a:r>
            <a:endParaRPr lang="zh-CN" altLang="en-US" sz="2400" b="1" dirty="0">
              <a:solidFill>
                <a:schemeClr val="tx1"/>
              </a:solidFill>
              <a:latin typeface="Arial" panose="020B0604020202020204" pitchFamily="34" charset="0"/>
              <a:ea typeface="宋体" panose="02010600030101010101" pitchFamily="2" charset="-122"/>
            </a:endParaRPr>
          </a:p>
        </p:txBody>
      </p:sp>
      <p:sp>
        <p:nvSpPr>
          <p:cNvPr id="66568" name="五边形 66567"/>
          <p:cNvSpPr/>
          <p:nvPr/>
        </p:nvSpPr>
        <p:spPr>
          <a:xfrm>
            <a:off x="539750" y="3429000"/>
            <a:ext cx="1511300" cy="792163"/>
          </a:xfrm>
          <a:prstGeom prst="homePlate">
            <a:avLst>
              <a:gd name="adj" fmla="val 47651"/>
            </a:avLst>
          </a:prstGeom>
          <a:solidFill>
            <a:srgbClr val="FFCC99"/>
          </a:solidFill>
          <a:ln w="9525" cap="flat" cmpd="sng">
            <a:solidFill>
              <a:schemeClr val="tx1"/>
            </a:solidFill>
            <a:prstDash val="solid"/>
            <a:miter/>
            <a:headEnd type="none" w="med" len="med"/>
            <a:tailEnd type="none" w="med" len="med"/>
          </a:ln>
        </p:spPr>
        <p:txBody>
          <a:bodyPr wrap="none" anchor="ctr"/>
          <a:lstStyle/>
          <a:p>
            <a:pPr lvl="0" indent="0" algn="ctr"/>
            <a:r>
              <a:rPr lang="zh-CN" altLang="en-US" sz="2400" b="1" dirty="0">
                <a:solidFill>
                  <a:schemeClr val="tx1"/>
                </a:solidFill>
                <a:latin typeface="Arial" panose="020B0604020202020204" pitchFamily="34" charset="0"/>
                <a:ea typeface="宋体" panose="02010600030101010101" pitchFamily="2" charset="-122"/>
              </a:rPr>
              <a:t>做 法</a:t>
            </a:r>
            <a:endParaRPr lang="zh-CN" altLang="en-US" sz="2400" b="1" dirty="0">
              <a:solidFill>
                <a:schemeClr val="tx1"/>
              </a:solidFill>
              <a:latin typeface="Arial" panose="020B0604020202020204" pitchFamily="34" charset="0"/>
              <a:ea typeface="宋体" panose="02010600030101010101" pitchFamily="2" charset="-122"/>
            </a:endParaRPr>
          </a:p>
        </p:txBody>
      </p:sp>
      <p:sp>
        <p:nvSpPr>
          <p:cNvPr id="66570" name="折角形 66569"/>
          <p:cNvSpPr/>
          <p:nvPr/>
        </p:nvSpPr>
        <p:spPr>
          <a:xfrm>
            <a:off x="2124075" y="1989138"/>
            <a:ext cx="1944688" cy="647700"/>
          </a:xfrm>
          <a:prstGeom prst="foldedCorner">
            <a:avLst>
              <a:gd name="adj" fmla="val 12500"/>
            </a:avLst>
          </a:prstGeom>
          <a:solidFill>
            <a:srgbClr val="FFFF99"/>
          </a:solidFill>
          <a:ln w="9525" cap="flat" cmpd="sng">
            <a:solidFill>
              <a:schemeClr val="tx1"/>
            </a:solidFill>
            <a:prstDash val="solid"/>
            <a:headEnd type="none" w="med" len="med"/>
            <a:tailEnd type="none" w="med" len="med"/>
          </a:ln>
        </p:spPr>
        <p:txBody>
          <a:bodyPr wrap="none" anchor="ctr"/>
          <a:lstStyle/>
          <a:p>
            <a:pPr lvl="0" algn="ctr" fontAlgn="base"/>
            <a:r>
              <a:rPr lang="zh-CN" altLang="en-US" sz="2400" b="1" strike="noStrike" noProof="1">
                <a:solidFill>
                  <a:srgbClr val="800000"/>
                </a:solidFill>
                <a:effectLst>
                  <a:outerShdw blurRad="38100" dist="38100" dir="2700000">
                    <a:srgbClr val="000000"/>
                  </a:outerShdw>
                </a:effectLst>
                <a:latin typeface="Arial" panose="020B0604020202020204" pitchFamily="34" charset="0"/>
                <a:ea typeface="宋体" panose="02010600030101010101" pitchFamily="2" charset="-122"/>
                <a:cs typeface="+mn-ea"/>
              </a:rPr>
              <a:t>想清楚</a:t>
            </a:r>
            <a:endParaRPr lang="zh-CN" altLang="en-US" sz="2400" b="1" strike="noStrike" noProof="1">
              <a:solidFill>
                <a:srgbClr val="800000"/>
              </a:solidFill>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6571" name="折角形 66570"/>
          <p:cNvSpPr/>
          <p:nvPr/>
        </p:nvSpPr>
        <p:spPr>
          <a:xfrm>
            <a:off x="2124075" y="3500438"/>
            <a:ext cx="1944688" cy="647700"/>
          </a:xfrm>
          <a:prstGeom prst="foldedCorner">
            <a:avLst>
              <a:gd name="adj" fmla="val 12500"/>
            </a:avLst>
          </a:prstGeom>
          <a:solidFill>
            <a:srgbClr val="FFFF99"/>
          </a:solidFill>
          <a:ln w="9525" cap="flat" cmpd="sng">
            <a:solidFill>
              <a:schemeClr val="tx1"/>
            </a:solidFill>
            <a:prstDash val="solid"/>
            <a:headEnd type="none" w="med" len="med"/>
            <a:tailEnd type="none" w="med" len="med"/>
          </a:ln>
        </p:spPr>
        <p:txBody>
          <a:bodyPr wrap="none" anchor="ctr"/>
          <a:lstStyle/>
          <a:p>
            <a:pPr lvl="0" algn="ctr" fontAlgn="base"/>
            <a:r>
              <a:rPr lang="zh-CN" altLang="en-US" sz="2400" b="1" strike="noStrike" noProof="1">
                <a:solidFill>
                  <a:srgbClr val="800000"/>
                </a:solidFill>
                <a:effectLst>
                  <a:outerShdw blurRad="38100" dist="38100" dir="2700000">
                    <a:srgbClr val="000000"/>
                  </a:outerShdw>
                </a:effectLst>
                <a:latin typeface="Arial" panose="020B0604020202020204" pitchFamily="34" charset="0"/>
                <a:ea typeface="宋体" panose="02010600030101010101" pitchFamily="2" charset="-122"/>
                <a:cs typeface="+mn-ea"/>
              </a:rPr>
              <a:t>做到位</a:t>
            </a:r>
            <a:endParaRPr lang="zh-CN" altLang="en-US" sz="2400" b="1" strike="noStrike" noProof="1">
              <a:solidFill>
                <a:srgbClr val="800000"/>
              </a:solidFill>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6572" name="折角形 66571"/>
          <p:cNvSpPr/>
          <p:nvPr/>
        </p:nvSpPr>
        <p:spPr>
          <a:xfrm>
            <a:off x="2124075" y="5013325"/>
            <a:ext cx="1944688" cy="647700"/>
          </a:xfrm>
          <a:prstGeom prst="foldedCorner">
            <a:avLst>
              <a:gd name="adj" fmla="val 12500"/>
            </a:avLst>
          </a:prstGeom>
          <a:solidFill>
            <a:srgbClr val="FFFF99"/>
          </a:solidFill>
          <a:ln w="9525" cap="flat" cmpd="sng">
            <a:solidFill>
              <a:schemeClr val="tx1"/>
            </a:solidFill>
            <a:prstDash val="solid"/>
            <a:headEnd type="none" w="med" len="med"/>
            <a:tailEnd type="none" w="med" len="med"/>
          </a:ln>
        </p:spPr>
        <p:txBody>
          <a:bodyPr wrap="none" anchor="ctr"/>
          <a:lstStyle/>
          <a:p>
            <a:pPr lvl="0" algn="ctr" fontAlgn="base"/>
            <a:r>
              <a:rPr lang="zh-CN" altLang="en-US" sz="2400" b="1" strike="noStrike" noProof="1">
                <a:solidFill>
                  <a:srgbClr val="800000"/>
                </a:solidFill>
                <a:effectLst>
                  <a:outerShdw blurRad="38100" dist="38100" dir="2700000">
                    <a:srgbClr val="000000"/>
                  </a:outerShdw>
                </a:effectLst>
                <a:latin typeface="Arial" panose="020B0604020202020204" pitchFamily="34" charset="0"/>
                <a:ea typeface="宋体" panose="02010600030101010101" pitchFamily="2" charset="-122"/>
                <a:cs typeface="+mn-ea"/>
              </a:rPr>
              <a:t>说明白</a:t>
            </a:r>
            <a:endParaRPr lang="zh-CN" altLang="en-US" sz="2400" b="1" strike="noStrike" noProof="1">
              <a:solidFill>
                <a:srgbClr val="800000"/>
              </a:solidFill>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6582" name="椭圆 66581"/>
          <p:cNvSpPr/>
          <p:nvPr/>
        </p:nvSpPr>
        <p:spPr>
          <a:xfrm>
            <a:off x="4140200" y="1628775"/>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清楚是何</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3" name="椭圆 66582"/>
          <p:cNvSpPr/>
          <p:nvPr/>
        </p:nvSpPr>
        <p:spPr>
          <a:xfrm>
            <a:off x="5364163" y="1916113"/>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清楚为何</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4" name="椭圆 66583"/>
          <p:cNvSpPr/>
          <p:nvPr/>
        </p:nvSpPr>
        <p:spPr>
          <a:xfrm>
            <a:off x="6659563" y="2205038"/>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清楚如何</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5" name="椭圆 66584"/>
          <p:cNvSpPr/>
          <p:nvPr/>
        </p:nvSpPr>
        <p:spPr>
          <a:xfrm>
            <a:off x="4140200" y="3068638"/>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全力以赴</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6" name="椭圆 66585"/>
          <p:cNvSpPr/>
          <p:nvPr/>
        </p:nvSpPr>
        <p:spPr>
          <a:xfrm>
            <a:off x="5364163" y="3355975"/>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过程完备</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7" name="椭圆 66586"/>
          <p:cNvSpPr/>
          <p:nvPr/>
        </p:nvSpPr>
        <p:spPr>
          <a:xfrm>
            <a:off x="6659563" y="3644900"/>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成效显著</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8" name="椭圆 66587"/>
          <p:cNvSpPr/>
          <p:nvPr/>
        </p:nvSpPr>
        <p:spPr>
          <a:xfrm>
            <a:off x="4140200" y="4581525"/>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应说尽说</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89" name="椭圆 66588"/>
          <p:cNvSpPr/>
          <p:nvPr/>
        </p:nvSpPr>
        <p:spPr>
          <a:xfrm>
            <a:off x="5364163" y="4868863"/>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著文立说</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6590" name="椭圆 66589"/>
          <p:cNvSpPr/>
          <p:nvPr/>
        </p:nvSpPr>
        <p:spPr>
          <a:xfrm>
            <a:off x="6659563" y="5157788"/>
            <a:ext cx="2016125" cy="720725"/>
          </a:xfrm>
          <a:prstGeom prst="ellipse">
            <a:avLst/>
          </a:prstGeom>
          <a:gradFill rotWithShape="1">
            <a:gsLst>
              <a:gs pos="0">
                <a:schemeClr val="accent1">
                  <a:gamma/>
                  <a:shade val="46275"/>
                  <a:invGamma/>
                </a:schemeClr>
              </a:gs>
              <a:gs pos="50000">
                <a:schemeClr val="accent1">
                  <a:alpha val="82001"/>
                </a:schemeClr>
              </a:gs>
              <a:gs pos="100000">
                <a:schemeClr val="accent1">
                  <a:gamma/>
                  <a:shade val="46275"/>
                  <a:invGamma/>
                </a:schemeClr>
              </a:gs>
            </a:gsLst>
            <a:lin ang="0" scaled="1"/>
            <a:tileRect/>
          </a:gradFill>
          <a:ln w="9525" cap="flat" cmpd="sng">
            <a:solidFill>
              <a:schemeClr val="tx1"/>
            </a:solidFill>
            <a:prstDash val="solid"/>
            <a:headEnd type="none" w="med" len="med"/>
            <a:tailEnd type="none" w="med" len="med"/>
          </a:ln>
        </p:spPr>
        <p:txBody>
          <a:bodyPr wrap="none" anchor="ctr"/>
          <a:lstStyle/>
          <a:p>
            <a:pPr lvl="0" algn="ctr" eaLnBrk="0" fontAlgn="base" hangingPunct="0"/>
            <a:r>
              <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cs typeface="+mn-ea"/>
              </a:rPr>
              <a:t>自圆其说</a:t>
            </a:r>
            <a:endParaRPr lang="zh-CN" altLang="en-US" sz="2200" b="1" strike="noStrike" noProof="1">
              <a:solidFill>
                <a:srgbClr val="FF3300"/>
              </a:solidFill>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566"/>
                                        </p:tgtEl>
                                        <p:attrNameLst>
                                          <p:attrName>style.visibility</p:attrName>
                                        </p:attrNameLst>
                                      </p:cBhvr>
                                      <p:to>
                                        <p:strVal val="visible"/>
                                      </p:to>
                                    </p:set>
                                    <p:animEffect transition="in" filter="dissolve">
                                      <p:cBhvr>
                                        <p:cTn id="7" dur="1000"/>
                                        <p:tgtEl>
                                          <p:spTgt spid="6656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6567"/>
                                        </p:tgtEl>
                                        <p:attrNameLst>
                                          <p:attrName>style.visibility</p:attrName>
                                        </p:attrNameLst>
                                      </p:cBhvr>
                                      <p:to>
                                        <p:strVal val="visible"/>
                                      </p:to>
                                    </p:set>
                                    <p:animEffect transition="in" filter="dissolve">
                                      <p:cBhvr>
                                        <p:cTn id="10" dur="1000"/>
                                        <p:tgtEl>
                                          <p:spTgt spid="6656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568"/>
                                        </p:tgtEl>
                                        <p:attrNameLst>
                                          <p:attrName>style.visibility</p:attrName>
                                        </p:attrNameLst>
                                      </p:cBhvr>
                                      <p:to>
                                        <p:strVal val="visible"/>
                                      </p:to>
                                    </p:set>
                                    <p:animEffect transition="in" filter="dissolve">
                                      <p:cBhvr>
                                        <p:cTn id="13" dur="1000"/>
                                        <p:tgtEl>
                                          <p:spTgt spid="66568"/>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6570"/>
                                        </p:tgtEl>
                                        <p:attrNameLst>
                                          <p:attrName>style.visibility</p:attrName>
                                        </p:attrNameLst>
                                      </p:cBhvr>
                                      <p:to>
                                        <p:strVal val="visible"/>
                                      </p:to>
                                    </p:set>
                                    <p:animEffect transition="in" filter="dissolve">
                                      <p:cBhvr>
                                        <p:cTn id="18" dur="1000"/>
                                        <p:tgtEl>
                                          <p:spTgt spid="66570"/>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6582"/>
                                        </p:tgtEl>
                                        <p:attrNameLst>
                                          <p:attrName>style.visibility</p:attrName>
                                        </p:attrNameLst>
                                      </p:cBhvr>
                                      <p:to>
                                        <p:strVal val="visible"/>
                                      </p:to>
                                    </p:set>
                                    <p:animEffect transition="in" filter="dissolve">
                                      <p:cBhvr>
                                        <p:cTn id="23" dur="1000"/>
                                        <p:tgtEl>
                                          <p:spTgt spid="66582"/>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6583"/>
                                        </p:tgtEl>
                                        <p:attrNameLst>
                                          <p:attrName>style.visibility</p:attrName>
                                        </p:attrNameLst>
                                      </p:cBhvr>
                                      <p:to>
                                        <p:strVal val="visible"/>
                                      </p:to>
                                    </p:set>
                                    <p:animEffect transition="in" filter="dissolve">
                                      <p:cBhvr>
                                        <p:cTn id="28" dur="1000"/>
                                        <p:tgtEl>
                                          <p:spTgt spid="66583"/>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6584"/>
                                        </p:tgtEl>
                                        <p:attrNameLst>
                                          <p:attrName>style.visibility</p:attrName>
                                        </p:attrNameLst>
                                      </p:cBhvr>
                                      <p:to>
                                        <p:strVal val="visible"/>
                                      </p:to>
                                    </p:set>
                                    <p:animEffect transition="in" filter="dissolve">
                                      <p:cBhvr>
                                        <p:cTn id="33" dur="1000"/>
                                        <p:tgtEl>
                                          <p:spTgt spid="66584"/>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66571"/>
                                        </p:tgtEl>
                                        <p:attrNameLst>
                                          <p:attrName>style.visibility</p:attrName>
                                        </p:attrNameLst>
                                      </p:cBhvr>
                                      <p:to>
                                        <p:strVal val="visible"/>
                                      </p:to>
                                    </p:set>
                                    <p:animEffect transition="in" filter="dissolve">
                                      <p:cBhvr>
                                        <p:cTn id="38" dur="1000"/>
                                        <p:tgtEl>
                                          <p:spTgt spid="66571"/>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66585"/>
                                        </p:tgtEl>
                                        <p:attrNameLst>
                                          <p:attrName>style.visibility</p:attrName>
                                        </p:attrNameLst>
                                      </p:cBhvr>
                                      <p:to>
                                        <p:strVal val="visible"/>
                                      </p:to>
                                    </p:set>
                                    <p:animEffect transition="in" filter="dissolve">
                                      <p:cBhvr>
                                        <p:cTn id="43" dur="1000"/>
                                        <p:tgtEl>
                                          <p:spTgt spid="66585"/>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66586"/>
                                        </p:tgtEl>
                                        <p:attrNameLst>
                                          <p:attrName>style.visibility</p:attrName>
                                        </p:attrNameLst>
                                      </p:cBhvr>
                                      <p:to>
                                        <p:strVal val="visible"/>
                                      </p:to>
                                    </p:set>
                                    <p:animEffect transition="in" filter="dissolve">
                                      <p:cBhvr>
                                        <p:cTn id="48" dur="1000"/>
                                        <p:tgtEl>
                                          <p:spTgt spid="6658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66587"/>
                                        </p:tgtEl>
                                        <p:attrNameLst>
                                          <p:attrName>style.visibility</p:attrName>
                                        </p:attrNameLst>
                                      </p:cBhvr>
                                      <p:to>
                                        <p:strVal val="visible"/>
                                      </p:to>
                                    </p:set>
                                    <p:animEffect transition="in" filter="dissolve">
                                      <p:cBhvr>
                                        <p:cTn id="53" dur="1000"/>
                                        <p:tgtEl>
                                          <p:spTgt spid="66587"/>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66572"/>
                                        </p:tgtEl>
                                        <p:attrNameLst>
                                          <p:attrName>style.visibility</p:attrName>
                                        </p:attrNameLst>
                                      </p:cBhvr>
                                      <p:to>
                                        <p:strVal val="visible"/>
                                      </p:to>
                                    </p:set>
                                    <p:animEffect transition="in" filter="dissolve">
                                      <p:cBhvr>
                                        <p:cTn id="58" dur="1000"/>
                                        <p:tgtEl>
                                          <p:spTgt spid="66572"/>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66588"/>
                                        </p:tgtEl>
                                        <p:attrNameLst>
                                          <p:attrName>style.visibility</p:attrName>
                                        </p:attrNameLst>
                                      </p:cBhvr>
                                      <p:to>
                                        <p:strVal val="visible"/>
                                      </p:to>
                                    </p:set>
                                    <p:animEffect transition="in" filter="dissolve">
                                      <p:cBhvr>
                                        <p:cTn id="63" dur="1000"/>
                                        <p:tgtEl>
                                          <p:spTgt spid="66588"/>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66589"/>
                                        </p:tgtEl>
                                        <p:attrNameLst>
                                          <p:attrName>style.visibility</p:attrName>
                                        </p:attrNameLst>
                                      </p:cBhvr>
                                      <p:to>
                                        <p:strVal val="visible"/>
                                      </p:to>
                                    </p:set>
                                    <p:animEffect transition="in" filter="dissolve">
                                      <p:cBhvr>
                                        <p:cTn id="68" dur="1000"/>
                                        <p:tgtEl>
                                          <p:spTgt spid="66589"/>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66590"/>
                                        </p:tgtEl>
                                        <p:attrNameLst>
                                          <p:attrName>style.visibility</p:attrName>
                                        </p:attrNameLst>
                                      </p:cBhvr>
                                      <p:to>
                                        <p:strVal val="visible"/>
                                      </p:to>
                                    </p:set>
                                    <p:animEffect transition="in" filter="dissolve">
                                      <p:cBhvr>
                                        <p:cTn id="73" dur="1000"/>
                                        <p:tgtEl>
                                          <p:spTgt spid="66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6" grpId="0" animBg="1"/>
      <p:bldP spid="66567" grpId="0" animBg="1"/>
      <p:bldP spid="66568" grpId="0" animBg="1"/>
      <p:bldP spid="66570" grpId="0" animBg="1"/>
      <p:bldP spid="66571" grpId="0" animBg="1"/>
      <p:bldP spid="66572" grpId="0" animBg="1"/>
      <p:bldP spid="66582" grpId="0" animBg="1"/>
      <p:bldP spid="66583" grpId="0" animBg="1"/>
      <p:bldP spid="66584" grpId="0" animBg="1"/>
      <p:bldP spid="66585" grpId="0" animBg="1"/>
      <p:bldP spid="66586" grpId="0" animBg="1"/>
      <p:bldP spid="66587" grpId="0" animBg="1"/>
      <p:bldP spid="66588" grpId="0" animBg="1"/>
      <p:bldP spid="66589" grpId="0" animBg="1"/>
      <p:bldP spid="6659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图片 137217" descr="图片1副本"/>
          <p:cNvPicPr>
            <a:picLocks noChangeAspect="1"/>
          </p:cNvPicPr>
          <p:nvPr/>
        </p:nvPicPr>
        <p:blipFill>
          <a:blip r:embed="rId1"/>
          <a:stretch>
            <a:fillRect/>
          </a:stretch>
        </p:blipFill>
        <p:spPr>
          <a:xfrm>
            <a:off x="0" y="44765"/>
            <a:ext cx="9144000" cy="6858000"/>
          </a:xfrm>
          <a:prstGeom prst="rect">
            <a:avLst/>
          </a:prstGeom>
          <a:noFill/>
          <a:ln w="9525">
            <a:noFill/>
          </a:ln>
        </p:spPr>
      </p:pic>
      <p:sp>
        <p:nvSpPr>
          <p:cNvPr id="45058" name="文本框 1"/>
          <p:cNvSpPr txBox="1"/>
          <p:nvPr/>
        </p:nvSpPr>
        <p:spPr>
          <a:xfrm>
            <a:off x="885825" y="987425"/>
            <a:ext cx="6423025" cy="762000"/>
          </a:xfrm>
          <a:prstGeom prst="rect">
            <a:avLst/>
          </a:prstGeom>
          <a:noFill/>
          <a:ln w="9525">
            <a:noFill/>
          </a:ln>
        </p:spPr>
        <p:txBody>
          <a:bodyPr wrap="square" anchor="t">
            <a:spAutoFit/>
          </a:bodyPr>
          <a:lstStyle/>
          <a:p>
            <a:pPr lvl="0" indent="0" algn="ctr"/>
            <a:endParaRPr lang="zh-CN" altLang="en-US">
              <a:latin typeface="Arial" panose="020B0604020202020204" pitchFamily="34" charset="0"/>
              <a:ea typeface="宋体" panose="02010600030101010101" pitchFamily="2" charset="-122"/>
            </a:endParaRPr>
          </a:p>
        </p:txBody>
      </p:sp>
      <p:sp>
        <p:nvSpPr>
          <p:cNvPr id="3" name="文本框 2"/>
          <p:cNvSpPr txBox="1"/>
          <p:nvPr/>
        </p:nvSpPr>
        <p:spPr>
          <a:xfrm>
            <a:off x="0" y="1168400"/>
            <a:ext cx="9086850" cy="3209533"/>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6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二步：整理思路</a:t>
            </a:r>
            <a:r>
              <a:rPr lang="en-US" altLang="zh-CN"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lnSpc>
                <a:spcPct val="150000"/>
              </a:lnSpc>
            </a:pP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1.</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课题研究的目的、意义     </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lnSpc>
                <a:spcPct val="150000"/>
              </a:lnSpc>
            </a:pP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主要回答</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为什么</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、一般应介绍研究的背景、目前研究的现状、碰到的问题，阐述你的这项研究有什么价值，你想通过研究解决什么问题。</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
        <p:nvSpPr>
          <p:cNvPr id="45060" name="文本框 3"/>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6082" name="文本框 1"/>
          <p:cNvSpPr txBox="1"/>
          <p:nvPr/>
        </p:nvSpPr>
        <p:spPr>
          <a:xfrm>
            <a:off x="885825" y="987425"/>
            <a:ext cx="6423025" cy="762000"/>
          </a:xfrm>
          <a:prstGeom prst="rect">
            <a:avLst/>
          </a:prstGeom>
          <a:noFill/>
          <a:ln w="9525">
            <a:noFill/>
          </a:ln>
        </p:spPr>
        <p:txBody>
          <a:bodyPr wrap="square" anchor="t">
            <a:spAutoFit/>
          </a:bodyPr>
          <a:lstStyle/>
          <a:p>
            <a:pPr lvl="0" indent="0" algn="ctr"/>
            <a:endParaRPr lang="zh-CN" altLang="en-US">
              <a:latin typeface="Arial" panose="020B0604020202020204" pitchFamily="34" charset="0"/>
              <a:ea typeface="宋体" panose="02010600030101010101" pitchFamily="2" charset="-122"/>
            </a:endParaRPr>
          </a:p>
        </p:txBody>
      </p:sp>
      <p:sp>
        <p:nvSpPr>
          <p:cNvPr id="3" name="文本框 2"/>
          <p:cNvSpPr txBox="1"/>
          <p:nvPr/>
        </p:nvSpPr>
        <p:spPr>
          <a:xfrm>
            <a:off x="0" y="1168400"/>
            <a:ext cx="9086850" cy="4968875"/>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6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二步：整理思路</a:t>
            </a:r>
            <a:r>
              <a:rPr lang="en-US" altLang="zh-CN"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研究目标</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体现的是本课题研究的方向，是本课题研究所要最终达到的目的。在实验性的课题中，它体现的是</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实验假设</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设计研究目标需要注意四个方面：第一，认真分析主题，针对具体要解决的问题来确定描述目标，越具体越好。第二，用恰当的语言把研究目标准确表达出来，不能用含糊、意思不清的语言。第三，目标要有条理，要有层次性。第四，目标要适度，目标不能定得太高，也不能太低。要写归主要的，不能太多，简洁明了，直接提示课题所追求的结果。</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
        <p:nvSpPr>
          <p:cNvPr id="46084" name="文本框 3"/>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7106" name="文本框 1"/>
          <p:cNvSpPr txBox="1"/>
          <p:nvPr/>
        </p:nvSpPr>
        <p:spPr>
          <a:xfrm>
            <a:off x="885825" y="987425"/>
            <a:ext cx="6423025" cy="762000"/>
          </a:xfrm>
          <a:prstGeom prst="rect">
            <a:avLst/>
          </a:prstGeom>
          <a:noFill/>
          <a:ln w="9525">
            <a:noFill/>
          </a:ln>
        </p:spPr>
        <p:txBody>
          <a:bodyPr wrap="square" anchor="t">
            <a:spAutoFit/>
          </a:bodyPr>
          <a:lstStyle/>
          <a:p>
            <a:pPr lvl="0" indent="0" algn="ctr"/>
            <a:endParaRPr lang="zh-CN" altLang="en-US">
              <a:latin typeface="Arial" panose="020B0604020202020204" pitchFamily="34" charset="0"/>
              <a:ea typeface="宋体" panose="02010600030101010101" pitchFamily="2" charset="-122"/>
            </a:endParaRPr>
          </a:p>
        </p:txBody>
      </p:sp>
      <p:sp>
        <p:nvSpPr>
          <p:cNvPr id="3" name="文本框 2"/>
          <p:cNvSpPr txBox="1"/>
          <p:nvPr/>
        </p:nvSpPr>
        <p:spPr>
          <a:xfrm>
            <a:off x="0" y="1036638"/>
            <a:ext cx="9086850" cy="5877560"/>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6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二步：整理思路</a:t>
            </a:r>
            <a:r>
              <a:rPr lang="en-US" altLang="zh-CN"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研究目标</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每个目标都是从</a:t>
            </a:r>
            <a:r>
              <a:rPr lang="en-US" altLang="zh-CN"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手段</a:t>
            </a:r>
            <a:r>
              <a:rPr lang="en-US" altLang="zh-CN"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到</a:t>
            </a:r>
            <a:r>
              <a:rPr lang="en-US" altLang="zh-CN"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所示结果</a:t>
            </a:r>
            <a:r>
              <a:rPr lang="en-US" altLang="zh-CN"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）例：初中历史教学</a:t>
            </a:r>
            <a:r>
              <a:rPr lang="zh-CN" altLang="en-US"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中培养学生自主学习能力的实践研究</a:t>
            </a:r>
            <a:endParaRPr lang="zh-CN" altLang="en-US" sz="28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1</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、通过对自主学习及相关理论的深入浅出研究，探索出一套培养学生自主学习能力的教学指导策略。（从理论或知识开发的角度）</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、通过课堂教学实践，激发学生自主学习的意识，培养学习兴趣，养成良好的学习习惯，培养自主学习能力，从而提高学生课堂自主学习效率。（从学生培养角度）</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3</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、通过实验研究，促进教师更新观念，提升教师的教育教学能力与水平，促进教师专业成长。（从教师提高的角度）</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
        <p:nvSpPr>
          <p:cNvPr id="47108" name="文本框 3"/>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图片 137217" descr="图片1副本"/>
          <p:cNvPicPr>
            <a:picLocks noChangeAspect="1"/>
          </p:cNvPicPr>
          <p:nvPr/>
        </p:nvPicPr>
        <p:blipFill>
          <a:blip r:embed="rId1"/>
          <a:stretch>
            <a:fillRect/>
          </a:stretch>
        </p:blipFill>
        <p:spPr>
          <a:xfrm>
            <a:off x="-204787" y="-84137"/>
            <a:ext cx="9144000" cy="6858000"/>
          </a:xfrm>
          <a:prstGeom prst="rect">
            <a:avLst/>
          </a:prstGeom>
          <a:noFill/>
          <a:ln w="9525">
            <a:noFill/>
          </a:ln>
        </p:spPr>
      </p:pic>
      <p:sp>
        <p:nvSpPr>
          <p:cNvPr id="3" name="文本框 2"/>
          <p:cNvSpPr txBox="1"/>
          <p:nvPr/>
        </p:nvSpPr>
        <p:spPr>
          <a:xfrm>
            <a:off x="101600" y="558800"/>
            <a:ext cx="5553075" cy="762000"/>
          </a:xfrm>
          <a:prstGeom prst="rect">
            <a:avLst/>
          </a:prstGeom>
          <a:noFill/>
        </p:spPr>
        <p:txBody>
          <a:bodyPr wrap="square" rtlCol="0">
            <a:spAutoFit/>
            <a:scene3d>
              <a:camera prst="orthographicFront"/>
              <a:lightRig rig="threePt" dir="t"/>
            </a:scene3d>
          </a:bodyPr>
          <a:lstStyle/>
          <a:p>
            <a:pPr fontAlgn="base"/>
            <a:r>
              <a:rPr lang="zh-CN" altLang="en-US" strike="noStrike" noProof="1">
                <a:solidFill>
                  <a:srgbClr val="FF33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什么是课题研究？</a:t>
            </a:r>
            <a:endParaRPr lang="zh-CN" altLang="en-US" strike="noStrike" noProof="1">
              <a:solidFill>
                <a:srgbClr val="FF33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
        <p:nvSpPr>
          <p:cNvPr id="4" name="文本框 3"/>
          <p:cNvSpPr txBox="1"/>
          <p:nvPr/>
        </p:nvSpPr>
        <p:spPr>
          <a:xfrm>
            <a:off x="29845" y="1743710"/>
            <a:ext cx="8474710" cy="3046095"/>
          </a:xfrm>
          <a:prstGeom prst="rect">
            <a:avLst/>
          </a:prstGeom>
          <a:noFill/>
        </p:spPr>
        <p:txBody>
          <a:bodyPr wrap="square" rtlCol="0">
            <a:spAutoFit/>
          </a:bodyPr>
          <a:lstStyle/>
          <a:p>
            <a:pPr algn="l" fontAlgn="base">
              <a:lnSpc>
                <a:spcPct val="150000"/>
              </a:lnSpc>
            </a:pP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课题研究</a:t>
            </a:r>
            <a:r>
              <a:rPr lang="en-US" altLang="zh-CN"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即教师借用</a:t>
            </a:r>
            <a:r>
              <a:rPr lang="zh-CN" altLang="en-US" sz="32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教育理论</a:t>
            </a: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，以有</a:t>
            </a:r>
            <a:r>
              <a:rPr lang="zh-CN" altLang="en-US" sz="32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价值的教育现象</a:t>
            </a: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为研究对象，运用相应的研究方法，进行有目的、有计划的</a:t>
            </a:r>
            <a:r>
              <a:rPr lang="zh-CN" altLang="en-US" sz="32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探索教育规律</a:t>
            </a: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的认识活动。</a:t>
            </a:r>
            <a:endPar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8130" name="文本框 1"/>
          <p:cNvSpPr txBox="1"/>
          <p:nvPr/>
        </p:nvSpPr>
        <p:spPr>
          <a:xfrm>
            <a:off x="885825" y="987425"/>
            <a:ext cx="6423025" cy="762000"/>
          </a:xfrm>
          <a:prstGeom prst="rect">
            <a:avLst/>
          </a:prstGeom>
          <a:noFill/>
          <a:ln w="9525">
            <a:noFill/>
          </a:ln>
        </p:spPr>
        <p:txBody>
          <a:bodyPr wrap="square" anchor="t">
            <a:spAutoFit/>
          </a:bodyPr>
          <a:lstStyle/>
          <a:p>
            <a:pPr lvl="0" indent="0" algn="ctr"/>
            <a:endParaRPr lang="zh-CN" altLang="en-US">
              <a:latin typeface="Arial" panose="020B0604020202020204" pitchFamily="34" charset="0"/>
              <a:ea typeface="宋体" panose="02010600030101010101" pitchFamily="2" charset="-122"/>
            </a:endParaRPr>
          </a:p>
        </p:txBody>
      </p:sp>
      <p:sp>
        <p:nvSpPr>
          <p:cNvPr id="3" name="文本框 2"/>
          <p:cNvSpPr txBox="1"/>
          <p:nvPr/>
        </p:nvSpPr>
        <p:spPr>
          <a:xfrm>
            <a:off x="0" y="1539875"/>
            <a:ext cx="8905875" cy="4541838"/>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6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二步：整理思路</a:t>
            </a:r>
            <a:r>
              <a:rPr lang="en-US" altLang="zh-CN"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4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3.</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研究内容</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实现目标要研究哪些具体问题</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这里需要更细化</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更具体</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更有可操作性</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研究内容的多少与课题的大小与目标多少有直接关系</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如果研究课题很大</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目标较多</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那么研究的内容必定多</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反之</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课题小</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目标单一</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内容也不会多</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研究内容必须准确体现研究课题</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      要注意与研究目标的密切联系</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内容是为研究目标服务的</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所以</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内容和目标要符合逻辑关系</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
        <p:nvSpPr>
          <p:cNvPr id="48132" name="文本框 3"/>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82550" y="1204913"/>
            <a:ext cx="9061450" cy="4461510"/>
          </a:xfrm>
          <a:prstGeom prst="rect">
            <a:avLst/>
          </a:prstGeom>
          <a:noFill/>
        </p:spPr>
        <p:txBody>
          <a:bodyPr wrap="square" rtlCol="0">
            <a:spAutoFit/>
            <a:scene3d>
              <a:camera prst="orthographicFront"/>
              <a:lightRig rig="threePt" dir="t"/>
            </a:scene3d>
          </a:bodyPr>
          <a:lstStyle/>
          <a:p>
            <a:pPr algn="l" fontAlgn="base"/>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研究内容</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例</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初中历史教学</a:t>
            </a:r>
            <a:r>
              <a:rPr lang="zh-CN" altLang="en-US" sz="32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中培养学生自主学习能力的实践研究</a:t>
            </a:r>
            <a:endParaRPr lang="zh-CN" altLang="en-US" sz="3200" b="1"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1.</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初中历史学生</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自主学习现状的调查研究</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4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回答以下几个问题：教师课堂教学中引导初中生自主学习的难点；影响初中生自主学习的原因</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2.</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培养初中学生自主学习能力的文献研究。</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r>
              <a:rPr lang="en-US" altLang="zh-CN" sz="2800" b="1" noProof="1">
                <a:solidFill>
                  <a:schemeClr val="tx1"/>
                </a:solidFill>
                <a:effectLst>
                  <a:outerShdw blurRad="38100" dist="19050" dir="2700000" algn="tl" rotWithShape="0">
                    <a:schemeClr val="dk1">
                      <a:alpha val="40000"/>
                    </a:schemeClr>
                  </a:outerShdw>
                </a:effectLst>
                <a:cs typeface="+mn-ea"/>
                <a:sym typeface="+mn-ea"/>
              </a:rPr>
              <a:t>3 .</a:t>
            </a:r>
            <a:r>
              <a:rPr lang="zh-CN" altLang="en-US" sz="2800" b="1" noProof="1">
                <a:solidFill>
                  <a:schemeClr val="tx1"/>
                </a:solidFill>
                <a:effectLst>
                  <a:outerShdw blurRad="38100" dist="19050" dir="2700000" algn="tl" rotWithShape="0">
                    <a:schemeClr val="dk1">
                      <a:alpha val="40000"/>
                    </a:schemeClr>
                  </a:outerShdw>
                </a:effectLst>
                <a:cs typeface="+mn-ea"/>
                <a:sym typeface="+mn-ea"/>
              </a:rPr>
              <a:t>培养初中</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学生生自主学习策略（路径、方法）研究</a:t>
            </a:r>
            <a:r>
              <a:rPr lang="zh-CN" altLang="en-US" sz="2800" b="1" noProof="1">
                <a:solidFill>
                  <a:schemeClr val="tx1"/>
                </a:solidFill>
                <a:effectLst>
                  <a:outerShdw blurRad="38100" dist="19050" dir="2700000" algn="tl" rotWithShape="0">
                    <a:schemeClr val="dk1">
                      <a:alpha val="40000"/>
                    </a:schemeClr>
                  </a:outerShdw>
                </a:effectLst>
                <a:cs typeface="+mn-ea"/>
                <a:sym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4.</a:t>
            </a:r>
            <a:r>
              <a:rPr lang="zh-CN" altLang="en-US" sz="2800" b="1" noProof="1">
                <a:solidFill>
                  <a:schemeClr val="tx1"/>
                </a:solidFill>
                <a:effectLst>
                  <a:outerShdw blurRad="38100" dist="19050" dir="2700000" algn="tl" rotWithShape="0">
                    <a:schemeClr val="dk1">
                      <a:alpha val="40000"/>
                    </a:schemeClr>
                  </a:outerShdw>
                </a:effectLst>
                <a:cs typeface="+mn-ea"/>
                <a:sym typeface="+mn-ea"/>
              </a:rPr>
              <a:t>培养裎学生自主学习的案例（课例）研究。</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r>
              <a:rPr lang="en-US" altLang="zh-CN" sz="2800" b="1" noProof="1">
                <a:solidFill>
                  <a:schemeClr val="tx1"/>
                </a:solidFill>
                <a:effectLst>
                  <a:outerShdw blurRad="38100" dist="19050" dir="2700000" algn="tl" rotWithShape="0">
                    <a:schemeClr val="dk1">
                      <a:alpha val="40000"/>
                    </a:schemeClr>
                  </a:outerShdw>
                </a:effectLst>
                <a:cs typeface="+mn-ea"/>
                <a:sym typeface="+mn-ea"/>
              </a:rPr>
              <a:t>5 .</a:t>
            </a:r>
            <a:r>
              <a:rPr lang="zh-CN" altLang="en-US" sz="2800" b="1" noProof="1">
                <a:solidFill>
                  <a:schemeClr val="tx1"/>
                </a:solidFill>
                <a:effectLst>
                  <a:outerShdw blurRad="38100" dist="19050" dir="2700000" algn="tl" rotWithShape="0">
                    <a:schemeClr val="dk1">
                      <a:alpha val="40000"/>
                    </a:schemeClr>
                  </a:outerShdw>
                </a:effectLst>
                <a:cs typeface="+mn-ea"/>
                <a:sym typeface="+mn-ea"/>
              </a:rPr>
              <a:t>培养初中学生自主学习，建构</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课堂教学以学生为主的教学评价研究</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p:txBody>
      </p:sp>
      <p:sp>
        <p:nvSpPr>
          <p:cNvPr id="49155" name="文本框 2"/>
          <p:cNvSpPr txBox="1"/>
          <p:nvPr/>
        </p:nvSpPr>
        <p:spPr>
          <a:xfrm>
            <a:off x="82550" y="258763"/>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77801" y="1743075"/>
            <a:ext cx="8714500" cy="2738120"/>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第二步：整理思路</a:t>
            </a:r>
            <a:r>
              <a:rPr lang="en-US" altLang="zh-CN"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algn="l" fontAlgn="base"/>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4.</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课题界定</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界定课题的研究范围</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基于学科育人的初中历史课堂教学模式改革研究</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，课题研究对象的相关概念</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必须有比较明确的定义</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如什么是教学模式</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教学模式与教学方法是什么关系</a:t>
            </a:r>
            <a:r>
              <a:rPr lang="en-US" altLang="zh-CN"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50179"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269875" y="1855788"/>
            <a:ext cx="8550420" cy="2554545"/>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第二步：整理思路</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5.</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研究对象</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指课题研究的直接对象</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它可能是人</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是物</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也可以是教育现象等等</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如研究</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什么人的的什么品质</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什么现象</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什么效应</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什么模式</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等</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en-US" altLang="zh-CN" sz="3200" strike="noStrike" noProof="1">
              <a:solidFill>
                <a:schemeClr val="tx1"/>
              </a:solidFill>
              <a:effectLst>
                <a:outerShdw blurRad="38100" dist="19050" dir="2700000" algn="tl" rotWithShape="0">
                  <a:schemeClr val="dk1">
                    <a:alpha val="40000"/>
                  </a:schemeClr>
                </a:outerShdw>
              </a:effectLst>
              <a:sym typeface="+mn-ea"/>
            </a:endParaRPr>
          </a:p>
        </p:txBody>
      </p:sp>
      <p:sp>
        <p:nvSpPr>
          <p:cNvPr id="51203"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01600" y="1846263"/>
            <a:ext cx="8491538" cy="4114800"/>
          </a:xfrm>
          <a:prstGeom prst="rect">
            <a:avLst/>
          </a:prstGeom>
          <a:noFill/>
        </p:spPr>
        <p:txBody>
          <a:bodyPr wrap="square" rtlCol="0">
            <a:spAutoFit/>
          </a:bodyPr>
          <a:lstStyle/>
          <a:p>
            <a:pPr marL="457200" indent="-457200" algn="l" fontAlgn="base">
              <a:buFont typeface="Arial" panose="020B0604020202020204" pitchFamily="34" charset="0"/>
              <a:buChar char="•"/>
            </a:pP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第二步：整理思路</a:t>
            </a:r>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设计方案</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6.</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研究程序或研究步骤</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a:t>
            </a: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在这实施方案中很重要，应该把研究分成必个阶段，规定每一个阶段的研究工作任务，完成时间、谁来落实、人员怎么分工，怎样管理、阶段性成果是什么？由谁来完成阶段性研究成果的整理和撰写等。</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     通常，研究步骤可分为准备阶段、具体实施阶段、总结验收阶段，要把每个阶段的主要研究工作列清楚，并说明每个阶段的研究成果形式。</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52227"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95263" y="1566863"/>
            <a:ext cx="8751888" cy="3870325"/>
          </a:xfrm>
          <a:prstGeom prst="rect">
            <a:avLst/>
          </a:prstGeom>
          <a:noFill/>
        </p:spPr>
        <p:txBody>
          <a:bodyPr wrap="square" rtlCol="0">
            <a:spAutoFit/>
          </a:bodyPr>
          <a:lstStyle/>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第三步：查阅资料，学习理论</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、求助书刊等资料</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2</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、求助网络</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3</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、求助同事</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4</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、向名师和专家请教</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5</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、向教研活动借力</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algn="l" fontAlgn="base"/>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（理论学习应是从个人学习到课题组成员合作交流、互相学习）</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53251"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77800" y="1298575"/>
            <a:ext cx="9077325" cy="4479925"/>
          </a:xfrm>
          <a:prstGeom prst="rect">
            <a:avLst/>
          </a:prstGeom>
          <a:noFill/>
        </p:spPr>
        <p:txBody>
          <a:bodyPr wrap="square" rtlCol="0">
            <a:spAutoFit/>
          </a:bodyPr>
          <a:lstStyle/>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第四步：选择合适的研究方法</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常选择的具体的研究方法有：</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1</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、文献研究</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2</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、调查研究</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3</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、案例研究</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4</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、叙事研究</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5</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、经验研究</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6</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、行动研究</a:t>
            </a:r>
            <a:endParaRPr lang="zh-CN" altLang="en-US" sz="3200" strike="noStrike" noProof="1">
              <a:solidFill>
                <a:schemeClr val="tx1"/>
              </a:solidFill>
              <a:effectLst>
                <a:outerShdw blurRad="38100" dist="19050" dir="2700000" algn="tl" rotWithShape="0">
                  <a:schemeClr val="dk1">
                    <a:alpha val="40000"/>
                  </a:schemeClr>
                </a:outerShdw>
              </a:effectLst>
            </a:endParaRPr>
          </a:p>
          <a:p>
            <a:pPr algn="l" fontAlgn="base"/>
            <a:r>
              <a:rPr lang="en-US" altLang="zh-CN"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7</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、实证研究</a:t>
            </a:r>
            <a:endParaRPr lang="zh-CN" altLang="en-US" sz="3200" strike="noStrike" noProof="1">
              <a:solidFill>
                <a:schemeClr val="tx1"/>
              </a:solidFill>
              <a:effectLst>
                <a:outerShdw blurRad="38100" dist="19050" dir="2700000" algn="tl" rotWithShape="0">
                  <a:schemeClr val="dk1">
                    <a:alpha val="40000"/>
                  </a:schemeClr>
                </a:outerShdw>
              </a:effectLst>
            </a:endParaRPr>
          </a:p>
        </p:txBody>
      </p:sp>
      <p:sp>
        <p:nvSpPr>
          <p:cNvPr id="54275"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文本框 73732"/>
          <p:cNvSpPr txBox="1">
            <a:spLocks noChangeArrowheads="1"/>
          </p:cNvSpPr>
          <p:nvPr/>
        </p:nvSpPr>
        <p:spPr bwMode="auto">
          <a:xfrm>
            <a:off x="251700" y="1052835"/>
            <a:ext cx="8352550" cy="5050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zh-CN" altLang="en-US" sz="3200" noProof="1">
                <a:solidFill>
                  <a:schemeClr val="tx1"/>
                </a:solidFill>
                <a:effectLst>
                  <a:outerShdw blurRad="38100" dist="19050" dir="2700000" algn="tl" rotWithShape="0">
                    <a:schemeClr val="dk1">
                      <a:alpha val="40000"/>
                    </a:schemeClr>
                  </a:outerShdw>
                </a:effectLst>
                <a:cs typeface="+mn-ea"/>
              </a:rPr>
              <a:t>第四步：选择合适的研究方法</a:t>
            </a:r>
            <a:endParaRPr lang="zh-CN" altLang="en-US" sz="3200" noProof="1">
              <a:solidFill>
                <a:schemeClr val="tx1"/>
              </a:solidFill>
              <a:effectLst>
                <a:outerShdw blurRad="38100" dist="19050" dir="2700000" algn="tl" rotWithShape="0">
                  <a:schemeClr val="dk1">
                    <a:alpha val="40000"/>
                  </a:schemeClr>
                </a:outerShdw>
              </a:effectLst>
            </a:endParaRPr>
          </a:p>
          <a:p>
            <a:pPr>
              <a:lnSpc>
                <a:spcPct val="130000"/>
              </a:lnSpc>
              <a:spcBef>
                <a:spcPct val="0"/>
              </a:spcBef>
            </a:pPr>
            <a:r>
              <a:rPr lang="zh-CN" altLang="en-US" sz="3200" b="1" dirty="0">
                <a:solidFill>
                  <a:srgbClr val="000000"/>
                </a:solidFill>
                <a:latin typeface="楷体" panose="02010609060101010101" pitchFamily="49" charset="-122"/>
                <a:ea typeface="楷体" panose="02010609060101010101" pitchFamily="49" charset="-122"/>
              </a:rPr>
              <a:t>如：</a:t>
            </a:r>
            <a:r>
              <a:rPr lang="en-US" altLang="zh-CN" sz="3200" b="1" dirty="0">
                <a:solidFill>
                  <a:srgbClr val="000000"/>
                </a:solidFill>
                <a:latin typeface="楷体" panose="02010609060101010101" pitchFamily="49" charset="-122"/>
                <a:ea typeface="楷体" panose="02010609060101010101" pitchFamily="49" charset="-122"/>
              </a:rPr>
              <a:t>《</a:t>
            </a:r>
            <a:r>
              <a:rPr lang="zh-CN" altLang="en-US" sz="3200" b="1" dirty="0">
                <a:solidFill>
                  <a:srgbClr val="000000"/>
                </a:solidFill>
                <a:latin typeface="楷体" panose="02010609060101010101" pitchFamily="49" charset="-122"/>
                <a:ea typeface="楷体" panose="02010609060101010101" pitchFamily="49" charset="-122"/>
              </a:rPr>
              <a:t>初中历史</a:t>
            </a:r>
            <a:r>
              <a:rPr lang="zh-CN" altLang="en-US" sz="3200" b="1" dirty="0">
                <a:solidFill>
                  <a:srgbClr val="000000"/>
                </a:solidFill>
                <a:latin typeface="楷体" panose="02010609060101010101" pitchFamily="49" charset="-122"/>
                <a:ea typeface="楷体" panose="02010609060101010101" pitchFamily="49" charset="-122"/>
              </a:rPr>
              <a:t>教师校本培训创新性研究</a:t>
            </a:r>
            <a:r>
              <a:rPr lang="en-US" altLang="zh-CN" sz="3200" b="1" dirty="0">
                <a:solidFill>
                  <a:srgbClr val="000000"/>
                </a:solidFill>
                <a:latin typeface="楷体" panose="02010609060101010101" pitchFamily="49" charset="-122"/>
                <a:ea typeface="楷体" panose="02010609060101010101" pitchFamily="49" charset="-122"/>
              </a:rPr>
              <a:t>》</a:t>
            </a:r>
            <a:endParaRPr lang="en-US" altLang="zh-CN" sz="32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en-US" altLang="zh-CN" sz="3600" b="1" dirty="0">
                <a:solidFill>
                  <a:srgbClr val="FF0000"/>
                </a:solidFill>
                <a:latin typeface="楷体" panose="02010609060101010101" pitchFamily="49" charset="-122"/>
                <a:ea typeface="楷体" panose="02010609060101010101" pitchFamily="49" charset="-122"/>
              </a:rPr>
              <a:t>   </a:t>
            </a:r>
            <a:r>
              <a:rPr lang="zh-CN" altLang="en-US" sz="3600" b="1" dirty="0">
                <a:solidFill>
                  <a:srgbClr val="FF0000"/>
                </a:solidFill>
                <a:latin typeface="楷体" panose="02010609060101010101" pitchFamily="49" charset="-122"/>
                <a:ea typeface="楷体" panose="02010609060101010101" pitchFamily="49" charset="-122"/>
              </a:rPr>
              <a:t>（</a:t>
            </a:r>
            <a:r>
              <a:rPr lang="en-US" altLang="zh-CN" sz="3600" b="1" dirty="0">
                <a:solidFill>
                  <a:srgbClr val="FF0000"/>
                </a:solidFill>
                <a:latin typeface="楷体" panose="02010609060101010101" pitchFamily="49" charset="-122"/>
                <a:ea typeface="楷体" panose="02010609060101010101" pitchFamily="49" charset="-122"/>
              </a:rPr>
              <a:t>1</a:t>
            </a:r>
            <a:r>
              <a:rPr lang="zh-CN" altLang="en-US" sz="3600" b="1" dirty="0">
                <a:solidFill>
                  <a:srgbClr val="FF0000"/>
                </a:solidFill>
                <a:latin typeface="楷体" panose="02010609060101010101" pitchFamily="49" charset="-122"/>
                <a:ea typeface="楷体" panose="02010609060101010101" pitchFamily="49" charset="-122"/>
              </a:rPr>
              <a:t>）文献研究法</a:t>
            </a:r>
            <a:endParaRPr lang="zh-CN" altLang="en-US" sz="3600" b="1" dirty="0">
              <a:solidFill>
                <a:srgbClr val="FF0000"/>
              </a:solidFill>
              <a:latin typeface="楷体" panose="02010609060101010101" pitchFamily="49" charset="-122"/>
              <a:ea typeface="楷体" panose="02010609060101010101" pitchFamily="49" charset="-122"/>
            </a:endParaRPr>
          </a:p>
          <a:p>
            <a:pPr>
              <a:lnSpc>
                <a:spcPct val="130000"/>
              </a:lnSpc>
              <a:spcBef>
                <a:spcPct val="0"/>
              </a:spcBef>
            </a:pPr>
            <a:r>
              <a:rPr lang="zh-CN" altLang="en-US" sz="3200" b="1" dirty="0">
                <a:solidFill>
                  <a:srgbClr val="000000"/>
                </a:solidFill>
                <a:latin typeface="楷体" panose="02010609060101010101" pitchFamily="49" charset="-122"/>
                <a:ea typeface="楷体" panose="02010609060101010101" pitchFamily="49" charset="-122"/>
              </a:rPr>
              <a:t>    运用文献研究法来研究初中教师校本培训的目标、任务和操作策略。搜集整理和运用国内外与课题相关的教育理论，为课题研究提供科学的理论依据。</a:t>
            </a:r>
            <a:endParaRPr lang="zh-CN" altLang="en-US" sz="3200" b="1" dirty="0">
              <a:solidFill>
                <a:srgbClr val="000000"/>
              </a:solidFill>
              <a:latin typeface="楷体" panose="02010609060101010101" pitchFamily="49" charset="-122"/>
              <a:ea typeface="楷体" panose="02010609060101010101" pitchFamily="49" charset="-122"/>
            </a:endParaRPr>
          </a:p>
          <a:p>
            <a:pPr>
              <a:lnSpc>
                <a:spcPct val="130000"/>
              </a:lnSpc>
              <a:spcBef>
                <a:spcPct val="0"/>
              </a:spcBef>
            </a:pPr>
            <a:r>
              <a:rPr lang="zh-CN" altLang="en-US" sz="2000" dirty="0">
                <a:solidFill>
                  <a:srgbClr val="000000"/>
                </a:solidFill>
                <a:latin typeface="楷体" panose="02010609060101010101" pitchFamily="49" charset="-122"/>
                <a:ea typeface="楷体" panose="02010609060101010101" pitchFamily="49" charset="-122"/>
              </a:rPr>
              <a:t>   </a:t>
            </a:r>
            <a:endParaRPr lang="zh-CN" altLang="en-US" sz="2000" dirty="0">
              <a:solidFill>
                <a:srgbClr val="000000"/>
              </a:solidFill>
              <a:latin typeface="楷体" panose="02010609060101010101" pitchFamily="49" charset="-122"/>
              <a:ea typeface="楷体" panose="02010609060101010101" pitchFamily="49" charset="-122"/>
            </a:endParaRPr>
          </a:p>
        </p:txBody>
      </p:sp>
      <p:sp>
        <p:nvSpPr>
          <p:cNvPr id="6" name="文本框 2"/>
          <p:cNvSpPr txBox="1"/>
          <p:nvPr/>
        </p:nvSpPr>
        <p:spPr>
          <a:xfrm>
            <a:off x="107690" y="-99245"/>
            <a:ext cx="6370185" cy="954107"/>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文本框 74756"/>
          <p:cNvSpPr txBox="1">
            <a:spLocks noChangeArrowheads="1"/>
          </p:cNvSpPr>
          <p:nvPr/>
        </p:nvSpPr>
        <p:spPr bwMode="auto">
          <a:xfrm>
            <a:off x="467714" y="188912"/>
            <a:ext cx="8065099" cy="66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spcBef>
                <a:spcPct val="0"/>
              </a:spcBef>
            </a:pPr>
            <a:r>
              <a:rPr lang="zh-CN" altLang="en-US" sz="2000" dirty="0">
                <a:solidFill>
                  <a:srgbClr val="FF0000"/>
                </a:solidFill>
                <a:latin typeface="楷体" panose="02010609060101010101" pitchFamily="49" charset="-122"/>
                <a:ea typeface="楷体" panose="02010609060101010101" pitchFamily="49" charset="-122"/>
              </a:rPr>
              <a:t>   </a:t>
            </a:r>
            <a:r>
              <a:rPr lang="zh-CN" altLang="en-US" sz="2400" b="1" dirty="0">
                <a:solidFill>
                  <a:srgbClr val="FF0000"/>
                </a:solidFill>
                <a:latin typeface="楷体" panose="02010609060101010101" pitchFamily="49" charset="-122"/>
                <a:ea typeface="楷体" panose="02010609060101010101" pitchFamily="49" charset="-122"/>
              </a:rPr>
              <a:t>（</a:t>
            </a:r>
            <a:r>
              <a:rPr lang="en-US" altLang="zh-CN" sz="2400" b="1" dirty="0">
                <a:solidFill>
                  <a:srgbClr val="FF0000"/>
                </a:solidFill>
                <a:latin typeface="楷体" panose="02010609060101010101" pitchFamily="49" charset="-122"/>
                <a:ea typeface="楷体" panose="02010609060101010101" pitchFamily="49" charset="-122"/>
              </a:rPr>
              <a:t>2</a:t>
            </a:r>
            <a:r>
              <a:rPr lang="zh-CN" altLang="en-US" sz="2400" b="1" dirty="0">
                <a:solidFill>
                  <a:srgbClr val="FF0000"/>
                </a:solidFill>
                <a:latin typeface="楷体" panose="02010609060101010101" pitchFamily="49" charset="-122"/>
                <a:ea typeface="楷体" panose="02010609060101010101" pitchFamily="49" charset="-122"/>
              </a:rPr>
              <a:t>）调查研究法</a:t>
            </a:r>
            <a:endParaRPr lang="zh-CN" altLang="en-US" sz="2400" b="1" dirty="0">
              <a:solidFill>
                <a:srgbClr val="FF0000"/>
              </a:solidFill>
              <a:latin typeface="楷体" panose="02010609060101010101" pitchFamily="49" charset="-122"/>
              <a:ea typeface="楷体" panose="02010609060101010101" pitchFamily="49" charset="-122"/>
            </a:endParaRPr>
          </a:p>
          <a:p>
            <a:pPr>
              <a:lnSpc>
                <a:spcPct val="120000"/>
              </a:lnSpc>
              <a:spcBef>
                <a:spcPct val="0"/>
              </a:spcBef>
            </a:pPr>
            <a:r>
              <a:rPr lang="zh-CN" altLang="en-US" sz="2400" b="1" dirty="0">
                <a:solidFill>
                  <a:srgbClr val="000000"/>
                </a:solidFill>
                <a:latin typeface="楷体" panose="02010609060101010101" pitchFamily="49" charset="-122"/>
                <a:ea typeface="楷体" panose="02010609060101010101" pitchFamily="49" charset="-122"/>
              </a:rPr>
              <a:t>    调查研究初中历史教师校本培训的现状，为课题研究提供充足的事实依据，并提出具体对策，明确研究的主攻方向。</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20000"/>
              </a:lnSpc>
              <a:spcBef>
                <a:spcPct val="0"/>
              </a:spcBef>
            </a:pPr>
            <a:r>
              <a:rPr lang="zh-CN" altLang="en-US" sz="2400" b="1" dirty="0">
                <a:solidFill>
                  <a:srgbClr val="000000"/>
                </a:solidFill>
                <a:latin typeface="楷体" panose="02010609060101010101" pitchFamily="49" charset="-122"/>
                <a:ea typeface="楷体" panose="02010609060101010101" pitchFamily="49" charset="-122"/>
              </a:rPr>
              <a:t>   </a:t>
            </a:r>
            <a:r>
              <a:rPr lang="zh-CN" altLang="en-US" sz="2400" b="1" dirty="0">
                <a:solidFill>
                  <a:srgbClr val="FF0000"/>
                </a:solidFill>
                <a:latin typeface="楷体" panose="02010609060101010101" pitchFamily="49" charset="-122"/>
                <a:ea typeface="楷体" panose="02010609060101010101" pitchFamily="49" charset="-122"/>
              </a:rPr>
              <a:t>（</a:t>
            </a:r>
            <a:r>
              <a:rPr lang="en-US" altLang="zh-CN" sz="2400" b="1" dirty="0">
                <a:solidFill>
                  <a:srgbClr val="FF0000"/>
                </a:solidFill>
                <a:latin typeface="楷体" panose="02010609060101010101" pitchFamily="49" charset="-122"/>
                <a:ea typeface="楷体" panose="02010609060101010101" pitchFamily="49" charset="-122"/>
              </a:rPr>
              <a:t>3</a:t>
            </a:r>
            <a:r>
              <a:rPr lang="zh-CN" altLang="en-US" sz="2400" b="1" dirty="0">
                <a:solidFill>
                  <a:srgbClr val="FF0000"/>
                </a:solidFill>
                <a:latin typeface="楷体" panose="02010609060101010101" pitchFamily="49" charset="-122"/>
                <a:ea typeface="楷体" panose="02010609060101010101" pitchFamily="49" charset="-122"/>
              </a:rPr>
              <a:t>）经验总结法</a:t>
            </a:r>
            <a:endParaRPr lang="zh-CN" altLang="en-US" sz="2400" b="1" dirty="0">
              <a:solidFill>
                <a:srgbClr val="FF0000"/>
              </a:solidFill>
              <a:latin typeface="楷体" panose="02010609060101010101" pitchFamily="49" charset="-122"/>
              <a:ea typeface="楷体" panose="02010609060101010101" pitchFamily="49" charset="-122"/>
            </a:endParaRPr>
          </a:p>
          <a:p>
            <a:pPr>
              <a:lnSpc>
                <a:spcPct val="120000"/>
              </a:lnSpc>
              <a:spcBef>
                <a:spcPct val="0"/>
              </a:spcBef>
            </a:pPr>
            <a:r>
              <a:rPr lang="zh-CN" altLang="en-US" sz="2400" b="1" dirty="0">
                <a:solidFill>
                  <a:srgbClr val="000000"/>
                </a:solidFill>
                <a:latin typeface="楷体" panose="02010609060101010101" pitchFamily="49" charset="-122"/>
                <a:ea typeface="楷体" panose="02010609060101010101" pitchFamily="49" charset="-122"/>
              </a:rPr>
              <a:t>    搜集分析和归纳整理初中历史教师校本培训的成功做法和有益经验，为课题的研究提供典型的范例，并揭示经验的实质，使之上升到理性的高度，找出可以利用和借鉴的规律性东西。</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20000"/>
              </a:lnSpc>
              <a:spcBef>
                <a:spcPct val="0"/>
              </a:spcBef>
            </a:pPr>
            <a:r>
              <a:rPr lang="zh-CN" altLang="en-US" sz="2400" b="1" dirty="0">
                <a:solidFill>
                  <a:srgbClr val="FF0000"/>
                </a:solidFill>
                <a:latin typeface="楷体" panose="02010609060101010101" pitchFamily="49" charset="-122"/>
                <a:ea typeface="楷体" panose="02010609060101010101" pitchFamily="49" charset="-122"/>
              </a:rPr>
              <a:t>   （</a:t>
            </a:r>
            <a:r>
              <a:rPr lang="en-US" altLang="zh-CN" sz="2400" b="1" dirty="0">
                <a:solidFill>
                  <a:srgbClr val="FF0000"/>
                </a:solidFill>
                <a:latin typeface="楷体" panose="02010609060101010101" pitchFamily="49" charset="-122"/>
                <a:ea typeface="楷体" panose="02010609060101010101" pitchFamily="49" charset="-122"/>
              </a:rPr>
              <a:t>4</a:t>
            </a:r>
            <a:r>
              <a:rPr lang="zh-CN" altLang="en-US" sz="2400" b="1" dirty="0">
                <a:solidFill>
                  <a:srgbClr val="FF0000"/>
                </a:solidFill>
                <a:latin typeface="楷体" panose="02010609060101010101" pitchFamily="49" charset="-122"/>
                <a:ea typeface="楷体" panose="02010609060101010101" pitchFamily="49" charset="-122"/>
              </a:rPr>
              <a:t>）行动研究法</a:t>
            </a:r>
            <a:endParaRPr lang="zh-CN" altLang="en-US" sz="2400" b="1" dirty="0">
              <a:solidFill>
                <a:srgbClr val="FF0000"/>
              </a:solidFill>
              <a:latin typeface="楷体" panose="02010609060101010101" pitchFamily="49" charset="-122"/>
              <a:ea typeface="楷体" panose="02010609060101010101" pitchFamily="49" charset="-122"/>
            </a:endParaRPr>
          </a:p>
          <a:p>
            <a:pPr>
              <a:lnSpc>
                <a:spcPct val="120000"/>
              </a:lnSpc>
              <a:spcBef>
                <a:spcPct val="0"/>
              </a:spcBef>
            </a:pPr>
            <a:r>
              <a:rPr lang="zh-CN" altLang="en-US" sz="2400" b="1" dirty="0">
                <a:solidFill>
                  <a:srgbClr val="000000"/>
                </a:solidFill>
                <a:latin typeface="楷体" panose="02010609060101010101" pitchFamily="49" charset="-122"/>
                <a:ea typeface="楷体" panose="02010609060101010101" pitchFamily="49" charset="-122"/>
              </a:rPr>
              <a:t>    选择几所具体的学校，通过计划、实施、总结和分析思考等几个环节，认识初中历史教师校本培训的目标、任务，归纳整理出初中历史教师校本培训的操作策略及其新方法、新途径。</a:t>
            </a:r>
            <a:endParaRPr lang="zh-CN" altLang="en-US" sz="2400" b="1" dirty="0">
              <a:solidFill>
                <a:srgbClr val="000000"/>
              </a:solidFill>
              <a:latin typeface="楷体" panose="02010609060101010101" pitchFamily="49" charset="-122"/>
              <a:ea typeface="楷体" panose="02010609060101010101" pitchFamily="49" charset="-122"/>
            </a:endParaRPr>
          </a:p>
          <a:p>
            <a:pPr>
              <a:lnSpc>
                <a:spcPct val="120000"/>
              </a:lnSpc>
              <a:spcBef>
                <a:spcPct val="0"/>
              </a:spcBef>
            </a:pPr>
            <a:endParaRPr lang="zh-CN" altLang="en-US" sz="2000" dirty="0">
              <a:solidFill>
                <a:schemeClr val="tx1"/>
              </a:solidFill>
              <a:latin typeface="楷体" panose="02010609060101010101" pitchFamily="49" charset="-122"/>
              <a:ea typeface="楷体" panose="02010609060101010101" pitchFamily="49"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125413" y="1511300"/>
            <a:ext cx="8893175" cy="3140075"/>
          </a:xfrm>
          <a:prstGeom prst="rect">
            <a:avLst/>
          </a:prstGeom>
          <a:noFill/>
        </p:spPr>
        <p:txBody>
          <a:bodyPr wrap="square" rtlCol="0">
            <a:spAutoFit/>
          </a:bodyPr>
          <a:lstStyle/>
          <a:p>
            <a:pPr algn="l" fontAlgn="base"/>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第五步：总结提练，表述研究成果（</a:t>
            </a:r>
            <a:r>
              <a:rPr lang="zh-CN" altLang="en-US" sz="3200" strike="noStrike" noProof="1">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一书四报告</a:t>
            </a:r>
            <a:r>
              <a:rPr lang="zh-CN" altLang="en-US" sz="32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a:t>
            </a:r>
            <a:endParaRPr lang="zh-CN" altLang="en-US" sz="3200" strike="noStrike" noProof="1">
              <a:solidFill>
                <a:schemeClr val="tx1"/>
              </a:solidFill>
              <a:effectLst>
                <a:outerShdw blurRad="38100" dist="19050" dir="2700000" algn="tl" rotWithShape="0">
                  <a:schemeClr val="dk1">
                    <a:alpha val="40000"/>
                  </a:schemeClr>
                </a:outerShdw>
              </a:effectLst>
              <a:sym typeface="+mn-ea"/>
            </a:endParaRPr>
          </a:p>
          <a:p>
            <a:pPr marL="514350" indent="-514350" algn="l" fontAlgn="base">
              <a:buFont typeface="Arial" panose="020B0604020202020204" pitchFamily="34" charset="0"/>
              <a:buChar char="•"/>
            </a:pP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marL="514350" indent="-514350" algn="l" fontAlgn="base">
              <a:buFont typeface="Arial" panose="020B0604020202020204" pitchFamily="34" charset="0"/>
              <a:buChar char="•"/>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撰写课题申报书</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marL="514350" indent="-514350" algn="l" fontAlgn="base">
              <a:buFont typeface="Arial" panose="020B0604020202020204" pitchFamily="34" charset="0"/>
              <a:buChar char="•"/>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撰写开题报告</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marL="514350" indent="-514350" algn="l" fontAlgn="base">
              <a:buFont typeface="Arial" panose="020B0604020202020204" pitchFamily="34" charset="0"/>
              <a:buChar char="•"/>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撰写中期报告</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a:p>
            <a:pPr marL="514350" indent="-514350" algn="l" fontAlgn="base">
              <a:buFont typeface="Arial" panose="020B0604020202020204" pitchFamily="34" charset="0"/>
              <a:buChar char="•"/>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撰写研究报告</a:t>
            </a:r>
            <a:endPar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endParaRPr>
          </a:p>
          <a:p>
            <a:pPr marL="514350" indent="-514350" algn="l" fontAlgn="base">
              <a:buFont typeface="Arial" panose="020B0604020202020204" pitchFamily="34" charset="0"/>
              <a:buChar char="•"/>
            </a:pPr>
            <a:r>
              <a:rPr lang="zh-CN" altLang="en-US" sz="28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sym typeface="+mn-ea"/>
              </a:rPr>
              <a:t>撰写结题报告</a:t>
            </a:r>
            <a:endParaRPr lang="zh-CN" altLang="en-US" sz="2800" strike="noStrike" noProof="1">
              <a:solidFill>
                <a:schemeClr val="tx1"/>
              </a:solidFill>
              <a:effectLst>
                <a:outerShdw blurRad="38100" dist="19050" dir="2700000" algn="tl" rotWithShape="0">
                  <a:schemeClr val="dk1">
                    <a:alpha val="40000"/>
                  </a:schemeClr>
                </a:outerShdw>
              </a:effectLst>
              <a:sym typeface="+mn-ea"/>
            </a:endParaRPr>
          </a:p>
        </p:txBody>
      </p:sp>
      <p:sp>
        <p:nvSpPr>
          <p:cNvPr id="55299" name="文本框 2"/>
          <p:cNvSpPr txBox="1"/>
          <p:nvPr/>
        </p:nvSpPr>
        <p:spPr>
          <a:xfrm>
            <a:off x="177800" y="352425"/>
            <a:ext cx="6226175" cy="946150"/>
          </a:xfrm>
          <a:prstGeom prst="rect">
            <a:avLst/>
          </a:prstGeom>
          <a:noFill/>
          <a:ln w="9525">
            <a:noFill/>
          </a:ln>
        </p:spPr>
        <p:txBody>
          <a:bodyPr wrap="square" anchor="t">
            <a:spAutoFit/>
          </a:bodyPr>
          <a:lstStyle/>
          <a:p>
            <a:pPr lvl="0" indent="0" defTabSz="914400" fontAlgn="ctr">
              <a:lnSpc>
                <a:spcPct val="140000"/>
              </a:lnSpc>
            </a:pPr>
            <a:r>
              <a:rPr lang="zh-CN" altLang="en-US" sz="4000" b="1" dirty="0">
                <a:latin typeface="Arial" panose="020B0604020202020204" pitchFamily="34" charset="0"/>
                <a:ea typeface="宋体" panose="02010600030101010101" pitchFamily="2" charset="-122"/>
                <a:sym typeface="宋体" panose="02010600030101010101" pitchFamily="2" charset="-122"/>
              </a:rPr>
              <a:t>课题研究</a:t>
            </a:r>
            <a:r>
              <a:rPr lang="en-US" altLang="zh-CN" sz="4000" b="1" dirty="0">
                <a:latin typeface="Arial" panose="020B0604020202020204" pitchFamily="34" charset="0"/>
                <a:ea typeface="宋体" panose="02010600030101010101" pitchFamily="2" charset="-122"/>
                <a:sym typeface="宋体" panose="02010600030101010101" pitchFamily="2" charset="-122"/>
              </a:rPr>
              <a:t>“</a:t>
            </a:r>
            <a:r>
              <a:rPr lang="zh-CN" altLang="en-US" sz="4000" b="1" dirty="0">
                <a:latin typeface="Arial" panose="020B0604020202020204" pitchFamily="34" charset="0"/>
                <a:ea typeface="宋体" panose="02010600030101010101" pitchFamily="2" charset="-122"/>
                <a:sym typeface="宋体" panose="02010600030101010101" pitchFamily="2" charset="-122"/>
              </a:rPr>
              <a:t>五步走</a:t>
            </a:r>
            <a:r>
              <a:rPr lang="en-US" altLang="zh-CN" sz="4000" b="1" dirty="0">
                <a:latin typeface="Arial" panose="020B0604020202020204" pitchFamily="34" charset="0"/>
                <a:ea typeface="宋体" panose="02010600030101010101" pitchFamily="2" charset="-122"/>
                <a:sym typeface="宋体" panose="02010600030101010101" pitchFamily="2" charset="-122"/>
              </a:rPr>
              <a:t>”</a:t>
            </a:r>
            <a:endParaRPr lang="en-US" altLang="zh-CN" sz="4000" b="1" dirty="0">
              <a:latin typeface="Arial" panose="020B0604020202020204" pitchFamily="34" charset="0"/>
              <a:ea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descr="MAIN201809280854000323111245260_WPS图片"/>
          <p:cNvPicPr>
            <a:picLocks noChangeAspect="1"/>
          </p:cNvPicPr>
          <p:nvPr/>
        </p:nvPicPr>
        <p:blipFill>
          <a:blip r:embed="rId1"/>
          <a:stretch>
            <a:fillRect/>
          </a:stretch>
        </p:blipFill>
        <p:spPr>
          <a:xfrm>
            <a:off x="-18415" y="-15875"/>
            <a:ext cx="5865495" cy="3483610"/>
          </a:xfrm>
          <a:prstGeom prst="rect">
            <a:avLst/>
          </a:prstGeom>
        </p:spPr>
      </p:pic>
      <p:sp>
        <p:nvSpPr>
          <p:cNvPr id="6" name="文本框 5"/>
          <p:cNvSpPr txBox="1"/>
          <p:nvPr/>
        </p:nvSpPr>
        <p:spPr>
          <a:xfrm>
            <a:off x="-18415" y="3112135"/>
            <a:ext cx="6102985" cy="3122930"/>
          </a:xfrm>
          <a:prstGeom prst="rect">
            <a:avLst/>
          </a:prstGeom>
          <a:noFill/>
        </p:spPr>
        <p:txBody>
          <a:bodyPr wrap="square" rtlCol="0">
            <a:spAutoFit/>
          </a:bodyPr>
          <a:p>
            <a:r>
              <a:rPr lang="zh-CN" altLang="en-US" sz="1200" b="1">
                <a:solidFill>
                  <a:schemeClr val="tx1"/>
                </a:solidFill>
              </a:rPr>
              <a:t>1、教师是人类灵魂的工程师，</a:t>
            </a:r>
            <a:endParaRPr lang="zh-CN" altLang="en-US" sz="1200" b="1">
              <a:solidFill>
                <a:schemeClr val="tx1"/>
              </a:solidFill>
            </a:endParaRPr>
          </a:p>
          <a:p>
            <a:endParaRPr lang="zh-CN" altLang="en-US" sz="1200" b="1">
              <a:solidFill>
                <a:schemeClr val="tx1"/>
              </a:solidFill>
            </a:endParaRPr>
          </a:p>
          <a:p>
            <a:r>
              <a:rPr lang="zh-CN" altLang="en-US" sz="1200" b="1">
                <a:solidFill>
                  <a:schemeClr val="tx1"/>
                </a:solidFill>
              </a:rPr>
              <a:t>2、让广大教师享有应有的社会声望</a:t>
            </a:r>
            <a:endParaRPr lang="zh-CN" altLang="en-US" sz="1200" b="1">
              <a:solidFill>
                <a:schemeClr val="tx1"/>
              </a:solidFill>
            </a:endParaRPr>
          </a:p>
          <a:p>
            <a:r>
              <a:rPr lang="zh-CN" altLang="en-US" sz="1200" b="1">
                <a:solidFill>
                  <a:schemeClr val="tx1"/>
                </a:solidFill>
              </a:rPr>
              <a:t>3、9个“坚持”</a:t>
            </a:r>
            <a:endParaRPr lang="zh-CN" altLang="en-US" sz="1200" b="1">
              <a:solidFill>
                <a:schemeClr val="tx1"/>
              </a:solidFill>
            </a:endParaRPr>
          </a:p>
          <a:p>
            <a:r>
              <a:rPr lang="zh-CN" altLang="en-US" sz="1200" b="1">
                <a:solidFill>
                  <a:schemeClr val="tx1"/>
                </a:solidFill>
              </a:rPr>
              <a:t>坚持党对教育事业的全面领导，坚持把立德树人作为根本任务，坚持优先发展教育事业，坚持社会主义办学方向，坚持扎根中国大地办教育，坚持以人民为中心发展教育，坚持深化教育改革创新，坚持把服务中华民族伟大复兴作为教育的重要使命，坚持把教师队伍建设作为基础工作。</a:t>
            </a:r>
            <a:endParaRPr lang="zh-CN" altLang="en-US" sz="1200" b="1">
              <a:solidFill>
                <a:schemeClr val="tx1"/>
              </a:solidFill>
            </a:endParaRPr>
          </a:p>
          <a:p>
            <a:r>
              <a:rPr lang="zh-CN" altLang="en-US" sz="1200" b="1">
                <a:solidFill>
                  <a:schemeClr val="tx1"/>
                </a:solidFill>
              </a:rPr>
              <a:t>4、培养什么人，是教育的首要问题</a:t>
            </a:r>
            <a:endParaRPr lang="zh-CN" altLang="en-US" sz="1200" b="1">
              <a:solidFill>
                <a:schemeClr val="tx1"/>
              </a:solidFill>
            </a:endParaRPr>
          </a:p>
          <a:p>
            <a:r>
              <a:rPr lang="zh-CN" altLang="en-US" sz="1200" b="1">
                <a:solidFill>
                  <a:schemeClr val="tx1"/>
                </a:solidFill>
              </a:rPr>
              <a:t>培养什么人，是教育的首要问题。我国是中国共产党领导的社会主义国家，这就决定了我们的教育必须把培养社会主义建设者和接班人作为根本任务，培养一代又一代拥护中国共产党领导和我国社会主义制度、立志为中国特色社会主义奋斗终身的有用人才。</a:t>
            </a:r>
            <a:endParaRPr lang="zh-CN" altLang="en-US" sz="1200" b="1">
              <a:solidFill>
                <a:schemeClr val="tx1"/>
              </a:solidFill>
            </a:endParaRPr>
          </a:p>
          <a:p>
            <a:r>
              <a:rPr lang="zh-CN" altLang="en-US" sz="1200" b="1">
                <a:solidFill>
                  <a:schemeClr val="tx1"/>
                </a:solidFill>
              </a:rPr>
              <a:t>5、6个“下功夫”</a:t>
            </a:r>
            <a:endParaRPr lang="zh-CN" altLang="en-US" sz="1200" b="1">
              <a:solidFill>
                <a:schemeClr val="tx1"/>
              </a:solidFill>
            </a:endParaRPr>
          </a:p>
          <a:p>
            <a:r>
              <a:rPr lang="zh-CN" altLang="en-US" sz="1200" b="1">
                <a:solidFill>
                  <a:schemeClr val="tx1"/>
                </a:solidFill>
              </a:rPr>
              <a:t>“要在坚定理想信念上下功夫”“要在厚植爱国主义情怀上下功夫”“要在加强品德修养上下功夫”“要在增长知识见识上下功夫”“要在培养奋斗精神上下功夫”“要在增强综合素质上下功夫”</a:t>
            </a:r>
            <a:endParaRPr lang="zh-CN" altLang="en-US" sz="1200" b="1">
              <a:solidFill>
                <a:schemeClr val="tx1"/>
              </a:solidFill>
            </a:endParaRPr>
          </a:p>
          <a:p>
            <a:r>
              <a:rPr lang="zh-CN" altLang="en-US" sz="500"/>
              <a:t>6</a:t>
            </a:r>
            <a:endParaRPr lang="zh-CN" altLang="en-US"/>
          </a:p>
        </p:txBody>
      </p:sp>
      <p:sp>
        <p:nvSpPr>
          <p:cNvPr id="7" name="文本框 6"/>
          <p:cNvSpPr txBox="1"/>
          <p:nvPr/>
        </p:nvSpPr>
        <p:spPr>
          <a:xfrm>
            <a:off x="6228080" y="1030605"/>
            <a:ext cx="2467610" cy="5169535"/>
          </a:xfrm>
          <a:prstGeom prst="rect">
            <a:avLst/>
          </a:prstGeom>
          <a:noFill/>
        </p:spPr>
        <p:txBody>
          <a:bodyPr wrap="square" rtlCol="0">
            <a:spAutoFit/>
          </a:bodyPr>
          <a:p>
            <a:r>
              <a:rPr lang="en-US" altLang="zh-CN" sz="1000" b="1">
                <a:sym typeface="+mn-ea"/>
              </a:rPr>
              <a:t>6.</a:t>
            </a:r>
            <a:r>
              <a:rPr lang="zh-CN" altLang="en-US" sz="1000" b="1">
                <a:sym typeface="+mn-ea"/>
              </a:rPr>
              <a:t>凡是不利于实现这个目标的做法都要坚决改过来</a:t>
            </a:r>
            <a:endParaRPr lang="zh-CN" altLang="en-US" sz="1000" b="1"/>
          </a:p>
          <a:p>
            <a:r>
              <a:rPr lang="zh-CN" altLang="en-US" sz="1000" b="1">
                <a:sym typeface="+mn-ea"/>
              </a:rPr>
              <a:t>     要把立德树人融入思想道德教育、文化知识教育、社会实践教育各环节，贯穿基础教育、职业教育、高等教育各领域，学科体系、教学体系、教材体系、管理体系要围绕这个目标来设计，教师要围绕这个目标来教，学生要围绕这个目标来学。凡是不利于实现这个目标的做法都要坚决改过来。</a:t>
            </a:r>
            <a:endParaRPr lang="zh-CN" altLang="en-US" sz="1000" b="1"/>
          </a:p>
          <a:p>
            <a:endParaRPr lang="zh-CN" altLang="en-US" sz="1000" b="1"/>
          </a:p>
          <a:p>
            <a:r>
              <a:rPr lang="zh-CN" altLang="en-US" sz="1000" b="1">
                <a:sym typeface="+mn-ea"/>
              </a:rPr>
              <a:t>7、人民教师无上光荣，每个教师都要珍惜这份光荣</a:t>
            </a:r>
            <a:endParaRPr lang="zh-CN" altLang="en-US" sz="1000" b="1"/>
          </a:p>
          <a:p>
            <a:r>
              <a:rPr lang="zh-CN" altLang="en-US" sz="1000" b="1">
                <a:sym typeface="+mn-ea"/>
              </a:rPr>
              <a:t>     人民教师无上光荣，每个教师都要珍惜这份光荣，爱惜这份职业，严格要求自己，不断完善自己。做老师就要执着于教书育人，有热爱教育的定力、淡泊名利的坚守。</a:t>
            </a:r>
            <a:endParaRPr lang="zh-CN" altLang="en-US" sz="1000" b="1"/>
          </a:p>
          <a:p>
            <a:r>
              <a:rPr lang="zh-CN" altLang="en-US" sz="1000" b="1">
                <a:sym typeface="+mn-ea"/>
              </a:rPr>
              <a:t>8、克服唯分数、唯升学、唯文凭、唯论文、唯帽子</a:t>
            </a:r>
            <a:endParaRPr lang="zh-CN" altLang="en-US" sz="1000" b="1"/>
          </a:p>
          <a:p>
            <a:r>
              <a:rPr lang="zh-CN" altLang="en-US" sz="1000" b="1">
                <a:sym typeface="+mn-ea"/>
              </a:rPr>
              <a:t>    要深化教育体制改革，健全立德树人落实机制，扭转不科学的教育评价导向，坚决克服唯分数、唯升学、唯文凭、唯论文、唯帽子的顽瘴痼疾，从根本上解决教育评价指挥棒问题。</a:t>
            </a:r>
            <a:endParaRPr lang="zh-CN" altLang="en-US" sz="1000" b="1"/>
          </a:p>
          <a:p>
            <a:r>
              <a:rPr lang="zh-CN" altLang="en-US" sz="1000" b="1">
                <a:sym typeface="+mn-ea"/>
              </a:rPr>
              <a:t>9、思想政治工作是学校各项工作的生命线</a:t>
            </a:r>
            <a:endParaRPr lang="zh-CN" altLang="en-US" sz="1000" b="1"/>
          </a:p>
          <a:p>
            <a:r>
              <a:rPr lang="zh-CN" altLang="en-US" sz="1000" b="1">
                <a:sym typeface="+mn-ea"/>
              </a:rPr>
              <a:t>10、要给孩子讲好“人生第一课”办好教育事业，家庭、学校、政府、社会都有责任。家庭是人生的第一所学校，家长是孩子的第一任老师，要给孩子讲好“人生第一课”，帮助扣好人生第一粒扣子</a:t>
            </a:r>
            <a:r>
              <a:rPr lang="en-US" altLang="zh-CN" sz="1000" b="1">
                <a:sym typeface="+mn-ea"/>
              </a:rPr>
              <a:t>.</a:t>
            </a:r>
            <a:endParaRPr lang="en-US" altLang="zh-CN" sz="1000" b="1">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图片 1433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4338" name="标题 14337"/>
          <p:cNvSpPr>
            <a:spLocks noGrp="1"/>
          </p:cNvSpPr>
          <p:nvPr>
            <p:ph type="ctrTitle"/>
          </p:nvPr>
        </p:nvSpPr>
        <p:spPr>
          <a:xfrm>
            <a:off x="685800" y="2130425"/>
            <a:ext cx="7772400" cy="1470025"/>
          </a:xfrm>
          <a:solidFill>
            <a:srgbClr val="CCFFCC">
              <a:alpha val="100000"/>
            </a:srgbClr>
          </a:solidFill>
        </p:spPr>
        <p:txBody>
          <a:bodyPr anchor="ctr"/>
          <a:lstStyle/>
          <a:p>
            <a:pPr defTabSz="914400" fontAlgn="base"/>
            <a:r>
              <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rPr>
              <a:t>二）如何撰写申报评审书</a:t>
            </a:r>
            <a:endPar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图片 717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57346" name="标题 7169"/>
          <p:cNvSpPr>
            <a:spLocks noGrp="1"/>
          </p:cNvSpPr>
          <p:nvPr>
            <p:ph type="title"/>
          </p:nvPr>
        </p:nvSpPr>
        <p:spPr>
          <a:xfrm>
            <a:off x="468313" y="1268413"/>
            <a:ext cx="8229600" cy="868362"/>
          </a:xfrm>
        </p:spPr>
        <p:txBody>
          <a:bodyPr anchor="ctr"/>
          <a:lstStyle/>
          <a:p>
            <a:pPr algn="l"/>
            <a:r>
              <a:rPr lang="zh-CN" altLang="en-US" sz="3000" b="1" dirty="0">
                <a:solidFill>
                  <a:srgbClr val="3333FF"/>
                </a:solidFill>
              </a:rPr>
              <a:t>各级教育科学规划课题是怎么分类的？</a:t>
            </a:r>
            <a:endParaRPr lang="zh-CN" altLang="en-US" sz="3000" b="1" dirty="0">
              <a:solidFill>
                <a:srgbClr val="3333FF"/>
              </a:solidFill>
            </a:endParaRPr>
          </a:p>
        </p:txBody>
      </p:sp>
      <p:sp>
        <p:nvSpPr>
          <p:cNvPr id="7171" name="内容占位符 7170"/>
          <p:cNvSpPr>
            <a:spLocks noGrp="1"/>
          </p:cNvSpPr>
          <p:nvPr>
            <p:ph idx="1"/>
          </p:nvPr>
        </p:nvSpPr>
        <p:spPr>
          <a:xfrm>
            <a:off x="684213" y="2276475"/>
            <a:ext cx="7920037" cy="3849688"/>
          </a:xfrm>
        </p:spPr>
        <p:txBody>
          <a:bodyPr anchor="t"/>
          <a:lstStyle/>
          <a:p>
            <a:pPr>
              <a:lnSpc>
                <a:spcPct val="130000"/>
              </a:lnSpc>
            </a:pPr>
            <a:r>
              <a:rPr lang="zh-CN" altLang="en-US" sz="2600" b="1" dirty="0">
                <a:latin typeface="宋体" panose="02010600030101010101" pitchFamily="2" charset="-122"/>
              </a:rPr>
              <a:t>区级教育科学规划课题</a:t>
            </a:r>
            <a:endParaRPr lang="zh-CN" altLang="en-US" sz="2600" b="1" dirty="0">
              <a:latin typeface="宋体" panose="02010600030101010101" pitchFamily="2" charset="-122"/>
            </a:endParaRPr>
          </a:p>
          <a:p>
            <a:pPr>
              <a:lnSpc>
                <a:spcPct val="130000"/>
              </a:lnSpc>
            </a:pPr>
            <a:r>
              <a:rPr lang="zh-CN" altLang="en-US" sz="2600" b="1" dirty="0">
                <a:latin typeface="宋体" panose="02010600030101010101" pitchFamily="2" charset="-122"/>
              </a:rPr>
              <a:t>市级教育科学规划课题</a:t>
            </a:r>
            <a:endParaRPr lang="zh-CN" altLang="en-US" sz="2600" b="1" dirty="0">
              <a:latin typeface="宋体" panose="02010600030101010101" pitchFamily="2" charset="-122"/>
            </a:endParaRPr>
          </a:p>
          <a:p>
            <a:pPr>
              <a:lnSpc>
                <a:spcPct val="130000"/>
              </a:lnSpc>
            </a:pPr>
            <a:r>
              <a:rPr lang="zh-CN" altLang="en-US" sz="2600" b="1" dirty="0">
                <a:latin typeface="宋体" panose="02010600030101010101" pitchFamily="2" charset="-122"/>
              </a:rPr>
              <a:t>省（自治区）教育科学规划课题</a:t>
            </a:r>
            <a:endParaRPr lang="zh-CN" altLang="en-US" sz="2600" b="1" dirty="0">
              <a:latin typeface="宋体" panose="02010600030101010101" pitchFamily="2" charset="-122"/>
            </a:endParaRPr>
          </a:p>
          <a:p>
            <a:pPr>
              <a:lnSpc>
                <a:spcPct val="130000"/>
              </a:lnSpc>
            </a:pPr>
            <a:r>
              <a:rPr lang="zh-CN" altLang="en-US" sz="2600" b="1" dirty="0">
                <a:latin typeface="宋体" panose="02010600030101010101" pitchFamily="2" charset="-122"/>
              </a:rPr>
              <a:t>全国教育科学规划课题</a:t>
            </a:r>
            <a:endParaRPr lang="zh-CN" altLang="en-US" sz="2600" b="1" dirty="0">
              <a:latin typeface="宋体" panose="02010600030101010101" pitchFamily="2" charset="-122"/>
            </a:endParaRPr>
          </a:p>
          <a:p>
            <a:pPr>
              <a:buNone/>
            </a:pPr>
            <a:r>
              <a:rPr lang="zh-CN" altLang="en-US" b="1" dirty="0">
                <a:latin typeface="宋体" panose="02010600030101010101" pitchFamily="2" charset="-122"/>
              </a:rPr>
              <a:t>    </a:t>
            </a:r>
            <a:endParaRPr lang="zh-CN" altLang="en-US"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xEl>
                                              <p:charRg st="0" end="14"/>
                                            </p:txEl>
                                          </p:spTgt>
                                        </p:tgtEl>
                                        <p:attrNameLst>
                                          <p:attrName>style.visibility</p:attrName>
                                        </p:attrNameLst>
                                      </p:cBhvr>
                                      <p:to>
                                        <p:strVal val="visible"/>
                                      </p:to>
                                    </p:set>
                                    <p:animEffect transition="in" filter="checkerboard(across)">
                                      <p:cBhvr>
                                        <p:cTn id="7" dur="2000"/>
                                        <p:tgtEl>
                                          <p:spTgt spid="7171">
                                            <p:txEl>
                                              <p:charRg st="0" end="14"/>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7171">
                                            <p:txEl>
                                              <p:charRg st="14" end="25"/>
                                            </p:txEl>
                                          </p:spTgt>
                                        </p:tgtEl>
                                        <p:attrNameLst>
                                          <p:attrName>style.visibility</p:attrName>
                                        </p:attrNameLst>
                                      </p:cBhvr>
                                      <p:to>
                                        <p:strVal val="visible"/>
                                      </p:to>
                                    </p:set>
                                    <p:animEffect transition="in" filter="checkerboard(across)">
                                      <p:cBhvr>
                                        <p:cTn id="10" dur="2000"/>
                                        <p:tgtEl>
                                          <p:spTgt spid="7171">
                                            <p:txEl>
                                              <p:charRg st="14" end="25"/>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171">
                                            <p:txEl>
                                              <p:charRg st="25" end="40"/>
                                            </p:txEl>
                                          </p:spTgt>
                                        </p:tgtEl>
                                        <p:attrNameLst>
                                          <p:attrName>style.visibility</p:attrName>
                                        </p:attrNameLst>
                                      </p:cBhvr>
                                      <p:to>
                                        <p:strVal val="visible"/>
                                      </p:to>
                                    </p:set>
                                    <p:animEffect transition="in" filter="checkerboard(across)">
                                      <p:cBhvr>
                                        <p:cTn id="13" dur="2000"/>
                                        <p:tgtEl>
                                          <p:spTgt spid="7171">
                                            <p:txEl>
                                              <p:charRg st="25" end="40"/>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7171">
                                            <p:txEl>
                                              <p:charRg st="40" end="51"/>
                                            </p:txEl>
                                          </p:spTgt>
                                        </p:tgtEl>
                                        <p:attrNameLst>
                                          <p:attrName>style.visibility</p:attrName>
                                        </p:attrNameLst>
                                      </p:cBhvr>
                                      <p:to>
                                        <p:strVal val="visible"/>
                                      </p:to>
                                    </p:set>
                                    <p:animEffect transition="in" filter="checkerboard(across)">
                                      <p:cBhvr>
                                        <p:cTn id="16" dur="2000"/>
                                        <p:tgtEl>
                                          <p:spTgt spid="7171">
                                            <p:txEl>
                                              <p:charRg st="40" end="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图片 819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58370" name="标题 8193"/>
          <p:cNvSpPr>
            <a:spLocks noGrp="1"/>
          </p:cNvSpPr>
          <p:nvPr>
            <p:ph type="title"/>
          </p:nvPr>
        </p:nvSpPr>
        <p:spPr>
          <a:xfrm>
            <a:off x="468313" y="836613"/>
            <a:ext cx="8229600" cy="796925"/>
          </a:xfrm>
        </p:spPr>
        <p:txBody>
          <a:bodyPr anchor="ctr"/>
          <a:lstStyle/>
          <a:p>
            <a:pPr algn="l"/>
            <a:r>
              <a:rPr lang="zh-CN" altLang="en-US" sz="3000" b="1" dirty="0">
                <a:solidFill>
                  <a:srgbClr val="3333FF"/>
                </a:solidFill>
              </a:rPr>
              <a:t>申报书的内容</a:t>
            </a:r>
            <a:endParaRPr lang="zh-CN" altLang="en-US" sz="3000" b="1" dirty="0">
              <a:solidFill>
                <a:srgbClr val="3333FF"/>
              </a:solidFill>
            </a:endParaRPr>
          </a:p>
        </p:txBody>
      </p:sp>
      <p:sp>
        <p:nvSpPr>
          <p:cNvPr id="8195" name="内容占位符 8194"/>
          <p:cNvSpPr>
            <a:spLocks noGrp="1"/>
          </p:cNvSpPr>
          <p:nvPr>
            <p:ph idx="1"/>
          </p:nvPr>
        </p:nvSpPr>
        <p:spPr>
          <a:xfrm>
            <a:off x="755650" y="1600200"/>
            <a:ext cx="7931150" cy="4525963"/>
          </a:xfrm>
        </p:spPr>
        <p:txBody>
          <a:bodyPr anchor="t"/>
          <a:lstStyle/>
          <a:p>
            <a:pPr>
              <a:lnSpc>
                <a:spcPct val="11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课题名称</a:t>
            </a:r>
            <a:endParaRPr lang="zh-CN" altLang="en-US" sz="2600" b="1">
              <a:latin typeface="宋体" panose="02010600030101010101" pitchFamily="2" charset="-122"/>
            </a:endParaRPr>
          </a:p>
          <a:p>
            <a:pPr>
              <a:lnSpc>
                <a:spcPct val="11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课题的核心概念及其界定</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国内外同一研究领域现状与研究的价值</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4.</a:t>
            </a:r>
            <a:r>
              <a:rPr lang="zh-CN" altLang="en-US" sz="2600" b="1" dirty="0">
                <a:latin typeface="宋体" panose="02010600030101010101" pitchFamily="2" charset="-122"/>
              </a:rPr>
              <a:t>研究的目标、内容（或子课题设计）与重点</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5.</a:t>
            </a:r>
            <a:r>
              <a:rPr lang="zh-CN" altLang="en-US" sz="2600" b="1" dirty="0">
                <a:latin typeface="宋体" panose="02010600030101010101" pitchFamily="2" charset="-122"/>
              </a:rPr>
              <a:t>研究的思路、过程与方法</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6.</a:t>
            </a:r>
            <a:r>
              <a:rPr lang="zh-CN" altLang="en-US" sz="2600" b="1" dirty="0">
                <a:latin typeface="宋体" panose="02010600030101010101" pitchFamily="2" charset="-122"/>
              </a:rPr>
              <a:t>主要观点与可能的创新之处</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7.</a:t>
            </a:r>
            <a:r>
              <a:rPr lang="zh-CN" altLang="en-US" sz="2600" b="1" dirty="0">
                <a:latin typeface="宋体" panose="02010600030101010101" pitchFamily="2" charset="-122"/>
              </a:rPr>
              <a:t>预期研究成果</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8.</a:t>
            </a:r>
            <a:r>
              <a:rPr lang="zh-CN" altLang="en-US" sz="2600" b="1" dirty="0">
                <a:latin typeface="宋体" panose="02010600030101010101" pitchFamily="2" charset="-122"/>
              </a:rPr>
              <a:t>完成研究任务的可行性分析</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edge">
                                      <p:cBhvr>
                                        <p:cTn id="7" dur="1000"/>
                                        <p:tgtEl>
                                          <p:spTgt spid="8195">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wedge">
                                      <p:cBhvr>
                                        <p:cTn id="10" dur="1000"/>
                                        <p:tgtEl>
                                          <p:spTgt spid="8195">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wedge">
                                      <p:cBhvr>
                                        <p:cTn id="13" dur="1000"/>
                                        <p:tgtEl>
                                          <p:spTgt spid="8195">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wedge">
                                      <p:cBhvr>
                                        <p:cTn id="16" dur="1000"/>
                                        <p:tgtEl>
                                          <p:spTgt spid="8195">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Effect transition="in" filter="wedge">
                                      <p:cBhvr>
                                        <p:cTn id="19" dur="1000"/>
                                        <p:tgtEl>
                                          <p:spTgt spid="8195">
                                            <p:txEl>
                                              <p:pRg st="4" end="4"/>
                                            </p:txEl>
                                          </p:spTgt>
                                        </p:tgtEl>
                                      </p:cBhvr>
                                    </p:animEffect>
                                  </p:childTnLst>
                                </p:cTn>
                              </p:par>
                              <p:par>
                                <p:cTn id="20" presetID="20" presetClass="entr" presetSubtype="0" fill="hold" nodeType="withEffect">
                                  <p:stCondLst>
                                    <p:cond delay="0"/>
                                  </p:stCondLst>
                                  <p:childTnLst>
                                    <p:set>
                                      <p:cBhvr>
                                        <p:cTn id="21" dur="1" fill="hold">
                                          <p:stCondLst>
                                            <p:cond delay="0"/>
                                          </p:stCondLst>
                                        </p:cTn>
                                        <p:tgtEl>
                                          <p:spTgt spid="8195">
                                            <p:txEl>
                                              <p:pRg st="5" end="5"/>
                                            </p:txEl>
                                          </p:spTgt>
                                        </p:tgtEl>
                                        <p:attrNameLst>
                                          <p:attrName>style.visibility</p:attrName>
                                        </p:attrNameLst>
                                      </p:cBhvr>
                                      <p:to>
                                        <p:strVal val="visible"/>
                                      </p:to>
                                    </p:set>
                                    <p:animEffect transition="in" filter="wedge">
                                      <p:cBhvr>
                                        <p:cTn id="22" dur="1000"/>
                                        <p:tgtEl>
                                          <p:spTgt spid="8195">
                                            <p:txEl>
                                              <p:pRg st="5" end="5"/>
                                            </p:txEl>
                                          </p:spTgt>
                                        </p:tgtEl>
                                      </p:cBhvr>
                                    </p:animEffect>
                                  </p:childTnLst>
                                </p:cTn>
                              </p:par>
                              <p:par>
                                <p:cTn id="23" presetID="20" presetClass="entr" presetSubtype="0" fill="hold" nodeType="withEffect">
                                  <p:stCondLst>
                                    <p:cond delay="0"/>
                                  </p:stCondLst>
                                  <p:childTnLst>
                                    <p:set>
                                      <p:cBhvr>
                                        <p:cTn id="24" dur="1" fill="hold">
                                          <p:stCondLst>
                                            <p:cond delay="0"/>
                                          </p:stCondLst>
                                        </p:cTn>
                                        <p:tgtEl>
                                          <p:spTgt spid="8195">
                                            <p:txEl>
                                              <p:pRg st="6" end="6"/>
                                            </p:txEl>
                                          </p:spTgt>
                                        </p:tgtEl>
                                        <p:attrNameLst>
                                          <p:attrName>style.visibility</p:attrName>
                                        </p:attrNameLst>
                                      </p:cBhvr>
                                      <p:to>
                                        <p:strVal val="visible"/>
                                      </p:to>
                                    </p:set>
                                    <p:animEffect transition="in" filter="wedge">
                                      <p:cBhvr>
                                        <p:cTn id="25" dur="1000"/>
                                        <p:tgtEl>
                                          <p:spTgt spid="8195">
                                            <p:txEl>
                                              <p:pRg st="6" end="6"/>
                                            </p:txEl>
                                          </p:spTgt>
                                        </p:tgtEl>
                                      </p:cBhvr>
                                    </p:animEffect>
                                  </p:childTnLst>
                                </p:cTn>
                              </p:par>
                              <p:par>
                                <p:cTn id="26" presetID="20" presetClass="entr" presetSubtype="0" fill="hold" nodeType="withEffect">
                                  <p:stCondLst>
                                    <p:cond delay="0"/>
                                  </p:stCondLst>
                                  <p:childTnLst>
                                    <p:set>
                                      <p:cBhvr>
                                        <p:cTn id="27" dur="1" fill="hold">
                                          <p:stCondLst>
                                            <p:cond delay="0"/>
                                          </p:stCondLst>
                                        </p:cTn>
                                        <p:tgtEl>
                                          <p:spTgt spid="8195">
                                            <p:txEl>
                                              <p:pRg st="7" end="7"/>
                                            </p:txEl>
                                          </p:spTgt>
                                        </p:tgtEl>
                                        <p:attrNameLst>
                                          <p:attrName>style.visibility</p:attrName>
                                        </p:attrNameLst>
                                      </p:cBhvr>
                                      <p:to>
                                        <p:strVal val="visible"/>
                                      </p:to>
                                    </p:set>
                                    <p:animEffect transition="in" filter="wedge">
                                      <p:cBhvr>
                                        <p:cTn id="28" dur="10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图片 1024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59394" name="标题 10241"/>
          <p:cNvSpPr>
            <a:spLocks noGrp="1"/>
          </p:cNvSpPr>
          <p:nvPr>
            <p:ph type="title"/>
          </p:nvPr>
        </p:nvSpPr>
        <p:spPr>
          <a:xfrm>
            <a:off x="539750" y="908050"/>
            <a:ext cx="8158163" cy="725488"/>
          </a:xfrm>
        </p:spPr>
        <p:txBody>
          <a:bodyPr anchor="ctr"/>
          <a:lstStyle/>
          <a:p>
            <a:pPr algn="l"/>
            <a:r>
              <a:rPr lang="zh-CN" altLang="en-US" sz="3000" b="1" dirty="0">
                <a:solidFill>
                  <a:srgbClr val="3333FF"/>
                </a:solidFill>
              </a:rPr>
              <a:t>一是课题的核心概念如何界定？</a:t>
            </a:r>
            <a:endParaRPr lang="zh-CN" altLang="en-US" sz="3000" b="1" dirty="0">
              <a:solidFill>
                <a:srgbClr val="3333FF"/>
              </a:solidFill>
            </a:endParaRPr>
          </a:p>
        </p:txBody>
      </p:sp>
      <p:sp>
        <p:nvSpPr>
          <p:cNvPr id="10243" name="文本占位符 10242"/>
          <p:cNvSpPr>
            <a:spLocks noGrp="1"/>
          </p:cNvSpPr>
          <p:nvPr>
            <p:ph idx="1"/>
          </p:nvPr>
        </p:nvSpPr>
        <p:spPr>
          <a:xfrm>
            <a:off x="395288" y="1600200"/>
            <a:ext cx="8291513" cy="4708525"/>
          </a:xfrm>
        </p:spPr>
        <p:txBody>
          <a:bodyPr/>
          <a:lstStyle/>
          <a:p>
            <a:pPr fontAlgn="base">
              <a:lnSpc>
                <a:spcPct val="130000"/>
              </a:lnSpc>
            </a:pPr>
            <a:r>
              <a:rPr lang="zh-CN" altLang="en-US" sz="2600" b="1" strike="noStrike" noProof="1">
                <a:solidFill>
                  <a:srgbClr val="800000"/>
                </a:solidFill>
                <a:latin typeface="宋体" panose="02010600030101010101" pitchFamily="2" charset="-122"/>
              </a:rPr>
              <a:t>核心概念</a:t>
            </a:r>
            <a:r>
              <a:rPr lang="zh-CN" altLang="en-US" sz="2600" b="1" strike="noStrike" noProof="1">
                <a:latin typeface="宋体" panose="02010600030101010101" pitchFamily="2" charset="-122"/>
              </a:rPr>
              <a:t>是课题名称与方案中所表达的最重要的研究内容的聚焦。核心概念的界定通常从两个方面进行：</a:t>
            </a:r>
            <a:r>
              <a:rPr lang="zh-CN" altLang="en-US" sz="2600" b="1" strike="noStrike" noProof="1">
                <a:solidFill>
                  <a:srgbClr val="800000"/>
                </a:solidFill>
                <a:latin typeface="宋体" panose="02010600030101010101" pitchFamily="2" charset="-122"/>
              </a:rPr>
              <a:t>一般性含义</a:t>
            </a:r>
            <a:r>
              <a:rPr lang="zh-CN" altLang="en-US" sz="2600" b="1" strike="noStrike" noProof="1">
                <a:latin typeface="宋体" panose="02010600030101010101" pitchFamily="2" charset="-122"/>
              </a:rPr>
              <a:t>（原意解读）和在本课题中的</a:t>
            </a:r>
            <a:r>
              <a:rPr lang="zh-CN" altLang="en-US" sz="2600" b="1" strike="noStrike" noProof="1">
                <a:solidFill>
                  <a:srgbClr val="800000"/>
                </a:solidFill>
                <a:latin typeface="宋体" panose="02010600030101010101" pitchFamily="2" charset="-122"/>
              </a:rPr>
              <a:t>特殊含义</a:t>
            </a:r>
            <a:r>
              <a:rPr lang="zh-CN" altLang="en-US" sz="2600" b="1" strike="noStrike" noProof="1">
                <a:latin typeface="宋体" panose="02010600030101010101" pitchFamily="2" charset="-122"/>
              </a:rPr>
              <a:t>（操作性解读）。一般不能止于词典上的解释，而要通过概念界定提出研究者对课题的独到见解，体现研究者的思想和观点。</a:t>
            </a:r>
            <a:endParaRPr lang="zh-CN" altLang="en-US" sz="2600" b="1" strike="noStrike" noProof="1">
              <a:latin typeface="宋体" panose="02010600030101010101" pitchFamily="2" charset="-122"/>
            </a:endParaRPr>
          </a:p>
          <a:p>
            <a:pPr fontAlgn="base">
              <a:lnSpc>
                <a:spcPct val="130000"/>
              </a:lnSpc>
            </a:pPr>
            <a:r>
              <a:rPr lang="zh-CN" altLang="en-US" sz="2600" b="1" strike="noStrike" noProof="1">
                <a:latin typeface="宋体" panose="02010600030101010101" pitchFamily="2" charset="-122"/>
              </a:rPr>
              <a:t>课题的界定还包括对课题整体研究思路的解释。</a:t>
            </a:r>
            <a:endParaRPr lang="zh-CN" altLang="en-US" sz="2600" b="1" strike="noStrike" noProof="1">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from="(-#ppt_w/2)" to="(#ppt_x)" calcmode="lin" valueType="num">
                                      <p:cBhvr>
                                        <p:cTn id="7" dur="300" fill="hold">
                                          <p:stCondLst>
                                            <p:cond delay="0"/>
                                          </p:stCondLst>
                                        </p:cTn>
                                        <p:tgtEl>
                                          <p:spTgt spid="10243">
                                            <p:txEl>
                                              <p:pRg st="0" end="0"/>
                                            </p:txEl>
                                          </p:spTgt>
                                        </p:tgtEl>
                                        <p:attrNameLst>
                                          <p:attrName>ppt_x</p:attrName>
                                        </p:attrNameLst>
                                      </p:cBhvr>
                                    </p:anim>
                                    <p:anim from="0" to="-1.0" calcmode="lin" valueType="num">
                                      <p:cBhvr>
                                        <p:cTn id="8" dur="100" decel="50000" autoRev="1" fill="hold">
                                          <p:stCondLst>
                                            <p:cond delay="300"/>
                                          </p:stCondLst>
                                        </p:cTn>
                                        <p:tgtEl>
                                          <p:spTgt spid="10243">
                                            <p:txEl>
                                              <p:pRg st="0" end="0"/>
                                            </p:txEl>
                                          </p:spTgt>
                                        </p:tgtEl>
                                        <p:attrNameLst>
                                          <p:attrName>xshear</p:attrName>
                                        </p:attrNameLst>
                                      </p:cBhvr>
                                    </p:anim>
                                    <p:animScale>
                                      <p:cBhvr>
                                        <p:cTn id="9" dur="100" decel="100000" autoRev="1" fill="hold">
                                          <p:stCondLst>
                                            <p:cond delay="300"/>
                                          </p:stCondLst>
                                        </p:cTn>
                                        <p:tgtEl>
                                          <p:spTgt spid="10243">
                                            <p:txEl>
                                              <p:pRg st="0" end="0"/>
                                            </p:txEl>
                                          </p:spTgt>
                                        </p:tgtEl>
                                      </p:cBhvr>
                                      <p:from x="100000" y="100000"/>
                                      <p:to x="80000" y="100000"/>
                                    </p:animScale>
                                    <p:anim by="(#ppt_h/3+#ppt_w*0.1)" calcmode="lin" valueType="num">
                                      <p:cBhvr>
                                        <p:cTn id="10" dur="100" decel="100000" autoRev="1" fill="hold">
                                          <p:stCondLst>
                                            <p:cond delay="300"/>
                                          </p:stCondLst>
                                        </p:cTn>
                                        <p:tgtEl>
                                          <p:spTgt spid="1024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anim from="(-#ppt_w/2)" to="(#ppt_x)" calcmode="lin" valueType="num">
                                      <p:cBhvr>
                                        <p:cTn id="15" dur="300" fill="hold">
                                          <p:stCondLst>
                                            <p:cond delay="0"/>
                                          </p:stCondLst>
                                        </p:cTn>
                                        <p:tgtEl>
                                          <p:spTgt spid="10243">
                                            <p:txEl>
                                              <p:pRg st="1" end="1"/>
                                            </p:txEl>
                                          </p:spTgt>
                                        </p:tgtEl>
                                        <p:attrNameLst>
                                          <p:attrName>ppt_x</p:attrName>
                                        </p:attrNameLst>
                                      </p:cBhvr>
                                    </p:anim>
                                    <p:anim from="0" to="-1.0" calcmode="lin" valueType="num">
                                      <p:cBhvr>
                                        <p:cTn id="16" dur="100" decel="50000" autoRev="1" fill="hold">
                                          <p:stCondLst>
                                            <p:cond delay="300"/>
                                          </p:stCondLst>
                                        </p:cTn>
                                        <p:tgtEl>
                                          <p:spTgt spid="10243">
                                            <p:txEl>
                                              <p:pRg st="1" end="1"/>
                                            </p:txEl>
                                          </p:spTgt>
                                        </p:tgtEl>
                                        <p:attrNameLst>
                                          <p:attrName>xshear</p:attrName>
                                        </p:attrNameLst>
                                      </p:cBhvr>
                                    </p:anim>
                                    <p:animScale>
                                      <p:cBhvr>
                                        <p:cTn id="17" dur="100" decel="100000" autoRev="1" fill="hold">
                                          <p:stCondLst>
                                            <p:cond delay="300"/>
                                          </p:stCondLst>
                                        </p:cTn>
                                        <p:tgtEl>
                                          <p:spTgt spid="10243">
                                            <p:txEl>
                                              <p:pRg st="1" end="1"/>
                                            </p:txEl>
                                          </p:spTgt>
                                        </p:tgtEl>
                                      </p:cBhvr>
                                      <p:from x="100000" y="100000"/>
                                      <p:to x="80000" y="100000"/>
                                    </p:animScale>
                                    <p:anim by="(#ppt_h/3+#ppt_w*0.1)" calcmode="lin" valueType="num">
                                      <p:cBhvr>
                                        <p:cTn id="18" dur="100" decel="100000" autoRev="1" fill="hold">
                                          <p:stCondLst>
                                            <p:cond delay="300"/>
                                          </p:stCondLst>
                                        </p:cTn>
                                        <p:tgtEl>
                                          <p:spTgt spid="10243">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51435" y="638175"/>
            <a:ext cx="8697595" cy="645160"/>
          </a:xfrm>
          <a:prstGeom prst="rect">
            <a:avLst/>
          </a:prstGeom>
          <a:noFill/>
        </p:spPr>
        <p:txBody>
          <a:bodyPr wrap="square" rtlCol="0">
            <a:spAutoFit/>
          </a:bodyPr>
          <a:p>
            <a:r>
              <a:rPr lang="zh-CN" altLang="en-US" sz="3600" b="1"/>
              <a:t>“促进中学生多感官学习的课例研究”</a:t>
            </a:r>
            <a:endParaRPr lang="zh-CN" altLang="en-US" sz="3600" b="1"/>
          </a:p>
        </p:txBody>
      </p:sp>
      <p:sp>
        <p:nvSpPr>
          <p:cNvPr id="5" name="文本框 4"/>
          <p:cNvSpPr txBox="1"/>
          <p:nvPr/>
        </p:nvSpPr>
        <p:spPr>
          <a:xfrm>
            <a:off x="146050" y="1283335"/>
            <a:ext cx="8846820" cy="4954270"/>
          </a:xfrm>
          <a:prstGeom prst="rect">
            <a:avLst/>
          </a:prstGeom>
          <a:noFill/>
        </p:spPr>
        <p:txBody>
          <a:bodyPr wrap="square" rtlCol="0">
            <a:spAutoFit/>
          </a:bodyPr>
          <a:p>
            <a:r>
              <a:rPr lang="zh-CN" altLang="en-US" sz="2000" b="1">
                <a:solidFill>
                  <a:schemeClr val="tx1"/>
                </a:solidFill>
                <a:effectLst>
                  <a:outerShdw blurRad="38100" dist="19050" dir="2700000" algn="tl" rotWithShape="0">
                    <a:schemeClr val="dk1">
                      <a:alpha val="40000"/>
                    </a:schemeClr>
                  </a:outerShdw>
                </a:effectLst>
              </a:rPr>
              <a:t>课题概念的界定</a:t>
            </a:r>
            <a:endParaRPr lang="zh-CN" altLang="en-US" sz="2000" b="1">
              <a:solidFill>
                <a:schemeClr val="tx1"/>
              </a:solidFill>
              <a:effectLst>
                <a:outerShdw blurRad="38100" dist="19050" dir="2700000" algn="tl" rotWithShape="0">
                  <a:schemeClr val="dk1">
                    <a:alpha val="40000"/>
                  </a:schemeClr>
                </a:outerShdw>
              </a:effectLst>
            </a:endParaRPr>
          </a:p>
          <a:p>
            <a:r>
              <a:rPr lang="zh-CN" altLang="en-US" sz="2000" b="1">
                <a:solidFill>
                  <a:srgbClr val="FF0000"/>
                </a:solidFill>
                <a:effectLst>
                  <a:outerShdw blurRad="38100" dist="19050" dir="2700000" algn="tl" rotWithShape="0">
                    <a:schemeClr val="dk1">
                      <a:alpha val="40000"/>
                    </a:schemeClr>
                  </a:outerShdw>
                </a:effectLst>
              </a:rPr>
              <a:t> </a:t>
            </a:r>
            <a:r>
              <a:rPr lang="zh-CN" altLang="en-US" sz="2800" b="1">
                <a:solidFill>
                  <a:srgbClr val="FF0000"/>
                </a:solidFill>
                <a:effectLst>
                  <a:outerShdw blurRad="38100" dist="19050" dir="2700000" algn="tl" rotWithShape="0">
                    <a:schemeClr val="dk1">
                      <a:alpha val="40000"/>
                    </a:schemeClr>
                  </a:outerShdw>
                </a:effectLst>
              </a:rPr>
              <a:t>“多感官学习”</a:t>
            </a:r>
            <a:r>
              <a:rPr lang="zh-CN" altLang="en-US" sz="2000" b="1">
                <a:solidFill>
                  <a:schemeClr val="tx1"/>
                </a:solidFill>
                <a:effectLst>
                  <a:outerShdw blurRad="38100" dist="19050" dir="2700000" algn="tl" rotWithShape="0">
                    <a:schemeClr val="dk1">
                      <a:alpha val="40000"/>
                    </a:schemeClr>
                  </a:outerShdw>
                </a:effectLst>
              </a:rPr>
              <a:t>就是学生以视觉、听觉、动觉、触觉等感官多通道获取信息，不同角度、不同层面感知事物，从而加深对事物的理解，提高学习效果的学习方式。本课题中的“多感官学习”主要指学生在课堂上的多感官学习。</a:t>
            </a:r>
            <a:endParaRPr lang="zh-CN" altLang="en-US" sz="2000" b="1">
              <a:solidFill>
                <a:schemeClr val="tx1"/>
              </a:solidFill>
              <a:effectLst>
                <a:outerShdw blurRad="38100" dist="19050" dir="2700000" algn="tl" rotWithShape="0">
                  <a:schemeClr val="dk1">
                    <a:alpha val="40000"/>
                  </a:schemeClr>
                </a:outerShdw>
              </a:effectLst>
            </a:endParaRPr>
          </a:p>
          <a:p>
            <a:r>
              <a:rPr lang="zh-CN" altLang="en-US" sz="2800" b="1">
                <a:solidFill>
                  <a:srgbClr val="FF0000"/>
                </a:solidFill>
                <a:effectLst>
                  <a:outerShdw blurRad="38100" dist="19050" dir="2700000" algn="tl" rotWithShape="0">
                    <a:schemeClr val="dk1">
                      <a:alpha val="40000"/>
                    </a:schemeClr>
                  </a:outerShdw>
                </a:effectLst>
              </a:rPr>
              <a:t>“课例研究”</a:t>
            </a:r>
            <a:r>
              <a:rPr lang="zh-CN" altLang="en-US" sz="2000" b="1">
                <a:solidFill>
                  <a:schemeClr val="tx1"/>
                </a:solidFill>
                <a:effectLst>
                  <a:outerShdw blurRad="38100" dist="19050" dir="2700000" algn="tl" rotWithShape="0">
                    <a:schemeClr val="dk1">
                      <a:alpha val="40000"/>
                    </a:schemeClr>
                  </a:outerShdw>
                </a:effectLst>
              </a:rPr>
              <a:t>就是以学生学习和发展中的问题为研究对象，通过教师主导确立主题、设计教学、上课和观课、评价与反思以及分享交流等促进教师专业发展，进而促进学生学习和发展的良性循环过程，其本质是一种行动研究。</a:t>
            </a:r>
            <a:endParaRPr lang="zh-CN" altLang="en-US" sz="2000" b="1">
              <a:solidFill>
                <a:schemeClr val="tx1"/>
              </a:solidFill>
              <a:effectLst>
                <a:outerShdw blurRad="38100" dist="19050" dir="2700000" algn="tl" rotWithShape="0">
                  <a:schemeClr val="dk1">
                    <a:alpha val="40000"/>
                  </a:schemeClr>
                </a:outerShdw>
              </a:effectLst>
            </a:endParaRPr>
          </a:p>
          <a:p>
            <a:r>
              <a:rPr lang="zh-CN" altLang="en-US" sz="2000" b="1">
                <a:solidFill>
                  <a:schemeClr val="tx1"/>
                </a:solidFill>
                <a:effectLst>
                  <a:outerShdw blurRad="38100" dist="19050" dir="2700000" algn="tl" rotWithShape="0">
                    <a:schemeClr val="dk1">
                      <a:alpha val="40000"/>
                    </a:schemeClr>
                  </a:outerShdw>
                </a:effectLst>
              </a:rPr>
              <a:t>        </a:t>
            </a:r>
            <a:r>
              <a:rPr lang="zh-CN" altLang="en-US" sz="2000" b="1">
                <a:solidFill>
                  <a:srgbClr val="FF0000"/>
                </a:solidFill>
                <a:effectLst>
                  <a:outerShdw blurRad="38100" dist="19050" dir="2700000" algn="tl" rotWithShape="0">
                    <a:schemeClr val="dk1">
                      <a:alpha val="40000"/>
                    </a:schemeClr>
                  </a:outerShdw>
                </a:effectLst>
              </a:rPr>
              <a:t>“促进中学生多感官学习的课例研究”</a:t>
            </a:r>
            <a:r>
              <a:rPr lang="zh-CN" altLang="en-US" sz="2000" b="1">
                <a:solidFill>
                  <a:schemeClr val="tx1"/>
                </a:solidFill>
                <a:effectLst>
                  <a:outerShdw blurRad="38100" dist="19050" dir="2700000" algn="tl" rotWithShape="0">
                    <a:schemeClr val="dk1">
                      <a:alpha val="40000"/>
                    </a:schemeClr>
                  </a:outerShdw>
                </a:effectLst>
              </a:rPr>
              <a:t>就是对我校学生的感知特点进行分析，以促进学生多感官学习为主题，设计教案，开展教学实践，评价与反思实施效果，进一步改进教学行为，改善学生的学习状况。在此基础上，提炼课堂教学中促进中学生多感官学习的策略，积累典型课例。实现教师多感官教学专业水平的发展，促进学生多种感官配合参与学习，提高学习效果，达成学习的良性发展。</a:t>
            </a:r>
            <a:endParaRPr lang="zh-CN" altLang="en-US" sz="2000" b="1">
              <a:solidFill>
                <a:schemeClr val="tx1"/>
              </a:solidFill>
              <a:effectLst>
                <a:outerShdw blurRad="38100" dist="19050" dir="2700000" algn="tl" rotWithShape="0">
                  <a:schemeClr val="dk1">
                    <a:alpha val="40000"/>
                  </a:scheme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图片 1126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60418" name="标题 11265"/>
          <p:cNvSpPr>
            <a:spLocks noGrp="1"/>
          </p:cNvSpPr>
          <p:nvPr>
            <p:ph type="title"/>
          </p:nvPr>
        </p:nvSpPr>
        <p:spPr>
          <a:xfrm>
            <a:off x="684213" y="981075"/>
            <a:ext cx="8013700" cy="725488"/>
          </a:xfrm>
        </p:spPr>
        <p:txBody>
          <a:bodyPr anchor="ctr"/>
          <a:lstStyle/>
          <a:p>
            <a:pPr algn="l"/>
            <a:r>
              <a:rPr lang="zh-CN" altLang="en-US" sz="3000" b="1" dirty="0">
                <a:solidFill>
                  <a:srgbClr val="3333FF"/>
                </a:solidFill>
                <a:latin typeface="宋体" panose="02010600030101010101" pitchFamily="2" charset="-122"/>
              </a:rPr>
              <a:t>二是怎样撰写“研究现状”和“研究价值”？</a:t>
            </a:r>
            <a:r>
              <a:rPr lang="zh-CN" altLang="en-US" dirty="0"/>
              <a:t> </a:t>
            </a:r>
            <a:endParaRPr lang="zh-CN" altLang="en-US" dirty="0"/>
          </a:p>
        </p:txBody>
      </p:sp>
      <p:sp>
        <p:nvSpPr>
          <p:cNvPr id="11267" name="内容占位符 11266"/>
          <p:cNvSpPr>
            <a:spLocks noGrp="1"/>
          </p:cNvSpPr>
          <p:nvPr>
            <p:ph idx="1"/>
          </p:nvPr>
        </p:nvSpPr>
        <p:spPr>
          <a:xfrm>
            <a:off x="468313" y="1673225"/>
            <a:ext cx="8502650" cy="5184775"/>
          </a:xfrm>
        </p:spPr>
        <p:txBody>
          <a:bodyPr anchor="t"/>
          <a:lstStyle/>
          <a:p>
            <a:pPr>
              <a:lnSpc>
                <a:spcPct val="120000"/>
              </a:lnSpc>
            </a:pPr>
            <a:r>
              <a:rPr lang="zh-CN" altLang="en-US" sz="2500" b="1" dirty="0">
                <a:latin typeface="宋体" panose="02010600030101010101" pitchFamily="2" charset="-122"/>
              </a:rPr>
              <a:t>对“现状”的梳理应围绕研究的核心内容进行文献检索，重在对“现状”的分析、提炼和评鉴，而不是单纯罗列别人研究了什么。 </a:t>
            </a:r>
            <a:endParaRPr lang="zh-CN" altLang="en-US" sz="2500" b="1" dirty="0">
              <a:latin typeface="宋体" panose="02010600030101010101" pitchFamily="2" charset="-122"/>
            </a:endParaRPr>
          </a:p>
          <a:p>
            <a:pPr>
              <a:lnSpc>
                <a:spcPct val="120000"/>
              </a:lnSpc>
            </a:pPr>
            <a:r>
              <a:rPr lang="zh-CN" altLang="en-US" sz="2500" b="1" dirty="0">
                <a:latin typeface="宋体" panose="02010600030101010101" pitchFamily="2" charset="-122"/>
              </a:rPr>
              <a:t>“研究价值”一般包括理论和实践两个方面，要根据课题性质而定，表述时要有科学严谨的态度。</a:t>
            </a:r>
            <a:endParaRPr lang="zh-CN" altLang="en-US" sz="2500" b="1" dirty="0">
              <a:latin typeface="宋体" panose="02010600030101010101" pitchFamily="2" charset="-122"/>
            </a:endParaRPr>
          </a:p>
          <a:p>
            <a:pPr>
              <a:lnSpc>
                <a:spcPct val="120000"/>
              </a:lnSpc>
            </a:pPr>
            <a:r>
              <a:rPr lang="zh-CN" altLang="en-US" sz="2500" b="1" dirty="0">
                <a:latin typeface="宋体" panose="02010600030101010101" pitchFamily="2" charset="-122"/>
              </a:rPr>
              <a:t>在撰写时要注意“研究现状”与“研究价值”两者之间的内在关联，要在基于“现状”分析的基础上提出本课题的“研究价值”。</a:t>
            </a:r>
            <a:endParaRPr lang="zh-CN" altLang="en-US" sz="25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26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p:cTn id="13" dur="500" fill="hold"/>
                                        <p:tgtEl>
                                          <p:spTgt spid="1126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126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p:cTn id="19" dur="500" fill="hold"/>
                                        <p:tgtEl>
                                          <p:spTgt spid="1126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1267">
                                            <p:txEl>
                                              <p:pRg st="2" end="2"/>
                                            </p:txEl>
                                          </p:spTgt>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23" presetClass="entr" presetSubtype="16" fill="hold" nodeType="afterEffect">
                                  <p:stCondLst>
                                    <p:cond delay="0"/>
                                  </p:stCondLst>
                                  <p:childTnLst>
                                    <p:set>
                                      <p:cBhvr>
                                        <p:cTn id="23" dur="1" fill="hold">
                                          <p:stCondLst>
                                            <p:cond delay="0"/>
                                          </p:stCondLst>
                                        </p:cTn>
                                        <p:tgtEl>
                                          <p:spTgt spid="11267">
                                            <p:txEl>
                                              <p:charRg st="161" end="161"/>
                                            </p:txEl>
                                          </p:spTgt>
                                        </p:tgtEl>
                                        <p:attrNameLst>
                                          <p:attrName>style.visibility</p:attrName>
                                        </p:attrNameLst>
                                      </p:cBhvr>
                                      <p:to>
                                        <p:strVal val="visible"/>
                                      </p:to>
                                    </p:set>
                                    <p:anim calcmode="lin" valueType="num">
                                      <p:cBhvr>
                                        <p:cTn id="24" dur="5000" fill="hold"/>
                                        <p:tgtEl>
                                          <p:spTgt spid="11267">
                                            <p:txEl>
                                              <p:charRg st="161" end="161"/>
                                            </p:txEl>
                                          </p:spTgt>
                                        </p:tgtEl>
                                        <p:attrNameLst>
                                          <p:attrName>ppt_w</p:attrName>
                                        </p:attrNameLst>
                                      </p:cBhvr>
                                      <p:tavLst>
                                        <p:tav tm="0">
                                          <p:val>
                                            <p:fltVal val="0"/>
                                          </p:val>
                                        </p:tav>
                                        <p:tav tm="100000">
                                          <p:val>
                                            <p:strVal val="#ppt_w"/>
                                          </p:val>
                                        </p:tav>
                                      </p:tavLst>
                                    </p:anim>
                                    <p:anim calcmode="lin" valueType="num">
                                      <p:cBhvr>
                                        <p:cTn id="25" dur="5000" fill="hold"/>
                                        <p:tgtEl>
                                          <p:spTgt spid="11267">
                                            <p:txEl>
                                              <p:charRg st="161" end="16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1" name="图片 1229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61442" name="标题 12289"/>
          <p:cNvSpPr>
            <a:spLocks noGrp="1"/>
          </p:cNvSpPr>
          <p:nvPr>
            <p:ph type="title"/>
          </p:nvPr>
        </p:nvSpPr>
        <p:spPr>
          <a:xfrm>
            <a:off x="755650" y="981075"/>
            <a:ext cx="8085138" cy="725488"/>
          </a:xfrm>
        </p:spPr>
        <p:txBody>
          <a:bodyPr anchor="ctr"/>
          <a:lstStyle/>
          <a:p>
            <a:pPr algn="l"/>
            <a:r>
              <a:rPr lang="zh-CN" altLang="en-US" sz="3000" b="1" dirty="0">
                <a:solidFill>
                  <a:srgbClr val="3333FF"/>
                </a:solidFill>
              </a:rPr>
              <a:t>三是怎样确立课题研究的目标？</a:t>
            </a:r>
            <a:endParaRPr lang="zh-CN" altLang="en-US" sz="3000" b="1" dirty="0">
              <a:solidFill>
                <a:srgbClr val="3333FF"/>
              </a:solidFill>
            </a:endParaRPr>
          </a:p>
        </p:txBody>
      </p:sp>
      <p:sp>
        <p:nvSpPr>
          <p:cNvPr id="12291" name="内容占位符 12290"/>
          <p:cNvSpPr>
            <a:spLocks noGrp="1"/>
          </p:cNvSpPr>
          <p:nvPr>
            <p:ph idx="1"/>
          </p:nvPr>
        </p:nvSpPr>
        <p:spPr>
          <a:xfrm>
            <a:off x="457200" y="1773238"/>
            <a:ext cx="8229600" cy="4352925"/>
          </a:xfrm>
        </p:spPr>
        <p:txBody>
          <a:bodyPr anchor="t"/>
          <a:lstStyle/>
          <a:p>
            <a:pPr>
              <a:lnSpc>
                <a:spcPct val="130000"/>
              </a:lnSpc>
            </a:pPr>
            <a:r>
              <a:rPr lang="zh-CN" altLang="en-US" sz="2600" b="1" dirty="0">
                <a:latin typeface="宋体" panose="02010600030101010101" pitchFamily="2" charset="-122"/>
              </a:rPr>
              <a:t>课题研究的目标体现的是课题研究的方向，它指向课题所想解决的特定问题，是本课题研究最终期望达到的目的。一般地说，研究目标大致可从</a:t>
            </a:r>
            <a:r>
              <a:rPr lang="zh-CN" altLang="en-US" sz="2600" b="1" dirty="0">
                <a:solidFill>
                  <a:srgbClr val="800000"/>
                </a:solidFill>
                <a:latin typeface="宋体" panose="02010600030101010101" pitchFamily="2" charset="-122"/>
              </a:rPr>
              <a:t>理论性目标</a:t>
            </a:r>
            <a:r>
              <a:rPr lang="zh-CN" altLang="en-US" sz="2600" b="1" dirty="0">
                <a:latin typeface="宋体" panose="02010600030101010101" pitchFamily="2" charset="-122"/>
              </a:rPr>
              <a:t>、</a:t>
            </a:r>
            <a:r>
              <a:rPr lang="zh-CN" altLang="en-US" sz="2600" b="1" dirty="0">
                <a:solidFill>
                  <a:srgbClr val="800000"/>
                </a:solidFill>
                <a:latin typeface="宋体" panose="02010600030101010101" pitchFamily="2" charset="-122"/>
              </a:rPr>
              <a:t>实践性目标</a:t>
            </a:r>
            <a:r>
              <a:rPr lang="zh-CN" altLang="en-US" sz="2600" b="1" dirty="0">
                <a:latin typeface="宋体" panose="02010600030101010101" pitchFamily="2" charset="-122"/>
              </a:rPr>
              <a:t>和</a:t>
            </a:r>
            <a:r>
              <a:rPr lang="zh-CN" altLang="en-US" sz="2600" b="1" dirty="0">
                <a:solidFill>
                  <a:srgbClr val="800000"/>
                </a:solidFill>
                <a:latin typeface="宋体" panose="02010600030101010101" pitchFamily="2" charset="-122"/>
              </a:rPr>
              <a:t>发展性目标</a:t>
            </a:r>
            <a:r>
              <a:rPr lang="zh-CN" altLang="en-US" sz="2600" b="1" dirty="0">
                <a:latin typeface="宋体" panose="02010600030101010101" pitchFamily="2" charset="-122"/>
              </a:rPr>
              <a:t>三个维度，分别描述理论研究、实践研究所预期的结果状态。</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图片 144385" descr="图片1副本"/>
          <p:cNvPicPr>
            <a:picLocks noChangeAspect="1"/>
          </p:cNvPicPr>
          <p:nvPr/>
        </p:nvPicPr>
        <p:blipFill>
          <a:blip r:embed="rId1"/>
          <a:stretch>
            <a:fillRect/>
          </a:stretch>
        </p:blipFill>
        <p:spPr>
          <a:xfrm>
            <a:off x="-180975" y="0"/>
            <a:ext cx="9324975" cy="6858000"/>
          </a:xfrm>
          <a:prstGeom prst="rect">
            <a:avLst/>
          </a:prstGeom>
          <a:noFill/>
          <a:ln w="9525">
            <a:noFill/>
          </a:ln>
        </p:spPr>
      </p:pic>
      <p:sp>
        <p:nvSpPr>
          <p:cNvPr id="62466" name="标题 144386"/>
          <p:cNvSpPr>
            <a:spLocks noGrp="1"/>
          </p:cNvSpPr>
          <p:nvPr>
            <p:ph type="title"/>
          </p:nvPr>
        </p:nvSpPr>
        <p:spPr>
          <a:xfrm>
            <a:off x="-108324" y="404791"/>
            <a:ext cx="8806238" cy="1228748"/>
          </a:xfrm>
        </p:spPr>
        <p:txBody>
          <a:bodyPr anchor="ctr"/>
          <a:lstStyle/>
          <a:p>
            <a:pPr algn="l"/>
            <a:r>
              <a:rPr lang="zh-CN" altLang="en-US" sz="3000" b="1" dirty="0">
                <a:solidFill>
                  <a:srgbClr val="3333FF"/>
                </a:solidFill>
              </a:rPr>
              <a:t>例：</a:t>
            </a:r>
            <a:r>
              <a:rPr lang="en-US" altLang="zh-CN" sz="3000" b="1" dirty="0">
                <a:solidFill>
                  <a:srgbClr val="3333FF"/>
                </a:solidFill>
              </a:rPr>
              <a:t>《</a:t>
            </a:r>
            <a:r>
              <a:rPr lang="zh-CN" altLang="en-US" sz="3000" b="1" dirty="0">
                <a:solidFill>
                  <a:srgbClr val="3333FF"/>
                </a:solidFill>
              </a:rPr>
              <a:t>历史核心素养下初中研学活动的设计研究</a:t>
            </a:r>
            <a:r>
              <a:rPr lang="en-US" altLang="zh-CN" sz="3000" b="1" dirty="0">
                <a:solidFill>
                  <a:srgbClr val="3333FF"/>
                </a:solidFill>
              </a:rPr>
              <a:t>》</a:t>
            </a:r>
            <a:r>
              <a:rPr lang="en-US" altLang="zh-CN" sz="4000" dirty="0"/>
              <a:t> </a:t>
            </a:r>
            <a:endParaRPr lang="en-US" altLang="zh-CN" sz="4000" dirty="0"/>
          </a:p>
        </p:txBody>
      </p:sp>
      <p:sp>
        <p:nvSpPr>
          <p:cNvPr id="144388" name="内容占位符 144387"/>
          <p:cNvSpPr>
            <a:spLocks noGrp="1"/>
          </p:cNvSpPr>
          <p:nvPr>
            <p:ph idx="1"/>
          </p:nvPr>
        </p:nvSpPr>
        <p:spPr>
          <a:xfrm>
            <a:off x="-297180" y="1316990"/>
            <a:ext cx="9262110" cy="4809490"/>
          </a:xfrm>
        </p:spPr>
        <p:txBody>
          <a:bodyPr anchor="t"/>
          <a:lstStyle/>
          <a:p>
            <a:pPr>
              <a:lnSpc>
                <a:spcPct val="110000"/>
              </a:lnSpc>
            </a:pPr>
            <a:r>
              <a:rPr lang="en-US" altLang="zh-CN" sz="2300" b="1" dirty="0">
                <a:solidFill>
                  <a:srgbClr val="800000"/>
                </a:solidFill>
                <a:latin typeface="宋体" panose="02010600030101010101" pitchFamily="2" charset="-122"/>
              </a:rPr>
              <a:t>1.</a:t>
            </a:r>
            <a:r>
              <a:rPr lang="zh-CN" altLang="en-US" sz="2300" b="1" dirty="0">
                <a:solidFill>
                  <a:srgbClr val="800000"/>
                </a:solidFill>
                <a:latin typeface="宋体" panose="02010600030101010101" pitchFamily="2" charset="-122"/>
              </a:rPr>
              <a:t>以学科育人为追求，建构初中研学活动的理论模型。</a:t>
            </a:r>
            <a:r>
              <a:rPr lang="zh-CN" altLang="en-US" sz="2300" b="1" dirty="0">
                <a:latin typeface="宋体" panose="02010600030101010101" pitchFamily="2" charset="-122"/>
              </a:rPr>
              <a:t>本课题需对</a:t>
            </a:r>
            <a:r>
              <a:rPr lang="en-US" altLang="zh-CN" sz="2300" b="1" dirty="0">
                <a:latin typeface="宋体" panose="02010600030101010101" pitchFamily="2" charset="-122"/>
              </a:rPr>
              <a:t>“</a:t>
            </a:r>
            <a:r>
              <a:rPr lang="zh-CN" altLang="en-US" sz="2300" b="1" dirty="0">
                <a:latin typeface="宋体" panose="02010600030101010101" pitchFamily="2" charset="-122"/>
              </a:rPr>
              <a:t>核心素养</a:t>
            </a:r>
            <a:r>
              <a:rPr lang="en-US" altLang="zh-CN" sz="2300" b="1" dirty="0">
                <a:latin typeface="宋体" panose="02010600030101010101" pitchFamily="2" charset="-122"/>
              </a:rPr>
              <a:t>”</a:t>
            </a:r>
            <a:r>
              <a:rPr lang="zh-CN" altLang="en-US" sz="2300" b="1" dirty="0">
                <a:latin typeface="宋体" panose="02010600030101010101" pitchFamily="2" charset="-122"/>
              </a:rPr>
              <a:t>与</a:t>
            </a:r>
            <a:r>
              <a:rPr lang="en-US" altLang="zh-CN" sz="2300" b="1" dirty="0">
                <a:latin typeface="宋体" panose="02010600030101010101" pitchFamily="2" charset="-122"/>
              </a:rPr>
              <a:t>“</a:t>
            </a:r>
            <a:r>
              <a:rPr lang="zh-CN" altLang="en-US" sz="2300" b="1" dirty="0">
                <a:latin typeface="宋体" panose="02010600030101010101" pitchFamily="2" charset="-122"/>
              </a:rPr>
              <a:t>研学</a:t>
            </a:r>
            <a:r>
              <a:rPr lang="en-US" altLang="zh-CN" sz="2300" b="1" dirty="0">
                <a:latin typeface="宋体" panose="02010600030101010101" pitchFamily="2" charset="-122"/>
              </a:rPr>
              <a:t>”</a:t>
            </a:r>
            <a:r>
              <a:rPr lang="zh-CN" altLang="en-US" sz="2300" b="1" dirty="0">
                <a:latin typeface="宋体" panose="02010600030101010101" pitchFamily="2" charset="-122"/>
              </a:rPr>
              <a:t>这两个概念从内涵、结构、功能加以阐释并进行模型建构，以期丰富学校发展理论，并为下一步的实践研究提供理论支持。</a:t>
            </a:r>
            <a:endParaRPr lang="zh-CN" altLang="en-US" sz="2300" b="1" dirty="0">
              <a:latin typeface="宋体" panose="02010600030101010101" pitchFamily="2" charset="-122"/>
            </a:endParaRPr>
          </a:p>
          <a:p>
            <a:pPr>
              <a:lnSpc>
                <a:spcPct val="110000"/>
              </a:lnSpc>
            </a:pPr>
            <a:r>
              <a:rPr lang="en-US" altLang="zh-CN" sz="2300" b="1" dirty="0">
                <a:solidFill>
                  <a:srgbClr val="800000"/>
                </a:solidFill>
                <a:latin typeface="宋体" panose="02010600030101010101" pitchFamily="2" charset="-122"/>
              </a:rPr>
              <a:t>2.</a:t>
            </a:r>
            <a:r>
              <a:rPr lang="zh-CN" altLang="en-US" sz="2300" b="1" dirty="0">
                <a:solidFill>
                  <a:srgbClr val="800000"/>
                </a:solidFill>
                <a:latin typeface="宋体" panose="02010600030101010101" pitchFamily="2" charset="-122"/>
              </a:rPr>
              <a:t>以创新性为追求，推动初中开展学史研史读史方面的研学活动实践探索。</a:t>
            </a:r>
            <a:r>
              <a:rPr lang="zh-CN" altLang="en-US" sz="2300" b="1" dirty="0">
                <a:latin typeface="宋体" panose="02010600030101010101" pitchFamily="2" charset="-122"/>
              </a:rPr>
              <a:t>汇聚南京市</a:t>
            </a:r>
            <a:r>
              <a:rPr lang="en-US" altLang="zh-CN" sz="2300" b="1" dirty="0">
                <a:latin typeface="宋体" panose="02010600030101010101" pitchFamily="2" charset="-122"/>
              </a:rPr>
              <a:t>40</a:t>
            </a:r>
            <a:r>
              <a:rPr lang="zh-CN" altLang="en-US" sz="2300" b="1" dirty="0">
                <a:latin typeface="宋体" panose="02010600030101010101" pitchFamily="2" charset="-122"/>
              </a:rPr>
              <a:t>多家初中，在历史学科素养理论的指导下，以各校亟需改进的一个领域为突破口进行实践研究，探索发展规律，归纳发展经验，最终提炼出促进学校研学活动的若干科学路径。</a:t>
            </a:r>
            <a:endParaRPr lang="zh-CN" altLang="en-US" sz="2300" b="1" dirty="0">
              <a:latin typeface="宋体" panose="02010600030101010101" pitchFamily="2" charset="-122"/>
            </a:endParaRPr>
          </a:p>
          <a:p>
            <a:pPr>
              <a:lnSpc>
                <a:spcPct val="110000"/>
              </a:lnSpc>
            </a:pPr>
            <a:r>
              <a:rPr lang="en-US" altLang="zh-CN" sz="2300" b="1" dirty="0">
                <a:solidFill>
                  <a:srgbClr val="800000"/>
                </a:solidFill>
                <a:latin typeface="宋体" panose="02010600030101010101" pitchFamily="2" charset="-122"/>
              </a:rPr>
              <a:t>3.</a:t>
            </a:r>
            <a:r>
              <a:rPr lang="zh-CN" altLang="en-US" sz="2300" b="1" dirty="0">
                <a:solidFill>
                  <a:srgbClr val="800000"/>
                </a:solidFill>
                <a:latin typeface="宋体" panose="02010600030101010101" pitchFamily="2" charset="-122"/>
              </a:rPr>
              <a:t>以发展性为追求，初步构建初中生研学评价体系。</a:t>
            </a:r>
            <a:r>
              <a:rPr lang="zh-CN" altLang="en-US" sz="2300" b="1" dirty="0">
                <a:latin typeface="宋体" panose="02010600030101010101" pitchFamily="2" charset="-122"/>
              </a:rPr>
              <a:t>在南京市原有初中教育各评价方案的基础上，引入“研学活动”评价要素，改进评价方案，加强初中学校学生综合素质评价的政策导向。 </a:t>
            </a:r>
            <a:endParaRPr lang="zh-CN" altLang="en-US" sz="23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44388">
                                            <p:txEl>
                                              <p:pRg st="0" end="0"/>
                                            </p:txEl>
                                          </p:spTgt>
                                        </p:tgtEl>
                                        <p:attrNameLst>
                                          <p:attrName>style.visibility</p:attrName>
                                        </p:attrNameLst>
                                      </p:cBhvr>
                                      <p:to>
                                        <p:strVal val="visible"/>
                                      </p:to>
                                    </p:set>
                                    <p:anim calcmode="lin" valueType="num">
                                      <p:cBhvr>
                                        <p:cTn id="7" dur="500" fill="hold"/>
                                        <p:tgtEl>
                                          <p:spTgt spid="14438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438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144388">
                                            <p:txEl>
                                              <p:pRg st="1" end="1"/>
                                            </p:txEl>
                                          </p:spTgt>
                                        </p:tgtEl>
                                        <p:attrNameLst>
                                          <p:attrName>style.visibility</p:attrName>
                                        </p:attrNameLst>
                                      </p:cBhvr>
                                      <p:to>
                                        <p:strVal val="visible"/>
                                      </p:to>
                                    </p:set>
                                    <p:anim calcmode="lin" valueType="num">
                                      <p:cBhvr>
                                        <p:cTn id="13" dur="500" fill="hold"/>
                                        <p:tgtEl>
                                          <p:spTgt spid="144388">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44388">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144388">
                                            <p:txEl>
                                              <p:pRg st="2" end="2"/>
                                            </p:txEl>
                                          </p:spTgt>
                                        </p:tgtEl>
                                        <p:attrNameLst>
                                          <p:attrName>style.visibility</p:attrName>
                                        </p:attrNameLst>
                                      </p:cBhvr>
                                      <p:to>
                                        <p:strVal val="visible"/>
                                      </p:to>
                                    </p:set>
                                    <p:anim calcmode="lin" valueType="num">
                                      <p:cBhvr>
                                        <p:cTn id="19" dur="500" fill="hold"/>
                                        <p:tgtEl>
                                          <p:spTgt spid="144388">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44388">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3" name="图片 1331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64514" name="标题 13313"/>
          <p:cNvSpPr>
            <a:spLocks noGrp="1"/>
          </p:cNvSpPr>
          <p:nvPr>
            <p:ph type="title"/>
          </p:nvPr>
        </p:nvSpPr>
        <p:spPr>
          <a:xfrm>
            <a:off x="468313" y="981075"/>
            <a:ext cx="8229600" cy="652463"/>
          </a:xfrm>
        </p:spPr>
        <p:txBody>
          <a:bodyPr anchor="ctr"/>
          <a:lstStyle/>
          <a:p>
            <a:pPr algn="l"/>
            <a:r>
              <a:rPr lang="zh-CN" altLang="en-US" sz="3000" b="1" dirty="0">
                <a:solidFill>
                  <a:srgbClr val="3333FF"/>
                </a:solidFill>
              </a:rPr>
              <a:t>四是如何设计研究内容？</a:t>
            </a:r>
            <a:endParaRPr lang="zh-CN" altLang="en-US" sz="3000" b="1" dirty="0">
              <a:solidFill>
                <a:srgbClr val="3333FF"/>
              </a:solidFill>
            </a:endParaRPr>
          </a:p>
        </p:txBody>
      </p:sp>
      <p:sp>
        <p:nvSpPr>
          <p:cNvPr id="13315" name="内容占位符 13314"/>
          <p:cNvSpPr>
            <a:spLocks noGrp="1"/>
          </p:cNvSpPr>
          <p:nvPr>
            <p:ph idx="1"/>
          </p:nvPr>
        </p:nvSpPr>
        <p:spPr>
          <a:xfrm>
            <a:off x="250825" y="1600200"/>
            <a:ext cx="8435975" cy="4525963"/>
          </a:xfrm>
        </p:spPr>
        <p:txBody>
          <a:bodyPr anchor="t"/>
          <a:lstStyle/>
          <a:p>
            <a:pPr>
              <a:lnSpc>
                <a:spcPct val="120000"/>
              </a:lnSpc>
            </a:pPr>
            <a:r>
              <a:rPr lang="zh-CN" altLang="en-US" sz="2400" b="1" dirty="0">
                <a:latin typeface="宋体" panose="02010600030101010101" pitchFamily="2" charset="-122"/>
              </a:rPr>
              <a:t>研究内容就是根据题意并为研究目标的达成而确定的研究范畴。研究内容忌面面俱到，要紧紧围绕核心概念与研究的整体思路进行思考和选择。需要注意以下几方面：</a:t>
            </a:r>
            <a:endParaRPr lang="zh-CN" altLang="en-US" sz="2400" b="1" dirty="0">
              <a:latin typeface="宋体" panose="02010600030101010101" pitchFamily="2" charset="-122"/>
            </a:endParaRPr>
          </a:p>
          <a:p>
            <a:pPr>
              <a:lnSpc>
                <a:spcPct val="120000"/>
              </a:lnSpc>
              <a:buNone/>
            </a:pPr>
            <a:r>
              <a:rPr lang="zh-CN" altLang="en-US" sz="2400" b="1">
                <a:latin typeface="宋体" panose="02010600030101010101" pitchFamily="2" charset="-122"/>
              </a:rPr>
              <a:t>      </a:t>
            </a:r>
            <a:r>
              <a:rPr lang="en-US" altLang="zh-CN" sz="2400" b="1" dirty="0">
                <a:latin typeface="楷体_GB2312" panose="02010609030101010101" pitchFamily="49" charset="-122"/>
                <a:ea typeface="楷体_GB2312" panose="02010609030101010101" pitchFamily="49" charset="-122"/>
              </a:rPr>
              <a:t>1.</a:t>
            </a:r>
            <a:r>
              <a:rPr lang="zh-CN" altLang="en-US" sz="2400" b="1" dirty="0">
                <a:latin typeface="楷体_GB2312" panose="02010609030101010101" pitchFamily="49" charset="-122"/>
                <a:ea typeface="楷体_GB2312" panose="02010609030101010101" pitchFamily="49" charset="-122"/>
              </a:rPr>
              <a:t>结构完整。要回到课题名称、课题核心概念上来整体构思研究内容，尤其要围绕核心概念及其相互关系来思考，体现内容的结构化、完整性。</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2.</a:t>
            </a:r>
            <a:r>
              <a:rPr lang="zh-CN" altLang="en-US" sz="2400" b="1" dirty="0">
                <a:latin typeface="楷体_GB2312" panose="02010609030101010101" pitchFamily="49" charset="-122"/>
                <a:ea typeface="楷体_GB2312" panose="02010609030101010101" pitchFamily="49" charset="-122"/>
              </a:rPr>
              <a:t>重点突出。在整体构思的基础上，根据课题定位，确定某几项内容为研究重点。</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3.</a:t>
            </a:r>
            <a:r>
              <a:rPr lang="zh-CN" altLang="en-US" sz="2400" b="1" dirty="0">
                <a:latin typeface="楷体_GB2312" panose="02010609030101010101" pitchFamily="49" charset="-122"/>
                <a:ea typeface="楷体_GB2312" panose="02010609030101010101" pitchFamily="49" charset="-122"/>
              </a:rPr>
              <a:t>特色鲜明。通过内容设计，彰显研究的特色和亮点。</a:t>
            </a:r>
            <a:endParaRPr lang="zh-CN" altLang="en-US" sz="2400" b="1" dirty="0">
              <a:latin typeface="楷体_GB2312" panose="02010609030101010101" pitchFamily="49" charset="-122"/>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down)">
                                      <p:cBhvr>
                                        <p:cTn id="7" dur="290">
                                          <p:stCondLst>
                                            <p:cond delay="0"/>
                                          </p:stCondLst>
                                        </p:cTn>
                                        <p:tgtEl>
                                          <p:spTgt spid="13315">
                                            <p:txEl>
                                              <p:pRg st="0" end="0"/>
                                            </p:txEl>
                                          </p:spTgt>
                                        </p:tgtEl>
                                      </p:cBhvr>
                                    </p:animEffect>
                                    <p:anim calcmode="lin" valueType="num">
                                      <p:cBhvr>
                                        <p:cTn id="8" dur="911" tmFilter="0,0; 0.14,0.36; 0.43,0.73; 0.71,0.91; 1.0,1.0">
                                          <p:stCondLst>
                                            <p:cond delay="0"/>
                                          </p:stCondLst>
                                        </p:cTn>
                                        <p:tgtEl>
                                          <p:spTgt spid="13315">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3315">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3315">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3315">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3315">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13315">
                                            <p:txEl>
                                              <p:pRg st="0" end="0"/>
                                            </p:txEl>
                                          </p:spTgt>
                                        </p:tgtEl>
                                      </p:cBhvr>
                                      <p:to x="100000" y="60000"/>
                                    </p:animScale>
                                    <p:animScale>
                                      <p:cBhvr>
                                        <p:cTn id="14" dur="83" decel="50000">
                                          <p:stCondLst>
                                            <p:cond delay="338"/>
                                          </p:stCondLst>
                                        </p:cTn>
                                        <p:tgtEl>
                                          <p:spTgt spid="13315">
                                            <p:txEl>
                                              <p:pRg st="0" end="0"/>
                                            </p:txEl>
                                          </p:spTgt>
                                        </p:tgtEl>
                                      </p:cBhvr>
                                      <p:to x="100000" y="100000"/>
                                    </p:animScale>
                                    <p:animScale>
                                      <p:cBhvr>
                                        <p:cTn id="15" dur="13">
                                          <p:stCondLst>
                                            <p:cond delay="656"/>
                                          </p:stCondLst>
                                        </p:cTn>
                                        <p:tgtEl>
                                          <p:spTgt spid="13315">
                                            <p:txEl>
                                              <p:pRg st="0" end="0"/>
                                            </p:txEl>
                                          </p:spTgt>
                                        </p:tgtEl>
                                      </p:cBhvr>
                                      <p:to x="100000" y="80000"/>
                                    </p:animScale>
                                    <p:animScale>
                                      <p:cBhvr>
                                        <p:cTn id="16" dur="83" decel="50000">
                                          <p:stCondLst>
                                            <p:cond delay="669"/>
                                          </p:stCondLst>
                                        </p:cTn>
                                        <p:tgtEl>
                                          <p:spTgt spid="13315">
                                            <p:txEl>
                                              <p:pRg st="0" end="0"/>
                                            </p:txEl>
                                          </p:spTgt>
                                        </p:tgtEl>
                                      </p:cBhvr>
                                      <p:to x="100000" y="100000"/>
                                    </p:animScale>
                                    <p:animScale>
                                      <p:cBhvr>
                                        <p:cTn id="17" dur="13">
                                          <p:stCondLst>
                                            <p:cond delay="821"/>
                                          </p:stCondLst>
                                        </p:cTn>
                                        <p:tgtEl>
                                          <p:spTgt spid="13315">
                                            <p:txEl>
                                              <p:pRg st="0" end="0"/>
                                            </p:txEl>
                                          </p:spTgt>
                                        </p:tgtEl>
                                      </p:cBhvr>
                                      <p:to x="100000" y="90000"/>
                                    </p:animScale>
                                    <p:animScale>
                                      <p:cBhvr>
                                        <p:cTn id="18" dur="83" decel="50000">
                                          <p:stCondLst>
                                            <p:cond delay="834"/>
                                          </p:stCondLst>
                                        </p:cTn>
                                        <p:tgtEl>
                                          <p:spTgt spid="13315">
                                            <p:txEl>
                                              <p:pRg st="0" end="0"/>
                                            </p:txEl>
                                          </p:spTgt>
                                        </p:tgtEl>
                                      </p:cBhvr>
                                      <p:to x="100000" y="100000"/>
                                    </p:animScale>
                                    <p:animScale>
                                      <p:cBhvr>
                                        <p:cTn id="19" dur="13">
                                          <p:stCondLst>
                                            <p:cond delay="904"/>
                                          </p:stCondLst>
                                        </p:cTn>
                                        <p:tgtEl>
                                          <p:spTgt spid="13315">
                                            <p:txEl>
                                              <p:pRg st="0" end="0"/>
                                            </p:txEl>
                                          </p:spTgt>
                                        </p:tgtEl>
                                      </p:cBhvr>
                                      <p:to x="100000" y="95000"/>
                                    </p:animScale>
                                    <p:animScale>
                                      <p:cBhvr>
                                        <p:cTn id="20" dur="83" decel="50000">
                                          <p:stCondLst>
                                            <p:cond delay="917"/>
                                          </p:stCondLst>
                                        </p:cTn>
                                        <p:tgtEl>
                                          <p:spTgt spid="1331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3315">
                                            <p:txEl>
                                              <p:pRg st="1" end="1"/>
                                            </p:txEl>
                                          </p:spTgt>
                                        </p:tgtEl>
                                        <p:attrNameLst>
                                          <p:attrName>style.visibility</p:attrName>
                                        </p:attrNameLst>
                                      </p:cBhvr>
                                      <p:to>
                                        <p:strVal val="visible"/>
                                      </p:to>
                                    </p:set>
                                    <p:animEffect transition="in" filter="wipe(down)">
                                      <p:cBhvr>
                                        <p:cTn id="25" dur="290">
                                          <p:stCondLst>
                                            <p:cond delay="0"/>
                                          </p:stCondLst>
                                        </p:cTn>
                                        <p:tgtEl>
                                          <p:spTgt spid="13315">
                                            <p:txEl>
                                              <p:pRg st="1" end="1"/>
                                            </p:txEl>
                                          </p:spTgt>
                                        </p:tgtEl>
                                      </p:cBhvr>
                                    </p:animEffect>
                                    <p:anim calcmode="lin" valueType="num">
                                      <p:cBhvr>
                                        <p:cTn id="26" dur="911" tmFilter="0,0; 0.14,0.36; 0.43,0.73; 0.71,0.91; 1.0,1.0">
                                          <p:stCondLst>
                                            <p:cond delay="0"/>
                                          </p:stCondLst>
                                        </p:cTn>
                                        <p:tgtEl>
                                          <p:spTgt spid="13315">
                                            <p:txEl>
                                              <p:pRg st="1" end="1"/>
                                            </p:txEl>
                                          </p:spTgt>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13315">
                                            <p:txEl>
                                              <p:pRg st="1" end="1"/>
                                            </p:txEl>
                                          </p:spTgt>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13315">
                                            <p:txEl>
                                              <p:pRg st="1" end="1"/>
                                            </p:txEl>
                                          </p:spTgt>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13315">
                                            <p:txEl>
                                              <p:pRg st="1" end="1"/>
                                            </p:txEl>
                                          </p:spTgt>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13315">
                                            <p:txEl>
                                              <p:pRg st="1" end="1"/>
                                            </p:txEl>
                                          </p:spTgt>
                                        </p:tgtEl>
                                        <p:attrNameLst>
                                          <p:attrName>ppt_y</p:attrName>
                                        </p:attrNameLst>
                                      </p:cBhvr>
                                      <p:tavLst>
                                        <p:tav tm="0" fmla="#ppt_y-sin(pi*$)/81">
                                          <p:val>
                                            <p:fltVal val="0"/>
                                          </p:val>
                                        </p:tav>
                                        <p:tav tm="100000">
                                          <p:val>
                                            <p:fltVal val="1"/>
                                          </p:val>
                                        </p:tav>
                                      </p:tavLst>
                                    </p:anim>
                                    <p:animScale>
                                      <p:cBhvr>
                                        <p:cTn id="31" dur="13">
                                          <p:stCondLst>
                                            <p:cond delay="325"/>
                                          </p:stCondLst>
                                        </p:cTn>
                                        <p:tgtEl>
                                          <p:spTgt spid="13315">
                                            <p:txEl>
                                              <p:pRg st="1" end="1"/>
                                            </p:txEl>
                                          </p:spTgt>
                                        </p:tgtEl>
                                      </p:cBhvr>
                                      <p:to x="100000" y="60000"/>
                                    </p:animScale>
                                    <p:animScale>
                                      <p:cBhvr>
                                        <p:cTn id="32" dur="83" decel="50000">
                                          <p:stCondLst>
                                            <p:cond delay="338"/>
                                          </p:stCondLst>
                                        </p:cTn>
                                        <p:tgtEl>
                                          <p:spTgt spid="13315">
                                            <p:txEl>
                                              <p:pRg st="1" end="1"/>
                                            </p:txEl>
                                          </p:spTgt>
                                        </p:tgtEl>
                                      </p:cBhvr>
                                      <p:to x="100000" y="100000"/>
                                    </p:animScale>
                                    <p:animScale>
                                      <p:cBhvr>
                                        <p:cTn id="33" dur="13">
                                          <p:stCondLst>
                                            <p:cond delay="656"/>
                                          </p:stCondLst>
                                        </p:cTn>
                                        <p:tgtEl>
                                          <p:spTgt spid="13315">
                                            <p:txEl>
                                              <p:pRg st="1" end="1"/>
                                            </p:txEl>
                                          </p:spTgt>
                                        </p:tgtEl>
                                      </p:cBhvr>
                                      <p:to x="100000" y="80000"/>
                                    </p:animScale>
                                    <p:animScale>
                                      <p:cBhvr>
                                        <p:cTn id="34" dur="83" decel="50000">
                                          <p:stCondLst>
                                            <p:cond delay="669"/>
                                          </p:stCondLst>
                                        </p:cTn>
                                        <p:tgtEl>
                                          <p:spTgt spid="13315">
                                            <p:txEl>
                                              <p:pRg st="1" end="1"/>
                                            </p:txEl>
                                          </p:spTgt>
                                        </p:tgtEl>
                                      </p:cBhvr>
                                      <p:to x="100000" y="100000"/>
                                    </p:animScale>
                                    <p:animScale>
                                      <p:cBhvr>
                                        <p:cTn id="35" dur="13">
                                          <p:stCondLst>
                                            <p:cond delay="821"/>
                                          </p:stCondLst>
                                        </p:cTn>
                                        <p:tgtEl>
                                          <p:spTgt spid="13315">
                                            <p:txEl>
                                              <p:pRg st="1" end="1"/>
                                            </p:txEl>
                                          </p:spTgt>
                                        </p:tgtEl>
                                      </p:cBhvr>
                                      <p:to x="100000" y="90000"/>
                                    </p:animScale>
                                    <p:animScale>
                                      <p:cBhvr>
                                        <p:cTn id="36" dur="83" decel="50000">
                                          <p:stCondLst>
                                            <p:cond delay="834"/>
                                          </p:stCondLst>
                                        </p:cTn>
                                        <p:tgtEl>
                                          <p:spTgt spid="13315">
                                            <p:txEl>
                                              <p:pRg st="1" end="1"/>
                                            </p:txEl>
                                          </p:spTgt>
                                        </p:tgtEl>
                                      </p:cBhvr>
                                      <p:to x="100000" y="100000"/>
                                    </p:animScale>
                                    <p:animScale>
                                      <p:cBhvr>
                                        <p:cTn id="37" dur="13">
                                          <p:stCondLst>
                                            <p:cond delay="904"/>
                                          </p:stCondLst>
                                        </p:cTn>
                                        <p:tgtEl>
                                          <p:spTgt spid="13315">
                                            <p:txEl>
                                              <p:pRg st="1" end="1"/>
                                            </p:txEl>
                                          </p:spTgt>
                                        </p:tgtEl>
                                      </p:cBhvr>
                                      <p:to x="100000" y="95000"/>
                                    </p:animScale>
                                    <p:animScale>
                                      <p:cBhvr>
                                        <p:cTn id="38" dur="83" decel="50000">
                                          <p:stCondLst>
                                            <p:cond delay="917"/>
                                          </p:stCondLst>
                                        </p:cTn>
                                        <p:tgtEl>
                                          <p:spTgt spid="1331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13315">
                                            <p:txEl>
                                              <p:pRg st="2" end="2"/>
                                            </p:txEl>
                                          </p:spTgt>
                                        </p:tgtEl>
                                        <p:attrNameLst>
                                          <p:attrName>style.visibility</p:attrName>
                                        </p:attrNameLst>
                                      </p:cBhvr>
                                      <p:to>
                                        <p:strVal val="visible"/>
                                      </p:to>
                                    </p:set>
                                    <p:animEffect transition="in" filter="wipe(down)">
                                      <p:cBhvr>
                                        <p:cTn id="43" dur="290">
                                          <p:stCondLst>
                                            <p:cond delay="0"/>
                                          </p:stCondLst>
                                        </p:cTn>
                                        <p:tgtEl>
                                          <p:spTgt spid="13315">
                                            <p:txEl>
                                              <p:pRg st="2" end="2"/>
                                            </p:txEl>
                                          </p:spTgt>
                                        </p:tgtEl>
                                      </p:cBhvr>
                                    </p:animEffect>
                                    <p:anim calcmode="lin" valueType="num">
                                      <p:cBhvr>
                                        <p:cTn id="44" dur="911" tmFilter="0,0; 0.14,0.36; 0.43,0.73; 0.71,0.91; 1.0,1.0">
                                          <p:stCondLst>
                                            <p:cond delay="0"/>
                                          </p:stCondLst>
                                        </p:cTn>
                                        <p:tgtEl>
                                          <p:spTgt spid="13315">
                                            <p:txEl>
                                              <p:pRg st="2" end="2"/>
                                            </p:txEl>
                                          </p:spTgt>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13315">
                                            <p:txEl>
                                              <p:pRg st="2" end="2"/>
                                            </p:txEl>
                                          </p:spTgt>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13315">
                                            <p:txEl>
                                              <p:pRg st="2" end="2"/>
                                            </p:txEl>
                                          </p:spTgt>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13315">
                                            <p:txEl>
                                              <p:pRg st="2" end="2"/>
                                            </p:txEl>
                                          </p:spTgt>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13315">
                                            <p:txEl>
                                              <p:pRg st="2" end="2"/>
                                            </p:txEl>
                                          </p:spTgt>
                                        </p:tgtEl>
                                        <p:attrNameLst>
                                          <p:attrName>ppt_y</p:attrName>
                                        </p:attrNameLst>
                                      </p:cBhvr>
                                      <p:tavLst>
                                        <p:tav tm="0" fmla="#ppt_y-sin(pi*$)/81">
                                          <p:val>
                                            <p:fltVal val="0"/>
                                          </p:val>
                                        </p:tav>
                                        <p:tav tm="100000">
                                          <p:val>
                                            <p:fltVal val="1"/>
                                          </p:val>
                                        </p:tav>
                                      </p:tavLst>
                                    </p:anim>
                                    <p:animScale>
                                      <p:cBhvr>
                                        <p:cTn id="49" dur="13">
                                          <p:stCondLst>
                                            <p:cond delay="325"/>
                                          </p:stCondLst>
                                        </p:cTn>
                                        <p:tgtEl>
                                          <p:spTgt spid="13315">
                                            <p:txEl>
                                              <p:pRg st="2" end="2"/>
                                            </p:txEl>
                                          </p:spTgt>
                                        </p:tgtEl>
                                      </p:cBhvr>
                                      <p:to x="100000" y="60000"/>
                                    </p:animScale>
                                    <p:animScale>
                                      <p:cBhvr>
                                        <p:cTn id="50" dur="83" decel="50000">
                                          <p:stCondLst>
                                            <p:cond delay="338"/>
                                          </p:stCondLst>
                                        </p:cTn>
                                        <p:tgtEl>
                                          <p:spTgt spid="13315">
                                            <p:txEl>
                                              <p:pRg st="2" end="2"/>
                                            </p:txEl>
                                          </p:spTgt>
                                        </p:tgtEl>
                                      </p:cBhvr>
                                      <p:to x="100000" y="100000"/>
                                    </p:animScale>
                                    <p:animScale>
                                      <p:cBhvr>
                                        <p:cTn id="51" dur="13">
                                          <p:stCondLst>
                                            <p:cond delay="656"/>
                                          </p:stCondLst>
                                        </p:cTn>
                                        <p:tgtEl>
                                          <p:spTgt spid="13315">
                                            <p:txEl>
                                              <p:pRg st="2" end="2"/>
                                            </p:txEl>
                                          </p:spTgt>
                                        </p:tgtEl>
                                      </p:cBhvr>
                                      <p:to x="100000" y="80000"/>
                                    </p:animScale>
                                    <p:animScale>
                                      <p:cBhvr>
                                        <p:cTn id="52" dur="83" decel="50000">
                                          <p:stCondLst>
                                            <p:cond delay="669"/>
                                          </p:stCondLst>
                                        </p:cTn>
                                        <p:tgtEl>
                                          <p:spTgt spid="13315">
                                            <p:txEl>
                                              <p:pRg st="2" end="2"/>
                                            </p:txEl>
                                          </p:spTgt>
                                        </p:tgtEl>
                                      </p:cBhvr>
                                      <p:to x="100000" y="100000"/>
                                    </p:animScale>
                                    <p:animScale>
                                      <p:cBhvr>
                                        <p:cTn id="53" dur="13">
                                          <p:stCondLst>
                                            <p:cond delay="821"/>
                                          </p:stCondLst>
                                        </p:cTn>
                                        <p:tgtEl>
                                          <p:spTgt spid="13315">
                                            <p:txEl>
                                              <p:pRg st="2" end="2"/>
                                            </p:txEl>
                                          </p:spTgt>
                                        </p:tgtEl>
                                      </p:cBhvr>
                                      <p:to x="100000" y="90000"/>
                                    </p:animScale>
                                    <p:animScale>
                                      <p:cBhvr>
                                        <p:cTn id="54" dur="83" decel="50000">
                                          <p:stCondLst>
                                            <p:cond delay="834"/>
                                          </p:stCondLst>
                                        </p:cTn>
                                        <p:tgtEl>
                                          <p:spTgt spid="13315">
                                            <p:txEl>
                                              <p:pRg st="2" end="2"/>
                                            </p:txEl>
                                          </p:spTgt>
                                        </p:tgtEl>
                                      </p:cBhvr>
                                      <p:to x="100000" y="100000"/>
                                    </p:animScale>
                                    <p:animScale>
                                      <p:cBhvr>
                                        <p:cTn id="55" dur="13">
                                          <p:stCondLst>
                                            <p:cond delay="904"/>
                                          </p:stCondLst>
                                        </p:cTn>
                                        <p:tgtEl>
                                          <p:spTgt spid="13315">
                                            <p:txEl>
                                              <p:pRg st="2" end="2"/>
                                            </p:txEl>
                                          </p:spTgt>
                                        </p:tgtEl>
                                      </p:cBhvr>
                                      <p:to x="100000" y="95000"/>
                                    </p:animScale>
                                    <p:animScale>
                                      <p:cBhvr>
                                        <p:cTn id="56" dur="83" decel="50000">
                                          <p:stCondLst>
                                            <p:cond delay="917"/>
                                          </p:stCondLst>
                                        </p:cTn>
                                        <p:tgtEl>
                                          <p:spTgt spid="13315">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13315">
                                            <p:txEl>
                                              <p:pRg st="3" end="3"/>
                                            </p:txEl>
                                          </p:spTgt>
                                        </p:tgtEl>
                                        <p:attrNameLst>
                                          <p:attrName>style.visibility</p:attrName>
                                        </p:attrNameLst>
                                      </p:cBhvr>
                                      <p:to>
                                        <p:strVal val="visible"/>
                                      </p:to>
                                    </p:set>
                                    <p:animEffect transition="in" filter="wipe(down)">
                                      <p:cBhvr>
                                        <p:cTn id="61" dur="290">
                                          <p:stCondLst>
                                            <p:cond delay="0"/>
                                          </p:stCondLst>
                                        </p:cTn>
                                        <p:tgtEl>
                                          <p:spTgt spid="13315">
                                            <p:txEl>
                                              <p:pRg st="3" end="3"/>
                                            </p:txEl>
                                          </p:spTgt>
                                        </p:tgtEl>
                                      </p:cBhvr>
                                    </p:animEffect>
                                    <p:anim calcmode="lin" valueType="num">
                                      <p:cBhvr>
                                        <p:cTn id="62" dur="911" tmFilter="0,0; 0.14,0.36; 0.43,0.73; 0.71,0.91; 1.0,1.0">
                                          <p:stCondLst>
                                            <p:cond delay="0"/>
                                          </p:stCondLst>
                                        </p:cTn>
                                        <p:tgtEl>
                                          <p:spTgt spid="13315">
                                            <p:txEl>
                                              <p:pRg st="3" end="3"/>
                                            </p:txEl>
                                          </p:spTgt>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13315">
                                            <p:txEl>
                                              <p:pRg st="3" end="3"/>
                                            </p:txEl>
                                          </p:spTgt>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13315">
                                            <p:txEl>
                                              <p:pRg st="3" end="3"/>
                                            </p:txEl>
                                          </p:spTgt>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13315">
                                            <p:txEl>
                                              <p:pRg st="3" end="3"/>
                                            </p:txEl>
                                          </p:spTgt>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13315">
                                            <p:txEl>
                                              <p:pRg st="3" end="3"/>
                                            </p:txEl>
                                          </p:spTgt>
                                        </p:tgtEl>
                                        <p:attrNameLst>
                                          <p:attrName>ppt_y</p:attrName>
                                        </p:attrNameLst>
                                      </p:cBhvr>
                                      <p:tavLst>
                                        <p:tav tm="0" fmla="#ppt_y-sin(pi*$)/81">
                                          <p:val>
                                            <p:fltVal val="0"/>
                                          </p:val>
                                        </p:tav>
                                        <p:tav tm="100000">
                                          <p:val>
                                            <p:fltVal val="1"/>
                                          </p:val>
                                        </p:tav>
                                      </p:tavLst>
                                    </p:anim>
                                    <p:animScale>
                                      <p:cBhvr>
                                        <p:cTn id="67" dur="13">
                                          <p:stCondLst>
                                            <p:cond delay="325"/>
                                          </p:stCondLst>
                                        </p:cTn>
                                        <p:tgtEl>
                                          <p:spTgt spid="13315">
                                            <p:txEl>
                                              <p:pRg st="3" end="3"/>
                                            </p:txEl>
                                          </p:spTgt>
                                        </p:tgtEl>
                                      </p:cBhvr>
                                      <p:to x="100000" y="60000"/>
                                    </p:animScale>
                                    <p:animScale>
                                      <p:cBhvr>
                                        <p:cTn id="68" dur="83" decel="50000">
                                          <p:stCondLst>
                                            <p:cond delay="338"/>
                                          </p:stCondLst>
                                        </p:cTn>
                                        <p:tgtEl>
                                          <p:spTgt spid="13315">
                                            <p:txEl>
                                              <p:pRg st="3" end="3"/>
                                            </p:txEl>
                                          </p:spTgt>
                                        </p:tgtEl>
                                      </p:cBhvr>
                                      <p:to x="100000" y="100000"/>
                                    </p:animScale>
                                    <p:animScale>
                                      <p:cBhvr>
                                        <p:cTn id="69" dur="13">
                                          <p:stCondLst>
                                            <p:cond delay="656"/>
                                          </p:stCondLst>
                                        </p:cTn>
                                        <p:tgtEl>
                                          <p:spTgt spid="13315">
                                            <p:txEl>
                                              <p:pRg st="3" end="3"/>
                                            </p:txEl>
                                          </p:spTgt>
                                        </p:tgtEl>
                                      </p:cBhvr>
                                      <p:to x="100000" y="80000"/>
                                    </p:animScale>
                                    <p:animScale>
                                      <p:cBhvr>
                                        <p:cTn id="70" dur="83" decel="50000">
                                          <p:stCondLst>
                                            <p:cond delay="669"/>
                                          </p:stCondLst>
                                        </p:cTn>
                                        <p:tgtEl>
                                          <p:spTgt spid="13315">
                                            <p:txEl>
                                              <p:pRg st="3" end="3"/>
                                            </p:txEl>
                                          </p:spTgt>
                                        </p:tgtEl>
                                      </p:cBhvr>
                                      <p:to x="100000" y="100000"/>
                                    </p:animScale>
                                    <p:animScale>
                                      <p:cBhvr>
                                        <p:cTn id="71" dur="13">
                                          <p:stCondLst>
                                            <p:cond delay="821"/>
                                          </p:stCondLst>
                                        </p:cTn>
                                        <p:tgtEl>
                                          <p:spTgt spid="13315">
                                            <p:txEl>
                                              <p:pRg st="3" end="3"/>
                                            </p:txEl>
                                          </p:spTgt>
                                        </p:tgtEl>
                                      </p:cBhvr>
                                      <p:to x="100000" y="90000"/>
                                    </p:animScale>
                                    <p:animScale>
                                      <p:cBhvr>
                                        <p:cTn id="72" dur="83" decel="50000">
                                          <p:stCondLst>
                                            <p:cond delay="834"/>
                                          </p:stCondLst>
                                        </p:cTn>
                                        <p:tgtEl>
                                          <p:spTgt spid="13315">
                                            <p:txEl>
                                              <p:pRg st="3" end="3"/>
                                            </p:txEl>
                                          </p:spTgt>
                                        </p:tgtEl>
                                      </p:cBhvr>
                                      <p:to x="100000" y="100000"/>
                                    </p:animScale>
                                    <p:animScale>
                                      <p:cBhvr>
                                        <p:cTn id="73" dur="13">
                                          <p:stCondLst>
                                            <p:cond delay="904"/>
                                          </p:stCondLst>
                                        </p:cTn>
                                        <p:tgtEl>
                                          <p:spTgt spid="13315">
                                            <p:txEl>
                                              <p:pRg st="3" end="3"/>
                                            </p:txEl>
                                          </p:spTgt>
                                        </p:tgtEl>
                                      </p:cBhvr>
                                      <p:to x="100000" y="95000"/>
                                    </p:animScale>
                                    <p:animScale>
                                      <p:cBhvr>
                                        <p:cTn id="74" dur="83" decel="50000">
                                          <p:stCondLst>
                                            <p:cond delay="917"/>
                                          </p:stCondLst>
                                        </p:cTn>
                                        <p:tgtEl>
                                          <p:spTgt spid="13315">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7" name="图片 1638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6387" name="内容占位符 16386"/>
          <p:cNvSpPr>
            <a:spLocks noGrp="1"/>
          </p:cNvSpPr>
          <p:nvPr>
            <p:ph idx="1"/>
          </p:nvPr>
        </p:nvSpPr>
        <p:spPr>
          <a:xfrm>
            <a:off x="323850" y="1125538"/>
            <a:ext cx="8362950" cy="5111750"/>
          </a:xfrm>
        </p:spPr>
        <p:txBody>
          <a:bodyPr anchor="t"/>
          <a:lstStyle/>
          <a:p>
            <a:pPr fontAlgn="ctr">
              <a:lnSpc>
                <a:spcPct val="120000"/>
              </a:lnSpc>
            </a:pPr>
            <a:r>
              <a:rPr lang="zh-CN" altLang="en-US" sz="2600" b="1" dirty="0"/>
              <a:t>研究内容一般可分成基础性研究、专题性研究、案例研究三大块来设计：</a:t>
            </a:r>
            <a:endParaRPr lang="zh-CN" altLang="en-US" sz="2600" b="1" dirty="0"/>
          </a:p>
          <a:p>
            <a:pPr fontAlgn="ctr">
              <a:lnSpc>
                <a:spcPct val="120000"/>
              </a:lnSpc>
            </a:pPr>
            <a:r>
              <a:rPr lang="zh-CN" altLang="en-US" sz="2600" b="1" dirty="0">
                <a:solidFill>
                  <a:srgbClr val="800000"/>
                </a:solidFill>
                <a:ea typeface="楷体_GB2312" panose="02010609030101010101" pitchFamily="49" charset="-122"/>
              </a:rPr>
              <a:t>基础性研究</a:t>
            </a:r>
            <a:r>
              <a:rPr lang="zh-CN" altLang="en-US" sz="2600" b="1" dirty="0">
                <a:ea typeface="楷体_GB2312" panose="02010609030101010101" pitchFamily="49" charset="-122"/>
              </a:rPr>
              <a:t>主要包括调查研究、文献研究以及理论研究等，涉及研究的起点与指导思想问题。</a:t>
            </a:r>
            <a:endParaRPr lang="zh-CN" altLang="en-US" sz="2600" b="1" dirty="0">
              <a:ea typeface="楷体_GB2312" panose="02010609030101010101" pitchFamily="49" charset="-122"/>
            </a:endParaRPr>
          </a:p>
          <a:p>
            <a:pPr fontAlgn="ctr">
              <a:lnSpc>
                <a:spcPct val="120000"/>
              </a:lnSpc>
            </a:pPr>
            <a:r>
              <a:rPr lang="zh-CN" altLang="en-US" sz="2600" b="1" dirty="0">
                <a:solidFill>
                  <a:srgbClr val="800000"/>
                </a:solidFill>
                <a:ea typeface="楷体_GB2312" panose="02010609030101010101" pitchFamily="49" charset="-122"/>
              </a:rPr>
              <a:t>主体性研究</a:t>
            </a:r>
            <a:r>
              <a:rPr lang="zh-CN" altLang="en-US" sz="2600" b="1" dirty="0">
                <a:ea typeface="楷体_GB2312" panose="02010609030101010101" pitchFamily="49" charset="-122"/>
              </a:rPr>
              <a:t>体现研究的重点、特色和亮点，是研究的主要内容，要回到课题核心概念及其相互关系上去思考，从问题出发回到实践中去发现值得研究的专题。</a:t>
            </a:r>
            <a:endParaRPr lang="zh-CN" altLang="en-US" sz="2600" b="1" dirty="0">
              <a:ea typeface="楷体_GB2312" panose="02010609030101010101" pitchFamily="49" charset="-122"/>
            </a:endParaRPr>
          </a:p>
          <a:p>
            <a:pPr fontAlgn="ctr">
              <a:lnSpc>
                <a:spcPct val="120000"/>
              </a:lnSpc>
            </a:pPr>
            <a:r>
              <a:rPr lang="zh-CN" altLang="en-US" sz="2600" b="1" dirty="0">
                <a:ea typeface="楷体_GB2312" panose="02010609030101010101" pitchFamily="49" charset="-122"/>
              </a:rPr>
              <a:t>以案例的方式对专题研究中的相关内容展开研究，就是</a:t>
            </a:r>
            <a:r>
              <a:rPr lang="zh-CN" altLang="en-US" sz="2600" b="1" dirty="0">
                <a:solidFill>
                  <a:srgbClr val="800000"/>
                </a:solidFill>
                <a:ea typeface="楷体_GB2312" panose="02010609030101010101" pitchFamily="49" charset="-122"/>
              </a:rPr>
              <a:t>案例研究</a:t>
            </a:r>
            <a:r>
              <a:rPr lang="zh-CN" altLang="en-US" sz="2600" b="1" dirty="0">
                <a:ea typeface="楷体_GB2312" panose="02010609030101010101" pitchFamily="49" charset="-122"/>
              </a:rPr>
              <a:t>。</a:t>
            </a:r>
            <a:endParaRPr lang="zh-CN" altLang="en-US" sz="2600" b="1" dirty="0">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down)">
                                      <p:cBhvr>
                                        <p:cTn id="7" dur="290">
                                          <p:stCondLst>
                                            <p:cond delay="0"/>
                                          </p:stCondLst>
                                        </p:cTn>
                                        <p:tgtEl>
                                          <p:spTgt spid="16387">
                                            <p:txEl>
                                              <p:pRg st="0" end="0"/>
                                            </p:txEl>
                                          </p:spTgt>
                                        </p:tgtEl>
                                      </p:cBhvr>
                                    </p:animEffect>
                                    <p:anim calcmode="lin" valueType="num">
                                      <p:cBhvr>
                                        <p:cTn id="8" dur="911" tmFilter="0,0; 0.14,0.36; 0.43,0.73; 0.71,0.91; 1.0,1.0">
                                          <p:stCondLst>
                                            <p:cond delay="0"/>
                                          </p:stCondLst>
                                        </p:cTn>
                                        <p:tgtEl>
                                          <p:spTgt spid="16387">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6387">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6387">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6387">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6387">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16387">
                                            <p:txEl>
                                              <p:pRg st="0" end="0"/>
                                            </p:txEl>
                                          </p:spTgt>
                                        </p:tgtEl>
                                      </p:cBhvr>
                                      <p:to x="100000" y="60000"/>
                                    </p:animScale>
                                    <p:animScale>
                                      <p:cBhvr>
                                        <p:cTn id="14" dur="83" decel="50000">
                                          <p:stCondLst>
                                            <p:cond delay="338"/>
                                          </p:stCondLst>
                                        </p:cTn>
                                        <p:tgtEl>
                                          <p:spTgt spid="16387">
                                            <p:txEl>
                                              <p:pRg st="0" end="0"/>
                                            </p:txEl>
                                          </p:spTgt>
                                        </p:tgtEl>
                                      </p:cBhvr>
                                      <p:to x="100000" y="100000"/>
                                    </p:animScale>
                                    <p:animScale>
                                      <p:cBhvr>
                                        <p:cTn id="15" dur="13">
                                          <p:stCondLst>
                                            <p:cond delay="656"/>
                                          </p:stCondLst>
                                        </p:cTn>
                                        <p:tgtEl>
                                          <p:spTgt spid="16387">
                                            <p:txEl>
                                              <p:pRg st="0" end="0"/>
                                            </p:txEl>
                                          </p:spTgt>
                                        </p:tgtEl>
                                      </p:cBhvr>
                                      <p:to x="100000" y="80000"/>
                                    </p:animScale>
                                    <p:animScale>
                                      <p:cBhvr>
                                        <p:cTn id="16" dur="83" decel="50000">
                                          <p:stCondLst>
                                            <p:cond delay="669"/>
                                          </p:stCondLst>
                                        </p:cTn>
                                        <p:tgtEl>
                                          <p:spTgt spid="16387">
                                            <p:txEl>
                                              <p:pRg st="0" end="0"/>
                                            </p:txEl>
                                          </p:spTgt>
                                        </p:tgtEl>
                                      </p:cBhvr>
                                      <p:to x="100000" y="100000"/>
                                    </p:animScale>
                                    <p:animScale>
                                      <p:cBhvr>
                                        <p:cTn id="17" dur="13">
                                          <p:stCondLst>
                                            <p:cond delay="821"/>
                                          </p:stCondLst>
                                        </p:cTn>
                                        <p:tgtEl>
                                          <p:spTgt spid="16387">
                                            <p:txEl>
                                              <p:pRg st="0" end="0"/>
                                            </p:txEl>
                                          </p:spTgt>
                                        </p:tgtEl>
                                      </p:cBhvr>
                                      <p:to x="100000" y="90000"/>
                                    </p:animScale>
                                    <p:animScale>
                                      <p:cBhvr>
                                        <p:cTn id="18" dur="83" decel="50000">
                                          <p:stCondLst>
                                            <p:cond delay="834"/>
                                          </p:stCondLst>
                                        </p:cTn>
                                        <p:tgtEl>
                                          <p:spTgt spid="16387">
                                            <p:txEl>
                                              <p:pRg st="0" end="0"/>
                                            </p:txEl>
                                          </p:spTgt>
                                        </p:tgtEl>
                                      </p:cBhvr>
                                      <p:to x="100000" y="100000"/>
                                    </p:animScale>
                                    <p:animScale>
                                      <p:cBhvr>
                                        <p:cTn id="19" dur="13">
                                          <p:stCondLst>
                                            <p:cond delay="904"/>
                                          </p:stCondLst>
                                        </p:cTn>
                                        <p:tgtEl>
                                          <p:spTgt spid="16387">
                                            <p:txEl>
                                              <p:pRg st="0" end="0"/>
                                            </p:txEl>
                                          </p:spTgt>
                                        </p:tgtEl>
                                      </p:cBhvr>
                                      <p:to x="100000" y="95000"/>
                                    </p:animScale>
                                    <p:animScale>
                                      <p:cBhvr>
                                        <p:cTn id="20" dur="83" decel="50000">
                                          <p:stCondLst>
                                            <p:cond delay="917"/>
                                          </p:stCondLst>
                                        </p:cTn>
                                        <p:tgtEl>
                                          <p:spTgt spid="16387">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6387">
                                            <p:txEl>
                                              <p:pRg st="1" end="1"/>
                                            </p:txEl>
                                          </p:spTgt>
                                        </p:tgtEl>
                                        <p:attrNameLst>
                                          <p:attrName>style.visibility</p:attrName>
                                        </p:attrNameLst>
                                      </p:cBhvr>
                                      <p:to>
                                        <p:strVal val="visible"/>
                                      </p:to>
                                    </p:set>
                                    <p:animEffect transition="in" filter="wipe(down)">
                                      <p:cBhvr>
                                        <p:cTn id="25" dur="290">
                                          <p:stCondLst>
                                            <p:cond delay="0"/>
                                          </p:stCondLst>
                                        </p:cTn>
                                        <p:tgtEl>
                                          <p:spTgt spid="16387">
                                            <p:txEl>
                                              <p:pRg st="1" end="1"/>
                                            </p:txEl>
                                          </p:spTgt>
                                        </p:tgtEl>
                                      </p:cBhvr>
                                    </p:animEffect>
                                    <p:anim calcmode="lin" valueType="num">
                                      <p:cBhvr>
                                        <p:cTn id="26" dur="911" tmFilter="0,0; 0.14,0.36; 0.43,0.73; 0.71,0.91; 1.0,1.0">
                                          <p:stCondLst>
                                            <p:cond delay="0"/>
                                          </p:stCondLst>
                                        </p:cTn>
                                        <p:tgtEl>
                                          <p:spTgt spid="16387">
                                            <p:txEl>
                                              <p:pRg st="1" end="1"/>
                                            </p:txEl>
                                          </p:spTgt>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16387">
                                            <p:txEl>
                                              <p:pRg st="1" end="1"/>
                                            </p:txEl>
                                          </p:spTgt>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16387">
                                            <p:txEl>
                                              <p:pRg st="1" end="1"/>
                                            </p:txEl>
                                          </p:spTgt>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16387">
                                            <p:txEl>
                                              <p:pRg st="1" end="1"/>
                                            </p:txEl>
                                          </p:spTgt>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16387">
                                            <p:txEl>
                                              <p:pRg st="1" end="1"/>
                                            </p:txEl>
                                          </p:spTgt>
                                        </p:tgtEl>
                                        <p:attrNameLst>
                                          <p:attrName>ppt_y</p:attrName>
                                        </p:attrNameLst>
                                      </p:cBhvr>
                                      <p:tavLst>
                                        <p:tav tm="0" fmla="#ppt_y-sin(pi*$)/81">
                                          <p:val>
                                            <p:fltVal val="0"/>
                                          </p:val>
                                        </p:tav>
                                        <p:tav tm="100000">
                                          <p:val>
                                            <p:fltVal val="1"/>
                                          </p:val>
                                        </p:tav>
                                      </p:tavLst>
                                    </p:anim>
                                    <p:animScale>
                                      <p:cBhvr>
                                        <p:cTn id="31" dur="13">
                                          <p:stCondLst>
                                            <p:cond delay="325"/>
                                          </p:stCondLst>
                                        </p:cTn>
                                        <p:tgtEl>
                                          <p:spTgt spid="16387">
                                            <p:txEl>
                                              <p:pRg st="1" end="1"/>
                                            </p:txEl>
                                          </p:spTgt>
                                        </p:tgtEl>
                                      </p:cBhvr>
                                      <p:to x="100000" y="60000"/>
                                    </p:animScale>
                                    <p:animScale>
                                      <p:cBhvr>
                                        <p:cTn id="32" dur="83" decel="50000">
                                          <p:stCondLst>
                                            <p:cond delay="338"/>
                                          </p:stCondLst>
                                        </p:cTn>
                                        <p:tgtEl>
                                          <p:spTgt spid="16387">
                                            <p:txEl>
                                              <p:pRg st="1" end="1"/>
                                            </p:txEl>
                                          </p:spTgt>
                                        </p:tgtEl>
                                      </p:cBhvr>
                                      <p:to x="100000" y="100000"/>
                                    </p:animScale>
                                    <p:animScale>
                                      <p:cBhvr>
                                        <p:cTn id="33" dur="13">
                                          <p:stCondLst>
                                            <p:cond delay="656"/>
                                          </p:stCondLst>
                                        </p:cTn>
                                        <p:tgtEl>
                                          <p:spTgt spid="16387">
                                            <p:txEl>
                                              <p:pRg st="1" end="1"/>
                                            </p:txEl>
                                          </p:spTgt>
                                        </p:tgtEl>
                                      </p:cBhvr>
                                      <p:to x="100000" y="80000"/>
                                    </p:animScale>
                                    <p:animScale>
                                      <p:cBhvr>
                                        <p:cTn id="34" dur="83" decel="50000">
                                          <p:stCondLst>
                                            <p:cond delay="669"/>
                                          </p:stCondLst>
                                        </p:cTn>
                                        <p:tgtEl>
                                          <p:spTgt spid="16387">
                                            <p:txEl>
                                              <p:pRg st="1" end="1"/>
                                            </p:txEl>
                                          </p:spTgt>
                                        </p:tgtEl>
                                      </p:cBhvr>
                                      <p:to x="100000" y="100000"/>
                                    </p:animScale>
                                    <p:animScale>
                                      <p:cBhvr>
                                        <p:cTn id="35" dur="13">
                                          <p:stCondLst>
                                            <p:cond delay="821"/>
                                          </p:stCondLst>
                                        </p:cTn>
                                        <p:tgtEl>
                                          <p:spTgt spid="16387">
                                            <p:txEl>
                                              <p:pRg st="1" end="1"/>
                                            </p:txEl>
                                          </p:spTgt>
                                        </p:tgtEl>
                                      </p:cBhvr>
                                      <p:to x="100000" y="90000"/>
                                    </p:animScale>
                                    <p:animScale>
                                      <p:cBhvr>
                                        <p:cTn id="36" dur="83" decel="50000">
                                          <p:stCondLst>
                                            <p:cond delay="834"/>
                                          </p:stCondLst>
                                        </p:cTn>
                                        <p:tgtEl>
                                          <p:spTgt spid="16387">
                                            <p:txEl>
                                              <p:pRg st="1" end="1"/>
                                            </p:txEl>
                                          </p:spTgt>
                                        </p:tgtEl>
                                      </p:cBhvr>
                                      <p:to x="100000" y="100000"/>
                                    </p:animScale>
                                    <p:animScale>
                                      <p:cBhvr>
                                        <p:cTn id="37" dur="13">
                                          <p:stCondLst>
                                            <p:cond delay="904"/>
                                          </p:stCondLst>
                                        </p:cTn>
                                        <p:tgtEl>
                                          <p:spTgt spid="16387">
                                            <p:txEl>
                                              <p:pRg st="1" end="1"/>
                                            </p:txEl>
                                          </p:spTgt>
                                        </p:tgtEl>
                                      </p:cBhvr>
                                      <p:to x="100000" y="95000"/>
                                    </p:animScale>
                                    <p:animScale>
                                      <p:cBhvr>
                                        <p:cTn id="38" dur="83" decel="50000">
                                          <p:stCondLst>
                                            <p:cond delay="917"/>
                                          </p:stCondLst>
                                        </p:cTn>
                                        <p:tgtEl>
                                          <p:spTgt spid="16387">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16387">
                                            <p:txEl>
                                              <p:pRg st="2" end="2"/>
                                            </p:txEl>
                                          </p:spTgt>
                                        </p:tgtEl>
                                        <p:attrNameLst>
                                          <p:attrName>style.visibility</p:attrName>
                                        </p:attrNameLst>
                                      </p:cBhvr>
                                      <p:to>
                                        <p:strVal val="visible"/>
                                      </p:to>
                                    </p:set>
                                    <p:animEffect transition="in" filter="wipe(down)">
                                      <p:cBhvr>
                                        <p:cTn id="43" dur="290">
                                          <p:stCondLst>
                                            <p:cond delay="0"/>
                                          </p:stCondLst>
                                        </p:cTn>
                                        <p:tgtEl>
                                          <p:spTgt spid="16387">
                                            <p:txEl>
                                              <p:pRg st="2" end="2"/>
                                            </p:txEl>
                                          </p:spTgt>
                                        </p:tgtEl>
                                      </p:cBhvr>
                                    </p:animEffect>
                                    <p:anim calcmode="lin" valueType="num">
                                      <p:cBhvr>
                                        <p:cTn id="44" dur="911" tmFilter="0,0; 0.14,0.36; 0.43,0.73; 0.71,0.91; 1.0,1.0">
                                          <p:stCondLst>
                                            <p:cond delay="0"/>
                                          </p:stCondLst>
                                        </p:cTn>
                                        <p:tgtEl>
                                          <p:spTgt spid="16387">
                                            <p:txEl>
                                              <p:pRg st="2" end="2"/>
                                            </p:txEl>
                                          </p:spTgt>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16387">
                                            <p:txEl>
                                              <p:pRg st="2" end="2"/>
                                            </p:txEl>
                                          </p:spTgt>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16387">
                                            <p:txEl>
                                              <p:pRg st="2" end="2"/>
                                            </p:txEl>
                                          </p:spTgt>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16387">
                                            <p:txEl>
                                              <p:pRg st="2" end="2"/>
                                            </p:txEl>
                                          </p:spTgt>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16387">
                                            <p:txEl>
                                              <p:pRg st="2" end="2"/>
                                            </p:txEl>
                                          </p:spTgt>
                                        </p:tgtEl>
                                        <p:attrNameLst>
                                          <p:attrName>ppt_y</p:attrName>
                                        </p:attrNameLst>
                                      </p:cBhvr>
                                      <p:tavLst>
                                        <p:tav tm="0" fmla="#ppt_y-sin(pi*$)/81">
                                          <p:val>
                                            <p:fltVal val="0"/>
                                          </p:val>
                                        </p:tav>
                                        <p:tav tm="100000">
                                          <p:val>
                                            <p:fltVal val="1"/>
                                          </p:val>
                                        </p:tav>
                                      </p:tavLst>
                                    </p:anim>
                                    <p:animScale>
                                      <p:cBhvr>
                                        <p:cTn id="49" dur="13">
                                          <p:stCondLst>
                                            <p:cond delay="325"/>
                                          </p:stCondLst>
                                        </p:cTn>
                                        <p:tgtEl>
                                          <p:spTgt spid="16387">
                                            <p:txEl>
                                              <p:pRg st="2" end="2"/>
                                            </p:txEl>
                                          </p:spTgt>
                                        </p:tgtEl>
                                      </p:cBhvr>
                                      <p:to x="100000" y="60000"/>
                                    </p:animScale>
                                    <p:animScale>
                                      <p:cBhvr>
                                        <p:cTn id="50" dur="83" decel="50000">
                                          <p:stCondLst>
                                            <p:cond delay="338"/>
                                          </p:stCondLst>
                                        </p:cTn>
                                        <p:tgtEl>
                                          <p:spTgt spid="16387">
                                            <p:txEl>
                                              <p:pRg st="2" end="2"/>
                                            </p:txEl>
                                          </p:spTgt>
                                        </p:tgtEl>
                                      </p:cBhvr>
                                      <p:to x="100000" y="100000"/>
                                    </p:animScale>
                                    <p:animScale>
                                      <p:cBhvr>
                                        <p:cTn id="51" dur="13">
                                          <p:stCondLst>
                                            <p:cond delay="656"/>
                                          </p:stCondLst>
                                        </p:cTn>
                                        <p:tgtEl>
                                          <p:spTgt spid="16387">
                                            <p:txEl>
                                              <p:pRg st="2" end="2"/>
                                            </p:txEl>
                                          </p:spTgt>
                                        </p:tgtEl>
                                      </p:cBhvr>
                                      <p:to x="100000" y="80000"/>
                                    </p:animScale>
                                    <p:animScale>
                                      <p:cBhvr>
                                        <p:cTn id="52" dur="83" decel="50000">
                                          <p:stCondLst>
                                            <p:cond delay="669"/>
                                          </p:stCondLst>
                                        </p:cTn>
                                        <p:tgtEl>
                                          <p:spTgt spid="16387">
                                            <p:txEl>
                                              <p:pRg st="2" end="2"/>
                                            </p:txEl>
                                          </p:spTgt>
                                        </p:tgtEl>
                                      </p:cBhvr>
                                      <p:to x="100000" y="100000"/>
                                    </p:animScale>
                                    <p:animScale>
                                      <p:cBhvr>
                                        <p:cTn id="53" dur="13">
                                          <p:stCondLst>
                                            <p:cond delay="821"/>
                                          </p:stCondLst>
                                        </p:cTn>
                                        <p:tgtEl>
                                          <p:spTgt spid="16387">
                                            <p:txEl>
                                              <p:pRg st="2" end="2"/>
                                            </p:txEl>
                                          </p:spTgt>
                                        </p:tgtEl>
                                      </p:cBhvr>
                                      <p:to x="100000" y="90000"/>
                                    </p:animScale>
                                    <p:animScale>
                                      <p:cBhvr>
                                        <p:cTn id="54" dur="83" decel="50000">
                                          <p:stCondLst>
                                            <p:cond delay="834"/>
                                          </p:stCondLst>
                                        </p:cTn>
                                        <p:tgtEl>
                                          <p:spTgt spid="16387">
                                            <p:txEl>
                                              <p:pRg st="2" end="2"/>
                                            </p:txEl>
                                          </p:spTgt>
                                        </p:tgtEl>
                                      </p:cBhvr>
                                      <p:to x="100000" y="100000"/>
                                    </p:animScale>
                                    <p:animScale>
                                      <p:cBhvr>
                                        <p:cTn id="55" dur="13">
                                          <p:stCondLst>
                                            <p:cond delay="904"/>
                                          </p:stCondLst>
                                        </p:cTn>
                                        <p:tgtEl>
                                          <p:spTgt spid="16387">
                                            <p:txEl>
                                              <p:pRg st="2" end="2"/>
                                            </p:txEl>
                                          </p:spTgt>
                                        </p:tgtEl>
                                      </p:cBhvr>
                                      <p:to x="100000" y="95000"/>
                                    </p:animScale>
                                    <p:animScale>
                                      <p:cBhvr>
                                        <p:cTn id="56" dur="83" decel="50000">
                                          <p:stCondLst>
                                            <p:cond delay="917"/>
                                          </p:stCondLst>
                                        </p:cTn>
                                        <p:tgtEl>
                                          <p:spTgt spid="16387">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16387">
                                            <p:txEl>
                                              <p:pRg st="3" end="3"/>
                                            </p:txEl>
                                          </p:spTgt>
                                        </p:tgtEl>
                                        <p:attrNameLst>
                                          <p:attrName>style.visibility</p:attrName>
                                        </p:attrNameLst>
                                      </p:cBhvr>
                                      <p:to>
                                        <p:strVal val="visible"/>
                                      </p:to>
                                    </p:set>
                                    <p:animEffect transition="in" filter="wipe(down)">
                                      <p:cBhvr>
                                        <p:cTn id="61" dur="290">
                                          <p:stCondLst>
                                            <p:cond delay="0"/>
                                          </p:stCondLst>
                                        </p:cTn>
                                        <p:tgtEl>
                                          <p:spTgt spid="16387">
                                            <p:txEl>
                                              <p:pRg st="3" end="3"/>
                                            </p:txEl>
                                          </p:spTgt>
                                        </p:tgtEl>
                                      </p:cBhvr>
                                    </p:animEffect>
                                    <p:anim calcmode="lin" valueType="num">
                                      <p:cBhvr>
                                        <p:cTn id="62" dur="911" tmFilter="0,0; 0.14,0.36; 0.43,0.73; 0.71,0.91; 1.0,1.0">
                                          <p:stCondLst>
                                            <p:cond delay="0"/>
                                          </p:stCondLst>
                                        </p:cTn>
                                        <p:tgtEl>
                                          <p:spTgt spid="16387">
                                            <p:txEl>
                                              <p:pRg st="3" end="3"/>
                                            </p:txEl>
                                          </p:spTgt>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16387">
                                            <p:txEl>
                                              <p:pRg st="3" end="3"/>
                                            </p:txEl>
                                          </p:spTgt>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16387">
                                            <p:txEl>
                                              <p:pRg st="3" end="3"/>
                                            </p:txEl>
                                          </p:spTgt>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16387">
                                            <p:txEl>
                                              <p:pRg st="3" end="3"/>
                                            </p:txEl>
                                          </p:spTgt>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16387">
                                            <p:txEl>
                                              <p:pRg st="3" end="3"/>
                                            </p:txEl>
                                          </p:spTgt>
                                        </p:tgtEl>
                                        <p:attrNameLst>
                                          <p:attrName>ppt_y</p:attrName>
                                        </p:attrNameLst>
                                      </p:cBhvr>
                                      <p:tavLst>
                                        <p:tav tm="0" fmla="#ppt_y-sin(pi*$)/81">
                                          <p:val>
                                            <p:fltVal val="0"/>
                                          </p:val>
                                        </p:tav>
                                        <p:tav tm="100000">
                                          <p:val>
                                            <p:fltVal val="1"/>
                                          </p:val>
                                        </p:tav>
                                      </p:tavLst>
                                    </p:anim>
                                    <p:animScale>
                                      <p:cBhvr>
                                        <p:cTn id="67" dur="13">
                                          <p:stCondLst>
                                            <p:cond delay="325"/>
                                          </p:stCondLst>
                                        </p:cTn>
                                        <p:tgtEl>
                                          <p:spTgt spid="16387">
                                            <p:txEl>
                                              <p:pRg st="3" end="3"/>
                                            </p:txEl>
                                          </p:spTgt>
                                        </p:tgtEl>
                                      </p:cBhvr>
                                      <p:to x="100000" y="60000"/>
                                    </p:animScale>
                                    <p:animScale>
                                      <p:cBhvr>
                                        <p:cTn id="68" dur="83" decel="50000">
                                          <p:stCondLst>
                                            <p:cond delay="338"/>
                                          </p:stCondLst>
                                        </p:cTn>
                                        <p:tgtEl>
                                          <p:spTgt spid="16387">
                                            <p:txEl>
                                              <p:pRg st="3" end="3"/>
                                            </p:txEl>
                                          </p:spTgt>
                                        </p:tgtEl>
                                      </p:cBhvr>
                                      <p:to x="100000" y="100000"/>
                                    </p:animScale>
                                    <p:animScale>
                                      <p:cBhvr>
                                        <p:cTn id="69" dur="13">
                                          <p:stCondLst>
                                            <p:cond delay="656"/>
                                          </p:stCondLst>
                                        </p:cTn>
                                        <p:tgtEl>
                                          <p:spTgt spid="16387">
                                            <p:txEl>
                                              <p:pRg st="3" end="3"/>
                                            </p:txEl>
                                          </p:spTgt>
                                        </p:tgtEl>
                                      </p:cBhvr>
                                      <p:to x="100000" y="80000"/>
                                    </p:animScale>
                                    <p:animScale>
                                      <p:cBhvr>
                                        <p:cTn id="70" dur="83" decel="50000">
                                          <p:stCondLst>
                                            <p:cond delay="669"/>
                                          </p:stCondLst>
                                        </p:cTn>
                                        <p:tgtEl>
                                          <p:spTgt spid="16387">
                                            <p:txEl>
                                              <p:pRg st="3" end="3"/>
                                            </p:txEl>
                                          </p:spTgt>
                                        </p:tgtEl>
                                      </p:cBhvr>
                                      <p:to x="100000" y="100000"/>
                                    </p:animScale>
                                    <p:animScale>
                                      <p:cBhvr>
                                        <p:cTn id="71" dur="13">
                                          <p:stCondLst>
                                            <p:cond delay="821"/>
                                          </p:stCondLst>
                                        </p:cTn>
                                        <p:tgtEl>
                                          <p:spTgt spid="16387">
                                            <p:txEl>
                                              <p:pRg st="3" end="3"/>
                                            </p:txEl>
                                          </p:spTgt>
                                        </p:tgtEl>
                                      </p:cBhvr>
                                      <p:to x="100000" y="90000"/>
                                    </p:animScale>
                                    <p:animScale>
                                      <p:cBhvr>
                                        <p:cTn id="72" dur="83" decel="50000">
                                          <p:stCondLst>
                                            <p:cond delay="834"/>
                                          </p:stCondLst>
                                        </p:cTn>
                                        <p:tgtEl>
                                          <p:spTgt spid="16387">
                                            <p:txEl>
                                              <p:pRg st="3" end="3"/>
                                            </p:txEl>
                                          </p:spTgt>
                                        </p:tgtEl>
                                      </p:cBhvr>
                                      <p:to x="100000" y="100000"/>
                                    </p:animScale>
                                    <p:animScale>
                                      <p:cBhvr>
                                        <p:cTn id="73" dur="13">
                                          <p:stCondLst>
                                            <p:cond delay="904"/>
                                          </p:stCondLst>
                                        </p:cTn>
                                        <p:tgtEl>
                                          <p:spTgt spid="16387">
                                            <p:txEl>
                                              <p:pRg st="3" end="3"/>
                                            </p:txEl>
                                          </p:spTgt>
                                        </p:tgtEl>
                                      </p:cBhvr>
                                      <p:to x="100000" y="95000"/>
                                    </p:animScale>
                                    <p:animScale>
                                      <p:cBhvr>
                                        <p:cTn id="74" dur="83" decel="50000">
                                          <p:stCondLst>
                                            <p:cond delay="917"/>
                                          </p:stCondLst>
                                        </p:cTn>
                                        <p:tgtEl>
                                          <p:spTgt spid="16387">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图片 307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8434" name="标题 3073"/>
          <p:cNvSpPr>
            <a:spLocks noGrp="1"/>
          </p:cNvSpPr>
          <p:nvPr>
            <p:ph type="title"/>
          </p:nvPr>
        </p:nvSpPr>
        <p:spPr>
          <a:xfrm>
            <a:off x="395288" y="908050"/>
            <a:ext cx="8229600" cy="647700"/>
          </a:xfrm>
        </p:spPr>
        <p:txBody>
          <a:bodyPr anchor="ctr"/>
          <a:lstStyle/>
          <a:p>
            <a:pPr algn="l"/>
            <a:r>
              <a:rPr lang="zh-CN" altLang="en-US" sz="3000" b="1" dirty="0">
                <a:solidFill>
                  <a:srgbClr val="FF3300"/>
                </a:solidFill>
              </a:rPr>
              <a:t>课题研究的基本价值是什么？</a:t>
            </a:r>
            <a:endParaRPr lang="zh-CN" altLang="en-US" sz="3000" b="1" dirty="0">
              <a:solidFill>
                <a:srgbClr val="FF3300"/>
              </a:solidFill>
            </a:endParaRPr>
          </a:p>
        </p:txBody>
      </p:sp>
      <p:sp>
        <p:nvSpPr>
          <p:cNvPr id="3075" name="内容占位符 3074"/>
          <p:cNvSpPr>
            <a:spLocks noGrp="1"/>
          </p:cNvSpPr>
          <p:nvPr>
            <p:ph idx="1"/>
          </p:nvPr>
        </p:nvSpPr>
        <p:spPr>
          <a:xfrm>
            <a:off x="1258888" y="1628775"/>
            <a:ext cx="7439025" cy="4321175"/>
          </a:xfrm>
        </p:spPr>
        <p:txBody>
          <a:bodyPr anchor="t"/>
          <a:lstStyle/>
          <a:p>
            <a:pPr>
              <a:lnSpc>
                <a:spcPct val="120000"/>
              </a:lnSpc>
            </a:pPr>
            <a:r>
              <a:rPr lang="zh-CN" altLang="en-US" sz="2600" b="1" dirty="0"/>
              <a:t>有助于形成学校教育改革与发展的战略性思维</a:t>
            </a:r>
            <a:endParaRPr lang="zh-CN" altLang="en-US" sz="2600" b="1" dirty="0"/>
          </a:p>
          <a:p>
            <a:pPr>
              <a:lnSpc>
                <a:spcPct val="120000"/>
              </a:lnSpc>
            </a:pPr>
            <a:r>
              <a:rPr lang="zh-CN" altLang="en-US" sz="2600" b="1" dirty="0"/>
              <a:t>有助于促进学校教学和管理的科学化</a:t>
            </a:r>
            <a:endParaRPr lang="zh-CN" altLang="en-US" sz="2600" b="1" dirty="0"/>
          </a:p>
          <a:p>
            <a:pPr>
              <a:lnSpc>
                <a:spcPct val="120000"/>
              </a:lnSpc>
            </a:pPr>
            <a:r>
              <a:rPr lang="zh-CN" altLang="en-US" sz="2600" b="1" dirty="0"/>
              <a:t>有助于学校特色的凝练与形成</a:t>
            </a:r>
            <a:endParaRPr lang="zh-CN" altLang="en-US" sz="2600" b="1" dirty="0"/>
          </a:p>
          <a:p>
            <a:pPr>
              <a:lnSpc>
                <a:spcPct val="60000"/>
              </a:lnSpc>
              <a:buNone/>
            </a:pPr>
            <a:endParaRPr lang="zh-CN" altLang="en-US" sz="2600" b="1" dirty="0"/>
          </a:p>
          <a:p>
            <a:pPr>
              <a:lnSpc>
                <a:spcPct val="120000"/>
              </a:lnSpc>
            </a:pPr>
            <a:r>
              <a:rPr lang="zh-CN" altLang="en-US" sz="2600" b="1" dirty="0"/>
              <a:t>有助于教师教育观念与教育行为的转变</a:t>
            </a:r>
            <a:endParaRPr lang="zh-CN" altLang="en-US" sz="2600" b="1" dirty="0"/>
          </a:p>
          <a:p>
            <a:pPr>
              <a:lnSpc>
                <a:spcPct val="120000"/>
              </a:lnSpc>
            </a:pPr>
            <a:r>
              <a:rPr lang="zh-CN" altLang="en-US" sz="2600" b="1" dirty="0"/>
              <a:t>有助于教师创新职业生活</a:t>
            </a:r>
            <a:endParaRPr lang="zh-CN" altLang="en-US" sz="2600" b="1" dirty="0"/>
          </a:p>
          <a:p>
            <a:pPr>
              <a:lnSpc>
                <a:spcPct val="60000"/>
              </a:lnSpc>
              <a:buNone/>
            </a:pPr>
            <a:endParaRPr lang="zh-CN" altLang="en-US" sz="1400" b="1" dirty="0"/>
          </a:p>
          <a:p>
            <a:pPr>
              <a:lnSpc>
                <a:spcPct val="120000"/>
              </a:lnSpc>
            </a:pPr>
            <a:r>
              <a:rPr lang="zh-CN" altLang="en-US" sz="2600" b="1" dirty="0"/>
              <a:t>有助于学生发展方式的变革</a:t>
            </a:r>
            <a:endParaRPr lang="zh-CN" altLang="en-US" sz="2600" b="1" dirty="0"/>
          </a:p>
        </p:txBody>
      </p:sp>
      <p:sp>
        <p:nvSpPr>
          <p:cNvPr id="3077" name="右箭头标注 3076"/>
          <p:cNvSpPr/>
          <p:nvPr/>
        </p:nvSpPr>
        <p:spPr>
          <a:xfrm>
            <a:off x="468313" y="1844675"/>
            <a:ext cx="720725" cy="1296988"/>
          </a:xfrm>
          <a:prstGeom prst="rightArrowCallout">
            <a:avLst>
              <a:gd name="adj1" fmla="val 44989"/>
              <a:gd name="adj2" fmla="val 44989"/>
              <a:gd name="adj3" fmla="val 16643"/>
              <a:gd name="adj4" fmla="val 66667"/>
            </a:avLst>
          </a:prstGeom>
          <a:solidFill>
            <a:schemeClr val="accent1"/>
          </a:solidFill>
          <a:ln w="9525" cap="flat" cmpd="sng">
            <a:solidFill>
              <a:schemeClr val="tx1"/>
            </a:solidFill>
            <a:prstDash val="solid"/>
            <a:miter/>
            <a:headEnd type="none" w="med" len="med"/>
            <a:tailEnd type="none" w="med" len="med"/>
          </a:ln>
        </p:spPr>
        <p:txBody>
          <a:bodyPr wrap="none" anchor="ctr"/>
          <a:lstStyle/>
          <a:p>
            <a:pPr lvl="0" indent="0"/>
            <a:r>
              <a:rPr lang="zh-CN" altLang="en-US" sz="2000" b="1" dirty="0">
                <a:latin typeface="Arial" panose="020B0604020202020204" pitchFamily="34" charset="0"/>
                <a:ea typeface="宋体" panose="02010600030101010101" pitchFamily="2" charset="-122"/>
              </a:rPr>
              <a:t>学</a:t>
            </a:r>
            <a:endParaRPr lang="zh-CN" altLang="en-US" sz="2000" b="1" dirty="0">
              <a:latin typeface="Arial" panose="020B0604020202020204" pitchFamily="34" charset="0"/>
              <a:ea typeface="宋体" panose="02010600030101010101" pitchFamily="2" charset="-122"/>
            </a:endParaRPr>
          </a:p>
          <a:p>
            <a:pPr lvl="0" indent="0"/>
            <a:r>
              <a:rPr lang="zh-CN" altLang="en-US" sz="2000" b="1" dirty="0">
                <a:latin typeface="Arial" panose="020B0604020202020204" pitchFamily="34" charset="0"/>
                <a:ea typeface="宋体" panose="02010600030101010101" pitchFamily="2" charset="-122"/>
              </a:rPr>
              <a:t>校</a:t>
            </a:r>
            <a:endParaRPr lang="zh-CN" altLang="en-US" sz="2000" b="1" dirty="0">
              <a:latin typeface="Arial" panose="020B0604020202020204" pitchFamily="34" charset="0"/>
              <a:ea typeface="宋体" panose="02010600030101010101" pitchFamily="2" charset="-122"/>
            </a:endParaRPr>
          </a:p>
        </p:txBody>
      </p:sp>
      <p:sp>
        <p:nvSpPr>
          <p:cNvPr id="3078" name="右箭头标注 3077"/>
          <p:cNvSpPr/>
          <p:nvPr/>
        </p:nvSpPr>
        <p:spPr>
          <a:xfrm>
            <a:off x="468313" y="3716338"/>
            <a:ext cx="720725" cy="936625"/>
          </a:xfrm>
          <a:prstGeom prst="rightArrowCallout">
            <a:avLst>
              <a:gd name="adj1" fmla="val 32488"/>
              <a:gd name="adj2" fmla="val 32488"/>
              <a:gd name="adj3" fmla="val 16643"/>
              <a:gd name="adj4" fmla="val 66667"/>
            </a:avLst>
          </a:prstGeom>
          <a:solidFill>
            <a:schemeClr val="accent1"/>
          </a:solidFill>
          <a:ln w="9525" cap="flat" cmpd="sng">
            <a:solidFill>
              <a:schemeClr val="tx1"/>
            </a:solidFill>
            <a:prstDash val="solid"/>
            <a:miter/>
            <a:headEnd type="none" w="med" len="med"/>
            <a:tailEnd type="none" w="med" len="med"/>
          </a:ln>
        </p:spPr>
        <p:txBody>
          <a:bodyPr wrap="none" anchor="ctr"/>
          <a:lstStyle/>
          <a:p>
            <a:pPr lvl="0" indent="0"/>
            <a:r>
              <a:rPr lang="zh-CN" altLang="en-US" sz="2000" b="1" dirty="0">
                <a:latin typeface="Arial" panose="020B0604020202020204" pitchFamily="34" charset="0"/>
                <a:ea typeface="宋体" panose="02010600030101010101" pitchFamily="2" charset="-122"/>
              </a:rPr>
              <a:t>教</a:t>
            </a:r>
            <a:endParaRPr lang="zh-CN" altLang="en-US" sz="2000" b="1" dirty="0">
              <a:latin typeface="Arial" panose="020B0604020202020204" pitchFamily="34" charset="0"/>
              <a:ea typeface="宋体" panose="02010600030101010101" pitchFamily="2" charset="-122"/>
            </a:endParaRPr>
          </a:p>
          <a:p>
            <a:pPr lvl="0" indent="0"/>
            <a:r>
              <a:rPr lang="zh-CN" altLang="en-US" sz="2000" b="1" dirty="0">
                <a:latin typeface="Arial" panose="020B0604020202020204" pitchFamily="34" charset="0"/>
                <a:ea typeface="宋体" panose="02010600030101010101" pitchFamily="2" charset="-122"/>
              </a:rPr>
              <a:t>师</a:t>
            </a:r>
            <a:endParaRPr lang="zh-CN" altLang="en-US" sz="2000" b="1" dirty="0">
              <a:latin typeface="Arial" panose="020B0604020202020204" pitchFamily="34" charset="0"/>
              <a:ea typeface="宋体" panose="02010600030101010101" pitchFamily="2" charset="-122"/>
            </a:endParaRPr>
          </a:p>
        </p:txBody>
      </p:sp>
      <p:sp>
        <p:nvSpPr>
          <p:cNvPr id="3079" name="右箭头标注 3078"/>
          <p:cNvSpPr/>
          <p:nvPr/>
        </p:nvSpPr>
        <p:spPr>
          <a:xfrm>
            <a:off x="468313" y="4941888"/>
            <a:ext cx="720725" cy="647700"/>
          </a:xfrm>
          <a:prstGeom prst="rightArrowCallout">
            <a:avLst>
              <a:gd name="adj1" fmla="val 25000"/>
              <a:gd name="adj2" fmla="val 25000"/>
              <a:gd name="adj3" fmla="val 18519"/>
              <a:gd name="adj4" fmla="val 66667"/>
            </a:avLst>
          </a:prstGeom>
          <a:solidFill>
            <a:schemeClr val="accent1"/>
          </a:solidFill>
          <a:ln w="9525" cap="flat" cmpd="sng">
            <a:solidFill>
              <a:schemeClr val="tx1"/>
            </a:solidFill>
            <a:prstDash val="solid"/>
            <a:miter/>
            <a:headEnd type="none" w="med" len="med"/>
            <a:tailEnd type="none" w="med" len="med"/>
          </a:ln>
        </p:spPr>
        <p:txBody>
          <a:bodyPr wrap="none" anchor="ctr"/>
          <a:lstStyle/>
          <a:p>
            <a:pPr lvl="0" indent="0"/>
            <a:r>
              <a:rPr lang="zh-CN" altLang="en-US" sz="2000" b="1" dirty="0">
                <a:latin typeface="Arial" panose="020B0604020202020204" pitchFamily="34" charset="0"/>
                <a:ea typeface="宋体" panose="02010600030101010101" pitchFamily="2" charset="-122"/>
              </a:rPr>
              <a:t>学</a:t>
            </a:r>
            <a:endParaRPr lang="zh-CN" altLang="en-US" sz="2000" b="1" dirty="0">
              <a:latin typeface="Arial" panose="020B0604020202020204" pitchFamily="34" charset="0"/>
              <a:ea typeface="宋体" panose="02010600030101010101" pitchFamily="2" charset="-122"/>
            </a:endParaRPr>
          </a:p>
          <a:p>
            <a:pPr lvl="0" indent="0"/>
            <a:r>
              <a:rPr lang="zh-CN" altLang="en-US" sz="2000" b="1" dirty="0">
                <a:latin typeface="Arial" panose="020B0604020202020204" pitchFamily="34" charset="0"/>
                <a:ea typeface="宋体" panose="02010600030101010101" pitchFamily="2" charset="-122"/>
              </a:rPr>
              <a:t>生</a:t>
            </a:r>
            <a:endParaRPr lang="zh-CN" altLang="en-US" sz="2000" b="1"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fade">
                                      <p:cBhvr>
                                        <p:cTn id="7" dur="385" decel="100000"/>
                                        <p:tgtEl>
                                          <p:spTgt spid="3077"/>
                                        </p:tgtEl>
                                      </p:cBhvr>
                                    </p:animEffect>
                                    <p:animScale>
                                      <p:cBhvr>
                                        <p:cTn id="8" dur="385" decel="100000"/>
                                        <p:tgtEl>
                                          <p:spTgt spid="3077"/>
                                        </p:tgtEl>
                                      </p:cBhvr>
                                      <p:from x="10000" y="10000"/>
                                      <p:to x="200000" y="450000"/>
                                    </p:animScale>
                                    <p:animScale>
                                      <p:cBhvr>
                                        <p:cTn id="9" dur="615" accel="100000" fill="hold">
                                          <p:stCondLst>
                                            <p:cond delay="385"/>
                                          </p:stCondLst>
                                        </p:cTn>
                                        <p:tgtEl>
                                          <p:spTgt spid="3077"/>
                                        </p:tgtEl>
                                      </p:cBhvr>
                                      <p:from x="200000" y="450000"/>
                                      <p:to x="100000" y="100000"/>
                                    </p:animScale>
                                    <p:set>
                                      <p:cBhvr>
                                        <p:cTn id="10" dur="385" fill="hold"/>
                                        <p:tgtEl>
                                          <p:spTgt spid="3077"/>
                                        </p:tgtEl>
                                        <p:attrNameLst>
                                          <p:attrName>ppt_x</p:attrName>
                                        </p:attrNameLst>
                                      </p:cBhvr>
                                      <p:to>
                                        <p:strVal val="(0.5)"/>
                                      </p:to>
                                    </p:set>
                                    <p:anim from="(0.5)" to="(#ppt_x)" calcmode="lin" valueType="num">
                                      <p:cBhvr>
                                        <p:cTn id="11" dur="615" accel="100000" fill="hold">
                                          <p:stCondLst>
                                            <p:cond delay="385"/>
                                          </p:stCondLst>
                                        </p:cTn>
                                        <p:tgtEl>
                                          <p:spTgt spid="3077"/>
                                        </p:tgtEl>
                                        <p:attrNameLst>
                                          <p:attrName>ppt_x</p:attrName>
                                        </p:attrNameLst>
                                      </p:cBhvr>
                                    </p:anim>
                                    <p:set>
                                      <p:cBhvr>
                                        <p:cTn id="12" dur="385" fill="hold"/>
                                        <p:tgtEl>
                                          <p:spTgt spid="3077"/>
                                        </p:tgtEl>
                                        <p:attrNameLst>
                                          <p:attrName>ppt_y</p:attrName>
                                        </p:attrNameLst>
                                      </p:cBhvr>
                                      <p:to>
                                        <p:strVal val="(#ppt_y+0.4)"/>
                                      </p:to>
                                    </p:set>
                                    <p:anim from="(#ppt_y+0.4)" to="(#ppt_y)" calcmode="lin" valueType="num">
                                      <p:cBhvr>
                                        <p:cTn id="13" dur="615" accel="100000" fill="hold">
                                          <p:stCondLst>
                                            <p:cond delay="385"/>
                                          </p:stCondLst>
                                        </p:cTn>
                                        <p:tgtEl>
                                          <p:spTgt spid="307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075">
                                            <p:txEl>
                                              <p:pRg st="0" end="0"/>
                                            </p:txEl>
                                          </p:spTgt>
                                        </p:tgtEl>
                                        <p:attrNameLst>
                                          <p:attrName>style.visibility</p:attrName>
                                        </p:attrNameLst>
                                      </p:cBhvr>
                                      <p:to>
                                        <p:strVal val="visible"/>
                                      </p:to>
                                    </p:set>
                                    <p:animEffect transition="in" filter="fade">
                                      <p:cBhvr>
                                        <p:cTn id="18" dur="385" decel="100000"/>
                                        <p:tgtEl>
                                          <p:spTgt spid="3075">
                                            <p:txEl>
                                              <p:pRg st="0" end="0"/>
                                            </p:txEl>
                                          </p:spTgt>
                                        </p:tgtEl>
                                      </p:cBhvr>
                                    </p:animEffect>
                                    <p:animScale>
                                      <p:cBhvr>
                                        <p:cTn id="19" dur="385" decel="100000"/>
                                        <p:tgtEl>
                                          <p:spTgt spid="3075">
                                            <p:txEl>
                                              <p:pRg st="0" end="0"/>
                                            </p:txEl>
                                          </p:spTgt>
                                        </p:tgtEl>
                                      </p:cBhvr>
                                      <p:from x="10000" y="10000"/>
                                      <p:to x="200000" y="450000"/>
                                    </p:animScale>
                                    <p:animScale>
                                      <p:cBhvr>
                                        <p:cTn id="20" dur="615" accel="100000" fill="hold">
                                          <p:stCondLst>
                                            <p:cond delay="385"/>
                                          </p:stCondLst>
                                        </p:cTn>
                                        <p:tgtEl>
                                          <p:spTgt spid="3075">
                                            <p:txEl>
                                              <p:pRg st="0" end="0"/>
                                            </p:txEl>
                                          </p:spTgt>
                                        </p:tgtEl>
                                      </p:cBhvr>
                                      <p:from x="200000" y="450000"/>
                                      <p:to x="100000" y="100000"/>
                                    </p:animScale>
                                    <p:set>
                                      <p:cBhvr>
                                        <p:cTn id="21" dur="385" fill="hold"/>
                                        <p:tgtEl>
                                          <p:spTgt spid="3075">
                                            <p:txEl>
                                              <p:pRg st="0" end="0"/>
                                            </p:txEl>
                                          </p:spTgt>
                                        </p:tgtEl>
                                        <p:attrNameLst>
                                          <p:attrName>ppt_x</p:attrName>
                                        </p:attrNameLst>
                                      </p:cBhvr>
                                      <p:to>
                                        <p:strVal val="(0.5)"/>
                                      </p:to>
                                    </p:set>
                                    <p:anim from="(0.5)" to="(#ppt_x)" calcmode="lin" valueType="num">
                                      <p:cBhvr>
                                        <p:cTn id="22" dur="615" accel="100000" fill="hold">
                                          <p:stCondLst>
                                            <p:cond delay="385"/>
                                          </p:stCondLst>
                                        </p:cTn>
                                        <p:tgtEl>
                                          <p:spTgt spid="3075">
                                            <p:txEl>
                                              <p:pRg st="0" end="0"/>
                                            </p:txEl>
                                          </p:spTgt>
                                        </p:tgtEl>
                                        <p:attrNameLst>
                                          <p:attrName>ppt_x</p:attrName>
                                        </p:attrNameLst>
                                      </p:cBhvr>
                                    </p:anim>
                                    <p:set>
                                      <p:cBhvr>
                                        <p:cTn id="23" dur="385" fill="hold"/>
                                        <p:tgtEl>
                                          <p:spTgt spid="3075">
                                            <p:txEl>
                                              <p:pRg st="0" end="0"/>
                                            </p:txEl>
                                          </p:spTgt>
                                        </p:tgtEl>
                                        <p:attrNameLst>
                                          <p:attrName>ppt_y</p:attrName>
                                        </p:attrNameLst>
                                      </p:cBhvr>
                                      <p:to>
                                        <p:strVal val="(#ppt_y+0.4)"/>
                                      </p:to>
                                    </p:set>
                                    <p:anim from="(#ppt_y+0.4)" to="(#ppt_y)" calcmode="lin" valueType="num">
                                      <p:cBhvr>
                                        <p:cTn id="24" dur="615" accel="100000" fill="hold">
                                          <p:stCondLst>
                                            <p:cond delay="385"/>
                                          </p:stCondLst>
                                        </p:cTn>
                                        <p:tgtEl>
                                          <p:spTgt spid="3075">
                                            <p:txEl>
                                              <p:pRg st="0" end="0"/>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3075">
                                            <p:txEl>
                                              <p:pRg st="1" end="1"/>
                                            </p:txEl>
                                          </p:spTgt>
                                        </p:tgtEl>
                                        <p:attrNameLst>
                                          <p:attrName>style.visibility</p:attrName>
                                        </p:attrNameLst>
                                      </p:cBhvr>
                                      <p:to>
                                        <p:strVal val="visible"/>
                                      </p:to>
                                    </p:set>
                                    <p:animEffect transition="in" filter="fade">
                                      <p:cBhvr>
                                        <p:cTn id="29" dur="385" decel="100000"/>
                                        <p:tgtEl>
                                          <p:spTgt spid="3075">
                                            <p:txEl>
                                              <p:pRg st="1" end="1"/>
                                            </p:txEl>
                                          </p:spTgt>
                                        </p:tgtEl>
                                      </p:cBhvr>
                                    </p:animEffect>
                                    <p:animScale>
                                      <p:cBhvr>
                                        <p:cTn id="30" dur="385" decel="100000"/>
                                        <p:tgtEl>
                                          <p:spTgt spid="3075">
                                            <p:txEl>
                                              <p:pRg st="1" end="1"/>
                                            </p:txEl>
                                          </p:spTgt>
                                        </p:tgtEl>
                                      </p:cBhvr>
                                      <p:from x="10000" y="10000"/>
                                      <p:to x="200000" y="450000"/>
                                    </p:animScale>
                                    <p:animScale>
                                      <p:cBhvr>
                                        <p:cTn id="31" dur="615" accel="100000" fill="hold">
                                          <p:stCondLst>
                                            <p:cond delay="385"/>
                                          </p:stCondLst>
                                        </p:cTn>
                                        <p:tgtEl>
                                          <p:spTgt spid="3075">
                                            <p:txEl>
                                              <p:pRg st="1" end="1"/>
                                            </p:txEl>
                                          </p:spTgt>
                                        </p:tgtEl>
                                      </p:cBhvr>
                                      <p:from x="200000" y="450000"/>
                                      <p:to x="100000" y="100000"/>
                                    </p:animScale>
                                    <p:set>
                                      <p:cBhvr>
                                        <p:cTn id="32" dur="385" fill="hold"/>
                                        <p:tgtEl>
                                          <p:spTgt spid="3075">
                                            <p:txEl>
                                              <p:pRg st="1" end="1"/>
                                            </p:txEl>
                                          </p:spTgt>
                                        </p:tgtEl>
                                        <p:attrNameLst>
                                          <p:attrName>ppt_x</p:attrName>
                                        </p:attrNameLst>
                                      </p:cBhvr>
                                      <p:to>
                                        <p:strVal val="(0.5)"/>
                                      </p:to>
                                    </p:set>
                                    <p:anim from="(0.5)" to="(#ppt_x)" calcmode="lin" valueType="num">
                                      <p:cBhvr>
                                        <p:cTn id="33" dur="615" accel="100000" fill="hold">
                                          <p:stCondLst>
                                            <p:cond delay="385"/>
                                          </p:stCondLst>
                                        </p:cTn>
                                        <p:tgtEl>
                                          <p:spTgt spid="3075">
                                            <p:txEl>
                                              <p:pRg st="1" end="1"/>
                                            </p:txEl>
                                          </p:spTgt>
                                        </p:tgtEl>
                                        <p:attrNameLst>
                                          <p:attrName>ppt_x</p:attrName>
                                        </p:attrNameLst>
                                      </p:cBhvr>
                                    </p:anim>
                                    <p:set>
                                      <p:cBhvr>
                                        <p:cTn id="34" dur="385" fill="hold"/>
                                        <p:tgtEl>
                                          <p:spTgt spid="3075">
                                            <p:txEl>
                                              <p:pRg st="1" end="1"/>
                                            </p:txEl>
                                          </p:spTgt>
                                        </p:tgtEl>
                                        <p:attrNameLst>
                                          <p:attrName>ppt_y</p:attrName>
                                        </p:attrNameLst>
                                      </p:cBhvr>
                                      <p:to>
                                        <p:strVal val="(#ppt_y+0.4)"/>
                                      </p:to>
                                    </p:set>
                                    <p:anim from="(#ppt_y+0.4)" to="(#ppt_y)" calcmode="lin" valueType="num">
                                      <p:cBhvr>
                                        <p:cTn id="35" dur="615" accel="100000" fill="hold">
                                          <p:stCondLst>
                                            <p:cond delay="385"/>
                                          </p:stCondLst>
                                        </p:cTn>
                                        <p:tgtEl>
                                          <p:spTgt spid="3075">
                                            <p:txEl>
                                              <p:pRg st="1" end="1"/>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3075">
                                            <p:txEl>
                                              <p:pRg st="2" end="2"/>
                                            </p:txEl>
                                          </p:spTgt>
                                        </p:tgtEl>
                                        <p:attrNameLst>
                                          <p:attrName>style.visibility</p:attrName>
                                        </p:attrNameLst>
                                      </p:cBhvr>
                                      <p:to>
                                        <p:strVal val="visible"/>
                                      </p:to>
                                    </p:set>
                                    <p:animEffect transition="in" filter="fade">
                                      <p:cBhvr>
                                        <p:cTn id="40" dur="385" decel="100000"/>
                                        <p:tgtEl>
                                          <p:spTgt spid="3075">
                                            <p:txEl>
                                              <p:pRg st="2" end="2"/>
                                            </p:txEl>
                                          </p:spTgt>
                                        </p:tgtEl>
                                      </p:cBhvr>
                                    </p:animEffect>
                                    <p:animScale>
                                      <p:cBhvr>
                                        <p:cTn id="41" dur="385" decel="100000"/>
                                        <p:tgtEl>
                                          <p:spTgt spid="3075">
                                            <p:txEl>
                                              <p:pRg st="2" end="2"/>
                                            </p:txEl>
                                          </p:spTgt>
                                        </p:tgtEl>
                                      </p:cBhvr>
                                      <p:from x="10000" y="10000"/>
                                      <p:to x="200000" y="450000"/>
                                    </p:animScale>
                                    <p:animScale>
                                      <p:cBhvr>
                                        <p:cTn id="42" dur="615" accel="100000" fill="hold">
                                          <p:stCondLst>
                                            <p:cond delay="385"/>
                                          </p:stCondLst>
                                        </p:cTn>
                                        <p:tgtEl>
                                          <p:spTgt spid="3075">
                                            <p:txEl>
                                              <p:pRg st="2" end="2"/>
                                            </p:txEl>
                                          </p:spTgt>
                                        </p:tgtEl>
                                      </p:cBhvr>
                                      <p:from x="200000" y="450000"/>
                                      <p:to x="100000" y="100000"/>
                                    </p:animScale>
                                    <p:set>
                                      <p:cBhvr>
                                        <p:cTn id="43" dur="385" fill="hold"/>
                                        <p:tgtEl>
                                          <p:spTgt spid="3075">
                                            <p:txEl>
                                              <p:pRg st="2" end="2"/>
                                            </p:txEl>
                                          </p:spTgt>
                                        </p:tgtEl>
                                        <p:attrNameLst>
                                          <p:attrName>ppt_x</p:attrName>
                                        </p:attrNameLst>
                                      </p:cBhvr>
                                      <p:to>
                                        <p:strVal val="(0.5)"/>
                                      </p:to>
                                    </p:set>
                                    <p:anim from="(0.5)" to="(#ppt_x)" calcmode="lin" valueType="num">
                                      <p:cBhvr>
                                        <p:cTn id="44" dur="615" accel="100000" fill="hold">
                                          <p:stCondLst>
                                            <p:cond delay="385"/>
                                          </p:stCondLst>
                                        </p:cTn>
                                        <p:tgtEl>
                                          <p:spTgt spid="3075">
                                            <p:txEl>
                                              <p:pRg st="2" end="2"/>
                                            </p:txEl>
                                          </p:spTgt>
                                        </p:tgtEl>
                                        <p:attrNameLst>
                                          <p:attrName>ppt_x</p:attrName>
                                        </p:attrNameLst>
                                      </p:cBhvr>
                                    </p:anim>
                                    <p:set>
                                      <p:cBhvr>
                                        <p:cTn id="45" dur="385" fill="hold"/>
                                        <p:tgtEl>
                                          <p:spTgt spid="3075">
                                            <p:txEl>
                                              <p:pRg st="2" end="2"/>
                                            </p:txEl>
                                          </p:spTgt>
                                        </p:tgtEl>
                                        <p:attrNameLst>
                                          <p:attrName>ppt_y</p:attrName>
                                        </p:attrNameLst>
                                      </p:cBhvr>
                                      <p:to>
                                        <p:strVal val="(#ppt_y+0.4)"/>
                                      </p:to>
                                    </p:set>
                                    <p:anim from="(#ppt_y+0.4)" to="(#ppt_y)" calcmode="lin" valueType="num">
                                      <p:cBhvr>
                                        <p:cTn id="46" dur="615" accel="100000" fill="hold">
                                          <p:stCondLst>
                                            <p:cond delay="385"/>
                                          </p:stCondLst>
                                        </p:cTn>
                                        <p:tgtEl>
                                          <p:spTgt spid="3075">
                                            <p:txEl>
                                              <p:pRg st="2" end="2"/>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grpId="0" nodeType="clickEffect">
                                  <p:stCondLst>
                                    <p:cond delay="0"/>
                                  </p:stCondLst>
                                  <p:childTnLst>
                                    <p:set>
                                      <p:cBhvr>
                                        <p:cTn id="50" dur="1" fill="hold">
                                          <p:stCondLst>
                                            <p:cond delay="0"/>
                                          </p:stCondLst>
                                        </p:cTn>
                                        <p:tgtEl>
                                          <p:spTgt spid="3078"/>
                                        </p:tgtEl>
                                        <p:attrNameLst>
                                          <p:attrName>style.visibility</p:attrName>
                                        </p:attrNameLst>
                                      </p:cBhvr>
                                      <p:to>
                                        <p:strVal val="visible"/>
                                      </p:to>
                                    </p:set>
                                    <p:animEffect transition="in" filter="fade">
                                      <p:cBhvr>
                                        <p:cTn id="51" dur="385" decel="100000"/>
                                        <p:tgtEl>
                                          <p:spTgt spid="3078"/>
                                        </p:tgtEl>
                                      </p:cBhvr>
                                    </p:animEffect>
                                    <p:animScale>
                                      <p:cBhvr>
                                        <p:cTn id="52" dur="385" decel="100000"/>
                                        <p:tgtEl>
                                          <p:spTgt spid="3078"/>
                                        </p:tgtEl>
                                      </p:cBhvr>
                                      <p:from x="10000" y="10000"/>
                                      <p:to x="200000" y="450000"/>
                                    </p:animScale>
                                    <p:animScale>
                                      <p:cBhvr>
                                        <p:cTn id="53" dur="615" accel="100000" fill="hold">
                                          <p:stCondLst>
                                            <p:cond delay="385"/>
                                          </p:stCondLst>
                                        </p:cTn>
                                        <p:tgtEl>
                                          <p:spTgt spid="3078"/>
                                        </p:tgtEl>
                                      </p:cBhvr>
                                      <p:from x="200000" y="450000"/>
                                      <p:to x="100000" y="100000"/>
                                    </p:animScale>
                                    <p:set>
                                      <p:cBhvr>
                                        <p:cTn id="54" dur="385" fill="hold"/>
                                        <p:tgtEl>
                                          <p:spTgt spid="3078"/>
                                        </p:tgtEl>
                                        <p:attrNameLst>
                                          <p:attrName>ppt_x</p:attrName>
                                        </p:attrNameLst>
                                      </p:cBhvr>
                                      <p:to>
                                        <p:strVal val="(0.5)"/>
                                      </p:to>
                                    </p:set>
                                    <p:anim from="(0.5)" to="(#ppt_x)" calcmode="lin" valueType="num">
                                      <p:cBhvr>
                                        <p:cTn id="55" dur="615" accel="100000" fill="hold">
                                          <p:stCondLst>
                                            <p:cond delay="385"/>
                                          </p:stCondLst>
                                        </p:cTn>
                                        <p:tgtEl>
                                          <p:spTgt spid="3078"/>
                                        </p:tgtEl>
                                        <p:attrNameLst>
                                          <p:attrName>ppt_x</p:attrName>
                                        </p:attrNameLst>
                                      </p:cBhvr>
                                    </p:anim>
                                    <p:set>
                                      <p:cBhvr>
                                        <p:cTn id="56" dur="385" fill="hold"/>
                                        <p:tgtEl>
                                          <p:spTgt spid="3078"/>
                                        </p:tgtEl>
                                        <p:attrNameLst>
                                          <p:attrName>ppt_y</p:attrName>
                                        </p:attrNameLst>
                                      </p:cBhvr>
                                      <p:to>
                                        <p:strVal val="(#ppt_y+0.4)"/>
                                      </p:to>
                                    </p:set>
                                    <p:anim from="(#ppt_y+0.4)" to="(#ppt_y)" calcmode="lin" valueType="num">
                                      <p:cBhvr>
                                        <p:cTn id="57" dur="615" accel="100000" fill="hold">
                                          <p:stCondLst>
                                            <p:cond delay="385"/>
                                          </p:stCondLst>
                                        </p:cTn>
                                        <p:tgtEl>
                                          <p:spTgt spid="3078"/>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3075">
                                            <p:txEl>
                                              <p:pRg st="4" end="4"/>
                                            </p:txEl>
                                          </p:spTgt>
                                        </p:tgtEl>
                                        <p:attrNameLst>
                                          <p:attrName>style.visibility</p:attrName>
                                        </p:attrNameLst>
                                      </p:cBhvr>
                                      <p:to>
                                        <p:strVal val="visible"/>
                                      </p:to>
                                    </p:set>
                                    <p:animEffect transition="in" filter="fade">
                                      <p:cBhvr>
                                        <p:cTn id="62" dur="385" decel="100000"/>
                                        <p:tgtEl>
                                          <p:spTgt spid="3075">
                                            <p:txEl>
                                              <p:pRg st="4" end="4"/>
                                            </p:txEl>
                                          </p:spTgt>
                                        </p:tgtEl>
                                      </p:cBhvr>
                                    </p:animEffect>
                                    <p:animScale>
                                      <p:cBhvr>
                                        <p:cTn id="63" dur="385" decel="100000"/>
                                        <p:tgtEl>
                                          <p:spTgt spid="3075">
                                            <p:txEl>
                                              <p:pRg st="4" end="4"/>
                                            </p:txEl>
                                          </p:spTgt>
                                        </p:tgtEl>
                                      </p:cBhvr>
                                      <p:from x="10000" y="10000"/>
                                      <p:to x="200000" y="450000"/>
                                    </p:animScale>
                                    <p:animScale>
                                      <p:cBhvr>
                                        <p:cTn id="64" dur="615" accel="100000" fill="hold">
                                          <p:stCondLst>
                                            <p:cond delay="385"/>
                                          </p:stCondLst>
                                        </p:cTn>
                                        <p:tgtEl>
                                          <p:spTgt spid="3075">
                                            <p:txEl>
                                              <p:pRg st="4" end="4"/>
                                            </p:txEl>
                                          </p:spTgt>
                                        </p:tgtEl>
                                      </p:cBhvr>
                                      <p:from x="200000" y="450000"/>
                                      <p:to x="100000" y="100000"/>
                                    </p:animScale>
                                    <p:set>
                                      <p:cBhvr>
                                        <p:cTn id="65" dur="385" fill="hold"/>
                                        <p:tgtEl>
                                          <p:spTgt spid="3075">
                                            <p:txEl>
                                              <p:pRg st="4" end="4"/>
                                            </p:txEl>
                                          </p:spTgt>
                                        </p:tgtEl>
                                        <p:attrNameLst>
                                          <p:attrName>ppt_x</p:attrName>
                                        </p:attrNameLst>
                                      </p:cBhvr>
                                      <p:to>
                                        <p:strVal val="(0.5)"/>
                                      </p:to>
                                    </p:set>
                                    <p:anim from="(0.5)" to="(#ppt_x)" calcmode="lin" valueType="num">
                                      <p:cBhvr>
                                        <p:cTn id="66" dur="615" accel="100000" fill="hold">
                                          <p:stCondLst>
                                            <p:cond delay="385"/>
                                          </p:stCondLst>
                                        </p:cTn>
                                        <p:tgtEl>
                                          <p:spTgt spid="3075">
                                            <p:txEl>
                                              <p:pRg st="4" end="4"/>
                                            </p:txEl>
                                          </p:spTgt>
                                        </p:tgtEl>
                                        <p:attrNameLst>
                                          <p:attrName>ppt_x</p:attrName>
                                        </p:attrNameLst>
                                      </p:cBhvr>
                                    </p:anim>
                                    <p:set>
                                      <p:cBhvr>
                                        <p:cTn id="67" dur="385" fill="hold"/>
                                        <p:tgtEl>
                                          <p:spTgt spid="3075">
                                            <p:txEl>
                                              <p:pRg st="4" end="4"/>
                                            </p:txEl>
                                          </p:spTgt>
                                        </p:tgtEl>
                                        <p:attrNameLst>
                                          <p:attrName>ppt_y</p:attrName>
                                        </p:attrNameLst>
                                      </p:cBhvr>
                                      <p:to>
                                        <p:strVal val="(#ppt_y+0.4)"/>
                                      </p:to>
                                    </p:set>
                                    <p:anim from="(#ppt_y+0.4)" to="(#ppt_y)" calcmode="lin" valueType="num">
                                      <p:cBhvr>
                                        <p:cTn id="68" dur="615" accel="100000" fill="hold">
                                          <p:stCondLst>
                                            <p:cond delay="385"/>
                                          </p:stCondLst>
                                        </p:cTn>
                                        <p:tgtEl>
                                          <p:spTgt spid="3075">
                                            <p:txEl>
                                              <p:pRg st="4" end="4"/>
                                            </p:txEl>
                                          </p:spTgt>
                                        </p:tgtEl>
                                        <p:attrNameLst>
                                          <p:attrName>ppt_y</p:attrName>
                                        </p:attrNameLst>
                                      </p:cBhvr>
                                    </p:anim>
                                  </p:childTnLst>
                                </p:cTn>
                              </p:par>
                            </p:childTnLst>
                          </p:cTn>
                        </p:par>
                      </p:childTnLst>
                    </p:cTn>
                  </p:par>
                  <p:par>
                    <p:cTn id="69" fill="hold">
                      <p:stCondLst>
                        <p:cond delay="indefinite"/>
                      </p:stCondLst>
                      <p:childTnLst>
                        <p:par>
                          <p:cTn id="70" fill="hold">
                            <p:stCondLst>
                              <p:cond delay="0"/>
                            </p:stCondLst>
                            <p:childTnLst>
                              <p:par>
                                <p:cTn id="71" presetID="51" presetClass="entr" presetSubtype="0" fill="hold" nodeType="clickEffect">
                                  <p:stCondLst>
                                    <p:cond delay="0"/>
                                  </p:stCondLst>
                                  <p:childTnLst>
                                    <p:set>
                                      <p:cBhvr>
                                        <p:cTn id="72" dur="1" fill="hold">
                                          <p:stCondLst>
                                            <p:cond delay="0"/>
                                          </p:stCondLst>
                                        </p:cTn>
                                        <p:tgtEl>
                                          <p:spTgt spid="3075">
                                            <p:txEl>
                                              <p:pRg st="5" end="5"/>
                                            </p:txEl>
                                          </p:spTgt>
                                        </p:tgtEl>
                                        <p:attrNameLst>
                                          <p:attrName>style.visibility</p:attrName>
                                        </p:attrNameLst>
                                      </p:cBhvr>
                                      <p:to>
                                        <p:strVal val="visible"/>
                                      </p:to>
                                    </p:set>
                                    <p:animEffect transition="in" filter="fade">
                                      <p:cBhvr>
                                        <p:cTn id="73" dur="385" decel="100000"/>
                                        <p:tgtEl>
                                          <p:spTgt spid="3075">
                                            <p:txEl>
                                              <p:pRg st="5" end="5"/>
                                            </p:txEl>
                                          </p:spTgt>
                                        </p:tgtEl>
                                      </p:cBhvr>
                                    </p:animEffect>
                                    <p:animScale>
                                      <p:cBhvr>
                                        <p:cTn id="74" dur="385" decel="100000"/>
                                        <p:tgtEl>
                                          <p:spTgt spid="3075">
                                            <p:txEl>
                                              <p:pRg st="5" end="5"/>
                                            </p:txEl>
                                          </p:spTgt>
                                        </p:tgtEl>
                                      </p:cBhvr>
                                      <p:from x="10000" y="10000"/>
                                      <p:to x="200000" y="450000"/>
                                    </p:animScale>
                                    <p:animScale>
                                      <p:cBhvr>
                                        <p:cTn id="75" dur="615" accel="100000" fill="hold">
                                          <p:stCondLst>
                                            <p:cond delay="385"/>
                                          </p:stCondLst>
                                        </p:cTn>
                                        <p:tgtEl>
                                          <p:spTgt spid="3075">
                                            <p:txEl>
                                              <p:pRg st="5" end="5"/>
                                            </p:txEl>
                                          </p:spTgt>
                                        </p:tgtEl>
                                      </p:cBhvr>
                                      <p:from x="200000" y="450000"/>
                                      <p:to x="100000" y="100000"/>
                                    </p:animScale>
                                    <p:set>
                                      <p:cBhvr>
                                        <p:cTn id="76" dur="385" fill="hold"/>
                                        <p:tgtEl>
                                          <p:spTgt spid="3075">
                                            <p:txEl>
                                              <p:pRg st="5" end="5"/>
                                            </p:txEl>
                                          </p:spTgt>
                                        </p:tgtEl>
                                        <p:attrNameLst>
                                          <p:attrName>ppt_x</p:attrName>
                                        </p:attrNameLst>
                                      </p:cBhvr>
                                      <p:to>
                                        <p:strVal val="(0.5)"/>
                                      </p:to>
                                    </p:set>
                                    <p:anim from="(0.5)" to="(#ppt_x)" calcmode="lin" valueType="num">
                                      <p:cBhvr>
                                        <p:cTn id="77" dur="615" accel="100000" fill="hold">
                                          <p:stCondLst>
                                            <p:cond delay="385"/>
                                          </p:stCondLst>
                                        </p:cTn>
                                        <p:tgtEl>
                                          <p:spTgt spid="3075">
                                            <p:txEl>
                                              <p:pRg st="5" end="5"/>
                                            </p:txEl>
                                          </p:spTgt>
                                        </p:tgtEl>
                                        <p:attrNameLst>
                                          <p:attrName>ppt_x</p:attrName>
                                        </p:attrNameLst>
                                      </p:cBhvr>
                                    </p:anim>
                                    <p:set>
                                      <p:cBhvr>
                                        <p:cTn id="78" dur="385" fill="hold"/>
                                        <p:tgtEl>
                                          <p:spTgt spid="3075">
                                            <p:txEl>
                                              <p:pRg st="5" end="5"/>
                                            </p:txEl>
                                          </p:spTgt>
                                        </p:tgtEl>
                                        <p:attrNameLst>
                                          <p:attrName>ppt_y</p:attrName>
                                        </p:attrNameLst>
                                      </p:cBhvr>
                                      <p:to>
                                        <p:strVal val="(#ppt_y+0.4)"/>
                                      </p:to>
                                    </p:set>
                                    <p:anim from="(#ppt_y+0.4)" to="(#ppt_y)" calcmode="lin" valueType="num">
                                      <p:cBhvr>
                                        <p:cTn id="79" dur="615" accel="100000" fill="hold">
                                          <p:stCondLst>
                                            <p:cond delay="385"/>
                                          </p:stCondLst>
                                        </p:cTn>
                                        <p:tgtEl>
                                          <p:spTgt spid="3075">
                                            <p:txEl>
                                              <p:pRg st="5" end="5"/>
                                            </p:txEl>
                                          </p:spTgt>
                                        </p:tgtEl>
                                        <p:attrNameLst>
                                          <p:attrName>ppt_y</p:attrName>
                                        </p:attrNameLst>
                                      </p:cBhvr>
                                    </p:anim>
                                  </p:childTnLst>
                                </p:cTn>
                              </p:par>
                            </p:childTnLst>
                          </p:cTn>
                        </p:par>
                      </p:childTnLst>
                    </p:cTn>
                  </p:par>
                  <p:par>
                    <p:cTn id="80" fill="hold">
                      <p:stCondLst>
                        <p:cond delay="indefinite"/>
                      </p:stCondLst>
                      <p:childTnLst>
                        <p:par>
                          <p:cTn id="81" fill="hold">
                            <p:stCondLst>
                              <p:cond delay="0"/>
                            </p:stCondLst>
                            <p:childTnLst>
                              <p:par>
                                <p:cTn id="82" presetID="51" presetClass="entr" presetSubtype="0" fill="hold" grpId="0" nodeType="clickEffect">
                                  <p:stCondLst>
                                    <p:cond delay="0"/>
                                  </p:stCondLst>
                                  <p:childTnLst>
                                    <p:set>
                                      <p:cBhvr>
                                        <p:cTn id="83" dur="1" fill="hold">
                                          <p:stCondLst>
                                            <p:cond delay="0"/>
                                          </p:stCondLst>
                                        </p:cTn>
                                        <p:tgtEl>
                                          <p:spTgt spid="3079"/>
                                        </p:tgtEl>
                                        <p:attrNameLst>
                                          <p:attrName>style.visibility</p:attrName>
                                        </p:attrNameLst>
                                      </p:cBhvr>
                                      <p:to>
                                        <p:strVal val="visible"/>
                                      </p:to>
                                    </p:set>
                                    <p:animEffect transition="in" filter="fade">
                                      <p:cBhvr>
                                        <p:cTn id="84" dur="385" decel="100000"/>
                                        <p:tgtEl>
                                          <p:spTgt spid="3079"/>
                                        </p:tgtEl>
                                      </p:cBhvr>
                                    </p:animEffect>
                                    <p:animScale>
                                      <p:cBhvr>
                                        <p:cTn id="85" dur="385" decel="100000"/>
                                        <p:tgtEl>
                                          <p:spTgt spid="3079"/>
                                        </p:tgtEl>
                                      </p:cBhvr>
                                      <p:from x="10000" y="10000"/>
                                      <p:to x="200000" y="450000"/>
                                    </p:animScale>
                                    <p:animScale>
                                      <p:cBhvr>
                                        <p:cTn id="86" dur="615" accel="100000" fill="hold">
                                          <p:stCondLst>
                                            <p:cond delay="385"/>
                                          </p:stCondLst>
                                        </p:cTn>
                                        <p:tgtEl>
                                          <p:spTgt spid="3079"/>
                                        </p:tgtEl>
                                      </p:cBhvr>
                                      <p:from x="200000" y="450000"/>
                                      <p:to x="100000" y="100000"/>
                                    </p:animScale>
                                    <p:set>
                                      <p:cBhvr>
                                        <p:cTn id="87" dur="385" fill="hold"/>
                                        <p:tgtEl>
                                          <p:spTgt spid="3079"/>
                                        </p:tgtEl>
                                        <p:attrNameLst>
                                          <p:attrName>ppt_x</p:attrName>
                                        </p:attrNameLst>
                                      </p:cBhvr>
                                      <p:to>
                                        <p:strVal val="(0.5)"/>
                                      </p:to>
                                    </p:set>
                                    <p:anim from="(0.5)" to="(#ppt_x)" calcmode="lin" valueType="num">
                                      <p:cBhvr>
                                        <p:cTn id="88" dur="615" accel="100000" fill="hold">
                                          <p:stCondLst>
                                            <p:cond delay="385"/>
                                          </p:stCondLst>
                                        </p:cTn>
                                        <p:tgtEl>
                                          <p:spTgt spid="3079"/>
                                        </p:tgtEl>
                                        <p:attrNameLst>
                                          <p:attrName>ppt_x</p:attrName>
                                        </p:attrNameLst>
                                      </p:cBhvr>
                                    </p:anim>
                                    <p:set>
                                      <p:cBhvr>
                                        <p:cTn id="89" dur="385" fill="hold"/>
                                        <p:tgtEl>
                                          <p:spTgt spid="3079"/>
                                        </p:tgtEl>
                                        <p:attrNameLst>
                                          <p:attrName>ppt_y</p:attrName>
                                        </p:attrNameLst>
                                      </p:cBhvr>
                                      <p:to>
                                        <p:strVal val="(#ppt_y+0.4)"/>
                                      </p:to>
                                    </p:set>
                                    <p:anim from="(#ppt_y+0.4)" to="(#ppt_y)" calcmode="lin" valueType="num">
                                      <p:cBhvr>
                                        <p:cTn id="90" dur="615" accel="100000" fill="hold">
                                          <p:stCondLst>
                                            <p:cond delay="385"/>
                                          </p:stCondLst>
                                        </p:cTn>
                                        <p:tgtEl>
                                          <p:spTgt spid="3079"/>
                                        </p:tgtEl>
                                        <p:attrNameLst>
                                          <p:attrName>ppt_y</p:attrName>
                                        </p:attrNameLst>
                                      </p:cBhvr>
                                    </p:anim>
                                  </p:childTnLst>
                                </p:cTn>
                              </p:par>
                            </p:childTnLst>
                          </p:cTn>
                        </p:par>
                      </p:childTnLst>
                    </p:cTn>
                  </p:par>
                  <p:par>
                    <p:cTn id="91" fill="hold">
                      <p:stCondLst>
                        <p:cond delay="indefinite"/>
                      </p:stCondLst>
                      <p:childTnLst>
                        <p:par>
                          <p:cTn id="92" fill="hold">
                            <p:stCondLst>
                              <p:cond delay="0"/>
                            </p:stCondLst>
                            <p:childTnLst>
                              <p:par>
                                <p:cTn id="93" presetID="51" presetClass="entr" presetSubtype="0" fill="hold" nodeType="clickEffect">
                                  <p:stCondLst>
                                    <p:cond delay="0"/>
                                  </p:stCondLst>
                                  <p:childTnLst>
                                    <p:set>
                                      <p:cBhvr>
                                        <p:cTn id="94" dur="1" fill="hold">
                                          <p:stCondLst>
                                            <p:cond delay="0"/>
                                          </p:stCondLst>
                                        </p:cTn>
                                        <p:tgtEl>
                                          <p:spTgt spid="3075">
                                            <p:txEl>
                                              <p:pRg st="7" end="7"/>
                                            </p:txEl>
                                          </p:spTgt>
                                        </p:tgtEl>
                                        <p:attrNameLst>
                                          <p:attrName>style.visibility</p:attrName>
                                        </p:attrNameLst>
                                      </p:cBhvr>
                                      <p:to>
                                        <p:strVal val="visible"/>
                                      </p:to>
                                    </p:set>
                                    <p:animEffect transition="in" filter="fade">
                                      <p:cBhvr>
                                        <p:cTn id="95" dur="385" decel="100000"/>
                                        <p:tgtEl>
                                          <p:spTgt spid="3075">
                                            <p:txEl>
                                              <p:pRg st="7" end="7"/>
                                            </p:txEl>
                                          </p:spTgt>
                                        </p:tgtEl>
                                      </p:cBhvr>
                                    </p:animEffect>
                                    <p:animScale>
                                      <p:cBhvr>
                                        <p:cTn id="96" dur="385" decel="100000"/>
                                        <p:tgtEl>
                                          <p:spTgt spid="3075">
                                            <p:txEl>
                                              <p:pRg st="7" end="7"/>
                                            </p:txEl>
                                          </p:spTgt>
                                        </p:tgtEl>
                                      </p:cBhvr>
                                      <p:from x="10000" y="10000"/>
                                      <p:to x="200000" y="450000"/>
                                    </p:animScale>
                                    <p:animScale>
                                      <p:cBhvr>
                                        <p:cTn id="97" dur="615" accel="100000" fill="hold">
                                          <p:stCondLst>
                                            <p:cond delay="385"/>
                                          </p:stCondLst>
                                        </p:cTn>
                                        <p:tgtEl>
                                          <p:spTgt spid="3075">
                                            <p:txEl>
                                              <p:pRg st="7" end="7"/>
                                            </p:txEl>
                                          </p:spTgt>
                                        </p:tgtEl>
                                      </p:cBhvr>
                                      <p:from x="200000" y="450000"/>
                                      <p:to x="100000" y="100000"/>
                                    </p:animScale>
                                    <p:set>
                                      <p:cBhvr>
                                        <p:cTn id="98" dur="385" fill="hold"/>
                                        <p:tgtEl>
                                          <p:spTgt spid="3075">
                                            <p:txEl>
                                              <p:pRg st="7" end="7"/>
                                            </p:txEl>
                                          </p:spTgt>
                                        </p:tgtEl>
                                        <p:attrNameLst>
                                          <p:attrName>ppt_x</p:attrName>
                                        </p:attrNameLst>
                                      </p:cBhvr>
                                      <p:to>
                                        <p:strVal val="(0.5)"/>
                                      </p:to>
                                    </p:set>
                                    <p:anim from="(0.5)" to="(#ppt_x)" calcmode="lin" valueType="num">
                                      <p:cBhvr>
                                        <p:cTn id="99" dur="615" accel="100000" fill="hold">
                                          <p:stCondLst>
                                            <p:cond delay="385"/>
                                          </p:stCondLst>
                                        </p:cTn>
                                        <p:tgtEl>
                                          <p:spTgt spid="3075">
                                            <p:txEl>
                                              <p:pRg st="7" end="7"/>
                                            </p:txEl>
                                          </p:spTgt>
                                        </p:tgtEl>
                                        <p:attrNameLst>
                                          <p:attrName>ppt_x</p:attrName>
                                        </p:attrNameLst>
                                      </p:cBhvr>
                                    </p:anim>
                                    <p:set>
                                      <p:cBhvr>
                                        <p:cTn id="100" dur="385" fill="hold"/>
                                        <p:tgtEl>
                                          <p:spTgt spid="3075">
                                            <p:txEl>
                                              <p:pRg st="7" end="7"/>
                                            </p:txEl>
                                          </p:spTgt>
                                        </p:tgtEl>
                                        <p:attrNameLst>
                                          <p:attrName>ppt_y</p:attrName>
                                        </p:attrNameLst>
                                      </p:cBhvr>
                                      <p:to>
                                        <p:strVal val="(#ppt_y+0.4)"/>
                                      </p:to>
                                    </p:set>
                                    <p:anim from="(#ppt_y+0.4)" to="(#ppt_y)" calcmode="lin" valueType="num">
                                      <p:cBhvr>
                                        <p:cTn id="101" dur="615" accel="100000" fill="hold">
                                          <p:stCondLst>
                                            <p:cond delay="385"/>
                                          </p:stCondLst>
                                        </p:cTn>
                                        <p:tgtEl>
                                          <p:spTgt spid="3075">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1" name="图片 1741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66562" name="标题 17409"/>
          <p:cNvSpPr>
            <a:spLocks noGrp="1"/>
          </p:cNvSpPr>
          <p:nvPr>
            <p:ph type="title"/>
          </p:nvPr>
        </p:nvSpPr>
        <p:spPr>
          <a:xfrm>
            <a:off x="179388" y="908050"/>
            <a:ext cx="8507412" cy="654050"/>
          </a:xfrm>
        </p:spPr>
        <p:txBody>
          <a:bodyPr anchor="ctr"/>
          <a:lstStyle/>
          <a:p>
            <a:pPr algn="l"/>
            <a:r>
              <a:rPr lang="zh-CN" altLang="en-US" sz="3000" b="1" dirty="0">
                <a:solidFill>
                  <a:srgbClr val="3333FF"/>
                </a:solidFill>
                <a:latin typeface="宋体" panose="02010600030101010101" pitchFamily="2" charset="-122"/>
              </a:rPr>
              <a:t>例：基于“问题解决”的教师发展共同体的研究</a:t>
            </a:r>
            <a:endParaRPr lang="zh-CN" altLang="en-US" sz="3000" b="1" dirty="0">
              <a:solidFill>
                <a:srgbClr val="3333FF"/>
              </a:solidFill>
              <a:latin typeface="宋体" panose="02010600030101010101" pitchFamily="2" charset="-122"/>
            </a:endParaRPr>
          </a:p>
        </p:txBody>
      </p:sp>
      <p:sp>
        <p:nvSpPr>
          <p:cNvPr id="17411" name="内容占位符 17410"/>
          <p:cNvSpPr>
            <a:spLocks noGrp="1"/>
          </p:cNvSpPr>
          <p:nvPr>
            <p:ph idx="1"/>
          </p:nvPr>
        </p:nvSpPr>
        <p:spPr>
          <a:xfrm>
            <a:off x="179388" y="1600200"/>
            <a:ext cx="8507412" cy="4708525"/>
          </a:xfrm>
        </p:spPr>
        <p:txBody>
          <a:bodyPr anchor="t"/>
          <a:lstStyle/>
          <a:p>
            <a:pPr>
              <a:lnSpc>
                <a:spcPct val="120000"/>
              </a:lnSpc>
              <a:buNone/>
            </a:pPr>
            <a:r>
              <a:rPr lang="en-US" altLang="zh-CN" b="1" dirty="0">
                <a:solidFill>
                  <a:srgbClr val="FF0000"/>
                </a:solidFill>
                <a:latin typeface="宋体" panose="02010600030101010101" pitchFamily="2" charset="-122"/>
              </a:rPr>
              <a:t>1.</a:t>
            </a:r>
            <a:r>
              <a:rPr lang="zh-CN" altLang="en-US" b="1" dirty="0">
                <a:solidFill>
                  <a:srgbClr val="FF0000"/>
                </a:solidFill>
                <a:latin typeface="宋体" panose="02010600030101010101" pitchFamily="2" charset="-122"/>
              </a:rPr>
              <a:t>关于“问题解决”的研究</a:t>
            </a:r>
            <a:endParaRPr lang="zh-CN" altLang="en-US" b="1" dirty="0">
              <a:solidFill>
                <a:srgbClr val="FF0000"/>
              </a:solidFill>
              <a:latin typeface="宋体" panose="02010600030101010101" pitchFamily="2" charset="-122"/>
            </a:endParaRPr>
          </a:p>
          <a:p>
            <a:pPr>
              <a:lnSpc>
                <a:spcPct val="120000"/>
              </a:lnSpc>
              <a:buNone/>
            </a:pPr>
            <a:r>
              <a:rPr lang="zh-CN" altLang="en-US" sz="2500" b="1" dirty="0">
                <a:latin typeface="宋体" panose="02010600030101010101" pitchFamily="2" charset="-122"/>
              </a:rPr>
              <a:t>  </a:t>
            </a:r>
            <a:r>
              <a:rPr lang="zh-CN" altLang="en-US" sz="2400" b="1" dirty="0">
                <a:latin typeface="楷体_GB2312" panose="02010609030101010101" pitchFamily="49" charset="-122"/>
                <a:ea typeface="楷体_GB2312" panose="02010609030101010101" pitchFamily="49" charset="-122"/>
              </a:rPr>
              <a:t>“问题解决”思想溯源；认知心理学视野中的“问题解决”观点；“问题解决”教学的理论与实践综述；“问题意识”在教师发展过程中的地位和作用；“问题解决”思想对教师在职教育的启示。</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en-US" altLang="zh-CN" b="1" dirty="0">
                <a:solidFill>
                  <a:srgbClr val="FF0000"/>
                </a:solidFill>
                <a:latin typeface="宋体" panose="02010600030101010101" pitchFamily="2" charset="-122"/>
              </a:rPr>
              <a:t>2.</a:t>
            </a:r>
            <a:r>
              <a:rPr lang="zh-CN" altLang="en-US" b="1" dirty="0">
                <a:solidFill>
                  <a:srgbClr val="FF0000"/>
                </a:solidFill>
                <a:latin typeface="宋体" panose="02010600030101010101" pitchFamily="2" charset="-122"/>
              </a:rPr>
              <a:t>关于“教师发展共同体”的研究</a:t>
            </a:r>
            <a:endParaRPr lang="zh-CN" altLang="en-US" b="1" dirty="0">
              <a:solidFill>
                <a:srgbClr val="FF0000"/>
              </a:solidFill>
              <a:latin typeface="宋体" panose="02010600030101010101" pitchFamily="2" charset="-122"/>
            </a:endParaRPr>
          </a:p>
          <a:p>
            <a:pPr>
              <a:lnSpc>
                <a:spcPct val="120000"/>
              </a:lnSpc>
              <a:buNone/>
            </a:pPr>
            <a:r>
              <a:rPr lang="zh-CN" altLang="en-US" sz="2500" b="1" dirty="0">
                <a:latin typeface="宋体" panose="02010600030101010101" pitchFamily="2" charset="-122"/>
              </a:rPr>
              <a:t>  </a:t>
            </a:r>
            <a:r>
              <a:rPr lang="zh-CN" altLang="en-US" sz="2400" b="1" dirty="0">
                <a:latin typeface="楷体_GB2312" panose="02010609030101010101" pitchFamily="49" charset="-122"/>
                <a:ea typeface="楷体_GB2312" panose="02010609030101010101" pitchFamily="49" charset="-122"/>
              </a:rPr>
              <a:t>有关“教师发展共同体”的研究综述；“教师发展共同体”的内涵与特征；新课程背景下“教师发展共同体”建设的现实意义和策略途径。</a:t>
            </a:r>
            <a:endParaRPr lang="zh-CN" altLang="en-US" sz="2400" b="1" dirty="0">
              <a:latin typeface="楷体_GB2312" panose="02010609030101010101" pitchFamily="49" charset="-122"/>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1000" fill="hold"/>
                                        <p:tgtEl>
                                          <p:spTgt spid="17411">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7411">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7411">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p:cTn id="13" dur="1000" fill="hold"/>
                                        <p:tgtEl>
                                          <p:spTgt spid="17411">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7411">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7411">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174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8" presetClass="entr" presetSubtype="0" accel="50000" fill="hold" nodeType="clickEffect">
                                  <p:stCondLst>
                                    <p:cond delay="0"/>
                                  </p:stCondLst>
                                  <p:childTnLst>
                                    <p:set>
                                      <p:cBhvr>
                                        <p:cTn id="20" dur="1" fill="hold">
                                          <p:stCondLst>
                                            <p:cond delay="0"/>
                                          </p:stCondLst>
                                        </p:cTn>
                                        <p:tgtEl>
                                          <p:spTgt spid="17411">
                                            <p:txEl>
                                              <p:pRg st="2" end="2"/>
                                            </p:txEl>
                                          </p:spTgt>
                                        </p:tgtEl>
                                        <p:attrNameLst>
                                          <p:attrName>style.visibility</p:attrName>
                                        </p:attrNameLst>
                                      </p:cBhvr>
                                      <p:to>
                                        <p:strVal val="visible"/>
                                      </p:to>
                                    </p:set>
                                    <p:anim calcmode="lin" valueType="num">
                                      <p:cBhvr>
                                        <p:cTn id="21" dur="1000" fill="hold"/>
                                        <p:tgtEl>
                                          <p:spTgt spid="17411">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17411">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17411">
                                            <p:txEl>
                                              <p:pRg st="2" end="2"/>
                                            </p:txEl>
                                          </p:spTgt>
                                        </p:tgtEl>
                                        <p:attrNameLst>
                                          <p:attrName>ppt_y</p:attrName>
                                        </p:attrNameLst>
                                      </p:cBhvr>
                                      <p:tavLst>
                                        <p:tav tm="0">
                                          <p:val>
                                            <p:strVal val="#ppt_y"/>
                                          </p:val>
                                        </p:tav>
                                        <p:tav tm="100000">
                                          <p:val>
                                            <p:strVal val="#ppt_y"/>
                                          </p:val>
                                        </p:tav>
                                      </p:tavLst>
                                    </p:anim>
                                    <p:animEffect transition="in" filter="fade">
                                      <p:cBhvr>
                                        <p:cTn id="24" dur="1000"/>
                                        <p:tgtEl>
                                          <p:spTgt spid="17411">
                                            <p:txEl>
                                              <p:pRg st="2" end="2"/>
                                            </p:txEl>
                                          </p:spTgt>
                                        </p:tgtEl>
                                      </p:cBhvr>
                                    </p:animEffect>
                                  </p:childTnLst>
                                </p:cTn>
                              </p:par>
                              <p:par>
                                <p:cTn id="25" presetID="48" presetClass="entr" presetSubtype="0" accel="50000" fill="hold" nodeType="with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 calcmode="lin" valueType="num">
                                      <p:cBhvr>
                                        <p:cTn id="27" dur="1000" fill="hold"/>
                                        <p:tgtEl>
                                          <p:spTgt spid="17411">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17411">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17411">
                                            <p:txEl>
                                              <p:pRg st="3" end="3"/>
                                            </p:txEl>
                                          </p:spTgt>
                                        </p:tgtEl>
                                        <p:attrNameLst>
                                          <p:attrName>ppt_y</p:attrName>
                                        </p:attrNameLst>
                                      </p:cBhvr>
                                      <p:tavLst>
                                        <p:tav tm="0">
                                          <p:val>
                                            <p:strVal val="#ppt_y"/>
                                          </p:val>
                                        </p:tav>
                                        <p:tav tm="100000">
                                          <p:val>
                                            <p:strVal val="#ppt_y"/>
                                          </p:val>
                                        </p:tav>
                                      </p:tavLst>
                                    </p:anim>
                                    <p:animEffect transition="in" filter="fade">
                                      <p:cBhvr>
                                        <p:cTn id="30" dur="10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5" name="图片 10854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08547" name="内容占位符 108546"/>
          <p:cNvSpPr>
            <a:spLocks noGrp="1"/>
          </p:cNvSpPr>
          <p:nvPr>
            <p:ph idx="1"/>
          </p:nvPr>
        </p:nvSpPr>
        <p:spPr>
          <a:xfrm>
            <a:off x="107690" y="476795"/>
            <a:ext cx="8785485" cy="6049418"/>
          </a:xfrm>
        </p:spPr>
        <p:txBody>
          <a:bodyPr anchor="t"/>
          <a:lstStyle/>
          <a:p>
            <a:pPr fontAlgn="ctr">
              <a:lnSpc>
                <a:spcPct val="110000"/>
              </a:lnSpc>
              <a:buNone/>
            </a:pPr>
            <a:r>
              <a:rPr lang="en-US" altLang="zh-CN" sz="2800" b="1" dirty="0">
                <a:solidFill>
                  <a:srgbClr val="FF0000"/>
                </a:solidFill>
                <a:latin typeface="宋体" panose="02010600030101010101" pitchFamily="2" charset="-122"/>
              </a:rPr>
              <a:t>3.</a:t>
            </a:r>
            <a:r>
              <a:rPr lang="zh-CN" altLang="en-US" sz="2800" b="1" dirty="0">
                <a:solidFill>
                  <a:srgbClr val="FF0000"/>
                </a:solidFill>
                <a:latin typeface="宋体" panose="02010600030101010101" pitchFamily="2" charset="-122"/>
              </a:rPr>
              <a:t>以问题为导向促进教师主动发展的研究</a:t>
            </a:r>
            <a:endParaRPr lang="zh-CN" altLang="en-US" sz="2800" b="1" dirty="0">
              <a:solidFill>
                <a:srgbClr val="FF0000"/>
              </a:solidFill>
              <a:latin typeface="宋体" panose="02010600030101010101" pitchFamily="2" charset="-122"/>
            </a:endParaRPr>
          </a:p>
          <a:p>
            <a:pPr fontAlgn="ctr">
              <a:lnSpc>
                <a:spcPct val="110000"/>
              </a:lnSpc>
              <a:buNone/>
            </a:pPr>
            <a:r>
              <a:rPr lang="zh-CN" altLang="en-US" sz="2400" b="1" dirty="0">
                <a:latin typeface="宋体" panose="02010600030101010101" pitchFamily="2" charset="-122"/>
              </a:rPr>
              <a:t>  </a:t>
            </a:r>
            <a:r>
              <a:rPr lang="zh-CN" altLang="en-US" sz="2000" b="1" dirty="0">
                <a:latin typeface="楷体_GB2312" panose="02010609030101010101" pitchFamily="49" charset="-122"/>
                <a:ea typeface="楷体_GB2312" panose="02010609030101010101" pitchFamily="49" charset="-122"/>
              </a:rPr>
              <a:t>教师“问题意识”调查；教师发展中“个体问题”的发现、分析与解决；教师发展中“群体问题”的发现、分析与解决；学科教学中的“问题解决”策略。</a:t>
            </a:r>
            <a:endParaRPr lang="zh-CN" altLang="en-US" sz="2000" b="1" dirty="0">
              <a:latin typeface="楷体_GB2312" panose="02010609030101010101" pitchFamily="49" charset="-122"/>
              <a:ea typeface="楷体_GB2312" panose="02010609030101010101" pitchFamily="49" charset="-122"/>
            </a:endParaRPr>
          </a:p>
          <a:p>
            <a:pPr fontAlgn="ctr">
              <a:lnSpc>
                <a:spcPct val="110000"/>
              </a:lnSpc>
              <a:buNone/>
            </a:pPr>
            <a:r>
              <a:rPr lang="en-US" altLang="zh-CN" sz="2800" b="1" dirty="0">
                <a:solidFill>
                  <a:srgbClr val="FF0000"/>
                </a:solidFill>
                <a:latin typeface="宋体" panose="02010600030101010101" pitchFamily="2" charset="-122"/>
              </a:rPr>
              <a:t>4.</a:t>
            </a:r>
            <a:r>
              <a:rPr lang="zh-CN" altLang="en-US" sz="2800" b="1" dirty="0">
                <a:solidFill>
                  <a:srgbClr val="FF0000"/>
                </a:solidFill>
                <a:latin typeface="宋体" panose="02010600030101010101" pitchFamily="2" charset="-122"/>
              </a:rPr>
              <a:t>基于“问题解决”的“教师发展共同体”建设的实践研究</a:t>
            </a:r>
            <a:endParaRPr lang="zh-CN" altLang="en-US" sz="2800" b="1" dirty="0">
              <a:solidFill>
                <a:srgbClr val="FF0000"/>
              </a:solidFill>
              <a:latin typeface="宋体" panose="02010600030101010101" pitchFamily="2" charset="-122"/>
            </a:endParaRPr>
          </a:p>
          <a:p>
            <a:pPr fontAlgn="ctr">
              <a:lnSpc>
                <a:spcPct val="110000"/>
              </a:lnSpc>
              <a:buNone/>
            </a:pPr>
            <a:r>
              <a:rPr lang="zh-CN" altLang="en-US" sz="2400" b="1" dirty="0">
                <a:latin typeface="宋体" panose="02010600030101010101" pitchFamily="2" charset="-122"/>
              </a:rPr>
              <a:t>  </a:t>
            </a:r>
            <a:r>
              <a:rPr lang="zh-CN" altLang="en-US" sz="2000" b="1" dirty="0">
                <a:latin typeface="楷体_GB2312" panose="02010609030101010101" pitchFamily="49" charset="-122"/>
                <a:ea typeface="楷体_GB2312" panose="02010609030101010101" pitchFamily="49" charset="-122"/>
              </a:rPr>
              <a:t>正式组织与非正式组织的建设原则与要求；“教师发展共同体”组织的不同层次和类型；“教师发展共同体”活动的不同内容和形式；影响“教师发展共同体”建设的因素与对策。</a:t>
            </a:r>
            <a:endParaRPr lang="zh-CN" altLang="en-US" sz="2000" b="1" dirty="0">
              <a:latin typeface="楷体_GB2312" panose="02010609030101010101" pitchFamily="49" charset="-122"/>
              <a:ea typeface="楷体_GB2312" panose="02010609030101010101" pitchFamily="49" charset="-122"/>
            </a:endParaRPr>
          </a:p>
          <a:p>
            <a:pPr fontAlgn="ctr">
              <a:lnSpc>
                <a:spcPct val="110000"/>
              </a:lnSpc>
              <a:buNone/>
            </a:pPr>
            <a:r>
              <a:rPr lang="en-US" altLang="zh-CN" sz="2800" b="1" dirty="0">
                <a:solidFill>
                  <a:srgbClr val="FF0000"/>
                </a:solidFill>
                <a:latin typeface="宋体" panose="02010600030101010101" pitchFamily="2" charset="-122"/>
              </a:rPr>
              <a:t>5.</a:t>
            </a:r>
            <a:r>
              <a:rPr lang="zh-CN" altLang="en-US" sz="2800" b="1" dirty="0">
                <a:solidFill>
                  <a:srgbClr val="FF0000"/>
                </a:solidFill>
                <a:latin typeface="宋体" panose="02010600030101010101" pitchFamily="2" charset="-122"/>
              </a:rPr>
              <a:t>基于“问题解决”的“教师发展共同体”建设的个案研究</a:t>
            </a:r>
            <a:endParaRPr lang="zh-CN" altLang="en-US" sz="2800" b="1" dirty="0">
              <a:solidFill>
                <a:srgbClr val="FF0000"/>
              </a:solidFill>
              <a:latin typeface="宋体" panose="02010600030101010101" pitchFamily="2" charset="-122"/>
            </a:endParaRPr>
          </a:p>
          <a:p>
            <a:pPr fontAlgn="ctr">
              <a:lnSpc>
                <a:spcPct val="110000"/>
              </a:lnSpc>
              <a:buNone/>
            </a:pPr>
            <a:r>
              <a:rPr lang="zh-CN" altLang="en-US" sz="2800" b="1" dirty="0">
                <a:solidFill>
                  <a:srgbClr val="FF0000"/>
                </a:solidFill>
                <a:latin typeface="宋体" panose="02010600030101010101" pitchFamily="2" charset="-122"/>
              </a:rPr>
              <a:t>  </a:t>
            </a:r>
            <a:r>
              <a:rPr lang="zh-CN" altLang="en-US" sz="2000" b="1" dirty="0">
                <a:latin typeface="楷体_GB2312" panose="02010609030101010101" pitchFamily="49" charset="-122"/>
                <a:ea typeface="楷体_GB2312" panose="02010609030101010101" pitchFamily="49" charset="-122"/>
              </a:rPr>
              <a:t>“问题解决”个案；不同层次和类型的“教师发展共同体”</a:t>
            </a:r>
            <a:r>
              <a:rPr lang="zh-CN" altLang="en-US" sz="1800" b="1" dirty="0">
                <a:latin typeface="楷体_GB2312" panose="02010609030101010101" pitchFamily="49" charset="-122"/>
                <a:ea typeface="楷体_GB2312" panose="02010609030101010101" pitchFamily="49" charset="-122"/>
              </a:rPr>
              <a:t>组织个案；不同内容和形式的“教师发展共同体”活动个案；教师个体发展和群体发展个案。</a:t>
            </a:r>
            <a:endParaRPr lang="zh-CN" altLang="en-US" sz="2400" b="1" dirty="0">
              <a:latin typeface="楷体_GB2312" panose="02010609030101010101" pitchFamily="49" charset="-122"/>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p:cTn id="7" dur="1000" fill="hold"/>
                                        <p:tgtEl>
                                          <p:spTgt spid="108547">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8547">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8547">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08547">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p:cTn id="13" dur="1000" fill="hold"/>
                                        <p:tgtEl>
                                          <p:spTgt spid="108547">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8547">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8547">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1085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8" presetClass="entr" presetSubtype="0" accel="50000" fill="hold" nodeType="clickEffect">
                                  <p:stCondLst>
                                    <p:cond delay="0"/>
                                  </p:stCondLst>
                                  <p:childTnLst>
                                    <p:set>
                                      <p:cBhvr>
                                        <p:cTn id="20" dur="1" fill="hold">
                                          <p:stCondLst>
                                            <p:cond delay="0"/>
                                          </p:stCondLst>
                                        </p:cTn>
                                        <p:tgtEl>
                                          <p:spTgt spid="108547">
                                            <p:txEl>
                                              <p:pRg st="2" end="2"/>
                                            </p:txEl>
                                          </p:spTgt>
                                        </p:tgtEl>
                                        <p:attrNameLst>
                                          <p:attrName>style.visibility</p:attrName>
                                        </p:attrNameLst>
                                      </p:cBhvr>
                                      <p:to>
                                        <p:strVal val="visible"/>
                                      </p:to>
                                    </p:set>
                                    <p:anim calcmode="lin" valueType="num">
                                      <p:cBhvr>
                                        <p:cTn id="21" dur="1000" fill="hold"/>
                                        <p:tgtEl>
                                          <p:spTgt spid="108547">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108547">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108547">
                                            <p:txEl>
                                              <p:pRg st="2" end="2"/>
                                            </p:txEl>
                                          </p:spTgt>
                                        </p:tgtEl>
                                        <p:attrNameLst>
                                          <p:attrName>ppt_y</p:attrName>
                                        </p:attrNameLst>
                                      </p:cBhvr>
                                      <p:tavLst>
                                        <p:tav tm="0">
                                          <p:val>
                                            <p:strVal val="#ppt_y"/>
                                          </p:val>
                                        </p:tav>
                                        <p:tav tm="100000">
                                          <p:val>
                                            <p:strVal val="#ppt_y"/>
                                          </p:val>
                                        </p:tav>
                                      </p:tavLst>
                                    </p:anim>
                                    <p:animEffect transition="in" filter="fade">
                                      <p:cBhvr>
                                        <p:cTn id="24" dur="1000"/>
                                        <p:tgtEl>
                                          <p:spTgt spid="108547">
                                            <p:txEl>
                                              <p:pRg st="2" end="2"/>
                                            </p:txEl>
                                          </p:spTgt>
                                        </p:tgtEl>
                                      </p:cBhvr>
                                    </p:animEffect>
                                  </p:childTnLst>
                                </p:cTn>
                              </p:par>
                              <p:par>
                                <p:cTn id="25" presetID="48" presetClass="entr" presetSubtype="0" accel="50000" fill="hold" nodeType="withEffect">
                                  <p:stCondLst>
                                    <p:cond delay="0"/>
                                  </p:stCondLst>
                                  <p:childTnLst>
                                    <p:set>
                                      <p:cBhvr>
                                        <p:cTn id="26" dur="1" fill="hold">
                                          <p:stCondLst>
                                            <p:cond delay="0"/>
                                          </p:stCondLst>
                                        </p:cTn>
                                        <p:tgtEl>
                                          <p:spTgt spid="108547">
                                            <p:txEl>
                                              <p:pRg st="3" end="3"/>
                                            </p:txEl>
                                          </p:spTgt>
                                        </p:tgtEl>
                                        <p:attrNameLst>
                                          <p:attrName>style.visibility</p:attrName>
                                        </p:attrNameLst>
                                      </p:cBhvr>
                                      <p:to>
                                        <p:strVal val="visible"/>
                                      </p:to>
                                    </p:set>
                                    <p:anim calcmode="lin" valueType="num">
                                      <p:cBhvr>
                                        <p:cTn id="27" dur="1000" fill="hold"/>
                                        <p:tgtEl>
                                          <p:spTgt spid="108547">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108547">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108547">
                                            <p:txEl>
                                              <p:pRg st="3" end="3"/>
                                            </p:txEl>
                                          </p:spTgt>
                                        </p:tgtEl>
                                        <p:attrNameLst>
                                          <p:attrName>ppt_y</p:attrName>
                                        </p:attrNameLst>
                                      </p:cBhvr>
                                      <p:tavLst>
                                        <p:tav tm="0">
                                          <p:val>
                                            <p:strVal val="#ppt_y"/>
                                          </p:val>
                                        </p:tav>
                                        <p:tav tm="100000">
                                          <p:val>
                                            <p:strVal val="#ppt_y"/>
                                          </p:val>
                                        </p:tav>
                                      </p:tavLst>
                                    </p:anim>
                                    <p:animEffect transition="in" filter="fade">
                                      <p:cBhvr>
                                        <p:cTn id="30" dur="1000"/>
                                        <p:tgtEl>
                                          <p:spTgt spid="10854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8" presetClass="entr" presetSubtype="0" accel="50000" fill="hold" nodeType="clickEffect">
                                  <p:stCondLst>
                                    <p:cond delay="0"/>
                                  </p:stCondLst>
                                  <p:childTnLst>
                                    <p:set>
                                      <p:cBhvr>
                                        <p:cTn id="34" dur="1" fill="hold">
                                          <p:stCondLst>
                                            <p:cond delay="0"/>
                                          </p:stCondLst>
                                        </p:cTn>
                                        <p:tgtEl>
                                          <p:spTgt spid="108547">
                                            <p:txEl>
                                              <p:pRg st="4" end="4"/>
                                            </p:txEl>
                                          </p:spTgt>
                                        </p:tgtEl>
                                        <p:attrNameLst>
                                          <p:attrName>style.visibility</p:attrName>
                                        </p:attrNameLst>
                                      </p:cBhvr>
                                      <p:to>
                                        <p:strVal val="visible"/>
                                      </p:to>
                                    </p:set>
                                    <p:anim calcmode="lin" valueType="num">
                                      <p:cBhvr>
                                        <p:cTn id="35" dur="1000" fill="hold"/>
                                        <p:tgtEl>
                                          <p:spTgt spid="108547">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1000" fill="hold"/>
                                        <p:tgtEl>
                                          <p:spTgt spid="108547">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37" dur="1000" fill="hold"/>
                                        <p:tgtEl>
                                          <p:spTgt spid="108547">
                                            <p:txEl>
                                              <p:pRg st="4" end="4"/>
                                            </p:txEl>
                                          </p:spTgt>
                                        </p:tgtEl>
                                        <p:attrNameLst>
                                          <p:attrName>ppt_y</p:attrName>
                                        </p:attrNameLst>
                                      </p:cBhvr>
                                      <p:tavLst>
                                        <p:tav tm="0">
                                          <p:val>
                                            <p:strVal val="#ppt_y"/>
                                          </p:val>
                                        </p:tav>
                                        <p:tav tm="100000">
                                          <p:val>
                                            <p:strVal val="#ppt_y"/>
                                          </p:val>
                                        </p:tav>
                                      </p:tavLst>
                                    </p:anim>
                                    <p:animEffect transition="in" filter="fade">
                                      <p:cBhvr>
                                        <p:cTn id="38" dur="1000"/>
                                        <p:tgtEl>
                                          <p:spTgt spid="108547">
                                            <p:txEl>
                                              <p:pRg st="4" end="4"/>
                                            </p:txEl>
                                          </p:spTgt>
                                        </p:tgtEl>
                                      </p:cBhvr>
                                    </p:animEffect>
                                  </p:childTnLst>
                                </p:cTn>
                              </p:par>
                              <p:par>
                                <p:cTn id="39" presetID="48" presetClass="entr" presetSubtype="0" accel="50000" fill="hold" nodeType="withEffect">
                                  <p:stCondLst>
                                    <p:cond delay="0"/>
                                  </p:stCondLst>
                                  <p:childTnLst>
                                    <p:set>
                                      <p:cBhvr>
                                        <p:cTn id="40" dur="1" fill="hold">
                                          <p:stCondLst>
                                            <p:cond delay="0"/>
                                          </p:stCondLst>
                                        </p:cTn>
                                        <p:tgtEl>
                                          <p:spTgt spid="108547">
                                            <p:txEl>
                                              <p:pRg st="5" end="5"/>
                                            </p:txEl>
                                          </p:spTgt>
                                        </p:tgtEl>
                                        <p:attrNameLst>
                                          <p:attrName>style.visibility</p:attrName>
                                        </p:attrNameLst>
                                      </p:cBhvr>
                                      <p:to>
                                        <p:strVal val="visible"/>
                                      </p:to>
                                    </p:set>
                                    <p:anim calcmode="lin" valueType="num">
                                      <p:cBhvr>
                                        <p:cTn id="41" dur="1000" fill="hold"/>
                                        <p:tgtEl>
                                          <p:spTgt spid="108547">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1000" fill="hold"/>
                                        <p:tgtEl>
                                          <p:spTgt spid="108547">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3" dur="1000" fill="hold"/>
                                        <p:tgtEl>
                                          <p:spTgt spid="108547">
                                            <p:txEl>
                                              <p:pRg st="5" end="5"/>
                                            </p:txEl>
                                          </p:spTgt>
                                        </p:tgtEl>
                                        <p:attrNameLst>
                                          <p:attrName>ppt_y</p:attrName>
                                        </p:attrNameLst>
                                      </p:cBhvr>
                                      <p:tavLst>
                                        <p:tav tm="0">
                                          <p:val>
                                            <p:strVal val="#ppt_y"/>
                                          </p:val>
                                        </p:tav>
                                        <p:tav tm="100000">
                                          <p:val>
                                            <p:strVal val="#ppt_y"/>
                                          </p:val>
                                        </p:tav>
                                      </p:tavLst>
                                    </p:anim>
                                    <p:animEffect transition="in" filter="fade">
                                      <p:cBhvr>
                                        <p:cTn id="44" dur="1000"/>
                                        <p:tgtEl>
                                          <p:spTgt spid="1085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图片 1945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0658" name="标题 19457"/>
          <p:cNvSpPr>
            <a:spLocks noGrp="1"/>
          </p:cNvSpPr>
          <p:nvPr>
            <p:ph type="title"/>
          </p:nvPr>
        </p:nvSpPr>
        <p:spPr>
          <a:xfrm>
            <a:off x="250825" y="908050"/>
            <a:ext cx="8229600" cy="652463"/>
          </a:xfrm>
        </p:spPr>
        <p:txBody>
          <a:bodyPr anchor="ctr"/>
          <a:lstStyle/>
          <a:p>
            <a:pPr algn="l"/>
            <a:r>
              <a:rPr lang="zh-CN" altLang="en-US" sz="3000" b="1" dirty="0">
                <a:solidFill>
                  <a:srgbClr val="3333FF"/>
                </a:solidFill>
              </a:rPr>
              <a:t>五是</a:t>
            </a:r>
            <a:r>
              <a:rPr lang="en-US" altLang="zh-CN" sz="3000" b="1" dirty="0">
                <a:solidFill>
                  <a:srgbClr val="3333FF"/>
                </a:solidFill>
              </a:rPr>
              <a:t>“</a:t>
            </a:r>
            <a:r>
              <a:rPr lang="zh-CN" altLang="en-US" sz="3000" b="1" dirty="0">
                <a:solidFill>
                  <a:srgbClr val="3333FF"/>
                </a:solidFill>
              </a:rPr>
              <a:t>研究的思路、过程与方法”指的是什么？</a:t>
            </a:r>
            <a:endParaRPr lang="zh-CN" altLang="en-US" sz="3000" b="1" dirty="0">
              <a:solidFill>
                <a:srgbClr val="3333FF"/>
              </a:solidFill>
            </a:endParaRPr>
          </a:p>
        </p:txBody>
      </p:sp>
      <p:sp>
        <p:nvSpPr>
          <p:cNvPr id="19459" name="内容占位符 19458"/>
          <p:cNvSpPr>
            <a:spLocks noGrp="1"/>
          </p:cNvSpPr>
          <p:nvPr>
            <p:ph idx="1"/>
          </p:nvPr>
        </p:nvSpPr>
        <p:spPr>
          <a:xfrm>
            <a:off x="457200" y="1557338"/>
            <a:ext cx="8229600" cy="4824412"/>
          </a:xfrm>
        </p:spPr>
        <p:txBody>
          <a:bodyPr anchor="t"/>
          <a:lstStyle/>
          <a:p>
            <a:pPr>
              <a:lnSpc>
                <a:spcPct val="110000"/>
              </a:lnSpc>
            </a:pPr>
            <a:r>
              <a:rPr lang="zh-CN" altLang="en-US" sz="2400" b="1" dirty="0">
                <a:latin typeface="宋体" panose="02010600030101010101" pitchFamily="2" charset="-122"/>
              </a:rPr>
              <a:t>研究思路是指为达成研究目标，对研究内容、研究过程与研究方法的总体计划。</a:t>
            </a:r>
            <a:endParaRPr lang="zh-CN" altLang="en-US" sz="2400" b="1" dirty="0">
              <a:latin typeface="宋体" panose="02010600030101010101" pitchFamily="2" charset="-122"/>
            </a:endParaRPr>
          </a:p>
          <a:p>
            <a:pPr>
              <a:lnSpc>
                <a:spcPct val="110000"/>
              </a:lnSpc>
            </a:pPr>
            <a:r>
              <a:rPr lang="zh-CN" altLang="en-US" sz="2400" b="1" dirty="0">
                <a:latin typeface="宋体" panose="02010600030101010101" pitchFamily="2" charset="-122"/>
              </a:rPr>
              <a:t>研究过程是整个研究的阶段时间划分、阶段达成目标、阶段研究内容、阶段性成果的综合表述，大致可分为</a:t>
            </a:r>
            <a:r>
              <a:rPr lang="zh-CN" altLang="en-US" sz="2400" b="1" dirty="0">
                <a:solidFill>
                  <a:srgbClr val="FF0000"/>
                </a:solidFill>
                <a:latin typeface="宋体" panose="02010600030101010101" pitchFamily="2" charset="-122"/>
              </a:rPr>
              <a:t>筹备、实施、总结</a:t>
            </a:r>
            <a:r>
              <a:rPr lang="zh-CN" altLang="en-US" sz="2400" b="1" dirty="0">
                <a:latin typeface="宋体" panose="02010600030101010101" pitchFamily="2" charset="-122"/>
              </a:rPr>
              <a:t>三个阶段。</a:t>
            </a:r>
            <a:endParaRPr lang="zh-CN" altLang="en-US" sz="2400" b="1" dirty="0">
              <a:latin typeface="宋体" panose="02010600030101010101" pitchFamily="2" charset="-122"/>
            </a:endParaRPr>
          </a:p>
          <a:p>
            <a:pPr>
              <a:lnSpc>
                <a:spcPct val="110000"/>
              </a:lnSpc>
            </a:pPr>
            <a:r>
              <a:rPr lang="zh-CN" altLang="en-US" sz="2400" b="1" dirty="0">
                <a:latin typeface="宋体" panose="02010600030101010101" pitchFamily="2" charset="-122"/>
              </a:rPr>
              <a:t>研究方法就是研究中所使用的具体手段，要与研究内容相匹配，不仅要选择特定的研究方法，而且要具体设计。中小学教师做课题常用的研究方法：文献法、问卷法、访谈法、行动研究法、叙事研究法、案例研究法、观察法等，在撰写研究方法时需要简要说明该研究方法在课题研究中打算怎么用。</a:t>
            </a:r>
            <a:endParaRPr lang="zh-CN" altLang="en-US" sz="24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500" fill="hold"/>
                                        <p:tgtEl>
                                          <p:spTgt spid="19459">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9459">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9459">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500" fill="hold"/>
                                        <p:tgtEl>
                                          <p:spTgt spid="19459">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9459">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9459">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p:cTn id="23" dur="500" fill="hold"/>
                                        <p:tgtEl>
                                          <p:spTgt spid="19459">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9459">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9459">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图片 11264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1682" name="标题 112641"/>
          <p:cNvSpPr>
            <a:spLocks noGrp="1"/>
          </p:cNvSpPr>
          <p:nvPr>
            <p:ph type="title"/>
          </p:nvPr>
        </p:nvSpPr>
        <p:spPr>
          <a:xfrm>
            <a:off x="395288" y="908050"/>
            <a:ext cx="8229600" cy="796925"/>
          </a:xfrm>
        </p:spPr>
        <p:txBody>
          <a:bodyPr anchor="ctr"/>
          <a:lstStyle/>
          <a:p>
            <a:pPr algn="l"/>
            <a:r>
              <a:rPr lang="zh-CN" altLang="en-US" sz="3000" b="1" dirty="0">
                <a:solidFill>
                  <a:srgbClr val="3333FF"/>
                </a:solidFill>
              </a:rPr>
              <a:t>例：农村初中自我发展力提升的群案研究</a:t>
            </a:r>
            <a:endParaRPr lang="zh-CN" altLang="en-US" sz="3000" b="1" dirty="0">
              <a:solidFill>
                <a:srgbClr val="3333FF"/>
              </a:solidFill>
            </a:endParaRPr>
          </a:p>
        </p:txBody>
      </p:sp>
      <p:sp>
        <p:nvSpPr>
          <p:cNvPr id="112643" name="内容占位符 112642"/>
          <p:cNvSpPr>
            <a:spLocks noGrp="1"/>
          </p:cNvSpPr>
          <p:nvPr>
            <p:ph idx="1"/>
          </p:nvPr>
        </p:nvSpPr>
        <p:spPr>
          <a:xfrm>
            <a:off x="250825" y="1600200"/>
            <a:ext cx="8569325" cy="4781550"/>
          </a:xfrm>
        </p:spPr>
        <p:txBody>
          <a:bodyPr anchor="t"/>
          <a:lstStyle/>
          <a:p>
            <a:pPr>
              <a:lnSpc>
                <a:spcPct val="120000"/>
              </a:lnSpc>
            </a:pPr>
            <a:r>
              <a:rPr lang="zh-CN" altLang="en-US" sz="2400" b="1" dirty="0">
                <a:latin typeface="宋体" panose="02010600030101010101" pitchFamily="2" charset="-122"/>
              </a:rPr>
              <a:t>研究思路：</a:t>
            </a:r>
            <a:endParaRPr lang="zh-CN" altLang="en-US" sz="2400" b="1" dirty="0">
              <a:latin typeface="宋体" panose="02010600030101010101" pitchFamily="2" charset="-122"/>
            </a:endParaRPr>
          </a:p>
          <a:p>
            <a:pPr>
              <a:lnSpc>
                <a:spcPct val="120000"/>
              </a:lnSpc>
              <a:buNone/>
            </a:pPr>
            <a:r>
              <a:rPr lang="zh-CN" altLang="en-US" sz="2400" b="1" dirty="0">
                <a:latin typeface="宋体" panose="02010600030101010101" pitchFamily="2" charset="-122"/>
              </a:rPr>
              <a:t>      </a:t>
            </a:r>
            <a:r>
              <a:rPr lang="zh-CN" altLang="en-US" sz="2300" b="1" dirty="0">
                <a:latin typeface="楷体_GB2312" panose="02010609030101010101" pitchFamily="49" charset="-122"/>
                <a:ea typeface="楷体_GB2312" panose="02010609030101010101" pitchFamily="49" charset="-122"/>
              </a:rPr>
              <a:t>本研究遵循描述问题、分析问题、解决问题的常态逻辑，从初级中学自我发展力的内涵出发，在对相关研究进行述评的基础上，从复杂科学的研究角度，采用以群案研究为主的多种研究方法，以农村初中自我发展力提升实践为研究重点，了解农村初中在新的时代背景下的发展需求与动力系统，探索改善农村初中办学水平相对薄弱现状的方法，促动城市初中校由依存性发展转向自我能动式发展。</a:t>
            </a:r>
            <a:endParaRPr lang="zh-CN" altLang="en-US" sz="2300" b="1" dirty="0">
              <a:latin typeface="楷体_GB2312" panose="02010609030101010101" pitchFamily="49" charset="-122"/>
              <a:ea typeface="楷体_GB2312" panose="02010609030101010101" pitchFamily="49" charset="-122"/>
            </a:endParaRPr>
          </a:p>
          <a:p>
            <a:pPr>
              <a:lnSpc>
                <a:spcPct val="120000"/>
              </a:lnSpc>
              <a:buNone/>
            </a:pPr>
            <a:r>
              <a:rPr lang="zh-CN" altLang="en-US" sz="2300" b="1" dirty="0">
                <a:latin typeface="楷体_GB2312" panose="02010609030101010101" pitchFamily="49" charset="-122"/>
                <a:ea typeface="楷体_GB2312" panose="02010609030101010101" pitchFamily="49" charset="-122"/>
              </a:rPr>
              <a:t>      本课题总体技术路线为：文献研究</a:t>
            </a:r>
            <a:r>
              <a:rPr lang="en-US" altLang="zh-CN" sz="2300" b="1" dirty="0">
                <a:latin typeface="楷体_GB2312" panose="02010609030101010101" pitchFamily="49" charset="-122"/>
                <a:ea typeface="楷体_GB2312" panose="02010609030101010101" pitchFamily="49" charset="-122"/>
              </a:rPr>
              <a:t>→</a:t>
            </a:r>
            <a:r>
              <a:rPr lang="zh-CN" altLang="en-US" sz="2300" b="1" dirty="0">
                <a:latin typeface="楷体_GB2312" panose="02010609030101010101" pitchFamily="49" charset="-122"/>
                <a:ea typeface="楷体_GB2312" panose="02010609030101010101" pitchFamily="49" charset="-122"/>
              </a:rPr>
              <a:t>理论建构</a:t>
            </a:r>
            <a:r>
              <a:rPr lang="en-US" altLang="zh-CN" sz="2300" b="1" dirty="0">
                <a:latin typeface="楷体_GB2312" panose="02010609030101010101" pitchFamily="49" charset="-122"/>
                <a:ea typeface="楷体_GB2312" panose="02010609030101010101" pitchFamily="49" charset="-122"/>
              </a:rPr>
              <a:t>→</a:t>
            </a:r>
            <a:r>
              <a:rPr lang="zh-CN" altLang="en-US" sz="2300" b="1" dirty="0">
                <a:latin typeface="楷体_GB2312" panose="02010609030101010101" pitchFamily="49" charset="-122"/>
                <a:ea typeface="楷体_GB2312" panose="02010609030101010101" pitchFamily="49" charset="-122"/>
              </a:rPr>
              <a:t>调查分析</a:t>
            </a:r>
            <a:r>
              <a:rPr lang="en-US" altLang="zh-CN" sz="2300" b="1" dirty="0">
                <a:latin typeface="楷体_GB2312" panose="02010609030101010101" pitchFamily="49" charset="-122"/>
                <a:ea typeface="楷体_GB2312" panose="02010609030101010101" pitchFamily="49" charset="-122"/>
              </a:rPr>
              <a:t>→</a:t>
            </a:r>
            <a:r>
              <a:rPr lang="zh-CN" altLang="en-US" sz="2300" b="1" dirty="0">
                <a:latin typeface="楷体_GB2312" panose="02010609030101010101" pitchFamily="49" charset="-122"/>
                <a:ea typeface="楷体_GB2312" panose="02010609030101010101" pitchFamily="49" charset="-122"/>
              </a:rPr>
              <a:t>行动改进</a:t>
            </a:r>
            <a:r>
              <a:rPr lang="en-US" altLang="zh-CN" sz="2300" b="1" dirty="0">
                <a:latin typeface="楷体_GB2312" panose="02010609030101010101" pitchFamily="49" charset="-122"/>
                <a:ea typeface="楷体_GB2312" panose="02010609030101010101" pitchFamily="49" charset="-122"/>
              </a:rPr>
              <a:t>→</a:t>
            </a:r>
            <a:r>
              <a:rPr lang="zh-CN" altLang="en-US" sz="2300" b="1" dirty="0">
                <a:latin typeface="楷体_GB2312" panose="02010609030101010101" pitchFamily="49" charset="-122"/>
                <a:ea typeface="楷体_GB2312" panose="02010609030101010101" pitchFamily="49" charset="-122"/>
              </a:rPr>
              <a:t>个案追踪</a:t>
            </a:r>
            <a:r>
              <a:rPr lang="en-US" altLang="zh-CN" sz="2300" b="1" dirty="0">
                <a:latin typeface="楷体_GB2312" panose="02010609030101010101" pitchFamily="49" charset="-122"/>
                <a:ea typeface="楷体_GB2312" panose="02010609030101010101" pitchFamily="49" charset="-122"/>
              </a:rPr>
              <a:t>→</a:t>
            </a:r>
            <a:r>
              <a:rPr lang="zh-CN" altLang="en-US" sz="2300" b="1" dirty="0">
                <a:latin typeface="楷体_GB2312" panose="02010609030101010101" pitchFamily="49" charset="-122"/>
                <a:ea typeface="楷体_GB2312" panose="02010609030101010101" pitchFamily="49" charset="-122"/>
              </a:rPr>
              <a:t>群案分析</a:t>
            </a:r>
            <a:r>
              <a:rPr lang="en-US" altLang="zh-CN" sz="2300" b="1" dirty="0">
                <a:latin typeface="楷体_GB2312" panose="02010609030101010101" pitchFamily="49" charset="-122"/>
                <a:ea typeface="楷体_GB2312" panose="02010609030101010101" pitchFamily="49" charset="-122"/>
              </a:rPr>
              <a:t>→</a:t>
            </a:r>
            <a:r>
              <a:rPr lang="zh-CN" altLang="en-US" sz="2300" b="1" dirty="0">
                <a:latin typeface="楷体_GB2312" panose="02010609030101010101" pitchFamily="49" charset="-122"/>
                <a:ea typeface="楷体_GB2312" panose="02010609030101010101" pitchFamily="49" charset="-122"/>
              </a:rPr>
              <a:t>评价导向。</a:t>
            </a:r>
            <a:endParaRPr lang="zh-CN" altLang="en-US" sz="2300" b="1" dirty="0">
              <a:latin typeface="楷体_GB2312" panose="02010609030101010101" pitchFamily="49" charset="-122"/>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wedge">
                                      <p:cBhvr>
                                        <p:cTn id="7" dur="2000"/>
                                        <p:tgtEl>
                                          <p:spTgt spid="11264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12643">
                                            <p:txEl>
                                              <p:pRg st="1" end="1"/>
                                            </p:txEl>
                                          </p:spTgt>
                                        </p:tgtEl>
                                        <p:attrNameLst>
                                          <p:attrName>style.visibility</p:attrName>
                                        </p:attrNameLst>
                                      </p:cBhvr>
                                      <p:to>
                                        <p:strVal val="visible"/>
                                      </p:to>
                                    </p:set>
                                    <p:animEffect transition="in" filter="wedge">
                                      <p:cBhvr>
                                        <p:cTn id="10" dur="2000"/>
                                        <p:tgtEl>
                                          <p:spTgt spid="112643">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112643">
                                            <p:txEl>
                                              <p:pRg st="2" end="2"/>
                                            </p:txEl>
                                          </p:spTgt>
                                        </p:tgtEl>
                                        <p:attrNameLst>
                                          <p:attrName>style.visibility</p:attrName>
                                        </p:attrNameLst>
                                      </p:cBhvr>
                                      <p:to>
                                        <p:strVal val="visible"/>
                                      </p:to>
                                    </p:set>
                                    <p:animEffect transition="in" filter="wedge">
                                      <p:cBhvr>
                                        <p:cTn id="13" dur="2000"/>
                                        <p:tgtEl>
                                          <p:spTgt spid="1126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5" name="图片 2048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2706" name="标题 20481"/>
          <p:cNvSpPr>
            <a:spLocks noGrp="1"/>
          </p:cNvSpPr>
          <p:nvPr>
            <p:ph type="title"/>
          </p:nvPr>
        </p:nvSpPr>
        <p:spPr>
          <a:xfrm>
            <a:off x="395288" y="1125538"/>
            <a:ext cx="8302625" cy="796925"/>
          </a:xfrm>
        </p:spPr>
        <p:txBody>
          <a:bodyPr anchor="ctr"/>
          <a:lstStyle/>
          <a:p>
            <a:pPr algn="l"/>
            <a:r>
              <a:rPr lang="zh-CN" altLang="en-US" sz="3000" b="1" dirty="0">
                <a:solidFill>
                  <a:srgbClr val="3333FF"/>
                </a:solidFill>
              </a:rPr>
              <a:t>六是</a:t>
            </a:r>
            <a:r>
              <a:rPr lang="en-US" altLang="zh-CN" sz="3000" b="1" dirty="0">
                <a:solidFill>
                  <a:srgbClr val="3333FF"/>
                </a:solidFill>
              </a:rPr>
              <a:t>“</a:t>
            </a:r>
            <a:r>
              <a:rPr lang="zh-CN" altLang="en-US" sz="3000" b="1" dirty="0">
                <a:solidFill>
                  <a:srgbClr val="3333FF"/>
                </a:solidFill>
              </a:rPr>
              <a:t>主要观点与可能的创新之处”怎样理解？</a:t>
            </a:r>
            <a:endParaRPr lang="zh-CN" altLang="en-US" sz="3000" b="1" dirty="0">
              <a:solidFill>
                <a:srgbClr val="3333FF"/>
              </a:solidFill>
            </a:endParaRPr>
          </a:p>
        </p:txBody>
      </p:sp>
      <p:sp>
        <p:nvSpPr>
          <p:cNvPr id="20483" name="内容占位符 20482"/>
          <p:cNvSpPr>
            <a:spLocks noGrp="1"/>
          </p:cNvSpPr>
          <p:nvPr>
            <p:ph idx="1"/>
          </p:nvPr>
        </p:nvSpPr>
        <p:spPr>
          <a:xfrm>
            <a:off x="457200" y="2060575"/>
            <a:ext cx="8229600" cy="4065588"/>
          </a:xfrm>
        </p:spPr>
        <p:txBody>
          <a:bodyPr anchor="t"/>
          <a:lstStyle/>
          <a:p>
            <a:pPr>
              <a:lnSpc>
                <a:spcPct val="120000"/>
              </a:lnSpc>
            </a:pPr>
            <a:r>
              <a:rPr lang="zh-CN" altLang="en-US" sz="2600" b="1" dirty="0"/>
              <a:t>课题</a:t>
            </a:r>
            <a:r>
              <a:rPr lang="zh-CN" altLang="en-US" sz="2600" b="1" dirty="0">
                <a:solidFill>
                  <a:srgbClr val="FF0000"/>
                </a:solidFill>
              </a:rPr>
              <a:t>主要观点</a:t>
            </a:r>
            <a:r>
              <a:rPr lang="zh-CN" altLang="en-US" sz="2600" b="1" dirty="0"/>
              <a:t>是指对课题研究的思想、认识的概括性表达。围绕课题核心概念的界定，进一步提炼概括出几条主要的支撑课题研究的理性认识。</a:t>
            </a:r>
            <a:endParaRPr lang="zh-CN" altLang="en-US" sz="2600" b="1" dirty="0"/>
          </a:p>
          <a:p>
            <a:pPr>
              <a:lnSpc>
                <a:spcPct val="120000"/>
              </a:lnSpc>
            </a:pPr>
            <a:r>
              <a:rPr lang="zh-CN" altLang="en-US" sz="2600" b="1" dirty="0">
                <a:solidFill>
                  <a:srgbClr val="FF0000"/>
                </a:solidFill>
              </a:rPr>
              <a:t>创新之处</a:t>
            </a:r>
            <a:r>
              <a:rPr lang="zh-CN" altLang="en-US" sz="2600" b="1" dirty="0"/>
              <a:t>是指本课题与其他同类课题相比有哪些新的探索或突破，可以从选题、思想、角度、思路、方法等方面考虑。创新之处不在于多，而在准确。</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
                                        <p:tgtEl>
                                          <p:spTgt spid="20483">
                                            <p:txEl>
                                              <p:pRg st="0" end="0"/>
                                            </p:txEl>
                                          </p:spTgt>
                                        </p:tgtEl>
                                      </p:cBhvr>
                                    </p:animEffect>
                                    <p:anim calcmode="lin" valueType="num">
                                      <p:cBhvr>
                                        <p:cTn id="8" dur="4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048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048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048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0483">
                                            <p:txEl>
                                              <p:pRg st="1" end="1"/>
                                            </p:txEl>
                                          </p:spTgt>
                                        </p:tgtEl>
                                        <p:attrNameLst>
                                          <p:attrName>style.visibility</p:attrName>
                                        </p:attrNameLst>
                                      </p:cBhvr>
                                      <p:to>
                                        <p:strVal val="visible"/>
                                      </p:to>
                                    </p:set>
                                    <p:animEffect transition="in" filter="fade">
                                      <p:cBhvr>
                                        <p:cTn id="16" dur="100"/>
                                        <p:tgtEl>
                                          <p:spTgt spid="20483">
                                            <p:txEl>
                                              <p:pRg st="1" end="1"/>
                                            </p:txEl>
                                          </p:spTgt>
                                        </p:tgtEl>
                                      </p:cBhvr>
                                    </p:animEffect>
                                    <p:anim calcmode="lin" valueType="num">
                                      <p:cBhvr>
                                        <p:cTn id="17" dur="4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2048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048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048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29" name="图片 14950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3730" name="标题 149506"/>
          <p:cNvSpPr>
            <a:spLocks noGrp="1"/>
          </p:cNvSpPr>
          <p:nvPr>
            <p:ph type="title"/>
          </p:nvPr>
        </p:nvSpPr>
        <p:spPr>
          <a:xfrm>
            <a:off x="179388" y="692150"/>
            <a:ext cx="8229600" cy="647700"/>
          </a:xfrm>
        </p:spPr>
        <p:txBody>
          <a:bodyPr anchor="ctr"/>
          <a:lstStyle/>
          <a:p>
            <a:pPr algn="l"/>
            <a:r>
              <a:rPr lang="zh-CN" altLang="en-US" sz="3000" b="1" dirty="0">
                <a:solidFill>
                  <a:srgbClr val="3333FF"/>
                </a:solidFill>
              </a:rPr>
              <a:t>例：农村初中自我发展力提升的群案研究</a:t>
            </a:r>
            <a:endParaRPr lang="zh-CN" altLang="en-US" sz="3000" b="1" dirty="0">
              <a:solidFill>
                <a:srgbClr val="3333FF"/>
              </a:solidFill>
            </a:endParaRPr>
          </a:p>
        </p:txBody>
      </p:sp>
      <p:sp>
        <p:nvSpPr>
          <p:cNvPr id="149508" name="内容占位符 149507"/>
          <p:cNvSpPr>
            <a:spLocks noGrp="1"/>
          </p:cNvSpPr>
          <p:nvPr>
            <p:ph idx="1"/>
          </p:nvPr>
        </p:nvSpPr>
        <p:spPr>
          <a:xfrm>
            <a:off x="250825" y="1268413"/>
            <a:ext cx="8569325" cy="5113337"/>
          </a:xfrm>
        </p:spPr>
        <p:txBody>
          <a:bodyPr anchor="t"/>
          <a:lstStyle/>
          <a:p>
            <a:r>
              <a:rPr lang="zh-CN" altLang="en-US" sz="2300" b="1" dirty="0">
                <a:latin typeface="宋体" panose="02010600030101010101" pitchFamily="2" charset="-122"/>
              </a:rPr>
              <a:t>主要观点：</a:t>
            </a:r>
            <a:endParaRPr lang="zh-CN" altLang="en-US" sz="2300" b="1" dirty="0">
              <a:latin typeface="宋体" panose="02010600030101010101" pitchFamily="2" charset="-122"/>
            </a:endParaRPr>
          </a:p>
          <a:p>
            <a:pPr>
              <a:buNone/>
            </a:pPr>
            <a:r>
              <a:rPr lang="en-US" altLang="zh-CN" sz="2300" b="1" dirty="0">
                <a:solidFill>
                  <a:srgbClr val="800000"/>
                </a:solidFill>
                <a:latin typeface="宋体" panose="02010600030101010101" pitchFamily="2" charset="-122"/>
              </a:rPr>
              <a:t>1.</a:t>
            </a:r>
            <a:r>
              <a:rPr lang="zh-CN" altLang="en-US" sz="2300" b="1" dirty="0">
                <a:solidFill>
                  <a:srgbClr val="800000"/>
                </a:solidFill>
                <a:latin typeface="宋体" panose="02010600030101010101" pitchFamily="2" charset="-122"/>
              </a:rPr>
              <a:t>作为自组织，学校有内生发展的机制与能量。</a:t>
            </a:r>
            <a:endParaRPr lang="zh-CN" altLang="en-US" sz="2300" b="1" dirty="0">
              <a:solidFill>
                <a:srgbClr val="800000"/>
              </a:solidFill>
              <a:latin typeface="宋体" panose="02010600030101010101" pitchFamily="2" charset="-122"/>
            </a:endParaRPr>
          </a:p>
          <a:p>
            <a:pPr>
              <a:buNone/>
            </a:pPr>
            <a:r>
              <a:rPr lang="zh-CN" altLang="en-US" sz="2200" b="1" dirty="0">
                <a:latin typeface="楷体_GB2312" panose="02010609030101010101" pitchFamily="49" charset="-122"/>
                <a:ea typeface="楷体_GB2312" panose="02010609030101010101" pitchFamily="49" charset="-122"/>
              </a:rPr>
              <a:t>      学校是一个自组织系统，有其不依赖外部指令，按照某种规则各尽其责而又协调自动地形成有序状态的特定的发展机制。学校自我发展力就是促进这种发展的能量。</a:t>
            </a:r>
            <a:endParaRPr lang="zh-CN" altLang="en-US" sz="2200" b="1" dirty="0">
              <a:latin typeface="楷体_GB2312" panose="02010609030101010101" pitchFamily="49" charset="-122"/>
              <a:ea typeface="楷体_GB2312" panose="02010609030101010101" pitchFamily="49" charset="-122"/>
            </a:endParaRPr>
          </a:p>
          <a:p>
            <a:pPr>
              <a:buNone/>
            </a:pPr>
            <a:r>
              <a:rPr lang="en-US" altLang="zh-CN" sz="2300" b="1" dirty="0">
                <a:solidFill>
                  <a:srgbClr val="800000"/>
                </a:solidFill>
                <a:latin typeface="宋体" panose="02010600030101010101" pitchFamily="2" charset="-122"/>
              </a:rPr>
              <a:t>2.</a:t>
            </a:r>
            <a:r>
              <a:rPr lang="zh-CN" altLang="en-US" sz="2300" b="1" dirty="0">
                <a:solidFill>
                  <a:srgbClr val="800000"/>
                </a:solidFill>
                <a:latin typeface="宋体" panose="02010600030101010101" pitchFamily="2" charset="-122"/>
              </a:rPr>
              <a:t>学校自我发展力是办学水平提高的关键要素之一。</a:t>
            </a:r>
            <a:endParaRPr lang="zh-CN" altLang="en-US" sz="2300" b="1" dirty="0">
              <a:solidFill>
                <a:srgbClr val="800000"/>
              </a:solidFill>
              <a:latin typeface="宋体" panose="02010600030101010101" pitchFamily="2" charset="-122"/>
            </a:endParaRPr>
          </a:p>
          <a:p>
            <a:pPr>
              <a:buNone/>
            </a:pPr>
            <a:r>
              <a:rPr lang="zh-CN" altLang="en-US" sz="2200" b="1" dirty="0">
                <a:latin typeface="楷体_GB2312" panose="02010609030101010101" pitchFamily="49" charset="-122"/>
                <a:ea typeface="楷体_GB2312" panose="02010609030101010101" pitchFamily="49" charset="-122"/>
              </a:rPr>
              <a:t>      任何外因必须通过内因而起作用，学校自我发展力就是学校发展的关键内因；学校自我发展力在一定程度上可以预测学校长期的发展态势；学校自我发展力的提升可以带来学校的长足发展。</a:t>
            </a:r>
            <a:endParaRPr lang="zh-CN" altLang="en-US" sz="2200" b="1" dirty="0">
              <a:latin typeface="楷体_GB2312" panose="02010609030101010101" pitchFamily="49" charset="-122"/>
              <a:ea typeface="楷体_GB2312" panose="02010609030101010101" pitchFamily="49" charset="-122"/>
            </a:endParaRPr>
          </a:p>
          <a:p>
            <a:pPr>
              <a:buNone/>
            </a:pPr>
            <a:r>
              <a:rPr lang="en-US" altLang="zh-CN" sz="2300" b="1" dirty="0">
                <a:solidFill>
                  <a:srgbClr val="800000"/>
                </a:solidFill>
                <a:latin typeface="宋体" panose="02010600030101010101" pitchFamily="2" charset="-122"/>
              </a:rPr>
              <a:t>3.</a:t>
            </a:r>
            <a:r>
              <a:rPr lang="zh-CN" altLang="en-US" sz="2300" b="1" dirty="0">
                <a:solidFill>
                  <a:srgbClr val="800000"/>
                </a:solidFill>
                <a:latin typeface="宋体" panose="02010600030101010101" pitchFamily="2" charset="-122"/>
              </a:rPr>
              <a:t>学校自我发展力理论模型是学校发展实践的重要导向。</a:t>
            </a:r>
            <a:endParaRPr lang="zh-CN" altLang="en-US" sz="2300" b="1" dirty="0">
              <a:solidFill>
                <a:srgbClr val="800000"/>
              </a:solidFill>
              <a:latin typeface="宋体" panose="02010600030101010101" pitchFamily="2" charset="-122"/>
            </a:endParaRPr>
          </a:p>
          <a:p>
            <a:pPr>
              <a:buNone/>
            </a:pPr>
            <a:r>
              <a:rPr lang="zh-CN" altLang="en-US" sz="2200" b="1" dirty="0">
                <a:latin typeface="宋体" panose="02010600030101010101" pitchFamily="2" charset="-122"/>
                <a:ea typeface="楷体_GB2312" panose="02010609030101010101" pitchFamily="49" charset="-122"/>
              </a:rPr>
              <a:t>      学校自我发展力理论模型可以直观地解读出学校发展的动力、能力、潜力、活力，以及体现这些能量的组织要素，便于学校整体把握自我发展的运作规律并将这些能量落到办学实处</a:t>
            </a:r>
            <a:r>
              <a:rPr lang="zh-CN" altLang="en-US" sz="2200" dirty="0">
                <a:ea typeface="楷体_GB2312" panose="02010609030101010101" pitchFamily="49" charset="-122"/>
              </a:rPr>
              <a:t>。</a:t>
            </a:r>
            <a:endParaRPr lang="zh-CN" altLang="en-US" sz="2200" dirty="0">
              <a:ea typeface="楷体_GB2312"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149508">
                                            <p:txEl>
                                              <p:pRg st="0" end="0"/>
                                            </p:txEl>
                                          </p:spTgt>
                                        </p:tgtEl>
                                        <p:attrNameLst>
                                          <p:attrName>style.visibility</p:attrName>
                                        </p:attrNameLst>
                                      </p:cBhvr>
                                      <p:to>
                                        <p:strVal val="visible"/>
                                      </p:to>
                                    </p:set>
                                    <p:animEffect transition="in" filter="checkerboard(down)">
                                      <p:cBhvr>
                                        <p:cTn id="7" dur="500"/>
                                        <p:tgtEl>
                                          <p:spTgt spid="149508">
                                            <p:txEl>
                                              <p:pRg st="0" end="0"/>
                                            </p:txEl>
                                          </p:spTgt>
                                        </p:tgtEl>
                                      </p:cBhvr>
                                    </p:animEffect>
                                  </p:childTnLst>
                                </p:cTn>
                              </p:par>
                              <p:par>
                                <p:cTn id="8" presetID="5" presetClass="entr" presetSubtype="5" fill="hold" nodeType="withEffect">
                                  <p:stCondLst>
                                    <p:cond delay="0"/>
                                  </p:stCondLst>
                                  <p:childTnLst>
                                    <p:set>
                                      <p:cBhvr>
                                        <p:cTn id="9" dur="1" fill="hold">
                                          <p:stCondLst>
                                            <p:cond delay="0"/>
                                          </p:stCondLst>
                                        </p:cTn>
                                        <p:tgtEl>
                                          <p:spTgt spid="149508">
                                            <p:txEl>
                                              <p:pRg st="1" end="1"/>
                                            </p:txEl>
                                          </p:spTgt>
                                        </p:tgtEl>
                                        <p:attrNameLst>
                                          <p:attrName>style.visibility</p:attrName>
                                        </p:attrNameLst>
                                      </p:cBhvr>
                                      <p:to>
                                        <p:strVal val="visible"/>
                                      </p:to>
                                    </p:set>
                                    <p:animEffect transition="in" filter="checkerboard(down)">
                                      <p:cBhvr>
                                        <p:cTn id="10" dur="500"/>
                                        <p:tgtEl>
                                          <p:spTgt spid="149508">
                                            <p:txEl>
                                              <p:pRg st="1" end="1"/>
                                            </p:txEl>
                                          </p:spTgt>
                                        </p:tgtEl>
                                      </p:cBhvr>
                                    </p:animEffect>
                                  </p:childTnLst>
                                </p:cTn>
                              </p:par>
                              <p:par>
                                <p:cTn id="11" presetID="5" presetClass="entr" presetSubtype="5" fill="hold" nodeType="withEffect">
                                  <p:stCondLst>
                                    <p:cond delay="0"/>
                                  </p:stCondLst>
                                  <p:childTnLst>
                                    <p:set>
                                      <p:cBhvr>
                                        <p:cTn id="12" dur="1" fill="hold">
                                          <p:stCondLst>
                                            <p:cond delay="0"/>
                                          </p:stCondLst>
                                        </p:cTn>
                                        <p:tgtEl>
                                          <p:spTgt spid="149508">
                                            <p:txEl>
                                              <p:pRg st="2" end="2"/>
                                            </p:txEl>
                                          </p:spTgt>
                                        </p:tgtEl>
                                        <p:attrNameLst>
                                          <p:attrName>style.visibility</p:attrName>
                                        </p:attrNameLst>
                                      </p:cBhvr>
                                      <p:to>
                                        <p:strVal val="visible"/>
                                      </p:to>
                                    </p:set>
                                    <p:animEffect transition="in" filter="checkerboard(down)">
                                      <p:cBhvr>
                                        <p:cTn id="13" dur="500"/>
                                        <p:tgtEl>
                                          <p:spTgt spid="149508">
                                            <p:txEl>
                                              <p:pRg st="2" end="2"/>
                                            </p:txEl>
                                          </p:spTgt>
                                        </p:tgtEl>
                                      </p:cBhvr>
                                    </p:animEffect>
                                  </p:childTnLst>
                                </p:cTn>
                              </p:par>
                              <p:par>
                                <p:cTn id="14" presetID="5" presetClass="entr" presetSubtype="5" fill="hold" nodeType="withEffect">
                                  <p:stCondLst>
                                    <p:cond delay="0"/>
                                  </p:stCondLst>
                                  <p:childTnLst>
                                    <p:set>
                                      <p:cBhvr>
                                        <p:cTn id="15" dur="1" fill="hold">
                                          <p:stCondLst>
                                            <p:cond delay="0"/>
                                          </p:stCondLst>
                                        </p:cTn>
                                        <p:tgtEl>
                                          <p:spTgt spid="149508">
                                            <p:txEl>
                                              <p:pRg st="3" end="3"/>
                                            </p:txEl>
                                          </p:spTgt>
                                        </p:tgtEl>
                                        <p:attrNameLst>
                                          <p:attrName>style.visibility</p:attrName>
                                        </p:attrNameLst>
                                      </p:cBhvr>
                                      <p:to>
                                        <p:strVal val="visible"/>
                                      </p:to>
                                    </p:set>
                                    <p:animEffect transition="in" filter="checkerboard(down)">
                                      <p:cBhvr>
                                        <p:cTn id="16" dur="500"/>
                                        <p:tgtEl>
                                          <p:spTgt spid="149508">
                                            <p:txEl>
                                              <p:pRg st="3" end="3"/>
                                            </p:txEl>
                                          </p:spTgt>
                                        </p:tgtEl>
                                      </p:cBhvr>
                                    </p:animEffect>
                                  </p:childTnLst>
                                </p:cTn>
                              </p:par>
                              <p:par>
                                <p:cTn id="17" presetID="5" presetClass="entr" presetSubtype="5" fill="hold" nodeType="withEffect">
                                  <p:stCondLst>
                                    <p:cond delay="0"/>
                                  </p:stCondLst>
                                  <p:childTnLst>
                                    <p:set>
                                      <p:cBhvr>
                                        <p:cTn id="18" dur="1" fill="hold">
                                          <p:stCondLst>
                                            <p:cond delay="0"/>
                                          </p:stCondLst>
                                        </p:cTn>
                                        <p:tgtEl>
                                          <p:spTgt spid="149508">
                                            <p:txEl>
                                              <p:pRg st="4" end="4"/>
                                            </p:txEl>
                                          </p:spTgt>
                                        </p:tgtEl>
                                        <p:attrNameLst>
                                          <p:attrName>style.visibility</p:attrName>
                                        </p:attrNameLst>
                                      </p:cBhvr>
                                      <p:to>
                                        <p:strVal val="visible"/>
                                      </p:to>
                                    </p:set>
                                    <p:animEffect transition="in" filter="checkerboard(down)">
                                      <p:cBhvr>
                                        <p:cTn id="19" dur="500"/>
                                        <p:tgtEl>
                                          <p:spTgt spid="149508">
                                            <p:txEl>
                                              <p:pRg st="4" end="4"/>
                                            </p:txEl>
                                          </p:spTgt>
                                        </p:tgtEl>
                                      </p:cBhvr>
                                    </p:animEffect>
                                  </p:childTnLst>
                                </p:cTn>
                              </p:par>
                              <p:par>
                                <p:cTn id="20" presetID="5" presetClass="entr" presetSubtype="5" fill="hold" nodeType="withEffect">
                                  <p:stCondLst>
                                    <p:cond delay="0"/>
                                  </p:stCondLst>
                                  <p:childTnLst>
                                    <p:set>
                                      <p:cBhvr>
                                        <p:cTn id="21" dur="1" fill="hold">
                                          <p:stCondLst>
                                            <p:cond delay="0"/>
                                          </p:stCondLst>
                                        </p:cTn>
                                        <p:tgtEl>
                                          <p:spTgt spid="149508">
                                            <p:txEl>
                                              <p:pRg st="5" end="5"/>
                                            </p:txEl>
                                          </p:spTgt>
                                        </p:tgtEl>
                                        <p:attrNameLst>
                                          <p:attrName>style.visibility</p:attrName>
                                        </p:attrNameLst>
                                      </p:cBhvr>
                                      <p:to>
                                        <p:strVal val="visible"/>
                                      </p:to>
                                    </p:set>
                                    <p:animEffect transition="in" filter="checkerboard(down)">
                                      <p:cBhvr>
                                        <p:cTn id="22" dur="500"/>
                                        <p:tgtEl>
                                          <p:spTgt spid="149508">
                                            <p:txEl>
                                              <p:pRg st="5" end="5"/>
                                            </p:txEl>
                                          </p:spTgt>
                                        </p:tgtEl>
                                      </p:cBhvr>
                                    </p:animEffect>
                                  </p:childTnLst>
                                </p:cTn>
                              </p:par>
                              <p:par>
                                <p:cTn id="23" presetID="5" presetClass="entr" presetSubtype="5" fill="hold" nodeType="withEffect">
                                  <p:stCondLst>
                                    <p:cond delay="0"/>
                                  </p:stCondLst>
                                  <p:childTnLst>
                                    <p:set>
                                      <p:cBhvr>
                                        <p:cTn id="24" dur="1" fill="hold">
                                          <p:stCondLst>
                                            <p:cond delay="0"/>
                                          </p:stCondLst>
                                        </p:cTn>
                                        <p:tgtEl>
                                          <p:spTgt spid="149508">
                                            <p:txEl>
                                              <p:pRg st="6" end="6"/>
                                            </p:txEl>
                                          </p:spTgt>
                                        </p:tgtEl>
                                        <p:attrNameLst>
                                          <p:attrName>style.visibility</p:attrName>
                                        </p:attrNameLst>
                                      </p:cBhvr>
                                      <p:to>
                                        <p:strVal val="visible"/>
                                      </p:to>
                                    </p:set>
                                    <p:animEffect transition="in" filter="checkerboard(down)">
                                      <p:cBhvr>
                                        <p:cTn id="25" dur="500"/>
                                        <p:tgtEl>
                                          <p:spTgt spid="14950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3" name="图片 15052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4754" name="标题 150530"/>
          <p:cNvSpPr>
            <a:spLocks noGrp="1"/>
          </p:cNvSpPr>
          <p:nvPr>
            <p:ph type="title"/>
          </p:nvPr>
        </p:nvSpPr>
        <p:spPr>
          <a:xfrm>
            <a:off x="250825" y="765175"/>
            <a:ext cx="8229600" cy="576263"/>
          </a:xfrm>
        </p:spPr>
        <p:txBody>
          <a:bodyPr anchor="ctr"/>
          <a:lstStyle/>
          <a:p>
            <a:pPr algn="l"/>
            <a:r>
              <a:rPr lang="zh-CN" altLang="en-US" sz="3000" b="1" dirty="0">
                <a:solidFill>
                  <a:srgbClr val="3333FF"/>
                </a:solidFill>
              </a:rPr>
              <a:t>例：农村初中自我发展力提升的群案研究</a:t>
            </a:r>
            <a:endParaRPr lang="zh-CN" altLang="en-US" sz="3000" b="1" dirty="0">
              <a:solidFill>
                <a:srgbClr val="3333FF"/>
              </a:solidFill>
            </a:endParaRPr>
          </a:p>
        </p:txBody>
      </p:sp>
      <p:sp>
        <p:nvSpPr>
          <p:cNvPr id="150532" name="内容占位符 150531"/>
          <p:cNvSpPr>
            <a:spLocks noGrp="1"/>
          </p:cNvSpPr>
          <p:nvPr>
            <p:ph idx="1"/>
          </p:nvPr>
        </p:nvSpPr>
        <p:spPr>
          <a:xfrm>
            <a:off x="179388" y="1268413"/>
            <a:ext cx="8785225" cy="5113337"/>
          </a:xfrm>
        </p:spPr>
        <p:txBody>
          <a:bodyPr anchor="t"/>
          <a:lstStyle/>
          <a:p>
            <a:pPr>
              <a:lnSpc>
                <a:spcPct val="110000"/>
              </a:lnSpc>
            </a:pPr>
            <a:r>
              <a:rPr lang="zh-CN" altLang="en-US" sz="2200" b="1" dirty="0">
                <a:latin typeface="宋体" panose="02010600030101010101" pitchFamily="2" charset="-122"/>
              </a:rPr>
              <a:t>可能的创新之处：</a:t>
            </a:r>
            <a:endParaRPr lang="zh-CN" altLang="en-US" sz="2200" b="1" dirty="0">
              <a:latin typeface="宋体" panose="02010600030101010101" pitchFamily="2" charset="-122"/>
            </a:endParaRPr>
          </a:p>
          <a:p>
            <a:pPr>
              <a:lnSpc>
                <a:spcPct val="110000"/>
              </a:lnSpc>
              <a:buNone/>
            </a:pPr>
            <a:r>
              <a:rPr lang="zh-CN" altLang="en-US" sz="2200" b="1" dirty="0">
                <a:solidFill>
                  <a:srgbClr val="800000"/>
                </a:solidFill>
                <a:latin typeface="宋体" panose="02010600030101010101" pitchFamily="2" charset="-122"/>
              </a:rPr>
              <a:t>   </a:t>
            </a:r>
            <a:r>
              <a:rPr lang="en-US" altLang="zh-CN" sz="2200" b="1" dirty="0">
                <a:solidFill>
                  <a:srgbClr val="800000"/>
                </a:solidFill>
                <a:latin typeface="宋体" panose="02010600030101010101" pitchFamily="2" charset="-122"/>
              </a:rPr>
              <a:t>1.</a:t>
            </a:r>
            <a:r>
              <a:rPr lang="zh-CN" altLang="en-US" sz="2200" b="1" dirty="0">
                <a:solidFill>
                  <a:srgbClr val="800000"/>
                </a:solidFill>
                <a:latin typeface="宋体" panose="02010600030101010101" pitchFamily="2" charset="-122"/>
              </a:rPr>
              <a:t>理论创新</a:t>
            </a:r>
            <a:r>
              <a:rPr lang="zh-CN" altLang="en-US" sz="2200" b="1" dirty="0">
                <a:latin typeface="宋体" panose="02010600030101010101" pitchFamily="2" charset="-122"/>
              </a:rPr>
              <a:t>  本研究将首次提出并阐释“学校自我发展力”概念，尝试揭示学校内生发展的要素以及运作的原理，有可能为学校发展研究建立一个新的视角。</a:t>
            </a:r>
            <a:endParaRPr lang="zh-CN" altLang="en-US" sz="2200" b="1" dirty="0">
              <a:latin typeface="宋体" panose="02010600030101010101" pitchFamily="2" charset="-122"/>
            </a:endParaRPr>
          </a:p>
          <a:p>
            <a:pPr>
              <a:lnSpc>
                <a:spcPct val="110000"/>
              </a:lnSpc>
              <a:buNone/>
            </a:pPr>
            <a:r>
              <a:rPr lang="zh-CN" altLang="en-US" sz="2200" b="1" dirty="0">
                <a:solidFill>
                  <a:srgbClr val="800000"/>
                </a:solidFill>
                <a:latin typeface="宋体" panose="02010600030101010101" pitchFamily="2" charset="-122"/>
              </a:rPr>
              <a:t>   </a:t>
            </a:r>
            <a:r>
              <a:rPr lang="en-US" altLang="zh-CN" sz="2200" b="1" dirty="0">
                <a:solidFill>
                  <a:srgbClr val="800000"/>
                </a:solidFill>
                <a:latin typeface="宋体" panose="02010600030101010101" pitchFamily="2" charset="-122"/>
              </a:rPr>
              <a:t>2.</a:t>
            </a:r>
            <a:r>
              <a:rPr lang="zh-CN" altLang="en-US" sz="2200" b="1" dirty="0">
                <a:solidFill>
                  <a:srgbClr val="800000"/>
                </a:solidFill>
                <a:latin typeface="宋体" panose="02010600030101010101" pitchFamily="2" charset="-122"/>
              </a:rPr>
              <a:t>思路创新</a:t>
            </a:r>
            <a:r>
              <a:rPr lang="zh-CN" altLang="en-US" sz="2200" b="1" dirty="0">
                <a:latin typeface="宋体" panose="02010600030101010101" pitchFamily="2" charset="-122"/>
              </a:rPr>
              <a:t>  本课题以发端于自然科学的假设演绎为技术路线，首先提出理论解释，然后推导出研究假设，再以案例实证来检验假设，最终用于指导实践。这一思路既不同于单纯的逻辑式或思辨式研究，也非一线学校常用的实践研究，它的要旨是从抽象上升到具体、从理论落实于实践。</a:t>
            </a:r>
            <a:endParaRPr lang="zh-CN" altLang="en-US" sz="2200" b="1" dirty="0">
              <a:latin typeface="宋体" panose="02010600030101010101" pitchFamily="2" charset="-122"/>
            </a:endParaRPr>
          </a:p>
          <a:p>
            <a:pPr>
              <a:lnSpc>
                <a:spcPct val="110000"/>
              </a:lnSpc>
              <a:buNone/>
            </a:pPr>
            <a:r>
              <a:rPr lang="zh-CN" altLang="en-US" sz="2200" b="1" dirty="0">
                <a:solidFill>
                  <a:srgbClr val="800000"/>
                </a:solidFill>
                <a:latin typeface="宋体" panose="02010600030101010101" pitchFamily="2" charset="-122"/>
              </a:rPr>
              <a:t>   </a:t>
            </a:r>
            <a:r>
              <a:rPr lang="en-US" altLang="zh-CN" sz="2200" b="1" dirty="0">
                <a:solidFill>
                  <a:srgbClr val="800000"/>
                </a:solidFill>
                <a:latin typeface="宋体" panose="02010600030101010101" pitchFamily="2" charset="-122"/>
              </a:rPr>
              <a:t>3.</a:t>
            </a:r>
            <a:r>
              <a:rPr lang="zh-CN" altLang="en-US" sz="2200" b="1" dirty="0">
                <a:solidFill>
                  <a:srgbClr val="800000"/>
                </a:solidFill>
                <a:latin typeface="宋体" panose="02010600030101010101" pitchFamily="2" charset="-122"/>
              </a:rPr>
              <a:t>方法创新  </a:t>
            </a:r>
            <a:r>
              <a:rPr lang="zh-CN" altLang="en-US" sz="2200" b="1" dirty="0">
                <a:latin typeface="宋体" panose="02010600030101010101" pitchFamily="2" charset="-122"/>
              </a:rPr>
              <a:t>采用群案研究的方法，对一个教育区域（南京市）的近百家</a:t>
            </a:r>
            <a:r>
              <a:rPr lang="zh-CN" altLang="en-US" sz="2400" b="1" dirty="0">
                <a:latin typeface="宋体" panose="02010600030101010101" pitchFamily="2" charset="-122"/>
              </a:rPr>
              <a:t>乡村初中</a:t>
            </a:r>
            <a:r>
              <a:rPr lang="zh-CN" altLang="en-US" sz="2200" b="1" dirty="0">
                <a:latin typeface="宋体" panose="02010600030101010101" pitchFamily="2" charset="-122"/>
              </a:rPr>
              <a:t>进行多案例研究，探讨典型案例的启示，分析学校发展的共性问题与适宜路径，为</a:t>
            </a:r>
            <a:r>
              <a:rPr lang="zh-CN" altLang="en-US" sz="2000" b="1" dirty="0">
                <a:latin typeface="宋体" panose="02010600030101010101" pitchFamily="2" charset="-122"/>
              </a:rPr>
              <a:t>乡村初中</a:t>
            </a:r>
            <a:r>
              <a:rPr lang="zh-CN" altLang="en-US" sz="2200" b="1" dirty="0">
                <a:latin typeface="宋体" panose="02010600030101010101" pitchFamily="2" charset="-122"/>
              </a:rPr>
              <a:t>的发展提供焦点式与全景式的多元视角与评估体系。</a:t>
            </a:r>
            <a:r>
              <a:rPr lang="zh-CN" altLang="en-US" sz="2000" b="1" dirty="0">
                <a:latin typeface="宋体" panose="02010600030101010101" pitchFamily="2" charset="-122"/>
              </a:rPr>
              <a:t> </a:t>
            </a:r>
            <a:endParaRPr lang="zh-CN" altLang="en-US" sz="20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150532">
                                            <p:txEl>
                                              <p:pRg st="0" end="0"/>
                                            </p:txEl>
                                          </p:spTgt>
                                        </p:tgtEl>
                                        <p:attrNameLst>
                                          <p:attrName>style.visibility</p:attrName>
                                        </p:attrNameLst>
                                      </p:cBhvr>
                                      <p:to>
                                        <p:strVal val="visible"/>
                                      </p:to>
                                    </p:set>
                                    <p:animEffect transition="in" filter="checkerboard(down)">
                                      <p:cBhvr>
                                        <p:cTn id="7" dur="1000"/>
                                        <p:tgtEl>
                                          <p:spTgt spid="150532">
                                            <p:txEl>
                                              <p:pRg st="0" end="0"/>
                                            </p:txEl>
                                          </p:spTgt>
                                        </p:tgtEl>
                                      </p:cBhvr>
                                    </p:animEffect>
                                  </p:childTnLst>
                                </p:cTn>
                              </p:par>
                              <p:par>
                                <p:cTn id="8" presetID="5" presetClass="entr" presetSubtype="5" fill="hold" nodeType="withEffect">
                                  <p:stCondLst>
                                    <p:cond delay="0"/>
                                  </p:stCondLst>
                                  <p:childTnLst>
                                    <p:set>
                                      <p:cBhvr>
                                        <p:cTn id="9" dur="1" fill="hold">
                                          <p:stCondLst>
                                            <p:cond delay="0"/>
                                          </p:stCondLst>
                                        </p:cTn>
                                        <p:tgtEl>
                                          <p:spTgt spid="150532">
                                            <p:txEl>
                                              <p:pRg st="1" end="1"/>
                                            </p:txEl>
                                          </p:spTgt>
                                        </p:tgtEl>
                                        <p:attrNameLst>
                                          <p:attrName>style.visibility</p:attrName>
                                        </p:attrNameLst>
                                      </p:cBhvr>
                                      <p:to>
                                        <p:strVal val="visible"/>
                                      </p:to>
                                    </p:set>
                                    <p:animEffect transition="in" filter="checkerboard(down)">
                                      <p:cBhvr>
                                        <p:cTn id="10" dur="1000"/>
                                        <p:tgtEl>
                                          <p:spTgt spid="150532">
                                            <p:txEl>
                                              <p:pRg st="1" end="1"/>
                                            </p:txEl>
                                          </p:spTgt>
                                        </p:tgtEl>
                                      </p:cBhvr>
                                    </p:animEffect>
                                  </p:childTnLst>
                                </p:cTn>
                              </p:par>
                              <p:par>
                                <p:cTn id="11" presetID="5" presetClass="entr" presetSubtype="5" fill="hold" nodeType="withEffect">
                                  <p:stCondLst>
                                    <p:cond delay="0"/>
                                  </p:stCondLst>
                                  <p:childTnLst>
                                    <p:set>
                                      <p:cBhvr>
                                        <p:cTn id="12" dur="1" fill="hold">
                                          <p:stCondLst>
                                            <p:cond delay="0"/>
                                          </p:stCondLst>
                                        </p:cTn>
                                        <p:tgtEl>
                                          <p:spTgt spid="150532">
                                            <p:txEl>
                                              <p:pRg st="2" end="2"/>
                                            </p:txEl>
                                          </p:spTgt>
                                        </p:tgtEl>
                                        <p:attrNameLst>
                                          <p:attrName>style.visibility</p:attrName>
                                        </p:attrNameLst>
                                      </p:cBhvr>
                                      <p:to>
                                        <p:strVal val="visible"/>
                                      </p:to>
                                    </p:set>
                                    <p:animEffect transition="in" filter="checkerboard(down)">
                                      <p:cBhvr>
                                        <p:cTn id="13" dur="1000"/>
                                        <p:tgtEl>
                                          <p:spTgt spid="150532">
                                            <p:txEl>
                                              <p:pRg st="2" end="2"/>
                                            </p:txEl>
                                          </p:spTgt>
                                        </p:tgtEl>
                                      </p:cBhvr>
                                    </p:animEffect>
                                  </p:childTnLst>
                                </p:cTn>
                              </p:par>
                              <p:par>
                                <p:cTn id="14" presetID="5" presetClass="entr" presetSubtype="5" fill="hold" nodeType="withEffect">
                                  <p:stCondLst>
                                    <p:cond delay="0"/>
                                  </p:stCondLst>
                                  <p:childTnLst>
                                    <p:set>
                                      <p:cBhvr>
                                        <p:cTn id="15" dur="1" fill="hold">
                                          <p:stCondLst>
                                            <p:cond delay="0"/>
                                          </p:stCondLst>
                                        </p:cTn>
                                        <p:tgtEl>
                                          <p:spTgt spid="150532">
                                            <p:txEl>
                                              <p:pRg st="3" end="3"/>
                                            </p:txEl>
                                          </p:spTgt>
                                        </p:tgtEl>
                                        <p:attrNameLst>
                                          <p:attrName>style.visibility</p:attrName>
                                        </p:attrNameLst>
                                      </p:cBhvr>
                                      <p:to>
                                        <p:strVal val="visible"/>
                                      </p:to>
                                    </p:set>
                                    <p:animEffect transition="in" filter="checkerboard(down)">
                                      <p:cBhvr>
                                        <p:cTn id="16" dur="1000"/>
                                        <p:tgtEl>
                                          <p:spTgt spid="1505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7" name="图片 2150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5778" name="标题 21505"/>
          <p:cNvSpPr>
            <a:spLocks noGrp="1"/>
          </p:cNvSpPr>
          <p:nvPr>
            <p:ph type="title"/>
          </p:nvPr>
        </p:nvSpPr>
        <p:spPr>
          <a:xfrm>
            <a:off x="611188" y="1268413"/>
            <a:ext cx="8229600" cy="509587"/>
          </a:xfrm>
        </p:spPr>
        <p:txBody>
          <a:bodyPr anchor="ctr"/>
          <a:lstStyle/>
          <a:p>
            <a:pPr algn="l"/>
            <a:r>
              <a:rPr lang="zh-CN" altLang="en-US" sz="3000" b="1" dirty="0">
                <a:solidFill>
                  <a:srgbClr val="3333FF"/>
                </a:solidFill>
              </a:rPr>
              <a:t>七是</a:t>
            </a:r>
            <a:r>
              <a:rPr lang="en-US" altLang="zh-CN" sz="3000" b="1" dirty="0">
                <a:solidFill>
                  <a:srgbClr val="3333FF"/>
                </a:solidFill>
              </a:rPr>
              <a:t>“</a:t>
            </a:r>
            <a:r>
              <a:rPr lang="zh-CN" altLang="en-US" sz="3000" b="1" dirty="0">
                <a:solidFill>
                  <a:srgbClr val="3333FF"/>
                </a:solidFill>
              </a:rPr>
              <a:t>预期研究成果”包括哪些方面？</a:t>
            </a:r>
            <a:endParaRPr lang="zh-CN" altLang="en-US" sz="3000" b="1" dirty="0">
              <a:solidFill>
                <a:srgbClr val="3333FF"/>
              </a:solidFill>
            </a:endParaRPr>
          </a:p>
        </p:txBody>
      </p:sp>
      <p:sp>
        <p:nvSpPr>
          <p:cNvPr id="21507" name="内容占位符 21506"/>
          <p:cNvSpPr>
            <a:spLocks noGrp="1"/>
          </p:cNvSpPr>
          <p:nvPr>
            <p:ph idx="1"/>
          </p:nvPr>
        </p:nvSpPr>
        <p:spPr>
          <a:xfrm>
            <a:off x="457200" y="1989138"/>
            <a:ext cx="8229600" cy="4137025"/>
          </a:xfrm>
        </p:spPr>
        <p:txBody>
          <a:bodyPr anchor="t"/>
          <a:lstStyle/>
          <a:p>
            <a:pPr>
              <a:lnSpc>
                <a:spcPct val="130000"/>
              </a:lnSpc>
            </a:pPr>
            <a:r>
              <a:rPr lang="zh-CN" altLang="en-US" sz="2600" b="1" dirty="0"/>
              <a:t>根据研究内容考虑拟形成哪些研究成果。文本性研究成果的表述必须与课题名称、核心概念、主体内容高度相关，每一项研究内容都应有相应的成果物支撑。</a:t>
            </a:r>
            <a:endParaRPr lang="zh-CN" altLang="en-US" sz="2600" b="1" dirty="0"/>
          </a:p>
          <a:p>
            <a:pPr>
              <a:lnSpc>
                <a:spcPct val="130000"/>
              </a:lnSpc>
            </a:pPr>
            <a:r>
              <a:rPr lang="zh-CN" altLang="en-US" sz="2600" b="1" dirty="0"/>
              <a:t>成果形式可以丰富多样，如论文、论著、调查报告、形成文件的制度设计、课例、教案、音视频资料等，最终成果中必须有课题研究报告。</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
                                        <p:tgtEl>
                                          <p:spTgt spid="21507">
                                            <p:txEl>
                                              <p:pRg st="0" end="0"/>
                                            </p:txEl>
                                          </p:spTgt>
                                        </p:tgtEl>
                                      </p:cBhvr>
                                    </p:animEffect>
                                    <p:anim calcmode="lin" valueType="num">
                                      <p:cBhvr>
                                        <p:cTn id="8" dur="4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1507">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1507">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1507">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1507">
                                            <p:txEl>
                                              <p:pRg st="1" end="1"/>
                                            </p:txEl>
                                          </p:spTgt>
                                        </p:tgtEl>
                                        <p:attrNameLst>
                                          <p:attrName>style.visibility</p:attrName>
                                        </p:attrNameLst>
                                      </p:cBhvr>
                                      <p:to>
                                        <p:strVal val="visible"/>
                                      </p:to>
                                    </p:set>
                                    <p:animEffect transition="in" filter="fade">
                                      <p:cBhvr>
                                        <p:cTn id="16" dur="100"/>
                                        <p:tgtEl>
                                          <p:spTgt spid="21507">
                                            <p:txEl>
                                              <p:pRg st="1" end="1"/>
                                            </p:txEl>
                                          </p:spTgt>
                                        </p:tgtEl>
                                      </p:cBhvr>
                                    </p:animEffect>
                                    <p:anim calcmode="lin" valueType="num">
                                      <p:cBhvr>
                                        <p:cTn id="17" dur="4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21507">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1507">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1507">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1" name="图片 11059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6802" name="标题 110593"/>
          <p:cNvSpPr>
            <a:spLocks noGrp="1"/>
          </p:cNvSpPr>
          <p:nvPr>
            <p:ph type="title"/>
          </p:nvPr>
        </p:nvSpPr>
        <p:spPr>
          <a:xfrm>
            <a:off x="395288" y="908050"/>
            <a:ext cx="8229600" cy="654050"/>
          </a:xfrm>
        </p:spPr>
        <p:txBody>
          <a:bodyPr anchor="ctr"/>
          <a:lstStyle/>
          <a:p>
            <a:pPr algn="l"/>
            <a:r>
              <a:rPr lang="zh-CN" altLang="en-US" sz="3000" b="1" dirty="0">
                <a:solidFill>
                  <a:srgbClr val="3333FF"/>
                </a:solidFill>
              </a:rPr>
              <a:t>例：农村初中自我发展力提升的群案研究</a:t>
            </a:r>
            <a:endParaRPr lang="zh-CN" altLang="en-US" sz="3000" b="1" dirty="0">
              <a:solidFill>
                <a:srgbClr val="3333FF"/>
              </a:solidFill>
            </a:endParaRPr>
          </a:p>
        </p:txBody>
      </p:sp>
      <p:sp>
        <p:nvSpPr>
          <p:cNvPr id="110595" name="内容占位符 110594"/>
          <p:cNvSpPr>
            <a:spLocks noGrp="1"/>
          </p:cNvSpPr>
          <p:nvPr>
            <p:ph idx="1"/>
          </p:nvPr>
        </p:nvSpPr>
        <p:spPr>
          <a:xfrm>
            <a:off x="323850" y="1773238"/>
            <a:ext cx="8362950" cy="4751387"/>
          </a:xfrm>
        </p:spPr>
        <p:txBody>
          <a:bodyPr anchor="t"/>
          <a:lstStyle/>
          <a:p>
            <a:pPr>
              <a:lnSpc>
                <a:spcPct val="110000"/>
              </a:lnSpc>
              <a:buNone/>
            </a:pPr>
            <a:r>
              <a:rPr lang="zh-CN" altLang="en-US" sz="2500" b="1" dirty="0">
                <a:latin typeface="宋体" panose="02010600030101010101" pitchFamily="2" charset="-122"/>
              </a:rPr>
              <a:t>本课题预期研究成果物为：</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a:t>
            </a:r>
            <a:r>
              <a:rPr lang="en-US" altLang="zh-CN" sz="2500" b="1" dirty="0">
                <a:latin typeface="宋体" panose="02010600030101010101" pitchFamily="2" charset="-122"/>
              </a:rPr>
              <a:t>⑴</a:t>
            </a:r>
            <a:r>
              <a:rPr lang="zh-CN" altLang="en-US" sz="2500" b="1" dirty="0">
                <a:latin typeface="宋体" panose="02010600030101010101" pitchFamily="2" charset="-122"/>
              </a:rPr>
              <a:t>论文</a:t>
            </a:r>
            <a:r>
              <a:rPr lang="en-US" altLang="zh-CN" sz="2500" b="1" dirty="0">
                <a:latin typeface="宋体" panose="02010600030101010101" pitchFamily="2" charset="-122"/>
              </a:rPr>
              <a:t>《</a:t>
            </a:r>
            <a:r>
              <a:rPr lang="zh-CN" altLang="en-US" sz="2500" b="1" dirty="0">
                <a:latin typeface="宋体" panose="02010600030101010101" pitchFamily="2" charset="-122"/>
              </a:rPr>
              <a:t>学校发展“力”的研究述评</a:t>
            </a:r>
            <a:r>
              <a:rPr lang="en-US" altLang="zh-CN" sz="2500" b="1" dirty="0">
                <a:latin typeface="宋体" panose="02010600030101010101" pitchFamily="2" charset="-122"/>
              </a:rPr>
              <a:t>》</a:t>
            </a:r>
            <a:endParaRPr lang="en-US" altLang="zh-CN" sz="2500" b="1" dirty="0">
              <a:latin typeface="宋体" panose="02010600030101010101" pitchFamily="2" charset="-122"/>
            </a:endParaRPr>
          </a:p>
          <a:p>
            <a:pPr>
              <a:lnSpc>
                <a:spcPct val="110000"/>
              </a:lnSpc>
              <a:buNone/>
            </a:pPr>
            <a:r>
              <a:rPr lang="en-US" altLang="zh-CN" sz="2500" b="1" dirty="0">
                <a:latin typeface="宋体" panose="02010600030101010101" pitchFamily="2" charset="-122"/>
              </a:rPr>
              <a:t>   ⑵</a:t>
            </a:r>
            <a:r>
              <a:rPr lang="zh-CN" altLang="en-US" sz="2500" b="1" dirty="0">
                <a:latin typeface="宋体" panose="02010600030101010101" pitchFamily="2" charset="-122"/>
              </a:rPr>
              <a:t>调查报告</a:t>
            </a:r>
            <a:r>
              <a:rPr lang="en-US" altLang="zh-CN" sz="2500" b="1" dirty="0">
                <a:latin typeface="宋体" panose="02010600030101010101" pitchFamily="2" charset="-122"/>
              </a:rPr>
              <a:t>《</a:t>
            </a:r>
            <a:r>
              <a:rPr lang="zh-CN" altLang="en-US" sz="2500" b="1" dirty="0">
                <a:latin typeface="宋体" panose="02010600030101010101" pitchFamily="2" charset="-122"/>
              </a:rPr>
              <a:t>学校自我发展力现状调查</a:t>
            </a:r>
            <a:r>
              <a:rPr lang="en-US" altLang="zh-CN" sz="2500" b="1" dirty="0">
                <a:latin typeface="宋体" panose="02010600030101010101" pitchFamily="2" charset="-122"/>
              </a:rPr>
              <a:t>——</a:t>
            </a:r>
            <a:r>
              <a:rPr lang="zh-CN" altLang="en-US" sz="2500" b="1" dirty="0">
                <a:latin typeface="宋体" panose="02010600030101010101" pitchFamily="2" charset="-122"/>
              </a:rPr>
              <a:t>以南京农村初中为例</a:t>
            </a:r>
            <a:r>
              <a:rPr lang="en-US" altLang="zh-CN" sz="2500" b="1" dirty="0">
                <a:latin typeface="宋体" panose="02010600030101010101" pitchFamily="2" charset="-122"/>
              </a:rPr>
              <a:t>》</a:t>
            </a:r>
            <a:r>
              <a:rPr lang="zh-CN" altLang="en-US" sz="2500" b="1" dirty="0">
                <a:latin typeface="宋体" panose="02010600030101010101" pitchFamily="2" charset="-122"/>
              </a:rPr>
              <a:t>。</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a:t>
            </a:r>
            <a:r>
              <a:rPr lang="en-US" altLang="zh-CN" sz="2500" b="1" dirty="0">
                <a:latin typeface="宋体" panose="02010600030101010101" pitchFamily="2" charset="-122"/>
              </a:rPr>
              <a:t>⑶</a:t>
            </a:r>
            <a:r>
              <a:rPr lang="zh-CN" altLang="en-US" sz="2500" b="1" dirty="0">
                <a:latin typeface="宋体" panose="02010600030101010101" pitchFamily="2" charset="-122"/>
              </a:rPr>
              <a:t>论文</a:t>
            </a:r>
            <a:r>
              <a:rPr lang="en-US" altLang="zh-CN" sz="2500" b="1" dirty="0">
                <a:latin typeface="宋体" panose="02010600030101010101" pitchFamily="2" charset="-122"/>
              </a:rPr>
              <a:t>《</a:t>
            </a:r>
            <a:r>
              <a:rPr lang="zh-CN" altLang="en-US" sz="2500" b="1" dirty="0">
                <a:latin typeface="宋体" panose="02010600030101010101" pitchFamily="2" charset="-122"/>
              </a:rPr>
              <a:t>学校自我发展力的理论与模型建构</a:t>
            </a:r>
            <a:r>
              <a:rPr lang="en-US" altLang="zh-CN" sz="2500" b="1" dirty="0">
                <a:latin typeface="宋体" panose="02010600030101010101" pitchFamily="2" charset="-122"/>
              </a:rPr>
              <a:t>》</a:t>
            </a:r>
            <a:r>
              <a:rPr lang="zh-CN" altLang="en-US" sz="2500" b="1" dirty="0">
                <a:latin typeface="宋体" panose="02010600030101010101" pitchFamily="2" charset="-122"/>
              </a:rPr>
              <a:t>；</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a:t>
            </a:r>
            <a:r>
              <a:rPr lang="en-US" altLang="zh-CN" sz="2500" b="1" dirty="0">
                <a:latin typeface="宋体" panose="02010600030101010101" pitchFamily="2" charset="-122"/>
              </a:rPr>
              <a:t>⑷</a:t>
            </a:r>
            <a:r>
              <a:rPr lang="zh-CN" altLang="en-US" sz="2500" b="1" dirty="0">
                <a:latin typeface="宋体" panose="02010600030101010101" pitchFamily="2" charset="-122"/>
              </a:rPr>
              <a:t>南京市农</a:t>
            </a:r>
            <a:r>
              <a:rPr lang="zh-CN" altLang="en-US" sz="2800" b="1" dirty="0">
                <a:latin typeface="宋体" panose="02010600030101010101" pitchFamily="2" charset="-122"/>
              </a:rPr>
              <a:t>村初中</a:t>
            </a:r>
            <a:r>
              <a:rPr lang="zh-CN" altLang="en-US" sz="2500" b="1" dirty="0">
                <a:latin typeface="宋体" panose="02010600030101010101" pitchFamily="2" charset="-122"/>
              </a:rPr>
              <a:t>发展性评估修订方案；</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a:t>
            </a:r>
            <a:r>
              <a:rPr lang="en-US" altLang="zh-CN" sz="2500" b="1" dirty="0">
                <a:latin typeface="宋体" panose="02010600030101010101" pitchFamily="2" charset="-122"/>
              </a:rPr>
              <a:t>⑸</a:t>
            </a:r>
            <a:r>
              <a:rPr lang="zh-CN" altLang="en-US" sz="2500" b="1" dirty="0">
                <a:latin typeface="宋体" panose="02010600030101010101" pitchFamily="2" charset="-122"/>
              </a:rPr>
              <a:t>专著</a:t>
            </a:r>
            <a:r>
              <a:rPr lang="en-US" altLang="zh-CN" sz="2500" b="1" dirty="0">
                <a:latin typeface="宋体" panose="02010600030101010101" pitchFamily="2" charset="-122"/>
              </a:rPr>
              <a:t>《</a:t>
            </a:r>
            <a:r>
              <a:rPr lang="zh-CN" altLang="en-US" sz="2500" b="1" dirty="0">
                <a:latin typeface="宋体" panose="02010600030101010101" pitchFamily="2" charset="-122"/>
              </a:rPr>
              <a:t>农</a:t>
            </a:r>
            <a:r>
              <a:rPr lang="zh-CN" altLang="en-US" sz="2800" b="1" dirty="0">
                <a:latin typeface="宋体" panose="02010600030101010101" pitchFamily="2" charset="-122"/>
              </a:rPr>
              <a:t>村初中</a:t>
            </a:r>
            <a:r>
              <a:rPr lang="zh-CN" altLang="en-US" sz="2500" b="1" dirty="0">
                <a:latin typeface="宋体" panose="02010600030101010101" pitchFamily="2" charset="-122"/>
              </a:rPr>
              <a:t>自我发展力提升群案</a:t>
            </a:r>
            <a:r>
              <a:rPr lang="en-US" altLang="zh-CN" sz="2500" b="1" dirty="0">
                <a:latin typeface="宋体" panose="02010600030101010101" pitchFamily="2" charset="-122"/>
              </a:rPr>
              <a:t>》</a:t>
            </a:r>
            <a:r>
              <a:rPr lang="zh-CN" altLang="en-US" sz="2500" b="1" dirty="0">
                <a:latin typeface="宋体" panose="02010600030101010101" pitchFamily="2" charset="-122"/>
              </a:rPr>
              <a:t>；</a:t>
            </a:r>
            <a:endParaRPr lang="zh-CN" altLang="en-US" sz="2500" b="1" dirty="0">
              <a:latin typeface="宋体" panose="02010600030101010101" pitchFamily="2" charset="-122"/>
            </a:endParaRPr>
          </a:p>
          <a:p>
            <a:pPr>
              <a:lnSpc>
                <a:spcPct val="110000"/>
              </a:lnSpc>
              <a:buNone/>
            </a:pPr>
            <a:r>
              <a:rPr lang="zh-CN" altLang="en-US" sz="2500" b="1" dirty="0">
                <a:latin typeface="宋体" panose="02010600030101010101" pitchFamily="2" charset="-122"/>
              </a:rPr>
              <a:t>   </a:t>
            </a:r>
            <a:r>
              <a:rPr lang="en-US" altLang="zh-CN" sz="2500" b="1" dirty="0">
                <a:latin typeface="宋体" panose="02010600030101010101" pitchFamily="2" charset="-122"/>
              </a:rPr>
              <a:t>⑹</a:t>
            </a:r>
            <a:r>
              <a:rPr lang="zh-CN" altLang="en-US" sz="2500" b="1" dirty="0">
                <a:latin typeface="宋体" panose="02010600030101010101" pitchFamily="2" charset="-122"/>
              </a:rPr>
              <a:t>研究报告</a:t>
            </a:r>
            <a:r>
              <a:rPr lang="en-US" altLang="zh-CN" sz="2500" b="1" dirty="0">
                <a:latin typeface="宋体" panose="02010600030101010101" pitchFamily="2" charset="-122"/>
              </a:rPr>
              <a:t>《</a:t>
            </a:r>
            <a:r>
              <a:rPr lang="zh-CN" altLang="en-US" sz="2500" b="1" dirty="0">
                <a:latin typeface="宋体" panose="02010600030101010101" pitchFamily="2" charset="-122"/>
              </a:rPr>
              <a:t>农</a:t>
            </a:r>
            <a:r>
              <a:rPr lang="zh-CN" altLang="en-US" sz="2800" b="1" dirty="0">
                <a:latin typeface="宋体" panose="02010600030101010101" pitchFamily="2" charset="-122"/>
              </a:rPr>
              <a:t>村初中</a:t>
            </a:r>
            <a:r>
              <a:rPr lang="zh-CN" altLang="en-US" sz="2500" b="1" dirty="0">
                <a:latin typeface="宋体" panose="02010600030101010101" pitchFamily="2" charset="-122"/>
              </a:rPr>
              <a:t>自我发展力提升的群案研究</a:t>
            </a:r>
            <a:r>
              <a:rPr lang="en-US" altLang="zh-CN" sz="2500" b="1" dirty="0">
                <a:latin typeface="宋体" panose="02010600030101010101" pitchFamily="2" charset="-122"/>
              </a:rPr>
              <a:t>》</a:t>
            </a:r>
            <a:r>
              <a:rPr lang="zh-CN" altLang="en-US" sz="2500" b="1" dirty="0">
                <a:latin typeface="宋体" panose="02010600030101010101" pitchFamily="2" charset="-122"/>
              </a:rPr>
              <a:t>。</a:t>
            </a:r>
            <a:endParaRPr lang="zh-CN" altLang="en-US" sz="25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wipe(down)">
                                      <p:cBhvr>
                                        <p:cTn id="7" dur="580">
                                          <p:stCondLst>
                                            <p:cond delay="0"/>
                                          </p:stCondLst>
                                        </p:cTn>
                                        <p:tgtEl>
                                          <p:spTgt spid="110595">
                                            <p:txEl>
                                              <p:pRg st="0" end="0"/>
                                            </p:txEl>
                                          </p:spTgt>
                                        </p:tgtEl>
                                      </p:cBhvr>
                                    </p:animEffect>
                                    <p:anim calcmode="lin" valueType="num">
                                      <p:cBhvr>
                                        <p:cTn id="8" dur="1822" tmFilter="0,0; 0.14,0.36; 0.43,0.73; 0.71,0.91; 1.0,1.0">
                                          <p:stCondLst>
                                            <p:cond delay="0"/>
                                          </p:stCondLst>
                                        </p:cTn>
                                        <p:tgtEl>
                                          <p:spTgt spid="11059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059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059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059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059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10595">
                                            <p:txEl>
                                              <p:pRg st="0" end="0"/>
                                            </p:txEl>
                                          </p:spTgt>
                                        </p:tgtEl>
                                      </p:cBhvr>
                                      <p:to x="100000" y="60000"/>
                                    </p:animScale>
                                    <p:animScale>
                                      <p:cBhvr>
                                        <p:cTn id="14" dur="166" decel="50000">
                                          <p:stCondLst>
                                            <p:cond delay="676"/>
                                          </p:stCondLst>
                                        </p:cTn>
                                        <p:tgtEl>
                                          <p:spTgt spid="110595">
                                            <p:txEl>
                                              <p:pRg st="0" end="0"/>
                                            </p:txEl>
                                          </p:spTgt>
                                        </p:tgtEl>
                                      </p:cBhvr>
                                      <p:to x="100000" y="100000"/>
                                    </p:animScale>
                                    <p:animScale>
                                      <p:cBhvr>
                                        <p:cTn id="15" dur="26">
                                          <p:stCondLst>
                                            <p:cond delay="1312"/>
                                          </p:stCondLst>
                                        </p:cTn>
                                        <p:tgtEl>
                                          <p:spTgt spid="110595">
                                            <p:txEl>
                                              <p:pRg st="0" end="0"/>
                                            </p:txEl>
                                          </p:spTgt>
                                        </p:tgtEl>
                                      </p:cBhvr>
                                      <p:to x="100000" y="80000"/>
                                    </p:animScale>
                                    <p:animScale>
                                      <p:cBhvr>
                                        <p:cTn id="16" dur="166" decel="50000">
                                          <p:stCondLst>
                                            <p:cond delay="1338"/>
                                          </p:stCondLst>
                                        </p:cTn>
                                        <p:tgtEl>
                                          <p:spTgt spid="110595">
                                            <p:txEl>
                                              <p:pRg st="0" end="0"/>
                                            </p:txEl>
                                          </p:spTgt>
                                        </p:tgtEl>
                                      </p:cBhvr>
                                      <p:to x="100000" y="100000"/>
                                    </p:animScale>
                                    <p:animScale>
                                      <p:cBhvr>
                                        <p:cTn id="17" dur="26">
                                          <p:stCondLst>
                                            <p:cond delay="1642"/>
                                          </p:stCondLst>
                                        </p:cTn>
                                        <p:tgtEl>
                                          <p:spTgt spid="110595">
                                            <p:txEl>
                                              <p:pRg st="0" end="0"/>
                                            </p:txEl>
                                          </p:spTgt>
                                        </p:tgtEl>
                                      </p:cBhvr>
                                      <p:to x="100000" y="90000"/>
                                    </p:animScale>
                                    <p:animScale>
                                      <p:cBhvr>
                                        <p:cTn id="18" dur="166" decel="50000">
                                          <p:stCondLst>
                                            <p:cond delay="1668"/>
                                          </p:stCondLst>
                                        </p:cTn>
                                        <p:tgtEl>
                                          <p:spTgt spid="110595">
                                            <p:txEl>
                                              <p:pRg st="0" end="0"/>
                                            </p:txEl>
                                          </p:spTgt>
                                        </p:tgtEl>
                                      </p:cBhvr>
                                      <p:to x="100000" y="100000"/>
                                    </p:animScale>
                                    <p:animScale>
                                      <p:cBhvr>
                                        <p:cTn id="19" dur="26">
                                          <p:stCondLst>
                                            <p:cond delay="1808"/>
                                          </p:stCondLst>
                                        </p:cTn>
                                        <p:tgtEl>
                                          <p:spTgt spid="110595">
                                            <p:txEl>
                                              <p:pRg st="0" end="0"/>
                                            </p:txEl>
                                          </p:spTgt>
                                        </p:tgtEl>
                                      </p:cBhvr>
                                      <p:to x="100000" y="95000"/>
                                    </p:animScale>
                                    <p:animScale>
                                      <p:cBhvr>
                                        <p:cTn id="20" dur="166" decel="50000">
                                          <p:stCondLst>
                                            <p:cond delay="1834"/>
                                          </p:stCondLst>
                                        </p:cTn>
                                        <p:tgtEl>
                                          <p:spTgt spid="110595">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110595">
                                            <p:txEl>
                                              <p:pRg st="1" end="1"/>
                                            </p:txEl>
                                          </p:spTgt>
                                        </p:tgtEl>
                                        <p:attrNameLst>
                                          <p:attrName>style.visibility</p:attrName>
                                        </p:attrNameLst>
                                      </p:cBhvr>
                                      <p:to>
                                        <p:strVal val="visible"/>
                                      </p:to>
                                    </p:set>
                                    <p:animEffect transition="in" filter="wipe(down)">
                                      <p:cBhvr>
                                        <p:cTn id="24" dur="145">
                                          <p:stCondLst>
                                            <p:cond delay="0"/>
                                          </p:stCondLst>
                                        </p:cTn>
                                        <p:tgtEl>
                                          <p:spTgt spid="110595">
                                            <p:txEl>
                                              <p:pRg st="1" end="1"/>
                                            </p:txEl>
                                          </p:spTgt>
                                        </p:tgtEl>
                                      </p:cBhvr>
                                    </p:animEffect>
                                    <p:anim calcmode="lin" valueType="num">
                                      <p:cBhvr>
                                        <p:cTn id="25" dur="456" tmFilter="0,0; 0.14,0.36; 0.43,0.73; 0.71,0.91; 1.0,1.0">
                                          <p:stCondLst>
                                            <p:cond delay="0"/>
                                          </p:stCondLst>
                                        </p:cTn>
                                        <p:tgtEl>
                                          <p:spTgt spid="110595">
                                            <p:txEl>
                                              <p:pRg st="1" end="1"/>
                                            </p:txEl>
                                          </p:spTgt>
                                        </p:tgtEl>
                                        <p:attrNameLst>
                                          <p:attrName>ppt_x</p:attrName>
                                        </p:attrNameLst>
                                      </p:cBhvr>
                                      <p:tavLst>
                                        <p:tav tm="0">
                                          <p:val>
                                            <p:strVal val="#ppt_x-0.25"/>
                                          </p:val>
                                        </p:tav>
                                        <p:tav tm="100000">
                                          <p:val>
                                            <p:strVal val="#ppt_x"/>
                                          </p:val>
                                        </p:tav>
                                      </p:tavLst>
                                    </p:anim>
                                    <p:anim calcmode="lin" valueType="num">
                                      <p:cBhvr>
                                        <p:cTn id="26" dur="166" tmFilter="0.0,0.0; 0.25,0.07; 0.50,0.2; 0.75,0.467; 1.0,1.0">
                                          <p:stCondLst>
                                            <p:cond delay="0"/>
                                          </p:stCondLst>
                                        </p:cTn>
                                        <p:tgtEl>
                                          <p:spTgt spid="110595">
                                            <p:txEl>
                                              <p:pRg st="1" end="1"/>
                                            </p:txEl>
                                          </p:spTgt>
                                        </p:tgtEl>
                                        <p:attrNameLst>
                                          <p:attrName>ppt_y</p:attrName>
                                        </p:attrNameLst>
                                      </p:cBhvr>
                                      <p:tavLst>
                                        <p:tav tm="0" fmla="#ppt_y-sin(pi*$)/3">
                                          <p:val>
                                            <p:fltVal val="0.5"/>
                                          </p:val>
                                        </p:tav>
                                        <p:tav tm="100000">
                                          <p:val>
                                            <p:fltVal val="1"/>
                                          </p:val>
                                        </p:tav>
                                      </p:tavLst>
                                    </p:anim>
                                    <p:anim calcmode="lin" valueType="num">
                                      <p:cBhvr>
                                        <p:cTn id="27" dur="166" tmFilter="0, 0; 0.125,0.2665; 0.25,0.4; 0.375,0.465; 0.5,0.5;  0.625,0.535; 0.75,0.6; 0.875,0.7335; 1,1">
                                          <p:stCondLst>
                                            <p:cond delay="166"/>
                                          </p:stCondLst>
                                        </p:cTn>
                                        <p:tgtEl>
                                          <p:spTgt spid="110595">
                                            <p:txEl>
                                              <p:pRg st="1" end="1"/>
                                            </p:txEl>
                                          </p:spTgt>
                                        </p:tgtEl>
                                        <p:attrNameLst>
                                          <p:attrName>ppt_y</p:attrName>
                                        </p:attrNameLst>
                                      </p:cBhvr>
                                      <p:tavLst>
                                        <p:tav tm="0" fmla="#ppt_y-sin(pi*$)/9">
                                          <p:val>
                                            <p:fltVal val="0"/>
                                          </p:val>
                                        </p:tav>
                                        <p:tav tm="100000">
                                          <p:val>
                                            <p:fltVal val="1"/>
                                          </p:val>
                                        </p:tav>
                                      </p:tavLst>
                                    </p:anim>
                                    <p:anim calcmode="lin" valueType="num">
                                      <p:cBhvr>
                                        <p:cTn id="28" dur="83" tmFilter="0, 0; 0.125,0.2665; 0.25,0.4; 0.375,0.465; 0.5,0.5;  0.625,0.535; 0.75,0.6; 0.875,0.7335; 1,1">
                                          <p:stCondLst>
                                            <p:cond delay="331"/>
                                          </p:stCondLst>
                                        </p:cTn>
                                        <p:tgtEl>
                                          <p:spTgt spid="110595">
                                            <p:txEl>
                                              <p:pRg st="1" end="1"/>
                                            </p:txEl>
                                          </p:spTgt>
                                        </p:tgtEl>
                                        <p:attrNameLst>
                                          <p:attrName>ppt_y</p:attrName>
                                        </p:attrNameLst>
                                      </p:cBhvr>
                                      <p:tavLst>
                                        <p:tav tm="0" fmla="#ppt_y-sin(pi*$)/27">
                                          <p:val>
                                            <p:fltVal val="0"/>
                                          </p:val>
                                        </p:tav>
                                        <p:tav tm="100000">
                                          <p:val>
                                            <p:fltVal val="1"/>
                                          </p:val>
                                        </p:tav>
                                      </p:tavLst>
                                    </p:anim>
                                    <p:anim calcmode="lin" valueType="num">
                                      <p:cBhvr>
                                        <p:cTn id="29" dur="41" tmFilter="0, 0; 0.125,0.2665; 0.25,0.4; 0.375,0.465; 0.5,0.5;  0.625,0.535; 0.75,0.6; 0.875,0.7335; 1,1">
                                          <p:stCondLst>
                                            <p:cond delay="414"/>
                                          </p:stCondLst>
                                        </p:cTn>
                                        <p:tgtEl>
                                          <p:spTgt spid="110595">
                                            <p:txEl>
                                              <p:pRg st="1" end="1"/>
                                            </p:txEl>
                                          </p:spTgt>
                                        </p:tgtEl>
                                        <p:attrNameLst>
                                          <p:attrName>ppt_y</p:attrName>
                                        </p:attrNameLst>
                                      </p:cBhvr>
                                      <p:tavLst>
                                        <p:tav tm="0" fmla="#ppt_y-sin(pi*$)/81">
                                          <p:val>
                                            <p:fltVal val="0"/>
                                          </p:val>
                                        </p:tav>
                                        <p:tav tm="100000">
                                          <p:val>
                                            <p:fltVal val="1"/>
                                          </p:val>
                                        </p:tav>
                                      </p:tavLst>
                                    </p:anim>
                                    <p:animScale>
                                      <p:cBhvr>
                                        <p:cTn id="30" dur="7">
                                          <p:stCondLst>
                                            <p:cond delay="162"/>
                                          </p:stCondLst>
                                        </p:cTn>
                                        <p:tgtEl>
                                          <p:spTgt spid="110595">
                                            <p:txEl>
                                              <p:pRg st="1" end="1"/>
                                            </p:txEl>
                                          </p:spTgt>
                                        </p:tgtEl>
                                      </p:cBhvr>
                                      <p:to x="100000" y="60000"/>
                                    </p:animScale>
                                    <p:animScale>
                                      <p:cBhvr>
                                        <p:cTn id="31" dur="41" decel="50000">
                                          <p:stCondLst>
                                            <p:cond delay="169"/>
                                          </p:stCondLst>
                                        </p:cTn>
                                        <p:tgtEl>
                                          <p:spTgt spid="110595">
                                            <p:txEl>
                                              <p:pRg st="1" end="1"/>
                                            </p:txEl>
                                          </p:spTgt>
                                        </p:tgtEl>
                                      </p:cBhvr>
                                      <p:to x="100000" y="100000"/>
                                    </p:animScale>
                                    <p:animScale>
                                      <p:cBhvr>
                                        <p:cTn id="32" dur="7">
                                          <p:stCondLst>
                                            <p:cond delay="328"/>
                                          </p:stCondLst>
                                        </p:cTn>
                                        <p:tgtEl>
                                          <p:spTgt spid="110595">
                                            <p:txEl>
                                              <p:pRg st="1" end="1"/>
                                            </p:txEl>
                                          </p:spTgt>
                                        </p:tgtEl>
                                      </p:cBhvr>
                                      <p:to x="100000" y="80000"/>
                                    </p:animScale>
                                    <p:animScale>
                                      <p:cBhvr>
                                        <p:cTn id="33" dur="41" decel="50000">
                                          <p:stCondLst>
                                            <p:cond delay="335"/>
                                          </p:stCondLst>
                                        </p:cTn>
                                        <p:tgtEl>
                                          <p:spTgt spid="110595">
                                            <p:txEl>
                                              <p:pRg st="1" end="1"/>
                                            </p:txEl>
                                          </p:spTgt>
                                        </p:tgtEl>
                                      </p:cBhvr>
                                      <p:to x="100000" y="100000"/>
                                    </p:animScale>
                                    <p:animScale>
                                      <p:cBhvr>
                                        <p:cTn id="34" dur="7">
                                          <p:stCondLst>
                                            <p:cond delay="410"/>
                                          </p:stCondLst>
                                        </p:cTn>
                                        <p:tgtEl>
                                          <p:spTgt spid="110595">
                                            <p:txEl>
                                              <p:pRg st="1" end="1"/>
                                            </p:txEl>
                                          </p:spTgt>
                                        </p:tgtEl>
                                      </p:cBhvr>
                                      <p:to x="100000" y="90000"/>
                                    </p:animScale>
                                    <p:animScale>
                                      <p:cBhvr>
                                        <p:cTn id="35" dur="41" decel="50000">
                                          <p:stCondLst>
                                            <p:cond delay="417"/>
                                          </p:stCondLst>
                                        </p:cTn>
                                        <p:tgtEl>
                                          <p:spTgt spid="110595">
                                            <p:txEl>
                                              <p:pRg st="1" end="1"/>
                                            </p:txEl>
                                          </p:spTgt>
                                        </p:tgtEl>
                                      </p:cBhvr>
                                      <p:to x="100000" y="100000"/>
                                    </p:animScale>
                                    <p:animScale>
                                      <p:cBhvr>
                                        <p:cTn id="36" dur="7">
                                          <p:stCondLst>
                                            <p:cond delay="452"/>
                                          </p:stCondLst>
                                        </p:cTn>
                                        <p:tgtEl>
                                          <p:spTgt spid="110595">
                                            <p:txEl>
                                              <p:pRg st="1" end="1"/>
                                            </p:txEl>
                                          </p:spTgt>
                                        </p:tgtEl>
                                      </p:cBhvr>
                                      <p:to x="100000" y="95000"/>
                                    </p:animScale>
                                    <p:animScale>
                                      <p:cBhvr>
                                        <p:cTn id="37" dur="41" decel="50000">
                                          <p:stCondLst>
                                            <p:cond delay="458"/>
                                          </p:stCondLst>
                                        </p:cTn>
                                        <p:tgtEl>
                                          <p:spTgt spid="110595">
                                            <p:txEl>
                                              <p:pRg st="1" end="1"/>
                                            </p:txEl>
                                          </p:spTgt>
                                        </p:tgtEl>
                                      </p:cBhvr>
                                      <p:to x="100000" y="100000"/>
                                    </p:animScale>
                                  </p:childTnLst>
                                </p:cTn>
                              </p:par>
                            </p:childTnLst>
                          </p:cTn>
                        </p:par>
                        <p:par>
                          <p:cTn id="38" fill="hold">
                            <p:stCondLst>
                              <p:cond delay="2500"/>
                            </p:stCondLst>
                            <p:childTnLst>
                              <p:par>
                                <p:cTn id="39" presetID="26" presetClass="entr" presetSubtype="0" fill="hold" nodeType="afterEffect">
                                  <p:stCondLst>
                                    <p:cond delay="0"/>
                                  </p:stCondLst>
                                  <p:childTnLst>
                                    <p:set>
                                      <p:cBhvr>
                                        <p:cTn id="40" dur="1" fill="hold">
                                          <p:stCondLst>
                                            <p:cond delay="0"/>
                                          </p:stCondLst>
                                        </p:cTn>
                                        <p:tgtEl>
                                          <p:spTgt spid="110595">
                                            <p:txEl>
                                              <p:pRg st="2" end="2"/>
                                            </p:txEl>
                                          </p:spTgt>
                                        </p:tgtEl>
                                        <p:attrNameLst>
                                          <p:attrName>style.visibility</p:attrName>
                                        </p:attrNameLst>
                                      </p:cBhvr>
                                      <p:to>
                                        <p:strVal val="visible"/>
                                      </p:to>
                                    </p:set>
                                    <p:animEffect transition="in" filter="wipe(down)">
                                      <p:cBhvr>
                                        <p:cTn id="41" dur="145">
                                          <p:stCondLst>
                                            <p:cond delay="0"/>
                                          </p:stCondLst>
                                        </p:cTn>
                                        <p:tgtEl>
                                          <p:spTgt spid="110595">
                                            <p:txEl>
                                              <p:pRg st="2" end="2"/>
                                            </p:txEl>
                                          </p:spTgt>
                                        </p:tgtEl>
                                      </p:cBhvr>
                                    </p:animEffect>
                                    <p:anim calcmode="lin" valueType="num">
                                      <p:cBhvr>
                                        <p:cTn id="42" dur="456" tmFilter="0,0; 0.14,0.36; 0.43,0.73; 0.71,0.91; 1.0,1.0">
                                          <p:stCondLst>
                                            <p:cond delay="0"/>
                                          </p:stCondLst>
                                        </p:cTn>
                                        <p:tgtEl>
                                          <p:spTgt spid="110595">
                                            <p:txEl>
                                              <p:pRg st="2" end="2"/>
                                            </p:txEl>
                                          </p:spTgt>
                                        </p:tgtEl>
                                        <p:attrNameLst>
                                          <p:attrName>ppt_x</p:attrName>
                                        </p:attrNameLst>
                                      </p:cBhvr>
                                      <p:tavLst>
                                        <p:tav tm="0">
                                          <p:val>
                                            <p:strVal val="#ppt_x-0.25"/>
                                          </p:val>
                                        </p:tav>
                                        <p:tav tm="100000">
                                          <p:val>
                                            <p:strVal val="#ppt_x"/>
                                          </p:val>
                                        </p:tav>
                                      </p:tavLst>
                                    </p:anim>
                                    <p:anim calcmode="lin" valueType="num">
                                      <p:cBhvr>
                                        <p:cTn id="43" dur="166" tmFilter="0.0,0.0; 0.25,0.07; 0.50,0.2; 0.75,0.467; 1.0,1.0">
                                          <p:stCondLst>
                                            <p:cond delay="0"/>
                                          </p:stCondLst>
                                        </p:cTn>
                                        <p:tgtEl>
                                          <p:spTgt spid="110595">
                                            <p:txEl>
                                              <p:pRg st="2" end="2"/>
                                            </p:txEl>
                                          </p:spTgt>
                                        </p:tgtEl>
                                        <p:attrNameLst>
                                          <p:attrName>ppt_y</p:attrName>
                                        </p:attrNameLst>
                                      </p:cBhvr>
                                      <p:tavLst>
                                        <p:tav tm="0" fmla="#ppt_y-sin(pi*$)/3">
                                          <p:val>
                                            <p:fltVal val="0.5"/>
                                          </p:val>
                                        </p:tav>
                                        <p:tav tm="100000">
                                          <p:val>
                                            <p:fltVal val="1"/>
                                          </p:val>
                                        </p:tav>
                                      </p:tavLst>
                                    </p:anim>
                                    <p:anim calcmode="lin" valueType="num">
                                      <p:cBhvr>
                                        <p:cTn id="44" dur="166" tmFilter="0, 0; 0.125,0.2665; 0.25,0.4; 0.375,0.465; 0.5,0.5;  0.625,0.535; 0.75,0.6; 0.875,0.7335; 1,1">
                                          <p:stCondLst>
                                            <p:cond delay="166"/>
                                          </p:stCondLst>
                                        </p:cTn>
                                        <p:tgtEl>
                                          <p:spTgt spid="110595">
                                            <p:txEl>
                                              <p:pRg st="2" end="2"/>
                                            </p:txEl>
                                          </p:spTgt>
                                        </p:tgtEl>
                                        <p:attrNameLst>
                                          <p:attrName>ppt_y</p:attrName>
                                        </p:attrNameLst>
                                      </p:cBhvr>
                                      <p:tavLst>
                                        <p:tav tm="0" fmla="#ppt_y-sin(pi*$)/9">
                                          <p:val>
                                            <p:fltVal val="0"/>
                                          </p:val>
                                        </p:tav>
                                        <p:tav tm="100000">
                                          <p:val>
                                            <p:fltVal val="1"/>
                                          </p:val>
                                        </p:tav>
                                      </p:tavLst>
                                    </p:anim>
                                    <p:anim calcmode="lin" valueType="num">
                                      <p:cBhvr>
                                        <p:cTn id="45" dur="83" tmFilter="0, 0; 0.125,0.2665; 0.25,0.4; 0.375,0.465; 0.5,0.5;  0.625,0.535; 0.75,0.6; 0.875,0.7335; 1,1">
                                          <p:stCondLst>
                                            <p:cond delay="331"/>
                                          </p:stCondLst>
                                        </p:cTn>
                                        <p:tgtEl>
                                          <p:spTgt spid="110595">
                                            <p:txEl>
                                              <p:pRg st="2" end="2"/>
                                            </p:txEl>
                                          </p:spTgt>
                                        </p:tgtEl>
                                        <p:attrNameLst>
                                          <p:attrName>ppt_y</p:attrName>
                                        </p:attrNameLst>
                                      </p:cBhvr>
                                      <p:tavLst>
                                        <p:tav tm="0" fmla="#ppt_y-sin(pi*$)/27">
                                          <p:val>
                                            <p:fltVal val="0"/>
                                          </p:val>
                                        </p:tav>
                                        <p:tav tm="100000">
                                          <p:val>
                                            <p:fltVal val="1"/>
                                          </p:val>
                                        </p:tav>
                                      </p:tavLst>
                                    </p:anim>
                                    <p:anim calcmode="lin" valueType="num">
                                      <p:cBhvr>
                                        <p:cTn id="46" dur="41" tmFilter="0, 0; 0.125,0.2665; 0.25,0.4; 0.375,0.465; 0.5,0.5;  0.625,0.535; 0.75,0.6; 0.875,0.7335; 1,1">
                                          <p:stCondLst>
                                            <p:cond delay="414"/>
                                          </p:stCondLst>
                                        </p:cTn>
                                        <p:tgtEl>
                                          <p:spTgt spid="110595">
                                            <p:txEl>
                                              <p:pRg st="2" end="2"/>
                                            </p:txEl>
                                          </p:spTgt>
                                        </p:tgtEl>
                                        <p:attrNameLst>
                                          <p:attrName>ppt_y</p:attrName>
                                        </p:attrNameLst>
                                      </p:cBhvr>
                                      <p:tavLst>
                                        <p:tav tm="0" fmla="#ppt_y-sin(pi*$)/81">
                                          <p:val>
                                            <p:fltVal val="0"/>
                                          </p:val>
                                        </p:tav>
                                        <p:tav tm="100000">
                                          <p:val>
                                            <p:fltVal val="1"/>
                                          </p:val>
                                        </p:tav>
                                      </p:tavLst>
                                    </p:anim>
                                    <p:animScale>
                                      <p:cBhvr>
                                        <p:cTn id="47" dur="7">
                                          <p:stCondLst>
                                            <p:cond delay="162"/>
                                          </p:stCondLst>
                                        </p:cTn>
                                        <p:tgtEl>
                                          <p:spTgt spid="110595">
                                            <p:txEl>
                                              <p:pRg st="2" end="2"/>
                                            </p:txEl>
                                          </p:spTgt>
                                        </p:tgtEl>
                                      </p:cBhvr>
                                      <p:to x="100000" y="60000"/>
                                    </p:animScale>
                                    <p:animScale>
                                      <p:cBhvr>
                                        <p:cTn id="48" dur="41" decel="50000">
                                          <p:stCondLst>
                                            <p:cond delay="169"/>
                                          </p:stCondLst>
                                        </p:cTn>
                                        <p:tgtEl>
                                          <p:spTgt spid="110595">
                                            <p:txEl>
                                              <p:pRg st="2" end="2"/>
                                            </p:txEl>
                                          </p:spTgt>
                                        </p:tgtEl>
                                      </p:cBhvr>
                                      <p:to x="100000" y="100000"/>
                                    </p:animScale>
                                    <p:animScale>
                                      <p:cBhvr>
                                        <p:cTn id="49" dur="7">
                                          <p:stCondLst>
                                            <p:cond delay="328"/>
                                          </p:stCondLst>
                                        </p:cTn>
                                        <p:tgtEl>
                                          <p:spTgt spid="110595">
                                            <p:txEl>
                                              <p:pRg st="2" end="2"/>
                                            </p:txEl>
                                          </p:spTgt>
                                        </p:tgtEl>
                                      </p:cBhvr>
                                      <p:to x="100000" y="80000"/>
                                    </p:animScale>
                                    <p:animScale>
                                      <p:cBhvr>
                                        <p:cTn id="50" dur="41" decel="50000">
                                          <p:stCondLst>
                                            <p:cond delay="335"/>
                                          </p:stCondLst>
                                        </p:cTn>
                                        <p:tgtEl>
                                          <p:spTgt spid="110595">
                                            <p:txEl>
                                              <p:pRg st="2" end="2"/>
                                            </p:txEl>
                                          </p:spTgt>
                                        </p:tgtEl>
                                      </p:cBhvr>
                                      <p:to x="100000" y="100000"/>
                                    </p:animScale>
                                    <p:animScale>
                                      <p:cBhvr>
                                        <p:cTn id="51" dur="7">
                                          <p:stCondLst>
                                            <p:cond delay="410"/>
                                          </p:stCondLst>
                                        </p:cTn>
                                        <p:tgtEl>
                                          <p:spTgt spid="110595">
                                            <p:txEl>
                                              <p:pRg st="2" end="2"/>
                                            </p:txEl>
                                          </p:spTgt>
                                        </p:tgtEl>
                                      </p:cBhvr>
                                      <p:to x="100000" y="90000"/>
                                    </p:animScale>
                                    <p:animScale>
                                      <p:cBhvr>
                                        <p:cTn id="52" dur="41" decel="50000">
                                          <p:stCondLst>
                                            <p:cond delay="417"/>
                                          </p:stCondLst>
                                        </p:cTn>
                                        <p:tgtEl>
                                          <p:spTgt spid="110595">
                                            <p:txEl>
                                              <p:pRg st="2" end="2"/>
                                            </p:txEl>
                                          </p:spTgt>
                                        </p:tgtEl>
                                      </p:cBhvr>
                                      <p:to x="100000" y="100000"/>
                                    </p:animScale>
                                    <p:animScale>
                                      <p:cBhvr>
                                        <p:cTn id="53" dur="7">
                                          <p:stCondLst>
                                            <p:cond delay="452"/>
                                          </p:stCondLst>
                                        </p:cTn>
                                        <p:tgtEl>
                                          <p:spTgt spid="110595">
                                            <p:txEl>
                                              <p:pRg st="2" end="2"/>
                                            </p:txEl>
                                          </p:spTgt>
                                        </p:tgtEl>
                                      </p:cBhvr>
                                      <p:to x="100000" y="95000"/>
                                    </p:animScale>
                                    <p:animScale>
                                      <p:cBhvr>
                                        <p:cTn id="54" dur="41" decel="50000">
                                          <p:stCondLst>
                                            <p:cond delay="458"/>
                                          </p:stCondLst>
                                        </p:cTn>
                                        <p:tgtEl>
                                          <p:spTgt spid="110595">
                                            <p:txEl>
                                              <p:pRg st="2" end="2"/>
                                            </p:txEl>
                                          </p:spTgt>
                                        </p:tgtEl>
                                      </p:cBhvr>
                                      <p:to x="100000" y="100000"/>
                                    </p:animScale>
                                  </p:childTnLst>
                                </p:cTn>
                              </p:par>
                            </p:childTnLst>
                          </p:cTn>
                        </p:par>
                        <p:par>
                          <p:cTn id="55" fill="hold">
                            <p:stCondLst>
                              <p:cond delay="3000"/>
                            </p:stCondLst>
                            <p:childTnLst>
                              <p:par>
                                <p:cTn id="56" presetID="26" presetClass="entr" presetSubtype="0" fill="hold" nodeType="afterEffect">
                                  <p:stCondLst>
                                    <p:cond delay="0"/>
                                  </p:stCondLst>
                                  <p:childTnLst>
                                    <p:set>
                                      <p:cBhvr>
                                        <p:cTn id="57" dur="1" fill="hold">
                                          <p:stCondLst>
                                            <p:cond delay="0"/>
                                          </p:stCondLst>
                                        </p:cTn>
                                        <p:tgtEl>
                                          <p:spTgt spid="110595">
                                            <p:txEl>
                                              <p:pRg st="3" end="3"/>
                                            </p:txEl>
                                          </p:spTgt>
                                        </p:tgtEl>
                                        <p:attrNameLst>
                                          <p:attrName>style.visibility</p:attrName>
                                        </p:attrNameLst>
                                      </p:cBhvr>
                                      <p:to>
                                        <p:strVal val="visible"/>
                                      </p:to>
                                    </p:set>
                                    <p:animEffect transition="in" filter="wipe(down)">
                                      <p:cBhvr>
                                        <p:cTn id="58" dur="145">
                                          <p:stCondLst>
                                            <p:cond delay="0"/>
                                          </p:stCondLst>
                                        </p:cTn>
                                        <p:tgtEl>
                                          <p:spTgt spid="110595">
                                            <p:txEl>
                                              <p:pRg st="3" end="3"/>
                                            </p:txEl>
                                          </p:spTgt>
                                        </p:tgtEl>
                                      </p:cBhvr>
                                    </p:animEffect>
                                    <p:anim calcmode="lin" valueType="num">
                                      <p:cBhvr>
                                        <p:cTn id="59" dur="456" tmFilter="0,0; 0.14,0.36; 0.43,0.73; 0.71,0.91; 1.0,1.0">
                                          <p:stCondLst>
                                            <p:cond delay="0"/>
                                          </p:stCondLst>
                                        </p:cTn>
                                        <p:tgtEl>
                                          <p:spTgt spid="110595">
                                            <p:txEl>
                                              <p:pRg st="3" end="3"/>
                                            </p:txEl>
                                          </p:spTgt>
                                        </p:tgtEl>
                                        <p:attrNameLst>
                                          <p:attrName>ppt_x</p:attrName>
                                        </p:attrNameLst>
                                      </p:cBhvr>
                                      <p:tavLst>
                                        <p:tav tm="0">
                                          <p:val>
                                            <p:strVal val="#ppt_x-0.25"/>
                                          </p:val>
                                        </p:tav>
                                        <p:tav tm="100000">
                                          <p:val>
                                            <p:strVal val="#ppt_x"/>
                                          </p:val>
                                        </p:tav>
                                      </p:tavLst>
                                    </p:anim>
                                    <p:anim calcmode="lin" valueType="num">
                                      <p:cBhvr>
                                        <p:cTn id="60" dur="166" tmFilter="0.0,0.0; 0.25,0.07; 0.50,0.2; 0.75,0.467; 1.0,1.0">
                                          <p:stCondLst>
                                            <p:cond delay="0"/>
                                          </p:stCondLst>
                                        </p:cTn>
                                        <p:tgtEl>
                                          <p:spTgt spid="110595">
                                            <p:txEl>
                                              <p:pRg st="3" end="3"/>
                                            </p:txEl>
                                          </p:spTgt>
                                        </p:tgtEl>
                                        <p:attrNameLst>
                                          <p:attrName>ppt_y</p:attrName>
                                        </p:attrNameLst>
                                      </p:cBhvr>
                                      <p:tavLst>
                                        <p:tav tm="0" fmla="#ppt_y-sin(pi*$)/3">
                                          <p:val>
                                            <p:fltVal val="0.5"/>
                                          </p:val>
                                        </p:tav>
                                        <p:tav tm="100000">
                                          <p:val>
                                            <p:fltVal val="1"/>
                                          </p:val>
                                        </p:tav>
                                      </p:tavLst>
                                    </p:anim>
                                    <p:anim calcmode="lin" valueType="num">
                                      <p:cBhvr>
                                        <p:cTn id="61" dur="166" tmFilter="0, 0; 0.125,0.2665; 0.25,0.4; 0.375,0.465; 0.5,0.5;  0.625,0.535; 0.75,0.6; 0.875,0.7335; 1,1">
                                          <p:stCondLst>
                                            <p:cond delay="166"/>
                                          </p:stCondLst>
                                        </p:cTn>
                                        <p:tgtEl>
                                          <p:spTgt spid="110595">
                                            <p:txEl>
                                              <p:pRg st="3" end="3"/>
                                            </p:txEl>
                                          </p:spTgt>
                                        </p:tgtEl>
                                        <p:attrNameLst>
                                          <p:attrName>ppt_y</p:attrName>
                                        </p:attrNameLst>
                                      </p:cBhvr>
                                      <p:tavLst>
                                        <p:tav tm="0" fmla="#ppt_y-sin(pi*$)/9">
                                          <p:val>
                                            <p:fltVal val="0"/>
                                          </p:val>
                                        </p:tav>
                                        <p:tav tm="100000">
                                          <p:val>
                                            <p:fltVal val="1"/>
                                          </p:val>
                                        </p:tav>
                                      </p:tavLst>
                                    </p:anim>
                                    <p:anim calcmode="lin" valueType="num">
                                      <p:cBhvr>
                                        <p:cTn id="62" dur="83" tmFilter="0, 0; 0.125,0.2665; 0.25,0.4; 0.375,0.465; 0.5,0.5;  0.625,0.535; 0.75,0.6; 0.875,0.7335; 1,1">
                                          <p:stCondLst>
                                            <p:cond delay="331"/>
                                          </p:stCondLst>
                                        </p:cTn>
                                        <p:tgtEl>
                                          <p:spTgt spid="110595">
                                            <p:txEl>
                                              <p:pRg st="3" end="3"/>
                                            </p:txEl>
                                          </p:spTgt>
                                        </p:tgtEl>
                                        <p:attrNameLst>
                                          <p:attrName>ppt_y</p:attrName>
                                        </p:attrNameLst>
                                      </p:cBhvr>
                                      <p:tavLst>
                                        <p:tav tm="0" fmla="#ppt_y-sin(pi*$)/27">
                                          <p:val>
                                            <p:fltVal val="0"/>
                                          </p:val>
                                        </p:tav>
                                        <p:tav tm="100000">
                                          <p:val>
                                            <p:fltVal val="1"/>
                                          </p:val>
                                        </p:tav>
                                      </p:tavLst>
                                    </p:anim>
                                    <p:anim calcmode="lin" valueType="num">
                                      <p:cBhvr>
                                        <p:cTn id="63" dur="41" tmFilter="0, 0; 0.125,0.2665; 0.25,0.4; 0.375,0.465; 0.5,0.5;  0.625,0.535; 0.75,0.6; 0.875,0.7335; 1,1">
                                          <p:stCondLst>
                                            <p:cond delay="414"/>
                                          </p:stCondLst>
                                        </p:cTn>
                                        <p:tgtEl>
                                          <p:spTgt spid="110595">
                                            <p:txEl>
                                              <p:pRg st="3" end="3"/>
                                            </p:txEl>
                                          </p:spTgt>
                                        </p:tgtEl>
                                        <p:attrNameLst>
                                          <p:attrName>ppt_y</p:attrName>
                                        </p:attrNameLst>
                                      </p:cBhvr>
                                      <p:tavLst>
                                        <p:tav tm="0" fmla="#ppt_y-sin(pi*$)/81">
                                          <p:val>
                                            <p:fltVal val="0"/>
                                          </p:val>
                                        </p:tav>
                                        <p:tav tm="100000">
                                          <p:val>
                                            <p:fltVal val="1"/>
                                          </p:val>
                                        </p:tav>
                                      </p:tavLst>
                                    </p:anim>
                                    <p:animScale>
                                      <p:cBhvr>
                                        <p:cTn id="64" dur="7">
                                          <p:stCondLst>
                                            <p:cond delay="162"/>
                                          </p:stCondLst>
                                        </p:cTn>
                                        <p:tgtEl>
                                          <p:spTgt spid="110595">
                                            <p:txEl>
                                              <p:pRg st="3" end="3"/>
                                            </p:txEl>
                                          </p:spTgt>
                                        </p:tgtEl>
                                      </p:cBhvr>
                                      <p:to x="100000" y="60000"/>
                                    </p:animScale>
                                    <p:animScale>
                                      <p:cBhvr>
                                        <p:cTn id="65" dur="41" decel="50000">
                                          <p:stCondLst>
                                            <p:cond delay="169"/>
                                          </p:stCondLst>
                                        </p:cTn>
                                        <p:tgtEl>
                                          <p:spTgt spid="110595">
                                            <p:txEl>
                                              <p:pRg st="3" end="3"/>
                                            </p:txEl>
                                          </p:spTgt>
                                        </p:tgtEl>
                                      </p:cBhvr>
                                      <p:to x="100000" y="100000"/>
                                    </p:animScale>
                                    <p:animScale>
                                      <p:cBhvr>
                                        <p:cTn id="66" dur="7">
                                          <p:stCondLst>
                                            <p:cond delay="328"/>
                                          </p:stCondLst>
                                        </p:cTn>
                                        <p:tgtEl>
                                          <p:spTgt spid="110595">
                                            <p:txEl>
                                              <p:pRg st="3" end="3"/>
                                            </p:txEl>
                                          </p:spTgt>
                                        </p:tgtEl>
                                      </p:cBhvr>
                                      <p:to x="100000" y="80000"/>
                                    </p:animScale>
                                    <p:animScale>
                                      <p:cBhvr>
                                        <p:cTn id="67" dur="41" decel="50000">
                                          <p:stCondLst>
                                            <p:cond delay="335"/>
                                          </p:stCondLst>
                                        </p:cTn>
                                        <p:tgtEl>
                                          <p:spTgt spid="110595">
                                            <p:txEl>
                                              <p:pRg st="3" end="3"/>
                                            </p:txEl>
                                          </p:spTgt>
                                        </p:tgtEl>
                                      </p:cBhvr>
                                      <p:to x="100000" y="100000"/>
                                    </p:animScale>
                                    <p:animScale>
                                      <p:cBhvr>
                                        <p:cTn id="68" dur="7">
                                          <p:stCondLst>
                                            <p:cond delay="410"/>
                                          </p:stCondLst>
                                        </p:cTn>
                                        <p:tgtEl>
                                          <p:spTgt spid="110595">
                                            <p:txEl>
                                              <p:pRg st="3" end="3"/>
                                            </p:txEl>
                                          </p:spTgt>
                                        </p:tgtEl>
                                      </p:cBhvr>
                                      <p:to x="100000" y="90000"/>
                                    </p:animScale>
                                    <p:animScale>
                                      <p:cBhvr>
                                        <p:cTn id="69" dur="41" decel="50000">
                                          <p:stCondLst>
                                            <p:cond delay="417"/>
                                          </p:stCondLst>
                                        </p:cTn>
                                        <p:tgtEl>
                                          <p:spTgt spid="110595">
                                            <p:txEl>
                                              <p:pRg st="3" end="3"/>
                                            </p:txEl>
                                          </p:spTgt>
                                        </p:tgtEl>
                                      </p:cBhvr>
                                      <p:to x="100000" y="100000"/>
                                    </p:animScale>
                                    <p:animScale>
                                      <p:cBhvr>
                                        <p:cTn id="70" dur="7">
                                          <p:stCondLst>
                                            <p:cond delay="452"/>
                                          </p:stCondLst>
                                        </p:cTn>
                                        <p:tgtEl>
                                          <p:spTgt spid="110595">
                                            <p:txEl>
                                              <p:pRg st="3" end="3"/>
                                            </p:txEl>
                                          </p:spTgt>
                                        </p:tgtEl>
                                      </p:cBhvr>
                                      <p:to x="100000" y="95000"/>
                                    </p:animScale>
                                    <p:animScale>
                                      <p:cBhvr>
                                        <p:cTn id="71" dur="41" decel="50000">
                                          <p:stCondLst>
                                            <p:cond delay="458"/>
                                          </p:stCondLst>
                                        </p:cTn>
                                        <p:tgtEl>
                                          <p:spTgt spid="110595">
                                            <p:txEl>
                                              <p:pRg st="3" end="3"/>
                                            </p:txEl>
                                          </p:spTgt>
                                        </p:tgtEl>
                                      </p:cBhvr>
                                      <p:to x="100000" y="100000"/>
                                    </p:animScale>
                                  </p:childTnLst>
                                </p:cTn>
                              </p:par>
                            </p:childTnLst>
                          </p:cTn>
                        </p:par>
                        <p:par>
                          <p:cTn id="72" fill="hold">
                            <p:stCondLst>
                              <p:cond delay="3500"/>
                            </p:stCondLst>
                            <p:childTnLst>
                              <p:par>
                                <p:cTn id="73" presetID="26" presetClass="entr" presetSubtype="0" fill="hold" nodeType="afterEffect">
                                  <p:stCondLst>
                                    <p:cond delay="0"/>
                                  </p:stCondLst>
                                  <p:childTnLst>
                                    <p:set>
                                      <p:cBhvr>
                                        <p:cTn id="74" dur="1" fill="hold">
                                          <p:stCondLst>
                                            <p:cond delay="0"/>
                                          </p:stCondLst>
                                        </p:cTn>
                                        <p:tgtEl>
                                          <p:spTgt spid="110595">
                                            <p:txEl>
                                              <p:pRg st="4" end="4"/>
                                            </p:txEl>
                                          </p:spTgt>
                                        </p:tgtEl>
                                        <p:attrNameLst>
                                          <p:attrName>style.visibility</p:attrName>
                                        </p:attrNameLst>
                                      </p:cBhvr>
                                      <p:to>
                                        <p:strVal val="visible"/>
                                      </p:to>
                                    </p:set>
                                    <p:animEffect transition="in" filter="wipe(down)">
                                      <p:cBhvr>
                                        <p:cTn id="75" dur="145">
                                          <p:stCondLst>
                                            <p:cond delay="0"/>
                                          </p:stCondLst>
                                        </p:cTn>
                                        <p:tgtEl>
                                          <p:spTgt spid="110595">
                                            <p:txEl>
                                              <p:pRg st="4" end="4"/>
                                            </p:txEl>
                                          </p:spTgt>
                                        </p:tgtEl>
                                      </p:cBhvr>
                                    </p:animEffect>
                                    <p:anim calcmode="lin" valueType="num">
                                      <p:cBhvr>
                                        <p:cTn id="76" dur="456" tmFilter="0,0; 0.14,0.36; 0.43,0.73; 0.71,0.91; 1.0,1.0">
                                          <p:stCondLst>
                                            <p:cond delay="0"/>
                                          </p:stCondLst>
                                        </p:cTn>
                                        <p:tgtEl>
                                          <p:spTgt spid="110595">
                                            <p:txEl>
                                              <p:pRg st="4" end="4"/>
                                            </p:txEl>
                                          </p:spTgt>
                                        </p:tgtEl>
                                        <p:attrNameLst>
                                          <p:attrName>ppt_x</p:attrName>
                                        </p:attrNameLst>
                                      </p:cBhvr>
                                      <p:tavLst>
                                        <p:tav tm="0">
                                          <p:val>
                                            <p:strVal val="#ppt_x-0.25"/>
                                          </p:val>
                                        </p:tav>
                                        <p:tav tm="100000">
                                          <p:val>
                                            <p:strVal val="#ppt_x"/>
                                          </p:val>
                                        </p:tav>
                                      </p:tavLst>
                                    </p:anim>
                                    <p:anim calcmode="lin" valueType="num">
                                      <p:cBhvr>
                                        <p:cTn id="77" dur="166" tmFilter="0.0,0.0; 0.25,0.07; 0.50,0.2; 0.75,0.467; 1.0,1.0">
                                          <p:stCondLst>
                                            <p:cond delay="0"/>
                                          </p:stCondLst>
                                        </p:cTn>
                                        <p:tgtEl>
                                          <p:spTgt spid="110595">
                                            <p:txEl>
                                              <p:pRg st="4" end="4"/>
                                            </p:txEl>
                                          </p:spTgt>
                                        </p:tgtEl>
                                        <p:attrNameLst>
                                          <p:attrName>ppt_y</p:attrName>
                                        </p:attrNameLst>
                                      </p:cBhvr>
                                      <p:tavLst>
                                        <p:tav tm="0" fmla="#ppt_y-sin(pi*$)/3">
                                          <p:val>
                                            <p:fltVal val="0.5"/>
                                          </p:val>
                                        </p:tav>
                                        <p:tav tm="100000">
                                          <p:val>
                                            <p:fltVal val="1"/>
                                          </p:val>
                                        </p:tav>
                                      </p:tavLst>
                                    </p:anim>
                                    <p:anim calcmode="lin" valueType="num">
                                      <p:cBhvr>
                                        <p:cTn id="78" dur="166" tmFilter="0, 0; 0.125,0.2665; 0.25,0.4; 0.375,0.465; 0.5,0.5;  0.625,0.535; 0.75,0.6; 0.875,0.7335; 1,1">
                                          <p:stCondLst>
                                            <p:cond delay="166"/>
                                          </p:stCondLst>
                                        </p:cTn>
                                        <p:tgtEl>
                                          <p:spTgt spid="110595">
                                            <p:txEl>
                                              <p:pRg st="4" end="4"/>
                                            </p:txEl>
                                          </p:spTgt>
                                        </p:tgtEl>
                                        <p:attrNameLst>
                                          <p:attrName>ppt_y</p:attrName>
                                        </p:attrNameLst>
                                      </p:cBhvr>
                                      <p:tavLst>
                                        <p:tav tm="0" fmla="#ppt_y-sin(pi*$)/9">
                                          <p:val>
                                            <p:fltVal val="0"/>
                                          </p:val>
                                        </p:tav>
                                        <p:tav tm="100000">
                                          <p:val>
                                            <p:fltVal val="1"/>
                                          </p:val>
                                        </p:tav>
                                      </p:tavLst>
                                    </p:anim>
                                    <p:anim calcmode="lin" valueType="num">
                                      <p:cBhvr>
                                        <p:cTn id="79" dur="83" tmFilter="0, 0; 0.125,0.2665; 0.25,0.4; 0.375,0.465; 0.5,0.5;  0.625,0.535; 0.75,0.6; 0.875,0.7335; 1,1">
                                          <p:stCondLst>
                                            <p:cond delay="331"/>
                                          </p:stCondLst>
                                        </p:cTn>
                                        <p:tgtEl>
                                          <p:spTgt spid="110595">
                                            <p:txEl>
                                              <p:pRg st="4" end="4"/>
                                            </p:txEl>
                                          </p:spTgt>
                                        </p:tgtEl>
                                        <p:attrNameLst>
                                          <p:attrName>ppt_y</p:attrName>
                                        </p:attrNameLst>
                                      </p:cBhvr>
                                      <p:tavLst>
                                        <p:tav tm="0" fmla="#ppt_y-sin(pi*$)/27">
                                          <p:val>
                                            <p:fltVal val="0"/>
                                          </p:val>
                                        </p:tav>
                                        <p:tav tm="100000">
                                          <p:val>
                                            <p:fltVal val="1"/>
                                          </p:val>
                                        </p:tav>
                                      </p:tavLst>
                                    </p:anim>
                                    <p:anim calcmode="lin" valueType="num">
                                      <p:cBhvr>
                                        <p:cTn id="80" dur="41" tmFilter="0, 0; 0.125,0.2665; 0.25,0.4; 0.375,0.465; 0.5,0.5;  0.625,0.535; 0.75,0.6; 0.875,0.7335; 1,1">
                                          <p:stCondLst>
                                            <p:cond delay="414"/>
                                          </p:stCondLst>
                                        </p:cTn>
                                        <p:tgtEl>
                                          <p:spTgt spid="110595">
                                            <p:txEl>
                                              <p:pRg st="4" end="4"/>
                                            </p:txEl>
                                          </p:spTgt>
                                        </p:tgtEl>
                                        <p:attrNameLst>
                                          <p:attrName>ppt_y</p:attrName>
                                        </p:attrNameLst>
                                      </p:cBhvr>
                                      <p:tavLst>
                                        <p:tav tm="0" fmla="#ppt_y-sin(pi*$)/81">
                                          <p:val>
                                            <p:fltVal val="0"/>
                                          </p:val>
                                        </p:tav>
                                        <p:tav tm="100000">
                                          <p:val>
                                            <p:fltVal val="1"/>
                                          </p:val>
                                        </p:tav>
                                      </p:tavLst>
                                    </p:anim>
                                    <p:animScale>
                                      <p:cBhvr>
                                        <p:cTn id="81" dur="7">
                                          <p:stCondLst>
                                            <p:cond delay="162"/>
                                          </p:stCondLst>
                                        </p:cTn>
                                        <p:tgtEl>
                                          <p:spTgt spid="110595">
                                            <p:txEl>
                                              <p:pRg st="4" end="4"/>
                                            </p:txEl>
                                          </p:spTgt>
                                        </p:tgtEl>
                                      </p:cBhvr>
                                      <p:to x="100000" y="60000"/>
                                    </p:animScale>
                                    <p:animScale>
                                      <p:cBhvr>
                                        <p:cTn id="82" dur="41" decel="50000">
                                          <p:stCondLst>
                                            <p:cond delay="169"/>
                                          </p:stCondLst>
                                        </p:cTn>
                                        <p:tgtEl>
                                          <p:spTgt spid="110595">
                                            <p:txEl>
                                              <p:pRg st="4" end="4"/>
                                            </p:txEl>
                                          </p:spTgt>
                                        </p:tgtEl>
                                      </p:cBhvr>
                                      <p:to x="100000" y="100000"/>
                                    </p:animScale>
                                    <p:animScale>
                                      <p:cBhvr>
                                        <p:cTn id="83" dur="7">
                                          <p:stCondLst>
                                            <p:cond delay="328"/>
                                          </p:stCondLst>
                                        </p:cTn>
                                        <p:tgtEl>
                                          <p:spTgt spid="110595">
                                            <p:txEl>
                                              <p:pRg st="4" end="4"/>
                                            </p:txEl>
                                          </p:spTgt>
                                        </p:tgtEl>
                                      </p:cBhvr>
                                      <p:to x="100000" y="80000"/>
                                    </p:animScale>
                                    <p:animScale>
                                      <p:cBhvr>
                                        <p:cTn id="84" dur="41" decel="50000">
                                          <p:stCondLst>
                                            <p:cond delay="335"/>
                                          </p:stCondLst>
                                        </p:cTn>
                                        <p:tgtEl>
                                          <p:spTgt spid="110595">
                                            <p:txEl>
                                              <p:pRg st="4" end="4"/>
                                            </p:txEl>
                                          </p:spTgt>
                                        </p:tgtEl>
                                      </p:cBhvr>
                                      <p:to x="100000" y="100000"/>
                                    </p:animScale>
                                    <p:animScale>
                                      <p:cBhvr>
                                        <p:cTn id="85" dur="7">
                                          <p:stCondLst>
                                            <p:cond delay="410"/>
                                          </p:stCondLst>
                                        </p:cTn>
                                        <p:tgtEl>
                                          <p:spTgt spid="110595">
                                            <p:txEl>
                                              <p:pRg st="4" end="4"/>
                                            </p:txEl>
                                          </p:spTgt>
                                        </p:tgtEl>
                                      </p:cBhvr>
                                      <p:to x="100000" y="90000"/>
                                    </p:animScale>
                                    <p:animScale>
                                      <p:cBhvr>
                                        <p:cTn id="86" dur="41" decel="50000">
                                          <p:stCondLst>
                                            <p:cond delay="417"/>
                                          </p:stCondLst>
                                        </p:cTn>
                                        <p:tgtEl>
                                          <p:spTgt spid="110595">
                                            <p:txEl>
                                              <p:pRg st="4" end="4"/>
                                            </p:txEl>
                                          </p:spTgt>
                                        </p:tgtEl>
                                      </p:cBhvr>
                                      <p:to x="100000" y="100000"/>
                                    </p:animScale>
                                    <p:animScale>
                                      <p:cBhvr>
                                        <p:cTn id="87" dur="7">
                                          <p:stCondLst>
                                            <p:cond delay="452"/>
                                          </p:stCondLst>
                                        </p:cTn>
                                        <p:tgtEl>
                                          <p:spTgt spid="110595">
                                            <p:txEl>
                                              <p:pRg st="4" end="4"/>
                                            </p:txEl>
                                          </p:spTgt>
                                        </p:tgtEl>
                                      </p:cBhvr>
                                      <p:to x="100000" y="95000"/>
                                    </p:animScale>
                                    <p:animScale>
                                      <p:cBhvr>
                                        <p:cTn id="88" dur="41" decel="50000">
                                          <p:stCondLst>
                                            <p:cond delay="458"/>
                                          </p:stCondLst>
                                        </p:cTn>
                                        <p:tgtEl>
                                          <p:spTgt spid="110595">
                                            <p:txEl>
                                              <p:pRg st="4" end="4"/>
                                            </p:txEl>
                                          </p:spTgt>
                                        </p:tgtEl>
                                      </p:cBhvr>
                                      <p:to x="100000" y="100000"/>
                                    </p:animScale>
                                  </p:childTnLst>
                                </p:cTn>
                              </p:par>
                            </p:childTnLst>
                          </p:cTn>
                        </p:par>
                        <p:par>
                          <p:cTn id="89" fill="hold">
                            <p:stCondLst>
                              <p:cond delay="4000"/>
                            </p:stCondLst>
                            <p:childTnLst>
                              <p:par>
                                <p:cTn id="90" presetID="26" presetClass="entr" presetSubtype="0" fill="hold" nodeType="afterEffect">
                                  <p:stCondLst>
                                    <p:cond delay="0"/>
                                  </p:stCondLst>
                                  <p:childTnLst>
                                    <p:set>
                                      <p:cBhvr>
                                        <p:cTn id="91" dur="1" fill="hold">
                                          <p:stCondLst>
                                            <p:cond delay="0"/>
                                          </p:stCondLst>
                                        </p:cTn>
                                        <p:tgtEl>
                                          <p:spTgt spid="110595">
                                            <p:txEl>
                                              <p:pRg st="5" end="5"/>
                                            </p:txEl>
                                          </p:spTgt>
                                        </p:tgtEl>
                                        <p:attrNameLst>
                                          <p:attrName>style.visibility</p:attrName>
                                        </p:attrNameLst>
                                      </p:cBhvr>
                                      <p:to>
                                        <p:strVal val="visible"/>
                                      </p:to>
                                    </p:set>
                                    <p:animEffect transition="in" filter="wipe(down)">
                                      <p:cBhvr>
                                        <p:cTn id="92" dur="145">
                                          <p:stCondLst>
                                            <p:cond delay="0"/>
                                          </p:stCondLst>
                                        </p:cTn>
                                        <p:tgtEl>
                                          <p:spTgt spid="110595">
                                            <p:txEl>
                                              <p:pRg st="5" end="5"/>
                                            </p:txEl>
                                          </p:spTgt>
                                        </p:tgtEl>
                                      </p:cBhvr>
                                    </p:animEffect>
                                    <p:anim calcmode="lin" valueType="num">
                                      <p:cBhvr>
                                        <p:cTn id="93" dur="456" tmFilter="0,0; 0.14,0.36; 0.43,0.73; 0.71,0.91; 1.0,1.0">
                                          <p:stCondLst>
                                            <p:cond delay="0"/>
                                          </p:stCondLst>
                                        </p:cTn>
                                        <p:tgtEl>
                                          <p:spTgt spid="110595">
                                            <p:txEl>
                                              <p:pRg st="5" end="5"/>
                                            </p:txEl>
                                          </p:spTgt>
                                        </p:tgtEl>
                                        <p:attrNameLst>
                                          <p:attrName>ppt_x</p:attrName>
                                        </p:attrNameLst>
                                      </p:cBhvr>
                                      <p:tavLst>
                                        <p:tav tm="0">
                                          <p:val>
                                            <p:strVal val="#ppt_x-0.25"/>
                                          </p:val>
                                        </p:tav>
                                        <p:tav tm="100000">
                                          <p:val>
                                            <p:strVal val="#ppt_x"/>
                                          </p:val>
                                        </p:tav>
                                      </p:tavLst>
                                    </p:anim>
                                    <p:anim calcmode="lin" valueType="num">
                                      <p:cBhvr>
                                        <p:cTn id="94" dur="166" tmFilter="0.0,0.0; 0.25,0.07; 0.50,0.2; 0.75,0.467; 1.0,1.0">
                                          <p:stCondLst>
                                            <p:cond delay="0"/>
                                          </p:stCondLst>
                                        </p:cTn>
                                        <p:tgtEl>
                                          <p:spTgt spid="110595">
                                            <p:txEl>
                                              <p:pRg st="5" end="5"/>
                                            </p:txEl>
                                          </p:spTgt>
                                        </p:tgtEl>
                                        <p:attrNameLst>
                                          <p:attrName>ppt_y</p:attrName>
                                        </p:attrNameLst>
                                      </p:cBhvr>
                                      <p:tavLst>
                                        <p:tav tm="0" fmla="#ppt_y-sin(pi*$)/3">
                                          <p:val>
                                            <p:fltVal val="0.5"/>
                                          </p:val>
                                        </p:tav>
                                        <p:tav tm="100000">
                                          <p:val>
                                            <p:fltVal val="1"/>
                                          </p:val>
                                        </p:tav>
                                      </p:tavLst>
                                    </p:anim>
                                    <p:anim calcmode="lin" valueType="num">
                                      <p:cBhvr>
                                        <p:cTn id="95" dur="166" tmFilter="0, 0; 0.125,0.2665; 0.25,0.4; 0.375,0.465; 0.5,0.5;  0.625,0.535; 0.75,0.6; 0.875,0.7335; 1,1">
                                          <p:stCondLst>
                                            <p:cond delay="166"/>
                                          </p:stCondLst>
                                        </p:cTn>
                                        <p:tgtEl>
                                          <p:spTgt spid="110595">
                                            <p:txEl>
                                              <p:pRg st="5" end="5"/>
                                            </p:txEl>
                                          </p:spTgt>
                                        </p:tgtEl>
                                        <p:attrNameLst>
                                          <p:attrName>ppt_y</p:attrName>
                                        </p:attrNameLst>
                                      </p:cBhvr>
                                      <p:tavLst>
                                        <p:tav tm="0" fmla="#ppt_y-sin(pi*$)/9">
                                          <p:val>
                                            <p:fltVal val="0"/>
                                          </p:val>
                                        </p:tav>
                                        <p:tav tm="100000">
                                          <p:val>
                                            <p:fltVal val="1"/>
                                          </p:val>
                                        </p:tav>
                                      </p:tavLst>
                                    </p:anim>
                                    <p:anim calcmode="lin" valueType="num">
                                      <p:cBhvr>
                                        <p:cTn id="96" dur="83" tmFilter="0, 0; 0.125,0.2665; 0.25,0.4; 0.375,0.465; 0.5,0.5;  0.625,0.535; 0.75,0.6; 0.875,0.7335; 1,1">
                                          <p:stCondLst>
                                            <p:cond delay="331"/>
                                          </p:stCondLst>
                                        </p:cTn>
                                        <p:tgtEl>
                                          <p:spTgt spid="110595">
                                            <p:txEl>
                                              <p:pRg st="5" end="5"/>
                                            </p:txEl>
                                          </p:spTgt>
                                        </p:tgtEl>
                                        <p:attrNameLst>
                                          <p:attrName>ppt_y</p:attrName>
                                        </p:attrNameLst>
                                      </p:cBhvr>
                                      <p:tavLst>
                                        <p:tav tm="0" fmla="#ppt_y-sin(pi*$)/27">
                                          <p:val>
                                            <p:fltVal val="0"/>
                                          </p:val>
                                        </p:tav>
                                        <p:tav tm="100000">
                                          <p:val>
                                            <p:fltVal val="1"/>
                                          </p:val>
                                        </p:tav>
                                      </p:tavLst>
                                    </p:anim>
                                    <p:anim calcmode="lin" valueType="num">
                                      <p:cBhvr>
                                        <p:cTn id="97" dur="41" tmFilter="0, 0; 0.125,0.2665; 0.25,0.4; 0.375,0.465; 0.5,0.5;  0.625,0.535; 0.75,0.6; 0.875,0.7335; 1,1">
                                          <p:stCondLst>
                                            <p:cond delay="414"/>
                                          </p:stCondLst>
                                        </p:cTn>
                                        <p:tgtEl>
                                          <p:spTgt spid="110595">
                                            <p:txEl>
                                              <p:pRg st="5" end="5"/>
                                            </p:txEl>
                                          </p:spTgt>
                                        </p:tgtEl>
                                        <p:attrNameLst>
                                          <p:attrName>ppt_y</p:attrName>
                                        </p:attrNameLst>
                                      </p:cBhvr>
                                      <p:tavLst>
                                        <p:tav tm="0" fmla="#ppt_y-sin(pi*$)/81">
                                          <p:val>
                                            <p:fltVal val="0"/>
                                          </p:val>
                                        </p:tav>
                                        <p:tav tm="100000">
                                          <p:val>
                                            <p:fltVal val="1"/>
                                          </p:val>
                                        </p:tav>
                                      </p:tavLst>
                                    </p:anim>
                                    <p:animScale>
                                      <p:cBhvr>
                                        <p:cTn id="98" dur="7">
                                          <p:stCondLst>
                                            <p:cond delay="162"/>
                                          </p:stCondLst>
                                        </p:cTn>
                                        <p:tgtEl>
                                          <p:spTgt spid="110595">
                                            <p:txEl>
                                              <p:pRg st="5" end="5"/>
                                            </p:txEl>
                                          </p:spTgt>
                                        </p:tgtEl>
                                      </p:cBhvr>
                                      <p:to x="100000" y="60000"/>
                                    </p:animScale>
                                    <p:animScale>
                                      <p:cBhvr>
                                        <p:cTn id="99" dur="41" decel="50000">
                                          <p:stCondLst>
                                            <p:cond delay="169"/>
                                          </p:stCondLst>
                                        </p:cTn>
                                        <p:tgtEl>
                                          <p:spTgt spid="110595">
                                            <p:txEl>
                                              <p:pRg st="5" end="5"/>
                                            </p:txEl>
                                          </p:spTgt>
                                        </p:tgtEl>
                                      </p:cBhvr>
                                      <p:to x="100000" y="100000"/>
                                    </p:animScale>
                                    <p:animScale>
                                      <p:cBhvr>
                                        <p:cTn id="100" dur="7">
                                          <p:stCondLst>
                                            <p:cond delay="328"/>
                                          </p:stCondLst>
                                        </p:cTn>
                                        <p:tgtEl>
                                          <p:spTgt spid="110595">
                                            <p:txEl>
                                              <p:pRg st="5" end="5"/>
                                            </p:txEl>
                                          </p:spTgt>
                                        </p:tgtEl>
                                      </p:cBhvr>
                                      <p:to x="100000" y="80000"/>
                                    </p:animScale>
                                    <p:animScale>
                                      <p:cBhvr>
                                        <p:cTn id="101" dur="41" decel="50000">
                                          <p:stCondLst>
                                            <p:cond delay="335"/>
                                          </p:stCondLst>
                                        </p:cTn>
                                        <p:tgtEl>
                                          <p:spTgt spid="110595">
                                            <p:txEl>
                                              <p:pRg st="5" end="5"/>
                                            </p:txEl>
                                          </p:spTgt>
                                        </p:tgtEl>
                                      </p:cBhvr>
                                      <p:to x="100000" y="100000"/>
                                    </p:animScale>
                                    <p:animScale>
                                      <p:cBhvr>
                                        <p:cTn id="102" dur="7">
                                          <p:stCondLst>
                                            <p:cond delay="410"/>
                                          </p:stCondLst>
                                        </p:cTn>
                                        <p:tgtEl>
                                          <p:spTgt spid="110595">
                                            <p:txEl>
                                              <p:pRg st="5" end="5"/>
                                            </p:txEl>
                                          </p:spTgt>
                                        </p:tgtEl>
                                      </p:cBhvr>
                                      <p:to x="100000" y="90000"/>
                                    </p:animScale>
                                    <p:animScale>
                                      <p:cBhvr>
                                        <p:cTn id="103" dur="41" decel="50000">
                                          <p:stCondLst>
                                            <p:cond delay="417"/>
                                          </p:stCondLst>
                                        </p:cTn>
                                        <p:tgtEl>
                                          <p:spTgt spid="110595">
                                            <p:txEl>
                                              <p:pRg st="5" end="5"/>
                                            </p:txEl>
                                          </p:spTgt>
                                        </p:tgtEl>
                                      </p:cBhvr>
                                      <p:to x="100000" y="100000"/>
                                    </p:animScale>
                                    <p:animScale>
                                      <p:cBhvr>
                                        <p:cTn id="104" dur="7">
                                          <p:stCondLst>
                                            <p:cond delay="452"/>
                                          </p:stCondLst>
                                        </p:cTn>
                                        <p:tgtEl>
                                          <p:spTgt spid="110595">
                                            <p:txEl>
                                              <p:pRg st="5" end="5"/>
                                            </p:txEl>
                                          </p:spTgt>
                                        </p:tgtEl>
                                      </p:cBhvr>
                                      <p:to x="100000" y="95000"/>
                                    </p:animScale>
                                    <p:animScale>
                                      <p:cBhvr>
                                        <p:cTn id="105" dur="41" decel="50000">
                                          <p:stCondLst>
                                            <p:cond delay="458"/>
                                          </p:stCondLst>
                                        </p:cTn>
                                        <p:tgtEl>
                                          <p:spTgt spid="110595">
                                            <p:txEl>
                                              <p:pRg st="5" end="5"/>
                                            </p:txEl>
                                          </p:spTgt>
                                        </p:tgtEl>
                                      </p:cBhvr>
                                      <p:to x="100000" y="100000"/>
                                    </p:animScale>
                                  </p:childTnLst>
                                </p:cTn>
                              </p:par>
                            </p:childTnLst>
                          </p:cTn>
                        </p:par>
                        <p:par>
                          <p:cTn id="106" fill="hold">
                            <p:stCondLst>
                              <p:cond delay="4500"/>
                            </p:stCondLst>
                            <p:childTnLst>
                              <p:par>
                                <p:cTn id="107" presetID="26" presetClass="entr" presetSubtype="0" fill="hold" nodeType="afterEffect">
                                  <p:stCondLst>
                                    <p:cond delay="0"/>
                                  </p:stCondLst>
                                  <p:childTnLst>
                                    <p:set>
                                      <p:cBhvr>
                                        <p:cTn id="108" dur="1" fill="hold">
                                          <p:stCondLst>
                                            <p:cond delay="0"/>
                                          </p:stCondLst>
                                        </p:cTn>
                                        <p:tgtEl>
                                          <p:spTgt spid="110595">
                                            <p:txEl>
                                              <p:pRg st="6" end="6"/>
                                            </p:txEl>
                                          </p:spTgt>
                                        </p:tgtEl>
                                        <p:attrNameLst>
                                          <p:attrName>style.visibility</p:attrName>
                                        </p:attrNameLst>
                                      </p:cBhvr>
                                      <p:to>
                                        <p:strVal val="visible"/>
                                      </p:to>
                                    </p:set>
                                    <p:animEffect transition="in" filter="wipe(down)">
                                      <p:cBhvr>
                                        <p:cTn id="109" dur="145">
                                          <p:stCondLst>
                                            <p:cond delay="0"/>
                                          </p:stCondLst>
                                        </p:cTn>
                                        <p:tgtEl>
                                          <p:spTgt spid="110595">
                                            <p:txEl>
                                              <p:pRg st="6" end="6"/>
                                            </p:txEl>
                                          </p:spTgt>
                                        </p:tgtEl>
                                      </p:cBhvr>
                                    </p:animEffect>
                                    <p:anim calcmode="lin" valueType="num">
                                      <p:cBhvr>
                                        <p:cTn id="110" dur="456" tmFilter="0,0; 0.14,0.36; 0.43,0.73; 0.71,0.91; 1.0,1.0">
                                          <p:stCondLst>
                                            <p:cond delay="0"/>
                                          </p:stCondLst>
                                        </p:cTn>
                                        <p:tgtEl>
                                          <p:spTgt spid="110595">
                                            <p:txEl>
                                              <p:pRg st="6" end="6"/>
                                            </p:txEl>
                                          </p:spTgt>
                                        </p:tgtEl>
                                        <p:attrNameLst>
                                          <p:attrName>ppt_x</p:attrName>
                                        </p:attrNameLst>
                                      </p:cBhvr>
                                      <p:tavLst>
                                        <p:tav tm="0">
                                          <p:val>
                                            <p:strVal val="#ppt_x-0.25"/>
                                          </p:val>
                                        </p:tav>
                                        <p:tav tm="100000">
                                          <p:val>
                                            <p:strVal val="#ppt_x"/>
                                          </p:val>
                                        </p:tav>
                                      </p:tavLst>
                                    </p:anim>
                                    <p:anim calcmode="lin" valueType="num">
                                      <p:cBhvr>
                                        <p:cTn id="111" dur="166" tmFilter="0.0,0.0; 0.25,0.07; 0.50,0.2; 0.75,0.467; 1.0,1.0">
                                          <p:stCondLst>
                                            <p:cond delay="0"/>
                                          </p:stCondLst>
                                        </p:cTn>
                                        <p:tgtEl>
                                          <p:spTgt spid="110595">
                                            <p:txEl>
                                              <p:pRg st="6" end="6"/>
                                            </p:txEl>
                                          </p:spTgt>
                                        </p:tgtEl>
                                        <p:attrNameLst>
                                          <p:attrName>ppt_y</p:attrName>
                                        </p:attrNameLst>
                                      </p:cBhvr>
                                      <p:tavLst>
                                        <p:tav tm="0" fmla="#ppt_y-sin(pi*$)/3">
                                          <p:val>
                                            <p:fltVal val="0.5"/>
                                          </p:val>
                                        </p:tav>
                                        <p:tav tm="100000">
                                          <p:val>
                                            <p:fltVal val="1"/>
                                          </p:val>
                                        </p:tav>
                                      </p:tavLst>
                                    </p:anim>
                                    <p:anim calcmode="lin" valueType="num">
                                      <p:cBhvr>
                                        <p:cTn id="112" dur="166" tmFilter="0, 0; 0.125,0.2665; 0.25,0.4; 0.375,0.465; 0.5,0.5;  0.625,0.535; 0.75,0.6; 0.875,0.7335; 1,1">
                                          <p:stCondLst>
                                            <p:cond delay="166"/>
                                          </p:stCondLst>
                                        </p:cTn>
                                        <p:tgtEl>
                                          <p:spTgt spid="110595">
                                            <p:txEl>
                                              <p:pRg st="6" end="6"/>
                                            </p:txEl>
                                          </p:spTgt>
                                        </p:tgtEl>
                                        <p:attrNameLst>
                                          <p:attrName>ppt_y</p:attrName>
                                        </p:attrNameLst>
                                      </p:cBhvr>
                                      <p:tavLst>
                                        <p:tav tm="0" fmla="#ppt_y-sin(pi*$)/9">
                                          <p:val>
                                            <p:fltVal val="0"/>
                                          </p:val>
                                        </p:tav>
                                        <p:tav tm="100000">
                                          <p:val>
                                            <p:fltVal val="1"/>
                                          </p:val>
                                        </p:tav>
                                      </p:tavLst>
                                    </p:anim>
                                    <p:anim calcmode="lin" valueType="num">
                                      <p:cBhvr>
                                        <p:cTn id="113" dur="83" tmFilter="0, 0; 0.125,0.2665; 0.25,0.4; 0.375,0.465; 0.5,0.5;  0.625,0.535; 0.75,0.6; 0.875,0.7335; 1,1">
                                          <p:stCondLst>
                                            <p:cond delay="331"/>
                                          </p:stCondLst>
                                        </p:cTn>
                                        <p:tgtEl>
                                          <p:spTgt spid="110595">
                                            <p:txEl>
                                              <p:pRg st="6" end="6"/>
                                            </p:txEl>
                                          </p:spTgt>
                                        </p:tgtEl>
                                        <p:attrNameLst>
                                          <p:attrName>ppt_y</p:attrName>
                                        </p:attrNameLst>
                                      </p:cBhvr>
                                      <p:tavLst>
                                        <p:tav tm="0" fmla="#ppt_y-sin(pi*$)/27">
                                          <p:val>
                                            <p:fltVal val="0"/>
                                          </p:val>
                                        </p:tav>
                                        <p:tav tm="100000">
                                          <p:val>
                                            <p:fltVal val="1"/>
                                          </p:val>
                                        </p:tav>
                                      </p:tavLst>
                                    </p:anim>
                                    <p:anim calcmode="lin" valueType="num">
                                      <p:cBhvr>
                                        <p:cTn id="114" dur="41" tmFilter="0, 0; 0.125,0.2665; 0.25,0.4; 0.375,0.465; 0.5,0.5;  0.625,0.535; 0.75,0.6; 0.875,0.7335; 1,1">
                                          <p:stCondLst>
                                            <p:cond delay="414"/>
                                          </p:stCondLst>
                                        </p:cTn>
                                        <p:tgtEl>
                                          <p:spTgt spid="110595">
                                            <p:txEl>
                                              <p:pRg st="6" end="6"/>
                                            </p:txEl>
                                          </p:spTgt>
                                        </p:tgtEl>
                                        <p:attrNameLst>
                                          <p:attrName>ppt_y</p:attrName>
                                        </p:attrNameLst>
                                      </p:cBhvr>
                                      <p:tavLst>
                                        <p:tav tm="0" fmla="#ppt_y-sin(pi*$)/81">
                                          <p:val>
                                            <p:fltVal val="0"/>
                                          </p:val>
                                        </p:tav>
                                        <p:tav tm="100000">
                                          <p:val>
                                            <p:fltVal val="1"/>
                                          </p:val>
                                        </p:tav>
                                      </p:tavLst>
                                    </p:anim>
                                    <p:animScale>
                                      <p:cBhvr>
                                        <p:cTn id="115" dur="7">
                                          <p:stCondLst>
                                            <p:cond delay="162"/>
                                          </p:stCondLst>
                                        </p:cTn>
                                        <p:tgtEl>
                                          <p:spTgt spid="110595">
                                            <p:txEl>
                                              <p:pRg st="6" end="6"/>
                                            </p:txEl>
                                          </p:spTgt>
                                        </p:tgtEl>
                                      </p:cBhvr>
                                      <p:to x="100000" y="60000"/>
                                    </p:animScale>
                                    <p:animScale>
                                      <p:cBhvr>
                                        <p:cTn id="116" dur="41" decel="50000">
                                          <p:stCondLst>
                                            <p:cond delay="169"/>
                                          </p:stCondLst>
                                        </p:cTn>
                                        <p:tgtEl>
                                          <p:spTgt spid="110595">
                                            <p:txEl>
                                              <p:pRg st="6" end="6"/>
                                            </p:txEl>
                                          </p:spTgt>
                                        </p:tgtEl>
                                      </p:cBhvr>
                                      <p:to x="100000" y="100000"/>
                                    </p:animScale>
                                    <p:animScale>
                                      <p:cBhvr>
                                        <p:cTn id="117" dur="7">
                                          <p:stCondLst>
                                            <p:cond delay="328"/>
                                          </p:stCondLst>
                                        </p:cTn>
                                        <p:tgtEl>
                                          <p:spTgt spid="110595">
                                            <p:txEl>
                                              <p:pRg st="6" end="6"/>
                                            </p:txEl>
                                          </p:spTgt>
                                        </p:tgtEl>
                                      </p:cBhvr>
                                      <p:to x="100000" y="80000"/>
                                    </p:animScale>
                                    <p:animScale>
                                      <p:cBhvr>
                                        <p:cTn id="118" dur="41" decel="50000">
                                          <p:stCondLst>
                                            <p:cond delay="335"/>
                                          </p:stCondLst>
                                        </p:cTn>
                                        <p:tgtEl>
                                          <p:spTgt spid="110595">
                                            <p:txEl>
                                              <p:pRg st="6" end="6"/>
                                            </p:txEl>
                                          </p:spTgt>
                                        </p:tgtEl>
                                      </p:cBhvr>
                                      <p:to x="100000" y="100000"/>
                                    </p:animScale>
                                    <p:animScale>
                                      <p:cBhvr>
                                        <p:cTn id="119" dur="7">
                                          <p:stCondLst>
                                            <p:cond delay="410"/>
                                          </p:stCondLst>
                                        </p:cTn>
                                        <p:tgtEl>
                                          <p:spTgt spid="110595">
                                            <p:txEl>
                                              <p:pRg st="6" end="6"/>
                                            </p:txEl>
                                          </p:spTgt>
                                        </p:tgtEl>
                                      </p:cBhvr>
                                      <p:to x="100000" y="90000"/>
                                    </p:animScale>
                                    <p:animScale>
                                      <p:cBhvr>
                                        <p:cTn id="120" dur="41" decel="50000">
                                          <p:stCondLst>
                                            <p:cond delay="417"/>
                                          </p:stCondLst>
                                        </p:cTn>
                                        <p:tgtEl>
                                          <p:spTgt spid="110595">
                                            <p:txEl>
                                              <p:pRg st="6" end="6"/>
                                            </p:txEl>
                                          </p:spTgt>
                                        </p:tgtEl>
                                      </p:cBhvr>
                                      <p:to x="100000" y="100000"/>
                                    </p:animScale>
                                    <p:animScale>
                                      <p:cBhvr>
                                        <p:cTn id="121" dur="7">
                                          <p:stCondLst>
                                            <p:cond delay="452"/>
                                          </p:stCondLst>
                                        </p:cTn>
                                        <p:tgtEl>
                                          <p:spTgt spid="110595">
                                            <p:txEl>
                                              <p:pRg st="6" end="6"/>
                                            </p:txEl>
                                          </p:spTgt>
                                        </p:tgtEl>
                                      </p:cBhvr>
                                      <p:to x="100000" y="95000"/>
                                    </p:animScale>
                                    <p:animScale>
                                      <p:cBhvr>
                                        <p:cTn id="122" dur="41" decel="50000">
                                          <p:stCondLst>
                                            <p:cond delay="458"/>
                                          </p:stCondLst>
                                        </p:cTn>
                                        <p:tgtEl>
                                          <p:spTgt spid="110595">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5" name="图片 2253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7826" name="标题 22529"/>
          <p:cNvSpPr>
            <a:spLocks noGrp="1"/>
          </p:cNvSpPr>
          <p:nvPr>
            <p:ph type="title"/>
          </p:nvPr>
        </p:nvSpPr>
        <p:spPr>
          <a:xfrm>
            <a:off x="468313" y="1052513"/>
            <a:ext cx="8229600" cy="854075"/>
          </a:xfrm>
        </p:spPr>
        <p:txBody>
          <a:bodyPr anchor="ctr"/>
          <a:lstStyle/>
          <a:p>
            <a:pPr algn="l"/>
            <a:r>
              <a:rPr lang="zh-CN" altLang="en-US" sz="3000" b="1" dirty="0">
                <a:solidFill>
                  <a:srgbClr val="3333FF"/>
                </a:solidFill>
              </a:rPr>
              <a:t>八是</a:t>
            </a:r>
            <a:r>
              <a:rPr lang="en-US" altLang="zh-CN" sz="3000" b="1" dirty="0">
                <a:solidFill>
                  <a:srgbClr val="3333FF"/>
                </a:solidFill>
              </a:rPr>
              <a:t>“</a:t>
            </a:r>
            <a:r>
              <a:rPr lang="zh-CN" altLang="en-US" sz="3000" b="1" dirty="0">
                <a:solidFill>
                  <a:srgbClr val="3333FF"/>
                </a:solidFill>
              </a:rPr>
              <a:t>完成研究任务的可行性分析”如何着手？</a:t>
            </a:r>
            <a:endParaRPr lang="zh-CN" altLang="en-US" sz="3000" b="1" dirty="0">
              <a:solidFill>
                <a:srgbClr val="3333FF"/>
              </a:solidFill>
            </a:endParaRPr>
          </a:p>
        </p:txBody>
      </p:sp>
      <p:sp>
        <p:nvSpPr>
          <p:cNvPr id="22531" name="内容占位符 22530"/>
          <p:cNvSpPr>
            <a:spLocks noGrp="1"/>
          </p:cNvSpPr>
          <p:nvPr>
            <p:ph idx="1"/>
          </p:nvPr>
        </p:nvSpPr>
        <p:spPr>
          <a:xfrm>
            <a:off x="457200" y="2060575"/>
            <a:ext cx="8229600" cy="4065588"/>
          </a:xfrm>
        </p:spPr>
        <p:txBody>
          <a:bodyPr anchor="t"/>
          <a:lstStyle/>
          <a:p>
            <a:pPr>
              <a:lnSpc>
                <a:spcPct val="13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课题组核心成员的学术或学科背景、研究经历、研究能力、研究成果；</a:t>
            </a:r>
            <a:endParaRPr lang="zh-CN" altLang="en-US" sz="2600" b="1" dirty="0">
              <a:latin typeface="宋体" panose="02010600030101010101" pitchFamily="2" charset="-122"/>
            </a:endParaRPr>
          </a:p>
          <a:p>
            <a:pPr>
              <a:lnSpc>
                <a:spcPct val="13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围绕本课题所开展的前期准备工作，包括文献搜集工作、调研工作等；</a:t>
            </a:r>
            <a:endParaRPr lang="zh-CN" altLang="en-US" sz="2600" b="1" dirty="0">
              <a:latin typeface="宋体" panose="02010600030101010101" pitchFamily="2" charset="-122"/>
            </a:endParaRPr>
          </a:p>
          <a:p>
            <a:pPr>
              <a:lnSpc>
                <a:spcPct val="13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完成研究任务的保障条件，包括研究资料的获得、研究经费的筹措、研究时间的保障等。</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1000" fill="hold"/>
                                        <p:tgtEl>
                                          <p:spTgt spid="22531">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2531">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22531">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p:cTn id="13" dur="1000" fill="hold"/>
                                        <p:tgtEl>
                                          <p:spTgt spid="22531">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22531">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22531">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22531">
                                            <p:txEl>
                                              <p:pRg st="1" end="1"/>
                                            </p:txEl>
                                          </p:spTgt>
                                        </p:tgtEl>
                                      </p:cBhvr>
                                    </p:animEffect>
                                  </p:childTnLst>
                                </p:cTn>
                              </p:par>
                              <p:par>
                                <p:cTn id="17" presetID="48" presetClass="entr" presetSubtype="0" accel="50000" fill="hold" nodeType="with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p:cTn id="19" dur="1000" fill="hold"/>
                                        <p:tgtEl>
                                          <p:spTgt spid="22531">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22531">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22531">
                                            <p:txEl>
                                              <p:pRg st="2" end="2"/>
                                            </p:txEl>
                                          </p:spTgt>
                                        </p:tgtEl>
                                        <p:attrNameLst>
                                          <p:attrName>ppt_y</p:attrName>
                                        </p:attrNameLst>
                                      </p:cBhvr>
                                      <p:tavLst>
                                        <p:tav tm="0">
                                          <p:val>
                                            <p:strVal val="#ppt_y"/>
                                          </p:val>
                                        </p:tav>
                                        <p:tav tm="100000">
                                          <p:val>
                                            <p:strVal val="#ppt_y"/>
                                          </p:val>
                                        </p:tav>
                                      </p:tavLst>
                                    </p:anim>
                                    <p:animEffect transition="in" filter="fade">
                                      <p:cBhvr>
                                        <p:cTn id="22" dur="10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315913" y="736600"/>
            <a:ext cx="8723313" cy="4225196"/>
          </a:xfrm>
          <a:prstGeom prst="rect">
            <a:avLst/>
          </a:prstGeom>
          <a:noFill/>
        </p:spPr>
        <p:txBody>
          <a:bodyPr wrap="square" rtlCol="0">
            <a:spAutoFit/>
          </a:bodyPr>
          <a:lstStyle/>
          <a:p>
            <a:pPr algn="l" fontAlgn="base"/>
            <a:r>
              <a:rPr lang="zh-CN" altLang="en-US" sz="3200" b="1" strike="noStrike" noProof="1">
                <a:solidFill>
                  <a:srgbClr val="FF33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一线教师对课题研究存在以下认识和感受</a:t>
            </a:r>
            <a:endParaRPr lang="zh-CN" altLang="en-US" sz="3200" b="1" strike="noStrike" noProof="1">
              <a:solidFill>
                <a:srgbClr val="FF33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endParaRPr lang="zh-CN" altLang="en-US" sz="3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lnSpc>
                <a:spcPct val="150000"/>
              </a:lnSpc>
            </a:pP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神秘</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可望而不可及</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只有专家才能做</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lnSpc>
                <a:spcPct val="150000"/>
              </a:lnSpc>
            </a:pP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繁忙</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整天忙于上课</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批发作业</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没有时间</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lnSpc>
                <a:spcPct val="150000"/>
              </a:lnSpc>
            </a:pP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无奈</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有科研热情</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但苦于找不到课题</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lnSpc>
                <a:spcPct val="150000"/>
              </a:lnSpc>
            </a:pP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头痛</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不知从何下手</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缺乏实用的科研方法</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a:p>
            <a:pPr algn="l" fontAlgn="base">
              <a:lnSpc>
                <a:spcPct val="150000"/>
              </a:lnSpc>
            </a:pP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无用</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为了研究而研究</a:t>
            </a:r>
            <a:r>
              <a:rPr lang="en-US" altLang="zh-CN"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研究成果对实践没有指导意义</a:t>
            </a:r>
            <a:endParaRPr lang="zh-CN" altLang="en-US" sz="28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49" name="图片 103426"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03426" name="标题 103425"/>
          <p:cNvSpPr>
            <a:spLocks noGrp="1"/>
          </p:cNvSpPr>
          <p:nvPr>
            <p:ph type="ctrTitle"/>
          </p:nvPr>
        </p:nvSpPr>
        <p:spPr>
          <a:xfrm>
            <a:off x="685800" y="2130425"/>
            <a:ext cx="7772400" cy="1470025"/>
          </a:xfrm>
          <a:solidFill>
            <a:srgbClr val="CCFFCC">
              <a:alpha val="100000"/>
            </a:srgbClr>
          </a:solidFill>
        </p:spPr>
        <p:txBody>
          <a:bodyPr anchor="ctr"/>
          <a:lstStyle/>
          <a:p>
            <a:pPr defTabSz="914400" fontAlgn="base"/>
            <a:r>
              <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rPr>
              <a:t>三）开题论证</a:t>
            </a:r>
            <a:endPar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3" name="图片 2457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9874" name="标题 24577"/>
          <p:cNvSpPr>
            <a:spLocks noGrp="1"/>
          </p:cNvSpPr>
          <p:nvPr>
            <p:ph type="title"/>
          </p:nvPr>
        </p:nvSpPr>
        <p:spPr>
          <a:xfrm>
            <a:off x="611188" y="1125538"/>
            <a:ext cx="8229600" cy="941387"/>
          </a:xfrm>
        </p:spPr>
        <p:txBody>
          <a:bodyPr anchor="ctr"/>
          <a:lstStyle/>
          <a:p>
            <a:pPr algn="l"/>
            <a:r>
              <a:rPr lang="zh-CN" altLang="en-US" sz="3000" b="1" dirty="0">
                <a:solidFill>
                  <a:srgbClr val="3333FF"/>
                </a:solidFill>
              </a:rPr>
              <a:t>开题需要提交哪些材料？</a:t>
            </a:r>
            <a:r>
              <a:rPr lang="zh-CN" altLang="en-US" dirty="0"/>
              <a:t> </a:t>
            </a:r>
            <a:endParaRPr lang="zh-CN" altLang="en-US" dirty="0"/>
          </a:p>
        </p:txBody>
      </p:sp>
      <p:sp>
        <p:nvSpPr>
          <p:cNvPr id="24579" name="内容占位符 24578"/>
          <p:cNvSpPr>
            <a:spLocks noGrp="1"/>
          </p:cNvSpPr>
          <p:nvPr>
            <p:ph idx="1"/>
          </p:nvPr>
        </p:nvSpPr>
        <p:spPr>
          <a:xfrm>
            <a:off x="457200" y="2060575"/>
            <a:ext cx="8229600" cy="4065588"/>
          </a:xfrm>
        </p:spPr>
        <p:txBody>
          <a:bodyPr anchor="t"/>
          <a:lstStyle/>
          <a:p>
            <a:pPr>
              <a:lnSpc>
                <a:spcPct val="140000"/>
              </a:lnSpc>
            </a:pPr>
            <a:r>
              <a:rPr lang="zh-CN" altLang="en-US" sz="2600" b="1" dirty="0">
                <a:latin typeface="宋体" panose="02010600030101010101" pitchFamily="2" charset="-122"/>
              </a:rPr>
              <a:t>需要提交</a:t>
            </a:r>
            <a:r>
              <a:rPr lang="en-US" altLang="zh-CN" sz="2600" b="1" dirty="0">
                <a:latin typeface="宋体" panose="02010600030101010101" pitchFamily="2" charset="-122"/>
              </a:rPr>
              <a:t>《</a:t>
            </a:r>
            <a:r>
              <a:rPr lang="zh-CN" altLang="en-US" sz="2600" b="1" dirty="0">
                <a:latin typeface="宋体" panose="02010600030101010101" pitchFamily="2" charset="-122"/>
              </a:rPr>
              <a:t>申报评审书</a:t>
            </a:r>
            <a:r>
              <a:rPr lang="en-US" altLang="zh-CN" sz="2600" b="1" dirty="0">
                <a:latin typeface="宋体" panose="02010600030101010101" pitchFamily="2" charset="-122"/>
              </a:rPr>
              <a:t>》</a:t>
            </a:r>
            <a:r>
              <a:rPr lang="zh-CN" altLang="en-US" sz="2600" b="1" dirty="0">
                <a:latin typeface="宋体" panose="02010600030101010101" pitchFamily="2" charset="-122"/>
              </a:rPr>
              <a:t>、开题报告、课题立项通知书等相关材料，还可以提供文献综述或文献目录索引等，但要与开题报告相区分。根据课题研究的实际情况，还可以提供</a:t>
            </a:r>
            <a:r>
              <a:rPr lang="en-US" altLang="zh-CN" sz="2600" b="1" dirty="0">
                <a:latin typeface="宋体" panose="02010600030101010101" pitchFamily="2" charset="-122"/>
              </a:rPr>
              <a:t>1-2</a:t>
            </a:r>
            <a:r>
              <a:rPr lang="zh-CN" altLang="en-US" sz="2600" b="1" dirty="0">
                <a:latin typeface="宋体" panose="02010600030101010101" pitchFamily="2" charset="-122"/>
              </a:rPr>
              <a:t>个子课题研究的实施方案。</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checkerboard(across)">
                                      <p:cBhvr>
                                        <p:cTn id="7" dur="10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7" name="图片 2662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0898" name="标题 26625"/>
          <p:cNvSpPr>
            <a:spLocks noGrp="1"/>
          </p:cNvSpPr>
          <p:nvPr>
            <p:ph type="title"/>
          </p:nvPr>
        </p:nvSpPr>
        <p:spPr>
          <a:xfrm>
            <a:off x="457200" y="765175"/>
            <a:ext cx="8229600" cy="652463"/>
          </a:xfrm>
        </p:spPr>
        <p:txBody>
          <a:bodyPr anchor="ctr"/>
          <a:lstStyle/>
          <a:p>
            <a:pPr algn="l"/>
            <a:r>
              <a:rPr lang="zh-CN" altLang="en-US" sz="3000" b="1" dirty="0">
                <a:solidFill>
                  <a:srgbClr val="3333FF"/>
                </a:solidFill>
                <a:latin typeface="宋体" panose="02010600030101010101" pitchFamily="2" charset="-122"/>
              </a:rPr>
              <a:t>开题论证的一般程序是什么</a:t>
            </a:r>
            <a:r>
              <a:rPr lang="en-US" altLang="zh-CN" sz="3000" b="1">
                <a:solidFill>
                  <a:srgbClr val="3333FF"/>
                </a:solidFill>
                <a:latin typeface="宋体" panose="02010600030101010101" pitchFamily="2" charset="-122"/>
              </a:rPr>
              <a:t>?</a:t>
            </a:r>
            <a:endParaRPr lang="en-US" altLang="zh-CN" sz="3000" b="1">
              <a:solidFill>
                <a:srgbClr val="3333FF"/>
              </a:solidFill>
              <a:latin typeface="宋体" panose="02010600030101010101" pitchFamily="2" charset="-122"/>
            </a:endParaRPr>
          </a:p>
        </p:txBody>
      </p:sp>
      <p:sp>
        <p:nvSpPr>
          <p:cNvPr id="26627" name="内容占位符 26626"/>
          <p:cNvSpPr>
            <a:spLocks noGrp="1"/>
          </p:cNvSpPr>
          <p:nvPr>
            <p:ph idx="1"/>
          </p:nvPr>
        </p:nvSpPr>
        <p:spPr/>
        <p:txBody>
          <a:bodyPr anchor="t"/>
          <a:lstStyle/>
          <a:p>
            <a:pPr fontAlgn="t">
              <a:buNone/>
            </a:pPr>
            <a:r>
              <a:rPr lang="en-US" altLang="zh-CN" sz="2600" b="1" dirty="0">
                <a:latin typeface="宋体" panose="02010600030101010101" pitchFamily="2" charset="-122"/>
              </a:rPr>
              <a:t> 1.</a:t>
            </a:r>
            <a:r>
              <a:rPr lang="zh-CN" altLang="en-US" sz="2600" b="1" dirty="0">
                <a:latin typeface="宋体" panose="02010600030101010101" pitchFamily="2" charset="-122"/>
              </a:rPr>
              <a:t>宣读立项通知书；</a:t>
            </a:r>
            <a:endParaRPr lang="zh-CN" altLang="en-US" sz="2600" b="1" dirty="0">
              <a:latin typeface="宋体" panose="02010600030101010101" pitchFamily="2" charset="-122"/>
            </a:endParaRPr>
          </a:p>
          <a:p>
            <a:pPr fontAlgn="t">
              <a:buNone/>
            </a:pPr>
            <a:r>
              <a:rPr lang="zh-CN" altLang="en-US" sz="2600" b="1" dirty="0">
                <a:latin typeface="宋体" panose="02010600030101010101" pitchFamily="2" charset="-122"/>
              </a:rPr>
              <a:t> </a:t>
            </a:r>
            <a:r>
              <a:rPr lang="en-US" altLang="zh-CN" sz="2600" b="1" dirty="0">
                <a:latin typeface="宋体" panose="02010600030101010101" pitchFamily="2" charset="-122"/>
              </a:rPr>
              <a:t>2.</a:t>
            </a:r>
            <a:r>
              <a:rPr lang="zh-CN" altLang="en-US" sz="2600" b="1" dirty="0">
                <a:latin typeface="宋体" panose="02010600030101010101" pitchFamily="2" charset="-122"/>
              </a:rPr>
              <a:t>课题主持人陈述课题研究背景；</a:t>
            </a:r>
            <a:endParaRPr lang="zh-CN" altLang="en-US" sz="2600" b="1" dirty="0">
              <a:latin typeface="宋体" panose="02010600030101010101" pitchFamily="2" charset="-122"/>
            </a:endParaRPr>
          </a:p>
          <a:p>
            <a:pPr fontAlgn="t">
              <a:buNone/>
            </a:pPr>
            <a:r>
              <a:rPr lang="zh-CN" altLang="en-US" sz="2600" b="1" dirty="0">
                <a:latin typeface="宋体" panose="02010600030101010101" pitchFamily="2" charset="-122"/>
              </a:rPr>
              <a:t> </a:t>
            </a:r>
            <a:r>
              <a:rPr lang="en-US" altLang="zh-CN" sz="2600" b="1" dirty="0">
                <a:latin typeface="宋体" panose="02010600030101010101" pitchFamily="2" charset="-122"/>
              </a:rPr>
              <a:t>3.</a:t>
            </a:r>
            <a:r>
              <a:rPr lang="zh-CN" altLang="en-US" sz="2600" b="1" dirty="0">
                <a:latin typeface="宋体" panose="02010600030101010101" pitchFamily="2" charset="-122"/>
              </a:rPr>
              <a:t>介绍课题研究方案；</a:t>
            </a:r>
            <a:endParaRPr lang="zh-CN" altLang="en-US" sz="2600" b="1" dirty="0">
              <a:latin typeface="宋体" panose="02010600030101010101" pitchFamily="2" charset="-122"/>
            </a:endParaRPr>
          </a:p>
          <a:p>
            <a:pPr fontAlgn="t">
              <a:buNone/>
            </a:pPr>
            <a:r>
              <a:rPr lang="zh-CN" altLang="en-US" sz="2600" b="1" dirty="0">
                <a:latin typeface="宋体" panose="02010600030101010101" pitchFamily="2" charset="-122"/>
              </a:rPr>
              <a:t> </a:t>
            </a:r>
            <a:r>
              <a:rPr lang="en-US" altLang="zh-CN" sz="2600" b="1" dirty="0">
                <a:latin typeface="宋体" panose="02010600030101010101" pitchFamily="2" charset="-122"/>
              </a:rPr>
              <a:t>4.</a:t>
            </a:r>
            <a:r>
              <a:rPr lang="zh-CN" altLang="en-US" sz="2600" b="1" dirty="0">
                <a:latin typeface="宋体" panose="02010600030101010101" pitchFamily="2" charset="-122"/>
              </a:rPr>
              <a:t>论证专家对课题组成员进行提问；</a:t>
            </a:r>
            <a:endParaRPr lang="zh-CN" altLang="en-US" sz="2600" b="1" dirty="0">
              <a:latin typeface="宋体" panose="02010600030101010101" pitchFamily="2" charset="-122"/>
            </a:endParaRPr>
          </a:p>
          <a:p>
            <a:pPr fontAlgn="t">
              <a:buNone/>
            </a:pPr>
            <a:r>
              <a:rPr lang="zh-CN" altLang="en-US" sz="2600" b="1" dirty="0">
                <a:latin typeface="宋体" panose="02010600030101010101" pitchFamily="2" charset="-122"/>
              </a:rPr>
              <a:t> </a:t>
            </a:r>
            <a:r>
              <a:rPr lang="en-US" altLang="zh-CN" sz="2600" b="1" dirty="0">
                <a:latin typeface="宋体" panose="02010600030101010101" pitchFamily="2" charset="-122"/>
              </a:rPr>
              <a:t>5.</a:t>
            </a:r>
            <a:r>
              <a:rPr lang="zh-CN" altLang="en-US" sz="2600" b="1" dirty="0">
                <a:latin typeface="宋体" panose="02010600030101010101" pitchFamily="2" charset="-122"/>
              </a:rPr>
              <a:t>课题组成员与专家交流研讨；</a:t>
            </a:r>
            <a:endParaRPr lang="zh-CN" altLang="en-US" sz="2600" b="1" dirty="0">
              <a:latin typeface="宋体" panose="02010600030101010101" pitchFamily="2" charset="-122"/>
            </a:endParaRPr>
          </a:p>
          <a:p>
            <a:pPr fontAlgn="t">
              <a:buNone/>
            </a:pPr>
            <a:r>
              <a:rPr lang="zh-CN" altLang="en-US" sz="2600" b="1" dirty="0">
                <a:latin typeface="宋体" panose="02010600030101010101" pitchFamily="2" charset="-122"/>
              </a:rPr>
              <a:t> </a:t>
            </a:r>
            <a:r>
              <a:rPr lang="en-US" altLang="zh-CN" sz="2600" b="1" dirty="0">
                <a:latin typeface="宋体" panose="02010600030101010101" pitchFamily="2" charset="-122"/>
              </a:rPr>
              <a:t>6.</a:t>
            </a:r>
            <a:r>
              <a:rPr lang="zh-CN" altLang="en-US" sz="2600" b="1" dirty="0">
                <a:latin typeface="宋体" panose="02010600030101010101" pitchFamily="2" charset="-122"/>
              </a:rPr>
              <a:t>专家陈述论证意见。</a:t>
            </a:r>
            <a:endParaRPr lang="zh-CN" altLang="en-US" sz="2600" b="1" dirty="0">
              <a:latin typeface="宋体" panose="02010600030101010101" pitchFamily="2" charset="-122"/>
            </a:endParaRPr>
          </a:p>
          <a:p>
            <a:pPr fontAlgn="t">
              <a:lnSpc>
                <a:spcPct val="50000"/>
              </a:lnSpc>
              <a:buNone/>
            </a:pPr>
            <a:endParaRPr lang="zh-CN" altLang="en-US" sz="2000" b="1" dirty="0">
              <a:latin typeface="宋体" panose="02010600030101010101" pitchFamily="2" charset="-122"/>
            </a:endParaRPr>
          </a:p>
          <a:p>
            <a:pPr fontAlgn="t">
              <a:lnSpc>
                <a:spcPct val="120000"/>
              </a:lnSpc>
              <a:buNone/>
            </a:pPr>
            <a:r>
              <a:rPr lang="zh-CN" altLang="en-US" sz="2600" b="1" dirty="0">
                <a:latin typeface="宋体" panose="02010600030101010101" pitchFamily="2" charset="-122"/>
              </a:rPr>
              <a:t>      除此以外，课题单位也可根据课题研究的情况进行课堂教学活动研讨、特色活动展示等。</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500" fill="hold"/>
                                        <p:tgtEl>
                                          <p:spTgt spid="2662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662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662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26627">
                                            <p:txEl>
                                              <p:pRg st="1" end="1"/>
                                            </p:txEl>
                                          </p:spTgt>
                                        </p:tgtEl>
                                        <p:attrNameLst>
                                          <p:attrName>style.visibility</p:attrName>
                                        </p:attrNameLst>
                                      </p:cBhvr>
                                      <p:to>
                                        <p:strVal val="visible"/>
                                      </p:to>
                                    </p:set>
                                    <p:anim calcmode="lin" valueType="num">
                                      <p:cBhvr>
                                        <p:cTn id="15" dur="500" fill="hold"/>
                                        <p:tgtEl>
                                          <p:spTgt spid="2662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662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662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26627">
                                            <p:txEl>
                                              <p:pRg st="2" end="2"/>
                                            </p:txEl>
                                          </p:spTgt>
                                        </p:tgtEl>
                                        <p:attrNameLst>
                                          <p:attrName>style.visibility</p:attrName>
                                        </p:attrNameLst>
                                      </p:cBhvr>
                                      <p:to>
                                        <p:strVal val="visible"/>
                                      </p:to>
                                    </p:set>
                                    <p:anim calcmode="lin" valueType="num">
                                      <p:cBhvr>
                                        <p:cTn id="23" dur="500" fill="hold"/>
                                        <p:tgtEl>
                                          <p:spTgt spid="2662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662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662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26627">
                                            <p:txEl>
                                              <p:pRg st="3" end="3"/>
                                            </p:txEl>
                                          </p:spTgt>
                                        </p:tgtEl>
                                        <p:attrNameLst>
                                          <p:attrName>style.visibility</p:attrName>
                                        </p:attrNameLst>
                                      </p:cBhvr>
                                      <p:to>
                                        <p:strVal val="visible"/>
                                      </p:to>
                                    </p:set>
                                    <p:anim calcmode="lin" valueType="num">
                                      <p:cBhvr>
                                        <p:cTn id="31" dur="500" fill="hold"/>
                                        <p:tgtEl>
                                          <p:spTgt spid="26627">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6627">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6627">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26627">
                                            <p:txEl>
                                              <p:pRg st="4" end="4"/>
                                            </p:txEl>
                                          </p:spTgt>
                                        </p:tgtEl>
                                        <p:attrNameLst>
                                          <p:attrName>style.visibility</p:attrName>
                                        </p:attrNameLst>
                                      </p:cBhvr>
                                      <p:to>
                                        <p:strVal val="visible"/>
                                      </p:to>
                                    </p:set>
                                    <p:anim calcmode="lin" valueType="num">
                                      <p:cBhvr>
                                        <p:cTn id="39" dur="500" fill="hold"/>
                                        <p:tgtEl>
                                          <p:spTgt spid="26627">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6627">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6627">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26627">
                                            <p:txEl>
                                              <p:pRg st="5" end="5"/>
                                            </p:txEl>
                                          </p:spTgt>
                                        </p:tgtEl>
                                        <p:attrNameLst>
                                          <p:attrName>style.visibility</p:attrName>
                                        </p:attrNameLst>
                                      </p:cBhvr>
                                      <p:to>
                                        <p:strVal val="visible"/>
                                      </p:to>
                                    </p:set>
                                    <p:anim calcmode="lin" valueType="num">
                                      <p:cBhvr>
                                        <p:cTn id="47" dur="500" fill="hold"/>
                                        <p:tgtEl>
                                          <p:spTgt spid="26627">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26627">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26627">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266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nodeType="clickEffect">
                                  <p:stCondLst>
                                    <p:cond delay="0"/>
                                  </p:stCondLst>
                                  <p:childTnLst>
                                    <p:set>
                                      <p:cBhvr>
                                        <p:cTn id="54" dur="1" fill="hold">
                                          <p:stCondLst>
                                            <p:cond delay="0"/>
                                          </p:stCondLst>
                                        </p:cTn>
                                        <p:tgtEl>
                                          <p:spTgt spid="26627">
                                            <p:txEl>
                                              <p:pRg st="7" end="7"/>
                                            </p:txEl>
                                          </p:spTgt>
                                        </p:tgtEl>
                                        <p:attrNameLst>
                                          <p:attrName>style.visibility</p:attrName>
                                        </p:attrNameLst>
                                      </p:cBhvr>
                                      <p:to>
                                        <p:strVal val="visible"/>
                                      </p:to>
                                    </p:set>
                                    <p:anim calcmode="lin" valueType="num">
                                      <p:cBhvr>
                                        <p:cTn id="55" dur="500" fill="hold"/>
                                        <p:tgtEl>
                                          <p:spTgt spid="26627">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26627">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26627">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266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1" name="图片 13619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6195" name="标题 136194"/>
          <p:cNvSpPr>
            <a:spLocks noGrp="1"/>
          </p:cNvSpPr>
          <p:nvPr>
            <p:ph type="ctrTitle"/>
          </p:nvPr>
        </p:nvSpPr>
        <p:spPr>
          <a:xfrm>
            <a:off x="123825" y="485775"/>
            <a:ext cx="6086475" cy="965200"/>
          </a:xfrm>
          <a:solidFill>
            <a:srgbClr val="CCFFCC">
              <a:alpha val="100000"/>
            </a:srgbClr>
          </a:solidFill>
        </p:spPr>
        <p:txBody>
          <a:bodyPr anchor="ctr"/>
          <a:lstStyle/>
          <a:p>
            <a:pPr defTabSz="914400" fontAlgn="base"/>
            <a:r>
              <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如何写开题报告</a:t>
            </a:r>
            <a:endPar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
        <p:nvSpPr>
          <p:cNvPr id="81923" name="文本框 1"/>
          <p:cNvSpPr txBox="1"/>
          <p:nvPr/>
        </p:nvSpPr>
        <p:spPr>
          <a:xfrm>
            <a:off x="228600" y="1595438"/>
            <a:ext cx="8550275" cy="3932237"/>
          </a:xfrm>
          <a:prstGeom prst="rect">
            <a:avLst/>
          </a:prstGeom>
          <a:noFill/>
          <a:ln w="9525">
            <a:noFill/>
          </a:ln>
        </p:spPr>
        <p:txBody>
          <a:bodyPr wrap="square" anchor="t">
            <a:spAutoFit/>
          </a:bodyPr>
          <a:lstStyle/>
          <a:p>
            <a:pPr lvl="0" indent="0"/>
            <a:r>
              <a:rPr lang="en-US" altLang="zh-CN" sz="2800" b="1">
                <a:solidFill>
                  <a:schemeClr val="tx1"/>
                </a:solidFill>
                <a:latin typeface="Arial" panose="020B0604020202020204" pitchFamily="34" charset="0"/>
                <a:ea typeface="宋体" panose="02010600030101010101" pitchFamily="2" charset="-122"/>
              </a:rPr>
              <a:t>1</a:t>
            </a:r>
            <a:r>
              <a:rPr lang="zh-CN" altLang="en-US" sz="2800" b="1">
                <a:solidFill>
                  <a:schemeClr val="tx1"/>
                </a:solidFill>
                <a:latin typeface="Arial" panose="020B0604020202020204" pitchFamily="34" charset="0"/>
                <a:ea typeface="宋体" panose="02010600030101010101" pitchFamily="2" charset="-122"/>
              </a:rPr>
              <a:t>、选题的目的</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2</a:t>
            </a:r>
            <a:r>
              <a:rPr lang="zh-CN" altLang="en-US" sz="2800" b="1">
                <a:solidFill>
                  <a:schemeClr val="tx1"/>
                </a:solidFill>
                <a:latin typeface="Arial" panose="020B0604020202020204" pitchFamily="34" charset="0"/>
                <a:ea typeface="宋体" panose="02010600030101010101" pitchFamily="2" charset="-122"/>
              </a:rPr>
              <a:t>、课题价值</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3</a:t>
            </a:r>
            <a:r>
              <a:rPr lang="zh-CN" altLang="en-US" sz="2800" b="1">
                <a:solidFill>
                  <a:schemeClr val="tx1"/>
                </a:solidFill>
                <a:latin typeface="Arial" panose="020B0604020202020204" pitchFamily="34" charset="0"/>
                <a:ea typeface="宋体" panose="02010600030101010101" pitchFamily="2" charset="-122"/>
              </a:rPr>
              <a:t>、研究条件</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4</a:t>
            </a:r>
            <a:r>
              <a:rPr lang="zh-CN" altLang="en-US" sz="2800" b="1">
                <a:solidFill>
                  <a:schemeClr val="tx1"/>
                </a:solidFill>
                <a:latin typeface="Arial" panose="020B0604020202020204" pitchFamily="34" charset="0"/>
                <a:ea typeface="宋体" panose="02010600030101010101" pitchFamily="2" charset="-122"/>
              </a:rPr>
              <a:t>、研究方案</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     （涉及研究假设、研究步骤、经费开支计划、课题组成员分工内容等）</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5</a:t>
            </a:r>
            <a:r>
              <a:rPr lang="zh-CN" altLang="en-US" sz="2800" b="1">
                <a:solidFill>
                  <a:schemeClr val="tx1"/>
                </a:solidFill>
                <a:latin typeface="Arial" panose="020B0604020202020204" pitchFamily="34" charset="0"/>
                <a:ea typeface="宋体" panose="02010600030101010101" pitchFamily="2" charset="-122"/>
              </a:rPr>
              <a:t>、过程分析</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     （分析过程可能出现哪些问题、有哪些对策。）</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6</a:t>
            </a:r>
            <a:r>
              <a:rPr lang="zh-CN" altLang="en-US" sz="2800" b="1">
                <a:solidFill>
                  <a:schemeClr val="tx1"/>
                </a:solidFill>
                <a:latin typeface="Arial" panose="020B0604020202020204" pitchFamily="34" charset="0"/>
                <a:ea typeface="宋体" panose="02010600030101010101" pitchFamily="2" charset="-122"/>
              </a:rPr>
              <a:t>、结果预测</a:t>
            </a:r>
            <a:endParaRPr lang="zh-CN" altLang="en-US" sz="2800" b="1">
              <a:solidFill>
                <a:schemeClr val="tx1"/>
              </a:solidFill>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5" name="图片 2765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2946" name="标题 27649"/>
          <p:cNvSpPr>
            <a:spLocks noGrp="1"/>
          </p:cNvSpPr>
          <p:nvPr>
            <p:ph type="title"/>
          </p:nvPr>
        </p:nvSpPr>
        <p:spPr>
          <a:xfrm>
            <a:off x="395288" y="965200"/>
            <a:ext cx="8229600" cy="723900"/>
          </a:xfrm>
        </p:spPr>
        <p:txBody>
          <a:bodyPr anchor="ctr"/>
          <a:lstStyle/>
          <a:p>
            <a:pPr algn="l"/>
            <a:r>
              <a:rPr lang="zh-CN" altLang="en-US" sz="3000" b="1" dirty="0">
                <a:solidFill>
                  <a:srgbClr val="3333FF"/>
                </a:solidFill>
              </a:rPr>
              <a:t>开题报告与申报书有哪些不同？</a:t>
            </a:r>
            <a:r>
              <a:rPr lang="zh-CN" altLang="en-US" dirty="0"/>
              <a:t> </a:t>
            </a:r>
            <a:endParaRPr lang="zh-CN" altLang="en-US" dirty="0"/>
          </a:p>
        </p:txBody>
      </p:sp>
      <p:sp>
        <p:nvSpPr>
          <p:cNvPr id="27651" name="内容占位符 27650"/>
          <p:cNvSpPr>
            <a:spLocks noGrp="1"/>
          </p:cNvSpPr>
          <p:nvPr>
            <p:ph idx="1"/>
          </p:nvPr>
        </p:nvSpPr>
        <p:spPr>
          <a:xfrm>
            <a:off x="66675" y="1689100"/>
            <a:ext cx="8966200" cy="4575175"/>
          </a:xfrm>
        </p:spPr>
        <p:txBody>
          <a:bodyPr anchor="t"/>
          <a:lstStyle/>
          <a:p>
            <a:pPr>
              <a:lnSpc>
                <a:spcPct val="110000"/>
              </a:lnSpc>
            </a:pPr>
            <a:r>
              <a:rPr lang="zh-CN" altLang="en-US" sz="2500" b="1" dirty="0"/>
              <a:t>开题报告是在对申报书进行反思的基础上，对研究计划如何开展、如何分工加以阐述的实施方案。主要回答五个问题：</a:t>
            </a:r>
            <a:r>
              <a:rPr lang="zh-CN" altLang="en-US" sz="2500" b="1" dirty="0">
                <a:solidFill>
                  <a:srgbClr val="FF0000"/>
                </a:solidFill>
              </a:rPr>
              <a:t>为什么研究、研究什么、如何研究、研究得怎么样和研究中的困惑。</a:t>
            </a:r>
            <a:r>
              <a:rPr lang="zh-CN" altLang="en-US" sz="2500" b="1" dirty="0"/>
              <a:t>开题报告是研究方案的具体化，体现较强的操作性，切忌将申报书简单替换为开题报告。</a:t>
            </a:r>
            <a:endParaRPr lang="zh-CN" altLang="en-US" sz="2500" b="1" dirty="0"/>
          </a:p>
          <a:p>
            <a:pPr>
              <a:lnSpc>
                <a:spcPct val="110000"/>
              </a:lnSpc>
            </a:pPr>
            <a:r>
              <a:rPr lang="zh-CN" altLang="en-US" sz="2500" b="1" dirty="0"/>
              <a:t>开题报告一般包括如下一些要素：所要研究的问题与价值意义；核心概念界定；研究目标、研究内容与方法、研究过程设计与难点分析、课题研究的时间安排、预期成果及课题组人员分工等。</a:t>
            </a:r>
            <a:r>
              <a:rPr lang="zh-CN" altLang="en-US" sz="2800" dirty="0"/>
              <a:t> </a:t>
            </a:r>
            <a:endParaRPr lang="zh-CN" altLang="en-US" sz="2800" dirty="0"/>
          </a:p>
        </p:txBody>
      </p:sp>
      <p:sp>
        <p:nvSpPr>
          <p:cNvPr id="136195" name="标题 136194"/>
          <p:cNvSpPr>
            <a:spLocks noGrp="1"/>
          </p:cNvSpPr>
          <p:nvPr/>
        </p:nvSpPr>
        <p:spPr>
          <a:xfrm>
            <a:off x="66675" y="200025"/>
            <a:ext cx="6086475" cy="965200"/>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如何写开题报告</a:t>
            </a:r>
            <a:endPar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
        <p:nvSpPr>
          <p:cNvPr id="82949" name="文本框 1"/>
          <p:cNvSpPr txBox="1"/>
          <p:nvPr/>
        </p:nvSpPr>
        <p:spPr>
          <a:xfrm>
            <a:off x="66675" y="5594350"/>
            <a:ext cx="9077325" cy="460375"/>
          </a:xfrm>
          <a:prstGeom prst="rect">
            <a:avLst/>
          </a:prstGeom>
          <a:noFill/>
          <a:ln w="9525">
            <a:noFill/>
          </a:ln>
        </p:spPr>
        <p:txBody>
          <a:bodyPr wrap="square" anchor="t">
            <a:spAutoFit/>
          </a:bodyPr>
          <a:lstStyle/>
          <a:p>
            <a:pPr lvl="0" indent="0"/>
            <a:endParaRPr lang="zh-CN" altLang="en-US" sz="2400" b="1">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7651">
                                            <p:txEl>
                                              <p:charRg st="0" end="129"/>
                                            </p:txEl>
                                          </p:spTgt>
                                        </p:tgtEl>
                                        <p:attrNameLst>
                                          <p:attrName>style.visibility</p:attrName>
                                        </p:attrNameLst>
                                      </p:cBhvr>
                                      <p:to>
                                        <p:strVal val="visible"/>
                                      </p:to>
                                    </p:set>
                                    <p:animEffect transition="in" filter="fade">
                                      <p:cBhvr>
                                        <p:cTn id="7" dur="385" decel="100000"/>
                                        <p:tgtEl>
                                          <p:spTgt spid="27651">
                                            <p:txEl>
                                              <p:charRg st="0" end="129"/>
                                            </p:txEl>
                                          </p:spTgt>
                                        </p:tgtEl>
                                      </p:cBhvr>
                                    </p:animEffect>
                                    <p:animScale>
                                      <p:cBhvr>
                                        <p:cTn id="8" dur="385" decel="100000"/>
                                        <p:tgtEl>
                                          <p:spTgt spid="27651">
                                            <p:txEl>
                                              <p:charRg st="0" end="129"/>
                                            </p:txEl>
                                          </p:spTgt>
                                        </p:tgtEl>
                                      </p:cBhvr>
                                      <p:from x="10000" y="10000"/>
                                      <p:to x="200000" y="450000"/>
                                    </p:animScale>
                                    <p:animScale>
                                      <p:cBhvr>
                                        <p:cTn id="9" dur="615" accel="100000" fill="hold">
                                          <p:stCondLst>
                                            <p:cond delay="385"/>
                                          </p:stCondLst>
                                        </p:cTn>
                                        <p:tgtEl>
                                          <p:spTgt spid="27651">
                                            <p:txEl>
                                              <p:charRg st="0" end="129"/>
                                            </p:txEl>
                                          </p:spTgt>
                                        </p:tgtEl>
                                      </p:cBhvr>
                                      <p:from x="200000" y="450000"/>
                                      <p:to x="100000" y="100000"/>
                                    </p:animScale>
                                    <p:set>
                                      <p:cBhvr>
                                        <p:cTn id="10" dur="385" fill="hold"/>
                                        <p:tgtEl>
                                          <p:spTgt spid="27651">
                                            <p:txEl>
                                              <p:charRg st="0" end="129"/>
                                            </p:txEl>
                                          </p:spTgt>
                                        </p:tgtEl>
                                        <p:attrNameLst>
                                          <p:attrName>ppt_x</p:attrName>
                                        </p:attrNameLst>
                                      </p:cBhvr>
                                      <p:to>
                                        <p:strVal val="(0.5)"/>
                                      </p:to>
                                    </p:set>
                                    <p:anim from="(0.5)" to="(#ppt_x)" calcmode="lin" valueType="num">
                                      <p:cBhvr>
                                        <p:cTn id="11" dur="615" accel="100000" fill="hold">
                                          <p:stCondLst>
                                            <p:cond delay="385"/>
                                          </p:stCondLst>
                                        </p:cTn>
                                        <p:tgtEl>
                                          <p:spTgt spid="27651">
                                            <p:txEl>
                                              <p:charRg st="0" end="129"/>
                                            </p:txEl>
                                          </p:spTgt>
                                        </p:tgtEl>
                                        <p:attrNameLst>
                                          <p:attrName>ppt_x</p:attrName>
                                        </p:attrNameLst>
                                      </p:cBhvr>
                                    </p:anim>
                                    <p:set>
                                      <p:cBhvr>
                                        <p:cTn id="12" dur="385" fill="hold"/>
                                        <p:tgtEl>
                                          <p:spTgt spid="27651">
                                            <p:txEl>
                                              <p:charRg st="0" end="129"/>
                                            </p:txEl>
                                          </p:spTgt>
                                        </p:tgtEl>
                                        <p:attrNameLst>
                                          <p:attrName>ppt_y</p:attrName>
                                        </p:attrNameLst>
                                      </p:cBhvr>
                                      <p:to>
                                        <p:strVal val="(#ppt_y+0.4)"/>
                                      </p:to>
                                    </p:set>
                                    <p:anim from="(#ppt_y+0.4)" to="(#ppt_y)" calcmode="lin" valueType="num">
                                      <p:cBhvr>
                                        <p:cTn id="13" dur="615" accel="100000" fill="hold">
                                          <p:stCondLst>
                                            <p:cond delay="385"/>
                                          </p:stCondLst>
                                        </p:cTn>
                                        <p:tgtEl>
                                          <p:spTgt spid="27651">
                                            <p:txEl>
                                              <p:charRg st="0" end="129"/>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27651">
                                            <p:txEl>
                                              <p:charRg st="129" end="194"/>
                                            </p:txEl>
                                          </p:spTgt>
                                        </p:tgtEl>
                                        <p:attrNameLst>
                                          <p:attrName>style.visibility</p:attrName>
                                        </p:attrNameLst>
                                      </p:cBhvr>
                                      <p:to>
                                        <p:strVal val="visible"/>
                                      </p:to>
                                    </p:set>
                                    <p:animEffect transition="in" filter="fade">
                                      <p:cBhvr>
                                        <p:cTn id="18" dur="385" decel="100000"/>
                                        <p:tgtEl>
                                          <p:spTgt spid="27651">
                                            <p:txEl>
                                              <p:charRg st="129" end="194"/>
                                            </p:txEl>
                                          </p:spTgt>
                                        </p:tgtEl>
                                      </p:cBhvr>
                                    </p:animEffect>
                                    <p:animScale>
                                      <p:cBhvr>
                                        <p:cTn id="19" dur="385" decel="100000"/>
                                        <p:tgtEl>
                                          <p:spTgt spid="27651">
                                            <p:txEl>
                                              <p:charRg st="129" end="194"/>
                                            </p:txEl>
                                          </p:spTgt>
                                        </p:tgtEl>
                                      </p:cBhvr>
                                      <p:from x="10000" y="10000"/>
                                      <p:to x="200000" y="450000"/>
                                    </p:animScale>
                                    <p:animScale>
                                      <p:cBhvr>
                                        <p:cTn id="20" dur="615" accel="100000" fill="hold">
                                          <p:stCondLst>
                                            <p:cond delay="385"/>
                                          </p:stCondLst>
                                        </p:cTn>
                                        <p:tgtEl>
                                          <p:spTgt spid="27651">
                                            <p:txEl>
                                              <p:charRg st="129" end="194"/>
                                            </p:txEl>
                                          </p:spTgt>
                                        </p:tgtEl>
                                      </p:cBhvr>
                                      <p:from x="200000" y="450000"/>
                                      <p:to x="100000" y="100000"/>
                                    </p:animScale>
                                    <p:set>
                                      <p:cBhvr>
                                        <p:cTn id="21" dur="385" fill="hold"/>
                                        <p:tgtEl>
                                          <p:spTgt spid="27651">
                                            <p:txEl>
                                              <p:charRg st="129" end="194"/>
                                            </p:txEl>
                                          </p:spTgt>
                                        </p:tgtEl>
                                        <p:attrNameLst>
                                          <p:attrName>ppt_x</p:attrName>
                                        </p:attrNameLst>
                                      </p:cBhvr>
                                      <p:to>
                                        <p:strVal val="(0.5)"/>
                                      </p:to>
                                    </p:set>
                                    <p:anim from="(0.5)" to="(#ppt_x)" calcmode="lin" valueType="num">
                                      <p:cBhvr>
                                        <p:cTn id="22" dur="615" accel="100000" fill="hold">
                                          <p:stCondLst>
                                            <p:cond delay="385"/>
                                          </p:stCondLst>
                                        </p:cTn>
                                        <p:tgtEl>
                                          <p:spTgt spid="27651">
                                            <p:txEl>
                                              <p:charRg st="129" end="194"/>
                                            </p:txEl>
                                          </p:spTgt>
                                        </p:tgtEl>
                                        <p:attrNameLst>
                                          <p:attrName>ppt_x</p:attrName>
                                        </p:attrNameLst>
                                      </p:cBhvr>
                                    </p:anim>
                                    <p:set>
                                      <p:cBhvr>
                                        <p:cTn id="23" dur="385" fill="hold"/>
                                        <p:tgtEl>
                                          <p:spTgt spid="27651">
                                            <p:txEl>
                                              <p:charRg st="129" end="194"/>
                                            </p:txEl>
                                          </p:spTgt>
                                        </p:tgtEl>
                                        <p:attrNameLst>
                                          <p:attrName>ppt_y</p:attrName>
                                        </p:attrNameLst>
                                      </p:cBhvr>
                                      <p:to>
                                        <p:strVal val="(#ppt_y+0.4)"/>
                                      </p:to>
                                    </p:set>
                                    <p:anim from="(#ppt_y+0.4)" to="(#ppt_y)" calcmode="lin" valueType="num">
                                      <p:cBhvr>
                                        <p:cTn id="24" dur="615" accel="100000" fill="hold">
                                          <p:stCondLst>
                                            <p:cond delay="385"/>
                                          </p:stCondLst>
                                        </p:cTn>
                                        <p:tgtEl>
                                          <p:spTgt spid="27651">
                                            <p:txEl>
                                              <p:charRg st="129" end="19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69" name="图片 13516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3970" name="标题 135170"/>
          <p:cNvSpPr>
            <a:spLocks noGrp="1"/>
          </p:cNvSpPr>
          <p:nvPr>
            <p:ph type="title"/>
          </p:nvPr>
        </p:nvSpPr>
        <p:spPr>
          <a:xfrm>
            <a:off x="395288" y="1125538"/>
            <a:ext cx="8229600" cy="639762"/>
          </a:xfrm>
        </p:spPr>
        <p:txBody>
          <a:bodyPr anchor="ctr"/>
          <a:lstStyle/>
          <a:p>
            <a:pPr algn="l"/>
            <a:r>
              <a:rPr lang="zh-CN" altLang="en-US" sz="3000" b="1" dirty="0">
                <a:solidFill>
                  <a:srgbClr val="3333FF"/>
                </a:solidFill>
              </a:rPr>
              <a:t>撰写开题报告容易出现的问题有哪些？</a:t>
            </a:r>
            <a:r>
              <a:rPr lang="zh-CN" altLang="en-US" sz="4000" dirty="0"/>
              <a:t> </a:t>
            </a:r>
            <a:endParaRPr lang="zh-CN" altLang="en-US" sz="4000" dirty="0"/>
          </a:p>
        </p:txBody>
      </p:sp>
      <p:sp>
        <p:nvSpPr>
          <p:cNvPr id="135172" name="内容占位符 135171"/>
          <p:cNvSpPr>
            <a:spLocks noGrp="1"/>
          </p:cNvSpPr>
          <p:nvPr>
            <p:ph idx="1"/>
          </p:nvPr>
        </p:nvSpPr>
        <p:spPr>
          <a:xfrm>
            <a:off x="457200" y="1844675"/>
            <a:ext cx="8229600" cy="4281488"/>
          </a:xfrm>
        </p:spPr>
        <p:txBody>
          <a:bodyPr anchor="t"/>
          <a:lstStyle/>
          <a:p>
            <a:pPr>
              <a:lnSpc>
                <a:spcPct val="12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开题报告仅仅是申报书的文本转换；</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对核心概念缺乏具体化、操作化的解读；</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仅罗列出子课题题目，对子课题的研究内容缺乏进一步的阐释，或子课题之间逻辑关系不强；</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4.</a:t>
            </a:r>
            <a:r>
              <a:rPr lang="zh-CN" altLang="en-US" sz="2600" b="1" dirty="0">
                <a:latin typeface="宋体" panose="02010600030101010101" pitchFamily="2" charset="-122"/>
              </a:rPr>
              <a:t>研究人员分工不明确，阶段性成果、完成时间及责任人没有落实到位。</a:t>
            </a:r>
            <a:r>
              <a:rPr lang="zh-CN" altLang="en-US" dirty="0"/>
              <a:t> </a:t>
            </a:r>
            <a:endParaRPr lang="zh-CN" altLang="en-US" dirty="0"/>
          </a:p>
        </p:txBody>
      </p:sp>
      <p:sp>
        <p:nvSpPr>
          <p:cNvPr id="136195" name="标题 136194"/>
          <p:cNvSpPr>
            <a:spLocks noGrp="1"/>
          </p:cNvSpPr>
          <p:nvPr/>
        </p:nvSpPr>
        <p:spPr>
          <a:xfrm>
            <a:off x="85725" y="219075"/>
            <a:ext cx="6086475" cy="965200"/>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如何写开题报告</a:t>
            </a:r>
            <a:endPar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pic>
        <p:nvPicPr>
          <p:cNvPr id="83973" name="图片 136193" descr="图片1副本"/>
          <p:cNvPicPr>
            <a:picLocks noChangeAspect="1"/>
          </p:cNvPicPr>
          <p:nvPr/>
        </p:nvPicPr>
        <p:blipFill>
          <a:blip r:embed="rId1"/>
          <a:stretch>
            <a:fillRect/>
          </a:stretch>
        </p:blipFill>
        <p:spPr>
          <a:xfrm>
            <a:off x="127000" y="127000"/>
            <a:ext cx="9144000" cy="6858000"/>
          </a:xfrm>
          <a:prstGeom prst="rect">
            <a:avLst/>
          </a:prstGeom>
          <a:noFill/>
          <a:ln w="9525">
            <a:noFill/>
          </a:ln>
        </p:spPr>
      </p:pic>
      <p:sp>
        <p:nvSpPr>
          <p:cNvPr id="83974" name="文本框 1"/>
          <p:cNvSpPr txBox="1"/>
          <p:nvPr/>
        </p:nvSpPr>
        <p:spPr>
          <a:xfrm>
            <a:off x="127000" y="1943100"/>
            <a:ext cx="9017000" cy="4030980"/>
          </a:xfrm>
          <a:prstGeom prst="rect">
            <a:avLst/>
          </a:prstGeom>
          <a:noFill/>
          <a:ln w="9525">
            <a:noFill/>
          </a:ln>
        </p:spPr>
        <p:txBody>
          <a:bodyPr wrap="square" anchor="t">
            <a:spAutoFit/>
          </a:bodyPr>
          <a:lstStyle/>
          <a:p>
            <a:pPr lvl="0" indent="0"/>
            <a:r>
              <a:rPr lang="zh-CN" altLang="en-US" sz="3200">
                <a:latin typeface="Arial" panose="020B0604020202020204" pitchFamily="34" charset="0"/>
                <a:ea typeface="宋体" panose="02010600030101010101" pitchFamily="2" charset="-122"/>
              </a:rPr>
              <a:t>（</a:t>
            </a:r>
            <a:r>
              <a:rPr lang="zh-CN" altLang="en-US" sz="3200" b="1">
                <a:solidFill>
                  <a:schemeClr val="tx1"/>
                </a:solidFill>
                <a:latin typeface="Arial" panose="020B0604020202020204" pitchFamily="34" charset="0"/>
                <a:ea typeface="宋体" panose="02010600030101010101" pitchFamily="2" charset="-122"/>
              </a:rPr>
              <a:t>二）研究内容（或子课题设计）</a:t>
            </a:r>
            <a:r>
              <a:rPr lang="zh-CN" altLang="en-US" sz="2400" b="1">
                <a:solidFill>
                  <a:schemeClr val="tx1"/>
                </a:solidFill>
                <a:latin typeface="Arial" panose="020B0604020202020204" pitchFamily="34" charset="0"/>
                <a:ea typeface="宋体" panose="02010600030101010101" pitchFamily="2" charset="-122"/>
              </a:rPr>
              <a:t>：</a:t>
            </a:r>
            <a:endParaRPr lang="zh-CN" altLang="en-US" sz="24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1. 中学历史教师网络教研现状与促进策略研究</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2. 互联网+时代下历史教师网络教研实施路径的研究</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3. 互联网+时代下运用手机通讯平台开展历史教师网络教研的实践研究（案例）</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4. 互联网+时代下网络直播开展历史教师网络教研的实践研究（案例）</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5. 互联网+时代下学校历史网网络课堂建设研究</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6</a:t>
            </a:r>
            <a:r>
              <a:rPr lang="zh-CN" altLang="en-US" sz="2800" b="1">
                <a:solidFill>
                  <a:schemeClr val="tx1"/>
                </a:solidFill>
                <a:latin typeface="Arial" panose="020B0604020202020204" pitchFamily="34" charset="0"/>
                <a:ea typeface="宋体" panose="02010600030101010101" pitchFamily="2" charset="-122"/>
              </a:rPr>
              <a:t>. 基于网络教研历史教师专业成长研究（评价）</a:t>
            </a:r>
            <a:endParaRPr lang="zh-CN" altLang="en-US" sz="2800" b="1">
              <a:solidFill>
                <a:schemeClr val="tx1"/>
              </a:solidFill>
              <a:latin typeface="Arial" panose="020B0604020202020204" pitchFamily="34" charset="0"/>
              <a:ea typeface="宋体" panose="02010600030101010101" pitchFamily="2" charset="-122"/>
            </a:endParaRPr>
          </a:p>
        </p:txBody>
      </p:sp>
      <p:sp>
        <p:nvSpPr>
          <p:cNvPr id="83975" name="文本框 2"/>
          <p:cNvSpPr txBox="1"/>
          <p:nvPr/>
        </p:nvSpPr>
        <p:spPr>
          <a:xfrm>
            <a:off x="85725" y="876300"/>
            <a:ext cx="9058275" cy="1076325"/>
          </a:xfrm>
          <a:prstGeom prst="rect">
            <a:avLst/>
          </a:prstGeom>
          <a:noFill/>
          <a:ln w="9525">
            <a:noFill/>
          </a:ln>
        </p:spPr>
        <p:txBody>
          <a:bodyPr wrap="square" anchor="t">
            <a:spAutoFit/>
          </a:bodyPr>
          <a:lstStyle/>
          <a:p>
            <a:pPr lvl="0" indent="0"/>
            <a:r>
              <a:rPr lang="zh-CN" altLang="en-US" sz="3200" b="1">
                <a:latin typeface="Arial" panose="020B0604020202020204" pitchFamily="34" charset="0"/>
                <a:ea typeface="宋体" panose="02010600030101010101" pitchFamily="2" charset="-122"/>
              </a:rPr>
              <a:t>（例）课题：互联网</a:t>
            </a:r>
            <a:r>
              <a:rPr lang="en-US" altLang="zh-CN" sz="3200" b="1">
                <a:latin typeface="Arial" panose="020B0604020202020204" pitchFamily="34" charset="0"/>
                <a:ea typeface="宋体" panose="02010600030101010101" pitchFamily="2" charset="-122"/>
              </a:rPr>
              <a:t>+</a:t>
            </a:r>
            <a:r>
              <a:rPr lang="zh-CN" altLang="en-US" sz="3200" b="1">
                <a:latin typeface="Arial" panose="020B0604020202020204" pitchFamily="34" charset="0"/>
                <a:ea typeface="宋体" panose="02010600030101010101" pitchFamily="2" charset="-122"/>
              </a:rPr>
              <a:t>时代下历史教师网络教研的实践研究</a:t>
            </a:r>
            <a:endParaRPr lang="zh-CN" altLang="en-US" sz="3200" b="1">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 calcmode="lin" valueType="num">
                                      <p:cBhvr>
                                        <p:cTn id="7" dur="1000" fill="hold"/>
                                        <p:tgtEl>
                                          <p:spTgt spid="135172">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35172">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35172">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3517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135172">
                                            <p:txEl>
                                              <p:pRg st="1" end="1"/>
                                            </p:txEl>
                                          </p:spTgt>
                                        </p:tgtEl>
                                        <p:attrNameLst>
                                          <p:attrName>style.visibility</p:attrName>
                                        </p:attrNameLst>
                                      </p:cBhvr>
                                      <p:to>
                                        <p:strVal val="visible"/>
                                      </p:to>
                                    </p:set>
                                    <p:anim calcmode="lin" valueType="num">
                                      <p:cBhvr>
                                        <p:cTn id="15" dur="1000" fill="hold"/>
                                        <p:tgtEl>
                                          <p:spTgt spid="13517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3517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35172">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13517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nodeType="clickEffect">
                                  <p:stCondLst>
                                    <p:cond delay="0"/>
                                  </p:stCondLst>
                                  <p:childTnLst>
                                    <p:set>
                                      <p:cBhvr>
                                        <p:cTn id="22" dur="1" fill="hold">
                                          <p:stCondLst>
                                            <p:cond delay="0"/>
                                          </p:stCondLst>
                                        </p:cTn>
                                        <p:tgtEl>
                                          <p:spTgt spid="135172">
                                            <p:txEl>
                                              <p:pRg st="2" end="2"/>
                                            </p:txEl>
                                          </p:spTgt>
                                        </p:tgtEl>
                                        <p:attrNameLst>
                                          <p:attrName>style.visibility</p:attrName>
                                        </p:attrNameLst>
                                      </p:cBhvr>
                                      <p:to>
                                        <p:strVal val="visible"/>
                                      </p:to>
                                    </p:set>
                                    <p:anim calcmode="lin" valueType="num">
                                      <p:cBhvr>
                                        <p:cTn id="23" dur="1000" fill="hold"/>
                                        <p:tgtEl>
                                          <p:spTgt spid="135172">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35172">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35172">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13517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135172">
                                            <p:txEl>
                                              <p:pRg st="3" end="3"/>
                                            </p:txEl>
                                          </p:spTgt>
                                        </p:tgtEl>
                                        <p:attrNameLst>
                                          <p:attrName>style.visibility</p:attrName>
                                        </p:attrNameLst>
                                      </p:cBhvr>
                                      <p:to>
                                        <p:strVal val="visible"/>
                                      </p:to>
                                    </p:set>
                                    <p:anim calcmode="lin" valueType="num">
                                      <p:cBhvr>
                                        <p:cTn id="31" dur="1000" fill="hold"/>
                                        <p:tgtEl>
                                          <p:spTgt spid="135172">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35172">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35172">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1351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3" name="图片 13516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4994" name="标题 135170"/>
          <p:cNvSpPr>
            <a:spLocks noGrp="1"/>
          </p:cNvSpPr>
          <p:nvPr>
            <p:ph type="title"/>
          </p:nvPr>
        </p:nvSpPr>
        <p:spPr>
          <a:xfrm>
            <a:off x="395288" y="1125538"/>
            <a:ext cx="8229600" cy="639762"/>
          </a:xfrm>
        </p:spPr>
        <p:txBody>
          <a:bodyPr anchor="ctr"/>
          <a:lstStyle/>
          <a:p>
            <a:pPr algn="l"/>
            <a:r>
              <a:rPr lang="zh-CN" altLang="en-US" sz="3000" b="1" dirty="0">
                <a:solidFill>
                  <a:srgbClr val="3333FF"/>
                </a:solidFill>
              </a:rPr>
              <a:t>撰写开题报告容易出现的问题有哪些？</a:t>
            </a:r>
            <a:r>
              <a:rPr lang="zh-CN" altLang="en-US" sz="4000" dirty="0"/>
              <a:t> </a:t>
            </a:r>
            <a:endParaRPr lang="zh-CN" altLang="en-US" sz="4000" dirty="0"/>
          </a:p>
        </p:txBody>
      </p:sp>
      <p:sp>
        <p:nvSpPr>
          <p:cNvPr id="135172" name="内容占位符 135171"/>
          <p:cNvSpPr>
            <a:spLocks noGrp="1"/>
          </p:cNvSpPr>
          <p:nvPr>
            <p:ph idx="1"/>
          </p:nvPr>
        </p:nvSpPr>
        <p:spPr>
          <a:xfrm>
            <a:off x="457200" y="1844675"/>
            <a:ext cx="8229600" cy="4281488"/>
          </a:xfrm>
        </p:spPr>
        <p:txBody>
          <a:bodyPr anchor="t"/>
          <a:lstStyle/>
          <a:p>
            <a:pPr>
              <a:lnSpc>
                <a:spcPct val="12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开题报告仅仅是申报书的文本转换；</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对核心概念缺乏具体化、操作化的解读；</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仅罗列出子课题题目，对子课题的研究内容缺乏进一步的阐释，或子课题之间逻辑关系不强；</a:t>
            </a:r>
            <a:endParaRPr lang="zh-CN" altLang="en-US" sz="2600" b="1" dirty="0">
              <a:latin typeface="宋体" panose="02010600030101010101" pitchFamily="2" charset="-122"/>
            </a:endParaRPr>
          </a:p>
          <a:p>
            <a:pPr>
              <a:lnSpc>
                <a:spcPct val="120000"/>
              </a:lnSpc>
              <a:buNone/>
            </a:pPr>
            <a:r>
              <a:rPr lang="en-US" altLang="zh-CN" sz="2600" b="1" dirty="0">
                <a:latin typeface="宋体" panose="02010600030101010101" pitchFamily="2" charset="-122"/>
              </a:rPr>
              <a:t>4.</a:t>
            </a:r>
            <a:r>
              <a:rPr lang="zh-CN" altLang="en-US" sz="2600" b="1" dirty="0">
                <a:latin typeface="宋体" panose="02010600030101010101" pitchFamily="2" charset="-122"/>
              </a:rPr>
              <a:t>研究人员分工不明确，阶段性成果、完成时间及责任人没有落实到位。</a:t>
            </a:r>
            <a:r>
              <a:rPr lang="zh-CN" altLang="en-US" dirty="0"/>
              <a:t> </a:t>
            </a:r>
            <a:endParaRPr lang="zh-CN" altLang="en-US" dirty="0"/>
          </a:p>
        </p:txBody>
      </p:sp>
      <p:sp>
        <p:nvSpPr>
          <p:cNvPr id="136195" name="标题 136194"/>
          <p:cNvSpPr>
            <a:spLocks noGrp="1"/>
          </p:cNvSpPr>
          <p:nvPr/>
        </p:nvSpPr>
        <p:spPr>
          <a:xfrm>
            <a:off x="85725" y="219075"/>
            <a:ext cx="6086475" cy="965200"/>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如何写开题报告</a:t>
            </a:r>
            <a:endPar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pic>
        <p:nvPicPr>
          <p:cNvPr id="84997" name="图片 136193" descr="图片1副本"/>
          <p:cNvPicPr>
            <a:picLocks noChangeAspect="1"/>
          </p:cNvPicPr>
          <p:nvPr/>
        </p:nvPicPr>
        <p:blipFill>
          <a:blip r:embed="rId1"/>
          <a:stretch>
            <a:fillRect/>
          </a:stretch>
        </p:blipFill>
        <p:spPr>
          <a:xfrm>
            <a:off x="127000" y="127000"/>
            <a:ext cx="9144000" cy="6858000"/>
          </a:xfrm>
          <a:prstGeom prst="rect">
            <a:avLst/>
          </a:prstGeom>
          <a:noFill/>
          <a:ln w="9525">
            <a:noFill/>
          </a:ln>
        </p:spPr>
      </p:pic>
      <p:sp>
        <p:nvSpPr>
          <p:cNvPr id="84998" name="文本框 1"/>
          <p:cNvSpPr txBox="1"/>
          <p:nvPr/>
        </p:nvSpPr>
        <p:spPr>
          <a:xfrm>
            <a:off x="127000" y="1943100"/>
            <a:ext cx="9017000" cy="3661410"/>
          </a:xfrm>
          <a:prstGeom prst="rect">
            <a:avLst/>
          </a:prstGeom>
          <a:noFill/>
          <a:ln w="9525">
            <a:noFill/>
          </a:ln>
        </p:spPr>
        <p:txBody>
          <a:bodyPr wrap="square" anchor="t">
            <a:spAutoFit/>
          </a:bodyPr>
          <a:lstStyle/>
          <a:p>
            <a:pPr lvl="0" indent="0"/>
            <a:r>
              <a:rPr lang="zh-CN" altLang="en-US" sz="2800">
                <a:latin typeface="Arial" panose="020B0604020202020204" pitchFamily="34" charset="0"/>
                <a:ea typeface="宋体" panose="02010600030101010101" pitchFamily="2" charset="-122"/>
              </a:rPr>
              <a:t>（</a:t>
            </a:r>
            <a:r>
              <a:rPr lang="zh-CN" altLang="en-US" sz="2800" b="1">
                <a:solidFill>
                  <a:schemeClr val="tx1"/>
                </a:solidFill>
                <a:latin typeface="Arial" panose="020B0604020202020204" pitchFamily="34" charset="0"/>
                <a:ea typeface="宋体" panose="02010600030101010101" pitchFamily="2" charset="-122"/>
              </a:rPr>
              <a:t>二）研究内容（或子课题设计）：</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1. 中学历史教师网络教研现状文献研究</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2. 互联网+时代下历史教师网络教研实施路径的研究</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3. </a:t>
            </a:r>
            <a:r>
              <a:rPr lang="zh-CN" altLang="en-US" sz="3200" b="1">
                <a:solidFill>
                  <a:schemeClr val="tx1"/>
                </a:solidFill>
                <a:latin typeface="Arial" panose="020B0604020202020204" pitchFamily="34" charset="0"/>
                <a:ea typeface="宋体" panose="02010600030101010101" pitchFamily="2" charset="-122"/>
                <a:sym typeface="宋体" panose="02010600030101010101" pitchFamily="2" charset="-122"/>
              </a:rPr>
              <a:t>互联网+时代下历史教师网络教研资源开发与利用的实践研究</a:t>
            </a:r>
            <a:endParaRPr lang="zh-CN" altLang="en-US" sz="3200" b="1">
              <a:solidFill>
                <a:schemeClr val="tx1"/>
              </a:solidFill>
              <a:latin typeface="Arial" panose="020B0604020202020204" pitchFamily="34" charset="0"/>
              <a:ea typeface="宋体" panose="02010600030101010101" pitchFamily="2" charset="-122"/>
              <a:sym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4</a:t>
            </a:r>
            <a:r>
              <a:rPr lang="zh-CN" altLang="en-US" sz="2800" b="1">
                <a:solidFill>
                  <a:schemeClr val="tx1"/>
                </a:solidFill>
                <a:latin typeface="Arial" panose="020B0604020202020204" pitchFamily="34" charset="0"/>
                <a:ea typeface="宋体" panose="02010600030101010101" pitchFamily="2" charset="-122"/>
              </a:rPr>
              <a:t>．互联网+时代下历史教师网络教研制度建设的实践研究</a:t>
            </a:r>
            <a:endParaRPr lang="zh-CN" altLang="en-US" sz="2800" b="1">
              <a:solidFill>
                <a:schemeClr val="tx1"/>
              </a:solidFill>
              <a:latin typeface="Arial" panose="020B0604020202020204" pitchFamily="34" charset="0"/>
              <a:ea typeface="宋体" panose="02010600030101010101" pitchFamily="2" charset="-122"/>
            </a:endParaRPr>
          </a:p>
          <a:p>
            <a:pPr lvl="0" indent="0"/>
            <a:r>
              <a:rPr lang="en-US" altLang="zh-CN" sz="2800" b="1">
                <a:solidFill>
                  <a:schemeClr val="tx1"/>
                </a:solidFill>
                <a:latin typeface="Arial" panose="020B0604020202020204" pitchFamily="34" charset="0"/>
                <a:ea typeface="宋体" panose="02010600030101010101" pitchFamily="2" charset="-122"/>
              </a:rPr>
              <a:t>5</a:t>
            </a:r>
            <a:r>
              <a:rPr lang="zh-CN" altLang="en-US" sz="2800" b="1">
                <a:solidFill>
                  <a:schemeClr val="tx1"/>
                </a:solidFill>
                <a:latin typeface="Arial" panose="020B0604020202020204" pitchFamily="34" charset="0"/>
                <a:ea typeface="宋体" panose="02010600030101010101" pitchFamily="2" charset="-122"/>
              </a:rPr>
              <a:t>. 基于网络教研历史教师专业成长案例研究</a:t>
            </a:r>
            <a:endParaRPr lang="zh-CN" altLang="en-US" sz="2800" b="1">
              <a:solidFill>
                <a:schemeClr val="tx1"/>
              </a:solidFill>
              <a:latin typeface="Arial" panose="020B0604020202020204" pitchFamily="34" charset="0"/>
              <a:ea typeface="宋体" panose="02010600030101010101" pitchFamily="2" charset="-122"/>
            </a:endParaRPr>
          </a:p>
        </p:txBody>
      </p:sp>
      <p:sp>
        <p:nvSpPr>
          <p:cNvPr id="84999" name="文本框 2"/>
          <p:cNvSpPr txBox="1"/>
          <p:nvPr/>
        </p:nvSpPr>
        <p:spPr>
          <a:xfrm>
            <a:off x="85725" y="777875"/>
            <a:ext cx="9058275" cy="1076325"/>
          </a:xfrm>
          <a:prstGeom prst="rect">
            <a:avLst/>
          </a:prstGeom>
          <a:noFill/>
          <a:ln w="9525">
            <a:noFill/>
          </a:ln>
        </p:spPr>
        <p:txBody>
          <a:bodyPr wrap="square" anchor="t">
            <a:spAutoFit/>
          </a:bodyPr>
          <a:lstStyle/>
          <a:p>
            <a:pPr lvl="0" indent="0"/>
            <a:r>
              <a:rPr lang="zh-CN" altLang="en-US" sz="3200" b="1">
                <a:latin typeface="Arial" panose="020B0604020202020204" pitchFamily="34" charset="0"/>
                <a:ea typeface="宋体" panose="02010600030101010101" pitchFamily="2" charset="-122"/>
              </a:rPr>
              <a:t>课题：互联网</a:t>
            </a:r>
            <a:r>
              <a:rPr lang="en-US" altLang="zh-CN" sz="3200" b="1">
                <a:latin typeface="Arial" panose="020B0604020202020204" pitchFamily="34" charset="0"/>
                <a:ea typeface="宋体" panose="02010600030101010101" pitchFamily="2" charset="-122"/>
              </a:rPr>
              <a:t>+</a:t>
            </a:r>
            <a:r>
              <a:rPr lang="zh-CN" altLang="en-US" sz="3200" b="1">
                <a:latin typeface="Arial" panose="020B0604020202020204" pitchFamily="34" charset="0"/>
                <a:ea typeface="宋体" panose="02010600030101010101" pitchFamily="2" charset="-122"/>
              </a:rPr>
              <a:t>时代下历史教师网络教研的实践研究</a:t>
            </a:r>
            <a:endParaRPr lang="zh-CN" altLang="en-US" sz="3200" b="1">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 calcmode="lin" valueType="num">
                                      <p:cBhvr>
                                        <p:cTn id="7" dur="1000" fill="hold"/>
                                        <p:tgtEl>
                                          <p:spTgt spid="135172">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35172">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35172">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3517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135172">
                                            <p:txEl>
                                              <p:pRg st="1" end="1"/>
                                            </p:txEl>
                                          </p:spTgt>
                                        </p:tgtEl>
                                        <p:attrNameLst>
                                          <p:attrName>style.visibility</p:attrName>
                                        </p:attrNameLst>
                                      </p:cBhvr>
                                      <p:to>
                                        <p:strVal val="visible"/>
                                      </p:to>
                                    </p:set>
                                    <p:anim calcmode="lin" valueType="num">
                                      <p:cBhvr>
                                        <p:cTn id="15" dur="1000" fill="hold"/>
                                        <p:tgtEl>
                                          <p:spTgt spid="13517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3517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35172">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13517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nodeType="clickEffect">
                                  <p:stCondLst>
                                    <p:cond delay="0"/>
                                  </p:stCondLst>
                                  <p:childTnLst>
                                    <p:set>
                                      <p:cBhvr>
                                        <p:cTn id="22" dur="1" fill="hold">
                                          <p:stCondLst>
                                            <p:cond delay="0"/>
                                          </p:stCondLst>
                                        </p:cTn>
                                        <p:tgtEl>
                                          <p:spTgt spid="135172">
                                            <p:txEl>
                                              <p:pRg st="2" end="2"/>
                                            </p:txEl>
                                          </p:spTgt>
                                        </p:tgtEl>
                                        <p:attrNameLst>
                                          <p:attrName>style.visibility</p:attrName>
                                        </p:attrNameLst>
                                      </p:cBhvr>
                                      <p:to>
                                        <p:strVal val="visible"/>
                                      </p:to>
                                    </p:set>
                                    <p:anim calcmode="lin" valueType="num">
                                      <p:cBhvr>
                                        <p:cTn id="23" dur="1000" fill="hold"/>
                                        <p:tgtEl>
                                          <p:spTgt spid="135172">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35172">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35172">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13517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135172">
                                            <p:txEl>
                                              <p:pRg st="3" end="3"/>
                                            </p:txEl>
                                          </p:spTgt>
                                        </p:tgtEl>
                                        <p:attrNameLst>
                                          <p:attrName>style.visibility</p:attrName>
                                        </p:attrNameLst>
                                      </p:cBhvr>
                                      <p:to>
                                        <p:strVal val="visible"/>
                                      </p:to>
                                    </p:set>
                                    <p:anim calcmode="lin" valueType="num">
                                      <p:cBhvr>
                                        <p:cTn id="31" dur="1000" fill="hold"/>
                                        <p:tgtEl>
                                          <p:spTgt spid="135172">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35172">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35172">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1351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7" name="图片 2867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6018" name="标题 28673"/>
          <p:cNvSpPr>
            <a:spLocks noGrp="1"/>
          </p:cNvSpPr>
          <p:nvPr>
            <p:ph type="title"/>
          </p:nvPr>
        </p:nvSpPr>
        <p:spPr>
          <a:xfrm>
            <a:off x="684213" y="1268413"/>
            <a:ext cx="7940675" cy="725487"/>
          </a:xfrm>
        </p:spPr>
        <p:txBody>
          <a:bodyPr anchor="ctr"/>
          <a:lstStyle/>
          <a:p>
            <a:pPr algn="l"/>
            <a:r>
              <a:rPr lang="zh-CN" altLang="en-US" sz="3000" b="1" dirty="0">
                <a:solidFill>
                  <a:srgbClr val="3333FF"/>
                </a:solidFill>
              </a:rPr>
              <a:t>开题论证结束以后需要做哪些工作？</a:t>
            </a:r>
            <a:r>
              <a:rPr lang="zh-CN" altLang="en-US" sz="4000" dirty="0"/>
              <a:t> </a:t>
            </a:r>
            <a:endParaRPr lang="zh-CN" altLang="en-US" sz="4000" dirty="0"/>
          </a:p>
        </p:txBody>
      </p:sp>
      <p:sp>
        <p:nvSpPr>
          <p:cNvPr id="28675" name="内容占位符 28674"/>
          <p:cNvSpPr>
            <a:spLocks noGrp="1"/>
          </p:cNvSpPr>
          <p:nvPr>
            <p:ph idx="1"/>
          </p:nvPr>
        </p:nvSpPr>
        <p:spPr>
          <a:xfrm>
            <a:off x="457200" y="2205038"/>
            <a:ext cx="8229600" cy="3921125"/>
          </a:xfrm>
        </p:spPr>
        <p:txBody>
          <a:bodyPr anchor="t"/>
          <a:lstStyle/>
          <a:p>
            <a:pPr>
              <a:lnSpc>
                <a:spcPct val="140000"/>
              </a:lnSpc>
            </a:pPr>
            <a:r>
              <a:rPr lang="zh-CN" altLang="en-US" sz="2600" b="1" dirty="0"/>
              <a:t>开题论证结束以后，应该尽快组织课题组成员认真研讨，根据专家意见修改开题报告，并转化为可操作的课题实施细则。</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p:cTn id="7" dur="1000" fill="hold"/>
                                        <p:tgtEl>
                                          <p:spTgt spid="2867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867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8675">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1" name="图片 13619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6195" name="标题 136194"/>
          <p:cNvSpPr>
            <a:spLocks noGrp="1"/>
          </p:cNvSpPr>
          <p:nvPr>
            <p:ph type="ctrTitle"/>
          </p:nvPr>
        </p:nvSpPr>
        <p:spPr>
          <a:xfrm>
            <a:off x="684213" y="2276475"/>
            <a:ext cx="7772400" cy="1470025"/>
          </a:xfrm>
          <a:solidFill>
            <a:srgbClr val="CCFFCC">
              <a:alpha val="100000"/>
            </a:srgbClr>
          </a:solidFill>
        </p:spPr>
        <p:txBody>
          <a:bodyPr anchor="ctr"/>
          <a:lstStyle/>
          <a:p>
            <a:pPr defTabSz="914400" fontAlgn="base"/>
            <a:r>
              <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rPr>
              <a:t>四）中期研究</a:t>
            </a:r>
            <a:endPar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5" name="图片 11366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8066" name="标题 113666"/>
          <p:cNvSpPr>
            <a:spLocks noGrp="1"/>
          </p:cNvSpPr>
          <p:nvPr>
            <p:ph type="title"/>
          </p:nvPr>
        </p:nvSpPr>
        <p:spPr>
          <a:xfrm>
            <a:off x="755650" y="1125538"/>
            <a:ext cx="7942263" cy="581025"/>
          </a:xfrm>
        </p:spPr>
        <p:txBody>
          <a:bodyPr anchor="ctr"/>
          <a:lstStyle/>
          <a:p>
            <a:pPr algn="l"/>
            <a:r>
              <a:rPr lang="zh-CN" altLang="en-US" sz="3000" b="1" dirty="0">
                <a:solidFill>
                  <a:srgbClr val="3333FF"/>
                </a:solidFill>
              </a:rPr>
              <a:t>制定课题研究实施细则</a:t>
            </a:r>
            <a:endParaRPr lang="zh-CN" altLang="en-US" sz="3000" b="1" dirty="0">
              <a:solidFill>
                <a:srgbClr val="3333FF"/>
              </a:solidFill>
            </a:endParaRPr>
          </a:p>
        </p:txBody>
      </p:sp>
      <p:sp>
        <p:nvSpPr>
          <p:cNvPr id="113668" name="内容占位符 113667"/>
          <p:cNvSpPr>
            <a:spLocks noGrp="1"/>
          </p:cNvSpPr>
          <p:nvPr>
            <p:ph idx="1"/>
          </p:nvPr>
        </p:nvSpPr>
        <p:spPr>
          <a:xfrm>
            <a:off x="323850" y="1916113"/>
            <a:ext cx="8362950" cy="4210050"/>
          </a:xfrm>
        </p:spPr>
        <p:txBody>
          <a:bodyPr anchor="t"/>
          <a:lstStyle/>
          <a:p>
            <a:pPr>
              <a:lnSpc>
                <a:spcPct val="120000"/>
              </a:lnSpc>
              <a:buNone/>
            </a:pPr>
            <a:r>
              <a:rPr lang="en-US" altLang="zh-CN" sz="2600" b="1" dirty="0"/>
              <a:t>·</a:t>
            </a:r>
            <a:r>
              <a:rPr lang="zh-CN" altLang="en-US" sz="2600" b="1" dirty="0"/>
              <a:t>细则需要由课题主持人来写。</a:t>
            </a:r>
            <a:endParaRPr lang="zh-CN" altLang="en-US" sz="2600" b="1" dirty="0"/>
          </a:p>
          <a:p>
            <a:pPr>
              <a:lnSpc>
                <a:spcPct val="120000"/>
              </a:lnSpc>
              <a:buNone/>
            </a:pPr>
            <a:r>
              <a:rPr lang="en-US" altLang="zh-CN" sz="2600" b="1" dirty="0"/>
              <a:t>·</a:t>
            </a:r>
            <a:r>
              <a:rPr lang="zh-CN" altLang="en-US" sz="2600" b="1" dirty="0"/>
              <a:t>课题研究细则要涉及什么人做什么事，什么时间做什么事，积累哪些资料。拟好的计划要发给课题组成员研讨，定稿后发给每个成员，并按这个计划来开展研究。</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113668">
                                            <p:txEl>
                                              <p:pRg st="0" end="0"/>
                                            </p:txEl>
                                          </p:spTgt>
                                        </p:tgtEl>
                                        <p:attrNameLst>
                                          <p:attrName>style.visibility</p:attrName>
                                        </p:attrNameLst>
                                      </p:cBhvr>
                                      <p:to>
                                        <p:strVal val="visible"/>
                                      </p:to>
                                    </p:set>
                                    <p:animEffect transition="in" filter="fade">
                                      <p:cBhvr>
                                        <p:cTn id="7" dur="192" decel="100000"/>
                                        <p:tgtEl>
                                          <p:spTgt spid="113668">
                                            <p:txEl>
                                              <p:pRg st="0" end="0"/>
                                            </p:txEl>
                                          </p:spTgt>
                                        </p:tgtEl>
                                      </p:cBhvr>
                                    </p:animEffect>
                                    <p:animScale>
                                      <p:cBhvr>
                                        <p:cTn id="8" dur="192" decel="100000"/>
                                        <p:tgtEl>
                                          <p:spTgt spid="113668">
                                            <p:txEl>
                                              <p:pRg st="0" end="0"/>
                                            </p:txEl>
                                          </p:spTgt>
                                        </p:tgtEl>
                                      </p:cBhvr>
                                      <p:from x="10000" y="10000"/>
                                      <p:to x="200000" y="450000"/>
                                    </p:animScale>
                                    <p:animScale>
                                      <p:cBhvr>
                                        <p:cTn id="9" dur="308" accel="100000" fill="hold">
                                          <p:stCondLst>
                                            <p:cond delay="192"/>
                                          </p:stCondLst>
                                        </p:cTn>
                                        <p:tgtEl>
                                          <p:spTgt spid="113668">
                                            <p:txEl>
                                              <p:pRg st="0" end="0"/>
                                            </p:txEl>
                                          </p:spTgt>
                                        </p:tgtEl>
                                      </p:cBhvr>
                                      <p:from x="200000" y="450000"/>
                                      <p:to x="100000" y="100000"/>
                                    </p:animScale>
                                    <p:set>
                                      <p:cBhvr>
                                        <p:cTn id="10" dur="192" fill="hold"/>
                                        <p:tgtEl>
                                          <p:spTgt spid="113668">
                                            <p:txEl>
                                              <p:pRg st="0" end="0"/>
                                            </p:txEl>
                                          </p:spTgt>
                                        </p:tgtEl>
                                        <p:attrNameLst>
                                          <p:attrName>ppt_x</p:attrName>
                                        </p:attrNameLst>
                                      </p:cBhvr>
                                      <p:to>
                                        <p:strVal val="(0.5)"/>
                                      </p:to>
                                    </p:set>
                                    <p:anim from="(0.5)" to="(#ppt_x)" calcmode="lin" valueType="num">
                                      <p:cBhvr>
                                        <p:cTn id="11" dur="308" accel="100000" fill="hold">
                                          <p:stCondLst>
                                            <p:cond delay="192"/>
                                          </p:stCondLst>
                                        </p:cTn>
                                        <p:tgtEl>
                                          <p:spTgt spid="113668">
                                            <p:txEl>
                                              <p:pRg st="0" end="0"/>
                                            </p:txEl>
                                          </p:spTgt>
                                        </p:tgtEl>
                                        <p:attrNameLst>
                                          <p:attrName>ppt_x</p:attrName>
                                        </p:attrNameLst>
                                      </p:cBhvr>
                                    </p:anim>
                                    <p:set>
                                      <p:cBhvr>
                                        <p:cTn id="12" dur="192" fill="hold"/>
                                        <p:tgtEl>
                                          <p:spTgt spid="113668">
                                            <p:txEl>
                                              <p:pRg st="0" end="0"/>
                                            </p:txEl>
                                          </p:spTgt>
                                        </p:tgtEl>
                                        <p:attrNameLst>
                                          <p:attrName>ppt_y</p:attrName>
                                        </p:attrNameLst>
                                      </p:cBhvr>
                                      <p:to>
                                        <p:strVal val="(#ppt_y+0.4)"/>
                                      </p:to>
                                    </p:set>
                                    <p:anim from="(#ppt_y+0.4)" to="(#ppt_y)" calcmode="lin" valueType="num">
                                      <p:cBhvr>
                                        <p:cTn id="13" dur="308" accel="100000" fill="hold">
                                          <p:stCondLst>
                                            <p:cond delay="192"/>
                                          </p:stCondLst>
                                        </p:cTn>
                                        <p:tgtEl>
                                          <p:spTgt spid="113668">
                                            <p:txEl>
                                              <p:pRg st="0" end="0"/>
                                            </p:txEl>
                                          </p:spTgt>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113668">
                                            <p:txEl>
                                              <p:pRg st="1" end="1"/>
                                            </p:txEl>
                                          </p:spTgt>
                                        </p:tgtEl>
                                        <p:attrNameLst>
                                          <p:attrName>style.visibility</p:attrName>
                                        </p:attrNameLst>
                                      </p:cBhvr>
                                      <p:to>
                                        <p:strVal val="visible"/>
                                      </p:to>
                                    </p:set>
                                    <p:animEffect transition="in" filter="fade">
                                      <p:cBhvr>
                                        <p:cTn id="16" dur="192" decel="100000"/>
                                        <p:tgtEl>
                                          <p:spTgt spid="113668">
                                            <p:txEl>
                                              <p:pRg st="1" end="1"/>
                                            </p:txEl>
                                          </p:spTgt>
                                        </p:tgtEl>
                                      </p:cBhvr>
                                    </p:animEffect>
                                    <p:animScale>
                                      <p:cBhvr>
                                        <p:cTn id="17" dur="192" decel="100000"/>
                                        <p:tgtEl>
                                          <p:spTgt spid="113668">
                                            <p:txEl>
                                              <p:pRg st="1" end="1"/>
                                            </p:txEl>
                                          </p:spTgt>
                                        </p:tgtEl>
                                      </p:cBhvr>
                                      <p:from x="10000" y="10000"/>
                                      <p:to x="200000" y="450000"/>
                                    </p:animScale>
                                    <p:animScale>
                                      <p:cBhvr>
                                        <p:cTn id="18" dur="308" accel="100000" fill="hold">
                                          <p:stCondLst>
                                            <p:cond delay="192"/>
                                          </p:stCondLst>
                                        </p:cTn>
                                        <p:tgtEl>
                                          <p:spTgt spid="113668">
                                            <p:txEl>
                                              <p:pRg st="1" end="1"/>
                                            </p:txEl>
                                          </p:spTgt>
                                        </p:tgtEl>
                                      </p:cBhvr>
                                      <p:from x="200000" y="450000"/>
                                      <p:to x="100000" y="100000"/>
                                    </p:animScale>
                                    <p:set>
                                      <p:cBhvr>
                                        <p:cTn id="19" dur="192" fill="hold"/>
                                        <p:tgtEl>
                                          <p:spTgt spid="113668">
                                            <p:txEl>
                                              <p:pRg st="1" end="1"/>
                                            </p:txEl>
                                          </p:spTgt>
                                        </p:tgtEl>
                                        <p:attrNameLst>
                                          <p:attrName>ppt_x</p:attrName>
                                        </p:attrNameLst>
                                      </p:cBhvr>
                                      <p:to>
                                        <p:strVal val="(0.5)"/>
                                      </p:to>
                                    </p:set>
                                    <p:anim from="(0.5)" to="(#ppt_x)" calcmode="lin" valueType="num">
                                      <p:cBhvr>
                                        <p:cTn id="20" dur="308" accel="100000" fill="hold">
                                          <p:stCondLst>
                                            <p:cond delay="192"/>
                                          </p:stCondLst>
                                        </p:cTn>
                                        <p:tgtEl>
                                          <p:spTgt spid="113668">
                                            <p:txEl>
                                              <p:pRg st="1" end="1"/>
                                            </p:txEl>
                                          </p:spTgt>
                                        </p:tgtEl>
                                        <p:attrNameLst>
                                          <p:attrName>ppt_x</p:attrName>
                                        </p:attrNameLst>
                                      </p:cBhvr>
                                    </p:anim>
                                    <p:set>
                                      <p:cBhvr>
                                        <p:cTn id="21" dur="192" fill="hold"/>
                                        <p:tgtEl>
                                          <p:spTgt spid="113668">
                                            <p:txEl>
                                              <p:pRg st="1" end="1"/>
                                            </p:txEl>
                                          </p:spTgt>
                                        </p:tgtEl>
                                        <p:attrNameLst>
                                          <p:attrName>ppt_y</p:attrName>
                                        </p:attrNameLst>
                                      </p:cBhvr>
                                      <p:to>
                                        <p:strVal val="(#ppt_y+0.4)"/>
                                      </p:to>
                                    </p:set>
                                    <p:anim from="(#ppt_y+0.4)" to="(#ppt_y)" calcmode="lin" valueType="num">
                                      <p:cBhvr>
                                        <p:cTn id="22" dur="308" accel="100000" fill="hold">
                                          <p:stCondLst>
                                            <p:cond delay="192"/>
                                          </p:stCondLst>
                                        </p:cTn>
                                        <p:tgtEl>
                                          <p:spTgt spid="113668">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圆角矩形 91137"/>
          <p:cNvSpPr/>
          <p:nvPr/>
        </p:nvSpPr>
        <p:spPr>
          <a:xfrm>
            <a:off x="6156633" y="5301129"/>
            <a:ext cx="2807979" cy="1384407"/>
          </a:xfrm>
          <a:prstGeom prst="roundRect">
            <a:avLst>
              <a:gd name="adj" fmla="val 16667"/>
            </a:avLst>
          </a:prstGeom>
          <a:solidFill>
            <a:srgbClr val="FFCCFF"/>
          </a:solidFill>
          <a:ln w="9525" cap="flat" cmpd="sng">
            <a:solidFill>
              <a:schemeClr val="tx1"/>
            </a:solidFill>
            <a:prstDash val="solid"/>
            <a:bevel/>
            <a:headEnd type="none" w="med" len="med"/>
            <a:tailEnd type="none" w="med" len="med"/>
          </a:ln>
        </p:spPr>
        <p:txBody>
          <a:bodyPr wrap="none" anchor="ctr"/>
          <a:lstStyle/>
          <a:p>
            <a:pPr algn="ctr"/>
            <a:r>
              <a:rPr lang="zh-CN" altLang="en-US" sz="32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rPr>
              <a:t>教师科研</a:t>
            </a:r>
            <a:endParaRPr lang="zh-CN" altLang="en-US" sz="32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endParaRPr>
          </a:p>
          <a:p>
            <a:pPr algn="ctr">
              <a:spcBef>
                <a:spcPct val="0"/>
              </a:spcBef>
            </a:pPr>
            <a:r>
              <a:rPr lang="zh-CN" altLang="en-US" sz="32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rPr>
              <a:t>中存在的</a:t>
            </a:r>
            <a:endParaRPr lang="zh-CN" altLang="en-US" sz="32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endParaRPr>
          </a:p>
          <a:p>
            <a:pPr algn="ctr">
              <a:spcBef>
                <a:spcPct val="0"/>
              </a:spcBef>
            </a:pPr>
            <a:r>
              <a:rPr lang="zh-CN" altLang="en-US" sz="32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rPr>
              <a:t>问题</a:t>
            </a:r>
            <a:endParaRPr lang="zh-CN" altLang="en-US" sz="3200" dirty="0">
              <a:solidFill>
                <a:srgbClr val="0043C8"/>
              </a:solidFill>
              <a:effectLst>
                <a:outerShdw blurRad="38100" dist="38100" dir="2700000" algn="tl">
                  <a:srgbClr val="000000"/>
                </a:outerShdw>
              </a:effectLst>
              <a:latin typeface="楷体" panose="02010609060101010101" pitchFamily="49" charset="-122"/>
              <a:ea typeface="楷体" panose="02010609060101010101" pitchFamily="49" charset="-122"/>
            </a:endParaRPr>
          </a:p>
        </p:txBody>
      </p:sp>
      <p:sp>
        <p:nvSpPr>
          <p:cNvPr id="140291" name="文本框 140290"/>
          <p:cNvSpPr txBox="1"/>
          <p:nvPr/>
        </p:nvSpPr>
        <p:spPr>
          <a:xfrm>
            <a:off x="179695" y="172463"/>
            <a:ext cx="5976938" cy="584775"/>
          </a:xfrm>
          <a:prstGeom prst="rect">
            <a:avLst/>
          </a:prstGeom>
          <a:noFill/>
          <a:ln w="9525">
            <a:noFill/>
            <a:miter/>
          </a:ln>
        </p:spPr>
        <p:txBody>
          <a:bodyPr>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50000"/>
              </a:spcBef>
              <a:buClr>
                <a:schemeClr val="accent1"/>
              </a:buClr>
              <a:buFont typeface="Wingdings" panose="05000000000000000000" pitchFamily="2" charset="2"/>
              <a:buNone/>
            </a:pPr>
            <a:r>
              <a:rPr lang="en-US" altLang="zh-CN" sz="32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rPr>
              <a:t>1</a:t>
            </a:r>
            <a:r>
              <a:rPr lang="zh-CN" altLang="en-US" sz="32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rPr>
              <a:t>．为了“科研”的“科研”。 </a:t>
            </a:r>
            <a:endParaRPr lang="zh-CN" altLang="en-US" sz="32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endParaRPr>
          </a:p>
        </p:txBody>
      </p:sp>
      <p:sp>
        <p:nvSpPr>
          <p:cNvPr id="140292" name="文本框 140291"/>
          <p:cNvSpPr txBox="1"/>
          <p:nvPr/>
        </p:nvSpPr>
        <p:spPr>
          <a:xfrm>
            <a:off x="395288" y="836613"/>
            <a:ext cx="8569325" cy="3785652"/>
          </a:xfrm>
          <a:prstGeom prst="rect">
            <a:avLst/>
          </a:prstGeom>
          <a:noFill/>
          <a:ln w="9525">
            <a:noFill/>
            <a:miter/>
          </a:ln>
        </p:spPr>
        <p:txBody>
          <a:bodyPr>
            <a:spAutoFit/>
          </a:bodyPr>
          <a:lstStyle/>
          <a:p>
            <a:pPr marL="357505" indent="-357505" algn="ctr">
              <a:spcBef>
                <a:spcPct val="0"/>
              </a:spcBef>
              <a:buClr>
                <a:schemeClr val="accent1"/>
              </a:buClr>
              <a:buFont typeface="Wingdings" panose="05000000000000000000" pitchFamily="2" charset="2"/>
              <a:buNone/>
            </a:pPr>
            <a:r>
              <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 李镇西老师在文章</a:t>
            </a:r>
            <a:r>
              <a:rPr lang="en-US" altLang="zh-CN"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a:t>
            </a:r>
            <a:r>
              <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这些年，被我们忽视的教育常识</a:t>
            </a:r>
            <a:r>
              <a:rPr lang="en-US" altLang="zh-CN"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a:t>
            </a:r>
            <a:r>
              <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里写了这样一段话：</a:t>
            </a:r>
            <a:endPar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sym typeface="Calibri" panose="020F0502020204030204" pitchFamily="34" charset="0"/>
            </a:endParaRPr>
          </a:p>
          <a:p>
            <a:pPr marL="357505" indent="-357505" algn="ctr">
              <a:spcBef>
                <a:spcPct val="0"/>
              </a:spcBef>
              <a:buClr>
                <a:schemeClr val="accent1"/>
              </a:buClr>
              <a:buFont typeface="Wingdings" panose="05000000000000000000" pitchFamily="2" charset="2"/>
              <a:buNone/>
            </a:pPr>
            <a:r>
              <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“教育科研是做出来的，而不是写出来的。”</a:t>
            </a:r>
            <a:endPar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sym typeface="Calibri" panose="020F0502020204030204" pitchFamily="34" charset="0"/>
            </a:endParaRPr>
          </a:p>
          <a:p>
            <a:pPr marL="357505" indent="-357505">
              <a:spcBef>
                <a:spcPct val="0"/>
              </a:spcBef>
              <a:buClr>
                <a:schemeClr val="accent1"/>
              </a:buClr>
              <a:buFont typeface="Wingdings" panose="05000000000000000000" pitchFamily="2" charset="2"/>
              <a:buNone/>
            </a:pPr>
            <a:r>
              <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   这本来是不言而喻的，可现在不得不作为常识来强调。因为在现在一些校长和老师的眼中，教育科研似乎就是写论文，所以谁写得多，谁的教育科研就搞得好。一些学校搞教育科研实际上是这样操作的：先找一个比较时尚的“课题”，然后写开题报告，再请教育专家来进行课题论证，一旦通过，便束之高阁，平时无人问津，也不会有人真搞研究的；两年或三年之后，结题时间快到了，赶紧集中精力写结题报告，参研人员也抓紧时间写课题论文；最后再请来专家进行课题验收，一旦验收合格，万事大吉，把课题证书陈列于校史馆，将有关论文汇集成煌煌大作屹立于学校图书馆的书架上</a:t>
            </a:r>
            <a:r>
              <a:rPr lang="en-US" altLang="zh-CN"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a:t>
            </a:r>
            <a:r>
              <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cs typeface="+mn-ea"/>
                <a:sym typeface="Calibri" panose="020F0502020204030204" pitchFamily="34" charset="0"/>
              </a:rPr>
              <a:t>这样的“科研”和学校发展一点关系都没有，因为真正有效的科研必须是源于本校实际的“做”。</a:t>
            </a:r>
            <a:endParaRPr lang="zh-CN" altLang="en-US" sz="2000" noProof="1">
              <a:solidFill>
                <a:srgbClr val="000000"/>
              </a:solidFill>
              <a:effectLst>
                <a:outerShdw blurRad="38100" dist="38100" dir="2700000">
                  <a:srgbClr val="FFFFFF"/>
                </a:outerShdw>
              </a:effectLst>
              <a:latin typeface="楷体" panose="02010609060101010101" pitchFamily="49" charset="-122"/>
              <a:ea typeface="楷体" panose="02010609060101010101" pitchFamily="49" charset="-122"/>
              <a:sym typeface="Calibri" panose="020F0502020204030204" pitchFamily="34" charset="0"/>
            </a:endParaRPr>
          </a:p>
        </p:txBody>
      </p:sp>
      <p:sp>
        <p:nvSpPr>
          <p:cNvPr id="141315" name="文本框 141314"/>
          <p:cNvSpPr txBox="1"/>
          <p:nvPr/>
        </p:nvSpPr>
        <p:spPr>
          <a:xfrm>
            <a:off x="179387" y="4622265"/>
            <a:ext cx="8712605" cy="954107"/>
          </a:xfrm>
          <a:prstGeom prst="rect">
            <a:avLst/>
          </a:prstGeom>
          <a:noFill/>
          <a:ln w="9525">
            <a:noFill/>
            <a:miter/>
          </a:ln>
        </p:spPr>
        <p:txBody>
          <a:bodyPr wrap="square">
            <a:spAutoFit/>
          </a:bodyPr>
          <a:lstStyle>
            <a:lvl1pPr marL="357505" indent="-357505">
              <a:defRPr sz="2400" b="1">
                <a:solidFill>
                  <a:srgbClr val="2025E0"/>
                </a:solidFill>
                <a:latin typeface="Times New Roman" panose="02020603050405020304" pitchFamily="18" charset="0"/>
                <a:ea typeface="宋体" panose="02010600030101010101" pitchFamily="2" charset="-122"/>
              </a:defRPr>
            </a:lvl1pPr>
            <a:lvl2pPr>
              <a:defRPr sz="2400" b="1">
                <a:solidFill>
                  <a:srgbClr val="2025E0"/>
                </a:solidFill>
                <a:latin typeface="Times New Roman" panose="02020603050405020304" pitchFamily="18" charset="0"/>
                <a:ea typeface="宋体" panose="02010600030101010101" pitchFamily="2" charset="-122"/>
              </a:defRPr>
            </a:lvl2pPr>
            <a:lvl3pPr>
              <a:defRPr sz="2400" b="1">
                <a:solidFill>
                  <a:srgbClr val="2025E0"/>
                </a:solidFill>
                <a:latin typeface="Times New Roman" panose="02020603050405020304" pitchFamily="18" charset="0"/>
                <a:ea typeface="宋体" panose="02010600030101010101" pitchFamily="2" charset="-122"/>
              </a:defRPr>
            </a:lvl3pPr>
            <a:lvl4pPr>
              <a:defRPr sz="2400" b="1">
                <a:solidFill>
                  <a:srgbClr val="2025E0"/>
                </a:solidFill>
                <a:latin typeface="Times New Roman" panose="02020603050405020304" pitchFamily="18" charset="0"/>
                <a:ea typeface="宋体" panose="02010600030101010101" pitchFamily="2" charset="-122"/>
              </a:defRPr>
            </a:lvl4pPr>
            <a:lvl5pPr>
              <a:defRPr sz="2400" b="1">
                <a:solidFill>
                  <a:srgbClr val="2025E0"/>
                </a:solidFill>
                <a:latin typeface="Times New Roman" panose="02020603050405020304" pitchFamily="18" charset="0"/>
                <a:ea typeface="宋体" panose="02010600030101010101" pitchFamily="2" charset="-122"/>
              </a:defRPr>
            </a:lvl5pPr>
            <a:lvl6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6pPr>
            <a:lvl7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7pPr>
            <a:lvl8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8pPr>
            <a:lvl9pPr fontAlgn="base">
              <a:lnSpc>
                <a:spcPct val="110000"/>
              </a:lnSpc>
              <a:spcBef>
                <a:spcPts val="1800"/>
              </a:spcBef>
              <a:spcAft>
                <a:spcPct val="0"/>
              </a:spcAft>
              <a:buFont typeface="Arial" panose="020B0604020202020204" pitchFamily="34" charset="0"/>
              <a:defRPr sz="2400" b="1">
                <a:solidFill>
                  <a:srgbClr val="2025E0"/>
                </a:solidFill>
                <a:latin typeface="Times New Roman" panose="02020603050405020304" pitchFamily="18" charset="0"/>
                <a:ea typeface="宋体" panose="02010600030101010101" pitchFamily="2" charset="-122"/>
              </a:defRPr>
            </a:lvl9pPr>
          </a:lstStyle>
          <a:p>
            <a:pPr>
              <a:spcBef>
                <a:spcPct val="0"/>
              </a:spcBef>
              <a:buClr>
                <a:schemeClr val="accent1"/>
              </a:buClr>
              <a:buFont typeface="Wingdings" panose="05000000000000000000" pitchFamily="2" charset="2"/>
              <a:buNone/>
            </a:pPr>
            <a:r>
              <a:rPr lang="en-US" altLang="zh-CN" sz="25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rPr>
              <a:t>2</a:t>
            </a:r>
            <a:r>
              <a:rPr lang="zh-CN" altLang="en-US" sz="28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rPr>
              <a:t>．不清楚科研课题研究的一般流程，不知如何</a:t>
            </a:r>
            <a:endParaRPr lang="zh-CN" altLang="en-US" sz="28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endParaRPr>
          </a:p>
          <a:p>
            <a:pPr>
              <a:spcBef>
                <a:spcPct val="0"/>
              </a:spcBef>
              <a:buClr>
                <a:schemeClr val="accent1"/>
              </a:buClr>
              <a:buFont typeface="Wingdings" panose="05000000000000000000" pitchFamily="2" charset="2"/>
              <a:buNone/>
            </a:pPr>
            <a:r>
              <a:rPr lang="zh-CN" altLang="en-US" sz="28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rPr>
              <a:t>   选题、如何组织实施。</a:t>
            </a:r>
            <a:endParaRPr lang="zh-CN" altLang="en-US" sz="28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sym typeface="Calibri" panose="020F0502020204030204" pitchFamily="34" charset="0"/>
            </a:endParaRPr>
          </a:p>
        </p:txBody>
      </p:sp>
      <p:sp>
        <p:nvSpPr>
          <p:cNvPr id="141316" name="矩形 141315"/>
          <p:cNvSpPr/>
          <p:nvPr/>
        </p:nvSpPr>
        <p:spPr>
          <a:xfrm>
            <a:off x="179388" y="5824931"/>
            <a:ext cx="5746076" cy="584775"/>
          </a:xfrm>
          <a:prstGeom prst="rect">
            <a:avLst/>
          </a:prstGeom>
          <a:noFill/>
          <a:ln w="9525">
            <a:noFill/>
            <a:miter/>
          </a:ln>
        </p:spPr>
        <p:txBody>
          <a:bodyPr wrap="square" anchor="ctr">
            <a:spAutoFit/>
          </a:bodyPr>
          <a:lstStyle/>
          <a:p>
            <a:pPr>
              <a:spcBef>
                <a:spcPct val="0"/>
              </a:spcBef>
            </a:pPr>
            <a:r>
              <a:rPr lang="en-US" altLang="zh-CN" sz="32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rPr>
              <a:t>3</a:t>
            </a:r>
            <a:r>
              <a:rPr lang="zh-CN" altLang="en-US" sz="32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rPr>
              <a:t>．不会撰写课题研究报告。</a:t>
            </a:r>
            <a:endParaRPr lang="zh-CN" altLang="en-US" sz="3200" dirty="0">
              <a:solidFill>
                <a:srgbClr val="EE3D2A"/>
              </a:solidFill>
              <a:effectLst>
                <a:outerShdw blurRad="38100" dist="38100" dir="2700000" algn="tl">
                  <a:srgbClr val="C0C0C0"/>
                </a:outerShdw>
              </a:effectLst>
              <a:latin typeface="楷体" panose="02010609060101010101" pitchFamily="49" charset="-122"/>
              <a:ea typeface="楷体" panose="02010609060101010101" pitchFamily="49"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89" name="图片 11468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9090" name="标题 114690"/>
          <p:cNvSpPr>
            <a:spLocks noGrp="1"/>
          </p:cNvSpPr>
          <p:nvPr>
            <p:ph type="title"/>
          </p:nvPr>
        </p:nvSpPr>
        <p:spPr>
          <a:xfrm>
            <a:off x="684213" y="1125538"/>
            <a:ext cx="8013700" cy="581025"/>
          </a:xfrm>
        </p:spPr>
        <p:txBody>
          <a:bodyPr anchor="ctr"/>
          <a:lstStyle/>
          <a:p>
            <a:pPr algn="l"/>
            <a:r>
              <a:rPr lang="zh-CN" altLang="en-US" sz="3000" b="1" dirty="0">
                <a:solidFill>
                  <a:srgbClr val="3333FF"/>
                </a:solidFill>
              </a:rPr>
              <a:t>抓实课题研究的实践</a:t>
            </a:r>
            <a:endParaRPr lang="zh-CN" altLang="en-US" sz="3000" b="1" dirty="0">
              <a:solidFill>
                <a:srgbClr val="3333FF"/>
              </a:solidFill>
            </a:endParaRPr>
          </a:p>
        </p:txBody>
      </p:sp>
      <p:sp>
        <p:nvSpPr>
          <p:cNvPr id="114692" name="内容占位符 114691"/>
          <p:cNvSpPr>
            <a:spLocks noGrp="1"/>
          </p:cNvSpPr>
          <p:nvPr>
            <p:ph idx="1"/>
          </p:nvPr>
        </p:nvSpPr>
        <p:spPr>
          <a:xfrm>
            <a:off x="468313" y="1844675"/>
            <a:ext cx="8229600" cy="4281488"/>
          </a:xfrm>
        </p:spPr>
        <p:txBody>
          <a:bodyPr anchor="t"/>
          <a:lstStyle/>
          <a:p>
            <a:pPr>
              <a:lnSpc>
                <a:spcPct val="130000"/>
              </a:lnSpc>
            </a:pPr>
            <a:r>
              <a:rPr lang="zh-CN" altLang="en-US" sz="2600" b="1" dirty="0"/>
              <a:t>课题组成员要严格按照计划和方案上的步骤去做，去落实课题提炼出的理论，去鉴定其方案的可行性。哪些措施有利于课题推进，哪些措施在实施过程中的可操作性不强，这些都要及时记录下来，反馈给课题主持人。主持人要根据课题组成员的反馈，适时调整，及时为课题组成员提供可行的方法，继续研究。</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14692">
                                            <p:txEl>
                                              <p:pRg st="0" end="0"/>
                                            </p:txEl>
                                          </p:spTgt>
                                        </p:tgtEl>
                                        <p:attrNameLst>
                                          <p:attrName>style.visibility</p:attrName>
                                        </p:attrNameLst>
                                      </p:cBhvr>
                                      <p:to>
                                        <p:strVal val="visible"/>
                                      </p:to>
                                    </p:set>
                                    <p:animEffect transition="in" filter="checkerboard(down)">
                                      <p:cBhvr>
                                        <p:cTn id="7" dur="500"/>
                                        <p:tgtEl>
                                          <p:spTgt spid="1146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2"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3" name="图片 11571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0114" name="标题 115714"/>
          <p:cNvSpPr>
            <a:spLocks noGrp="1"/>
          </p:cNvSpPr>
          <p:nvPr>
            <p:ph type="title"/>
          </p:nvPr>
        </p:nvSpPr>
        <p:spPr>
          <a:xfrm>
            <a:off x="827088" y="1125538"/>
            <a:ext cx="7870825" cy="509587"/>
          </a:xfrm>
        </p:spPr>
        <p:txBody>
          <a:bodyPr anchor="ctr"/>
          <a:lstStyle/>
          <a:p>
            <a:pPr algn="l"/>
            <a:r>
              <a:rPr lang="zh-CN" altLang="en-US" sz="3000" b="1" dirty="0">
                <a:solidFill>
                  <a:srgbClr val="3333FF"/>
                </a:solidFill>
              </a:rPr>
              <a:t>注意搜集整理资料</a:t>
            </a:r>
            <a:endParaRPr lang="zh-CN" altLang="en-US" sz="3000" b="1" dirty="0">
              <a:solidFill>
                <a:srgbClr val="3333FF"/>
              </a:solidFill>
            </a:endParaRPr>
          </a:p>
        </p:txBody>
      </p:sp>
      <p:sp>
        <p:nvSpPr>
          <p:cNvPr id="115716" name="内容占位符 115715"/>
          <p:cNvSpPr>
            <a:spLocks noGrp="1"/>
          </p:cNvSpPr>
          <p:nvPr>
            <p:ph idx="1"/>
          </p:nvPr>
        </p:nvSpPr>
        <p:spPr>
          <a:xfrm>
            <a:off x="323850" y="1916113"/>
            <a:ext cx="8362950" cy="4210050"/>
          </a:xfrm>
        </p:spPr>
        <p:txBody>
          <a:bodyPr anchor="t"/>
          <a:lstStyle/>
          <a:p>
            <a:pPr>
              <a:lnSpc>
                <a:spcPct val="120000"/>
              </a:lnSpc>
            </a:pPr>
            <a:r>
              <a:rPr lang="zh-CN" altLang="en-US" sz="2600" b="1" dirty="0"/>
              <a:t>平时的资料搜集整理有利于课题成果的积累。可以围绕研究内容搜集以下一些资料：示范课课例、听课笔记、教师读书笔记、学生作品、活动视频、图片、教学设计、教师论文、沙龙活动记录等。</a:t>
            </a:r>
            <a:endParaRPr lang="zh-CN" altLang="en-US" sz="2600" b="1" dirty="0"/>
          </a:p>
          <a:p>
            <a:pPr>
              <a:lnSpc>
                <a:spcPct val="120000"/>
              </a:lnSpc>
            </a:pPr>
            <a:r>
              <a:rPr lang="zh-CN" altLang="en-US" sz="2600" b="1" dirty="0"/>
              <a:t>为了资料的规范，可以设计专用的活页纸，发给课题组成员和学生，方便直接手写，更真实，更便于及时收集。</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5716">
                                            <p:txEl>
                                              <p:pRg st="0" end="0"/>
                                            </p:txEl>
                                          </p:spTgt>
                                        </p:tgtEl>
                                        <p:attrNameLst>
                                          <p:attrName>style.visibility</p:attrName>
                                        </p:attrNameLst>
                                      </p:cBhvr>
                                      <p:to>
                                        <p:strVal val="visible"/>
                                      </p:to>
                                    </p:set>
                                    <p:animEffect transition="in" filter="wedge">
                                      <p:cBhvr>
                                        <p:cTn id="7" dur="1000"/>
                                        <p:tgtEl>
                                          <p:spTgt spid="115716">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15716">
                                            <p:txEl>
                                              <p:pRg st="1" end="1"/>
                                            </p:txEl>
                                          </p:spTgt>
                                        </p:tgtEl>
                                        <p:attrNameLst>
                                          <p:attrName>style.visibility</p:attrName>
                                        </p:attrNameLst>
                                      </p:cBhvr>
                                      <p:to>
                                        <p:strVal val="visible"/>
                                      </p:to>
                                    </p:set>
                                    <p:animEffect transition="in" filter="wedge">
                                      <p:cBhvr>
                                        <p:cTn id="10" dur="1000"/>
                                        <p:tgtEl>
                                          <p:spTgt spid="1157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7" name="图片 11673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1138" name="标题 116738"/>
          <p:cNvSpPr>
            <a:spLocks noGrp="1"/>
          </p:cNvSpPr>
          <p:nvPr>
            <p:ph type="title"/>
          </p:nvPr>
        </p:nvSpPr>
        <p:spPr>
          <a:xfrm>
            <a:off x="900113" y="1125538"/>
            <a:ext cx="7786687" cy="720725"/>
          </a:xfrm>
        </p:spPr>
        <p:txBody>
          <a:bodyPr anchor="ctr"/>
          <a:lstStyle/>
          <a:p>
            <a:pPr algn="l"/>
            <a:r>
              <a:rPr lang="zh-CN" altLang="en-US" sz="3000" b="1" dirty="0">
                <a:solidFill>
                  <a:srgbClr val="3333FF"/>
                </a:solidFill>
              </a:rPr>
              <a:t>创新课题研究的平台</a:t>
            </a:r>
            <a:endParaRPr lang="zh-CN" altLang="en-US" sz="3000" b="1" dirty="0">
              <a:solidFill>
                <a:srgbClr val="3333FF"/>
              </a:solidFill>
            </a:endParaRPr>
          </a:p>
        </p:txBody>
      </p:sp>
      <p:sp>
        <p:nvSpPr>
          <p:cNvPr id="116740" name="内容占位符 116739"/>
          <p:cNvSpPr>
            <a:spLocks noGrp="1"/>
          </p:cNvSpPr>
          <p:nvPr>
            <p:ph idx="1"/>
          </p:nvPr>
        </p:nvSpPr>
        <p:spPr>
          <a:xfrm>
            <a:off x="457200" y="1989138"/>
            <a:ext cx="8229600" cy="4137025"/>
          </a:xfrm>
        </p:spPr>
        <p:txBody>
          <a:bodyPr anchor="t"/>
          <a:lstStyle/>
          <a:p>
            <a:pPr>
              <a:lnSpc>
                <a:spcPct val="130000"/>
              </a:lnSpc>
            </a:pPr>
            <a:r>
              <a:rPr lang="zh-CN" altLang="en-US" sz="2600" b="1" dirty="0">
                <a:latin typeface="宋体" panose="02010600030101010101" pitchFamily="2" charset="-122"/>
              </a:rPr>
              <a:t>课题研究要不断开拓创新，寻找合适的平台展示课题成果。如，微博、微信、博客、电子杂志等。平时，课题组还可以通过飞信、</a:t>
            </a:r>
            <a:r>
              <a:rPr lang="en-US" altLang="zh-CN" sz="2600" b="1" dirty="0">
                <a:latin typeface="宋体" panose="02010600030101010101" pitchFamily="2" charset="-122"/>
              </a:rPr>
              <a:t>QQ </a:t>
            </a:r>
            <a:r>
              <a:rPr lang="zh-CN" altLang="en-US" sz="2600" b="1" dirty="0">
                <a:latin typeface="宋体" panose="02010600030101010101" pitchFamily="2" charset="-122"/>
              </a:rPr>
              <a:t>群、微信群等平台进行互动交流。</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6740">
                                            <p:txEl>
                                              <p:pRg st="0" end="0"/>
                                            </p:txEl>
                                          </p:spTgt>
                                        </p:tgtEl>
                                        <p:attrNameLst>
                                          <p:attrName>style.visibility</p:attrName>
                                        </p:attrNameLst>
                                      </p:cBhvr>
                                      <p:to>
                                        <p:strVal val="visible"/>
                                      </p:to>
                                    </p:set>
                                    <p:animEffect transition="in" filter="wedge">
                                      <p:cBhvr>
                                        <p:cTn id="7" dur="1000"/>
                                        <p:tgtEl>
                                          <p:spTgt spid="11674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1" name="图片 11776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2162" name="标题 117762"/>
          <p:cNvSpPr>
            <a:spLocks noGrp="1"/>
          </p:cNvSpPr>
          <p:nvPr>
            <p:ph type="title"/>
          </p:nvPr>
        </p:nvSpPr>
        <p:spPr>
          <a:xfrm>
            <a:off x="755650" y="1125538"/>
            <a:ext cx="7942263" cy="581025"/>
          </a:xfrm>
        </p:spPr>
        <p:txBody>
          <a:bodyPr anchor="ctr"/>
          <a:lstStyle/>
          <a:p>
            <a:pPr algn="l"/>
            <a:r>
              <a:rPr lang="zh-CN" altLang="en-US" sz="3000" b="1" dirty="0">
                <a:solidFill>
                  <a:srgbClr val="3333FF"/>
                </a:solidFill>
              </a:rPr>
              <a:t>定期召开课题小结会</a:t>
            </a:r>
            <a:endParaRPr lang="zh-CN" altLang="en-US" sz="3000" b="1" dirty="0">
              <a:solidFill>
                <a:srgbClr val="3333FF"/>
              </a:solidFill>
            </a:endParaRPr>
          </a:p>
        </p:txBody>
      </p:sp>
      <p:sp>
        <p:nvSpPr>
          <p:cNvPr id="117764" name="内容占位符 117763"/>
          <p:cNvSpPr>
            <a:spLocks noGrp="1"/>
          </p:cNvSpPr>
          <p:nvPr>
            <p:ph idx="1"/>
          </p:nvPr>
        </p:nvSpPr>
        <p:spPr>
          <a:xfrm>
            <a:off x="457200" y="1989138"/>
            <a:ext cx="8229600" cy="4137025"/>
          </a:xfrm>
        </p:spPr>
        <p:txBody>
          <a:bodyPr anchor="t"/>
          <a:lstStyle/>
          <a:p>
            <a:pPr>
              <a:lnSpc>
                <a:spcPct val="130000"/>
              </a:lnSpc>
            </a:pPr>
            <a:r>
              <a:rPr lang="zh-CN" altLang="en-US" sz="2600" b="1" dirty="0"/>
              <a:t>每一阶段要把课题组成员召集到一起，总结上一阶段课题的开展情况，布置下一阶段的工作。大家畅所欲言，探讨对课题研究的认识，主持人认真记录总结，及时反思课题研究中存在的问题，并及时解决。</a:t>
            </a:r>
            <a:endParaRPr lang="zh-CN" altLang="en-US" sz="2600" b="1" dirty="0"/>
          </a:p>
          <a:p>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7764">
                                            <p:txEl>
                                              <p:pRg st="0" end="0"/>
                                            </p:txEl>
                                          </p:spTgt>
                                        </p:tgtEl>
                                        <p:attrNameLst>
                                          <p:attrName>style.visibility</p:attrName>
                                        </p:attrNameLst>
                                      </p:cBhvr>
                                      <p:to>
                                        <p:strVal val="visible"/>
                                      </p:to>
                                    </p:set>
                                    <p:animEffect transition="in" filter="wedge">
                                      <p:cBhvr>
                                        <p:cTn id="7" dur="1000"/>
                                        <p:tgtEl>
                                          <p:spTgt spid="1177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5" name="图片 11878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3186" name="标题 118786"/>
          <p:cNvSpPr>
            <a:spLocks noGrp="1"/>
          </p:cNvSpPr>
          <p:nvPr>
            <p:ph type="title"/>
          </p:nvPr>
        </p:nvSpPr>
        <p:spPr>
          <a:xfrm>
            <a:off x="684213" y="1268413"/>
            <a:ext cx="8013700" cy="509587"/>
          </a:xfrm>
        </p:spPr>
        <p:txBody>
          <a:bodyPr anchor="ctr"/>
          <a:lstStyle/>
          <a:p>
            <a:pPr algn="l"/>
            <a:r>
              <a:rPr lang="zh-CN" altLang="en-US" sz="3000" b="1" dirty="0">
                <a:solidFill>
                  <a:srgbClr val="3333FF"/>
                </a:solidFill>
              </a:rPr>
              <a:t>邀请顾问及时进行指导</a:t>
            </a:r>
            <a:endParaRPr lang="zh-CN" altLang="en-US" sz="3000" b="1" dirty="0">
              <a:solidFill>
                <a:srgbClr val="3333FF"/>
              </a:solidFill>
            </a:endParaRPr>
          </a:p>
        </p:txBody>
      </p:sp>
      <p:sp>
        <p:nvSpPr>
          <p:cNvPr id="118788" name="内容占位符 118787"/>
          <p:cNvSpPr>
            <a:spLocks noGrp="1"/>
          </p:cNvSpPr>
          <p:nvPr>
            <p:ph idx="1"/>
          </p:nvPr>
        </p:nvSpPr>
        <p:spPr>
          <a:xfrm>
            <a:off x="457200" y="2060575"/>
            <a:ext cx="8229600" cy="4065588"/>
          </a:xfrm>
        </p:spPr>
        <p:txBody>
          <a:bodyPr anchor="t"/>
          <a:lstStyle/>
          <a:p>
            <a:pPr fontAlgn="t">
              <a:lnSpc>
                <a:spcPct val="130000"/>
              </a:lnSpc>
            </a:pPr>
            <a:r>
              <a:rPr lang="zh-CN" altLang="en-US" sz="2600" b="1" dirty="0"/>
              <a:t>课题研究的成果需要上升到一定的理论高度，这些内容需要分阶段进行自我总结提炼，同时也需要借助于专家的指导。</a:t>
            </a:r>
            <a:endParaRPr lang="zh-CN" altLang="en-US" sz="2600" b="1" dirty="0"/>
          </a:p>
          <a:p>
            <a:pPr fontAlgn="t">
              <a:lnSpc>
                <a:spcPct val="130000"/>
              </a:lnSpc>
            </a:pPr>
            <a:r>
              <a:rPr lang="zh-CN" altLang="en-US" sz="2600" b="1" dirty="0"/>
              <a:t>专家指导的内容可包括对课题的进一步理解、课题研究取得的阶段性成果、课题研究存在的难点与障碍、课题研究进一步的打算等。</a:t>
            </a:r>
            <a:endParaRPr lang="zh-CN" altLang="en-US" sz="2600" b="1" dirty="0"/>
          </a:p>
          <a:p>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8788">
                                            <p:txEl>
                                              <p:pRg st="0" end="0"/>
                                            </p:txEl>
                                          </p:spTgt>
                                        </p:tgtEl>
                                        <p:attrNameLst>
                                          <p:attrName>style.visibility</p:attrName>
                                        </p:attrNameLst>
                                      </p:cBhvr>
                                      <p:to>
                                        <p:strVal val="visible"/>
                                      </p:to>
                                    </p:set>
                                    <p:animEffect transition="in" filter="wedge">
                                      <p:cBhvr>
                                        <p:cTn id="7" dur="1000"/>
                                        <p:tgtEl>
                                          <p:spTgt spid="1187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18788">
                                            <p:txEl>
                                              <p:pRg st="1" end="1"/>
                                            </p:txEl>
                                          </p:spTgt>
                                        </p:tgtEl>
                                        <p:attrNameLst>
                                          <p:attrName>style.visibility</p:attrName>
                                        </p:attrNameLst>
                                      </p:cBhvr>
                                      <p:to>
                                        <p:strVal val="visible"/>
                                      </p:to>
                                    </p:set>
                                    <p:animEffect transition="in" filter="wedge">
                                      <p:cBhvr>
                                        <p:cTn id="12" dur="1000"/>
                                        <p:tgtEl>
                                          <p:spTgt spid="1187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09" name="图片 11980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4210" name="标题 119810"/>
          <p:cNvSpPr>
            <a:spLocks noGrp="1"/>
          </p:cNvSpPr>
          <p:nvPr>
            <p:ph type="title"/>
          </p:nvPr>
        </p:nvSpPr>
        <p:spPr>
          <a:xfrm>
            <a:off x="684213" y="908050"/>
            <a:ext cx="7940675" cy="576263"/>
          </a:xfrm>
        </p:spPr>
        <p:txBody>
          <a:bodyPr anchor="ctr"/>
          <a:lstStyle/>
          <a:p>
            <a:pPr algn="l"/>
            <a:r>
              <a:rPr lang="zh-CN" altLang="en-US" sz="3000" b="1" dirty="0">
                <a:solidFill>
                  <a:srgbClr val="3333FF"/>
                </a:solidFill>
              </a:rPr>
              <a:t>迎接课题中期检查</a:t>
            </a:r>
            <a:endParaRPr lang="zh-CN" altLang="en-US" sz="3000" b="1" dirty="0">
              <a:solidFill>
                <a:srgbClr val="3333FF"/>
              </a:solidFill>
            </a:endParaRPr>
          </a:p>
        </p:txBody>
      </p:sp>
      <p:sp>
        <p:nvSpPr>
          <p:cNvPr id="119812" name="内容占位符 119811"/>
          <p:cNvSpPr>
            <a:spLocks noGrp="1"/>
          </p:cNvSpPr>
          <p:nvPr>
            <p:ph idx="1"/>
          </p:nvPr>
        </p:nvSpPr>
        <p:spPr>
          <a:xfrm>
            <a:off x="468313" y="1557338"/>
            <a:ext cx="7920037" cy="4568825"/>
          </a:xfrm>
        </p:spPr>
        <p:txBody>
          <a:bodyPr anchor="t"/>
          <a:lstStyle/>
          <a:p>
            <a:pPr>
              <a:lnSpc>
                <a:spcPct val="130000"/>
              </a:lnSpc>
            </a:pPr>
            <a:r>
              <a:rPr lang="zh-CN" altLang="en-US" sz="2600" b="1" dirty="0">
                <a:latin typeface="宋体" panose="02010600030101010101" pitchFamily="2" charset="-122"/>
              </a:rPr>
              <a:t>各级课题管理部门通过中期检查的方式，督促课题组分析已取得的研究成果，研讨课题研究的可持续性，重点是对研究开展以来的工作进行反思、归纳、深化、细化，以及对未来研究计划的审鉴。</a:t>
            </a:r>
            <a:endParaRPr lang="zh-CN" altLang="en-US" sz="2600" b="1" dirty="0">
              <a:latin typeface="宋体" panose="02010600030101010101" pitchFamily="2" charset="-122"/>
            </a:endParaRPr>
          </a:p>
          <a:p>
            <a:pPr>
              <a:lnSpc>
                <a:spcPct val="130000"/>
              </a:lnSpc>
            </a:pPr>
            <a:r>
              <a:rPr lang="en-US" altLang="zh-CN" sz="2600" b="1" dirty="0">
                <a:latin typeface="宋体" panose="02010600030101010101" pitchFamily="2" charset="-122"/>
              </a:rPr>
              <a:t>《</a:t>
            </a:r>
            <a:r>
              <a:rPr lang="zh-CN" altLang="en-US" sz="2600" b="1" dirty="0">
                <a:latin typeface="宋体" panose="02010600030101010101" pitchFamily="2" charset="-122"/>
              </a:rPr>
              <a:t>中期检查表</a:t>
            </a:r>
            <a:r>
              <a:rPr lang="en-US" altLang="zh-CN" sz="2600" b="1" dirty="0">
                <a:latin typeface="宋体" panose="02010600030101010101" pitchFamily="2" charset="-122"/>
              </a:rPr>
              <a:t>》</a:t>
            </a:r>
            <a:r>
              <a:rPr lang="zh-CN" altLang="en-US" sz="2600" b="1" dirty="0">
                <a:latin typeface="宋体" panose="02010600030101010101" pitchFamily="2" charset="-122"/>
              </a:rPr>
              <a:t>可包括</a:t>
            </a:r>
            <a:r>
              <a:rPr lang="en-US" altLang="zh-CN" sz="2600" b="1" dirty="0">
                <a:latin typeface="宋体" panose="02010600030101010101" pitchFamily="2" charset="-122"/>
              </a:rPr>
              <a:t>5</a:t>
            </a:r>
            <a:r>
              <a:rPr lang="zh-CN" altLang="en-US" sz="2600" b="1" dirty="0">
                <a:latin typeface="宋体" panose="02010600030101010101" pitchFamily="2" charset="-122"/>
              </a:rPr>
              <a:t>个方面的内容：开题论证情况、研究进展、阶段性成果、主要困难和问题、下阶段工作思路和安排。 </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9812">
                                            <p:txEl>
                                              <p:pRg st="0" end="0"/>
                                            </p:txEl>
                                          </p:spTgt>
                                        </p:tgtEl>
                                        <p:attrNameLst>
                                          <p:attrName>style.visibility</p:attrName>
                                        </p:attrNameLst>
                                      </p:cBhvr>
                                      <p:to>
                                        <p:strVal val="visible"/>
                                      </p:to>
                                    </p:set>
                                    <p:animEffect transition="in" filter="wedge">
                                      <p:cBhvr>
                                        <p:cTn id="7" dur="1000"/>
                                        <p:tgtEl>
                                          <p:spTgt spid="1198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19812">
                                            <p:txEl>
                                              <p:pRg st="1" end="1"/>
                                            </p:txEl>
                                          </p:spTgt>
                                        </p:tgtEl>
                                        <p:attrNameLst>
                                          <p:attrName>style.visibility</p:attrName>
                                        </p:attrNameLst>
                                      </p:cBhvr>
                                      <p:to>
                                        <p:strVal val="visible"/>
                                      </p:to>
                                    </p:set>
                                    <p:animEffect transition="in" filter="wedge">
                                      <p:cBhvr>
                                        <p:cTn id="12" dur="1000"/>
                                        <p:tgtEl>
                                          <p:spTgt spid="1198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3" name="图片 13619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36195" name="标题 136194"/>
          <p:cNvSpPr>
            <a:spLocks noGrp="1"/>
          </p:cNvSpPr>
          <p:nvPr>
            <p:ph type="ctrTitle"/>
          </p:nvPr>
        </p:nvSpPr>
        <p:spPr>
          <a:xfrm>
            <a:off x="123825" y="485775"/>
            <a:ext cx="6086475" cy="965200"/>
          </a:xfrm>
          <a:solidFill>
            <a:srgbClr val="CCFFCC">
              <a:alpha val="100000"/>
            </a:srgbClr>
          </a:solidFill>
        </p:spPr>
        <p:txBody>
          <a:bodyPr anchor="ctr"/>
          <a:lstStyle/>
          <a:p>
            <a:pPr defTabSz="914400" fontAlgn="base"/>
            <a:r>
              <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如何写中期报告</a:t>
            </a:r>
            <a:endParaRPr lang="zh-CN" altLang="en-US" sz="36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
        <p:nvSpPr>
          <p:cNvPr id="95235" name="文本框 1"/>
          <p:cNvSpPr txBox="1"/>
          <p:nvPr/>
        </p:nvSpPr>
        <p:spPr>
          <a:xfrm>
            <a:off x="466725" y="1662113"/>
            <a:ext cx="5976938" cy="2652712"/>
          </a:xfrm>
          <a:prstGeom prst="rect">
            <a:avLst/>
          </a:prstGeom>
          <a:noFill/>
          <a:ln w="9525">
            <a:noFill/>
          </a:ln>
        </p:spPr>
        <p:txBody>
          <a:bodyPr wrap="square" anchor="t">
            <a:spAutoFit/>
          </a:bodyPr>
          <a:lstStyle/>
          <a:p>
            <a:pPr lvl="0" indent="0"/>
            <a:r>
              <a:rPr lang="zh-CN" altLang="en-US" sz="2800" b="1">
                <a:solidFill>
                  <a:schemeClr val="tx1"/>
                </a:solidFill>
                <a:latin typeface="Arial" panose="020B0604020202020204" pitchFamily="34" charset="0"/>
                <a:ea typeface="宋体" panose="02010600030101010101" pitchFamily="2" charset="-122"/>
              </a:rPr>
              <a:t>一、课题研究的目标、内容</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二、开展的主要研究活动</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三、初步形成的重要研究观点</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四、阶段性主要成果</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五、存在的问题及以下的打算</a:t>
            </a:r>
            <a:endParaRPr lang="zh-CN" altLang="en-US" sz="2800" b="1">
              <a:solidFill>
                <a:schemeClr val="tx1"/>
              </a:solidFill>
              <a:latin typeface="Arial" panose="020B0604020202020204" pitchFamily="34" charset="0"/>
              <a:ea typeface="宋体" panose="02010600030101010101" pitchFamily="2" charset="-122"/>
            </a:endParaRPr>
          </a:p>
          <a:p>
            <a:pPr lvl="0" indent="0"/>
            <a:r>
              <a:rPr lang="zh-CN" altLang="en-US" sz="2800" b="1">
                <a:solidFill>
                  <a:schemeClr val="tx1"/>
                </a:solidFill>
                <a:latin typeface="Arial" panose="020B0604020202020204" pitchFamily="34" charset="0"/>
                <a:ea typeface="宋体" panose="02010600030101010101" pitchFamily="2" charset="-122"/>
              </a:rPr>
              <a:t>六、重要的变更及预计结题时间</a:t>
            </a:r>
            <a:endParaRPr lang="zh-CN" altLang="en-US" sz="2800" b="1">
              <a:solidFill>
                <a:schemeClr val="tx1"/>
              </a:solidFill>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图片 7475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4755" name="标题 74754"/>
          <p:cNvSpPr>
            <a:spLocks noGrp="1"/>
          </p:cNvSpPr>
          <p:nvPr>
            <p:ph type="ctrTitle"/>
          </p:nvPr>
        </p:nvSpPr>
        <p:spPr>
          <a:xfrm>
            <a:off x="684213" y="2205038"/>
            <a:ext cx="7772400" cy="1511300"/>
          </a:xfrm>
          <a:solidFill>
            <a:srgbClr val="CCFFCC">
              <a:alpha val="100000"/>
            </a:srgbClr>
          </a:solidFill>
        </p:spPr>
        <p:txBody>
          <a:bodyPr anchor="ctr"/>
          <a:lstStyle/>
          <a:p>
            <a:pPr defTabSz="914400" fontAlgn="base"/>
            <a:r>
              <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rPr>
              <a:t>五）结题鉴定</a:t>
            </a:r>
            <a:endParaRPr lang="zh-CN" altLang="en-US" sz="4400" strike="noStrike" kern="1200" baseline="0" noProof="1">
              <a:solidFill>
                <a:srgbClr val="800000"/>
              </a:solidFill>
              <a:effectLst>
                <a:outerShdw blurRad="38100" dist="38100" dir="2700000">
                  <a:srgbClr val="000000"/>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1" name="图片 12390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7282" name="标题 123906"/>
          <p:cNvSpPr>
            <a:spLocks noGrp="1"/>
          </p:cNvSpPr>
          <p:nvPr>
            <p:ph type="title"/>
          </p:nvPr>
        </p:nvSpPr>
        <p:spPr>
          <a:xfrm>
            <a:off x="468313" y="1052513"/>
            <a:ext cx="8229600" cy="855662"/>
          </a:xfrm>
        </p:spPr>
        <p:txBody>
          <a:bodyPr anchor="ctr"/>
          <a:lstStyle/>
          <a:p>
            <a:pPr algn="l"/>
            <a:r>
              <a:rPr lang="zh-CN" altLang="en-US" sz="3000" b="1" dirty="0">
                <a:solidFill>
                  <a:srgbClr val="3333FF"/>
                </a:solidFill>
              </a:rPr>
              <a:t>如何进行教育科学规划课题结题申请？</a:t>
            </a:r>
            <a:r>
              <a:rPr lang="zh-CN" altLang="en-US" dirty="0"/>
              <a:t> </a:t>
            </a:r>
            <a:endParaRPr lang="zh-CN" altLang="en-US" dirty="0"/>
          </a:p>
        </p:txBody>
      </p:sp>
      <p:sp>
        <p:nvSpPr>
          <p:cNvPr id="123908" name="内容占位符 123907"/>
          <p:cNvSpPr>
            <a:spLocks noGrp="1"/>
          </p:cNvSpPr>
          <p:nvPr>
            <p:ph idx="1"/>
          </p:nvPr>
        </p:nvSpPr>
        <p:spPr>
          <a:xfrm>
            <a:off x="457200" y="2060575"/>
            <a:ext cx="8229600" cy="4065588"/>
          </a:xfrm>
        </p:spPr>
        <p:txBody>
          <a:bodyPr anchor="t"/>
          <a:lstStyle/>
          <a:p>
            <a:pPr>
              <a:lnSpc>
                <a:spcPct val="130000"/>
              </a:lnSpc>
            </a:pPr>
            <a:r>
              <a:rPr lang="zh-CN" altLang="en-US" sz="2600" b="1" dirty="0">
                <a:latin typeface="宋体" panose="02010600030101010101" pitchFamily="2" charset="-122"/>
              </a:rPr>
              <a:t>根据教育科学规划课题分级管理的原则，由各级课题管理部门组织结题鉴定。在工作程序上，课题研究成果材料准备齐全后，学校向区</a:t>
            </a:r>
            <a:r>
              <a:rPr lang="en-US" altLang="zh-CN" sz="2600" b="1" dirty="0">
                <a:latin typeface="宋体" panose="02010600030101010101" pitchFamily="2" charset="-122"/>
              </a:rPr>
              <a:t>/</a:t>
            </a:r>
            <a:r>
              <a:rPr lang="zh-CN" altLang="en-US" sz="2600" b="1" dirty="0">
                <a:latin typeface="宋体" panose="02010600030101010101" pitchFamily="2" charset="-122"/>
              </a:rPr>
              <a:t>旗教育科研管理部门申请结题，由区</a:t>
            </a:r>
            <a:r>
              <a:rPr lang="en-US" altLang="zh-CN" sz="2600" b="1" dirty="0">
                <a:latin typeface="宋体" panose="02010600030101010101" pitchFamily="2" charset="-122"/>
              </a:rPr>
              <a:t>/</a:t>
            </a:r>
            <a:r>
              <a:rPr lang="zh-CN" altLang="en-US" sz="2600" b="1" dirty="0">
                <a:latin typeface="宋体" panose="02010600030101010101" pitchFamily="2" charset="-122"/>
              </a:rPr>
              <a:t>旗教育科研管理部门向市教育科研管理部门提交结题申请表。市教育科研管理部门根据课题级别组织或向省</a:t>
            </a:r>
            <a:r>
              <a:rPr lang="en-US" altLang="zh-CN" sz="2600" b="1" dirty="0">
                <a:latin typeface="宋体" panose="02010600030101010101" pitchFamily="2" charset="-122"/>
              </a:rPr>
              <a:t>/</a:t>
            </a:r>
            <a:r>
              <a:rPr lang="zh-CN" altLang="en-US" sz="2600" b="1" dirty="0">
                <a:latin typeface="宋体" panose="02010600030101010101" pitchFamily="2" charset="-122"/>
              </a:rPr>
              <a:t>自治区规划办提交结题申请。</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23908">
                                            <p:txEl>
                                              <p:pRg st="0" end="0"/>
                                            </p:txEl>
                                          </p:spTgt>
                                        </p:tgtEl>
                                        <p:attrNameLst>
                                          <p:attrName>style.visibility</p:attrName>
                                        </p:attrNameLst>
                                      </p:cBhvr>
                                      <p:to>
                                        <p:strVal val="visible"/>
                                      </p:to>
                                    </p:set>
                                    <p:anim calcmode="lin" valueType="num">
                                      <p:cBhvr>
                                        <p:cTn id="7" dur="500" fill="hold"/>
                                        <p:tgtEl>
                                          <p:spTgt spid="12390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390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5" name="图片 12492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8306" name="标题 124930"/>
          <p:cNvSpPr>
            <a:spLocks noGrp="1"/>
          </p:cNvSpPr>
          <p:nvPr>
            <p:ph type="title"/>
          </p:nvPr>
        </p:nvSpPr>
        <p:spPr>
          <a:xfrm>
            <a:off x="457200" y="765175"/>
            <a:ext cx="8229600" cy="652463"/>
          </a:xfrm>
        </p:spPr>
        <p:txBody>
          <a:bodyPr anchor="ctr"/>
          <a:lstStyle/>
          <a:p>
            <a:pPr algn="l"/>
            <a:r>
              <a:rPr lang="zh-CN" altLang="en-US" sz="3000" b="1" dirty="0">
                <a:solidFill>
                  <a:srgbClr val="3333FF"/>
                </a:solidFill>
              </a:rPr>
              <a:t>结题鉴定需要提交哪些材料？</a:t>
            </a:r>
            <a:r>
              <a:rPr lang="zh-CN" altLang="en-US" sz="4000" dirty="0"/>
              <a:t> </a:t>
            </a:r>
            <a:endParaRPr lang="zh-CN" altLang="en-US" sz="4000" dirty="0"/>
          </a:p>
        </p:txBody>
      </p:sp>
      <p:sp>
        <p:nvSpPr>
          <p:cNvPr id="124932" name="内容占位符 124931"/>
          <p:cNvSpPr>
            <a:spLocks noGrp="1"/>
          </p:cNvSpPr>
          <p:nvPr>
            <p:ph idx="1"/>
          </p:nvPr>
        </p:nvSpPr>
        <p:spPr>
          <a:xfrm>
            <a:off x="323850" y="1484313"/>
            <a:ext cx="8496300" cy="4824412"/>
          </a:xfrm>
        </p:spPr>
        <p:txBody>
          <a:bodyPr anchor="t"/>
          <a:lstStyle/>
          <a:p>
            <a:pPr fontAlgn="ctr">
              <a:lnSpc>
                <a:spcPct val="110000"/>
              </a:lnSpc>
            </a:pPr>
            <a:r>
              <a:rPr lang="zh-CN" altLang="en-US" sz="2600" b="1" dirty="0"/>
              <a:t>鉴定材料包括成果主件、成果附件两大类。</a:t>
            </a:r>
            <a:endParaRPr lang="zh-CN" altLang="en-US" sz="2600" b="1" dirty="0"/>
          </a:p>
          <a:p>
            <a:pPr fontAlgn="ctr">
              <a:lnSpc>
                <a:spcPct val="110000"/>
              </a:lnSpc>
            </a:pPr>
            <a:r>
              <a:rPr lang="zh-CN" altLang="en-US" sz="2600" b="1" dirty="0"/>
              <a:t>成果主件包括：工作报告、研究报告、研究专著或研究论文。</a:t>
            </a:r>
            <a:r>
              <a:rPr lang="zh-CN" altLang="en-US" sz="2600" b="1" dirty="0">
                <a:solidFill>
                  <a:srgbClr val="800000"/>
                </a:solidFill>
              </a:rPr>
              <a:t>工作报告</a:t>
            </a:r>
            <a:r>
              <a:rPr lang="zh-CN" altLang="en-US" sz="2600" b="1" dirty="0"/>
              <a:t>重在汇报围绕课题研究所开展的一系列组织、管理、培训等工作，以及所取得的成效，体现课题研究的组织管理水平；</a:t>
            </a:r>
            <a:r>
              <a:rPr lang="zh-CN" altLang="en-US" sz="2600" b="1" dirty="0">
                <a:solidFill>
                  <a:srgbClr val="800000"/>
                </a:solidFill>
              </a:rPr>
              <a:t>研究报告</a:t>
            </a:r>
            <a:r>
              <a:rPr lang="zh-CN" altLang="en-US" sz="2600" b="1" dirty="0"/>
              <a:t>重在汇报课题研究的总体概况、研究成果、研究结论、研究反思，体现学术性；研究专著或研究论文内容要与课题主旨高度相关。</a:t>
            </a:r>
            <a:endParaRPr lang="zh-CN" altLang="en-US" sz="2600" b="1" dirty="0"/>
          </a:p>
          <a:p>
            <a:pPr fontAlgn="ctr">
              <a:lnSpc>
                <a:spcPct val="110000"/>
              </a:lnSpc>
            </a:pPr>
            <a:r>
              <a:rPr lang="zh-CN" altLang="en-US" sz="2600" b="1" dirty="0"/>
              <a:t>成果附件包括：与课题研究相关的论文集、案例集、课堂实录、汇编资料、视频、光盘等。</a:t>
            </a:r>
            <a:endParaRPr lang="zh-CN" altLang="en-US" sz="2600" b="1" dirty="0"/>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4932">
                                            <p:txEl>
                                              <p:pRg st="0" end="0"/>
                                            </p:txEl>
                                          </p:spTgt>
                                        </p:tgtEl>
                                        <p:attrNameLst>
                                          <p:attrName>style.visibility</p:attrName>
                                        </p:attrNameLst>
                                      </p:cBhvr>
                                      <p:to>
                                        <p:strVal val="visible"/>
                                      </p:to>
                                    </p:set>
                                    <p:animEffect transition="in" filter="fade">
                                      <p:cBhvr>
                                        <p:cTn id="7" dur="500"/>
                                        <p:tgtEl>
                                          <p:spTgt spid="124932">
                                            <p:txEl>
                                              <p:pRg st="0" end="0"/>
                                            </p:txEl>
                                          </p:spTgt>
                                        </p:tgtEl>
                                      </p:cBhvr>
                                    </p:animEffect>
                                    <p:anim calcmode="lin" valueType="num">
                                      <p:cBhvr>
                                        <p:cTn id="8" dur="500" fill="hold"/>
                                        <p:tgtEl>
                                          <p:spTgt spid="12493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2493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4932">
                                            <p:txEl>
                                              <p:pRg st="1" end="1"/>
                                            </p:txEl>
                                          </p:spTgt>
                                        </p:tgtEl>
                                        <p:attrNameLst>
                                          <p:attrName>style.visibility</p:attrName>
                                        </p:attrNameLst>
                                      </p:cBhvr>
                                      <p:to>
                                        <p:strVal val="visible"/>
                                      </p:to>
                                    </p:set>
                                    <p:animEffect transition="in" filter="fade">
                                      <p:cBhvr>
                                        <p:cTn id="14" dur="500"/>
                                        <p:tgtEl>
                                          <p:spTgt spid="124932">
                                            <p:txEl>
                                              <p:pRg st="1" end="1"/>
                                            </p:txEl>
                                          </p:spTgt>
                                        </p:tgtEl>
                                      </p:cBhvr>
                                    </p:animEffect>
                                    <p:anim calcmode="lin" valueType="num">
                                      <p:cBhvr>
                                        <p:cTn id="15" dur="500" fill="hold"/>
                                        <p:tgtEl>
                                          <p:spTgt spid="12493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2493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4932">
                                            <p:txEl>
                                              <p:pRg st="2" end="2"/>
                                            </p:txEl>
                                          </p:spTgt>
                                        </p:tgtEl>
                                        <p:attrNameLst>
                                          <p:attrName>style.visibility</p:attrName>
                                        </p:attrNameLst>
                                      </p:cBhvr>
                                      <p:to>
                                        <p:strVal val="visible"/>
                                      </p:to>
                                    </p:set>
                                    <p:animEffect transition="in" filter="fade">
                                      <p:cBhvr>
                                        <p:cTn id="21" dur="500"/>
                                        <p:tgtEl>
                                          <p:spTgt spid="124932">
                                            <p:txEl>
                                              <p:pRg st="2" end="2"/>
                                            </p:txEl>
                                          </p:spTgt>
                                        </p:tgtEl>
                                      </p:cBhvr>
                                    </p:animEffect>
                                    <p:anim calcmode="lin" valueType="num">
                                      <p:cBhvr>
                                        <p:cTn id="22" dur="500" fill="hold"/>
                                        <p:tgtEl>
                                          <p:spTgt spid="12493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2493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图片 13721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2" name="文本框 1"/>
          <p:cNvSpPr txBox="1"/>
          <p:nvPr/>
        </p:nvSpPr>
        <p:spPr>
          <a:xfrm>
            <a:off x="223838" y="765175"/>
            <a:ext cx="8920163" cy="3585725"/>
          </a:xfrm>
          <a:prstGeom prst="rect">
            <a:avLst/>
          </a:prstGeom>
          <a:noFill/>
        </p:spPr>
        <p:txBody>
          <a:bodyPr wrap="square" rtlCol="0">
            <a:spAutoFit/>
          </a:bodyPr>
          <a:lstStyle/>
          <a:p>
            <a:pPr algn="l" fontAlgn="base"/>
            <a:r>
              <a:rPr lang="zh-CN" altLang="en-US" sz="3600" strike="noStrike" noProof="1">
                <a:solidFill>
                  <a:srgbClr val="FF33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对于教师个人来说为什么要做课题研究</a:t>
            </a:r>
            <a:r>
              <a:rPr lang="en-US" altLang="zh-CN" sz="3600" strike="noStrike" noProof="1">
                <a:solidFill>
                  <a:srgbClr val="FF3300"/>
                </a:solidFill>
                <a:effectLst>
                  <a:outerShdw blurRad="38100" dist="19050" dir="2700000" algn="tl" rotWithShape="0">
                    <a:schemeClr val="dk1">
                      <a:alpha val="40000"/>
                    </a:schemeClr>
                  </a:outerShdw>
                </a:effectLst>
                <a:cs typeface="+mn-ea"/>
              </a:rPr>
              <a:t>?</a:t>
            </a:r>
            <a:endParaRPr lang="en-US" altLang="zh-CN" sz="3600" strike="noStrike" noProof="1">
              <a:solidFill>
                <a:srgbClr val="FF3300"/>
              </a:solidFill>
              <a:effectLst>
                <a:outerShdw blurRad="38100" dist="19050" dir="2700000" algn="tl" rotWithShape="0">
                  <a:schemeClr val="dk1">
                    <a:alpha val="40000"/>
                  </a:schemeClr>
                </a:outerShdw>
              </a:effectLst>
            </a:endParaRPr>
          </a:p>
          <a:p>
            <a:pPr algn="l" fontAlgn="base"/>
            <a:endParaRPr lang="zh-CN" altLang="en-US" sz="3600" strike="noStrike" noProof="1">
              <a:solidFill>
                <a:schemeClr val="tx1"/>
              </a:solidFill>
              <a:effectLst>
                <a:outerShdw blurRad="38100" dist="19050" dir="2700000" algn="tl" rotWithShape="0">
                  <a:schemeClr val="dk1">
                    <a:alpha val="40000"/>
                  </a:schemeClr>
                </a:outerShdw>
              </a:effectLst>
            </a:endParaRPr>
          </a:p>
          <a:p>
            <a:pPr marL="571500" indent="-571500" algn="l" fontAlgn="base">
              <a:lnSpc>
                <a:spcPct val="150000"/>
              </a:lnSpc>
              <a:buFont typeface="Arial" panose="020B0604020202020204" pitchFamily="34" charset="0"/>
              <a:buChar char="•"/>
            </a:pPr>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教不研则浅</a:t>
            </a:r>
            <a:r>
              <a:rPr lang="en-US" altLang="zh-CN"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研不教则枯</a:t>
            </a:r>
            <a:endParaRPr lang="zh-CN" altLang="en-US" sz="3600" strike="noStrike" noProof="1">
              <a:solidFill>
                <a:schemeClr val="tx1"/>
              </a:solidFill>
              <a:effectLst>
                <a:outerShdw blurRad="38100" dist="19050" dir="2700000" algn="tl" rotWithShape="0">
                  <a:schemeClr val="dk1">
                    <a:alpha val="40000"/>
                  </a:schemeClr>
                </a:outerShdw>
              </a:effectLst>
            </a:endParaRPr>
          </a:p>
          <a:p>
            <a:pPr marL="571500" indent="-571500" algn="l" fontAlgn="base">
              <a:lnSpc>
                <a:spcPct val="150000"/>
              </a:lnSpc>
              <a:buFont typeface="Arial" panose="020B0604020202020204" pitchFamily="34" charset="0"/>
              <a:buChar char="•"/>
            </a:pPr>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好风凭借力</a:t>
            </a:r>
            <a:r>
              <a:rPr lang="en-US" altLang="zh-CN"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a:t>
            </a:r>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送我上青云</a:t>
            </a:r>
            <a:endParaRPr lang="zh-CN" altLang="en-US" sz="3600" strike="noStrike" noProof="1">
              <a:solidFill>
                <a:schemeClr val="tx1"/>
              </a:solidFill>
              <a:effectLst>
                <a:outerShdw blurRad="38100" dist="19050" dir="2700000" algn="tl" rotWithShape="0">
                  <a:schemeClr val="dk1">
                    <a:alpha val="40000"/>
                  </a:schemeClr>
                </a:outerShdw>
              </a:effectLst>
            </a:endParaRPr>
          </a:p>
          <a:p>
            <a:pPr marL="571500" indent="-571500" algn="l" fontAlgn="base">
              <a:lnSpc>
                <a:spcPct val="150000"/>
              </a:lnSpc>
              <a:buFont typeface="Arial" panose="020B0604020202020204" pitchFamily="34" charset="0"/>
              <a:buChar char="•"/>
            </a:pPr>
            <a:r>
              <a:rPr lang="zh-CN" altLang="en-US" sz="3600"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ea"/>
              </a:rPr>
              <a:t>教学和科研是教师专业成长的基石</a:t>
            </a:r>
            <a:endParaRPr lang="zh-CN" altLang="en-US" sz="3600" strike="noStrike" noProof="1">
              <a:solidFill>
                <a:schemeClr val="tx1"/>
              </a:solidFill>
              <a:effectLst>
                <a:outerShdw blurRad="38100" dist="19050" dir="2700000" algn="tl" rotWithShape="0">
                  <a:schemeClr val="dk1">
                    <a:alpha val="40000"/>
                  </a:scheme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29" name="图片 12595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99330" name="标题 125954"/>
          <p:cNvSpPr>
            <a:spLocks noGrp="1"/>
          </p:cNvSpPr>
          <p:nvPr>
            <p:ph type="title"/>
          </p:nvPr>
        </p:nvSpPr>
        <p:spPr>
          <a:xfrm>
            <a:off x="468313" y="1052513"/>
            <a:ext cx="8229600" cy="581025"/>
          </a:xfrm>
        </p:spPr>
        <p:txBody>
          <a:bodyPr anchor="ctr"/>
          <a:lstStyle/>
          <a:p>
            <a:pPr algn="l"/>
            <a:r>
              <a:rPr lang="zh-CN" altLang="en-US" sz="3000" b="1" dirty="0">
                <a:solidFill>
                  <a:srgbClr val="3333FF"/>
                </a:solidFill>
              </a:rPr>
              <a:t>课题成果现场鉴定的程序是什么？</a:t>
            </a:r>
            <a:endParaRPr lang="zh-CN" altLang="en-US" sz="3000" b="1" dirty="0">
              <a:solidFill>
                <a:srgbClr val="3333FF"/>
              </a:solidFill>
            </a:endParaRPr>
          </a:p>
        </p:txBody>
      </p:sp>
      <p:sp>
        <p:nvSpPr>
          <p:cNvPr id="125956" name="内容占位符 125955"/>
          <p:cNvSpPr>
            <a:spLocks noGrp="1"/>
          </p:cNvSpPr>
          <p:nvPr>
            <p:ph idx="1"/>
          </p:nvPr>
        </p:nvSpPr>
        <p:spPr>
          <a:xfrm>
            <a:off x="457200" y="1773238"/>
            <a:ext cx="8229600" cy="4352925"/>
          </a:xfrm>
        </p:spPr>
        <p:txBody>
          <a:bodyPr anchor="t"/>
          <a:lstStyle/>
          <a:p>
            <a:pPr>
              <a:lnSpc>
                <a:spcPct val="110000"/>
              </a:lnSpc>
              <a:buNone/>
            </a:pPr>
            <a:r>
              <a:rPr lang="en-US" altLang="zh-CN" sz="2600" b="1" dirty="0">
                <a:latin typeface="宋体" panose="02010600030101010101" pitchFamily="2" charset="-122"/>
              </a:rPr>
              <a:t>1.</a:t>
            </a:r>
            <a:r>
              <a:rPr lang="zh-CN" altLang="en-US" sz="2600" b="1" dirty="0">
                <a:latin typeface="宋体" panose="02010600030101010101" pitchFamily="2" charset="-122"/>
              </a:rPr>
              <a:t>课题组提前向鉴定专家提供全部成果主件和附件；</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2.</a:t>
            </a:r>
            <a:r>
              <a:rPr lang="zh-CN" altLang="en-US" sz="2600" b="1" dirty="0">
                <a:latin typeface="宋体" panose="02010600030101010101" pitchFamily="2" charset="-122"/>
              </a:rPr>
              <a:t>课题主持人向鉴定专家宣读课题研究报告；</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3.</a:t>
            </a:r>
            <a:r>
              <a:rPr lang="zh-CN" altLang="en-US" sz="2600" b="1" dirty="0">
                <a:latin typeface="宋体" panose="02010600030101010101" pitchFamily="2" charset="-122"/>
              </a:rPr>
              <a:t>课题组成员对鉴定专家提出的问题进行答辩；</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4.</a:t>
            </a:r>
            <a:r>
              <a:rPr lang="zh-CN" altLang="en-US" sz="2600" b="1" dirty="0">
                <a:latin typeface="宋体" panose="02010600030101010101" pitchFamily="2" charset="-122"/>
              </a:rPr>
              <a:t>必要时鉴定专家进行现场考察或召开有关座谈会；</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5.</a:t>
            </a:r>
            <a:r>
              <a:rPr lang="zh-CN" altLang="en-US" sz="2600" b="1" dirty="0">
                <a:latin typeface="宋体" panose="02010600030101010101" pitchFamily="2" charset="-122"/>
              </a:rPr>
              <a:t>鉴定专家发表个人鉴定意见；</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6.</a:t>
            </a:r>
            <a:r>
              <a:rPr lang="zh-CN" altLang="en-US" sz="2600" b="1" dirty="0">
                <a:latin typeface="宋体" panose="02010600030101010101" pitchFamily="2" charset="-122"/>
              </a:rPr>
              <a:t>鉴定专家讨论形成课题成果的集体鉴定意见；</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7.</a:t>
            </a:r>
            <a:r>
              <a:rPr lang="zh-CN" altLang="en-US" sz="2600" b="1" dirty="0">
                <a:latin typeface="宋体" panose="02010600030101010101" pitchFamily="2" charset="-122"/>
              </a:rPr>
              <a:t>鉴定组组长发表总结性意见并宣读鉴定组鉴定意见；</a:t>
            </a:r>
            <a:endParaRPr lang="zh-CN" altLang="en-US" sz="2600" b="1" dirty="0">
              <a:latin typeface="宋体" panose="02010600030101010101" pitchFamily="2" charset="-122"/>
            </a:endParaRPr>
          </a:p>
          <a:p>
            <a:pPr>
              <a:lnSpc>
                <a:spcPct val="110000"/>
              </a:lnSpc>
              <a:buNone/>
            </a:pPr>
            <a:r>
              <a:rPr lang="en-US" altLang="zh-CN" sz="2600" b="1" dirty="0">
                <a:latin typeface="宋体" panose="02010600030101010101" pitchFamily="2" charset="-122"/>
              </a:rPr>
              <a:t>8.</a:t>
            </a:r>
            <a:r>
              <a:rPr lang="zh-CN" altLang="en-US" sz="2600" b="1" dirty="0">
                <a:latin typeface="宋体" panose="02010600030101010101" pitchFamily="2" charset="-122"/>
              </a:rPr>
              <a:t>鉴定组全体成员在</a:t>
            </a:r>
            <a:r>
              <a:rPr lang="en-US" altLang="zh-CN" sz="2600" b="1" dirty="0">
                <a:latin typeface="宋体" panose="02010600030101010101" pitchFamily="2" charset="-122"/>
              </a:rPr>
              <a:t>《</a:t>
            </a:r>
            <a:r>
              <a:rPr lang="zh-CN" altLang="en-US" sz="2600" b="1" dirty="0">
                <a:latin typeface="宋体" panose="02010600030101010101" pitchFamily="2" charset="-122"/>
              </a:rPr>
              <a:t>课题成果鉴定书</a:t>
            </a:r>
            <a:r>
              <a:rPr lang="en-US" altLang="zh-CN" sz="2600" b="1" dirty="0">
                <a:latin typeface="宋体" panose="02010600030101010101" pitchFamily="2" charset="-122"/>
              </a:rPr>
              <a:t>》</a:t>
            </a:r>
            <a:r>
              <a:rPr lang="zh-CN" altLang="en-US" sz="2600" b="1" dirty="0">
                <a:latin typeface="宋体" panose="02010600030101010101" pitchFamily="2" charset="-122"/>
              </a:rPr>
              <a:t>上签名。</a:t>
            </a:r>
            <a:endParaRPr lang="zh-CN" altLang="en-US" sz="2600" b="1" dirty="0">
              <a:latin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5956">
                                            <p:txEl>
                                              <p:pRg st="0" end="0"/>
                                            </p:txEl>
                                          </p:spTgt>
                                        </p:tgtEl>
                                        <p:attrNameLst>
                                          <p:attrName>style.visibility</p:attrName>
                                        </p:attrNameLst>
                                      </p:cBhvr>
                                      <p:to>
                                        <p:strVal val="visible"/>
                                      </p:to>
                                    </p:set>
                                    <p:animEffect transition="in" filter="fade">
                                      <p:cBhvr>
                                        <p:cTn id="7" dur="1000"/>
                                        <p:tgtEl>
                                          <p:spTgt spid="125956">
                                            <p:txEl>
                                              <p:pRg st="0" end="0"/>
                                            </p:txEl>
                                          </p:spTgt>
                                        </p:tgtEl>
                                      </p:cBhvr>
                                    </p:animEffect>
                                    <p:anim calcmode="lin" valueType="num">
                                      <p:cBhvr>
                                        <p:cTn id="8" dur="1000" fill="hold"/>
                                        <p:tgtEl>
                                          <p:spTgt spid="125956">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25956">
                                            <p:txEl>
                                              <p:pRg st="0" end="0"/>
                                            </p:txEl>
                                          </p:spTgt>
                                        </p:tgtEl>
                                        <p:attrNameLst>
                                          <p:attrName>ppt_y</p:attrName>
                                        </p:attrNameLst>
                                      </p:cBhvr>
                                      <p:tavLst>
                                        <p:tav tm="0">
                                          <p:val>
                                            <p:strVal val="#ppt_y"/>
                                          </p:val>
                                        </p:tav>
                                        <p:tav tm="100000">
                                          <p:val>
                                            <p:strVal val="#ppt_y"/>
                                          </p:val>
                                        </p:tav>
                                      </p:tavLst>
                                    </p:anim>
                                  </p:childTnLst>
                                </p:cTn>
                              </p:par>
                              <p:par>
                                <p:cTn id="10" presetID="40" presetClass="entr" presetSubtype="0" fill="hold" nodeType="withEffect">
                                  <p:stCondLst>
                                    <p:cond delay="0"/>
                                  </p:stCondLst>
                                  <p:iterate type="lt">
                                    <p:tmPct val="10000"/>
                                  </p:iterate>
                                  <p:childTnLst>
                                    <p:set>
                                      <p:cBhvr>
                                        <p:cTn id="11" dur="1" fill="hold">
                                          <p:stCondLst>
                                            <p:cond delay="0"/>
                                          </p:stCondLst>
                                        </p:cTn>
                                        <p:tgtEl>
                                          <p:spTgt spid="125956">
                                            <p:txEl>
                                              <p:pRg st="1" end="1"/>
                                            </p:txEl>
                                          </p:spTgt>
                                        </p:tgtEl>
                                        <p:attrNameLst>
                                          <p:attrName>style.visibility</p:attrName>
                                        </p:attrNameLst>
                                      </p:cBhvr>
                                      <p:to>
                                        <p:strVal val="visible"/>
                                      </p:to>
                                    </p:set>
                                    <p:animEffect transition="in" filter="fade">
                                      <p:cBhvr>
                                        <p:cTn id="12" dur="1000"/>
                                        <p:tgtEl>
                                          <p:spTgt spid="125956">
                                            <p:txEl>
                                              <p:pRg st="1" end="1"/>
                                            </p:txEl>
                                          </p:spTgt>
                                        </p:tgtEl>
                                      </p:cBhvr>
                                    </p:animEffect>
                                    <p:anim calcmode="lin" valueType="num">
                                      <p:cBhvr>
                                        <p:cTn id="13" dur="1000" fill="hold"/>
                                        <p:tgtEl>
                                          <p:spTgt spid="125956">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125956">
                                            <p:txEl>
                                              <p:pRg st="1" end="1"/>
                                            </p:txEl>
                                          </p:spTgt>
                                        </p:tgtEl>
                                        <p:attrNameLst>
                                          <p:attrName>ppt_y</p:attrName>
                                        </p:attrNameLst>
                                      </p:cBhvr>
                                      <p:tavLst>
                                        <p:tav tm="0">
                                          <p:val>
                                            <p:strVal val="#ppt_y"/>
                                          </p:val>
                                        </p:tav>
                                        <p:tav tm="100000">
                                          <p:val>
                                            <p:strVal val="#ppt_y"/>
                                          </p:val>
                                        </p:tav>
                                      </p:tavLst>
                                    </p:anim>
                                  </p:childTnLst>
                                </p:cTn>
                              </p:par>
                              <p:par>
                                <p:cTn id="15" presetID="40" presetClass="entr" presetSubtype="0" fill="hold" nodeType="withEffect">
                                  <p:stCondLst>
                                    <p:cond delay="0"/>
                                  </p:stCondLst>
                                  <p:iterate type="lt">
                                    <p:tmPct val="10000"/>
                                  </p:iterate>
                                  <p:childTnLst>
                                    <p:set>
                                      <p:cBhvr>
                                        <p:cTn id="16" dur="1" fill="hold">
                                          <p:stCondLst>
                                            <p:cond delay="0"/>
                                          </p:stCondLst>
                                        </p:cTn>
                                        <p:tgtEl>
                                          <p:spTgt spid="125956">
                                            <p:txEl>
                                              <p:pRg st="2" end="2"/>
                                            </p:txEl>
                                          </p:spTgt>
                                        </p:tgtEl>
                                        <p:attrNameLst>
                                          <p:attrName>style.visibility</p:attrName>
                                        </p:attrNameLst>
                                      </p:cBhvr>
                                      <p:to>
                                        <p:strVal val="visible"/>
                                      </p:to>
                                    </p:set>
                                    <p:animEffect transition="in" filter="fade">
                                      <p:cBhvr>
                                        <p:cTn id="17" dur="1000"/>
                                        <p:tgtEl>
                                          <p:spTgt spid="125956">
                                            <p:txEl>
                                              <p:pRg st="2" end="2"/>
                                            </p:txEl>
                                          </p:spTgt>
                                        </p:tgtEl>
                                      </p:cBhvr>
                                    </p:animEffect>
                                    <p:anim calcmode="lin" valueType="num">
                                      <p:cBhvr>
                                        <p:cTn id="18" dur="1000" fill="hold"/>
                                        <p:tgtEl>
                                          <p:spTgt spid="125956">
                                            <p:txEl>
                                              <p:pRg st="2" end="2"/>
                                            </p:txEl>
                                          </p:spTgt>
                                        </p:tgtEl>
                                        <p:attrNameLst>
                                          <p:attrName>ppt_x</p:attrName>
                                        </p:attrNameLst>
                                      </p:cBhvr>
                                      <p:tavLst>
                                        <p:tav tm="0">
                                          <p:val>
                                            <p:strVal val="#ppt_x-.1"/>
                                          </p:val>
                                        </p:tav>
                                        <p:tav tm="100000">
                                          <p:val>
                                            <p:strVal val="#ppt_x"/>
                                          </p:val>
                                        </p:tav>
                                      </p:tavLst>
                                    </p:anim>
                                    <p:anim calcmode="lin" valueType="num">
                                      <p:cBhvr>
                                        <p:cTn id="19" dur="1000" fill="hold"/>
                                        <p:tgtEl>
                                          <p:spTgt spid="125956">
                                            <p:txEl>
                                              <p:pRg st="2" end="2"/>
                                            </p:txEl>
                                          </p:spTgt>
                                        </p:tgtEl>
                                        <p:attrNameLst>
                                          <p:attrName>ppt_y</p:attrName>
                                        </p:attrNameLst>
                                      </p:cBhvr>
                                      <p:tavLst>
                                        <p:tav tm="0">
                                          <p:val>
                                            <p:strVal val="#ppt_y"/>
                                          </p:val>
                                        </p:tav>
                                        <p:tav tm="100000">
                                          <p:val>
                                            <p:strVal val="#ppt_y"/>
                                          </p:val>
                                        </p:tav>
                                      </p:tavLst>
                                    </p:anim>
                                  </p:childTnLst>
                                </p:cTn>
                              </p:par>
                              <p:par>
                                <p:cTn id="20" presetID="40" presetClass="entr" presetSubtype="0" fill="hold" nodeType="withEffect">
                                  <p:stCondLst>
                                    <p:cond delay="0"/>
                                  </p:stCondLst>
                                  <p:iterate type="lt">
                                    <p:tmPct val="10000"/>
                                  </p:iterate>
                                  <p:childTnLst>
                                    <p:set>
                                      <p:cBhvr>
                                        <p:cTn id="21" dur="1" fill="hold">
                                          <p:stCondLst>
                                            <p:cond delay="0"/>
                                          </p:stCondLst>
                                        </p:cTn>
                                        <p:tgtEl>
                                          <p:spTgt spid="125956">
                                            <p:txEl>
                                              <p:pRg st="3" end="3"/>
                                            </p:txEl>
                                          </p:spTgt>
                                        </p:tgtEl>
                                        <p:attrNameLst>
                                          <p:attrName>style.visibility</p:attrName>
                                        </p:attrNameLst>
                                      </p:cBhvr>
                                      <p:to>
                                        <p:strVal val="visible"/>
                                      </p:to>
                                    </p:set>
                                    <p:animEffect transition="in" filter="fade">
                                      <p:cBhvr>
                                        <p:cTn id="22" dur="1000"/>
                                        <p:tgtEl>
                                          <p:spTgt spid="125956">
                                            <p:txEl>
                                              <p:pRg st="3" end="3"/>
                                            </p:txEl>
                                          </p:spTgt>
                                        </p:tgtEl>
                                      </p:cBhvr>
                                    </p:animEffect>
                                    <p:anim calcmode="lin" valueType="num">
                                      <p:cBhvr>
                                        <p:cTn id="23" dur="1000" fill="hold"/>
                                        <p:tgtEl>
                                          <p:spTgt spid="125956">
                                            <p:txEl>
                                              <p:pRg st="3" end="3"/>
                                            </p:txEl>
                                          </p:spTgt>
                                        </p:tgtEl>
                                        <p:attrNameLst>
                                          <p:attrName>ppt_x</p:attrName>
                                        </p:attrNameLst>
                                      </p:cBhvr>
                                      <p:tavLst>
                                        <p:tav tm="0">
                                          <p:val>
                                            <p:strVal val="#ppt_x-.1"/>
                                          </p:val>
                                        </p:tav>
                                        <p:tav tm="100000">
                                          <p:val>
                                            <p:strVal val="#ppt_x"/>
                                          </p:val>
                                        </p:tav>
                                      </p:tavLst>
                                    </p:anim>
                                    <p:anim calcmode="lin" valueType="num">
                                      <p:cBhvr>
                                        <p:cTn id="24" dur="1000" fill="hold"/>
                                        <p:tgtEl>
                                          <p:spTgt spid="125956">
                                            <p:txEl>
                                              <p:pRg st="3" end="3"/>
                                            </p:txEl>
                                          </p:spTgt>
                                        </p:tgtEl>
                                        <p:attrNameLst>
                                          <p:attrName>ppt_y</p:attrName>
                                        </p:attrNameLst>
                                      </p:cBhvr>
                                      <p:tavLst>
                                        <p:tav tm="0">
                                          <p:val>
                                            <p:strVal val="#ppt_y"/>
                                          </p:val>
                                        </p:tav>
                                        <p:tav tm="100000">
                                          <p:val>
                                            <p:strVal val="#ppt_y"/>
                                          </p:val>
                                        </p:tav>
                                      </p:tavLst>
                                    </p:anim>
                                  </p:childTnLst>
                                </p:cTn>
                              </p:par>
                              <p:par>
                                <p:cTn id="25" presetID="40" presetClass="entr" presetSubtype="0" fill="hold" nodeType="withEffect">
                                  <p:stCondLst>
                                    <p:cond delay="0"/>
                                  </p:stCondLst>
                                  <p:iterate type="lt">
                                    <p:tmPct val="10000"/>
                                  </p:iterate>
                                  <p:childTnLst>
                                    <p:set>
                                      <p:cBhvr>
                                        <p:cTn id="26" dur="1" fill="hold">
                                          <p:stCondLst>
                                            <p:cond delay="0"/>
                                          </p:stCondLst>
                                        </p:cTn>
                                        <p:tgtEl>
                                          <p:spTgt spid="125956">
                                            <p:txEl>
                                              <p:pRg st="4" end="4"/>
                                            </p:txEl>
                                          </p:spTgt>
                                        </p:tgtEl>
                                        <p:attrNameLst>
                                          <p:attrName>style.visibility</p:attrName>
                                        </p:attrNameLst>
                                      </p:cBhvr>
                                      <p:to>
                                        <p:strVal val="visible"/>
                                      </p:to>
                                    </p:set>
                                    <p:animEffect transition="in" filter="fade">
                                      <p:cBhvr>
                                        <p:cTn id="27" dur="1000"/>
                                        <p:tgtEl>
                                          <p:spTgt spid="125956">
                                            <p:txEl>
                                              <p:pRg st="4" end="4"/>
                                            </p:txEl>
                                          </p:spTgt>
                                        </p:tgtEl>
                                      </p:cBhvr>
                                    </p:animEffect>
                                    <p:anim calcmode="lin" valueType="num">
                                      <p:cBhvr>
                                        <p:cTn id="28" dur="1000" fill="hold"/>
                                        <p:tgtEl>
                                          <p:spTgt spid="125956">
                                            <p:txEl>
                                              <p:pRg st="4" end="4"/>
                                            </p:txEl>
                                          </p:spTgt>
                                        </p:tgtEl>
                                        <p:attrNameLst>
                                          <p:attrName>ppt_x</p:attrName>
                                        </p:attrNameLst>
                                      </p:cBhvr>
                                      <p:tavLst>
                                        <p:tav tm="0">
                                          <p:val>
                                            <p:strVal val="#ppt_x-.1"/>
                                          </p:val>
                                        </p:tav>
                                        <p:tav tm="100000">
                                          <p:val>
                                            <p:strVal val="#ppt_x"/>
                                          </p:val>
                                        </p:tav>
                                      </p:tavLst>
                                    </p:anim>
                                    <p:anim calcmode="lin" valueType="num">
                                      <p:cBhvr>
                                        <p:cTn id="29" dur="1000" fill="hold"/>
                                        <p:tgtEl>
                                          <p:spTgt spid="125956">
                                            <p:txEl>
                                              <p:pRg st="4" end="4"/>
                                            </p:txEl>
                                          </p:spTgt>
                                        </p:tgtEl>
                                        <p:attrNameLst>
                                          <p:attrName>ppt_y</p:attrName>
                                        </p:attrNameLst>
                                      </p:cBhvr>
                                      <p:tavLst>
                                        <p:tav tm="0">
                                          <p:val>
                                            <p:strVal val="#ppt_y"/>
                                          </p:val>
                                        </p:tav>
                                        <p:tav tm="100000">
                                          <p:val>
                                            <p:strVal val="#ppt_y"/>
                                          </p:val>
                                        </p:tav>
                                      </p:tavLst>
                                    </p:anim>
                                  </p:childTnLst>
                                </p:cTn>
                              </p:par>
                              <p:par>
                                <p:cTn id="30" presetID="40" presetClass="entr" presetSubtype="0" fill="hold" nodeType="withEffect">
                                  <p:stCondLst>
                                    <p:cond delay="0"/>
                                  </p:stCondLst>
                                  <p:iterate type="lt">
                                    <p:tmPct val="10000"/>
                                  </p:iterate>
                                  <p:childTnLst>
                                    <p:set>
                                      <p:cBhvr>
                                        <p:cTn id="31" dur="1" fill="hold">
                                          <p:stCondLst>
                                            <p:cond delay="0"/>
                                          </p:stCondLst>
                                        </p:cTn>
                                        <p:tgtEl>
                                          <p:spTgt spid="125956">
                                            <p:txEl>
                                              <p:pRg st="5" end="5"/>
                                            </p:txEl>
                                          </p:spTgt>
                                        </p:tgtEl>
                                        <p:attrNameLst>
                                          <p:attrName>style.visibility</p:attrName>
                                        </p:attrNameLst>
                                      </p:cBhvr>
                                      <p:to>
                                        <p:strVal val="visible"/>
                                      </p:to>
                                    </p:set>
                                    <p:animEffect transition="in" filter="fade">
                                      <p:cBhvr>
                                        <p:cTn id="32" dur="1000"/>
                                        <p:tgtEl>
                                          <p:spTgt spid="125956">
                                            <p:txEl>
                                              <p:pRg st="5" end="5"/>
                                            </p:txEl>
                                          </p:spTgt>
                                        </p:tgtEl>
                                      </p:cBhvr>
                                    </p:animEffect>
                                    <p:anim calcmode="lin" valueType="num">
                                      <p:cBhvr>
                                        <p:cTn id="33" dur="1000" fill="hold"/>
                                        <p:tgtEl>
                                          <p:spTgt spid="125956">
                                            <p:txEl>
                                              <p:pRg st="5" end="5"/>
                                            </p:txEl>
                                          </p:spTgt>
                                        </p:tgtEl>
                                        <p:attrNameLst>
                                          <p:attrName>ppt_x</p:attrName>
                                        </p:attrNameLst>
                                      </p:cBhvr>
                                      <p:tavLst>
                                        <p:tav tm="0">
                                          <p:val>
                                            <p:strVal val="#ppt_x-.1"/>
                                          </p:val>
                                        </p:tav>
                                        <p:tav tm="100000">
                                          <p:val>
                                            <p:strVal val="#ppt_x"/>
                                          </p:val>
                                        </p:tav>
                                      </p:tavLst>
                                    </p:anim>
                                    <p:anim calcmode="lin" valueType="num">
                                      <p:cBhvr>
                                        <p:cTn id="34" dur="1000" fill="hold"/>
                                        <p:tgtEl>
                                          <p:spTgt spid="125956">
                                            <p:txEl>
                                              <p:pRg st="5" end="5"/>
                                            </p:txEl>
                                          </p:spTgt>
                                        </p:tgtEl>
                                        <p:attrNameLst>
                                          <p:attrName>ppt_y</p:attrName>
                                        </p:attrNameLst>
                                      </p:cBhvr>
                                      <p:tavLst>
                                        <p:tav tm="0">
                                          <p:val>
                                            <p:strVal val="#ppt_y"/>
                                          </p:val>
                                        </p:tav>
                                        <p:tav tm="100000">
                                          <p:val>
                                            <p:strVal val="#ppt_y"/>
                                          </p:val>
                                        </p:tav>
                                      </p:tavLst>
                                    </p:anim>
                                  </p:childTnLst>
                                </p:cTn>
                              </p:par>
                              <p:par>
                                <p:cTn id="35" presetID="40" presetClass="entr" presetSubtype="0" fill="hold" nodeType="withEffect">
                                  <p:stCondLst>
                                    <p:cond delay="0"/>
                                  </p:stCondLst>
                                  <p:iterate type="lt">
                                    <p:tmPct val="10000"/>
                                  </p:iterate>
                                  <p:childTnLst>
                                    <p:set>
                                      <p:cBhvr>
                                        <p:cTn id="36" dur="1" fill="hold">
                                          <p:stCondLst>
                                            <p:cond delay="0"/>
                                          </p:stCondLst>
                                        </p:cTn>
                                        <p:tgtEl>
                                          <p:spTgt spid="125956">
                                            <p:txEl>
                                              <p:pRg st="6" end="6"/>
                                            </p:txEl>
                                          </p:spTgt>
                                        </p:tgtEl>
                                        <p:attrNameLst>
                                          <p:attrName>style.visibility</p:attrName>
                                        </p:attrNameLst>
                                      </p:cBhvr>
                                      <p:to>
                                        <p:strVal val="visible"/>
                                      </p:to>
                                    </p:set>
                                    <p:animEffect transition="in" filter="fade">
                                      <p:cBhvr>
                                        <p:cTn id="37" dur="1000"/>
                                        <p:tgtEl>
                                          <p:spTgt spid="125956">
                                            <p:txEl>
                                              <p:pRg st="6" end="6"/>
                                            </p:txEl>
                                          </p:spTgt>
                                        </p:tgtEl>
                                      </p:cBhvr>
                                    </p:animEffect>
                                    <p:anim calcmode="lin" valueType="num">
                                      <p:cBhvr>
                                        <p:cTn id="38" dur="1000" fill="hold"/>
                                        <p:tgtEl>
                                          <p:spTgt spid="125956">
                                            <p:txEl>
                                              <p:pRg st="6" end="6"/>
                                            </p:txEl>
                                          </p:spTgt>
                                        </p:tgtEl>
                                        <p:attrNameLst>
                                          <p:attrName>ppt_x</p:attrName>
                                        </p:attrNameLst>
                                      </p:cBhvr>
                                      <p:tavLst>
                                        <p:tav tm="0">
                                          <p:val>
                                            <p:strVal val="#ppt_x-.1"/>
                                          </p:val>
                                        </p:tav>
                                        <p:tav tm="100000">
                                          <p:val>
                                            <p:strVal val="#ppt_x"/>
                                          </p:val>
                                        </p:tav>
                                      </p:tavLst>
                                    </p:anim>
                                    <p:anim calcmode="lin" valueType="num">
                                      <p:cBhvr>
                                        <p:cTn id="39" dur="1000" fill="hold"/>
                                        <p:tgtEl>
                                          <p:spTgt spid="125956">
                                            <p:txEl>
                                              <p:pRg st="6" end="6"/>
                                            </p:txEl>
                                          </p:spTgt>
                                        </p:tgtEl>
                                        <p:attrNameLst>
                                          <p:attrName>ppt_y</p:attrName>
                                        </p:attrNameLst>
                                      </p:cBhvr>
                                      <p:tavLst>
                                        <p:tav tm="0">
                                          <p:val>
                                            <p:strVal val="#ppt_y"/>
                                          </p:val>
                                        </p:tav>
                                        <p:tav tm="100000">
                                          <p:val>
                                            <p:strVal val="#ppt_y"/>
                                          </p:val>
                                        </p:tav>
                                      </p:tavLst>
                                    </p:anim>
                                  </p:childTnLst>
                                </p:cTn>
                              </p:par>
                              <p:par>
                                <p:cTn id="40" presetID="40" presetClass="entr" presetSubtype="0" fill="hold" nodeType="withEffect">
                                  <p:stCondLst>
                                    <p:cond delay="0"/>
                                  </p:stCondLst>
                                  <p:iterate type="lt">
                                    <p:tmPct val="10000"/>
                                  </p:iterate>
                                  <p:childTnLst>
                                    <p:set>
                                      <p:cBhvr>
                                        <p:cTn id="41" dur="1" fill="hold">
                                          <p:stCondLst>
                                            <p:cond delay="0"/>
                                          </p:stCondLst>
                                        </p:cTn>
                                        <p:tgtEl>
                                          <p:spTgt spid="125956">
                                            <p:txEl>
                                              <p:pRg st="7" end="7"/>
                                            </p:txEl>
                                          </p:spTgt>
                                        </p:tgtEl>
                                        <p:attrNameLst>
                                          <p:attrName>style.visibility</p:attrName>
                                        </p:attrNameLst>
                                      </p:cBhvr>
                                      <p:to>
                                        <p:strVal val="visible"/>
                                      </p:to>
                                    </p:set>
                                    <p:animEffect transition="in" filter="fade">
                                      <p:cBhvr>
                                        <p:cTn id="42" dur="1000"/>
                                        <p:tgtEl>
                                          <p:spTgt spid="125956">
                                            <p:txEl>
                                              <p:pRg st="7" end="7"/>
                                            </p:txEl>
                                          </p:spTgt>
                                        </p:tgtEl>
                                      </p:cBhvr>
                                    </p:animEffect>
                                    <p:anim calcmode="lin" valueType="num">
                                      <p:cBhvr>
                                        <p:cTn id="43" dur="1000" fill="hold"/>
                                        <p:tgtEl>
                                          <p:spTgt spid="125956">
                                            <p:txEl>
                                              <p:pRg st="7" end="7"/>
                                            </p:txEl>
                                          </p:spTgt>
                                        </p:tgtEl>
                                        <p:attrNameLst>
                                          <p:attrName>ppt_x</p:attrName>
                                        </p:attrNameLst>
                                      </p:cBhvr>
                                      <p:tavLst>
                                        <p:tav tm="0">
                                          <p:val>
                                            <p:strVal val="#ppt_x-.1"/>
                                          </p:val>
                                        </p:tav>
                                        <p:tav tm="100000">
                                          <p:val>
                                            <p:strVal val="#ppt_x"/>
                                          </p:val>
                                        </p:tav>
                                      </p:tavLst>
                                    </p:anim>
                                    <p:anim calcmode="lin" valueType="num">
                                      <p:cBhvr>
                                        <p:cTn id="44" dur="1000" fill="hold"/>
                                        <p:tgtEl>
                                          <p:spTgt spid="125956">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3" name="图片 7577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5779" name="内容占位符 75778"/>
          <p:cNvSpPr>
            <a:spLocks noGrp="1"/>
          </p:cNvSpPr>
          <p:nvPr>
            <p:ph idx="1"/>
          </p:nvPr>
        </p:nvSpPr>
        <p:spPr>
          <a:xfrm>
            <a:off x="323850" y="1412875"/>
            <a:ext cx="8135938" cy="4713288"/>
          </a:xfrm>
        </p:spPr>
        <p:txBody>
          <a:bodyPr anchor="t"/>
          <a:lstStyle/>
          <a:p>
            <a:pPr>
              <a:lnSpc>
                <a:spcPct val="150000"/>
              </a:lnSpc>
              <a:buNone/>
            </a:pPr>
            <a:r>
              <a:rPr lang="en-US" altLang="zh-CN" sz="2800" b="1" dirty="0"/>
              <a:t>           </a:t>
            </a:r>
            <a:r>
              <a:rPr lang="zh-CN" altLang="en-US" sz="2800" b="1" dirty="0"/>
              <a:t>研究报告是专门用于科研课题结题验收的一种报告类应用文体。它是研究者在课题研究结束时对研究认识、研究过程和研究成果所做的全面总结，是课题研究所有材料中最重要的材料，也是科研课题结题验收的主要依据。</a:t>
            </a:r>
            <a:endParaRPr lang="zh-CN" altLang="en-US" sz="2800" b="1" dirty="0"/>
          </a:p>
        </p:txBody>
      </p:sp>
      <p:sp>
        <p:nvSpPr>
          <p:cNvPr id="111619" name="标题 111618"/>
          <p:cNvSpPr>
            <a:spLocks noGrp="1"/>
          </p:cNvSpPr>
          <p:nvPr>
            <p:ph type="title"/>
          </p:nvPr>
        </p:nvSpPr>
        <p:spPr>
          <a:xfrm>
            <a:off x="93663" y="509588"/>
            <a:ext cx="5764213"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wedge">
                                      <p:cBhvr>
                                        <p:cTn id="7" dur="1000"/>
                                        <p:tgtEl>
                                          <p:spTgt spid="757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7" name="图片 7680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101378" name="标题 76802"/>
          <p:cNvSpPr>
            <a:spLocks noGrp="1"/>
          </p:cNvSpPr>
          <p:nvPr>
            <p:ph type="title"/>
          </p:nvPr>
        </p:nvSpPr>
        <p:spPr>
          <a:xfrm>
            <a:off x="307975" y="1312863"/>
            <a:ext cx="8229600" cy="509587"/>
          </a:xfrm>
        </p:spPr>
        <p:txBody>
          <a:bodyPr anchor="ctr"/>
          <a:lstStyle/>
          <a:p>
            <a:pPr algn="l"/>
            <a:r>
              <a:rPr lang="en-US" altLang="zh-CN" sz="3000" b="1" dirty="0">
                <a:solidFill>
                  <a:srgbClr val="3333FF"/>
                </a:solidFill>
              </a:rPr>
              <a:t>  </a:t>
            </a:r>
            <a:r>
              <a:rPr lang="zh-CN" altLang="en-US" sz="3000" b="1" dirty="0">
                <a:solidFill>
                  <a:srgbClr val="3333FF"/>
                </a:solidFill>
              </a:rPr>
              <a:t>动笔前的功课</a:t>
            </a:r>
            <a:endParaRPr lang="zh-CN" altLang="en-US" sz="3000" b="1" dirty="0">
              <a:solidFill>
                <a:srgbClr val="3333FF"/>
              </a:solidFill>
            </a:endParaRPr>
          </a:p>
        </p:txBody>
      </p:sp>
      <p:sp>
        <p:nvSpPr>
          <p:cNvPr id="76804" name="内容占位符 76803"/>
          <p:cNvSpPr>
            <a:spLocks noGrp="1"/>
          </p:cNvSpPr>
          <p:nvPr>
            <p:ph idx="1"/>
          </p:nvPr>
        </p:nvSpPr>
        <p:spPr>
          <a:xfrm>
            <a:off x="457200" y="1933575"/>
            <a:ext cx="7931150" cy="4525963"/>
          </a:xfrm>
        </p:spPr>
        <p:txBody>
          <a:bodyPr anchor="t"/>
          <a:lstStyle/>
          <a:p>
            <a:pPr>
              <a:lnSpc>
                <a:spcPct val="110000"/>
              </a:lnSpc>
            </a:pPr>
            <a:r>
              <a:rPr lang="en-US" altLang="zh-CN" sz="2600" b="1" dirty="0">
                <a:latin typeface="宋体" panose="02010600030101010101" pitchFamily="2" charset="-122"/>
              </a:rPr>
              <a:t>1.</a:t>
            </a:r>
            <a:r>
              <a:rPr lang="zh-CN" altLang="en-US" sz="2600" b="1" dirty="0">
                <a:latin typeface="宋体" panose="02010600030101010101" pitchFamily="2" charset="-122"/>
              </a:rPr>
              <a:t>回顾</a:t>
            </a:r>
            <a:endParaRPr lang="zh-CN" altLang="en-US" sz="2600" b="1" dirty="0">
              <a:latin typeface="宋体" panose="02010600030101010101" pitchFamily="2" charset="-122"/>
            </a:endParaRPr>
          </a:p>
          <a:p>
            <a:pPr>
              <a:lnSpc>
                <a:spcPct val="110000"/>
              </a:lnSpc>
              <a:buNone/>
            </a:pPr>
            <a:r>
              <a:rPr lang="zh-CN" altLang="en-US" sz="2800" b="1" dirty="0"/>
              <a:t>       </a:t>
            </a:r>
            <a:r>
              <a:rPr lang="zh-CN" altLang="en-US" sz="2600" b="1" dirty="0">
                <a:latin typeface="楷体_GB2312" panose="02010609030101010101" pitchFamily="49" charset="-122"/>
                <a:ea typeface="楷体_GB2312" panose="02010609030101010101" pitchFamily="49" charset="-122"/>
              </a:rPr>
              <a:t>开题报告</a:t>
            </a:r>
            <a:r>
              <a:rPr lang="en-US" altLang="zh-CN" sz="2600">
                <a:latin typeface="宋体" panose="02010600030101010101" pitchFamily="2" charset="-122"/>
              </a:rPr>
              <a:t>——</a:t>
            </a:r>
            <a:r>
              <a:rPr lang="zh-CN" altLang="en-US" sz="2600" b="1" dirty="0">
                <a:latin typeface="楷体_GB2312" panose="02010609030101010101" pitchFamily="49" charset="-122"/>
                <a:ea typeface="楷体_GB2312" panose="02010609030101010101" pitchFamily="49" charset="-122"/>
              </a:rPr>
              <a:t>是否兑现？</a:t>
            </a:r>
            <a:endParaRPr lang="zh-CN" altLang="en-US" sz="2600" b="1" dirty="0">
              <a:latin typeface="楷体_GB2312" panose="02010609030101010101" pitchFamily="49" charset="-122"/>
              <a:ea typeface="楷体_GB2312" panose="02010609030101010101" pitchFamily="49" charset="-122"/>
            </a:endParaRPr>
          </a:p>
          <a:p>
            <a:pPr>
              <a:lnSpc>
                <a:spcPct val="110000"/>
              </a:lnSpc>
              <a:buNone/>
            </a:pPr>
            <a:r>
              <a:rPr lang="zh-CN" altLang="en-US" sz="2600" b="1" dirty="0">
                <a:latin typeface="楷体_GB2312" panose="02010609030101010101" pitchFamily="49" charset="-122"/>
                <a:ea typeface="楷体_GB2312" panose="02010609030101010101" pitchFamily="49" charset="-122"/>
              </a:rPr>
              <a:t>    开题意见</a:t>
            </a:r>
            <a:r>
              <a:rPr lang="en-US" altLang="zh-CN" sz="2600">
                <a:latin typeface="宋体" panose="02010600030101010101" pitchFamily="2" charset="-122"/>
              </a:rPr>
              <a:t>——</a:t>
            </a:r>
            <a:r>
              <a:rPr lang="zh-CN" altLang="en-US" sz="2600" b="1" dirty="0">
                <a:latin typeface="楷体_GB2312" panose="02010609030101010101" pitchFamily="49" charset="-122"/>
                <a:ea typeface="楷体_GB2312" panose="02010609030101010101" pitchFamily="49" charset="-122"/>
              </a:rPr>
              <a:t>是否落实？</a:t>
            </a:r>
            <a:endParaRPr lang="zh-CN" altLang="en-US" sz="2600" b="1" dirty="0">
              <a:latin typeface="楷体_GB2312" panose="02010609030101010101" pitchFamily="49" charset="-122"/>
              <a:ea typeface="楷体_GB2312" panose="02010609030101010101" pitchFamily="49" charset="-122"/>
            </a:endParaRPr>
          </a:p>
          <a:p>
            <a:pPr>
              <a:lnSpc>
                <a:spcPct val="110000"/>
              </a:lnSpc>
              <a:buNone/>
            </a:pPr>
            <a:r>
              <a:rPr lang="zh-CN" altLang="en-US" sz="2600" b="1" dirty="0">
                <a:latin typeface="楷体_GB2312" panose="02010609030101010101" pitchFamily="49" charset="-122"/>
                <a:ea typeface="楷体_GB2312" panose="02010609030101010101" pitchFamily="49" charset="-122"/>
              </a:rPr>
              <a:t>    研究过程</a:t>
            </a:r>
            <a:r>
              <a:rPr lang="en-US" altLang="zh-CN" sz="2600">
                <a:latin typeface="宋体" panose="02010600030101010101" pitchFamily="2" charset="-122"/>
              </a:rPr>
              <a:t>——</a:t>
            </a:r>
            <a:r>
              <a:rPr lang="zh-CN" altLang="en-US" sz="2600" b="1" dirty="0">
                <a:latin typeface="楷体_GB2312" panose="02010609030101010101" pitchFamily="49" charset="-122"/>
                <a:ea typeface="楷体_GB2312" panose="02010609030101010101" pitchFamily="49" charset="-122"/>
              </a:rPr>
              <a:t>是否完备？</a:t>
            </a:r>
            <a:endParaRPr lang="zh-CN" altLang="en-US" sz="2600" b="1" dirty="0">
              <a:latin typeface="楷体_GB2312" panose="02010609030101010101" pitchFamily="49" charset="-122"/>
              <a:ea typeface="楷体_GB2312" panose="02010609030101010101" pitchFamily="49" charset="-122"/>
            </a:endParaRPr>
          </a:p>
          <a:p>
            <a:pPr>
              <a:lnSpc>
                <a:spcPct val="110000"/>
              </a:lnSpc>
            </a:pPr>
            <a:r>
              <a:rPr lang="en-US" altLang="zh-CN" sz="2600" b="1" dirty="0">
                <a:latin typeface="宋体" panose="02010600030101010101" pitchFamily="2" charset="-122"/>
              </a:rPr>
              <a:t>2.</a:t>
            </a:r>
            <a:r>
              <a:rPr lang="zh-CN" altLang="en-US" sz="2600" b="1" dirty="0">
                <a:latin typeface="宋体" panose="02010600030101010101" pitchFamily="2" charset="-122"/>
              </a:rPr>
              <a:t>整理</a:t>
            </a:r>
            <a:endParaRPr lang="zh-CN" altLang="en-US" sz="2600" b="1" dirty="0">
              <a:latin typeface="宋体" panose="02010600030101010101" pitchFamily="2" charset="-122"/>
            </a:endParaRPr>
          </a:p>
          <a:p>
            <a:pPr>
              <a:lnSpc>
                <a:spcPct val="110000"/>
              </a:lnSpc>
              <a:buNone/>
            </a:pPr>
            <a:r>
              <a:rPr lang="zh-CN" altLang="en-US" sz="2800" b="1" dirty="0"/>
              <a:t>       </a:t>
            </a:r>
            <a:r>
              <a:rPr lang="zh-CN" altLang="en-US" sz="2600" b="1" dirty="0">
                <a:latin typeface="楷体_GB2312" panose="02010609030101010101" pitchFamily="49" charset="-122"/>
                <a:ea typeface="楷体_GB2312" panose="02010609030101010101" pitchFamily="49" charset="-122"/>
              </a:rPr>
              <a:t>研究素材</a:t>
            </a:r>
            <a:r>
              <a:rPr lang="en-US" altLang="zh-CN" sz="2600">
                <a:latin typeface="宋体" panose="02010600030101010101" pitchFamily="2" charset="-122"/>
              </a:rPr>
              <a:t>——</a:t>
            </a:r>
            <a:r>
              <a:rPr lang="zh-CN" altLang="en-US" sz="2600" b="1" dirty="0">
                <a:latin typeface="楷体_GB2312" panose="02010609030101010101" pitchFamily="49" charset="-122"/>
                <a:ea typeface="楷体_GB2312" panose="02010609030101010101" pitchFamily="49" charset="-122"/>
              </a:rPr>
              <a:t>筛选归类</a:t>
            </a:r>
            <a:endParaRPr lang="zh-CN" altLang="en-US" sz="2600" b="1" dirty="0">
              <a:latin typeface="楷体_GB2312" panose="02010609030101010101" pitchFamily="49" charset="-122"/>
              <a:ea typeface="楷体_GB2312" panose="02010609030101010101" pitchFamily="49" charset="-122"/>
            </a:endParaRPr>
          </a:p>
          <a:p>
            <a:pPr>
              <a:lnSpc>
                <a:spcPct val="110000"/>
              </a:lnSpc>
            </a:pPr>
            <a:r>
              <a:rPr lang="en-US" altLang="zh-CN" sz="2600" b="1" dirty="0">
                <a:latin typeface="宋体" panose="02010600030101010101" pitchFamily="2" charset="-122"/>
              </a:rPr>
              <a:t>3.</a:t>
            </a:r>
            <a:r>
              <a:rPr lang="zh-CN" altLang="en-US" sz="2600" b="1" dirty="0">
                <a:latin typeface="宋体" panose="02010600030101010101" pitchFamily="2" charset="-122"/>
              </a:rPr>
              <a:t>补充</a:t>
            </a:r>
            <a:endParaRPr lang="zh-CN" altLang="en-US" sz="2600" b="1" dirty="0">
              <a:latin typeface="宋体" panose="02010600030101010101" pitchFamily="2" charset="-122"/>
            </a:endParaRPr>
          </a:p>
          <a:p>
            <a:pPr>
              <a:lnSpc>
                <a:spcPct val="110000"/>
              </a:lnSpc>
              <a:buNone/>
            </a:pPr>
            <a:r>
              <a:rPr lang="zh-CN" altLang="en-US" dirty="0"/>
              <a:t>      </a:t>
            </a:r>
            <a:r>
              <a:rPr lang="zh-CN" altLang="en-US" sz="2600" b="1" dirty="0">
                <a:ea typeface="楷体_GB2312" panose="02010609030101010101" pitchFamily="49" charset="-122"/>
              </a:rPr>
              <a:t>针对上述工作拾遗补缺</a:t>
            </a:r>
            <a:endParaRPr lang="zh-CN" altLang="en-US" sz="2600" b="1" dirty="0">
              <a:ea typeface="楷体_GB2312" panose="02010609030101010101" pitchFamily="49" charset="-122"/>
            </a:endParaRPr>
          </a:p>
        </p:txBody>
      </p:sp>
      <p:sp>
        <p:nvSpPr>
          <p:cNvPr id="111619" name="标题 111618"/>
          <p:cNvSpPr>
            <a:spLocks noGrp="1"/>
          </p:cNvSpPr>
          <p:nvPr/>
        </p:nvSpPr>
        <p:spPr>
          <a:xfrm>
            <a:off x="112713" y="404813"/>
            <a:ext cx="5764213" cy="796925"/>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6804">
                                            <p:txEl>
                                              <p:pRg st="0" end="0"/>
                                            </p:txEl>
                                          </p:spTgt>
                                        </p:tgtEl>
                                        <p:attrNameLst>
                                          <p:attrName>style.visibility</p:attrName>
                                        </p:attrNameLst>
                                      </p:cBhvr>
                                      <p:to>
                                        <p:strVal val="visible"/>
                                      </p:to>
                                    </p:set>
                                    <p:anim calcmode="lin" valueType="num">
                                      <p:cBhvr>
                                        <p:cTn id="7" dur="500" fill="hold"/>
                                        <p:tgtEl>
                                          <p:spTgt spid="76804">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7680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6804">
                                            <p:txEl>
                                              <p:pRg st="1" end="1"/>
                                            </p:txEl>
                                          </p:spTgt>
                                        </p:tgtEl>
                                        <p:attrNameLst>
                                          <p:attrName>style.visibility</p:attrName>
                                        </p:attrNameLst>
                                      </p:cBhvr>
                                      <p:to>
                                        <p:strVal val="visible"/>
                                      </p:to>
                                    </p:set>
                                    <p:anim calcmode="lin" valueType="num">
                                      <p:cBhvr>
                                        <p:cTn id="13" dur="500" fill="hold"/>
                                        <p:tgtEl>
                                          <p:spTgt spid="76804">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7680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6804">
                                            <p:txEl>
                                              <p:pRg st="2" end="2"/>
                                            </p:txEl>
                                          </p:spTgt>
                                        </p:tgtEl>
                                        <p:attrNameLst>
                                          <p:attrName>style.visibility</p:attrName>
                                        </p:attrNameLst>
                                      </p:cBhvr>
                                      <p:to>
                                        <p:strVal val="visible"/>
                                      </p:to>
                                    </p:set>
                                    <p:anim calcmode="lin" valueType="num">
                                      <p:cBhvr>
                                        <p:cTn id="19" dur="500" fill="hold"/>
                                        <p:tgtEl>
                                          <p:spTgt spid="76804">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7680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6804">
                                            <p:txEl>
                                              <p:pRg st="3" end="3"/>
                                            </p:txEl>
                                          </p:spTgt>
                                        </p:tgtEl>
                                        <p:attrNameLst>
                                          <p:attrName>style.visibility</p:attrName>
                                        </p:attrNameLst>
                                      </p:cBhvr>
                                      <p:to>
                                        <p:strVal val="visible"/>
                                      </p:to>
                                    </p:set>
                                    <p:anim calcmode="lin" valueType="num">
                                      <p:cBhvr>
                                        <p:cTn id="25" dur="500" fill="hold"/>
                                        <p:tgtEl>
                                          <p:spTgt spid="76804">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7680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6804">
                                            <p:txEl>
                                              <p:pRg st="4" end="4"/>
                                            </p:txEl>
                                          </p:spTgt>
                                        </p:tgtEl>
                                        <p:attrNameLst>
                                          <p:attrName>style.visibility</p:attrName>
                                        </p:attrNameLst>
                                      </p:cBhvr>
                                      <p:to>
                                        <p:strVal val="visible"/>
                                      </p:to>
                                    </p:set>
                                    <p:anim calcmode="lin" valueType="num">
                                      <p:cBhvr>
                                        <p:cTn id="31" dur="500" fill="hold"/>
                                        <p:tgtEl>
                                          <p:spTgt spid="76804">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7680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6804">
                                            <p:txEl>
                                              <p:pRg st="5" end="5"/>
                                            </p:txEl>
                                          </p:spTgt>
                                        </p:tgtEl>
                                        <p:attrNameLst>
                                          <p:attrName>style.visibility</p:attrName>
                                        </p:attrNameLst>
                                      </p:cBhvr>
                                      <p:to>
                                        <p:strVal val="visible"/>
                                      </p:to>
                                    </p:set>
                                    <p:anim calcmode="lin" valueType="num">
                                      <p:cBhvr>
                                        <p:cTn id="37" dur="500" fill="hold"/>
                                        <p:tgtEl>
                                          <p:spTgt spid="76804">
                                            <p:txEl>
                                              <p:pRg st="5" end="5"/>
                                            </p:txEl>
                                          </p:spTgt>
                                        </p:tgtEl>
                                        <p:attrNameLst>
                                          <p:attrName>ppt_x</p:attrName>
                                        </p:attrNameLst>
                                      </p:cBhvr>
                                      <p:tavLst>
                                        <p:tav tm="0">
                                          <p:val>
                                            <p:strVal val="#ppt_x"/>
                                          </p:val>
                                        </p:tav>
                                        <p:tav tm="100000">
                                          <p:val>
                                            <p:strVal val="#ppt_x"/>
                                          </p:val>
                                        </p:tav>
                                      </p:tavLst>
                                    </p:anim>
                                    <p:anim calcmode="lin" valueType="num">
                                      <p:cBhvr>
                                        <p:cTn id="38" dur="500" fill="hold"/>
                                        <p:tgtEl>
                                          <p:spTgt spid="7680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6804">
                                            <p:txEl>
                                              <p:pRg st="6" end="6"/>
                                            </p:txEl>
                                          </p:spTgt>
                                        </p:tgtEl>
                                        <p:attrNameLst>
                                          <p:attrName>style.visibility</p:attrName>
                                        </p:attrNameLst>
                                      </p:cBhvr>
                                      <p:to>
                                        <p:strVal val="visible"/>
                                      </p:to>
                                    </p:set>
                                    <p:anim calcmode="lin" valueType="num">
                                      <p:cBhvr>
                                        <p:cTn id="43" dur="500" fill="hold"/>
                                        <p:tgtEl>
                                          <p:spTgt spid="76804">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7680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6804">
                                            <p:txEl>
                                              <p:pRg st="7" end="7"/>
                                            </p:txEl>
                                          </p:spTgt>
                                        </p:tgtEl>
                                        <p:attrNameLst>
                                          <p:attrName>style.visibility</p:attrName>
                                        </p:attrNameLst>
                                      </p:cBhvr>
                                      <p:to>
                                        <p:strVal val="visible"/>
                                      </p:to>
                                    </p:set>
                                    <p:anim calcmode="lin" valueType="num">
                                      <p:cBhvr>
                                        <p:cTn id="49" dur="500" fill="hold"/>
                                        <p:tgtEl>
                                          <p:spTgt spid="76804">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7680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1" name="图片 7782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7827" name="标题 77826"/>
          <p:cNvSpPr>
            <a:spLocks noGrp="1"/>
          </p:cNvSpPr>
          <p:nvPr>
            <p:ph type="title"/>
          </p:nvPr>
        </p:nvSpPr>
        <p:spPr>
          <a:xfrm>
            <a:off x="496888" y="1119188"/>
            <a:ext cx="7099322" cy="581025"/>
          </a:xfrm>
        </p:spPr>
        <p:txBody>
          <a:bodyPr anchor="ctr"/>
          <a:lstStyle/>
          <a:p>
            <a:pPr algn="l"/>
            <a:r>
              <a:rPr lang="zh-CN" altLang="en-US" sz="3000" b="1" dirty="0">
                <a:solidFill>
                  <a:srgbClr val="3333FF"/>
                </a:solidFill>
              </a:rPr>
              <a:t>研究报告撰写的总体要求（四个方面）</a:t>
            </a:r>
            <a:endParaRPr lang="zh-CN" altLang="en-US" sz="3000" b="1" dirty="0">
              <a:solidFill>
                <a:srgbClr val="3333FF"/>
              </a:solidFill>
            </a:endParaRPr>
          </a:p>
        </p:txBody>
      </p:sp>
      <p:sp>
        <p:nvSpPr>
          <p:cNvPr id="77828" name="内容占位符 77827"/>
          <p:cNvSpPr>
            <a:spLocks noGrp="1"/>
          </p:cNvSpPr>
          <p:nvPr>
            <p:ph idx="1"/>
          </p:nvPr>
        </p:nvSpPr>
        <p:spPr>
          <a:xfrm>
            <a:off x="755650" y="1700213"/>
            <a:ext cx="7993063" cy="4608512"/>
          </a:xfrm>
        </p:spPr>
        <p:txBody>
          <a:bodyPr anchor="t"/>
          <a:lstStyle/>
          <a:p>
            <a:r>
              <a:rPr lang="en-US" altLang="zh-CN" sz="2600" b="1" dirty="0">
                <a:solidFill>
                  <a:srgbClr val="FF0000"/>
                </a:solidFill>
                <a:latin typeface="宋体" panose="02010600030101010101" pitchFamily="2" charset="-122"/>
              </a:rPr>
              <a:t>1.</a:t>
            </a:r>
            <a:r>
              <a:rPr lang="zh-CN" altLang="en-US" sz="2600" b="1" dirty="0">
                <a:solidFill>
                  <a:srgbClr val="FF0000"/>
                </a:solidFill>
                <a:latin typeface="宋体" panose="02010600030101010101" pitchFamily="2" charset="-122"/>
              </a:rPr>
              <a:t>内容要素应完整</a:t>
            </a:r>
            <a:endParaRPr lang="zh-CN" altLang="en-US" sz="2600" b="1" dirty="0">
              <a:solidFill>
                <a:srgbClr val="FF0000"/>
              </a:solidFill>
              <a:latin typeface="宋体" panose="02010600030101010101" pitchFamily="2"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①</a:t>
            </a:r>
            <a:r>
              <a:rPr lang="zh-CN" altLang="en-US" sz="2400" b="1" dirty="0">
                <a:latin typeface="楷体_GB2312" panose="02010609030101010101" pitchFamily="49" charset="-122"/>
                <a:ea typeface="楷体_GB2312" panose="02010609030101010101" pitchFamily="49" charset="-122"/>
              </a:rPr>
              <a:t>做的什么事情（研究的题目）</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②</a:t>
            </a:r>
            <a:r>
              <a:rPr lang="zh-CN" altLang="en-US" sz="2400" b="1" dirty="0">
                <a:latin typeface="楷体_GB2312" panose="02010609030101010101" pitchFamily="49" charset="-122"/>
                <a:ea typeface="楷体_GB2312" panose="02010609030101010101" pitchFamily="49" charset="-122"/>
              </a:rPr>
              <a:t>是谁做的（课题组成员）</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③</a:t>
            </a:r>
            <a:r>
              <a:rPr lang="zh-CN" altLang="en-US" sz="2400" b="1" dirty="0">
                <a:latin typeface="楷体_GB2312" panose="02010609030101010101" pitchFamily="49" charset="-122"/>
                <a:ea typeface="楷体_GB2312" panose="02010609030101010101" pitchFamily="49" charset="-122"/>
              </a:rPr>
              <a:t>为什么要做（课题的背景、意义）</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④</a:t>
            </a:r>
            <a:r>
              <a:rPr lang="zh-CN" altLang="en-US" sz="2400" b="1" dirty="0">
                <a:latin typeface="楷体_GB2312" panose="02010609030101010101" pitchFamily="49" charset="-122"/>
                <a:ea typeface="楷体_GB2312" panose="02010609030101010101" pitchFamily="49" charset="-122"/>
              </a:rPr>
              <a:t>怎样做的（课题研究的过程）</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⑤</a:t>
            </a:r>
            <a:r>
              <a:rPr lang="zh-CN" altLang="en-US" sz="2400" b="1" dirty="0">
                <a:latin typeface="楷体_GB2312" panose="02010609030101010101" pitchFamily="49" charset="-122"/>
                <a:ea typeface="楷体_GB2312" panose="02010609030101010101" pitchFamily="49" charset="-122"/>
              </a:rPr>
              <a:t>做得怎样（课题研究的结果）</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⑥</a:t>
            </a:r>
            <a:r>
              <a:rPr lang="zh-CN" altLang="en-US" sz="2400" b="1" dirty="0">
                <a:latin typeface="楷体_GB2312" panose="02010609030101010101" pitchFamily="49" charset="-122"/>
                <a:ea typeface="楷体_GB2312" panose="02010609030101010101" pitchFamily="49" charset="-122"/>
              </a:rPr>
              <a:t>讨论或体会（有哪些尚待解决的问题）</a:t>
            </a:r>
            <a:endParaRPr lang="zh-CN" altLang="en-US" sz="2400" b="1" dirty="0">
              <a:latin typeface="楷体_GB2312" panose="02010609030101010101" pitchFamily="49" charset="-122"/>
              <a:ea typeface="楷体_GB2312" panose="02010609030101010101" pitchFamily="49" charset="-122"/>
            </a:endParaRPr>
          </a:p>
          <a:p>
            <a:pPr>
              <a:lnSpc>
                <a:spcPct val="12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⑦</a:t>
            </a:r>
            <a:r>
              <a:rPr lang="zh-CN" altLang="en-US" sz="2400" b="1" dirty="0">
                <a:latin typeface="楷体_GB2312" panose="02010609030101010101" pitchFamily="49" charset="-122"/>
                <a:ea typeface="楷体_GB2312" panose="02010609030101010101" pitchFamily="49" charset="-122"/>
              </a:rPr>
              <a:t>需要解释的问题（对课题变更或未完成情况的说明）</a:t>
            </a:r>
            <a:endParaRPr lang="zh-CN" altLang="en-US" sz="2400" b="1" dirty="0">
              <a:latin typeface="楷体_GB2312" panose="02010609030101010101" pitchFamily="49" charset="-122"/>
              <a:ea typeface="楷体_GB2312" panose="02010609030101010101" pitchFamily="49" charset="-122"/>
            </a:endParaRPr>
          </a:p>
        </p:txBody>
      </p:sp>
      <p:sp>
        <p:nvSpPr>
          <p:cNvPr id="111619" name="标题 111618"/>
          <p:cNvSpPr>
            <a:spLocks noGrp="1"/>
          </p:cNvSpPr>
          <p:nvPr/>
        </p:nvSpPr>
        <p:spPr>
          <a:xfrm>
            <a:off x="0" y="338138"/>
            <a:ext cx="5762625" cy="796925"/>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with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checkerboard(down)">
                                      <p:cBhvr>
                                        <p:cTn id="7" dur="500"/>
                                        <p:tgtEl>
                                          <p:spTgt spid="778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7828">
                                            <p:txEl>
                                              <p:pRg st="0" end="0"/>
                                            </p:txEl>
                                          </p:spTgt>
                                        </p:tgtEl>
                                        <p:attrNameLst>
                                          <p:attrName>style.visibility</p:attrName>
                                        </p:attrNameLst>
                                      </p:cBhvr>
                                      <p:to>
                                        <p:strVal val="visible"/>
                                      </p:to>
                                    </p:set>
                                    <p:animEffect transition="in" filter="checkerboard(across)">
                                      <p:cBhvr>
                                        <p:cTn id="12" dur="500"/>
                                        <p:tgtEl>
                                          <p:spTgt spid="778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7828">
                                            <p:txEl>
                                              <p:pRg st="1" end="1"/>
                                            </p:txEl>
                                          </p:spTgt>
                                        </p:tgtEl>
                                        <p:attrNameLst>
                                          <p:attrName>style.visibility</p:attrName>
                                        </p:attrNameLst>
                                      </p:cBhvr>
                                      <p:to>
                                        <p:strVal val="visible"/>
                                      </p:to>
                                    </p:set>
                                    <p:animEffect transition="in" filter="checkerboard(across)">
                                      <p:cBhvr>
                                        <p:cTn id="17" dur="500"/>
                                        <p:tgtEl>
                                          <p:spTgt spid="77828">
                                            <p:txEl>
                                              <p:pRg st="1" end="1"/>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77828">
                                            <p:txEl>
                                              <p:pRg st="2" end="2"/>
                                            </p:txEl>
                                          </p:spTgt>
                                        </p:tgtEl>
                                        <p:attrNameLst>
                                          <p:attrName>style.visibility</p:attrName>
                                        </p:attrNameLst>
                                      </p:cBhvr>
                                      <p:to>
                                        <p:strVal val="visible"/>
                                      </p:to>
                                    </p:set>
                                    <p:animEffect transition="in" filter="checkerboard(across)">
                                      <p:cBhvr>
                                        <p:cTn id="20" dur="500"/>
                                        <p:tgtEl>
                                          <p:spTgt spid="77828">
                                            <p:txEl>
                                              <p:pRg st="2" end="2"/>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77828">
                                            <p:txEl>
                                              <p:pRg st="3" end="3"/>
                                            </p:txEl>
                                          </p:spTgt>
                                        </p:tgtEl>
                                        <p:attrNameLst>
                                          <p:attrName>style.visibility</p:attrName>
                                        </p:attrNameLst>
                                      </p:cBhvr>
                                      <p:to>
                                        <p:strVal val="visible"/>
                                      </p:to>
                                    </p:set>
                                    <p:animEffect transition="in" filter="checkerboard(across)">
                                      <p:cBhvr>
                                        <p:cTn id="23" dur="500"/>
                                        <p:tgtEl>
                                          <p:spTgt spid="77828">
                                            <p:txEl>
                                              <p:pRg st="3" end="3"/>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77828">
                                            <p:txEl>
                                              <p:pRg st="4" end="4"/>
                                            </p:txEl>
                                          </p:spTgt>
                                        </p:tgtEl>
                                        <p:attrNameLst>
                                          <p:attrName>style.visibility</p:attrName>
                                        </p:attrNameLst>
                                      </p:cBhvr>
                                      <p:to>
                                        <p:strVal val="visible"/>
                                      </p:to>
                                    </p:set>
                                    <p:animEffect transition="in" filter="checkerboard(across)">
                                      <p:cBhvr>
                                        <p:cTn id="26" dur="500"/>
                                        <p:tgtEl>
                                          <p:spTgt spid="77828">
                                            <p:txEl>
                                              <p:pRg st="4" end="4"/>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77828">
                                            <p:txEl>
                                              <p:pRg st="5" end="5"/>
                                            </p:txEl>
                                          </p:spTgt>
                                        </p:tgtEl>
                                        <p:attrNameLst>
                                          <p:attrName>style.visibility</p:attrName>
                                        </p:attrNameLst>
                                      </p:cBhvr>
                                      <p:to>
                                        <p:strVal val="visible"/>
                                      </p:to>
                                    </p:set>
                                    <p:animEffect transition="in" filter="checkerboard(across)">
                                      <p:cBhvr>
                                        <p:cTn id="29" dur="500"/>
                                        <p:tgtEl>
                                          <p:spTgt spid="77828">
                                            <p:txEl>
                                              <p:pRg st="5" end="5"/>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77828">
                                            <p:txEl>
                                              <p:pRg st="6" end="6"/>
                                            </p:txEl>
                                          </p:spTgt>
                                        </p:tgtEl>
                                        <p:attrNameLst>
                                          <p:attrName>style.visibility</p:attrName>
                                        </p:attrNameLst>
                                      </p:cBhvr>
                                      <p:to>
                                        <p:strVal val="visible"/>
                                      </p:to>
                                    </p:set>
                                    <p:animEffect transition="in" filter="checkerboard(across)">
                                      <p:cBhvr>
                                        <p:cTn id="32" dur="500"/>
                                        <p:tgtEl>
                                          <p:spTgt spid="77828">
                                            <p:txEl>
                                              <p:pRg st="6" end="6"/>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77828">
                                            <p:txEl>
                                              <p:pRg st="7" end="7"/>
                                            </p:txEl>
                                          </p:spTgt>
                                        </p:tgtEl>
                                        <p:attrNameLst>
                                          <p:attrName>style.visibility</p:attrName>
                                        </p:attrNameLst>
                                      </p:cBhvr>
                                      <p:to>
                                        <p:strVal val="visible"/>
                                      </p:to>
                                    </p:set>
                                    <p:animEffect transition="in" filter="checkerboard(across)">
                                      <p:cBhvr>
                                        <p:cTn id="35" dur="500"/>
                                        <p:tgtEl>
                                          <p:spTgt spid="7782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5" name="图片 78849"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8851" name="内容占位符 78850"/>
          <p:cNvSpPr>
            <a:spLocks noGrp="1"/>
          </p:cNvSpPr>
          <p:nvPr>
            <p:ph idx="1"/>
          </p:nvPr>
        </p:nvSpPr>
        <p:spPr>
          <a:xfrm>
            <a:off x="134938" y="1165225"/>
            <a:ext cx="8229600" cy="5145088"/>
          </a:xfrm>
        </p:spPr>
        <p:txBody>
          <a:bodyPr anchor="t"/>
          <a:lstStyle/>
          <a:p>
            <a:pPr>
              <a:lnSpc>
                <a:spcPct val="120000"/>
              </a:lnSpc>
            </a:pPr>
            <a:r>
              <a:rPr lang="en-US" altLang="zh-CN" sz="2600" b="1" dirty="0">
                <a:solidFill>
                  <a:srgbClr val="FF0000"/>
                </a:solidFill>
                <a:latin typeface="宋体" panose="02010600030101010101" pitchFamily="2" charset="-122"/>
              </a:rPr>
              <a:t>2.</a:t>
            </a:r>
            <a:r>
              <a:rPr lang="zh-CN" altLang="en-US" sz="2600" b="1" dirty="0">
                <a:solidFill>
                  <a:srgbClr val="FF0000"/>
                </a:solidFill>
                <a:latin typeface="宋体" panose="02010600030101010101" pitchFamily="2" charset="-122"/>
              </a:rPr>
              <a:t>紧扣课题关键概念</a:t>
            </a:r>
            <a:endParaRPr lang="zh-CN" altLang="en-US" sz="2600" b="1" dirty="0">
              <a:solidFill>
                <a:srgbClr val="FF0000"/>
              </a:solidFill>
              <a:latin typeface="宋体" panose="02010600030101010101" pitchFamily="2" charset="-122"/>
            </a:endParaRPr>
          </a:p>
          <a:p>
            <a:pPr>
              <a:lnSpc>
                <a:spcPct val="130000"/>
              </a:lnSpc>
              <a:buNone/>
            </a:pPr>
            <a:r>
              <a:rPr lang="zh-CN" altLang="en-US" sz="2400" b="1" dirty="0">
                <a:latin typeface="宋体" panose="02010600030101010101" pitchFamily="2" charset="-122"/>
              </a:rPr>
              <a:t>      关键概念是课题的核心与灵魂。紧扣题目中的关键概念（包括题目中的“帽子”），是写好一篇研究报告的基本要求，如果能切实做到紧扣题目，紧扣关键概念，在撰写时就不会出现大的偏差。</a:t>
            </a:r>
            <a:endParaRPr lang="zh-CN" altLang="en-US" sz="2400" b="1" dirty="0">
              <a:latin typeface="宋体" panose="02010600030101010101" pitchFamily="2" charset="-122"/>
            </a:endParaRPr>
          </a:p>
          <a:p>
            <a:pPr>
              <a:lnSpc>
                <a:spcPct val="50000"/>
              </a:lnSpc>
              <a:buNone/>
            </a:pPr>
            <a:endParaRPr lang="zh-CN" altLang="en-US" sz="2400" b="1" dirty="0">
              <a:latin typeface="楷体_GB2312" panose="02010609030101010101" pitchFamily="49" charset="-122"/>
              <a:ea typeface="楷体_GB2312" panose="02010609030101010101" pitchFamily="49" charset="-122"/>
            </a:endParaRPr>
          </a:p>
          <a:p>
            <a:pPr>
              <a:lnSpc>
                <a:spcPct val="130000"/>
              </a:lnSpc>
              <a:buNone/>
            </a:pPr>
            <a:r>
              <a:rPr lang="zh-CN" altLang="en-US" sz="2400" b="1" dirty="0">
                <a:latin typeface="楷体_GB2312" panose="02010609030101010101" pitchFamily="49" charset="-122"/>
                <a:ea typeface="楷体_GB2312" panose="02010609030101010101" pitchFamily="49" charset="-122"/>
              </a:rPr>
              <a:t> </a:t>
            </a:r>
            <a:r>
              <a:rPr lang="zh-CN" altLang="en-US" sz="2400" b="1" dirty="0">
                <a:latin typeface="宋体" panose="02010600030101010101" pitchFamily="2" charset="-122"/>
              </a:rPr>
              <a:t>例：</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基于“家国情怀”的初中历史课堂教学实施策略研究</a:t>
            </a:r>
            <a:r>
              <a:rPr lang="en-US" altLang="zh-CN" sz="2400" b="1" dirty="0">
                <a:latin typeface="楷体_GB2312" panose="02010609030101010101" pitchFamily="49" charset="-122"/>
                <a:ea typeface="楷体_GB2312" panose="02010609030101010101" pitchFamily="49" charset="-122"/>
              </a:rPr>
              <a:t>》</a:t>
            </a:r>
            <a:endParaRPr lang="en-US" altLang="zh-CN" sz="2400" b="1" dirty="0">
              <a:latin typeface="楷体_GB2312" panose="02010609030101010101" pitchFamily="49" charset="-122"/>
              <a:ea typeface="楷体_GB2312" panose="02010609030101010101" pitchFamily="49" charset="-122"/>
            </a:endParaRPr>
          </a:p>
          <a:p>
            <a:pPr>
              <a:lnSpc>
                <a:spcPct val="130000"/>
              </a:lnSpc>
              <a:buNone/>
            </a:pPr>
            <a:r>
              <a:rPr lang="en-US" altLang="zh-CN" sz="2400" b="1" dirty="0">
                <a:latin typeface="楷体_GB2312" panose="02010609030101010101" pitchFamily="49" charset="-122"/>
                <a:ea typeface="楷体_GB2312" panose="02010609030101010101" pitchFamily="49" charset="-122"/>
              </a:rPr>
              <a:t>      《</a:t>
            </a:r>
            <a:r>
              <a:rPr lang="zh-CN" altLang="en-US" sz="2400" b="1" dirty="0">
                <a:latin typeface="楷体_GB2312" panose="02010609030101010101" pitchFamily="49" charset="-122"/>
                <a:ea typeface="楷体_GB2312" panose="02010609030101010101" pitchFamily="49" charset="-122"/>
              </a:rPr>
              <a:t>初中历史</a:t>
            </a:r>
            <a:r>
              <a:rPr lang="zh-CN" altLang="en-US" sz="2400" b="1" dirty="0">
                <a:latin typeface="楷体_GB2312" panose="02010609030101010101" pitchFamily="49" charset="-122"/>
                <a:ea typeface="楷体_GB2312" panose="02010609030101010101" pitchFamily="49" charset="-122"/>
              </a:rPr>
              <a:t>新教材探究性学习的案例研究</a:t>
            </a:r>
            <a:r>
              <a:rPr lang="en-US" altLang="zh-CN" sz="2400" b="1" dirty="0">
                <a:latin typeface="楷体_GB2312" panose="02010609030101010101" pitchFamily="49" charset="-122"/>
                <a:ea typeface="楷体_GB2312" panose="02010609030101010101" pitchFamily="49" charset="-122"/>
              </a:rPr>
              <a:t>》      </a:t>
            </a:r>
            <a:endParaRPr lang="en-US" altLang="zh-CN" sz="2400" b="1" dirty="0">
              <a:latin typeface="楷体_GB2312" panose="02010609030101010101" pitchFamily="49" charset="-122"/>
              <a:ea typeface="楷体_GB2312" panose="02010609030101010101" pitchFamily="49" charset="-122"/>
            </a:endParaRPr>
          </a:p>
          <a:p>
            <a:pPr>
              <a:lnSpc>
                <a:spcPct val="130000"/>
              </a:lnSpc>
              <a:buNone/>
            </a:pPr>
            <a:r>
              <a:rPr lang="en-US" altLang="zh-CN" sz="2400" b="1" dirty="0">
                <a:latin typeface="楷体_GB2312" panose="02010609030101010101" pitchFamily="49" charset="-122"/>
                <a:ea typeface="楷体_GB2312" panose="02010609030101010101" pitchFamily="49" charset="-122"/>
              </a:rPr>
              <a:t>    《</a:t>
            </a:r>
            <a:r>
              <a:rPr lang="zh-CN" altLang="en-US" sz="2400" b="1" dirty="0">
                <a:latin typeface="楷体_GB2312" panose="02010609030101010101" pitchFamily="49" charset="-122"/>
                <a:ea typeface="楷体_GB2312" panose="02010609030101010101" pitchFamily="49" charset="-122"/>
              </a:rPr>
              <a:t>新课标背景下初中历史校本教研有效运行机制的研究</a:t>
            </a:r>
            <a:r>
              <a:rPr lang="en-US" altLang="zh-CN" sz="2400" b="1" dirty="0">
                <a:latin typeface="楷体_GB2312" panose="02010609030101010101" pitchFamily="49" charset="-122"/>
                <a:ea typeface="楷体_GB2312" panose="02010609030101010101" pitchFamily="49" charset="-122"/>
              </a:rPr>
              <a:t>》</a:t>
            </a:r>
            <a:endParaRPr lang="en-US" altLang="zh-CN" sz="2400" b="1" dirty="0">
              <a:latin typeface="楷体_GB2312" panose="02010609030101010101" pitchFamily="49" charset="-122"/>
              <a:ea typeface="楷体_GB2312" panose="02010609030101010101" pitchFamily="49" charset="-122"/>
            </a:endParaRPr>
          </a:p>
        </p:txBody>
      </p:sp>
      <p:sp>
        <p:nvSpPr>
          <p:cNvPr id="111619" name="标题 111618"/>
          <p:cNvSpPr>
            <a:spLocks noGrp="1"/>
          </p:cNvSpPr>
          <p:nvPr>
            <p:ph type="title"/>
          </p:nvPr>
        </p:nvSpPr>
        <p:spPr>
          <a:xfrm>
            <a:off x="134938" y="368300"/>
            <a:ext cx="5764213"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diamond(in)">
                                      <p:cBhvr>
                                        <p:cTn id="7" dur="1000"/>
                                        <p:tgtEl>
                                          <p:spTgt spid="788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8851">
                                            <p:txEl>
                                              <p:pRg st="1" end="1"/>
                                            </p:txEl>
                                          </p:spTgt>
                                        </p:tgtEl>
                                        <p:attrNameLst>
                                          <p:attrName>style.visibility</p:attrName>
                                        </p:attrNameLst>
                                      </p:cBhvr>
                                      <p:to>
                                        <p:strVal val="visible"/>
                                      </p:to>
                                    </p:set>
                                    <p:animEffect transition="in" filter="diamond(in)">
                                      <p:cBhvr>
                                        <p:cTn id="12" dur="1000"/>
                                        <p:tgtEl>
                                          <p:spTgt spid="788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78851">
                                            <p:txEl>
                                              <p:pRg st="3" end="3"/>
                                            </p:txEl>
                                          </p:spTgt>
                                        </p:tgtEl>
                                        <p:attrNameLst>
                                          <p:attrName>style.visibility</p:attrName>
                                        </p:attrNameLst>
                                      </p:cBhvr>
                                      <p:to>
                                        <p:strVal val="visible"/>
                                      </p:to>
                                    </p:set>
                                    <p:animEffect transition="in" filter="diamond(in)">
                                      <p:cBhvr>
                                        <p:cTn id="17" dur="500"/>
                                        <p:tgtEl>
                                          <p:spTgt spid="788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78851">
                                            <p:txEl>
                                              <p:pRg st="4" end="4"/>
                                            </p:txEl>
                                          </p:spTgt>
                                        </p:tgtEl>
                                        <p:attrNameLst>
                                          <p:attrName>style.visibility</p:attrName>
                                        </p:attrNameLst>
                                      </p:cBhvr>
                                      <p:to>
                                        <p:strVal val="visible"/>
                                      </p:to>
                                    </p:set>
                                    <p:animEffect transition="in" filter="diamond(in)">
                                      <p:cBhvr>
                                        <p:cTn id="22" dur="500"/>
                                        <p:tgtEl>
                                          <p:spTgt spid="788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78851">
                                            <p:txEl>
                                              <p:pRg st="5" end="5"/>
                                            </p:txEl>
                                          </p:spTgt>
                                        </p:tgtEl>
                                        <p:attrNameLst>
                                          <p:attrName>style.visibility</p:attrName>
                                        </p:attrNameLst>
                                      </p:cBhvr>
                                      <p:to>
                                        <p:strVal val="visible"/>
                                      </p:to>
                                    </p:set>
                                    <p:animEffect transition="in" filter="diamond(in)">
                                      <p:cBhvr>
                                        <p:cTn id="27" dur="500"/>
                                        <p:tgtEl>
                                          <p:spTgt spid="788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49" name="图片 7987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79875" name="内容占位符 79874"/>
          <p:cNvSpPr>
            <a:spLocks noGrp="1"/>
          </p:cNvSpPr>
          <p:nvPr>
            <p:ph idx="1"/>
          </p:nvPr>
        </p:nvSpPr>
        <p:spPr>
          <a:xfrm>
            <a:off x="285750" y="1825625"/>
            <a:ext cx="8239125" cy="5157788"/>
          </a:xfrm>
        </p:spPr>
        <p:txBody>
          <a:bodyPr anchor="t"/>
          <a:lstStyle/>
          <a:p>
            <a:r>
              <a:rPr lang="en-US" altLang="zh-CN" sz="2600" b="1" dirty="0">
                <a:solidFill>
                  <a:srgbClr val="FF0000"/>
                </a:solidFill>
                <a:latin typeface="宋体" panose="02010600030101010101" pitchFamily="2" charset="-122"/>
              </a:rPr>
              <a:t>3.</a:t>
            </a:r>
            <a:r>
              <a:rPr lang="zh-CN" altLang="en-US" sz="2600" b="1" dirty="0">
                <a:solidFill>
                  <a:srgbClr val="FF0000"/>
                </a:solidFill>
                <a:latin typeface="宋体" panose="02010600030101010101" pitchFamily="2" charset="-122"/>
              </a:rPr>
              <a:t>语言表达要规范</a:t>
            </a:r>
            <a:r>
              <a:rPr lang="zh-CN" altLang="en-US" sz="2600" b="1" dirty="0">
                <a:solidFill>
                  <a:srgbClr val="FF0000"/>
                </a:solidFill>
              </a:rPr>
              <a:t> </a:t>
            </a:r>
            <a:endParaRPr lang="zh-CN" altLang="en-US" sz="2600" b="1" dirty="0">
              <a:solidFill>
                <a:srgbClr val="FF0000"/>
              </a:solidFill>
            </a:endParaRPr>
          </a:p>
          <a:p>
            <a:pPr>
              <a:lnSpc>
                <a:spcPct val="130000"/>
              </a:lnSpc>
            </a:pPr>
            <a:r>
              <a:rPr lang="zh-CN" altLang="en-US" sz="2600" b="1" dirty="0">
                <a:latin typeface="楷体_GB2312" panose="02010609030101010101" pitchFamily="49" charset="-122"/>
              </a:rPr>
              <a:t>研究报告运用的语言应是陈述性的、理性思辨的，不要写成经验总结，也不要写成论文；</a:t>
            </a:r>
            <a:endParaRPr lang="zh-CN" altLang="en-US" sz="2600" b="1" dirty="0">
              <a:latin typeface="楷体_GB2312" panose="02010609030101010101" pitchFamily="49" charset="-122"/>
            </a:endParaRPr>
          </a:p>
          <a:p>
            <a:pPr>
              <a:lnSpc>
                <a:spcPct val="130000"/>
              </a:lnSpc>
            </a:pPr>
            <a:r>
              <a:rPr lang="zh-CN" altLang="en-US" sz="2600" b="1" dirty="0">
                <a:latin typeface="楷体_GB2312" panose="02010609030101010101" pitchFamily="49" charset="-122"/>
              </a:rPr>
              <a:t>研究报告应使用</a:t>
            </a:r>
            <a:r>
              <a:rPr lang="zh-CN" altLang="en-US" sz="2600" b="1" dirty="0">
                <a:solidFill>
                  <a:srgbClr val="800000"/>
                </a:solidFill>
                <a:latin typeface="楷体_GB2312" panose="02010609030101010101" pitchFamily="49" charset="-122"/>
              </a:rPr>
              <a:t>“现在完成时”</a:t>
            </a:r>
            <a:r>
              <a:rPr lang="zh-CN" altLang="en-US" sz="2600" b="1" dirty="0">
                <a:latin typeface="楷体_GB2312" panose="02010609030101010101" pitchFamily="49" charset="-122"/>
              </a:rPr>
              <a:t>，注重反思取向，不要简单套用开题报告外加研究成果；</a:t>
            </a:r>
            <a:endParaRPr lang="zh-CN" altLang="en-US" sz="2600" b="1" dirty="0">
              <a:latin typeface="楷体_GB2312" panose="02010609030101010101" pitchFamily="49" charset="-122"/>
            </a:endParaRPr>
          </a:p>
          <a:p>
            <a:pPr>
              <a:lnSpc>
                <a:spcPct val="130000"/>
              </a:lnSpc>
            </a:pPr>
            <a:r>
              <a:rPr lang="zh-CN" altLang="en-US" sz="2600" b="1" dirty="0">
                <a:latin typeface="楷体_GB2312" panose="02010609030101010101" pitchFamily="49" charset="-122"/>
              </a:rPr>
              <a:t>文字务必准确简练，不要重复，不要艰涩。</a:t>
            </a:r>
            <a:endParaRPr lang="zh-CN" altLang="en-US" sz="2600" b="1" dirty="0">
              <a:latin typeface="楷体_GB2312" panose="02010609030101010101" pitchFamily="49" charset="-122"/>
            </a:endParaRPr>
          </a:p>
          <a:p>
            <a:pPr>
              <a:buNone/>
            </a:pPr>
            <a:r>
              <a:rPr lang="zh-CN" altLang="en-US" sz="2400" b="1" dirty="0">
                <a:latin typeface="楷体_GB2312" panose="02010609030101010101" pitchFamily="49" charset="-122"/>
                <a:ea typeface="楷体_GB2312" panose="02010609030101010101" pitchFamily="49" charset="-122"/>
              </a:rPr>
              <a:t>      </a:t>
            </a:r>
            <a:endParaRPr lang="zh-CN" altLang="en-US" sz="2400" b="1" dirty="0">
              <a:latin typeface="楷体_GB2312" panose="02010609030101010101" pitchFamily="49" charset="-122"/>
              <a:ea typeface="楷体_GB2312" panose="02010609030101010101" pitchFamily="49" charset="-122"/>
            </a:endParaRPr>
          </a:p>
        </p:txBody>
      </p:sp>
      <p:sp>
        <p:nvSpPr>
          <p:cNvPr id="111619" name="标题 111618"/>
          <p:cNvSpPr>
            <a:spLocks noGrp="1"/>
          </p:cNvSpPr>
          <p:nvPr>
            <p:ph type="title"/>
          </p:nvPr>
        </p:nvSpPr>
        <p:spPr>
          <a:xfrm>
            <a:off x="0" y="509588"/>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p:cTn id="7" dur="500" fill="hold"/>
                                        <p:tgtEl>
                                          <p:spTgt spid="798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987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 calcmode="lin" valueType="num">
                                      <p:cBhvr>
                                        <p:cTn id="13" dur="500" fill="hold"/>
                                        <p:tgtEl>
                                          <p:spTgt spid="7987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987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79875">
                                            <p:txEl>
                                              <p:pRg st="2" end="2"/>
                                            </p:txEl>
                                          </p:spTgt>
                                        </p:tgtEl>
                                        <p:attrNameLst>
                                          <p:attrName>style.visibility</p:attrName>
                                        </p:attrNameLst>
                                      </p:cBhvr>
                                      <p:to>
                                        <p:strVal val="visible"/>
                                      </p:to>
                                    </p:set>
                                    <p:anim calcmode="lin" valueType="num">
                                      <p:cBhvr>
                                        <p:cTn id="19" dur="500" fill="hold"/>
                                        <p:tgtEl>
                                          <p:spTgt spid="7987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7987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79875">
                                            <p:txEl>
                                              <p:pRg st="3" end="3"/>
                                            </p:txEl>
                                          </p:spTgt>
                                        </p:tgtEl>
                                        <p:attrNameLst>
                                          <p:attrName>style.visibility</p:attrName>
                                        </p:attrNameLst>
                                      </p:cBhvr>
                                      <p:to>
                                        <p:strVal val="visible"/>
                                      </p:to>
                                    </p:set>
                                    <p:anim calcmode="lin" valueType="num">
                                      <p:cBhvr>
                                        <p:cTn id="25" dur="500" fill="hold"/>
                                        <p:tgtEl>
                                          <p:spTgt spid="7987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7987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3" name="图片 80897"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0899" name="内容占位符 80898"/>
          <p:cNvSpPr>
            <a:spLocks noGrp="1"/>
          </p:cNvSpPr>
          <p:nvPr>
            <p:ph idx="1"/>
          </p:nvPr>
        </p:nvSpPr>
        <p:spPr>
          <a:xfrm>
            <a:off x="163513" y="1346200"/>
            <a:ext cx="8280400" cy="5218113"/>
          </a:xfrm>
        </p:spPr>
        <p:txBody>
          <a:bodyPr anchor="t"/>
          <a:lstStyle/>
          <a:p>
            <a:r>
              <a:rPr lang="en-US" altLang="zh-CN" sz="2600" b="1" dirty="0">
                <a:solidFill>
                  <a:srgbClr val="FF0000"/>
                </a:solidFill>
                <a:latin typeface="宋体" panose="02010600030101010101" pitchFamily="2" charset="-122"/>
              </a:rPr>
              <a:t>4.</a:t>
            </a:r>
            <a:r>
              <a:rPr lang="zh-CN" altLang="en-US" sz="2600" b="1" dirty="0">
                <a:solidFill>
                  <a:srgbClr val="FF0000"/>
                </a:solidFill>
                <a:latin typeface="宋体" panose="02010600030101010101" pitchFamily="2" charset="-122"/>
              </a:rPr>
              <a:t>注意报告内容的逻辑关系</a:t>
            </a:r>
            <a:r>
              <a:rPr lang="zh-CN" altLang="en-US" sz="4000" b="1" dirty="0">
                <a:solidFill>
                  <a:srgbClr val="FF0000"/>
                </a:solidFill>
              </a:rPr>
              <a:t> </a:t>
            </a:r>
            <a:endParaRPr lang="zh-CN" altLang="en-US" sz="4000" b="1" dirty="0">
              <a:solidFill>
                <a:srgbClr val="FF0000"/>
              </a:solidFill>
            </a:endParaRPr>
          </a:p>
          <a:p>
            <a:pPr>
              <a:lnSpc>
                <a:spcPct val="130000"/>
              </a:lnSpc>
              <a:buNone/>
            </a:pPr>
            <a:r>
              <a:rPr lang="zh-CN" altLang="en-US" sz="2600" b="1" dirty="0">
                <a:latin typeface="宋体" panose="02010600030101010101" pitchFamily="2" charset="-122"/>
              </a:rPr>
              <a:t>      一个课题的研究合格不合格，能不能通过验收，主要就是看所取得的成果是不是达到了预期的研究目标。在陈述所取得的研究成果时，一定不能忽略研究目标、研究内容与研究成果之间的内在的联系。</a:t>
            </a:r>
            <a:endParaRPr lang="zh-CN" altLang="en-US" sz="2600" b="1" dirty="0">
              <a:latin typeface="宋体" panose="02010600030101010101" pitchFamily="2" charset="-122"/>
            </a:endParaRPr>
          </a:p>
          <a:p>
            <a:pPr>
              <a:lnSpc>
                <a:spcPct val="130000"/>
              </a:lnSpc>
              <a:buNone/>
            </a:pPr>
            <a:r>
              <a:rPr lang="zh-CN" altLang="en-US" sz="2600" b="1" dirty="0">
                <a:latin typeface="宋体" panose="02010600030101010101" pitchFamily="2" charset="-122"/>
              </a:rPr>
              <a:t>      也就是说，陈述报告的研究内容，必须围绕研究目标；阐释研究方法，必须围绕研究内容；表达研究成果，必须针对研究的目标、内容和方法。</a:t>
            </a:r>
            <a:endParaRPr lang="zh-CN" altLang="en-US" sz="2600" b="1" dirty="0">
              <a:latin typeface="宋体" panose="02010600030101010101" pitchFamily="2" charset="-122"/>
            </a:endParaRPr>
          </a:p>
          <a:p>
            <a:pPr>
              <a:buNone/>
            </a:pPr>
            <a:r>
              <a:rPr lang="zh-CN" altLang="en-US" b="1" dirty="0">
                <a:latin typeface="楷体_GB2312" panose="02010609030101010101" pitchFamily="49" charset="-122"/>
                <a:ea typeface="楷体_GB2312" panose="02010609030101010101" pitchFamily="49" charset="-122"/>
              </a:rPr>
              <a:t>      </a:t>
            </a:r>
            <a:endParaRPr lang="zh-CN" altLang="en-US" b="1" dirty="0">
              <a:latin typeface="楷体_GB2312" panose="02010609030101010101" pitchFamily="49" charset="-122"/>
              <a:ea typeface="楷体_GB2312" panose="02010609030101010101" pitchFamily="49" charset="-122"/>
            </a:endParaRPr>
          </a:p>
        </p:txBody>
      </p:sp>
      <p:sp>
        <p:nvSpPr>
          <p:cNvPr id="111619" name="标题 111618"/>
          <p:cNvSpPr>
            <a:spLocks noGrp="1"/>
          </p:cNvSpPr>
          <p:nvPr>
            <p:ph type="title"/>
          </p:nvPr>
        </p:nvSpPr>
        <p:spPr>
          <a:xfrm>
            <a:off x="0" y="471488"/>
            <a:ext cx="5762625"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p:cTn id="7" dur="500" fill="hold"/>
                                        <p:tgtEl>
                                          <p:spTgt spid="808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089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p:cTn id="13" dur="500" fill="hold"/>
                                        <p:tgtEl>
                                          <p:spTgt spid="8089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8089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p:cTn id="19" dur="500" fill="hold"/>
                                        <p:tgtEl>
                                          <p:spTgt spid="8089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8089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7" name="图片 81921"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1923" name="标题 81922"/>
          <p:cNvSpPr>
            <a:spLocks noGrp="1"/>
          </p:cNvSpPr>
          <p:nvPr>
            <p:ph type="title"/>
          </p:nvPr>
        </p:nvSpPr>
        <p:spPr>
          <a:xfrm>
            <a:off x="0" y="1457325"/>
            <a:ext cx="8229600" cy="576263"/>
          </a:xfrm>
        </p:spPr>
        <p:txBody>
          <a:bodyPr anchor="ctr"/>
          <a:lstStyle/>
          <a:p>
            <a:pPr algn="l"/>
            <a:r>
              <a:rPr lang="zh-CN" altLang="en-US" sz="3000" b="1" dirty="0">
                <a:solidFill>
                  <a:srgbClr val="3333FF"/>
                </a:solidFill>
              </a:rPr>
              <a:t>研究报告</a:t>
            </a:r>
            <a:r>
              <a:rPr lang="en-US" altLang="zh-CN" sz="3000" b="1" dirty="0">
                <a:solidFill>
                  <a:srgbClr val="3333FF"/>
                </a:solidFill>
              </a:rPr>
              <a:t>11</a:t>
            </a:r>
            <a:r>
              <a:rPr lang="zh-CN" altLang="en-US" sz="3000" b="1" dirty="0">
                <a:solidFill>
                  <a:srgbClr val="3333FF"/>
                </a:solidFill>
              </a:rPr>
              <a:t>个部分撰写要求</a:t>
            </a:r>
            <a:endParaRPr lang="zh-CN" altLang="en-US" sz="3000" b="1" dirty="0">
              <a:solidFill>
                <a:srgbClr val="3333FF"/>
              </a:solidFill>
            </a:endParaRPr>
          </a:p>
        </p:txBody>
      </p:sp>
      <p:sp>
        <p:nvSpPr>
          <p:cNvPr id="81924" name="内容占位符 81923"/>
          <p:cNvSpPr>
            <a:spLocks noGrp="1"/>
          </p:cNvSpPr>
          <p:nvPr>
            <p:ph idx="1"/>
          </p:nvPr>
        </p:nvSpPr>
        <p:spPr>
          <a:xfrm>
            <a:off x="0" y="2195513"/>
            <a:ext cx="8496300" cy="4425950"/>
          </a:xfrm>
        </p:spPr>
        <p:txBody>
          <a:bodyPr anchor="t"/>
          <a:lstStyle/>
          <a:p>
            <a:pPr>
              <a:lnSpc>
                <a:spcPct val="140000"/>
              </a:lnSpc>
            </a:pPr>
            <a:r>
              <a:rPr lang="en-US" altLang="zh-CN" sz="2600" b="1" dirty="0">
                <a:solidFill>
                  <a:srgbClr val="FF0000"/>
                </a:solidFill>
                <a:latin typeface="宋体" panose="02010600030101010101" pitchFamily="2" charset="-122"/>
              </a:rPr>
              <a:t>1.</a:t>
            </a:r>
            <a:r>
              <a:rPr lang="zh-CN" altLang="en-US" sz="2600" b="1" dirty="0">
                <a:solidFill>
                  <a:srgbClr val="FF0000"/>
                </a:solidFill>
                <a:latin typeface="宋体" panose="02010600030101010101" pitchFamily="2" charset="-122"/>
              </a:rPr>
              <a:t>课题提出的背景</a:t>
            </a:r>
            <a:r>
              <a:rPr lang="zh-CN" altLang="en-US" sz="2600" dirty="0">
                <a:solidFill>
                  <a:srgbClr val="FF0000"/>
                </a:solidFill>
                <a:latin typeface="宋体" panose="02010600030101010101" pitchFamily="2" charset="-122"/>
              </a:rPr>
              <a:t> </a:t>
            </a:r>
            <a:endParaRPr lang="zh-CN" altLang="en-US" sz="2600" dirty="0">
              <a:solidFill>
                <a:srgbClr val="FF0000"/>
              </a:solidFill>
              <a:latin typeface="宋体" panose="02010600030101010101" pitchFamily="2" charset="-122"/>
            </a:endParaRPr>
          </a:p>
          <a:p>
            <a:pPr>
              <a:lnSpc>
                <a:spcPct val="120000"/>
              </a:lnSpc>
              <a:buNone/>
            </a:pPr>
            <a:r>
              <a:rPr lang="zh-CN" altLang="en-US" sz="2600" b="1" dirty="0">
                <a:latin typeface="宋体" panose="02010600030101010101" pitchFamily="2" charset="-122"/>
              </a:rPr>
              <a:t>      这部分内容是要回答“为什么选择这项课题”，要求用简洁的文字讲清选择这项课题进行研究的原因、理由，要突出体现课题的针对性、重要性、迫切性、创新性等。</a:t>
            </a:r>
            <a:endParaRPr lang="zh-CN" altLang="en-US" sz="2600" b="1" dirty="0">
              <a:latin typeface="宋体" panose="02010600030101010101" pitchFamily="2" charset="-122"/>
            </a:endParaRPr>
          </a:p>
          <a:p>
            <a:pPr>
              <a:lnSpc>
                <a:spcPct val="120000"/>
              </a:lnSpc>
              <a:buNone/>
            </a:pPr>
            <a:r>
              <a:rPr lang="zh-CN" altLang="en-US" sz="2600" b="1" dirty="0">
                <a:latin typeface="宋体" panose="02010600030101010101" pitchFamily="2" charset="-122"/>
              </a:rPr>
              <a:t>      </a:t>
            </a:r>
            <a:r>
              <a:rPr lang="zh-CN" altLang="en-US" sz="2600" b="1" dirty="0">
                <a:solidFill>
                  <a:srgbClr val="800000"/>
                </a:solidFill>
                <a:latin typeface="宋体" panose="02010600030101010101" pitchFamily="2" charset="-122"/>
              </a:rPr>
              <a:t>注意</a:t>
            </a:r>
            <a:r>
              <a:rPr lang="zh-CN" altLang="en-US" sz="2600" b="1" dirty="0">
                <a:latin typeface="宋体" panose="02010600030101010101" pitchFamily="2" charset="-122"/>
              </a:rPr>
              <a:t>：经过几年的时过境迁，研究背景与立项时已有变化，切不可从申报书或开题报告中照抄。</a:t>
            </a:r>
            <a:endParaRPr lang="zh-CN" altLang="en-US" sz="2600" b="1" dirty="0">
              <a:latin typeface="宋体" panose="02010600030101010101" pitchFamily="2" charset="-122"/>
            </a:endParaRPr>
          </a:p>
        </p:txBody>
      </p:sp>
      <p:sp>
        <p:nvSpPr>
          <p:cNvPr id="111619" name="标题 111618"/>
          <p:cNvSpPr>
            <a:spLocks noGrp="1"/>
          </p:cNvSpPr>
          <p:nvPr/>
        </p:nvSpPr>
        <p:spPr>
          <a:xfrm>
            <a:off x="0" y="528638"/>
            <a:ext cx="5762625" cy="796925"/>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81923"/>
                                        </p:tgtEl>
                                        <p:attrNameLst>
                                          <p:attrName>style.visibility</p:attrName>
                                        </p:attrNameLst>
                                      </p:cBhvr>
                                      <p:to>
                                        <p:strVal val="visible"/>
                                      </p:to>
                                    </p:set>
                                    <p:animEffect transition="in" filter="wedge">
                                      <p:cBhvr>
                                        <p:cTn id="7" dur="1000"/>
                                        <p:tgtEl>
                                          <p:spTgt spid="8192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81924">
                                            <p:txEl>
                                              <p:pRg st="0" end="0"/>
                                            </p:txEl>
                                          </p:spTgt>
                                        </p:tgtEl>
                                        <p:attrNameLst>
                                          <p:attrName>style.visibility</p:attrName>
                                        </p:attrNameLst>
                                      </p:cBhvr>
                                      <p:to>
                                        <p:strVal val="visible"/>
                                      </p:to>
                                    </p:set>
                                    <p:animEffect transition="in" filter="wedge">
                                      <p:cBhvr>
                                        <p:cTn id="12" dur="1000"/>
                                        <p:tgtEl>
                                          <p:spTgt spid="81924">
                                            <p:txEl>
                                              <p:pRg st="0" end="0"/>
                                            </p:txEl>
                                          </p:spTgt>
                                        </p:tgtEl>
                                      </p:cBhvr>
                                    </p:animEffect>
                                  </p:childTnLst>
                                </p:cTn>
                              </p:par>
                              <p:par>
                                <p:cTn id="13" presetID="20" presetClass="entr" presetSubtype="0" fill="hold" nodeType="withEffect">
                                  <p:stCondLst>
                                    <p:cond delay="0"/>
                                  </p:stCondLst>
                                  <p:childTnLst>
                                    <p:set>
                                      <p:cBhvr>
                                        <p:cTn id="14" dur="1" fill="hold">
                                          <p:stCondLst>
                                            <p:cond delay="0"/>
                                          </p:stCondLst>
                                        </p:cTn>
                                        <p:tgtEl>
                                          <p:spTgt spid="81924">
                                            <p:txEl>
                                              <p:pRg st="1" end="1"/>
                                            </p:txEl>
                                          </p:spTgt>
                                        </p:tgtEl>
                                        <p:attrNameLst>
                                          <p:attrName>style.visibility</p:attrName>
                                        </p:attrNameLst>
                                      </p:cBhvr>
                                      <p:to>
                                        <p:strVal val="visible"/>
                                      </p:to>
                                    </p:set>
                                    <p:animEffect transition="in" filter="wedge">
                                      <p:cBhvr>
                                        <p:cTn id="15" dur="1000"/>
                                        <p:tgtEl>
                                          <p:spTgt spid="81924">
                                            <p:txEl>
                                              <p:pRg st="1" end="1"/>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81924">
                                            <p:txEl>
                                              <p:pRg st="2" end="2"/>
                                            </p:txEl>
                                          </p:spTgt>
                                        </p:tgtEl>
                                        <p:attrNameLst>
                                          <p:attrName>style.visibility</p:attrName>
                                        </p:attrNameLst>
                                      </p:cBhvr>
                                      <p:to>
                                        <p:strVal val="visible"/>
                                      </p:to>
                                    </p:set>
                                    <p:animEffect transition="in" filter="wedge">
                                      <p:cBhvr>
                                        <p:cTn id="18" dur="1000"/>
                                        <p:tgtEl>
                                          <p:spTgt spid="819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1" name="图片 82945"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2947" name="内容占位符 82946"/>
          <p:cNvSpPr>
            <a:spLocks noGrp="1"/>
          </p:cNvSpPr>
          <p:nvPr>
            <p:ph idx="1"/>
          </p:nvPr>
        </p:nvSpPr>
        <p:spPr>
          <a:xfrm>
            <a:off x="80963" y="1476375"/>
            <a:ext cx="8424862" cy="5145088"/>
          </a:xfrm>
        </p:spPr>
        <p:txBody>
          <a:bodyPr anchor="t"/>
          <a:lstStyle/>
          <a:p>
            <a:pPr>
              <a:lnSpc>
                <a:spcPct val="130000"/>
              </a:lnSpc>
            </a:pPr>
            <a:r>
              <a:rPr lang="en-US" altLang="zh-CN" sz="2500" b="1" dirty="0">
                <a:solidFill>
                  <a:srgbClr val="FF0000"/>
                </a:solidFill>
                <a:latin typeface="宋体" panose="02010600030101010101" pitchFamily="2" charset="-122"/>
              </a:rPr>
              <a:t>2.</a:t>
            </a:r>
            <a:r>
              <a:rPr lang="zh-CN" altLang="en-US" sz="2500" b="1" dirty="0">
                <a:solidFill>
                  <a:srgbClr val="FF0000"/>
                </a:solidFill>
                <a:latin typeface="宋体" panose="02010600030101010101" pitchFamily="2" charset="-122"/>
              </a:rPr>
              <a:t>课题研究的意义 </a:t>
            </a:r>
            <a:endParaRPr lang="zh-CN" altLang="en-US" sz="2500" b="1" dirty="0">
              <a:solidFill>
                <a:srgbClr val="FF0000"/>
              </a:solidFill>
              <a:latin typeface="宋体" panose="02010600030101010101" pitchFamily="2" charset="-122"/>
            </a:endParaRPr>
          </a:p>
          <a:p>
            <a:pPr>
              <a:lnSpc>
                <a:spcPct val="130000"/>
              </a:lnSpc>
              <a:buNone/>
            </a:pPr>
            <a:r>
              <a:rPr lang="zh-CN" altLang="en-US" sz="2500" b="1" dirty="0">
                <a:latin typeface="宋体" panose="02010600030101010101" pitchFamily="2" charset="-122"/>
              </a:rPr>
              <a:t>      课题研究的意义包括理论意义和现实意义。一定要写清楚通过课题研究对本课题价值的新的理解。</a:t>
            </a:r>
            <a:endParaRPr lang="zh-CN" altLang="en-US" sz="2500" b="1" dirty="0">
              <a:latin typeface="宋体" panose="02010600030101010101" pitchFamily="2" charset="-122"/>
            </a:endParaRPr>
          </a:p>
          <a:p>
            <a:pPr>
              <a:lnSpc>
                <a:spcPct val="130000"/>
              </a:lnSpc>
            </a:pPr>
            <a:r>
              <a:rPr lang="en-US" altLang="zh-CN" sz="2500" b="1" dirty="0">
                <a:solidFill>
                  <a:srgbClr val="FF0000"/>
                </a:solidFill>
                <a:latin typeface="宋体" panose="02010600030101010101" pitchFamily="2" charset="-122"/>
              </a:rPr>
              <a:t>3.</a:t>
            </a:r>
            <a:r>
              <a:rPr lang="zh-CN" altLang="en-US" sz="2500" b="1" dirty="0">
                <a:solidFill>
                  <a:srgbClr val="FF0000"/>
                </a:solidFill>
                <a:latin typeface="宋体" panose="02010600030101010101" pitchFamily="2" charset="-122"/>
              </a:rPr>
              <a:t>课题内涵阐释</a:t>
            </a:r>
            <a:endParaRPr lang="zh-CN" altLang="en-US" sz="2500" b="1" dirty="0">
              <a:solidFill>
                <a:srgbClr val="FF0000"/>
              </a:solidFill>
              <a:latin typeface="宋体" panose="02010600030101010101" pitchFamily="2" charset="-122"/>
            </a:endParaRPr>
          </a:p>
          <a:p>
            <a:pPr>
              <a:lnSpc>
                <a:spcPct val="130000"/>
              </a:lnSpc>
              <a:buNone/>
            </a:pPr>
            <a:r>
              <a:rPr lang="zh-CN" altLang="en-US" sz="2500" b="1" dirty="0">
                <a:latin typeface="宋体" panose="02010600030101010101" pitchFamily="2" charset="-122"/>
              </a:rPr>
              <a:t>      这部分主要是对课题的关键概念、定位、总体思路等进行概述，目的是使读者对课题有一个提纲挈领的认识。</a:t>
            </a:r>
            <a:endParaRPr lang="zh-CN" altLang="en-US" sz="2500" b="1" dirty="0">
              <a:latin typeface="宋体" panose="02010600030101010101" pitchFamily="2" charset="-122"/>
            </a:endParaRPr>
          </a:p>
          <a:p>
            <a:pPr>
              <a:lnSpc>
                <a:spcPct val="130000"/>
              </a:lnSpc>
              <a:buNone/>
            </a:pPr>
            <a:r>
              <a:rPr lang="zh-CN" altLang="en-US" sz="2500" b="1" dirty="0">
                <a:latin typeface="宋体" panose="02010600030101010101" pitchFamily="2" charset="-122"/>
              </a:rPr>
              <a:t>      但在这部分阐释中，不能仅将开题报告中类似的部分直接拿来，而是要展现课题研究在实践中的新思考。 </a:t>
            </a:r>
            <a:endParaRPr lang="zh-CN" altLang="en-US" sz="2500" b="1" dirty="0">
              <a:latin typeface="宋体" panose="02010600030101010101" pitchFamily="2" charset="-122"/>
            </a:endParaRPr>
          </a:p>
        </p:txBody>
      </p:sp>
      <p:sp>
        <p:nvSpPr>
          <p:cNvPr id="111619" name="标题 111618"/>
          <p:cNvSpPr>
            <a:spLocks noGrp="1"/>
          </p:cNvSpPr>
          <p:nvPr>
            <p:ph type="title"/>
          </p:nvPr>
        </p:nvSpPr>
        <p:spPr>
          <a:xfrm>
            <a:off x="80963" y="490538"/>
            <a:ext cx="5764213" cy="796925"/>
          </a:xfrm>
          <a:solidFill>
            <a:srgbClr val="CCFFCC">
              <a:alpha val="100000"/>
            </a:srgbClr>
          </a:solidFill>
        </p:spPr>
        <p:txBody>
          <a:bodyPr anchor="ct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fade">
                                      <p:cBhvr>
                                        <p:cTn id="7" dur="385" decel="100000"/>
                                        <p:tgtEl>
                                          <p:spTgt spid="82947">
                                            <p:txEl>
                                              <p:pRg st="0" end="0"/>
                                            </p:txEl>
                                          </p:spTgt>
                                        </p:tgtEl>
                                      </p:cBhvr>
                                    </p:animEffect>
                                    <p:animScale>
                                      <p:cBhvr>
                                        <p:cTn id="8" dur="385" decel="100000"/>
                                        <p:tgtEl>
                                          <p:spTgt spid="82947">
                                            <p:txEl>
                                              <p:pRg st="0" end="0"/>
                                            </p:txEl>
                                          </p:spTgt>
                                        </p:tgtEl>
                                      </p:cBhvr>
                                      <p:from x="10000" y="10000"/>
                                      <p:to x="200000" y="450000"/>
                                    </p:animScale>
                                    <p:animScale>
                                      <p:cBhvr>
                                        <p:cTn id="9" dur="615" accel="100000" fill="hold">
                                          <p:stCondLst>
                                            <p:cond delay="385"/>
                                          </p:stCondLst>
                                        </p:cTn>
                                        <p:tgtEl>
                                          <p:spTgt spid="82947">
                                            <p:txEl>
                                              <p:pRg st="0" end="0"/>
                                            </p:txEl>
                                          </p:spTgt>
                                        </p:tgtEl>
                                      </p:cBhvr>
                                      <p:from x="200000" y="450000"/>
                                      <p:to x="100000" y="100000"/>
                                    </p:animScale>
                                    <p:set>
                                      <p:cBhvr>
                                        <p:cTn id="10" dur="385" fill="hold"/>
                                        <p:tgtEl>
                                          <p:spTgt spid="82947">
                                            <p:txEl>
                                              <p:pRg st="0" end="0"/>
                                            </p:txEl>
                                          </p:spTgt>
                                        </p:tgtEl>
                                        <p:attrNameLst>
                                          <p:attrName>ppt_x</p:attrName>
                                        </p:attrNameLst>
                                      </p:cBhvr>
                                      <p:to>
                                        <p:strVal val="(0.5)"/>
                                      </p:to>
                                    </p:set>
                                    <p:anim from="(0.5)" to="(#ppt_x)" calcmode="lin" valueType="num">
                                      <p:cBhvr>
                                        <p:cTn id="11" dur="615" accel="100000" fill="hold">
                                          <p:stCondLst>
                                            <p:cond delay="385"/>
                                          </p:stCondLst>
                                        </p:cTn>
                                        <p:tgtEl>
                                          <p:spTgt spid="82947">
                                            <p:txEl>
                                              <p:pRg st="0" end="0"/>
                                            </p:txEl>
                                          </p:spTgt>
                                        </p:tgtEl>
                                        <p:attrNameLst>
                                          <p:attrName>ppt_x</p:attrName>
                                        </p:attrNameLst>
                                      </p:cBhvr>
                                    </p:anim>
                                    <p:set>
                                      <p:cBhvr>
                                        <p:cTn id="12" dur="385" fill="hold"/>
                                        <p:tgtEl>
                                          <p:spTgt spid="82947">
                                            <p:txEl>
                                              <p:pRg st="0" end="0"/>
                                            </p:txEl>
                                          </p:spTgt>
                                        </p:tgtEl>
                                        <p:attrNameLst>
                                          <p:attrName>ppt_y</p:attrName>
                                        </p:attrNameLst>
                                      </p:cBhvr>
                                      <p:to>
                                        <p:strVal val="(#ppt_y+0.4)"/>
                                      </p:to>
                                    </p:set>
                                    <p:anim from="(#ppt_y+0.4)" to="(#ppt_y)" calcmode="lin" valueType="num">
                                      <p:cBhvr>
                                        <p:cTn id="13" dur="615" accel="100000" fill="hold">
                                          <p:stCondLst>
                                            <p:cond delay="385"/>
                                          </p:stCondLst>
                                        </p:cTn>
                                        <p:tgtEl>
                                          <p:spTgt spid="82947">
                                            <p:txEl>
                                              <p:pRg st="0" end="0"/>
                                            </p:txEl>
                                          </p:spTgt>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82947">
                                            <p:txEl>
                                              <p:pRg st="1" end="1"/>
                                            </p:txEl>
                                          </p:spTgt>
                                        </p:tgtEl>
                                        <p:attrNameLst>
                                          <p:attrName>style.visibility</p:attrName>
                                        </p:attrNameLst>
                                      </p:cBhvr>
                                      <p:to>
                                        <p:strVal val="visible"/>
                                      </p:to>
                                    </p:set>
                                    <p:animEffect transition="in" filter="fade">
                                      <p:cBhvr>
                                        <p:cTn id="16" dur="385" decel="100000"/>
                                        <p:tgtEl>
                                          <p:spTgt spid="82947">
                                            <p:txEl>
                                              <p:pRg st="1" end="1"/>
                                            </p:txEl>
                                          </p:spTgt>
                                        </p:tgtEl>
                                      </p:cBhvr>
                                    </p:animEffect>
                                    <p:animScale>
                                      <p:cBhvr>
                                        <p:cTn id="17" dur="385" decel="100000"/>
                                        <p:tgtEl>
                                          <p:spTgt spid="82947">
                                            <p:txEl>
                                              <p:pRg st="1" end="1"/>
                                            </p:txEl>
                                          </p:spTgt>
                                        </p:tgtEl>
                                      </p:cBhvr>
                                      <p:from x="10000" y="10000"/>
                                      <p:to x="200000" y="450000"/>
                                    </p:animScale>
                                    <p:animScale>
                                      <p:cBhvr>
                                        <p:cTn id="18" dur="615" accel="100000" fill="hold">
                                          <p:stCondLst>
                                            <p:cond delay="385"/>
                                          </p:stCondLst>
                                        </p:cTn>
                                        <p:tgtEl>
                                          <p:spTgt spid="82947">
                                            <p:txEl>
                                              <p:pRg st="1" end="1"/>
                                            </p:txEl>
                                          </p:spTgt>
                                        </p:tgtEl>
                                      </p:cBhvr>
                                      <p:from x="200000" y="450000"/>
                                      <p:to x="100000" y="100000"/>
                                    </p:animScale>
                                    <p:set>
                                      <p:cBhvr>
                                        <p:cTn id="19" dur="385" fill="hold"/>
                                        <p:tgtEl>
                                          <p:spTgt spid="82947">
                                            <p:txEl>
                                              <p:pRg st="1" end="1"/>
                                            </p:txEl>
                                          </p:spTgt>
                                        </p:tgtEl>
                                        <p:attrNameLst>
                                          <p:attrName>ppt_x</p:attrName>
                                        </p:attrNameLst>
                                      </p:cBhvr>
                                      <p:to>
                                        <p:strVal val="(0.5)"/>
                                      </p:to>
                                    </p:set>
                                    <p:anim from="(0.5)" to="(#ppt_x)" calcmode="lin" valueType="num">
                                      <p:cBhvr>
                                        <p:cTn id="20" dur="615" accel="100000" fill="hold">
                                          <p:stCondLst>
                                            <p:cond delay="385"/>
                                          </p:stCondLst>
                                        </p:cTn>
                                        <p:tgtEl>
                                          <p:spTgt spid="82947">
                                            <p:txEl>
                                              <p:pRg st="1" end="1"/>
                                            </p:txEl>
                                          </p:spTgt>
                                        </p:tgtEl>
                                        <p:attrNameLst>
                                          <p:attrName>ppt_x</p:attrName>
                                        </p:attrNameLst>
                                      </p:cBhvr>
                                    </p:anim>
                                    <p:set>
                                      <p:cBhvr>
                                        <p:cTn id="21" dur="385" fill="hold"/>
                                        <p:tgtEl>
                                          <p:spTgt spid="82947">
                                            <p:txEl>
                                              <p:pRg st="1" end="1"/>
                                            </p:txEl>
                                          </p:spTgt>
                                        </p:tgtEl>
                                        <p:attrNameLst>
                                          <p:attrName>ppt_y</p:attrName>
                                        </p:attrNameLst>
                                      </p:cBhvr>
                                      <p:to>
                                        <p:strVal val="(#ppt_y+0.4)"/>
                                      </p:to>
                                    </p:set>
                                    <p:anim from="(#ppt_y+0.4)" to="(#ppt_y)" calcmode="lin" valueType="num">
                                      <p:cBhvr>
                                        <p:cTn id="22" dur="615" accel="100000" fill="hold">
                                          <p:stCondLst>
                                            <p:cond delay="385"/>
                                          </p:stCondLst>
                                        </p:cTn>
                                        <p:tgtEl>
                                          <p:spTgt spid="82947">
                                            <p:txEl>
                                              <p:pRg st="1" end="1"/>
                                            </p:txEl>
                                          </p:spTgt>
                                        </p:tgtEl>
                                        <p:attrNameLst>
                                          <p:attrName>ppt_y</p:attrName>
                                        </p:attrNameLst>
                                      </p:cBhvr>
                                    </p:anim>
                                  </p:childTnLst>
                                </p:cTn>
                              </p:par>
                            </p:childTnLst>
                          </p:cTn>
                        </p:par>
                      </p:childTnLst>
                    </p:cTn>
                  </p:par>
                  <p:par>
                    <p:cTn id="23" fill="hold">
                      <p:stCondLst>
                        <p:cond delay="indefinite"/>
                      </p:stCondLst>
                      <p:childTnLst>
                        <p:par>
                          <p:cTn id="24" fill="hold">
                            <p:stCondLst>
                              <p:cond delay="0"/>
                            </p:stCondLst>
                            <p:childTnLst>
                              <p:par>
                                <p:cTn id="25" presetID="51" presetClass="entr" presetSubtype="0" fill="hold" nodeType="clickEffect">
                                  <p:stCondLst>
                                    <p:cond delay="0"/>
                                  </p:stCondLst>
                                  <p:childTnLst>
                                    <p:set>
                                      <p:cBhvr>
                                        <p:cTn id="26" dur="1" fill="hold">
                                          <p:stCondLst>
                                            <p:cond delay="0"/>
                                          </p:stCondLst>
                                        </p:cTn>
                                        <p:tgtEl>
                                          <p:spTgt spid="82947">
                                            <p:txEl>
                                              <p:pRg st="2" end="2"/>
                                            </p:txEl>
                                          </p:spTgt>
                                        </p:tgtEl>
                                        <p:attrNameLst>
                                          <p:attrName>style.visibility</p:attrName>
                                        </p:attrNameLst>
                                      </p:cBhvr>
                                      <p:to>
                                        <p:strVal val="visible"/>
                                      </p:to>
                                    </p:set>
                                    <p:animEffect transition="in" filter="fade">
                                      <p:cBhvr>
                                        <p:cTn id="27" dur="385" decel="100000"/>
                                        <p:tgtEl>
                                          <p:spTgt spid="82947">
                                            <p:txEl>
                                              <p:pRg st="2" end="2"/>
                                            </p:txEl>
                                          </p:spTgt>
                                        </p:tgtEl>
                                      </p:cBhvr>
                                    </p:animEffect>
                                    <p:animScale>
                                      <p:cBhvr>
                                        <p:cTn id="28" dur="385" decel="100000"/>
                                        <p:tgtEl>
                                          <p:spTgt spid="82947">
                                            <p:txEl>
                                              <p:pRg st="2" end="2"/>
                                            </p:txEl>
                                          </p:spTgt>
                                        </p:tgtEl>
                                      </p:cBhvr>
                                      <p:from x="10000" y="10000"/>
                                      <p:to x="200000" y="450000"/>
                                    </p:animScale>
                                    <p:animScale>
                                      <p:cBhvr>
                                        <p:cTn id="29" dur="615" accel="100000" fill="hold">
                                          <p:stCondLst>
                                            <p:cond delay="385"/>
                                          </p:stCondLst>
                                        </p:cTn>
                                        <p:tgtEl>
                                          <p:spTgt spid="82947">
                                            <p:txEl>
                                              <p:pRg st="2" end="2"/>
                                            </p:txEl>
                                          </p:spTgt>
                                        </p:tgtEl>
                                      </p:cBhvr>
                                      <p:from x="200000" y="450000"/>
                                      <p:to x="100000" y="100000"/>
                                    </p:animScale>
                                    <p:set>
                                      <p:cBhvr>
                                        <p:cTn id="30" dur="385" fill="hold"/>
                                        <p:tgtEl>
                                          <p:spTgt spid="82947">
                                            <p:txEl>
                                              <p:pRg st="2" end="2"/>
                                            </p:txEl>
                                          </p:spTgt>
                                        </p:tgtEl>
                                        <p:attrNameLst>
                                          <p:attrName>ppt_x</p:attrName>
                                        </p:attrNameLst>
                                      </p:cBhvr>
                                      <p:to>
                                        <p:strVal val="(0.5)"/>
                                      </p:to>
                                    </p:set>
                                    <p:anim from="(0.5)" to="(#ppt_x)" calcmode="lin" valueType="num">
                                      <p:cBhvr>
                                        <p:cTn id="31" dur="615" accel="100000" fill="hold">
                                          <p:stCondLst>
                                            <p:cond delay="385"/>
                                          </p:stCondLst>
                                        </p:cTn>
                                        <p:tgtEl>
                                          <p:spTgt spid="82947">
                                            <p:txEl>
                                              <p:pRg st="2" end="2"/>
                                            </p:txEl>
                                          </p:spTgt>
                                        </p:tgtEl>
                                        <p:attrNameLst>
                                          <p:attrName>ppt_x</p:attrName>
                                        </p:attrNameLst>
                                      </p:cBhvr>
                                    </p:anim>
                                    <p:set>
                                      <p:cBhvr>
                                        <p:cTn id="32" dur="385" fill="hold"/>
                                        <p:tgtEl>
                                          <p:spTgt spid="82947">
                                            <p:txEl>
                                              <p:pRg st="2" end="2"/>
                                            </p:txEl>
                                          </p:spTgt>
                                        </p:tgtEl>
                                        <p:attrNameLst>
                                          <p:attrName>ppt_y</p:attrName>
                                        </p:attrNameLst>
                                      </p:cBhvr>
                                      <p:to>
                                        <p:strVal val="(#ppt_y+0.4)"/>
                                      </p:to>
                                    </p:set>
                                    <p:anim from="(#ppt_y+0.4)" to="(#ppt_y)" calcmode="lin" valueType="num">
                                      <p:cBhvr>
                                        <p:cTn id="33" dur="615" accel="100000" fill="hold">
                                          <p:stCondLst>
                                            <p:cond delay="385"/>
                                          </p:stCondLst>
                                        </p:cTn>
                                        <p:tgtEl>
                                          <p:spTgt spid="82947">
                                            <p:txEl>
                                              <p:pRg st="2" end="2"/>
                                            </p:txEl>
                                          </p:spTgt>
                                        </p:tgtEl>
                                        <p:attrNameLst>
                                          <p:attrName>ppt_y</p:attrName>
                                        </p:attrNameLst>
                                      </p:cBhvr>
                                    </p:anim>
                                  </p:childTnLst>
                                </p:cTn>
                              </p:par>
                              <p:par>
                                <p:cTn id="34" presetID="51" presetClass="entr" presetSubtype="0" fill="hold" nodeType="withEffect">
                                  <p:stCondLst>
                                    <p:cond delay="0"/>
                                  </p:stCondLst>
                                  <p:childTnLst>
                                    <p:set>
                                      <p:cBhvr>
                                        <p:cTn id="35" dur="1" fill="hold">
                                          <p:stCondLst>
                                            <p:cond delay="0"/>
                                          </p:stCondLst>
                                        </p:cTn>
                                        <p:tgtEl>
                                          <p:spTgt spid="82947">
                                            <p:txEl>
                                              <p:pRg st="3" end="3"/>
                                            </p:txEl>
                                          </p:spTgt>
                                        </p:tgtEl>
                                        <p:attrNameLst>
                                          <p:attrName>style.visibility</p:attrName>
                                        </p:attrNameLst>
                                      </p:cBhvr>
                                      <p:to>
                                        <p:strVal val="visible"/>
                                      </p:to>
                                    </p:set>
                                    <p:animEffect transition="in" filter="fade">
                                      <p:cBhvr>
                                        <p:cTn id="36" dur="385" decel="100000"/>
                                        <p:tgtEl>
                                          <p:spTgt spid="82947">
                                            <p:txEl>
                                              <p:pRg st="3" end="3"/>
                                            </p:txEl>
                                          </p:spTgt>
                                        </p:tgtEl>
                                      </p:cBhvr>
                                    </p:animEffect>
                                    <p:animScale>
                                      <p:cBhvr>
                                        <p:cTn id="37" dur="385" decel="100000"/>
                                        <p:tgtEl>
                                          <p:spTgt spid="82947">
                                            <p:txEl>
                                              <p:pRg st="3" end="3"/>
                                            </p:txEl>
                                          </p:spTgt>
                                        </p:tgtEl>
                                      </p:cBhvr>
                                      <p:from x="10000" y="10000"/>
                                      <p:to x="200000" y="450000"/>
                                    </p:animScale>
                                    <p:animScale>
                                      <p:cBhvr>
                                        <p:cTn id="38" dur="615" accel="100000" fill="hold">
                                          <p:stCondLst>
                                            <p:cond delay="385"/>
                                          </p:stCondLst>
                                        </p:cTn>
                                        <p:tgtEl>
                                          <p:spTgt spid="82947">
                                            <p:txEl>
                                              <p:pRg st="3" end="3"/>
                                            </p:txEl>
                                          </p:spTgt>
                                        </p:tgtEl>
                                      </p:cBhvr>
                                      <p:from x="200000" y="450000"/>
                                      <p:to x="100000" y="100000"/>
                                    </p:animScale>
                                    <p:set>
                                      <p:cBhvr>
                                        <p:cTn id="39" dur="385" fill="hold"/>
                                        <p:tgtEl>
                                          <p:spTgt spid="82947">
                                            <p:txEl>
                                              <p:pRg st="3" end="3"/>
                                            </p:txEl>
                                          </p:spTgt>
                                        </p:tgtEl>
                                        <p:attrNameLst>
                                          <p:attrName>ppt_x</p:attrName>
                                        </p:attrNameLst>
                                      </p:cBhvr>
                                      <p:to>
                                        <p:strVal val="(0.5)"/>
                                      </p:to>
                                    </p:set>
                                    <p:anim from="(0.5)" to="(#ppt_x)" calcmode="lin" valueType="num">
                                      <p:cBhvr>
                                        <p:cTn id="40" dur="615" accel="100000" fill="hold">
                                          <p:stCondLst>
                                            <p:cond delay="385"/>
                                          </p:stCondLst>
                                        </p:cTn>
                                        <p:tgtEl>
                                          <p:spTgt spid="82947">
                                            <p:txEl>
                                              <p:pRg st="3" end="3"/>
                                            </p:txEl>
                                          </p:spTgt>
                                        </p:tgtEl>
                                        <p:attrNameLst>
                                          <p:attrName>ppt_x</p:attrName>
                                        </p:attrNameLst>
                                      </p:cBhvr>
                                    </p:anim>
                                    <p:set>
                                      <p:cBhvr>
                                        <p:cTn id="41" dur="385" fill="hold"/>
                                        <p:tgtEl>
                                          <p:spTgt spid="82947">
                                            <p:txEl>
                                              <p:pRg st="3" end="3"/>
                                            </p:txEl>
                                          </p:spTgt>
                                        </p:tgtEl>
                                        <p:attrNameLst>
                                          <p:attrName>ppt_y</p:attrName>
                                        </p:attrNameLst>
                                      </p:cBhvr>
                                      <p:to>
                                        <p:strVal val="(#ppt_y+0.4)"/>
                                      </p:to>
                                    </p:set>
                                    <p:anim from="(#ppt_y+0.4)" to="(#ppt_y)" calcmode="lin" valueType="num">
                                      <p:cBhvr>
                                        <p:cTn id="42" dur="615" accel="100000" fill="hold">
                                          <p:stCondLst>
                                            <p:cond delay="385"/>
                                          </p:stCondLst>
                                        </p:cTn>
                                        <p:tgtEl>
                                          <p:spTgt spid="82947">
                                            <p:txEl>
                                              <p:pRg st="3" end="3"/>
                                            </p:txEl>
                                          </p:spTgt>
                                        </p:tgtEl>
                                        <p:attrNameLst>
                                          <p:attrName>ppt_y</p:attrName>
                                        </p:attrNameLst>
                                      </p:cBhvr>
                                    </p:anim>
                                  </p:childTnLst>
                                </p:cTn>
                              </p:par>
                              <p:par>
                                <p:cTn id="43" presetID="51" presetClass="entr" presetSubtype="0" fill="hold" nodeType="withEffect">
                                  <p:stCondLst>
                                    <p:cond delay="0"/>
                                  </p:stCondLst>
                                  <p:childTnLst>
                                    <p:set>
                                      <p:cBhvr>
                                        <p:cTn id="44" dur="1" fill="hold">
                                          <p:stCondLst>
                                            <p:cond delay="0"/>
                                          </p:stCondLst>
                                        </p:cTn>
                                        <p:tgtEl>
                                          <p:spTgt spid="82947">
                                            <p:txEl>
                                              <p:pRg st="4" end="4"/>
                                            </p:txEl>
                                          </p:spTgt>
                                        </p:tgtEl>
                                        <p:attrNameLst>
                                          <p:attrName>style.visibility</p:attrName>
                                        </p:attrNameLst>
                                      </p:cBhvr>
                                      <p:to>
                                        <p:strVal val="visible"/>
                                      </p:to>
                                    </p:set>
                                    <p:animEffect transition="in" filter="fade">
                                      <p:cBhvr>
                                        <p:cTn id="45" dur="385" decel="100000"/>
                                        <p:tgtEl>
                                          <p:spTgt spid="82947">
                                            <p:txEl>
                                              <p:pRg st="4" end="4"/>
                                            </p:txEl>
                                          </p:spTgt>
                                        </p:tgtEl>
                                      </p:cBhvr>
                                    </p:animEffect>
                                    <p:animScale>
                                      <p:cBhvr>
                                        <p:cTn id="46" dur="385" decel="100000"/>
                                        <p:tgtEl>
                                          <p:spTgt spid="82947">
                                            <p:txEl>
                                              <p:pRg st="4" end="4"/>
                                            </p:txEl>
                                          </p:spTgt>
                                        </p:tgtEl>
                                      </p:cBhvr>
                                      <p:from x="10000" y="10000"/>
                                      <p:to x="200000" y="450000"/>
                                    </p:animScale>
                                    <p:animScale>
                                      <p:cBhvr>
                                        <p:cTn id="47" dur="615" accel="100000" fill="hold">
                                          <p:stCondLst>
                                            <p:cond delay="385"/>
                                          </p:stCondLst>
                                        </p:cTn>
                                        <p:tgtEl>
                                          <p:spTgt spid="82947">
                                            <p:txEl>
                                              <p:pRg st="4" end="4"/>
                                            </p:txEl>
                                          </p:spTgt>
                                        </p:tgtEl>
                                      </p:cBhvr>
                                      <p:from x="200000" y="450000"/>
                                      <p:to x="100000" y="100000"/>
                                    </p:animScale>
                                    <p:set>
                                      <p:cBhvr>
                                        <p:cTn id="48" dur="385" fill="hold"/>
                                        <p:tgtEl>
                                          <p:spTgt spid="82947">
                                            <p:txEl>
                                              <p:pRg st="4" end="4"/>
                                            </p:txEl>
                                          </p:spTgt>
                                        </p:tgtEl>
                                        <p:attrNameLst>
                                          <p:attrName>ppt_x</p:attrName>
                                        </p:attrNameLst>
                                      </p:cBhvr>
                                      <p:to>
                                        <p:strVal val="(0.5)"/>
                                      </p:to>
                                    </p:set>
                                    <p:anim from="(0.5)" to="(#ppt_x)" calcmode="lin" valueType="num">
                                      <p:cBhvr>
                                        <p:cTn id="49" dur="615" accel="100000" fill="hold">
                                          <p:stCondLst>
                                            <p:cond delay="385"/>
                                          </p:stCondLst>
                                        </p:cTn>
                                        <p:tgtEl>
                                          <p:spTgt spid="82947">
                                            <p:txEl>
                                              <p:pRg st="4" end="4"/>
                                            </p:txEl>
                                          </p:spTgt>
                                        </p:tgtEl>
                                        <p:attrNameLst>
                                          <p:attrName>ppt_x</p:attrName>
                                        </p:attrNameLst>
                                      </p:cBhvr>
                                    </p:anim>
                                    <p:set>
                                      <p:cBhvr>
                                        <p:cTn id="50" dur="385" fill="hold"/>
                                        <p:tgtEl>
                                          <p:spTgt spid="82947">
                                            <p:txEl>
                                              <p:pRg st="4" end="4"/>
                                            </p:txEl>
                                          </p:spTgt>
                                        </p:tgtEl>
                                        <p:attrNameLst>
                                          <p:attrName>ppt_y</p:attrName>
                                        </p:attrNameLst>
                                      </p:cBhvr>
                                      <p:to>
                                        <p:strVal val="(#ppt_y+0.4)"/>
                                      </p:to>
                                    </p:set>
                                    <p:anim from="(#ppt_y+0.4)" to="(#ppt_y)" calcmode="lin" valueType="num">
                                      <p:cBhvr>
                                        <p:cTn id="51" dur="615" accel="100000" fill="hold">
                                          <p:stCondLst>
                                            <p:cond delay="385"/>
                                          </p:stCondLst>
                                        </p:cTn>
                                        <p:tgtEl>
                                          <p:spTgt spid="82947">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5" name="图片 84993" descr="图片1副本"/>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4995" name="标题 84994"/>
          <p:cNvSpPr>
            <a:spLocks noGrp="1"/>
          </p:cNvSpPr>
          <p:nvPr>
            <p:ph type="title"/>
          </p:nvPr>
        </p:nvSpPr>
        <p:spPr>
          <a:xfrm>
            <a:off x="0" y="1212850"/>
            <a:ext cx="8435975" cy="652463"/>
          </a:xfrm>
        </p:spPr>
        <p:txBody>
          <a:bodyPr anchor="ctr"/>
          <a:lstStyle/>
          <a:p>
            <a:pPr algn="l"/>
            <a:r>
              <a:rPr lang="zh-CN" altLang="en-US" sz="3000" b="1" dirty="0">
                <a:solidFill>
                  <a:srgbClr val="3333FF"/>
                </a:solidFill>
              </a:rPr>
              <a:t>例：</a:t>
            </a:r>
            <a:r>
              <a:rPr lang="en-US" altLang="zh-CN" sz="3000" b="1" dirty="0">
                <a:solidFill>
                  <a:srgbClr val="3333FF"/>
                </a:solidFill>
              </a:rPr>
              <a:t>《</a:t>
            </a:r>
            <a:r>
              <a:rPr lang="zh-CN" altLang="en-US" sz="3000" b="1" dirty="0">
                <a:solidFill>
                  <a:srgbClr val="3333FF"/>
                </a:solidFill>
              </a:rPr>
              <a:t>南京市百年老校文化推新的研究</a:t>
            </a:r>
            <a:r>
              <a:rPr lang="en-US" altLang="zh-CN" sz="3000" b="1" dirty="0">
                <a:solidFill>
                  <a:srgbClr val="3333FF"/>
                </a:solidFill>
              </a:rPr>
              <a:t>》</a:t>
            </a:r>
            <a:endParaRPr lang="en-US" altLang="zh-CN" sz="3000" b="1" dirty="0">
              <a:solidFill>
                <a:srgbClr val="3333FF"/>
              </a:solidFill>
            </a:endParaRPr>
          </a:p>
        </p:txBody>
      </p:sp>
      <p:sp>
        <p:nvSpPr>
          <p:cNvPr id="84996" name="内容占位符 84995"/>
          <p:cNvSpPr>
            <a:spLocks noGrp="1"/>
          </p:cNvSpPr>
          <p:nvPr>
            <p:ph idx="1"/>
          </p:nvPr>
        </p:nvSpPr>
        <p:spPr>
          <a:xfrm>
            <a:off x="-14287" y="1865313"/>
            <a:ext cx="8964612" cy="4897437"/>
          </a:xfrm>
        </p:spPr>
        <p:txBody>
          <a:bodyPr anchor="t"/>
          <a:lstStyle/>
          <a:p>
            <a:pPr>
              <a:lnSpc>
                <a:spcPct val="110000"/>
              </a:lnSpc>
            </a:pPr>
            <a:r>
              <a:rPr lang="zh-CN" altLang="en-US" sz="2400" b="1" dirty="0"/>
              <a:t>核心概念及界定：</a:t>
            </a:r>
            <a:endParaRPr lang="zh-CN" altLang="en-US" sz="2400" dirty="0"/>
          </a:p>
          <a:p>
            <a:pPr>
              <a:lnSpc>
                <a:spcPct val="110000"/>
              </a:lnSpc>
              <a:buNone/>
            </a:pPr>
            <a:r>
              <a:rPr lang="zh-CN" altLang="en-US" sz="2400" b="1" dirty="0">
                <a:latin typeface="楷体_GB2312" panose="02010609030101010101" pitchFamily="49" charset="-122"/>
                <a:ea typeface="楷体_GB2312" panose="02010609030101010101" pitchFamily="49" charset="-122"/>
              </a:rPr>
              <a:t>      </a:t>
            </a:r>
            <a:r>
              <a:rPr lang="en-US" altLang="zh-CN" sz="2400" b="1" dirty="0">
                <a:latin typeface="楷体_GB2312" panose="02010609030101010101" pitchFamily="49" charset="-122"/>
                <a:ea typeface="楷体_GB2312" panose="02010609030101010101" pitchFamily="49" charset="-122"/>
              </a:rPr>
              <a:t>1.</a:t>
            </a:r>
            <a:r>
              <a:rPr lang="zh-CN" altLang="en-US" sz="2400" b="1" dirty="0">
                <a:latin typeface="楷体_GB2312" panose="02010609030101010101" pitchFamily="49" charset="-122"/>
                <a:ea typeface="楷体_GB2312" panose="02010609030101010101" pitchFamily="49" charset="-122"/>
              </a:rPr>
              <a:t>百年老校：   </a:t>
            </a:r>
            <a:r>
              <a:rPr lang="en-US" altLang="zh-CN" sz="2400" b="1" dirty="0">
                <a:latin typeface="楷体_GB2312" panose="02010609030101010101" pitchFamily="49" charset="-122"/>
                <a:ea typeface="楷体_GB2312" panose="02010609030101010101" pitchFamily="49" charset="-122"/>
              </a:rPr>
              <a:t>2.</a:t>
            </a:r>
            <a:r>
              <a:rPr lang="zh-CN" altLang="en-US" sz="2400" b="1" dirty="0">
                <a:latin typeface="楷体_GB2312" panose="02010609030101010101" pitchFamily="49" charset="-122"/>
                <a:ea typeface="楷体_GB2312" panose="02010609030101010101" pitchFamily="49" charset="-122"/>
              </a:rPr>
              <a:t>文化推新：</a:t>
            </a:r>
            <a:endParaRPr lang="zh-CN" altLang="en-US" sz="2400" b="1" dirty="0">
              <a:latin typeface="楷体_GB2312" panose="02010609030101010101" pitchFamily="49" charset="-122"/>
              <a:ea typeface="楷体_GB2312" panose="02010609030101010101" pitchFamily="49" charset="-122"/>
            </a:endParaRPr>
          </a:p>
          <a:p>
            <a:pPr>
              <a:lnSpc>
                <a:spcPct val="110000"/>
              </a:lnSpc>
            </a:pPr>
            <a:r>
              <a:rPr lang="zh-CN" altLang="en-US" sz="2400" b="1" dirty="0"/>
              <a:t>课题概述：</a:t>
            </a:r>
            <a:endParaRPr lang="zh-CN" altLang="en-US" sz="2400" dirty="0"/>
          </a:p>
          <a:p>
            <a:pPr>
              <a:lnSpc>
                <a:spcPct val="120000"/>
              </a:lnSpc>
              <a:buNone/>
            </a:pPr>
            <a:r>
              <a:rPr lang="zh-CN" altLang="en-US" sz="2400" b="1" dirty="0">
                <a:ea typeface="楷体_GB2312" panose="02010609030101010101" pitchFamily="49" charset="-122"/>
              </a:rPr>
              <a:t>           </a:t>
            </a:r>
            <a:r>
              <a:rPr lang="zh-CN" altLang="en-US" sz="2300" b="1" dirty="0">
                <a:ea typeface="楷体_GB2312" panose="02010609030101010101" pitchFamily="49" charset="-122"/>
              </a:rPr>
              <a:t>本课题是在建设“教育名城”的背景下，为直接服务于南京市教育局“百年名校推新工程”而拟定的，因而我们始终将其定性为工作研究和实践研究。在研究中我们以点面结合为基本定向，着重探讨了教育行政部门如何从政策、机制、策略等方面推进百年老校的文化创新，着重探讨了各百年老校文化推新的价值取向、工作重点和创新方式，并呈现了若干百年老校文化推新的样本，最终为我市的老校推新工作提供了政策导向和示范引领。</a:t>
            </a:r>
            <a:endParaRPr lang="zh-CN" altLang="en-US" sz="2300" b="1" dirty="0">
              <a:ea typeface="楷体_GB2312" panose="02010609030101010101" pitchFamily="49" charset="-122"/>
            </a:endParaRPr>
          </a:p>
        </p:txBody>
      </p:sp>
      <p:sp>
        <p:nvSpPr>
          <p:cNvPr id="111619" name="标题 111618"/>
          <p:cNvSpPr>
            <a:spLocks noGrp="1"/>
          </p:cNvSpPr>
          <p:nvPr/>
        </p:nvSpPr>
        <p:spPr>
          <a:xfrm>
            <a:off x="0" y="415925"/>
            <a:ext cx="5762625" cy="796925"/>
          </a:xfrm>
          <a:prstGeom prst="rect">
            <a:avLst/>
          </a:prstGeom>
          <a:solidFill>
            <a:srgbClr val="CCFFCC">
              <a:alpha val="100000"/>
            </a:srgbClr>
          </a:solidFill>
          <a:ln w="9525">
            <a:noFill/>
          </a:ln>
        </p:spPr>
        <p:txBody>
          <a:bodyPr anchor="ct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fontAlgn="base"/>
            <a:r>
              <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cs typeface="+mj-cs"/>
              </a:rPr>
              <a:t>如何撰写研究报告</a:t>
            </a:r>
            <a:endParaRPr lang="zh-CN" altLang="en-US" sz="4400" b="1" strike="noStrike" kern="1200" baseline="0" noProof="1">
              <a:solidFill>
                <a:schemeClr val="tx1"/>
              </a:solidFill>
              <a:effectLst>
                <a:outerShdw blurRad="38100" dist="19050" dir="2700000" algn="tl" rotWithShape="0">
                  <a:schemeClr val="dk1">
                    <a:alpha val="40000"/>
                  </a:schemeClr>
                </a:outerShdw>
              </a:effectLst>
              <a:latin typeface="Arial" panose="020B0604020202020204" pitchFamily="34" charset="0"/>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84995"/>
                                        </p:tgtEl>
                                        <p:attrNameLst>
                                          <p:attrName>style.visibility</p:attrName>
                                        </p:attrNameLst>
                                      </p:cBhvr>
                                      <p:to>
                                        <p:strVal val="visible"/>
                                      </p:to>
                                    </p:set>
                                    <p:animEffect transition="in" filter="fade">
                                      <p:cBhvr>
                                        <p:cTn id="7" dur="192" decel="100000"/>
                                        <p:tgtEl>
                                          <p:spTgt spid="84995"/>
                                        </p:tgtEl>
                                      </p:cBhvr>
                                    </p:animEffect>
                                    <p:animScale>
                                      <p:cBhvr>
                                        <p:cTn id="8" dur="192" decel="100000"/>
                                        <p:tgtEl>
                                          <p:spTgt spid="84995"/>
                                        </p:tgtEl>
                                      </p:cBhvr>
                                      <p:from x="10000" y="10000"/>
                                      <p:to x="200000" y="450000"/>
                                    </p:animScale>
                                    <p:animScale>
                                      <p:cBhvr>
                                        <p:cTn id="9" dur="308" accel="100000" fill="hold">
                                          <p:stCondLst>
                                            <p:cond delay="192"/>
                                          </p:stCondLst>
                                        </p:cTn>
                                        <p:tgtEl>
                                          <p:spTgt spid="84995"/>
                                        </p:tgtEl>
                                      </p:cBhvr>
                                      <p:from x="200000" y="450000"/>
                                      <p:to x="100000" y="100000"/>
                                    </p:animScale>
                                    <p:set>
                                      <p:cBhvr>
                                        <p:cTn id="10" dur="192" fill="hold"/>
                                        <p:tgtEl>
                                          <p:spTgt spid="84995"/>
                                        </p:tgtEl>
                                        <p:attrNameLst>
                                          <p:attrName>ppt_x</p:attrName>
                                        </p:attrNameLst>
                                      </p:cBhvr>
                                      <p:to>
                                        <p:strVal val="(0.5)"/>
                                      </p:to>
                                    </p:set>
                                    <p:anim from="(0.5)" to="(#ppt_x)" calcmode="lin" valueType="num">
                                      <p:cBhvr>
                                        <p:cTn id="11" dur="308" accel="100000" fill="hold">
                                          <p:stCondLst>
                                            <p:cond delay="192"/>
                                          </p:stCondLst>
                                        </p:cTn>
                                        <p:tgtEl>
                                          <p:spTgt spid="84995"/>
                                        </p:tgtEl>
                                        <p:attrNameLst>
                                          <p:attrName>ppt_x</p:attrName>
                                        </p:attrNameLst>
                                      </p:cBhvr>
                                    </p:anim>
                                    <p:set>
                                      <p:cBhvr>
                                        <p:cTn id="12" dur="192" fill="hold"/>
                                        <p:tgtEl>
                                          <p:spTgt spid="84995"/>
                                        </p:tgtEl>
                                        <p:attrNameLst>
                                          <p:attrName>ppt_y</p:attrName>
                                        </p:attrNameLst>
                                      </p:cBhvr>
                                      <p:to>
                                        <p:strVal val="(#ppt_y+0.4)"/>
                                      </p:to>
                                    </p:set>
                                    <p:anim from="(#ppt_y+0.4)" to="(#ppt_y)" calcmode="lin" valueType="num">
                                      <p:cBhvr>
                                        <p:cTn id="13" dur="308" accel="100000" fill="hold">
                                          <p:stCondLst>
                                            <p:cond delay="192"/>
                                          </p:stCondLst>
                                        </p:cTn>
                                        <p:tgtEl>
                                          <p:spTgt spid="84995"/>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84996">
                                            <p:txEl>
                                              <p:pRg st="0" end="0"/>
                                            </p:txEl>
                                          </p:spTgt>
                                        </p:tgtEl>
                                        <p:attrNameLst>
                                          <p:attrName>style.visibility</p:attrName>
                                        </p:attrNameLst>
                                      </p:cBhvr>
                                      <p:to>
                                        <p:strVal val="visible"/>
                                      </p:to>
                                    </p:set>
                                    <p:animEffect transition="in" filter="fade">
                                      <p:cBhvr>
                                        <p:cTn id="18" dur="192" decel="100000"/>
                                        <p:tgtEl>
                                          <p:spTgt spid="84996">
                                            <p:txEl>
                                              <p:pRg st="0" end="0"/>
                                            </p:txEl>
                                          </p:spTgt>
                                        </p:tgtEl>
                                      </p:cBhvr>
                                    </p:animEffect>
                                    <p:animScale>
                                      <p:cBhvr>
                                        <p:cTn id="19" dur="192" decel="100000"/>
                                        <p:tgtEl>
                                          <p:spTgt spid="84996">
                                            <p:txEl>
                                              <p:pRg st="0" end="0"/>
                                            </p:txEl>
                                          </p:spTgt>
                                        </p:tgtEl>
                                      </p:cBhvr>
                                      <p:from x="10000" y="10000"/>
                                      <p:to x="200000" y="450000"/>
                                    </p:animScale>
                                    <p:animScale>
                                      <p:cBhvr>
                                        <p:cTn id="20" dur="308" accel="100000" fill="hold">
                                          <p:stCondLst>
                                            <p:cond delay="192"/>
                                          </p:stCondLst>
                                        </p:cTn>
                                        <p:tgtEl>
                                          <p:spTgt spid="84996">
                                            <p:txEl>
                                              <p:pRg st="0" end="0"/>
                                            </p:txEl>
                                          </p:spTgt>
                                        </p:tgtEl>
                                      </p:cBhvr>
                                      <p:from x="200000" y="450000"/>
                                      <p:to x="100000" y="100000"/>
                                    </p:animScale>
                                    <p:set>
                                      <p:cBhvr>
                                        <p:cTn id="21" dur="192" fill="hold"/>
                                        <p:tgtEl>
                                          <p:spTgt spid="84996">
                                            <p:txEl>
                                              <p:pRg st="0" end="0"/>
                                            </p:txEl>
                                          </p:spTgt>
                                        </p:tgtEl>
                                        <p:attrNameLst>
                                          <p:attrName>ppt_x</p:attrName>
                                        </p:attrNameLst>
                                      </p:cBhvr>
                                      <p:to>
                                        <p:strVal val="(0.5)"/>
                                      </p:to>
                                    </p:set>
                                    <p:anim from="(0.5)" to="(#ppt_x)" calcmode="lin" valueType="num">
                                      <p:cBhvr>
                                        <p:cTn id="22" dur="308" accel="100000" fill="hold">
                                          <p:stCondLst>
                                            <p:cond delay="192"/>
                                          </p:stCondLst>
                                        </p:cTn>
                                        <p:tgtEl>
                                          <p:spTgt spid="84996">
                                            <p:txEl>
                                              <p:pRg st="0" end="0"/>
                                            </p:txEl>
                                          </p:spTgt>
                                        </p:tgtEl>
                                        <p:attrNameLst>
                                          <p:attrName>ppt_x</p:attrName>
                                        </p:attrNameLst>
                                      </p:cBhvr>
                                    </p:anim>
                                    <p:set>
                                      <p:cBhvr>
                                        <p:cTn id="23" dur="192" fill="hold"/>
                                        <p:tgtEl>
                                          <p:spTgt spid="84996">
                                            <p:txEl>
                                              <p:pRg st="0" end="0"/>
                                            </p:txEl>
                                          </p:spTgt>
                                        </p:tgtEl>
                                        <p:attrNameLst>
                                          <p:attrName>ppt_y</p:attrName>
                                        </p:attrNameLst>
                                      </p:cBhvr>
                                      <p:to>
                                        <p:strVal val="(#ppt_y+0.4)"/>
                                      </p:to>
                                    </p:set>
                                    <p:anim from="(#ppt_y+0.4)" to="(#ppt_y)" calcmode="lin" valueType="num">
                                      <p:cBhvr>
                                        <p:cTn id="24" dur="308" accel="100000" fill="hold">
                                          <p:stCondLst>
                                            <p:cond delay="192"/>
                                          </p:stCondLst>
                                        </p:cTn>
                                        <p:tgtEl>
                                          <p:spTgt spid="84996">
                                            <p:txEl>
                                              <p:pRg st="0" end="0"/>
                                            </p:txEl>
                                          </p:spTgt>
                                        </p:tgtEl>
                                        <p:attrNameLst>
                                          <p:attrName>ppt_y</p:attrName>
                                        </p:attrNameLst>
                                      </p:cBhvr>
                                    </p:anim>
                                  </p:childTnLst>
                                </p:cTn>
                              </p:par>
                              <p:par>
                                <p:cTn id="25" presetID="51" presetClass="entr" presetSubtype="0" fill="hold" nodeType="withEffect">
                                  <p:stCondLst>
                                    <p:cond delay="0"/>
                                  </p:stCondLst>
                                  <p:childTnLst>
                                    <p:set>
                                      <p:cBhvr>
                                        <p:cTn id="26" dur="1" fill="hold">
                                          <p:stCondLst>
                                            <p:cond delay="0"/>
                                          </p:stCondLst>
                                        </p:cTn>
                                        <p:tgtEl>
                                          <p:spTgt spid="84996">
                                            <p:txEl>
                                              <p:pRg st="1" end="1"/>
                                            </p:txEl>
                                          </p:spTgt>
                                        </p:tgtEl>
                                        <p:attrNameLst>
                                          <p:attrName>style.visibility</p:attrName>
                                        </p:attrNameLst>
                                      </p:cBhvr>
                                      <p:to>
                                        <p:strVal val="visible"/>
                                      </p:to>
                                    </p:set>
                                    <p:animEffect transition="in" filter="fade">
                                      <p:cBhvr>
                                        <p:cTn id="27" dur="192" decel="100000"/>
                                        <p:tgtEl>
                                          <p:spTgt spid="84996">
                                            <p:txEl>
                                              <p:pRg st="1" end="1"/>
                                            </p:txEl>
                                          </p:spTgt>
                                        </p:tgtEl>
                                      </p:cBhvr>
                                    </p:animEffect>
                                    <p:animScale>
                                      <p:cBhvr>
                                        <p:cTn id="28" dur="192" decel="100000"/>
                                        <p:tgtEl>
                                          <p:spTgt spid="84996">
                                            <p:txEl>
                                              <p:pRg st="1" end="1"/>
                                            </p:txEl>
                                          </p:spTgt>
                                        </p:tgtEl>
                                      </p:cBhvr>
                                      <p:from x="10000" y="10000"/>
                                      <p:to x="200000" y="450000"/>
                                    </p:animScale>
                                    <p:animScale>
                                      <p:cBhvr>
                                        <p:cTn id="29" dur="308" accel="100000" fill="hold">
                                          <p:stCondLst>
                                            <p:cond delay="192"/>
                                          </p:stCondLst>
                                        </p:cTn>
                                        <p:tgtEl>
                                          <p:spTgt spid="84996">
                                            <p:txEl>
                                              <p:pRg st="1" end="1"/>
                                            </p:txEl>
                                          </p:spTgt>
                                        </p:tgtEl>
                                      </p:cBhvr>
                                      <p:from x="200000" y="450000"/>
                                      <p:to x="100000" y="100000"/>
                                    </p:animScale>
                                    <p:set>
                                      <p:cBhvr>
                                        <p:cTn id="30" dur="192" fill="hold"/>
                                        <p:tgtEl>
                                          <p:spTgt spid="84996">
                                            <p:txEl>
                                              <p:pRg st="1" end="1"/>
                                            </p:txEl>
                                          </p:spTgt>
                                        </p:tgtEl>
                                        <p:attrNameLst>
                                          <p:attrName>ppt_x</p:attrName>
                                        </p:attrNameLst>
                                      </p:cBhvr>
                                      <p:to>
                                        <p:strVal val="(0.5)"/>
                                      </p:to>
                                    </p:set>
                                    <p:anim from="(0.5)" to="(#ppt_x)" calcmode="lin" valueType="num">
                                      <p:cBhvr>
                                        <p:cTn id="31" dur="308" accel="100000" fill="hold">
                                          <p:stCondLst>
                                            <p:cond delay="192"/>
                                          </p:stCondLst>
                                        </p:cTn>
                                        <p:tgtEl>
                                          <p:spTgt spid="84996">
                                            <p:txEl>
                                              <p:pRg st="1" end="1"/>
                                            </p:txEl>
                                          </p:spTgt>
                                        </p:tgtEl>
                                        <p:attrNameLst>
                                          <p:attrName>ppt_x</p:attrName>
                                        </p:attrNameLst>
                                      </p:cBhvr>
                                    </p:anim>
                                    <p:set>
                                      <p:cBhvr>
                                        <p:cTn id="32" dur="192" fill="hold"/>
                                        <p:tgtEl>
                                          <p:spTgt spid="84996">
                                            <p:txEl>
                                              <p:pRg st="1" end="1"/>
                                            </p:txEl>
                                          </p:spTgt>
                                        </p:tgtEl>
                                        <p:attrNameLst>
                                          <p:attrName>ppt_y</p:attrName>
                                        </p:attrNameLst>
                                      </p:cBhvr>
                                      <p:to>
                                        <p:strVal val="(#ppt_y+0.4)"/>
                                      </p:to>
                                    </p:set>
                                    <p:anim from="(#ppt_y+0.4)" to="(#ppt_y)" calcmode="lin" valueType="num">
                                      <p:cBhvr>
                                        <p:cTn id="33" dur="308" accel="100000" fill="hold">
                                          <p:stCondLst>
                                            <p:cond delay="192"/>
                                          </p:stCondLst>
                                        </p:cTn>
                                        <p:tgtEl>
                                          <p:spTgt spid="84996">
                                            <p:txEl>
                                              <p:pRg st="1" end="1"/>
                                            </p:txEl>
                                          </p:spTgt>
                                        </p:tgtEl>
                                        <p:attrNameLst>
                                          <p:attrName>ppt_y</p:attrName>
                                        </p:attrNameLst>
                                      </p:cBhvr>
                                    </p:anim>
                                  </p:childTnLst>
                                </p:cTn>
                              </p:par>
                            </p:childTnLst>
                          </p:cTn>
                        </p:par>
                      </p:childTnLst>
                    </p:cTn>
                  </p:par>
                  <p:par>
                    <p:cTn id="34" fill="hold">
                      <p:stCondLst>
                        <p:cond delay="indefinite"/>
                      </p:stCondLst>
                      <p:childTnLst>
                        <p:par>
                          <p:cTn id="35" fill="hold">
                            <p:stCondLst>
                              <p:cond delay="0"/>
                            </p:stCondLst>
                            <p:childTnLst>
                              <p:par>
                                <p:cTn id="36" presetID="51" presetClass="entr" presetSubtype="0" fill="hold" nodeType="clickEffect">
                                  <p:stCondLst>
                                    <p:cond delay="0"/>
                                  </p:stCondLst>
                                  <p:childTnLst>
                                    <p:set>
                                      <p:cBhvr>
                                        <p:cTn id="37" dur="1" fill="hold">
                                          <p:stCondLst>
                                            <p:cond delay="0"/>
                                          </p:stCondLst>
                                        </p:cTn>
                                        <p:tgtEl>
                                          <p:spTgt spid="84996">
                                            <p:txEl>
                                              <p:pRg st="2" end="2"/>
                                            </p:txEl>
                                          </p:spTgt>
                                        </p:tgtEl>
                                        <p:attrNameLst>
                                          <p:attrName>style.visibility</p:attrName>
                                        </p:attrNameLst>
                                      </p:cBhvr>
                                      <p:to>
                                        <p:strVal val="visible"/>
                                      </p:to>
                                    </p:set>
                                    <p:animEffect transition="in" filter="fade">
                                      <p:cBhvr>
                                        <p:cTn id="38" dur="192" decel="100000"/>
                                        <p:tgtEl>
                                          <p:spTgt spid="84996">
                                            <p:txEl>
                                              <p:pRg st="2" end="2"/>
                                            </p:txEl>
                                          </p:spTgt>
                                        </p:tgtEl>
                                      </p:cBhvr>
                                    </p:animEffect>
                                    <p:animScale>
                                      <p:cBhvr>
                                        <p:cTn id="39" dur="192" decel="100000"/>
                                        <p:tgtEl>
                                          <p:spTgt spid="84996">
                                            <p:txEl>
                                              <p:pRg st="2" end="2"/>
                                            </p:txEl>
                                          </p:spTgt>
                                        </p:tgtEl>
                                      </p:cBhvr>
                                      <p:from x="10000" y="10000"/>
                                      <p:to x="200000" y="450000"/>
                                    </p:animScale>
                                    <p:animScale>
                                      <p:cBhvr>
                                        <p:cTn id="40" dur="308" accel="100000" fill="hold">
                                          <p:stCondLst>
                                            <p:cond delay="192"/>
                                          </p:stCondLst>
                                        </p:cTn>
                                        <p:tgtEl>
                                          <p:spTgt spid="84996">
                                            <p:txEl>
                                              <p:pRg st="2" end="2"/>
                                            </p:txEl>
                                          </p:spTgt>
                                        </p:tgtEl>
                                      </p:cBhvr>
                                      <p:from x="200000" y="450000"/>
                                      <p:to x="100000" y="100000"/>
                                    </p:animScale>
                                    <p:set>
                                      <p:cBhvr>
                                        <p:cTn id="41" dur="192" fill="hold"/>
                                        <p:tgtEl>
                                          <p:spTgt spid="84996">
                                            <p:txEl>
                                              <p:pRg st="2" end="2"/>
                                            </p:txEl>
                                          </p:spTgt>
                                        </p:tgtEl>
                                        <p:attrNameLst>
                                          <p:attrName>ppt_x</p:attrName>
                                        </p:attrNameLst>
                                      </p:cBhvr>
                                      <p:to>
                                        <p:strVal val="(0.5)"/>
                                      </p:to>
                                    </p:set>
                                    <p:anim from="(0.5)" to="(#ppt_x)" calcmode="lin" valueType="num">
                                      <p:cBhvr>
                                        <p:cTn id="42" dur="308" accel="100000" fill="hold">
                                          <p:stCondLst>
                                            <p:cond delay="192"/>
                                          </p:stCondLst>
                                        </p:cTn>
                                        <p:tgtEl>
                                          <p:spTgt spid="84996">
                                            <p:txEl>
                                              <p:pRg st="2" end="2"/>
                                            </p:txEl>
                                          </p:spTgt>
                                        </p:tgtEl>
                                        <p:attrNameLst>
                                          <p:attrName>ppt_x</p:attrName>
                                        </p:attrNameLst>
                                      </p:cBhvr>
                                    </p:anim>
                                    <p:set>
                                      <p:cBhvr>
                                        <p:cTn id="43" dur="192" fill="hold"/>
                                        <p:tgtEl>
                                          <p:spTgt spid="84996">
                                            <p:txEl>
                                              <p:pRg st="2" end="2"/>
                                            </p:txEl>
                                          </p:spTgt>
                                        </p:tgtEl>
                                        <p:attrNameLst>
                                          <p:attrName>ppt_y</p:attrName>
                                        </p:attrNameLst>
                                      </p:cBhvr>
                                      <p:to>
                                        <p:strVal val="(#ppt_y+0.4)"/>
                                      </p:to>
                                    </p:set>
                                    <p:anim from="(#ppt_y+0.4)" to="(#ppt_y)" calcmode="lin" valueType="num">
                                      <p:cBhvr>
                                        <p:cTn id="44" dur="308" accel="100000" fill="hold">
                                          <p:stCondLst>
                                            <p:cond delay="192"/>
                                          </p:stCondLst>
                                        </p:cTn>
                                        <p:tgtEl>
                                          <p:spTgt spid="84996">
                                            <p:txEl>
                                              <p:pRg st="2" end="2"/>
                                            </p:txEl>
                                          </p:spTgt>
                                        </p:tgtEl>
                                        <p:attrNameLst>
                                          <p:attrName>ppt_y</p:attrName>
                                        </p:attrNameLst>
                                      </p:cBhvr>
                                    </p:anim>
                                  </p:childTnLst>
                                </p:cTn>
                              </p:par>
                              <p:par>
                                <p:cTn id="45" presetID="51" presetClass="entr" presetSubtype="0" fill="hold" nodeType="withEffect">
                                  <p:stCondLst>
                                    <p:cond delay="0"/>
                                  </p:stCondLst>
                                  <p:childTnLst>
                                    <p:set>
                                      <p:cBhvr>
                                        <p:cTn id="46" dur="1" fill="hold">
                                          <p:stCondLst>
                                            <p:cond delay="0"/>
                                          </p:stCondLst>
                                        </p:cTn>
                                        <p:tgtEl>
                                          <p:spTgt spid="84996">
                                            <p:txEl>
                                              <p:pRg st="3" end="3"/>
                                            </p:txEl>
                                          </p:spTgt>
                                        </p:tgtEl>
                                        <p:attrNameLst>
                                          <p:attrName>style.visibility</p:attrName>
                                        </p:attrNameLst>
                                      </p:cBhvr>
                                      <p:to>
                                        <p:strVal val="visible"/>
                                      </p:to>
                                    </p:set>
                                    <p:animEffect transition="in" filter="fade">
                                      <p:cBhvr>
                                        <p:cTn id="47" dur="192" decel="100000"/>
                                        <p:tgtEl>
                                          <p:spTgt spid="84996">
                                            <p:txEl>
                                              <p:pRg st="3" end="3"/>
                                            </p:txEl>
                                          </p:spTgt>
                                        </p:tgtEl>
                                      </p:cBhvr>
                                    </p:animEffect>
                                    <p:animScale>
                                      <p:cBhvr>
                                        <p:cTn id="48" dur="192" decel="100000"/>
                                        <p:tgtEl>
                                          <p:spTgt spid="84996">
                                            <p:txEl>
                                              <p:pRg st="3" end="3"/>
                                            </p:txEl>
                                          </p:spTgt>
                                        </p:tgtEl>
                                      </p:cBhvr>
                                      <p:from x="10000" y="10000"/>
                                      <p:to x="200000" y="450000"/>
                                    </p:animScale>
                                    <p:animScale>
                                      <p:cBhvr>
                                        <p:cTn id="49" dur="308" accel="100000" fill="hold">
                                          <p:stCondLst>
                                            <p:cond delay="192"/>
                                          </p:stCondLst>
                                        </p:cTn>
                                        <p:tgtEl>
                                          <p:spTgt spid="84996">
                                            <p:txEl>
                                              <p:pRg st="3" end="3"/>
                                            </p:txEl>
                                          </p:spTgt>
                                        </p:tgtEl>
                                      </p:cBhvr>
                                      <p:from x="200000" y="450000"/>
                                      <p:to x="100000" y="100000"/>
                                    </p:animScale>
                                    <p:set>
                                      <p:cBhvr>
                                        <p:cTn id="50" dur="192" fill="hold"/>
                                        <p:tgtEl>
                                          <p:spTgt spid="84996">
                                            <p:txEl>
                                              <p:pRg st="3" end="3"/>
                                            </p:txEl>
                                          </p:spTgt>
                                        </p:tgtEl>
                                        <p:attrNameLst>
                                          <p:attrName>ppt_x</p:attrName>
                                        </p:attrNameLst>
                                      </p:cBhvr>
                                      <p:to>
                                        <p:strVal val="(0.5)"/>
                                      </p:to>
                                    </p:set>
                                    <p:anim from="(0.5)" to="(#ppt_x)" calcmode="lin" valueType="num">
                                      <p:cBhvr>
                                        <p:cTn id="51" dur="308" accel="100000" fill="hold">
                                          <p:stCondLst>
                                            <p:cond delay="192"/>
                                          </p:stCondLst>
                                        </p:cTn>
                                        <p:tgtEl>
                                          <p:spTgt spid="84996">
                                            <p:txEl>
                                              <p:pRg st="3" end="3"/>
                                            </p:txEl>
                                          </p:spTgt>
                                        </p:tgtEl>
                                        <p:attrNameLst>
                                          <p:attrName>ppt_x</p:attrName>
                                        </p:attrNameLst>
                                      </p:cBhvr>
                                    </p:anim>
                                    <p:set>
                                      <p:cBhvr>
                                        <p:cTn id="52" dur="192" fill="hold"/>
                                        <p:tgtEl>
                                          <p:spTgt spid="84996">
                                            <p:txEl>
                                              <p:pRg st="3" end="3"/>
                                            </p:txEl>
                                          </p:spTgt>
                                        </p:tgtEl>
                                        <p:attrNameLst>
                                          <p:attrName>ppt_y</p:attrName>
                                        </p:attrNameLst>
                                      </p:cBhvr>
                                      <p:to>
                                        <p:strVal val="(#ppt_y+0.4)"/>
                                      </p:to>
                                    </p:set>
                                    <p:anim from="(#ppt_y+0.4)" to="(#ppt_y)" calcmode="lin" valueType="num">
                                      <p:cBhvr>
                                        <p:cTn id="53" dur="308" accel="100000" fill="hold">
                                          <p:stCondLst>
                                            <p:cond delay="192"/>
                                          </p:stCondLst>
                                        </p:cTn>
                                        <p:tgtEl>
                                          <p:spTgt spid="84996">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p:bldLst>
  </p:timing>
</p:sld>
</file>

<file path=ppt/tags/tag1.xml><?xml version="1.0" encoding="utf-8"?>
<p:tagLst xmlns:p="http://schemas.openxmlformats.org/presentationml/2006/main">
  <p:tag name="KSO_WM_SLIDE_MODEL_TYPE" val="dynamicNum"/>
</p:tagLst>
</file>

<file path=ppt/tags/tag2.xml><?xml version="1.0" encoding="utf-8"?>
<p:tagLst xmlns:p="http://schemas.openxmlformats.org/presentationml/2006/main">
  <p:tag name="KSO_WM_TEMPLATE_CATEGORY" val="custom"/>
  <p:tag name="KSO_WM_TEMPLATE_INDEX" val="160010"/>
</p:tagLst>
</file>

<file path=ppt/tags/tag3.xml><?xml version="1.0" encoding="utf-8"?>
<p:tagLst xmlns:p="http://schemas.openxmlformats.org/presentationml/2006/main">
  <p:tag name="KSO_WM_TEMPLATE_CATEGORY" val="custom"/>
  <p:tag name="KSO_WM_TEMPLATE_INDEX" val="160010"/>
</p:tagLst>
</file>

<file path=ppt/tags/tag4.xml><?xml version="1.0" encoding="utf-8"?>
<p:tagLst xmlns:p="http://schemas.openxmlformats.org/presentationml/2006/main">
  <p:tag name="KSO_WM_TEMPLATE_CATEGORY" val="custom"/>
  <p:tag name="KSO_WM_TEMPLATE_INDEX" val="160010"/>
</p:tagLst>
</file>

<file path=ppt/tags/tag5.xml><?xml version="1.0" encoding="utf-8"?>
<p:tagLst xmlns:p="http://schemas.openxmlformats.org/presentationml/2006/main">
  <p:tag name="KSO_WM_TEMPLATE_CATEGORY" val="custom"/>
  <p:tag name="KSO_WM_TEMPLATE_INDEX" val="160010"/>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rayons">
  <a:themeElements>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fontScheme name="">
      <a:majorFont>
        <a:latin typeface="Comic Sans MS"/>
        <a:ea typeface="宋体"/>
        <a:cs typeface=""/>
      </a:majorFont>
      <a:minorFont>
        <a:latin typeface="Comic Sans MS"/>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B"/>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272"/>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808000"/>
        </a:lt2>
        <a:accent1>
          <a:srgbClr val="99CC00"/>
        </a:accent1>
        <a:accent2>
          <a:srgbClr val="003300"/>
        </a:accent2>
        <a:accent3>
          <a:srgbClr val="ADB9AA"/>
        </a:accent3>
        <a:accent4>
          <a:srgbClr val="DCDCDC"/>
        </a:accent4>
        <a:accent5>
          <a:srgbClr val="CAE2AA"/>
        </a:accent5>
        <a:accent6>
          <a:srgbClr val="002D00"/>
        </a:accent6>
        <a:hlink>
          <a:srgbClr val="CCCC00"/>
        </a:hlink>
        <a:folHlink>
          <a:srgbClr val="CCFF33"/>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CCECFF"/>
        </a:dk2>
        <a:lt2>
          <a:srgbClr val="808080"/>
        </a:lt2>
        <a:accent1>
          <a:srgbClr val="33CCCC"/>
        </a:accent1>
        <a:accent2>
          <a:srgbClr val="006699"/>
        </a:accent2>
        <a:accent3>
          <a:srgbClr val="AAADB9"/>
        </a:accent3>
        <a:accent4>
          <a:srgbClr val="DCDCDC"/>
        </a:accent4>
        <a:accent5>
          <a:srgbClr val="ADE2E2"/>
        </a:accent5>
        <a:accent6>
          <a:srgbClr val="005B89"/>
        </a:accent6>
        <a:hlink>
          <a:srgbClr val="00FFFF"/>
        </a:hlink>
        <a:folHlink>
          <a:srgbClr val="0000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FFFF"/>
        </a:dk2>
        <a:lt2>
          <a:srgbClr val="6666FF"/>
        </a:lt2>
        <a:accent1>
          <a:srgbClr val="33CCFF"/>
        </a:accent1>
        <a:accent2>
          <a:srgbClr val="0000FF"/>
        </a:accent2>
        <a:accent3>
          <a:srgbClr val="AAAAB9"/>
        </a:accent3>
        <a:accent4>
          <a:srgbClr val="DCDCDC"/>
        </a:accent4>
        <a:accent5>
          <a:srgbClr val="ADE2FF"/>
        </a:accent5>
        <a:accent6>
          <a:srgbClr val="0000E5"/>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800080"/>
        </a:lt1>
        <a:dk2>
          <a:srgbClr val="FFFFFF"/>
        </a:dk2>
        <a:lt2>
          <a:srgbClr val="000000"/>
        </a:lt2>
        <a:accent1>
          <a:srgbClr val="CC66FF"/>
        </a:accent1>
        <a:accent2>
          <a:srgbClr val="990099"/>
        </a:accent2>
        <a:accent3>
          <a:srgbClr val="C1AAC1"/>
        </a:accent3>
        <a:accent4>
          <a:srgbClr val="DCDCDC"/>
        </a:accent4>
        <a:accent5>
          <a:srgbClr val="E2B9FF"/>
        </a:accent5>
        <a:accent6>
          <a:srgbClr val="890089"/>
        </a:accent6>
        <a:hlink>
          <a:srgbClr val="FF9900"/>
        </a:hlink>
        <a:folHlink>
          <a:srgbClr val="FF33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FFFFCC"/>
        </a:dk2>
        <a:lt2>
          <a:srgbClr val="FF3300"/>
        </a:lt2>
        <a:accent1>
          <a:srgbClr val="FF7C80"/>
        </a:accent1>
        <a:accent2>
          <a:srgbClr val="990000"/>
        </a:accent2>
        <a:accent3>
          <a:srgbClr val="C1AAAA"/>
        </a:accent3>
        <a:accent4>
          <a:srgbClr val="DCDCDC"/>
        </a:accent4>
        <a:accent5>
          <a:srgbClr val="FFBFC1"/>
        </a:accent5>
        <a:accent6>
          <a:srgbClr val="890000"/>
        </a:accent6>
        <a:hlink>
          <a:srgbClr val="FF66CC"/>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21351</Words>
  <PresentationFormat>全屏显示(4:3)</PresentationFormat>
  <Paragraphs>1087</Paragraphs>
  <Slides>128</Slides>
  <Notes>0</Notes>
  <HiddenSlides>0</HiddenSlides>
  <MMClips>0</MMClips>
  <ScaleCrop>false</ScaleCrop>
  <HeadingPairs>
    <vt:vector size="8" baseType="variant">
      <vt:variant>
        <vt:lpstr>已用的字体</vt:lpstr>
      </vt:variant>
      <vt:variant>
        <vt:i4>18</vt:i4>
      </vt:variant>
      <vt:variant>
        <vt:lpstr>主题</vt:lpstr>
      </vt:variant>
      <vt:variant>
        <vt:i4>2</vt:i4>
      </vt:variant>
      <vt:variant>
        <vt:lpstr>幻灯片标题</vt:lpstr>
      </vt:variant>
      <vt:variant>
        <vt:i4>128</vt:i4>
      </vt:variant>
      <vt:variant>
        <vt:lpstr>自定义放映</vt:lpstr>
      </vt:variant>
      <vt:variant>
        <vt:i4>1</vt:i4>
      </vt:variant>
    </vt:vector>
  </HeadingPairs>
  <TitlesOfParts>
    <vt:vector size="149" baseType="lpstr">
      <vt:lpstr>Arial</vt:lpstr>
      <vt:lpstr>宋体</vt:lpstr>
      <vt:lpstr>Wingdings</vt:lpstr>
      <vt:lpstr>华文新魏</vt:lpstr>
      <vt:lpstr>楷体_GB2312</vt:lpstr>
      <vt:lpstr>新宋体</vt:lpstr>
      <vt:lpstr>仿宋_GB2312</vt:lpstr>
      <vt:lpstr>隶书</vt:lpstr>
      <vt:lpstr>黑体</vt:lpstr>
      <vt:lpstr>楷体</vt:lpstr>
      <vt:lpstr>Times New Roman</vt:lpstr>
      <vt:lpstr>Calibri</vt:lpstr>
      <vt:lpstr>仿宋</vt:lpstr>
      <vt:lpstr>微软雅黑</vt:lpstr>
      <vt:lpstr>Arial Unicode MS</vt:lpstr>
      <vt:lpstr>方正小标宋简体</vt:lpstr>
      <vt:lpstr>华文彩云</vt:lpstr>
      <vt:lpstr>Comic Sans MS</vt:lpstr>
      <vt:lpstr>默认设计模板</vt:lpstr>
      <vt:lpstr>1_Crayons</vt:lpstr>
      <vt:lpstr>如何做出一个成功的课题？</vt:lpstr>
      <vt:lpstr>本 案 概 览</vt:lpstr>
      <vt:lpstr>一、课题研究的价值</vt:lpstr>
      <vt:lpstr>PowerPoint 演示文稿</vt:lpstr>
      <vt:lpstr>PowerPoint 演示文稿</vt:lpstr>
      <vt:lpstr>课题研究的基本价值是什么？</vt:lpstr>
      <vt:lpstr>PowerPoint 演示文稿</vt:lpstr>
      <vt:lpstr>PowerPoint 演示文稿</vt:lpstr>
      <vt:lpstr>PowerPoint 演示文稿</vt:lpstr>
      <vt:lpstr>二、如何做课题研究</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选择课题的七个视角</vt:lpstr>
      <vt:lpstr>PowerPoint 演示文稿</vt:lpstr>
      <vt:lpstr>[讨论] 诊断几个选题：</vt:lpstr>
      <vt:lpstr>表述课题名称时应该注意什么？</vt:lpstr>
      <vt:lpstr>[讨论] 诊断下列课题名称：</vt:lpstr>
      <vt:lpstr>什么样的课题是好的选题？</vt:lpstr>
      <vt:lpstr>PowerPoint 演示文稿</vt:lpstr>
      <vt:lpstr>初中历史选题</vt:lpstr>
      <vt:lpstr>什么样的课题是成功的课题？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二）如何撰写申报评审书</vt:lpstr>
      <vt:lpstr>各级教育科学规划课题是怎么分类的？</vt:lpstr>
      <vt:lpstr>申报书的内容</vt:lpstr>
      <vt:lpstr>一是课题的核心概念如何界定？</vt:lpstr>
      <vt:lpstr>PowerPoint 演示文稿</vt:lpstr>
      <vt:lpstr>二是怎样撰写“研究现状”和“研究价值”？ </vt:lpstr>
      <vt:lpstr>三是怎样确立课题研究的目标？</vt:lpstr>
      <vt:lpstr>例：《历史核心素养下初中研学活动的设计研究》 </vt:lpstr>
      <vt:lpstr>四是如何设计研究内容？</vt:lpstr>
      <vt:lpstr>PowerPoint 演示文稿</vt:lpstr>
      <vt:lpstr>例：基于“问题解决”的教师发展共同体的研究</vt:lpstr>
      <vt:lpstr>PowerPoint 演示文稿</vt:lpstr>
      <vt:lpstr>五是“研究的思路、过程与方法”指的是什么？</vt:lpstr>
      <vt:lpstr>例：农村初中自我发展力提升的群案研究</vt:lpstr>
      <vt:lpstr>六是“主要观点与可能的创新之处”怎样理解？</vt:lpstr>
      <vt:lpstr>例：农村初中自我发展力提升的群案研究</vt:lpstr>
      <vt:lpstr>例：农村初中自我发展力提升的群案研究</vt:lpstr>
      <vt:lpstr>七是“预期研究成果”包括哪些方面？</vt:lpstr>
      <vt:lpstr>例：农村初中自我发展力提升的群案研究</vt:lpstr>
      <vt:lpstr>八是“完成研究任务的可行性分析”如何着手？</vt:lpstr>
      <vt:lpstr>三）开题论证</vt:lpstr>
      <vt:lpstr>开题需要提交哪些材料？ </vt:lpstr>
      <vt:lpstr>开题论证的一般程序是什么?</vt:lpstr>
      <vt:lpstr>如何写开题报告</vt:lpstr>
      <vt:lpstr>开题报告与申报书有哪些不同？ </vt:lpstr>
      <vt:lpstr>撰写开题报告容易出现的问题有哪些？ </vt:lpstr>
      <vt:lpstr>撰写开题报告容易出现的问题有哪些？ </vt:lpstr>
      <vt:lpstr>开题论证结束以后需要做哪些工作？ </vt:lpstr>
      <vt:lpstr>四）中期研究</vt:lpstr>
      <vt:lpstr>制定课题研究实施细则</vt:lpstr>
      <vt:lpstr>抓实课题研究的实践</vt:lpstr>
      <vt:lpstr>注意搜集整理资料</vt:lpstr>
      <vt:lpstr>创新课题研究的平台</vt:lpstr>
      <vt:lpstr>定期召开课题小结会</vt:lpstr>
      <vt:lpstr>邀请顾问及时进行指导</vt:lpstr>
      <vt:lpstr>迎接课题中期检查</vt:lpstr>
      <vt:lpstr>如何写中期报告</vt:lpstr>
      <vt:lpstr>五）结题鉴定</vt:lpstr>
      <vt:lpstr>如何进行教育科学规划课题结题申请？ </vt:lpstr>
      <vt:lpstr>结题鉴定需要提交哪些材料？ </vt:lpstr>
      <vt:lpstr>课题成果现场鉴定的程序是什么？</vt:lpstr>
      <vt:lpstr>如何撰写研究报告</vt:lpstr>
      <vt:lpstr>  动笔前的功课</vt:lpstr>
      <vt:lpstr>研究报告撰写的总体要求（四个方面）</vt:lpstr>
      <vt:lpstr>如何撰写研究报告</vt:lpstr>
      <vt:lpstr>如何撰写研究报告</vt:lpstr>
      <vt:lpstr>如何撰写研究报告</vt:lpstr>
      <vt:lpstr>研究报告11个部分撰写要求</vt:lpstr>
      <vt:lpstr>如何撰写研究报告</vt:lpstr>
      <vt:lpstr>例：《南京市百年老校文化推新的研究》</vt:lpstr>
      <vt:lpstr>如何撰写研究报告</vt:lpstr>
      <vt:lpstr>如何撰写研究报告</vt:lpstr>
      <vt:lpstr>如何撰写研究报告</vt:lpstr>
      <vt:lpstr>例：《南京市百年老校文化推新的研究》</vt:lpstr>
      <vt:lpstr>如何撰写研究报告</vt:lpstr>
      <vt:lpstr>例：《SIS对学校管理的整合及其应用研究》</vt:lpstr>
      <vt:lpstr>如何撰写研究报告</vt:lpstr>
      <vt:lpstr>如何撰写研究报告</vt:lpstr>
      <vt:lpstr>PowerPoint 演示文稿</vt:lpstr>
      <vt:lpstr>如何撰写研究报告</vt:lpstr>
      <vt:lpstr>如何撰写研究报告</vt:lpstr>
      <vt:lpstr>PowerPoint 演示文稿</vt:lpstr>
      <vt:lpstr>PowerPoint 演示文稿</vt:lpstr>
      <vt:lpstr>PowerPoint 演示文稿</vt:lpstr>
      <vt:lpstr>PowerPoint 演示文稿</vt:lpstr>
      <vt:lpstr>PowerPoint 演示文稿</vt:lpstr>
      <vt:lpstr>PowerPoint 演示文稿</vt:lpstr>
      <vt:lpstr>  做好教育课题研究的行动五策略 </vt:lpstr>
      <vt:lpstr>PowerPoint 演示文稿</vt:lpstr>
      <vt:lpstr>PowerPoint 演示文稿</vt:lpstr>
      <vt:lpstr>PowerPoint 演示文稿</vt:lpstr>
      <vt:lpstr>提升教育研究的伦理五素养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自定义放映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2015-11-05T07:30:00Z</dcterms:created>
  <dcterms:modified xsi:type="dcterms:W3CDTF">2019-09-19T07:25:45Z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2052-11.1.0.9022</vt:lpwstr>
  </property>
</Properties>
</file>