
<file path=[Content_Types].xml><?xml version="1.0" encoding="utf-8"?>
<Types xmlns="http://schemas.openxmlformats.org/package/2006/content-types">
  <Default Extension="jpeg" ContentType="image/jpeg"/>
  <Default Extension="wav" ContentType="audio/x-wav"/>
  <Default Extension="png" ContentType="image/png"/>
  <Default Extension="gif" ContentType="image/gi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3" r:id="rId4"/>
    <p:sldId id="293" r:id="rId5"/>
    <p:sldId id="291" r:id="rId6"/>
    <p:sldId id="292" r:id="rId7"/>
    <p:sldId id="294" r:id="rId8"/>
    <p:sldId id="261" r:id="rId9"/>
    <p:sldId id="262" r:id="rId10"/>
    <p:sldId id="264" r:id="rId11"/>
    <p:sldId id="265" r:id="rId12"/>
    <p:sldId id="266" r:id="rId13"/>
    <p:sldId id="284" r:id="rId14"/>
    <p:sldId id="283" r:id="rId15"/>
    <p:sldId id="270" r:id="rId16"/>
    <p:sldId id="282" r:id="rId17"/>
    <p:sldId id="286" r:id="rId18"/>
    <p:sldId id="268" r:id="rId19"/>
    <p:sldId id="272" r:id="rId20"/>
    <p:sldId id="273" r:id="rId21"/>
    <p:sldId id="274" r:id="rId22"/>
    <p:sldId id="275" r:id="rId23"/>
    <p:sldId id="278" r:id="rId24"/>
    <p:sldId id="279" r:id="rId25"/>
    <p:sldId id="280" r:id="rId26"/>
    <p:sldId id="281" r:id="rId27"/>
    <p:sldId id="295" r:id="rId28"/>
    <p:sldId id="285" r:id="rId29"/>
    <p:sldId id="287" r:id="rId30"/>
    <p:sldId id="288" r:id="rId31"/>
    <p:sldId id="289" r:id="rId32"/>
    <p:sldId id="290" r:id="rId33"/>
    <p:sldId id="304" r:id="rId34"/>
    <p:sldId id="296" r:id="rId35"/>
    <p:sldId id="297" r:id="rId36"/>
    <p:sldId id="298" r:id="rId37"/>
    <p:sldId id="299" r:id="rId38"/>
    <p:sldId id="300" r:id="rId39"/>
    <p:sldId id="301" r:id="rId40"/>
    <p:sldId id="302" r:id="rId41"/>
    <p:sldId id="303" r:id="rId42"/>
    <p:sldId id="305" r:id="rId43"/>
    <p:sldId id="306" r:id="rId44"/>
    <p:sldId id="307" r:id="rId45"/>
    <p:sldId id="308" r:id="rId46"/>
    <p:sldId id="309" r:id="rId47"/>
    <p:sldId id="310" r:id="rId48"/>
    <p:sldId id="311" r:id="rId49"/>
    <p:sldId id="312" r:id="rId50"/>
    <p:sldId id="313" r:id="rId51"/>
    <p:sldId id="314" r:id="rId5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15" autoAdjust="0"/>
    <p:restoredTop sz="86339" autoAdjust="0"/>
  </p:normalViewPr>
  <p:slideViewPr>
    <p:cSldViewPr>
      <p:cViewPr varScale="1">
        <p:scale>
          <a:sx n="61" d="100"/>
          <a:sy n="61" d="100"/>
        </p:scale>
        <p:origin x="-11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2"/>
            <a:ext cx="8229600" cy="4525963"/>
          </a:xfrm>
        </p:spPr>
        <p:txBody>
          <a:bodyPr/>
          <a:lstStyle/>
          <a:p>
            <a:pPr lvl="0"/>
            <a:endParaRPr lang="zh-CN" altLang="en-US" noProof="0"/>
          </a:p>
        </p:txBody>
      </p:sp>
      <p:sp>
        <p:nvSpPr>
          <p:cNvPr id="4" name="日期占位符 3"/>
          <p:cNvSpPr>
            <a:spLocks noGrp="1"/>
          </p:cNvSpPr>
          <p:nvPr>
            <p:ph type="dt" sz="half" idx="10"/>
          </p:nvPr>
        </p:nvSpPr>
        <p:spPr>
          <a:xfrm>
            <a:off x="457200" y="6245225"/>
            <a:ext cx="2133600" cy="476250"/>
          </a:xfrm>
        </p:spPr>
        <p:txBody>
          <a:bodyPr/>
          <a:lstStyle>
            <a:lvl1pPr>
              <a:defRPr/>
            </a:lvl1pPr>
          </a:lstStyle>
          <a:p>
            <a:pPr>
              <a:defRPr/>
            </a:pPr>
            <a:endParaRPr lang="en-US" altLang="zh-CN"/>
          </a:p>
        </p:txBody>
      </p:sp>
      <p:sp>
        <p:nvSpPr>
          <p:cNvPr id="5" name="页脚占位符 4"/>
          <p:cNvSpPr>
            <a:spLocks noGrp="1"/>
          </p:cNvSpPr>
          <p:nvPr>
            <p:ph type="ftr" sz="quarter" idx="11"/>
          </p:nvPr>
        </p:nvSpPr>
        <p:spPr>
          <a:xfrm>
            <a:off x="3124200" y="6245225"/>
            <a:ext cx="2895600" cy="476250"/>
          </a:xfrm>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a:xfrm>
            <a:off x="6553200" y="6245225"/>
            <a:ext cx="2133600" cy="476250"/>
          </a:xfrm>
        </p:spPr>
        <p:txBody>
          <a:bodyPr/>
          <a:lstStyle>
            <a:lvl1pPr>
              <a:defRPr/>
            </a:lvl1pPr>
          </a:lstStyle>
          <a:p>
            <a:pPr>
              <a:defRPr/>
            </a:pPr>
            <a:fld id="{985E2011-1D5A-4231-8CF5-BA8BD6DEA220}" type="slidenum">
              <a:rPr lang="en-US" altLang="zh-CN"/>
            </a:fld>
            <a:endParaRPr lang="en-US" altLang="zh-CN"/>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mediaAndTx">
  <p:cSld name="标题，媒体剪辑与文本">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媒体占位符 2"/>
          <p:cNvSpPr>
            <a:spLocks noGrp="1"/>
          </p:cNvSpPr>
          <p:nvPr>
            <p:ph type="media" sz="half" idx="1"/>
          </p:nvPr>
        </p:nvSpPr>
        <p:spPr>
          <a:xfrm>
            <a:off x="457200" y="1600202"/>
            <a:ext cx="4038600" cy="4525963"/>
          </a:xfrm>
        </p:spPr>
        <p:txBody>
          <a:bodyPr/>
          <a:lstStyle/>
          <a:p>
            <a:pPr lvl="0"/>
            <a:endParaRPr lang="zh-CN" altLang="en-US" noProof="0"/>
          </a:p>
        </p:txBody>
      </p:sp>
      <p:sp>
        <p:nvSpPr>
          <p:cNvPr id="4" name="文本占位符 3"/>
          <p:cNvSpPr>
            <a:spLocks noGrp="1"/>
          </p:cNvSpPr>
          <p:nvPr>
            <p:ph type="body" sz="half" idx="2"/>
          </p:nvPr>
        </p:nvSpPr>
        <p:spPr>
          <a:xfrm>
            <a:off x="4648200" y="1600202"/>
            <a:ext cx="4038600"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pPr>
              <a:defRPr/>
            </a:pPr>
            <a:endParaRPr lang="en-US" altLang="zh-CN"/>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pPr>
              <a:defRPr/>
            </a:pPr>
            <a:fld id="{22AC2B81-DB31-46A2-92C0-F6E6C4F552A4}" type="slidenum">
              <a:rPr lang="en-US" altLang="zh-CN"/>
            </a:fld>
            <a:endParaRPr lang="en-US" altLang="zh-CN"/>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GI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audio1.wav"/><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file:///G:\PPT\&#25945;&#32946;&#30740;&#31350;&#30340;&#25216;&#26415;&#36335;&#32447;&#21644;&#25216;&#26415;&#36335;&#32447;&#22270;.ppt"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25945;&#24072;&#31185;&#30740;&#20363;.ppt" TargetMode="External"/><Relationship Id="rId2" Type="http://schemas.openxmlformats.org/officeDocument/2006/relationships/image" Target="../media/image6.jpeg"/><Relationship Id="rId1" Type="http://schemas.openxmlformats.org/officeDocument/2006/relationships/slide" Target="slide4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file:///G:\&#35838;&#22530;&#23548;&#20837;&#25216;&#33021;&#30740;&#35757;.ppt" TargetMode="Externa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slide" Target="slide47.xml"/><Relationship Id="rId1" Type="http://schemas.openxmlformats.org/officeDocument/2006/relationships/image" Target="../media/image9.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2.jpeg"/><Relationship Id="rId1" Type="http://schemas.openxmlformats.org/officeDocument/2006/relationships/image" Target="../media/image11.GIF"/></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35838;&#22530;&#35266;&#23519;&#35838;&#20363;.ppt" TargetMode="External"/><Relationship Id="rId1" Type="http://schemas.openxmlformats.org/officeDocument/2006/relationships/image" Target="../media/image13.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35838;&#22530;&#35266;&#23519;&#35838;&#20363;.ppt" TargetMode="Externa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35838;&#22530;&#35266;&#23519;&#35838;&#20363;.ppt" TargetMode="Externa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35838;&#22530;&#35266;&#23519;&#35838;&#20363;.ppt" TargetMode="Externa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35838;&#22530;&#35266;&#23519;&#35838;&#20363;.ppt" TargetMode="External"/><Relationship Id="rId1" Type="http://schemas.openxmlformats.org/officeDocument/2006/relationships/slide" Target="slide47.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29255;&#23614;.ppt" TargetMode="External"/><Relationship Id="rId2" Type="http://schemas.openxmlformats.org/officeDocument/2006/relationships/slide" Target="slide40.xml"/><Relationship Id="rId1" Type="http://schemas.openxmlformats.org/officeDocument/2006/relationships/slide" Target="slide3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wmf"/></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5838;&#22530;&#35266;&#23519;&#35838;&#20363;.ppt"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GIF"/><Relationship Id="rId2" Type="http://schemas.openxmlformats.org/officeDocument/2006/relationships/slide" Target="slide8.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GIF"/><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GIF"/><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71613"/>
            <a:ext cx="7772400" cy="2028838"/>
          </a:xfrm>
        </p:spPr>
        <p:txBody>
          <a:bodyPr>
            <a:noAutofit/>
          </a:bodyPr>
          <a:lstStyle/>
          <a:p>
            <a:r>
              <a:rPr lang="zh-CN" altLang="en-US" sz="6600" b="1" dirty="0" smtClean="0">
                <a:solidFill>
                  <a:srgbClr val="FF0000"/>
                </a:solidFill>
              </a:rPr>
              <a:t>教育科研课题的申报与研究</a:t>
            </a:r>
            <a:endParaRPr lang="zh-CN" altLang="en-US" sz="6600" b="1" dirty="0">
              <a:solidFill>
                <a:srgbClr val="FF0000"/>
              </a:solidFill>
            </a:endParaRPr>
          </a:p>
        </p:txBody>
      </p:sp>
      <p:sp>
        <p:nvSpPr>
          <p:cNvPr id="3" name="副标题 2"/>
          <p:cNvSpPr>
            <a:spLocks noGrp="1"/>
          </p:cNvSpPr>
          <p:nvPr>
            <p:ph type="subTitle" idx="1"/>
          </p:nvPr>
        </p:nvSpPr>
        <p:spPr>
          <a:xfrm>
            <a:off x="1371600" y="4643446"/>
            <a:ext cx="6400800" cy="995354"/>
          </a:xfrm>
        </p:spPr>
        <p:txBody>
          <a:bodyPr>
            <a:noAutofit/>
          </a:bodyPr>
          <a:lstStyle/>
          <a:p>
            <a:r>
              <a:rPr lang="zh-CN" altLang="en-US" sz="3600" b="1" dirty="0" smtClean="0">
                <a:solidFill>
                  <a:srgbClr val="C00000"/>
                </a:solidFill>
                <a:latin typeface="楷体_GB2312" panose="02010609030101010101" pitchFamily="49" charset="-122"/>
                <a:ea typeface="楷体_GB2312" panose="02010609030101010101" pitchFamily="49" charset="-122"/>
              </a:rPr>
              <a:t>林斯坦</a:t>
            </a:r>
            <a:endParaRPr lang="zh-CN" altLang="en-US" sz="3600" b="1" dirty="0" smtClean="0">
              <a:solidFill>
                <a:srgbClr val="C00000"/>
              </a:solidFill>
              <a:latin typeface="楷体_GB2312" panose="02010609030101010101" pitchFamily="49" charset="-122"/>
              <a:ea typeface="楷体_GB2312" panose="02010609030101010101" pitchFamily="49" charset="-122"/>
            </a:endParaRPr>
          </a:p>
          <a:p>
            <a:r>
              <a:rPr lang="zh-CN" altLang="en-US" sz="3600" b="1" dirty="0">
                <a:solidFill>
                  <a:srgbClr val="C00000"/>
                </a:solidFill>
                <a:latin typeface="楷体_GB2312" panose="02010609030101010101" pitchFamily="49" charset="-122"/>
                <a:ea typeface="楷体_GB2312" panose="02010609030101010101" pitchFamily="49" charset="-122"/>
              </a:rPr>
              <a:t>福建省海峡教育研究院</a:t>
            </a:r>
            <a:endParaRPr lang="zh-CN" altLang="en-US" sz="3600" b="1" dirty="0">
              <a:solidFill>
                <a:srgbClr val="C00000"/>
              </a:solidFill>
              <a:latin typeface="楷体_GB2312" panose="02010609030101010101" pitchFamily="49" charset="-122"/>
              <a:ea typeface="楷体_GB2312" panose="02010609030101010101" pitchFamily="49"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bwMode="auto">
          <a:xfrm>
            <a:off x="762000" y="381003"/>
            <a:ext cx="7712075" cy="1077914"/>
            <a:chOff x="480" y="1392"/>
            <a:chExt cx="4858" cy="679"/>
          </a:xfrm>
        </p:grpSpPr>
        <p:sp>
          <p:nvSpPr>
            <p:cNvPr id="98309" name="Text Box 5"/>
            <p:cNvSpPr txBox="1">
              <a:spLocks noChangeArrowheads="1"/>
            </p:cNvSpPr>
            <p:nvPr/>
          </p:nvSpPr>
          <p:spPr bwMode="auto">
            <a:xfrm>
              <a:off x="768" y="1392"/>
              <a:ext cx="4570" cy="679"/>
            </a:xfrm>
            <a:prstGeom prst="rect">
              <a:avLst/>
            </a:prstGeom>
            <a:noFill/>
            <a:ln w="9525">
              <a:noFill/>
              <a:miter lim="800000"/>
            </a:ln>
            <a:effectLst/>
          </p:spPr>
          <p:txBody>
            <a:bodyPr>
              <a:spAutoFit/>
            </a:bodyPr>
            <a:lstStyle/>
            <a:p>
              <a:pPr>
                <a:spcBef>
                  <a:spcPct val="50000"/>
                </a:spcBef>
                <a:defRPr/>
              </a:pPr>
              <a:r>
                <a:rPr lang="zh-CN" altLang="en-US" sz="3200" b="1" dirty="0">
                  <a:effectLst>
                    <a:outerShdw blurRad="38100" dist="38100" dir="2700000" algn="tl">
                      <a:srgbClr val="000000"/>
                    </a:outerShdw>
                  </a:effectLst>
                  <a:latin typeface="Arial" panose="020B0604020202020204" pitchFamily="34" charset="0"/>
                </a:rPr>
                <a:t>先进性原则</a:t>
              </a:r>
              <a:r>
                <a:rPr lang="zh-CN" altLang="en-US" sz="3200" dirty="0">
                  <a:effectLst>
                    <a:outerShdw blurRad="38100" dist="38100" dir="2700000" algn="tl">
                      <a:srgbClr val="000000"/>
                    </a:outerShdw>
                  </a:effectLst>
                  <a:latin typeface="Arial" panose="020B0604020202020204" pitchFamily="34" charset="0"/>
                </a:rPr>
                <a:t>：</a:t>
              </a:r>
              <a:r>
                <a:rPr lang="zh-CN" altLang="en-US" sz="3200" dirty="0">
                  <a:latin typeface="Arial" panose="020B0604020202020204" pitchFamily="34" charset="0"/>
                  <a:ea typeface="华文新魏" panose="02010800040101010101" pitchFamily="2" charset="-122"/>
                </a:rPr>
                <a:t>起点高、选题新、方法先进、技术现代化</a:t>
              </a:r>
              <a:endParaRPr lang="zh-CN" altLang="en-US" sz="3200" dirty="0">
                <a:latin typeface="Arial" panose="020B0604020202020204" pitchFamily="34" charset="0"/>
                <a:ea typeface="华文新魏" panose="02010800040101010101" pitchFamily="2" charset="-122"/>
              </a:endParaRPr>
            </a:p>
          </p:txBody>
        </p:sp>
        <p:pic>
          <p:nvPicPr>
            <p:cNvPr id="28685" name="Picture 6" descr="icon584"/>
            <p:cNvPicPr>
              <a:picLocks noChangeAspect="1" noChangeArrowheads="1" noCrop="1"/>
            </p:cNvPicPr>
            <p:nvPr/>
          </p:nvPicPr>
          <p:blipFill>
            <a:blip r:embed="rId1"/>
            <a:srcRect/>
            <a:stretch>
              <a:fillRect/>
            </a:stretch>
          </p:blipFill>
          <p:spPr bwMode="auto">
            <a:xfrm>
              <a:off x="480" y="1488"/>
              <a:ext cx="192" cy="161"/>
            </a:xfrm>
            <a:prstGeom prst="rect">
              <a:avLst/>
            </a:prstGeom>
            <a:noFill/>
            <a:ln w="9525">
              <a:noFill/>
              <a:miter lim="800000"/>
              <a:headEnd/>
              <a:tailEnd/>
            </a:ln>
          </p:spPr>
        </p:pic>
      </p:grpSp>
      <p:grpSp>
        <p:nvGrpSpPr>
          <p:cNvPr id="3" name="Group 7"/>
          <p:cNvGrpSpPr/>
          <p:nvPr/>
        </p:nvGrpSpPr>
        <p:grpSpPr bwMode="auto">
          <a:xfrm>
            <a:off x="762000" y="1524003"/>
            <a:ext cx="7707313" cy="2181227"/>
            <a:chOff x="480" y="1488"/>
            <a:chExt cx="4855" cy="1374"/>
          </a:xfrm>
        </p:grpSpPr>
        <p:sp>
          <p:nvSpPr>
            <p:cNvPr id="98312" name="Text Box 8"/>
            <p:cNvSpPr txBox="1">
              <a:spLocks noChangeArrowheads="1"/>
            </p:cNvSpPr>
            <p:nvPr/>
          </p:nvSpPr>
          <p:spPr bwMode="auto">
            <a:xfrm>
              <a:off x="765" y="1563"/>
              <a:ext cx="4570" cy="1299"/>
            </a:xfrm>
            <a:prstGeom prst="rect">
              <a:avLst/>
            </a:prstGeom>
            <a:noFill/>
            <a:ln w="9525">
              <a:noFill/>
              <a:miter lim="800000"/>
            </a:ln>
            <a:effectLst/>
          </p:spPr>
          <p:txBody>
            <a:bodyPr>
              <a:spAutoFit/>
            </a:bodyPr>
            <a:lstStyle/>
            <a:p>
              <a:pPr>
                <a:spcBef>
                  <a:spcPct val="50000"/>
                </a:spcBef>
                <a:defRPr/>
              </a:pPr>
              <a:r>
                <a:rPr lang="zh-CN" altLang="en-US" sz="3200" b="1" dirty="0">
                  <a:effectLst>
                    <a:outerShdw blurRad="38100" dist="38100" dir="2700000" algn="tl">
                      <a:srgbClr val="000000"/>
                    </a:outerShdw>
                  </a:effectLst>
                  <a:latin typeface="Arial" panose="020B0604020202020204" pitchFamily="34" charset="0"/>
                </a:rPr>
                <a:t>科学性原则</a:t>
              </a:r>
              <a:r>
                <a:rPr lang="zh-CN" altLang="en-US" sz="3200" dirty="0">
                  <a:effectLst>
                    <a:outerShdw blurRad="38100" dist="38100" dir="2700000" algn="tl">
                      <a:srgbClr val="000000"/>
                    </a:outerShdw>
                  </a:effectLst>
                  <a:latin typeface="Arial" panose="020B0604020202020204" pitchFamily="34" charset="0"/>
                </a:rPr>
                <a:t>：</a:t>
              </a:r>
              <a:r>
                <a:rPr lang="zh-CN" altLang="en-US" sz="3200" dirty="0">
                  <a:latin typeface="Arial" panose="020B0604020202020204" pitchFamily="34" charset="0"/>
                  <a:ea typeface="华文新魏" panose="02010800040101010101" pitchFamily="2" charset="-122"/>
                </a:rPr>
                <a:t>以事实为依据，不要主观臆想；要有独特见解，一般不能与科学规律相矛盾；具体反映申报者科研思路的清晰度和深刻性</a:t>
              </a:r>
              <a:endParaRPr lang="zh-CN" altLang="en-US" sz="3200" dirty="0">
                <a:latin typeface="Arial" panose="020B0604020202020204" pitchFamily="34" charset="0"/>
                <a:ea typeface="华文新魏" panose="02010800040101010101" pitchFamily="2" charset="-122"/>
              </a:endParaRPr>
            </a:p>
          </p:txBody>
        </p:sp>
        <p:pic>
          <p:nvPicPr>
            <p:cNvPr id="28683" name="Picture 9" descr="icon584"/>
            <p:cNvPicPr>
              <a:picLocks noChangeAspect="1" noChangeArrowheads="1" noCrop="1"/>
            </p:cNvPicPr>
            <p:nvPr/>
          </p:nvPicPr>
          <p:blipFill>
            <a:blip r:embed="rId1"/>
            <a:srcRect/>
            <a:stretch>
              <a:fillRect/>
            </a:stretch>
          </p:blipFill>
          <p:spPr bwMode="auto">
            <a:xfrm>
              <a:off x="480" y="1488"/>
              <a:ext cx="192" cy="161"/>
            </a:xfrm>
            <a:prstGeom prst="rect">
              <a:avLst/>
            </a:prstGeom>
            <a:noFill/>
            <a:ln w="9525">
              <a:noFill/>
              <a:miter lim="800000"/>
              <a:headEnd/>
              <a:tailEnd/>
            </a:ln>
          </p:spPr>
        </p:pic>
      </p:grpSp>
      <p:grpSp>
        <p:nvGrpSpPr>
          <p:cNvPr id="4" name="Group 11"/>
          <p:cNvGrpSpPr/>
          <p:nvPr/>
        </p:nvGrpSpPr>
        <p:grpSpPr bwMode="auto">
          <a:xfrm>
            <a:off x="714348" y="3714753"/>
            <a:ext cx="7612063" cy="2062164"/>
            <a:chOff x="480" y="1302"/>
            <a:chExt cx="4795" cy="1299"/>
          </a:xfrm>
        </p:grpSpPr>
        <p:sp>
          <p:nvSpPr>
            <p:cNvPr id="98316" name="Text Box 12"/>
            <p:cNvSpPr txBox="1">
              <a:spLocks noChangeArrowheads="1"/>
            </p:cNvSpPr>
            <p:nvPr/>
          </p:nvSpPr>
          <p:spPr bwMode="auto">
            <a:xfrm>
              <a:off x="705" y="1302"/>
              <a:ext cx="4570" cy="1299"/>
            </a:xfrm>
            <a:prstGeom prst="rect">
              <a:avLst/>
            </a:prstGeom>
            <a:noFill/>
            <a:ln w="9525">
              <a:noFill/>
              <a:miter lim="800000"/>
            </a:ln>
            <a:effectLst/>
          </p:spPr>
          <p:txBody>
            <a:bodyPr>
              <a:spAutoFit/>
            </a:bodyPr>
            <a:lstStyle/>
            <a:p>
              <a:pPr>
                <a:spcBef>
                  <a:spcPct val="50000"/>
                </a:spcBef>
                <a:defRPr/>
              </a:pPr>
              <a:r>
                <a:rPr lang="zh-CN" altLang="en-US" sz="3200" b="1" dirty="0">
                  <a:effectLst>
                    <a:outerShdw blurRad="38100" dist="38100" dir="2700000" algn="tl">
                      <a:srgbClr val="000000"/>
                    </a:outerShdw>
                  </a:effectLst>
                  <a:latin typeface="Arial" panose="020B0604020202020204" pitchFamily="34" charset="0"/>
                </a:rPr>
                <a:t>可行性原则</a:t>
              </a:r>
              <a:r>
                <a:rPr lang="zh-CN" altLang="en-US" sz="3200" dirty="0">
                  <a:effectLst>
                    <a:outerShdw blurRad="38100" dist="38100" dir="2700000" algn="tl">
                      <a:srgbClr val="000000"/>
                    </a:outerShdw>
                  </a:effectLst>
                  <a:latin typeface="Arial" panose="020B0604020202020204" pitchFamily="34" charset="0"/>
                </a:rPr>
                <a:t>：</a:t>
              </a:r>
              <a:r>
                <a:rPr lang="zh-CN" altLang="en-US" sz="3200" dirty="0">
                  <a:ea typeface="华文新魏" panose="02010800040101010101" pitchFamily="2" charset="-122"/>
                </a:rPr>
                <a:t>申报者资历与科研能力；有一定的前期工作；课题组成员组合合理；工作条件和时间有保证；在研课题不超过</a:t>
              </a:r>
              <a:r>
                <a:rPr lang="en-US" altLang="zh-CN" sz="3200" dirty="0">
                  <a:ea typeface="华文新魏" panose="02010800040101010101" pitchFamily="2" charset="-122"/>
                </a:rPr>
                <a:t>2</a:t>
              </a:r>
              <a:r>
                <a:rPr lang="zh-CN" altLang="en-US" sz="3200" dirty="0">
                  <a:ea typeface="华文新魏" panose="02010800040101010101" pitchFamily="2" charset="-122"/>
                </a:rPr>
                <a:t>项</a:t>
              </a:r>
              <a:endParaRPr lang="zh-CN" altLang="en-US" sz="3200" dirty="0">
                <a:ea typeface="华文新魏" panose="02010800040101010101" pitchFamily="2" charset="-122"/>
              </a:endParaRPr>
            </a:p>
          </p:txBody>
        </p:sp>
        <p:pic>
          <p:nvPicPr>
            <p:cNvPr id="28681" name="Picture 13" descr="icon584"/>
            <p:cNvPicPr>
              <a:picLocks noChangeAspect="1" noChangeArrowheads="1" noCrop="1"/>
            </p:cNvPicPr>
            <p:nvPr/>
          </p:nvPicPr>
          <p:blipFill>
            <a:blip r:embed="rId1"/>
            <a:srcRect/>
            <a:stretch>
              <a:fillRect/>
            </a:stretch>
          </p:blipFill>
          <p:spPr bwMode="auto">
            <a:xfrm>
              <a:off x="480" y="1488"/>
              <a:ext cx="192" cy="161"/>
            </a:xfrm>
            <a:prstGeom prst="rect">
              <a:avLst/>
            </a:prstGeom>
            <a:noFill/>
            <a:ln w="9525">
              <a:noFill/>
              <a:miter lim="800000"/>
              <a:headEnd/>
              <a:tailEnd/>
            </a:ln>
          </p:spPr>
        </p:pic>
      </p:grpSp>
      <p:grpSp>
        <p:nvGrpSpPr>
          <p:cNvPr id="5" name="Group 14"/>
          <p:cNvGrpSpPr/>
          <p:nvPr/>
        </p:nvGrpSpPr>
        <p:grpSpPr bwMode="auto">
          <a:xfrm>
            <a:off x="785786" y="6072207"/>
            <a:ext cx="7712075" cy="479426"/>
            <a:chOff x="480" y="1392"/>
            <a:chExt cx="4858" cy="302"/>
          </a:xfrm>
        </p:grpSpPr>
        <p:sp>
          <p:nvSpPr>
            <p:cNvPr id="98319" name="Text Box 15"/>
            <p:cNvSpPr txBox="1">
              <a:spLocks noChangeArrowheads="1"/>
            </p:cNvSpPr>
            <p:nvPr/>
          </p:nvSpPr>
          <p:spPr bwMode="auto">
            <a:xfrm>
              <a:off x="768" y="1392"/>
              <a:ext cx="4570" cy="302"/>
            </a:xfrm>
            <a:prstGeom prst="rect">
              <a:avLst/>
            </a:prstGeom>
            <a:noFill/>
            <a:ln w="9525">
              <a:noFill/>
              <a:miter lim="800000"/>
            </a:ln>
            <a:effectLst/>
          </p:spPr>
          <p:txBody>
            <a:bodyPr>
              <a:spAutoFit/>
            </a:bodyPr>
            <a:lstStyle/>
            <a:p>
              <a:pPr algn="just">
                <a:lnSpc>
                  <a:spcPct val="90000"/>
                </a:lnSpc>
                <a:spcBef>
                  <a:spcPct val="20000"/>
                </a:spcBef>
                <a:defRPr/>
              </a:pPr>
              <a:r>
                <a:rPr lang="zh-CN" altLang="en-US" sz="2800" b="1" dirty="0">
                  <a:effectLst>
                    <a:outerShdw blurRad="38100" dist="38100" dir="2700000" algn="tl">
                      <a:srgbClr val="000000"/>
                    </a:outerShdw>
                  </a:effectLst>
                  <a:latin typeface="Arial" panose="020B0604020202020204" pitchFamily="34" charset="0"/>
                </a:rPr>
                <a:t>效益性原则：</a:t>
              </a:r>
              <a:r>
                <a:rPr lang="zh-CN" altLang="en-US" sz="2800" dirty="0" smtClean="0">
                  <a:latin typeface="Arial" panose="020B0604020202020204" pitchFamily="34" charset="0"/>
                  <a:ea typeface="华文新魏" panose="02010800040101010101" pitchFamily="2" charset="-122"/>
                </a:rPr>
                <a:t>具有社会效益</a:t>
              </a:r>
              <a:r>
                <a:rPr lang="zh-CN" altLang="en-US" sz="2800" dirty="0">
                  <a:latin typeface="Arial" panose="020B0604020202020204" pitchFamily="34" charset="0"/>
                  <a:ea typeface="华文新魏" panose="02010800040101010101" pitchFamily="2" charset="-122"/>
                </a:rPr>
                <a:t>的可预见性成果</a:t>
              </a:r>
              <a:endParaRPr lang="zh-CN" altLang="en-US" sz="2800" b="1" dirty="0">
                <a:ea typeface="华文新魏" panose="02010800040101010101" pitchFamily="2" charset="-122"/>
                <a:sym typeface="Monotype Sorts" pitchFamily="2" charset="2"/>
              </a:endParaRPr>
            </a:p>
          </p:txBody>
        </p:sp>
        <p:pic>
          <p:nvPicPr>
            <p:cNvPr id="28679" name="Picture 16" descr="icon584"/>
            <p:cNvPicPr>
              <a:picLocks noChangeAspect="1" noChangeArrowheads="1" noCrop="1"/>
            </p:cNvPicPr>
            <p:nvPr/>
          </p:nvPicPr>
          <p:blipFill>
            <a:blip r:embed="rId1"/>
            <a:srcRect/>
            <a:stretch>
              <a:fillRect/>
            </a:stretch>
          </p:blipFill>
          <p:spPr bwMode="auto">
            <a:xfrm>
              <a:off x="480" y="1488"/>
              <a:ext cx="192" cy="161"/>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out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out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ctrTitle"/>
          </p:nvPr>
        </p:nvSpPr>
        <p:spPr>
          <a:xfrm>
            <a:off x="685800" y="609600"/>
            <a:ext cx="5029200" cy="1143000"/>
          </a:xfrm>
        </p:spPr>
        <p:txBody>
          <a:bodyPr/>
          <a:lstStyle/>
          <a:p>
            <a:pPr algn="l" eaLnBrk="1" hangingPunct="1">
              <a:defRPr/>
            </a:pPr>
            <a:r>
              <a:rPr lang="en-US" altLang="zh-CN" dirty="0" smtClean="0">
                <a:effectLst>
                  <a:outerShdw blurRad="38100" dist="38100" dir="2700000" algn="tl">
                    <a:srgbClr val="000000"/>
                  </a:outerShdw>
                </a:effectLst>
                <a:latin typeface="华文新魏" panose="02010800040101010101" pitchFamily="2" charset="-122"/>
                <a:ea typeface="华文新魏" panose="02010800040101010101" pitchFamily="2" charset="-122"/>
              </a:rPr>
              <a:t>       </a:t>
            </a:r>
            <a:r>
              <a:rPr lang="zh-CN" altLang="en-US" b="1" dirty="0" smtClean="0">
                <a:effectLst>
                  <a:outerShdw blurRad="38100" dist="38100" dir="2700000" algn="tl">
                    <a:srgbClr val="000000"/>
                  </a:outerShdw>
                </a:effectLst>
                <a:latin typeface="华文新魏" panose="02010800040101010101" pitchFamily="2" charset="-122"/>
                <a:ea typeface="华文新魏" panose="02010800040101010101" pitchFamily="2" charset="-122"/>
              </a:rPr>
              <a:t>选题程序</a:t>
            </a:r>
            <a:endParaRPr lang="zh-CN" altLang="en-US" b="1" dirty="0" smtClean="0">
              <a:effectLst>
                <a:outerShdw blurRad="38100" dist="38100" dir="2700000" algn="tl">
                  <a:srgbClr val="000000"/>
                </a:outerShdw>
              </a:effectLst>
              <a:latin typeface="华文新魏" panose="02010800040101010101" pitchFamily="2" charset="-122"/>
              <a:ea typeface="华文新魏" panose="02010800040101010101" pitchFamily="2" charset="-122"/>
            </a:endParaRPr>
          </a:p>
        </p:txBody>
      </p:sp>
      <p:sp>
        <p:nvSpPr>
          <p:cNvPr id="99338" name="Text Box 10"/>
          <p:cNvSpPr txBox="1">
            <a:spLocks noChangeArrowheads="1"/>
          </p:cNvSpPr>
          <p:nvPr/>
        </p:nvSpPr>
        <p:spPr bwMode="auto">
          <a:xfrm>
            <a:off x="762000" y="1728788"/>
            <a:ext cx="6340197" cy="584775"/>
          </a:xfrm>
          <a:prstGeom prst="rect">
            <a:avLst/>
          </a:prstGeom>
          <a:noFill/>
          <a:ln w="9525">
            <a:noFill/>
            <a:miter lim="800000"/>
          </a:ln>
          <a:effectLst/>
        </p:spPr>
        <p:txBody>
          <a:bodyPr wrap="none">
            <a:spAutoFit/>
          </a:bodyPr>
          <a:lstStyle/>
          <a:p>
            <a:pPr>
              <a:defRPr/>
            </a:pPr>
            <a:r>
              <a:rPr lang="zh-CN" altLang="en-US" sz="3200" dirty="0">
                <a:solidFill>
                  <a:srgbClr val="CC0099"/>
                </a:solidFill>
                <a:effectLst>
                  <a:outerShdw blurRad="38100" dist="38100" dir="2700000" algn="tl">
                    <a:srgbClr val="000000"/>
                  </a:outerShdw>
                </a:effectLst>
                <a:ea typeface="楷体_GB2312" panose="02010609030101010101" pitchFamily="49" charset="-122"/>
              </a:rPr>
              <a:t>个人进行科研选题时一般程序包括</a:t>
            </a:r>
            <a:endParaRPr lang="zh-CN" altLang="en-US" sz="3200" dirty="0">
              <a:solidFill>
                <a:srgbClr val="CC0099"/>
              </a:solidFill>
              <a:effectLst>
                <a:outerShdw blurRad="38100" dist="38100" dir="2700000" algn="tl">
                  <a:srgbClr val="000000"/>
                </a:outerShdw>
              </a:effectLst>
              <a:ea typeface="楷体_GB2312" panose="02010609030101010101" pitchFamily="49" charset="-122"/>
            </a:endParaRPr>
          </a:p>
        </p:txBody>
      </p:sp>
      <p:grpSp>
        <p:nvGrpSpPr>
          <p:cNvPr id="2" name="Group 15"/>
          <p:cNvGrpSpPr/>
          <p:nvPr/>
        </p:nvGrpSpPr>
        <p:grpSpPr bwMode="auto">
          <a:xfrm>
            <a:off x="1447800" y="2590800"/>
            <a:ext cx="5105400" cy="641350"/>
            <a:chOff x="240" y="480"/>
            <a:chExt cx="2976" cy="404"/>
          </a:xfrm>
        </p:grpSpPr>
        <p:sp>
          <p:nvSpPr>
            <p:cNvPr id="99344" name="Text Box 16"/>
            <p:cNvSpPr txBox="1">
              <a:spLocks noChangeArrowheads="1"/>
            </p:cNvSpPr>
            <p:nvPr/>
          </p:nvSpPr>
          <p:spPr bwMode="auto">
            <a:xfrm>
              <a:off x="528" y="480"/>
              <a:ext cx="2688" cy="404"/>
            </a:xfrm>
            <a:prstGeom prst="rect">
              <a:avLst/>
            </a:prstGeom>
            <a:noFill/>
            <a:ln w="9525">
              <a:noFill/>
              <a:miter lim="800000"/>
            </a:ln>
            <a:effectLst/>
          </p:spPr>
          <p:txBody>
            <a:bodyPr>
              <a:spAutoFit/>
            </a:bodyPr>
            <a:lstStyle/>
            <a:p>
              <a:pPr>
                <a:spcBef>
                  <a:spcPct val="50000"/>
                </a:spcBef>
                <a:defRPr/>
              </a:pPr>
              <a:r>
                <a:rPr lang="zh-CN" altLang="en-US" sz="3600" b="1" dirty="0">
                  <a:effectLst>
                    <a:outerShdw blurRad="38100" dist="38100" dir="2700000" algn="tl">
                      <a:srgbClr val="000000"/>
                    </a:outerShdw>
                  </a:effectLst>
                </a:rPr>
                <a:t>发现问题，提出问题</a:t>
              </a:r>
              <a:endParaRPr lang="zh-CN" altLang="en-US" sz="3600" b="1" dirty="0">
                <a:effectLst>
                  <a:outerShdw blurRad="38100" dist="38100" dir="2700000" algn="tl">
                    <a:srgbClr val="000000"/>
                  </a:outerShdw>
                </a:effectLst>
              </a:endParaRPr>
            </a:p>
          </p:txBody>
        </p:sp>
        <p:pic>
          <p:nvPicPr>
            <p:cNvPr id="29708" name="Picture 17" descr="gif129"/>
            <p:cNvPicPr>
              <a:picLocks noChangeAspect="1" noChangeArrowheads="1" noCrop="1"/>
            </p:cNvPicPr>
            <p:nvPr/>
          </p:nvPicPr>
          <p:blipFill>
            <a:blip r:embed="rId1"/>
            <a:srcRect/>
            <a:stretch>
              <a:fillRect/>
            </a:stretch>
          </p:blipFill>
          <p:spPr bwMode="auto">
            <a:xfrm>
              <a:off x="240" y="624"/>
              <a:ext cx="238" cy="216"/>
            </a:xfrm>
            <a:prstGeom prst="rect">
              <a:avLst/>
            </a:prstGeom>
            <a:noFill/>
            <a:ln w="9525">
              <a:noFill/>
              <a:miter lim="800000"/>
              <a:headEnd/>
              <a:tailEnd/>
            </a:ln>
          </p:spPr>
        </p:pic>
      </p:grpSp>
      <p:grpSp>
        <p:nvGrpSpPr>
          <p:cNvPr id="3" name="Group 18"/>
          <p:cNvGrpSpPr/>
          <p:nvPr/>
        </p:nvGrpSpPr>
        <p:grpSpPr bwMode="auto">
          <a:xfrm>
            <a:off x="1447800" y="3505200"/>
            <a:ext cx="5257800" cy="641350"/>
            <a:chOff x="240" y="480"/>
            <a:chExt cx="2976" cy="404"/>
          </a:xfrm>
        </p:grpSpPr>
        <p:sp>
          <p:nvSpPr>
            <p:cNvPr id="99347" name="Text Box 19"/>
            <p:cNvSpPr txBox="1">
              <a:spLocks noChangeArrowheads="1"/>
            </p:cNvSpPr>
            <p:nvPr/>
          </p:nvSpPr>
          <p:spPr bwMode="auto">
            <a:xfrm>
              <a:off x="528" y="480"/>
              <a:ext cx="2688" cy="404"/>
            </a:xfrm>
            <a:prstGeom prst="rect">
              <a:avLst/>
            </a:prstGeom>
            <a:noFill/>
            <a:ln w="9525">
              <a:noFill/>
              <a:miter lim="800000"/>
            </a:ln>
            <a:effectLst/>
          </p:spPr>
          <p:txBody>
            <a:bodyPr>
              <a:spAutoFit/>
            </a:bodyPr>
            <a:lstStyle/>
            <a:p>
              <a:pPr>
                <a:spcBef>
                  <a:spcPct val="50000"/>
                </a:spcBef>
                <a:defRPr/>
              </a:pPr>
              <a:r>
                <a:rPr lang="zh-CN" altLang="en-US" sz="3600" b="1" dirty="0">
                  <a:effectLst>
                    <a:outerShdw blurRad="38100" dist="38100" dir="2700000" algn="tl">
                      <a:srgbClr val="000000"/>
                    </a:outerShdw>
                  </a:effectLst>
                </a:rPr>
                <a:t>查阅文献，深化认识</a:t>
              </a:r>
              <a:endParaRPr lang="zh-CN" altLang="en-US" sz="3600" b="1" dirty="0">
                <a:effectLst>
                  <a:outerShdw blurRad="38100" dist="38100" dir="2700000" algn="tl">
                    <a:srgbClr val="000000"/>
                  </a:outerShdw>
                </a:effectLst>
              </a:endParaRPr>
            </a:p>
          </p:txBody>
        </p:sp>
        <p:pic>
          <p:nvPicPr>
            <p:cNvPr id="29706" name="Picture 20" descr="gif129"/>
            <p:cNvPicPr>
              <a:picLocks noChangeAspect="1" noChangeArrowheads="1" noCrop="1"/>
            </p:cNvPicPr>
            <p:nvPr/>
          </p:nvPicPr>
          <p:blipFill>
            <a:blip r:embed="rId1"/>
            <a:srcRect/>
            <a:stretch>
              <a:fillRect/>
            </a:stretch>
          </p:blipFill>
          <p:spPr bwMode="auto">
            <a:xfrm>
              <a:off x="240" y="624"/>
              <a:ext cx="238" cy="216"/>
            </a:xfrm>
            <a:prstGeom prst="rect">
              <a:avLst/>
            </a:prstGeom>
            <a:noFill/>
            <a:ln w="9525">
              <a:noFill/>
              <a:miter lim="800000"/>
              <a:headEnd/>
              <a:tailEnd/>
            </a:ln>
          </p:spPr>
        </p:pic>
      </p:grpSp>
      <p:grpSp>
        <p:nvGrpSpPr>
          <p:cNvPr id="4" name="Group 21"/>
          <p:cNvGrpSpPr/>
          <p:nvPr/>
        </p:nvGrpSpPr>
        <p:grpSpPr bwMode="auto">
          <a:xfrm>
            <a:off x="1447800" y="4572000"/>
            <a:ext cx="5334000" cy="641350"/>
            <a:chOff x="240" y="480"/>
            <a:chExt cx="2976" cy="404"/>
          </a:xfrm>
        </p:grpSpPr>
        <p:sp>
          <p:nvSpPr>
            <p:cNvPr id="99350" name="Text Box 22"/>
            <p:cNvSpPr txBox="1">
              <a:spLocks noChangeArrowheads="1"/>
            </p:cNvSpPr>
            <p:nvPr/>
          </p:nvSpPr>
          <p:spPr bwMode="auto">
            <a:xfrm>
              <a:off x="528" y="480"/>
              <a:ext cx="2688" cy="404"/>
            </a:xfrm>
            <a:prstGeom prst="rect">
              <a:avLst/>
            </a:prstGeom>
            <a:noFill/>
            <a:ln w="9525">
              <a:noFill/>
              <a:miter lim="800000"/>
            </a:ln>
            <a:effectLst/>
          </p:spPr>
          <p:txBody>
            <a:bodyPr>
              <a:spAutoFit/>
            </a:bodyPr>
            <a:lstStyle/>
            <a:p>
              <a:pPr>
                <a:spcBef>
                  <a:spcPct val="50000"/>
                </a:spcBef>
                <a:defRPr/>
              </a:pPr>
              <a:r>
                <a:rPr lang="zh-CN" altLang="en-US" sz="3600" b="1" dirty="0">
                  <a:solidFill>
                    <a:srgbClr val="FF0000"/>
                  </a:solidFill>
                  <a:effectLst>
                    <a:outerShdw blurRad="38100" dist="38100" dir="2700000" algn="tl">
                      <a:srgbClr val="000000"/>
                    </a:outerShdw>
                  </a:effectLst>
                </a:rPr>
                <a:t>形成假说，确定选题</a:t>
              </a:r>
              <a:endParaRPr lang="zh-CN" altLang="en-US" sz="3600" b="1" dirty="0">
                <a:solidFill>
                  <a:srgbClr val="FF0000"/>
                </a:solidFill>
                <a:effectLst>
                  <a:outerShdw blurRad="38100" dist="38100" dir="2700000" algn="tl">
                    <a:srgbClr val="000000"/>
                  </a:outerShdw>
                </a:effectLst>
              </a:endParaRPr>
            </a:p>
          </p:txBody>
        </p:sp>
        <p:pic>
          <p:nvPicPr>
            <p:cNvPr id="29704" name="Picture 23" descr="gif129"/>
            <p:cNvPicPr>
              <a:picLocks noChangeAspect="1" noChangeArrowheads="1" noCrop="1"/>
            </p:cNvPicPr>
            <p:nvPr/>
          </p:nvPicPr>
          <p:blipFill>
            <a:blip r:embed="rId1"/>
            <a:srcRect/>
            <a:stretch>
              <a:fillRect/>
            </a:stretch>
          </p:blipFill>
          <p:spPr bwMode="auto">
            <a:xfrm>
              <a:off x="240" y="624"/>
              <a:ext cx="238" cy="216"/>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323850" y="319088"/>
            <a:ext cx="8496300" cy="1109648"/>
          </a:xfrm>
        </p:spPr>
        <p:txBody>
          <a:bodyPr>
            <a:normAutofit/>
          </a:bodyPr>
          <a:lstStyle/>
          <a:p>
            <a:r>
              <a:rPr lang="zh-CN" altLang="en-US" sz="3600" dirty="0" smtClean="0">
                <a:latin typeface="黑体" panose="02010600030101010101" pitchFamily="2" charset="-122"/>
                <a:ea typeface="黑体" panose="02010600030101010101" pitchFamily="2" charset="-122"/>
              </a:rPr>
              <a:t>要由问题逐步浓缩为课题</a:t>
            </a:r>
            <a:endParaRPr lang="zh-CN" altLang="en-US" sz="3600" dirty="0" smtClean="0">
              <a:latin typeface="黑体" panose="02010600030101010101" pitchFamily="2" charset="-122"/>
              <a:ea typeface="黑体" panose="02010600030101010101" pitchFamily="2" charset="-122"/>
            </a:endParaRPr>
          </a:p>
        </p:txBody>
      </p:sp>
      <p:sp>
        <p:nvSpPr>
          <p:cNvPr id="49155" name="Rectangle 3"/>
          <p:cNvSpPr>
            <a:spLocks noGrp="1" noChangeArrowheads="1"/>
          </p:cNvSpPr>
          <p:nvPr>
            <p:ph type="body" sz="half" idx="4294967295"/>
          </p:nvPr>
        </p:nvSpPr>
        <p:spPr>
          <a:xfrm>
            <a:off x="457200" y="1412875"/>
            <a:ext cx="4038600" cy="5097463"/>
          </a:xfrm>
        </p:spPr>
        <p:txBody>
          <a:bodyPr/>
          <a:lstStyle/>
          <a:p>
            <a:r>
              <a:rPr lang="en-US" altLang="zh-CN" sz="2800" smtClean="0">
                <a:latin typeface="黑体" panose="02010600030101010101" pitchFamily="2" charset="-122"/>
                <a:ea typeface="黑体" panose="02010600030101010101" pitchFamily="2" charset="-122"/>
              </a:rPr>
              <a:t>1.</a:t>
            </a:r>
            <a:r>
              <a:rPr lang="zh-CN" altLang="en-US" sz="2800" smtClean="0">
                <a:latin typeface="黑体" panose="02010600030101010101" pitchFamily="2" charset="-122"/>
                <a:ea typeface="黑体" panose="02010600030101010101" pitchFamily="2" charset="-122"/>
              </a:rPr>
              <a:t>课题的概念</a:t>
            </a:r>
            <a:endParaRPr lang="zh-CN" altLang="en-US" sz="2800" smtClean="0">
              <a:latin typeface="黑体" panose="02010600030101010101" pitchFamily="2" charset="-122"/>
              <a:ea typeface="黑体" panose="02010600030101010101" pitchFamily="2" charset="-122"/>
            </a:endParaRPr>
          </a:p>
          <a:p>
            <a:endParaRPr lang="zh-CN" altLang="en-US" sz="2800" smtClean="0">
              <a:latin typeface="黑体" panose="02010600030101010101" pitchFamily="2" charset="-122"/>
              <a:ea typeface="黑体" panose="02010600030101010101" pitchFamily="2" charset="-122"/>
            </a:endParaRPr>
          </a:p>
        </p:txBody>
      </p:sp>
      <p:grpSp>
        <p:nvGrpSpPr>
          <p:cNvPr id="1025" name="组合 1024"/>
          <p:cNvGrpSpPr>
            <a:grpSpLocks noChangeAspect="1"/>
          </p:cNvGrpSpPr>
          <p:nvPr/>
        </p:nvGrpSpPr>
        <p:grpSpPr>
          <a:xfrm>
            <a:off x="539750" y="1341438"/>
            <a:ext cx="7272338" cy="5327650"/>
            <a:chOff x="1538" y="279"/>
            <a:chExt cx="2726" cy="3390"/>
          </a:xfrm>
        </p:grpSpPr>
        <p:sp>
          <p:nvSpPr>
            <p:cNvPr id="1027" name="矩形 1026"/>
            <p:cNvSpPr>
              <a:spLocks noChangeAspect="1" noTextEdit="1"/>
            </p:cNvSpPr>
            <p:nvPr/>
          </p:nvSpPr>
          <p:spPr>
            <a:xfrm>
              <a:off x="1538" y="279"/>
              <a:ext cx="2726" cy="3390"/>
            </a:xfrm>
            <a:prstGeom prst="rect">
              <a:avLst/>
            </a:prstGeom>
            <a:noFill/>
            <a:ln w="9525">
              <a:noFill/>
            </a:ln>
          </p:spPr>
        </p:sp>
        <p:sp>
          <p:nvSpPr>
            <p:cNvPr id="1028" name="_s1028"/>
            <p:cNvSpPr>
              <a:spLocks noTextEdit="1"/>
            </p:cNvSpPr>
            <p:nvPr/>
          </p:nvSpPr>
          <p:spPr>
            <a:xfrm>
              <a:off x="1868" y="1258"/>
              <a:ext cx="1431" cy="1431"/>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3600" y="10800"/>
                  </a:moveTo>
                  <a:arcTo wR="7200" hR="7200" stAng="10800000" swAng="-5400000"/>
                  <a:arcTo wR="7200" hR="7200" stAng="5400000" swAng="-5400000"/>
                  <a:arcTo wR="7200" hR="7200" stAng="0" swAng="-5400000"/>
                  <a:arcTo wR="7200" hR="7200" stAng="-5400000" swAng="-5400000"/>
                  <a:close/>
                </a:path>
              </a:pathLst>
            </a:custGeom>
            <a:solidFill>
              <a:srgbClr val="FFFFFF">
                <a:alpha val="50000"/>
              </a:srgbClr>
            </a:solidFill>
            <a:ln w="76200" cap="flat" cmpd="sng">
              <a:solidFill>
                <a:srgbClr val="0000FF"/>
              </a:solidFill>
              <a:prstDash val="solid"/>
              <a:headEnd type="none" w="med" len="med"/>
              <a:tailEnd type="none" w="med" len="med"/>
            </a:ln>
          </p:spPr>
        </p:sp>
        <p:sp>
          <p:nvSpPr>
            <p:cNvPr id="1029" name="_s1029"/>
            <p:cNvSpPr/>
            <p:nvPr/>
          </p:nvSpPr>
          <p:spPr>
            <a:xfrm>
              <a:off x="3791" y="1337"/>
              <a:ext cx="382" cy="318"/>
            </a:xfrm>
            <a:prstGeom prst="callout2">
              <a:avLst>
                <a:gd name="adj1" fmla="val 22856"/>
                <a:gd name="adj2" fmla="val -7477"/>
                <a:gd name="adj3" fmla="val 22856"/>
                <a:gd name="adj4" fmla="val -15731"/>
                <a:gd name="adj5" fmla="val 200000"/>
                <a:gd name="adj6" fmla="val -159949"/>
              </a:avLst>
            </a:prstGeom>
            <a:noFill/>
            <a:ln w="9525" cap="flat" cmpd="sng">
              <a:solidFill>
                <a:srgbClr val="000000"/>
              </a:solidFill>
              <a:prstDash val="solid"/>
              <a:miter/>
              <a:headEnd type="none" w="med" len="med"/>
              <a:tailEnd type="none" w="med" len="med"/>
            </a:ln>
          </p:spPr>
        </p:sp>
        <p:sp>
          <p:nvSpPr>
            <p:cNvPr id="1030" name="_s1030"/>
            <p:cNvSpPr>
              <a:spLocks noTextEdit="1"/>
            </p:cNvSpPr>
            <p:nvPr/>
          </p:nvSpPr>
          <p:spPr>
            <a:xfrm>
              <a:off x="2106" y="1496"/>
              <a:ext cx="954" cy="954"/>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rgbClr val="FFFFFF">
                <a:alpha val="50000"/>
              </a:srgbClr>
            </a:solidFill>
            <a:ln w="76200" cap="flat" cmpd="sng">
              <a:solidFill>
                <a:srgbClr val="C0504D"/>
              </a:solidFill>
              <a:prstDash val="solid"/>
              <a:headEnd type="none" w="med" len="med"/>
              <a:tailEnd type="none" w="med" len="med"/>
            </a:ln>
          </p:spPr>
        </p:sp>
        <p:sp>
          <p:nvSpPr>
            <p:cNvPr id="1031" name="_s1031"/>
            <p:cNvSpPr/>
            <p:nvPr/>
          </p:nvSpPr>
          <p:spPr>
            <a:xfrm>
              <a:off x="3791" y="1019"/>
              <a:ext cx="382" cy="318"/>
            </a:xfrm>
            <a:prstGeom prst="callout2">
              <a:avLst>
                <a:gd name="adj1" fmla="val 22931"/>
                <a:gd name="adj2" fmla="val -7477"/>
                <a:gd name="adj3" fmla="val 22931"/>
                <a:gd name="adj4" fmla="val -15421"/>
                <a:gd name="adj5" fmla="val 300000"/>
                <a:gd name="adj6" fmla="val -222514"/>
              </a:avLst>
            </a:prstGeom>
            <a:noFill/>
            <a:ln w="9525" cap="flat" cmpd="sng">
              <a:solidFill>
                <a:srgbClr val="000000"/>
              </a:solidFill>
              <a:prstDash val="solid"/>
              <a:miter/>
              <a:headEnd type="none" w="med" len="med"/>
              <a:tailEnd type="none" w="med" len="med"/>
            </a:ln>
          </p:spPr>
        </p:sp>
        <p:sp>
          <p:nvSpPr>
            <p:cNvPr id="1032" name="_s1032"/>
            <p:cNvSpPr>
              <a:spLocks noTextEdit="1"/>
            </p:cNvSpPr>
            <p:nvPr/>
          </p:nvSpPr>
          <p:spPr>
            <a:xfrm>
              <a:off x="2345" y="1735"/>
              <a:ext cx="477" cy="477"/>
            </a:xfrm>
            <a:prstGeom prst="ellipse">
              <a:avLst/>
            </a:prstGeom>
            <a:solidFill>
              <a:srgbClr val="FFFFFF">
                <a:alpha val="50000"/>
              </a:srgbClr>
            </a:solidFill>
            <a:ln w="76200" cap="flat" cmpd="sng">
              <a:solidFill>
                <a:srgbClr val="4F81BD"/>
              </a:solidFill>
              <a:prstDash val="solid"/>
              <a:headEnd type="none" w="med" len="med"/>
              <a:tailEnd type="none" w="med" len="med"/>
            </a:ln>
          </p:spPr>
        </p:sp>
        <p:sp>
          <p:nvSpPr>
            <p:cNvPr id="1033" name="_s1033"/>
            <p:cNvSpPr/>
            <p:nvPr/>
          </p:nvSpPr>
          <p:spPr>
            <a:xfrm>
              <a:off x="3791" y="701"/>
              <a:ext cx="382" cy="318"/>
            </a:xfrm>
            <a:prstGeom prst="callout2">
              <a:avLst>
                <a:gd name="adj1" fmla="val 22856"/>
                <a:gd name="adj2" fmla="val -7477"/>
                <a:gd name="adj3" fmla="val 22856"/>
                <a:gd name="adj4" fmla="val -15889"/>
                <a:gd name="adj5" fmla="val 400000"/>
                <a:gd name="adj6" fmla="val -315968"/>
              </a:avLst>
            </a:prstGeom>
            <a:noFill/>
            <a:ln w="9525" cap="flat" cmpd="sng">
              <a:solidFill>
                <a:srgbClr val="000000"/>
              </a:solidFill>
              <a:prstDash val="solid"/>
              <a:miter/>
              <a:headEnd type="none" w="med" len="med"/>
              <a:tailEnd type="none" w="med" len="med"/>
            </a:ln>
          </p:spPr>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Text Box 4"/>
          <p:cNvSpPr txBox="1">
            <a:spLocks noChangeArrowheads="1"/>
          </p:cNvSpPr>
          <p:nvPr/>
        </p:nvSpPr>
        <p:spPr bwMode="gray">
          <a:xfrm>
            <a:off x="323850" y="260350"/>
            <a:ext cx="8496300" cy="5909310"/>
          </a:xfrm>
          <a:prstGeom prst="rect">
            <a:avLst/>
          </a:prstGeom>
          <a:noFill/>
          <a:ln w="0" algn="ctr">
            <a:noFill/>
            <a:miter lim="800000"/>
          </a:ln>
          <a:effectLst/>
        </p:spPr>
        <p:txBody>
          <a:bodyPr wrap="square">
            <a:spAutoFit/>
          </a:bodyPr>
          <a:lstStyle/>
          <a:p>
            <a:pPr algn="l">
              <a:spcBef>
                <a:spcPct val="50000"/>
              </a:spcBef>
            </a:pPr>
            <a:r>
              <a:rPr lang="zh-CN" altLang="en-US" sz="3200" b="1" dirty="0">
                <a:solidFill>
                  <a:srgbClr val="000000"/>
                </a:solidFill>
              </a:rPr>
              <a:t>教育问题：具体的、个别的教育问题</a:t>
            </a:r>
            <a:endParaRPr lang="zh-CN" altLang="en-US" sz="2800" b="1" dirty="0">
              <a:solidFill>
                <a:srgbClr val="000000"/>
              </a:solidFill>
            </a:endParaRPr>
          </a:p>
          <a:p>
            <a:pPr algn="l">
              <a:spcBef>
                <a:spcPct val="50000"/>
              </a:spcBef>
            </a:pPr>
            <a:r>
              <a:rPr lang="zh-CN" altLang="en-US" sz="2800" b="1" dirty="0">
                <a:solidFill>
                  <a:srgbClr val="FF6600"/>
                </a:solidFill>
              </a:rPr>
              <a:t>       如：怎样帮助张三同学提高英语成绩</a:t>
            </a:r>
            <a:endParaRPr lang="zh-CN" altLang="en-US" sz="2800" b="1" dirty="0">
              <a:solidFill>
                <a:srgbClr val="FF6600"/>
              </a:solidFill>
            </a:endParaRPr>
          </a:p>
          <a:p>
            <a:pPr algn="l">
              <a:spcBef>
                <a:spcPct val="50000"/>
              </a:spcBef>
            </a:pPr>
            <a:r>
              <a:rPr lang="zh-CN" altLang="en-US" sz="3200" b="1" dirty="0">
                <a:solidFill>
                  <a:srgbClr val="000000"/>
                </a:solidFill>
              </a:rPr>
              <a:t>教育研究问题：有明确的研究方向、但所指范围较为宽泛、研究内容不明确、不具体的教育问题</a:t>
            </a:r>
            <a:endParaRPr lang="zh-CN" altLang="en-US" sz="3200" b="1" dirty="0">
              <a:solidFill>
                <a:srgbClr val="000000"/>
              </a:solidFill>
            </a:endParaRPr>
          </a:p>
          <a:p>
            <a:pPr algn="l">
              <a:spcBef>
                <a:spcPct val="50000"/>
              </a:spcBef>
            </a:pPr>
            <a:r>
              <a:rPr lang="zh-CN" altLang="en-US" sz="2800" b="1" dirty="0">
                <a:solidFill>
                  <a:srgbClr val="FF6600"/>
                </a:solidFill>
                <a:latin typeface="黑体" panose="02010600030101010101" pitchFamily="2" charset="-122"/>
              </a:rPr>
              <a:t>    如：数字化教育资源的建设与应用研究</a:t>
            </a:r>
            <a:endParaRPr lang="zh-CN" altLang="en-US" sz="2800" b="1" dirty="0">
              <a:solidFill>
                <a:srgbClr val="FF6600"/>
              </a:solidFill>
              <a:latin typeface="黑体" panose="02010600030101010101" pitchFamily="2" charset="-122"/>
            </a:endParaRPr>
          </a:p>
          <a:p>
            <a:pPr algn="l">
              <a:spcBef>
                <a:spcPct val="50000"/>
              </a:spcBef>
            </a:pPr>
            <a:r>
              <a:rPr lang="zh-CN" altLang="en-US" sz="3200" b="1" dirty="0">
                <a:solidFill>
                  <a:srgbClr val="000000"/>
                </a:solidFill>
              </a:rPr>
              <a:t>教育研究课题：研究范围明确、内容具体的教育问题</a:t>
            </a:r>
            <a:endParaRPr lang="zh-CN" altLang="en-US" sz="3200" b="1" dirty="0">
              <a:solidFill>
                <a:srgbClr val="000000"/>
              </a:solidFill>
            </a:endParaRPr>
          </a:p>
          <a:p>
            <a:pPr algn="l">
              <a:spcBef>
                <a:spcPct val="50000"/>
              </a:spcBef>
            </a:pPr>
            <a:r>
              <a:rPr lang="zh-CN" altLang="en-US" sz="2800" b="1" dirty="0">
                <a:solidFill>
                  <a:srgbClr val="FF6600"/>
                </a:solidFill>
              </a:rPr>
              <a:t>      如：高一英语重难点分析网络课程的开发与应用研究</a:t>
            </a:r>
            <a:endParaRPr lang="zh-CN" altLang="en-US" sz="2800" b="1" dirty="0">
              <a:solidFill>
                <a:srgbClr val="FF66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normAutofit/>
          </a:bodyPr>
          <a:lstStyle/>
          <a:p>
            <a:r>
              <a:rPr lang="zh-CN" altLang="en-US" b="1" dirty="0" smtClean="0"/>
              <a:t>选题及注意事项</a:t>
            </a:r>
            <a:endParaRPr lang="zh-CN" altLang="en-US" b="1" dirty="0"/>
          </a:p>
        </p:txBody>
      </p:sp>
      <p:sp>
        <p:nvSpPr>
          <p:cNvPr id="165891" name="Rectangle 3"/>
          <p:cNvSpPr>
            <a:spLocks noGrp="1" noChangeArrowheads="1"/>
          </p:cNvSpPr>
          <p:nvPr>
            <p:ph type="body" idx="1"/>
          </p:nvPr>
        </p:nvSpPr>
        <p:spPr>
          <a:xfrm>
            <a:off x="457200" y="1428736"/>
            <a:ext cx="8229600" cy="4697427"/>
          </a:xfrm>
        </p:spPr>
        <p:txBody>
          <a:bodyPr>
            <a:noAutofit/>
          </a:bodyPr>
          <a:lstStyle/>
          <a:p>
            <a:pPr>
              <a:lnSpc>
                <a:spcPct val="80000"/>
              </a:lnSpc>
            </a:pPr>
            <a:r>
              <a:rPr lang="zh-CN" altLang="en-US" sz="3600" b="1" dirty="0" smtClean="0"/>
              <a:t>新颖</a:t>
            </a:r>
            <a:r>
              <a:rPr lang="zh-CN" altLang="en-US" sz="3600" b="1" dirty="0"/>
              <a:t>性 </a:t>
            </a:r>
            <a:endParaRPr lang="zh-CN" altLang="en-US" sz="3600" b="1" dirty="0"/>
          </a:p>
          <a:p>
            <a:pPr>
              <a:lnSpc>
                <a:spcPct val="80000"/>
              </a:lnSpc>
            </a:pPr>
            <a:r>
              <a:rPr lang="zh-CN" altLang="en-US" sz="3600" b="1" dirty="0" smtClean="0"/>
              <a:t>题目</a:t>
            </a:r>
            <a:r>
              <a:rPr lang="zh-CN" altLang="en-US" sz="3600" b="1" dirty="0"/>
              <a:t>要尽可能的表达研究内容 </a:t>
            </a:r>
            <a:endParaRPr lang="zh-CN" altLang="en-US" sz="3600" b="1" dirty="0"/>
          </a:p>
          <a:p>
            <a:pPr>
              <a:lnSpc>
                <a:spcPct val="80000"/>
              </a:lnSpc>
            </a:pPr>
            <a:r>
              <a:rPr lang="zh-CN" altLang="en-US" sz="3600" b="1" dirty="0" smtClean="0"/>
              <a:t>题目</a:t>
            </a:r>
            <a:r>
              <a:rPr lang="zh-CN" altLang="en-US" sz="3600" b="1" dirty="0"/>
              <a:t>所覆盖的范围大小要合适 </a:t>
            </a:r>
            <a:endParaRPr lang="zh-CN" altLang="en-US" sz="3600" b="1" dirty="0"/>
          </a:p>
          <a:p>
            <a:pPr>
              <a:lnSpc>
                <a:spcPct val="80000"/>
              </a:lnSpc>
            </a:pPr>
            <a:r>
              <a:rPr lang="zh-CN" altLang="en-US" sz="3600" b="1" dirty="0" smtClean="0"/>
              <a:t>避免</a:t>
            </a:r>
            <a:r>
              <a:rPr lang="zh-CN" altLang="en-US" sz="3600" b="1" dirty="0"/>
              <a:t>重复 </a:t>
            </a:r>
            <a:endParaRPr lang="zh-CN" altLang="en-US" sz="3600" b="1" dirty="0"/>
          </a:p>
          <a:p>
            <a:pPr>
              <a:lnSpc>
                <a:spcPct val="80000"/>
              </a:lnSpc>
            </a:pPr>
            <a:r>
              <a:rPr lang="zh-CN" altLang="en-US" sz="3600" b="1" dirty="0" smtClean="0"/>
              <a:t>能</a:t>
            </a:r>
            <a:r>
              <a:rPr lang="zh-CN" altLang="en-US" sz="3600" b="1" dirty="0"/>
              <a:t>反映自身优势 </a:t>
            </a:r>
            <a:endParaRPr lang="zh-CN" altLang="en-US" sz="3600" b="1" dirty="0"/>
          </a:p>
          <a:p>
            <a:pPr>
              <a:lnSpc>
                <a:spcPct val="80000"/>
              </a:lnSpc>
            </a:pPr>
            <a:r>
              <a:rPr lang="zh-CN" altLang="en-US" sz="3600" b="1" dirty="0" smtClean="0"/>
              <a:t>能够</a:t>
            </a:r>
            <a:r>
              <a:rPr lang="zh-CN" altLang="en-US" sz="3600" b="1" dirty="0"/>
              <a:t>拓宽研究思路和领域 </a:t>
            </a:r>
            <a:endParaRPr lang="zh-CN" altLang="en-US" sz="3600" b="1" dirty="0"/>
          </a:p>
          <a:p>
            <a:pPr>
              <a:lnSpc>
                <a:spcPct val="80000"/>
              </a:lnSpc>
            </a:pPr>
            <a:r>
              <a:rPr lang="zh-CN" altLang="en-US" sz="3600" b="1" dirty="0" smtClean="0"/>
              <a:t>能</a:t>
            </a:r>
            <a:r>
              <a:rPr lang="zh-CN" altLang="en-US" sz="3600" b="1" dirty="0"/>
              <a:t>反映学科思想和境界 </a:t>
            </a:r>
            <a:endParaRPr lang="zh-CN" altLang="en-US" sz="3600" b="1" dirty="0"/>
          </a:p>
          <a:p>
            <a:pPr>
              <a:lnSpc>
                <a:spcPct val="80000"/>
              </a:lnSpc>
            </a:pPr>
            <a:r>
              <a:rPr lang="zh-CN" altLang="en-US" sz="3600" b="1" dirty="0" smtClean="0"/>
              <a:t>题目</a:t>
            </a:r>
            <a:r>
              <a:rPr lang="zh-CN" altLang="en-US" sz="3600" b="1" dirty="0"/>
              <a:t>字数不宜过多 </a:t>
            </a:r>
            <a:br>
              <a:rPr lang="zh-CN" altLang="en-US" sz="3600" b="1" dirty="0"/>
            </a:br>
            <a:endParaRPr lang="zh-CN" altLang="en-US" sz="36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zh-CN" altLang="en-US" dirty="0" smtClean="0"/>
              <a:t>课题</a:t>
            </a:r>
            <a:r>
              <a:rPr lang="zh-CN" altLang="en-US" dirty="0"/>
              <a:t>名称的三要素</a:t>
            </a:r>
            <a:endParaRPr lang="zh-CN" altLang="en-US" dirty="0"/>
          </a:p>
        </p:txBody>
      </p:sp>
      <p:sp>
        <p:nvSpPr>
          <p:cNvPr id="97283" name="Rectangle 3"/>
          <p:cNvSpPr>
            <a:spLocks noGrp="1" noChangeArrowheads="1"/>
          </p:cNvSpPr>
          <p:nvPr>
            <p:ph type="body" idx="1"/>
          </p:nvPr>
        </p:nvSpPr>
        <p:spPr>
          <a:xfrm>
            <a:off x="500034" y="1285860"/>
            <a:ext cx="8229600" cy="5286412"/>
          </a:xfrm>
        </p:spPr>
        <p:txBody>
          <a:bodyPr>
            <a:noAutofit/>
          </a:bodyPr>
          <a:lstStyle/>
          <a:p>
            <a:pPr>
              <a:buFontTx/>
              <a:buNone/>
            </a:pPr>
            <a:r>
              <a:rPr lang="en-US" altLang="zh-CN" b="1" dirty="0"/>
              <a:t>  </a:t>
            </a:r>
            <a:r>
              <a:rPr lang="zh-CN" altLang="en-US" b="1" dirty="0"/>
              <a:t>课题名称是课题研究内容最高度的概括。它一般应包括三部分，即</a:t>
            </a:r>
            <a:r>
              <a:rPr lang="zh-CN" altLang="en-US" b="1" dirty="0" smtClean="0"/>
              <a:t>：研究</a:t>
            </a:r>
            <a:r>
              <a:rPr lang="zh-CN" altLang="en-US" b="1" dirty="0"/>
              <a:t>的</a:t>
            </a:r>
            <a:r>
              <a:rPr lang="zh-CN" altLang="en-US" b="1" dirty="0" smtClean="0"/>
              <a:t>对象、研究</a:t>
            </a:r>
            <a:r>
              <a:rPr lang="zh-CN" altLang="en-US" b="1" dirty="0"/>
              <a:t>的</a:t>
            </a:r>
            <a:r>
              <a:rPr lang="zh-CN" altLang="en-US" b="1" dirty="0" smtClean="0"/>
              <a:t>范畴、研究</a:t>
            </a:r>
            <a:r>
              <a:rPr lang="zh-CN" altLang="en-US" b="1" dirty="0"/>
              <a:t>的</a:t>
            </a:r>
            <a:r>
              <a:rPr lang="zh-CN" altLang="en-US" b="1" dirty="0" smtClean="0"/>
              <a:t>方法。例如：</a:t>
            </a:r>
            <a:endParaRPr lang="zh-CN" altLang="en-US" b="1" dirty="0"/>
          </a:p>
          <a:p>
            <a:pPr>
              <a:buFontTx/>
              <a:buNone/>
            </a:pPr>
            <a:r>
              <a:rPr lang="zh-CN" altLang="en-US" b="1" dirty="0"/>
              <a:t>   </a:t>
            </a:r>
            <a:r>
              <a:rPr lang="zh-CN" altLang="en-US" b="1" dirty="0" smtClean="0">
                <a:latin typeface="楷体_GB2312" panose="02010609030101010101" pitchFamily="49" charset="-122"/>
                <a:ea typeface="楷体_GB2312" panose="02010609030101010101" pitchFamily="49" charset="-122"/>
              </a:rPr>
              <a:t>小学不同版数学教材的比较研究</a:t>
            </a:r>
            <a:r>
              <a:rPr lang="zh-CN" altLang="en-US" b="1" dirty="0">
                <a:latin typeface="楷体_GB2312" panose="02010609030101010101" pitchFamily="49" charset="-122"/>
                <a:ea typeface="楷体_GB2312" panose="02010609030101010101" pitchFamily="49" charset="-122"/>
              </a:rPr>
              <a:t>　　　</a:t>
            </a:r>
            <a:endParaRPr lang="zh-CN" altLang="en-US" b="1" dirty="0">
              <a:latin typeface="楷体_GB2312" panose="02010609030101010101" pitchFamily="49" charset="-122"/>
              <a:ea typeface="楷体_GB2312" panose="02010609030101010101" pitchFamily="49" charset="-122"/>
            </a:endParaRPr>
          </a:p>
          <a:p>
            <a:r>
              <a:rPr lang="zh-CN" altLang="en-US" b="1" dirty="0" smtClean="0">
                <a:latin typeface="楷体_GB2312" panose="02010609030101010101" pitchFamily="49" charset="-122"/>
                <a:ea typeface="楷体_GB2312" panose="02010609030101010101" pitchFamily="49" charset="-122"/>
              </a:rPr>
              <a:t>某县高中学生</a:t>
            </a:r>
            <a:r>
              <a:rPr lang="zh-CN" altLang="en-US" b="1" dirty="0">
                <a:latin typeface="楷体_GB2312" panose="02010609030101010101" pitchFamily="49" charset="-122"/>
                <a:ea typeface="楷体_GB2312" panose="02010609030101010101" pitchFamily="49" charset="-122"/>
              </a:rPr>
              <a:t>学习方法现状的调查研究</a:t>
            </a:r>
            <a:endParaRPr lang="zh-CN" altLang="en-US" b="1" dirty="0">
              <a:latin typeface="楷体_GB2312" panose="02010609030101010101" pitchFamily="49" charset="-122"/>
              <a:ea typeface="楷体_GB2312" panose="02010609030101010101" pitchFamily="49" charset="-122"/>
            </a:endParaRPr>
          </a:p>
          <a:p>
            <a:r>
              <a:rPr lang="zh-CN" altLang="en-US" b="1" dirty="0" smtClean="0">
                <a:latin typeface="楷体_GB2312" panose="02010609030101010101" pitchFamily="49" charset="-122"/>
                <a:ea typeface="楷体_GB2312" panose="02010609030101010101" pitchFamily="49" charset="-122"/>
              </a:rPr>
              <a:t>小学校本课程建设及其教学</a:t>
            </a:r>
            <a:r>
              <a:rPr lang="zh-CN" altLang="en-US" b="1" dirty="0">
                <a:latin typeface="楷体_GB2312" panose="02010609030101010101" pitchFamily="49" charset="-122"/>
                <a:ea typeface="楷体_GB2312" panose="02010609030101010101" pitchFamily="49" charset="-122"/>
              </a:rPr>
              <a:t>实效性的</a:t>
            </a:r>
            <a:r>
              <a:rPr lang="zh-CN" altLang="en-US" b="1" dirty="0" smtClean="0">
                <a:latin typeface="楷体_GB2312" panose="02010609030101010101" pitchFamily="49" charset="-122"/>
                <a:ea typeface="楷体_GB2312" panose="02010609030101010101" pitchFamily="49" charset="-122"/>
              </a:rPr>
              <a:t>研究</a:t>
            </a:r>
            <a:r>
              <a:rPr lang="en-US" altLang="zh-CN" b="1" dirty="0" smtClean="0">
                <a:latin typeface="楷体_GB2312" panose="02010609030101010101" pitchFamily="49" charset="-122"/>
                <a:ea typeface="楷体_GB2312" panose="02010609030101010101" pitchFamily="49" charset="-122"/>
              </a:rPr>
              <a:t> </a:t>
            </a:r>
            <a:endParaRPr lang="en-US" altLang="zh-CN" b="1" dirty="0">
              <a:latin typeface="楷体_GB2312" panose="02010609030101010101" pitchFamily="49" charset="-122"/>
              <a:ea typeface="楷体_GB2312" panose="02010609030101010101" pitchFamily="49" charset="-122"/>
            </a:endParaRPr>
          </a:p>
          <a:p>
            <a:pPr>
              <a:buFontTx/>
              <a:buNone/>
            </a:pPr>
            <a:r>
              <a:rPr lang="en-US" altLang="zh-CN" b="1" dirty="0"/>
              <a:t>     </a:t>
            </a:r>
            <a:r>
              <a:rPr lang="zh-CN" altLang="en-US" b="1" dirty="0"/>
              <a:t>但有时课题名称当中并不包含研究方法，原因是所使的方法不止一种，如课题“闽南文化色彩的美育与校园文化建设 ”，只包括课题研究的对象和研究的范畴。 </a:t>
            </a:r>
            <a:endParaRPr lang="zh-CN" alt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body" idx="1"/>
          </p:nvPr>
        </p:nvSpPr>
        <p:spPr>
          <a:xfrm>
            <a:off x="457200" y="1219200"/>
            <a:ext cx="8305800" cy="2209800"/>
          </a:xfrm>
        </p:spPr>
        <p:txBody>
          <a:bodyPr/>
          <a:lstStyle/>
          <a:p>
            <a:pPr>
              <a:lnSpc>
                <a:spcPct val="90000"/>
              </a:lnSpc>
            </a:pPr>
            <a:r>
              <a:rPr lang="zh-CN" altLang="en-US" sz="4000" b="1" dirty="0">
                <a:solidFill>
                  <a:srgbClr val="000000"/>
                </a:solidFill>
                <a:effectLst>
                  <a:outerShdw blurRad="38100" dist="38100" dir="2700000" algn="tl">
                    <a:srgbClr val="C0C0C0"/>
                  </a:outerShdw>
                </a:effectLst>
                <a:ea typeface="楷体_GB2312" panose="02010609030101010101" pitchFamily="49" charset="-122"/>
              </a:rPr>
              <a:t>题目表述应－</a:t>
            </a:r>
            <a:endParaRPr lang="zh-CN" altLang="en-US" sz="4000" b="1" dirty="0">
              <a:solidFill>
                <a:srgbClr val="000000"/>
              </a:solidFill>
              <a:effectLst>
                <a:outerShdw blurRad="38100" dist="38100" dir="2700000" algn="tl">
                  <a:srgbClr val="C0C0C0"/>
                </a:outerShdw>
              </a:effectLst>
              <a:ea typeface="楷体_GB2312" panose="02010609030101010101" pitchFamily="49" charset="-122"/>
            </a:endParaRPr>
          </a:p>
          <a:p>
            <a:pPr lvl="1">
              <a:lnSpc>
                <a:spcPct val="90000"/>
              </a:lnSpc>
              <a:buFontTx/>
              <a:buNone/>
            </a:pPr>
            <a:r>
              <a:rPr lang="zh-CN" altLang="en-US" sz="3600" b="1" dirty="0">
                <a:solidFill>
                  <a:srgbClr val="FF0000"/>
                </a:solidFill>
                <a:effectLst>
                  <a:outerShdw blurRad="38100" dist="38100" dir="2700000" algn="tl">
                    <a:srgbClr val="C0C0C0"/>
                  </a:outerShdw>
                </a:effectLst>
                <a:ea typeface="华文行楷" panose="02010800040101010101" pitchFamily="2" charset="-122"/>
              </a:rPr>
              <a:t>简明、具体、新颖、醒目</a:t>
            </a:r>
            <a:endParaRPr lang="zh-CN" altLang="en-US" sz="3600" b="1" dirty="0">
              <a:solidFill>
                <a:srgbClr val="FF0000"/>
              </a:solidFill>
              <a:effectLst>
                <a:outerShdw blurRad="38100" dist="38100" dir="2700000" algn="tl">
                  <a:srgbClr val="C0C0C0"/>
                </a:outerShdw>
              </a:effectLst>
              <a:ea typeface="华文行楷" panose="02010800040101010101" pitchFamily="2" charset="-122"/>
            </a:endParaRPr>
          </a:p>
          <a:p>
            <a:pPr>
              <a:lnSpc>
                <a:spcPct val="90000"/>
              </a:lnSpc>
            </a:pPr>
            <a:r>
              <a:rPr lang="zh-CN" altLang="en-US" sz="4000" b="1" dirty="0">
                <a:solidFill>
                  <a:srgbClr val="000000"/>
                </a:solidFill>
                <a:effectLst>
                  <a:outerShdw blurRad="38100" dist="38100" dir="2700000" algn="tl">
                    <a:srgbClr val="C0C0C0"/>
                  </a:outerShdw>
                </a:effectLst>
                <a:ea typeface="楷体_GB2312" panose="02010609030101010101" pitchFamily="49" charset="-122"/>
              </a:rPr>
              <a:t>尽可能直接或间接反映出－</a:t>
            </a:r>
            <a:endParaRPr lang="zh-CN" altLang="en-US" sz="4000" b="1" dirty="0">
              <a:solidFill>
                <a:srgbClr val="000000"/>
              </a:solidFill>
              <a:effectLst>
                <a:outerShdw blurRad="38100" dist="38100" dir="2700000" algn="tl">
                  <a:srgbClr val="C0C0C0"/>
                </a:outerShdw>
              </a:effectLst>
              <a:ea typeface="楷体_GB2312" panose="02010609030101010101" pitchFamily="49" charset="-122"/>
            </a:endParaRPr>
          </a:p>
        </p:txBody>
      </p:sp>
      <p:sp>
        <p:nvSpPr>
          <p:cNvPr id="171011" name="Text Box 3"/>
          <p:cNvSpPr txBox="1">
            <a:spLocks noChangeArrowheads="1"/>
          </p:cNvSpPr>
          <p:nvPr/>
        </p:nvSpPr>
        <p:spPr bwMode="auto">
          <a:xfrm>
            <a:off x="179388" y="3505200"/>
            <a:ext cx="8736012" cy="579438"/>
          </a:xfrm>
          <a:prstGeom prst="rect">
            <a:avLst/>
          </a:prstGeom>
          <a:noFill/>
          <a:ln w="12700" cap="sq">
            <a:noFill/>
            <a:miter lim="800000"/>
          </a:ln>
          <a:effectLst/>
        </p:spPr>
        <p:txBody>
          <a:bodyPr>
            <a:spAutoFit/>
          </a:bodyPr>
          <a:lstStyle/>
          <a:p>
            <a:pPr algn="l">
              <a:lnSpc>
                <a:spcPct val="100000"/>
              </a:lnSpc>
              <a:spcBef>
                <a:spcPct val="50000"/>
              </a:spcBef>
              <a:buFontTx/>
              <a:buNone/>
            </a:pPr>
            <a:r>
              <a:rPr kumimoji="1" lang="zh-CN" altLang="en-US" sz="3200">
                <a:solidFill>
                  <a:srgbClr val="000000"/>
                </a:solidFill>
                <a:effectLst>
                  <a:outerShdw blurRad="38100" dist="38100" dir="2700000" algn="tl">
                    <a:srgbClr val="C0C0C0"/>
                  </a:outerShdw>
                </a:effectLst>
                <a:latin typeface="楷体_GB2312" panose="02010609030101010101" pitchFamily="49" charset="-122"/>
              </a:rPr>
              <a:t>某课程多媒体教学 </a:t>
            </a:r>
            <a:r>
              <a:rPr kumimoji="1" lang="zh-CN" altLang="en-US" sz="2800">
                <a:solidFill>
                  <a:srgbClr val="000000"/>
                </a:solidFill>
                <a:effectLst>
                  <a:outerShdw blurRad="38100" dist="38100" dir="2700000" algn="tl">
                    <a:srgbClr val="C0C0C0"/>
                  </a:outerShdw>
                </a:effectLst>
                <a:latin typeface="楷体_GB2312" panose="02010609030101010101" pitchFamily="49" charset="-122"/>
              </a:rPr>
              <a:t>对</a:t>
            </a:r>
            <a:r>
              <a:rPr kumimoji="1" lang="zh-CN" altLang="en-US" sz="3200">
                <a:solidFill>
                  <a:srgbClr val="000000"/>
                </a:solidFill>
                <a:effectLst>
                  <a:outerShdw blurRad="38100" dist="38100" dir="2700000" algn="tl">
                    <a:srgbClr val="C0C0C0"/>
                  </a:outerShdw>
                </a:effectLst>
                <a:latin typeface="楷体_GB2312" panose="02010609030101010101" pitchFamily="49" charset="-122"/>
              </a:rPr>
              <a:t> 差生  提高成绩的作用</a:t>
            </a:r>
            <a:endParaRPr kumimoji="1" lang="zh-CN" altLang="en-US" sz="4000">
              <a:solidFill>
                <a:srgbClr val="000000"/>
              </a:solidFill>
              <a:effectLst>
                <a:outerShdw blurRad="38100" dist="38100" dir="2700000" algn="tl">
                  <a:srgbClr val="C0C0C0"/>
                </a:outerShdw>
              </a:effectLst>
              <a:latin typeface="楷体_GB2312" panose="02010609030101010101" pitchFamily="49" charset="-122"/>
            </a:endParaRPr>
          </a:p>
        </p:txBody>
      </p:sp>
      <p:sp>
        <p:nvSpPr>
          <p:cNvPr id="171012" name="Text Box 4"/>
          <p:cNvSpPr txBox="1">
            <a:spLocks noChangeArrowheads="1"/>
          </p:cNvSpPr>
          <p:nvPr/>
        </p:nvSpPr>
        <p:spPr bwMode="auto">
          <a:xfrm>
            <a:off x="228600" y="4572000"/>
            <a:ext cx="2743200" cy="519113"/>
          </a:xfrm>
          <a:prstGeom prst="rect">
            <a:avLst/>
          </a:prstGeom>
          <a:solidFill>
            <a:srgbClr val="66FFFF"/>
          </a:solidFill>
          <a:ln w="12700" cap="sq">
            <a:noFill/>
            <a:miter lim="800000"/>
          </a:ln>
          <a:effectLst/>
          <a:scene3d>
            <a:camera prst="legacyObliqueTopRight"/>
            <a:lightRig rig="legacyFlat3" dir="b"/>
          </a:scene3d>
          <a:sp3d extrusionH="430200" prstMaterial="legacyMatte">
            <a:bevelT w="13500" h="13500" prst="angle"/>
            <a:bevelB w="13500" h="13500" prst="angle"/>
            <a:extrusionClr>
              <a:srgbClr val="66FFFF"/>
            </a:extrusionClr>
          </a:sp3d>
        </p:spPr>
        <p:txBody>
          <a:bodyPr>
            <a:spAutoFit/>
            <a:flatTx/>
          </a:bodyPr>
          <a:lstStyle/>
          <a:p>
            <a:pPr algn="l">
              <a:lnSpc>
                <a:spcPct val="100000"/>
              </a:lnSpc>
              <a:spcBef>
                <a:spcPct val="50000"/>
              </a:spcBef>
              <a:buFontTx/>
              <a:buNone/>
            </a:pPr>
            <a:r>
              <a:rPr kumimoji="1" lang="zh-CN" altLang="en-US" sz="280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rPr>
              <a:t>研究因素（问题）</a:t>
            </a:r>
            <a:endParaRPr kumimoji="1" lang="zh-CN" altLang="en-US" sz="280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endParaRPr>
          </a:p>
        </p:txBody>
      </p:sp>
      <p:sp>
        <p:nvSpPr>
          <p:cNvPr id="171013" name="Text Box 5"/>
          <p:cNvSpPr txBox="1">
            <a:spLocks noChangeArrowheads="1"/>
          </p:cNvSpPr>
          <p:nvPr/>
        </p:nvSpPr>
        <p:spPr bwMode="auto">
          <a:xfrm>
            <a:off x="3200400" y="4565650"/>
            <a:ext cx="2819400" cy="523220"/>
          </a:xfrm>
          <a:prstGeom prst="rect">
            <a:avLst/>
          </a:prstGeom>
          <a:solidFill>
            <a:srgbClr val="66FFFF"/>
          </a:solidFill>
          <a:ln w="12700" cap="sq">
            <a:noFill/>
            <a:miter lim="800000"/>
          </a:ln>
          <a:effectLst/>
          <a:scene3d>
            <a:camera prst="legacyPerspectiveTop"/>
            <a:lightRig rig="legacyFlat3" dir="b"/>
          </a:scene3d>
          <a:sp3d extrusionH="887400" prstMaterial="legacyMatte">
            <a:bevelT w="13500" h="13500" prst="angle"/>
            <a:bevelB w="13500" h="13500" prst="angle"/>
            <a:extrusionClr>
              <a:srgbClr val="66FFFF"/>
            </a:extrusionClr>
          </a:sp3d>
        </p:spPr>
        <p:txBody>
          <a:bodyPr>
            <a:spAutoFit/>
            <a:flatTx/>
          </a:bodyPr>
          <a:lstStyle/>
          <a:p>
            <a:pPr algn="l">
              <a:lnSpc>
                <a:spcPct val="100000"/>
              </a:lnSpc>
              <a:spcBef>
                <a:spcPct val="50000"/>
              </a:spcBef>
              <a:buFontTx/>
              <a:buNone/>
            </a:pPr>
            <a:r>
              <a:rPr kumimoji="1" lang="zh-CN" altLang="en-US" sz="2800" dirty="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rPr>
              <a:t>研究对象</a:t>
            </a:r>
            <a:r>
              <a:rPr kumimoji="1" lang="zh-CN" altLang="en-US" sz="2800" dirty="0" smtClean="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rPr>
              <a:t>（范畴）</a:t>
            </a:r>
            <a:endParaRPr kumimoji="1" lang="zh-CN" altLang="en-US" sz="2800" dirty="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endParaRPr>
          </a:p>
        </p:txBody>
      </p:sp>
      <p:sp>
        <p:nvSpPr>
          <p:cNvPr id="171014" name="Text Box 6"/>
          <p:cNvSpPr txBox="1">
            <a:spLocks noChangeArrowheads="1"/>
          </p:cNvSpPr>
          <p:nvPr/>
        </p:nvSpPr>
        <p:spPr bwMode="auto">
          <a:xfrm>
            <a:off x="6248400" y="4572000"/>
            <a:ext cx="2590800" cy="519113"/>
          </a:xfrm>
          <a:prstGeom prst="rect">
            <a:avLst/>
          </a:prstGeom>
          <a:solidFill>
            <a:srgbClr val="66FFFF"/>
          </a:solidFill>
          <a:ln w="12700" cap="sq">
            <a:noFill/>
            <a:miter lim="800000"/>
          </a:ln>
          <a:effectLst/>
          <a:scene3d>
            <a:camera prst="legacyObliqueTopLeft"/>
            <a:lightRig rig="legacyFlat3" dir="t"/>
          </a:scene3d>
          <a:sp3d extrusionH="430200" prstMaterial="legacyMatte">
            <a:bevelT w="13500" h="13500" prst="angle"/>
            <a:bevelB w="13500" h="13500" prst="angle"/>
            <a:extrusionClr>
              <a:srgbClr val="66FFFF"/>
            </a:extrusionClr>
          </a:sp3d>
        </p:spPr>
        <p:txBody>
          <a:bodyPr>
            <a:spAutoFit/>
            <a:flatTx/>
          </a:bodyPr>
          <a:lstStyle/>
          <a:p>
            <a:pPr algn="l">
              <a:lnSpc>
                <a:spcPct val="100000"/>
              </a:lnSpc>
              <a:spcBef>
                <a:spcPct val="50000"/>
              </a:spcBef>
              <a:buFontTx/>
              <a:buNone/>
            </a:pPr>
            <a:r>
              <a:rPr kumimoji="1" lang="zh-CN" altLang="en-US" sz="280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rPr>
              <a:t>研究效应</a:t>
            </a:r>
            <a:r>
              <a:rPr kumimoji="1" lang="en-US" altLang="zh-CN" sz="280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rPr>
              <a:t>(</a:t>
            </a:r>
            <a:r>
              <a:rPr kumimoji="1" lang="zh-CN" altLang="en-US" sz="280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rPr>
              <a:t>方法</a:t>
            </a:r>
            <a:r>
              <a:rPr kumimoji="1" lang="en-US" altLang="zh-CN" sz="2800">
                <a:solidFill>
                  <a:srgbClr val="9933FF"/>
                </a:solidFill>
                <a:effectLst>
                  <a:outerShdw blurRad="38100" dist="38100" dir="2700000" algn="tl">
                    <a:srgbClr val="000000"/>
                  </a:outerShdw>
                </a:effectLst>
                <a:latin typeface="宋体" panose="02010600030101010101" pitchFamily="2" charset="-122"/>
                <a:ea typeface="宋体" panose="02010600030101010101" pitchFamily="2" charset="-122"/>
              </a:rPr>
              <a:t>)</a:t>
            </a:r>
            <a:endParaRPr kumimoji="1" lang="en-US" altLang="zh-CN" sz="2800">
              <a:solidFill>
                <a:srgbClr val="9933FF"/>
              </a:solidFill>
              <a:effectLst>
                <a:outerShdw blurRad="38100" dist="38100" dir="2700000" algn="tl">
                  <a:srgbClr val="000000"/>
                </a:outerShdw>
              </a:effectLst>
              <a:latin typeface="Times New Roman" panose="02020603050405020304" pitchFamily="18" charset="0"/>
              <a:ea typeface="黑体" panose="02010600030101010101" pitchFamily="2" charset="-122"/>
            </a:endParaRPr>
          </a:p>
        </p:txBody>
      </p:sp>
      <p:sp>
        <p:nvSpPr>
          <p:cNvPr id="171015" name="AutoShape 7"/>
          <p:cNvSpPr>
            <a:spLocks noChangeArrowheads="1"/>
          </p:cNvSpPr>
          <p:nvPr/>
        </p:nvSpPr>
        <p:spPr bwMode="auto">
          <a:xfrm>
            <a:off x="1447800" y="4114800"/>
            <a:ext cx="457200" cy="381000"/>
          </a:xfrm>
          <a:prstGeom prst="downArrow">
            <a:avLst>
              <a:gd name="adj1" fmla="val 50000"/>
              <a:gd name="adj2" fmla="val 25000"/>
            </a:avLst>
          </a:prstGeom>
          <a:solidFill>
            <a:srgbClr val="FFFF99"/>
          </a:solidFill>
          <a:ln w="12700" cap="sq">
            <a:solidFill>
              <a:srgbClr val="FF9900"/>
            </a:solidFill>
            <a:miter lim="800000"/>
          </a:ln>
          <a:effectLst/>
        </p:spPr>
        <p:txBody>
          <a:bodyPr anchor="ctr">
            <a:spAutoFit/>
          </a:bodyPr>
          <a:lstStyle/>
          <a:p>
            <a:endParaRPr lang="zh-CN" altLang="en-US"/>
          </a:p>
        </p:txBody>
      </p:sp>
      <p:sp>
        <p:nvSpPr>
          <p:cNvPr id="171016" name="AutoShape 8"/>
          <p:cNvSpPr>
            <a:spLocks noChangeArrowheads="1"/>
          </p:cNvSpPr>
          <p:nvPr/>
        </p:nvSpPr>
        <p:spPr bwMode="auto">
          <a:xfrm>
            <a:off x="4427538" y="4149725"/>
            <a:ext cx="457200" cy="381000"/>
          </a:xfrm>
          <a:prstGeom prst="downArrow">
            <a:avLst>
              <a:gd name="adj1" fmla="val 50000"/>
              <a:gd name="adj2" fmla="val 25000"/>
            </a:avLst>
          </a:prstGeom>
          <a:solidFill>
            <a:srgbClr val="FFFF99"/>
          </a:solidFill>
          <a:ln w="12700" cap="sq">
            <a:solidFill>
              <a:srgbClr val="FF9900"/>
            </a:solidFill>
            <a:miter lim="800000"/>
          </a:ln>
          <a:effectLst/>
        </p:spPr>
        <p:txBody>
          <a:bodyPr anchor="ctr">
            <a:spAutoFit/>
          </a:bodyPr>
          <a:lstStyle/>
          <a:p>
            <a:endParaRPr lang="zh-CN" altLang="en-US"/>
          </a:p>
        </p:txBody>
      </p:sp>
      <p:sp>
        <p:nvSpPr>
          <p:cNvPr id="171017" name="AutoShape 9"/>
          <p:cNvSpPr>
            <a:spLocks noChangeArrowheads="1"/>
          </p:cNvSpPr>
          <p:nvPr/>
        </p:nvSpPr>
        <p:spPr bwMode="auto">
          <a:xfrm>
            <a:off x="6781800" y="4114800"/>
            <a:ext cx="457200" cy="381000"/>
          </a:xfrm>
          <a:prstGeom prst="downArrow">
            <a:avLst>
              <a:gd name="adj1" fmla="val 50000"/>
              <a:gd name="adj2" fmla="val 25000"/>
            </a:avLst>
          </a:prstGeom>
          <a:solidFill>
            <a:srgbClr val="FFFF99"/>
          </a:solidFill>
          <a:ln w="12700" cap="sq">
            <a:solidFill>
              <a:srgbClr val="FF9900"/>
            </a:solidFill>
            <a:miter lim="800000"/>
          </a:ln>
          <a:effectLst/>
        </p:spPr>
        <p:txBody>
          <a:bodyPr anchor="ctr">
            <a:spAutoFit/>
          </a:bodyPr>
          <a:lstStyle/>
          <a:p>
            <a:endParaRPr lang="zh-CN" altLang="en-US"/>
          </a:p>
        </p:txBody>
      </p:sp>
      <p:sp>
        <p:nvSpPr>
          <p:cNvPr id="171018" name="Rectangle 10"/>
          <p:cNvSpPr>
            <a:spLocks noGrp="1" noChangeArrowheads="1"/>
          </p:cNvSpPr>
          <p:nvPr>
            <p:ph type="title"/>
          </p:nvPr>
        </p:nvSpPr>
        <p:spPr>
          <a:xfrm>
            <a:off x="457200" y="304800"/>
            <a:ext cx="7772400" cy="838200"/>
          </a:xfrm>
        </p:spPr>
        <p:txBody>
          <a:bodyPr/>
          <a:lstStyle/>
          <a:p>
            <a:r>
              <a:rPr lang="zh-CN" altLang="en-US" sz="4800">
                <a:solidFill>
                  <a:srgbClr val="800000"/>
                </a:solidFill>
                <a:effectLst>
                  <a:outerShdw blurRad="38100" dist="38100" dir="2700000" algn="tl">
                    <a:srgbClr val="C0C0C0"/>
                  </a:outerShdw>
                </a:effectLst>
                <a:ea typeface="隶书" panose="02010509060101010101" pitchFamily="49" charset="-122"/>
              </a:rPr>
              <a:t>课题名称的确定</a:t>
            </a:r>
            <a:endParaRPr lang="zh-CN" altLang="en-US" sz="4800">
              <a:solidFill>
                <a:srgbClr val="800000"/>
              </a:solidFill>
              <a:effectLst>
                <a:outerShdw blurRad="38100" dist="38100" dir="2700000" algn="tl">
                  <a:srgbClr val="C0C0C0"/>
                </a:outerShdw>
              </a:effectLst>
              <a:ea typeface="隶书" panose="02010509060101010101" pitchFamily="49" charset="-122"/>
            </a:endParaRPr>
          </a:p>
        </p:txBody>
      </p:sp>
      <p:sp>
        <p:nvSpPr>
          <p:cNvPr id="171019" name="Text Box 11"/>
          <p:cNvSpPr txBox="1">
            <a:spLocks noChangeArrowheads="1"/>
          </p:cNvSpPr>
          <p:nvPr/>
        </p:nvSpPr>
        <p:spPr bwMode="auto">
          <a:xfrm>
            <a:off x="609600" y="5943600"/>
            <a:ext cx="8534400" cy="579438"/>
          </a:xfrm>
          <a:prstGeom prst="rect">
            <a:avLst/>
          </a:prstGeom>
          <a:noFill/>
          <a:ln w="12700" cap="sq">
            <a:noFill/>
            <a:miter lim="800000"/>
          </a:ln>
          <a:effectLst/>
        </p:spPr>
        <p:txBody>
          <a:bodyPr>
            <a:spAutoFit/>
          </a:bodyPr>
          <a:lstStyle/>
          <a:p>
            <a:pPr algn="l">
              <a:lnSpc>
                <a:spcPct val="100000"/>
              </a:lnSpc>
              <a:spcBef>
                <a:spcPct val="50000"/>
              </a:spcBef>
              <a:buFontTx/>
              <a:buNone/>
            </a:pPr>
            <a:r>
              <a:rPr kumimoji="1" lang="zh-CN" altLang="en-US" sz="3200">
                <a:effectLst>
                  <a:outerShdw blurRad="38100" dist="38100" dir="2700000" algn="tl">
                    <a:srgbClr val="C0C0C0"/>
                  </a:outerShdw>
                </a:effectLst>
                <a:latin typeface="Times New Roman" panose="02020603050405020304" pitchFamily="18" charset="0"/>
              </a:rPr>
              <a:t>　</a:t>
            </a:r>
            <a:r>
              <a:rPr kumimoji="1" lang="zh-CN" altLang="en-US" sz="3200">
                <a:solidFill>
                  <a:srgbClr val="000000"/>
                </a:solidFill>
                <a:effectLst>
                  <a:outerShdw blurRad="38100" dist="38100" dir="2700000" algn="tl">
                    <a:srgbClr val="C0C0C0"/>
                  </a:outerShdw>
                </a:effectLst>
                <a:latin typeface="Times New Roman" panose="02020603050405020304" pitchFamily="18" charset="0"/>
              </a:rPr>
              <a:t>农村中学　　办学特色形成　</a:t>
            </a:r>
            <a:r>
              <a:rPr kumimoji="1" lang="zh-CN" altLang="en-US" sz="2800">
                <a:solidFill>
                  <a:srgbClr val="000000"/>
                </a:solidFill>
                <a:effectLst>
                  <a:outerShdw blurRad="38100" dist="38100" dir="2700000" algn="tl">
                    <a:srgbClr val="C0C0C0"/>
                  </a:outerShdw>
                </a:effectLst>
                <a:latin typeface="Times New Roman" panose="02020603050405020304" pitchFamily="18" charset="0"/>
              </a:rPr>
              <a:t>的</a:t>
            </a:r>
            <a:r>
              <a:rPr kumimoji="1" lang="zh-CN" altLang="en-US" sz="3200">
                <a:solidFill>
                  <a:srgbClr val="000000"/>
                </a:solidFill>
                <a:effectLst>
                  <a:outerShdw blurRad="38100" dist="38100" dir="2700000" algn="tl">
                    <a:srgbClr val="C0C0C0"/>
                  </a:outerShdw>
                </a:effectLst>
                <a:latin typeface="Times New Roman" panose="02020603050405020304" pitchFamily="18" charset="0"/>
              </a:rPr>
              <a:t>　 实践研究</a:t>
            </a:r>
            <a:endParaRPr kumimoji="1" lang="zh-CN" altLang="en-US" sz="3200">
              <a:solidFill>
                <a:srgbClr val="000000"/>
              </a:solidFill>
              <a:effectLst>
                <a:outerShdw blurRad="38100" dist="38100" dir="2700000" algn="tl">
                  <a:srgbClr val="C0C0C0"/>
                </a:outerShdw>
              </a:effectLst>
              <a:latin typeface="Times New Roman" panose="02020603050405020304" pitchFamily="18" charset="0"/>
            </a:endParaRPr>
          </a:p>
        </p:txBody>
      </p:sp>
      <p:cxnSp>
        <p:nvCxnSpPr>
          <p:cNvPr id="171020" name="AutoShape 12"/>
          <p:cNvCxnSpPr>
            <a:cxnSpLocks noChangeShapeType="1"/>
          </p:cNvCxnSpPr>
          <p:nvPr/>
        </p:nvCxnSpPr>
        <p:spPr bwMode="auto">
          <a:xfrm flipV="1">
            <a:off x="2743200" y="5257800"/>
            <a:ext cx="2362200" cy="735013"/>
          </a:xfrm>
          <a:prstGeom prst="straightConnector1">
            <a:avLst/>
          </a:prstGeom>
          <a:noFill/>
          <a:ln w="76200">
            <a:solidFill>
              <a:schemeClr val="accent2"/>
            </a:solidFill>
            <a:round/>
            <a:tailEnd type="triangle" w="med" len="med"/>
          </a:ln>
          <a:effectLst/>
        </p:spPr>
      </p:cxnSp>
      <p:cxnSp>
        <p:nvCxnSpPr>
          <p:cNvPr id="171021" name="AutoShape 13"/>
          <p:cNvCxnSpPr>
            <a:cxnSpLocks noChangeShapeType="1"/>
          </p:cNvCxnSpPr>
          <p:nvPr/>
        </p:nvCxnSpPr>
        <p:spPr bwMode="auto">
          <a:xfrm flipH="1" flipV="1">
            <a:off x="2057400" y="5257800"/>
            <a:ext cx="2743200" cy="685800"/>
          </a:xfrm>
          <a:prstGeom prst="straightConnector1">
            <a:avLst/>
          </a:prstGeom>
          <a:noFill/>
          <a:ln w="76200">
            <a:solidFill>
              <a:schemeClr val="accent2"/>
            </a:solidFill>
            <a:round/>
            <a:tailEnd type="triangle" w="med" len="med"/>
          </a:ln>
          <a:effectLst/>
        </p:spPr>
      </p:cxnSp>
      <p:cxnSp>
        <p:nvCxnSpPr>
          <p:cNvPr id="171022" name="AutoShape 14"/>
          <p:cNvCxnSpPr>
            <a:cxnSpLocks noChangeShapeType="1"/>
          </p:cNvCxnSpPr>
          <p:nvPr/>
        </p:nvCxnSpPr>
        <p:spPr bwMode="auto">
          <a:xfrm flipH="1" flipV="1">
            <a:off x="6934200" y="5181600"/>
            <a:ext cx="914400" cy="747713"/>
          </a:xfrm>
          <a:prstGeom prst="straightConnector1">
            <a:avLst/>
          </a:prstGeom>
          <a:noFill/>
          <a:ln w="76200">
            <a:solidFill>
              <a:srgbClr val="0000CC"/>
            </a:solidFill>
            <a:round/>
            <a:tailEnd type="triangle" w="med" len="med"/>
          </a:ln>
          <a:effectLst/>
        </p:spPr>
      </p:cxnSp>
      <p:sp>
        <p:nvSpPr>
          <p:cNvPr id="171023" name="Text Box 15"/>
          <p:cNvSpPr txBox="1">
            <a:spLocks noChangeArrowheads="1"/>
          </p:cNvSpPr>
          <p:nvPr/>
        </p:nvSpPr>
        <p:spPr bwMode="auto">
          <a:xfrm>
            <a:off x="609600" y="5181600"/>
            <a:ext cx="8426450" cy="1311275"/>
          </a:xfrm>
          <a:prstGeom prst="rect">
            <a:avLst/>
          </a:prstGeom>
          <a:solidFill>
            <a:srgbClr val="FFFFFF"/>
          </a:solidFill>
          <a:ln w="12700" cap="sq">
            <a:noFill/>
            <a:miter lim="800000"/>
          </a:ln>
          <a:effectLst/>
        </p:spPr>
        <p:txBody>
          <a:bodyPr>
            <a:spAutoFit/>
          </a:bodyPr>
          <a:lstStyle/>
          <a:p>
            <a:pPr algn="l">
              <a:lnSpc>
                <a:spcPct val="100000"/>
              </a:lnSpc>
              <a:spcBef>
                <a:spcPct val="50000"/>
              </a:spcBef>
              <a:buFontTx/>
              <a:buNone/>
            </a:pPr>
            <a:r>
              <a:rPr kumimoji="1" lang="zh-CN" altLang="en-US" sz="3200">
                <a:effectLst>
                  <a:outerShdw blurRad="38100" dist="38100" dir="2700000" algn="tl">
                    <a:srgbClr val="C0C0C0"/>
                  </a:outerShdw>
                </a:effectLst>
                <a:latin typeface="Times New Roman" panose="02020603050405020304" pitchFamily="18" charset="0"/>
              </a:rPr>
              <a:t>　</a:t>
            </a:r>
            <a:endParaRPr kumimoji="1" lang="zh-CN" altLang="en-US" sz="3200">
              <a:effectLst>
                <a:outerShdw blurRad="38100" dist="38100" dir="2700000" algn="tl">
                  <a:srgbClr val="C0C0C0"/>
                </a:outerShdw>
              </a:effectLst>
              <a:latin typeface="Times New Roman" panose="02020603050405020304" pitchFamily="18" charset="0"/>
            </a:endParaRPr>
          </a:p>
          <a:p>
            <a:pPr algn="l">
              <a:lnSpc>
                <a:spcPct val="100000"/>
              </a:lnSpc>
              <a:spcBef>
                <a:spcPct val="50000"/>
              </a:spcBef>
              <a:buFontTx/>
              <a:buNone/>
            </a:pPr>
            <a:r>
              <a:rPr kumimoji="1" lang="zh-CN" altLang="en-US" sz="3200">
                <a:solidFill>
                  <a:srgbClr val="000000"/>
                </a:solidFill>
                <a:effectLst>
                  <a:outerShdw blurRad="38100" dist="38100" dir="2700000" algn="tl">
                    <a:srgbClr val="C0C0C0"/>
                  </a:outerShdw>
                </a:effectLst>
                <a:latin typeface="Times New Roman" panose="02020603050405020304" pitchFamily="18" charset="0"/>
              </a:rPr>
              <a:t>高中生　某课程自学辅导教学　</a:t>
            </a:r>
            <a:r>
              <a:rPr kumimoji="1" lang="zh-CN" altLang="en-US" sz="2800">
                <a:solidFill>
                  <a:srgbClr val="000000"/>
                </a:solidFill>
                <a:effectLst>
                  <a:outerShdw blurRad="38100" dist="38100" dir="2700000" algn="tl">
                    <a:srgbClr val="C0C0C0"/>
                  </a:outerShdw>
                </a:effectLst>
                <a:latin typeface="Times New Roman" panose="02020603050405020304" pitchFamily="18" charset="0"/>
              </a:rPr>
              <a:t>的</a:t>
            </a:r>
            <a:r>
              <a:rPr kumimoji="1" lang="zh-CN" altLang="en-US" sz="3200">
                <a:solidFill>
                  <a:srgbClr val="000000"/>
                </a:solidFill>
                <a:effectLst>
                  <a:outerShdw blurRad="38100" dist="38100" dir="2700000" algn="tl">
                    <a:srgbClr val="C0C0C0"/>
                  </a:outerShdw>
                </a:effectLst>
                <a:latin typeface="Times New Roman" panose="02020603050405020304" pitchFamily="18" charset="0"/>
              </a:rPr>
              <a:t>　实验研究</a:t>
            </a:r>
            <a:endParaRPr kumimoji="1" lang="zh-CN" altLang="en-US" sz="3200">
              <a:solidFill>
                <a:srgbClr val="000000"/>
              </a:solidFill>
              <a:effectLst>
                <a:outerShdw blurRad="38100" dist="38100" dir="2700000" algn="tl">
                  <a:srgbClr val="C0C0C0"/>
                </a:outerShdw>
              </a:effectLst>
              <a:latin typeface="Times New Roman" panose="02020603050405020304" pitchFamily="18" charset="0"/>
            </a:endParaRPr>
          </a:p>
        </p:txBody>
      </p:sp>
      <p:cxnSp>
        <p:nvCxnSpPr>
          <p:cNvPr id="171024" name="AutoShape 16"/>
          <p:cNvCxnSpPr>
            <a:cxnSpLocks noChangeShapeType="1"/>
          </p:cNvCxnSpPr>
          <p:nvPr/>
        </p:nvCxnSpPr>
        <p:spPr bwMode="auto">
          <a:xfrm flipH="1" flipV="1">
            <a:off x="1600200" y="5334000"/>
            <a:ext cx="2514600" cy="609600"/>
          </a:xfrm>
          <a:prstGeom prst="straightConnector1">
            <a:avLst/>
          </a:prstGeom>
          <a:noFill/>
          <a:ln w="76200">
            <a:solidFill>
              <a:schemeClr val="accent2"/>
            </a:solidFill>
            <a:round/>
            <a:tailEnd type="triangle" w="med" len="med"/>
          </a:ln>
          <a:effectLst/>
        </p:spPr>
      </p:cxnSp>
      <p:cxnSp>
        <p:nvCxnSpPr>
          <p:cNvPr id="171025" name="AutoShape 17"/>
          <p:cNvCxnSpPr>
            <a:cxnSpLocks noChangeShapeType="1"/>
          </p:cNvCxnSpPr>
          <p:nvPr/>
        </p:nvCxnSpPr>
        <p:spPr bwMode="auto">
          <a:xfrm flipH="1" flipV="1">
            <a:off x="7391400" y="5181600"/>
            <a:ext cx="914400" cy="747713"/>
          </a:xfrm>
          <a:prstGeom prst="straightConnector1">
            <a:avLst/>
          </a:prstGeom>
          <a:noFill/>
          <a:ln w="76200">
            <a:solidFill>
              <a:srgbClr val="0000CC"/>
            </a:solidFill>
            <a:round/>
            <a:tailEnd type="triangle" w="med" len="med"/>
          </a:ln>
          <a:effectLst/>
        </p:spPr>
      </p:cxnSp>
      <p:cxnSp>
        <p:nvCxnSpPr>
          <p:cNvPr id="171026" name="AutoShape 18"/>
          <p:cNvCxnSpPr>
            <a:cxnSpLocks noChangeShapeType="1"/>
          </p:cNvCxnSpPr>
          <p:nvPr/>
        </p:nvCxnSpPr>
        <p:spPr bwMode="auto">
          <a:xfrm flipV="1">
            <a:off x="2133600" y="5257800"/>
            <a:ext cx="2362200" cy="735013"/>
          </a:xfrm>
          <a:prstGeom prst="straightConnector1">
            <a:avLst/>
          </a:prstGeom>
          <a:noFill/>
          <a:ln w="76200">
            <a:solidFill>
              <a:schemeClr val="accent2"/>
            </a:solidFill>
            <a:round/>
            <a:tailEnd type="triangl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71018"/>
                                        </p:tgtEl>
                                        <p:attrNameLst>
                                          <p:attrName>style.visibility</p:attrName>
                                        </p:attrNameLst>
                                      </p:cBhvr>
                                      <p:to>
                                        <p:strVal val="visible"/>
                                      </p:to>
                                    </p:set>
                                    <p:anim calcmode="lin" valueType="num">
                                      <p:cBhvr additive="base">
                                        <p:cTn id="7" dur="500" fill="hold"/>
                                        <p:tgtEl>
                                          <p:spTgt spid="171018"/>
                                        </p:tgtEl>
                                        <p:attrNameLst>
                                          <p:attrName>ppt_x</p:attrName>
                                        </p:attrNameLst>
                                      </p:cBhvr>
                                      <p:tavLst>
                                        <p:tav tm="0">
                                          <p:val>
                                            <p:strVal val="0-#ppt_w/2"/>
                                          </p:val>
                                        </p:tav>
                                        <p:tav tm="100000">
                                          <p:val>
                                            <p:strVal val="#ppt_x"/>
                                          </p:val>
                                        </p:tav>
                                      </p:tavLst>
                                    </p:anim>
                                    <p:anim calcmode="lin" valueType="num">
                                      <p:cBhvr additive="base">
                                        <p:cTn id="8" dur="500" fill="hold"/>
                                        <p:tgtEl>
                                          <p:spTgt spid="17101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4" presetClass="entr" presetSubtype="0" fill="hold" grpId="0" nodeType="afterEffect">
                                  <p:stCondLst>
                                    <p:cond delay="0"/>
                                  </p:stCondLst>
                                  <p:childTnLst>
                                    <p:set>
                                      <p:cBhvr>
                                        <p:cTn id="11" dur="1" fill="hold">
                                          <p:stCondLst>
                                            <p:cond delay="499"/>
                                          </p:stCondLst>
                                        </p:cTn>
                                        <p:tgtEl>
                                          <p:spTgt spid="171010">
                                            <p:txEl>
                                              <p:pRg st="0" end="0"/>
                                            </p:txEl>
                                          </p:spTgt>
                                        </p:tgtEl>
                                        <p:attrNameLst>
                                          <p:attrName>style.visibility</p:attrName>
                                        </p:attrNameLst>
                                      </p:cBhvr>
                                      <p:to>
                                        <p:strVal val="visible"/>
                                      </p:to>
                                    </p:set>
                                    <p:anim to="" calcmode="lin" valueType="num">
                                      <p:cBhvr>
                                        <p:cTn id="12" dur="1" fill="hold"/>
                                        <p:tgtEl>
                                          <p:spTgt spid="171010">
                                            <p:txEl>
                                              <p:pRg st="0" end="0"/>
                                            </p:txEl>
                                          </p:spTgt>
                                        </p:tgtEl>
                                      </p:cBhvr>
                                    </p:anim>
                                  </p:childTnLst>
                                </p:cTn>
                              </p:par>
                            </p:childTnLst>
                          </p:cTn>
                        </p:par>
                        <p:par>
                          <p:cTn id="13" fill="hold">
                            <p:stCondLst>
                              <p:cond delay="1000"/>
                            </p:stCondLst>
                            <p:childTnLst>
                              <p:par>
                                <p:cTn id="14" presetID="24" presetClass="entr" presetSubtype="0" fill="hold" grpId="0" nodeType="afterEffect">
                                  <p:stCondLst>
                                    <p:cond delay="0"/>
                                  </p:stCondLst>
                                  <p:childTnLst>
                                    <p:set>
                                      <p:cBhvr>
                                        <p:cTn id="15" dur="1" fill="hold">
                                          <p:stCondLst>
                                            <p:cond delay="499"/>
                                          </p:stCondLst>
                                        </p:cTn>
                                        <p:tgtEl>
                                          <p:spTgt spid="171010">
                                            <p:txEl>
                                              <p:pRg st="1" end="1"/>
                                            </p:txEl>
                                          </p:spTgt>
                                        </p:tgtEl>
                                        <p:attrNameLst>
                                          <p:attrName>style.visibility</p:attrName>
                                        </p:attrNameLst>
                                      </p:cBhvr>
                                      <p:to>
                                        <p:strVal val="visible"/>
                                      </p:to>
                                    </p:set>
                                    <p:anim to="" calcmode="lin" valueType="num">
                                      <p:cBhvr>
                                        <p:cTn id="16" dur="1" fill="hold"/>
                                        <p:tgtEl>
                                          <p:spTgt spid="171010">
                                            <p:txEl>
                                              <p:pRg st="1" end="1"/>
                                            </p:txEl>
                                          </p:spTgt>
                                        </p:tgtEl>
                                      </p:cBhvr>
                                    </p:anim>
                                  </p:childTnLst>
                                </p:cTn>
                              </p:par>
                            </p:childTnLst>
                          </p:cTn>
                        </p:par>
                        <p:par>
                          <p:cTn id="17" fill="hold">
                            <p:stCondLst>
                              <p:cond delay="1500"/>
                            </p:stCondLst>
                            <p:childTnLst>
                              <p:par>
                                <p:cTn id="18" presetID="24" presetClass="entr" presetSubtype="0" fill="hold" grpId="0" nodeType="afterEffect">
                                  <p:stCondLst>
                                    <p:cond delay="0"/>
                                  </p:stCondLst>
                                  <p:childTnLst>
                                    <p:set>
                                      <p:cBhvr>
                                        <p:cTn id="19" dur="1" fill="hold">
                                          <p:stCondLst>
                                            <p:cond delay="499"/>
                                          </p:stCondLst>
                                        </p:cTn>
                                        <p:tgtEl>
                                          <p:spTgt spid="171010">
                                            <p:txEl>
                                              <p:pRg st="2" end="2"/>
                                            </p:txEl>
                                          </p:spTgt>
                                        </p:tgtEl>
                                        <p:attrNameLst>
                                          <p:attrName>style.visibility</p:attrName>
                                        </p:attrNameLst>
                                      </p:cBhvr>
                                      <p:to>
                                        <p:strVal val="visible"/>
                                      </p:to>
                                    </p:set>
                                    <p:anim to="" calcmode="lin" valueType="num">
                                      <p:cBhvr>
                                        <p:cTn id="20" dur="1" fill="hold"/>
                                        <p:tgtEl>
                                          <p:spTgt spid="171010">
                                            <p:txEl>
                                              <p:pRg st="2" end="2"/>
                                            </p:txEl>
                                          </p:spTgt>
                                        </p:tgtEl>
                                      </p:cBhvr>
                                    </p:anim>
                                  </p:childTnLst>
                                </p:cTn>
                              </p:par>
                            </p:childTnLst>
                          </p:cTn>
                        </p:par>
                        <p:par>
                          <p:cTn id="21" fill="hold">
                            <p:stCondLst>
                              <p:cond delay="2000"/>
                            </p:stCondLst>
                            <p:childTnLst>
                              <p:par>
                                <p:cTn id="22" presetID="2" presetClass="entr" presetSubtype="8" fill="hold" grpId="0" nodeType="afterEffect">
                                  <p:stCondLst>
                                    <p:cond delay="0"/>
                                  </p:stCondLst>
                                  <p:childTnLst>
                                    <p:set>
                                      <p:cBhvr>
                                        <p:cTn id="23" dur="1" fill="hold">
                                          <p:stCondLst>
                                            <p:cond delay="0"/>
                                          </p:stCondLst>
                                        </p:cTn>
                                        <p:tgtEl>
                                          <p:spTgt spid="171012"/>
                                        </p:tgtEl>
                                        <p:attrNameLst>
                                          <p:attrName>style.visibility</p:attrName>
                                        </p:attrNameLst>
                                      </p:cBhvr>
                                      <p:to>
                                        <p:strVal val="visible"/>
                                      </p:to>
                                    </p:set>
                                    <p:anim calcmode="lin" valueType="num">
                                      <p:cBhvr additive="base">
                                        <p:cTn id="24" dur="500" fill="hold"/>
                                        <p:tgtEl>
                                          <p:spTgt spid="171012"/>
                                        </p:tgtEl>
                                        <p:attrNameLst>
                                          <p:attrName>ppt_x</p:attrName>
                                        </p:attrNameLst>
                                      </p:cBhvr>
                                      <p:tavLst>
                                        <p:tav tm="0">
                                          <p:val>
                                            <p:strVal val="0-#ppt_w/2"/>
                                          </p:val>
                                        </p:tav>
                                        <p:tav tm="100000">
                                          <p:val>
                                            <p:strVal val="#ppt_x"/>
                                          </p:val>
                                        </p:tav>
                                      </p:tavLst>
                                    </p:anim>
                                    <p:anim calcmode="lin" valueType="num">
                                      <p:cBhvr additive="base">
                                        <p:cTn id="25" dur="500" fill="hold"/>
                                        <p:tgtEl>
                                          <p:spTgt spid="171012"/>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 presetClass="entr" presetSubtype="8" fill="hold" grpId="0" nodeType="afterEffect">
                                  <p:stCondLst>
                                    <p:cond delay="0"/>
                                  </p:stCondLst>
                                  <p:childTnLst>
                                    <p:set>
                                      <p:cBhvr>
                                        <p:cTn id="28" dur="1" fill="hold">
                                          <p:stCondLst>
                                            <p:cond delay="0"/>
                                          </p:stCondLst>
                                        </p:cTn>
                                        <p:tgtEl>
                                          <p:spTgt spid="171013"/>
                                        </p:tgtEl>
                                        <p:attrNameLst>
                                          <p:attrName>style.visibility</p:attrName>
                                        </p:attrNameLst>
                                      </p:cBhvr>
                                      <p:to>
                                        <p:strVal val="visible"/>
                                      </p:to>
                                    </p:set>
                                    <p:anim calcmode="lin" valueType="num">
                                      <p:cBhvr additive="base">
                                        <p:cTn id="29" dur="500" fill="hold"/>
                                        <p:tgtEl>
                                          <p:spTgt spid="171013"/>
                                        </p:tgtEl>
                                        <p:attrNameLst>
                                          <p:attrName>ppt_x</p:attrName>
                                        </p:attrNameLst>
                                      </p:cBhvr>
                                      <p:tavLst>
                                        <p:tav tm="0">
                                          <p:val>
                                            <p:strVal val="0-#ppt_w/2"/>
                                          </p:val>
                                        </p:tav>
                                        <p:tav tm="100000">
                                          <p:val>
                                            <p:strVal val="#ppt_x"/>
                                          </p:val>
                                        </p:tav>
                                      </p:tavLst>
                                    </p:anim>
                                    <p:anim calcmode="lin" valueType="num">
                                      <p:cBhvr additive="base">
                                        <p:cTn id="30" dur="500" fill="hold"/>
                                        <p:tgtEl>
                                          <p:spTgt spid="171013"/>
                                        </p:tgtEl>
                                        <p:attrNameLst>
                                          <p:attrName>ppt_y</p:attrName>
                                        </p:attrNameLst>
                                      </p:cBhvr>
                                      <p:tavLst>
                                        <p:tav tm="0">
                                          <p:val>
                                            <p:strVal val="#ppt_y"/>
                                          </p:val>
                                        </p:tav>
                                        <p:tav tm="100000">
                                          <p:val>
                                            <p:strVal val="#ppt_y"/>
                                          </p:val>
                                        </p:tav>
                                      </p:tavLst>
                                    </p:anim>
                                  </p:childTnLst>
                                </p:cTn>
                              </p:par>
                            </p:childTnLst>
                          </p:cTn>
                        </p:par>
                        <p:par>
                          <p:cTn id="31" fill="hold">
                            <p:stCondLst>
                              <p:cond delay="3000"/>
                            </p:stCondLst>
                            <p:childTnLst>
                              <p:par>
                                <p:cTn id="32" presetID="2" presetClass="entr" presetSubtype="8" fill="hold" grpId="0" nodeType="afterEffect">
                                  <p:stCondLst>
                                    <p:cond delay="0"/>
                                  </p:stCondLst>
                                  <p:childTnLst>
                                    <p:set>
                                      <p:cBhvr>
                                        <p:cTn id="33" dur="1" fill="hold">
                                          <p:stCondLst>
                                            <p:cond delay="0"/>
                                          </p:stCondLst>
                                        </p:cTn>
                                        <p:tgtEl>
                                          <p:spTgt spid="171014"/>
                                        </p:tgtEl>
                                        <p:attrNameLst>
                                          <p:attrName>style.visibility</p:attrName>
                                        </p:attrNameLst>
                                      </p:cBhvr>
                                      <p:to>
                                        <p:strVal val="visible"/>
                                      </p:to>
                                    </p:set>
                                    <p:anim calcmode="lin" valueType="num">
                                      <p:cBhvr additive="base">
                                        <p:cTn id="34" dur="500" fill="hold"/>
                                        <p:tgtEl>
                                          <p:spTgt spid="171014"/>
                                        </p:tgtEl>
                                        <p:attrNameLst>
                                          <p:attrName>ppt_x</p:attrName>
                                        </p:attrNameLst>
                                      </p:cBhvr>
                                      <p:tavLst>
                                        <p:tav tm="0">
                                          <p:val>
                                            <p:strVal val="0-#ppt_w/2"/>
                                          </p:val>
                                        </p:tav>
                                        <p:tav tm="100000">
                                          <p:val>
                                            <p:strVal val="#ppt_x"/>
                                          </p:val>
                                        </p:tav>
                                      </p:tavLst>
                                    </p:anim>
                                    <p:anim calcmode="lin" valueType="num">
                                      <p:cBhvr additive="base">
                                        <p:cTn id="35" dur="500" fill="hold"/>
                                        <p:tgtEl>
                                          <p:spTgt spid="171014"/>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171011"/>
                                        </p:tgtEl>
                                        <p:attrNameLst>
                                          <p:attrName>style.visibility</p:attrName>
                                        </p:attrNameLst>
                                      </p:cBhvr>
                                      <p:to>
                                        <p:strVal val="visible"/>
                                      </p:to>
                                    </p:set>
                                    <p:anim calcmode="lin" valueType="num">
                                      <p:cBhvr additive="base">
                                        <p:cTn id="40" dur="500" fill="hold"/>
                                        <p:tgtEl>
                                          <p:spTgt spid="171011"/>
                                        </p:tgtEl>
                                        <p:attrNameLst>
                                          <p:attrName>ppt_x</p:attrName>
                                        </p:attrNameLst>
                                      </p:cBhvr>
                                      <p:tavLst>
                                        <p:tav tm="0">
                                          <p:val>
                                            <p:strVal val="0-#ppt_w/2"/>
                                          </p:val>
                                        </p:tav>
                                        <p:tav tm="100000">
                                          <p:val>
                                            <p:strVal val="#ppt_x"/>
                                          </p:val>
                                        </p:tav>
                                      </p:tavLst>
                                    </p:anim>
                                    <p:anim calcmode="lin" valueType="num">
                                      <p:cBhvr additive="base">
                                        <p:cTn id="41" dur="500" fill="hold"/>
                                        <p:tgtEl>
                                          <p:spTgt spid="171011"/>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7" presetClass="entr" presetSubtype="1" fill="hold" grpId="0" nodeType="clickEffect">
                                  <p:stCondLst>
                                    <p:cond delay="0"/>
                                  </p:stCondLst>
                                  <p:childTnLst>
                                    <p:set>
                                      <p:cBhvr>
                                        <p:cTn id="45" dur="1" fill="hold">
                                          <p:stCondLst>
                                            <p:cond delay="0"/>
                                          </p:stCondLst>
                                        </p:cTn>
                                        <p:tgtEl>
                                          <p:spTgt spid="171015"/>
                                        </p:tgtEl>
                                        <p:attrNameLst>
                                          <p:attrName>style.visibility</p:attrName>
                                        </p:attrNameLst>
                                      </p:cBhvr>
                                      <p:to>
                                        <p:strVal val="visible"/>
                                      </p:to>
                                    </p:set>
                                    <p:anim calcmode="lin" valueType="num">
                                      <p:cBhvr>
                                        <p:cTn id="46" dur="500" fill="hold"/>
                                        <p:tgtEl>
                                          <p:spTgt spid="171015"/>
                                        </p:tgtEl>
                                        <p:attrNameLst>
                                          <p:attrName>ppt_x</p:attrName>
                                        </p:attrNameLst>
                                      </p:cBhvr>
                                      <p:tavLst>
                                        <p:tav tm="0">
                                          <p:val>
                                            <p:strVal val="#ppt_x"/>
                                          </p:val>
                                        </p:tav>
                                        <p:tav tm="100000">
                                          <p:val>
                                            <p:strVal val="#ppt_x"/>
                                          </p:val>
                                        </p:tav>
                                      </p:tavLst>
                                    </p:anim>
                                    <p:anim calcmode="lin" valueType="num">
                                      <p:cBhvr>
                                        <p:cTn id="47" dur="500" fill="hold"/>
                                        <p:tgtEl>
                                          <p:spTgt spid="171015"/>
                                        </p:tgtEl>
                                        <p:attrNameLst>
                                          <p:attrName>ppt_y</p:attrName>
                                        </p:attrNameLst>
                                      </p:cBhvr>
                                      <p:tavLst>
                                        <p:tav tm="0">
                                          <p:val>
                                            <p:strVal val="#ppt_y-#ppt_h/2"/>
                                          </p:val>
                                        </p:tav>
                                        <p:tav tm="100000">
                                          <p:val>
                                            <p:strVal val="#ppt_y"/>
                                          </p:val>
                                        </p:tav>
                                      </p:tavLst>
                                    </p:anim>
                                    <p:anim calcmode="lin" valueType="num">
                                      <p:cBhvr>
                                        <p:cTn id="48" dur="500" fill="hold"/>
                                        <p:tgtEl>
                                          <p:spTgt spid="171015"/>
                                        </p:tgtEl>
                                        <p:attrNameLst>
                                          <p:attrName>ppt_w</p:attrName>
                                        </p:attrNameLst>
                                      </p:cBhvr>
                                      <p:tavLst>
                                        <p:tav tm="0">
                                          <p:val>
                                            <p:strVal val="#ppt_w"/>
                                          </p:val>
                                        </p:tav>
                                        <p:tav tm="100000">
                                          <p:val>
                                            <p:strVal val="#ppt_w"/>
                                          </p:val>
                                        </p:tav>
                                      </p:tavLst>
                                    </p:anim>
                                    <p:anim calcmode="lin" valueType="num">
                                      <p:cBhvr>
                                        <p:cTn id="49" dur="500" fill="hold"/>
                                        <p:tgtEl>
                                          <p:spTgt spid="171015"/>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17" presetClass="entr" presetSubtype="1" fill="hold" grpId="0" nodeType="clickEffect">
                                  <p:stCondLst>
                                    <p:cond delay="0"/>
                                  </p:stCondLst>
                                  <p:childTnLst>
                                    <p:set>
                                      <p:cBhvr>
                                        <p:cTn id="53" dur="1" fill="hold">
                                          <p:stCondLst>
                                            <p:cond delay="0"/>
                                          </p:stCondLst>
                                        </p:cTn>
                                        <p:tgtEl>
                                          <p:spTgt spid="171016"/>
                                        </p:tgtEl>
                                        <p:attrNameLst>
                                          <p:attrName>style.visibility</p:attrName>
                                        </p:attrNameLst>
                                      </p:cBhvr>
                                      <p:to>
                                        <p:strVal val="visible"/>
                                      </p:to>
                                    </p:set>
                                    <p:anim calcmode="lin" valueType="num">
                                      <p:cBhvr>
                                        <p:cTn id="54" dur="500" fill="hold"/>
                                        <p:tgtEl>
                                          <p:spTgt spid="171016"/>
                                        </p:tgtEl>
                                        <p:attrNameLst>
                                          <p:attrName>ppt_x</p:attrName>
                                        </p:attrNameLst>
                                      </p:cBhvr>
                                      <p:tavLst>
                                        <p:tav tm="0">
                                          <p:val>
                                            <p:strVal val="#ppt_x"/>
                                          </p:val>
                                        </p:tav>
                                        <p:tav tm="100000">
                                          <p:val>
                                            <p:strVal val="#ppt_x"/>
                                          </p:val>
                                        </p:tav>
                                      </p:tavLst>
                                    </p:anim>
                                    <p:anim calcmode="lin" valueType="num">
                                      <p:cBhvr>
                                        <p:cTn id="55" dur="500" fill="hold"/>
                                        <p:tgtEl>
                                          <p:spTgt spid="171016"/>
                                        </p:tgtEl>
                                        <p:attrNameLst>
                                          <p:attrName>ppt_y</p:attrName>
                                        </p:attrNameLst>
                                      </p:cBhvr>
                                      <p:tavLst>
                                        <p:tav tm="0">
                                          <p:val>
                                            <p:strVal val="#ppt_y-#ppt_h/2"/>
                                          </p:val>
                                        </p:tav>
                                        <p:tav tm="100000">
                                          <p:val>
                                            <p:strVal val="#ppt_y"/>
                                          </p:val>
                                        </p:tav>
                                      </p:tavLst>
                                    </p:anim>
                                    <p:anim calcmode="lin" valueType="num">
                                      <p:cBhvr>
                                        <p:cTn id="56" dur="500" fill="hold"/>
                                        <p:tgtEl>
                                          <p:spTgt spid="171016"/>
                                        </p:tgtEl>
                                        <p:attrNameLst>
                                          <p:attrName>ppt_w</p:attrName>
                                        </p:attrNameLst>
                                      </p:cBhvr>
                                      <p:tavLst>
                                        <p:tav tm="0">
                                          <p:val>
                                            <p:strVal val="#ppt_w"/>
                                          </p:val>
                                        </p:tav>
                                        <p:tav tm="100000">
                                          <p:val>
                                            <p:strVal val="#ppt_w"/>
                                          </p:val>
                                        </p:tav>
                                      </p:tavLst>
                                    </p:anim>
                                    <p:anim calcmode="lin" valueType="num">
                                      <p:cBhvr>
                                        <p:cTn id="57" dur="500" fill="hold"/>
                                        <p:tgtEl>
                                          <p:spTgt spid="171016"/>
                                        </p:tgtEl>
                                        <p:attrNameLst>
                                          <p:attrName>ppt_h</p:attrName>
                                        </p:attrNameLst>
                                      </p:cBhvr>
                                      <p:tavLst>
                                        <p:tav tm="0">
                                          <p:val>
                                            <p:fltVal val="0"/>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17" presetClass="entr" presetSubtype="1" fill="hold" grpId="0" nodeType="clickEffect">
                                  <p:stCondLst>
                                    <p:cond delay="0"/>
                                  </p:stCondLst>
                                  <p:childTnLst>
                                    <p:set>
                                      <p:cBhvr>
                                        <p:cTn id="61" dur="1" fill="hold">
                                          <p:stCondLst>
                                            <p:cond delay="0"/>
                                          </p:stCondLst>
                                        </p:cTn>
                                        <p:tgtEl>
                                          <p:spTgt spid="171017"/>
                                        </p:tgtEl>
                                        <p:attrNameLst>
                                          <p:attrName>style.visibility</p:attrName>
                                        </p:attrNameLst>
                                      </p:cBhvr>
                                      <p:to>
                                        <p:strVal val="visible"/>
                                      </p:to>
                                    </p:set>
                                    <p:anim calcmode="lin" valueType="num">
                                      <p:cBhvr>
                                        <p:cTn id="62" dur="500" fill="hold"/>
                                        <p:tgtEl>
                                          <p:spTgt spid="171017"/>
                                        </p:tgtEl>
                                        <p:attrNameLst>
                                          <p:attrName>ppt_x</p:attrName>
                                        </p:attrNameLst>
                                      </p:cBhvr>
                                      <p:tavLst>
                                        <p:tav tm="0">
                                          <p:val>
                                            <p:strVal val="#ppt_x"/>
                                          </p:val>
                                        </p:tav>
                                        <p:tav tm="100000">
                                          <p:val>
                                            <p:strVal val="#ppt_x"/>
                                          </p:val>
                                        </p:tav>
                                      </p:tavLst>
                                    </p:anim>
                                    <p:anim calcmode="lin" valueType="num">
                                      <p:cBhvr>
                                        <p:cTn id="63" dur="500" fill="hold"/>
                                        <p:tgtEl>
                                          <p:spTgt spid="171017"/>
                                        </p:tgtEl>
                                        <p:attrNameLst>
                                          <p:attrName>ppt_y</p:attrName>
                                        </p:attrNameLst>
                                      </p:cBhvr>
                                      <p:tavLst>
                                        <p:tav tm="0">
                                          <p:val>
                                            <p:strVal val="#ppt_y-#ppt_h/2"/>
                                          </p:val>
                                        </p:tav>
                                        <p:tav tm="100000">
                                          <p:val>
                                            <p:strVal val="#ppt_y"/>
                                          </p:val>
                                        </p:tav>
                                      </p:tavLst>
                                    </p:anim>
                                    <p:anim calcmode="lin" valueType="num">
                                      <p:cBhvr>
                                        <p:cTn id="64" dur="500" fill="hold"/>
                                        <p:tgtEl>
                                          <p:spTgt spid="171017"/>
                                        </p:tgtEl>
                                        <p:attrNameLst>
                                          <p:attrName>ppt_w</p:attrName>
                                        </p:attrNameLst>
                                      </p:cBhvr>
                                      <p:tavLst>
                                        <p:tav tm="0">
                                          <p:val>
                                            <p:strVal val="#ppt_w"/>
                                          </p:val>
                                        </p:tav>
                                        <p:tav tm="100000">
                                          <p:val>
                                            <p:strVal val="#ppt_w"/>
                                          </p:val>
                                        </p:tav>
                                      </p:tavLst>
                                    </p:anim>
                                    <p:anim calcmode="lin" valueType="num">
                                      <p:cBhvr>
                                        <p:cTn id="65" dur="500" fill="hold"/>
                                        <p:tgtEl>
                                          <p:spTgt spid="171017"/>
                                        </p:tgtEl>
                                        <p:attrNameLst>
                                          <p:attrName>ppt_h</p:attrName>
                                        </p:attrNameLst>
                                      </p:cBhvr>
                                      <p:tavLst>
                                        <p:tav tm="0">
                                          <p:val>
                                            <p:fltVal val="0"/>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8" fill="hold" grpId="0" nodeType="clickEffect">
                                  <p:stCondLst>
                                    <p:cond delay="0"/>
                                  </p:stCondLst>
                                  <p:childTnLst>
                                    <p:set>
                                      <p:cBhvr>
                                        <p:cTn id="69" dur="1" fill="hold">
                                          <p:stCondLst>
                                            <p:cond delay="0"/>
                                          </p:stCondLst>
                                        </p:cTn>
                                        <p:tgtEl>
                                          <p:spTgt spid="171019"/>
                                        </p:tgtEl>
                                        <p:attrNameLst>
                                          <p:attrName>style.visibility</p:attrName>
                                        </p:attrNameLst>
                                      </p:cBhvr>
                                      <p:to>
                                        <p:strVal val="visible"/>
                                      </p:to>
                                    </p:set>
                                    <p:anim calcmode="lin" valueType="num">
                                      <p:cBhvr additive="base">
                                        <p:cTn id="70" dur="500" fill="hold"/>
                                        <p:tgtEl>
                                          <p:spTgt spid="171019"/>
                                        </p:tgtEl>
                                        <p:attrNameLst>
                                          <p:attrName>ppt_x</p:attrName>
                                        </p:attrNameLst>
                                      </p:cBhvr>
                                      <p:tavLst>
                                        <p:tav tm="0">
                                          <p:val>
                                            <p:strVal val="0-#ppt_w/2"/>
                                          </p:val>
                                        </p:tav>
                                        <p:tav tm="100000">
                                          <p:val>
                                            <p:strVal val="#ppt_x"/>
                                          </p:val>
                                        </p:tav>
                                      </p:tavLst>
                                    </p:anim>
                                    <p:anim calcmode="lin" valueType="num">
                                      <p:cBhvr additive="base">
                                        <p:cTn id="71" dur="500" fill="hold"/>
                                        <p:tgtEl>
                                          <p:spTgt spid="171019"/>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nodeType="clickEffect">
                                  <p:stCondLst>
                                    <p:cond delay="0"/>
                                  </p:stCondLst>
                                  <p:childTnLst>
                                    <p:set>
                                      <p:cBhvr>
                                        <p:cTn id="75" dur="1" fill="hold">
                                          <p:stCondLst>
                                            <p:cond delay="0"/>
                                          </p:stCondLst>
                                        </p:cTn>
                                        <p:tgtEl>
                                          <p:spTgt spid="171020"/>
                                        </p:tgtEl>
                                        <p:attrNameLst>
                                          <p:attrName>style.visibility</p:attrName>
                                        </p:attrNameLst>
                                      </p:cBhvr>
                                      <p:to>
                                        <p:strVal val="visible"/>
                                      </p:to>
                                    </p:set>
                                    <p:animEffect transition="in" filter="wipe(down)">
                                      <p:cBhvr>
                                        <p:cTn id="76" dur="500"/>
                                        <p:tgtEl>
                                          <p:spTgt spid="171020"/>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nodeType="clickEffect">
                                  <p:stCondLst>
                                    <p:cond delay="0"/>
                                  </p:stCondLst>
                                  <p:childTnLst>
                                    <p:set>
                                      <p:cBhvr>
                                        <p:cTn id="80" dur="1" fill="hold">
                                          <p:stCondLst>
                                            <p:cond delay="0"/>
                                          </p:stCondLst>
                                        </p:cTn>
                                        <p:tgtEl>
                                          <p:spTgt spid="171021"/>
                                        </p:tgtEl>
                                        <p:attrNameLst>
                                          <p:attrName>style.visibility</p:attrName>
                                        </p:attrNameLst>
                                      </p:cBhvr>
                                      <p:to>
                                        <p:strVal val="visible"/>
                                      </p:to>
                                    </p:set>
                                    <p:animEffect transition="in" filter="wipe(down)">
                                      <p:cBhvr>
                                        <p:cTn id="81" dur="500"/>
                                        <p:tgtEl>
                                          <p:spTgt spid="171021"/>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nodeType="clickEffect">
                                  <p:stCondLst>
                                    <p:cond delay="0"/>
                                  </p:stCondLst>
                                  <p:childTnLst>
                                    <p:set>
                                      <p:cBhvr>
                                        <p:cTn id="85" dur="1" fill="hold">
                                          <p:stCondLst>
                                            <p:cond delay="0"/>
                                          </p:stCondLst>
                                        </p:cTn>
                                        <p:tgtEl>
                                          <p:spTgt spid="171022"/>
                                        </p:tgtEl>
                                        <p:attrNameLst>
                                          <p:attrName>style.visibility</p:attrName>
                                        </p:attrNameLst>
                                      </p:cBhvr>
                                      <p:to>
                                        <p:strVal val="visible"/>
                                      </p:to>
                                    </p:set>
                                    <p:animEffect transition="in" filter="wipe(right)">
                                      <p:cBhvr>
                                        <p:cTn id="86" dur="500"/>
                                        <p:tgtEl>
                                          <p:spTgt spid="171022"/>
                                        </p:tgtEl>
                                      </p:cBhvr>
                                    </p:animEffect>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71023"/>
                                        </p:tgtEl>
                                        <p:attrNameLst>
                                          <p:attrName>style.visibility</p:attrName>
                                        </p:attrNameLst>
                                      </p:cBhvr>
                                      <p:to>
                                        <p:strVal val="visible"/>
                                      </p:to>
                                    </p:set>
                                    <p:anim calcmode="lin" valueType="num">
                                      <p:cBhvr additive="base">
                                        <p:cTn id="91" dur="500" fill="hold"/>
                                        <p:tgtEl>
                                          <p:spTgt spid="171023"/>
                                        </p:tgtEl>
                                        <p:attrNameLst>
                                          <p:attrName>ppt_x</p:attrName>
                                        </p:attrNameLst>
                                      </p:cBhvr>
                                      <p:tavLst>
                                        <p:tav tm="0">
                                          <p:val>
                                            <p:strVal val="0-#ppt_w/2"/>
                                          </p:val>
                                        </p:tav>
                                        <p:tav tm="100000">
                                          <p:val>
                                            <p:strVal val="#ppt_x"/>
                                          </p:val>
                                        </p:tav>
                                      </p:tavLst>
                                    </p:anim>
                                    <p:anim calcmode="lin" valueType="num">
                                      <p:cBhvr additive="base">
                                        <p:cTn id="92" dur="500" fill="hold"/>
                                        <p:tgtEl>
                                          <p:spTgt spid="171023"/>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171024"/>
                                        </p:tgtEl>
                                        <p:attrNameLst>
                                          <p:attrName>style.visibility</p:attrName>
                                        </p:attrNameLst>
                                      </p:cBhvr>
                                      <p:to>
                                        <p:strVal val="visible"/>
                                      </p:to>
                                    </p:set>
                                    <p:animEffect transition="in" filter="wipe(down)">
                                      <p:cBhvr>
                                        <p:cTn id="97" dur="500"/>
                                        <p:tgtEl>
                                          <p:spTgt spid="171024"/>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171026"/>
                                        </p:tgtEl>
                                        <p:attrNameLst>
                                          <p:attrName>style.visibility</p:attrName>
                                        </p:attrNameLst>
                                      </p:cBhvr>
                                      <p:to>
                                        <p:strVal val="visible"/>
                                      </p:to>
                                    </p:set>
                                    <p:animEffect transition="in" filter="wipe(down)">
                                      <p:cBhvr>
                                        <p:cTn id="102" dur="500"/>
                                        <p:tgtEl>
                                          <p:spTgt spid="17102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2" fill="hold" nodeType="clickEffect">
                                  <p:stCondLst>
                                    <p:cond delay="0"/>
                                  </p:stCondLst>
                                  <p:childTnLst>
                                    <p:set>
                                      <p:cBhvr>
                                        <p:cTn id="106" dur="1" fill="hold">
                                          <p:stCondLst>
                                            <p:cond delay="0"/>
                                          </p:stCondLst>
                                        </p:cTn>
                                        <p:tgtEl>
                                          <p:spTgt spid="171025"/>
                                        </p:tgtEl>
                                        <p:attrNameLst>
                                          <p:attrName>style.visibility</p:attrName>
                                        </p:attrNameLst>
                                      </p:cBhvr>
                                      <p:to>
                                        <p:strVal val="visible"/>
                                      </p:to>
                                    </p:set>
                                    <p:animEffect transition="in" filter="wipe(right)">
                                      <p:cBhvr>
                                        <p:cTn id="107" dur="500"/>
                                        <p:tgtEl>
                                          <p:spTgt spid="17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bldLvl="2" advAuto="0" autoUpdateAnimBg="0" build="p"/>
      <p:bldP spid="171011" grpId="0" autoUpdateAnimBg="0"/>
      <p:bldP spid="171012" grpId="0" animBg="1" autoUpdateAnimBg="0"/>
      <p:bldP spid="171013" grpId="0" animBg="1" autoUpdateAnimBg="0"/>
      <p:bldP spid="171014" grpId="0" animBg="1" autoUpdateAnimBg="0"/>
      <p:bldP spid="171015" grpId="0" animBg="1"/>
      <p:bldP spid="171016" grpId="0" animBg="1"/>
      <p:bldP spid="171017" grpId="0" animBg="1"/>
      <p:bldP spid="171018" grpId="0" autoUpdateAnimBg="0"/>
      <p:bldP spid="171019" grpId="0" autoUpdateAnimBg="0"/>
      <p:bldP spid="171023"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714348" y="1500174"/>
            <a:ext cx="7930143" cy="2895600"/>
          </a:xfrm>
        </p:spPr>
        <p:txBody>
          <a:bodyPr/>
          <a:lstStyle/>
          <a:p>
            <a:pPr algn="l" eaLnBrk="1" hangingPunct="1"/>
            <a:r>
              <a:rPr lang="en-US" altLang="zh-CN" b="1" dirty="0" smtClean="0">
                <a:ea typeface="楷体_GB2312" panose="02010609030101010101" pitchFamily="49" charset="-122"/>
              </a:rPr>
              <a:t>       </a:t>
            </a:r>
            <a:r>
              <a:rPr lang="zh-CN" altLang="en-US" sz="3600" b="1" dirty="0" smtClean="0">
                <a:ea typeface="楷体_GB2312" panose="02010609030101010101" pitchFamily="49" charset="-122"/>
              </a:rPr>
              <a:t>一份好的申请书使人看了就明白： 要研究什么，为什么要研究，怎样研究，要达到什么结果，现在已做了什么，能否完成研究任务</a:t>
            </a:r>
            <a:endParaRPr lang="zh-CN" altLang="en-US" sz="3600" b="1" dirty="0" smtClean="0">
              <a:ea typeface="楷体_GB2312" panose="02010609030101010101" pitchFamily="49" charset="-122"/>
            </a:endParaRPr>
          </a:p>
        </p:txBody>
      </p:sp>
      <p:grpSp>
        <p:nvGrpSpPr>
          <p:cNvPr id="2" name="Group 5"/>
          <p:cNvGrpSpPr/>
          <p:nvPr/>
        </p:nvGrpSpPr>
        <p:grpSpPr bwMode="auto">
          <a:xfrm>
            <a:off x="304800" y="492125"/>
            <a:ext cx="8458200" cy="968375"/>
            <a:chOff x="240" y="326"/>
            <a:chExt cx="5328" cy="610"/>
          </a:xfrm>
        </p:grpSpPr>
        <p:sp>
          <p:nvSpPr>
            <p:cNvPr id="100358" name="Text Box 6"/>
            <p:cNvSpPr txBox="1">
              <a:spLocks noChangeArrowheads="1"/>
            </p:cNvSpPr>
            <p:nvPr/>
          </p:nvSpPr>
          <p:spPr bwMode="auto">
            <a:xfrm>
              <a:off x="672" y="326"/>
              <a:ext cx="3681" cy="485"/>
            </a:xfrm>
            <a:prstGeom prst="rect">
              <a:avLst/>
            </a:prstGeom>
            <a:noFill/>
            <a:ln w="9525">
              <a:noFill/>
              <a:miter lim="800000"/>
            </a:ln>
            <a:effectLst/>
          </p:spPr>
          <p:txBody>
            <a:bodyPr wrap="none">
              <a:spAutoFit/>
            </a:bodyPr>
            <a:lstStyle/>
            <a:p>
              <a:pPr>
                <a:defRPr/>
              </a:pPr>
              <a:r>
                <a:rPr lang="zh-CN" altLang="en-US" sz="4400" b="1" dirty="0" smtClean="0">
                  <a:solidFill>
                    <a:srgbClr val="FF0000"/>
                  </a:solidFill>
                  <a:effectLst>
                    <a:outerShdw blurRad="38100" dist="38100" dir="2700000" algn="tl">
                      <a:srgbClr val="000000"/>
                    </a:outerShdw>
                  </a:effectLst>
                </a:rPr>
                <a:t>掌握</a:t>
              </a:r>
              <a:r>
                <a:rPr lang="zh-CN" altLang="en-US" sz="4400" b="1" dirty="0">
                  <a:solidFill>
                    <a:srgbClr val="FF0000"/>
                  </a:solidFill>
                  <a:effectLst>
                    <a:outerShdw blurRad="38100" dist="38100" dir="2700000" algn="tl">
                      <a:srgbClr val="000000"/>
                    </a:outerShdw>
                  </a:effectLst>
                </a:rPr>
                <a:t>填写申请书的技巧</a:t>
              </a:r>
              <a:endParaRPr lang="zh-CN" altLang="en-US" sz="4400" b="1" dirty="0">
                <a:solidFill>
                  <a:srgbClr val="FF0000"/>
                </a:solidFill>
                <a:effectLst>
                  <a:outerShdw blurRad="38100" dist="38100" dir="2700000" algn="tl">
                    <a:srgbClr val="000000"/>
                  </a:outerShdw>
                </a:effectLst>
              </a:endParaRPr>
            </a:p>
          </p:txBody>
        </p:sp>
        <p:pic>
          <p:nvPicPr>
            <p:cNvPr id="31750" name="Picture 7" descr="line"/>
            <p:cNvPicPr>
              <a:picLocks noChangeAspect="1" noChangeArrowheads="1"/>
            </p:cNvPicPr>
            <p:nvPr/>
          </p:nvPicPr>
          <p:blipFill>
            <a:blip r:embed="rId1"/>
            <a:srcRect/>
            <a:stretch>
              <a:fillRect/>
            </a:stretch>
          </p:blipFill>
          <p:spPr bwMode="auto">
            <a:xfrm>
              <a:off x="240" y="720"/>
              <a:ext cx="5328" cy="216"/>
            </a:xfrm>
            <a:prstGeom prst="rect">
              <a:avLst/>
            </a:prstGeom>
            <a:noFill/>
            <a:ln w="9525">
              <a:noFill/>
              <a:miter lim="800000"/>
              <a:headEnd/>
              <a:tailEnd/>
            </a:ln>
          </p:spPr>
        </p:pic>
      </p:grpSp>
      <p:sp>
        <p:nvSpPr>
          <p:cNvPr id="100360" name="Text Box 8"/>
          <p:cNvSpPr txBox="1">
            <a:spLocks noChangeArrowheads="1"/>
          </p:cNvSpPr>
          <p:nvPr/>
        </p:nvSpPr>
        <p:spPr bwMode="auto">
          <a:xfrm>
            <a:off x="790548" y="4243374"/>
            <a:ext cx="5529274" cy="1754326"/>
          </a:xfrm>
          <a:prstGeom prst="rect">
            <a:avLst/>
          </a:prstGeom>
          <a:noFill/>
          <a:ln w="9525">
            <a:noFill/>
            <a:miter lim="800000"/>
          </a:ln>
        </p:spPr>
        <p:txBody>
          <a:bodyPr wrap="square">
            <a:spAutoFit/>
          </a:bodyPr>
          <a:lstStyle/>
          <a:p>
            <a:r>
              <a:rPr lang="en-US" altLang="zh-CN" b="1" dirty="0">
                <a:ea typeface="楷体_GB2312" panose="02010609030101010101" pitchFamily="49" charset="-122"/>
              </a:rPr>
              <a:t>         </a:t>
            </a:r>
            <a:r>
              <a:rPr lang="zh-CN" altLang="en-US" sz="3600" b="1" dirty="0">
                <a:ea typeface="楷体_GB2312" panose="02010609030101010101" pitchFamily="49" charset="-122"/>
              </a:rPr>
              <a:t>要求做到题意新颖，效益明确，研究方向符合，完成可能性大</a:t>
            </a:r>
            <a:r>
              <a:rPr lang="zh-CN" altLang="en-US" sz="3600" b="1" dirty="0" smtClean="0">
                <a:ea typeface="楷体_GB2312" panose="02010609030101010101" pitchFamily="49" charset="-122"/>
              </a:rPr>
              <a:t>，手续</a:t>
            </a:r>
            <a:r>
              <a:rPr lang="zh-CN" altLang="en-US" sz="3600" b="1" dirty="0">
                <a:ea typeface="楷体_GB2312" panose="02010609030101010101" pitchFamily="49" charset="-122"/>
              </a:rPr>
              <a:t>完善</a:t>
            </a:r>
            <a:endParaRPr lang="zh-CN" altLang="en-US" sz="3600" b="1" dirty="0">
              <a:ea typeface="楷体_GB2312" panose="0201060903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00354">
                                            <p:txEl>
                                              <p:pRg st="0" end="0"/>
                                            </p:txEl>
                                          </p:spTgt>
                                        </p:tgtEl>
                                        <p:attrNameLst>
                                          <p:attrName>style.visibility</p:attrName>
                                        </p:attrNameLst>
                                      </p:cBhvr>
                                      <p:to>
                                        <p:strVal val="visible"/>
                                      </p:to>
                                    </p:set>
                                    <p:anim calcmode="lin" valueType="num">
                                      <p:cBhvr additive="base">
                                        <p:cTn id="12" dur="500" fill="hold"/>
                                        <p:tgtEl>
                                          <p:spTgt spid="10035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035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 fill="hold">
                                          <p:stCondLst>
                                            <p:cond delay="0"/>
                                          </p:stCondLst>
                                        </p:cTn>
                                        <p:tgtEl>
                                          <p:spTgt spid="100360">
                                            <p:txEl>
                                              <p:pRg st="0" end="0"/>
                                            </p:txEl>
                                          </p:spTgt>
                                        </p:tgtEl>
                                        <p:attrNameLst>
                                          <p:attrName>style.visibility</p:attrName>
                                        </p:attrNameLst>
                                      </p:cBhvr>
                                      <p:to>
                                        <p:strVal val="visible"/>
                                      </p:to>
                                    </p:set>
                                    <p:animEffect transition="in" filter="barn(outVertical)">
                                      <p:cBhvr>
                                        <p:cTn id="18" dur="500"/>
                                        <p:tgtEl>
                                          <p:spTgt spid="10036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autoUpdateAnimBg="0" build="p"/>
      <p:bldP spid="100360" grpId="0" autoUpdateAnimBg="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457200" y="274638"/>
            <a:ext cx="8229600" cy="939784"/>
          </a:xfrm>
        </p:spPr>
        <p:txBody>
          <a:bodyPr>
            <a:normAutofit/>
          </a:bodyPr>
          <a:lstStyle/>
          <a:p>
            <a:r>
              <a:rPr lang="zh-CN" altLang="en-US" sz="4800" b="1" dirty="0" smtClean="0"/>
              <a:t>申请书的一般结构</a:t>
            </a:r>
            <a:endParaRPr lang="zh-CN" altLang="en-US" sz="4800" b="1" dirty="0"/>
          </a:p>
        </p:txBody>
      </p:sp>
      <p:sp>
        <p:nvSpPr>
          <p:cNvPr id="166915" name="Rectangle 3"/>
          <p:cNvSpPr>
            <a:spLocks noGrp="1" noChangeArrowheads="1"/>
          </p:cNvSpPr>
          <p:nvPr>
            <p:ph type="body" idx="1"/>
          </p:nvPr>
        </p:nvSpPr>
        <p:spPr>
          <a:xfrm>
            <a:off x="457200" y="1285860"/>
            <a:ext cx="8229600" cy="5286412"/>
          </a:xfrm>
        </p:spPr>
        <p:txBody>
          <a:bodyPr>
            <a:noAutofit/>
          </a:bodyPr>
          <a:lstStyle/>
          <a:p>
            <a:pPr marL="323850">
              <a:lnSpc>
                <a:spcPct val="110000"/>
              </a:lnSpc>
            </a:pPr>
            <a:r>
              <a:rPr lang="zh-CN" altLang="en-US" b="1" dirty="0" smtClean="0"/>
              <a:t>简表</a:t>
            </a:r>
            <a:r>
              <a:rPr lang="zh-CN" altLang="en-US" b="1" dirty="0"/>
              <a:t>：基本</a:t>
            </a:r>
            <a:r>
              <a:rPr lang="zh-CN" altLang="en-US" b="1" dirty="0" smtClean="0"/>
              <a:t>信息</a:t>
            </a:r>
            <a:endParaRPr lang="en-US" altLang="zh-CN" b="1" dirty="0" smtClean="0"/>
          </a:p>
          <a:p>
            <a:pPr marL="323850">
              <a:lnSpc>
                <a:spcPct val="110000"/>
              </a:lnSpc>
            </a:pPr>
            <a:r>
              <a:rPr lang="zh-CN" altLang="en-US" b="1" dirty="0" smtClean="0"/>
              <a:t>立论</a:t>
            </a:r>
            <a:r>
              <a:rPr lang="zh-CN" altLang="en-US" b="1" dirty="0"/>
              <a:t>依据：研究意义、国内外现状、存在问题及解决</a:t>
            </a:r>
            <a:r>
              <a:rPr lang="zh-CN" altLang="en-US" b="1" dirty="0" smtClean="0"/>
              <a:t>途径</a:t>
            </a:r>
            <a:endParaRPr lang="en-US" altLang="zh-CN" b="1" dirty="0" smtClean="0"/>
          </a:p>
          <a:p>
            <a:pPr marL="323850">
              <a:lnSpc>
                <a:spcPct val="110000"/>
              </a:lnSpc>
            </a:pPr>
            <a:r>
              <a:rPr lang="zh-CN" altLang="en-US" b="1" dirty="0" smtClean="0"/>
              <a:t>研究</a:t>
            </a:r>
            <a:r>
              <a:rPr lang="zh-CN" altLang="en-US" b="1" dirty="0"/>
              <a:t>方案：</a:t>
            </a:r>
            <a:r>
              <a:rPr lang="en-US" altLang="zh-CN" b="1" dirty="0"/>
              <a:t>1</a:t>
            </a:r>
            <a:r>
              <a:rPr lang="zh-CN" altLang="en-US" b="1" dirty="0"/>
              <a:t>、</a:t>
            </a:r>
            <a:r>
              <a:rPr lang="zh-CN" altLang="en-US" b="1" dirty="0" smtClean="0"/>
              <a:t>研究目标、内容</a:t>
            </a:r>
            <a:r>
              <a:rPr lang="zh-CN" altLang="en-US" b="1" dirty="0"/>
              <a:t>、拟解决的关键</a:t>
            </a:r>
            <a:r>
              <a:rPr lang="zh-CN" altLang="en-US" b="1" dirty="0" smtClean="0"/>
              <a:t>问题；</a:t>
            </a:r>
            <a:r>
              <a:rPr lang="en-US" altLang="zh-CN" b="1" dirty="0" smtClean="0"/>
              <a:t>2</a:t>
            </a:r>
            <a:r>
              <a:rPr lang="zh-CN" altLang="en-US" b="1" dirty="0" smtClean="0"/>
              <a:t>、</a:t>
            </a:r>
            <a:r>
              <a:rPr lang="zh-CN" altLang="en-US" b="1" dirty="0"/>
              <a:t>研究方法、技术路线、研究方案及可行性分析</a:t>
            </a:r>
            <a:br>
              <a:rPr lang="zh-CN" altLang="en-US" b="1" dirty="0"/>
            </a:br>
            <a:r>
              <a:rPr lang="zh-CN" altLang="en-US" b="1" dirty="0"/>
              <a:t>研究基础：相关研究工作积累和成绩、研究条件</a:t>
            </a:r>
            <a:br>
              <a:rPr lang="zh-CN" altLang="en-US" b="1" dirty="0"/>
            </a:br>
            <a:r>
              <a:rPr lang="zh-CN" altLang="en-US" b="1" dirty="0"/>
              <a:t>其它信息：</a:t>
            </a:r>
            <a:br>
              <a:rPr lang="zh-CN" altLang="en-US" b="1" dirty="0"/>
            </a:br>
            <a:endParaRPr lang="zh-CN" alt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zh-CN" altLang="en-US" b="1" dirty="0" smtClean="0"/>
              <a:t>申请书</a:t>
            </a:r>
            <a:r>
              <a:rPr lang="zh-CN" altLang="en-US" b="1" dirty="0"/>
              <a:t>的要求</a:t>
            </a:r>
            <a:endParaRPr lang="zh-CN" altLang="en-US" b="1" dirty="0"/>
          </a:p>
        </p:txBody>
      </p:sp>
      <p:sp>
        <p:nvSpPr>
          <p:cNvPr id="133123" name="Rectangle 3"/>
          <p:cNvSpPr>
            <a:spLocks noGrp="1" noChangeArrowheads="1"/>
          </p:cNvSpPr>
          <p:nvPr>
            <p:ph type="body" idx="1"/>
          </p:nvPr>
        </p:nvSpPr>
        <p:spPr/>
        <p:txBody>
          <a:bodyPr>
            <a:normAutofit/>
          </a:bodyPr>
          <a:lstStyle/>
          <a:p>
            <a:r>
              <a:rPr lang="zh-CN" altLang="en-US" sz="3600" b="1" dirty="0" smtClean="0"/>
              <a:t>你</a:t>
            </a:r>
            <a:r>
              <a:rPr lang="zh-CN" altLang="en-US" sz="3600" b="1" dirty="0"/>
              <a:t>为什么要做？即研究意义和立论依据</a:t>
            </a:r>
            <a:endParaRPr lang="zh-CN" altLang="en-US" sz="3600" b="1" dirty="0"/>
          </a:p>
          <a:p>
            <a:r>
              <a:rPr lang="zh-CN" altLang="en-US" sz="3600" b="1" dirty="0" smtClean="0"/>
              <a:t>你</a:t>
            </a:r>
            <a:r>
              <a:rPr lang="zh-CN" altLang="en-US" sz="3600" b="1" dirty="0"/>
              <a:t>想做什么？即研究内容和研究目标</a:t>
            </a:r>
            <a:endParaRPr lang="zh-CN" altLang="en-US" sz="3600" b="1" dirty="0"/>
          </a:p>
          <a:p>
            <a:r>
              <a:rPr lang="zh-CN" altLang="en-US" sz="3600" b="1" dirty="0" smtClean="0"/>
              <a:t>你</a:t>
            </a:r>
            <a:r>
              <a:rPr lang="zh-CN" altLang="en-US" sz="3600" b="1" dirty="0"/>
              <a:t>如何去做？即研究方案</a:t>
            </a:r>
            <a:endParaRPr lang="zh-CN" altLang="en-US" sz="3600" b="1" dirty="0"/>
          </a:p>
          <a:p>
            <a:r>
              <a:rPr lang="zh-CN" altLang="en-US" sz="3600" b="1" dirty="0" smtClean="0"/>
              <a:t>你</a:t>
            </a:r>
            <a:r>
              <a:rPr lang="zh-CN" altLang="en-US" sz="3600" b="1" dirty="0"/>
              <a:t>以前做过什么？即研究基础</a:t>
            </a:r>
            <a:endParaRPr lang="zh-CN" altLang="en-US" sz="3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a:xfrm>
            <a:off x="609600" y="152400"/>
            <a:ext cx="7772400" cy="1143000"/>
          </a:xfrm>
        </p:spPr>
        <p:txBody>
          <a:bodyPr/>
          <a:lstStyle/>
          <a:p>
            <a:pPr eaLnBrk="1" hangingPunct="1">
              <a:defRPr/>
            </a:pPr>
            <a:r>
              <a:rPr lang="zh-CN" altLang="en-US" sz="4800" b="1" dirty="0" smtClean="0">
                <a:effectLst>
                  <a:outerShdw blurRad="38100" dist="38100" dir="2700000" algn="tl">
                    <a:srgbClr val="000000"/>
                  </a:outerShdw>
                </a:effectLst>
                <a:ea typeface="楷体_GB2312" panose="02010609030101010101" pitchFamily="49" charset="-122"/>
              </a:rPr>
              <a:t>如何进行科学研究</a:t>
            </a:r>
            <a:endParaRPr lang="zh-CN" altLang="en-US" sz="4800" b="1" dirty="0" smtClean="0">
              <a:effectLst>
                <a:outerShdw blurRad="38100" dist="38100" dir="2700000" algn="tl">
                  <a:srgbClr val="000000"/>
                </a:outerShdw>
              </a:effectLst>
              <a:ea typeface="楷体_GB2312" panose="02010609030101010101" pitchFamily="49" charset="-122"/>
            </a:endParaRPr>
          </a:p>
        </p:txBody>
      </p:sp>
      <p:sp>
        <p:nvSpPr>
          <p:cNvPr id="126979" name="Rectangle 3"/>
          <p:cNvSpPr>
            <a:spLocks noGrp="1" noChangeArrowheads="1"/>
          </p:cNvSpPr>
          <p:nvPr>
            <p:ph type="subTitle" idx="1"/>
          </p:nvPr>
        </p:nvSpPr>
        <p:spPr>
          <a:xfrm>
            <a:off x="838200" y="1524000"/>
            <a:ext cx="8001000" cy="4800600"/>
          </a:xfrm>
        </p:spPr>
        <p:txBody>
          <a:bodyPr/>
          <a:lstStyle/>
          <a:p>
            <a:pPr algn="l" eaLnBrk="1" hangingPunct="1"/>
            <a:r>
              <a:rPr lang="en-US" altLang="zh-CN" b="1" dirty="0" smtClean="0">
                <a:solidFill>
                  <a:schemeClr val="tx1"/>
                </a:solidFill>
              </a:rPr>
              <a:t>1</a:t>
            </a:r>
            <a:r>
              <a:rPr lang="zh-CN" altLang="en-US" b="1" dirty="0" smtClean="0">
                <a:solidFill>
                  <a:schemeClr val="tx1"/>
                </a:solidFill>
              </a:rPr>
              <a:t>、进行选题前</a:t>
            </a:r>
            <a:r>
              <a:rPr lang="zh-CN" altLang="en-US" b="1" u="sng" dirty="0" smtClean="0">
                <a:solidFill>
                  <a:schemeClr val="tx1"/>
                </a:solidFill>
              </a:rPr>
              <a:t>查新和调研</a:t>
            </a:r>
            <a:endParaRPr lang="zh-CN" altLang="en-US" b="1" u="sng" dirty="0" smtClean="0">
              <a:solidFill>
                <a:schemeClr val="tx1"/>
              </a:solidFill>
            </a:endParaRPr>
          </a:p>
          <a:p>
            <a:pPr algn="l" eaLnBrk="1" hangingPunct="1"/>
            <a:r>
              <a:rPr lang="en-US" altLang="zh-CN" b="1" dirty="0" smtClean="0">
                <a:solidFill>
                  <a:schemeClr val="tx1"/>
                </a:solidFill>
              </a:rPr>
              <a:t>2</a:t>
            </a:r>
            <a:r>
              <a:rPr lang="zh-CN" altLang="en-US" b="1" dirty="0" smtClean="0">
                <a:solidFill>
                  <a:schemeClr val="tx1"/>
                </a:solidFill>
              </a:rPr>
              <a:t>、根据需要和自己实际</a:t>
            </a:r>
            <a:r>
              <a:rPr lang="zh-CN" altLang="en-US" b="1" u="sng" dirty="0" smtClean="0">
                <a:solidFill>
                  <a:schemeClr val="tx1"/>
                </a:solidFill>
              </a:rPr>
              <a:t>选题</a:t>
            </a:r>
            <a:endParaRPr lang="zh-CN" altLang="en-US" b="1" u="sng" dirty="0" smtClean="0">
              <a:solidFill>
                <a:schemeClr val="tx1"/>
              </a:solidFill>
            </a:endParaRPr>
          </a:p>
          <a:p>
            <a:pPr algn="l" eaLnBrk="1" hangingPunct="1"/>
            <a:r>
              <a:rPr lang="en-US" altLang="zh-CN" b="1" dirty="0" smtClean="0">
                <a:solidFill>
                  <a:schemeClr val="tx1"/>
                </a:solidFill>
              </a:rPr>
              <a:t>3</a:t>
            </a:r>
            <a:r>
              <a:rPr lang="zh-CN" altLang="en-US" b="1" dirty="0" smtClean="0">
                <a:solidFill>
                  <a:schemeClr val="tx1"/>
                </a:solidFill>
              </a:rPr>
              <a:t>、制定科研</a:t>
            </a:r>
            <a:r>
              <a:rPr lang="zh-CN" altLang="en-US" b="1" u="sng" dirty="0" smtClean="0">
                <a:solidFill>
                  <a:schemeClr val="tx1"/>
                </a:solidFill>
              </a:rPr>
              <a:t>设计方案</a:t>
            </a:r>
            <a:endParaRPr lang="zh-CN" altLang="en-US" b="1" u="sng" dirty="0" smtClean="0">
              <a:solidFill>
                <a:schemeClr val="tx1"/>
              </a:solidFill>
            </a:endParaRPr>
          </a:p>
          <a:p>
            <a:pPr algn="l" eaLnBrk="1" hangingPunct="1"/>
            <a:r>
              <a:rPr lang="en-US" altLang="zh-CN" b="1" dirty="0" smtClean="0">
                <a:solidFill>
                  <a:schemeClr val="tx1"/>
                </a:solidFill>
              </a:rPr>
              <a:t>4</a:t>
            </a:r>
            <a:r>
              <a:rPr lang="zh-CN" altLang="en-US" b="1" dirty="0" smtClean="0">
                <a:solidFill>
                  <a:schemeClr val="tx1"/>
                </a:solidFill>
              </a:rPr>
              <a:t>、</a:t>
            </a:r>
            <a:r>
              <a:rPr lang="zh-CN" altLang="en-US" b="1" u="sng" dirty="0" smtClean="0">
                <a:solidFill>
                  <a:schemeClr val="tx1"/>
                </a:solidFill>
              </a:rPr>
              <a:t>填写申请书</a:t>
            </a:r>
            <a:r>
              <a:rPr lang="zh-CN" altLang="en-US" b="1" dirty="0" smtClean="0">
                <a:solidFill>
                  <a:schemeClr val="tx1"/>
                </a:solidFill>
              </a:rPr>
              <a:t>，筹措科研经费</a:t>
            </a:r>
            <a:endParaRPr lang="zh-CN" altLang="en-US" b="1" dirty="0" smtClean="0">
              <a:solidFill>
                <a:schemeClr val="tx1"/>
              </a:solidFill>
            </a:endParaRPr>
          </a:p>
          <a:p>
            <a:pPr algn="l" eaLnBrk="1" hangingPunct="1"/>
            <a:r>
              <a:rPr lang="en-US" altLang="zh-CN" b="1" dirty="0" smtClean="0">
                <a:solidFill>
                  <a:schemeClr val="tx1"/>
                </a:solidFill>
              </a:rPr>
              <a:t>5</a:t>
            </a:r>
            <a:r>
              <a:rPr lang="zh-CN" altLang="en-US" b="1" dirty="0" smtClean="0">
                <a:solidFill>
                  <a:schemeClr val="tx1"/>
                </a:solidFill>
              </a:rPr>
              <a:t>、按照方案进行</a:t>
            </a:r>
            <a:r>
              <a:rPr lang="zh-CN" altLang="en-US" b="1" u="sng" dirty="0" smtClean="0">
                <a:solidFill>
                  <a:schemeClr val="tx1"/>
                </a:solidFill>
              </a:rPr>
              <a:t>研究</a:t>
            </a:r>
            <a:endParaRPr lang="zh-CN" altLang="en-US" b="1" u="sng" dirty="0" smtClean="0">
              <a:solidFill>
                <a:schemeClr val="tx1"/>
              </a:solidFill>
            </a:endParaRPr>
          </a:p>
          <a:p>
            <a:pPr algn="l" eaLnBrk="1" hangingPunct="1"/>
            <a:r>
              <a:rPr lang="en-US" altLang="zh-CN" b="1" dirty="0" smtClean="0">
                <a:solidFill>
                  <a:schemeClr val="tx1"/>
                </a:solidFill>
              </a:rPr>
              <a:t>6</a:t>
            </a:r>
            <a:r>
              <a:rPr lang="zh-CN" altLang="en-US" b="1" dirty="0" smtClean="0">
                <a:solidFill>
                  <a:schemeClr val="tx1"/>
                </a:solidFill>
              </a:rPr>
              <a:t>、研究过程规范化，要符合要求</a:t>
            </a:r>
            <a:endParaRPr lang="zh-CN" altLang="en-US" b="1" dirty="0" smtClean="0">
              <a:solidFill>
                <a:schemeClr val="tx1"/>
              </a:solidFill>
            </a:endParaRPr>
          </a:p>
          <a:p>
            <a:pPr algn="l" eaLnBrk="1" hangingPunct="1"/>
            <a:r>
              <a:rPr lang="en-US" altLang="zh-CN" b="1" dirty="0" smtClean="0">
                <a:solidFill>
                  <a:schemeClr val="tx1"/>
                </a:solidFill>
              </a:rPr>
              <a:t>7</a:t>
            </a:r>
            <a:r>
              <a:rPr lang="zh-CN" altLang="en-US" b="1" dirty="0" smtClean="0">
                <a:solidFill>
                  <a:schemeClr val="tx1"/>
                </a:solidFill>
              </a:rPr>
              <a:t>、</a:t>
            </a:r>
            <a:r>
              <a:rPr lang="zh-CN" altLang="en-US" b="1" u="sng" dirty="0" smtClean="0">
                <a:solidFill>
                  <a:schemeClr val="tx1"/>
                </a:solidFill>
              </a:rPr>
              <a:t>收集资料</a:t>
            </a:r>
            <a:r>
              <a:rPr lang="zh-CN" altLang="en-US" b="1" dirty="0" smtClean="0">
                <a:solidFill>
                  <a:schemeClr val="tx1"/>
                </a:solidFill>
              </a:rPr>
              <a:t>，运用方法处理研究结果</a:t>
            </a:r>
            <a:endParaRPr lang="zh-CN" altLang="en-US" b="1" dirty="0" smtClean="0">
              <a:solidFill>
                <a:schemeClr val="tx1"/>
              </a:solidFill>
            </a:endParaRPr>
          </a:p>
          <a:p>
            <a:pPr algn="l" eaLnBrk="1" hangingPunct="1"/>
            <a:r>
              <a:rPr lang="en-US" altLang="zh-CN" b="1" dirty="0" smtClean="0">
                <a:solidFill>
                  <a:schemeClr val="tx1"/>
                </a:solidFill>
              </a:rPr>
              <a:t>8</a:t>
            </a:r>
            <a:r>
              <a:rPr lang="zh-CN" altLang="en-US" b="1" dirty="0" smtClean="0">
                <a:solidFill>
                  <a:schemeClr val="tx1"/>
                </a:solidFill>
              </a:rPr>
              <a:t>、总结分析研究结果，</a:t>
            </a:r>
            <a:r>
              <a:rPr lang="zh-CN" altLang="en-US" b="1" u="sng" dirty="0" smtClean="0">
                <a:solidFill>
                  <a:schemeClr val="tx1"/>
                </a:solidFill>
              </a:rPr>
              <a:t>撰写研究报告</a:t>
            </a:r>
            <a:endParaRPr lang="zh-CN" altLang="en-US" b="1" u="sng"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6979">
                                            <p:txEl>
                                              <p:pRg st="1" end="1"/>
                                            </p:txEl>
                                          </p:spTgt>
                                        </p:tgtEl>
                                        <p:attrNameLst>
                                          <p:attrName>style.visibility</p:attrName>
                                        </p:attrNameLst>
                                      </p:cBhvr>
                                      <p:to>
                                        <p:strVal val="visible"/>
                                      </p:to>
                                    </p:set>
                                    <p:animEffect transition="in" filter="wipe(left)">
                                      <p:cBhvr>
                                        <p:cTn id="12" dur="500"/>
                                        <p:tgtEl>
                                          <p:spTgt spid="1269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6979">
                                            <p:txEl>
                                              <p:pRg st="2" end="2"/>
                                            </p:txEl>
                                          </p:spTgt>
                                        </p:tgtEl>
                                        <p:attrNameLst>
                                          <p:attrName>style.visibility</p:attrName>
                                        </p:attrNameLst>
                                      </p:cBhvr>
                                      <p:to>
                                        <p:strVal val="visible"/>
                                      </p:to>
                                    </p:set>
                                    <p:animEffect transition="in" filter="wipe(left)">
                                      <p:cBhvr>
                                        <p:cTn id="17" dur="500"/>
                                        <p:tgtEl>
                                          <p:spTgt spid="1269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6979">
                                            <p:txEl>
                                              <p:pRg st="3" end="3"/>
                                            </p:txEl>
                                          </p:spTgt>
                                        </p:tgtEl>
                                        <p:attrNameLst>
                                          <p:attrName>style.visibility</p:attrName>
                                        </p:attrNameLst>
                                      </p:cBhvr>
                                      <p:to>
                                        <p:strVal val="visible"/>
                                      </p:to>
                                    </p:set>
                                    <p:animEffect transition="in" filter="wipe(left)">
                                      <p:cBhvr>
                                        <p:cTn id="22" dur="500"/>
                                        <p:tgtEl>
                                          <p:spTgt spid="1269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6979">
                                            <p:txEl>
                                              <p:pRg st="4" end="4"/>
                                            </p:txEl>
                                          </p:spTgt>
                                        </p:tgtEl>
                                        <p:attrNameLst>
                                          <p:attrName>style.visibility</p:attrName>
                                        </p:attrNameLst>
                                      </p:cBhvr>
                                      <p:to>
                                        <p:strVal val="visible"/>
                                      </p:to>
                                    </p:set>
                                    <p:animEffect transition="in" filter="wipe(left)">
                                      <p:cBhvr>
                                        <p:cTn id="27" dur="500"/>
                                        <p:tgtEl>
                                          <p:spTgt spid="1269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6979">
                                            <p:txEl>
                                              <p:pRg st="5" end="5"/>
                                            </p:txEl>
                                          </p:spTgt>
                                        </p:tgtEl>
                                        <p:attrNameLst>
                                          <p:attrName>style.visibility</p:attrName>
                                        </p:attrNameLst>
                                      </p:cBhvr>
                                      <p:to>
                                        <p:strVal val="visible"/>
                                      </p:to>
                                    </p:set>
                                    <p:animEffect transition="in" filter="wipe(left)">
                                      <p:cBhvr>
                                        <p:cTn id="32" dur="500"/>
                                        <p:tgtEl>
                                          <p:spTgt spid="1269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6979">
                                            <p:txEl>
                                              <p:pRg st="6" end="6"/>
                                            </p:txEl>
                                          </p:spTgt>
                                        </p:tgtEl>
                                        <p:attrNameLst>
                                          <p:attrName>style.visibility</p:attrName>
                                        </p:attrNameLst>
                                      </p:cBhvr>
                                      <p:to>
                                        <p:strVal val="visible"/>
                                      </p:to>
                                    </p:set>
                                    <p:animEffect transition="in" filter="wipe(left)">
                                      <p:cBhvr>
                                        <p:cTn id="37" dur="500"/>
                                        <p:tgtEl>
                                          <p:spTgt spid="1269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6979">
                                            <p:txEl>
                                              <p:pRg st="7" end="7"/>
                                            </p:txEl>
                                          </p:spTgt>
                                        </p:tgtEl>
                                        <p:attrNameLst>
                                          <p:attrName>style.visibility</p:attrName>
                                        </p:attrNameLst>
                                      </p:cBhvr>
                                      <p:to>
                                        <p:strVal val="visible"/>
                                      </p:to>
                                    </p:set>
                                    <p:animEffect transition="in" filter="wipe(left)">
                                      <p:cBhvr>
                                        <p:cTn id="42" dur="500"/>
                                        <p:tgtEl>
                                          <p:spTgt spid="1269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autoUpdateAnimBg="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normAutofit/>
          </a:bodyPr>
          <a:lstStyle/>
          <a:p>
            <a:r>
              <a:rPr lang="zh-CN" altLang="en-US" b="1" dirty="0" smtClean="0"/>
              <a:t>１、清晰明确的申请书的体现</a:t>
            </a:r>
            <a:endParaRPr lang="zh-CN" altLang="en-US" b="1" dirty="0"/>
          </a:p>
        </p:txBody>
      </p:sp>
      <p:sp>
        <p:nvSpPr>
          <p:cNvPr id="132099" name="Rectangle 3"/>
          <p:cNvSpPr>
            <a:spLocks noGrp="1" noChangeArrowheads="1"/>
          </p:cNvSpPr>
          <p:nvPr>
            <p:ph type="body" idx="1"/>
          </p:nvPr>
        </p:nvSpPr>
        <p:spPr>
          <a:xfrm>
            <a:off x="714348" y="1341438"/>
            <a:ext cx="7972452" cy="4895850"/>
          </a:xfrm>
        </p:spPr>
        <p:txBody>
          <a:bodyPr>
            <a:normAutofit/>
          </a:bodyPr>
          <a:lstStyle/>
          <a:p>
            <a:pPr>
              <a:lnSpc>
                <a:spcPct val="80000"/>
              </a:lnSpc>
            </a:pPr>
            <a:r>
              <a:rPr lang="zh-CN" altLang="en-US" b="1" dirty="0" smtClean="0"/>
              <a:t>较好</a:t>
            </a:r>
            <a:r>
              <a:rPr lang="zh-CN" altLang="en-US" b="1" dirty="0"/>
              <a:t>的表达能力，能告诉评议人你是如何思考问题的。</a:t>
            </a:r>
            <a:endParaRPr lang="zh-CN" altLang="en-US" b="1" dirty="0"/>
          </a:p>
          <a:p>
            <a:pPr>
              <a:lnSpc>
                <a:spcPct val="80000"/>
              </a:lnSpc>
            </a:pPr>
            <a:r>
              <a:rPr lang="zh-CN" altLang="en-US" b="1" dirty="0" smtClean="0"/>
              <a:t>归纳</a:t>
            </a:r>
            <a:r>
              <a:rPr lang="zh-CN" altLang="en-US" b="1" dirty="0"/>
              <a:t>总结能力，能告诉评议人你是如何从新的角度和高度对所研究的问题总结概括，提出新的观点的。</a:t>
            </a:r>
            <a:endParaRPr lang="zh-CN" altLang="en-US" b="1" dirty="0"/>
          </a:p>
          <a:p>
            <a:pPr>
              <a:lnSpc>
                <a:spcPct val="80000"/>
              </a:lnSpc>
            </a:pPr>
            <a:r>
              <a:rPr lang="zh-CN" altLang="en-US" b="1" dirty="0" smtClean="0"/>
              <a:t>区分</a:t>
            </a:r>
            <a:r>
              <a:rPr lang="zh-CN" altLang="en-US" b="1" dirty="0"/>
              <a:t>问题主次的能力，就是要抓住主要的放弃一般</a:t>
            </a:r>
            <a:r>
              <a:rPr lang="zh-CN" altLang="en-US" b="1" dirty="0" smtClean="0"/>
              <a:t>的。</a:t>
            </a:r>
            <a:endParaRPr lang="zh-CN" altLang="en-US" b="1" dirty="0"/>
          </a:p>
          <a:p>
            <a:pPr>
              <a:lnSpc>
                <a:spcPct val="80000"/>
              </a:lnSpc>
            </a:pPr>
            <a:r>
              <a:rPr lang="zh-CN" altLang="en-US" b="1" dirty="0" smtClean="0"/>
              <a:t>对</a:t>
            </a:r>
            <a:r>
              <a:rPr lang="zh-CN" altLang="en-US" b="1" dirty="0"/>
              <a:t>研究中所需技术的掌握和熟练程度</a:t>
            </a:r>
            <a:r>
              <a:rPr lang="zh-CN" altLang="en-US" b="1" dirty="0" smtClean="0"/>
              <a:t>，所</a:t>
            </a:r>
            <a:r>
              <a:rPr lang="zh-CN" altLang="en-US" b="1" dirty="0"/>
              <a:t>提到的量化方法、归纳演绎水平等。</a:t>
            </a:r>
            <a:endParaRPr lang="zh-CN" altLang="en-US" b="1" dirty="0"/>
          </a:p>
          <a:p>
            <a:pPr>
              <a:lnSpc>
                <a:spcPct val="80000"/>
              </a:lnSpc>
            </a:pPr>
            <a:r>
              <a:rPr lang="zh-CN" altLang="en-US" b="1" dirty="0" smtClean="0"/>
              <a:t>对</a:t>
            </a:r>
            <a:r>
              <a:rPr lang="zh-CN" altLang="en-US" b="1" dirty="0"/>
              <a:t>申请研究内容准确把握的程度和让人信服的内容安排</a:t>
            </a:r>
            <a:r>
              <a:rPr lang="zh-CN" altLang="en-US" b="1" dirty="0" smtClean="0"/>
              <a:t>。</a:t>
            </a:r>
            <a:endParaRPr lang="zh-CN" altLang="en-US"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altLang="zh-CN" b="1" dirty="0"/>
              <a:t>2</a:t>
            </a:r>
            <a:r>
              <a:rPr lang="zh-CN" altLang="en-US" b="1" dirty="0"/>
              <a:t>、 研究意义和立论依据</a:t>
            </a:r>
            <a:endParaRPr lang="zh-CN" altLang="en-US" b="1" dirty="0"/>
          </a:p>
        </p:txBody>
      </p:sp>
      <p:sp>
        <p:nvSpPr>
          <p:cNvPr id="168963" name="Rectangle 3"/>
          <p:cNvSpPr>
            <a:spLocks noGrp="1" noChangeArrowheads="1"/>
          </p:cNvSpPr>
          <p:nvPr>
            <p:ph type="body" idx="1"/>
          </p:nvPr>
        </p:nvSpPr>
        <p:spPr/>
        <p:txBody>
          <a:bodyPr/>
          <a:lstStyle/>
          <a:p>
            <a:r>
              <a:rPr lang="zh-CN" altLang="en-US" b="1" dirty="0"/>
              <a:t>（</a:t>
            </a:r>
            <a:r>
              <a:rPr lang="en-US" altLang="zh-CN" b="1" dirty="0"/>
              <a:t>1</a:t>
            </a:r>
            <a:r>
              <a:rPr lang="zh-CN" altLang="en-US" b="1" dirty="0"/>
              <a:t>）评议人通过申请书想了解的内容第一，你是否熟悉本研究领域的进展；</a:t>
            </a:r>
            <a:endParaRPr lang="zh-CN" altLang="en-US" b="1" dirty="0"/>
          </a:p>
          <a:p>
            <a:r>
              <a:rPr lang="zh-CN" altLang="en-US" b="1" dirty="0"/>
              <a:t>第二，你是否真正理解这些问题；</a:t>
            </a:r>
            <a:endParaRPr lang="zh-CN" altLang="en-US" b="1" dirty="0"/>
          </a:p>
          <a:p>
            <a:r>
              <a:rPr lang="zh-CN" altLang="en-US" b="1" dirty="0"/>
              <a:t>第三，你是否掌握了全新的资料；</a:t>
            </a:r>
            <a:endParaRPr lang="zh-CN" altLang="en-US" b="1" dirty="0"/>
          </a:p>
          <a:p>
            <a:r>
              <a:rPr lang="zh-CN" altLang="en-US" b="1" dirty="0"/>
              <a:t>第四，你的研究</a:t>
            </a:r>
            <a:r>
              <a:rPr lang="zh-CN" altLang="en-US" b="1" dirty="0" smtClean="0"/>
              <a:t>在理论上和实践上</a:t>
            </a:r>
            <a:r>
              <a:rPr lang="zh-CN" altLang="en-US" b="1" dirty="0"/>
              <a:t>有无价值。</a:t>
            </a:r>
            <a:endParaRPr lang="zh-CN" alt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ltLang="zh-CN" b="1"/>
              <a:t>3</a:t>
            </a:r>
            <a:r>
              <a:rPr lang="zh-CN" altLang="en-US" b="1"/>
              <a:t>、研究内容和研究目标</a:t>
            </a:r>
            <a:endParaRPr lang="zh-CN" altLang="en-US" b="1"/>
          </a:p>
        </p:txBody>
      </p:sp>
      <p:sp>
        <p:nvSpPr>
          <p:cNvPr id="172035" name="Rectangle 3"/>
          <p:cNvSpPr>
            <a:spLocks noGrp="1" noChangeArrowheads="1"/>
          </p:cNvSpPr>
          <p:nvPr>
            <p:ph type="body" idx="1"/>
          </p:nvPr>
        </p:nvSpPr>
        <p:spPr/>
        <p:txBody>
          <a:bodyPr/>
          <a:lstStyle/>
          <a:p>
            <a:r>
              <a:rPr lang="zh-CN" altLang="en-US" b="1" dirty="0"/>
              <a:t>第一，具体：就是有清晰的研究领域和边界，目标要可行，要是有限目标。</a:t>
            </a:r>
            <a:endParaRPr lang="zh-CN" altLang="en-US" b="1" dirty="0"/>
          </a:p>
          <a:p>
            <a:r>
              <a:rPr lang="zh-CN" altLang="en-US" b="1" dirty="0"/>
              <a:t>第二，明确：就是把想干的事简单的准确的说明白，突出</a:t>
            </a:r>
            <a:r>
              <a:rPr lang="zh-CN" altLang="en-US" b="1" dirty="0" smtClean="0"/>
              <a:t>关键问题</a:t>
            </a:r>
            <a:r>
              <a:rPr lang="zh-CN" altLang="en-US" b="1" dirty="0"/>
              <a:t>，阐明研究内容之间的相互关系。</a:t>
            </a:r>
            <a:endParaRPr lang="zh-CN" altLang="en-US" b="1" dirty="0"/>
          </a:p>
          <a:p>
            <a:r>
              <a:rPr lang="zh-CN" altLang="en-US" b="1" dirty="0"/>
              <a:t>第三，可行：就是经济上可行，技术上可行，政策允许，能力可信。</a:t>
            </a:r>
            <a:endParaRPr lang="zh-CN" altLang="en-US"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ltLang="zh-CN" b="1"/>
              <a:t>4</a:t>
            </a:r>
            <a:r>
              <a:rPr lang="zh-CN" altLang="en-US" b="1"/>
              <a:t>、研究方案</a:t>
            </a:r>
            <a:endParaRPr lang="zh-CN" altLang="en-US" b="1"/>
          </a:p>
        </p:txBody>
      </p:sp>
      <p:sp>
        <p:nvSpPr>
          <p:cNvPr id="173059" name="Rectangle 3"/>
          <p:cNvSpPr>
            <a:spLocks noGrp="1" noChangeArrowheads="1"/>
          </p:cNvSpPr>
          <p:nvPr>
            <p:ph type="body" idx="1"/>
          </p:nvPr>
        </p:nvSpPr>
        <p:spPr/>
        <p:txBody>
          <a:bodyPr/>
          <a:lstStyle/>
          <a:p>
            <a:r>
              <a:rPr lang="zh-CN" altLang="en-US" b="1" dirty="0"/>
              <a:t>（</a:t>
            </a:r>
            <a:r>
              <a:rPr lang="en-US" altLang="zh-CN" b="1" dirty="0"/>
              <a:t>1</a:t>
            </a:r>
            <a:r>
              <a:rPr lang="zh-CN" altLang="en-US" b="1" dirty="0"/>
              <a:t>）研究方案主要内容：</a:t>
            </a:r>
            <a:endParaRPr lang="zh-CN" altLang="en-US" b="1" dirty="0"/>
          </a:p>
          <a:p>
            <a:r>
              <a:rPr lang="en-US" altLang="zh-CN" b="1" dirty="0"/>
              <a:t>a</a:t>
            </a:r>
            <a:r>
              <a:rPr lang="zh-CN" altLang="en-US" b="1" dirty="0"/>
              <a:t>研究目标、研究内容和拟解决的关键问题。</a:t>
            </a:r>
            <a:endParaRPr lang="zh-CN" altLang="en-US" b="1" dirty="0"/>
          </a:p>
          <a:p>
            <a:r>
              <a:rPr lang="en-US" altLang="zh-CN" b="1" dirty="0"/>
              <a:t>b</a:t>
            </a:r>
            <a:r>
              <a:rPr lang="zh-CN" altLang="en-US" b="1" dirty="0"/>
              <a:t>拟采取的研究方法、技术路线、实验方案及可行性分析；</a:t>
            </a:r>
            <a:endParaRPr lang="zh-CN" altLang="en-US" b="1" dirty="0"/>
          </a:p>
          <a:p>
            <a:r>
              <a:rPr lang="en-US" altLang="zh-CN" b="1" dirty="0"/>
              <a:t>c</a:t>
            </a:r>
            <a:r>
              <a:rPr lang="zh-CN" altLang="en-US" b="1" dirty="0"/>
              <a:t>本项目的特色与创新之处；</a:t>
            </a:r>
            <a:endParaRPr lang="zh-CN" altLang="en-US" b="1" dirty="0"/>
          </a:p>
          <a:p>
            <a:r>
              <a:rPr lang="en-US" altLang="zh-CN" b="1" dirty="0"/>
              <a:t>d</a:t>
            </a:r>
            <a:r>
              <a:rPr lang="zh-CN" altLang="en-US" b="1" dirty="0"/>
              <a:t>预期的研究进展和成果</a:t>
            </a:r>
            <a:endParaRPr lang="zh-CN" alt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zh-CN" altLang="en-US" b="1"/>
              <a:t>（</a:t>
            </a:r>
            <a:r>
              <a:rPr lang="en-US" altLang="zh-CN" b="1"/>
              <a:t>2</a:t>
            </a:r>
            <a:r>
              <a:rPr lang="zh-CN" altLang="en-US" b="1"/>
              <a:t>）研究方案的难点内容</a:t>
            </a:r>
            <a:endParaRPr lang="zh-CN" altLang="en-US" b="1"/>
          </a:p>
        </p:txBody>
      </p:sp>
      <p:sp>
        <p:nvSpPr>
          <p:cNvPr id="137219" name="Rectangle 3"/>
          <p:cNvSpPr>
            <a:spLocks noGrp="1" noChangeArrowheads="1"/>
          </p:cNvSpPr>
          <p:nvPr>
            <p:ph type="body" idx="1"/>
          </p:nvPr>
        </p:nvSpPr>
        <p:spPr/>
        <p:txBody>
          <a:bodyPr/>
          <a:lstStyle/>
          <a:p>
            <a:r>
              <a:rPr lang="zh-CN" altLang="en-US" b="1" dirty="0"/>
              <a:t>第一，技术路线</a:t>
            </a:r>
            <a:r>
              <a:rPr lang="zh-CN" altLang="en-US" dirty="0"/>
              <a:t> </a:t>
            </a:r>
            <a:endParaRPr lang="zh-CN" altLang="en-US" dirty="0"/>
          </a:p>
          <a:p>
            <a:r>
              <a:rPr lang="zh-CN" altLang="en-US" b="1" dirty="0"/>
              <a:t>第二，研究方法</a:t>
            </a:r>
            <a:r>
              <a:rPr lang="zh-CN" altLang="en-US" dirty="0"/>
              <a:t> </a:t>
            </a:r>
            <a:endParaRPr lang="zh-CN" altLang="en-US" dirty="0"/>
          </a:p>
          <a:p>
            <a:r>
              <a:rPr lang="zh-CN" altLang="en-US" b="1" dirty="0"/>
              <a:t>第三，关于研究步骤的安排</a:t>
            </a:r>
            <a:r>
              <a:rPr lang="zh-CN" altLang="en-US" dirty="0"/>
              <a:t> </a:t>
            </a:r>
            <a:endParaRPr lang="zh-CN" altLang="en-US" dirty="0"/>
          </a:p>
        </p:txBody>
      </p:sp>
      <p:sp>
        <p:nvSpPr>
          <p:cNvPr id="4" name="AutoShape 7">
            <a:hlinkClick r:id="rId1" action="ppaction://hlinkpres?slideindex=1&amp;slidetitle=" highlightClick="1"/>
          </p:cNvPr>
          <p:cNvSpPr>
            <a:spLocks noChangeArrowheads="1"/>
          </p:cNvSpPr>
          <p:nvPr/>
        </p:nvSpPr>
        <p:spPr bwMode="auto">
          <a:xfrm>
            <a:off x="4000496" y="1643050"/>
            <a:ext cx="576263" cy="431800"/>
          </a:xfrm>
          <a:prstGeom prst="actionButtonInformation">
            <a:avLst/>
          </a:prstGeom>
          <a:solidFill>
            <a:srgbClr val="1DDD2F"/>
          </a:solidFill>
          <a:ln w="9525">
            <a:noFill/>
            <a:miter lim="800000"/>
          </a:ln>
          <a:effec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zh-CN" altLang="en-US" sz="4000" b="1"/>
              <a:t>（</a:t>
            </a:r>
            <a:r>
              <a:rPr lang="en-US" altLang="zh-CN" sz="4000" b="1"/>
              <a:t>3</a:t>
            </a:r>
            <a:r>
              <a:rPr lang="zh-CN" altLang="en-US" sz="4000" b="1"/>
              <a:t>）填写研究方案的注意事项</a:t>
            </a:r>
            <a:r>
              <a:rPr lang="zh-CN" altLang="en-US" sz="4000"/>
              <a:t> </a:t>
            </a:r>
            <a:endParaRPr lang="zh-CN" altLang="en-US" sz="4000"/>
          </a:p>
        </p:txBody>
      </p:sp>
      <p:sp>
        <p:nvSpPr>
          <p:cNvPr id="175107" name="Rectangle 3"/>
          <p:cNvSpPr>
            <a:spLocks noGrp="1" noChangeArrowheads="1"/>
          </p:cNvSpPr>
          <p:nvPr>
            <p:ph type="body" idx="1"/>
          </p:nvPr>
        </p:nvSpPr>
        <p:spPr>
          <a:xfrm>
            <a:off x="428596" y="1357298"/>
            <a:ext cx="8229600" cy="4525963"/>
          </a:xfrm>
        </p:spPr>
        <p:txBody>
          <a:bodyPr>
            <a:noAutofit/>
          </a:bodyPr>
          <a:lstStyle/>
          <a:p>
            <a:pPr>
              <a:lnSpc>
                <a:spcPct val="90000"/>
              </a:lnSpc>
            </a:pPr>
            <a:r>
              <a:rPr lang="zh-CN" altLang="en-US" b="1" dirty="0" smtClean="0"/>
              <a:t>研究</a:t>
            </a:r>
            <a:r>
              <a:rPr lang="zh-CN" altLang="en-US" b="1" dirty="0"/>
              <a:t>内容和关键问题应紧紧围绕目标，且内容不能太庞杂</a:t>
            </a:r>
            <a:r>
              <a:rPr lang="zh-CN" altLang="en-US" b="1" dirty="0" smtClean="0"/>
              <a:t>，忌</a:t>
            </a:r>
            <a:r>
              <a:rPr lang="zh-CN" altLang="en-US" b="1" dirty="0"/>
              <a:t>面面俱到、缺乏重点；</a:t>
            </a:r>
            <a:endParaRPr lang="zh-CN" altLang="en-US" b="1" dirty="0"/>
          </a:p>
          <a:p>
            <a:pPr>
              <a:lnSpc>
                <a:spcPct val="90000"/>
              </a:lnSpc>
            </a:pPr>
            <a:r>
              <a:rPr lang="zh-CN" altLang="en-US" b="1" dirty="0" smtClean="0"/>
              <a:t>研究</a:t>
            </a:r>
            <a:r>
              <a:rPr lang="zh-CN" altLang="en-US" b="1" dirty="0"/>
              <a:t>方法、技术路线和实施方案必须详细、具体，可采用流程图或示意图</a:t>
            </a:r>
            <a:r>
              <a:rPr lang="zh-CN" altLang="en-US" b="1" dirty="0" smtClean="0"/>
              <a:t>；</a:t>
            </a:r>
            <a:endParaRPr lang="zh-CN" altLang="en-US" b="1" dirty="0"/>
          </a:p>
          <a:p>
            <a:pPr>
              <a:lnSpc>
                <a:spcPct val="90000"/>
              </a:lnSpc>
            </a:pPr>
            <a:r>
              <a:rPr lang="zh-CN" altLang="en-US" b="1" dirty="0" smtClean="0"/>
              <a:t>特色</a:t>
            </a:r>
            <a:r>
              <a:rPr lang="zh-CN" altLang="en-US" b="1" dirty="0"/>
              <a:t>和创新应着重于与他人研究的主要不同之处和自身的特点；</a:t>
            </a:r>
            <a:endParaRPr lang="zh-CN" altLang="en-US" b="1" dirty="0"/>
          </a:p>
          <a:p>
            <a:pPr>
              <a:lnSpc>
                <a:spcPct val="90000"/>
              </a:lnSpc>
            </a:pPr>
            <a:r>
              <a:rPr lang="zh-CN" altLang="en-US" b="1" dirty="0" smtClean="0"/>
              <a:t>预期</a:t>
            </a:r>
            <a:r>
              <a:rPr lang="zh-CN" altLang="en-US" b="1" dirty="0"/>
              <a:t>研究进展应</a:t>
            </a:r>
            <a:r>
              <a:rPr lang="zh-CN" altLang="en-US" b="1" dirty="0" smtClean="0"/>
              <a:t>包括年度</a:t>
            </a:r>
            <a:r>
              <a:rPr lang="zh-CN" altLang="en-US" b="1" dirty="0"/>
              <a:t>进展和每年的主要研究内容，预期研究成果应客观实际，以可发表论文为主，辅之以研究报告。</a:t>
            </a:r>
            <a:endParaRPr lang="zh-CN" alt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2786058"/>
            <a:ext cx="8229600" cy="1143000"/>
          </a:xfrm>
        </p:spPr>
        <p:txBody>
          <a:bodyPr>
            <a:normAutofit/>
          </a:bodyPr>
          <a:lstStyle/>
          <a:p>
            <a:r>
              <a:rPr lang="zh-CN" altLang="en-US" sz="6000" b="1" dirty="0" smtClean="0">
                <a:solidFill>
                  <a:srgbClr val="FF0000"/>
                </a:solidFill>
              </a:rPr>
              <a:t>教育科研课题的研究</a:t>
            </a:r>
            <a:endParaRPr lang="zh-CN" altLang="en-US" sz="6000" b="1" dirty="0">
              <a:solidFill>
                <a:srgbClr val="FF0000"/>
              </a:solidFill>
            </a:endParaRPr>
          </a:p>
        </p:txBody>
      </p:sp>
      <p:sp>
        <p:nvSpPr>
          <p:cNvPr id="3" name="内容占位符 2"/>
          <p:cNvSpPr>
            <a:spLocks noGrp="1"/>
          </p:cNvSpPr>
          <p:nvPr>
            <p:ph idx="1"/>
          </p:nvPr>
        </p:nvSpPr>
        <p:spPr/>
        <p:txBody>
          <a:bodyPr/>
          <a:lstStyle/>
          <a:p>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zh-CN" altLang="en-US" b="1" dirty="0" smtClean="0">
                <a:solidFill>
                  <a:srgbClr val="800000"/>
                </a:solidFill>
                <a:effectLst>
                  <a:outerShdw blurRad="38100" dist="38100" dir="2700000" algn="tl">
                    <a:srgbClr val="C0C0C0"/>
                  </a:outerShdw>
                </a:effectLst>
                <a:ea typeface="隶书" panose="02010509060101010101" pitchFamily="49" charset="-122"/>
              </a:rPr>
              <a:t>教师</a:t>
            </a:r>
            <a:r>
              <a:rPr lang="zh-CN" altLang="en-US" b="1" dirty="0">
                <a:solidFill>
                  <a:srgbClr val="800000"/>
                </a:solidFill>
                <a:effectLst>
                  <a:outerShdw blurRad="38100" dist="38100" dir="2700000" algn="tl">
                    <a:srgbClr val="C0C0C0"/>
                  </a:outerShdw>
                </a:effectLst>
                <a:ea typeface="隶书" panose="02010509060101010101" pitchFamily="49" charset="-122"/>
              </a:rPr>
              <a:t>研究的主要</a:t>
            </a:r>
            <a:r>
              <a:rPr lang="zh-CN" altLang="en-US" b="1" dirty="0" smtClean="0">
                <a:solidFill>
                  <a:srgbClr val="800000"/>
                </a:solidFill>
                <a:effectLst>
                  <a:outerShdw blurRad="38100" dist="38100" dir="2700000" algn="tl">
                    <a:srgbClr val="C0C0C0"/>
                  </a:outerShdw>
                </a:effectLst>
                <a:ea typeface="隶书" panose="02010509060101010101" pitchFamily="49" charset="-122"/>
              </a:rPr>
              <a:t>特征</a:t>
            </a:r>
            <a:endParaRPr lang="zh-CN" altLang="en-US" b="1" dirty="0">
              <a:solidFill>
                <a:srgbClr val="800000"/>
              </a:solidFill>
              <a:effectLst>
                <a:outerShdw blurRad="38100" dist="38100" dir="2700000" algn="tl">
                  <a:srgbClr val="C0C0C0"/>
                </a:outerShdw>
              </a:effectLst>
              <a:ea typeface="隶书" panose="02010509060101010101" pitchFamily="49" charset="-122"/>
            </a:endParaRPr>
          </a:p>
        </p:txBody>
      </p:sp>
      <p:sp>
        <p:nvSpPr>
          <p:cNvPr id="167939" name="Rectangle 3"/>
          <p:cNvSpPr>
            <a:spLocks noGrp="1" noChangeArrowheads="1"/>
          </p:cNvSpPr>
          <p:nvPr>
            <p:ph type="body" idx="1"/>
          </p:nvPr>
        </p:nvSpPr>
        <p:spPr>
          <a:xfrm>
            <a:off x="539750" y="1557338"/>
            <a:ext cx="8064500" cy="4608512"/>
          </a:xfrm>
        </p:spPr>
        <p:txBody>
          <a:bodyPr/>
          <a:lstStyle/>
          <a:p>
            <a:r>
              <a:rPr lang="zh-CN" altLang="en-US" sz="3600" b="1">
                <a:solidFill>
                  <a:srgbClr val="FF3300"/>
                </a:solidFill>
                <a:effectLst>
                  <a:outerShdw blurRad="38100" dist="38100" dir="2700000" algn="tl">
                    <a:srgbClr val="C0C0C0"/>
                  </a:outerShdw>
                </a:effectLst>
              </a:rPr>
              <a:t>校本性：</a:t>
            </a: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课题研究课堂化，课堂教学课题化；教师就是研究者，教室和课堂就是</a:t>
            </a:r>
            <a:r>
              <a:rPr lang="zh-CN" altLang="en-US" sz="3600" b="1">
                <a:effectLst>
                  <a:outerShdw blurRad="38100" dist="38100" dir="2700000" algn="tl">
                    <a:srgbClr val="C0C0C0"/>
                  </a:outerShdw>
                </a:effectLst>
                <a:latin typeface="Arial" panose="020B0604020202020204"/>
                <a:ea typeface="楷体_GB2312" panose="02010609030101010101" pitchFamily="49" charset="-122"/>
              </a:rPr>
              <a:t>“</a:t>
            </a: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实验室</a:t>
            </a:r>
            <a:r>
              <a:rPr lang="zh-CN" altLang="en-US" sz="3600" b="1">
                <a:effectLst>
                  <a:outerShdw blurRad="38100" dist="38100" dir="2700000" algn="tl">
                    <a:srgbClr val="C0C0C0"/>
                  </a:outerShdw>
                </a:effectLst>
                <a:latin typeface="Arial" panose="020B0604020202020204"/>
                <a:ea typeface="楷体_GB2312" panose="02010609030101010101" pitchFamily="49" charset="-122"/>
              </a:rPr>
              <a:t>”</a:t>
            </a: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和研究场所</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r>
              <a:rPr lang="zh-CN" altLang="en-US" sz="3600" b="1">
                <a:solidFill>
                  <a:srgbClr val="FF3300"/>
                </a:solidFill>
                <a:effectLst>
                  <a:outerShdw blurRad="38100" dist="38100" dir="2700000" algn="tl">
                    <a:srgbClr val="C0C0C0"/>
                  </a:outerShdw>
                </a:effectLst>
              </a:rPr>
              <a:t>实践性：</a:t>
            </a: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使工作过程变成研究过程，使研究过程又变成理智的行动过程；（</a:t>
            </a: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hlinkClick r:id="" action="ppaction://noaction"/>
              </a:rPr>
              <a:t>阶段性研究结论成为下一步行动的依据和基础</a:t>
            </a: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p:txBody>
      </p:sp>
      <p:sp>
        <p:nvSpPr>
          <p:cNvPr id="167941" name="AutoShape 5">
            <a:hlinkClick r:id="rId1" action="ppaction://hlinksldjump" highlightClick="1"/>
          </p:cNvPr>
          <p:cNvSpPr>
            <a:spLocks noChangeArrowheads="1"/>
          </p:cNvSpPr>
          <p:nvPr/>
        </p:nvSpPr>
        <p:spPr bwMode="auto">
          <a:xfrm>
            <a:off x="7072330" y="2857496"/>
            <a:ext cx="360362" cy="360362"/>
          </a:xfrm>
          <a:prstGeom prst="actionButtonInformation">
            <a:avLst/>
          </a:prstGeom>
          <a:solidFill>
            <a:srgbClr val="800000"/>
          </a:solidFill>
          <a:ln w="9525">
            <a:noFill/>
            <a:miter lim="800000"/>
          </a:ln>
          <a:effectLst/>
        </p:spPr>
        <p:txBody>
          <a:bodyPr wrap="none" anchor="ctr"/>
          <a:lstStyle/>
          <a:p>
            <a:endParaRPr lang="zh-CN" altLang="en-US"/>
          </a:p>
        </p:txBody>
      </p:sp>
      <p:pic>
        <p:nvPicPr>
          <p:cNvPr id="167943" name="Picture 7" descr="2009-12-2316054049"/>
          <p:cNvPicPr>
            <a:picLocks noChangeAspect="1" noChangeArrowheads="1"/>
          </p:cNvPicPr>
          <p:nvPr/>
        </p:nvPicPr>
        <p:blipFill>
          <a:blip r:embed="rId2"/>
          <a:srcRect l="3087" t="30206" r="11462" b="34109"/>
          <a:stretch>
            <a:fillRect/>
          </a:stretch>
        </p:blipFill>
        <p:spPr bwMode="auto">
          <a:xfrm>
            <a:off x="3851275" y="5157788"/>
            <a:ext cx="4679950" cy="1465262"/>
          </a:xfrm>
          <a:prstGeom prst="rect">
            <a:avLst/>
          </a:prstGeom>
          <a:noFill/>
        </p:spPr>
      </p:pic>
      <p:sp>
        <p:nvSpPr>
          <p:cNvPr id="6" name="AutoShape 4">
            <a:hlinkClick r:id="rId3" action="ppaction://hlinkpres?slideindex=1&amp;slidetitle=" highlightClick="1"/>
          </p:cNvPr>
          <p:cNvSpPr>
            <a:spLocks noChangeArrowheads="1"/>
          </p:cNvSpPr>
          <p:nvPr/>
        </p:nvSpPr>
        <p:spPr bwMode="auto">
          <a:xfrm>
            <a:off x="2571736" y="5715016"/>
            <a:ext cx="546100" cy="503237"/>
          </a:xfrm>
          <a:prstGeom prst="actionButtonInformation">
            <a:avLst/>
          </a:prstGeom>
          <a:solidFill>
            <a:srgbClr val="FFFFFF"/>
          </a:solidFill>
          <a:ln w="9525">
            <a:noFill/>
            <a:miter lim="800000"/>
          </a:ln>
        </p:spPr>
        <p:txBody>
          <a:bodyPr wrap="none" anchor="ctr"/>
          <a:lstStyle/>
          <a:p>
            <a:endParaRPr lang="zh-CN" alt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27088" y="476250"/>
            <a:ext cx="7345362" cy="720725"/>
          </a:xfrm>
          <a:solidFill>
            <a:srgbClr val="00FF00"/>
          </a:solidFill>
          <a:scene3d>
            <a:camera prst="legacyObliqueTopRight"/>
            <a:lightRig rig="legacyFlat3" dir="b"/>
          </a:scene3d>
          <a:sp3d extrusionH="430200" prstMaterial="legacyMatte">
            <a:bevelT w="13500" h="13500" prst="angle"/>
            <a:bevelB w="13500" h="13500" prst="angle"/>
            <a:extrusionClr>
              <a:srgbClr val="00FF00"/>
            </a:extrusionClr>
          </a:sp3d>
        </p:spPr>
        <p:txBody>
          <a:bodyPr>
            <a:flatTx/>
          </a:bodyPr>
          <a:lstStyle/>
          <a:p>
            <a:r>
              <a:rPr lang="zh-CN" altLang="en-US" sz="4000" b="1" dirty="0" smtClean="0">
                <a:solidFill>
                  <a:srgbClr val="800000"/>
                </a:solidFill>
                <a:effectLst>
                  <a:outerShdw blurRad="38100" dist="38100" dir="2700000" algn="tl">
                    <a:srgbClr val="000000"/>
                  </a:outerShdw>
                </a:effectLst>
              </a:rPr>
              <a:t>教师</a:t>
            </a:r>
            <a:r>
              <a:rPr lang="zh-CN" altLang="en-US" sz="4000" b="1" dirty="0">
                <a:solidFill>
                  <a:srgbClr val="800000"/>
                </a:solidFill>
                <a:effectLst>
                  <a:outerShdw blurRad="38100" dist="38100" dir="2700000" algn="tl">
                    <a:srgbClr val="000000"/>
                  </a:outerShdw>
                </a:effectLst>
              </a:rPr>
              <a:t>课题研究基本类型</a:t>
            </a:r>
            <a:endParaRPr lang="zh-CN" altLang="en-US" sz="4000" b="1" dirty="0">
              <a:solidFill>
                <a:srgbClr val="800000"/>
              </a:solidFill>
              <a:effectLst>
                <a:outerShdw blurRad="38100" dist="38100" dir="2700000" algn="tl">
                  <a:srgbClr val="000000"/>
                </a:outerShdw>
              </a:effectLst>
            </a:endParaRPr>
          </a:p>
        </p:txBody>
      </p:sp>
      <p:sp>
        <p:nvSpPr>
          <p:cNvPr id="5125" name="Rectangle 5"/>
          <p:cNvSpPr>
            <a:spLocks noGrp="1" noChangeArrowheads="1"/>
          </p:cNvSpPr>
          <p:nvPr>
            <p:ph type="body" idx="1"/>
          </p:nvPr>
        </p:nvSpPr>
        <p:spPr>
          <a:xfrm>
            <a:off x="468313" y="1557338"/>
            <a:ext cx="8229600" cy="4525962"/>
          </a:xfrm>
        </p:spPr>
        <p:txBody>
          <a:bodyPr/>
          <a:lstStyle/>
          <a:p>
            <a:pPr>
              <a:lnSpc>
                <a:spcPct val="90000"/>
              </a:lnSpc>
              <a:buFontTx/>
              <a:buNone/>
            </a:pPr>
            <a:r>
              <a:rPr lang="en-US" altLang="zh-CN" b="1">
                <a:solidFill>
                  <a:srgbClr val="800000"/>
                </a:solidFill>
                <a:effectLst>
                  <a:outerShdw blurRad="38100" dist="38100" dir="2700000" algn="tl">
                    <a:srgbClr val="C0C0C0"/>
                  </a:outerShdw>
                </a:effectLst>
              </a:rPr>
              <a:t>                      </a:t>
            </a:r>
            <a:r>
              <a:rPr lang="zh-CN" altLang="en-US" sz="3600" b="1">
                <a:solidFill>
                  <a:srgbClr val="800000"/>
                </a:solidFill>
                <a:effectLst>
                  <a:outerShdw blurRad="38100" dist="38100" dir="2700000" algn="tl">
                    <a:srgbClr val="C0C0C0"/>
                  </a:outerShdw>
                </a:effectLst>
              </a:rPr>
              <a:t>成果应用型</a:t>
            </a:r>
            <a:endParaRPr lang="zh-CN" altLang="en-US" sz="3600" b="1">
              <a:solidFill>
                <a:srgbClr val="800000"/>
              </a:solidFill>
              <a:effectLst>
                <a:outerShdw blurRad="38100" dist="38100" dir="2700000" algn="tl">
                  <a:srgbClr val="C0C0C0"/>
                </a:outerShdw>
              </a:effectLst>
            </a:endParaRPr>
          </a:p>
          <a:p>
            <a:pPr lvl="1">
              <a:lnSpc>
                <a:spcPct val="90000"/>
              </a:lnSpc>
              <a:buFontTx/>
              <a:buNone/>
            </a:pP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研究的取向主要是将他人研究的成果应用于自身的教育实践。</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lnSpc>
                <a:spcPct val="90000"/>
              </a:lnSpc>
              <a:buFontTx/>
              <a:buNone/>
            </a:pP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基本操作方式</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2">
              <a:lnSpc>
                <a:spcPct val="90000"/>
              </a:lnSpc>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选取他人成果并学习；</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2">
              <a:lnSpc>
                <a:spcPct val="90000"/>
              </a:lnSpc>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选取研究点，制定研究计划；</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2">
              <a:lnSpc>
                <a:spcPct val="90000"/>
              </a:lnSpc>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在教育教学实践中具体实施；</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2">
              <a:lnSpc>
                <a:spcPct val="90000"/>
              </a:lnSpc>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反思总结。 </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p:txBody>
      </p:sp>
      <p:pic>
        <p:nvPicPr>
          <p:cNvPr id="5126" name="Picture 6" descr="阅读c"/>
          <p:cNvPicPr>
            <a:picLocks noChangeAspect="1" noChangeArrowheads="1"/>
          </p:cNvPicPr>
          <p:nvPr/>
        </p:nvPicPr>
        <p:blipFill>
          <a:blip r:embed="rId1">
            <a:clrChange>
              <a:clrFrom>
                <a:srgbClr val="FFFFFF"/>
              </a:clrFrom>
              <a:clrTo>
                <a:srgbClr val="FFFFFF">
                  <a:alpha val="0"/>
                </a:srgbClr>
              </a:clrTo>
            </a:clrChange>
          </a:blip>
          <a:srcRect/>
          <a:stretch>
            <a:fillRect/>
          </a:stretch>
        </p:blipFill>
        <p:spPr bwMode="auto">
          <a:xfrm>
            <a:off x="7019925" y="4652963"/>
            <a:ext cx="1676400" cy="1905000"/>
          </a:xfrm>
          <a:prstGeom prst="rect">
            <a:avLst/>
          </a:prstGeom>
          <a:noFill/>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82" name="Rectangle 26"/>
          <p:cNvSpPr>
            <a:spLocks noGrp="1" noChangeArrowheads="1"/>
          </p:cNvSpPr>
          <p:nvPr>
            <p:ph type="body" idx="1"/>
          </p:nvPr>
        </p:nvSpPr>
        <p:spPr>
          <a:xfrm>
            <a:off x="611188" y="620713"/>
            <a:ext cx="8064500" cy="5905500"/>
          </a:xfrm>
          <a:noFill/>
        </p:spPr>
        <p:txBody>
          <a:bodyPr/>
          <a:lstStyle/>
          <a:p>
            <a:pPr algn="ctr">
              <a:buFontTx/>
              <a:buNone/>
            </a:pPr>
            <a:r>
              <a:rPr lang="zh-CN" altLang="en-US" sz="4000" b="1" dirty="0">
                <a:solidFill>
                  <a:srgbClr val="8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rPr>
              <a:t>问题解决型</a:t>
            </a:r>
            <a:endParaRPr lang="zh-CN" altLang="en-US" sz="4000" b="1" dirty="0">
              <a:solidFill>
                <a:srgbClr val="8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a:buFontTx/>
              <a:buNone/>
            </a:pPr>
            <a:r>
              <a:rPr lang="zh-CN" altLang="en-US" sz="3600" b="1" dirty="0">
                <a:effectLst>
                  <a:outerShdw blurRad="38100" dist="38100" dir="2700000" algn="tl">
                    <a:srgbClr val="C0C0C0"/>
                  </a:outerShdw>
                </a:effectLst>
                <a:latin typeface="楷体_GB2312" panose="02010609030101010101" pitchFamily="49" charset="-122"/>
                <a:ea typeface="楷体_GB2312" panose="02010609030101010101" pitchFamily="49" charset="-122"/>
              </a:rPr>
              <a:t>研究的取向主要是解决自身教育教学活动中产生的实际问题。</a:t>
            </a:r>
            <a:endParaRPr lang="zh-CN" altLang="en-US" sz="3600" b="1" dirty="0">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a:buFontTx/>
              <a:buNone/>
            </a:pPr>
            <a:r>
              <a:rPr lang="zh-CN" altLang="en-US" sz="3600" b="1" dirty="0">
                <a:effectLst>
                  <a:outerShdw blurRad="38100" dist="38100" dir="2700000" algn="tl">
                    <a:srgbClr val="C0C0C0"/>
                  </a:outerShdw>
                </a:effectLst>
                <a:latin typeface="楷体_GB2312" panose="02010609030101010101" pitchFamily="49" charset="-122"/>
                <a:ea typeface="楷体_GB2312" panose="02010609030101010101" pitchFamily="49" charset="-122"/>
              </a:rPr>
              <a:t>基本操作方式</a:t>
            </a:r>
            <a:endParaRPr lang="zh-CN" altLang="en-US" sz="3600" b="1" dirty="0">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rPr>
              <a:t>问题分析；</a:t>
            </a:r>
            <a:endPar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rPr>
              <a:t>提炼问题解决的办法；</a:t>
            </a:r>
            <a:endPar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rPr>
              <a:t>具体实施；</a:t>
            </a:r>
            <a:endPar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rPr>
              <a:t>总结。</a:t>
            </a:r>
            <a:endParaRPr lang="zh-CN" altLang="en-US" sz="3200" b="1" dirty="0">
              <a:effectLst>
                <a:outerShdw blurRad="38100" dist="38100" dir="2700000" algn="tl">
                  <a:srgbClr val="C0C0C0"/>
                </a:outerShdw>
              </a:effectLst>
              <a:latin typeface="楷体_GB2312" panose="02010609030101010101" pitchFamily="49" charset="-122"/>
              <a:ea typeface="楷体_GB2312" panose="02010609030101010101" pitchFamily="49" charset="-122"/>
            </a:endParaRPr>
          </a:p>
        </p:txBody>
      </p:sp>
      <p:pic>
        <p:nvPicPr>
          <p:cNvPr id="45084" name="Picture 28" descr="师生互助2"/>
          <p:cNvPicPr>
            <a:picLocks noChangeAspect="1" noChangeArrowheads="1"/>
          </p:cNvPicPr>
          <p:nvPr/>
        </p:nvPicPr>
        <p:blipFill>
          <a:blip r:embed="rId1">
            <a:clrChange>
              <a:clrFrom>
                <a:srgbClr val="FEFEFE"/>
              </a:clrFrom>
              <a:clrTo>
                <a:srgbClr val="FEFEFE">
                  <a:alpha val="0"/>
                </a:srgbClr>
              </a:clrTo>
            </a:clrChange>
          </a:blip>
          <a:srcRect/>
          <a:stretch>
            <a:fillRect/>
          </a:stretch>
        </p:blipFill>
        <p:spPr bwMode="auto">
          <a:xfrm>
            <a:off x="5148263" y="4149725"/>
            <a:ext cx="3455987" cy="2392363"/>
          </a:xfrm>
          <a:prstGeom prst="rect">
            <a:avLst/>
          </a:prstGeom>
          <a:noFill/>
        </p:spPr>
      </p:pic>
      <p:sp>
        <p:nvSpPr>
          <p:cNvPr id="45085" name="AutoShape 29">
            <a:hlinkClick r:id="rId2" action="ppaction://hlinkpres?slideindex=1&amp;slidetitle=" highlightClick="1"/>
          </p:cNvPr>
          <p:cNvSpPr>
            <a:spLocks noChangeArrowheads="1"/>
          </p:cNvSpPr>
          <p:nvPr/>
        </p:nvSpPr>
        <p:spPr bwMode="auto">
          <a:xfrm>
            <a:off x="6084888" y="765175"/>
            <a:ext cx="576262" cy="431800"/>
          </a:xfrm>
          <a:prstGeom prst="actionButtonInformation">
            <a:avLst/>
          </a:prstGeom>
          <a:solidFill>
            <a:srgbClr val="1DDD2F"/>
          </a:solidFill>
          <a:ln w="9525">
            <a:noFill/>
            <a:miter lim="800000"/>
          </a:ln>
          <a:effectLst/>
        </p:spPr>
        <p:txBody>
          <a:bodyPr wrap="none" anchor="ctr"/>
          <a:lstStyle/>
          <a:p>
            <a:endParaRPr lang="zh-CN"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5735" y="274638"/>
            <a:ext cx="8232531" cy="868362"/>
          </a:xfrm>
        </p:spPr>
        <p:txBody>
          <a:bodyPr/>
          <a:lstStyle/>
          <a:p>
            <a:pPr eaLnBrk="1" hangingPunct="1">
              <a:defRPr/>
            </a:pPr>
            <a:r>
              <a:rPr lang="zh-CN" altLang="en-US" sz="4800" b="1" dirty="0" smtClean="0">
                <a:ea typeface="华文隶书" panose="02010800040101010101" pitchFamily="2" charset="-122"/>
              </a:rPr>
              <a:t>对传统教研回顾与反思</a:t>
            </a:r>
            <a:endParaRPr lang="zh-CN" altLang="en-US" b="1" dirty="0" smtClean="0"/>
          </a:p>
        </p:txBody>
      </p:sp>
      <p:sp>
        <p:nvSpPr>
          <p:cNvPr id="3" name="内容占位符 2"/>
          <p:cNvSpPr>
            <a:spLocks noGrp="1"/>
          </p:cNvSpPr>
          <p:nvPr>
            <p:ph idx="1"/>
          </p:nvPr>
        </p:nvSpPr>
        <p:spPr>
          <a:xfrm>
            <a:off x="417635" y="1214439"/>
            <a:ext cx="8232531" cy="5214957"/>
          </a:xfrm>
        </p:spPr>
        <p:txBody>
          <a:bodyPr>
            <a:noAutofit/>
          </a:bodyPr>
          <a:lstStyle/>
          <a:p>
            <a:pPr eaLnBrk="1" hangingPunct="1">
              <a:defRPr/>
            </a:pPr>
            <a:r>
              <a:rPr lang="zh-CN" altLang="en-US" b="1" dirty="0" smtClean="0">
                <a:effectLst/>
              </a:rPr>
              <a:t>面对新的课程，反思我们的教研工作：我们已有的习惯能否适合于课程改革，有利于课程改革呢？新课程的课堂是开放的，资源极大丰富，闭门造车能给教师们引路吗？能给教师们提供解决问题的工具吗？教材、大纲的文本研究能给教师和学生提供多少学习的资源？传统的教研方式能解决生动的学习问题吗？新课程高扬人文精神，“以人的发展为本”。学生要发展，教师要发展，教研就需要走向科研。</a:t>
            </a:r>
            <a:endParaRPr lang="zh-CN" altLang="en-US" b="1" dirty="0" smtClean="0"/>
          </a:p>
        </p:txBody>
      </p:sp>
      <p:sp>
        <p:nvSpPr>
          <p:cNvPr id="4" name="灯片编号占位符 3"/>
          <p:cNvSpPr>
            <a:spLocks noGrp="1"/>
          </p:cNvSpPr>
          <p:nvPr>
            <p:ph type="sldNum" sz="quarter" idx="12"/>
          </p:nvPr>
        </p:nvSpPr>
        <p:spPr/>
        <p:txBody>
          <a:bodyPr/>
          <a:lstStyle/>
          <a:p>
            <a:pPr>
              <a:defRPr/>
            </a:pPr>
            <a:fld id="{31E3DBAF-0B4D-4F65-B666-5E75F6552AA3}" type="slidenum">
              <a:rPr lang="en-US" altLang="zh-CN"/>
            </a:fld>
            <a:endParaRPr lang="en-US" altLang="zh-C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684213" y="908050"/>
            <a:ext cx="8064500" cy="5113338"/>
          </a:xfrm>
          <a:noFill/>
        </p:spPr>
        <p:txBody>
          <a:bodyPr/>
          <a:lstStyle/>
          <a:p>
            <a:pPr algn="ctr">
              <a:buFontTx/>
              <a:buNone/>
            </a:pPr>
            <a:r>
              <a:rPr lang="zh-CN" altLang="en-US" sz="4000" b="1">
                <a:solidFill>
                  <a:srgbClr val="8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rPr>
              <a:t>经验或教训总结型</a:t>
            </a:r>
            <a:endParaRPr lang="zh-CN" altLang="en-US" sz="4000" b="1">
              <a:solidFill>
                <a:srgbClr val="8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a:buFontTx/>
              <a:buNone/>
            </a:pP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研究的取向主要是对自我或他人教育教学经验或教训的分析及总结。</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a:buFontTx/>
              <a:buNone/>
            </a:pP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基本操作方式</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寻找自己或他人成功或失败之处；</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总结成功经验或失败的教训；</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经验或教训的理论分析。</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p:txBody>
      </p:sp>
      <p:pic>
        <p:nvPicPr>
          <p:cNvPr id="47108" name="Picture 4" descr="阅读d"/>
          <p:cNvPicPr>
            <a:picLocks noChangeAspect="1" noChangeArrowheads="1"/>
          </p:cNvPicPr>
          <p:nvPr/>
        </p:nvPicPr>
        <p:blipFill>
          <a:blip r:embed="rId1">
            <a:clrChange>
              <a:clrFrom>
                <a:srgbClr val="FFFFFF"/>
              </a:clrFrom>
              <a:clrTo>
                <a:srgbClr val="FFFFFF">
                  <a:alpha val="0"/>
                </a:srgbClr>
              </a:clrTo>
            </a:clrChange>
          </a:blip>
          <a:srcRect/>
          <a:stretch>
            <a:fillRect/>
          </a:stretch>
        </p:blipFill>
        <p:spPr bwMode="auto">
          <a:xfrm>
            <a:off x="5508625" y="4724400"/>
            <a:ext cx="2806700" cy="1704975"/>
          </a:xfrm>
          <a:prstGeom prst="rect">
            <a:avLst/>
          </a:prstGeom>
          <a:noFill/>
        </p:spPr>
      </p:pic>
      <p:sp>
        <p:nvSpPr>
          <p:cNvPr id="47109" name="AutoShape 5">
            <a:hlinkClick r:id="rId2" action="ppaction://hlinksldjump" highlightClick="1"/>
          </p:cNvPr>
          <p:cNvSpPr>
            <a:spLocks noChangeArrowheads="1"/>
          </p:cNvSpPr>
          <p:nvPr/>
        </p:nvSpPr>
        <p:spPr bwMode="auto">
          <a:xfrm>
            <a:off x="7092950" y="981075"/>
            <a:ext cx="431800" cy="503238"/>
          </a:xfrm>
          <a:prstGeom prst="actionButtonInformation">
            <a:avLst/>
          </a:prstGeom>
          <a:solidFill>
            <a:srgbClr val="1DDD2F"/>
          </a:solidFill>
          <a:ln w="9525">
            <a:noFill/>
            <a:miter lim="800000"/>
          </a:ln>
          <a:effectLst/>
        </p:spPr>
        <p:txBody>
          <a:bodyPr wrap="none" anchor="ctr"/>
          <a:lstStyle/>
          <a:p>
            <a:endParaRPr lang="zh-CN" alt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684213" y="333375"/>
            <a:ext cx="8064500" cy="5905500"/>
          </a:xfrm>
          <a:noFill/>
        </p:spPr>
        <p:txBody>
          <a:bodyPr/>
          <a:lstStyle/>
          <a:p>
            <a:pPr algn="ctr">
              <a:buFontTx/>
              <a:buNone/>
            </a:pPr>
            <a:r>
              <a:rPr lang="zh-CN" altLang="en-US" sz="3600" b="1">
                <a:solidFill>
                  <a:srgbClr val="8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rPr>
              <a:t>探求新知型</a:t>
            </a:r>
            <a:endParaRPr lang="zh-CN" altLang="en-US" sz="3600" b="1">
              <a:solidFill>
                <a:srgbClr val="8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a:buFontTx/>
              <a:buNone/>
            </a:pP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研究的取向主要为探索新方法、发现新规律、说明新关系。 </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a:buFontTx/>
              <a:buNone/>
            </a:pPr>
            <a:r>
              <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rPr>
              <a:t>基本操作方式</a:t>
            </a:r>
            <a:endParaRPr lang="zh-CN" altLang="en-US" sz="36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对新方法、新规律、新关系的界定；</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制定研究计划；</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在教育教学实践中具体实施；</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搜集实施效果；</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a:p>
            <a:pPr lvl="1">
              <a:buFontTx/>
              <a:buNone/>
            </a:pPr>
            <a:r>
              <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rPr>
              <a:t>总结。</a:t>
            </a:r>
            <a:endParaRPr lang="zh-CN" altLang="en-US" sz="32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p:txBody>
      </p:sp>
      <p:pic>
        <p:nvPicPr>
          <p:cNvPr id="48131" name="Picture 3" descr="批文件"/>
          <p:cNvPicPr>
            <a:picLocks noChangeAspect="1" noChangeArrowheads="1"/>
          </p:cNvPicPr>
          <p:nvPr/>
        </p:nvPicPr>
        <p:blipFill>
          <a:blip r:embed="rId1">
            <a:clrChange>
              <a:clrFrom>
                <a:srgbClr val="FFFFFA"/>
              </a:clrFrom>
              <a:clrTo>
                <a:srgbClr val="FFFFFA">
                  <a:alpha val="0"/>
                </a:srgbClr>
              </a:clrTo>
            </a:clrChange>
          </a:blip>
          <a:srcRect/>
          <a:stretch>
            <a:fillRect/>
          </a:stretch>
        </p:blipFill>
        <p:spPr bwMode="auto">
          <a:xfrm>
            <a:off x="6156325" y="4400550"/>
            <a:ext cx="2519363" cy="2036763"/>
          </a:xfrm>
          <a:prstGeom prst="rect">
            <a:avLst/>
          </a:prstGeom>
          <a:noFill/>
        </p:spPr>
      </p:pic>
      <p:sp>
        <p:nvSpPr>
          <p:cNvPr id="48132" name="AutoShape 4">
            <a:hlinkClick r:id="" action="ppaction://noaction" highlightClick="1"/>
          </p:cNvPr>
          <p:cNvSpPr>
            <a:spLocks noChangeArrowheads="1"/>
          </p:cNvSpPr>
          <p:nvPr/>
        </p:nvSpPr>
        <p:spPr bwMode="auto">
          <a:xfrm>
            <a:off x="6011863" y="404813"/>
            <a:ext cx="431800" cy="503237"/>
          </a:xfrm>
          <a:prstGeom prst="actionButtonInformation">
            <a:avLst/>
          </a:prstGeom>
          <a:solidFill>
            <a:srgbClr val="1DDD2F"/>
          </a:solidFill>
          <a:ln w="9525">
            <a:noFill/>
            <a:miter lim="800000"/>
          </a:ln>
          <a:effectLst/>
        </p:spPr>
        <p:txBody>
          <a:bodyPr wrap="none" anchor="ctr"/>
          <a:lstStyle/>
          <a:p>
            <a:endParaRPr lang="zh-CN" alt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68923" y="476250"/>
            <a:ext cx="8382000" cy="1981200"/>
          </a:xfrm>
          <a:effectLst>
            <a:outerShdw dist="89803" dir="18900000" algn="ctr" rotWithShape="0">
              <a:schemeClr val="tx1"/>
            </a:outerShdw>
          </a:effectLst>
        </p:spPr>
        <p:txBody>
          <a:bodyPr/>
          <a:lstStyle/>
          <a:p>
            <a:pPr>
              <a:defRPr/>
            </a:pPr>
            <a:r>
              <a:rPr lang="zh-CN" altLang="en-US" sz="4800" b="1">
                <a:solidFill>
                  <a:srgbClr val="FF3300"/>
                </a:solidFill>
                <a:effectLst>
                  <a:outerShdw blurRad="38100" dist="38100" dir="2700000" algn="tl">
                    <a:srgbClr val="C0C0C0"/>
                  </a:outerShdw>
                </a:effectLst>
                <a:ea typeface="隶书" panose="02010509060101010101" pitchFamily="49" charset="-122"/>
              </a:rPr>
              <a:t>向在座的诸位老师们致以亲切的问候，你们辛苦了！再见！</a:t>
            </a:r>
            <a:endParaRPr lang="zh-CN" altLang="en-US" sz="4800" b="1">
              <a:solidFill>
                <a:srgbClr val="FF3300"/>
              </a:solidFill>
              <a:effectLst>
                <a:outerShdw blurRad="38100" dist="38100" dir="2700000" algn="tl">
                  <a:srgbClr val="C0C0C0"/>
                </a:outerShdw>
              </a:effectLst>
              <a:ea typeface="隶书" panose="02010509060101010101" pitchFamily="49" charset="-122"/>
            </a:endParaRPr>
          </a:p>
        </p:txBody>
      </p:sp>
      <p:pic>
        <p:nvPicPr>
          <p:cNvPr id="62467" name="Picture 3" descr="1%5B1%5D[1]"/>
          <p:cNvPicPr>
            <a:picLocks noChangeAspect="1" noChangeArrowheads="1" noCrop="1"/>
          </p:cNvPicPr>
          <p:nvPr/>
        </p:nvPicPr>
        <p:blipFill>
          <a:blip r:embed="rId1"/>
          <a:srcRect/>
          <a:stretch>
            <a:fillRect/>
          </a:stretch>
        </p:blipFill>
        <p:spPr bwMode="auto">
          <a:xfrm>
            <a:off x="3492012" y="5445125"/>
            <a:ext cx="1447800" cy="1157288"/>
          </a:xfrm>
          <a:prstGeom prst="rect">
            <a:avLst/>
          </a:prstGeom>
          <a:noFill/>
          <a:ln w="9525">
            <a:noFill/>
            <a:miter lim="800000"/>
            <a:headEnd/>
            <a:tailEnd/>
          </a:ln>
        </p:spPr>
      </p:pic>
      <p:sp>
        <p:nvSpPr>
          <p:cNvPr id="62468" name="Rectangle 4"/>
          <p:cNvSpPr>
            <a:spLocks noChangeArrowheads="1"/>
          </p:cNvSpPr>
          <p:nvPr/>
        </p:nvSpPr>
        <p:spPr bwMode="auto">
          <a:xfrm>
            <a:off x="4876800" y="5715001"/>
            <a:ext cx="3868615" cy="708025"/>
          </a:xfrm>
          <a:prstGeom prst="rect">
            <a:avLst/>
          </a:prstGeom>
          <a:noFill/>
          <a:ln w="9525">
            <a:noFill/>
            <a:miter lim="800000"/>
          </a:ln>
          <a:effectLst/>
        </p:spPr>
        <p:txBody>
          <a:bodyPr lIns="92075" tIns="46038" rIns="92075" bIns="46038">
            <a:spAutoFit/>
          </a:bodyPr>
          <a:lstStyle/>
          <a:p>
            <a:pPr>
              <a:buClr>
                <a:srgbClr val="000000"/>
              </a:buClr>
              <a:buSzPct val="65000"/>
              <a:defRPr/>
            </a:pPr>
            <a:r>
              <a:rPr kumimoji="1" lang="en-US" altLang="zh-CN" sz="4000" b="1">
                <a:effectLst>
                  <a:outerShdw blurRad="38100" dist="38100" dir="2700000" algn="tl">
                    <a:srgbClr val="C0C0C0"/>
                  </a:outerShdw>
                </a:effectLst>
                <a:ea typeface="黑体" panose="02010600030101010101" pitchFamily="2" charset="-122"/>
              </a:rPr>
              <a:t>ST.L@163.com</a:t>
            </a:r>
            <a:endParaRPr kumimoji="1" lang="en-US" altLang="zh-CN" sz="4000" b="1">
              <a:effectLst>
                <a:outerShdw blurRad="38100" dist="38100" dir="2700000" algn="tl">
                  <a:srgbClr val="C0C0C0"/>
                </a:outerShdw>
              </a:effectLst>
              <a:ea typeface="黑体" panose="02010600030101010101" pitchFamily="2" charset="-122"/>
            </a:endParaRPr>
          </a:p>
        </p:txBody>
      </p:sp>
      <p:sp>
        <p:nvSpPr>
          <p:cNvPr id="62469" name="Text Box 5"/>
          <p:cNvSpPr txBox="1">
            <a:spLocks noChangeArrowheads="1"/>
          </p:cNvSpPr>
          <p:nvPr/>
        </p:nvSpPr>
        <p:spPr bwMode="auto">
          <a:xfrm>
            <a:off x="304800" y="5715001"/>
            <a:ext cx="3429000" cy="701675"/>
          </a:xfrm>
          <a:prstGeom prst="rect">
            <a:avLst/>
          </a:prstGeom>
          <a:noFill/>
          <a:ln w="9525">
            <a:noFill/>
            <a:miter lim="800000"/>
          </a:ln>
        </p:spPr>
        <p:txBody>
          <a:bodyPr>
            <a:spAutoFit/>
          </a:bodyPr>
          <a:lstStyle/>
          <a:p>
            <a:pPr>
              <a:spcBef>
                <a:spcPct val="50000"/>
              </a:spcBef>
            </a:pPr>
            <a:r>
              <a:rPr kumimoji="1" lang="zh-CN" altLang="en-US" sz="4000" b="1">
                <a:latin typeface="Times New Roman" panose="02020603050405020304" pitchFamily="18" charset="0"/>
                <a:ea typeface="黑体" panose="02010600030101010101" pitchFamily="2" charset="-122"/>
              </a:rPr>
              <a:t>宝贵意见敬请</a:t>
            </a:r>
            <a:endParaRPr kumimoji="1" lang="zh-CN" altLang="en-US" sz="4000" b="1">
              <a:latin typeface="Times New Roman" panose="02020603050405020304" pitchFamily="18" charset="0"/>
              <a:ea typeface="黑体" panose="02010600030101010101" pitchFamily="2" charset="-122"/>
            </a:endParaRPr>
          </a:p>
        </p:txBody>
      </p:sp>
      <p:pic>
        <p:nvPicPr>
          <p:cNvPr id="103430" name="Picture 7" descr="1436-1~1"/>
          <p:cNvPicPr>
            <a:picLocks noChangeAspect="1" noChangeArrowheads="1"/>
          </p:cNvPicPr>
          <p:nvPr/>
        </p:nvPicPr>
        <p:blipFill>
          <a:blip r:embed="rId2">
            <a:clrChange>
              <a:clrFrom>
                <a:srgbClr val="FDFEFF"/>
              </a:clrFrom>
              <a:clrTo>
                <a:srgbClr val="FDFEFF">
                  <a:alpha val="0"/>
                </a:srgbClr>
              </a:clrTo>
            </a:clrChange>
          </a:blip>
          <a:srcRect/>
          <a:stretch>
            <a:fillRect/>
          </a:stretch>
        </p:blipFill>
        <p:spPr bwMode="auto">
          <a:xfrm>
            <a:off x="5725259" y="1341438"/>
            <a:ext cx="3096357" cy="46482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1000" fill="hold"/>
                                        <p:tgtEl>
                                          <p:spTgt spid="62466"/>
                                        </p:tgtEl>
                                        <p:attrNameLst>
                                          <p:attrName>ppt_w</p:attrName>
                                        </p:attrNameLst>
                                      </p:cBhvr>
                                      <p:tavLst>
                                        <p:tav tm="0">
                                          <p:val>
                                            <p:fltVal val="0"/>
                                          </p:val>
                                        </p:tav>
                                        <p:tav tm="100000">
                                          <p:val>
                                            <p:strVal val="#ppt_w"/>
                                          </p:val>
                                        </p:tav>
                                      </p:tavLst>
                                    </p:anim>
                                    <p:anim calcmode="lin" valueType="num">
                                      <p:cBhvr>
                                        <p:cTn id="8" dur="1000" fill="hold"/>
                                        <p:tgtEl>
                                          <p:spTgt spid="62466"/>
                                        </p:tgtEl>
                                        <p:attrNameLst>
                                          <p:attrName>ppt_h</p:attrName>
                                        </p:attrNameLst>
                                      </p:cBhvr>
                                      <p:tavLst>
                                        <p:tav tm="0">
                                          <p:val>
                                            <p:fltVal val="0"/>
                                          </p:val>
                                        </p:tav>
                                        <p:tav tm="100000">
                                          <p:val>
                                            <p:strVal val="#ppt_h"/>
                                          </p:val>
                                        </p:tav>
                                      </p:tavLst>
                                    </p:anim>
                                    <p:anim calcmode="lin" valueType="num">
                                      <p:cBhvr>
                                        <p:cTn id="9" dur="1000" fill="hold"/>
                                        <p:tgtEl>
                                          <p:spTgt spid="624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246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62469"/>
                                        </p:tgtEl>
                                        <p:attrNameLst>
                                          <p:attrName>style.visibility</p:attrName>
                                        </p:attrNameLst>
                                      </p:cBhvr>
                                      <p:to>
                                        <p:strVal val="visible"/>
                                      </p:to>
                                    </p:set>
                                    <p:animEffect transition="in" filter="wipe(left)">
                                      <p:cBhvr>
                                        <p:cTn id="14" dur="500"/>
                                        <p:tgtEl>
                                          <p:spTgt spid="62469"/>
                                        </p:tgtEl>
                                      </p:cBhvr>
                                    </p:animEffect>
                                  </p:childTnLst>
                                </p:cTn>
                              </p:par>
                            </p:childTnLst>
                          </p:cTn>
                        </p:par>
                        <p:par>
                          <p:cTn id="15" fill="hold">
                            <p:stCondLst>
                              <p:cond delay="1500"/>
                            </p:stCondLst>
                            <p:childTnLst>
                              <p:par>
                                <p:cTn id="16" presetID="2" presetClass="entr" presetSubtype="4" fill="hold" nodeType="afterEffect">
                                  <p:stCondLst>
                                    <p:cond delay="0"/>
                                  </p:stCondLst>
                                  <p:childTnLst>
                                    <p:set>
                                      <p:cBhvr>
                                        <p:cTn id="17" dur="1" fill="hold">
                                          <p:stCondLst>
                                            <p:cond delay="0"/>
                                          </p:stCondLst>
                                        </p:cTn>
                                        <p:tgtEl>
                                          <p:spTgt spid="62467"/>
                                        </p:tgtEl>
                                        <p:attrNameLst>
                                          <p:attrName>style.visibility</p:attrName>
                                        </p:attrNameLst>
                                      </p:cBhvr>
                                      <p:to>
                                        <p:strVal val="visible"/>
                                      </p:to>
                                    </p:set>
                                    <p:anim calcmode="lin" valueType="num">
                                      <p:cBhvr additive="base">
                                        <p:cTn id="18" dur="500" fill="hold"/>
                                        <p:tgtEl>
                                          <p:spTgt spid="62467"/>
                                        </p:tgtEl>
                                        <p:attrNameLst>
                                          <p:attrName>ppt_x</p:attrName>
                                        </p:attrNameLst>
                                      </p:cBhvr>
                                      <p:tavLst>
                                        <p:tav tm="0">
                                          <p:val>
                                            <p:strVal val="#ppt_x"/>
                                          </p:val>
                                        </p:tav>
                                        <p:tav tm="100000">
                                          <p:val>
                                            <p:strVal val="#ppt_x"/>
                                          </p:val>
                                        </p:tav>
                                      </p:tavLst>
                                    </p:anim>
                                    <p:anim calcmode="lin" valueType="num">
                                      <p:cBhvr additive="base">
                                        <p:cTn id="19" dur="500" fill="hold"/>
                                        <p:tgtEl>
                                          <p:spTgt spid="62467"/>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2" fill="hold" grpId="0" nodeType="afterEffect">
                                  <p:stCondLst>
                                    <p:cond delay="0"/>
                                  </p:stCondLst>
                                  <p:childTnLst>
                                    <p:set>
                                      <p:cBhvr>
                                        <p:cTn id="22" dur="1" fill="hold">
                                          <p:stCondLst>
                                            <p:cond delay="0"/>
                                          </p:stCondLst>
                                        </p:cTn>
                                        <p:tgtEl>
                                          <p:spTgt spid="62468"/>
                                        </p:tgtEl>
                                        <p:attrNameLst>
                                          <p:attrName>style.visibility</p:attrName>
                                        </p:attrNameLst>
                                      </p:cBhvr>
                                      <p:to>
                                        <p:strVal val="visible"/>
                                      </p:to>
                                    </p:set>
                                    <p:anim calcmode="lin" valueType="num">
                                      <p:cBhvr additive="base">
                                        <p:cTn id="23" dur="500" fill="hold"/>
                                        <p:tgtEl>
                                          <p:spTgt spid="62468"/>
                                        </p:tgtEl>
                                        <p:attrNameLst>
                                          <p:attrName>ppt_x</p:attrName>
                                        </p:attrNameLst>
                                      </p:cBhvr>
                                      <p:tavLst>
                                        <p:tav tm="0">
                                          <p:val>
                                            <p:strVal val="1+#ppt_w/2"/>
                                          </p:val>
                                        </p:tav>
                                        <p:tav tm="100000">
                                          <p:val>
                                            <p:strVal val="#ppt_x"/>
                                          </p:val>
                                        </p:tav>
                                      </p:tavLst>
                                    </p:anim>
                                    <p:anim calcmode="lin" valueType="num">
                                      <p:cBhvr additive="base">
                                        <p:cTn id="24" dur="500" fill="hold"/>
                                        <p:tgtEl>
                                          <p:spTgt spid="624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8" grpId="0" autoUpdateAnimBg="0"/>
      <p:bldP spid="62469"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68923" y="188913"/>
            <a:ext cx="4966189" cy="647700"/>
          </a:xfrm>
        </p:spPr>
        <p:txBody>
          <a:bodyPr/>
          <a:lstStyle/>
          <a:p>
            <a:pPr>
              <a:defRPr/>
            </a:pPr>
            <a:r>
              <a:rPr lang="zh-CN" altLang="en-US" sz="3600" b="1">
                <a:solidFill>
                  <a:schemeClr val="accent2"/>
                </a:solidFill>
                <a:effectLst>
                  <a:outerShdw blurRad="38100" dist="38100" dir="2700000" algn="tl">
                    <a:srgbClr val="C0C0C0"/>
                  </a:outerShdw>
                </a:effectLst>
                <a:ea typeface="黑体" panose="02010600030101010101" pitchFamily="2" charset="-122"/>
                <a:cs typeface="Arial" panose="020B0604020202020204" pitchFamily="34" charset="0"/>
              </a:rPr>
              <a:t>课堂教学十大技能</a:t>
            </a:r>
            <a:endParaRPr lang="zh-CN" altLang="en-US" sz="3600" b="1">
              <a:solidFill>
                <a:schemeClr val="accent2"/>
              </a:solidFill>
              <a:effectLst>
                <a:outerShdw blurRad="38100" dist="38100" dir="2700000" algn="tl">
                  <a:srgbClr val="C0C0C0"/>
                </a:outerShdw>
              </a:effectLst>
              <a:ea typeface="黑体" panose="02010600030101010101" pitchFamily="2" charset="-122"/>
              <a:cs typeface="Arial" panose="020B0604020202020204" pitchFamily="34" charset="0"/>
            </a:endParaRPr>
          </a:p>
        </p:txBody>
      </p:sp>
      <p:sp>
        <p:nvSpPr>
          <p:cNvPr id="73731" name="Rectangle 3"/>
          <p:cNvSpPr>
            <a:spLocks noGrp="1" noChangeArrowheads="1"/>
          </p:cNvSpPr>
          <p:nvPr>
            <p:ph type="body" idx="1"/>
          </p:nvPr>
        </p:nvSpPr>
        <p:spPr>
          <a:xfrm>
            <a:off x="395654" y="836614"/>
            <a:ext cx="7772400" cy="5832475"/>
          </a:xfrm>
        </p:spPr>
        <p:txBody>
          <a:bodyPr>
            <a:normAutofit lnSpcReduction="10000"/>
          </a:bodyPr>
          <a:lstStyle/>
          <a:p>
            <a:pPr>
              <a:lnSpc>
                <a:spcPct val="80000"/>
              </a:lnSpc>
              <a:buFontTx/>
              <a:buNone/>
              <a:defRPr/>
            </a:pPr>
            <a:r>
              <a:rPr lang="zh-CN" altLang="en-US" b="1">
                <a:solidFill>
                  <a:srgbClr val="663300"/>
                </a:solidFill>
                <a:effectLst>
                  <a:outerShdw blurRad="38100" dist="38100" dir="2700000" algn="tl">
                    <a:srgbClr val="C0C0C0"/>
                  </a:outerShdw>
                </a:effectLst>
                <a:ea typeface="仿宋_GB2312" panose="02010609030101010101" pitchFamily="49" charset="-122"/>
              </a:rPr>
              <a:t>基本技能</a:t>
            </a:r>
            <a:endParaRPr lang="zh-CN" altLang="en-US" b="1">
              <a:solidFill>
                <a:srgbClr val="663300"/>
              </a:solidFill>
              <a:effectLst>
                <a:outerShdw blurRad="38100" dist="38100" dir="2700000" algn="tl">
                  <a:srgbClr val="C0C0C0"/>
                </a:outerShdw>
              </a:effectLst>
              <a:ea typeface="仿宋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语言（吸引力）</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讲解（针对不同学生认知力）</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演示（教具、实验操作与多媒体应用）</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板书</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提问与师生互动</a:t>
            </a:r>
            <a:endParaRPr lang="zh-CN" altLang="en-US" b="1">
              <a:effectLst>
                <a:outerShdw blurRad="38100" dist="38100" dir="2700000" algn="tl">
                  <a:srgbClr val="C0C0C0"/>
                </a:outerShdw>
              </a:effectLst>
              <a:ea typeface="楷体_GB2312" panose="02010609030101010101" pitchFamily="49" charset="-122"/>
            </a:endParaRPr>
          </a:p>
          <a:p>
            <a:pPr>
              <a:lnSpc>
                <a:spcPct val="80000"/>
              </a:lnSpc>
              <a:buFontTx/>
              <a:buNone/>
              <a:defRPr/>
            </a:pPr>
            <a:r>
              <a:rPr lang="zh-CN" altLang="en-US" b="1">
                <a:solidFill>
                  <a:srgbClr val="663300"/>
                </a:solidFill>
                <a:effectLst>
                  <a:outerShdw blurRad="38100" dist="38100" dir="2700000" algn="tl">
                    <a:srgbClr val="C0C0C0"/>
                  </a:outerShdw>
                </a:effectLst>
                <a:ea typeface="楷体_GB2312" panose="02010609030101010101" pitchFamily="49" charset="-122"/>
              </a:rPr>
              <a:t>过程调控技能</a:t>
            </a:r>
            <a:endParaRPr lang="zh-CN" altLang="en-US" b="1">
              <a:solidFill>
                <a:srgbClr val="663300"/>
              </a:solidFill>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导入与创设情境</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变化（应变、转折）</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强化（重点难点与记忆）</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课堂组织（小组讨论与课堂控制）</a:t>
            </a:r>
            <a:endParaRPr lang="zh-CN" altLang="en-US" b="1">
              <a:effectLst>
                <a:outerShdw blurRad="38100" dist="38100" dir="2700000" algn="tl">
                  <a:srgbClr val="C0C0C0"/>
                </a:outerShdw>
              </a:effectLst>
              <a:ea typeface="楷体_GB2312" panose="02010609030101010101" pitchFamily="49" charset="-122"/>
            </a:endParaRPr>
          </a:p>
          <a:p>
            <a:pPr>
              <a:lnSpc>
                <a:spcPct val="80000"/>
              </a:lnSpc>
              <a:defRPr/>
            </a:pPr>
            <a:r>
              <a:rPr lang="zh-CN" altLang="en-US" b="1">
                <a:effectLst>
                  <a:outerShdw blurRad="38100" dist="38100" dir="2700000" algn="tl">
                    <a:srgbClr val="C0C0C0"/>
                  </a:outerShdw>
                </a:effectLst>
                <a:ea typeface="楷体_GB2312" panose="02010609030101010101" pitchFamily="49" charset="-122"/>
              </a:rPr>
              <a:t>归纳与总结</a:t>
            </a:r>
            <a:endParaRPr lang="zh-CN" altLang="en-US" b="1">
              <a:effectLst>
                <a:outerShdw blurRad="38100" dist="38100" dir="2700000" algn="tl">
                  <a:srgbClr val="C0C0C0"/>
                </a:outerShdw>
              </a:effectLst>
              <a:ea typeface="楷体_GB2312" panose="02010609030101010101" pitchFamily="49" charset="-122"/>
            </a:endParaRPr>
          </a:p>
        </p:txBody>
      </p:sp>
      <p:pic>
        <p:nvPicPr>
          <p:cNvPr id="104452" name="Picture 4" descr="U_3238~1"/>
          <p:cNvPicPr>
            <a:picLocks noChangeAspect="1" noChangeArrowheads="1"/>
          </p:cNvPicPr>
          <p:nvPr/>
        </p:nvPicPr>
        <p:blipFill>
          <a:blip r:embed="rId1"/>
          <a:srcRect/>
          <a:stretch>
            <a:fillRect/>
          </a:stretch>
        </p:blipFill>
        <p:spPr bwMode="auto">
          <a:xfrm>
            <a:off x="5867401" y="188913"/>
            <a:ext cx="3046535" cy="2011362"/>
          </a:xfrm>
          <a:prstGeom prst="rect">
            <a:avLst/>
          </a:prstGeom>
          <a:noFill/>
          <a:ln w="9525">
            <a:noFill/>
            <a:miter lim="800000"/>
            <a:headEnd/>
            <a:tailEnd/>
          </a:ln>
        </p:spPr>
      </p:pic>
      <p:sp>
        <p:nvSpPr>
          <p:cNvPr id="104453" name="AutoShape 5">
            <a:hlinkClick r:id="rId2" action="ppaction://hlinkpres?slideindex=1&amp;slidetitle=" highlightClick="1"/>
          </p:cNvPr>
          <p:cNvSpPr>
            <a:spLocks noChangeArrowheads="1"/>
          </p:cNvSpPr>
          <p:nvPr/>
        </p:nvSpPr>
        <p:spPr bwMode="auto">
          <a:xfrm>
            <a:off x="3418743" y="6237288"/>
            <a:ext cx="432288" cy="431800"/>
          </a:xfrm>
          <a:prstGeom prst="actionButtonHelp">
            <a:avLst/>
          </a:prstGeom>
          <a:solidFill>
            <a:schemeClr val="accent1"/>
          </a:solidFill>
          <a:ln w="9525">
            <a:noFill/>
            <a:miter lim="800000"/>
          </a:ln>
        </p:spPr>
        <p:txBody>
          <a:bodyPr wrap="none" anchor="ctr"/>
          <a:lstStyle/>
          <a:p>
            <a:endParaRPr lang="zh-CN" altLang="en-US"/>
          </a:p>
        </p:txBody>
      </p:sp>
      <p:sp>
        <p:nvSpPr>
          <p:cNvPr id="73734" name="AutoShape 6">
            <a:hlinkClick r:id="" action="ppaction://hlinkshowjump?jump=lastslideviewed" highlightClick="1"/>
          </p:cNvPr>
          <p:cNvSpPr>
            <a:spLocks noChangeArrowheads="1"/>
          </p:cNvSpPr>
          <p:nvPr/>
        </p:nvSpPr>
        <p:spPr bwMode="auto">
          <a:xfrm>
            <a:off x="8244254" y="6021389"/>
            <a:ext cx="685800" cy="585787"/>
          </a:xfrm>
          <a:prstGeom prst="actionButtonHome">
            <a:avLst/>
          </a:prstGeom>
          <a:solidFill>
            <a:schemeClr val="accent1"/>
          </a:solidFill>
          <a:ln w="9525">
            <a:solidFill>
              <a:schemeClr val="tx1"/>
            </a:solidFill>
            <a:miter lim="800000"/>
          </a:ln>
        </p:spPr>
        <p:txBody>
          <a:bodyPr wrap="none" anchor="ct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3734"/>
                                        </p:tgtEl>
                                        <p:attrNameLst>
                                          <p:attrName>style.visibility</p:attrName>
                                        </p:attrNameLst>
                                      </p:cBhvr>
                                      <p:to>
                                        <p:strVal val="visible"/>
                                      </p:to>
                                    </p:set>
                                    <p:anim calcmode="lin" valueType="num">
                                      <p:cBhvr additive="base">
                                        <p:cTn id="7" dur="500" fill="hold"/>
                                        <p:tgtEl>
                                          <p:spTgt spid="73734"/>
                                        </p:tgtEl>
                                        <p:attrNameLst>
                                          <p:attrName>ppt_x</p:attrName>
                                        </p:attrNameLst>
                                      </p:cBhvr>
                                      <p:tavLst>
                                        <p:tav tm="0">
                                          <p:val>
                                            <p:strVal val="0-#ppt_w/2"/>
                                          </p:val>
                                        </p:tav>
                                        <p:tav tm="100000">
                                          <p:val>
                                            <p:strVal val="#ppt_x"/>
                                          </p:val>
                                        </p:tav>
                                      </p:tavLst>
                                    </p:anim>
                                    <p:anim calcmode="lin" valueType="num">
                                      <p:cBhvr additive="base">
                                        <p:cTn id="8" dur="500" fill="hold"/>
                                        <p:tgtEl>
                                          <p:spTgt spid="737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68923" y="0"/>
            <a:ext cx="8229600" cy="647700"/>
          </a:xfrm>
        </p:spPr>
        <p:txBody>
          <a:bodyPr>
            <a:normAutofit fontScale="90000"/>
          </a:bodyPr>
          <a:lstStyle/>
          <a:p>
            <a:pPr>
              <a:defRPr/>
            </a:pPr>
            <a:r>
              <a:rPr lang="zh-CN" altLang="en-US" sz="4000" b="1">
                <a:solidFill>
                  <a:srgbClr val="663300"/>
                </a:solidFill>
                <a:effectLst>
                  <a:outerShdw blurRad="38100" dist="38100" dir="2700000" algn="tl">
                    <a:srgbClr val="C0C0C0"/>
                  </a:outerShdw>
                </a:effectLst>
              </a:rPr>
              <a:t>教师课堂教学能力</a:t>
            </a:r>
            <a:endParaRPr lang="zh-CN" altLang="en-US" sz="4000" b="1">
              <a:solidFill>
                <a:srgbClr val="663300"/>
              </a:solidFill>
              <a:effectLst>
                <a:outerShdw blurRad="38100" dist="38100" dir="2700000" algn="tl">
                  <a:srgbClr val="C0C0C0"/>
                </a:outerShdw>
              </a:effectLst>
            </a:endParaRPr>
          </a:p>
        </p:txBody>
      </p:sp>
      <p:sp>
        <p:nvSpPr>
          <p:cNvPr id="74755" name="Rectangle 3"/>
          <p:cNvSpPr>
            <a:spLocks noGrp="1" noChangeArrowheads="1"/>
          </p:cNvSpPr>
          <p:nvPr>
            <p:ph type="body" idx="1"/>
          </p:nvPr>
        </p:nvSpPr>
        <p:spPr>
          <a:xfrm>
            <a:off x="178777" y="692150"/>
            <a:ext cx="8965223" cy="5949950"/>
          </a:xfrm>
        </p:spPr>
        <p:txBody>
          <a:bodyPr/>
          <a:lstStyle/>
          <a:p>
            <a:pPr>
              <a:lnSpc>
                <a:spcPct val="80000"/>
              </a:lnSpc>
              <a:buFontTx/>
              <a:buNone/>
              <a:defRPr/>
            </a:pPr>
            <a:r>
              <a:rPr lang="zh-CN" altLang="en-US" sz="2800" b="1" dirty="0">
                <a:solidFill>
                  <a:srgbClr val="FF0000"/>
                </a:solidFill>
                <a:effectLst>
                  <a:outerShdw blurRad="38100" dist="38100" dir="2700000" algn="tl">
                    <a:srgbClr val="C0C0C0"/>
                  </a:outerShdw>
                </a:effectLst>
                <a:ea typeface="仿宋_GB2312" panose="02010609030101010101" pitchFamily="49" charset="-122"/>
              </a:rPr>
              <a:t>课题教学设计能力</a:t>
            </a:r>
            <a:endParaRPr lang="zh-CN" altLang="en-US" sz="2800" b="1" dirty="0">
              <a:solidFill>
                <a:srgbClr val="FF0000"/>
              </a:solidFill>
              <a:effectLst>
                <a:outerShdw blurRad="38100" dist="38100" dir="2700000" algn="tl">
                  <a:srgbClr val="C0C0C0"/>
                </a:outerShdw>
              </a:effectLst>
              <a:ea typeface="仿宋_GB2312" panose="02010609030101010101" pitchFamily="49" charset="-122"/>
            </a:endParaRPr>
          </a:p>
          <a:p>
            <a:pPr>
              <a:lnSpc>
                <a:spcPct val="80000"/>
              </a:lnSpc>
              <a:defRPr/>
            </a:pPr>
            <a:r>
              <a:rPr lang="zh-CN" altLang="en-US" sz="2800" b="1" dirty="0">
                <a:effectLst>
                  <a:outerShdw blurRad="38100" dist="38100" dir="2700000" algn="tl">
                    <a:srgbClr val="C0C0C0"/>
                  </a:outerShdw>
                </a:effectLst>
                <a:ea typeface="楷体_GB2312" panose="02010609030101010101" pitchFamily="49" charset="-122"/>
              </a:rPr>
              <a:t>课型选择；目标细化；内容构思；结构安排；方法手段设计；效果预想；特色创新。</a:t>
            </a:r>
            <a:endParaRPr lang="zh-CN" altLang="en-US" sz="2800" b="1" dirty="0">
              <a:solidFill>
                <a:srgbClr val="FF0000"/>
              </a:solidFill>
              <a:effectLst>
                <a:outerShdw blurRad="38100" dist="38100" dir="2700000" algn="tl">
                  <a:srgbClr val="C0C0C0"/>
                </a:outerShdw>
              </a:effectLst>
              <a:ea typeface="仿宋_GB2312" panose="02010609030101010101" pitchFamily="49" charset="-122"/>
            </a:endParaRPr>
          </a:p>
          <a:p>
            <a:pPr>
              <a:lnSpc>
                <a:spcPct val="80000"/>
              </a:lnSpc>
              <a:buFontTx/>
              <a:buNone/>
              <a:defRPr/>
            </a:pPr>
            <a:r>
              <a:rPr lang="zh-CN" altLang="en-US" sz="2800" b="1" dirty="0">
                <a:solidFill>
                  <a:srgbClr val="FF0000"/>
                </a:solidFill>
                <a:effectLst>
                  <a:outerShdw blurRad="38100" dist="38100" dir="2700000" algn="tl">
                    <a:srgbClr val="C0C0C0"/>
                  </a:outerShdw>
                </a:effectLst>
                <a:ea typeface="仿宋_GB2312" panose="02010609030101010101" pitchFamily="49" charset="-122"/>
              </a:rPr>
              <a:t>课题教学操作能力</a:t>
            </a:r>
            <a:endParaRPr lang="zh-CN" altLang="en-US" sz="2800" b="1" dirty="0">
              <a:solidFill>
                <a:srgbClr val="FF0000"/>
              </a:solidFill>
              <a:effectLst>
                <a:outerShdw blurRad="38100" dist="38100" dir="2700000" algn="tl">
                  <a:srgbClr val="C0C0C0"/>
                </a:outerShdw>
              </a:effectLst>
              <a:ea typeface="仿宋_GB2312" panose="02010609030101010101" pitchFamily="49" charset="-122"/>
            </a:endParaRPr>
          </a:p>
          <a:p>
            <a:pPr>
              <a:lnSpc>
                <a:spcPct val="80000"/>
              </a:lnSpc>
              <a:defRPr/>
            </a:pPr>
            <a:r>
              <a:rPr lang="zh-CN" altLang="en-US" sz="2800" b="1" dirty="0">
                <a:effectLst>
                  <a:outerShdw blurRad="38100" dist="38100" dir="2700000" algn="tl">
                    <a:srgbClr val="C0C0C0"/>
                  </a:outerShdw>
                </a:effectLst>
                <a:ea typeface="楷体_GB2312" panose="02010609030101010101" pitchFamily="49" charset="-122"/>
              </a:rPr>
              <a:t>思维：准确性、条理性、概括性、发散性、变通性、独创性</a:t>
            </a:r>
            <a:endParaRPr lang="zh-CN" altLang="en-US" sz="2800" b="1" dirty="0">
              <a:effectLst>
                <a:outerShdw blurRad="38100" dist="38100" dir="2700000" algn="tl">
                  <a:srgbClr val="C0C0C0"/>
                </a:outerShdw>
              </a:effectLst>
              <a:ea typeface="楷体_GB2312" panose="02010609030101010101" pitchFamily="49" charset="-122"/>
            </a:endParaRPr>
          </a:p>
          <a:p>
            <a:pPr>
              <a:lnSpc>
                <a:spcPct val="80000"/>
              </a:lnSpc>
              <a:defRPr/>
            </a:pPr>
            <a:r>
              <a:rPr lang="zh-CN" altLang="en-US" sz="2800" b="1" dirty="0">
                <a:effectLst>
                  <a:outerShdw blurRad="38100" dist="38100" dir="2700000" algn="tl">
                    <a:srgbClr val="C0C0C0"/>
                  </a:outerShdw>
                </a:effectLst>
                <a:ea typeface="楷体_GB2312" panose="02010609030101010101" pitchFamily="49" charset="-122"/>
              </a:rPr>
              <a:t>表达：口语、文字及板书、身体语言、运用媒体、人格情绪的感染力</a:t>
            </a:r>
            <a:endParaRPr lang="zh-CN" altLang="en-US" sz="2800" b="1" dirty="0">
              <a:effectLst>
                <a:outerShdw blurRad="38100" dist="38100" dir="2700000" algn="tl">
                  <a:srgbClr val="C0C0C0"/>
                </a:outerShdw>
              </a:effectLst>
              <a:ea typeface="楷体_GB2312" panose="02010609030101010101" pitchFamily="49" charset="-122"/>
            </a:endParaRPr>
          </a:p>
          <a:p>
            <a:pPr>
              <a:lnSpc>
                <a:spcPct val="80000"/>
              </a:lnSpc>
              <a:defRPr/>
            </a:pPr>
            <a:r>
              <a:rPr lang="zh-CN" altLang="en-US" sz="2800" b="1" dirty="0">
                <a:effectLst>
                  <a:outerShdw blurRad="38100" dist="38100" dir="2700000" algn="tl">
                    <a:srgbClr val="C0C0C0"/>
                  </a:outerShdw>
                </a:effectLst>
                <a:ea typeface="楷体_GB2312" panose="02010609030101010101" pitchFamily="49" charset="-122"/>
              </a:rPr>
              <a:t>组织管理：互动交往、营造氛围、组织活动、学生管控、及时反馈、调控节奏、激励学生、偶发事件处理应变</a:t>
            </a:r>
            <a:endParaRPr lang="zh-CN" altLang="en-US" sz="2800" b="1" dirty="0">
              <a:effectLst>
                <a:outerShdw blurRad="38100" dist="38100" dir="2700000" algn="tl">
                  <a:srgbClr val="C0C0C0"/>
                </a:outerShdw>
              </a:effectLst>
              <a:ea typeface="楷体_GB2312" panose="02010609030101010101" pitchFamily="49" charset="-122"/>
            </a:endParaRPr>
          </a:p>
          <a:p>
            <a:pPr>
              <a:lnSpc>
                <a:spcPct val="80000"/>
              </a:lnSpc>
              <a:buFontTx/>
              <a:buNone/>
              <a:defRPr/>
            </a:pPr>
            <a:r>
              <a:rPr lang="zh-CN" altLang="en-US" sz="2800" b="1" dirty="0">
                <a:solidFill>
                  <a:srgbClr val="FF0000"/>
                </a:solidFill>
                <a:effectLst>
                  <a:outerShdw blurRad="38100" dist="38100" dir="2700000" algn="tl">
                    <a:srgbClr val="C0C0C0"/>
                  </a:outerShdw>
                </a:effectLst>
                <a:ea typeface="仿宋_GB2312" panose="02010609030101010101" pitchFamily="49" charset="-122"/>
              </a:rPr>
              <a:t>课题教学研究能力</a:t>
            </a:r>
            <a:endParaRPr lang="zh-CN" altLang="en-US" sz="2800" b="1" dirty="0">
              <a:solidFill>
                <a:srgbClr val="FF0000"/>
              </a:solidFill>
              <a:effectLst>
                <a:outerShdw blurRad="38100" dist="38100" dir="2700000" algn="tl">
                  <a:srgbClr val="C0C0C0"/>
                </a:outerShdw>
              </a:effectLst>
              <a:ea typeface="仿宋_GB2312" panose="02010609030101010101" pitchFamily="49" charset="-122"/>
            </a:endParaRPr>
          </a:p>
          <a:p>
            <a:pPr>
              <a:lnSpc>
                <a:spcPct val="80000"/>
              </a:lnSpc>
              <a:defRPr/>
            </a:pPr>
            <a:r>
              <a:rPr lang="zh-CN" altLang="en-US" sz="2800" b="1" dirty="0">
                <a:effectLst>
                  <a:outerShdw blurRad="38100" dist="38100" dir="2700000" algn="tl">
                    <a:srgbClr val="C0C0C0"/>
                  </a:outerShdw>
                </a:effectLst>
                <a:ea typeface="楷体_GB2312" panose="02010609030101010101" pitchFamily="49" charset="-122"/>
              </a:rPr>
              <a:t>基础：理念；知识与经验；科研意识；设计课题</a:t>
            </a:r>
            <a:endParaRPr lang="zh-CN" altLang="en-US" sz="2800" b="1" dirty="0">
              <a:effectLst>
                <a:outerShdw blurRad="38100" dist="38100" dir="2700000" algn="tl">
                  <a:srgbClr val="C0C0C0"/>
                </a:outerShdw>
              </a:effectLst>
              <a:ea typeface="楷体_GB2312" panose="02010609030101010101" pitchFamily="49" charset="-122"/>
            </a:endParaRPr>
          </a:p>
          <a:p>
            <a:pPr>
              <a:lnSpc>
                <a:spcPct val="80000"/>
              </a:lnSpc>
              <a:defRPr/>
            </a:pPr>
            <a:r>
              <a:rPr lang="zh-CN" altLang="en-US" sz="2800" b="1" dirty="0">
                <a:effectLst>
                  <a:outerShdw blurRad="38100" dist="38100" dir="2700000" algn="tl">
                    <a:srgbClr val="C0C0C0"/>
                  </a:outerShdw>
                </a:effectLst>
                <a:ea typeface="楷体_GB2312" panose="02010609030101010101" pitchFamily="49" charset="-122"/>
              </a:rPr>
              <a:t>表现：发现问题；正确归因，准确评价；恰当解决问题；概括总结教学成效</a:t>
            </a:r>
            <a:endParaRPr lang="zh-CN" altLang="en-US" sz="2800" b="1" dirty="0">
              <a:effectLst>
                <a:outerShdw blurRad="38100" dist="38100" dir="2700000" algn="tl">
                  <a:srgbClr val="C0C0C0"/>
                </a:outerShdw>
              </a:effectLst>
              <a:ea typeface="楷体_GB2312" panose="02010609030101010101" pitchFamily="49" charset="-122"/>
            </a:endParaRPr>
          </a:p>
        </p:txBody>
      </p:sp>
      <p:sp>
        <p:nvSpPr>
          <p:cNvPr id="74756" name="AutoShape 4">
            <a:hlinkClick r:id="" action="ppaction://hlinkshowjump?jump=lastslideviewed" highlightClick="1"/>
          </p:cNvPr>
          <p:cNvSpPr>
            <a:spLocks noChangeArrowheads="1"/>
          </p:cNvSpPr>
          <p:nvPr/>
        </p:nvSpPr>
        <p:spPr bwMode="auto">
          <a:xfrm>
            <a:off x="8458200" y="6272214"/>
            <a:ext cx="685800" cy="585787"/>
          </a:xfrm>
          <a:prstGeom prst="actionButtonHome">
            <a:avLst/>
          </a:prstGeom>
          <a:solidFill>
            <a:schemeClr val="accent1"/>
          </a:solidFill>
          <a:ln w="9525">
            <a:solidFill>
              <a:schemeClr val="tx1"/>
            </a:solidFill>
            <a:miter lim="800000"/>
          </a:ln>
        </p:spPr>
        <p:txBody>
          <a:bodyPr wrap="none" anchor="ct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4756"/>
                                        </p:tgtEl>
                                        <p:attrNameLst>
                                          <p:attrName>style.visibility</p:attrName>
                                        </p:attrNameLst>
                                      </p:cBhvr>
                                      <p:to>
                                        <p:strVal val="visible"/>
                                      </p:to>
                                    </p:set>
                                    <p:anim calcmode="lin" valueType="num">
                                      <p:cBhvr additive="base">
                                        <p:cTn id="7" dur="500" fill="hold"/>
                                        <p:tgtEl>
                                          <p:spTgt spid="74756"/>
                                        </p:tgtEl>
                                        <p:attrNameLst>
                                          <p:attrName>ppt_x</p:attrName>
                                        </p:attrNameLst>
                                      </p:cBhvr>
                                      <p:tavLst>
                                        <p:tav tm="0">
                                          <p:val>
                                            <p:strVal val="0-#ppt_w/2"/>
                                          </p:val>
                                        </p:tav>
                                        <p:tav tm="100000">
                                          <p:val>
                                            <p:strVal val="#ppt_x"/>
                                          </p:val>
                                        </p:tav>
                                      </p:tavLst>
                                    </p:anim>
                                    <p:anim calcmode="lin" valueType="num">
                                      <p:cBhvr additive="base">
                                        <p:cTn id="8" dur="500" fill="hold"/>
                                        <p:tgtEl>
                                          <p:spTgt spid="747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274639"/>
            <a:ext cx="8229600" cy="706437"/>
          </a:xfrm>
        </p:spPr>
        <p:txBody>
          <a:bodyPr/>
          <a:lstStyle/>
          <a:p>
            <a:r>
              <a:rPr lang="zh-CN" altLang="en-US" sz="3600" b="1" smtClean="0">
                <a:solidFill>
                  <a:schemeClr val="tx1"/>
                </a:solidFill>
                <a:latin typeface="仿宋_GB2312" panose="02010609030101010101" pitchFamily="49" charset="-122"/>
                <a:ea typeface="仿宋_GB2312" panose="02010609030101010101" pitchFamily="49" charset="-122"/>
                <a:cs typeface="Arial" panose="020B0604020202020204" pitchFamily="34" charset="0"/>
              </a:rPr>
              <a:t>课堂观察框架：</a:t>
            </a:r>
            <a:r>
              <a:rPr lang="en-US" altLang="zh-CN" sz="3600" b="1" smtClean="0">
                <a:solidFill>
                  <a:schemeClr val="tx1"/>
                </a:solidFill>
                <a:latin typeface="仿宋_GB2312" panose="02010609030101010101" pitchFamily="49" charset="-122"/>
                <a:ea typeface="仿宋_GB2312" panose="02010609030101010101" pitchFamily="49" charset="-122"/>
                <a:cs typeface="Arial" panose="020B0604020202020204" pitchFamily="34" charset="0"/>
              </a:rPr>
              <a:t>4</a:t>
            </a:r>
            <a:r>
              <a:rPr lang="zh-CN" altLang="en-US" sz="3600" b="1" smtClean="0">
                <a:solidFill>
                  <a:schemeClr val="tx1"/>
                </a:solidFill>
                <a:latin typeface="仿宋_GB2312" panose="02010609030101010101" pitchFamily="49" charset="-122"/>
                <a:ea typeface="仿宋_GB2312" panose="02010609030101010101" pitchFamily="49" charset="-122"/>
                <a:cs typeface="Arial" panose="020B0604020202020204" pitchFamily="34" charset="0"/>
              </a:rPr>
              <a:t>维度</a:t>
            </a:r>
            <a:r>
              <a:rPr lang="en-US" altLang="zh-CN" sz="3600" b="1" smtClean="0">
                <a:solidFill>
                  <a:schemeClr val="tx1"/>
                </a:solidFill>
                <a:latin typeface="仿宋_GB2312" panose="02010609030101010101" pitchFamily="49" charset="-122"/>
                <a:ea typeface="仿宋_GB2312" panose="02010609030101010101" pitchFamily="49" charset="-122"/>
                <a:cs typeface="Arial" panose="020B0604020202020204" pitchFamily="34" charset="0"/>
              </a:rPr>
              <a:t>20</a:t>
            </a:r>
            <a:r>
              <a:rPr lang="zh-CN" altLang="en-US" sz="3600" b="1" smtClean="0">
                <a:solidFill>
                  <a:schemeClr val="tx1"/>
                </a:solidFill>
                <a:latin typeface="仿宋_GB2312" panose="02010609030101010101" pitchFamily="49" charset="-122"/>
                <a:ea typeface="仿宋_GB2312" panose="02010609030101010101" pitchFamily="49" charset="-122"/>
                <a:cs typeface="Arial" panose="020B0604020202020204" pitchFamily="34" charset="0"/>
              </a:rPr>
              <a:t>视角</a:t>
            </a:r>
            <a:r>
              <a:rPr lang="en-US" altLang="zh-CN" sz="3600" b="1" smtClean="0">
                <a:solidFill>
                  <a:schemeClr val="tx1"/>
                </a:solidFill>
                <a:latin typeface="仿宋_GB2312" panose="02010609030101010101" pitchFamily="49" charset="-122"/>
                <a:ea typeface="仿宋_GB2312" panose="02010609030101010101" pitchFamily="49" charset="-122"/>
                <a:cs typeface="Arial" panose="020B0604020202020204" pitchFamily="34" charset="0"/>
              </a:rPr>
              <a:t>68</a:t>
            </a:r>
            <a:r>
              <a:rPr lang="zh-CN" altLang="en-US" sz="3600" b="1" smtClean="0">
                <a:solidFill>
                  <a:schemeClr val="tx1"/>
                </a:solidFill>
                <a:latin typeface="仿宋_GB2312" panose="02010609030101010101" pitchFamily="49" charset="-122"/>
                <a:ea typeface="仿宋_GB2312" panose="02010609030101010101" pitchFamily="49" charset="-122"/>
                <a:cs typeface="Arial" panose="020B0604020202020204" pitchFamily="34" charset="0"/>
              </a:rPr>
              <a:t>观察点</a:t>
            </a:r>
            <a:r>
              <a:rPr lang="zh-CN" altLang="en-US" sz="4000" smtClean="0">
                <a:solidFill>
                  <a:schemeClr val="tx1"/>
                </a:solidFill>
                <a:ea typeface="楷体_GB2312" panose="02010609030101010101" pitchFamily="49" charset="-122"/>
                <a:cs typeface="Arial" panose="020B0604020202020204" pitchFamily="34" charset="0"/>
              </a:rPr>
              <a:t> </a:t>
            </a:r>
            <a:endParaRPr lang="zh-CN" altLang="en-US" sz="4000" smtClean="0">
              <a:solidFill>
                <a:schemeClr val="tx1"/>
              </a:solidFill>
              <a:ea typeface="楷体_GB2312" panose="02010609030101010101" pitchFamily="49" charset="-122"/>
              <a:cs typeface="Arial" panose="020B0604020202020204" pitchFamily="34" charset="0"/>
            </a:endParaRPr>
          </a:p>
        </p:txBody>
      </p:sp>
      <p:graphicFrame>
        <p:nvGraphicFramePr>
          <p:cNvPr id="68611" name="Group 3"/>
          <p:cNvGraphicFramePr>
            <a:graphicFrameLocks noGrp="1"/>
          </p:cNvGraphicFramePr>
          <p:nvPr>
            <p:ph idx="1"/>
          </p:nvPr>
        </p:nvGraphicFramePr>
        <p:xfrm>
          <a:off x="250582" y="1052514"/>
          <a:ext cx="8713788" cy="5600065"/>
        </p:xfrm>
        <a:graphic>
          <a:graphicData uri="http://schemas.openxmlformats.org/drawingml/2006/table">
            <a:tbl>
              <a:tblPr/>
              <a:tblGrid>
                <a:gridCol w="1171575"/>
                <a:gridCol w="7542213"/>
              </a:tblGrid>
              <a:tr h="6223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维度</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视角</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157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学生</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学习</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1.</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准备</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2.</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倾听；</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3.</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互动；</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4.</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自主；</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5.</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达成</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176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教师</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教学</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1.</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环节；</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2.</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呈示；</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3.</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对话；</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4.</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指导；</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5.</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机智</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176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课程</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性质</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1.</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目标；</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2.</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内容；</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3.</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实施；</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4.</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评价；</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5.</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资源</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9382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课堂</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文化</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1.</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思考；</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2.</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民主；</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3.</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创新；</a:t>
                      </a: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4.</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关爱；</a:t>
                      </a:r>
                      <a:endPar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5.</a:t>
                      </a:r>
                      <a:r>
                        <a:rPr kumimoji="0" lang="zh-CN" altLang="en-US" sz="3600" b="1" i="0" u="none" strike="noStrike" cap="none" normalizeH="0" baseline="0" smtClean="0">
                          <a:ln>
                            <a:noFill/>
                          </a:ln>
                          <a:solidFill>
                            <a:srgbClr val="000000"/>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特质</a:t>
                      </a:r>
                      <a:r>
                        <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rPr>
                        <a:t> </a:t>
                      </a:r>
                      <a:endParaRPr kumimoji="0" lang="zh-CN" altLang="en-US" sz="3600" b="1" i="0" u="none" strike="noStrike" cap="none" normalizeH="0" baseline="0" smtClean="0">
                        <a:ln>
                          <a:noFill/>
                        </a:ln>
                        <a:solidFill>
                          <a:schemeClr val="tx1"/>
                        </a:solidFill>
                        <a:effectLst>
                          <a:outerShdw blurRad="38100" dist="38100" dir="2700000" algn="tl">
                            <a:srgbClr val="C0C0C0"/>
                          </a:outerShdw>
                        </a:effectLst>
                        <a:latin typeface="楷体_GB2312" panose="02010609030101010101" pitchFamily="49" charset="-122"/>
                        <a:ea typeface="楷体_GB2312" panose="02010609030101010101" pitchFamily="49"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9"/>
            <a:ext cx="8229600" cy="346075"/>
          </a:xfrm>
        </p:spPr>
        <p:txBody>
          <a:bodyPr>
            <a:normAutofit fontScale="90000"/>
          </a:bodyPr>
          <a:lstStyle/>
          <a:p>
            <a:pPr>
              <a:defRPr/>
            </a:pPr>
            <a:r>
              <a:rPr lang="zh-CN" altLang="en-US" sz="3600" b="1">
                <a:solidFill>
                  <a:schemeClr val="accent2"/>
                </a:solidFill>
                <a:effectLst>
                  <a:outerShdw blurRad="38100" dist="38100" dir="2700000" algn="tl">
                    <a:srgbClr val="C0C0C0"/>
                  </a:outerShdw>
                </a:effectLst>
                <a:ea typeface="楷体_GB2312" panose="02010609030101010101" pitchFamily="49" charset="-122"/>
                <a:cs typeface="Arial" panose="020B0604020202020204" pitchFamily="34" charset="0"/>
              </a:rPr>
              <a:t>维度一：学生学习</a:t>
            </a:r>
            <a:endParaRPr lang="zh-CN" altLang="en-US" sz="3600" b="1">
              <a:solidFill>
                <a:schemeClr val="accent2"/>
              </a:solidFill>
              <a:effectLst>
                <a:outerShdw blurRad="38100" dist="38100" dir="2700000" algn="tl">
                  <a:srgbClr val="C0C0C0"/>
                </a:outerShdw>
              </a:effectLst>
              <a:ea typeface="楷体_GB2312" panose="02010609030101010101" pitchFamily="49" charset="-122"/>
              <a:cs typeface="Arial" panose="020B0604020202020204" pitchFamily="34" charset="0"/>
            </a:endParaRPr>
          </a:p>
        </p:txBody>
      </p:sp>
      <p:graphicFrame>
        <p:nvGraphicFramePr>
          <p:cNvPr id="107549" name="Group 29"/>
          <p:cNvGraphicFramePr>
            <a:graphicFrameLocks noGrp="1"/>
          </p:cNvGraphicFramePr>
          <p:nvPr>
            <p:ph idx="1"/>
          </p:nvPr>
        </p:nvGraphicFramePr>
        <p:xfrm>
          <a:off x="250582" y="836613"/>
          <a:ext cx="8642839" cy="5783898"/>
        </p:xfrm>
        <a:graphic>
          <a:graphicData uri="http://schemas.openxmlformats.org/drawingml/2006/table">
            <a:tbl>
              <a:tblPr/>
              <a:tblGrid>
                <a:gridCol w="1069731"/>
                <a:gridCol w="7573108"/>
              </a:tblGrid>
              <a:tr h="388938">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视角</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观察点举例</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1538">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准备</a:t>
                      </a:r>
                      <a:r>
                        <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学生课前准备了什么？是怎样准备的？</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准备得怎么样？有多少学生作了准备？</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学优生、学困生的准备习惯怎么样？</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1538">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倾听</a:t>
                      </a:r>
                      <a:r>
                        <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有多少学生能倾听老师的讲课？能倾听多少时间？</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有多少学生能倾听同学的发言？</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倾听时，学生有哪些辅助行为（记笔记</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查阅</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回应）？有多少人？</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54138">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互动</a:t>
                      </a:r>
                      <a:r>
                        <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有哪些互动行为？学生的互动能为目标达成提供帮助吗？</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参与提问</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回答的人数、时间、对象、过程、质量如何？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参与小组讨论的人数、时间、对象、过程、质量如何？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参与课堂活动（个人</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小组）的人数、时间、对象、过程、质量如何？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学生的互动习惯怎么样？出现了怎样的情感行为？</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1442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自主</a:t>
                      </a:r>
                      <a:r>
                        <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学生可自主学习时间有多少？有多少人参与？学困生的参与情况怎样？</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学生自主学习形式（探究</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记笔记</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阅读</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思考）有哪些？各有多少人？</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学生自主学习有序吗？有无自主探究活动？学优生、学困生情况怎样？</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学生自主学习的质量如何？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1538">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达成</a:t>
                      </a:r>
                      <a:r>
                        <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学生清楚这节课的学习目标吗？</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预设目标达成有什么证据（观点</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作业</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表情</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板演</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演示）？多少人达成？</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这堂课生成了什么目标？效果如何？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7546" name="AutoShape 26">
            <a:hlinkClick r:id="rId1" action="ppaction://hlinkpres?slideindex=1&amp;slidetitle=" highlightClick="1"/>
          </p:cNvPr>
          <p:cNvSpPr>
            <a:spLocks noChangeArrowheads="1"/>
          </p:cNvSpPr>
          <p:nvPr/>
        </p:nvSpPr>
        <p:spPr bwMode="auto">
          <a:xfrm>
            <a:off x="5651989" y="1341439"/>
            <a:ext cx="575896" cy="503237"/>
          </a:xfrm>
          <a:prstGeom prst="actionButtonHelp">
            <a:avLst/>
          </a:prstGeom>
          <a:solidFill>
            <a:schemeClr val="accent1"/>
          </a:solidFill>
          <a:ln w="9525">
            <a:noFill/>
            <a:miter lim="800000"/>
          </a:ln>
        </p:spPr>
        <p:txBody>
          <a:bodyPr wrap="none" anchor="ctr"/>
          <a:lstStyle/>
          <a:p>
            <a:endParaRPr lang="zh-CN" altLang="en-US"/>
          </a:p>
        </p:txBody>
      </p:sp>
      <p:sp>
        <p:nvSpPr>
          <p:cNvPr id="107547" name="AutoShape 27">
            <a:hlinkClick r:id="rId1" action="ppaction://hlinkpres?slideindex=1&amp;slidetitle=" highlightClick="1"/>
          </p:cNvPr>
          <p:cNvSpPr>
            <a:spLocks noChangeArrowheads="1"/>
          </p:cNvSpPr>
          <p:nvPr/>
        </p:nvSpPr>
        <p:spPr bwMode="auto">
          <a:xfrm>
            <a:off x="7309338" y="3284539"/>
            <a:ext cx="575897" cy="503237"/>
          </a:xfrm>
          <a:prstGeom prst="actionButtonHelp">
            <a:avLst/>
          </a:prstGeom>
          <a:solidFill>
            <a:schemeClr val="accent1"/>
          </a:solidFill>
          <a:ln w="9525">
            <a:noFill/>
            <a:miter lim="800000"/>
          </a:ln>
        </p:spPr>
        <p:txBody>
          <a:bodyPr wrap="none" anchor="ctr"/>
          <a:lstStyle/>
          <a:p>
            <a:endParaRPr lang="zh-CN" altLang="en-US"/>
          </a:p>
        </p:txBody>
      </p:sp>
    </p:spTree>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68923" y="188913"/>
            <a:ext cx="8229600" cy="417512"/>
          </a:xfrm>
        </p:spPr>
        <p:txBody>
          <a:bodyPr>
            <a:normAutofit fontScale="90000"/>
          </a:bodyPr>
          <a:lstStyle/>
          <a:p>
            <a:r>
              <a:rPr lang="zh-CN" altLang="en-US" sz="3600" b="1" smtClean="0">
                <a:solidFill>
                  <a:schemeClr val="tx1"/>
                </a:solidFill>
                <a:ea typeface="楷体_GB2312" panose="02010609030101010101" pitchFamily="49" charset="-122"/>
                <a:cs typeface="Arial" panose="020B0604020202020204" pitchFamily="34" charset="0"/>
              </a:rPr>
              <a:t>维度二：教师教学</a:t>
            </a:r>
            <a:endParaRPr lang="zh-CN" altLang="en-US" sz="3600" b="1" smtClean="0">
              <a:solidFill>
                <a:schemeClr val="tx1"/>
              </a:solidFill>
              <a:ea typeface="楷体_GB2312" panose="02010609030101010101" pitchFamily="49" charset="-122"/>
              <a:cs typeface="Arial" panose="020B0604020202020204" pitchFamily="34" charset="0"/>
            </a:endParaRPr>
          </a:p>
        </p:txBody>
      </p:sp>
      <p:graphicFrame>
        <p:nvGraphicFramePr>
          <p:cNvPr id="108574" name="Group 30"/>
          <p:cNvGraphicFramePr>
            <a:graphicFrameLocks noGrp="1"/>
          </p:cNvGraphicFramePr>
          <p:nvPr>
            <p:ph idx="1"/>
          </p:nvPr>
        </p:nvGraphicFramePr>
        <p:xfrm>
          <a:off x="1" y="620713"/>
          <a:ext cx="8965224" cy="6035040"/>
        </p:xfrm>
        <a:graphic>
          <a:graphicData uri="http://schemas.openxmlformats.org/drawingml/2006/table">
            <a:tbl>
              <a:tblPr/>
              <a:tblGrid>
                <a:gridCol w="830874"/>
                <a:gridCol w="8134350"/>
              </a:tblGrid>
              <a:tr h="2794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视角</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观察点举例</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567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环节</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由哪些环节构成？是否围绕教学目标展开？</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这些环节是否面向全体学生？</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不同环节</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行为</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内容的时间是怎么分配的？</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4142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呈示</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怎样讲解？讲解有效否（清晰</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结构</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契合主题</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简洁</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语速</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音量</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节奏）？</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板书怎样呈现的？是否为学生学习提供了帮助？</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媒体怎样呈现的？是否适当？是否有效？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动作（如实验</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动作</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制作）怎样呈现？是否规范？是否有效？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567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对话</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提问对象、次数、类型、结构、认知难度、候答时间怎样？有效否？</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教师理答方式和内容如何？有哪些辅助方式？是否有效？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有哪些话题？话题与学习目标的关系如何？</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567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指导</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怎样指导学生自主学习（阅读</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作业）？是否有效？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怎样指导学生合作学习（讨论</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活动</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作业）？是否有效？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怎样指导学生探究学习（实验</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课题研究</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作业）？是否有效？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4142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机智</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教学设计有哪些调整？为什么？效果怎么样？</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如何处理来自学生或情景的突发事件？效果怎么样？</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呈现了哪些非言语行为（表情</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移动</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体态语）？效果怎么样？</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有哪些具有特色的课堂行为（语言</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教态</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学识</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技能</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思想）？</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8570" name="AutoShape 26">
            <a:hlinkClick r:id="rId1" action="ppaction://hlinkpres?slideindex=1&amp;slidetitle=" highlightClick="1"/>
          </p:cNvPr>
          <p:cNvSpPr>
            <a:spLocks noChangeArrowheads="1"/>
          </p:cNvSpPr>
          <p:nvPr/>
        </p:nvSpPr>
        <p:spPr bwMode="auto">
          <a:xfrm>
            <a:off x="7596554" y="3860801"/>
            <a:ext cx="288681" cy="288925"/>
          </a:xfrm>
          <a:prstGeom prst="actionButtonHelp">
            <a:avLst/>
          </a:prstGeom>
          <a:solidFill>
            <a:schemeClr val="accent1"/>
          </a:solidFill>
          <a:ln w="9525">
            <a:noFill/>
            <a:miter lim="800000"/>
          </a:ln>
        </p:spPr>
        <p:txBody>
          <a:bodyPr wrap="none" anchor="ctr"/>
          <a:lstStyle/>
          <a:p>
            <a:endParaRPr lang="zh-CN" altLang="en-US"/>
          </a:p>
        </p:txBody>
      </p:sp>
      <p:sp>
        <p:nvSpPr>
          <p:cNvPr id="108571" name="AutoShape 27">
            <a:hlinkClick r:id="rId1" action="ppaction://hlinkpres?slideindex=1&amp;slidetitle=" highlightClick="1"/>
          </p:cNvPr>
          <p:cNvSpPr>
            <a:spLocks noChangeArrowheads="1"/>
          </p:cNvSpPr>
          <p:nvPr/>
        </p:nvSpPr>
        <p:spPr bwMode="auto">
          <a:xfrm>
            <a:off x="7957039" y="5157789"/>
            <a:ext cx="288681" cy="288925"/>
          </a:xfrm>
          <a:prstGeom prst="actionButtonHelp">
            <a:avLst/>
          </a:prstGeom>
          <a:solidFill>
            <a:schemeClr val="accent1"/>
          </a:solidFill>
          <a:ln w="9525">
            <a:noFill/>
            <a:miter lim="800000"/>
          </a:ln>
        </p:spPr>
        <p:txBody>
          <a:bodyPr wrap="none" anchor="ctr"/>
          <a:lstStyle/>
          <a:p>
            <a:endParaRPr lang="zh-CN" altLang="en-US"/>
          </a:p>
        </p:txBody>
      </p:sp>
      <p:sp>
        <p:nvSpPr>
          <p:cNvPr id="108572" name="AutoShape 28">
            <a:hlinkClick r:id="rId1" action="ppaction://hlinkpres?slideindex=1&amp;slidetitle=" highlightClick="1"/>
          </p:cNvPr>
          <p:cNvSpPr>
            <a:spLocks noChangeArrowheads="1"/>
          </p:cNvSpPr>
          <p:nvPr/>
        </p:nvSpPr>
        <p:spPr bwMode="auto">
          <a:xfrm>
            <a:off x="6660174" y="2565401"/>
            <a:ext cx="288680" cy="288925"/>
          </a:xfrm>
          <a:prstGeom prst="actionButtonHelp">
            <a:avLst/>
          </a:prstGeom>
          <a:solidFill>
            <a:schemeClr val="accent1"/>
          </a:solidFill>
          <a:ln w="9525">
            <a:noFill/>
            <a:miter lim="800000"/>
          </a:ln>
        </p:spPr>
        <p:txBody>
          <a:bodyPr wrap="none" anchor="ctr"/>
          <a:lstStyle/>
          <a:p>
            <a:endParaRPr lang="zh-CN" altLang="en-US"/>
          </a:p>
        </p:txBody>
      </p:sp>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68923" y="188913"/>
            <a:ext cx="8229600" cy="417512"/>
          </a:xfrm>
        </p:spPr>
        <p:txBody>
          <a:bodyPr>
            <a:normAutofit fontScale="90000"/>
          </a:bodyPr>
          <a:lstStyle/>
          <a:p>
            <a:r>
              <a:rPr lang="zh-CN" altLang="en-US" sz="3600" b="1" smtClean="0">
                <a:solidFill>
                  <a:schemeClr val="tx1"/>
                </a:solidFill>
                <a:ea typeface="楷体_GB2312" panose="02010609030101010101" pitchFamily="49" charset="-122"/>
                <a:cs typeface="Arial" panose="020B0604020202020204" pitchFamily="34" charset="0"/>
              </a:rPr>
              <a:t>维度三：课程性质</a:t>
            </a:r>
            <a:r>
              <a:rPr lang="zh-CN" altLang="en-US" sz="2400" b="1" smtClean="0">
                <a:solidFill>
                  <a:schemeClr val="tx1"/>
                </a:solidFill>
                <a:ea typeface="楷体_GB2312" panose="02010609030101010101" pitchFamily="49" charset="-122"/>
                <a:cs typeface="Arial" panose="020B0604020202020204" pitchFamily="34" charset="0"/>
              </a:rPr>
              <a:t> </a:t>
            </a:r>
            <a:endParaRPr lang="zh-CN" altLang="en-US" sz="2400" b="1" smtClean="0">
              <a:solidFill>
                <a:schemeClr val="tx1"/>
              </a:solidFill>
              <a:ea typeface="楷体_GB2312" panose="02010609030101010101" pitchFamily="49" charset="-122"/>
              <a:cs typeface="Arial" panose="020B0604020202020204" pitchFamily="34" charset="0"/>
            </a:endParaRPr>
          </a:p>
        </p:txBody>
      </p:sp>
      <p:graphicFrame>
        <p:nvGraphicFramePr>
          <p:cNvPr id="109598" name="Group 30"/>
          <p:cNvGraphicFramePr>
            <a:graphicFrameLocks noGrp="1"/>
          </p:cNvGraphicFramePr>
          <p:nvPr>
            <p:ph idx="1"/>
          </p:nvPr>
        </p:nvGraphicFramePr>
        <p:xfrm>
          <a:off x="178778" y="620713"/>
          <a:ext cx="8820151" cy="6045200"/>
        </p:xfrm>
        <a:graphic>
          <a:graphicData uri="http://schemas.openxmlformats.org/drawingml/2006/table">
            <a:tbl>
              <a:tblPr/>
              <a:tblGrid>
                <a:gridCol w="817685"/>
                <a:gridCol w="8002466"/>
              </a:tblGrid>
              <a:tr h="4064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视角</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观察点举例</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4888">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目标</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预设的学习目标是什么？学习目标的表达是否规范和清晰？</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目标根据什么（课程标准</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教材）预设的？是否符合该班学生？</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在课堂中是否生成新的学习目标？是否合理？</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81113">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内容</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教材是如何处理的（增</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删</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合</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分</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换）？是否合理？</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课堂中生成了哪些内容？怎样处理？</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是否凸显了本学科的特点、思想、核心技能以及逻辑关系？</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容量是否适合该班学生？如何满足不同学生的需求？</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1713">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实施</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预设哪些方法（讲授</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讨论</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活动</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探究</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互动）？与学习目标适合度？</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是否体现了本学科特点？有没有关注学习方法的指导？</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创设了什么样的情境？是否有效？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1713">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评价</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检测学习目标所采用的主要评价方式是什么？是否有效？</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是否关注在教学过程中获取相关的评价信息（回答</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作业</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表情）？</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如何利用所获得的评价信息（解释</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反馈</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改进建议）？</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81113">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资源</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预设了哪些资源（师生</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文本</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实物与模型</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实验</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多媒体）</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预设资源的利用是否有助于学习目标的达成？</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生成哪些资源（错误</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回答</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作业</a:t>
                      </a:r>
                      <a:r>
                        <a:rPr kumimoji="0" lang="en-US" altLang="zh-CN"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作品）？与学习目标达成关系怎样？</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向学生推荐了哪些课外资源？可得到程度如何？</a:t>
                      </a: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9594" name="AutoShape 26">
            <a:hlinkClick r:id="rId1" action="ppaction://hlinkpres?slideindex=1&amp;slidetitle=" highlightClick="1"/>
          </p:cNvPr>
          <p:cNvSpPr>
            <a:spLocks noChangeArrowheads="1"/>
          </p:cNvSpPr>
          <p:nvPr/>
        </p:nvSpPr>
        <p:spPr bwMode="auto">
          <a:xfrm>
            <a:off x="7309339" y="3716339"/>
            <a:ext cx="288681" cy="288925"/>
          </a:xfrm>
          <a:prstGeom prst="actionButtonHelp">
            <a:avLst/>
          </a:prstGeom>
          <a:solidFill>
            <a:schemeClr val="accent1"/>
          </a:solidFill>
          <a:ln w="9525">
            <a:noFill/>
            <a:miter lim="800000"/>
          </a:ln>
        </p:spPr>
        <p:txBody>
          <a:bodyPr wrap="none" anchor="ctr"/>
          <a:lstStyle/>
          <a:p>
            <a:endParaRPr lang="zh-CN" altLang="en-US"/>
          </a:p>
        </p:txBody>
      </p:sp>
      <p:sp>
        <p:nvSpPr>
          <p:cNvPr id="109595" name="AutoShape 27">
            <a:hlinkClick r:id="rId1" action="ppaction://hlinkpres?slideindex=1&amp;slidetitle=" highlightClick="1"/>
          </p:cNvPr>
          <p:cNvSpPr>
            <a:spLocks noChangeArrowheads="1"/>
          </p:cNvSpPr>
          <p:nvPr/>
        </p:nvSpPr>
        <p:spPr bwMode="auto">
          <a:xfrm>
            <a:off x="5004289" y="3933826"/>
            <a:ext cx="360485" cy="360363"/>
          </a:xfrm>
          <a:prstGeom prst="actionButtonHelp">
            <a:avLst/>
          </a:prstGeom>
          <a:solidFill>
            <a:schemeClr val="accent1"/>
          </a:solidFill>
          <a:ln w="9525">
            <a:noFill/>
            <a:miter lim="800000"/>
          </a:ln>
        </p:spPr>
        <p:txBody>
          <a:bodyPr wrap="none" anchor="ctr"/>
          <a:lstStyle/>
          <a:p>
            <a:endParaRPr lang="zh-CN" altLang="en-US"/>
          </a:p>
        </p:txBody>
      </p:sp>
      <p:sp>
        <p:nvSpPr>
          <p:cNvPr id="109596" name="AutoShape 28">
            <a:hlinkClick r:id="rId1" action="ppaction://hlinkpres?slideindex=1&amp;slidetitle=" highlightClick="1"/>
          </p:cNvPr>
          <p:cNvSpPr>
            <a:spLocks noChangeArrowheads="1"/>
          </p:cNvSpPr>
          <p:nvPr/>
        </p:nvSpPr>
        <p:spPr bwMode="auto">
          <a:xfrm>
            <a:off x="8459666" y="4365626"/>
            <a:ext cx="360485" cy="360363"/>
          </a:xfrm>
          <a:prstGeom prst="actionButtonHelp">
            <a:avLst/>
          </a:prstGeom>
          <a:solidFill>
            <a:schemeClr val="accent1"/>
          </a:solidFill>
          <a:ln w="9525">
            <a:noFill/>
            <a:miter lim="800000"/>
          </a:ln>
        </p:spPr>
        <p:txBody>
          <a:bodyPr wrap="none" anchor="ctr"/>
          <a:lstStyle/>
          <a:p>
            <a:endParaRPr lang="zh-CN" altLang="en-US"/>
          </a:p>
        </p:txBody>
      </p:sp>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95654" y="188913"/>
            <a:ext cx="8229600" cy="417512"/>
          </a:xfrm>
        </p:spPr>
        <p:txBody>
          <a:bodyPr>
            <a:normAutofit fontScale="90000"/>
          </a:bodyPr>
          <a:lstStyle/>
          <a:p>
            <a:r>
              <a:rPr lang="zh-CN" altLang="en-US" sz="3600" b="1" smtClean="0">
                <a:solidFill>
                  <a:schemeClr val="tx1"/>
                </a:solidFill>
                <a:ea typeface="楷体_GB2312" panose="02010609030101010101" pitchFamily="49" charset="-122"/>
                <a:cs typeface="Arial" panose="020B0604020202020204" pitchFamily="34" charset="0"/>
              </a:rPr>
              <a:t>维度四：课堂文化</a:t>
            </a:r>
            <a:r>
              <a:rPr lang="zh-CN" altLang="en-US" sz="3200" b="1" smtClean="0">
                <a:solidFill>
                  <a:schemeClr val="tx1"/>
                </a:solidFill>
                <a:ea typeface="楷体_GB2312" panose="02010609030101010101" pitchFamily="49" charset="-122"/>
                <a:cs typeface="Arial" panose="020B0604020202020204" pitchFamily="34" charset="0"/>
              </a:rPr>
              <a:t> </a:t>
            </a:r>
            <a:endParaRPr lang="zh-CN" altLang="en-US" sz="3200" b="1" smtClean="0">
              <a:solidFill>
                <a:schemeClr val="tx1"/>
              </a:solidFill>
              <a:ea typeface="楷体_GB2312" panose="02010609030101010101" pitchFamily="49" charset="-122"/>
              <a:cs typeface="Arial" panose="020B0604020202020204" pitchFamily="34" charset="0"/>
            </a:endParaRPr>
          </a:p>
        </p:txBody>
      </p:sp>
      <p:graphicFrame>
        <p:nvGraphicFramePr>
          <p:cNvPr id="72707" name="Group 3"/>
          <p:cNvGraphicFramePr>
            <a:graphicFrameLocks noGrp="1"/>
          </p:cNvGraphicFramePr>
          <p:nvPr>
            <p:ph idx="1"/>
          </p:nvPr>
        </p:nvGraphicFramePr>
        <p:xfrm>
          <a:off x="250582" y="692150"/>
          <a:ext cx="8713177" cy="5905501"/>
        </p:xfrm>
        <a:graphic>
          <a:graphicData uri="http://schemas.openxmlformats.org/drawingml/2006/table">
            <a:tbl>
              <a:tblPr/>
              <a:tblGrid>
                <a:gridCol w="804496"/>
                <a:gridCol w="7908681"/>
              </a:tblGrid>
              <a:tr h="558800">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视角</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观察点举例</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93813">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思考</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学习目标是否关注高级认知技能（解释</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解决</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迁移</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综合</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评价）？</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教学是否由问题驱动？问题链与学生认知水平、知识结构的关系如何？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怎样指导学生开展独立思考？怎样对待或处理学生思考中的错误？</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学生思考的人数、时间、水平怎样？课堂气氛怎样？</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282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民主</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课堂话语（数量</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时间</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对象</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措辞</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插话）是怎么样的？</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学生参与课堂教学活动的人数、时间怎样？课堂气氛怎样？</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师生行为（情境设置</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叫答机会</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座位安排）如何？学生间的关系如何？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4413">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创新</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教学设计、情境创设与资源利用有何新意？</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教学设计、课堂气氛是否有助于学生表达自己的奇思妙想？如何处理？</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课堂生成了哪些目标</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资源？教师是如何处理的？</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282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关爱</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学习目标是否面向全体学生？是否关注不同学生的需求？</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特殊（学习困难、残障、疾病）学生学习是否得到关注？座位安排得当否？</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课堂话语（数量</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时间</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对象</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措辞</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插话）行为（叫答机会</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座位安排）如何？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2825">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特质</a:t>
                      </a: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该课体现了教师哪些优势（语言风格</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行为特点</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思维品质）？</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整课设计有特色否（环节安排</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教材处理</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导入</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教学策略</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学习指导</a:t>
                      </a: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对话）？</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r>
                        <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学生对该教师教学特色的评价如何？</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2730" name="AutoShape 26">
            <a:hlinkClick r:id="rId1" action="ppaction://hlinksldjump" highlightClick="1"/>
          </p:cNvPr>
          <p:cNvSpPr>
            <a:spLocks noChangeArrowheads="1"/>
          </p:cNvSpPr>
          <p:nvPr/>
        </p:nvSpPr>
        <p:spPr bwMode="auto">
          <a:xfrm>
            <a:off x="8458200" y="6272214"/>
            <a:ext cx="685800" cy="585787"/>
          </a:xfrm>
          <a:prstGeom prst="actionButtonHome">
            <a:avLst/>
          </a:prstGeom>
          <a:solidFill>
            <a:schemeClr val="accent1"/>
          </a:solidFill>
          <a:ln w="9525">
            <a:solidFill>
              <a:schemeClr val="tx1"/>
            </a:solidFill>
            <a:miter lim="800000"/>
          </a:ln>
        </p:spPr>
        <p:txBody>
          <a:bodyPr wrap="none" anchor="ctr"/>
          <a:lstStyle/>
          <a:p>
            <a:endParaRPr lang="zh-CN" altLang="en-US"/>
          </a:p>
        </p:txBody>
      </p:sp>
      <p:sp>
        <p:nvSpPr>
          <p:cNvPr id="110619" name="AutoShape 27">
            <a:hlinkClick r:id="rId2" action="ppaction://hlinkpres?slideindex=1&amp;slidetitle=" highlightClick="1"/>
          </p:cNvPr>
          <p:cNvSpPr>
            <a:spLocks noChangeArrowheads="1"/>
          </p:cNvSpPr>
          <p:nvPr/>
        </p:nvSpPr>
        <p:spPr bwMode="auto">
          <a:xfrm>
            <a:off x="8244254" y="3141664"/>
            <a:ext cx="288681" cy="287337"/>
          </a:xfrm>
          <a:prstGeom prst="actionButtonHelp">
            <a:avLst/>
          </a:prstGeom>
          <a:solidFill>
            <a:schemeClr val="accent1"/>
          </a:solidFill>
          <a:ln w="9525">
            <a:noFill/>
            <a:miter lim="800000"/>
          </a:ln>
        </p:spPr>
        <p:txBody>
          <a:bodyPr wrap="none" anchor="ctr"/>
          <a:lstStyle/>
          <a:p>
            <a:endParaRPr lang="zh-CN"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730"/>
                                        </p:tgtEl>
                                        <p:attrNameLst>
                                          <p:attrName>style.visibility</p:attrName>
                                        </p:attrNameLst>
                                      </p:cBhvr>
                                      <p:to>
                                        <p:strVal val="visible"/>
                                      </p:to>
                                    </p:set>
                                    <p:anim calcmode="lin" valueType="num">
                                      <p:cBhvr additive="base">
                                        <p:cTn id="7" dur="500" fill="hold"/>
                                        <p:tgtEl>
                                          <p:spTgt spid="72730"/>
                                        </p:tgtEl>
                                        <p:attrNameLst>
                                          <p:attrName>ppt_x</p:attrName>
                                        </p:attrNameLst>
                                      </p:cBhvr>
                                      <p:tavLst>
                                        <p:tav tm="0">
                                          <p:val>
                                            <p:strVal val="0-#ppt_w/2"/>
                                          </p:val>
                                        </p:tav>
                                        <p:tav tm="100000">
                                          <p:val>
                                            <p:strVal val="#ppt_x"/>
                                          </p:val>
                                        </p:tav>
                                      </p:tavLst>
                                    </p:anim>
                                    <p:anim calcmode="lin" valueType="num">
                                      <p:cBhvr additive="base">
                                        <p:cTn id="8" dur="500" fill="hold"/>
                                        <p:tgtEl>
                                          <p:spTgt spid="727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3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eaLnBrk="1" hangingPunct="1">
              <a:defRPr/>
            </a:pPr>
            <a:r>
              <a:rPr lang="zh-CN" altLang="en-US" dirty="0" smtClean="0"/>
              <a:t>教育科研的特征</a:t>
            </a:r>
            <a:endParaRPr lang="zh-CN" altLang="en-US" dirty="0" smtClean="0"/>
          </a:p>
        </p:txBody>
      </p:sp>
      <p:sp>
        <p:nvSpPr>
          <p:cNvPr id="3" name="内容占位符 2"/>
          <p:cNvSpPr>
            <a:spLocks noGrp="1"/>
          </p:cNvSpPr>
          <p:nvPr>
            <p:ph idx="1"/>
          </p:nvPr>
        </p:nvSpPr>
        <p:spPr>
          <a:xfrm>
            <a:off x="351693" y="1214439"/>
            <a:ext cx="8232531" cy="5214957"/>
          </a:xfrm>
        </p:spPr>
        <p:txBody>
          <a:bodyPr>
            <a:normAutofit lnSpcReduction="10000"/>
          </a:bodyPr>
          <a:lstStyle/>
          <a:p>
            <a:pPr eaLnBrk="1" hangingPunct="1">
              <a:defRPr/>
            </a:pPr>
            <a:r>
              <a:rPr lang="zh-CN" altLang="en-US" sz="3200" b="1" dirty="0" smtClean="0">
                <a:hlinkClick r:id="rId1" action="ppaction://hlinksldjump"/>
              </a:rPr>
              <a:t>主题</a:t>
            </a:r>
            <a:r>
              <a:rPr lang="zh-CN" altLang="en-US" sz="3200" b="1" dirty="0" smtClean="0"/>
              <a:t>的针对性强，目标要明确。</a:t>
            </a:r>
            <a:endParaRPr lang="en-US" altLang="zh-CN" sz="3200" b="1" dirty="0" smtClean="0"/>
          </a:p>
          <a:p>
            <a:pPr eaLnBrk="1" hangingPunct="1">
              <a:defRPr/>
            </a:pPr>
            <a:r>
              <a:rPr lang="zh-CN" altLang="en-US" sz="3200" b="1" dirty="0" smtClean="0"/>
              <a:t>要有理论和方法论指导。</a:t>
            </a:r>
            <a:endParaRPr lang="en-US" altLang="zh-CN" sz="3200" b="1" dirty="0" smtClean="0"/>
          </a:p>
          <a:p>
            <a:pPr eaLnBrk="1" hangingPunct="1">
              <a:defRPr/>
            </a:pPr>
            <a:r>
              <a:rPr lang="zh-CN" altLang="en-US" sz="3200" b="1" dirty="0" smtClean="0"/>
              <a:t>对问题的现状（影响范围、严重程度）要掌握</a:t>
            </a:r>
            <a:endParaRPr lang="en-US" altLang="zh-CN" sz="3200" b="1" dirty="0" smtClean="0"/>
          </a:p>
          <a:p>
            <a:pPr eaLnBrk="1" hangingPunct="1">
              <a:defRPr/>
            </a:pPr>
            <a:r>
              <a:rPr lang="zh-CN" altLang="en-US" sz="3200" b="1" dirty="0" smtClean="0"/>
              <a:t>问题要有尽可能</a:t>
            </a:r>
            <a:r>
              <a:rPr lang="zh-CN" altLang="en-US" sz="3200" b="1" dirty="0" smtClean="0">
                <a:hlinkClick r:id="rId2" action="ppaction://hlinksldjump"/>
              </a:rPr>
              <a:t>深入</a:t>
            </a:r>
            <a:r>
              <a:rPr lang="zh-CN" altLang="en-US" sz="3200" b="1" dirty="0" smtClean="0"/>
              <a:t>和全面的归因</a:t>
            </a:r>
            <a:endParaRPr lang="zh-CN" altLang="en-US" sz="3200" b="1" dirty="0" smtClean="0"/>
          </a:p>
          <a:p>
            <a:pPr eaLnBrk="1" hangingPunct="1">
              <a:defRPr/>
            </a:pPr>
            <a:r>
              <a:rPr lang="zh-CN" altLang="en-US" sz="3200" b="1" dirty="0" smtClean="0"/>
              <a:t>最初的对策只是假设，</a:t>
            </a:r>
            <a:endParaRPr lang="en-US" altLang="zh-CN" sz="3200" b="1" dirty="0" smtClean="0"/>
          </a:p>
          <a:p>
            <a:pPr eaLnBrk="1" hangingPunct="1">
              <a:defRPr/>
            </a:pPr>
            <a:r>
              <a:rPr lang="zh-CN" altLang="en-US" sz="3200" b="1" dirty="0" smtClean="0"/>
              <a:t>要求按计划方案实施（持续跟进改进）。</a:t>
            </a:r>
            <a:endParaRPr lang="en-US" altLang="zh-CN" sz="3200" b="1" dirty="0" smtClean="0"/>
          </a:p>
          <a:p>
            <a:pPr eaLnBrk="1" hangingPunct="1">
              <a:defRPr/>
            </a:pPr>
            <a:r>
              <a:rPr lang="zh-CN" altLang="en-US" sz="3200" b="1" dirty="0" smtClean="0"/>
              <a:t>注重对人（师生）的心理和行为研究。</a:t>
            </a:r>
            <a:endParaRPr lang="zh-CN" altLang="en-US" sz="3200" b="1" dirty="0" smtClean="0"/>
          </a:p>
          <a:p>
            <a:pPr eaLnBrk="1" hangingPunct="1">
              <a:defRPr/>
            </a:pPr>
            <a:r>
              <a:rPr lang="zh-CN" altLang="en-US" sz="3200" b="1" dirty="0" smtClean="0"/>
              <a:t>成果要有效用检验，以及一定的程度和范围的普适性，便于交流和推广。</a:t>
            </a:r>
            <a:endParaRPr lang="zh-CN" altLang="en-US" sz="3200" b="1" dirty="0" smtClean="0"/>
          </a:p>
        </p:txBody>
      </p:sp>
      <p:sp>
        <p:nvSpPr>
          <p:cNvPr id="4" name="灯片编号占位符 3"/>
          <p:cNvSpPr>
            <a:spLocks noGrp="1"/>
          </p:cNvSpPr>
          <p:nvPr>
            <p:ph type="sldNum" sz="quarter" idx="12"/>
          </p:nvPr>
        </p:nvSpPr>
        <p:spPr/>
        <p:txBody>
          <a:bodyPr/>
          <a:lstStyle/>
          <a:p>
            <a:pPr>
              <a:defRPr/>
            </a:pPr>
            <a:fld id="{99F2C036-A29F-49CE-BF3C-7DA4C46620E9}" type="slidenum">
              <a:rPr lang="en-US" altLang="zh-CN"/>
            </a:fld>
            <a:endParaRPr lang="en-US" altLang="zh-CN" dirty="0"/>
          </a:p>
        </p:txBody>
      </p:sp>
      <p:sp>
        <p:nvSpPr>
          <p:cNvPr id="5" name="AutoShape 4">
            <a:hlinkClick r:id="rId3" action="ppaction://hlinkpres?slideindex=1&amp;slidetitle=" highlightClick="1"/>
          </p:cNvPr>
          <p:cNvSpPr>
            <a:spLocks noChangeArrowheads="1"/>
          </p:cNvSpPr>
          <p:nvPr/>
        </p:nvSpPr>
        <p:spPr bwMode="auto">
          <a:xfrm>
            <a:off x="6643702" y="6000768"/>
            <a:ext cx="544513" cy="428628"/>
          </a:xfrm>
          <a:prstGeom prst="actionButtonDocument">
            <a:avLst/>
          </a:prstGeom>
          <a:solidFill>
            <a:schemeClr val="folHlink"/>
          </a:solidFill>
          <a:ln w="9525">
            <a:solidFill>
              <a:schemeClr val="tx1"/>
            </a:solidFill>
            <a:miter lim="800000"/>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1339" y="260350"/>
            <a:ext cx="8232531" cy="882650"/>
          </a:xfrm>
          <a:noFill/>
        </p:spPr>
        <p:txBody>
          <a:bodyPr/>
          <a:lstStyle/>
          <a:p>
            <a:r>
              <a:rPr lang="zh-CN" altLang="en-US" smtClean="0">
                <a:effectLst/>
              </a:rPr>
              <a:t>万能评课用语</a:t>
            </a:r>
            <a:endParaRPr lang="zh-CN" altLang="en-US" smtClean="0">
              <a:effectLst/>
            </a:endParaRPr>
          </a:p>
        </p:txBody>
      </p:sp>
      <p:sp>
        <p:nvSpPr>
          <p:cNvPr id="145411" name="Rectangle 3"/>
          <p:cNvSpPr>
            <a:spLocks noGrp="1" noChangeArrowheads="1"/>
          </p:cNvSpPr>
          <p:nvPr>
            <p:ph type="body" idx="1"/>
          </p:nvPr>
        </p:nvSpPr>
        <p:spPr>
          <a:xfrm>
            <a:off x="455735" y="1268414"/>
            <a:ext cx="8232531" cy="5184775"/>
          </a:xfrm>
          <a:noFill/>
        </p:spPr>
        <p:txBody>
          <a:bodyPr>
            <a:normAutofit fontScale="92500"/>
          </a:bodyPr>
          <a:lstStyle/>
          <a:p>
            <a:pPr>
              <a:lnSpc>
                <a:spcPct val="80000"/>
              </a:lnSpc>
            </a:pPr>
            <a:r>
              <a:rPr lang="en-US" altLang="zh-CN" sz="3200" b="1" smtClean="0">
                <a:effectLst/>
              </a:rPr>
              <a:t>1.</a:t>
            </a:r>
            <a:r>
              <a:rPr lang="zh-CN" altLang="en-US" sz="3200" b="1" smtClean="0">
                <a:effectLst/>
              </a:rPr>
              <a:t>课堂上学生动起来了，课堂气氛活跃起来了，小组讨论、合作探究的学习方式也用起来了</a:t>
            </a:r>
            <a:endParaRPr lang="zh-CN" altLang="en-US" sz="3200" b="1" smtClean="0">
              <a:effectLst/>
            </a:endParaRPr>
          </a:p>
          <a:p>
            <a:pPr>
              <a:lnSpc>
                <a:spcPct val="80000"/>
              </a:lnSpc>
            </a:pPr>
            <a:r>
              <a:rPr lang="en-US" altLang="zh-CN" sz="3200" b="1" smtClean="0">
                <a:effectLst/>
              </a:rPr>
              <a:t>2.</a:t>
            </a:r>
            <a:r>
              <a:rPr lang="zh-CN" altLang="en-US" sz="3200" b="1" smtClean="0">
                <a:effectLst/>
              </a:rPr>
              <a:t>教师能面向全体学生，激发学生的深层思考和情感投入，鼓励学生大胆质疑、独立思考，引导学生用自己的语言阐明自己的观点和想法</a:t>
            </a:r>
            <a:endParaRPr lang="zh-CN" altLang="en-US" sz="3200" b="1" smtClean="0">
              <a:effectLst/>
            </a:endParaRPr>
          </a:p>
          <a:p>
            <a:pPr>
              <a:lnSpc>
                <a:spcPct val="80000"/>
              </a:lnSpc>
            </a:pPr>
            <a:r>
              <a:rPr lang="en-US" altLang="zh-CN" sz="3200" b="1" smtClean="0">
                <a:effectLst/>
              </a:rPr>
              <a:t>3.</a:t>
            </a:r>
            <a:r>
              <a:rPr lang="zh-CN" altLang="en-US" sz="3200" b="1" smtClean="0">
                <a:effectLst/>
              </a:rPr>
              <a:t>教学是教师与学生交往互动的过程。教师能有意识地营造民主、平等、和谐的课堂氛围。</a:t>
            </a:r>
            <a:endParaRPr lang="zh-CN" altLang="en-US" sz="3200" b="1" smtClean="0">
              <a:effectLst/>
            </a:endParaRPr>
          </a:p>
          <a:p>
            <a:pPr>
              <a:lnSpc>
                <a:spcPct val="80000"/>
              </a:lnSpc>
            </a:pPr>
            <a:r>
              <a:rPr lang="en-US" altLang="zh-CN" sz="3200" b="1" smtClean="0">
                <a:effectLst/>
              </a:rPr>
              <a:t>4.</a:t>
            </a:r>
            <a:r>
              <a:rPr lang="zh-CN" altLang="en-US" sz="3200" b="1" smtClean="0">
                <a:effectLst/>
              </a:rPr>
              <a:t>学生在学习过程中能科学合理地进行分工合作，会倾听别人的意见，能够自由表达自己的观点，遇到困难能与其他同学合作、交流，共同解决问题。</a:t>
            </a:r>
            <a:endParaRPr lang="zh-CN" altLang="en-US" sz="3200" b="1" smtClean="0">
              <a:effectLst/>
            </a:endParaRPr>
          </a:p>
          <a:p>
            <a:pPr>
              <a:lnSpc>
                <a:spcPct val="80000"/>
              </a:lnSpc>
            </a:pPr>
            <a:r>
              <a:rPr lang="en-US" altLang="zh-CN" sz="4000" b="1" smtClean="0">
                <a:effectLst/>
              </a:rPr>
              <a:t>…………</a:t>
            </a:r>
            <a:endParaRPr lang="zh-CN" altLang="en-US" sz="4000" b="1" smtClean="0">
              <a:effectLst/>
            </a:endParaRPr>
          </a:p>
        </p:txBody>
      </p:sp>
      <p:sp>
        <p:nvSpPr>
          <p:cNvPr id="115716" name="AutoShape 4">
            <a:hlinkClick r:id="" action="ppaction://hlinkshowjump?jump=lastslideviewed" highlightClick="1"/>
          </p:cNvPr>
          <p:cNvSpPr>
            <a:spLocks noChangeArrowheads="1"/>
          </p:cNvSpPr>
          <p:nvPr/>
        </p:nvSpPr>
        <p:spPr bwMode="auto">
          <a:xfrm>
            <a:off x="8244254" y="6021389"/>
            <a:ext cx="685800" cy="585787"/>
          </a:xfrm>
          <a:prstGeom prst="actionButtonHome">
            <a:avLst/>
          </a:prstGeom>
          <a:solidFill>
            <a:schemeClr val="accent1"/>
          </a:solidFill>
          <a:ln w="9525">
            <a:solidFill>
              <a:schemeClr val="tx1"/>
            </a:solidFill>
            <a:miter lim="800000"/>
          </a:ln>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5716"/>
                                        </p:tgtEl>
                                        <p:attrNameLst>
                                          <p:attrName>style.visibility</p:attrName>
                                        </p:attrNameLst>
                                      </p:cBhvr>
                                      <p:to>
                                        <p:strVal val="visible"/>
                                      </p:to>
                                    </p:set>
                                    <p:anim calcmode="lin" valueType="num">
                                      <p:cBhvr additive="base">
                                        <p:cTn id="7" dur="500" fill="hold"/>
                                        <p:tgtEl>
                                          <p:spTgt spid="115716"/>
                                        </p:tgtEl>
                                        <p:attrNameLst>
                                          <p:attrName>ppt_x</p:attrName>
                                        </p:attrNameLst>
                                      </p:cBhvr>
                                      <p:tavLst>
                                        <p:tav tm="0">
                                          <p:val>
                                            <p:strVal val="0-#ppt_w/2"/>
                                          </p:val>
                                        </p:tav>
                                        <p:tav tm="100000">
                                          <p:val>
                                            <p:strVal val="#ppt_x"/>
                                          </p:val>
                                        </p:tav>
                                      </p:tavLst>
                                    </p:anim>
                                    <p:anim calcmode="lin" valueType="num">
                                      <p:cBhvr additive="base">
                                        <p:cTn id="8" dur="500" fill="hold"/>
                                        <p:tgtEl>
                                          <p:spTgt spid="1157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924" y="188913"/>
            <a:ext cx="8496300" cy="1143000"/>
          </a:xfrm>
        </p:spPr>
        <p:txBody>
          <a:bodyPr/>
          <a:lstStyle/>
          <a:p>
            <a:pPr>
              <a:defRPr/>
            </a:pPr>
            <a:r>
              <a:rPr lang="zh-CN" sz="4000" b="1">
                <a:solidFill>
                  <a:srgbClr val="990000"/>
                </a:solidFill>
                <a:ea typeface="仿宋_GB2312" panose="02010609030101010101" pitchFamily="49" charset="-122"/>
              </a:rPr>
              <a:t>弗兰德斯</a:t>
            </a:r>
            <a:r>
              <a:rPr lang="zh-CN" sz="4000" b="1">
                <a:solidFill>
                  <a:srgbClr val="990000"/>
                </a:solidFill>
                <a:ea typeface="仿宋_GB2312" panose="02010609030101010101" pitchFamily="49" charset="-122"/>
                <a:sym typeface="Arial" panose="020B0604020202020204" pitchFamily="34" charset="0"/>
              </a:rPr>
              <a:t>课堂师</a:t>
            </a:r>
            <a:r>
              <a:rPr lang="zh-CN" sz="4000" b="1">
                <a:solidFill>
                  <a:srgbClr val="990000"/>
                </a:solidFill>
                <a:ea typeface="仿宋_GB2312" panose="02010609030101010101" pitchFamily="49" charset="-122"/>
              </a:rPr>
              <a:t>生互动分析</a:t>
            </a:r>
            <a:endParaRPr lang="zh-CN" sz="4000" b="1">
              <a:solidFill>
                <a:srgbClr val="990000"/>
              </a:solidFill>
              <a:ea typeface="仿宋_GB2312" panose="02010609030101010101" pitchFamily="49" charset="-122"/>
            </a:endParaRPr>
          </a:p>
        </p:txBody>
      </p:sp>
      <p:sp>
        <p:nvSpPr>
          <p:cNvPr id="41987" name="Rectangle 3"/>
          <p:cNvSpPr>
            <a:spLocks noGrp="1" noChangeArrowheads="1"/>
          </p:cNvSpPr>
          <p:nvPr>
            <p:ph type="body" idx="1"/>
          </p:nvPr>
        </p:nvSpPr>
        <p:spPr>
          <a:xfrm>
            <a:off x="250582" y="1557338"/>
            <a:ext cx="8642838" cy="4679950"/>
          </a:xfrm>
        </p:spPr>
        <p:txBody>
          <a:bodyPr/>
          <a:lstStyle/>
          <a:p>
            <a:pPr>
              <a:spcBef>
                <a:spcPct val="0"/>
              </a:spcBef>
              <a:defRPr/>
            </a:pPr>
            <a:r>
              <a:rPr lang="zh-CN" altLang="en-US" sz="3600" b="1">
                <a:latin typeface="楷体_GB2312" panose="02010609030101010101" pitchFamily="49" charset="-122"/>
                <a:ea typeface="楷体_GB2312" panose="02010609030101010101" pitchFamily="49" charset="-122"/>
              </a:rPr>
              <a:t>一种编码体系，属定量课堂观察方法。</a:t>
            </a:r>
            <a:r>
              <a:rPr lang="en-US" sz="3600" b="1">
                <a:latin typeface="楷体_GB2312" panose="02010609030101010101" pitchFamily="49" charset="-122"/>
                <a:ea typeface="楷体_GB2312" panose="02010609030101010101" pitchFamily="49" charset="-122"/>
              </a:rPr>
              <a:t>20</a:t>
            </a:r>
            <a:r>
              <a:rPr lang="zh-CN" altLang="en-US" sz="3600" b="1">
                <a:latin typeface="楷体_GB2312" panose="02010609030101010101" pitchFamily="49" charset="-122"/>
                <a:ea typeface="楷体_GB2312" panose="02010609030101010101" pitchFamily="49" charset="-122"/>
              </a:rPr>
              <a:t>世纪</a:t>
            </a:r>
            <a:r>
              <a:rPr lang="en-US" sz="3600" b="1">
                <a:latin typeface="楷体_GB2312" panose="02010609030101010101" pitchFamily="49" charset="-122"/>
                <a:ea typeface="楷体_GB2312" panose="02010609030101010101" pitchFamily="49" charset="-122"/>
              </a:rPr>
              <a:t>60</a:t>
            </a:r>
            <a:r>
              <a:rPr lang="zh-CN" altLang="en-US" sz="3600" b="1">
                <a:latin typeface="楷体_GB2312" panose="02010609030101010101" pitchFamily="49" charset="-122"/>
                <a:ea typeface="楷体_GB2312" panose="02010609030101010101" pitchFamily="49" charset="-122"/>
              </a:rPr>
              <a:t>年代以来被广泛应用，不断地修订并且影响了很多其他编码体系设计</a:t>
            </a:r>
            <a:endParaRPr lang="zh-CN" altLang="en-US" sz="3600" b="1">
              <a:latin typeface="楷体_GB2312" panose="02010609030101010101" pitchFamily="49" charset="-122"/>
              <a:ea typeface="楷体_GB2312" panose="02010609030101010101" pitchFamily="49" charset="-122"/>
            </a:endParaRPr>
          </a:p>
          <a:p>
            <a:pPr>
              <a:spcBef>
                <a:spcPct val="0"/>
              </a:spcBef>
              <a:defRPr/>
            </a:pPr>
            <a:r>
              <a:rPr lang="en-US" sz="3600" b="1">
                <a:latin typeface="楷体_GB2312" panose="02010609030101010101" pitchFamily="49" charset="-122"/>
                <a:ea typeface="楷体_GB2312" panose="02010609030101010101" pitchFamily="49" charset="-122"/>
              </a:rPr>
              <a:t>FIAC</a:t>
            </a:r>
            <a:r>
              <a:rPr lang="zh-CN" altLang="en-US" sz="3600" b="1">
                <a:latin typeface="楷体_GB2312" panose="02010609030101010101" pitchFamily="49" charset="-122"/>
                <a:ea typeface="楷体_GB2312" panose="02010609030101010101" pitchFamily="49" charset="-122"/>
              </a:rPr>
              <a:t>把课堂上师生语言互动分为十个种类，每个分类都有一个代码，在指定的一段时间内，每隔</a:t>
            </a:r>
            <a:r>
              <a:rPr lang="en-US" sz="3600" b="1">
                <a:latin typeface="楷体_GB2312" panose="02010609030101010101" pitchFamily="49" charset="-122"/>
                <a:ea typeface="楷体_GB2312" panose="02010609030101010101" pitchFamily="49" charset="-122"/>
              </a:rPr>
              <a:t>3</a:t>
            </a:r>
            <a:r>
              <a:rPr lang="zh-CN" altLang="en-US" sz="3600" b="1">
                <a:latin typeface="楷体_GB2312" panose="02010609030101010101" pitchFamily="49" charset="-122"/>
                <a:ea typeface="楷体_GB2312" panose="02010609030101010101" pitchFamily="49" charset="-122"/>
              </a:rPr>
              <a:t>秒种观察者就依照上述分类中最能描述教师和班级语言行为的种类的相应的编码，记在表中。 </a:t>
            </a:r>
            <a:endParaRPr lang="zh-CN" altLang="en-US" sz="3600" b="1">
              <a:latin typeface="楷体_GB2312" panose="02010609030101010101" pitchFamily="49" charset="-122"/>
              <a:ea typeface="楷体_GB2312" panose="02010609030101010101" pitchFamily="49" charset="-122"/>
            </a:endParaRPr>
          </a:p>
        </p:txBody>
      </p:sp>
    </p:spTree>
  </p:cSld>
  <p:clrMapOvr>
    <a:masterClrMapping/>
  </p:clrMapOvr>
  <p:transition>
    <p:rand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8923" y="188913"/>
            <a:ext cx="8207620" cy="863600"/>
          </a:xfrm>
        </p:spPr>
        <p:txBody>
          <a:bodyPr>
            <a:normAutofit fontScale="90000"/>
          </a:bodyPr>
          <a:lstStyle/>
          <a:p>
            <a:pPr>
              <a:lnSpc>
                <a:spcPct val="80000"/>
              </a:lnSpc>
              <a:defRPr/>
            </a:pPr>
            <a:r>
              <a:rPr lang="zh-CN" sz="3200" b="1">
                <a:solidFill>
                  <a:schemeClr val="tx1"/>
                </a:solidFill>
              </a:rPr>
              <a:t>从本质上讲，一切教学活动皆为“互动”，只不过是积极或消极，低级或高级之分而已</a:t>
            </a:r>
            <a:endParaRPr lang="zh-CN" sz="3200" b="1">
              <a:solidFill>
                <a:schemeClr val="tx1"/>
              </a:solidFill>
            </a:endParaRPr>
          </a:p>
        </p:txBody>
      </p:sp>
      <p:pic>
        <p:nvPicPr>
          <p:cNvPr id="43011" name="Picture 3"/>
          <p:cNvPicPr>
            <a:picLocks noChangeAspect="1" noChangeArrowheads="1"/>
          </p:cNvPicPr>
          <p:nvPr/>
        </p:nvPicPr>
        <p:blipFill>
          <a:blip r:embed="rId1"/>
          <a:srcRect/>
          <a:stretch>
            <a:fillRect/>
          </a:stretch>
        </p:blipFill>
        <p:spPr bwMode="auto">
          <a:xfrm>
            <a:off x="0" y="1052514"/>
            <a:ext cx="9144000" cy="5805487"/>
          </a:xfrm>
          <a:prstGeom prst="rect">
            <a:avLst/>
          </a:prstGeom>
          <a:noFill/>
          <a:ln w="9525">
            <a:noFill/>
            <a:miter lim="800000"/>
            <a:headEnd/>
            <a:tailEnd/>
          </a:ln>
        </p:spPr>
      </p:pic>
    </p:spTree>
  </p:cSld>
  <p:clrMapOvr>
    <a:masterClrMapping/>
  </p:clrMapOvr>
  <p:transition>
    <p:rand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34" name="Group 2"/>
          <p:cNvGraphicFramePr>
            <a:graphicFrameLocks noGrp="1"/>
          </p:cNvGraphicFramePr>
          <p:nvPr/>
        </p:nvGraphicFramePr>
        <p:xfrm>
          <a:off x="323851" y="260350"/>
          <a:ext cx="8569569" cy="6417310"/>
        </p:xfrm>
        <a:graphic>
          <a:graphicData uri="http://schemas.openxmlformats.org/drawingml/2006/table">
            <a:tbl>
              <a:tblPr/>
              <a:tblGrid>
                <a:gridCol w="1079988"/>
                <a:gridCol w="1368669"/>
                <a:gridCol w="6120912"/>
              </a:tblGrid>
              <a:tr h="2041525">
                <a:tc rowSpan="2">
                  <a:txBody>
                    <a:bodyPr/>
                    <a:lstStyle/>
                    <a:p>
                      <a:pPr marL="0" marR="0" lvl="0" indent="0" algn="ct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教师行为</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间接影响</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① </a:t>
                      </a: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接纳学生感觉</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② 赞许学生行为</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③ 接受学生主张</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④ 问学生问题</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1555750">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直接影响</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⑤ </a:t>
                      </a: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讲解</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⑥给予指示指导或指令</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⑦ 批评或维护权威</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1066800">
                <a:tc rowSpan="2">
                  <a:txBody>
                    <a:bodyPr/>
                    <a:lstStyle/>
                    <a:p>
                      <a:pPr marL="0" marR="0" lvl="0" indent="0" algn="ct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学生行为</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被动影响</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⑧ </a:t>
                      </a: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回答老师提问或按老师要求表述</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1066800">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主动影响</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⑨ </a:t>
                      </a: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主动表达自己观点或向老师提出问题</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静止</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无</a:t>
                      </a:r>
                      <a:endParaRPr kumimoji="0" lang="zh-CN"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⑩ 静止或疑惑</a:t>
                      </a:r>
                      <a:r>
                        <a:rPr kumimoji="0" lang="en-US"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a:t>
                      </a:r>
                      <a:r>
                        <a:rPr kumimoji="0" lang="zh-CN" altLang="en-US"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rPr>
                        <a:t>暂时停顿或不理解</a:t>
                      </a:r>
                      <a:endParaRPr kumimoji="0" lang="zh-CN" altLang="en-US" sz="3200" b="1" i="0" u="none" strike="noStrike" cap="none" normalizeH="0" baseline="0" smtClean="0">
                        <a:ln>
                          <a:noFill/>
                        </a:ln>
                        <a:solidFill>
                          <a:schemeClr val="tx1"/>
                        </a:solidFill>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r>
            </a:tbl>
          </a:graphicData>
        </a:graphic>
      </p:graphicFrame>
      <p:sp>
        <p:nvSpPr>
          <p:cNvPr id="44058" name="AutoShape 26">
            <a:hlinkClick r:id="rId1" action="ppaction://hlinkpres?slideindex=1&amp;slidetitle=" highlightClick="1"/>
          </p:cNvPr>
          <p:cNvSpPr>
            <a:spLocks noChangeArrowheads="1"/>
          </p:cNvSpPr>
          <p:nvPr/>
        </p:nvSpPr>
        <p:spPr bwMode="auto">
          <a:xfrm>
            <a:off x="6012474" y="333376"/>
            <a:ext cx="360485" cy="358775"/>
          </a:xfrm>
          <a:prstGeom prst="actionButtonHelp">
            <a:avLst/>
          </a:prstGeom>
          <a:solidFill>
            <a:schemeClr val="accent1"/>
          </a:solidFill>
          <a:ln w="9525">
            <a:noFill/>
            <a:miter lim="800000"/>
          </a:ln>
        </p:spPr>
        <p:txBody>
          <a:bodyPr wrap="none" anchor="ctr"/>
          <a:lstStyle/>
          <a:p>
            <a:endParaRPr lang="zh-CN" altLang="en-US"/>
          </a:p>
        </p:txBody>
      </p:sp>
      <p:sp>
        <p:nvSpPr>
          <p:cNvPr id="44059" name="AutoShape 27">
            <a:hlinkClick r:id="rId1" action="ppaction://hlinkpres?slideindex=1&amp;slidetitle=" highlightClick="1"/>
          </p:cNvPr>
          <p:cNvSpPr>
            <a:spLocks noChangeArrowheads="1"/>
          </p:cNvSpPr>
          <p:nvPr/>
        </p:nvSpPr>
        <p:spPr bwMode="auto">
          <a:xfrm>
            <a:off x="6012474" y="836614"/>
            <a:ext cx="360485" cy="358775"/>
          </a:xfrm>
          <a:prstGeom prst="actionButtonHelp">
            <a:avLst/>
          </a:prstGeom>
          <a:solidFill>
            <a:schemeClr val="accent1"/>
          </a:solidFill>
          <a:ln w="9525">
            <a:noFill/>
            <a:miter lim="800000"/>
          </a:ln>
        </p:spPr>
        <p:txBody>
          <a:bodyPr wrap="none" anchor="ctr"/>
          <a:lstStyle/>
          <a:p>
            <a:endParaRPr lang="zh-CN" altLang="en-US"/>
          </a:p>
        </p:txBody>
      </p:sp>
    </p:spTree>
  </p:cSld>
  <p:clrMapOvr>
    <a:masterClrMapping/>
  </p:clrMapOvr>
  <p:transition>
    <p:rand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457201" y="274638"/>
            <a:ext cx="8075735" cy="490537"/>
          </a:xfrm>
        </p:spPr>
        <p:txBody>
          <a:bodyPr anchor="b" anchorCtr="0">
            <a:normAutofit fontScale="90000"/>
          </a:bodyPr>
          <a:lstStyle/>
          <a:p>
            <a:pPr>
              <a:defRPr/>
            </a:pPr>
            <a:r>
              <a:rPr lang="zh-CN" sz="4000"/>
              <a:t>编码例</a:t>
            </a:r>
            <a:endParaRPr lang="zh-CN" sz="4000"/>
          </a:p>
        </p:txBody>
      </p:sp>
      <p:sp>
        <p:nvSpPr>
          <p:cNvPr id="45059" name="Rectangle 3"/>
          <p:cNvSpPr>
            <a:spLocks noGrp="1" noChangeArrowheads="1"/>
          </p:cNvSpPr>
          <p:nvPr>
            <p:ph type="body" idx="4294967295"/>
          </p:nvPr>
        </p:nvSpPr>
        <p:spPr>
          <a:xfrm>
            <a:off x="395654" y="908051"/>
            <a:ext cx="7772400" cy="5522913"/>
          </a:xfrm>
        </p:spPr>
        <p:txBody>
          <a:bodyPr/>
          <a:lstStyle/>
          <a:p>
            <a:pPr>
              <a:defRPr/>
            </a:pPr>
            <a:r>
              <a:rPr lang="zh-CN" altLang="en-US" sz="2000" b="1"/>
              <a:t>教师：同学们，请静下来听我说。</a:t>
            </a:r>
            <a:r>
              <a:rPr lang="zh-CN" altLang="en-US" sz="2000" b="1">
                <a:cs typeface="Arial" panose="020B0604020202020204" pitchFamily="34" charset="0"/>
              </a:rPr>
              <a:t>                                         </a:t>
            </a:r>
            <a:endParaRPr lang="zh-CN" altLang="en-US" sz="2000" b="1"/>
          </a:p>
          <a:p>
            <a:pPr algn="just">
              <a:buFont typeface="Wingdings" panose="05000000000000000000" pitchFamily="2" charset="2"/>
              <a:buNone/>
              <a:defRPr/>
            </a:pPr>
            <a:r>
              <a:rPr lang="zh-CN" altLang="en-US" sz="2000" b="1">
                <a:cs typeface="Arial" panose="020B0604020202020204" pitchFamily="34" charset="0"/>
              </a:rPr>
              <a:t>  </a:t>
            </a:r>
            <a:r>
              <a:rPr lang="zh-CN" altLang="en-US" sz="2000" b="1">
                <a:latin typeface="宋体" panose="02010600030101010101" pitchFamily="2" charset="-122"/>
              </a:rPr>
              <a:t>（</a:t>
            </a:r>
            <a:r>
              <a:rPr lang="zh-CN" altLang="en-US" sz="2000" b="1"/>
              <a:t>以下</a:t>
            </a:r>
            <a:r>
              <a:rPr lang="en-US" sz="2000" b="1">
                <a:cs typeface="Arial" panose="020B0604020202020204" pitchFamily="34" charset="0"/>
              </a:rPr>
              <a:t>3</a:t>
            </a:r>
            <a:r>
              <a:rPr lang="zh-CN" altLang="en-US" sz="2000" b="1"/>
              <a:t>秒内，谈话和嘈杂声消失）</a:t>
            </a:r>
            <a:r>
              <a:rPr lang="zh-CN" altLang="en-US" sz="2000" b="1">
                <a:cs typeface="Arial" panose="020B0604020202020204" pitchFamily="34" charset="0"/>
              </a:rPr>
              <a:t>                                     </a:t>
            </a:r>
            <a:endParaRPr lang="zh-CN" altLang="en-US" sz="2000" b="1"/>
          </a:p>
          <a:p>
            <a:pPr algn="just">
              <a:defRPr/>
            </a:pPr>
            <a:r>
              <a:rPr lang="zh-CN" altLang="en-US" sz="2000" b="1"/>
              <a:t>教师：今天我们要学习磁铁的特性。</a:t>
            </a:r>
            <a:r>
              <a:rPr lang="zh-CN" altLang="en-US" sz="2000" b="1">
                <a:cs typeface="Arial" panose="020B0604020202020204" pitchFamily="34" charset="0"/>
              </a:rPr>
              <a:t>                    </a:t>
            </a:r>
            <a:endParaRPr lang="zh-CN" altLang="en-US" sz="2000" b="1"/>
          </a:p>
          <a:p>
            <a:pPr algn="just">
              <a:buFont typeface="Wingdings" panose="05000000000000000000" pitchFamily="2" charset="2"/>
              <a:buNone/>
              <a:defRPr/>
            </a:pPr>
            <a:r>
              <a:rPr lang="zh-CN" altLang="en-US" sz="2000" b="1"/>
              <a:t>　　　我相信你们会觉得这课是有趣的。</a:t>
            </a:r>
            <a:r>
              <a:rPr lang="zh-CN" altLang="en-US" sz="2000" b="1">
                <a:cs typeface="Arial" panose="020B0604020202020204" pitchFamily="34" charset="0"/>
              </a:rPr>
              <a:t>             </a:t>
            </a:r>
            <a:r>
              <a:rPr lang="zh-CN" altLang="en-US" sz="2000" b="1"/>
              <a:t>　</a:t>
            </a:r>
            <a:r>
              <a:rPr lang="zh-CN" altLang="en-US" sz="2000" b="1">
                <a:cs typeface="Arial" panose="020B0604020202020204" pitchFamily="34" charset="0"/>
              </a:rPr>
              <a:t>      </a:t>
            </a:r>
            <a:endParaRPr lang="zh-CN" altLang="en-US" sz="2000" b="1"/>
          </a:p>
          <a:p>
            <a:pPr algn="just">
              <a:buFont typeface="Wingdings" panose="05000000000000000000" pitchFamily="2" charset="2"/>
              <a:buNone/>
              <a:defRPr/>
            </a:pPr>
            <a:r>
              <a:rPr lang="zh-CN" altLang="en-US" sz="2000" b="1">
                <a:cs typeface="Arial" panose="020B0604020202020204" pitchFamily="34" charset="0"/>
              </a:rPr>
              <a:t>          </a:t>
            </a:r>
            <a:r>
              <a:rPr lang="zh-CN" altLang="en-US" sz="2000" b="1"/>
              <a:t>你们当中有人看见过磁铁吗？</a:t>
            </a:r>
            <a:r>
              <a:rPr lang="zh-CN" altLang="en-US" sz="2000" b="1">
                <a:cs typeface="Arial" panose="020B0604020202020204" pitchFamily="34" charset="0"/>
              </a:rPr>
              <a:t>                                                  </a:t>
            </a:r>
            <a:endParaRPr lang="zh-CN" altLang="en-US" sz="2000" b="1"/>
          </a:p>
          <a:p>
            <a:pPr algn="just">
              <a:defRPr/>
            </a:pPr>
            <a:r>
              <a:rPr lang="zh-CN" altLang="en-US" sz="2000" b="1"/>
              <a:t>学生：我见过一次，老师。</a:t>
            </a:r>
            <a:r>
              <a:rPr lang="zh-CN" altLang="en-US" sz="2000" b="1">
                <a:cs typeface="Arial" panose="020B0604020202020204" pitchFamily="34" charset="0"/>
              </a:rPr>
              <a:t>                                                                 </a:t>
            </a:r>
            <a:endParaRPr lang="zh-CN" altLang="en-US" sz="2000" b="1"/>
          </a:p>
          <a:p>
            <a:pPr algn="just">
              <a:buFont typeface="Wingdings" panose="05000000000000000000" pitchFamily="2" charset="2"/>
              <a:buNone/>
              <a:defRPr/>
            </a:pPr>
            <a:r>
              <a:rPr lang="zh-CN" altLang="en-US" sz="2000" b="1">
                <a:cs typeface="Arial" panose="020B0604020202020204" pitchFamily="34" charset="0"/>
              </a:rPr>
              <a:t>               </a:t>
            </a:r>
            <a:r>
              <a:rPr lang="zh-CN" altLang="en-US" sz="2000" b="1"/>
              <a:t>那是我爸爸从商店买来的，它能吸起很多铁屑。</a:t>
            </a:r>
            <a:r>
              <a:rPr lang="zh-CN" altLang="en-US" sz="2000" b="1">
                <a:cs typeface="Arial" panose="020B0604020202020204" pitchFamily="34" charset="0"/>
              </a:rPr>
              <a:t>         </a:t>
            </a:r>
            <a:r>
              <a:rPr lang="zh-CN" altLang="en-US" sz="2000" b="1"/>
              <a:t>　</a:t>
            </a:r>
            <a:endParaRPr lang="zh-CN" altLang="en-US" sz="2000" b="1"/>
          </a:p>
          <a:p>
            <a:pPr algn="just">
              <a:defRPr/>
            </a:pPr>
            <a:r>
              <a:rPr lang="zh-CN" altLang="en-US" sz="2000" b="1"/>
              <a:t>教师：很好，你的观察意识很敏锐，</a:t>
            </a:r>
            <a:r>
              <a:rPr lang="zh-CN" altLang="en-US" sz="2000" b="1">
                <a:cs typeface="Arial" panose="020B0604020202020204" pitchFamily="34" charset="0"/>
              </a:rPr>
              <a:t>                                                     </a:t>
            </a:r>
            <a:endParaRPr lang="zh-CN" altLang="en-US" sz="2000" b="1"/>
          </a:p>
          <a:p>
            <a:pPr algn="just">
              <a:buFont typeface="Wingdings" panose="05000000000000000000" pitchFamily="2" charset="2"/>
              <a:buNone/>
              <a:defRPr/>
            </a:pPr>
            <a:r>
              <a:rPr lang="zh-CN" altLang="en-US" sz="2000" b="1">
                <a:cs typeface="Arial" panose="020B0604020202020204" pitchFamily="34" charset="0"/>
              </a:rPr>
              <a:t>           </a:t>
            </a:r>
            <a:r>
              <a:rPr lang="zh-CN" altLang="en-US" sz="2000" b="1"/>
              <a:t>正像</a:t>
            </a:r>
            <a:r>
              <a:rPr lang="en-US" sz="2000" b="1"/>
              <a:t>××</a:t>
            </a:r>
            <a:r>
              <a:rPr lang="zh-CN" altLang="en-US" sz="2000" b="1"/>
              <a:t>讲的那样，磁铁能吸铁。</a:t>
            </a:r>
            <a:r>
              <a:rPr lang="zh-CN" altLang="en-US" sz="2000" b="1">
                <a:cs typeface="Arial" panose="020B0604020202020204" pitchFamily="34" charset="0"/>
              </a:rPr>
              <a:t>                                </a:t>
            </a:r>
            <a:endParaRPr lang="zh-CN" altLang="en-US" sz="2000" b="1"/>
          </a:p>
          <a:p>
            <a:pPr algn="just">
              <a:buFont typeface="Wingdings" panose="05000000000000000000" pitchFamily="2" charset="2"/>
              <a:buNone/>
              <a:defRPr/>
            </a:pPr>
            <a:r>
              <a:rPr lang="zh-CN" altLang="en-US" sz="2000" b="1">
                <a:cs typeface="Arial" panose="020B0604020202020204" pitchFamily="34" charset="0"/>
              </a:rPr>
              <a:t>          </a:t>
            </a:r>
            <a:r>
              <a:rPr lang="en-US" sz="2000" b="1">
                <a:cs typeface="Arial" panose="020B0604020202020204" pitchFamily="34" charset="0"/>
              </a:rPr>
              <a:t>[</a:t>
            </a:r>
            <a:r>
              <a:rPr lang="zh-CN" altLang="en-US" sz="2000" b="1"/>
              <a:t>老师展示磁铁，并将它放得靠近铁屑</a:t>
            </a:r>
            <a:r>
              <a:rPr lang="en-US" sz="2000" b="1">
                <a:cs typeface="Arial" panose="020B0604020202020204" pitchFamily="34" charset="0"/>
              </a:rPr>
              <a:t>]</a:t>
            </a:r>
            <a:endParaRPr lang="en-US" sz="2000" b="1"/>
          </a:p>
          <a:p>
            <a:pPr>
              <a:defRPr/>
            </a:pPr>
            <a:r>
              <a:rPr lang="zh-CN" altLang="en-US" sz="2000" b="1">
                <a:latin typeface="Times New Roman" panose="02020603050405020304" pitchFamily="18" charset="0"/>
              </a:rPr>
              <a:t>教师：请大家注意观察。</a:t>
            </a:r>
            <a:r>
              <a:rPr lang="zh-CN" altLang="en-US" sz="2000" b="1"/>
              <a:t>             </a:t>
            </a:r>
            <a:r>
              <a:rPr lang="zh-CN" altLang="en-US" sz="2000" b="1">
                <a:cs typeface="Arial" panose="020B0604020202020204" pitchFamily="34" charset="0"/>
              </a:rPr>
              <a:t>                 </a:t>
            </a:r>
            <a:endParaRPr lang="zh-CN" altLang="en-US" sz="2000" b="1"/>
          </a:p>
          <a:p>
            <a:pPr algn="just">
              <a:buFont typeface="Wingdings" panose="05000000000000000000" pitchFamily="2" charset="2"/>
              <a:buNone/>
              <a:defRPr/>
            </a:pPr>
            <a:r>
              <a:rPr lang="zh-CN" altLang="en-US" sz="2000" b="1">
                <a:cs typeface="Arial" panose="020B0604020202020204" pitchFamily="34" charset="0"/>
              </a:rPr>
              <a:t>                </a:t>
            </a:r>
            <a:r>
              <a:rPr lang="en-US" sz="2000" b="1">
                <a:latin typeface="Times New Roman" panose="02020603050405020304" pitchFamily="18" charset="0"/>
              </a:rPr>
              <a:t>××</a:t>
            </a:r>
            <a:r>
              <a:rPr lang="zh-CN" altLang="en-US" sz="2000" b="1">
                <a:latin typeface="Times New Roman" panose="02020603050405020304" pitchFamily="18" charset="0"/>
              </a:rPr>
              <a:t>同学，你看见什么啦？</a:t>
            </a:r>
            <a:r>
              <a:rPr lang="zh-CN" altLang="en-US" sz="2000" b="1"/>
              <a:t>                 </a:t>
            </a:r>
            <a:r>
              <a:rPr lang="zh-CN" altLang="en-US" sz="2000" b="1">
                <a:cs typeface="Arial" panose="020B0604020202020204" pitchFamily="34" charset="0"/>
              </a:rPr>
              <a:t>      </a:t>
            </a:r>
            <a:endParaRPr lang="zh-CN" altLang="en-US" sz="2000" b="1"/>
          </a:p>
          <a:p>
            <a:pPr>
              <a:defRPr/>
            </a:pPr>
            <a:r>
              <a:rPr lang="zh-CN" altLang="en-US" sz="2000" b="1">
                <a:latin typeface="Times New Roman" panose="02020603050405020304" pitchFamily="18" charset="0"/>
              </a:rPr>
              <a:t>学生：</a:t>
            </a:r>
            <a:r>
              <a:rPr lang="zh-CN" altLang="en-US" sz="2000" b="1"/>
              <a:t> </a:t>
            </a:r>
            <a:r>
              <a:rPr lang="zh-CN" altLang="en-US" sz="2000" b="1">
                <a:latin typeface="Times New Roman" panose="02020603050405020304" pitchFamily="18" charset="0"/>
              </a:rPr>
              <a:t>磁铁把铁屑吸住了，老师。</a:t>
            </a:r>
            <a:r>
              <a:rPr lang="zh-CN" altLang="en-US" sz="2000" b="1">
                <a:cs typeface="Arial" panose="020B0604020202020204" pitchFamily="34" charset="0"/>
              </a:rPr>
              <a:t>                                         </a:t>
            </a:r>
            <a:endParaRPr lang="zh-CN" altLang="en-US" sz="2000" b="1"/>
          </a:p>
          <a:p>
            <a:pPr>
              <a:defRPr/>
            </a:pPr>
            <a:r>
              <a:rPr lang="zh-CN" altLang="en-US" sz="2000" b="1">
                <a:latin typeface="Times New Roman" panose="02020603050405020304" pitchFamily="18" charset="0"/>
              </a:rPr>
              <a:t>学生：磁铁什么都能吸吗？老师？</a:t>
            </a:r>
            <a:r>
              <a:rPr lang="zh-CN" altLang="en-US" sz="2000" b="1">
                <a:cs typeface="Arial" panose="020B0604020202020204" pitchFamily="34" charset="0"/>
              </a:rPr>
              <a:t>                                     </a:t>
            </a:r>
            <a:endParaRPr lang="zh-CN" altLang="en-US" sz="2000" b="1"/>
          </a:p>
          <a:p>
            <a:pPr>
              <a:defRPr/>
            </a:pPr>
            <a:r>
              <a:rPr lang="zh-CN" altLang="en-US" sz="2000" b="1">
                <a:latin typeface="宋体" panose="02010600030101010101" pitchFamily="2" charset="-122"/>
              </a:rPr>
              <a:t>教师：坐下。在讨论当中不要提愚蠢的问题。</a:t>
            </a:r>
            <a:r>
              <a:rPr lang="zh-CN" altLang="en-US" sz="2000" b="1"/>
              <a:t> </a:t>
            </a:r>
            <a:endParaRPr lang="zh-CN" altLang="en-US" sz="2000" b="1"/>
          </a:p>
        </p:txBody>
      </p:sp>
      <p:graphicFrame>
        <p:nvGraphicFramePr>
          <p:cNvPr id="45060" name="Group 4"/>
          <p:cNvGraphicFramePr>
            <a:graphicFrameLocks noGrp="1"/>
          </p:cNvGraphicFramePr>
          <p:nvPr/>
        </p:nvGraphicFramePr>
        <p:xfrm>
          <a:off x="6877051" y="908050"/>
          <a:ext cx="1871295" cy="5494658"/>
        </p:xfrm>
        <a:graphic>
          <a:graphicData uri="http://schemas.openxmlformats.org/drawingml/2006/table">
            <a:tbl>
              <a:tblPr/>
              <a:tblGrid>
                <a:gridCol w="502626"/>
                <a:gridCol w="1368669"/>
              </a:tblGrid>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6</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给予指示</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6713">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10</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静止或疑惑</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5</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讲解</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6713">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1</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接纳感觉</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4</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提问学生</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83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8</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学生回答</a:t>
                      </a:r>
                      <a:endParaRPr kumimoji="0" lang="zh-CN"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8</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学生回答</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6713">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2</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赞许学生</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3</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接受主张</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6713">
                <a:tc gridSpan="2">
                  <a:txBody>
                    <a:bodyPr/>
                    <a:lstStyle/>
                    <a:p>
                      <a:pPr marL="0" marR="0" lvl="0" indent="0" algn="ct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楷体_GB2312" panose="02010609030101010101" pitchFamily="49" charset="-122"/>
                        </a:rPr>
                        <a:t>教师演示</a:t>
                      </a:r>
                      <a:endParaRPr kumimoji="0" lang="zh-CN"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28575"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hMerge="1">
                  <a:tcPr/>
                </a:tc>
              </a:tr>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6</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给予指示</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4</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提问学生</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6713">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8</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学生回答</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51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9</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主动表达</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66713">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7</a:t>
                      </a:r>
                      <a:endParaRPr kumimoji="0" lang="en-US" sz="18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rPr>
                        <a:t>批评</a:t>
                      </a:r>
                      <a:endParaRPr kumimoji="0" lang="en-US" sz="1800" b="1" i="0" u="none" strike="noStrike" cap="none" normalizeH="0" baseline="0" smtClean="0">
                        <a:ln>
                          <a:noFill/>
                        </a:ln>
                        <a:solidFill>
                          <a:srgbClr val="990000"/>
                        </a:solidFill>
                        <a:effectLst>
                          <a:outerShdw blurRad="38100" dist="38100" dir="2700000" algn="tl">
                            <a:srgbClr val="000000"/>
                          </a:outerShdw>
                        </a:effectLst>
                        <a:latin typeface="Arial" panose="020B0604020202020204" pitchFamily="34" charset="0"/>
                        <a:ea typeface="楷体_GB2312" panose="02010609030101010101" pitchFamily="49"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1" y="274638"/>
            <a:ext cx="8291146" cy="417512"/>
          </a:xfrm>
        </p:spPr>
        <p:txBody>
          <a:bodyPr/>
          <a:lstStyle/>
          <a:p>
            <a:pPr>
              <a:defRPr/>
            </a:pPr>
            <a:r>
              <a:rPr lang="zh-CN" altLang="en-US" sz="1600"/>
              <a:t>一堂课</a:t>
            </a:r>
            <a:r>
              <a:rPr lang="en-US" sz="1600"/>
              <a:t>40</a:t>
            </a:r>
            <a:r>
              <a:rPr lang="zh-CN" altLang="en-US" sz="1600"/>
              <a:t>分钟划分为</a:t>
            </a:r>
            <a:r>
              <a:rPr lang="en-US" sz="1600"/>
              <a:t>800</a:t>
            </a:r>
            <a:r>
              <a:rPr lang="zh-CN" altLang="en-US" sz="1600"/>
              <a:t>个单位，每三秒为一个单位。并设计成</a:t>
            </a:r>
            <a:r>
              <a:rPr lang="en-US" sz="1600"/>
              <a:t>800</a:t>
            </a:r>
            <a:r>
              <a:rPr lang="zh-CN" altLang="en-US" sz="1600"/>
              <a:t>个空格的数据表 </a:t>
            </a:r>
            <a:endParaRPr lang="zh-CN" altLang="en-US" sz="1600"/>
          </a:p>
        </p:txBody>
      </p:sp>
      <p:sp>
        <p:nvSpPr>
          <p:cNvPr id="46083" name="Rectangle 3"/>
          <p:cNvSpPr>
            <a:spLocks noGrp="1" noChangeArrowheads="1"/>
          </p:cNvSpPr>
          <p:nvPr>
            <p:ph type="body" idx="1"/>
          </p:nvPr>
        </p:nvSpPr>
        <p:spPr>
          <a:xfrm>
            <a:off x="395654" y="5805488"/>
            <a:ext cx="8229600" cy="863600"/>
          </a:xfrm>
        </p:spPr>
        <p:txBody>
          <a:bodyPr/>
          <a:lstStyle/>
          <a:p>
            <a:pPr>
              <a:lnSpc>
                <a:spcPct val="90000"/>
              </a:lnSpc>
              <a:defRPr/>
            </a:pPr>
            <a:r>
              <a:rPr lang="en-US" sz="2800"/>
              <a:t>1.</a:t>
            </a:r>
            <a:r>
              <a:rPr lang="zh-CN" altLang="en-US" sz="2800"/>
              <a:t>提问；</a:t>
            </a:r>
            <a:r>
              <a:rPr lang="en-US" sz="2800"/>
              <a:t>2.</a:t>
            </a:r>
            <a:r>
              <a:rPr lang="zh-CN" altLang="en-US" sz="2800"/>
              <a:t>组织讲解；</a:t>
            </a:r>
            <a:r>
              <a:rPr lang="en-US" sz="2800"/>
              <a:t>3.</a:t>
            </a:r>
            <a:r>
              <a:rPr lang="zh-CN" altLang="en-US" sz="2800"/>
              <a:t>评价；</a:t>
            </a:r>
            <a:r>
              <a:rPr lang="en-US" sz="2800"/>
              <a:t>4.</a:t>
            </a:r>
            <a:r>
              <a:rPr lang="zh-CN" altLang="en-US" sz="2800"/>
              <a:t>学生被动说；</a:t>
            </a:r>
            <a:r>
              <a:rPr lang="en-US" sz="2800"/>
              <a:t>5.</a:t>
            </a:r>
            <a:r>
              <a:rPr lang="zh-CN" altLang="en-US" sz="2800"/>
              <a:t>学生主动说；</a:t>
            </a:r>
            <a:r>
              <a:rPr lang="en-US" sz="2800"/>
              <a:t>6.</a:t>
            </a:r>
            <a:r>
              <a:rPr lang="zh-CN" altLang="en-US" sz="2800"/>
              <a:t>思考或练习；</a:t>
            </a:r>
            <a:r>
              <a:rPr lang="en-US" sz="2800"/>
              <a:t>7.</a:t>
            </a:r>
            <a:r>
              <a:rPr lang="zh-CN" altLang="en-US" sz="2800"/>
              <a:t>沉默或混乱</a:t>
            </a:r>
            <a:endParaRPr lang="zh-CN" altLang="en-US" sz="2800"/>
          </a:p>
        </p:txBody>
      </p:sp>
      <p:graphicFrame>
        <p:nvGraphicFramePr>
          <p:cNvPr id="46084" name="Group 4"/>
          <p:cNvGraphicFramePr>
            <a:graphicFrameLocks noGrp="1"/>
          </p:cNvGraphicFramePr>
          <p:nvPr/>
        </p:nvGraphicFramePr>
        <p:xfrm>
          <a:off x="323850" y="836614"/>
          <a:ext cx="8562243" cy="4849815"/>
        </p:xfrm>
        <a:graphic>
          <a:graphicData uri="http://schemas.openxmlformats.org/drawingml/2006/table">
            <a:tbl>
              <a:tblPr/>
              <a:tblGrid>
                <a:gridCol w="407377"/>
                <a:gridCol w="408842"/>
                <a:gridCol w="405912"/>
                <a:gridCol w="408842"/>
                <a:gridCol w="407377"/>
                <a:gridCol w="408843"/>
                <a:gridCol w="407377"/>
                <a:gridCol w="405911"/>
                <a:gridCol w="408843"/>
                <a:gridCol w="407377"/>
                <a:gridCol w="388326"/>
                <a:gridCol w="427892"/>
                <a:gridCol w="408843"/>
                <a:gridCol w="405911"/>
                <a:gridCol w="407377"/>
                <a:gridCol w="408843"/>
                <a:gridCol w="407377"/>
                <a:gridCol w="408842"/>
                <a:gridCol w="405912"/>
                <a:gridCol w="408842"/>
                <a:gridCol w="407377"/>
              </a:tblGrid>
              <a:tr h="890588">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r>
                        <a:rPr kumimoji="0" lang="zh-CN"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行为</a:t>
                      </a:r>
                      <a:endParaRPr kumimoji="0" lang="zh-CN"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endParaRPr kumimoji="0" lang="zh-CN"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时间</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w="12700" cap="flat" cmpd="sng" algn="ctr">
                      <a:solidFill>
                        <a:schemeClr val="tx1"/>
                      </a:solidFill>
                      <a:prstDash val="solid"/>
                      <a:bevel/>
                      <a:headEnd type="none" w="med" len="med"/>
                      <a:tailEnd type="none" w="med" len="med"/>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2</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3</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4</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5</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6</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7</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8</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9</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10</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11</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12</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13</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14</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15</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16</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17</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18</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19</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20</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1</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354013">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2</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354013">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3</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4</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354013">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5</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6</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7</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407988">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8</a:t>
                      </a:r>
                      <a:endPara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zh-CN" sz="1000" b="0" i="0" u="none" strike="noStrike" cap="none" normalizeH="0" baseline="0" smtClean="0">
                          <a:ln>
                            <a:noFill/>
                          </a:ln>
                          <a:solidFill>
                            <a:schemeClr val="tx1"/>
                          </a:solidFill>
                          <a:effectLst/>
                          <a:latin typeface="Arial" panose="020B0604020202020204"/>
                          <a:ea typeface="宋体" panose="02010600030101010101" pitchFamily="2" charset="-122"/>
                        </a:rPr>
                        <a:t> </a:t>
                      </a: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519113">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w="12700" cap="flat" cmpd="sng" algn="ctr">
                      <a:solidFill>
                        <a:schemeClr val="tx1"/>
                      </a:solidFill>
                      <a:prstDash val="solid"/>
                      <a:bevel/>
                      <a:headEnd type="none" w="med" len="med"/>
                      <a:tailEnd type="none" w="med" len="med"/>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en-US"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r h="51752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rPr>
                        <a:t>40</a:t>
                      </a:r>
                      <a:endParaRPr kumimoji="0" lang="en-US" sz="10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9525" cap="flat" cmpd="sng" algn="ctr">
                      <a:solidFill>
                        <a:srgbClr val="000000"/>
                      </a:solidFill>
                      <a:prstDash val="solid"/>
                      <a:bevel/>
                      <a:headEnd type="none" w="med" len="med"/>
                      <a:tailEnd type="none" w="med" len="med"/>
                    </a:lnL>
                    <a:lnR w="9525" cap="flat" cmpd="sng" algn="ctr">
                      <a:solidFill>
                        <a:srgbClr val="000000"/>
                      </a:solidFill>
                      <a:prstDash val="solid"/>
                      <a:bevel/>
                      <a:headEnd type="none" w="med" len="med"/>
                      <a:tailEnd type="none" w="med" len="med"/>
                    </a:lnR>
                    <a:lnT w="9525" cap="flat" cmpd="sng" algn="ctr">
                      <a:solidFill>
                        <a:srgbClr val="000000"/>
                      </a:solidFill>
                      <a:prstDash val="solid"/>
                      <a:bevel/>
                      <a:headEnd type="none" w="med" len="med"/>
                      <a:tailEnd type="none" w="med" len="med"/>
                    </a:lnT>
                    <a:lnB w="9525" cap="flat" cmpd="sng" algn="ctr">
                      <a:solidFill>
                        <a:srgbClr val="000000"/>
                      </a:solidFill>
                      <a:prstDash val="solid"/>
                      <a:bevel/>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23851" y="260350"/>
            <a:ext cx="8569569" cy="706438"/>
          </a:xfrm>
        </p:spPr>
        <p:txBody>
          <a:bodyPr/>
          <a:lstStyle/>
          <a:p>
            <a:pPr>
              <a:defRPr/>
            </a:pPr>
            <a:r>
              <a:rPr lang="zh-CN" altLang="en-US" sz="3600" b="1">
                <a:solidFill>
                  <a:srgbClr val="990000"/>
                </a:solidFill>
                <a:ea typeface="仿宋_GB2312" panose="02010609030101010101" pitchFamily="49" charset="-122"/>
              </a:rPr>
              <a:t>国外某课师生互动类型和记录（编码系统）</a:t>
            </a:r>
            <a:br>
              <a:rPr lang="zh-CN" altLang="en-US" sz="3200"/>
            </a:br>
            <a:r>
              <a:rPr lang="zh-CN" altLang="en-US" sz="2000" b="1">
                <a:solidFill>
                  <a:srgbClr val="0098F0"/>
                </a:solidFill>
              </a:rPr>
              <a:t>阿瑟</a:t>
            </a:r>
            <a:r>
              <a:rPr lang="en-US" sz="2000" b="1">
                <a:solidFill>
                  <a:srgbClr val="0098F0"/>
                </a:solidFill>
              </a:rPr>
              <a:t>J.S.</a:t>
            </a:r>
            <a:r>
              <a:rPr lang="zh-CN" altLang="en-US" sz="2000" b="1">
                <a:solidFill>
                  <a:srgbClr val="0098F0"/>
                </a:solidFill>
              </a:rPr>
              <a:t>里德</a:t>
            </a:r>
            <a:endParaRPr lang="zh-CN" altLang="en-US" sz="2000" b="1">
              <a:solidFill>
                <a:srgbClr val="0098F0"/>
              </a:solidFill>
            </a:endParaRPr>
          </a:p>
        </p:txBody>
      </p:sp>
      <p:sp>
        <p:nvSpPr>
          <p:cNvPr id="47107" name="Rectangle 3"/>
          <p:cNvSpPr>
            <a:spLocks noGrp="1" noChangeArrowheads="1"/>
          </p:cNvSpPr>
          <p:nvPr>
            <p:ph type="body" idx="1"/>
          </p:nvPr>
        </p:nvSpPr>
        <p:spPr>
          <a:xfrm>
            <a:off x="468924" y="6237288"/>
            <a:ext cx="8351227" cy="215900"/>
          </a:xfrm>
        </p:spPr>
        <p:txBody>
          <a:bodyPr/>
          <a:lstStyle/>
          <a:p>
            <a:pPr>
              <a:lnSpc>
                <a:spcPct val="80000"/>
              </a:lnSpc>
              <a:buFont typeface="Wingdings" panose="05000000000000000000" pitchFamily="2" charset="2"/>
              <a:buNone/>
              <a:defRPr/>
            </a:pPr>
            <a:r>
              <a:rPr lang="zh-CN" altLang="en-US">
                <a:latin typeface="隶书" panose="02010509060101010101" pitchFamily="49" charset="-122"/>
                <a:ea typeface="隶书" panose="02010509060101010101" pitchFamily="49" charset="-122"/>
              </a:rPr>
              <a:t>共</a:t>
            </a:r>
            <a:r>
              <a:rPr lang="en-US">
                <a:latin typeface="隶书" panose="02010509060101010101" pitchFamily="49" charset="-122"/>
                <a:ea typeface="隶书" panose="02010509060101010101" pitchFamily="49" charset="-122"/>
              </a:rPr>
              <a:t>62</a:t>
            </a:r>
            <a:r>
              <a:rPr lang="zh-CN" altLang="en-US">
                <a:latin typeface="隶书" panose="02010509060101010101" pitchFamily="49" charset="-122"/>
                <a:ea typeface="隶书" panose="02010509060101010101" pitchFamily="49" charset="-122"/>
              </a:rPr>
              <a:t>次互动，最多的类型：提问以及学生讨论</a:t>
            </a:r>
            <a:endParaRPr lang="zh-CN" altLang="en-US">
              <a:latin typeface="隶书" panose="02010509060101010101" pitchFamily="49" charset="-122"/>
              <a:ea typeface="隶书" panose="02010509060101010101" pitchFamily="49" charset="-122"/>
            </a:endParaRPr>
          </a:p>
        </p:txBody>
      </p:sp>
      <p:graphicFrame>
        <p:nvGraphicFramePr>
          <p:cNvPr id="47108" name="Group 4"/>
          <p:cNvGraphicFramePr>
            <a:graphicFrameLocks noGrp="1"/>
          </p:cNvGraphicFramePr>
          <p:nvPr/>
        </p:nvGraphicFramePr>
        <p:xfrm>
          <a:off x="468923" y="1052514"/>
          <a:ext cx="8135814" cy="5381625"/>
        </p:xfrm>
        <a:graphic>
          <a:graphicData uri="http://schemas.openxmlformats.org/drawingml/2006/table">
            <a:tbl>
              <a:tblPr/>
              <a:tblGrid>
                <a:gridCol w="719504"/>
                <a:gridCol w="936380"/>
                <a:gridCol w="3960935"/>
                <a:gridCol w="1150326"/>
                <a:gridCol w="1368669"/>
              </a:tblGrid>
              <a:tr h="517525">
                <a:tc gridSpan="3">
                  <a:txBody>
                    <a:bodyPr/>
                    <a:lstStyle/>
                    <a:p>
                      <a:pPr marL="0" marR="0" lvl="0" indent="0" algn="ct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互动行为的类型</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hMerge="1">
                  <a:tcPr/>
                </a:tc>
                <a:tc h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次数</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百分比</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81025">
                <a:tc rowSpan="7">
                  <a:txBody>
                    <a:bodyPr/>
                    <a:lstStyle/>
                    <a:p>
                      <a:pPr marL="0" marR="0" lvl="0" indent="0" algn="ct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教师行为</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vert="eaVert"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rowSpan="4">
                  <a:txBody>
                    <a:bodyPr/>
                    <a:lstStyle/>
                    <a:p>
                      <a:pPr marL="0" marR="0" lvl="0" indent="0" algn="ct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间接互动</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vert="eaVert"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接纳感受</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3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endParaRPr kumimoji="0" lang="en-US" sz="32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8%</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9113">
                <a:tc vMerge="1">
                  <a:tcPr/>
                </a:tc>
                <a:tc v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接受或运用学生的观点</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4</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7%</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7525">
                <a:tc vMerge="1">
                  <a:tcPr/>
                </a:tc>
                <a:tc v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赞扬 </a:t>
                      </a: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 </a:t>
                      </a:r>
                      <a:r>
                        <a:rPr kumimoji="0" lang="zh-CN" alt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鼓励</a:t>
                      </a:r>
                      <a:endParaRPr kumimoji="0" lang="zh-CN" alt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8</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12 %</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9113">
                <a:tc vMerge="1">
                  <a:tcPr/>
                </a:tc>
                <a:tc v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提问题</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13</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21 %</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9113">
                <a:tc vMerge="1">
                  <a:tcPr/>
                </a:tc>
                <a:tc rowSpan="3">
                  <a:txBody>
                    <a:bodyPr/>
                    <a:lstStyle/>
                    <a:p>
                      <a:pPr marL="0" marR="0" lvl="0" indent="0" algn="ct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直接互动</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vert="eaVert"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讲授</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3</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5 %</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7525">
                <a:tc vMerge="1">
                  <a:tcPr/>
                </a:tc>
                <a:tc v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给予指导</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7</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21 %</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9113">
                <a:tc vMerge="1">
                  <a:tcPr/>
                </a:tc>
                <a:tc v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批评或证明自己的权威</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3</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5 %</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9113">
                <a:tc rowSpan="2" gridSpan="2">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学生行为</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rowSpan="2" h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学生讨论</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13</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21 %</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517525">
                <a:tc vMerge="1" gridSpan="2">
                  <a:tcPr/>
                </a:tc>
                <a:tc vMerge="1" hMerge="1">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学生发起的谈话</a:t>
                      </a:r>
                      <a:endParaRPr kumimoji="0" lang="zh-CN"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6</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rPr>
                        <a:t>10 %</a:t>
                      </a:r>
                      <a:endParaRPr kumimoji="0" lang="en-US" sz="2900"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80243" y="274638"/>
            <a:ext cx="8784980" cy="417512"/>
          </a:xfrm>
        </p:spPr>
        <p:txBody>
          <a:bodyPr/>
          <a:lstStyle/>
          <a:p>
            <a:pPr>
              <a:defRPr/>
            </a:pPr>
            <a:r>
              <a:rPr lang="zh-CN" sz="2800" b="1"/>
              <a:t>让学生发现“余数比除数小”期间师生语言互动时间分布</a:t>
            </a:r>
            <a:r>
              <a:rPr lang="zh-CN" sz="2400"/>
              <a:t> </a:t>
            </a:r>
            <a:endParaRPr lang="zh-CN" sz="2400"/>
          </a:p>
        </p:txBody>
      </p:sp>
      <p:sp>
        <p:nvSpPr>
          <p:cNvPr id="48131" name="Rectangle 3"/>
          <p:cNvSpPr>
            <a:spLocks noGrp="1" noChangeArrowheads="1"/>
          </p:cNvSpPr>
          <p:nvPr>
            <p:ph type="body" idx="1"/>
          </p:nvPr>
        </p:nvSpPr>
        <p:spPr>
          <a:xfrm>
            <a:off x="250581" y="5661026"/>
            <a:ext cx="8569569" cy="936625"/>
          </a:xfrm>
        </p:spPr>
        <p:txBody>
          <a:bodyPr/>
          <a:lstStyle/>
          <a:p>
            <a:pPr>
              <a:lnSpc>
                <a:spcPct val="80000"/>
              </a:lnSpc>
              <a:defRPr/>
            </a:pPr>
            <a:r>
              <a:rPr lang="zh-CN" altLang="en-US" sz="1800" b="1"/>
              <a:t>改进后情况：</a:t>
            </a:r>
            <a:r>
              <a:rPr lang="en-US" sz="1800" b="1"/>
              <a:t>1</a:t>
            </a:r>
            <a:r>
              <a:rPr lang="zh-CN" altLang="en-US" sz="1800" b="1"/>
              <a:t>、课堂禁止或不理解、教师指示或命令与批评或辩护行为的时间下降为零，教师演讲、学生按老师要求表述的时间明显减少；</a:t>
            </a:r>
            <a:r>
              <a:rPr lang="en-US" sz="1800" b="1"/>
              <a:t>2</a:t>
            </a:r>
            <a:r>
              <a:rPr lang="zh-CN" altLang="en-US" sz="1800" b="1"/>
              <a:t>、教师提问、学生主动表达自己发现的时间明显增加，教师接纳学生感觉的时间也有上升。教师的教学理念与行为有明显改变 </a:t>
            </a:r>
            <a:endParaRPr lang="zh-CN" altLang="en-US" sz="1800" b="1"/>
          </a:p>
        </p:txBody>
      </p:sp>
      <p:graphicFrame>
        <p:nvGraphicFramePr>
          <p:cNvPr id="48132" name="Group 4"/>
          <p:cNvGraphicFramePr>
            <a:graphicFrameLocks noGrp="1"/>
          </p:cNvGraphicFramePr>
          <p:nvPr/>
        </p:nvGraphicFramePr>
        <p:xfrm>
          <a:off x="250582" y="765176"/>
          <a:ext cx="8642839" cy="4864737"/>
        </p:xfrm>
        <a:graphic>
          <a:graphicData uri="http://schemas.openxmlformats.org/drawingml/2006/table">
            <a:tbl>
              <a:tblPr/>
              <a:tblGrid>
                <a:gridCol w="463062"/>
                <a:gridCol w="470388"/>
                <a:gridCol w="2646485"/>
                <a:gridCol w="722435"/>
                <a:gridCol w="1002323"/>
                <a:gridCol w="846992"/>
                <a:gridCol w="772257"/>
                <a:gridCol w="989135"/>
                <a:gridCol w="729762"/>
              </a:tblGrid>
              <a:tr h="304800">
                <a:tc rowSpan="2" gridSpan="3">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弗兰德斯师生语言互动分类</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rowSpan="2" hMerge="1">
                  <a:tcPr/>
                </a:tc>
                <a:tc rowSpan="2" hMerge="1">
                  <a:tcPr/>
                </a:tc>
                <a:tc gridSpan="3">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改进前（</a:t>
                      </a: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423″</a:t>
                      </a: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hMerge="1">
                  <a:tcPr/>
                </a:tc>
                <a:tc hMerge="1">
                  <a:tcPr/>
                </a:tc>
                <a:tc gridSpan="3">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改进后（</a:t>
                      </a: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410″</a:t>
                      </a: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hMerge="1">
                  <a:tcPr/>
                </a:tc>
                <a:tc hMerge="1">
                  <a:tcPr/>
                </a:tc>
              </a:tr>
              <a:tr h="655638">
                <a:tc vMerge="1" gridSpan="3">
                  <a:tcPr/>
                </a:tc>
                <a:tc vMerge="1" hMerge="1">
                  <a:tcPr/>
                </a:tc>
                <a:tc vMerge="1" h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时间</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百分比</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合计</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时间</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百分比</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zh-CN" alt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合计</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r>
              <a:tr h="304800">
                <a:tc rowSpan="7">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教师讲</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回应</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接纳学生感觉</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5</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1.2</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rowSpan="7">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166″</a:t>
                      </a:r>
                      <a:endPar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39.1%</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16</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3.9</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rowSpan="7">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147″</a:t>
                      </a:r>
                      <a:endPar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35.9%</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r>
              <a:tr h="304800">
                <a:tc vMerge="1">
                  <a:tcPr/>
                </a:tc>
                <a:tc vMerge="1">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赞许学生行为</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22</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5.2</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5.6</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r>
              <a:tr h="304800">
                <a:tc vMerge="1">
                  <a:tcPr/>
                </a:tc>
                <a:tc vMerge="1">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接受学生观点</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12</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2.8</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11</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2.7</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r>
              <a:tr h="519113">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中立</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问学生问题</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5.4</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72</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17.6</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r>
              <a:tr h="304800">
                <a:tc vMerge="1">
                  <a:tcPr/>
                </a:tc>
                <a:tc rowSpan="3">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自发</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演讲</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48</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11.3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25</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6.1</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r>
              <a:tr h="304800">
                <a:tc vMerge="1">
                  <a:tcPr/>
                </a:tc>
                <a:tc vMerge="1">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指示或命令</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31</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7.3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r>
              <a:tr h="304800">
                <a:tc vMerge="1">
                  <a:tcPr/>
                </a:tc>
                <a:tc vMerge="1">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批评或辩护权威性为</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25</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5.9</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r>
              <a:tr h="517525">
                <a:tc rowSpan="2">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学生讲</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回应</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回答老师的提问或按老师要求表述</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66</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15.6</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109″</a:t>
                      </a:r>
                      <a:endPar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25.8%</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128″</a:t>
                      </a:r>
                      <a:endPar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31.3%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r>
              <a:tr h="519113">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自发</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主动表达自己的观点或向老师提出问题</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43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10.2</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95</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23.2</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vMerge="1">
                  <a:tcPr/>
                </a:tc>
              </a:tr>
              <a:tr h="519113">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静止</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中立</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AutoNum type="arabicPeriod"/>
                        <a:tabLst>
                          <a:tab pos="266700" algn="l"/>
                        </a:tabLst>
                      </a:pPr>
                      <a:r>
                        <a:rPr kumimoji="0" lang="zh-CN"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静止或疑惑暂时停顿或不理解</a:t>
                      </a:r>
                      <a:endParaRPr kumimoji="0" 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33</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7.8</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7.8%</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Pct val="80000"/>
                        <a:buFont typeface="Wingdings" panose="05000000000000000000" pitchFamily="2" charset="2"/>
                        <a:buNone/>
                      </a:pPr>
                      <a:r>
                        <a:rPr kumimoji="0" lang="en-US" sz="1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a:t>
                      </a:r>
                      <a:endParaRPr kumimoji="0" lang="en-US"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anchor="ctr" horzOverflow="overflow">
                    <a:lnL w="12700" cap="flat" cmpd="sng" algn="ctr">
                      <a:solidFill>
                        <a:srgbClr val="000000"/>
                      </a:solidFill>
                      <a:prstDash val="solid"/>
                      <a:bevel/>
                      <a:headEnd type="none" w="med" len="med"/>
                      <a:tailEnd type="none" w="med" len="med"/>
                    </a:lnL>
                    <a:lnR w="12700" cap="flat" cmpd="sng" algn="ctr">
                      <a:solidFill>
                        <a:srgbClr val="000000"/>
                      </a:solidFill>
                      <a:prstDash val="solid"/>
                      <a:bevel/>
                      <a:headEnd type="none" w="med" len="med"/>
                      <a:tailEnd type="none" w="med" len="med"/>
                    </a:lnR>
                    <a:lnT w="12700" cap="flat" cmpd="sng" algn="ctr">
                      <a:solidFill>
                        <a:srgbClr val="000000"/>
                      </a:solidFill>
                      <a:prstDash val="solid"/>
                      <a:bevel/>
                      <a:headEnd type="none" w="med" len="med"/>
                      <a:tailEnd type="none" w="med" len="med"/>
                    </a:lnT>
                    <a:lnB w="12700" cap="flat" cmpd="sng" algn="ctr">
                      <a:solidFill>
                        <a:srgbClr val="000000"/>
                      </a:solidFill>
                      <a:prstDash val="solid"/>
                      <a:bevel/>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1116623" y="260351"/>
            <a:ext cx="6992815" cy="720725"/>
          </a:xfrm>
        </p:spPr>
        <p:txBody>
          <a:bodyPr anchor="b" anchorCtr="0"/>
          <a:lstStyle/>
          <a:p>
            <a:pPr>
              <a:defRPr/>
            </a:pPr>
            <a:r>
              <a:rPr lang="zh-CN" sz="4000" b="1">
                <a:solidFill>
                  <a:srgbClr val="990000"/>
                </a:solidFill>
                <a:ea typeface="仿宋_GB2312" panose="02010609030101010101" pitchFamily="49" charset="-122"/>
              </a:rPr>
              <a:t>填写互动分析矩阵</a:t>
            </a:r>
            <a:endParaRPr lang="zh-CN" sz="4000" b="1">
              <a:solidFill>
                <a:srgbClr val="990000"/>
              </a:solidFill>
              <a:ea typeface="仿宋_GB2312" panose="02010609030101010101" pitchFamily="49" charset="-122"/>
            </a:endParaRPr>
          </a:p>
        </p:txBody>
      </p:sp>
      <p:sp>
        <p:nvSpPr>
          <p:cNvPr id="49155" name="Rectangle 3"/>
          <p:cNvSpPr>
            <a:spLocks noGrp="1" noChangeArrowheads="1"/>
          </p:cNvSpPr>
          <p:nvPr>
            <p:ph idx="4294967295"/>
          </p:nvPr>
        </p:nvSpPr>
        <p:spPr>
          <a:xfrm>
            <a:off x="250581" y="1196975"/>
            <a:ext cx="8497765" cy="5184775"/>
          </a:xfrm>
        </p:spPr>
        <p:txBody>
          <a:bodyPr/>
          <a:lstStyle/>
          <a:p>
            <a:pPr>
              <a:defRPr/>
            </a:pPr>
            <a:r>
              <a:rPr lang="zh-CN" altLang="en-US" b="1">
                <a:latin typeface="宋体" panose="02010600030101010101" pitchFamily="2" charset="-122"/>
              </a:rPr>
              <a:t>在记录编码的首尾各加一个</a:t>
            </a:r>
            <a:r>
              <a:rPr lang="en-US" b="1">
                <a:latin typeface="宋体" panose="02010600030101010101" pitchFamily="2" charset="-122"/>
              </a:rPr>
              <a:t>10</a:t>
            </a:r>
            <a:r>
              <a:rPr lang="zh-CN" altLang="en-US" b="1">
                <a:latin typeface="宋体" panose="02010600030101010101" pitchFamily="2" charset="-122"/>
              </a:rPr>
              <a:t>，依次成对提取编码，即序对，同样序对累加。（可以计算机处理）</a:t>
            </a:r>
            <a:endParaRPr lang="zh-CN" altLang="en-US" b="1">
              <a:latin typeface="宋体" panose="02010600030101010101" pitchFamily="2" charset="-122"/>
            </a:endParaRPr>
          </a:p>
          <a:p>
            <a:pPr>
              <a:defRPr/>
            </a:pPr>
            <a:r>
              <a:rPr lang="zh-CN" altLang="en-US" b="1">
                <a:latin typeface="宋体" panose="02010600030101010101" pitchFamily="2" charset="-122"/>
              </a:rPr>
              <a:t>每次提取的一对编码以左边的编码为行号，右边的编码为列号，在矩阵的相应单元格中填写一个记数标记。</a:t>
            </a:r>
            <a:endParaRPr lang="zh-CN" altLang="en-US" sz="2800" b="1">
              <a:latin typeface="宋体" panose="02010600030101010101" pitchFamily="2" charset="-122"/>
            </a:endParaRPr>
          </a:p>
          <a:p>
            <a:pPr algn="just">
              <a:buFont typeface="Wingdings" panose="05000000000000000000" pitchFamily="2" charset="2"/>
              <a:buNone/>
              <a:defRPr/>
            </a:pPr>
            <a:r>
              <a:rPr lang="zh-CN" altLang="en-US" sz="2800" b="1"/>
              <a:t>   （</a:t>
            </a:r>
            <a:r>
              <a:rPr lang="en-US" sz="2800" b="1">
                <a:cs typeface="Arial" panose="020B0604020202020204" pitchFamily="34" charset="0"/>
              </a:rPr>
              <a:t>10</a:t>
            </a:r>
            <a:r>
              <a:rPr lang="zh-CN" altLang="en-US" sz="2800" b="1"/>
              <a:t>）</a:t>
            </a:r>
            <a:r>
              <a:rPr lang="en-US" sz="2800" b="1">
                <a:cs typeface="Arial" panose="020B0604020202020204" pitchFamily="34" charset="0"/>
              </a:rPr>
              <a:t>6  10  5  1  4  8   8  2  3  6   4  8  9   7 </a:t>
            </a:r>
            <a:r>
              <a:rPr lang="zh-CN" altLang="en-US" sz="2800" b="1"/>
              <a:t>（</a:t>
            </a:r>
            <a:r>
              <a:rPr lang="en-US" sz="2800" b="1">
                <a:cs typeface="Arial" panose="020B0604020202020204" pitchFamily="34" charset="0"/>
              </a:rPr>
              <a:t>10</a:t>
            </a:r>
            <a:r>
              <a:rPr lang="zh-CN" altLang="en-US" sz="2800" b="1"/>
              <a:t>）</a:t>
            </a:r>
            <a:endParaRPr lang="zh-CN" altLang="en-US" sz="2800" b="1"/>
          </a:p>
          <a:p>
            <a:pPr algn="just">
              <a:buFont typeface="Wingdings" panose="05000000000000000000" pitchFamily="2" charset="2"/>
              <a:buNone/>
              <a:defRPr/>
            </a:pPr>
            <a:endParaRPr lang="en-US" sz="2800" b="1"/>
          </a:p>
          <a:p>
            <a:pPr algn="just">
              <a:buFont typeface="Wingdings" panose="05000000000000000000" pitchFamily="2" charset="2"/>
              <a:buNone/>
              <a:defRPr/>
            </a:pPr>
            <a:r>
              <a:rPr lang="zh-CN" altLang="en-US" sz="2800" b="1"/>
              <a:t>序对：</a:t>
            </a:r>
            <a:r>
              <a:rPr lang="en-US" sz="2800" b="1"/>
              <a:t>10,6   6,10  10,5  5,1  1,4  4,8  8,8  8,2  2,3  3,6  6,4  4,8  8,9  9,7  7,10  </a:t>
            </a:r>
            <a:endParaRPr lang="en-US" b="1"/>
          </a:p>
        </p:txBody>
      </p:sp>
      <p:grpSp>
        <p:nvGrpSpPr>
          <p:cNvPr id="2" name="Group 4"/>
          <p:cNvGrpSpPr/>
          <p:nvPr/>
        </p:nvGrpSpPr>
        <p:grpSpPr bwMode="auto">
          <a:xfrm>
            <a:off x="1186962" y="4868863"/>
            <a:ext cx="6913685" cy="373062"/>
            <a:chOff x="0" y="0"/>
            <a:chExt cx="4372" cy="235"/>
          </a:xfrm>
        </p:grpSpPr>
        <p:sp>
          <p:nvSpPr>
            <p:cNvPr id="49157" name="Freeform 15"/>
            <p:cNvSpPr/>
            <p:nvPr/>
          </p:nvSpPr>
          <p:spPr bwMode="auto">
            <a:xfrm>
              <a:off x="882" y="0"/>
              <a:ext cx="2914" cy="224"/>
            </a:xfrm>
            <a:custGeom>
              <a:avLst/>
              <a:gdLst>
                <a:gd name="T0" fmla="*/ 0 w 2914"/>
                <a:gd name="T1" fmla="*/ 355600 h 224"/>
                <a:gd name="T2" fmla="*/ 206375 w 2914"/>
                <a:gd name="T3" fmla="*/ 23812 h 224"/>
                <a:gd name="T4" fmla="*/ 434975 w 2914"/>
                <a:gd name="T5" fmla="*/ 328613 h 224"/>
                <a:gd name="T6" fmla="*/ 663575 w 2914"/>
                <a:gd name="T7" fmla="*/ 23812 h 224"/>
                <a:gd name="T8" fmla="*/ 815975 w 2914"/>
                <a:gd name="T9" fmla="*/ 328613 h 224"/>
                <a:gd name="T10" fmla="*/ 1044575 w 2914"/>
                <a:gd name="T11" fmla="*/ 23812 h 224"/>
                <a:gd name="T12" fmla="*/ 1196975 w 2914"/>
                <a:gd name="T13" fmla="*/ 328613 h 224"/>
                <a:gd name="T14" fmla="*/ 1425575 w 2914"/>
                <a:gd name="T15" fmla="*/ 23812 h 224"/>
                <a:gd name="T16" fmla="*/ 1641475 w 2914"/>
                <a:gd name="T17" fmla="*/ 317500 h 224"/>
                <a:gd name="T18" fmla="*/ 1882775 w 2914"/>
                <a:gd name="T19" fmla="*/ 23812 h 224"/>
                <a:gd name="T20" fmla="*/ 2108200 w 2914"/>
                <a:gd name="T21" fmla="*/ 317500 h 224"/>
                <a:gd name="T22" fmla="*/ 2312988 w 2914"/>
                <a:gd name="T23" fmla="*/ 19050 h 224"/>
                <a:gd name="T24" fmla="*/ 2492374 w 2914"/>
                <a:gd name="T25" fmla="*/ 328613 h 224"/>
                <a:gd name="T26" fmla="*/ 2720974 w 2914"/>
                <a:gd name="T27" fmla="*/ 23812 h 224"/>
                <a:gd name="T28" fmla="*/ 2873374 w 2914"/>
                <a:gd name="T29" fmla="*/ 328613 h 224"/>
                <a:gd name="T30" fmla="*/ 3116262 w 2914"/>
                <a:gd name="T31" fmla="*/ 0 h 224"/>
                <a:gd name="T32" fmla="*/ 3330574 w 2914"/>
                <a:gd name="T33" fmla="*/ 328613 h 224"/>
                <a:gd name="T34" fmla="*/ 3559174 w 2914"/>
                <a:gd name="T35" fmla="*/ 23812 h 224"/>
                <a:gd name="T36" fmla="*/ 3787774 w 2914"/>
                <a:gd name="T37" fmla="*/ 328613 h 224"/>
                <a:gd name="T38" fmla="*/ 4016374 w 2914"/>
                <a:gd name="T39" fmla="*/ 23812 h 224"/>
                <a:gd name="T40" fmla="*/ 4244973 w 2914"/>
                <a:gd name="T41" fmla="*/ 328613 h 224"/>
                <a:gd name="T42" fmla="*/ 4397373 w 2914"/>
                <a:gd name="T43" fmla="*/ 23812 h 224"/>
                <a:gd name="T44" fmla="*/ 4625972 w 2914"/>
                <a:gd name="T45" fmla="*/ 328613 h 2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14"/>
                <a:gd name="T70" fmla="*/ 0 h 224"/>
                <a:gd name="T71" fmla="*/ 2914 w 2914"/>
                <a:gd name="T72" fmla="*/ 224 h 2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14" h="224">
                  <a:moveTo>
                    <a:pt x="0" y="224"/>
                  </a:moveTo>
                  <a:cubicBezTo>
                    <a:pt x="20" y="189"/>
                    <a:pt x="84" y="18"/>
                    <a:pt x="130" y="15"/>
                  </a:cubicBezTo>
                  <a:cubicBezTo>
                    <a:pt x="176" y="12"/>
                    <a:pt x="226" y="207"/>
                    <a:pt x="274" y="207"/>
                  </a:cubicBezTo>
                  <a:cubicBezTo>
                    <a:pt x="322" y="207"/>
                    <a:pt x="378" y="15"/>
                    <a:pt x="418" y="15"/>
                  </a:cubicBezTo>
                  <a:cubicBezTo>
                    <a:pt x="458" y="15"/>
                    <a:pt x="474" y="207"/>
                    <a:pt x="514" y="207"/>
                  </a:cubicBezTo>
                  <a:cubicBezTo>
                    <a:pt x="554" y="207"/>
                    <a:pt x="618" y="15"/>
                    <a:pt x="658" y="15"/>
                  </a:cubicBezTo>
                  <a:cubicBezTo>
                    <a:pt x="698" y="15"/>
                    <a:pt x="714" y="207"/>
                    <a:pt x="754" y="207"/>
                  </a:cubicBezTo>
                  <a:cubicBezTo>
                    <a:pt x="794" y="207"/>
                    <a:pt x="851" y="16"/>
                    <a:pt x="898" y="15"/>
                  </a:cubicBezTo>
                  <a:cubicBezTo>
                    <a:pt x="945" y="14"/>
                    <a:pt x="986" y="200"/>
                    <a:pt x="1034" y="200"/>
                  </a:cubicBezTo>
                  <a:cubicBezTo>
                    <a:pt x="1082" y="200"/>
                    <a:pt x="1137" y="15"/>
                    <a:pt x="1186" y="15"/>
                  </a:cubicBezTo>
                  <a:cubicBezTo>
                    <a:pt x="1235" y="15"/>
                    <a:pt x="1283" y="200"/>
                    <a:pt x="1328" y="200"/>
                  </a:cubicBezTo>
                  <a:cubicBezTo>
                    <a:pt x="1373" y="200"/>
                    <a:pt x="1417" y="11"/>
                    <a:pt x="1457" y="12"/>
                  </a:cubicBezTo>
                  <a:cubicBezTo>
                    <a:pt x="1497" y="13"/>
                    <a:pt x="1527" y="207"/>
                    <a:pt x="1570" y="207"/>
                  </a:cubicBezTo>
                  <a:cubicBezTo>
                    <a:pt x="1613" y="207"/>
                    <a:pt x="1674" y="15"/>
                    <a:pt x="1714" y="15"/>
                  </a:cubicBezTo>
                  <a:cubicBezTo>
                    <a:pt x="1754" y="15"/>
                    <a:pt x="1769" y="209"/>
                    <a:pt x="1810" y="207"/>
                  </a:cubicBezTo>
                  <a:cubicBezTo>
                    <a:pt x="1851" y="205"/>
                    <a:pt x="1915" y="0"/>
                    <a:pt x="1963" y="0"/>
                  </a:cubicBezTo>
                  <a:cubicBezTo>
                    <a:pt x="2011" y="0"/>
                    <a:pt x="2052" y="205"/>
                    <a:pt x="2098" y="207"/>
                  </a:cubicBezTo>
                  <a:cubicBezTo>
                    <a:pt x="2144" y="209"/>
                    <a:pt x="2194" y="15"/>
                    <a:pt x="2242" y="15"/>
                  </a:cubicBezTo>
                  <a:cubicBezTo>
                    <a:pt x="2290" y="15"/>
                    <a:pt x="2338" y="207"/>
                    <a:pt x="2386" y="207"/>
                  </a:cubicBezTo>
                  <a:cubicBezTo>
                    <a:pt x="2434" y="207"/>
                    <a:pt x="2482" y="15"/>
                    <a:pt x="2530" y="15"/>
                  </a:cubicBezTo>
                  <a:cubicBezTo>
                    <a:pt x="2578" y="15"/>
                    <a:pt x="2634" y="207"/>
                    <a:pt x="2674" y="207"/>
                  </a:cubicBezTo>
                  <a:cubicBezTo>
                    <a:pt x="2714" y="207"/>
                    <a:pt x="2730" y="15"/>
                    <a:pt x="2770" y="15"/>
                  </a:cubicBezTo>
                  <a:cubicBezTo>
                    <a:pt x="2810" y="15"/>
                    <a:pt x="2890" y="175"/>
                    <a:pt x="2914" y="207"/>
                  </a:cubicBezTo>
                </a:path>
              </a:pathLst>
            </a:custGeom>
            <a:noFill/>
            <a:ln w="9525">
              <a:solidFill>
                <a:schemeClr val="tx1"/>
              </a:solidFill>
              <a:miter lim="800000"/>
            </a:ln>
          </p:spPr>
          <p:txBody>
            <a:bodyPr wrap="none"/>
            <a:lstStyle/>
            <a:p>
              <a:pPr eaLnBrk="0" hangingPunct="0"/>
              <a:endParaRPr lang="zh-CN" altLang="en-US" sz="2400">
                <a:latin typeface="Tahoma" panose="020B0604030504040204" pitchFamily="34" charset="0"/>
              </a:endParaRPr>
            </a:p>
          </p:txBody>
        </p:sp>
        <p:sp>
          <p:nvSpPr>
            <p:cNvPr id="49158" name="Freeform 17"/>
            <p:cNvSpPr/>
            <p:nvPr/>
          </p:nvSpPr>
          <p:spPr bwMode="auto">
            <a:xfrm>
              <a:off x="0" y="11"/>
              <a:ext cx="882" cy="224"/>
            </a:xfrm>
            <a:custGeom>
              <a:avLst/>
              <a:gdLst>
                <a:gd name="T0" fmla="*/ 0 w 882"/>
                <a:gd name="T1" fmla="*/ 1588 h 224"/>
                <a:gd name="T2" fmla="*/ 336550 w 882"/>
                <a:gd name="T3" fmla="*/ 355600 h 224"/>
                <a:gd name="T4" fmla="*/ 615950 w 882"/>
                <a:gd name="T5" fmla="*/ 6350 h 224"/>
                <a:gd name="T6" fmla="*/ 839788 w 882"/>
                <a:gd name="T7" fmla="*/ 338138 h 224"/>
                <a:gd name="T8" fmla="*/ 1149350 w 882"/>
                <a:gd name="T9" fmla="*/ 6350 h 224"/>
                <a:gd name="T10" fmla="*/ 1400175 w 882"/>
                <a:gd name="T11" fmla="*/ 300038 h 224"/>
                <a:gd name="T12" fmla="*/ 0 60000 65536"/>
                <a:gd name="T13" fmla="*/ 0 60000 65536"/>
                <a:gd name="T14" fmla="*/ 0 60000 65536"/>
                <a:gd name="T15" fmla="*/ 0 60000 65536"/>
                <a:gd name="T16" fmla="*/ 0 60000 65536"/>
                <a:gd name="T17" fmla="*/ 0 60000 65536"/>
                <a:gd name="T18" fmla="*/ 0 w 882"/>
                <a:gd name="T19" fmla="*/ 0 h 224"/>
                <a:gd name="T20" fmla="*/ 882 w 882"/>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882" h="224">
                  <a:moveTo>
                    <a:pt x="0" y="1"/>
                  </a:moveTo>
                  <a:cubicBezTo>
                    <a:pt x="35" y="38"/>
                    <a:pt x="147" y="224"/>
                    <a:pt x="212" y="224"/>
                  </a:cubicBezTo>
                  <a:cubicBezTo>
                    <a:pt x="277" y="224"/>
                    <a:pt x="335" y="6"/>
                    <a:pt x="388" y="4"/>
                  </a:cubicBezTo>
                  <a:cubicBezTo>
                    <a:pt x="441" y="2"/>
                    <a:pt x="473" y="213"/>
                    <a:pt x="529" y="213"/>
                  </a:cubicBezTo>
                  <a:cubicBezTo>
                    <a:pt x="585" y="213"/>
                    <a:pt x="665" y="8"/>
                    <a:pt x="724" y="4"/>
                  </a:cubicBezTo>
                  <a:cubicBezTo>
                    <a:pt x="783" y="0"/>
                    <a:pt x="849" y="150"/>
                    <a:pt x="882" y="189"/>
                  </a:cubicBezTo>
                </a:path>
              </a:pathLst>
            </a:custGeom>
            <a:noFill/>
            <a:ln w="9525">
              <a:solidFill>
                <a:schemeClr val="tx1"/>
              </a:solidFill>
              <a:miter lim="800000"/>
            </a:ln>
          </p:spPr>
          <p:txBody>
            <a:bodyPr wrap="none"/>
            <a:lstStyle/>
            <a:p>
              <a:pPr eaLnBrk="0" hangingPunct="0"/>
              <a:endParaRPr lang="zh-CN" altLang="en-US" sz="2400">
                <a:latin typeface="Tahoma" panose="020B0604030504040204" pitchFamily="34" charset="0"/>
              </a:endParaRPr>
            </a:p>
          </p:txBody>
        </p:sp>
        <p:sp>
          <p:nvSpPr>
            <p:cNvPr id="49159" name="Freeform 18"/>
            <p:cNvSpPr/>
            <p:nvPr/>
          </p:nvSpPr>
          <p:spPr bwMode="auto">
            <a:xfrm>
              <a:off x="3796" y="14"/>
              <a:ext cx="576" cy="198"/>
            </a:xfrm>
            <a:custGeom>
              <a:avLst/>
              <a:gdLst>
                <a:gd name="T0" fmla="*/ 0 w 576"/>
                <a:gd name="T1" fmla="*/ 306388 h 198"/>
                <a:gd name="T2" fmla="*/ 228600 w 576"/>
                <a:gd name="T3" fmla="*/ 1588 h 198"/>
                <a:gd name="T4" fmla="*/ 579437 w 576"/>
                <a:gd name="T5" fmla="*/ 314325 h 198"/>
                <a:gd name="T6" fmla="*/ 914400 w 576"/>
                <a:gd name="T7" fmla="*/ 1588 h 198"/>
                <a:gd name="T8" fmla="*/ 0 60000 65536"/>
                <a:gd name="T9" fmla="*/ 0 60000 65536"/>
                <a:gd name="T10" fmla="*/ 0 60000 65536"/>
                <a:gd name="T11" fmla="*/ 0 60000 65536"/>
                <a:gd name="T12" fmla="*/ 0 w 576"/>
                <a:gd name="T13" fmla="*/ 0 h 198"/>
                <a:gd name="T14" fmla="*/ 576 w 576"/>
                <a:gd name="T15" fmla="*/ 198 h 198"/>
              </a:gdLst>
              <a:ahLst/>
              <a:cxnLst>
                <a:cxn ang="T8">
                  <a:pos x="T0" y="T1"/>
                </a:cxn>
                <a:cxn ang="T9">
                  <a:pos x="T2" y="T3"/>
                </a:cxn>
                <a:cxn ang="T10">
                  <a:pos x="T4" y="T5"/>
                </a:cxn>
                <a:cxn ang="T11">
                  <a:pos x="T6" y="T7"/>
                </a:cxn>
              </a:cxnLst>
              <a:rect l="T12" t="T13" r="T14" b="T15"/>
              <a:pathLst>
                <a:path w="576" h="198">
                  <a:moveTo>
                    <a:pt x="0" y="193"/>
                  </a:moveTo>
                  <a:cubicBezTo>
                    <a:pt x="48" y="97"/>
                    <a:pt x="83" y="0"/>
                    <a:pt x="144" y="1"/>
                  </a:cubicBezTo>
                  <a:cubicBezTo>
                    <a:pt x="205" y="2"/>
                    <a:pt x="293" y="198"/>
                    <a:pt x="365" y="198"/>
                  </a:cubicBezTo>
                  <a:cubicBezTo>
                    <a:pt x="437" y="198"/>
                    <a:pt x="532" y="42"/>
                    <a:pt x="576" y="1"/>
                  </a:cubicBezTo>
                </a:path>
              </a:pathLst>
            </a:custGeom>
            <a:noFill/>
            <a:ln w="9525">
              <a:solidFill>
                <a:schemeClr val="tx1"/>
              </a:solidFill>
              <a:miter lim="800000"/>
            </a:ln>
          </p:spPr>
          <p:txBody>
            <a:bodyPr wrap="none"/>
            <a:lstStyle/>
            <a:p>
              <a:pPr eaLnBrk="0" hangingPunct="0"/>
              <a:endParaRPr lang="zh-CN" altLang="en-US" sz="2400">
                <a:latin typeface="Tahoma" panose="020B0604030504040204" pitchFamily="34" charset="0"/>
              </a:endParaRPr>
            </a:p>
          </p:txBody>
        </p:sp>
      </p:grpSp>
    </p:spTree>
  </p:cSld>
  <p:clrMapOvr>
    <a:masterClrMapping/>
  </p:clrMapOvr>
  <p:transition>
    <p:rand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178" name="Group 2"/>
          <p:cNvGraphicFramePr>
            <a:graphicFrameLocks noGrp="1"/>
          </p:cNvGraphicFramePr>
          <p:nvPr>
            <p:ph idx="4294967295"/>
          </p:nvPr>
        </p:nvGraphicFramePr>
        <p:xfrm>
          <a:off x="468923" y="981076"/>
          <a:ext cx="5183067" cy="4759325"/>
        </p:xfrm>
        <a:graphic>
          <a:graphicData uri="http://schemas.openxmlformats.org/drawingml/2006/table">
            <a:tbl>
              <a:tblPr/>
              <a:tblGrid>
                <a:gridCol w="534866"/>
                <a:gridCol w="411773"/>
                <a:gridCol w="410308"/>
                <a:gridCol w="411774"/>
                <a:gridCol w="411773"/>
                <a:gridCol w="413238"/>
                <a:gridCol w="410308"/>
                <a:gridCol w="413238"/>
                <a:gridCol w="410308"/>
                <a:gridCol w="413238"/>
                <a:gridCol w="411774"/>
                <a:gridCol w="530469"/>
              </a:tblGrid>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a:t>
                      </a:r>
                      <a:endPar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计</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4</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 |</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计</a:t>
                      </a:r>
                      <a:endPara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15</a:t>
                      </a:r>
                      <a:endParaRPr kumimoji="0" lang="en-US"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r>
            </a:tbl>
          </a:graphicData>
        </a:graphic>
      </p:graphicFrame>
      <p:sp>
        <p:nvSpPr>
          <p:cNvPr id="50349" name="Rectangle 2"/>
          <p:cNvSpPr>
            <a:spLocks noGrp="1" noChangeArrowheads="1"/>
          </p:cNvSpPr>
          <p:nvPr>
            <p:ph type="title" idx="4294967295"/>
          </p:nvPr>
        </p:nvSpPr>
        <p:spPr>
          <a:xfrm>
            <a:off x="827943" y="333376"/>
            <a:ext cx="7776796" cy="576263"/>
          </a:xfrm>
        </p:spPr>
        <p:txBody>
          <a:bodyPr anchor="b" anchorCtr="0"/>
          <a:lstStyle/>
          <a:p>
            <a:pPr>
              <a:defRPr/>
            </a:pPr>
            <a:r>
              <a:rPr lang="zh-CN" sz="4000" b="1">
                <a:solidFill>
                  <a:srgbClr val="990000"/>
                </a:solidFill>
                <a:ea typeface="仿宋_GB2312" panose="02010609030101010101" pitchFamily="49" charset="-122"/>
              </a:rPr>
              <a:t>填写并分析互动分析矩阵</a:t>
            </a:r>
            <a:endParaRPr lang="zh-CN" sz="4000" b="1">
              <a:solidFill>
                <a:srgbClr val="990000"/>
              </a:solidFill>
              <a:ea typeface="仿宋_GB2312" panose="02010609030101010101" pitchFamily="49" charset="-122"/>
            </a:endParaRPr>
          </a:p>
        </p:txBody>
      </p:sp>
      <p:sp>
        <p:nvSpPr>
          <p:cNvPr id="50350" name="Text Box 174"/>
          <p:cNvSpPr txBox="1">
            <a:spLocks noChangeArrowheads="1"/>
          </p:cNvSpPr>
          <p:nvPr/>
        </p:nvSpPr>
        <p:spPr bwMode="auto">
          <a:xfrm>
            <a:off x="5797062" y="908050"/>
            <a:ext cx="3023089" cy="4154984"/>
          </a:xfrm>
          <a:prstGeom prst="rect">
            <a:avLst/>
          </a:prstGeom>
          <a:noFill/>
          <a:ln w="9525">
            <a:noFill/>
            <a:miter lim="800000"/>
          </a:ln>
        </p:spPr>
        <p:txBody>
          <a:bodyPr>
            <a:spAutoFit/>
          </a:bodyPr>
          <a:lstStyle/>
          <a:p>
            <a:pPr eaLnBrk="0" hangingPunct="0">
              <a:buSzPct val="80000"/>
            </a:pPr>
            <a:r>
              <a:rPr lang="en-US" altLang="zh-CN" sz="2400" b="1">
                <a:solidFill>
                  <a:srgbClr val="FF0000"/>
                </a:solidFill>
              </a:rPr>
              <a:t>1.</a:t>
            </a:r>
            <a:r>
              <a:rPr lang="zh-CN" altLang="en-US" sz="2400" b="1">
                <a:solidFill>
                  <a:srgbClr val="FF0000"/>
                </a:solidFill>
              </a:rPr>
              <a:t>课堂结构</a:t>
            </a:r>
            <a:endParaRPr lang="zh-CN" altLang="en-US" sz="2400" b="1">
              <a:solidFill>
                <a:srgbClr val="FF0000"/>
              </a:solidFill>
            </a:endParaRPr>
          </a:p>
          <a:p>
            <a:pPr eaLnBrk="0" hangingPunct="0">
              <a:buSzPct val="80000"/>
            </a:pPr>
            <a:r>
              <a:rPr lang="zh-CN" altLang="en-US" sz="2400" b="1"/>
              <a:t>⑴教师语言比率</a:t>
            </a:r>
            <a:endParaRPr lang="zh-CN" altLang="en-US" sz="2400" b="1"/>
          </a:p>
          <a:p>
            <a:pPr eaLnBrk="0" hangingPunct="0">
              <a:buSzPct val="80000"/>
            </a:pPr>
            <a:r>
              <a:rPr lang="en-US" altLang="zh-CN" sz="2400" b="1"/>
              <a:t>=1-7</a:t>
            </a:r>
            <a:r>
              <a:rPr lang="zh-CN" altLang="en-US" sz="2400" b="1"/>
              <a:t>列次数</a:t>
            </a:r>
            <a:r>
              <a:rPr lang="en-US" altLang="zh-CN" sz="2400" b="1"/>
              <a:t>/</a:t>
            </a:r>
            <a:r>
              <a:rPr lang="zh-CN" altLang="en-US" sz="2400" b="1"/>
              <a:t>总次数</a:t>
            </a:r>
            <a:endParaRPr lang="zh-CN" altLang="en-US" sz="2400" b="1"/>
          </a:p>
          <a:p>
            <a:pPr eaLnBrk="0" hangingPunct="0">
              <a:buSzPct val="80000"/>
            </a:pPr>
            <a:r>
              <a:rPr lang="en-US" altLang="zh-CN" sz="2400" b="1"/>
              <a:t>=9/15=60%</a:t>
            </a:r>
            <a:endParaRPr lang="en-US" altLang="zh-CN" sz="2400" b="1"/>
          </a:p>
          <a:p>
            <a:pPr eaLnBrk="0" hangingPunct="0">
              <a:buSzPct val="80000"/>
            </a:pPr>
            <a:r>
              <a:rPr lang="zh-CN" altLang="en-US" sz="2400" b="1"/>
              <a:t>⑵学生语言比率</a:t>
            </a:r>
            <a:endParaRPr lang="zh-CN" altLang="en-US" sz="2400" b="1"/>
          </a:p>
          <a:p>
            <a:pPr eaLnBrk="0" hangingPunct="0">
              <a:buSzPct val="80000"/>
            </a:pPr>
            <a:r>
              <a:rPr lang="zh-CN" altLang="en-US" sz="2400" b="1"/>
              <a:t>（学生参与率）</a:t>
            </a:r>
            <a:endParaRPr lang="zh-CN" altLang="en-US" sz="2400" b="1"/>
          </a:p>
          <a:p>
            <a:pPr eaLnBrk="0" hangingPunct="0">
              <a:buSzPct val="80000"/>
            </a:pPr>
            <a:r>
              <a:rPr lang="en-US" altLang="zh-CN" sz="2400" b="1"/>
              <a:t>=8-9</a:t>
            </a:r>
            <a:r>
              <a:rPr lang="zh-CN" altLang="en-US" sz="2400" b="1"/>
              <a:t>列次数</a:t>
            </a:r>
            <a:r>
              <a:rPr lang="en-US" altLang="zh-CN" sz="2400" b="1"/>
              <a:t>/</a:t>
            </a:r>
            <a:r>
              <a:rPr lang="zh-CN" altLang="en-US" sz="2400" b="1"/>
              <a:t>总次数</a:t>
            </a:r>
            <a:r>
              <a:rPr lang="en-US" altLang="zh-CN" sz="2400" b="1"/>
              <a:t>=4/15=27%</a:t>
            </a:r>
            <a:endParaRPr lang="en-US" altLang="zh-CN" sz="2400" b="1"/>
          </a:p>
          <a:p>
            <a:pPr eaLnBrk="0" hangingPunct="0">
              <a:buSzPct val="80000"/>
            </a:pPr>
            <a:r>
              <a:rPr lang="zh-CN" altLang="en-US" sz="2400" b="1"/>
              <a:t>课堂沉寂比率</a:t>
            </a:r>
            <a:endParaRPr lang="zh-CN" altLang="en-US" sz="2400" b="1"/>
          </a:p>
          <a:p>
            <a:pPr eaLnBrk="0" hangingPunct="0">
              <a:buSzPct val="80000"/>
            </a:pPr>
            <a:r>
              <a:rPr lang="en-US" altLang="zh-CN" sz="2400" b="1"/>
              <a:t>=</a:t>
            </a:r>
            <a:r>
              <a:rPr lang="zh-CN" altLang="en-US" sz="2400" b="1"/>
              <a:t>第</a:t>
            </a:r>
            <a:r>
              <a:rPr lang="en-US" altLang="zh-CN" sz="2400" b="1"/>
              <a:t>10</a:t>
            </a:r>
            <a:r>
              <a:rPr lang="zh-CN" altLang="en-US" sz="2400" b="1"/>
              <a:t>列次数</a:t>
            </a:r>
            <a:r>
              <a:rPr lang="en-US" altLang="zh-CN" sz="2400" b="1"/>
              <a:t>/</a:t>
            </a:r>
            <a:r>
              <a:rPr lang="zh-CN" altLang="en-US" sz="2400" b="1"/>
              <a:t>总次数</a:t>
            </a:r>
            <a:endParaRPr lang="zh-CN" altLang="en-US" sz="2400" b="1"/>
          </a:p>
          <a:p>
            <a:pPr eaLnBrk="0" hangingPunct="0">
              <a:buSzPct val="80000"/>
            </a:pPr>
            <a:r>
              <a:rPr lang="en-US" altLang="zh-CN" sz="2400" b="1"/>
              <a:t>=2/15=13%</a:t>
            </a:r>
            <a:endParaRPr lang="en-US" altLang="zh-CN" sz="2400" b="1"/>
          </a:p>
        </p:txBody>
      </p:sp>
      <p:sp>
        <p:nvSpPr>
          <p:cNvPr id="50351" name="Text Box 175"/>
          <p:cNvSpPr txBox="1">
            <a:spLocks noChangeArrowheads="1"/>
          </p:cNvSpPr>
          <p:nvPr/>
        </p:nvSpPr>
        <p:spPr bwMode="auto">
          <a:xfrm>
            <a:off x="457200" y="5486400"/>
            <a:ext cx="8229600" cy="1200329"/>
          </a:xfrm>
          <a:prstGeom prst="rect">
            <a:avLst/>
          </a:prstGeom>
          <a:noFill/>
          <a:ln w="9525">
            <a:noFill/>
            <a:miter lim="800000"/>
          </a:ln>
        </p:spPr>
        <p:txBody>
          <a:bodyPr>
            <a:spAutoFit/>
          </a:bodyPr>
          <a:lstStyle/>
          <a:p>
            <a:pPr eaLnBrk="0" hangingPunct="0">
              <a:buSzPct val="80000"/>
            </a:pPr>
            <a:r>
              <a:rPr lang="zh-CN" altLang="en-US" sz="2400" b="1"/>
              <a:t>						</a:t>
            </a:r>
            <a:r>
              <a:rPr lang="en-US" altLang="zh-CN" sz="2400" b="1">
                <a:solidFill>
                  <a:srgbClr val="FF0000"/>
                </a:solidFill>
              </a:rPr>
              <a:t>2.</a:t>
            </a:r>
            <a:r>
              <a:rPr lang="zh-CN" altLang="en-US" sz="2400" b="1">
                <a:solidFill>
                  <a:srgbClr val="FF0000"/>
                </a:solidFill>
              </a:rPr>
              <a:t>教师倾向</a:t>
            </a:r>
            <a:endParaRPr lang="zh-CN" altLang="en-US" sz="2400" b="1">
              <a:solidFill>
                <a:srgbClr val="FF0000"/>
              </a:solidFill>
            </a:endParaRPr>
          </a:p>
          <a:p>
            <a:pPr eaLnBrk="0" hangingPunct="0">
              <a:buSzPct val="80000"/>
            </a:pPr>
            <a:r>
              <a:rPr lang="zh-CN" altLang="en-US" sz="2400" b="1"/>
              <a:t>间接影响与直接影响比例</a:t>
            </a:r>
            <a:r>
              <a:rPr lang="en-US" altLang="zh-CN" sz="2400" b="1"/>
              <a:t>=1-4</a:t>
            </a:r>
            <a:r>
              <a:rPr lang="zh-CN" altLang="en-US" sz="2400" b="1"/>
              <a:t>列次数</a:t>
            </a:r>
            <a:r>
              <a:rPr lang="en-US" altLang="zh-CN" sz="2400" b="1"/>
              <a:t>/5-7</a:t>
            </a:r>
            <a:r>
              <a:rPr lang="zh-CN" altLang="en-US" sz="2400" b="1"/>
              <a:t>列次数</a:t>
            </a:r>
            <a:r>
              <a:rPr lang="en-US" altLang="zh-CN" sz="2400" b="1"/>
              <a:t>=5/4=125%</a:t>
            </a:r>
            <a:endParaRPr lang="en-US" altLang="zh-CN" sz="2400" b="1"/>
          </a:p>
          <a:p>
            <a:pPr eaLnBrk="0" hangingPunct="0">
              <a:buSzPct val="80000"/>
            </a:pPr>
            <a:r>
              <a:rPr lang="zh-CN" altLang="en-US" sz="2400" b="1"/>
              <a:t>积极影响与消极影响比例</a:t>
            </a:r>
            <a:r>
              <a:rPr lang="en-US" altLang="zh-CN" sz="2400" b="1"/>
              <a:t>=1-3</a:t>
            </a:r>
            <a:r>
              <a:rPr lang="zh-CN" altLang="en-US" sz="2400" b="1"/>
              <a:t>列次数</a:t>
            </a:r>
            <a:r>
              <a:rPr lang="en-US" altLang="zh-CN" sz="2400" b="1"/>
              <a:t>/6-7</a:t>
            </a:r>
            <a:r>
              <a:rPr lang="zh-CN" altLang="en-US" sz="2400" b="1"/>
              <a:t>列次数</a:t>
            </a:r>
            <a:r>
              <a:rPr lang="en-US" altLang="zh-CN" sz="2400" b="1"/>
              <a:t>=3/3=100%</a:t>
            </a:r>
            <a:endParaRPr lang="en-US" altLang="zh-CN" sz="2400" b="1">
              <a:latin typeface="Times New Roman" panose="02020603050405020304" pitchFamily="18" charset="0"/>
            </a:endParaRP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5735" y="274638"/>
            <a:ext cx="8232531" cy="868362"/>
          </a:xfrm>
        </p:spPr>
        <p:txBody>
          <a:bodyPr/>
          <a:lstStyle/>
          <a:p>
            <a:pPr eaLnBrk="1" hangingPunct="1">
              <a:defRPr/>
            </a:pPr>
            <a:r>
              <a:rPr lang="zh-CN" altLang="en-US" dirty="0" smtClean="0"/>
              <a:t>教育科研与教研的联系 </a:t>
            </a:r>
            <a:endParaRPr lang="zh-CN" altLang="en-US" dirty="0" smtClean="0"/>
          </a:p>
        </p:txBody>
      </p:sp>
      <p:sp>
        <p:nvSpPr>
          <p:cNvPr id="3" name="内容占位符 2"/>
          <p:cNvSpPr>
            <a:spLocks noGrp="1"/>
          </p:cNvSpPr>
          <p:nvPr>
            <p:ph idx="1"/>
          </p:nvPr>
        </p:nvSpPr>
        <p:spPr>
          <a:xfrm>
            <a:off x="483577" y="1285875"/>
            <a:ext cx="8232531" cy="5286375"/>
          </a:xfrm>
        </p:spPr>
        <p:txBody>
          <a:bodyPr>
            <a:normAutofit/>
          </a:bodyPr>
          <a:lstStyle/>
          <a:p>
            <a:pPr eaLnBrk="1" hangingPunct="1">
              <a:defRPr/>
            </a:pPr>
            <a:r>
              <a:rPr lang="zh-CN" altLang="en-US" b="1" dirty="0" smtClean="0"/>
              <a:t>科研促教研。科研是高一层次的教研，研究教育教学规律，然后运用这一规律指导教育教学实践，来提高教育教学质量。 </a:t>
            </a:r>
            <a:endParaRPr lang="zh-CN" altLang="en-US" b="1" dirty="0" smtClean="0"/>
          </a:p>
          <a:p>
            <a:pPr eaLnBrk="1" hangingPunct="1">
              <a:defRPr/>
            </a:pPr>
            <a:r>
              <a:rPr lang="zh-CN" altLang="en-US" b="1" dirty="0" smtClean="0"/>
              <a:t>教研是科研的基础和前提。教研中出现的问题是科研选题的重要来源，教学实践是科研的源头活水。科研离开了教育教学实际，就会成为无源之水，无本之木。</a:t>
            </a:r>
            <a:endParaRPr lang="zh-CN" altLang="en-US" b="1" dirty="0" smtClean="0"/>
          </a:p>
          <a:p>
            <a:pPr eaLnBrk="1" hangingPunct="1">
              <a:defRPr/>
            </a:pPr>
            <a:r>
              <a:rPr lang="zh-CN" altLang="en-US" b="1" dirty="0" smtClean="0"/>
              <a:t>科研和教研都是基于教育教学中问题的研究 ，以解决实际问题，改进实际工作，提高教育教学质量</a:t>
            </a:r>
            <a:endParaRPr lang="zh-CN" altLang="en-US" b="1" dirty="0" smtClean="0"/>
          </a:p>
        </p:txBody>
      </p:sp>
      <p:sp>
        <p:nvSpPr>
          <p:cNvPr id="4" name="灯片编号占位符 3"/>
          <p:cNvSpPr>
            <a:spLocks noGrp="1"/>
          </p:cNvSpPr>
          <p:nvPr>
            <p:ph type="sldNum" sz="quarter" idx="12"/>
          </p:nvPr>
        </p:nvSpPr>
        <p:spPr/>
        <p:txBody>
          <a:bodyPr/>
          <a:lstStyle/>
          <a:p>
            <a:pPr>
              <a:defRPr/>
            </a:pPr>
            <a:fld id="{CFABFCBC-9EB5-4FBF-A800-B191C9BC3EEA}" type="slidenum">
              <a:rPr lang="en-US" altLang="zh-CN"/>
            </a:fld>
            <a:endParaRPr lang="en-US" altLang="zh-CN"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2" name="Group 2"/>
          <p:cNvGraphicFramePr>
            <a:graphicFrameLocks noGrp="1"/>
          </p:cNvGraphicFramePr>
          <p:nvPr>
            <p:ph idx="4294967295"/>
          </p:nvPr>
        </p:nvGraphicFramePr>
        <p:xfrm>
          <a:off x="756138" y="1052514"/>
          <a:ext cx="7803174" cy="5383213"/>
        </p:xfrm>
        <a:graphic>
          <a:graphicData uri="http://schemas.openxmlformats.org/drawingml/2006/table">
            <a:tbl>
              <a:tblPr/>
              <a:tblGrid>
                <a:gridCol w="754674"/>
                <a:gridCol w="608134"/>
                <a:gridCol w="609600"/>
                <a:gridCol w="609600"/>
                <a:gridCol w="609600"/>
                <a:gridCol w="609600"/>
                <a:gridCol w="609600"/>
                <a:gridCol w="628650"/>
                <a:gridCol w="590550"/>
                <a:gridCol w="616927"/>
                <a:gridCol w="602273"/>
                <a:gridCol w="953966"/>
              </a:tblGrid>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4</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合计</a:t>
                      </a:r>
                      <a:endParaRPr kumimoji="0" 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28575"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4</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14338">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a:t>
                      </a:r>
                      <a:endParaRPr kumimoji="0" 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r>
                        <a:rPr kumimoji="0" 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合计</a:t>
                      </a:r>
                      <a:endParaRPr kumimoji="0" lang="zh-CN"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28575"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8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84406" marR="84406" horzOverflow="overflow">
                    <a:lnL w="12700" cap="flat" cmpd="sng" algn="ctr">
                      <a:solidFill>
                        <a:schemeClr val="tx1"/>
                      </a:solidFill>
                      <a:prstDash val="solid"/>
                      <a:bevel/>
                      <a:headEnd type="none" w="med" len="med"/>
                      <a:tailEnd type="none" w="med" len="med"/>
                    </a:lnL>
                    <a:lnR w="28575"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28575" cap="flat" cmpd="sng" algn="ctr">
                      <a:solidFill>
                        <a:schemeClr val="tx1"/>
                      </a:solidFill>
                      <a:prstDash val="solid"/>
                      <a:bevel/>
                      <a:headEnd type="none" w="med" len="med"/>
                      <a:tailEnd type="none" w="med" len="med"/>
                    </a:lnB>
                    <a:lnTlToBr>
                      <a:noFill/>
                    </a:lnTlToBr>
                    <a:lnBlToTr>
                      <a:noFill/>
                    </a:lnBlToTr>
                    <a:noFill/>
                  </a:tcPr>
                </a:tc>
              </a:tr>
            </a:tbl>
          </a:graphicData>
        </a:graphic>
      </p:graphicFrame>
      <p:sp>
        <p:nvSpPr>
          <p:cNvPr id="51373" name="Line 181"/>
          <p:cNvSpPr>
            <a:spLocks noChangeShapeType="1"/>
          </p:cNvSpPr>
          <p:nvPr/>
        </p:nvSpPr>
        <p:spPr bwMode="auto">
          <a:xfrm flipV="1">
            <a:off x="1752600" y="990600"/>
            <a:ext cx="0" cy="76200"/>
          </a:xfrm>
          <a:prstGeom prst="line">
            <a:avLst/>
          </a:prstGeom>
          <a:noFill/>
          <a:ln w="9525">
            <a:solidFill>
              <a:schemeClr val="tx1"/>
            </a:solidFill>
            <a:round/>
          </a:ln>
        </p:spPr>
        <p:txBody>
          <a:bodyPr wrap="none"/>
          <a:lstStyle/>
          <a:p>
            <a:endParaRPr lang="zh-CN" altLang="en-US"/>
          </a:p>
        </p:txBody>
      </p:sp>
      <p:sp>
        <p:nvSpPr>
          <p:cNvPr id="51374" name="Line 182"/>
          <p:cNvSpPr>
            <a:spLocks noChangeShapeType="1"/>
          </p:cNvSpPr>
          <p:nvPr/>
        </p:nvSpPr>
        <p:spPr bwMode="auto">
          <a:xfrm flipV="1">
            <a:off x="1600200" y="1066800"/>
            <a:ext cx="76200" cy="0"/>
          </a:xfrm>
          <a:prstGeom prst="line">
            <a:avLst/>
          </a:prstGeom>
          <a:noFill/>
          <a:ln w="9525">
            <a:solidFill>
              <a:schemeClr val="tx1"/>
            </a:solidFill>
            <a:round/>
          </a:ln>
        </p:spPr>
        <p:txBody>
          <a:bodyPr wrap="none"/>
          <a:lstStyle/>
          <a:p>
            <a:endParaRPr lang="zh-CN" altLang="en-US"/>
          </a:p>
        </p:txBody>
      </p:sp>
      <p:sp>
        <p:nvSpPr>
          <p:cNvPr id="51375" name="Rectangle 183"/>
          <p:cNvSpPr>
            <a:spLocks noChangeArrowheads="1"/>
          </p:cNvSpPr>
          <p:nvPr/>
        </p:nvSpPr>
        <p:spPr bwMode="auto">
          <a:xfrm>
            <a:off x="4572000" y="4149725"/>
            <a:ext cx="1225062" cy="935038"/>
          </a:xfrm>
          <a:prstGeom prst="rect">
            <a:avLst/>
          </a:prstGeom>
          <a:solidFill>
            <a:schemeClr val="accent1">
              <a:alpha val="50195"/>
            </a:schemeClr>
          </a:solidFill>
          <a:ln w="9525">
            <a:solidFill>
              <a:schemeClr val="tx1"/>
            </a:solidFill>
            <a:miter lim="800000"/>
          </a:ln>
        </p:spPr>
        <p:txBody>
          <a:bodyPr wrap="none" anchor="ctr"/>
          <a:lstStyle/>
          <a:p>
            <a:pPr eaLnBrk="0" hangingPunct="0"/>
            <a:endParaRPr lang="zh-CN" altLang="en-US" sz="2400">
              <a:latin typeface="Tahoma" panose="020B0604030504040204" pitchFamily="34" charset="0"/>
            </a:endParaRPr>
          </a:p>
        </p:txBody>
      </p:sp>
      <p:sp>
        <p:nvSpPr>
          <p:cNvPr id="51376" name="Rectangle 184"/>
          <p:cNvSpPr>
            <a:spLocks noChangeArrowheads="1"/>
          </p:cNvSpPr>
          <p:nvPr/>
        </p:nvSpPr>
        <p:spPr bwMode="auto">
          <a:xfrm>
            <a:off x="1547446" y="1557338"/>
            <a:ext cx="1800958" cy="1223962"/>
          </a:xfrm>
          <a:prstGeom prst="rect">
            <a:avLst/>
          </a:prstGeom>
          <a:solidFill>
            <a:srgbClr val="FFCC99">
              <a:alpha val="50195"/>
            </a:srgbClr>
          </a:solidFill>
          <a:ln w="9525">
            <a:solidFill>
              <a:schemeClr val="tx1"/>
            </a:solidFill>
            <a:miter lim="800000"/>
          </a:ln>
        </p:spPr>
        <p:txBody>
          <a:bodyPr wrap="none" anchor="ctr"/>
          <a:lstStyle/>
          <a:p>
            <a:pPr eaLnBrk="0" hangingPunct="0"/>
            <a:endParaRPr lang="zh-CN" altLang="en-US" sz="2400">
              <a:latin typeface="Tahoma" panose="020B0604030504040204" pitchFamily="34" charset="0"/>
            </a:endParaRPr>
          </a:p>
        </p:txBody>
      </p:sp>
      <p:sp>
        <p:nvSpPr>
          <p:cNvPr id="51377" name="Line 185"/>
          <p:cNvSpPr>
            <a:spLocks noChangeShapeType="1"/>
          </p:cNvSpPr>
          <p:nvPr/>
        </p:nvSpPr>
        <p:spPr bwMode="auto">
          <a:xfrm>
            <a:off x="1547446" y="1484314"/>
            <a:ext cx="6120912" cy="4537075"/>
          </a:xfrm>
          <a:prstGeom prst="line">
            <a:avLst/>
          </a:prstGeom>
          <a:noFill/>
          <a:ln w="9525">
            <a:solidFill>
              <a:schemeClr val="tx1"/>
            </a:solidFill>
            <a:round/>
          </a:ln>
        </p:spPr>
        <p:txBody>
          <a:bodyPr wrap="none"/>
          <a:lstStyle/>
          <a:p>
            <a:endParaRPr lang="zh-CN" altLang="en-US"/>
          </a:p>
        </p:txBody>
      </p:sp>
      <p:sp>
        <p:nvSpPr>
          <p:cNvPr id="51378" name="Rectangle 190"/>
          <p:cNvSpPr>
            <a:spLocks noGrp="1" noChangeArrowheads="1"/>
          </p:cNvSpPr>
          <p:nvPr>
            <p:ph type="title" idx="4294967295"/>
          </p:nvPr>
        </p:nvSpPr>
        <p:spPr>
          <a:xfrm>
            <a:off x="468923" y="260350"/>
            <a:ext cx="8229600" cy="647700"/>
          </a:xfrm>
        </p:spPr>
        <p:txBody>
          <a:bodyPr anchor="b" anchorCtr="0"/>
          <a:lstStyle/>
          <a:p>
            <a:pPr>
              <a:defRPr/>
            </a:pPr>
            <a:r>
              <a:rPr lang="zh-CN" sz="4000" b="1">
                <a:solidFill>
                  <a:srgbClr val="990000"/>
                </a:solidFill>
                <a:ea typeface="仿宋_GB2312" panose="02010609030101010101" pitchFamily="49" charset="-122"/>
              </a:rPr>
              <a:t>分析互动分析矩阵</a:t>
            </a:r>
            <a:endParaRPr lang="zh-CN" sz="4000" b="1">
              <a:solidFill>
                <a:srgbClr val="990000"/>
              </a:solidFill>
              <a:ea typeface="仿宋_GB2312" panose="02010609030101010101" pitchFamily="49" charset="-122"/>
            </a:endParaRPr>
          </a:p>
        </p:txBody>
      </p:sp>
      <p:sp>
        <p:nvSpPr>
          <p:cNvPr id="51379" name="AutoShape 179"/>
          <p:cNvSpPr>
            <a:spLocks noChangeArrowheads="1"/>
          </p:cNvSpPr>
          <p:nvPr/>
        </p:nvSpPr>
        <p:spPr bwMode="auto">
          <a:xfrm>
            <a:off x="3996105" y="620713"/>
            <a:ext cx="4897315" cy="2663825"/>
          </a:xfrm>
          <a:prstGeom prst="wedgeRectCallout">
            <a:avLst>
              <a:gd name="adj1" fmla="val -39755"/>
              <a:gd name="adj2" fmla="val 63648"/>
            </a:avLst>
          </a:prstGeom>
          <a:solidFill>
            <a:schemeClr val="folHlink"/>
          </a:solidFill>
          <a:ln w="9525">
            <a:solidFill>
              <a:schemeClr val="tx1"/>
            </a:solidFill>
            <a:miter lim="800000"/>
          </a:ln>
        </p:spPr>
        <p:txBody>
          <a:bodyPr/>
          <a:lstStyle/>
          <a:p>
            <a:pPr eaLnBrk="0" hangingPunct="0"/>
            <a:r>
              <a:rPr lang="zh-CN" altLang="en-US" sz="2400" b="1">
                <a:solidFill>
                  <a:srgbClr val="000000"/>
                </a:solidFill>
                <a:latin typeface="楷体_GB2312" panose="02010609030101010101" pitchFamily="49" charset="-122"/>
                <a:ea typeface="楷体_GB2312" panose="02010609030101010101" pitchFamily="49" charset="-122"/>
              </a:rPr>
              <a:t>　　　　　　　稳态格</a:t>
            </a:r>
            <a:endParaRPr lang="zh-CN" altLang="en-US" sz="2400" b="1">
              <a:solidFill>
                <a:srgbClr val="000000"/>
              </a:solidFill>
              <a:latin typeface="楷体_GB2312" panose="02010609030101010101" pitchFamily="49" charset="-122"/>
              <a:ea typeface="楷体_GB2312" panose="02010609030101010101" pitchFamily="49" charset="-122"/>
            </a:endParaRPr>
          </a:p>
          <a:p>
            <a:pPr eaLnBrk="0" hangingPunct="0"/>
            <a:r>
              <a:rPr lang="zh-CN" altLang="en-US" sz="2400" b="1">
                <a:solidFill>
                  <a:srgbClr val="000000"/>
                </a:solidFill>
                <a:latin typeface="楷体_GB2312" panose="02010609030101010101" pitchFamily="49" charset="-122"/>
                <a:ea typeface="楷体_GB2312" panose="02010609030101010101" pitchFamily="49" charset="-122"/>
              </a:rPr>
              <a:t>左上的</a:t>
            </a:r>
            <a:r>
              <a:rPr lang="en-US" altLang="zh-CN" sz="2400" b="1">
                <a:solidFill>
                  <a:srgbClr val="000000"/>
                </a:solidFill>
                <a:latin typeface="楷体_GB2312" panose="02010609030101010101" pitchFamily="49" charset="-122"/>
                <a:ea typeface="楷体_GB2312" panose="02010609030101010101" pitchFamily="49" charset="-122"/>
              </a:rPr>
              <a:t>1-1</a:t>
            </a:r>
            <a:r>
              <a:rPr lang="zh-CN" altLang="en-US" sz="2400" b="1">
                <a:solidFill>
                  <a:srgbClr val="000000"/>
                </a:solidFill>
                <a:latin typeface="楷体_GB2312" panose="02010609030101010101" pitchFamily="49" charset="-122"/>
                <a:ea typeface="楷体_GB2312" panose="02010609030101010101" pitchFamily="49" charset="-122"/>
              </a:rPr>
              <a:t>到右下</a:t>
            </a:r>
            <a:r>
              <a:rPr lang="en-US" altLang="zh-CN" sz="2400" b="1">
                <a:solidFill>
                  <a:srgbClr val="000000"/>
                </a:solidFill>
                <a:latin typeface="楷体_GB2312" panose="02010609030101010101" pitchFamily="49" charset="-122"/>
                <a:ea typeface="楷体_GB2312" panose="02010609030101010101" pitchFamily="49" charset="-122"/>
              </a:rPr>
              <a:t>10-10</a:t>
            </a:r>
            <a:r>
              <a:rPr lang="zh-CN" altLang="en-US" sz="2400" b="1">
                <a:solidFill>
                  <a:srgbClr val="000000"/>
                </a:solidFill>
                <a:latin typeface="楷体_GB2312" panose="02010609030101010101" pitchFamily="49" charset="-122"/>
                <a:ea typeface="楷体_GB2312" panose="02010609030101010101" pitchFamily="49" charset="-122"/>
              </a:rPr>
              <a:t>对角线各个单元格为稳态格，编码落在这些格里，表现一种行为持续超过</a:t>
            </a:r>
            <a:r>
              <a:rPr lang="en-US" altLang="zh-CN" sz="2400" b="1">
                <a:solidFill>
                  <a:srgbClr val="000000"/>
                </a:solidFill>
                <a:latin typeface="楷体_GB2312" panose="02010609030101010101" pitchFamily="49" charset="-122"/>
                <a:ea typeface="楷体_GB2312" panose="02010609030101010101" pitchFamily="49" charset="-122"/>
              </a:rPr>
              <a:t>3</a:t>
            </a:r>
            <a:r>
              <a:rPr lang="zh-CN" altLang="en-US" sz="2400" b="1">
                <a:solidFill>
                  <a:srgbClr val="000000"/>
                </a:solidFill>
                <a:latin typeface="楷体_GB2312" panose="02010609030101010101" pitchFamily="49" charset="-122"/>
                <a:ea typeface="楷体_GB2312" panose="02010609030101010101" pitchFamily="49" charset="-122"/>
              </a:rPr>
              <a:t>秒，说明在持续做某件事情。比如</a:t>
            </a:r>
            <a:r>
              <a:rPr lang="en-US" altLang="zh-CN" sz="2400" b="1">
                <a:solidFill>
                  <a:srgbClr val="000000"/>
                </a:solidFill>
                <a:latin typeface="楷体_GB2312" panose="02010609030101010101" pitchFamily="49" charset="-122"/>
                <a:ea typeface="楷体_GB2312" panose="02010609030101010101" pitchFamily="49" charset="-122"/>
              </a:rPr>
              <a:t>7-7</a:t>
            </a:r>
            <a:r>
              <a:rPr lang="zh-CN" altLang="en-US" sz="2400" b="1">
                <a:solidFill>
                  <a:srgbClr val="000000"/>
                </a:solidFill>
                <a:latin typeface="楷体_GB2312" panose="02010609030101010101" pitchFamily="49" charset="-122"/>
                <a:ea typeface="楷体_GB2312" panose="02010609030101010101" pitchFamily="49" charset="-122"/>
              </a:rPr>
              <a:t>是教师在持续进行批评。一般</a:t>
            </a:r>
            <a:r>
              <a:rPr lang="en-US" altLang="zh-CN" sz="2400" b="1">
                <a:solidFill>
                  <a:srgbClr val="000000"/>
                </a:solidFill>
                <a:latin typeface="楷体_GB2312" panose="02010609030101010101" pitchFamily="49" charset="-122"/>
                <a:ea typeface="楷体_GB2312" panose="02010609030101010101" pitchFamily="49" charset="-122"/>
              </a:rPr>
              <a:t>5-5</a:t>
            </a:r>
            <a:r>
              <a:rPr lang="zh-CN" altLang="en-US" sz="2400" b="1">
                <a:solidFill>
                  <a:srgbClr val="000000"/>
                </a:solidFill>
                <a:latin typeface="楷体_GB2312" panose="02010609030101010101" pitchFamily="49" charset="-122"/>
                <a:ea typeface="楷体_GB2312" panose="02010609030101010101" pitchFamily="49" charset="-122"/>
              </a:rPr>
              <a:t>教师持续讲授行为会有较多分布</a:t>
            </a:r>
            <a:endParaRPr lang="zh-CN" altLang="en-US" sz="2400" b="1">
              <a:solidFill>
                <a:srgbClr val="000000"/>
              </a:solidFill>
              <a:latin typeface="楷体_GB2312" panose="02010609030101010101" pitchFamily="49" charset="-122"/>
              <a:ea typeface="楷体_GB2312" panose="02010609030101010101" pitchFamily="49" charset="-122"/>
            </a:endParaRPr>
          </a:p>
        </p:txBody>
      </p:sp>
      <p:sp>
        <p:nvSpPr>
          <p:cNvPr id="51380" name="AutoShape 180"/>
          <p:cNvSpPr>
            <a:spLocks noChangeArrowheads="1"/>
          </p:cNvSpPr>
          <p:nvPr/>
        </p:nvSpPr>
        <p:spPr bwMode="auto">
          <a:xfrm>
            <a:off x="250581" y="3284538"/>
            <a:ext cx="3673719" cy="2305050"/>
          </a:xfrm>
          <a:prstGeom prst="wedgeRectCallout">
            <a:avLst>
              <a:gd name="adj1" fmla="val -347"/>
              <a:gd name="adj2" fmla="val -77204"/>
            </a:avLst>
          </a:prstGeom>
          <a:solidFill>
            <a:schemeClr val="folHlink"/>
          </a:solidFill>
          <a:ln w="9525">
            <a:solidFill>
              <a:schemeClr val="tx1"/>
            </a:solidFill>
            <a:miter lim="800000"/>
          </a:ln>
        </p:spPr>
        <p:txBody>
          <a:bodyPr/>
          <a:lstStyle/>
          <a:p>
            <a:pPr eaLnBrk="0" hangingPunct="0"/>
            <a:r>
              <a:rPr lang="zh-CN" altLang="en-US" sz="2400" b="1">
                <a:solidFill>
                  <a:srgbClr val="000000"/>
                </a:solidFill>
                <a:latin typeface="楷体_GB2312" panose="02010609030101010101" pitchFamily="49" charset="-122"/>
                <a:ea typeface="楷体_GB2312" panose="02010609030101010101" pitchFamily="49" charset="-122"/>
              </a:rPr>
              <a:t>　　　积极整合格</a:t>
            </a:r>
            <a:endParaRPr lang="zh-CN" altLang="en-US" sz="2400" b="1">
              <a:solidFill>
                <a:srgbClr val="000000"/>
              </a:solidFill>
              <a:latin typeface="楷体_GB2312" panose="02010609030101010101" pitchFamily="49" charset="-122"/>
              <a:ea typeface="楷体_GB2312" panose="02010609030101010101" pitchFamily="49" charset="-122"/>
            </a:endParaRPr>
          </a:p>
          <a:p>
            <a:pPr eaLnBrk="0" hangingPunct="0"/>
            <a:r>
              <a:rPr lang="en-US" altLang="zh-CN" sz="2400" b="1">
                <a:solidFill>
                  <a:srgbClr val="000000"/>
                </a:solidFill>
                <a:latin typeface="楷体_GB2312" panose="02010609030101010101" pitchFamily="49" charset="-122"/>
                <a:ea typeface="楷体_GB2312" panose="02010609030101010101" pitchFamily="49" charset="-122"/>
              </a:rPr>
              <a:t>1-3</a:t>
            </a:r>
            <a:r>
              <a:rPr lang="zh-CN" altLang="en-US" sz="2400" b="1">
                <a:solidFill>
                  <a:srgbClr val="000000"/>
                </a:solidFill>
                <a:latin typeface="楷体_GB2312" panose="02010609030101010101" pitchFamily="49" charset="-122"/>
                <a:ea typeface="楷体_GB2312" panose="02010609030101010101" pitchFamily="49" charset="-122"/>
              </a:rPr>
              <a:t>行与</a:t>
            </a:r>
            <a:r>
              <a:rPr lang="en-US" altLang="zh-CN" sz="2400" b="1">
                <a:solidFill>
                  <a:srgbClr val="000000"/>
                </a:solidFill>
                <a:latin typeface="楷体_GB2312" panose="02010609030101010101" pitchFamily="49" charset="-122"/>
                <a:ea typeface="楷体_GB2312" panose="02010609030101010101" pitchFamily="49" charset="-122"/>
              </a:rPr>
              <a:t>1-3</a:t>
            </a:r>
            <a:r>
              <a:rPr lang="zh-CN" altLang="en-US" sz="2400" b="1">
                <a:solidFill>
                  <a:srgbClr val="000000"/>
                </a:solidFill>
                <a:latin typeface="楷体_GB2312" panose="02010609030101010101" pitchFamily="49" charset="-122"/>
                <a:ea typeface="楷体_GB2312" panose="02010609030101010101" pitchFamily="49" charset="-122"/>
              </a:rPr>
              <a:t>列相交区域是积极整合格。若此区域记录次数密集，反映师生之间情感融洽，是积极整合的表现</a:t>
            </a:r>
            <a:endParaRPr lang="zh-CN" altLang="en-US" sz="2400" b="1">
              <a:solidFill>
                <a:srgbClr val="000000"/>
              </a:solidFill>
              <a:latin typeface="楷体_GB2312" panose="02010609030101010101" pitchFamily="49" charset="-122"/>
              <a:ea typeface="楷体_GB2312" panose="02010609030101010101" pitchFamily="49" charset="-122"/>
            </a:endParaRPr>
          </a:p>
        </p:txBody>
      </p:sp>
      <p:sp>
        <p:nvSpPr>
          <p:cNvPr id="51381" name="AutoShape 181"/>
          <p:cNvSpPr>
            <a:spLocks noChangeArrowheads="1"/>
          </p:cNvSpPr>
          <p:nvPr/>
        </p:nvSpPr>
        <p:spPr bwMode="auto">
          <a:xfrm>
            <a:off x="6518031" y="3429000"/>
            <a:ext cx="2447192" cy="3024188"/>
          </a:xfrm>
          <a:prstGeom prst="wedgeRectCallout">
            <a:avLst>
              <a:gd name="adj1" fmla="val -85537"/>
              <a:gd name="adj2" fmla="val -1917"/>
            </a:avLst>
          </a:prstGeom>
          <a:solidFill>
            <a:schemeClr val="folHlink"/>
          </a:solidFill>
          <a:ln w="9525">
            <a:solidFill>
              <a:schemeClr val="tx1"/>
            </a:solidFill>
            <a:miter lim="800000"/>
          </a:ln>
        </p:spPr>
        <p:txBody>
          <a:bodyPr/>
          <a:lstStyle/>
          <a:p>
            <a:pPr eaLnBrk="0" hangingPunct="0"/>
            <a:r>
              <a:rPr lang="zh-CN" altLang="en-US" sz="2400" b="1">
                <a:solidFill>
                  <a:srgbClr val="000000"/>
                </a:solidFill>
                <a:latin typeface="楷体_GB2312" panose="02010609030101010101" pitchFamily="49" charset="-122"/>
                <a:ea typeface="楷体_GB2312" panose="02010609030101010101" pitchFamily="49" charset="-122"/>
              </a:rPr>
              <a:t>　　缺陷格</a:t>
            </a:r>
            <a:endParaRPr lang="zh-CN" altLang="en-US" sz="2400" b="1">
              <a:solidFill>
                <a:srgbClr val="000000"/>
              </a:solidFill>
              <a:latin typeface="楷体_GB2312" panose="02010609030101010101" pitchFamily="49" charset="-122"/>
              <a:ea typeface="楷体_GB2312" panose="02010609030101010101" pitchFamily="49" charset="-122"/>
            </a:endParaRPr>
          </a:p>
          <a:p>
            <a:pPr eaLnBrk="0" hangingPunct="0"/>
            <a:r>
              <a:rPr lang="en-US" altLang="zh-CN" sz="2400" b="1">
                <a:solidFill>
                  <a:srgbClr val="000000"/>
                </a:solidFill>
                <a:latin typeface="楷体_GB2312" panose="02010609030101010101" pitchFamily="49" charset="-122"/>
                <a:ea typeface="楷体_GB2312" panose="02010609030101010101" pitchFamily="49" charset="-122"/>
              </a:rPr>
              <a:t>7-8</a:t>
            </a:r>
            <a:r>
              <a:rPr lang="zh-CN" altLang="en-US" sz="2400" b="1">
                <a:solidFill>
                  <a:srgbClr val="000000"/>
                </a:solidFill>
                <a:latin typeface="楷体_GB2312" panose="02010609030101010101" pitchFamily="49" charset="-122"/>
                <a:ea typeface="楷体_GB2312" panose="02010609030101010101" pitchFamily="49" charset="-122"/>
              </a:rPr>
              <a:t>行与</a:t>
            </a:r>
            <a:r>
              <a:rPr lang="en-US" altLang="zh-CN" sz="2400" b="1">
                <a:solidFill>
                  <a:srgbClr val="000000"/>
                </a:solidFill>
                <a:latin typeface="楷体_GB2312" panose="02010609030101010101" pitchFamily="49" charset="-122"/>
                <a:ea typeface="楷体_GB2312" panose="02010609030101010101" pitchFamily="49" charset="-122"/>
              </a:rPr>
              <a:t>6-7</a:t>
            </a:r>
            <a:r>
              <a:rPr lang="zh-CN" altLang="en-US" sz="2400" b="1">
                <a:solidFill>
                  <a:srgbClr val="000000"/>
                </a:solidFill>
                <a:latin typeface="楷体_GB2312" panose="02010609030101010101" pitchFamily="49" charset="-122"/>
                <a:ea typeface="楷体_GB2312" panose="02010609030101010101" pitchFamily="49" charset="-122"/>
              </a:rPr>
              <a:t>列相交区域是缺陷格。若此区域记录次数密集，反映师生间情感交流隔阂，是课堂上应注意避免的缺陷。</a:t>
            </a:r>
            <a:endParaRPr lang="zh-CN" altLang="en-US" sz="2400" b="1">
              <a:solidFill>
                <a:srgbClr val="000000"/>
              </a:solidFill>
              <a:latin typeface="楷体_GB2312" panose="02010609030101010101" pitchFamily="49" charset="-122"/>
              <a:ea typeface="楷体_GB2312" panose="02010609030101010101" pitchFamily="49" charset="-122"/>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379"/>
                                        </p:tgtEl>
                                        <p:attrNameLst>
                                          <p:attrName>style.visibility</p:attrName>
                                        </p:attrNameLst>
                                      </p:cBhvr>
                                      <p:to>
                                        <p:strVal val="visible"/>
                                      </p:to>
                                    </p:set>
                                    <p:animEffect transition="in" filter="blinds(horizontal)">
                                      <p:cBhvr>
                                        <p:cTn id="7" dur="500"/>
                                        <p:tgtEl>
                                          <p:spTgt spid="51379"/>
                                        </p:tgtEl>
                                      </p:cBhvr>
                                    </p:animEffect>
                                  </p:childTnLst>
                                  <p:subTnLst>
                                    <p:set>
                                      <p:cBhvr override="childStyle">
                                        <p:cTn dur="1" fill="hold" display="0" masterRel="nextClick" afterEffect="1"/>
                                        <p:tgtEl>
                                          <p:spTgt spid="51379"/>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1380"/>
                                        </p:tgtEl>
                                        <p:attrNameLst>
                                          <p:attrName>style.visibility</p:attrName>
                                        </p:attrNameLst>
                                      </p:cBhvr>
                                      <p:to>
                                        <p:strVal val="visible"/>
                                      </p:to>
                                    </p:set>
                                  </p:childTnLst>
                                  <p:subTnLst>
                                    <p:set>
                                      <p:cBhvr override="childStyle">
                                        <p:cTn dur="1" fill="hold" display="0" masterRel="nextClick" afterEffect="1"/>
                                        <p:tgtEl>
                                          <p:spTgt spid="51380"/>
                                        </p:tgtEl>
                                        <p:attrNameLst>
                                          <p:attrName>style.visibility</p:attrName>
                                        </p:attrNameLst>
                                      </p:cBhvr>
                                      <p:to>
                                        <p:strVal val="hidden"/>
                                      </p:to>
                                    </p:set>
                                  </p:sub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51381"/>
                                        </p:tgtEl>
                                        <p:attrNameLst>
                                          <p:attrName>style.visibility</p:attrName>
                                        </p:attrNameLst>
                                      </p:cBhvr>
                                      <p:to>
                                        <p:strVal val="visible"/>
                                      </p:to>
                                    </p:set>
                                    <p:anim calcmode="lin" valueType="num">
                                      <p:cBhvr additive="base">
                                        <p:cTn id="16" dur="500" fill="hold"/>
                                        <p:tgtEl>
                                          <p:spTgt spid="51381"/>
                                        </p:tgtEl>
                                        <p:attrNameLst>
                                          <p:attrName>ppt_x</p:attrName>
                                        </p:attrNameLst>
                                      </p:cBhvr>
                                      <p:tavLst>
                                        <p:tav tm="0">
                                          <p:val>
                                            <p:strVal val="#ppt_x"/>
                                          </p:val>
                                        </p:tav>
                                        <p:tav tm="100000">
                                          <p:val>
                                            <p:strVal val="#ppt_x"/>
                                          </p:val>
                                        </p:tav>
                                      </p:tavLst>
                                    </p:anim>
                                    <p:anim calcmode="lin" valueType="num">
                                      <p:cBhvr additive="base">
                                        <p:cTn id="17" dur="500" fill="hold"/>
                                        <p:tgtEl>
                                          <p:spTgt spid="51381"/>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5138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79" grpId="0" animBg="1" autoUpdateAnimBg="0"/>
      <p:bldP spid="51380" grpId="0" animBg="1" autoUpdateAnimBg="0"/>
      <p:bldP spid="51381"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071810"/>
            <a:ext cx="8229600" cy="1143000"/>
          </a:xfrm>
        </p:spPr>
        <p:txBody>
          <a:bodyPr>
            <a:normAutofit/>
          </a:bodyPr>
          <a:lstStyle/>
          <a:p>
            <a:r>
              <a:rPr lang="zh-CN" altLang="en-US" sz="6000" b="1" dirty="0" smtClean="0">
                <a:solidFill>
                  <a:srgbClr val="FF0000"/>
                </a:solidFill>
              </a:rPr>
              <a:t>教育科研课题的申报</a:t>
            </a:r>
            <a:endParaRPr lang="zh-CN" altLang="en-US" sz="6000" b="1" dirty="0">
              <a:solidFill>
                <a:srgbClr val="FF0000"/>
              </a:solidFill>
            </a:endParaRPr>
          </a:p>
        </p:txBody>
      </p:sp>
      <p:sp>
        <p:nvSpPr>
          <p:cNvPr id="3" name="内容占位符 2"/>
          <p:cNvSpPr>
            <a:spLocks noGrp="1"/>
          </p:cNvSpPr>
          <p:nvPr>
            <p:ph idx="1"/>
          </p:nvPr>
        </p:nvSpPr>
        <p:spPr/>
        <p:txBody>
          <a:bodyPr/>
          <a:lstStyle/>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9" name="Text Box 5"/>
          <p:cNvSpPr txBox="1">
            <a:spLocks noChangeArrowheads="1"/>
          </p:cNvSpPr>
          <p:nvPr/>
        </p:nvSpPr>
        <p:spPr bwMode="auto">
          <a:xfrm>
            <a:off x="428596" y="1357298"/>
            <a:ext cx="8153400" cy="5047536"/>
          </a:xfrm>
          <a:prstGeom prst="rect">
            <a:avLst/>
          </a:prstGeom>
          <a:noFill/>
          <a:ln w="9525">
            <a:noFill/>
            <a:miter lim="800000"/>
          </a:ln>
          <a:effectLst/>
        </p:spPr>
        <p:txBody>
          <a:bodyPr>
            <a:spAutoFit/>
          </a:bodyPr>
          <a:lstStyle/>
          <a:p>
            <a:pPr>
              <a:lnSpc>
                <a:spcPct val="90000"/>
              </a:lnSpc>
              <a:spcBef>
                <a:spcPct val="20000"/>
              </a:spcBef>
            </a:pPr>
            <a:r>
              <a:rPr lang="en-US" altLang="zh-CN" sz="3600" b="1" dirty="0">
                <a:latin typeface="Arial" panose="020B0604020202020204" pitchFamily="34" charset="0"/>
                <a:ea typeface="楷体_GB2312" panose="02010609030101010101" pitchFamily="49" charset="-122"/>
              </a:rPr>
              <a:t> </a:t>
            </a:r>
            <a:r>
              <a:rPr lang="zh-CN" altLang="en-US" sz="3600" b="1" dirty="0">
                <a:latin typeface="Arial" panose="020B0604020202020204" pitchFamily="34" charset="0"/>
                <a:ea typeface="楷体_GB2312" panose="02010609030101010101" pitchFamily="49" charset="-122"/>
              </a:rPr>
              <a:t>个人</a:t>
            </a:r>
            <a:r>
              <a:rPr lang="zh-CN" altLang="en-US" sz="4000" dirty="0">
                <a:latin typeface="Arial" panose="020B0604020202020204" pitchFamily="34" charset="0"/>
                <a:ea typeface="华文新魏" panose="02010800040101010101" pitchFamily="2" charset="-122"/>
              </a:rPr>
              <a:t>立项填表</a:t>
            </a:r>
            <a:endParaRPr lang="zh-CN" altLang="en-US" sz="3600" dirty="0">
              <a:latin typeface="Arial" panose="020B0604020202020204" pitchFamily="34" charset="0"/>
            </a:endParaRPr>
          </a:p>
          <a:p>
            <a:pPr>
              <a:lnSpc>
                <a:spcPct val="90000"/>
              </a:lnSpc>
              <a:spcBef>
                <a:spcPct val="20000"/>
              </a:spcBef>
            </a:pPr>
            <a:r>
              <a:rPr lang="zh-CN" altLang="en-US" sz="3600" dirty="0">
                <a:latin typeface="Arial" panose="020B0604020202020204" pitchFamily="34" charset="0"/>
                <a:ea typeface="华文新魏" panose="02010800040101010101" pitchFamily="2" charset="-122"/>
              </a:rPr>
              <a:t> </a:t>
            </a:r>
            <a:r>
              <a:rPr lang="zh-CN" altLang="en-US" sz="4000" dirty="0" smtClean="0">
                <a:latin typeface="Arial" panose="020B0604020202020204" pitchFamily="34" charset="0"/>
                <a:ea typeface="华文新魏" panose="02010800040101010101" pitchFamily="2" charset="-122"/>
              </a:rPr>
              <a:t>单位</a:t>
            </a:r>
            <a:r>
              <a:rPr lang="zh-CN" altLang="en-US" sz="4000" dirty="0">
                <a:latin typeface="Arial" panose="020B0604020202020204" pitchFamily="34" charset="0"/>
                <a:ea typeface="华文新魏" panose="02010800040101010101" pitchFamily="2" charset="-122"/>
              </a:rPr>
              <a:t>审查申报</a:t>
            </a:r>
            <a:endParaRPr lang="zh-CN" altLang="en-US" sz="4000" dirty="0"/>
          </a:p>
          <a:p>
            <a:pPr>
              <a:lnSpc>
                <a:spcPct val="90000"/>
              </a:lnSpc>
              <a:spcBef>
                <a:spcPct val="20000"/>
              </a:spcBef>
            </a:pPr>
            <a:r>
              <a:rPr lang="zh-CN" altLang="en-US" sz="4400" dirty="0" smtClean="0">
                <a:latin typeface="Arial" panose="020B0604020202020204" pitchFamily="34" charset="0"/>
                <a:ea typeface="华文新魏" panose="02010800040101010101" pitchFamily="2" charset="-122"/>
              </a:rPr>
              <a:t>当地科研管理部门受理</a:t>
            </a:r>
            <a:endParaRPr lang="en-US" altLang="zh-CN" sz="4400" dirty="0" smtClean="0">
              <a:latin typeface="Arial" panose="020B0604020202020204" pitchFamily="34" charset="0"/>
              <a:ea typeface="华文新魏" panose="02010800040101010101" pitchFamily="2" charset="-122"/>
            </a:endParaRPr>
          </a:p>
          <a:p>
            <a:pPr>
              <a:lnSpc>
                <a:spcPct val="90000"/>
              </a:lnSpc>
              <a:spcBef>
                <a:spcPct val="20000"/>
              </a:spcBef>
            </a:pPr>
            <a:r>
              <a:rPr lang="zh-CN" altLang="en-US" sz="4400" dirty="0" smtClean="0">
                <a:latin typeface="Arial" panose="020B0604020202020204" pitchFamily="34" charset="0"/>
                <a:ea typeface="华文新魏" panose="02010800040101010101" pitchFamily="2" charset="-122"/>
              </a:rPr>
              <a:t>报送终审科研管理部门 </a:t>
            </a:r>
            <a:endParaRPr lang="zh-CN" altLang="en-US" sz="4400" dirty="0" smtClean="0">
              <a:latin typeface="Arial" panose="020B0604020202020204" pitchFamily="34" charset="0"/>
              <a:ea typeface="华文新魏" panose="02010800040101010101" pitchFamily="2" charset="-122"/>
            </a:endParaRPr>
          </a:p>
          <a:p>
            <a:pPr>
              <a:lnSpc>
                <a:spcPct val="90000"/>
              </a:lnSpc>
              <a:spcBef>
                <a:spcPct val="20000"/>
              </a:spcBef>
            </a:pPr>
            <a:r>
              <a:rPr lang="zh-CN" altLang="en-US" sz="4400" dirty="0" smtClean="0">
                <a:latin typeface="Arial" panose="020B0604020202020204" pitchFamily="34" charset="0"/>
                <a:ea typeface="华文新魏" panose="02010800040101010101" pitchFamily="2" charset="-122"/>
              </a:rPr>
              <a:t>形式审查</a:t>
            </a:r>
            <a:endParaRPr lang="zh-CN" altLang="en-US" sz="4400" dirty="0" smtClean="0"/>
          </a:p>
          <a:p>
            <a:pPr>
              <a:lnSpc>
                <a:spcPct val="90000"/>
              </a:lnSpc>
              <a:spcBef>
                <a:spcPct val="20000"/>
              </a:spcBef>
            </a:pPr>
            <a:r>
              <a:rPr lang="zh-CN" altLang="en-US" sz="4400" b="1" dirty="0" smtClean="0">
                <a:latin typeface="Arial" panose="020B0604020202020204" pitchFamily="34" charset="0"/>
                <a:ea typeface="华文新魏" panose="02010800040101010101" pitchFamily="2" charset="-122"/>
              </a:rPr>
              <a:t>专家</a:t>
            </a:r>
            <a:r>
              <a:rPr lang="zh-CN" altLang="en-US" sz="4400" dirty="0" smtClean="0">
                <a:latin typeface="Arial" panose="020B0604020202020204" pitchFamily="34" charset="0"/>
                <a:ea typeface="华文新魏" panose="02010800040101010101" pitchFamily="2" charset="-122"/>
              </a:rPr>
              <a:t>评审</a:t>
            </a:r>
            <a:r>
              <a:rPr lang="zh-CN" altLang="en-US" sz="4000" b="1" dirty="0" smtClean="0">
                <a:latin typeface="Arial" panose="020B0604020202020204" pitchFamily="34" charset="0"/>
                <a:ea typeface="楷体_GB2312" panose="02010609030101010101" pitchFamily="49" charset="-122"/>
              </a:rPr>
              <a:t>（函评、会评） </a:t>
            </a:r>
            <a:endParaRPr lang="zh-CN" altLang="en-US" sz="4000" dirty="0" smtClean="0"/>
          </a:p>
          <a:p>
            <a:pPr>
              <a:lnSpc>
                <a:spcPct val="90000"/>
              </a:lnSpc>
              <a:spcBef>
                <a:spcPct val="20000"/>
              </a:spcBef>
            </a:pPr>
            <a:r>
              <a:rPr lang="zh-CN" altLang="en-US" sz="4400" dirty="0" smtClean="0">
                <a:latin typeface="Arial" panose="020B0604020202020204" pitchFamily="34" charset="0"/>
                <a:ea typeface="华文新魏" panose="02010800040101010101" pitchFamily="2" charset="-122"/>
              </a:rPr>
              <a:t>批准发文</a:t>
            </a:r>
            <a:endParaRPr lang="zh-CN" altLang="en-US" sz="4400" dirty="0">
              <a:latin typeface="Arial" panose="020B0604020202020204" pitchFamily="34" charset="0"/>
              <a:ea typeface="华文新魏" panose="02010800040101010101" pitchFamily="2" charset="-122"/>
            </a:endParaRPr>
          </a:p>
        </p:txBody>
      </p:sp>
      <p:grpSp>
        <p:nvGrpSpPr>
          <p:cNvPr id="2" name="Group 7"/>
          <p:cNvGrpSpPr/>
          <p:nvPr/>
        </p:nvGrpSpPr>
        <p:grpSpPr bwMode="auto">
          <a:xfrm>
            <a:off x="304800" y="403225"/>
            <a:ext cx="8458200" cy="1057275"/>
            <a:chOff x="240" y="270"/>
            <a:chExt cx="5328" cy="666"/>
          </a:xfrm>
        </p:grpSpPr>
        <p:sp>
          <p:nvSpPr>
            <p:cNvPr id="67592" name="Text Box 8"/>
            <p:cNvSpPr txBox="1">
              <a:spLocks noChangeArrowheads="1"/>
            </p:cNvSpPr>
            <p:nvPr/>
          </p:nvSpPr>
          <p:spPr bwMode="auto">
            <a:xfrm>
              <a:off x="672" y="270"/>
              <a:ext cx="3980" cy="519"/>
            </a:xfrm>
            <a:prstGeom prst="rect">
              <a:avLst/>
            </a:prstGeom>
            <a:noFill/>
            <a:ln w="9525">
              <a:noFill/>
              <a:miter lim="800000"/>
            </a:ln>
            <a:effectLst/>
          </p:spPr>
          <p:txBody>
            <a:bodyPr wrap="none">
              <a:spAutoFit/>
            </a:bodyPr>
            <a:lstStyle/>
            <a:p>
              <a:r>
                <a:rPr lang="en-US" altLang="zh-CN" sz="4800" b="1">
                  <a:solidFill>
                    <a:srgbClr val="FF0000"/>
                  </a:solidFill>
                  <a:latin typeface="隶书" panose="02010509060101010101" pitchFamily="49" charset="-122"/>
                  <a:ea typeface="隶书" panose="02010509060101010101" pitchFamily="49" charset="-122"/>
                </a:rPr>
                <a:t>    </a:t>
              </a:r>
              <a:r>
                <a:rPr lang="zh-CN" altLang="en-US" sz="4800" b="1">
                  <a:solidFill>
                    <a:srgbClr val="FF0000"/>
                  </a:solidFill>
                  <a:latin typeface="隶书" panose="02010509060101010101" pitchFamily="49" charset="-122"/>
                  <a:ea typeface="隶书" panose="02010509060101010101" pitchFamily="49" charset="-122"/>
                </a:rPr>
                <a:t>申请审批课题程序</a:t>
              </a:r>
              <a:endParaRPr lang="zh-CN" altLang="en-US" sz="4800" b="1">
                <a:solidFill>
                  <a:srgbClr val="FF0000"/>
                </a:solidFill>
                <a:latin typeface="隶书" panose="02010509060101010101" pitchFamily="49" charset="-122"/>
                <a:ea typeface="隶书" panose="02010509060101010101" pitchFamily="49" charset="-122"/>
              </a:endParaRPr>
            </a:p>
          </p:txBody>
        </p:sp>
        <p:pic>
          <p:nvPicPr>
            <p:cNvPr id="67593" name="Picture 9" descr="line"/>
            <p:cNvPicPr>
              <a:picLocks noChangeAspect="1" noChangeArrowheads="1"/>
            </p:cNvPicPr>
            <p:nvPr/>
          </p:nvPicPr>
          <p:blipFill>
            <a:blip r:embed="rId1"/>
            <a:srcRect/>
            <a:stretch>
              <a:fillRect/>
            </a:stretch>
          </p:blipFill>
          <p:spPr bwMode="auto">
            <a:xfrm>
              <a:off x="240" y="720"/>
              <a:ext cx="5328" cy="216"/>
            </a:xfrm>
            <a:prstGeom prst="rect">
              <a:avLst/>
            </a:prstGeom>
            <a:noFill/>
          </p:spPr>
        </p:pic>
      </p:grpSp>
      <p:pic>
        <p:nvPicPr>
          <p:cNvPr id="67594" name="Picture 10" descr="038">
            <a:hlinkClick r:id="rId2" action="ppaction://hlinksldjump"/>
          </p:cNvPr>
          <p:cNvPicPr>
            <a:picLocks noChangeAspect="1" noChangeArrowheads="1" noCrop="1"/>
          </p:cNvPicPr>
          <p:nvPr/>
        </p:nvPicPr>
        <p:blipFill>
          <a:blip r:embed="rId3"/>
          <a:srcRect/>
          <a:stretch>
            <a:fillRect/>
          </a:stretch>
        </p:blipFill>
        <p:spPr bwMode="auto">
          <a:xfrm>
            <a:off x="6357950" y="4643446"/>
            <a:ext cx="1600200" cy="13366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7589"/>
                                        </p:tgtEl>
                                        <p:attrNameLst>
                                          <p:attrName>style.visibility</p:attrName>
                                        </p:attrNameLst>
                                      </p:cBhvr>
                                      <p:to>
                                        <p:strVal val="visible"/>
                                      </p:to>
                                    </p:set>
                                    <p:animEffect transition="in" filter="strips(downRight)">
                                      <p:cBhvr>
                                        <p:cTn id="12" dur="500"/>
                                        <p:tgtEl>
                                          <p:spTgt spid="67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105"/>
          <p:cNvGrpSpPr/>
          <p:nvPr/>
        </p:nvGrpSpPr>
        <p:grpSpPr bwMode="auto">
          <a:xfrm>
            <a:off x="304800" y="403225"/>
            <a:ext cx="8458200" cy="1057275"/>
            <a:chOff x="240" y="270"/>
            <a:chExt cx="5328" cy="666"/>
          </a:xfrm>
        </p:grpSpPr>
        <p:sp>
          <p:nvSpPr>
            <p:cNvPr id="68618" name="Text Box 4106"/>
            <p:cNvSpPr txBox="1">
              <a:spLocks noChangeArrowheads="1"/>
            </p:cNvSpPr>
            <p:nvPr/>
          </p:nvSpPr>
          <p:spPr bwMode="auto">
            <a:xfrm>
              <a:off x="672" y="270"/>
              <a:ext cx="3788" cy="519"/>
            </a:xfrm>
            <a:prstGeom prst="rect">
              <a:avLst/>
            </a:prstGeom>
            <a:noFill/>
            <a:ln w="9525">
              <a:noFill/>
              <a:miter lim="800000"/>
            </a:ln>
            <a:effectLst/>
          </p:spPr>
          <p:txBody>
            <a:bodyPr wrap="none">
              <a:spAutoFit/>
            </a:bodyPr>
            <a:lstStyle/>
            <a:p>
              <a:r>
                <a:rPr lang="en-US" altLang="zh-CN" sz="4800" b="1" dirty="0">
                  <a:solidFill>
                    <a:srgbClr val="FF0000"/>
                  </a:solidFill>
                  <a:latin typeface="隶书" panose="02010509060101010101" pitchFamily="49" charset="-122"/>
                  <a:ea typeface="隶书" panose="02010509060101010101" pitchFamily="49" charset="-122"/>
                </a:rPr>
                <a:t>   </a:t>
              </a:r>
              <a:r>
                <a:rPr lang="zh-CN" altLang="en-US" sz="4800" b="1" dirty="0">
                  <a:solidFill>
                    <a:srgbClr val="FF0000"/>
                  </a:solidFill>
                  <a:latin typeface="隶书" panose="02010509060101010101" pitchFamily="49" charset="-122"/>
                  <a:ea typeface="隶书" panose="02010509060101010101" pitchFamily="49" charset="-122"/>
                </a:rPr>
                <a:t>影响课题中标因素</a:t>
              </a:r>
              <a:endParaRPr lang="zh-CN" altLang="en-US" sz="4800" b="1" dirty="0">
                <a:solidFill>
                  <a:srgbClr val="FF0000"/>
                </a:solidFill>
                <a:latin typeface="隶书" panose="02010509060101010101" pitchFamily="49" charset="-122"/>
                <a:ea typeface="隶书" panose="02010509060101010101" pitchFamily="49" charset="-122"/>
              </a:endParaRPr>
            </a:p>
          </p:txBody>
        </p:sp>
        <p:pic>
          <p:nvPicPr>
            <p:cNvPr id="68619" name="Picture 4107" descr="line"/>
            <p:cNvPicPr>
              <a:picLocks noChangeAspect="1" noChangeArrowheads="1"/>
            </p:cNvPicPr>
            <p:nvPr/>
          </p:nvPicPr>
          <p:blipFill>
            <a:blip r:embed="rId1"/>
            <a:srcRect/>
            <a:stretch>
              <a:fillRect/>
            </a:stretch>
          </p:blipFill>
          <p:spPr bwMode="auto">
            <a:xfrm>
              <a:off x="240" y="720"/>
              <a:ext cx="5328" cy="216"/>
            </a:xfrm>
            <a:prstGeom prst="rect">
              <a:avLst/>
            </a:prstGeom>
            <a:noFill/>
          </p:spPr>
        </p:pic>
      </p:grpSp>
      <p:grpSp>
        <p:nvGrpSpPr>
          <p:cNvPr id="3" name="Group 4112"/>
          <p:cNvGrpSpPr/>
          <p:nvPr/>
        </p:nvGrpSpPr>
        <p:grpSpPr bwMode="auto">
          <a:xfrm>
            <a:off x="457200" y="1709736"/>
            <a:ext cx="7783514" cy="1281111"/>
            <a:chOff x="1248" y="1204"/>
            <a:chExt cx="4903" cy="807"/>
          </a:xfrm>
        </p:grpSpPr>
        <p:sp>
          <p:nvSpPr>
            <p:cNvPr id="68625" name="Text Box 4113"/>
            <p:cNvSpPr txBox="1">
              <a:spLocks noChangeArrowheads="1"/>
            </p:cNvSpPr>
            <p:nvPr/>
          </p:nvSpPr>
          <p:spPr bwMode="auto">
            <a:xfrm>
              <a:off x="1632" y="1204"/>
              <a:ext cx="4519" cy="807"/>
            </a:xfrm>
            <a:prstGeom prst="rect">
              <a:avLst/>
            </a:prstGeom>
            <a:noFill/>
            <a:ln w="9525">
              <a:noFill/>
              <a:miter lim="800000"/>
            </a:ln>
            <a:effectLst/>
          </p:spPr>
          <p:txBody>
            <a:bodyPr wrap="none">
              <a:spAutoFit/>
            </a:bodyPr>
            <a:lstStyle/>
            <a:p>
              <a:pPr>
                <a:lnSpc>
                  <a:spcPct val="90000"/>
                </a:lnSpc>
                <a:spcBef>
                  <a:spcPct val="50000"/>
                </a:spcBef>
              </a:pPr>
              <a:r>
                <a:rPr lang="zh-CN" altLang="en-US" sz="3600" b="1" dirty="0">
                  <a:effectLst>
                    <a:outerShdw blurRad="38100" dist="38100" dir="2700000" algn="tl">
                      <a:srgbClr val="000000"/>
                    </a:outerShdw>
                  </a:effectLst>
                  <a:ea typeface="华文楷体" panose="02010600040101010101" pitchFamily="2" charset="-122"/>
                </a:rPr>
                <a:t>申报的管理因素</a:t>
              </a:r>
              <a:r>
                <a:rPr lang="zh-CN" altLang="en-US" sz="3600" dirty="0">
                  <a:effectLst>
                    <a:outerShdw blurRad="38100" dist="38100" dir="2700000" algn="tl">
                      <a:srgbClr val="000000"/>
                    </a:outerShdw>
                  </a:effectLst>
                  <a:ea typeface="华文新魏" panose="02010800040101010101" pitchFamily="2" charset="-122"/>
                </a:rPr>
                <a:t>：</a:t>
              </a:r>
              <a:r>
                <a:rPr lang="zh-CN" altLang="en-US" sz="3200" b="1" dirty="0">
                  <a:ea typeface="楷体_GB2312" panose="02010609030101010101" pitchFamily="49" charset="-122"/>
                </a:rPr>
                <a:t>指课题申报过中技</a:t>
              </a:r>
              <a:endParaRPr lang="zh-CN" altLang="en-US" sz="3200" b="1" dirty="0">
                <a:ea typeface="楷体_GB2312" panose="02010609030101010101" pitchFamily="49" charset="-122"/>
              </a:endParaRPr>
            </a:p>
            <a:p>
              <a:pPr>
                <a:lnSpc>
                  <a:spcPct val="90000"/>
                </a:lnSpc>
                <a:spcBef>
                  <a:spcPct val="50000"/>
                </a:spcBef>
              </a:pPr>
              <a:r>
                <a:rPr lang="zh-CN" altLang="en-US" sz="3200" b="1" dirty="0" smtClean="0">
                  <a:ea typeface="楷体_GB2312" panose="02010609030101010101" pitchFamily="49" charset="-122"/>
                </a:rPr>
                <a:t>术性和管理性问题。</a:t>
              </a:r>
              <a:r>
                <a:rPr lang="zh-CN" altLang="en-US" sz="3200" b="1" dirty="0">
                  <a:ea typeface="楷体_GB2312" panose="02010609030101010101" pitchFamily="49" charset="-122"/>
                </a:rPr>
                <a:t>占落选</a:t>
              </a:r>
              <a:r>
                <a:rPr lang="zh-CN" altLang="en-US" sz="3200" b="1" dirty="0" smtClean="0">
                  <a:ea typeface="楷体_GB2312" panose="02010609030101010101" pitchFamily="49" charset="-122"/>
                </a:rPr>
                <a:t>的</a:t>
              </a:r>
              <a:r>
                <a:rPr lang="en-US" altLang="zh-CN" sz="3200" b="1" dirty="0" smtClean="0">
                  <a:ea typeface="楷体_GB2312" panose="02010609030101010101" pitchFamily="49" charset="-122"/>
                </a:rPr>
                <a:t>5</a:t>
              </a:r>
              <a:r>
                <a:rPr lang="en-US" altLang="zh-CN" sz="3200" b="1" dirty="0">
                  <a:ea typeface="楷体_GB2312" panose="02010609030101010101" pitchFamily="49" charset="-122"/>
                </a:rPr>
                <a:t>%</a:t>
              </a:r>
              <a:endParaRPr lang="en-US" altLang="zh-CN" sz="3200" b="1" dirty="0">
                <a:ea typeface="楷体_GB2312" panose="02010609030101010101" pitchFamily="49" charset="-122"/>
              </a:endParaRPr>
            </a:p>
          </p:txBody>
        </p:sp>
        <p:pic>
          <p:nvPicPr>
            <p:cNvPr id="68626" name="Picture 4114" descr="0043"/>
            <p:cNvPicPr>
              <a:picLocks noChangeAspect="1" noChangeArrowheads="1" noCrop="1"/>
            </p:cNvPicPr>
            <p:nvPr/>
          </p:nvPicPr>
          <p:blipFill>
            <a:blip r:embed="rId2"/>
            <a:srcRect/>
            <a:stretch>
              <a:fillRect/>
            </a:stretch>
          </p:blipFill>
          <p:spPr bwMode="auto">
            <a:xfrm>
              <a:off x="1248" y="1248"/>
              <a:ext cx="336" cy="252"/>
            </a:xfrm>
            <a:prstGeom prst="rect">
              <a:avLst/>
            </a:prstGeom>
            <a:noFill/>
          </p:spPr>
        </p:pic>
      </p:grpSp>
      <p:grpSp>
        <p:nvGrpSpPr>
          <p:cNvPr id="4" name="Group 4115"/>
          <p:cNvGrpSpPr/>
          <p:nvPr/>
        </p:nvGrpSpPr>
        <p:grpSpPr bwMode="auto">
          <a:xfrm>
            <a:off x="457200" y="3048003"/>
            <a:ext cx="7604126" cy="1236664"/>
            <a:chOff x="1248" y="1177"/>
            <a:chExt cx="4790" cy="779"/>
          </a:xfrm>
        </p:grpSpPr>
        <p:sp>
          <p:nvSpPr>
            <p:cNvPr id="68628" name="Text Box 4116"/>
            <p:cNvSpPr txBox="1">
              <a:spLocks noChangeArrowheads="1"/>
            </p:cNvSpPr>
            <p:nvPr/>
          </p:nvSpPr>
          <p:spPr bwMode="auto">
            <a:xfrm>
              <a:off x="1632" y="1177"/>
              <a:ext cx="4406" cy="779"/>
            </a:xfrm>
            <a:prstGeom prst="rect">
              <a:avLst/>
            </a:prstGeom>
            <a:noFill/>
            <a:ln w="9525">
              <a:noFill/>
              <a:miter lim="800000"/>
            </a:ln>
            <a:effectLst/>
          </p:spPr>
          <p:txBody>
            <a:bodyPr wrap="none">
              <a:spAutoFit/>
            </a:bodyPr>
            <a:lstStyle/>
            <a:p>
              <a:pPr>
                <a:spcBef>
                  <a:spcPct val="20000"/>
                </a:spcBef>
              </a:pPr>
              <a:r>
                <a:rPr lang="zh-CN" altLang="en-US" sz="3600" b="1" dirty="0">
                  <a:effectLst>
                    <a:outerShdw blurRad="38100" dist="38100" dir="2700000" algn="tl">
                      <a:srgbClr val="000000"/>
                    </a:outerShdw>
                  </a:effectLst>
                  <a:ea typeface="华文楷体" panose="02010600040101010101" pitchFamily="2" charset="-122"/>
                </a:rPr>
                <a:t>选题的学术因素</a:t>
              </a:r>
              <a:r>
                <a:rPr lang="zh-CN" altLang="en-US" sz="3600" dirty="0" smtClean="0">
                  <a:effectLst>
                    <a:outerShdw blurRad="38100" dist="38100" dir="2700000" algn="tl">
                      <a:srgbClr val="000000"/>
                    </a:outerShdw>
                  </a:effectLst>
                  <a:ea typeface="华文新魏" panose="02010800040101010101" pitchFamily="2" charset="-122"/>
                </a:rPr>
                <a:t>：</a:t>
              </a:r>
              <a:r>
                <a:rPr lang="zh-CN" altLang="en-US" sz="3200" b="1" dirty="0" smtClean="0">
                  <a:ea typeface="楷体_GB2312" panose="02010609030101010101" pitchFamily="49" charset="-122"/>
                </a:rPr>
                <a:t>课题</a:t>
              </a:r>
              <a:r>
                <a:rPr lang="zh-CN" altLang="en-US" sz="3200" b="1" dirty="0">
                  <a:ea typeface="楷体_GB2312" panose="02010609030101010101" pitchFamily="49" charset="-122"/>
                </a:rPr>
                <a:t>选题内容和</a:t>
              </a:r>
              <a:endParaRPr lang="zh-CN" altLang="en-US" sz="3200" b="1" dirty="0">
                <a:ea typeface="楷体_GB2312" panose="02010609030101010101" pitchFamily="49" charset="-122"/>
              </a:endParaRPr>
            </a:p>
            <a:p>
              <a:pPr>
                <a:spcBef>
                  <a:spcPct val="20000"/>
                </a:spcBef>
              </a:pPr>
              <a:r>
                <a:rPr lang="zh-CN" altLang="en-US" sz="3200" b="1" dirty="0">
                  <a:ea typeface="楷体_GB2312" panose="02010609030101010101" pitchFamily="49" charset="-122"/>
                </a:rPr>
                <a:t>方案设计的优劣。占落选</a:t>
              </a:r>
              <a:r>
                <a:rPr lang="zh-CN" altLang="en-US" sz="3200" b="1" dirty="0" smtClean="0">
                  <a:ea typeface="楷体_GB2312" panose="02010609030101010101" pitchFamily="49" charset="-122"/>
                </a:rPr>
                <a:t>的</a:t>
              </a:r>
              <a:r>
                <a:rPr lang="en-US" altLang="zh-CN" sz="3200" b="1" dirty="0" smtClean="0">
                  <a:ea typeface="楷体_GB2312" panose="02010609030101010101" pitchFamily="49" charset="-122"/>
                </a:rPr>
                <a:t>95%</a:t>
              </a:r>
              <a:endParaRPr lang="en-US" altLang="zh-CN" sz="3200" b="1" dirty="0">
                <a:ea typeface="楷体_GB2312" panose="02010609030101010101" pitchFamily="49" charset="-122"/>
              </a:endParaRPr>
            </a:p>
          </p:txBody>
        </p:sp>
        <p:pic>
          <p:nvPicPr>
            <p:cNvPr id="68629" name="Picture 4117" descr="0043"/>
            <p:cNvPicPr>
              <a:picLocks noChangeAspect="1" noChangeArrowheads="1" noCrop="1"/>
            </p:cNvPicPr>
            <p:nvPr/>
          </p:nvPicPr>
          <p:blipFill>
            <a:blip r:embed="rId2"/>
            <a:srcRect/>
            <a:stretch>
              <a:fillRect/>
            </a:stretch>
          </p:blipFill>
          <p:spPr bwMode="auto">
            <a:xfrm>
              <a:off x="1248" y="1248"/>
              <a:ext cx="336" cy="252"/>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85800" y="1447800"/>
            <a:ext cx="4876800" cy="1143000"/>
          </a:xfrm>
        </p:spPr>
        <p:txBody>
          <a:bodyPr/>
          <a:lstStyle/>
          <a:p>
            <a:pPr algn="l" eaLnBrk="1" hangingPunct="1"/>
            <a:r>
              <a:rPr lang="en-US" altLang="zh-CN" dirty="0" smtClean="0">
                <a:latin typeface="华文新魏" panose="02010800040101010101" pitchFamily="2" charset="-122"/>
                <a:ea typeface="华文新魏" panose="02010800040101010101" pitchFamily="2" charset="-122"/>
              </a:rPr>
              <a:t>    </a:t>
            </a:r>
            <a:r>
              <a:rPr lang="zh-CN" altLang="en-US" dirty="0" smtClean="0">
                <a:ea typeface="华文新魏" panose="02010800040101010101" pitchFamily="2" charset="-122"/>
              </a:rPr>
              <a:t>选题原则</a:t>
            </a:r>
            <a:endParaRPr lang="zh-CN" altLang="en-US" dirty="0" smtClean="0">
              <a:ea typeface="华文新魏" panose="02010800040101010101" pitchFamily="2" charset="-122"/>
            </a:endParaRPr>
          </a:p>
        </p:txBody>
      </p:sp>
      <p:grpSp>
        <p:nvGrpSpPr>
          <p:cNvPr id="2" name="Group 4"/>
          <p:cNvGrpSpPr/>
          <p:nvPr/>
        </p:nvGrpSpPr>
        <p:grpSpPr bwMode="auto">
          <a:xfrm>
            <a:off x="304800" y="442913"/>
            <a:ext cx="8458200" cy="1017587"/>
            <a:chOff x="240" y="295"/>
            <a:chExt cx="5328" cy="641"/>
          </a:xfrm>
        </p:grpSpPr>
        <p:sp>
          <p:nvSpPr>
            <p:cNvPr id="97285" name="Text Box 5"/>
            <p:cNvSpPr txBox="1">
              <a:spLocks noChangeArrowheads="1"/>
            </p:cNvSpPr>
            <p:nvPr/>
          </p:nvSpPr>
          <p:spPr bwMode="auto">
            <a:xfrm>
              <a:off x="672" y="295"/>
              <a:ext cx="3234" cy="523"/>
            </a:xfrm>
            <a:prstGeom prst="rect">
              <a:avLst/>
            </a:prstGeom>
            <a:noFill/>
            <a:ln w="9525">
              <a:noFill/>
              <a:miter lim="800000"/>
            </a:ln>
            <a:effectLst/>
          </p:spPr>
          <p:txBody>
            <a:bodyPr wrap="none">
              <a:spAutoFit/>
            </a:bodyPr>
            <a:lstStyle/>
            <a:p>
              <a:pPr>
                <a:defRPr/>
              </a:pPr>
              <a:r>
                <a:rPr lang="zh-CN" altLang="en-US" sz="4800" b="1" dirty="0" smtClean="0">
                  <a:solidFill>
                    <a:srgbClr val="FF0000"/>
                  </a:solidFill>
                  <a:effectLst>
                    <a:outerShdw blurRad="38100" dist="38100" dir="2700000" algn="tl">
                      <a:srgbClr val="000000"/>
                    </a:outerShdw>
                  </a:effectLst>
                  <a:ea typeface="隶书" panose="02010509060101010101" pitchFamily="49" charset="-122"/>
                </a:rPr>
                <a:t>做好</a:t>
              </a:r>
              <a:r>
                <a:rPr lang="zh-CN" altLang="en-US" sz="4800" b="1" dirty="0">
                  <a:solidFill>
                    <a:srgbClr val="FF0000"/>
                  </a:solidFill>
                  <a:effectLst>
                    <a:outerShdw blurRad="38100" dist="38100" dir="2700000" algn="tl">
                      <a:srgbClr val="000000"/>
                    </a:outerShdw>
                  </a:effectLst>
                  <a:ea typeface="隶书" panose="02010509060101010101" pitchFamily="49" charset="-122"/>
                </a:rPr>
                <a:t>科研选题工作</a:t>
              </a:r>
              <a:endParaRPr lang="zh-CN" altLang="en-US" sz="4800" b="1" dirty="0">
                <a:solidFill>
                  <a:srgbClr val="FF0000"/>
                </a:solidFill>
                <a:effectLst>
                  <a:outerShdw blurRad="38100" dist="38100" dir="2700000" algn="tl">
                    <a:srgbClr val="000000"/>
                  </a:outerShdw>
                </a:effectLst>
                <a:ea typeface="隶书" panose="02010509060101010101" pitchFamily="49" charset="-122"/>
              </a:endParaRPr>
            </a:p>
          </p:txBody>
        </p:sp>
        <p:pic>
          <p:nvPicPr>
            <p:cNvPr id="27659" name="Picture 6" descr="line"/>
            <p:cNvPicPr>
              <a:picLocks noChangeAspect="1" noChangeArrowheads="1"/>
            </p:cNvPicPr>
            <p:nvPr/>
          </p:nvPicPr>
          <p:blipFill>
            <a:blip r:embed="rId1"/>
            <a:srcRect/>
            <a:stretch>
              <a:fillRect/>
            </a:stretch>
          </p:blipFill>
          <p:spPr bwMode="auto">
            <a:xfrm>
              <a:off x="240" y="720"/>
              <a:ext cx="5328" cy="216"/>
            </a:xfrm>
            <a:prstGeom prst="rect">
              <a:avLst/>
            </a:prstGeom>
            <a:noFill/>
            <a:ln w="9525">
              <a:noFill/>
              <a:miter lim="800000"/>
              <a:headEnd/>
              <a:tailEnd/>
            </a:ln>
          </p:spPr>
        </p:pic>
      </p:grpSp>
      <p:grpSp>
        <p:nvGrpSpPr>
          <p:cNvPr id="3" name="Group 7"/>
          <p:cNvGrpSpPr/>
          <p:nvPr/>
        </p:nvGrpSpPr>
        <p:grpSpPr bwMode="auto">
          <a:xfrm>
            <a:off x="609600" y="2514603"/>
            <a:ext cx="7848600" cy="1570039"/>
            <a:chOff x="480" y="1392"/>
            <a:chExt cx="4858" cy="989"/>
          </a:xfrm>
        </p:grpSpPr>
        <p:sp>
          <p:nvSpPr>
            <p:cNvPr id="97288" name="Text Box 8"/>
            <p:cNvSpPr txBox="1">
              <a:spLocks noChangeArrowheads="1"/>
            </p:cNvSpPr>
            <p:nvPr/>
          </p:nvSpPr>
          <p:spPr bwMode="auto">
            <a:xfrm>
              <a:off x="768" y="1392"/>
              <a:ext cx="4570" cy="989"/>
            </a:xfrm>
            <a:prstGeom prst="rect">
              <a:avLst/>
            </a:prstGeom>
            <a:noFill/>
            <a:ln w="9525">
              <a:noFill/>
              <a:miter lim="800000"/>
            </a:ln>
            <a:effectLst/>
          </p:spPr>
          <p:txBody>
            <a:bodyPr>
              <a:spAutoFit/>
            </a:bodyPr>
            <a:lstStyle/>
            <a:p>
              <a:pPr>
                <a:spcBef>
                  <a:spcPct val="50000"/>
                </a:spcBef>
                <a:defRPr/>
              </a:pPr>
              <a:r>
                <a:rPr lang="zh-CN" altLang="en-US" sz="3200" b="1" dirty="0">
                  <a:effectLst>
                    <a:outerShdw blurRad="38100" dist="38100" dir="2700000" algn="tl">
                      <a:srgbClr val="000000"/>
                    </a:outerShdw>
                  </a:effectLst>
                </a:rPr>
                <a:t>需要性原则</a:t>
              </a:r>
              <a:r>
                <a:rPr lang="zh-CN" altLang="en-US" sz="3200" dirty="0" smtClean="0">
                  <a:effectLst>
                    <a:outerShdw blurRad="38100" dist="38100" dir="2700000" algn="tl">
                      <a:srgbClr val="000000"/>
                    </a:outerShdw>
                  </a:effectLst>
                </a:rPr>
                <a:t>：</a:t>
              </a:r>
              <a:r>
                <a:rPr lang="zh-CN" altLang="en-US" sz="3200" dirty="0" smtClean="0">
                  <a:ea typeface="华文新魏" panose="02010800040101010101" pitchFamily="2" charset="-122"/>
                </a:rPr>
                <a:t>本</a:t>
              </a:r>
              <a:r>
                <a:rPr lang="zh-CN" altLang="en-US" sz="3200" dirty="0">
                  <a:ea typeface="华文新魏" panose="02010800040101010101" pitchFamily="2" charset="-122"/>
                </a:rPr>
                <a:t>学科和本职工作中需要解决的关键问题，科研者本人需要提高学术地位和申报职称</a:t>
              </a:r>
              <a:endParaRPr lang="zh-CN" altLang="en-US" sz="3200" dirty="0">
                <a:ea typeface="华文新魏" panose="02010800040101010101" pitchFamily="2" charset="-122"/>
              </a:endParaRPr>
            </a:p>
          </p:txBody>
        </p:sp>
        <p:pic>
          <p:nvPicPr>
            <p:cNvPr id="27657" name="Picture 9" descr="icon584"/>
            <p:cNvPicPr>
              <a:picLocks noChangeAspect="1" noChangeArrowheads="1" noCrop="1"/>
            </p:cNvPicPr>
            <p:nvPr/>
          </p:nvPicPr>
          <p:blipFill>
            <a:blip r:embed="rId2"/>
            <a:srcRect/>
            <a:stretch>
              <a:fillRect/>
            </a:stretch>
          </p:blipFill>
          <p:spPr bwMode="auto">
            <a:xfrm>
              <a:off x="480" y="1488"/>
              <a:ext cx="192" cy="161"/>
            </a:xfrm>
            <a:prstGeom prst="rect">
              <a:avLst/>
            </a:prstGeom>
            <a:noFill/>
            <a:ln w="9525">
              <a:noFill/>
              <a:miter lim="800000"/>
              <a:headEnd/>
              <a:tailEnd/>
            </a:ln>
          </p:spPr>
        </p:pic>
      </p:grpSp>
      <p:grpSp>
        <p:nvGrpSpPr>
          <p:cNvPr id="4" name="Group 10"/>
          <p:cNvGrpSpPr/>
          <p:nvPr/>
        </p:nvGrpSpPr>
        <p:grpSpPr bwMode="auto">
          <a:xfrm>
            <a:off x="609600" y="4071938"/>
            <a:ext cx="7645400" cy="2308226"/>
            <a:chOff x="480" y="1077"/>
            <a:chExt cx="4816" cy="1454"/>
          </a:xfrm>
        </p:grpSpPr>
        <p:sp>
          <p:nvSpPr>
            <p:cNvPr id="97291" name="Text Box 11"/>
            <p:cNvSpPr txBox="1">
              <a:spLocks noChangeArrowheads="1"/>
            </p:cNvSpPr>
            <p:nvPr/>
          </p:nvSpPr>
          <p:spPr bwMode="auto">
            <a:xfrm>
              <a:off x="726" y="1077"/>
              <a:ext cx="4570" cy="1454"/>
            </a:xfrm>
            <a:prstGeom prst="rect">
              <a:avLst/>
            </a:prstGeom>
            <a:noFill/>
            <a:ln w="9525">
              <a:noFill/>
              <a:miter lim="800000"/>
            </a:ln>
            <a:effectLst/>
          </p:spPr>
          <p:txBody>
            <a:bodyPr>
              <a:spAutoFit/>
            </a:bodyPr>
            <a:lstStyle/>
            <a:p>
              <a:pPr>
                <a:spcBef>
                  <a:spcPct val="50000"/>
                </a:spcBef>
                <a:defRPr/>
              </a:pPr>
              <a:r>
                <a:rPr lang="zh-CN" altLang="en-US" sz="3600" b="1" dirty="0">
                  <a:effectLst>
                    <a:outerShdw blurRad="38100" dist="38100" dir="2700000" algn="tl">
                      <a:srgbClr val="000000"/>
                    </a:outerShdw>
                  </a:effectLst>
                  <a:latin typeface="Arial" panose="020B0604020202020204" pitchFamily="34" charset="0"/>
                </a:rPr>
                <a:t>创新性原则</a:t>
              </a:r>
              <a:r>
                <a:rPr lang="zh-CN" altLang="en-US" sz="3600" dirty="0">
                  <a:effectLst>
                    <a:outerShdw blurRad="38100" dist="38100" dir="2700000" algn="tl">
                      <a:srgbClr val="000000"/>
                    </a:outerShdw>
                  </a:effectLst>
                  <a:latin typeface="Arial" panose="020B0604020202020204" pitchFamily="34" charset="0"/>
                </a:rPr>
                <a:t>：</a:t>
              </a:r>
              <a:r>
                <a:rPr lang="zh-CN" altLang="en-US" sz="3600" dirty="0">
                  <a:latin typeface="Arial" panose="020B0604020202020204" pitchFamily="34" charset="0"/>
                  <a:ea typeface="华文新魏" panose="02010800040101010101" pitchFamily="2" charset="-122"/>
                </a:rPr>
                <a:t>前人或他人未曾研究过，或有研究尚未解决，或出现新问题需解决，或原有的不能满足新需求要进一步提高的</a:t>
              </a:r>
              <a:endParaRPr lang="zh-CN" altLang="en-US" sz="3600" dirty="0">
                <a:latin typeface="Arial" panose="020B0604020202020204" pitchFamily="34" charset="0"/>
                <a:ea typeface="华文新魏" panose="02010800040101010101" pitchFamily="2" charset="-122"/>
              </a:endParaRPr>
            </a:p>
          </p:txBody>
        </p:sp>
        <p:pic>
          <p:nvPicPr>
            <p:cNvPr id="27655" name="Picture 12" descr="icon584"/>
            <p:cNvPicPr>
              <a:picLocks noChangeAspect="1" noChangeArrowheads="1" noCrop="1"/>
            </p:cNvPicPr>
            <p:nvPr/>
          </p:nvPicPr>
          <p:blipFill>
            <a:blip r:embed="rId2"/>
            <a:srcRect/>
            <a:stretch>
              <a:fillRect/>
            </a:stretch>
          </p:blipFill>
          <p:spPr bwMode="auto">
            <a:xfrm>
              <a:off x="480" y="1488"/>
              <a:ext cx="192" cy="161"/>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7282">
                                            <p:txEl>
                                              <p:pRg st="0" end="0"/>
                                            </p:txEl>
                                          </p:spTgt>
                                        </p:tgtEl>
                                        <p:attrNameLst>
                                          <p:attrName>style.visibility</p:attrName>
                                        </p:attrNameLst>
                                      </p:cBhvr>
                                      <p:to>
                                        <p:strVal val="visible"/>
                                      </p:to>
                                    </p:set>
                                    <p:animEffect transition="in" filter="wipe(left)">
                                      <p:cBhvr>
                                        <p:cTn id="12" dur="500"/>
                                        <p:tgtEl>
                                          <p:spTgt spid="9728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out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outVertic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autoUpdateAnimBg="0" build="p"/>
    </p:bldLst>
  </p:timing>
</p:sld>
</file>

<file path=ppt/tags/tag1.xml><?xml version="1.0" encoding="utf-8"?>
<p:tagLst xmlns:p="http://schemas.openxmlformats.org/presentationml/2006/main">
  <p:tag name="KSO_WM_SLIDE_MODEL_TYPE" val="cover"/>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9056</Words>
  <PresentationFormat>全屏显示(4:3)</PresentationFormat>
  <Paragraphs>1591</Paragraphs>
  <Slides>50</Slides>
  <Notes>0</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50</vt:i4>
      </vt:variant>
    </vt:vector>
  </HeadingPairs>
  <TitlesOfParts>
    <vt:vector size="71" baseType="lpstr">
      <vt:lpstr>Arial</vt:lpstr>
      <vt:lpstr>宋体</vt:lpstr>
      <vt:lpstr>Wingdings</vt:lpstr>
      <vt:lpstr>楷体_GB2312</vt:lpstr>
      <vt:lpstr>华文隶书</vt:lpstr>
      <vt:lpstr>华文新魏</vt:lpstr>
      <vt:lpstr>隶书</vt:lpstr>
      <vt:lpstr>华文楷体</vt:lpstr>
      <vt:lpstr>Monotype Sorts</vt:lpstr>
      <vt:lpstr>Wingdings</vt:lpstr>
      <vt:lpstr>Calibri</vt:lpstr>
      <vt:lpstr>微软雅黑</vt:lpstr>
      <vt:lpstr>Arial Unicode MS</vt:lpstr>
      <vt:lpstr>黑体</vt:lpstr>
      <vt:lpstr>华文行楷</vt:lpstr>
      <vt:lpstr>Times New Roman</vt:lpstr>
      <vt:lpstr>Arial</vt:lpstr>
      <vt:lpstr>仿宋_GB2312</vt:lpstr>
      <vt:lpstr>Verdana</vt:lpstr>
      <vt:lpstr>Tahoma</vt:lpstr>
      <vt:lpstr>Office 主题</vt:lpstr>
      <vt:lpstr>教育科研课题的申报与研究</vt:lpstr>
      <vt:lpstr>如何进行科学研究</vt:lpstr>
      <vt:lpstr>对传统教研回顾与反思</vt:lpstr>
      <vt:lpstr>教育科研的特征</vt:lpstr>
      <vt:lpstr>教育科研与教研的联系 </vt:lpstr>
      <vt:lpstr>教育科研课题的申报</vt:lpstr>
      <vt:lpstr>PowerPoint 演示文稿</vt:lpstr>
      <vt:lpstr>PowerPoint 演示文稿</vt:lpstr>
      <vt:lpstr>    选题原则</vt:lpstr>
      <vt:lpstr>PowerPoint 演示文稿</vt:lpstr>
      <vt:lpstr>       选题程序</vt:lpstr>
      <vt:lpstr>要由问题逐步浓缩为课题</vt:lpstr>
      <vt:lpstr>PowerPoint 演示文稿</vt:lpstr>
      <vt:lpstr>选题及注意事项</vt:lpstr>
      <vt:lpstr>课题名称的三要素</vt:lpstr>
      <vt:lpstr>课题名称的确定</vt:lpstr>
      <vt:lpstr>       一份好的申请书使人看了就明白： 要研究什么，为什么要研究，怎样研究，要达到什么结果，现在已做了什么，能否完成研究任务</vt:lpstr>
      <vt:lpstr>申请书的一般结构</vt:lpstr>
      <vt:lpstr>申请书的要求</vt:lpstr>
      <vt:lpstr>１、清晰明确的申请书的体现</vt:lpstr>
      <vt:lpstr>2、 研究意义和立论依据</vt:lpstr>
      <vt:lpstr>3、研究内容和研究目标</vt:lpstr>
      <vt:lpstr>4、研究方案</vt:lpstr>
      <vt:lpstr>（2）研究方案的难点内容</vt:lpstr>
      <vt:lpstr>（3）填写研究方案的注意事项 </vt:lpstr>
      <vt:lpstr>教育科研课题的研究</vt:lpstr>
      <vt:lpstr>教师研究的主要特征</vt:lpstr>
      <vt:lpstr>教师课题研究基本类型</vt:lpstr>
      <vt:lpstr>PowerPoint 演示文稿</vt:lpstr>
      <vt:lpstr>PowerPoint 演示文稿</vt:lpstr>
      <vt:lpstr>PowerPoint 演示文稿</vt:lpstr>
      <vt:lpstr>向在座的诸位老师们致以亲切的问候，你们辛苦了！再见！</vt:lpstr>
      <vt:lpstr>课堂教学十大技能</vt:lpstr>
      <vt:lpstr>教师课堂教学能力</vt:lpstr>
      <vt:lpstr>课堂观察框架：4维度20视角68观察点 </vt:lpstr>
      <vt:lpstr>维度一：学生学习</vt:lpstr>
      <vt:lpstr>维度二：教师教学</vt:lpstr>
      <vt:lpstr>维度三：课程性质 </vt:lpstr>
      <vt:lpstr>维度四：课堂文化 </vt:lpstr>
      <vt:lpstr>万能评课用语</vt:lpstr>
      <vt:lpstr>弗兰德斯课堂师生互动分析</vt:lpstr>
      <vt:lpstr>从本质上讲，一切教学活动皆为“互动”，只不过是积极或消极，低级或高级之分而已</vt:lpstr>
      <vt:lpstr>PowerPoint 演示文稿</vt:lpstr>
      <vt:lpstr>编码例</vt:lpstr>
      <vt:lpstr>一堂课40分钟划分为800个单位，每三秒为一个单位。并设计成800个空格的数据表 </vt:lpstr>
      <vt:lpstr>国外某课师生互动类型和记录（编码系统） 阿瑟J.S.里德</vt:lpstr>
      <vt:lpstr>让学生发现“余数比除数小”期间师生语言互动时间分布 </vt:lpstr>
      <vt:lpstr>填写互动分析矩阵</vt:lpstr>
      <vt:lpstr>填写并分析互动分析矩阵</vt:lpstr>
      <vt:lpstr>分析互动分析矩阵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2019-05-13T07:17:35Z</dcterms:created>
  <dcterms:modified xsi:type="dcterms:W3CDTF">2019-05-13T07:18:13Z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2052-11.1.0.8597</vt:lpwstr>
  </property>
</Properties>
</file>