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19"/>
  </p:handoutMasterIdLst>
  <p:sldIdLst>
    <p:sldId id="260" r:id="rId3"/>
    <p:sldId id="269" r:id="rId5"/>
    <p:sldId id="342" r:id="rId6"/>
    <p:sldId id="313" r:id="rId7"/>
    <p:sldId id="317" r:id="rId8"/>
    <p:sldId id="318" r:id="rId9"/>
    <p:sldId id="331" r:id="rId10"/>
    <p:sldId id="332" r:id="rId11"/>
    <p:sldId id="333" r:id="rId12"/>
    <p:sldId id="334" r:id="rId13"/>
    <p:sldId id="335" r:id="rId14"/>
    <p:sldId id="336" r:id="rId15"/>
    <p:sldId id="337" r:id="rId16"/>
    <p:sldId id="340" r:id="rId17"/>
    <p:sldId id="316" r:id="rId18"/>
  </p:sldIdLst>
  <p:sldSz cx="12192000" cy="6858000"/>
  <p:notesSz cx="6858000" cy="9144000"/>
  <p:embeddedFontLst>
    <p:embeddedFont>
      <p:font typeface="微软雅黑 Light" panose="020B0502040204020203" charset="-122"/>
      <p:regular r:id="rId23"/>
    </p:embeddedFont>
    <p:embeddedFont>
      <p:font typeface="微软雅黑" panose="020B0503020204020204" charset="-122"/>
      <p:regular r:id="rId24"/>
    </p:embeddedFont>
    <p:embeddedFont>
      <p:font typeface="等线" panose="02010600030101010101" charset="-122"/>
      <p:regular r:id="rId25"/>
    </p:embeddedFont>
    <p:embeddedFont>
      <p:font typeface="华文楷体" panose="02010600040101010101" charset="-122"/>
      <p:regular r:id="rId26"/>
    </p:embeddedFont>
    <p:embeddedFont>
      <p:font typeface="汉仪颜楷简" panose="00020600040101010101" charset="-122"/>
      <p:regular r:id="rId27"/>
    </p:embeddedFont>
    <p:embeddedFont>
      <p:font typeface="Calibri" panose="020F0502020204030204" charset="0"/>
      <p:regular r:id="rId28"/>
      <p:bold r:id="rId29"/>
      <p:italic r:id="rId30"/>
      <p:boldItalic r:id="rId31"/>
    </p:embeddedFont>
    <p:embeddedFont>
      <p:font typeface="等线 Light" panose="02010600030101010101" charset="-122"/>
      <p:regular r:id="rId32"/>
    </p:embeddedFont>
  </p:embeddedFontLst>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0301"/>
    <a:srgbClr val="7D4B3A"/>
    <a:srgbClr val="F2EB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showGuides="1">
      <p:cViewPr varScale="1">
        <p:scale>
          <a:sx n="74" d="100"/>
          <a:sy n="74" d="100"/>
        </p:scale>
        <p:origin x="456" y="72"/>
      </p:cViewPr>
      <p:guideLst>
        <p:guide orient="horz" pos="2159"/>
        <p:guide pos="38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gs" Target="tags/tag2.xml"/><Relationship Id="rId32" Type="http://schemas.openxmlformats.org/officeDocument/2006/relationships/font" Target="fonts/font10.fntdata"/><Relationship Id="rId31" Type="http://schemas.openxmlformats.org/officeDocument/2006/relationships/font" Target="fonts/font9.fntdata"/><Relationship Id="rId30" Type="http://schemas.openxmlformats.org/officeDocument/2006/relationships/font" Target="fonts/font8.fntdata"/><Relationship Id="rId3" Type="http://schemas.openxmlformats.org/officeDocument/2006/relationships/slide" Target="slides/slide1.xml"/><Relationship Id="rId29" Type="http://schemas.openxmlformats.org/officeDocument/2006/relationships/font" Target="fonts/font7.fntdata"/><Relationship Id="rId28" Type="http://schemas.openxmlformats.org/officeDocument/2006/relationships/font" Target="fonts/font6.fntdata"/><Relationship Id="rId27" Type="http://schemas.openxmlformats.org/officeDocument/2006/relationships/font" Target="fonts/font5.fntdata"/><Relationship Id="rId26" Type="http://schemas.openxmlformats.org/officeDocument/2006/relationships/font" Target="fonts/font4.fntdata"/><Relationship Id="rId25" Type="http://schemas.openxmlformats.org/officeDocument/2006/relationships/font" Target="fonts/font3.fntdata"/><Relationship Id="rId24" Type="http://schemas.openxmlformats.org/officeDocument/2006/relationships/font" Target="fonts/font2.fntdata"/><Relationship Id="rId23" Type="http://schemas.openxmlformats.org/officeDocument/2006/relationships/font" Target="fonts/font1.fntdata"/><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1DDAFB-1E88-4C09-8EDF-317A8B75E0E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B83816-E739-4273-9AF7-498350ABA1F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0C1E86-8444-47B7-9464-0096FBE1A17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0C1E86-8444-47B7-9464-0096FBE1A17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0C1E86-8444-47B7-9464-0096FBE1A17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0C1E86-8444-47B7-9464-0096FBE1A17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0C1E86-8444-47B7-9464-0096FBE1A17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0C1E86-8444-47B7-9464-0096FBE1A17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0C1E86-8444-47B7-9464-0096FBE1A17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0C1E86-8444-47B7-9464-0096FBE1A17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0C1E86-8444-47B7-9464-0096FBE1A17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0C1E86-8444-47B7-9464-0096FBE1A17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0C1E86-8444-47B7-9464-0096FBE1A17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0C1E86-8444-47B7-9464-0096FBE1A17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0C1E86-8444-47B7-9464-0096FBE1A17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0C1E86-8444-47B7-9464-0096FBE1A17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9DD7BB7-5E8E-452A-BDCC-B80F6D52EDEC}"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829969E-BEF2-4988-8677-8BE24172988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4" Target="../notesSlides/notesSlide10.xml" Type="http://schemas.openxmlformats.org/officeDocument/2006/relationships/notesSlide"/><Relationship Id="rId3" Target="../slideLayouts/slideLayout7.xml" Type="http://schemas.openxmlformats.org/officeDocument/2006/relationships/slideLayout"/><Relationship Id="rId2" Target="../media/image7.jpeg" Type="http://schemas.openxmlformats.org/officeDocument/2006/relationships/image"/><Relationship Id="rId1" Target="../media/image1.png" Type="http://schemas.openxmlformats.org/officeDocument/2006/relationships/image"/></Relationships>
</file>

<file path=ppt/slides/_rels/slide12.xml.rels><?xml version="1.0" encoding="UTF-8" standalone="yes" ?><Relationships xmlns="http://schemas.openxmlformats.org/package/2006/relationships"><Relationship Id="rId5" Target="../notesSlides/notesSlide11.xml" Type="http://schemas.openxmlformats.org/officeDocument/2006/relationships/notesSlide"/><Relationship Id="rId4" Target="../slideLayouts/slideLayout7.xml" Type="http://schemas.openxmlformats.org/officeDocument/2006/relationships/slideLayout"/><Relationship Id="rId3" Target="../media/image9.jpeg" Type="http://schemas.openxmlformats.org/officeDocument/2006/relationships/image"/><Relationship Id="rId2" Target="../media/image8.jpeg" Type="http://schemas.openxmlformats.org/officeDocument/2006/relationships/image"/><Relationship Id="rId1" Target="../media/image1.png" Type="http://schemas.openxmlformats.org/officeDocument/2006/relationships/image"/></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5" Target="../notesSlides/notesSlide2.xml" Type="http://schemas.openxmlformats.org/officeDocument/2006/relationships/notesSlide"/><Relationship Id="rId4" Target="../slideLayouts/slideLayout7.xml" Type="http://schemas.openxmlformats.org/officeDocument/2006/relationships/slideLayout"/><Relationship Id="rId3" Target="../media/image2.jpeg" Type="http://schemas.openxmlformats.org/officeDocument/2006/relationships/image"/><Relationship Id="rId2" Target="../tags/tag1.xml" Type="http://schemas.openxmlformats.org/officeDocument/2006/relationships/tags"/><Relationship Id="rId1" Target="../media/image1.png" Type="http://schemas.openxmlformats.org/officeDocument/2006/relationships/image"/></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4" Target="../notesSlides/notesSlide8.xml" Type="http://schemas.openxmlformats.org/officeDocument/2006/relationships/notesSlide"/><Relationship Id="rId3" Target="../slideLayouts/slideLayout7.xml" Type="http://schemas.openxmlformats.org/officeDocument/2006/relationships/slideLayout"/><Relationship Id="rId2" Target="../media/image6.jpeg" Type="http://schemas.openxmlformats.org/officeDocument/2006/relationships/image"/><Relationship Id="rId1" Target="../media/image1.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81" name="任意多边形 3"/>
          <p:cNvSpPr/>
          <p:nvPr/>
        </p:nvSpPr>
        <p:spPr>
          <a:xfrm>
            <a:off x="499868" y="4952531"/>
            <a:ext cx="3150763" cy="1774044"/>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rgbClr val="72202A">
                  <a:alpha val="53000"/>
                </a:srgbClr>
              </a:gs>
              <a:gs pos="64000">
                <a:srgbClr val="FFFFFF">
                  <a:alpha val="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字魂36号-正文宋楷" panose="02010600030101010101" charset="-122"/>
              <a:ea typeface="字魂36号-正文宋楷" panose="02010600030101010101" charset="-122"/>
              <a:cs typeface="+mn-cs"/>
              <a:sym typeface="WenYue GuDianMingChaoTi (Non-Commercial Use)" pitchFamily="50" charset="-122"/>
            </a:endParaRPr>
          </a:p>
        </p:txBody>
      </p:sp>
      <p:sp>
        <p:nvSpPr>
          <p:cNvPr id="82" name="任意多边形 3"/>
          <p:cNvSpPr/>
          <p:nvPr/>
        </p:nvSpPr>
        <p:spPr>
          <a:xfrm flipH="1">
            <a:off x="9033435" y="3779535"/>
            <a:ext cx="3150763" cy="1685674"/>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rgbClr val="72202A">
                  <a:alpha val="53000"/>
                </a:srgbClr>
              </a:gs>
              <a:gs pos="64000">
                <a:srgbClr val="FFFFFF">
                  <a:alpha val="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字魂36号-正文宋楷" panose="02010600030101010101" charset="-122"/>
              <a:ea typeface="字魂36号-正文宋楷" panose="02010600030101010101" charset="-122"/>
              <a:cs typeface="+mn-cs"/>
              <a:sym typeface="WenYue GuDianMingChaoTi (Non-Commercial Use)" pitchFamily="50" charset="-122"/>
            </a:endParaRPr>
          </a:p>
        </p:txBody>
      </p:sp>
      <p:grpSp>
        <p:nvGrpSpPr>
          <p:cNvPr id="16" name="组合 15"/>
          <p:cNvGrpSpPr/>
          <p:nvPr/>
        </p:nvGrpSpPr>
        <p:grpSpPr>
          <a:xfrm>
            <a:off x="125095" y="62230"/>
            <a:ext cx="5553710" cy="516255"/>
            <a:chOff x="197" y="98"/>
            <a:chExt cx="8746" cy="813"/>
          </a:xfrm>
        </p:grpSpPr>
        <p:grpSp>
          <p:nvGrpSpPr>
            <p:cNvPr id="2" name="组合 1"/>
            <p:cNvGrpSpPr/>
            <p:nvPr/>
          </p:nvGrpSpPr>
          <p:grpSpPr>
            <a:xfrm>
              <a:off x="197" y="98"/>
              <a:ext cx="8713" cy="782"/>
              <a:chOff x="8966" y="529"/>
              <a:chExt cx="8713" cy="782"/>
            </a:xfrm>
          </p:grpSpPr>
          <p:sp>
            <p:nvSpPr>
              <p:cNvPr id="8" name="矩形 7"/>
              <p:cNvSpPr/>
              <p:nvPr/>
            </p:nvSpPr>
            <p:spPr>
              <a:xfrm>
                <a:off x="9748" y="630"/>
                <a:ext cx="7931" cy="531"/>
              </a:xfrm>
              <a:prstGeom prst="rect">
                <a:avLst/>
              </a:prstGeom>
              <a:noFill/>
            </p:spPr>
            <p:txBody>
              <a:bodyPr wrap="square">
                <a:spAutoFit/>
                <a:scene3d>
                  <a:camera prst="orthographicFront"/>
                  <a:lightRig rig="threePt" dir="t"/>
                </a:scene3d>
                <a:sp3d contourW="12700"/>
              </a:bodyPr>
              <a:p>
                <a:pPr algn="dist"/>
                <a:r>
                  <a:rPr lang="zh-CN" altLang="en-US" sz="1600" b="1" dirty="0">
                    <a:solidFill>
                      <a:schemeClr val="tx1">
                        <a:lumMod val="65000"/>
                        <a:lumOff val="35000"/>
                      </a:schemeClr>
                    </a:solidFill>
                    <a:latin typeface="微软雅黑 Light" panose="020B0502040204020203" charset="-122"/>
                    <a:ea typeface="微软雅黑 Light" panose="020B0502040204020203" charset="-122"/>
                    <a:cs typeface="+mn-ea"/>
                    <a:sym typeface="+mn-lt"/>
                  </a:rPr>
                  <a:t>长沙市黄敏兰中学历史名师工作室</a:t>
                </a:r>
                <a:endParaRPr lang="zh-CN" altLang="en-US" sz="1600" b="1" dirty="0">
                  <a:solidFill>
                    <a:schemeClr val="tx1">
                      <a:lumMod val="65000"/>
                      <a:lumOff val="35000"/>
                    </a:schemeClr>
                  </a:solidFill>
                  <a:latin typeface="微软雅黑 Light" panose="020B0502040204020203" charset="-122"/>
                  <a:ea typeface="微软雅黑 Light" panose="020B0502040204020203" charset="-122"/>
                  <a:cs typeface="+mn-ea"/>
                  <a:sym typeface="+mn-lt"/>
                </a:endParaRPr>
              </a:p>
            </p:txBody>
          </p:sp>
          <p:pic>
            <p:nvPicPr>
              <p:cNvPr id="11" name="图片 10" descr="工作室LOGO2"/>
              <p:cNvPicPr>
                <a:picLocks noChangeAspect="1"/>
              </p:cNvPicPr>
              <p:nvPr/>
            </p:nvPicPr>
            <p:blipFill>
              <a:blip r:embed="rId1"/>
              <a:stretch>
                <a:fillRect/>
              </a:stretch>
            </p:blipFill>
            <p:spPr>
              <a:xfrm>
                <a:off x="8966" y="529"/>
                <a:ext cx="782" cy="782"/>
              </a:xfrm>
              <a:prstGeom prst="rect">
                <a:avLst/>
              </a:prstGeom>
            </p:spPr>
          </p:pic>
        </p:grpSp>
        <p:cxnSp>
          <p:nvCxnSpPr>
            <p:cNvPr id="15" name="直接连接符 14"/>
            <p:cNvCxnSpPr/>
            <p:nvPr/>
          </p:nvCxnSpPr>
          <p:spPr>
            <a:xfrm flipV="1">
              <a:off x="319" y="909"/>
              <a:ext cx="8625" cy="3"/>
            </a:xfrm>
            <a:prstGeom prst="line">
              <a:avLst/>
            </a:prstGeom>
            <a:ln w="22225">
              <a:solidFill>
                <a:srgbClr val="996633"/>
              </a:solidFill>
            </a:ln>
            <a:effectLst>
              <a:outerShdw blurRad="76200" dist="12700" dir="8100000" sy="-23000" kx="800400" algn="br" rotWithShape="0">
                <a:srgbClr val="996633">
                  <a:alpha val="20000"/>
                </a:srgbClr>
              </a:outerShdw>
            </a:effectLst>
          </p:spPr>
          <p:style>
            <a:lnRef idx="1">
              <a:schemeClr val="accent1"/>
            </a:lnRef>
            <a:fillRef idx="0">
              <a:schemeClr val="accent1"/>
            </a:fillRef>
            <a:effectRef idx="0">
              <a:schemeClr val="accent1"/>
            </a:effectRef>
            <a:fontRef idx="minor">
              <a:schemeClr val="tx1"/>
            </a:fontRef>
          </p:style>
        </p:cxnSp>
      </p:grpSp>
      <p:sp>
        <p:nvSpPr>
          <p:cNvPr id="10" name="文本框 2"/>
          <p:cNvSpPr txBox="1"/>
          <p:nvPr/>
        </p:nvSpPr>
        <p:spPr>
          <a:xfrm>
            <a:off x="499745" y="1856740"/>
            <a:ext cx="11192510" cy="645160"/>
          </a:xfrm>
          <a:prstGeom prst="rect">
            <a:avLst/>
          </a:prstGeom>
          <a:noFill/>
        </p:spPr>
        <p:txBody>
          <a:bodyPr wrap="square" rtlCol="0">
            <a:spAutoFit/>
          </a:bodyPr>
          <a:lstStyle>
            <a:defPPr>
              <a:defRPr lang="zh-CN"/>
            </a:defPPr>
            <a:lvl1pPr marL="0" algn="l" defTabSz="963930" rtl="0" eaLnBrk="1" latinLnBrk="0" hangingPunct="1">
              <a:defRPr sz="1900" kern="1200">
                <a:solidFill>
                  <a:schemeClr val="tx1"/>
                </a:solidFill>
                <a:latin typeface="+mn-lt"/>
                <a:ea typeface="+mn-ea"/>
                <a:cs typeface="+mn-cs"/>
              </a:defRPr>
            </a:lvl1pPr>
            <a:lvl2pPr marL="481965" algn="l" defTabSz="963930" rtl="0" eaLnBrk="1" latinLnBrk="0" hangingPunct="1">
              <a:defRPr sz="1900" kern="1200">
                <a:solidFill>
                  <a:schemeClr val="tx1"/>
                </a:solidFill>
                <a:latin typeface="+mn-lt"/>
                <a:ea typeface="+mn-ea"/>
                <a:cs typeface="+mn-cs"/>
              </a:defRPr>
            </a:lvl2pPr>
            <a:lvl3pPr marL="964565" algn="l" defTabSz="963930" rtl="0" eaLnBrk="1" latinLnBrk="0" hangingPunct="1">
              <a:defRPr sz="1900" kern="1200">
                <a:solidFill>
                  <a:schemeClr val="tx1"/>
                </a:solidFill>
                <a:latin typeface="+mn-lt"/>
                <a:ea typeface="+mn-ea"/>
                <a:cs typeface="+mn-cs"/>
              </a:defRPr>
            </a:lvl3pPr>
            <a:lvl4pPr marL="1446530" algn="l" defTabSz="963930" rtl="0" eaLnBrk="1" latinLnBrk="0" hangingPunct="1">
              <a:defRPr sz="1900" kern="1200">
                <a:solidFill>
                  <a:schemeClr val="tx1"/>
                </a:solidFill>
                <a:latin typeface="+mn-lt"/>
                <a:ea typeface="+mn-ea"/>
                <a:cs typeface="+mn-cs"/>
              </a:defRPr>
            </a:lvl4pPr>
            <a:lvl5pPr marL="1928495" algn="l" defTabSz="963930" rtl="0" eaLnBrk="1" latinLnBrk="0" hangingPunct="1">
              <a:defRPr sz="1900" kern="1200">
                <a:solidFill>
                  <a:schemeClr val="tx1"/>
                </a:solidFill>
                <a:latin typeface="+mn-lt"/>
                <a:ea typeface="+mn-ea"/>
                <a:cs typeface="+mn-cs"/>
              </a:defRPr>
            </a:lvl5pPr>
            <a:lvl6pPr marL="2411095" algn="l" defTabSz="963930" rtl="0" eaLnBrk="1" latinLnBrk="0" hangingPunct="1">
              <a:defRPr sz="1900" kern="1200">
                <a:solidFill>
                  <a:schemeClr val="tx1"/>
                </a:solidFill>
                <a:latin typeface="+mn-lt"/>
                <a:ea typeface="+mn-ea"/>
                <a:cs typeface="+mn-cs"/>
              </a:defRPr>
            </a:lvl6pPr>
            <a:lvl7pPr marL="2893060" algn="l" defTabSz="963930" rtl="0" eaLnBrk="1" latinLnBrk="0" hangingPunct="1">
              <a:defRPr sz="1900" kern="1200">
                <a:solidFill>
                  <a:schemeClr val="tx1"/>
                </a:solidFill>
                <a:latin typeface="+mn-lt"/>
                <a:ea typeface="+mn-ea"/>
                <a:cs typeface="+mn-cs"/>
              </a:defRPr>
            </a:lvl7pPr>
            <a:lvl8pPr marL="3375025" algn="l" defTabSz="963930" rtl="0" eaLnBrk="1" latinLnBrk="0" hangingPunct="1">
              <a:defRPr sz="1900" kern="1200">
                <a:solidFill>
                  <a:schemeClr val="tx1"/>
                </a:solidFill>
                <a:latin typeface="+mn-lt"/>
                <a:ea typeface="+mn-ea"/>
                <a:cs typeface="+mn-cs"/>
              </a:defRPr>
            </a:lvl8pPr>
            <a:lvl9pPr marL="3856990" algn="l" defTabSz="963930" rtl="0" eaLnBrk="1" latinLnBrk="0" hangingPunct="1">
              <a:defRPr sz="1900" kern="1200">
                <a:solidFill>
                  <a:schemeClr val="tx1"/>
                </a:solidFill>
                <a:latin typeface="+mn-lt"/>
                <a:ea typeface="+mn-ea"/>
                <a:cs typeface="+mn-cs"/>
              </a:defRPr>
            </a:lvl9pPr>
          </a:lstStyle>
          <a:p>
            <a:pPr algn="dist" defTabSz="963930" fontAlgn="auto">
              <a:spcBef>
                <a:spcPts val="0"/>
              </a:spcBef>
              <a:spcAft>
                <a:spcPts val="0"/>
              </a:spcAft>
            </a:pPr>
            <a:r>
              <a:rPr lang="zh-CN" altLang="en-US" sz="3600" b="1" dirty="0">
                <a:solidFill>
                  <a:srgbClr val="996633"/>
                </a:solidFill>
                <a:latin typeface="微软雅黑" panose="020B0503020204020204" charset="-122"/>
                <a:ea typeface="微软雅黑" panose="020B0503020204020204" charset="-122"/>
                <a:cs typeface="微软雅黑" panose="020B0503020204020204" charset="-122"/>
                <a:sym typeface="+mn-lt"/>
              </a:rPr>
              <a:t>立德树人视域下高中统编版教科书的教学思考与实践</a:t>
            </a:r>
            <a:endParaRPr lang="zh-CN" altLang="en-US" sz="3600" b="1" dirty="0">
              <a:solidFill>
                <a:srgbClr val="996633"/>
              </a:solidFill>
              <a:latin typeface="微软雅黑" panose="020B0503020204020204" charset="-122"/>
              <a:ea typeface="微软雅黑" panose="020B0503020204020204" charset="-122"/>
              <a:cs typeface="微软雅黑" panose="020B0503020204020204" charset="-122"/>
              <a:sym typeface="+mn-lt"/>
            </a:endParaRPr>
          </a:p>
        </p:txBody>
      </p:sp>
      <p:grpSp>
        <p:nvGrpSpPr>
          <p:cNvPr id="6" name="组合 5"/>
          <p:cNvGrpSpPr/>
          <p:nvPr/>
        </p:nvGrpSpPr>
        <p:grpSpPr>
          <a:xfrm>
            <a:off x="3650665" y="3895090"/>
            <a:ext cx="5676141" cy="527050"/>
            <a:chOff x="7782" y="5823"/>
            <a:chExt cx="8939" cy="830"/>
          </a:xfrm>
        </p:grpSpPr>
        <p:sp>
          <p:nvSpPr>
            <p:cNvPr id="4" name="矩形: 圆角 2"/>
            <p:cNvSpPr/>
            <p:nvPr/>
          </p:nvSpPr>
          <p:spPr>
            <a:xfrm>
              <a:off x="7782" y="5823"/>
              <a:ext cx="8939" cy="830"/>
            </a:xfrm>
            <a:prstGeom prst="roundRect">
              <a:avLst/>
            </a:prstGeom>
            <a:solidFill>
              <a:srgbClr val="7D4B3A"/>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13" name="文本框 20"/>
            <p:cNvSpPr txBox="1"/>
            <p:nvPr/>
          </p:nvSpPr>
          <p:spPr>
            <a:xfrm>
              <a:off x="8448" y="5831"/>
              <a:ext cx="8010" cy="822"/>
            </a:xfrm>
            <a:prstGeom prst="rect">
              <a:avLst/>
            </a:prstGeom>
            <a:noFill/>
          </p:spPr>
          <p:txBody>
            <a:bodyPr wrap="square" rtlCol="0">
              <a:spAutoFit/>
            </a:bodyPr>
            <a:lstStyle>
              <a:defPPr>
                <a:defRPr lang="zh-CN"/>
              </a:defPPr>
              <a:lvl1pPr marL="0" algn="l" defTabSz="963930" rtl="0" eaLnBrk="1" latinLnBrk="0" hangingPunct="1">
                <a:defRPr sz="1900" kern="1200">
                  <a:solidFill>
                    <a:schemeClr val="tx1"/>
                  </a:solidFill>
                  <a:latin typeface="+mn-lt"/>
                  <a:ea typeface="+mn-ea"/>
                  <a:cs typeface="+mn-cs"/>
                </a:defRPr>
              </a:lvl1pPr>
              <a:lvl2pPr marL="481965" algn="l" defTabSz="963930" rtl="0" eaLnBrk="1" latinLnBrk="0" hangingPunct="1">
                <a:defRPr sz="1900" kern="1200">
                  <a:solidFill>
                    <a:schemeClr val="tx1"/>
                  </a:solidFill>
                  <a:latin typeface="+mn-lt"/>
                  <a:ea typeface="+mn-ea"/>
                  <a:cs typeface="+mn-cs"/>
                </a:defRPr>
              </a:lvl2pPr>
              <a:lvl3pPr marL="964565" algn="l" defTabSz="963930" rtl="0" eaLnBrk="1" latinLnBrk="0" hangingPunct="1">
                <a:defRPr sz="1900" kern="1200">
                  <a:solidFill>
                    <a:schemeClr val="tx1"/>
                  </a:solidFill>
                  <a:latin typeface="+mn-lt"/>
                  <a:ea typeface="+mn-ea"/>
                  <a:cs typeface="+mn-cs"/>
                </a:defRPr>
              </a:lvl3pPr>
              <a:lvl4pPr marL="1446530" algn="l" defTabSz="963930" rtl="0" eaLnBrk="1" latinLnBrk="0" hangingPunct="1">
                <a:defRPr sz="1900" kern="1200">
                  <a:solidFill>
                    <a:schemeClr val="tx1"/>
                  </a:solidFill>
                  <a:latin typeface="+mn-lt"/>
                  <a:ea typeface="+mn-ea"/>
                  <a:cs typeface="+mn-cs"/>
                </a:defRPr>
              </a:lvl4pPr>
              <a:lvl5pPr marL="1928495" algn="l" defTabSz="963930" rtl="0" eaLnBrk="1" latinLnBrk="0" hangingPunct="1">
                <a:defRPr sz="1900" kern="1200">
                  <a:solidFill>
                    <a:schemeClr val="tx1"/>
                  </a:solidFill>
                  <a:latin typeface="+mn-lt"/>
                  <a:ea typeface="+mn-ea"/>
                  <a:cs typeface="+mn-cs"/>
                </a:defRPr>
              </a:lvl5pPr>
              <a:lvl6pPr marL="2411095" algn="l" defTabSz="963930" rtl="0" eaLnBrk="1" latinLnBrk="0" hangingPunct="1">
                <a:defRPr sz="1900" kern="1200">
                  <a:solidFill>
                    <a:schemeClr val="tx1"/>
                  </a:solidFill>
                  <a:latin typeface="+mn-lt"/>
                  <a:ea typeface="+mn-ea"/>
                  <a:cs typeface="+mn-cs"/>
                </a:defRPr>
              </a:lvl6pPr>
              <a:lvl7pPr marL="2893060" algn="l" defTabSz="963930" rtl="0" eaLnBrk="1" latinLnBrk="0" hangingPunct="1">
                <a:defRPr sz="1900" kern="1200">
                  <a:solidFill>
                    <a:schemeClr val="tx1"/>
                  </a:solidFill>
                  <a:latin typeface="+mn-lt"/>
                  <a:ea typeface="+mn-ea"/>
                  <a:cs typeface="+mn-cs"/>
                </a:defRPr>
              </a:lvl7pPr>
              <a:lvl8pPr marL="3375025" algn="l" defTabSz="963930" rtl="0" eaLnBrk="1" latinLnBrk="0" hangingPunct="1">
                <a:defRPr sz="1900" kern="1200">
                  <a:solidFill>
                    <a:schemeClr val="tx1"/>
                  </a:solidFill>
                  <a:latin typeface="+mn-lt"/>
                  <a:ea typeface="+mn-ea"/>
                  <a:cs typeface="+mn-cs"/>
                </a:defRPr>
              </a:lvl8pPr>
              <a:lvl9pPr marL="3856990" algn="l" defTabSz="963930" rtl="0" eaLnBrk="1" latinLnBrk="0" hangingPunct="1">
                <a:defRPr sz="1900" kern="1200">
                  <a:solidFill>
                    <a:schemeClr val="tx1"/>
                  </a:solidFill>
                  <a:latin typeface="+mn-lt"/>
                  <a:ea typeface="+mn-ea"/>
                  <a:cs typeface="+mn-cs"/>
                </a:defRPr>
              </a:lvl9pPr>
            </a:lstStyle>
            <a:p>
              <a:pPr algn="dist" defTabSz="963930" fontAlgn="auto">
                <a:spcBef>
                  <a:spcPts val="0"/>
                </a:spcBef>
                <a:spcAft>
                  <a:spcPts val="0"/>
                </a:spcAft>
              </a:pP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lt"/>
                </a:rPr>
                <a:t>汇报人：高中第三小组</a:t>
              </a:r>
              <a:r>
                <a:rPr lang="en-US" altLang="zh-CN" sz="2800" b="1" dirty="0">
                  <a:solidFill>
                    <a:schemeClr val="bg1"/>
                  </a:solidFill>
                  <a:latin typeface="微软雅黑" panose="020B0503020204020204" charset="-122"/>
                  <a:ea typeface="微软雅黑" panose="020B0503020204020204" charset="-122"/>
                  <a:cs typeface="微软雅黑" panose="020B0503020204020204" charset="-122"/>
                  <a:sym typeface="+mn-lt"/>
                </a:rPr>
                <a:t>  </a:t>
              </a: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lt"/>
                </a:rPr>
                <a:t>陈</a:t>
              </a:r>
              <a:r>
                <a:rPr lang="en-US" altLang="zh-CN" sz="2800" b="1" dirty="0">
                  <a:solidFill>
                    <a:schemeClr val="bg1"/>
                  </a:solidFill>
                  <a:latin typeface="微软雅黑" panose="020B0503020204020204" charset="-122"/>
                  <a:ea typeface="微软雅黑" panose="020B0503020204020204" charset="-122"/>
                  <a:cs typeface="微软雅黑" panose="020B0503020204020204" charset="-122"/>
                  <a:sym typeface="+mn-lt"/>
                </a:rPr>
                <a:t>  </a:t>
              </a: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lt"/>
                </a:rPr>
                <a:t>钱</a:t>
              </a:r>
              <a:r>
                <a:rPr lang="en-US" altLang="zh-CN" sz="2800" b="1" dirty="0">
                  <a:solidFill>
                    <a:schemeClr val="bg1"/>
                  </a:solidFill>
                  <a:latin typeface="微软雅黑" panose="020B0503020204020204" charset="-122"/>
                  <a:ea typeface="微软雅黑" panose="020B0503020204020204" charset="-122"/>
                  <a:cs typeface="微软雅黑" panose="020B0503020204020204" charset="-122"/>
                  <a:sym typeface="+mn-lt"/>
                </a:rPr>
                <a:t>   </a:t>
              </a:r>
              <a:endParaRPr lang="en-US" altLang="zh-CN" sz="2800" b="1" dirty="0">
                <a:solidFill>
                  <a:schemeClr val="bg1"/>
                </a:solidFill>
                <a:latin typeface="微软雅黑" panose="020B0503020204020204" charset="-122"/>
                <a:ea typeface="微软雅黑" panose="020B0503020204020204" charset="-122"/>
                <a:cs typeface="微软雅黑" panose="020B0503020204020204" charset="-122"/>
                <a:sym typeface="+mn-lt"/>
              </a:endParaRPr>
            </a:p>
          </p:txBody>
        </p:sp>
      </p:grpSp>
      <p:sp>
        <p:nvSpPr>
          <p:cNvPr id="7" name="文本框 6"/>
          <p:cNvSpPr txBox="1"/>
          <p:nvPr/>
        </p:nvSpPr>
        <p:spPr>
          <a:xfrm>
            <a:off x="2562860" y="2772410"/>
            <a:ext cx="8555355" cy="583565"/>
          </a:xfrm>
          <a:prstGeom prst="rect">
            <a:avLst/>
          </a:prstGeom>
          <a:noFill/>
        </p:spPr>
        <p:txBody>
          <a:bodyPr wrap="square" rtlCol="0">
            <a:spAutoFit/>
          </a:bodyPr>
          <a:p>
            <a:r>
              <a:rPr lang="zh-CN" altLang="en-US" sz="3200" dirty="0">
                <a:solidFill>
                  <a:srgbClr val="996633"/>
                </a:solidFill>
                <a:latin typeface="微软雅黑" panose="020B0503020204020204" charset="-122"/>
                <a:ea typeface="微软雅黑" panose="020B0503020204020204" charset="-122"/>
                <a:cs typeface="微软雅黑" panose="020B0503020204020204" charset="-122"/>
              </a:rPr>
              <a:t>——基于对彭丹、张博文两位老师</a:t>
            </a:r>
            <a:r>
              <a:rPr lang="zh-CN" altLang="en-US" sz="3200" dirty="0">
                <a:solidFill>
                  <a:srgbClr val="996633"/>
                </a:solidFill>
                <a:latin typeface="微软雅黑" panose="020B0503020204020204" charset="-122"/>
                <a:ea typeface="微软雅黑" panose="020B0503020204020204" charset="-122"/>
                <a:cs typeface="微软雅黑" panose="020B0503020204020204" charset="-122"/>
                <a:sym typeface="+mn-ea"/>
              </a:rPr>
              <a:t>课堂</a:t>
            </a:r>
            <a:r>
              <a:rPr lang="zh-CN" altLang="en-US" sz="3200" dirty="0">
                <a:solidFill>
                  <a:srgbClr val="996633"/>
                </a:solidFill>
                <a:latin typeface="微软雅黑" panose="020B0503020204020204" charset="-122"/>
                <a:ea typeface="微软雅黑" panose="020B0503020204020204" charset="-122"/>
                <a:cs typeface="微软雅黑" panose="020B0503020204020204" charset="-122"/>
              </a:rPr>
              <a:t>的观察</a:t>
            </a:r>
            <a:endParaRPr lang="zh-CN" altLang="en-US" sz="3200" dirty="0">
              <a:solidFill>
                <a:srgbClr val="996633"/>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8025130" y="5518150"/>
            <a:ext cx="4084955" cy="1619885"/>
            <a:chOff x="12638" y="8690"/>
            <a:chExt cx="6433" cy="2551"/>
          </a:xfrm>
        </p:grpSpPr>
        <p:sp>
          <p:nvSpPr>
            <p:cNvPr id="5" name="任意多边形 3"/>
            <p:cNvSpPr/>
            <p:nvPr/>
          </p:nvSpPr>
          <p:spPr>
            <a:xfrm>
              <a:off x="15035" y="8690"/>
              <a:ext cx="4037" cy="2110"/>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rgbClr val="72202A">
                    <a:alpha val="53000"/>
                  </a:srgbClr>
                </a:gs>
                <a:gs pos="64000">
                  <a:srgbClr val="FFFFFF">
                    <a:alpha val="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字魂36号-正文宋楷" panose="02010600030101010101" charset="-122"/>
                <a:ea typeface="字魂36号-正文宋楷" panose="02010600030101010101" charset="-122"/>
                <a:cs typeface="+mn-cs"/>
                <a:sym typeface="WenYue GuDianMingChaoTi (Non-Commercial Use)" pitchFamily="50" charset="-122"/>
              </a:endParaRPr>
            </a:p>
          </p:txBody>
        </p:sp>
        <p:sp>
          <p:nvSpPr>
            <p:cNvPr id="6" name="任意多边形 3"/>
            <p:cNvSpPr/>
            <p:nvPr/>
          </p:nvSpPr>
          <p:spPr>
            <a:xfrm>
              <a:off x="12638" y="9131"/>
              <a:ext cx="4037" cy="2110"/>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rgbClr val="72202A">
                    <a:alpha val="53000"/>
                  </a:srgbClr>
                </a:gs>
                <a:gs pos="64000">
                  <a:srgbClr val="FFFFFF">
                    <a:alpha val="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字魂36号-正文宋楷" panose="02010600030101010101" charset="-122"/>
                <a:ea typeface="字魂36号-正文宋楷" panose="02010600030101010101" charset="-122"/>
                <a:cs typeface="+mn-cs"/>
                <a:sym typeface="WenYue GuDianMingChaoTi (Non-Commercial Use)" pitchFamily="50" charset="-122"/>
              </a:endParaRPr>
            </a:p>
          </p:txBody>
        </p:sp>
      </p:grpSp>
      <p:grpSp>
        <p:nvGrpSpPr>
          <p:cNvPr id="11" name="组合 10"/>
          <p:cNvGrpSpPr/>
          <p:nvPr/>
        </p:nvGrpSpPr>
        <p:grpSpPr>
          <a:xfrm>
            <a:off x="125095" y="62230"/>
            <a:ext cx="5553710" cy="516255"/>
            <a:chOff x="197" y="98"/>
            <a:chExt cx="8746" cy="813"/>
          </a:xfrm>
        </p:grpSpPr>
        <p:grpSp>
          <p:nvGrpSpPr>
            <p:cNvPr id="12" name="组合 11"/>
            <p:cNvGrpSpPr/>
            <p:nvPr/>
          </p:nvGrpSpPr>
          <p:grpSpPr>
            <a:xfrm>
              <a:off x="197" y="98"/>
              <a:ext cx="8713" cy="782"/>
              <a:chOff x="8966" y="529"/>
              <a:chExt cx="8713" cy="782"/>
            </a:xfrm>
          </p:grpSpPr>
          <p:sp>
            <p:nvSpPr>
              <p:cNvPr id="13" name="矩形 12"/>
              <p:cNvSpPr/>
              <p:nvPr/>
            </p:nvSpPr>
            <p:spPr>
              <a:xfrm>
                <a:off x="9748" y="630"/>
                <a:ext cx="7931" cy="531"/>
              </a:xfrm>
              <a:prstGeom prst="rect">
                <a:avLst/>
              </a:prstGeom>
              <a:noFill/>
            </p:spPr>
            <p:txBody>
              <a:bodyPr wrap="square">
                <a:spAutoFit/>
                <a:scene3d>
                  <a:camera prst="orthographicFront"/>
                  <a:lightRig rig="threePt" dir="t"/>
                </a:scene3d>
                <a:sp3d contourW="12700"/>
              </a:bodyPr>
              <a:p>
                <a:pPr algn="dist"/>
                <a:r>
                  <a:rPr lang="zh-CN" altLang="en-US" sz="1600" b="1" dirty="0">
                    <a:solidFill>
                      <a:schemeClr val="tx1">
                        <a:lumMod val="65000"/>
                        <a:lumOff val="35000"/>
                      </a:schemeClr>
                    </a:solidFill>
                    <a:latin typeface="微软雅黑 Light" panose="020B0502040204020203" charset="-122"/>
                    <a:ea typeface="微软雅黑 Light" panose="020B0502040204020203" charset="-122"/>
                    <a:cs typeface="+mn-ea"/>
                    <a:sym typeface="+mn-lt"/>
                  </a:rPr>
                  <a:t>长沙市黄敏兰中学历史名师工作室</a:t>
                </a:r>
                <a:endParaRPr lang="zh-CN" altLang="en-US" sz="1600" b="1" dirty="0">
                  <a:solidFill>
                    <a:schemeClr val="tx1">
                      <a:lumMod val="65000"/>
                      <a:lumOff val="35000"/>
                    </a:schemeClr>
                  </a:solidFill>
                  <a:latin typeface="微软雅黑 Light" panose="020B0502040204020203" charset="-122"/>
                  <a:ea typeface="微软雅黑 Light" panose="020B0502040204020203" charset="-122"/>
                  <a:cs typeface="+mn-ea"/>
                  <a:sym typeface="+mn-lt"/>
                </a:endParaRPr>
              </a:p>
            </p:txBody>
          </p:sp>
          <p:pic>
            <p:nvPicPr>
              <p:cNvPr id="14" name="图片 13" descr="工作室LOGO2"/>
              <p:cNvPicPr>
                <a:picLocks noChangeAspect="1"/>
              </p:cNvPicPr>
              <p:nvPr/>
            </p:nvPicPr>
            <p:blipFill>
              <a:blip r:embed="rId1"/>
              <a:stretch>
                <a:fillRect/>
              </a:stretch>
            </p:blipFill>
            <p:spPr>
              <a:xfrm>
                <a:off x="8966" y="529"/>
                <a:ext cx="782" cy="782"/>
              </a:xfrm>
              <a:prstGeom prst="rect">
                <a:avLst/>
              </a:prstGeom>
            </p:spPr>
          </p:pic>
        </p:grpSp>
        <p:cxnSp>
          <p:nvCxnSpPr>
            <p:cNvPr id="15" name="直接连接符 14"/>
            <p:cNvCxnSpPr/>
            <p:nvPr/>
          </p:nvCxnSpPr>
          <p:spPr>
            <a:xfrm flipV="1">
              <a:off x="319" y="909"/>
              <a:ext cx="8625" cy="3"/>
            </a:xfrm>
            <a:prstGeom prst="line">
              <a:avLst/>
            </a:prstGeom>
            <a:ln w="22225">
              <a:solidFill>
                <a:srgbClr val="996633"/>
              </a:solidFill>
            </a:ln>
            <a:effectLst>
              <a:outerShdw blurRad="76200" dist="12700" dir="8100000" sy="-23000" kx="800400" algn="br" rotWithShape="0">
                <a:srgbClr val="996633">
                  <a:alpha val="20000"/>
                </a:srgbClr>
              </a:outerShdw>
            </a:effectLst>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621665" y="597535"/>
            <a:ext cx="8466455" cy="780415"/>
          </a:xfrm>
          <a:prstGeom prst="rect">
            <a:avLst/>
          </a:prstGeom>
          <a:noFill/>
        </p:spPr>
        <p:txBody>
          <a:bodyPr wrap="square" rtlCol="0">
            <a:spAutoFit/>
          </a:bodyPr>
          <a:p>
            <a:pPr lvl="0" algn="l">
              <a:lnSpc>
                <a:spcPct val="160000"/>
              </a:lnSpc>
              <a:buClrTx/>
              <a:buSzTx/>
              <a:buFontTx/>
            </a:pPr>
            <a:r>
              <a:rPr lang="en-US" altLang="zh-CN" sz="2800" dirty="0">
                <a:solidFill>
                  <a:srgbClr val="996633"/>
                </a:solidFill>
                <a:latin typeface="微软雅黑" panose="020B0503020204020204" charset="-122"/>
                <a:ea typeface="微软雅黑" panose="020B0503020204020204" charset="-122"/>
                <a:cs typeface="微软雅黑" panose="020B0503020204020204" charset="-122"/>
                <a:sym typeface="+mn-ea"/>
              </a:rPr>
              <a:t>二、巧妙的教学设计是践行立德树人的基础</a:t>
            </a:r>
            <a:endParaRPr lang="en-US" altLang="zh-CN" sz="2800" dirty="0">
              <a:solidFill>
                <a:srgbClr val="996633"/>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nvSpPr>
        <p:spPr>
          <a:xfrm>
            <a:off x="650240" y="1467485"/>
            <a:ext cx="6547485" cy="681990"/>
          </a:xfrm>
          <a:prstGeom prst="rect">
            <a:avLst/>
          </a:prstGeom>
          <a:noFill/>
        </p:spPr>
        <p:txBody>
          <a:bodyPr wrap="square" rtlCol="0">
            <a:spAutoFit/>
          </a:bodyPr>
          <a:p>
            <a:pPr lvl="0" algn="l">
              <a:lnSpc>
                <a:spcPct val="160000"/>
              </a:lnSpc>
              <a:buClrTx/>
              <a:buSzTx/>
              <a:buFontTx/>
            </a:pPr>
            <a:r>
              <a:rPr lang="en-US" altLang="zh-CN" sz="2400" dirty="0">
                <a:solidFill>
                  <a:srgbClr val="996633"/>
                </a:solidFill>
                <a:latin typeface="微软雅黑" panose="020B0503020204020204" charset="-122"/>
                <a:ea typeface="微软雅黑" panose="020B0503020204020204" charset="-122"/>
                <a:cs typeface="微软雅黑" panose="020B0503020204020204" charset="-122"/>
                <a:sym typeface="+mn-ea"/>
              </a:rPr>
              <a:t>2.有效设计课堂问题，形成立德树人的思维</a:t>
            </a:r>
            <a:endParaRPr lang="en-US" altLang="zh-CN" sz="2400" dirty="0">
              <a:solidFill>
                <a:srgbClr val="996633"/>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1637665" y="2239010"/>
            <a:ext cx="7719060" cy="368300"/>
          </a:xfrm>
          <a:prstGeom prst="rect">
            <a:avLst/>
          </a:prstGeom>
          <a:noFill/>
        </p:spPr>
        <p:txBody>
          <a:bodyPr wrap="square" rtlCol="0">
            <a:spAutoFit/>
          </a:bodyPr>
          <a:p>
            <a:pPr lvl="0" algn="l">
              <a:lnSpc>
                <a:spcPct val="160000"/>
              </a:lnSpc>
              <a:buClrTx/>
              <a:buSzTx/>
              <a:buFontTx/>
            </a:pPr>
            <a:r>
              <a:rPr lang="en-US" altLang="zh-CN" sz="2400" dirty="0">
                <a:solidFill>
                  <a:srgbClr val="996633"/>
                </a:solidFill>
                <a:latin typeface="微软雅黑" panose="020B0503020204020204" charset="-122"/>
                <a:ea typeface="微软雅黑" panose="020B0503020204020204" charset="-122"/>
                <a:cs typeface="微软雅黑" panose="020B0503020204020204" charset="-122"/>
                <a:sym typeface="+mn-ea"/>
              </a:rPr>
              <a:t>一是设问层层递进，层次分明，承上启下；</a:t>
            </a:r>
            <a:endParaRPr lang="en-US" altLang="zh-CN" sz="2400" dirty="0">
              <a:solidFill>
                <a:srgbClr val="996633"/>
              </a:solidFill>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nvSpPr>
        <p:spPr>
          <a:xfrm>
            <a:off x="1637665" y="2891790"/>
            <a:ext cx="7719060" cy="368300"/>
          </a:xfrm>
          <a:prstGeom prst="rect">
            <a:avLst/>
          </a:prstGeom>
          <a:noFill/>
        </p:spPr>
        <p:txBody>
          <a:bodyPr wrap="square" rtlCol="0">
            <a:spAutoFit/>
          </a:bodyPr>
          <a:p>
            <a:pPr lvl="0" algn="l">
              <a:lnSpc>
                <a:spcPct val="160000"/>
              </a:lnSpc>
              <a:buClrTx/>
              <a:buSzTx/>
              <a:buFontTx/>
            </a:pPr>
            <a:r>
              <a:rPr lang="en-US" altLang="zh-CN" sz="2400" dirty="0">
                <a:solidFill>
                  <a:srgbClr val="996633"/>
                </a:solidFill>
                <a:latin typeface="微软雅黑" panose="020B0503020204020204" charset="-122"/>
                <a:ea typeface="微软雅黑" panose="020B0503020204020204" charset="-122"/>
                <a:cs typeface="微软雅黑" panose="020B0503020204020204" charset="-122"/>
                <a:sym typeface="+mn-ea"/>
              </a:rPr>
              <a:t>二是设问指向明确，围绕主题，服务立意；</a:t>
            </a:r>
            <a:endParaRPr lang="en-US" altLang="zh-CN" sz="2400" dirty="0">
              <a:solidFill>
                <a:srgbClr val="996633"/>
              </a:solidFill>
              <a:latin typeface="微软雅黑" panose="020B0503020204020204" charset="-122"/>
              <a:ea typeface="微软雅黑" panose="020B0503020204020204" charset="-122"/>
              <a:cs typeface="微软雅黑" panose="020B0503020204020204" charset="-122"/>
              <a:sym typeface="+mn-ea"/>
            </a:endParaRPr>
          </a:p>
        </p:txBody>
      </p:sp>
      <p:sp>
        <p:nvSpPr>
          <p:cNvPr id="9" name="文本框 8"/>
          <p:cNvSpPr txBox="1"/>
          <p:nvPr/>
        </p:nvSpPr>
        <p:spPr>
          <a:xfrm>
            <a:off x="1651635" y="3558540"/>
            <a:ext cx="7719060" cy="368300"/>
          </a:xfrm>
          <a:prstGeom prst="rect">
            <a:avLst/>
          </a:prstGeom>
          <a:noFill/>
        </p:spPr>
        <p:txBody>
          <a:bodyPr wrap="square" rtlCol="0">
            <a:spAutoFit/>
          </a:bodyPr>
          <a:p>
            <a:pPr lvl="0" algn="l">
              <a:lnSpc>
                <a:spcPct val="160000"/>
              </a:lnSpc>
              <a:buClrTx/>
              <a:buSzTx/>
              <a:buFontTx/>
            </a:pPr>
            <a:r>
              <a:rPr lang="en-US" altLang="zh-CN" sz="2400" dirty="0">
                <a:solidFill>
                  <a:srgbClr val="996633"/>
                </a:solidFill>
                <a:latin typeface="微软雅黑" panose="020B0503020204020204" charset="-122"/>
                <a:ea typeface="微软雅黑" panose="020B0503020204020204" charset="-122"/>
                <a:cs typeface="微软雅黑" panose="020B0503020204020204" charset="-122"/>
                <a:sym typeface="+mn-ea"/>
              </a:rPr>
              <a:t>三是设问灵活开放，激发思维，涵育素养；</a:t>
            </a:r>
            <a:endParaRPr lang="en-US" altLang="zh-CN" sz="2400" dirty="0">
              <a:solidFill>
                <a:srgbClr val="996633"/>
              </a:solidFill>
              <a:latin typeface="微软雅黑" panose="020B0503020204020204" charset="-122"/>
              <a:ea typeface="微软雅黑" panose="020B0503020204020204" charset="-122"/>
              <a:cs typeface="微软雅黑" panose="020B0503020204020204" charset="-122"/>
              <a:sym typeface="+mn-ea"/>
            </a:endParaRPr>
          </a:p>
        </p:txBody>
      </p:sp>
      <p:sp>
        <p:nvSpPr>
          <p:cNvPr id="16" name="文本框 15"/>
          <p:cNvSpPr txBox="1"/>
          <p:nvPr/>
        </p:nvSpPr>
        <p:spPr>
          <a:xfrm>
            <a:off x="1665605" y="4274820"/>
            <a:ext cx="7719060" cy="368300"/>
          </a:xfrm>
          <a:prstGeom prst="rect">
            <a:avLst/>
          </a:prstGeom>
          <a:noFill/>
        </p:spPr>
        <p:txBody>
          <a:bodyPr wrap="square" rtlCol="0">
            <a:spAutoFit/>
          </a:bodyPr>
          <a:p>
            <a:pPr lvl="0" algn="l">
              <a:lnSpc>
                <a:spcPct val="160000"/>
              </a:lnSpc>
              <a:buClrTx/>
              <a:buSzTx/>
              <a:buFontTx/>
            </a:pPr>
            <a:r>
              <a:rPr lang="en-US" altLang="zh-CN" sz="2400" dirty="0">
                <a:solidFill>
                  <a:srgbClr val="996633"/>
                </a:solidFill>
                <a:latin typeface="微软雅黑" panose="020B0503020204020204" charset="-122"/>
                <a:ea typeface="微软雅黑" panose="020B0503020204020204" charset="-122"/>
                <a:cs typeface="微软雅黑" panose="020B0503020204020204" charset="-122"/>
                <a:sym typeface="+mn-ea"/>
              </a:rPr>
              <a:t>四是设问新颖别致，注重创新，统领全局。</a:t>
            </a:r>
            <a:endParaRPr lang="en-US" altLang="zh-CN" sz="2400" dirty="0">
              <a:solidFill>
                <a:srgbClr val="996633"/>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p:tgtEl>
                                          <p:spTgt spid="16"/>
                                        </p:tgtEl>
                                        <p:attrNameLst>
                                          <p:attrName>ppt_y</p:attrName>
                                        </p:attrNameLst>
                                      </p:cBhvr>
                                      <p:tavLst>
                                        <p:tav tm="0">
                                          <p:val>
                                            <p:strVal val="#ppt_y+#ppt_h*1.125000"/>
                                          </p:val>
                                        </p:tav>
                                        <p:tav tm="100000">
                                          <p:val>
                                            <p:strVal val="#ppt_y"/>
                                          </p:val>
                                        </p:tav>
                                      </p:tavLst>
                                    </p:anim>
                                    <p:animEffect transition="in" filter="wipe(up)">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4" grpId="0"/>
      <p:bldP spid="4" grpId="1"/>
      <p:bldP spid="8" grpId="0"/>
      <p:bldP spid="8" grpId="1"/>
      <p:bldP spid="9" grpId="0"/>
      <p:bldP spid="9" grpId="1"/>
      <p:bldP spid="16" grpId="0"/>
      <p:bldP spid="1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8025130" y="5518150"/>
            <a:ext cx="4084955" cy="1619885"/>
            <a:chOff x="12638" y="8690"/>
            <a:chExt cx="6433" cy="2551"/>
          </a:xfrm>
        </p:grpSpPr>
        <p:sp>
          <p:nvSpPr>
            <p:cNvPr id="5" name="任意多边形 3"/>
            <p:cNvSpPr/>
            <p:nvPr/>
          </p:nvSpPr>
          <p:spPr>
            <a:xfrm>
              <a:off x="15035" y="8690"/>
              <a:ext cx="4037" cy="2110"/>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rgbClr val="72202A">
                    <a:alpha val="53000"/>
                  </a:srgbClr>
                </a:gs>
                <a:gs pos="64000">
                  <a:srgbClr val="FFFFFF">
                    <a:alpha val="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字魂36号-正文宋楷" panose="02010600030101010101" charset="-122"/>
                <a:ea typeface="字魂36号-正文宋楷" panose="02010600030101010101" charset="-122"/>
                <a:cs typeface="+mn-cs"/>
                <a:sym typeface="WenYue GuDianMingChaoTi (Non-Commercial Use)" pitchFamily="50" charset="-122"/>
              </a:endParaRPr>
            </a:p>
          </p:txBody>
        </p:sp>
        <p:sp>
          <p:nvSpPr>
            <p:cNvPr id="6" name="任意多边形 3"/>
            <p:cNvSpPr/>
            <p:nvPr/>
          </p:nvSpPr>
          <p:spPr>
            <a:xfrm>
              <a:off x="12638" y="9131"/>
              <a:ext cx="4037" cy="2110"/>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rgbClr val="72202A">
                    <a:alpha val="53000"/>
                  </a:srgbClr>
                </a:gs>
                <a:gs pos="64000">
                  <a:srgbClr val="FFFFFF">
                    <a:alpha val="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字魂36号-正文宋楷" panose="02010600030101010101" charset="-122"/>
                <a:ea typeface="字魂36号-正文宋楷" panose="02010600030101010101" charset="-122"/>
                <a:cs typeface="+mn-cs"/>
                <a:sym typeface="WenYue GuDianMingChaoTi (Non-Commercial Use)" pitchFamily="50" charset="-122"/>
              </a:endParaRPr>
            </a:p>
          </p:txBody>
        </p:sp>
      </p:grpSp>
      <p:grpSp>
        <p:nvGrpSpPr>
          <p:cNvPr id="11" name="组合 10"/>
          <p:cNvGrpSpPr/>
          <p:nvPr/>
        </p:nvGrpSpPr>
        <p:grpSpPr>
          <a:xfrm>
            <a:off x="125095" y="62230"/>
            <a:ext cx="5553710" cy="516255"/>
            <a:chOff x="197" y="98"/>
            <a:chExt cx="8746" cy="813"/>
          </a:xfrm>
        </p:grpSpPr>
        <p:grpSp>
          <p:nvGrpSpPr>
            <p:cNvPr id="12" name="组合 11"/>
            <p:cNvGrpSpPr/>
            <p:nvPr/>
          </p:nvGrpSpPr>
          <p:grpSpPr>
            <a:xfrm>
              <a:off x="197" y="98"/>
              <a:ext cx="8713" cy="782"/>
              <a:chOff x="8966" y="529"/>
              <a:chExt cx="8713" cy="782"/>
            </a:xfrm>
          </p:grpSpPr>
          <p:sp>
            <p:nvSpPr>
              <p:cNvPr id="13" name="矩形 12"/>
              <p:cNvSpPr/>
              <p:nvPr/>
            </p:nvSpPr>
            <p:spPr>
              <a:xfrm>
                <a:off x="9748" y="630"/>
                <a:ext cx="7931" cy="531"/>
              </a:xfrm>
              <a:prstGeom prst="rect">
                <a:avLst/>
              </a:prstGeom>
              <a:noFill/>
            </p:spPr>
            <p:txBody>
              <a:bodyPr wrap="square">
                <a:spAutoFit/>
                <a:scene3d>
                  <a:camera prst="orthographicFront"/>
                  <a:lightRig rig="threePt" dir="t"/>
                </a:scene3d>
                <a:sp3d contourW="12700"/>
              </a:bodyPr>
              <a:p>
                <a:pPr algn="dist"/>
                <a:r>
                  <a:rPr lang="zh-CN" altLang="en-US" sz="1600" b="1" dirty="0">
                    <a:solidFill>
                      <a:schemeClr val="tx1">
                        <a:lumMod val="65000"/>
                        <a:lumOff val="35000"/>
                      </a:schemeClr>
                    </a:solidFill>
                    <a:latin typeface="微软雅黑 Light" panose="020B0502040204020203" charset="-122"/>
                    <a:ea typeface="微软雅黑 Light" panose="020B0502040204020203" charset="-122"/>
                    <a:cs typeface="+mn-ea"/>
                    <a:sym typeface="+mn-lt"/>
                  </a:rPr>
                  <a:t>长沙市黄敏兰中学历史名师工作室</a:t>
                </a:r>
                <a:endParaRPr lang="zh-CN" altLang="en-US" sz="1600" b="1" dirty="0">
                  <a:solidFill>
                    <a:schemeClr val="tx1">
                      <a:lumMod val="65000"/>
                      <a:lumOff val="35000"/>
                    </a:schemeClr>
                  </a:solidFill>
                  <a:latin typeface="微软雅黑 Light" panose="020B0502040204020203" charset="-122"/>
                  <a:ea typeface="微软雅黑 Light" panose="020B0502040204020203" charset="-122"/>
                  <a:cs typeface="+mn-ea"/>
                  <a:sym typeface="+mn-lt"/>
                </a:endParaRPr>
              </a:p>
            </p:txBody>
          </p:sp>
          <p:pic>
            <p:nvPicPr>
              <p:cNvPr id="14" name="图片 13" descr="工作室LOGO2"/>
              <p:cNvPicPr>
                <a:picLocks noChangeAspect="1"/>
              </p:cNvPicPr>
              <p:nvPr/>
            </p:nvPicPr>
            <p:blipFill>
              <a:blip r:embed="rId1"/>
              <a:stretch>
                <a:fillRect/>
              </a:stretch>
            </p:blipFill>
            <p:spPr>
              <a:xfrm>
                <a:off x="8966" y="529"/>
                <a:ext cx="782" cy="782"/>
              </a:xfrm>
              <a:prstGeom prst="rect">
                <a:avLst/>
              </a:prstGeom>
            </p:spPr>
          </p:pic>
        </p:grpSp>
        <p:cxnSp>
          <p:nvCxnSpPr>
            <p:cNvPr id="15" name="直接连接符 14"/>
            <p:cNvCxnSpPr/>
            <p:nvPr/>
          </p:nvCxnSpPr>
          <p:spPr>
            <a:xfrm flipV="1">
              <a:off x="319" y="909"/>
              <a:ext cx="8625" cy="3"/>
            </a:xfrm>
            <a:prstGeom prst="line">
              <a:avLst/>
            </a:prstGeom>
            <a:ln w="22225">
              <a:solidFill>
                <a:srgbClr val="996633"/>
              </a:solidFill>
            </a:ln>
            <a:effectLst>
              <a:outerShdw blurRad="76200" dist="12700" dir="8100000" sy="-23000" kx="800400" algn="br" rotWithShape="0">
                <a:srgbClr val="996633">
                  <a:alpha val="20000"/>
                </a:srgbClr>
              </a:outerShdw>
            </a:effectLst>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621665" y="597535"/>
            <a:ext cx="8466455" cy="780415"/>
          </a:xfrm>
          <a:prstGeom prst="rect">
            <a:avLst/>
          </a:prstGeom>
          <a:noFill/>
        </p:spPr>
        <p:txBody>
          <a:bodyPr wrap="square" rtlCol="0">
            <a:spAutoFit/>
          </a:bodyPr>
          <a:p>
            <a:pPr lvl="0" algn="l">
              <a:lnSpc>
                <a:spcPct val="160000"/>
              </a:lnSpc>
              <a:buClrTx/>
              <a:buSzTx/>
              <a:buFontTx/>
            </a:pPr>
            <a:r>
              <a:rPr lang="en-US" altLang="zh-CN" sz="2800" dirty="0">
                <a:solidFill>
                  <a:srgbClr val="996633"/>
                </a:solidFill>
                <a:latin typeface="微软雅黑" panose="020B0503020204020204" charset="-122"/>
                <a:ea typeface="微软雅黑" panose="020B0503020204020204" charset="-122"/>
                <a:cs typeface="微软雅黑" panose="020B0503020204020204" charset="-122"/>
                <a:sym typeface="+mn-ea"/>
              </a:rPr>
              <a:t>二、巧妙的教学设计是践行立德树人的基础</a:t>
            </a:r>
            <a:endParaRPr lang="en-US" altLang="zh-CN" sz="2800" dirty="0">
              <a:solidFill>
                <a:srgbClr val="996633"/>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nvSpPr>
        <p:spPr>
          <a:xfrm>
            <a:off x="650240" y="1467485"/>
            <a:ext cx="6547485" cy="681990"/>
          </a:xfrm>
          <a:prstGeom prst="rect">
            <a:avLst/>
          </a:prstGeom>
          <a:noFill/>
        </p:spPr>
        <p:txBody>
          <a:bodyPr wrap="square" rtlCol="0">
            <a:spAutoFit/>
          </a:bodyPr>
          <a:p>
            <a:pPr lvl="0" algn="l">
              <a:lnSpc>
                <a:spcPct val="160000"/>
              </a:lnSpc>
              <a:buClrTx/>
              <a:buSzTx/>
              <a:buFontTx/>
            </a:pPr>
            <a:r>
              <a:rPr lang="en-US" altLang="zh-CN" sz="2400" dirty="0">
                <a:solidFill>
                  <a:srgbClr val="996633"/>
                </a:solidFill>
                <a:latin typeface="微软雅黑" panose="020B0503020204020204" charset="-122"/>
                <a:ea typeface="微软雅黑" panose="020B0503020204020204" charset="-122"/>
                <a:cs typeface="微软雅黑" panose="020B0503020204020204" charset="-122"/>
                <a:sym typeface="+mn-ea"/>
              </a:rPr>
              <a:t>2.有效设计课堂问题，形成立德树人的思维</a:t>
            </a:r>
            <a:endParaRPr lang="en-US" altLang="zh-CN" sz="2400" dirty="0">
              <a:solidFill>
                <a:srgbClr val="996633"/>
              </a:solidFill>
              <a:latin typeface="微软雅黑" panose="020B0503020204020204" charset="-122"/>
              <a:ea typeface="微软雅黑" panose="020B0503020204020204" charset="-122"/>
              <a:cs typeface="微软雅黑" panose="020B0503020204020204" charset="-122"/>
              <a:sym typeface="+mn-ea"/>
            </a:endParaRPr>
          </a:p>
        </p:txBody>
      </p:sp>
      <p:pic>
        <p:nvPicPr>
          <p:cNvPr id="3" name="图片 2" descr="O%SD7~_OKNGTV7@TX_I9FXL"/>
          <p:cNvPicPr>
            <a:picLocks noChangeAspect="1"/>
          </p:cNvPicPr>
          <p:nvPr/>
        </p:nvPicPr>
        <p:blipFill>
          <a:blip r:embed="rId2"/>
          <a:stretch>
            <a:fillRect/>
          </a:stretch>
        </p:blipFill>
        <p:spPr>
          <a:xfrm>
            <a:off x="1729105" y="2149475"/>
            <a:ext cx="8176895" cy="45980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8025130" y="5518150"/>
            <a:ext cx="4084955" cy="1619885"/>
            <a:chOff x="12638" y="8690"/>
            <a:chExt cx="6433" cy="2551"/>
          </a:xfrm>
        </p:grpSpPr>
        <p:sp>
          <p:nvSpPr>
            <p:cNvPr id="5" name="任意多边形 3"/>
            <p:cNvSpPr/>
            <p:nvPr/>
          </p:nvSpPr>
          <p:spPr>
            <a:xfrm>
              <a:off x="15035" y="8690"/>
              <a:ext cx="4037" cy="2110"/>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rgbClr val="72202A">
                    <a:alpha val="53000"/>
                  </a:srgbClr>
                </a:gs>
                <a:gs pos="64000">
                  <a:srgbClr val="FFFFFF">
                    <a:alpha val="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字魂36号-正文宋楷" panose="02010600030101010101" charset="-122"/>
                <a:ea typeface="字魂36号-正文宋楷" panose="02010600030101010101" charset="-122"/>
                <a:cs typeface="+mn-cs"/>
                <a:sym typeface="WenYue GuDianMingChaoTi (Non-Commercial Use)" pitchFamily="50" charset="-122"/>
              </a:endParaRPr>
            </a:p>
          </p:txBody>
        </p:sp>
        <p:sp>
          <p:nvSpPr>
            <p:cNvPr id="6" name="任意多边形 3"/>
            <p:cNvSpPr/>
            <p:nvPr/>
          </p:nvSpPr>
          <p:spPr>
            <a:xfrm>
              <a:off x="12638" y="9131"/>
              <a:ext cx="4037" cy="2110"/>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rgbClr val="72202A">
                    <a:alpha val="53000"/>
                  </a:srgbClr>
                </a:gs>
                <a:gs pos="64000">
                  <a:srgbClr val="FFFFFF">
                    <a:alpha val="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字魂36号-正文宋楷" panose="02010600030101010101" charset="-122"/>
                <a:ea typeface="字魂36号-正文宋楷" panose="02010600030101010101" charset="-122"/>
                <a:cs typeface="+mn-cs"/>
                <a:sym typeface="WenYue GuDianMingChaoTi (Non-Commercial Use)" pitchFamily="50" charset="-122"/>
              </a:endParaRPr>
            </a:p>
          </p:txBody>
        </p:sp>
      </p:grpSp>
      <p:grpSp>
        <p:nvGrpSpPr>
          <p:cNvPr id="11" name="组合 10"/>
          <p:cNvGrpSpPr/>
          <p:nvPr/>
        </p:nvGrpSpPr>
        <p:grpSpPr>
          <a:xfrm>
            <a:off x="125095" y="62230"/>
            <a:ext cx="5553710" cy="516255"/>
            <a:chOff x="197" y="98"/>
            <a:chExt cx="8746" cy="813"/>
          </a:xfrm>
        </p:grpSpPr>
        <p:grpSp>
          <p:nvGrpSpPr>
            <p:cNvPr id="12" name="组合 11"/>
            <p:cNvGrpSpPr/>
            <p:nvPr/>
          </p:nvGrpSpPr>
          <p:grpSpPr>
            <a:xfrm>
              <a:off x="197" y="98"/>
              <a:ext cx="8713" cy="782"/>
              <a:chOff x="8966" y="529"/>
              <a:chExt cx="8713" cy="782"/>
            </a:xfrm>
          </p:grpSpPr>
          <p:sp>
            <p:nvSpPr>
              <p:cNvPr id="13" name="矩形 12"/>
              <p:cNvSpPr/>
              <p:nvPr/>
            </p:nvSpPr>
            <p:spPr>
              <a:xfrm>
                <a:off x="9748" y="630"/>
                <a:ext cx="7931" cy="531"/>
              </a:xfrm>
              <a:prstGeom prst="rect">
                <a:avLst/>
              </a:prstGeom>
              <a:noFill/>
            </p:spPr>
            <p:txBody>
              <a:bodyPr wrap="square">
                <a:spAutoFit/>
                <a:scene3d>
                  <a:camera prst="orthographicFront"/>
                  <a:lightRig rig="threePt" dir="t"/>
                </a:scene3d>
                <a:sp3d contourW="12700"/>
              </a:bodyPr>
              <a:p>
                <a:pPr algn="dist"/>
                <a:r>
                  <a:rPr lang="zh-CN" altLang="en-US" sz="1600" b="1" dirty="0">
                    <a:solidFill>
                      <a:schemeClr val="tx1">
                        <a:lumMod val="65000"/>
                        <a:lumOff val="35000"/>
                      </a:schemeClr>
                    </a:solidFill>
                    <a:latin typeface="微软雅黑 Light" panose="020B0502040204020203" charset="-122"/>
                    <a:ea typeface="微软雅黑 Light" panose="020B0502040204020203" charset="-122"/>
                    <a:cs typeface="+mn-ea"/>
                    <a:sym typeface="+mn-lt"/>
                  </a:rPr>
                  <a:t>长沙市黄敏兰中学历史名师工作室</a:t>
                </a:r>
                <a:endParaRPr lang="zh-CN" altLang="en-US" sz="1600" b="1" dirty="0">
                  <a:solidFill>
                    <a:schemeClr val="tx1">
                      <a:lumMod val="65000"/>
                      <a:lumOff val="35000"/>
                    </a:schemeClr>
                  </a:solidFill>
                  <a:latin typeface="微软雅黑 Light" panose="020B0502040204020203" charset="-122"/>
                  <a:ea typeface="微软雅黑 Light" panose="020B0502040204020203" charset="-122"/>
                  <a:cs typeface="+mn-ea"/>
                  <a:sym typeface="+mn-lt"/>
                </a:endParaRPr>
              </a:p>
            </p:txBody>
          </p:sp>
          <p:pic>
            <p:nvPicPr>
              <p:cNvPr id="14" name="图片 13" descr="工作室LOGO2"/>
              <p:cNvPicPr>
                <a:picLocks noChangeAspect="1"/>
              </p:cNvPicPr>
              <p:nvPr/>
            </p:nvPicPr>
            <p:blipFill>
              <a:blip r:embed="rId1"/>
              <a:stretch>
                <a:fillRect/>
              </a:stretch>
            </p:blipFill>
            <p:spPr>
              <a:xfrm>
                <a:off x="8966" y="529"/>
                <a:ext cx="782" cy="782"/>
              </a:xfrm>
              <a:prstGeom prst="rect">
                <a:avLst/>
              </a:prstGeom>
            </p:spPr>
          </p:pic>
        </p:grpSp>
        <p:cxnSp>
          <p:nvCxnSpPr>
            <p:cNvPr id="15" name="直接连接符 14"/>
            <p:cNvCxnSpPr/>
            <p:nvPr/>
          </p:nvCxnSpPr>
          <p:spPr>
            <a:xfrm flipV="1">
              <a:off x="319" y="909"/>
              <a:ext cx="8625" cy="3"/>
            </a:xfrm>
            <a:prstGeom prst="line">
              <a:avLst/>
            </a:prstGeom>
            <a:ln w="22225">
              <a:solidFill>
                <a:srgbClr val="996633"/>
              </a:solidFill>
            </a:ln>
            <a:effectLst>
              <a:outerShdw blurRad="76200" dist="12700" dir="8100000" sy="-23000" kx="800400" algn="br" rotWithShape="0">
                <a:srgbClr val="996633">
                  <a:alpha val="20000"/>
                </a:srgbClr>
              </a:outerShdw>
            </a:effectLst>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621665" y="597535"/>
            <a:ext cx="8466455" cy="780415"/>
          </a:xfrm>
          <a:prstGeom prst="rect">
            <a:avLst/>
          </a:prstGeom>
          <a:noFill/>
        </p:spPr>
        <p:txBody>
          <a:bodyPr wrap="square" rtlCol="0">
            <a:spAutoFit/>
          </a:bodyPr>
          <a:p>
            <a:pPr lvl="0" algn="l">
              <a:lnSpc>
                <a:spcPct val="160000"/>
              </a:lnSpc>
              <a:buClrTx/>
              <a:buSzTx/>
              <a:buFontTx/>
            </a:pPr>
            <a:r>
              <a:rPr lang="en-US" altLang="zh-CN" sz="2800" dirty="0">
                <a:solidFill>
                  <a:srgbClr val="996633"/>
                </a:solidFill>
                <a:latin typeface="微软雅黑" panose="020B0503020204020204" charset="-122"/>
                <a:ea typeface="微软雅黑" panose="020B0503020204020204" charset="-122"/>
                <a:cs typeface="微软雅黑" panose="020B0503020204020204" charset="-122"/>
                <a:sym typeface="+mn-ea"/>
              </a:rPr>
              <a:t>二、巧妙的教学设计是践行立德树人的基础</a:t>
            </a:r>
            <a:endParaRPr lang="en-US" altLang="zh-CN" sz="2800" dirty="0">
              <a:solidFill>
                <a:srgbClr val="996633"/>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nvSpPr>
        <p:spPr>
          <a:xfrm>
            <a:off x="650240" y="1467485"/>
            <a:ext cx="6547485" cy="681990"/>
          </a:xfrm>
          <a:prstGeom prst="rect">
            <a:avLst/>
          </a:prstGeom>
          <a:noFill/>
        </p:spPr>
        <p:txBody>
          <a:bodyPr wrap="square" rtlCol="0">
            <a:spAutoFit/>
          </a:bodyPr>
          <a:p>
            <a:pPr lvl="0" algn="l">
              <a:lnSpc>
                <a:spcPct val="160000"/>
              </a:lnSpc>
              <a:buClrTx/>
              <a:buSzTx/>
              <a:buFontTx/>
            </a:pPr>
            <a:r>
              <a:rPr lang="en-US" altLang="zh-CN" sz="2400" dirty="0">
                <a:solidFill>
                  <a:srgbClr val="996633"/>
                </a:solidFill>
                <a:latin typeface="微软雅黑" panose="020B0503020204020204" charset="-122"/>
                <a:ea typeface="微软雅黑" panose="020B0503020204020204" charset="-122"/>
                <a:cs typeface="微软雅黑" panose="020B0503020204020204" charset="-122"/>
                <a:sym typeface="+mn-ea"/>
              </a:rPr>
              <a:t>3.有效遴选课程资源，确立立德树人的核心</a:t>
            </a:r>
            <a:endParaRPr lang="en-US" altLang="zh-CN" sz="2400" dirty="0">
              <a:solidFill>
                <a:srgbClr val="996633"/>
              </a:solidFill>
              <a:latin typeface="微软雅黑" panose="020B0503020204020204" charset="-122"/>
              <a:ea typeface="微软雅黑" panose="020B0503020204020204" charset="-122"/>
              <a:cs typeface="微软雅黑" panose="020B0503020204020204" charset="-122"/>
              <a:sym typeface="+mn-ea"/>
            </a:endParaRPr>
          </a:p>
        </p:txBody>
      </p:sp>
      <p:pic>
        <p:nvPicPr>
          <p:cNvPr id="4" name="图片 3"/>
          <p:cNvPicPr>
            <a:picLocks noChangeAspect="1"/>
          </p:cNvPicPr>
          <p:nvPr/>
        </p:nvPicPr>
        <p:blipFill>
          <a:blip r:embed="rId2"/>
          <a:stretch>
            <a:fillRect/>
          </a:stretch>
        </p:blipFill>
        <p:spPr>
          <a:xfrm>
            <a:off x="125095" y="2429510"/>
            <a:ext cx="6221730" cy="3263900"/>
          </a:xfrm>
          <a:prstGeom prst="rect">
            <a:avLst/>
          </a:prstGeom>
        </p:spPr>
      </p:pic>
      <p:pic>
        <p:nvPicPr>
          <p:cNvPr id="8" name="图片 7" descr="12L6H0YZ53LQYL9UYDT%K%X"/>
          <p:cNvPicPr>
            <a:picLocks noChangeAspect="1"/>
          </p:cNvPicPr>
          <p:nvPr/>
        </p:nvPicPr>
        <p:blipFill>
          <a:blip r:embed="rId3"/>
          <a:stretch>
            <a:fillRect/>
          </a:stretch>
        </p:blipFill>
        <p:spPr>
          <a:xfrm>
            <a:off x="6472555" y="2429510"/>
            <a:ext cx="5481955" cy="30822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ppt_y</p:attrName>
                                        </p:attrNameLst>
                                      </p:cBhvr>
                                      <p:tavLst>
                                        <p:tav tm="0">
                                          <p:val>
                                            <p:strVal val="#ppt_y+#ppt_h*1.125000"/>
                                          </p:val>
                                        </p:tav>
                                        <p:tav tm="100000">
                                          <p:val>
                                            <p:strVal val="#ppt_y"/>
                                          </p:val>
                                        </p:tav>
                                      </p:tavLst>
                                    </p:anim>
                                    <p:animEffect transition="in" filter="wipe(up)">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8025130" y="5518150"/>
            <a:ext cx="4084955" cy="1619885"/>
            <a:chOff x="12638" y="8690"/>
            <a:chExt cx="6433" cy="2551"/>
          </a:xfrm>
        </p:grpSpPr>
        <p:sp>
          <p:nvSpPr>
            <p:cNvPr id="5" name="任意多边形 3"/>
            <p:cNvSpPr/>
            <p:nvPr/>
          </p:nvSpPr>
          <p:spPr>
            <a:xfrm>
              <a:off x="15035" y="8690"/>
              <a:ext cx="4037" cy="2110"/>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rgbClr val="72202A">
                    <a:alpha val="53000"/>
                  </a:srgbClr>
                </a:gs>
                <a:gs pos="64000">
                  <a:srgbClr val="FFFFFF">
                    <a:alpha val="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字魂36号-正文宋楷" panose="02010600030101010101" charset="-122"/>
                <a:ea typeface="字魂36号-正文宋楷" panose="02010600030101010101" charset="-122"/>
                <a:cs typeface="+mn-cs"/>
                <a:sym typeface="WenYue GuDianMingChaoTi (Non-Commercial Use)" pitchFamily="50" charset="-122"/>
              </a:endParaRPr>
            </a:p>
          </p:txBody>
        </p:sp>
        <p:sp>
          <p:nvSpPr>
            <p:cNvPr id="6" name="任意多边形 3"/>
            <p:cNvSpPr/>
            <p:nvPr/>
          </p:nvSpPr>
          <p:spPr>
            <a:xfrm>
              <a:off x="12638" y="9131"/>
              <a:ext cx="4037" cy="2110"/>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rgbClr val="72202A">
                    <a:alpha val="53000"/>
                  </a:srgbClr>
                </a:gs>
                <a:gs pos="64000">
                  <a:srgbClr val="FFFFFF">
                    <a:alpha val="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字魂36号-正文宋楷" panose="02010600030101010101" charset="-122"/>
                <a:ea typeface="字魂36号-正文宋楷" panose="02010600030101010101" charset="-122"/>
                <a:cs typeface="+mn-cs"/>
                <a:sym typeface="WenYue GuDianMingChaoTi (Non-Commercial Use)" pitchFamily="50" charset="-122"/>
              </a:endParaRPr>
            </a:p>
          </p:txBody>
        </p:sp>
      </p:grpSp>
      <p:grpSp>
        <p:nvGrpSpPr>
          <p:cNvPr id="11" name="组合 10"/>
          <p:cNvGrpSpPr/>
          <p:nvPr/>
        </p:nvGrpSpPr>
        <p:grpSpPr>
          <a:xfrm>
            <a:off x="125095" y="62230"/>
            <a:ext cx="5553710" cy="516255"/>
            <a:chOff x="197" y="98"/>
            <a:chExt cx="8746" cy="813"/>
          </a:xfrm>
        </p:grpSpPr>
        <p:grpSp>
          <p:nvGrpSpPr>
            <p:cNvPr id="12" name="组合 11"/>
            <p:cNvGrpSpPr/>
            <p:nvPr/>
          </p:nvGrpSpPr>
          <p:grpSpPr>
            <a:xfrm>
              <a:off x="197" y="98"/>
              <a:ext cx="8713" cy="782"/>
              <a:chOff x="8966" y="529"/>
              <a:chExt cx="8713" cy="782"/>
            </a:xfrm>
          </p:grpSpPr>
          <p:sp>
            <p:nvSpPr>
              <p:cNvPr id="13" name="矩形 12"/>
              <p:cNvSpPr/>
              <p:nvPr/>
            </p:nvSpPr>
            <p:spPr>
              <a:xfrm>
                <a:off x="9748" y="630"/>
                <a:ext cx="7931" cy="531"/>
              </a:xfrm>
              <a:prstGeom prst="rect">
                <a:avLst/>
              </a:prstGeom>
              <a:noFill/>
            </p:spPr>
            <p:txBody>
              <a:bodyPr wrap="square">
                <a:spAutoFit/>
                <a:scene3d>
                  <a:camera prst="orthographicFront"/>
                  <a:lightRig rig="threePt" dir="t"/>
                </a:scene3d>
                <a:sp3d contourW="12700"/>
              </a:bodyPr>
              <a:p>
                <a:pPr algn="dist"/>
                <a:r>
                  <a:rPr lang="zh-CN" altLang="en-US" sz="1600" b="1" dirty="0">
                    <a:solidFill>
                      <a:schemeClr val="tx1">
                        <a:lumMod val="65000"/>
                        <a:lumOff val="35000"/>
                      </a:schemeClr>
                    </a:solidFill>
                    <a:latin typeface="微软雅黑 Light" panose="020B0502040204020203" charset="-122"/>
                    <a:ea typeface="微软雅黑 Light" panose="020B0502040204020203" charset="-122"/>
                    <a:cs typeface="+mn-ea"/>
                    <a:sym typeface="+mn-lt"/>
                  </a:rPr>
                  <a:t>长沙市黄敏兰中学历史名师工作室</a:t>
                </a:r>
                <a:endParaRPr lang="zh-CN" altLang="en-US" sz="1600" b="1" dirty="0">
                  <a:solidFill>
                    <a:schemeClr val="tx1">
                      <a:lumMod val="65000"/>
                      <a:lumOff val="35000"/>
                    </a:schemeClr>
                  </a:solidFill>
                  <a:latin typeface="微软雅黑 Light" panose="020B0502040204020203" charset="-122"/>
                  <a:ea typeface="微软雅黑 Light" panose="020B0502040204020203" charset="-122"/>
                  <a:cs typeface="+mn-ea"/>
                  <a:sym typeface="+mn-lt"/>
                </a:endParaRPr>
              </a:p>
            </p:txBody>
          </p:sp>
          <p:pic>
            <p:nvPicPr>
              <p:cNvPr id="14" name="图片 13" descr="工作室LOGO2"/>
              <p:cNvPicPr>
                <a:picLocks noChangeAspect="1"/>
              </p:cNvPicPr>
              <p:nvPr/>
            </p:nvPicPr>
            <p:blipFill>
              <a:blip r:embed="rId1"/>
              <a:stretch>
                <a:fillRect/>
              </a:stretch>
            </p:blipFill>
            <p:spPr>
              <a:xfrm>
                <a:off x="8966" y="529"/>
                <a:ext cx="782" cy="782"/>
              </a:xfrm>
              <a:prstGeom prst="rect">
                <a:avLst/>
              </a:prstGeom>
            </p:spPr>
          </p:pic>
        </p:grpSp>
        <p:cxnSp>
          <p:nvCxnSpPr>
            <p:cNvPr id="15" name="直接连接符 14"/>
            <p:cNvCxnSpPr/>
            <p:nvPr/>
          </p:nvCxnSpPr>
          <p:spPr>
            <a:xfrm flipV="1">
              <a:off x="319" y="909"/>
              <a:ext cx="8625" cy="3"/>
            </a:xfrm>
            <a:prstGeom prst="line">
              <a:avLst/>
            </a:prstGeom>
            <a:ln w="22225">
              <a:solidFill>
                <a:srgbClr val="996633"/>
              </a:solidFill>
            </a:ln>
            <a:effectLst>
              <a:outerShdw blurRad="76200" dist="12700" dir="8100000" sy="-23000" kx="800400" algn="br" rotWithShape="0">
                <a:srgbClr val="996633">
                  <a:alpha val="20000"/>
                </a:srgbClr>
              </a:outerShdw>
            </a:effectLst>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621665" y="597535"/>
            <a:ext cx="8466455" cy="780415"/>
          </a:xfrm>
          <a:prstGeom prst="rect">
            <a:avLst/>
          </a:prstGeom>
          <a:noFill/>
        </p:spPr>
        <p:txBody>
          <a:bodyPr wrap="square" rtlCol="0">
            <a:spAutoFit/>
          </a:bodyPr>
          <a:p>
            <a:pPr lvl="0" algn="l">
              <a:lnSpc>
                <a:spcPct val="160000"/>
              </a:lnSpc>
              <a:buClrTx/>
              <a:buSzTx/>
              <a:buFontTx/>
            </a:pPr>
            <a:r>
              <a:rPr lang="en-US" altLang="zh-CN" sz="2800" dirty="0">
                <a:solidFill>
                  <a:srgbClr val="996633"/>
                </a:solidFill>
                <a:latin typeface="微软雅黑" panose="020B0503020204020204" charset="-122"/>
                <a:ea typeface="微软雅黑" panose="020B0503020204020204" charset="-122"/>
                <a:cs typeface="微软雅黑" panose="020B0503020204020204" charset="-122"/>
                <a:sym typeface="+mn-ea"/>
              </a:rPr>
              <a:t>三、严谨的教学过程是实现立德树人的关键</a:t>
            </a:r>
            <a:endParaRPr lang="en-US" altLang="zh-CN" sz="2800" dirty="0">
              <a:solidFill>
                <a:srgbClr val="996633"/>
              </a:solidFill>
              <a:latin typeface="微软雅黑" panose="020B0503020204020204" charset="-122"/>
              <a:ea typeface="微软雅黑" panose="020B0503020204020204" charset="-122"/>
              <a:cs typeface="微软雅黑" panose="020B0503020204020204" charset="-122"/>
              <a:sym typeface="+mn-ea"/>
            </a:endParaRPr>
          </a:p>
        </p:txBody>
      </p:sp>
      <p:sp>
        <p:nvSpPr>
          <p:cNvPr id="9" name="文本框 8"/>
          <p:cNvSpPr txBox="1"/>
          <p:nvPr/>
        </p:nvSpPr>
        <p:spPr>
          <a:xfrm>
            <a:off x="621665" y="1788795"/>
            <a:ext cx="11035030" cy="2330450"/>
          </a:xfrm>
          <a:prstGeom prst="rect">
            <a:avLst/>
          </a:prstGeom>
          <a:noFill/>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wrap="square" rtlCol="0">
            <a:spAutoFit/>
          </a:bodyPr>
          <a:p>
            <a:pPr>
              <a:lnSpc>
                <a:spcPct val="130000"/>
              </a:lnSpc>
            </a:pPr>
            <a:r>
              <a:rPr lang="en-US" sz="2800">
                <a:latin typeface="华文楷体" panose="02010600040101010101" charset="-122"/>
                <a:ea typeface="华文楷体" panose="02010600040101010101" charset="-122"/>
              </a:rPr>
              <a:t>        </a:t>
            </a:r>
            <a:r>
              <a:rPr sz="2800">
                <a:latin typeface="华文楷体" panose="02010600040101010101" charset="-122"/>
                <a:ea typeface="华文楷体" panose="02010600040101010101" charset="-122"/>
              </a:rPr>
              <a:t>纵观彭老师和张老师这两节课，教学过程以问题为导向铺展开来，逻辑都很严密，每一个环节过渡衔接自然，明显是经过精心设计与打磨。在两节课的授课中，老师的每一个设计都在围绕着主题展开，用以突出教学立意，这一点殊为难得。</a:t>
            </a:r>
            <a:endParaRPr sz="2800">
              <a:latin typeface="华文楷体" panose="02010600040101010101" charset="-122"/>
              <a:ea typeface="华文楷体"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8025130" y="5518150"/>
            <a:ext cx="4084955" cy="1619885"/>
            <a:chOff x="12638" y="8690"/>
            <a:chExt cx="6433" cy="2551"/>
          </a:xfrm>
        </p:grpSpPr>
        <p:sp>
          <p:nvSpPr>
            <p:cNvPr id="5" name="任意多边形 3"/>
            <p:cNvSpPr/>
            <p:nvPr/>
          </p:nvSpPr>
          <p:spPr>
            <a:xfrm>
              <a:off x="15035" y="8690"/>
              <a:ext cx="4037" cy="2110"/>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rgbClr val="72202A">
                    <a:alpha val="53000"/>
                  </a:srgbClr>
                </a:gs>
                <a:gs pos="64000">
                  <a:srgbClr val="FFFFFF">
                    <a:alpha val="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字魂36号-正文宋楷" panose="02010600030101010101" charset="-122"/>
                <a:ea typeface="字魂36号-正文宋楷" panose="02010600030101010101" charset="-122"/>
                <a:cs typeface="+mn-cs"/>
                <a:sym typeface="WenYue GuDianMingChaoTi (Non-Commercial Use)" pitchFamily="50" charset="-122"/>
              </a:endParaRPr>
            </a:p>
          </p:txBody>
        </p:sp>
        <p:sp>
          <p:nvSpPr>
            <p:cNvPr id="6" name="任意多边形 3"/>
            <p:cNvSpPr/>
            <p:nvPr/>
          </p:nvSpPr>
          <p:spPr>
            <a:xfrm>
              <a:off x="12638" y="9131"/>
              <a:ext cx="4037" cy="2110"/>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rgbClr val="72202A">
                    <a:alpha val="53000"/>
                  </a:srgbClr>
                </a:gs>
                <a:gs pos="64000">
                  <a:srgbClr val="FFFFFF">
                    <a:alpha val="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字魂36号-正文宋楷" panose="02010600030101010101" charset="-122"/>
                <a:ea typeface="字魂36号-正文宋楷" panose="02010600030101010101" charset="-122"/>
                <a:cs typeface="+mn-cs"/>
                <a:sym typeface="WenYue GuDianMingChaoTi (Non-Commercial Use)" pitchFamily="50" charset="-122"/>
              </a:endParaRPr>
            </a:p>
          </p:txBody>
        </p:sp>
      </p:grpSp>
      <p:grpSp>
        <p:nvGrpSpPr>
          <p:cNvPr id="11" name="组合 10"/>
          <p:cNvGrpSpPr/>
          <p:nvPr/>
        </p:nvGrpSpPr>
        <p:grpSpPr>
          <a:xfrm>
            <a:off x="125095" y="62230"/>
            <a:ext cx="5553710" cy="516255"/>
            <a:chOff x="197" y="98"/>
            <a:chExt cx="8746" cy="813"/>
          </a:xfrm>
        </p:grpSpPr>
        <p:grpSp>
          <p:nvGrpSpPr>
            <p:cNvPr id="12" name="组合 11"/>
            <p:cNvGrpSpPr/>
            <p:nvPr/>
          </p:nvGrpSpPr>
          <p:grpSpPr>
            <a:xfrm>
              <a:off x="197" y="98"/>
              <a:ext cx="8713" cy="782"/>
              <a:chOff x="8966" y="529"/>
              <a:chExt cx="8713" cy="782"/>
            </a:xfrm>
          </p:grpSpPr>
          <p:sp>
            <p:nvSpPr>
              <p:cNvPr id="13" name="矩形 12"/>
              <p:cNvSpPr/>
              <p:nvPr/>
            </p:nvSpPr>
            <p:spPr>
              <a:xfrm>
                <a:off x="9748" y="630"/>
                <a:ext cx="7931" cy="531"/>
              </a:xfrm>
              <a:prstGeom prst="rect">
                <a:avLst/>
              </a:prstGeom>
              <a:noFill/>
            </p:spPr>
            <p:txBody>
              <a:bodyPr wrap="square">
                <a:spAutoFit/>
                <a:scene3d>
                  <a:camera prst="orthographicFront"/>
                  <a:lightRig rig="threePt" dir="t"/>
                </a:scene3d>
                <a:sp3d contourW="12700"/>
              </a:bodyPr>
              <a:p>
                <a:pPr algn="dist"/>
                <a:r>
                  <a:rPr lang="zh-CN" altLang="en-US" sz="1600" b="1" dirty="0">
                    <a:solidFill>
                      <a:schemeClr val="tx1">
                        <a:lumMod val="65000"/>
                        <a:lumOff val="35000"/>
                      </a:schemeClr>
                    </a:solidFill>
                    <a:latin typeface="微软雅黑 Light" panose="020B0502040204020203" charset="-122"/>
                    <a:ea typeface="微软雅黑 Light" panose="020B0502040204020203" charset="-122"/>
                    <a:cs typeface="+mn-ea"/>
                    <a:sym typeface="+mn-lt"/>
                  </a:rPr>
                  <a:t>长沙市黄敏兰中学历史名师工作室</a:t>
                </a:r>
                <a:endParaRPr lang="zh-CN" altLang="en-US" sz="1600" b="1" dirty="0">
                  <a:solidFill>
                    <a:schemeClr val="tx1">
                      <a:lumMod val="65000"/>
                      <a:lumOff val="35000"/>
                    </a:schemeClr>
                  </a:solidFill>
                  <a:latin typeface="微软雅黑 Light" panose="020B0502040204020203" charset="-122"/>
                  <a:ea typeface="微软雅黑 Light" panose="020B0502040204020203" charset="-122"/>
                  <a:cs typeface="+mn-ea"/>
                  <a:sym typeface="+mn-lt"/>
                </a:endParaRPr>
              </a:p>
            </p:txBody>
          </p:sp>
          <p:pic>
            <p:nvPicPr>
              <p:cNvPr id="14" name="图片 13" descr="工作室LOGO2"/>
              <p:cNvPicPr>
                <a:picLocks noChangeAspect="1"/>
              </p:cNvPicPr>
              <p:nvPr/>
            </p:nvPicPr>
            <p:blipFill>
              <a:blip r:embed="rId1"/>
              <a:stretch>
                <a:fillRect/>
              </a:stretch>
            </p:blipFill>
            <p:spPr>
              <a:xfrm>
                <a:off x="8966" y="529"/>
                <a:ext cx="782" cy="782"/>
              </a:xfrm>
              <a:prstGeom prst="rect">
                <a:avLst/>
              </a:prstGeom>
            </p:spPr>
          </p:pic>
        </p:grpSp>
        <p:cxnSp>
          <p:nvCxnSpPr>
            <p:cNvPr id="15" name="直接连接符 14"/>
            <p:cNvCxnSpPr/>
            <p:nvPr/>
          </p:nvCxnSpPr>
          <p:spPr>
            <a:xfrm flipV="1">
              <a:off x="319" y="909"/>
              <a:ext cx="8625" cy="3"/>
            </a:xfrm>
            <a:prstGeom prst="line">
              <a:avLst/>
            </a:prstGeom>
            <a:ln w="22225">
              <a:solidFill>
                <a:srgbClr val="996633"/>
              </a:solidFill>
            </a:ln>
            <a:effectLst>
              <a:outerShdw blurRad="76200" dist="12700" dir="8100000" sy="-23000" kx="800400" algn="br" rotWithShape="0">
                <a:srgbClr val="996633">
                  <a:alpha val="20000"/>
                </a:srgbClr>
              </a:outerShdw>
            </a:effectLst>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3042285" y="463550"/>
            <a:ext cx="6384290" cy="780415"/>
          </a:xfrm>
          <a:prstGeom prst="rect">
            <a:avLst/>
          </a:prstGeom>
          <a:noFill/>
        </p:spPr>
        <p:txBody>
          <a:bodyPr wrap="square" rtlCol="0">
            <a:spAutoFit/>
          </a:bodyPr>
          <a:p>
            <a:pPr lvl="0" algn="l">
              <a:lnSpc>
                <a:spcPct val="160000"/>
              </a:lnSpc>
              <a:buClrTx/>
              <a:buSzTx/>
              <a:buFontTx/>
            </a:pPr>
            <a:r>
              <a:rPr lang="zh-CN" altLang="en-US" sz="2800" dirty="0">
                <a:solidFill>
                  <a:srgbClr val="996633"/>
                </a:solidFill>
                <a:latin typeface="微软雅黑" panose="020B0503020204020204" charset="-122"/>
                <a:ea typeface="微软雅黑" panose="020B0503020204020204" charset="-122"/>
                <a:cs typeface="微软雅黑" panose="020B0503020204020204" charset="-122"/>
                <a:sym typeface="+mn-ea"/>
              </a:rPr>
              <a:t>我们小组对这两节课的一点点建议：</a:t>
            </a:r>
            <a:endParaRPr lang="zh-CN" altLang="en-US" sz="2800" dirty="0">
              <a:solidFill>
                <a:srgbClr val="996633"/>
              </a:solidFill>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621665" y="1432560"/>
            <a:ext cx="10230485" cy="521970"/>
          </a:xfrm>
          <a:prstGeom prst="rect">
            <a:avLst/>
          </a:prstGeom>
          <a:noFill/>
        </p:spPr>
        <p:txBody>
          <a:bodyPr wrap="square" rtlCol="0">
            <a:spAutoFit/>
          </a:bodyPr>
          <a:p>
            <a:pPr lvl="0" algn="l">
              <a:lnSpc>
                <a:spcPct val="160000"/>
              </a:lnSpc>
              <a:buClrTx/>
              <a:buSzTx/>
              <a:buFontTx/>
            </a:pPr>
            <a:r>
              <a:rPr lang="zh-CN" altLang="en-US" sz="2800" dirty="0">
                <a:solidFill>
                  <a:srgbClr val="996633"/>
                </a:solidFill>
                <a:latin typeface="微软雅黑" panose="020B0503020204020204" charset="-122"/>
                <a:ea typeface="微软雅黑" panose="020B0503020204020204" charset="-122"/>
                <a:cs typeface="微软雅黑" panose="020B0503020204020204" charset="-122"/>
                <a:sym typeface="+mn-ea"/>
              </a:rPr>
              <a:t>《近代西方民族国家与国际法的发展》</a:t>
            </a:r>
            <a:endParaRPr lang="zh-CN" altLang="en-US" sz="2800" dirty="0">
              <a:solidFill>
                <a:srgbClr val="996633"/>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621665" y="3913505"/>
            <a:ext cx="10230485" cy="780415"/>
          </a:xfrm>
          <a:prstGeom prst="rect">
            <a:avLst/>
          </a:prstGeom>
          <a:noFill/>
        </p:spPr>
        <p:txBody>
          <a:bodyPr wrap="square" rtlCol="0">
            <a:spAutoFit/>
          </a:bodyPr>
          <a:p>
            <a:pPr lvl="0" algn="l">
              <a:lnSpc>
                <a:spcPct val="160000"/>
              </a:lnSpc>
              <a:buClrTx/>
              <a:buSzTx/>
              <a:buFontTx/>
            </a:pPr>
            <a:r>
              <a:rPr lang="zh-CN" altLang="en-US" sz="2800" dirty="0">
                <a:solidFill>
                  <a:srgbClr val="996633"/>
                </a:solidFill>
                <a:latin typeface="微软雅黑" panose="020B0503020204020204" charset="-122"/>
                <a:ea typeface="微软雅黑" panose="020B0503020204020204" charset="-122"/>
                <a:cs typeface="微软雅黑" panose="020B0503020204020204" charset="-122"/>
                <a:sym typeface="+mn-ea"/>
              </a:rPr>
              <a:t>《</a:t>
            </a:r>
            <a:r>
              <a:rPr lang="zh-CN" altLang="en-US" sz="2800" dirty="0">
                <a:solidFill>
                  <a:srgbClr val="996633"/>
                </a:solidFill>
                <a:latin typeface="微软雅黑" panose="020B0503020204020204" charset="-122"/>
                <a:ea typeface="微软雅黑" panose="020B0503020204020204" charset="-122"/>
                <a:cs typeface="微软雅黑" panose="020B0503020204020204" charset="-122"/>
                <a:sym typeface="+mn-ea"/>
              </a:rPr>
              <a:t>南京国民政府的统治和中国共产党开辟革命新道路</a:t>
            </a:r>
            <a:r>
              <a:rPr lang="zh-CN" altLang="en-US" sz="2800" dirty="0">
                <a:solidFill>
                  <a:srgbClr val="996633"/>
                </a:solidFill>
                <a:latin typeface="微软雅黑" panose="020B0503020204020204" charset="-122"/>
                <a:ea typeface="微软雅黑" panose="020B0503020204020204" charset="-122"/>
                <a:cs typeface="微软雅黑" panose="020B0503020204020204" charset="-122"/>
                <a:sym typeface="+mn-ea"/>
              </a:rPr>
              <a:t>》</a:t>
            </a:r>
            <a:endParaRPr lang="zh-CN" altLang="en-US" sz="2800" dirty="0">
              <a:solidFill>
                <a:srgbClr val="996633"/>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nvSpPr>
        <p:spPr>
          <a:xfrm>
            <a:off x="1142365" y="4872990"/>
            <a:ext cx="9340215" cy="977265"/>
          </a:xfrm>
          <a:prstGeom prst="rect">
            <a:avLst/>
          </a:prstGeom>
          <a:noFill/>
        </p:spPr>
        <p:txBody>
          <a:bodyPr wrap="square" rtlCol="0">
            <a:spAutoFit/>
          </a:bodyPr>
          <a:p>
            <a:pPr lvl="0" algn="l">
              <a:lnSpc>
                <a:spcPct val="120000"/>
              </a:lnSpc>
              <a:buClrTx/>
              <a:buSzTx/>
              <a:buFontTx/>
            </a:pPr>
            <a:r>
              <a:rPr lang="zh-CN" altLang="en-US" sz="2400">
                <a:latin typeface="微软雅黑" panose="020B0503020204020204" charset="-122"/>
                <a:ea typeface="微软雅黑" panose="020B0503020204020204" charset="-122"/>
                <a:cs typeface="微软雅黑" panose="020B0503020204020204" charset="-122"/>
                <a:sym typeface="+mn-ea"/>
              </a:rPr>
              <a:t>建议渗透进党史教育，结合建党</a:t>
            </a:r>
            <a:r>
              <a:rPr lang="zh-CN" altLang="en-US" sz="2400">
                <a:latin typeface="微软雅黑" panose="020B0503020204020204" charset="-122"/>
                <a:ea typeface="微软雅黑" panose="020B0503020204020204" charset="-122"/>
                <a:cs typeface="微软雅黑" panose="020B0503020204020204" charset="-122"/>
                <a:sym typeface="+mn-ea"/>
              </a:rPr>
              <a:t>100</a:t>
            </a:r>
            <a:r>
              <a:rPr lang="zh-CN" altLang="en-US" sz="2400">
                <a:latin typeface="微软雅黑" panose="020B0503020204020204" charset="-122"/>
                <a:ea typeface="微软雅黑" panose="020B0503020204020204" charset="-122"/>
                <a:cs typeface="微软雅黑" panose="020B0503020204020204" charset="-122"/>
                <a:sym typeface="+mn-ea"/>
              </a:rPr>
              <a:t>周年的时代主题，尝试将“中共党史”教育融入进历史教学，在这方面做点探索，我想收获会更大。</a:t>
            </a:r>
            <a:endParaRPr lang="zh-CN" altLang="en-US" sz="2400">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nvSpPr>
        <p:spPr>
          <a:xfrm>
            <a:off x="1142365" y="2323465"/>
            <a:ext cx="9248775" cy="977265"/>
          </a:xfrm>
          <a:prstGeom prst="rect">
            <a:avLst/>
          </a:prstGeom>
          <a:noFill/>
        </p:spPr>
        <p:txBody>
          <a:bodyPr wrap="square" rtlCol="0">
            <a:spAutoFit/>
          </a:bodyPr>
          <a:p>
            <a:pPr>
              <a:lnSpc>
                <a:spcPct val="120000"/>
              </a:lnSpc>
            </a:pPr>
            <a:r>
              <a:rPr lang="zh-CN" altLang="en-US" sz="2400">
                <a:latin typeface="微软雅黑" panose="020B0503020204020204" charset="-122"/>
                <a:ea typeface="微软雅黑" panose="020B0503020204020204" charset="-122"/>
                <a:cs typeface="微软雅黑" panose="020B0503020204020204" charset="-122"/>
              </a:rPr>
              <a:t>建议加强史料（材料）的遴选，一节课用了</a:t>
            </a:r>
            <a:r>
              <a:rPr lang="en-US" altLang="zh-CN" sz="2400">
                <a:latin typeface="微软雅黑" panose="020B0503020204020204" charset="-122"/>
                <a:ea typeface="微软雅黑" panose="020B0503020204020204" charset="-122"/>
                <a:cs typeface="微软雅黑" panose="020B0503020204020204" charset="-122"/>
              </a:rPr>
              <a:t>13</a:t>
            </a:r>
            <a:r>
              <a:rPr lang="zh-CN" altLang="en-US" sz="2400">
                <a:latin typeface="微软雅黑" panose="020B0503020204020204" charset="-122"/>
                <a:ea typeface="微软雅黑" panose="020B0503020204020204" charset="-122"/>
                <a:cs typeface="微软雅黑" panose="020B0503020204020204" charset="-122"/>
              </a:rPr>
              <a:t>段材料，似乎有点多，需要精选典型材料，充分挖掘材料的内涵和价值。</a:t>
            </a:r>
            <a:endParaRPr lang="zh-CN" altLang="en-US" sz="240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p:tgtEl>
                                          <p:spTgt spid="4"/>
                                        </p:tgtEl>
                                        <p:attrNameLst>
                                          <p:attrName>ppt_y</p:attrName>
                                        </p:attrNameLst>
                                      </p:cBhvr>
                                      <p:tavLst>
                                        <p:tav tm="0">
                                          <p:val>
                                            <p:strVal val="#ppt_y+#ppt_h*1.125000"/>
                                          </p:val>
                                        </p:tav>
                                        <p:tav tm="100000">
                                          <p:val>
                                            <p:strVal val="#ppt_y"/>
                                          </p:val>
                                        </p:tav>
                                      </p:tavLst>
                                    </p:anim>
                                    <p:animEffect transition="in" filter="wipe(up)">
                                      <p:cBhvr>
                                        <p:cTn id="19" dur="500"/>
                                        <p:tgtEl>
                                          <p:spTgt spid="4"/>
                                        </p:tgtEl>
                                      </p:cBhvr>
                                    </p:animEffect>
                                  </p:childTnLst>
                                </p:cTn>
                              </p:par>
                            </p:childTnLst>
                          </p:cTn>
                        </p:par>
                        <p:par>
                          <p:cTn id="20" fill="hold">
                            <p:stCondLst>
                              <p:cond delay="500"/>
                            </p:stCondLst>
                            <p:childTnLst>
                              <p:par>
                                <p:cTn id="21" presetID="1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p:tgtEl>
                                          <p:spTgt spid="7"/>
                                        </p:tgtEl>
                                        <p:attrNameLst>
                                          <p:attrName>ppt_y</p:attrName>
                                        </p:attrNameLst>
                                      </p:cBhvr>
                                      <p:tavLst>
                                        <p:tav tm="0">
                                          <p:val>
                                            <p:strVal val="#ppt_y+#ppt_h*1.125000"/>
                                          </p:val>
                                        </p:tav>
                                        <p:tav tm="100000">
                                          <p:val>
                                            <p:strVal val="#ppt_y"/>
                                          </p:val>
                                        </p:tav>
                                      </p:tavLst>
                                    </p:anim>
                                    <p:animEffect transition="in" filter="wipe(up)">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8" grpId="0"/>
      <p:bldP spid="8" grpId="1"/>
      <p:bldP spid="4" grpId="0"/>
      <p:bldP spid="4" grpId="1"/>
      <p:bldP spid="7" grpId="0"/>
      <p:bldP spid="7"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8025130" y="5518150"/>
            <a:ext cx="4084955" cy="1619885"/>
            <a:chOff x="12638" y="8690"/>
            <a:chExt cx="6433" cy="2551"/>
          </a:xfrm>
        </p:grpSpPr>
        <p:sp>
          <p:nvSpPr>
            <p:cNvPr id="5" name="任意多边形 3"/>
            <p:cNvSpPr/>
            <p:nvPr/>
          </p:nvSpPr>
          <p:spPr>
            <a:xfrm>
              <a:off x="15035" y="8690"/>
              <a:ext cx="4037" cy="2110"/>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rgbClr val="72202A">
                    <a:alpha val="53000"/>
                  </a:srgbClr>
                </a:gs>
                <a:gs pos="64000">
                  <a:srgbClr val="FFFFFF">
                    <a:alpha val="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字魂36号-正文宋楷" panose="02010600030101010101" charset="-122"/>
                <a:ea typeface="字魂36号-正文宋楷" panose="02010600030101010101" charset="-122"/>
                <a:cs typeface="+mn-cs"/>
                <a:sym typeface="WenYue GuDianMingChaoTi (Non-Commercial Use)" pitchFamily="50" charset="-122"/>
              </a:endParaRPr>
            </a:p>
          </p:txBody>
        </p:sp>
        <p:sp>
          <p:nvSpPr>
            <p:cNvPr id="6" name="任意多边形 3"/>
            <p:cNvSpPr/>
            <p:nvPr/>
          </p:nvSpPr>
          <p:spPr>
            <a:xfrm>
              <a:off x="12638" y="9131"/>
              <a:ext cx="4037" cy="2110"/>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rgbClr val="72202A">
                    <a:alpha val="53000"/>
                  </a:srgbClr>
                </a:gs>
                <a:gs pos="64000">
                  <a:srgbClr val="FFFFFF">
                    <a:alpha val="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字魂36号-正文宋楷" panose="02010600030101010101" charset="-122"/>
                <a:ea typeface="字魂36号-正文宋楷" panose="02010600030101010101" charset="-122"/>
                <a:cs typeface="+mn-cs"/>
                <a:sym typeface="WenYue GuDianMingChaoTi (Non-Commercial Use)" pitchFamily="50" charset="-122"/>
              </a:endParaRPr>
            </a:p>
          </p:txBody>
        </p:sp>
      </p:grpSp>
      <p:grpSp>
        <p:nvGrpSpPr>
          <p:cNvPr id="11" name="组合 10"/>
          <p:cNvGrpSpPr/>
          <p:nvPr/>
        </p:nvGrpSpPr>
        <p:grpSpPr>
          <a:xfrm>
            <a:off x="125095" y="62230"/>
            <a:ext cx="5553710" cy="516255"/>
            <a:chOff x="197" y="98"/>
            <a:chExt cx="8746" cy="813"/>
          </a:xfrm>
        </p:grpSpPr>
        <p:grpSp>
          <p:nvGrpSpPr>
            <p:cNvPr id="12" name="组合 11"/>
            <p:cNvGrpSpPr/>
            <p:nvPr/>
          </p:nvGrpSpPr>
          <p:grpSpPr>
            <a:xfrm>
              <a:off x="197" y="98"/>
              <a:ext cx="8713" cy="782"/>
              <a:chOff x="8966" y="529"/>
              <a:chExt cx="8713" cy="782"/>
            </a:xfrm>
          </p:grpSpPr>
          <p:sp>
            <p:nvSpPr>
              <p:cNvPr id="13" name="矩形 12"/>
              <p:cNvSpPr/>
              <p:nvPr/>
            </p:nvSpPr>
            <p:spPr>
              <a:xfrm>
                <a:off x="9748" y="630"/>
                <a:ext cx="7931" cy="531"/>
              </a:xfrm>
              <a:prstGeom prst="rect">
                <a:avLst/>
              </a:prstGeom>
              <a:noFill/>
            </p:spPr>
            <p:txBody>
              <a:bodyPr wrap="square">
                <a:spAutoFit/>
                <a:scene3d>
                  <a:camera prst="orthographicFront"/>
                  <a:lightRig rig="threePt" dir="t"/>
                </a:scene3d>
                <a:sp3d contourW="12700"/>
              </a:bodyPr>
              <a:p>
                <a:pPr algn="dist"/>
                <a:r>
                  <a:rPr lang="zh-CN" altLang="en-US" sz="1600" b="1" dirty="0">
                    <a:solidFill>
                      <a:schemeClr val="tx1">
                        <a:lumMod val="65000"/>
                        <a:lumOff val="35000"/>
                      </a:schemeClr>
                    </a:solidFill>
                    <a:latin typeface="微软雅黑 Light" panose="020B0502040204020203" charset="-122"/>
                    <a:ea typeface="微软雅黑 Light" panose="020B0502040204020203" charset="-122"/>
                    <a:cs typeface="+mn-ea"/>
                    <a:sym typeface="+mn-lt"/>
                  </a:rPr>
                  <a:t>长沙市黄敏兰中学历史名师工作室</a:t>
                </a:r>
                <a:endParaRPr lang="zh-CN" altLang="en-US" sz="1600" b="1" dirty="0">
                  <a:solidFill>
                    <a:schemeClr val="tx1">
                      <a:lumMod val="65000"/>
                      <a:lumOff val="35000"/>
                    </a:schemeClr>
                  </a:solidFill>
                  <a:latin typeface="微软雅黑 Light" panose="020B0502040204020203" charset="-122"/>
                  <a:ea typeface="微软雅黑 Light" panose="020B0502040204020203" charset="-122"/>
                  <a:cs typeface="+mn-ea"/>
                  <a:sym typeface="+mn-lt"/>
                </a:endParaRPr>
              </a:p>
            </p:txBody>
          </p:sp>
          <p:pic>
            <p:nvPicPr>
              <p:cNvPr id="14" name="图片 13" descr="工作室LOGO2"/>
              <p:cNvPicPr>
                <a:picLocks noChangeAspect="1"/>
              </p:cNvPicPr>
              <p:nvPr/>
            </p:nvPicPr>
            <p:blipFill>
              <a:blip r:embed="rId1"/>
              <a:stretch>
                <a:fillRect/>
              </a:stretch>
            </p:blipFill>
            <p:spPr>
              <a:xfrm>
                <a:off x="8966" y="529"/>
                <a:ext cx="782" cy="782"/>
              </a:xfrm>
              <a:prstGeom prst="rect">
                <a:avLst/>
              </a:prstGeom>
            </p:spPr>
          </p:pic>
        </p:grpSp>
        <p:cxnSp>
          <p:nvCxnSpPr>
            <p:cNvPr id="15" name="直接连接符 14"/>
            <p:cNvCxnSpPr/>
            <p:nvPr/>
          </p:nvCxnSpPr>
          <p:spPr>
            <a:xfrm flipV="1">
              <a:off x="319" y="909"/>
              <a:ext cx="8625" cy="3"/>
            </a:xfrm>
            <a:prstGeom prst="line">
              <a:avLst/>
            </a:prstGeom>
            <a:ln w="22225">
              <a:solidFill>
                <a:srgbClr val="996633"/>
              </a:solidFill>
            </a:ln>
            <a:effectLst>
              <a:outerShdw blurRad="76200" dist="12700" dir="8100000" sy="-23000" kx="800400" algn="br" rotWithShape="0">
                <a:srgbClr val="996633">
                  <a:alpha val="20000"/>
                </a:srgbClr>
              </a:outerShdw>
            </a:effectLst>
          </p:spPr>
          <p:style>
            <a:lnRef idx="1">
              <a:schemeClr val="accent1"/>
            </a:lnRef>
            <a:fillRef idx="0">
              <a:schemeClr val="accent1"/>
            </a:fillRef>
            <a:effectRef idx="0">
              <a:schemeClr val="accent1"/>
            </a:effectRef>
            <a:fontRef idx="minor">
              <a:schemeClr val="tx1"/>
            </a:fontRef>
          </p:style>
        </p:cxnSp>
      </p:grpSp>
      <p:pic>
        <p:nvPicPr>
          <p:cNvPr id="2" name="图片 1" descr="d009b3de9c82d1586e0395414df159ddbe3e42ba"/>
          <p:cNvPicPr>
            <a:picLocks noChangeAspect="1"/>
          </p:cNvPicPr>
          <p:nvPr/>
        </p:nvPicPr>
        <p:blipFill>
          <a:blip r:embed="rId2"/>
          <a:stretch>
            <a:fillRect/>
          </a:stretch>
        </p:blipFill>
        <p:spPr>
          <a:xfrm>
            <a:off x="857885" y="892175"/>
            <a:ext cx="3585845" cy="5073015"/>
          </a:xfrm>
          <a:prstGeom prst="rect">
            <a:avLst/>
          </a:prstGeom>
        </p:spPr>
      </p:pic>
      <p:sp>
        <p:nvSpPr>
          <p:cNvPr id="7" name="文本框 6"/>
          <p:cNvSpPr txBox="1"/>
          <p:nvPr/>
        </p:nvSpPr>
        <p:spPr>
          <a:xfrm>
            <a:off x="4756785" y="1069340"/>
            <a:ext cx="7068820" cy="4410710"/>
          </a:xfrm>
          <a:prstGeom prst="rect">
            <a:avLst/>
          </a:prstGeom>
          <a:noFill/>
        </p:spPr>
        <p:txBody>
          <a:bodyPr wrap="square" rtlCol="0">
            <a:spAutoFit/>
          </a:bodyPr>
          <a:p>
            <a:pPr>
              <a:lnSpc>
                <a:spcPct val="170000"/>
              </a:lnSpc>
            </a:pPr>
            <a:r>
              <a:rPr lang="zh-CN" altLang="en-US" sz="3600" dirty="0">
                <a:solidFill>
                  <a:srgbClr val="996633"/>
                </a:solidFill>
                <a:latin typeface="汉仪颜楷简" panose="00020600040101010101" charset="-122"/>
                <a:ea typeface="汉仪颜楷简" panose="00020600040101010101" charset="-122"/>
                <a:cs typeface="汉仪颜楷简" panose="00020600040101010101" charset="-122"/>
                <a:sym typeface="+mn-ea"/>
              </a:rPr>
              <a:t>上士闻道，勤而行之；</a:t>
            </a:r>
            <a:endParaRPr lang="zh-CN" altLang="en-US" sz="3600" dirty="0">
              <a:solidFill>
                <a:srgbClr val="996633"/>
              </a:solidFill>
              <a:latin typeface="汉仪颜楷简" panose="00020600040101010101" charset="-122"/>
              <a:ea typeface="汉仪颜楷简" panose="00020600040101010101" charset="-122"/>
              <a:cs typeface="汉仪颜楷简" panose="00020600040101010101" charset="-122"/>
              <a:sym typeface="+mn-ea"/>
            </a:endParaRPr>
          </a:p>
          <a:p>
            <a:pPr>
              <a:lnSpc>
                <a:spcPct val="170000"/>
              </a:lnSpc>
            </a:pPr>
            <a:r>
              <a:rPr lang="zh-CN" altLang="en-US" sz="3600" dirty="0">
                <a:solidFill>
                  <a:srgbClr val="996633"/>
                </a:solidFill>
                <a:latin typeface="汉仪颜楷简" panose="00020600040101010101" charset="-122"/>
                <a:ea typeface="汉仪颜楷简" panose="00020600040101010101" charset="-122"/>
                <a:cs typeface="汉仪颜楷简" panose="00020600040101010101" charset="-122"/>
                <a:sym typeface="+mn-ea"/>
              </a:rPr>
              <a:t>中士闻道，若存若亡；</a:t>
            </a:r>
            <a:endParaRPr lang="zh-CN" altLang="en-US" sz="3600" dirty="0">
              <a:solidFill>
                <a:srgbClr val="996633"/>
              </a:solidFill>
              <a:latin typeface="汉仪颜楷简" panose="00020600040101010101" charset="-122"/>
              <a:ea typeface="汉仪颜楷简" panose="00020600040101010101" charset="-122"/>
              <a:cs typeface="汉仪颜楷简" panose="00020600040101010101" charset="-122"/>
              <a:sym typeface="+mn-ea"/>
            </a:endParaRPr>
          </a:p>
          <a:p>
            <a:pPr>
              <a:lnSpc>
                <a:spcPct val="170000"/>
              </a:lnSpc>
            </a:pPr>
            <a:r>
              <a:rPr lang="zh-CN" altLang="en-US" sz="3600" dirty="0">
                <a:solidFill>
                  <a:srgbClr val="996633"/>
                </a:solidFill>
                <a:latin typeface="汉仪颜楷简" panose="00020600040101010101" charset="-122"/>
                <a:ea typeface="汉仪颜楷简" panose="00020600040101010101" charset="-122"/>
                <a:cs typeface="汉仪颜楷简" panose="00020600040101010101" charset="-122"/>
                <a:sym typeface="+mn-ea"/>
              </a:rPr>
              <a:t>下士闻道，大笑之。</a:t>
            </a:r>
            <a:endParaRPr lang="zh-CN" altLang="en-US" sz="3600" dirty="0">
              <a:solidFill>
                <a:srgbClr val="996633"/>
              </a:solidFill>
              <a:latin typeface="汉仪颜楷简" panose="00020600040101010101" charset="-122"/>
              <a:ea typeface="汉仪颜楷简" panose="00020600040101010101" charset="-122"/>
              <a:cs typeface="汉仪颜楷简" panose="00020600040101010101" charset="-122"/>
            </a:endParaRPr>
          </a:p>
          <a:p>
            <a:pPr>
              <a:lnSpc>
                <a:spcPct val="170000"/>
              </a:lnSpc>
            </a:pPr>
            <a:r>
              <a:rPr lang="zh-CN" altLang="en-US" sz="3600" dirty="0">
                <a:solidFill>
                  <a:srgbClr val="996633"/>
                </a:solidFill>
                <a:latin typeface="汉仪颜楷简" panose="00020600040101010101" charset="-122"/>
                <a:ea typeface="汉仪颜楷简" panose="00020600040101010101" charset="-122"/>
                <a:cs typeface="汉仪颜楷简" panose="00020600040101010101" charset="-122"/>
                <a:sym typeface="+mn-ea"/>
              </a:rPr>
              <a:t>不笑不足以为道。——《道德经》</a:t>
            </a:r>
            <a:endParaRPr lang="zh-CN" altLang="en-US" sz="3600" dirty="0">
              <a:solidFill>
                <a:srgbClr val="996633"/>
              </a:solidFill>
              <a:latin typeface="汉仪颜楷简" panose="00020600040101010101" charset="-122"/>
              <a:ea typeface="汉仪颜楷简" panose="00020600040101010101" charset="-122"/>
              <a:cs typeface="汉仪颜楷简" panose="00020600040101010101" charset="-122"/>
            </a:endParaRPr>
          </a:p>
          <a:p>
            <a:endParaRPr lang="zh-CN" altLang="en-US" sz="3600" dirty="0">
              <a:solidFill>
                <a:srgbClr val="996633"/>
              </a:solidFill>
              <a:latin typeface="汉仪颜楷简" panose="00020600040101010101" charset="-122"/>
              <a:ea typeface="汉仪颜楷简" panose="00020600040101010101" charset="-122"/>
              <a:cs typeface="汉仪颜楷简"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8025130" y="5518150"/>
            <a:ext cx="4084955" cy="1619885"/>
            <a:chOff x="12638" y="8690"/>
            <a:chExt cx="6433" cy="2551"/>
          </a:xfrm>
        </p:grpSpPr>
        <p:sp>
          <p:nvSpPr>
            <p:cNvPr id="5" name="任意多边形 3"/>
            <p:cNvSpPr/>
            <p:nvPr/>
          </p:nvSpPr>
          <p:spPr>
            <a:xfrm>
              <a:off x="15035" y="8690"/>
              <a:ext cx="4037" cy="2110"/>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rgbClr val="72202A">
                    <a:alpha val="53000"/>
                  </a:srgbClr>
                </a:gs>
                <a:gs pos="64000">
                  <a:srgbClr val="FFFFFF">
                    <a:alpha val="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字魂36号-正文宋楷" panose="02010600030101010101" charset="-122"/>
                <a:ea typeface="字魂36号-正文宋楷" panose="02010600030101010101" charset="-122"/>
                <a:cs typeface="+mn-cs"/>
                <a:sym typeface="WenYue GuDianMingChaoTi (Non-Commercial Use)" pitchFamily="50" charset="-122"/>
              </a:endParaRPr>
            </a:p>
          </p:txBody>
        </p:sp>
        <p:sp>
          <p:nvSpPr>
            <p:cNvPr id="6" name="任意多边形 3"/>
            <p:cNvSpPr/>
            <p:nvPr/>
          </p:nvSpPr>
          <p:spPr>
            <a:xfrm>
              <a:off x="12638" y="9131"/>
              <a:ext cx="4037" cy="2110"/>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rgbClr val="72202A">
                    <a:alpha val="53000"/>
                  </a:srgbClr>
                </a:gs>
                <a:gs pos="64000">
                  <a:srgbClr val="FFFFFF">
                    <a:alpha val="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字魂36号-正文宋楷" panose="02010600030101010101" charset="-122"/>
                <a:ea typeface="字魂36号-正文宋楷" panose="02010600030101010101" charset="-122"/>
                <a:cs typeface="+mn-cs"/>
                <a:sym typeface="WenYue GuDianMingChaoTi (Non-Commercial Use)" pitchFamily="50" charset="-122"/>
              </a:endParaRPr>
            </a:p>
          </p:txBody>
        </p:sp>
      </p:grpSp>
      <p:grpSp>
        <p:nvGrpSpPr>
          <p:cNvPr id="11" name="组合 10"/>
          <p:cNvGrpSpPr/>
          <p:nvPr/>
        </p:nvGrpSpPr>
        <p:grpSpPr>
          <a:xfrm>
            <a:off x="125095" y="62230"/>
            <a:ext cx="5553710" cy="516255"/>
            <a:chOff x="197" y="98"/>
            <a:chExt cx="8746" cy="813"/>
          </a:xfrm>
        </p:grpSpPr>
        <p:grpSp>
          <p:nvGrpSpPr>
            <p:cNvPr id="12" name="组合 11"/>
            <p:cNvGrpSpPr/>
            <p:nvPr/>
          </p:nvGrpSpPr>
          <p:grpSpPr>
            <a:xfrm>
              <a:off x="197" y="98"/>
              <a:ext cx="8713" cy="782"/>
              <a:chOff x="8966" y="529"/>
              <a:chExt cx="8713" cy="782"/>
            </a:xfrm>
          </p:grpSpPr>
          <p:sp>
            <p:nvSpPr>
              <p:cNvPr id="13" name="矩形 12"/>
              <p:cNvSpPr/>
              <p:nvPr/>
            </p:nvSpPr>
            <p:spPr>
              <a:xfrm>
                <a:off x="9748" y="630"/>
                <a:ext cx="7931" cy="531"/>
              </a:xfrm>
              <a:prstGeom prst="rect">
                <a:avLst/>
              </a:prstGeom>
              <a:noFill/>
            </p:spPr>
            <p:txBody>
              <a:bodyPr wrap="square">
                <a:spAutoFit/>
                <a:scene3d>
                  <a:camera prst="orthographicFront"/>
                  <a:lightRig rig="threePt" dir="t"/>
                </a:scene3d>
                <a:sp3d contourW="12700"/>
              </a:bodyPr>
              <a:p>
                <a:pPr algn="dist"/>
                <a:r>
                  <a:rPr lang="zh-CN" altLang="en-US" sz="1600" b="1" dirty="0">
                    <a:solidFill>
                      <a:schemeClr val="tx1">
                        <a:lumMod val="65000"/>
                        <a:lumOff val="35000"/>
                      </a:schemeClr>
                    </a:solidFill>
                    <a:latin typeface="微软雅黑 Light" panose="020B0502040204020203" charset="-122"/>
                    <a:ea typeface="微软雅黑 Light" panose="020B0502040204020203" charset="-122"/>
                    <a:cs typeface="+mn-ea"/>
                    <a:sym typeface="+mn-lt"/>
                  </a:rPr>
                  <a:t>长沙市黄敏兰中学历史名师工作室</a:t>
                </a:r>
                <a:endParaRPr lang="zh-CN" altLang="en-US" sz="1600" b="1" dirty="0">
                  <a:solidFill>
                    <a:schemeClr val="tx1">
                      <a:lumMod val="65000"/>
                      <a:lumOff val="35000"/>
                    </a:schemeClr>
                  </a:solidFill>
                  <a:latin typeface="微软雅黑 Light" panose="020B0502040204020203" charset="-122"/>
                  <a:ea typeface="微软雅黑 Light" panose="020B0502040204020203" charset="-122"/>
                  <a:cs typeface="+mn-ea"/>
                  <a:sym typeface="+mn-lt"/>
                </a:endParaRPr>
              </a:p>
            </p:txBody>
          </p:sp>
          <p:pic>
            <p:nvPicPr>
              <p:cNvPr id="14" name="图片 13" descr="工作室LOGO2"/>
              <p:cNvPicPr>
                <a:picLocks noChangeAspect="1"/>
              </p:cNvPicPr>
              <p:nvPr/>
            </p:nvPicPr>
            <p:blipFill>
              <a:blip r:embed="rId1"/>
              <a:stretch>
                <a:fillRect/>
              </a:stretch>
            </p:blipFill>
            <p:spPr>
              <a:xfrm>
                <a:off x="8966" y="529"/>
                <a:ext cx="782" cy="782"/>
              </a:xfrm>
              <a:prstGeom prst="rect">
                <a:avLst/>
              </a:prstGeom>
            </p:spPr>
          </p:pic>
        </p:grpSp>
        <p:cxnSp>
          <p:nvCxnSpPr>
            <p:cNvPr id="15" name="直接连接符 14"/>
            <p:cNvCxnSpPr/>
            <p:nvPr/>
          </p:nvCxnSpPr>
          <p:spPr>
            <a:xfrm flipV="1">
              <a:off x="319" y="909"/>
              <a:ext cx="8625" cy="3"/>
            </a:xfrm>
            <a:prstGeom prst="line">
              <a:avLst/>
            </a:prstGeom>
            <a:ln w="22225">
              <a:solidFill>
                <a:srgbClr val="996633"/>
              </a:solidFill>
            </a:ln>
            <a:effectLst>
              <a:outerShdw blurRad="76200" dist="12700" dir="8100000" sy="-23000" kx="800400" algn="br" rotWithShape="0">
                <a:srgbClr val="996633">
                  <a:alpha val="20000"/>
                </a:srgbClr>
              </a:outerShdw>
            </a:effectLst>
          </p:spPr>
          <p:style>
            <a:lnRef idx="1">
              <a:schemeClr val="accent1"/>
            </a:lnRef>
            <a:fillRef idx="0">
              <a:schemeClr val="accent1"/>
            </a:fillRef>
            <a:effectRef idx="0">
              <a:schemeClr val="accent1"/>
            </a:effectRef>
            <a:fontRef idx="minor">
              <a:schemeClr val="tx1"/>
            </a:fontRef>
          </p:style>
        </p:cxnSp>
      </p:grpSp>
      <p:graphicFrame>
        <p:nvGraphicFramePr>
          <p:cNvPr id="2" name="表格 1"/>
          <p:cNvGraphicFramePr/>
          <p:nvPr>
            <p:custDataLst>
              <p:tags r:id="rId2"/>
            </p:custDataLst>
          </p:nvPr>
        </p:nvGraphicFramePr>
        <p:xfrm>
          <a:off x="3833178" y="767715"/>
          <a:ext cx="8129270" cy="5003165"/>
        </p:xfrm>
        <a:graphic>
          <a:graphicData uri="http://schemas.openxmlformats.org/drawingml/2006/table">
            <a:tbl>
              <a:tblPr firstRow="1" bandRow="1"/>
              <a:tblGrid>
                <a:gridCol w="650875"/>
                <a:gridCol w="945515"/>
                <a:gridCol w="903605"/>
                <a:gridCol w="1209675"/>
                <a:gridCol w="1052830"/>
                <a:gridCol w="3366770"/>
              </a:tblGrid>
              <a:tr h="825500">
                <a:tc>
                  <a:txBody>
                    <a:bodyPr/>
                    <a:p>
                      <a:pPr indent="0" algn="ctr">
                        <a:lnSpc>
                          <a:spcPct val="100000"/>
                        </a:lnSpc>
                        <a:spcBef>
                          <a:spcPts val="0"/>
                        </a:spcBef>
                        <a:spcAft>
                          <a:spcPts val="0"/>
                        </a:spcAft>
                        <a:buNone/>
                      </a:pPr>
                      <a:r>
                        <a:rPr lang="zh-CN" sz="2000" b="1" spc="130">
                          <a:solidFill>
                            <a:srgbClr val="FF6238"/>
                          </a:solidFill>
                          <a:latin typeface="微软雅黑" panose="020B0503020204020204" charset="-122"/>
                          <a:ea typeface="微软雅黑" panose="020B0503020204020204" charset="-122"/>
                        </a:rPr>
                        <a:t>小组</a:t>
                      </a:r>
                      <a:endParaRPr lang="zh-CN" sz="2000" b="1" spc="130">
                        <a:solidFill>
                          <a:srgbClr val="FF6238"/>
                        </a:solidFill>
                        <a:latin typeface="微软雅黑" panose="020B0503020204020204" charset="-122"/>
                        <a:ea typeface="微软雅黑" panose="020B0503020204020204" charset="-122"/>
                      </a:endParaRPr>
                    </a:p>
                  </a:txBody>
                  <a:tcPr marL="177800" marR="177800" marT="107950" marB="10795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lgn="ctr">
                        <a:lnSpc>
                          <a:spcPct val="100000"/>
                        </a:lnSpc>
                        <a:spcBef>
                          <a:spcPts val="0"/>
                        </a:spcBef>
                        <a:spcAft>
                          <a:spcPts val="0"/>
                        </a:spcAft>
                        <a:buNone/>
                      </a:pPr>
                      <a:r>
                        <a:rPr lang="zh-CN" sz="2000" b="1" spc="130">
                          <a:solidFill>
                            <a:srgbClr val="FF6238"/>
                          </a:solidFill>
                          <a:latin typeface="微软雅黑" panose="020B0503020204020204" charset="-122"/>
                          <a:ea typeface="微软雅黑" panose="020B0503020204020204" charset="-122"/>
                        </a:rPr>
                        <a:t>指导名师</a:t>
                      </a:r>
                      <a:endParaRPr lang="zh-CN" sz="2000" b="1" spc="130">
                        <a:solidFill>
                          <a:srgbClr val="FF6238"/>
                        </a:solidFill>
                        <a:latin typeface="微软雅黑" panose="020B0503020204020204" charset="-122"/>
                        <a:ea typeface="微软雅黑" panose="020B0503020204020204" charset="-122"/>
                      </a:endParaRPr>
                    </a:p>
                  </a:txBody>
                  <a:tcPr marL="177800" marR="177800" marT="107950" marB="10795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lgn="ctr">
                        <a:lnSpc>
                          <a:spcPct val="100000"/>
                        </a:lnSpc>
                        <a:spcBef>
                          <a:spcPts val="0"/>
                        </a:spcBef>
                        <a:spcAft>
                          <a:spcPts val="0"/>
                        </a:spcAft>
                        <a:buNone/>
                      </a:pPr>
                      <a:r>
                        <a:rPr lang="zh-CN" sz="2000" b="1" spc="130">
                          <a:solidFill>
                            <a:srgbClr val="FF6238"/>
                          </a:solidFill>
                          <a:latin typeface="微软雅黑" panose="020B0503020204020204" charset="-122"/>
                          <a:ea typeface="微软雅黑" panose="020B0503020204020204" charset="-122"/>
                        </a:rPr>
                        <a:t>序号</a:t>
                      </a:r>
                      <a:endParaRPr lang="zh-CN" sz="2000" b="1" spc="130">
                        <a:solidFill>
                          <a:srgbClr val="FF6238"/>
                        </a:solidFill>
                        <a:latin typeface="微软雅黑" panose="020B0503020204020204" charset="-122"/>
                        <a:ea typeface="微软雅黑" panose="020B0503020204020204" charset="-122"/>
                      </a:endParaRPr>
                    </a:p>
                  </a:txBody>
                  <a:tcPr marL="177800" marR="177800" marT="107950" marB="10795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lgn="ctr">
                        <a:lnSpc>
                          <a:spcPct val="100000"/>
                        </a:lnSpc>
                        <a:spcBef>
                          <a:spcPts val="0"/>
                        </a:spcBef>
                        <a:spcAft>
                          <a:spcPts val="0"/>
                        </a:spcAft>
                        <a:buNone/>
                      </a:pPr>
                      <a:r>
                        <a:rPr lang="zh-CN" sz="2000" b="1" spc="130">
                          <a:solidFill>
                            <a:srgbClr val="FF6238"/>
                          </a:solidFill>
                          <a:latin typeface="微软雅黑" panose="020B0503020204020204" charset="-122"/>
                          <a:ea typeface="微软雅黑" panose="020B0503020204020204" charset="-122"/>
                          <a:cs typeface="微软雅黑" panose="020B0503020204020204" charset="-122"/>
                        </a:rPr>
                        <a:t>姓  名</a:t>
                      </a:r>
                      <a:endParaRPr lang="zh-CN" sz="2000" b="1" spc="130">
                        <a:solidFill>
                          <a:srgbClr val="FF6238"/>
                        </a:solidFill>
                        <a:latin typeface="微软雅黑" panose="020B0503020204020204" charset="-122"/>
                        <a:ea typeface="微软雅黑" panose="020B0503020204020204" charset="-122"/>
                        <a:cs typeface="微软雅黑" panose="020B0503020204020204" charset="-122"/>
                      </a:endParaRPr>
                    </a:p>
                  </a:txBody>
                  <a:tcPr marL="177800" marR="177800" marT="107950" marB="10795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lgn="ctr">
                        <a:lnSpc>
                          <a:spcPct val="100000"/>
                        </a:lnSpc>
                        <a:spcBef>
                          <a:spcPts val="0"/>
                        </a:spcBef>
                        <a:spcAft>
                          <a:spcPts val="0"/>
                        </a:spcAft>
                        <a:buNone/>
                      </a:pPr>
                      <a:r>
                        <a:rPr lang="zh-CN" sz="2000" b="1" spc="130">
                          <a:solidFill>
                            <a:srgbClr val="FF6238"/>
                          </a:solidFill>
                          <a:latin typeface="微软雅黑" panose="020B0503020204020204" charset="-122"/>
                          <a:ea typeface="微软雅黑" panose="020B0503020204020204" charset="-122"/>
                        </a:rPr>
                        <a:t>性别</a:t>
                      </a:r>
                      <a:endParaRPr lang="zh-CN" sz="2000" b="1" spc="130">
                        <a:solidFill>
                          <a:srgbClr val="FF6238"/>
                        </a:solidFill>
                        <a:latin typeface="微软雅黑" panose="020B0503020204020204" charset="-122"/>
                        <a:ea typeface="微软雅黑" panose="020B0503020204020204" charset="-122"/>
                      </a:endParaRPr>
                    </a:p>
                  </a:txBody>
                  <a:tcPr marL="177800" marR="177800" marT="107950" marB="10795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lgn="ctr">
                        <a:lnSpc>
                          <a:spcPct val="100000"/>
                        </a:lnSpc>
                        <a:spcBef>
                          <a:spcPts val="0"/>
                        </a:spcBef>
                        <a:spcAft>
                          <a:spcPts val="0"/>
                        </a:spcAft>
                        <a:buNone/>
                      </a:pPr>
                      <a:r>
                        <a:rPr lang="zh-CN" sz="2000" b="1" spc="130">
                          <a:solidFill>
                            <a:srgbClr val="FF6238"/>
                          </a:solidFill>
                          <a:latin typeface="微软雅黑" panose="020B0503020204020204" charset="-122"/>
                          <a:ea typeface="微软雅黑" panose="020B0503020204020204" charset="-122"/>
                        </a:rPr>
                        <a:t>所在单位</a:t>
                      </a:r>
                      <a:endParaRPr lang="zh-CN" sz="2000" b="1" spc="130">
                        <a:solidFill>
                          <a:srgbClr val="FF6238"/>
                        </a:solidFill>
                        <a:latin typeface="微软雅黑" panose="020B0503020204020204" charset="-122"/>
                        <a:ea typeface="微软雅黑" panose="020B0503020204020204" charset="-122"/>
                      </a:endParaRPr>
                    </a:p>
                  </a:txBody>
                  <a:tcPr marL="177800" marR="177800" marT="107950" marB="10795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r>
              <a:tr h="521970">
                <a:tc rowSpan="8">
                  <a:txBody>
                    <a:bodyPr/>
                    <a:p>
                      <a:pPr indent="0" algn="ctr">
                        <a:lnSpc>
                          <a:spcPct val="100000"/>
                        </a:lnSpc>
                        <a:spcBef>
                          <a:spcPts val="0"/>
                        </a:spcBef>
                        <a:spcAft>
                          <a:spcPts val="0"/>
                        </a:spcAft>
                        <a:buNone/>
                      </a:pPr>
                      <a:r>
                        <a:rPr lang="zh-CN" sz="2800" b="0" spc="120">
                          <a:solidFill>
                            <a:srgbClr val="FF6238"/>
                          </a:solidFill>
                          <a:latin typeface="微软雅黑" panose="020B0503020204020204" charset="-122"/>
                          <a:ea typeface="微软雅黑" panose="020B0503020204020204" charset="-122"/>
                        </a:rPr>
                        <a:t>高中三组</a:t>
                      </a:r>
                      <a:endParaRPr lang="zh-CN" sz="2800" b="0" spc="120">
                        <a:solidFill>
                          <a:srgbClr val="FF6238"/>
                        </a:solidFill>
                        <a:latin typeface="微软雅黑" panose="020B0503020204020204" charset="-122"/>
                        <a:ea typeface="微软雅黑" panose="020B0503020204020204" charset="-122"/>
                      </a:endParaRPr>
                    </a:p>
                  </a:txBody>
                  <a:tcPr marL="177800" marR="177800" marT="107950" marB="10795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rowSpan="8">
                  <a:txBody>
                    <a:bodyPr/>
                    <a:p>
                      <a:pPr indent="0" algn="ctr">
                        <a:lnSpc>
                          <a:spcPct val="100000"/>
                        </a:lnSpc>
                        <a:spcBef>
                          <a:spcPts val="0"/>
                        </a:spcBef>
                        <a:spcAft>
                          <a:spcPts val="0"/>
                        </a:spcAft>
                        <a:buNone/>
                      </a:pPr>
                      <a:r>
                        <a:rPr lang="zh-CN" sz="2800" b="0" spc="120">
                          <a:solidFill>
                            <a:srgbClr val="404040"/>
                          </a:solidFill>
                          <a:latin typeface="微软雅黑" panose="020B0503020204020204" charset="-122"/>
                          <a:ea typeface="微软雅黑" panose="020B0503020204020204" charset="-122"/>
                        </a:rPr>
                        <a:t>王虎</a:t>
                      </a:r>
                      <a:endParaRPr lang="zh-CN" altLang="en-US" sz="2800" b="0" spc="120">
                        <a:solidFill>
                          <a:srgbClr val="404040"/>
                        </a:solidFill>
                        <a:latin typeface="微软雅黑" panose="020B0503020204020204" charset="-122"/>
                        <a:ea typeface="微软雅黑" panose="020B0503020204020204" charset="-122"/>
                      </a:endParaRPr>
                    </a:p>
                  </a:txBody>
                  <a:tcPr marL="177800" marR="177800" marT="107950" marB="10795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lgn="ctr">
                        <a:lnSpc>
                          <a:spcPct val="100000"/>
                        </a:lnSpc>
                        <a:spcBef>
                          <a:spcPts val="0"/>
                        </a:spcBef>
                        <a:spcAft>
                          <a:spcPts val="0"/>
                        </a:spcAft>
                        <a:buNone/>
                      </a:pPr>
                      <a:r>
                        <a:rPr lang="en-US" sz="2000" b="0" spc="120">
                          <a:solidFill>
                            <a:srgbClr val="404040"/>
                          </a:solidFill>
                          <a:latin typeface="微软雅黑" panose="020B0503020204020204" charset="-122"/>
                          <a:ea typeface="微软雅黑" panose="020B0503020204020204" charset="-122"/>
                        </a:rPr>
                        <a:t>1</a:t>
                      </a:r>
                      <a:endParaRPr lang="en-US" altLang="en-US" sz="2000" b="0" spc="120">
                        <a:solidFill>
                          <a:srgbClr val="404040"/>
                        </a:solidFill>
                        <a:latin typeface="微软雅黑" panose="020B0503020204020204" charset="-122"/>
                        <a:ea typeface="微软雅黑" panose="020B0503020204020204" charset="-122"/>
                      </a:endParaRPr>
                    </a:p>
                  </a:txBody>
                  <a:tcPr marL="177800" marR="177800" marT="107950" marB="10795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lgn="ctr">
                        <a:lnSpc>
                          <a:spcPct val="100000"/>
                        </a:lnSpc>
                        <a:spcBef>
                          <a:spcPts val="0"/>
                        </a:spcBef>
                        <a:spcAft>
                          <a:spcPts val="0"/>
                        </a:spcAft>
                        <a:buNone/>
                      </a:pPr>
                      <a:r>
                        <a:rPr lang="zh-CN" sz="2000" b="0" spc="120">
                          <a:solidFill>
                            <a:srgbClr val="404040"/>
                          </a:solidFill>
                          <a:latin typeface="微软雅黑" panose="020B0503020204020204" charset="-122"/>
                          <a:ea typeface="微软雅黑" panose="020B0503020204020204" charset="-122"/>
                        </a:rPr>
                        <a:t>陈</a:t>
                      </a:r>
                      <a:r>
                        <a:rPr lang="en-US" altLang="zh-CN" sz="2000" b="0" spc="120">
                          <a:solidFill>
                            <a:srgbClr val="404040"/>
                          </a:solidFill>
                          <a:latin typeface="微软雅黑" panose="020B0503020204020204" charset="-122"/>
                          <a:ea typeface="微软雅黑" panose="020B0503020204020204" charset="-122"/>
                        </a:rPr>
                        <a:t>   </a:t>
                      </a:r>
                      <a:r>
                        <a:rPr lang="zh-CN" sz="2000" b="0" spc="120">
                          <a:solidFill>
                            <a:srgbClr val="404040"/>
                          </a:solidFill>
                          <a:latin typeface="微软雅黑" panose="020B0503020204020204" charset="-122"/>
                          <a:ea typeface="微软雅黑" panose="020B0503020204020204" charset="-122"/>
                        </a:rPr>
                        <a:t>钱</a:t>
                      </a:r>
                      <a:endParaRPr lang="zh-CN" altLang="en-US" sz="2000" b="0" spc="120">
                        <a:solidFill>
                          <a:srgbClr val="404040"/>
                        </a:solidFill>
                        <a:latin typeface="微软雅黑" panose="020B0503020204020204" charset="-122"/>
                        <a:ea typeface="微软雅黑" panose="020B0503020204020204" charset="-122"/>
                      </a:endParaRPr>
                    </a:p>
                  </a:txBody>
                  <a:tcPr marL="177800" marR="177800" marT="107950" marB="10795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lgn="ctr">
                        <a:lnSpc>
                          <a:spcPct val="100000"/>
                        </a:lnSpc>
                        <a:spcBef>
                          <a:spcPts val="0"/>
                        </a:spcBef>
                        <a:spcAft>
                          <a:spcPts val="0"/>
                        </a:spcAft>
                        <a:buNone/>
                      </a:pPr>
                      <a:r>
                        <a:rPr lang="zh-CN" sz="2000" b="0" spc="120">
                          <a:solidFill>
                            <a:srgbClr val="404040"/>
                          </a:solidFill>
                          <a:latin typeface="微软雅黑" panose="020B0503020204020204" charset="-122"/>
                          <a:ea typeface="微软雅黑" panose="020B0503020204020204" charset="-122"/>
                        </a:rPr>
                        <a:t>男</a:t>
                      </a:r>
                      <a:endParaRPr lang="zh-CN" altLang="en-US" sz="2000" b="0" spc="120">
                        <a:solidFill>
                          <a:srgbClr val="404040"/>
                        </a:solidFill>
                        <a:latin typeface="微软雅黑" panose="020B0503020204020204" charset="-122"/>
                        <a:ea typeface="微软雅黑" panose="020B0503020204020204" charset="-122"/>
                      </a:endParaRPr>
                    </a:p>
                  </a:txBody>
                  <a:tcPr marL="177800" marR="177800" marT="107950" marB="10795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lgn="ctr">
                        <a:lnSpc>
                          <a:spcPct val="100000"/>
                        </a:lnSpc>
                        <a:spcBef>
                          <a:spcPts val="0"/>
                        </a:spcBef>
                        <a:spcAft>
                          <a:spcPts val="0"/>
                        </a:spcAft>
                        <a:buNone/>
                      </a:pPr>
                      <a:r>
                        <a:rPr lang="zh-CN" sz="2000" b="0" spc="120">
                          <a:solidFill>
                            <a:srgbClr val="404040"/>
                          </a:solidFill>
                          <a:latin typeface="微软雅黑" panose="020B0503020204020204" charset="-122"/>
                          <a:ea typeface="微软雅黑" panose="020B0503020204020204" charset="-122"/>
                        </a:rPr>
                        <a:t>雅礼实验中学</a:t>
                      </a:r>
                      <a:endParaRPr lang="zh-CN" altLang="en-US" sz="2000" b="0" spc="120">
                        <a:solidFill>
                          <a:srgbClr val="404040"/>
                        </a:solidFill>
                        <a:latin typeface="微软雅黑" panose="020B0503020204020204" charset="-122"/>
                        <a:ea typeface="微软雅黑" panose="020B0503020204020204" charset="-122"/>
                      </a:endParaRPr>
                    </a:p>
                  </a:txBody>
                  <a:tcPr marL="177800" marR="177800" marT="107950" marB="10795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r>
              <a:tr h="522605">
                <a:tc vMerge="1">
                  <a:tcPr>
                    <a:lnL w="9525">
                      <a:solidFill>
                        <a:srgbClr val="FF6238"/>
                      </a:solidFill>
                      <a:prstDash val="sysDash"/>
                    </a:lnL>
                    <a:lnR w="9525">
                      <a:solidFill>
                        <a:srgbClr val="FF6238"/>
                      </a:solidFill>
                      <a:prstDash val="sysDash"/>
                    </a:lnR>
                  </a:tcPr>
                </a:tc>
                <a:tc vMerge="1">
                  <a:tcPr>
                    <a:lnL w="9525">
                      <a:solidFill>
                        <a:srgbClr val="FF6238"/>
                      </a:solidFill>
                      <a:prstDash val="sysDash"/>
                    </a:lnL>
                    <a:lnR w="9525">
                      <a:solidFill>
                        <a:srgbClr val="FF6238"/>
                      </a:solidFill>
                      <a:prstDash val="sysDash"/>
                    </a:lnR>
                  </a:tcPr>
                </a:tc>
                <a:tc>
                  <a:txBody>
                    <a:bodyPr/>
                    <a:p>
                      <a:pPr indent="0" algn="ctr">
                        <a:lnSpc>
                          <a:spcPct val="100000"/>
                        </a:lnSpc>
                        <a:spcBef>
                          <a:spcPts val="0"/>
                        </a:spcBef>
                        <a:spcAft>
                          <a:spcPts val="0"/>
                        </a:spcAft>
                        <a:buNone/>
                      </a:pPr>
                      <a:r>
                        <a:rPr lang="en-US" sz="2000" b="0" spc="120">
                          <a:solidFill>
                            <a:srgbClr val="404040"/>
                          </a:solidFill>
                          <a:latin typeface="微软雅黑" panose="020B0503020204020204" charset="-122"/>
                          <a:ea typeface="微软雅黑" panose="020B0503020204020204" charset="-122"/>
                        </a:rPr>
                        <a:t>2</a:t>
                      </a:r>
                      <a:endParaRPr lang="en-US" altLang="en-US" sz="2000" b="0" spc="120">
                        <a:solidFill>
                          <a:srgbClr val="404040"/>
                        </a:solidFill>
                        <a:latin typeface="微软雅黑" panose="020B0503020204020204" charset="-122"/>
                        <a:ea typeface="微软雅黑" panose="020B0503020204020204" charset="-122"/>
                      </a:endParaRPr>
                    </a:p>
                  </a:txBody>
                  <a:tcPr marL="177800" marR="177800" marT="107950" marB="10795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lgn="ctr">
                        <a:lnSpc>
                          <a:spcPct val="100000"/>
                        </a:lnSpc>
                        <a:spcBef>
                          <a:spcPts val="0"/>
                        </a:spcBef>
                        <a:spcAft>
                          <a:spcPts val="0"/>
                        </a:spcAft>
                        <a:buNone/>
                      </a:pPr>
                      <a:r>
                        <a:rPr lang="zh-CN" sz="2000" b="0" spc="120">
                          <a:solidFill>
                            <a:srgbClr val="404040"/>
                          </a:solidFill>
                          <a:latin typeface="微软雅黑" panose="020B0503020204020204" charset="-122"/>
                          <a:ea typeface="微软雅黑" panose="020B0503020204020204" charset="-122"/>
                        </a:rPr>
                        <a:t>唐艳明</a:t>
                      </a:r>
                      <a:endParaRPr lang="zh-CN" altLang="en-US" sz="2000" b="0" spc="120">
                        <a:solidFill>
                          <a:srgbClr val="404040"/>
                        </a:solidFill>
                        <a:latin typeface="微软雅黑" panose="020B0503020204020204" charset="-122"/>
                        <a:ea typeface="微软雅黑" panose="020B0503020204020204" charset="-122"/>
                      </a:endParaRPr>
                    </a:p>
                  </a:txBody>
                  <a:tcPr marL="177800" marR="177800" marT="107950" marB="10795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lgn="ctr">
                        <a:lnSpc>
                          <a:spcPct val="100000"/>
                        </a:lnSpc>
                        <a:spcBef>
                          <a:spcPts val="0"/>
                        </a:spcBef>
                        <a:spcAft>
                          <a:spcPts val="0"/>
                        </a:spcAft>
                        <a:buNone/>
                      </a:pPr>
                      <a:r>
                        <a:rPr lang="zh-CN" sz="2000" b="0" spc="120">
                          <a:solidFill>
                            <a:srgbClr val="404040"/>
                          </a:solidFill>
                          <a:latin typeface="微软雅黑" panose="020B0503020204020204" charset="-122"/>
                          <a:ea typeface="微软雅黑" panose="020B0503020204020204" charset="-122"/>
                        </a:rPr>
                        <a:t>女</a:t>
                      </a:r>
                      <a:endParaRPr lang="zh-CN" altLang="en-US" sz="2000" b="0" spc="120">
                        <a:solidFill>
                          <a:srgbClr val="404040"/>
                        </a:solidFill>
                        <a:latin typeface="微软雅黑" panose="020B0503020204020204" charset="-122"/>
                        <a:ea typeface="微软雅黑" panose="020B0503020204020204" charset="-122"/>
                      </a:endParaRPr>
                    </a:p>
                  </a:txBody>
                  <a:tcPr marL="177800" marR="177800" marT="107950" marB="10795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lgn="ctr">
                        <a:lnSpc>
                          <a:spcPct val="100000"/>
                        </a:lnSpc>
                        <a:spcBef>
                          <a:spcPts val="0"/>
                        </a:spcBef>
                        <a:spcAft>
                          <a:spcPts val="0"/>
                        </a:spcAft>
                        <a:buNone/>
                      </a:pPr>
                      <a:r>
                        <a:rPr lang="zh-CN" sz="2000" b="0" spc="120">
                          <a:solidFill>
                            <a:srgbClr val="404040"/>
                          </a:solidFill>
                          <a:latin typeface="微软雅黑" panose="020B0503020204020204" charset="-122"/>
                          <a:ea typeface="微软雅黑" panose="020B0503020204020204" charset="-122"/>
                        </a:rPr>
                        <a:t>长郡梅溪湖中学</a:t>
                      </a:r>
                      <a:endParaRPr lang="zh-CN" altLang="en-US" sz="2000" b="0" spc="120">
                        <a:solidFill>
                          <a:srgbClr val="404040"/>
                        </a:solidFill>
                        <a:latin typeface="微软雅黑" panose="020B0503020204020204" charset="-122"/>
                        <a:ea typeface="微软雅黑" panose="020B0503020204020204" charset="-122"/>
                      </a:endParaRPr>
                    </a:p>
                  </a:txBody>
                  <a:tcPr marL="177800" marR="177800" marT="107950" marB="10795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r>
              <a:tr h="521970">
                <a:tc vMerge="1">
                  <a:tcPr>
                    <a:lnL w="9525">
                      <a:solidFill>
                        <a:srgbClr val="FF6238"/>
                      </a:solidFill>
                      <a:prstDash val="sysDash"/>
                    </a:lnL>
                    <a:lnR w="9525">
                      <a:solidFill>
                        <a:srgbClr val="FF6238"/>
                      </a:solidFill>
                      <a:prstDash val="sysDash"/>
                    </a:lnR>
                  </a:tcPr>
                </a:tc>
                <a:tc vMerge="1">
                  <a:tcPr>
                    <a:lnL w="9525">
                      <a:solidFill>
                        <a:srgbClr val="FF6238"/>
                      </a:solidFill>
                      <a:prstDash val="sysDash"/>
                    </a:lnL>
                    <a:lnR w="9525">
                      <a:solidFill>
                        <a:srgbClr val="FF6238"/>
                      </a:solidFill>
                      <a:prstDash val="sysDash"/>
                    </a:lnR>
                  </a:tcPr>
                </a:tc>
                <a:tc>
                  <a:txBody>
                    <a:bodyPr/>
                    <a:p>
                      <a:pPr indent="0" algn="ctr">
                        <a:lnSpc>
                          <a:spcPct val="100000"/>
                        </a:lnSpc>
                        <a:spcBef>
                          <a:spcPts val="0"/>
                        </a:spcBef>
                        <a:spcAft>
                          <a:spcPts val="0"/>
                        </a:spcAft>
                        <a:buNone/>
                      </a:pPr>
                      <a:r>
                        <a:rPr lang="en-US" sz="2000" b="0" spc="120">
                          <a:solidFill>
                            <a:srgbClr val="404040"/>
                          </a:solidFill>
                          <a:latin typeface="微软雅黑" panose="020B0503020204020204" charset="-122"/>
                          <a:ea typeface="微软雅黑" panose="020B0503020204020204" charset="-122"/>
                        </a:rPr>
                        <a:t>3</a:t>
                      </a:r>
                      <a:endParaRPr lang="en-US" altLang="en-US" sz="2000" b="0" spc="120">
                        <a:solidFill>
                          <a:srgbClr val="404040"/>
                        </a:solidFill>
                        <a:latin typeface="微软雅黑" panose="020B0503020204020204" charset="-122"/>
                        <a:ea typeface="微软雅黑" panose="020B0503020204020204" charset="-122"/>
                      </a:endParaRPr>
                    </a:p>
                  </a:txBody>
                  <a:tcPr marL="177800" marR="177800" marT="107950" marB="10795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lgn="ctr">
                        <a:lnSpc>
                          <a:spcPct val="100000"/>
                        </a:lnSpc>
                        <a:spcBef>
                          <a:spcPts val="0"/>
                        </a:spcBef>
                        <a:spcAft>
                          <a:spcPts val="0"/>
                        </a:spcAft>
                        <a:buNone/>
                      </a:pPr>
                      <a:r>
                        <a:rPr lang="zh-CN" sz="2000" b="0" spc="120">
                          <a:solidFill>
                            <a:srgbClr val="404040"/>
                          </a:solidFill>
                          <a:latin typeface="微软雅黑" panose="020B0503020204020204" charset="-122"/>
                          <a:ea typeface="微软雅黑" panose="020B0503020204020204" charset="-122"/>
                        </a:rPr>
                        <a:t>佘玉梅</a:t>
                      </a:r>
                      <a:endParaRPr lang="zh-CN" altLang="en-US" sz="2000" b="0" spc="120">
                        <a:solidFill>
                          <a:srgbClr val="404040"/>
                        </a:solidFill>
                        <a:latin typeface="微软雅黑" panose="020B0503020204020204" charset="-122"/>
                        <a:ea typeface="微软雅黑" panose="020B0503020204020204" charset="-122"/>
                      </a:endParaRPr>
                    </a:p>
                  </a:txBody>
                  <a:tcPr marL="177800" marR="177800" marT="107950" marB="10795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lgn="ctr">
                        <a:lnSpc>
                          <a:spcPct val="100000"/>
                        </a:lnSpc>
                        <a:spcBef>
                          <a:spcPts val="0"/>
                        </a:spcBef>
                        <a:spcAft>
                          <a:spcPts val="0"/>
                        </a:spcAft>
                        <a:buNone/>
                      </a:pPr>
                      <a:r>
                        <a:rPr lang="zh-CN" sz="2000" b="0" spc="120">
                          <a:solidFill>
                            <a:srgbClr val="404040"/>
                          </a:solidFill>
                          <a:latin typeface="微软雅黑" panose="020B0503020204020204" charset="-122"/>
                          <a:ea typeface="微软雅黑" panose="020B0503020204020204" charset="-122"/>
                        </a:rPr>
                        <a:t>女</a:t>
                      </a:r>
                      <a:endParaRPr lang="zh-CN" altLang="en-US" sz="2000" b="0" spc="120">
                        <a:solidFill>
                          <a:srgbClr val="404040"/>
                        </a:solidFill>
                        <a:latin typeface="微软雅黑" panose="020B0503020204020204" charset="-122"/>
                        <a:ea typeface="微软雅黑" panose="020B0503020204020204" charset="-122"/>
                      </a:endParaRPr>
                    </a:p>
                  </a:txBody>
                  <a:tcPr marL="177800" marR="177800" marT="107950" marB="10795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lgn="ctr">
                        <a:lnSpc>
                          <a:spcPct val="100000"/>
                        </a:lnSpc>
                        <a:spcBef>
                          <a:spcPts val="0"/>
                        </a:spcBef>
                        <a:spcAft>
                          <a:spcPts val="0"/>
                        </a:spcAft>
                        <a:buNone/>
                      </a:pPr>
                      <a:r>
                        <a:rPr lang="zh-CN" sz="2000" b="0" spc="120">
                          <a:solidFill>
                            <a:srgbClr val="404040"/>
                          </a:solidFill>
                          <a:latin typeface="微软雅黑" panose="020B0503020204020204" charset="-122"/>
                          <a:ea typeface="微软雅黑" panose="020B0503020204020204" charset="-122"/>
                        </a:rPr>
                        <a:t>湖南师大附中梅溪湖中学</a:t>
                      </a:r>
                      <a:endParaRPr lang="zh-CN" altLang="en-US" sz="2000" b="0" spc="120">
                        <a:solidFill>
                          <a:srgbClr val="404040"/>
                        </a:solidFill>
                        <a:latin typeface="微软雅黑" panose="020B0503020204020204" charset="-122"/>
                        <a:ea typeface="微软雅黑" panose="020B0503020204020204" charset="-122"/>
                      </a:endParaRPr>
                    </a:p>
                  </a:txBody>
                  <a:tcPr marL="177800" marR="177800" marT="107950" marB="10795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r>
              <a:tr h="521970">
                <a:tc vMerge="1">
                  <a:tcPr>
                    <a:lnL w="9525">
                      <a:solidFill>
                        <a:srgbClr val="FF6238"/>
                      </a:solidFill>
                      <a:prstDash val="sysDash"/>
                    </a:lnL>
                    <a:lnR w="9525">
                      <a:solidFill>
                        <a:srgbClr val="FF6238"/>
                      </a:solidFill>
                      <a:prstDash val="sysDash"/>
                    </a:lnR>
                  </a:tcPr>
                </a:tc>
                <a:tc vMerge="1">
                  <a:tcPr>
                    <a:lnL w="9525">
                      <a:solidFill>
                        <a:srgbClr val="FF6238"/>
                      </a:solidFill>
                      <a:prstDash val="sysDash"/>
                    </a:lnL>
                    <a:lnR w="9525">
                      <a:solidFill>
                        <a:srgbClr val="FF6238"/>
                      </a:solidFill>
                      <a:prstDash val="sysDash"/>
                    </a:lnR>
                  </a:tcPr>
                </a:tc>
                <a:tc>
                  <a:txBody>
                    <a:bodyPr/>
                    <a:p>
                      <a:pPr indent="0" algn="ctr">
                        <a:lnSpc>
                          <a:spcPct val="100000"/>
                        </a:lnSpc>
                        <a:spcBef>
                          <a:spcPts val="0"/>
                        </a:spcBef>
                        <a:spcAft>
                          <a:spcPts val="0"/>
                        </a:spcAft>
                        <a:buNone/>
                      </a:pPr>
                      <a:r>
                        <a:rPr lang="en-US" sz="2000" b="0" spc="120">
                          <a:solidFill>
                            <a:srgbClr val="404040"/>
                          </a:solidFill>
                          <a:latin typeface="微软雅黑" panose="020B0503020204020204" charset="-122"/>
                          <a:ea typeface="微软雅黑" panose="020B0503020204020204" charset="-122"/>
                        </a:rPr>
                        <a:t>4</a:t>
                      </a:r>
                      <a:endParaRPr lang="en-US" altLang="en-US" sz="2000" b="0" spc="120">
                        <a:solidFill>
                          <a:srgbClr val="404040"/>
                        </a:solidFill>
                        <a:latin typeface="微软雅黑" panose="020B0503020204020204" charset="-122"/>
                        <a:ea typeface="微软雅黑" panose="020B0503020204020204" charset="-122"/>
                      </a:endParaRPr>
                    </a:p>
                  </a:txBody>
                  <a:tcPr marL="177800" marR="177800" marT="107950" marB="10795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lgn="ctr">
                        <a:lnSpc>
                          <a:spcPct val="100000"/>
                        </a:lnSpc>
                        <a:spcBef>
                          <a:spcPts val="0"/>
                        </a:spcBef>
                        <a:spcAft>
                          <a:spcPts val="0"/>
                        </a:spcAft>
                        <a:buNone/>
                      </a:pPr>
                      <a:r>
                        <a:rPr lang="zh-CN" sz="2000" b="0" spc="120">
                          <a:solidFill>
                            <a:srgbClr val="404040"/>
                          </a:solidFill>
                          <a:latin typeface="微软雅黑" panose="020B0503020204020204" charset="-122"/>
                          <a:ea typeface="微软雅黑" panose="020B0503020204020204" charset="-122"/>
                        </a:rPr>
                        <a:t>贺慕屿</a:t>
                      </a:r>
                      <a:endParaRPr lang="zh-CN" altLang="en-US" sz="2000" b="0" spc="120">
                        <a:solidFill>
                          <a:srgbClr val="404040"/>
                        </a:solidFill>
                        <a:latin typeface="微软雅黑" panose="020B0503020204020204" charset="-122"/>
                        <a:ea typeface="微软雅黑" panose="020B0503020204020204" charset="-122"/>
                      </a:endParaRPr>
                    </a:p>
                  </a:txBody>
                  <a:tcPr marL="177800" marR="177800" marT="107950" marB="10795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lgn="ctr">
                        <a:lnSpc>
                          <a:spcPct val="100000"/>
                        </a:lnSpc>
                        <a:spcBef>
                          <a:spcPts val="0"/>
                        </a:spcBef>
                        <a:spcAft>
                          <a:spcPts val="0"/>
                        </a:spcAft>
                        <a:buNone/>
                      </a:pPr>
                      <a:r>
                        <a:rPr lang="zh-CN" sz="2000" b="0" spc="120">
                          <a:solidFill>
                            <a:srgbClr val="404040"/>
                          </a:solidFill>
                          <a:latin typeface="微软雅黑" panose="020B0503020204020204" charset="-122"/>
                          <a:ea typeface="微软雅黑" panose="020B0503020204020204" charset="-122"/>
                        </a:rPr>
                        <a:t>女</a:t>
                      </a:r>
                      <a:endParaRPr lang="zh-CN" altLang="en-US" sz="2000" b="0" spc="120">
                        <a:solidFill>
                          <a:srgbClr val="404040"/>
                        </a:solidFill>
                        <a:latin typeface="微软雅黑" panose="020B0503020204020204" charset="-122"/>
                        <a:ea typeface="微软雅黑" panose="020B0503020204020204" charset="-122"/>
                      </a:endParaRPr>
                    </a:p>
                  </a:txBody>
                  <a:tcPr marL="177800" marR="177800" marT="107950" marB="10795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lgn="ctr">
                        <a:lnSpc>
                          <a:spcPct val="100000"/>
                        </a:lnSpc>
                        <a:spcBef>
                          <a:spcPts val="0"/>
                        </a:spcBef>
                        <a:spcAft>
                          <a:spcPts val="0"/>
                        </a:spcAft>
                        <a:buNone/>
                      </a:pPr>
                      <a:r>
                        <a:rPr lang="zh-CN" sz="2000" b="0" spc="120">
                          <a:solidFill>
                            <a:srgbClr val="404040"/>
                          </a:solidFill>
                          <a:latin typeface="微软雅黑" panose="020B0503020204020204" charset="-122"/>
                          <a:ea typeface="微软雅黑" panose="020B0503020204020204" charset="-122"/>
                        </a:rPr>
                        <a:t>明德华兴中学</a:t>
                      </a:r>
                      <a:endParaRPr lang="zh-CN" altLang="en-US" sz="2000" b="0" spc="120">
                        <a:solidFill>
                          <a:srgbClr val="404040"/>
                        </a:solidFill>
                        <a:latin typeface="微软雅黑" panose="020B0503020204020204" charset="-122"/>
                        <a:ea typeface="微软雅黑" panose="020B0503020204020204" charset="-122"/>
                      </a:endParaRPr>
                    </a:p>
                  </a:txBody>
                  <a:tcPr marL="177800" marR="177800" marT="107950" marB="10795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r>
              <a:tr h="522605">
                <a:tc vMerge="1">
                  <a:tcPr>
                    <a:lnL w="9525">
                      <a:solidFill>
                        <a:srgbClr val="FF6238"/>
                      </a:solidFill>
                      <a:prstDash val="sysDash"/>
                    </a:lnL>
                    <a:lnR w="9525">
                      <a:solidFill>
                        <a:srgbClr val="FF6238"/>
                      </a:solidFill>
                      <a:prstDash val="sysDash"/>
                    </a:lnR>
                  </a:tcPr>
                </a:tc>
                <a:tc vMerge="1">
                  <a:tcPr>
                    <a:lnL w="9525">
                      <a:solidFill>
                        <a:srgbClr val="FF6238"/>
                      </a:solidFill>
                      <a:prstDash val="sysDash"/>
                    </a:lnL>
                    <a:lnR w="9525">
                      <a:solidFill>
                        <a:srgbClr val="FF6238"/>
                      </a:solidFill>
                      <a:prstDash val="sysDash"/>
                    </a:lnR>
                  </a:tcPr>
                </a:tc>
                <a:tc>
                  <a:txBody>
                    <a:bodyPr/>
                    <a:p>
                      <a:pPr indent="0" algn="ctr">
                        <a:lnSpc>
                          <a:spcPct val="100000"/>
                        </a:lnSpc>
                        <a:spcBef>
                          <a:spcPts val="0"/>
                        </a:spcBef>
                        <a:spcAft>
                          <a:spcPts val="0"/>
                        </a:spcAft>
                        <a:buNone/>
                      </a:pPr>
                      <a:r>
                        <a:rPr lang="en-US" sz="2000" b="0" spc="120">
                          <a:solidFill>
                            <a:srgbClr val="404040"/>
                          </a:solidFill>
                          <a:latin typeface="微软雅黑" panose="020B0503020204020204" charset="-122"/>
                          <a:ea typeface="微软雅黑" panose="020B0503020204020204" charset="-122"/>
                        </a:rPr>
                        <a:t>5</a:t>
                      </a:r>
                      <a:endParaRPr lang="en-US" altLang="en-US" sz="2000" b="0" spc="120">
                        <a:solidFill>
                          <a:srgbClr val="404040"/>
                        </a:solidFill>
                        <a:latin typeface="微软雅黑" panose="020B0503020204020204" charset="-122"/>
                        <a:ea typeface="微软雅黑" panose="020B0503020204020204" charset="-122"/>
                      </a:endParaRPr>
                    </a:p>
                  </a:txBody>
                  <a:tcPr marL="177800" marR="177800" marT="107950" marB="10795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lgn="ctr">
                        <a:lnSpc>
                          <a:spcPct val="100000"/>
                        </a:lnSpc>
                        <a:spcBef>
                          <a:spcPts val="0"/>
                        </a:spcBef>
                        <a:spcAft>
                          <a:spcPts val="0"/>
                        </a:spcAft>
                        <a:buNone/>
                      </a:pPr>
                      <a:r>
                        <a:rPr lang="zh-CN" sz="2000" b="0" spc="120">
                          <a:solidFill>
                            <a:srgbClr val="404040"/>
                          </a:solidFill>
                          <a:latin typeface="微软雅黑" panose="020B0503020204020204" charset="-122"/>
                          <a:ea typeface="微软雅黑" panose="020B0503020204020204" charset="-122"/>
                        </a:rPr>
                        <a:t>汤</a:t>
                      </a:r>
                      <a:r>
                        <a:rPr lang="en-US" altLang="zh-CN" sz="2000" b="0" spc="120">
                          <a:solidFill>
                            <a:srgbClr val="404040"/>
                          </a:solidFill>
                          <a:latin typeface="微软雅黑" panose="020B0503020204020204" charset="-122"/>
                          <a:ea typeface="微软雅黑" panose="020B0503020204020204" charset="-122"/>
                        </a:rPr>
                        <a:t>   </a:t>
                      </a:r>
                      <a:r>
                        <a:rPr lang="zh-CN" sz="2000" b="0" spc="120">
                          <a:solidFill>
                            <a:srgbClr val="404040"/>
                          </a:solidFill>
                          <a:latin typeface="微软雅黑" panose="020B0503020204020204" charset="-122"/>
                          <a:ea typeface="微软雅黑" panose="020B0503020204020204" charset="-122"/>
                        </a:rPr>
                        <a:t>文</a:t>
                      </a:r>
                      <a:endParaRPr lang="zh-CN" altLang="en-US" sz="2000" b="0" spc="120">
                        <a:solidFill>
                          <a:srgbClr val="404040"/>
                        </a:solidFill>
                        <a:latin typeface="微软雅黑" panose="020B0503020204020204" charset="-122"/>
                        <a:ea typeface="微软雅黑" panose="020B0503020204020204" charset="-122"/>
                      </a:endParaRPr>
                    </a:p>
                  </a:txBody>
                  <a:tcPr marL="177800" marR="177800" marT="107950" marB="10795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lgn="ctr">
                        <a:lnSpc>
                          <a:spcPct val="100000"/>
                        </a:lnSpc>
                        <a:spcBef>
                          <a:spcPts val="0"/>
                        </a:spcBef>
                        <a:spcAft>
                          <a:spcPts val="0"/>
                        </a:spcAft>
                        <a:buNone/>
                      </a:pPr>
                      <a:r>
                        <a:rPr lang="zh-CN" sz="2000" b="0" spc="120">
                          <a:solidFill>
                            <a:srgbClr val="404040"/>
                          </a:solidFill>
                          <a:latin typeface="微软雅黑" panose="020B0503020204020204" charset="-122"/>
                          <a:ea typeface="微软雅黑" panose="020B0503020204020204" charset="-122"/>
                        </a:rPr>
                        <a:t>男</a:t>
                      </a:r>
                      <a:endParaRPr lang="zh-CN" altLang="en-US" sz="2000" b="0" spc="120">
                        <a:solidFill>
                          <a:srgbClr val="404040"/>
                        </a:solidFill>
                        <a:latin typeface="微软雅黑" panose="020B0503020204020204" charset="-122"/>
                        <a:ea typeface="微软雅黑" panose="020B0503020204020204" charset="-122"/>
                      </a:endParaRPr>
                    </a:p>
                  </a:txBody>
                  <a:tcPr marL="177800" marR="177800" marT="107950" marB="10795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lgn="ctr">
                        <a:lnSpc>
                          <a:spcPct val="100000"/>
                        </a:lnSpc>
                        <a:spcBef>
                          <a:spcPts val="0"/>
                        </a:spcBef>
                        <a:spcAft>
                          <a:spcPts val="0"/>
                        </a:spcAft>
                        <a:buNone/>
                      </a:pPr>
                      <a:r>
                        <a:rPr lang="zh-CN" sz="2000" b="0" spc="120">
                          <a:solidFill>
                            <a:srgbClr val="404040"/>
                          </a:solidFill>
                          <a:latin typeface="微软雅黑" panose="020B0503020204020204" charset="-122"/>
                          <a:ea typeface="微软雅黑" panose="020B0503020204020204" charset="-122"/>
                        </a:rPr>
                        <a:t>长沙县实验中学</a:t>
                      </a:r>
                      <a:endParaRPr lang="zh-CN" altLang="en-US" sz="2000" b="0" spc="120">
                        <a:solidFill>
                          <a:srgbClr val="404040"/>
                        </a:solidFill>
                        <a:latin typeface="微软雅黑" panose="020B0503020204020204" charset="-122"/>
                        <a:ea typeface="微软雅黑" panose="020B0503020204020204" charset="-122"/>
                      </a:endParaRPr>
                    </a:p>
                  </a:txBody>
                  <a:tcPr marL="177800" marR="177800" marT="107950" marB="10795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r>
              <a:tr h="521970">
                <a:tc vMerge="1">
                  <a:tcPr>
                    <a:lnL w="9525">
                      <a:solidFill>
                        <a:srgbClr val="FF6238"/>
                      </a:solidFill>
                      <a:prstDash val="sysDash"/>
                    </a:lnL>
                    <a:lnR w="9525">
                      <a:solidFill>
                        <a:srgbClr val="FF6238"/>
                      </a:solidFill>
                      <a:prstDash val="sysDash"/>
                    </a:lnR>
                  </a:tcPr>
                </a:tc>
                <a:tc vMerge="1">
                  <a:tcPr>
                    <a:lnL w="9525">
                      <a:solidFill>
                        <a:srgbClr val="FF6238"/>
                      </a:solidFill>
                      <a:prstDash val="sysDash"/>
                    </a:lnL>
                    <a:lnR w="9525">
                      <a:solidFill>
                        <a:srgbClr val="FF6238"/>
                      </a:solidFill>
                      <a:prstDash val="sysDash"/>
                    </a:lnR>
                  </a:tcPr>
                </a:tc>
                <a:tc>
                  <a:txBody>
                    <a:bodyPr/>
                    <a:p>
                      <a:pPr indent="0" algn="ctr">
                        <a:lnSpc>
                          <a:spcPct val="100000"/>
                        </a:lnSpc>
                        <a:spcBef>
                          <a:spcPts val="0"/>
                        </a:spcBef>
                        <a:spcAft>
                          <a:spcPts val="0"/>
                        </a:spcAft>
                        <a:buNone/>
                      </a:pPr>
                      <a:r>
                        <a:rPr lang="en-US" sz="2000" b="0" spc="120">
                          <a:solidFill>
                            <a:srgbClr val="404040"/>
                          </a:solidFill>
                          <a:latin typeface="微软雅黑" panose="020B0503020204020204" charset="-122"/>
                          <a:ea typeface="微软雅黑" panose="020B0503020204020204" charset="-122"/>
                        </a:rPr>
                        <a:t>6</a:t>
                      </a:r>
                      <a:endParaRPr lang="en-US" altLang="en-US" sz="2000" b="0" spc="120">
                        <a:solidFill>
                          <a:srgbClr val="404040"/>
                        </a:solidFill>
                        <a:latin typeface="微软雅黑" panose="020B0503020204020204" charset="-122"/>
                        <a:ea typeface="微软雅黑" panose="020B0503020204020204" charset="-122"/>
                      </a:endParaRPr>
                    </a:p>
                  </a:txBody>
                  <a:tcPr marL="177800" marR="177800" marT="107950" marB="10795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lgn="ctr">
                        <a:lnSpc>
                          <a:spcPct val="100000"/>
                        </a:lnSpc>
                        <a:spcBef>
                          <a:spcPts val="0"/>
                        </a:spcBef>
                        <a:spcAft>
                          <a:spcPts val="0"/>
                        </a:spcAft>
                        <a:buNone/>
                      </a:pPr>
                      <a:r>
                        <a:rPr lang="zh-CN" sz="2000" b="0" spc="120">
                          <a:solidFill>
                            <a:srgbClr val="404040"/>
                          </a:solidFill>
                          <a:latin typeface="微软雅黑" panose="020B0503020204020204" charset="-122"/>
                          <a:ea typeface="微软雅黑" panose="020B0503020204020204" charset="-122"/>
                        </a:rPr>
                        <a:t>詹炎军</a:t>
                      </a:r>
                      <a:endParaRPr lang="zh-CN" altLang="en-US" sz="2000" b="0" spc="120">
                        <a:solidFill>
                          <a:srgbClr val="404040"/>
                        </a:solidFill>
                        <a:latin typeface="微软雅黑" panose="020B0503020204020204" charset="-122"/>
                        <a:ea typeface="微软雅黑" panose="020B0503020204020204" charset="-122"/>
                      </a:endParaRPr>
                    </a:p>
                  </a:txBody>
                  <a:tcPr marL="177800" marR="177800" marT="107950" marB="10795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lgn="ctr">
                        <a:lnSpc>
                          <a:spcPct val="100000"/>
                        </a:lnSpc>
                        <a:spcBef>
                          <a:spcPts val="0"/>
                        </a:spcBef>
                        <a:spcAft>
                          <a:spcPts val="0"/>
                        </a:spcAft>
                        <a:buNone/>
                      </a:pPr>
                      <a:r>
                        <a:rPr lang="zh-CN" sz="2000" b="0" spc="120">
                          <a:solidFill>
                            <a:srgbClr val="404040"/>
                          </a:solidFill>
                          <a:latin typeface="微软雅黑" panose="020B0503020204020204" charset="-122"/>
                          <a:ea typeface="微软雅黑" panose="020B0503020204020204" charset="-122"/>
                        </a:rPr>
                        <a:t>男</a:t>
                      </a:r>
                      <a:endParaRPr lang="zh-CN" altLang="en-US" sz="2000" b="0" spc="120">
                        <a:solidFill>
                          <a:srgbClr val="404040"/>
                        </a:solidFill>
                        <a:latin typeface="微软雅黑" panose="020B0503020204020204" charset="-122"/>
                        <a:ea typeface="微软雅黑" panose="020B0503020204020204" charset="-122"/>
                      </a:endParaRPr>
                    </a:p>
                  </a:txBody>
                  <a:tcPr marL="177800" marR="177800" marT="107950" marB="10795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lgn="ctr">
                        <a:lnSpc>
                          <a:spcPct val="100000"/>
                        </a:lnSpc>
                        <a:spcBef>
                          <a:spcPts val="0"/>
                        </a:spcBef>
                        <a:spcAft>
                          <a:spcPts val="0"/>
                        </a:spcAft>
                        <a:buNone/>
                      </a:pPr>
                      <a:r>
                        <a:rPr lang="zh-CN" sz="2000" b="0" spc="120">
                          <a:solidFill>
                            <a:srgbClr val="404040"/>
                          </a:solidFill>
                          <a:latin typeface="微软雅黑" panose="020B0503020204020204" charset="-122"/>
                          <a:ea typeface="微软雅黑" panose="020B0503020204020204" charset="-122"/>
                        </a:rPr>
                        <a:t>浏阳一中</a:t>
                      </a:r>
                      <a:endParaRPr lang="zh-CN" altLang="en-US" sz="2000" b="0" spc="120">
                        <a:solidFill>
                          <a:srgbClr val="404040"/>
                        </a:solidFill>
                        <a:latin typeface="微软雅黑" panose="020B0503020204020204" charset="-122"/>
                        <a:ea typeface="微软雅黑" panose="020B0503020204020204" charset="-122"/>
                      </a:endParaRPr>
                    </a:p>
                  </a:txBody>
                  <a:tcPr marL="177800" marR="177800" marT="107950" marB="10795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r>
              <a:tr h="522605">
                <a:tc vMerge="1">
                  <a:tcPr>
                    <a:lnL w="9525">
                      <a:solidFill>
                        <a:srgbClr val="FF6238"/>
                      </a:solidFill>
                      <a:prstDash val="sysDash"/>
                    </a:lnL>
                    <a:lnR w="9525">
                      <a:solidFill>
                        <a:srgbClr val="FF6238"/>
                      </a:solidFill>
                      <a:prstDash val="sysDash"/>
                    </a:lnR>
                  </a:tcPr>
                </a:tc>
                <a:tc vMerge="1">
                  <a:tcPr>
                    <a:lnL w="9525">
                      <a:solidFill>
                        <a:srgbClr val="FF6238"/>
                      </a:solidFill>
                      <a:prstDash val="sysDash"/>
                    </a:lnL>
                    <a:lnR w="9525">
                      <a:solidFill>
                        <a:srgbClr val="FF6238"/>
                      </a:solidFill>
                      <a:prstDash val="sysDash"/>
                    </a:lnR>
                  </a:tcPr>
                </a:tc>
                <a:tc>
                  <a:txBody>
                    <a:bodyPr/>
                    <a:p>
                      <a:pPr indent="0" algn="ctr">
                        <a:lnSpc>
                          <a:spcPct val="100000"/>
                        </a:lnSpc>
                        <a:spcBef>
                          <a:spcPts val="0"/>
                        </a:spcBef>
                        <a:spcAft>
                          <a:spcPts val="0"/>
                        </a:spcAft>
                        <a:buNone/>
                      </a:pPr>
                      <a:r>
                        <a:rPr lang="en-US" sz="2000" b="0" spc="120">
                          <a:solidFill>
                            <a:srgbClr val="404040"/>
                          </a:solidFill>
                          <a:latin typeface="微软雅黑" panose="020B0503020204020204" charset="-122"/>
                          <a:ea typeface="微软雅黑" panose="020B0503020204020204" charset="-122"/>
                        </a:rPr>
                        <a:t>7</a:t>
                      </a:r>
                      <a:endParaRPr lang="en-US" altLang="en-US" sz="2000" b="0" spc="120">
                        <a:solidFill>
                          <a:srgbClr val="404040"/>
                        </a:solidFill>
                        <a:latin typeface="微软雅黑" panose="020B0503020204020204" charset="-122"/>
                        <a:ea typeface="微软雅黑" panose="020B0503020204020204" charset="-122"/>
                      </a:endParaRPr>
                    </a:p>
                  </a:txBody>
                  <a:tcPr marL="177800" marR="177800" marT="107950" marB="10795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lgn="ctr">
                        <a:lnSpc>
                          <a:spcPct val="100000"/>
                        </a:lnSpc>
                        <a:spcBef>
                          <a:spcPts val="0"/>
                        </a:spcBef>
                        <a:spcAft>
                          <a:spcPts val="0"/>
                        </a:spcAft>
                        <a:buNone/>
                      </a:pPr>
                      <a:r>
                        <a:rPr lang="zh-CN" sz="2000" b="0" spc="120">
                          <a:solidFill>
                            <a:srgbClr val="404040"/>
                          </a:solidFill>
                          <a:latin typeface="微软雅黑" panose="020B0503020204020204" charset="-122"/>
                          <a:ea typeface="微软雅黑" panose="020B0503020204020204" charset="-122"/>
                        </a:rPr>
                        <a:t>李</a:t>
                      </a:r>
                      <a:r>
                        <a:rPr lang="en-US" altLang="zh-CN" sz="2000" b="0" spc="120">
                          <a:solidFill>
                            <a:srgbClr val="404040"/>
                          </a:solidFill>
                          <a:latin typeface="微软雅黑" panose="020B0503020204020204" charset="-122"/>
                          <a:ea typeface="微软雅黑" panose="020B0503020204020204" charset="-122"/>
                        </a:rPr>
                        <a:t>   </a:t>
                      </a:r>
                      <a:r>
                        <a:rPr lang="zh-CN" sz="2000" b="0" spc="120">
                          <a:solidFill>
                            <a:srgbClr val="404040"/>
                          </a:solidFill>
                          <a:latin typeface="微软雅黑" panose="020B0503020204020204" charset="-122"/>
                          <a:ea typeface="微软雅黑" panose="020B0503020204020204" charset="-122"/>
                        </a:rPr>
                        <a:t>戎</a:t>
                      </a:r>
                      <a:endParaRPr lang="zh-CN" altLang="en-US" sz="2000" b="0" spc="120">
                        <a:solidFill>
                          <a:srgbClr val="404040"/>
                        </a:solidFill>
                        <a:latin typeface="微软雅黑" panose="020B0503020204020204" charset="-122"/>
                        <a:ea typeface="微软雅黑" panose="020B0503020204020204" charset="-122"/>
                      </a:endParaRPr>
                    </a:p>
                  </a:txBody>
                  <a:tcPr marL="177800" marR="177800" marT="107950" marB="10795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lgn="ctr">
                        <a:lnSpc>
                          <a:spcPct val="100000"/>
                        </a:lnSpc>
                        <a:spcBef>
                          <a:spcPts val="0"/>
                        </a:spcBef>
                        <a:spcAft>
                          <a:spcPts val="0"/>
                        </a:spcAft>
                        <a:buNone/>
                      </a:pPr>
                      <a:r>
                        <a:rPr lang="zh-CN" sz="2000" b="0" spc="120">
                          <a:solidFill>
                            <a:srgbClr val="404040"/>
                          </a:solidFill>
                          <a:latin typeface="微软雅黑" panose="020B0503020204020204" charset="-122"/>
                          <a:ea typeface="微软雅黑" panose="020B0503020204020204" charset="-122"/>
                        </a:rPr>
                        <a:t>男</a:t>
                      </a:r>
                      <a:endParaRPr lang="zh-CN" altLang="en-US" sz="2000" b="0" spc="120">
                        <a:solidFill>
                          <a:srgbClr val="404040"/>
                        </a:solidFill>
                        <a:latin typeface="微软雅黑" panose="020B0503020204020204" charset="-122"/>
                        <a:ea typeface="微软雅黑" panose="020B0503020204020204" charset="-122"/>
                      </a:endParaRPr>
                    </a:p>
                  </a:txBody>
                  <a:tcPr marL="177800" marR="177800" marT="107950" marB="10795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lgn="ctr">
                        <a:lnSpc>
                          <a:spcPct val="100000"/>
                        </a:lnSpc>
                        <a:spcBef>
                          <a:spcPts val="0"/>
                        </a:spcBef>
                        <a:spcAft>
                          <a:spcPts val="0"/>
                        </a:spcAft>
                        <a:buNone/>
                      </a:pPr>
                      <a:r>
                        <a:rPr lang="zh-CN" sz="2000" b="0" spc="120">
                          <a:solidFill>
                            <a:srgbClr val="404040"/>
                          </a:solidFill>
                          <a:latin typeface="微软雅黑" panose="020B0503020204020204" charset="-122"/>
                          <a:ea typeface="微软雅黑" panose="020B0503020204020204" charset="-122"/>
                        </a:rPr>
                        <a:t>长郡梅溪湖中学</a:t>
                      </a:r>
                      <a:endParaRPr lang="zh-CN" altLang="en-US" sz="2000" b="0" spc="120">
                        <a:solidFill>
                          <a:srgbClr val="404040"/>
                        </a:solidFill>
                        <a:latin typeface="微软雅黑" panose="020B0503020204020204" charset="-122"/>
                        <a:ea typeface="微软雅黑" panose="020B0503020204020204" charset="-122"/>
                      </a:endParaRPr>
                    </a:p>
                  </a:txBody>
                  <a:tcPr marL="177800" marR="177800" marT="107950" marB="10795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r>
              <a:tr h="521970">
                <a:tc vMerge="1">
                  <a:tcPr>
                    <a:lnL w="9525">
                      <a:solidFill>
                        <a:srgbClr val="FF6238"/>
                      </a:solidFill>
                      <a:prstDash val="sysDash"/>
                    </a:lnL>
                    <a:lnR w="9525">
                      <a:solidFill>
                        <a:srgbClr val="FF6238"/>
                      </a:solidFill>
                      <a:prstDash val="sysDash"/>
                    </a:lnR>
                    <a:lnB w="9525">
                      <a:solidFill>
                        <a:srgbClr val="FF6238"/>
                      </a:solidFill>
                      <a:prstDash val="sysDash"/>
                    </a:lnB>
                  </a:tcPr>
                </a:tc>
                <a:tc vMerge="1">
                  <a:tcPr>
                    <a:lnL w="9525">
                      <a:solidFill>
                        <a:srgbClr val="FF6238"/>
                      </a:solidFill>
                      <a:prstDash val="sysDash"/>
                    </a:lnL>
                    <a:lnR w="9525">
                      <a:solidFill>
                        <a:srgbClr val="FF6238"/>
                      </a:solidFill>
                      <a:prstDash val="sysDash"/>
                    </a:lnR>
                    <a:lnB w="9525">
                      <a:solidFill>
                        <a:srgbClr val="FF6238"/>
                      </a:solidFill>
                      <a:prstDash val="sysDash"/>
                    </a:lnB>
                  </a:tcPr>
                </a:tc>
                <a:tc>
                  <a:txBody>
                    <a:bodyPr/>
                    <a:p>
                      <a:pPr indent="0" algn="ctr">
                        <a:lnSpc>
                          <a:spcPct val="100000"/>
                        </a:lnSpc>
                        <a:spcBef>
                          <a:spcPts val="0"/>
                        </a:spcBef>
                        <a:spcAft>
                          <a:spcPts val="0"/>
                        </a:spcAft>
                        <a:buNone/>
                      </a:pPr>
                      <a:r>
                        <a:rPr lang="en-US" sz="2000" b="0" spc="120">
                          <a:solidFill>
                            <a:srgbClr val="404040"/>
                          </a:solidFill>
                          <a:latin typeface="微软雅黑" panose="020B0503020204020204" charset="-122"/>
                          <a:ea typeface="微软雅黑" panose="020B0503020204020204" charset="-122"/>
                        </a:rPr>
                        <a:t>8</a:t>
                      </a:r>
                      <a:endParaRPr lang="en-US" altLang="en-US" sz="2000" b="0" spc="120">
                        <a:solidFill>
                          <a:srgbClr val="404040"/>
                        </a:solidFill>
                        <a:latin typeface="微软雅黑" panose="020B0503020204020204" charset="-122"/>
                        <a:ea typeface="微软雅黑" panose="020B0503020204020204" charset="-122"/>
                      </a:endParaRPr>
                    </a:p>
                  </a:txBody>
                  <a:tcPr marL="177800" marR="177800" marT="107950" marB="10795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lgn="ctr">
                        <a:lnSpc>
                          <a:spcPct val="100000"/>
                        </a:lnSpc>
                        <a:spcBef>
                          <a:spcPts val="0"/>
                        </a:spcBef>
                        <a:spcAft>
                          <a:spcPts val="0"/>
                        </a:spcAft>
                        <a:buNone/>
                      </a:pPr>
                      <a:r>
                        <a:rPr lang="zh-CN" sz="2000" b="0" spc="120">
                          <a:solidFill>
                            <a:srgbClr val="404040"/>
                          </a:solidFill>
                          <a:latin typeface="微软雅黑" panose="020B0503020204020204" charset="-122"/>
                          <a:ea typeface="微软雅黑" panose="020B0503020204020204" charset="-122"/>
                        </a:rPr>
                        <a:t>汤相美</a:t>
                      </a:r>
                      <a:endParaRPr lang="zh-CN" altLang="en-US" sz="2000" b="0" spc="120">
                        <a:solidFill>
                          <a:srgbClr val="404040"/>
                        </a:solidFill>
                        <a:latin typeface="微软雅黑" panose="020B0503020204020204" charset="-122"/>
                        <a:ea typeface="微软雅黑" panose="020B0503020204020204" charset="-122"/>
                      </a:endParaRPr>
                    </a:p>
                  </a:txBody>
                  <a:tcPr marL="177800" marR="177800" marT="107950" marB="10795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lgn="ctr">
                        <a:lnSpc>
                          <a:spcPct val="100000"/>
                        </a:lnSpc>
                        <a:spcBef>
                          <a:spcPts val="0"/>
                        </a:spcBef>
                        <a:spcAft>
                          <a:spcPts val="0"/>
                        </a:spcAft>
                        <a:buNone/>
                      </a:pPr>
                      <a:r>
                        <a:rPr lang="zh-CN" sz="2000" b="0" spc="120">
                          <a:solidFill>
                            <a:srgbClr val="404040"/>
                          </a:solidFill>
                          <a:latin typeface="微软雅黑" panose="020B0503020204020204" charset="-122"/>
                          <a:ea typeface="微软雅黑" panose="020B0503020204020204" charset="-122"/>
                        </a:rPr>
                        <a:t>女</a:t>
                      </a:r>
                      <a:endParaRPr lang="zh-CN" altLang="en-US" sz="2000" b="0" spc="120">
                        <a:solidFill>
                          <a:srgbClr val="404040"/>
                        </a:solidFill>
                        <a:latin typeface="微软雅黑" panose="020B0503020204020204" charset="-122"/>
                        <a:ea typeface="微软雅黑" panose="020B0503020204020204" charset="-122"/>
                      </a:endParaRPr>
                    </a:p>
                  </a:txBody>
                  <a:tcPr marL="177800" marR="177800" marT="107950" marB="10795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c>
                  <a:txBody>
                    <a:bodyPr/>
                    <a:p>
                      <a:pPr indent="0" algn="ctr">
                        <a:lnSpc>
                          <a:spcPct val="100000"/>
                        </a:lnSpc>
                        <a:spcBef>
                          <a:spcPts val="0"/>
                        </a:spcBef>
                        <a:spcAft>
                          <a:spcPts val="0"/>
                        </a:spcAft>
                        <a:buNone/>
                      </a:pPr>
                      <a:r>
                        <a:rPr lang="zh-CN" sz="2000" b="0" spc="120">
                          <a:solidFill>
                            <a:srgbClr val="404040"/>
                          </a:solidFill>
                          <a:latin typeface="微软雅黑" panose="020B0503020204020204" charset="-122"/>
                          <a:ea typeface="微软雅黑" panose="020B0503020204020204" charset="-122"/>
                        </a:rPr>
                        <a:t>周南梅溪湖中学</a:t>
                      </a:r>
                      <a:endParaRPr lang="zh-CN" altLang="en-US" sz="2000" b="0" spc="120">
                        <a:solidFill>
                          <a:srgbClr val="404040"/>
                        </a:solidFill>
                        <a:latin typeface="微软雅黑" panose="020B0503020204020204" charset="-122"/>
                        <a:ea typeface="微软雅黑" panose="020B0503020204020204" charset="-122"/>
                      </a:endParaRPr>
                    </a:p>
                  </a:txBody>
                  <a:tcPr marL="177800" marR="177800" marT="107950" marB="107950" vert="horz"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lnTlToBr>
                      <a:noFill/>
                    </a:lnTlToBr>
                    <a:lnBlToTr>
                      <a:noFill/>
                    </a:lnBlToTr>
                    <a:solidFill>
                      <a:srgbClr val="FFFFFF"/>
                    </a:solidFill>
                  </a:tcPr>
                </a:tc>
              </a:tr>
            </a:tbl>
          </a:graphicData>
        </a:graphic>
      </p:graphicFrame>
      <p:sp>
        <p:nvSpPr>
          <p:cNvPr id="3" name="文本框 2"/>
          <p:cNvSpPr txBox="1"/>
          <p:nvPr/>
        </p:nvSpPr>
        <p:spPr>
          <a:xfrm>
            <a:off x="1331595" y="5959475"/>
            <a:ext cx="908685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zh-CN" altLang="en-US" sz="2800" dirty="0">
                <a:solidFill>
                  <a:srgbClr val="996633"/>
                </a:solidFill>
                <a:latin typeface="微软雅黑" panose="020B0503020204020204" charset="-122"/>
                <a:ea typeface="微软雅黑" panose="020B0503020204020204" charset="-122"/>
                <a:cs typeface="微软雅黑" panose="020B0503020204020204" charset="-122"/>
              </a:rPr>
              <a:t>做一个有趣的老师，绽放出属于自己的独一无二的光芒！</a:t>
            </a:r>
            <a:endParaRPr lang="zh-CN" altLang="en-US" sz="2800" dirty="0">
              <a:solidFill>
                <a:srgbClr val="996633"/>
              </a:solidFill>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nvPicPr>
        <p:blipFill>
          <a:blip r:embed="rId3"/>
          <a:srcRect l="4536" t="1049" r="10523" b="1675"/>
          <a:stretch>
            <a:fillRect/>
          </a:stretch>
        </p:blipFill>
        <p:spPr>
          <a:xfrm>
            <a:off x="125095" y="954405"/>
            <a:ext cx="3623310" cy="3593465"/>
          </a:xfrm>
          <a:prstGeom prst="ellipse">
            <a:avLst/>
          </a:prstGeom>
        </p:spPr>
      </p:pic>
      <p:sp>
        <p:nvSpPr>
          <p:cNvPr id="7" name="文本框 6"/>
          <p:cNvSpPr txBox="1"/>
          <p:nvPr/>
        </p:nvSpPr>
        <p:spPr>
          <a:xfrm>
            <a:off x="329565" y="4562475"/>
            <a:ext cx="3214370" cy="460375"/>
          </a:xfrm>
          <a:prstGeom prst="rect">
            <a:avLst/>
          </a:prstGeom>
          <a:solidFill>
            <a:srgbClr val="FC0301"/>
          </a:solidFill>
        </p:spPr>
        <p:txBody>
          <a:bodyPr wrap="square" rtlCol="0">
            <a:spAutoFit/>
          </a:bodyPr>
          <a:p>
            <a:pPr algn="ctr"/>
            <a:r>
              <a:rPr lang="zh-CN" altLang="en-US" sz="2400">
                <a:solidFill>
                  <a:schemeClr val="bg1"/>
                </a:solidFill>
                <a:latin typeface="汉仪颜楷简" panose="00020600040101010101" charset="-122"/>
                <a:ea typeface="汉仪颜楷简" panose="00020600040101010101" charset="-122"/>
                <a:cs typeface="汉仪颜楷简" panose="00020600040101010101" charset="-122"/>
              </a:rPr>
              <a:t>诠教论史</a:t>
            </a:r>
            <a:r>
              <a:rPr lang="en-US" altLang="zh-CN" sz="2400">
                <a:solidFill>
                  <a:schemeClr val="bg1"/>
                </a:solidFill>
                <a:latin typeface="汉仪颜楷简" panose="00020600040101010101" charset="-122"/>
                <a:ea typeface="汉仪颜楷简" panose="00020600040101010101" charset="-122"/>
                <a:cs typeface="汉仪颜楷简" panose="00020600040101010101" charset="-122"/>
              </a:rPr>
              <a:t>  </a:t>
            </a:r>
            <a:r>
              <a:rPr lang="zh-CN" altLang="en-US" sz="2400">
                <a:solidFill>
                  <a:schemeClr val="bg1"/>
                </a:solidFill>
                <a:latin typeface="汉仪颜楷简" panose="00020600040101010101" charset="-122"/>
                <a:ea typeface="汉仪颜楷简" panose="00020600040101010101" charset="-122"/>
                <a:cs typeface="汉仪颜楷简" panose="00020600040101010101" charset="-122"/>
              </a:rPr>
              <a:t>立德弘道</a:t>
            </a:r>
            <a:endParaRPr lang="zh-CN" altLang="en-US" sz="2400">
              <a:solidFill>
                <a:schemeClr val="bg1"/>
              </a:solidFill>
              <a:latin typeface="汉仪颜楷简" panose="00020600040101010101" charset="-122"/>
              <a:ea typeface="汉仪颜楷简" panose="00020600040101010101" charset="-122"/>
              <a:cs typeface="汉仪颜楷简"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6998970" y="370205"/>
            <a:ext cx="4473575" cy="2848610"/>
          </a:xfrm>
          <a:prstGeom prst="rect">
            <a:avLst/>
          </a:prstGeom>
          <a:noFill/>
        </p:spPr>
        <p:txBody>
          <a:bodyPr wrap="square" rtlCol="0">
            <a:spAutoFit/>
          </a:bodyPr>
          <a:p>
            <a:pPr algn="ctr">
              <a:lnSpc>
                <a:spcPct val="160000"/>
              </a:lnSpc>
            </a:pPr>
            <a:r>
              <a:rPr lang="zh-CN" altLang="en-US" sz="2800">
                <a:solidFill>
                  <a:schemeClr val="bg1"/>
                </a:solidFill>
                <a:latin typeface="微软雅黑" panose="020B0503020204020204" charset="-122"/>
                <a:ea typeface="微软雅黑" panose="020B0503020204020204" charset="-122"/>
              </a:rPr>
              <a:t>把自己修炼成一束光，</a:t>
            </a:r>
            <a:endParaRPr lang="zh-CN" altLang="en-US" sz="2800">
              <a:solidFill>
                <a:schemeClr val="bg1"/>
              </a:solidFill>
              <a:latin typeface="微软雅黑" panose="020B0503020204020204" charset="-122"/>
              <a:ea typeface="微软雅黑" panose="020B0503020204020204" charset="-122"/>
            </a:endParaRPr>
          </a:p>
          <a:p>
            <a:pPr algn="ctr">
              <a:lnSpc>
                <a:spcPct val="160000"/>
              </a:lnSpc>
            </a:pPr>
            <a:r>
              <a:rPr lang="zh-CN" altLang="en-US" sz="2800">
                <a:solidFill>
                  <a:schemeClr val="bg1"/>
                </a:solidFill>
                <a:latin typeface="微软雅黑" panose="020B0503020204020204" charset="-122"/>
                <a:ea typeface="微软雅黑" panose="020B0503020204020204" charset="-122"/>
              </a:rPr>
              <a:t>给人温暖、希望和力量，</a:t>
            </a:r>
            <a:endParaRPr lang="zh-CN" altLang="en-US" sz="2800">
              <a:solidFill>
                <a:schemeClr val="bg1"/>
              </a:solidFill>
              <a:latin typeface="微软雅黑" panose="020B0503020204020204" charset="-122"/>
              <a:ea typeface="微软雅黑" panose="020B0503020204020204" charset="-122"/>
            </a:endParaRPr>
          </a:p>
          <a:p>
            <a:pPr algn="ctr">
              <a:lnSpc>
                <a:spcPct val="160000"/>
              </a:lnSpc>
            </a:pPr>
            <a:r>
              <a:rPr lang="zh-CN" altLang="en-US" sz="2800">
                <a:solidFill>
                  <a:schemeClr val="bg1"/>
                </a:solidFill>
                <a:latin typeface="微软雅黑" panose="020B0503020204020204" charset="-122"/>
                <a:ea typeface="微软雅黑" panose="020B0503020204020204" charset="-122"/>
              </a:rPr>
              <a:t>催人奋进、成长和坚守，</a:t>
            </a:r>
            <a:endParaRPr lang="zh-CN" altLang="en-US" sz="2800">
              <a:solidFill>
                <a:schemeClr val="bg1"/>
              </a:solidFill>
              <a:latin typeface="微软雅黑" panose="020B0503020204020204" charset="-122"/>
              <a:ea typeface="微软雅黑" panose="020B0503020204020204" charset="-122"/>
            </a:endParaRPr>
          </a:p>
          <a:p>
            <a:pPr algn="ctr">
              <a:lnSpc>
                <a:spcPct val="160000"/>
              </a:lnSpc>
            </a:pPr>
            <a:r>
              <a:rPr lang="zh-CN" altLang="en-US" sz="2800">
                <a:solidFill>
                  <a:schemeClr val="bg1"/>
                </a:solidFill>
                <a:latin typeface="微软雅黑" panose="020B0503020204020204" charset="-122"/>
                <a:ea typeface="微软雅黑" panose="020B0503020204020204" charset="-122"/>
              </a:rPr>
              <a:t>但并不刺眼</a:t>
            </a:r>
            <a:endParaRPr lang="zh-CN" altLang="en-US" sz="280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8025130" y="5518150"/>
            <a:ext cx="4084955" cy="1619885"/>
            <a:chOff x="12638" y="8690"/>
            <a:chExt cx="6433" cy="2551"/>
          </a:xfrm>
        </p:grpSpPr>
        <p:sp>
          <p:nvSpPr>
            <p:cNvPr id="5" name="任意多边形 3"/>
            <p:cNvSpPr/>
            <p:nvPr/>
          </p:nvSpPr>
          <p:spPr>
            <a:xfrm>
              <a:off x="15035" y="8690"/>
              <a:ext cx="4037" cy="2110"/>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rgbClr val="72202A">
                    <a:alpha val="53000"/>
                  </a:srgbClr>
                </a:gs>
                <a:gs pos="64000">
                  <a:srgbClr val="FFFFFF">
                    <a:alpha val="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字魂36号-正文宋楷" panose="02010600030101010101" charset="-122"/>
                <a:ea typeface="字魂36号-正文宋楷" panose="02010600030101010101" charset="-122"/>
                <a:cs typeface="+mn-cs"/>
                <a:sym typeface="WenYue GuDianMingChaoTi (Non-Commercial Use)" pitchFamily="50" charset="-122"/>
              </a:endParaRPr>
            </a:p>
          </p:txBody>
        </p:sp>
        <p:sp>
          <p:nvSpPr>
            <p:cNvPr id="6" name="任意多边形 3"/>
            <p:cNvSpPr/>
            <p:nvPr/>
          </p:nvSpPr>
          <p:spPr>
            <a:xfrm>
              <a:off x="12638" y="9131"/>
              <a:ext cx="4037" cy="2110"/>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rgbClr val="72202A">
                    <a:alpha val="53000"/>
                  </a:srgbClr>
                </a:gs>
                <a:gs pos="64000">
                  <a:srgbClr val="FFFFFF">
                    <a:alpha val="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字魂36号-正文宋楷" panose="02010600030101010101" charset="-122"/>
                <a:ea typeface="字魂36号-正文宋楷" panose="02010600030101010101" charset="-122"/>
                <a:cs typeface="+mn-cs"/>
                <a:sym typeface="WenYue GuDianMingChaoTi (Non-Commercial Use)" pitchFamily="50" charset="-122"/>
              </a:endParaRPr>
            </a:p>
          </p:txBody>
        </p:sp>
      </p:grpSp>
      <p:grpSp>
        <p:nvGrpSpPr>
          <p:cNvPr id="11" name="组合 10"/>
          <p:cNvGrpSpPr/>
          <p:nvPr/>
        </p:nvGrpSpPr>
        <p:grpSpPr>
          <a:xfrm>
            <a:off x="125095" y="62230"/>
            <a:ext cx="5553710" cy="516255"/>
            <a:chOff x="197" y="98"/>
            <a:chExt cx="8746" cy="813"/>
          </a:xfrm>
        </p:grpSpPr>
        <p:grpSp>
          <p:nvGrpSpPr>
            <p:cNvPr id="12" name="组合 11"/>
            <p:cNvGrpSpPr/>
            <p:nvPr/>
          </p:nvGrpSpPr>
          <p:grpSpPr>
            <a:xfrm>
              <a:off x="197" y="98"/>
              <a:ext cx="8713" cy="782"/>
              <a:chOff x="8966" y="529"/>
              <a:chExt cx="8713" cy="782"/>
            </a:xfrm>
          </p:grpSpPr>
          <p:sp>
            <p:nvSpPr>
              <p:cNvPr id="13" name="矩形 12"/>
              <p:cNvSpPr/>
              <p:nvPr/>
            </p:nvSpPr>
            <p:spPr>
              <a:xfrm>
                <a:off x="9748" y="630"/>
                <a:ext cx="7931" cy="531"/>
              </a:xfrm>
              <a:prstGeom prst="rect">
                <a:avLst/>
              </a:prstGeom>
              <a:noFill/>
            </p:spPr>
            <p:txBody>
              <a:bodyPr wrap="square">
                <a:spAutoFit/>
                <a:scene3d>
                  <a:camera prst="orthographicFront"/>
                  <a:lightRig rig="threePt" dir="t"/>
                </a:scene3d>
                <a:sp3d contourW="12700"/>
              </a:bodyPr>
              <a:p>
                <a:pPr algn="dist"/>
                <a:r>
                  <a:rPr lang="zh-CN" altLang="en-US" sz="1600" b="1" dirty="0">
                    <a:solidFill>
                      <a:schemeClr val="tx1">
                        <a:lumMod val="65000"/>
                        <a:lumOff val="35000"/>
                      </a:schemeClr>
                    </a:solidFill>
                    <a:latin typeface="微软雅黑 Light" panose="020B0502040204020203" charset="-122"/>
                    <a:ea typeface="微软雅黑 Light" panose="020B0502040204020203" charset="-122"/>
                    <a:cs typeface="+mn-ea"/>
                    <a:sym typeface="+mn-lt"/>
                  </a:rPr>
                  <a:t>长沙市黄敏兰中学历史名师工作室</a:t>
                </a:r>
                <a:endParaRPr lang="zh-CN" altLang="en-US" sz="1600" b="1" dirty="0">
                  <a:solidFill>
                    <a:schemeClr val="tx1">
                      <a:lumMod val="65000"/>
                      <a:lumOff val="35000"/>
                    </a:schemeClr>
                  </a:solidFill>
                  <a:latin typeface="微软雅黑 Light" panose="020B0502040204020203" charset="-122"/>
                  <a:ea typeface="微软雅黑 Light" panose="020B0502040204020203" charset="-122"/>
                  <a:cs typeface="+mn-ea"/>
                  <a:sym typeface="+mn-lt"/>
                </a:endParaRPr>
              </a:p>
            </p:txBody>
          </p:sp>
          <p:pic>
            <p:nvPicPr>
              <p:cNvPr id="14" name="图片 13" descr="工作室LOGO2"/>
              <p:cNvPicPr>
                <a:picLocks noChangeAspect="1"/>
              </p:cNvPicPr>
              <p:nvPr/>
            </p:nvPicPr>
            <p:blipFill>
              <a:blip r:embed="rId1"/>
              <a:stretch>
                <a:fillRect/>
              </a:stretch>
            </p:blipFill>
            <p:spPr>
              <a:xfrm>
                <a:off x="8966" y="529"/>
                <a:ext cx="782" cy="782"/>
              </a:xfrm>
              <a:prstGeom prst="rect">
                <a:avLst/>
              </a:prstGeom>
            </p:spPr>
          </p:pic>
        </p:grpSp>
        <p:cxnSp>
          <p:nvCxnSpPr>
            <p:cNvPr id="15" name="直接连接符 14"/>
            <p:cNvCxnSpPr/>
            <p:nvPr/>
          </p:nvCxnSpPr>
          <p:spPr>
            <a:xfrm flipV="1">
              <a:off x="319" y="909"/>
              <a:ext cx="8625" cy="3"/>
            </a:xfrm>
            <a:prstGeom prst="line">
              <a:avLst/>
            </a:prstGeom>
            <a:ln w="22225">
              <a:solidFill>
                <a:srgbClr val="996633"/>
              </a:solidFill>
            </a:ln>
            <a:effectLst>
              <a:outerShdw blurRad="76200" dist="12700" dir="8100000" sy="-23000" kx="800400" algn="br" rotWithShape="0">
                <a:srgbClr val="996633">
                  <a:alpha val="20000"/>
                </a:srgbClr>
              </a:outerShdw>
            </a:effectLst>
          </p:spPr>
          <p:style>
            <a:lnRef idx="1">
              <a:schemeClr val="accent1"/>
            </a:lnRef>
            <a:fillRef idx="0">
              <a:schemeClr val="accent1"/>
            </a:fillRef>
            <a:effectRef idx="0">
              <a:schemeClr val="accent1"/>
            </a:effectRef>
            <a:fontRef idx="minor">
              <a:schemeClr val="tx1"/>
            </a:fontRef>
          </p:style>
        </p:cxnSp>
      </p:grpSp>
      <p:pic>
        <p:nvPicPr>
          <p:cNvPr id="2" name="图片 1" descr="28975355-2_u_3"/>
          <p:cNvPicPr>
            <a:picLocks noChangeAspect="1"/>
          </p:cNvPicPr>
          <p:nvPr/>
        </p:nvPicPr>
        <p:blipFill>
          <a:blip r:embed="rId2"/>
          <a:srcRect l="14959" r="15450"/>
          <a:stretch>
            <a:fillRect/>
          </a:stretch>
        </p:blipFill>
        <p:spPr>
          <a:xfrm>
            <a:off x="1061085" y="692785"/>
            <a:ext cx="3978910" cy="5717540"/>
          </a:xfrm>
          <a:prstGeom prst="rect">
            <a:avLst/>
          </a:prstGeom>
        </p:spPr>
      </p:pic>
      <p:sp>
        <p:nvSpPr>
          <p:cNvPr id="7" name="文本框 6"/>
          <p:cNvSpPr txBox="1"/>
          <p:nvPr/>
        </p:nvSpPr>
        <p:spPr>
          <a:xfrm>
            <a:off x="5657850" y="1099820"/>
            <a:ext cx="5793105" cy="3537585"/>
          </a:xfrm>
          <a:prstGeom prst="rect">
            <a:avLst/>
          </a:prstGeom>
          <a:noFill/>
        </p:spPr>
        <p:txBody>
          <a:bodyPr wrap="square" rtlCol="0">
            <a:spAutoFit/>
          </a:bodyPr>
          <a:p>
            <a:pPr>
              <a:lnSpc>
                <a:spcPct val="160000"/>
              </a:lnSpc>
            </a:pPr>
            <a:r>
              <a:rPr lang="en-US" altLang="zh-CN" sz="2800" dirty="0">
                <a:solidFill>
                  <a:srgbClr val="996633"/>
                </a:solidFill>
                <a:latin typeface="微软雅黑" panose="020B0503020204020204" charset="-122"/>
                <a:ea typeface="微软雅黑" panose="020B0503020204020204" charset="-122"/>
                <a:cs typeface="微软雅黑" panose="020B0503020204020204" charset="-122"/>
              </a:rPr>
              <a:t>       </a:t>
            </a:r>
            <a:r>
              <a:rPr lang="zh-CN" altLang="en-US" sz="2800" dirty="0">
                <a:solidFill>
                  <a:srgbClr val="996633"/>
                </a:solidFill>
                <a:latin typeface="微软雅黑" panose="020B0503020204020204" charset="-122"/>
                <a:ea typeface="微软雅黑" panose="020B0503020204020204" charset="-122"/>
                <a:cs typeface="微软雅黑" panose="020B0503020204020204" charset="-122"/>
              </a:rPr>
              <a:t>基础教育课程承载着党的教育方针和教育思想，规定了教育目标和教育内容，是国家意志在教育领域的直接体现，在立德树人中发挥着关键作用。</a:t>
            </a:r>
            <a:endParaRPr lang="zh-CN" altLang="en-US" sz="2800" dirty="0">
              <a:solidFill>
                <a:srgbClr val="996633"/>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8025130" y="5518150"/>
            <a:ext cx="4084955" cy="1619885"/>
            <a:chOff x="12638" y="8690"/>
            <a:chExt cx="6433" cy="2551"/>
          </a:xfrm>
        </p:grpSpPr>
        <p:sp>
          <p:nvSpPr>
            <p:cNvPr id="5" name="任意多边形 3"/>
            <p:cNvSpPr/>
            <p:nvPr/>
          </p:nvSpPr>
          <p:spPr>
            <a:xfrm>
              <a:off x="15035" y="8690"/>
              <a:ext cx="4037" cy="2110"/>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rgbClr val="72202A">
                    <a:alpha val="53000"/>
                  </a:srgbClr>
                </a:gs>
                <a:gs pos="64000">
                  <a:srgbClr val="FFFFFF">
                    <a:alpha val="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字魂36号-正文宋楷" panose="02010600030101010101" charset="-122"/>
                <a:ea typeface="字魂36号-正文宋楷" panose="02010600030101010101" charset="-122"/>
                <a:cs typeface="+mn-cs"/>
                <a:sym typeface="WenYue GuDianMingChaoTi (Non-Commercial Use)" pitchFamily="50" charset="-122"/>
              </a:endParaRPr>
            </a:p>
          </p:txBody>
        </p:sp>
        <p:sp>
          <p:nvSpPr>
            <p:cNvPr id="6" name="任意多边形 3"/>
            <p:cNvSpPr/>
            <p:nvPr/>
          </p:nvSpPr>
          <p:spPr>
            <a:xfrm>
              <a:off x="12638" y="9131"/>
              <a:ext cx="4037" cy="2110"/>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rgbClr val="72202A">
                    <a:alpha val="53000"/>
                  </a:srgbClr>
                </a:gs>
                <a:gs pos="64000">
                  <a:srgbClr val="FFFFFF">
                    <a:alpha val="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字魂36号-正文宋楷" panose="02010600030101010101" charset="-122"/>
                <a:ea typeface="字魂36号-正文宋楷" panose="02010600030101010101" charset="-122"/>
                <a:cs typeface="+mn-cs"/>
                <a:sym typeface="WenYue GuDianMingChaoTi (Non-Commercial Use)" pitchFamily="50" charset="-122"/>
              </a:endParaRPr>
            </a:p>
          </p:txBody>
        </p:sp>
      </p:grpSp>
      <p:grpSp>
        <p:nvGrpSpPr>
          <p:cNvPr id="11" name="组合 10"/>
          <p:cNvGrpSpPr/>
          <p:nvPr/>
        </p:nvGrpSpPr>
        <p:grpSpPr>
          <a:xfrm>
            <a:off x="125095" y="62230"/>
            <a:ext cx="5553710" cy="516255"/>
            <a:chOff x="197" y="98"/>
            <a:chExt cx="8746" cy="813"/>
          </a:xfrm>
        </p:grpSpPr>
        <p:grpSp>
          <p:nvGrpSpPr>
            <p:cNvPr id="12" name="组合 11"/>
            <p:cNvGrpSpPr/>
            <p:nvPr/>
          </p:nvGrpSpPr>
          <p:grpSpPr>
            <a:xfrm>
              <a:off x="197" y="98"/>
              <a:ext cx="8713" cy="782"/>
              <a:chOff x="8966" y="529"/>
              <a:chExt cx="8713" cy="782"/>
            </a:xfrm>
          </p:grpSpPr>
          <p:sp>
            <p:nvSpPr>
              <p:cNvPr id="13" name="矩形 12"/>
              <p:cNvSpPr/>
              <p:nvPr/>
            </p:nvSpPr>
            <p:spPr>
              <a:xfrm>
                <a:off x="9748" y="630"/>
                <a:ext cx="7931" cy="531"/>
              </a:xfrm>
              <a:prstGeom prst="rect">
                <a:avLst/>
              </a:prstGeom>
              <a:noFill/>
            </p:spPr>
            <p:txBody>
              <a:bodyPr wrap="square">
                <a:spAutoFit/>
                <a:scene3d>
                  <a:camera prst="orthographicFront"/>
                  <a:lightRig rig="threePt" dir="t"/>
                </a:scene3d>
                <a:sp3d contourW="12700"/>
              </a:bodyPr>
              <a:p>
                <a:pPr algn="dist"/>
                <a:r>
                  <a:rPr lang="zh-CN" altLang="en-US" sz="1600" b="1" dirty="0">
                    <a:solidFill>
                      <a:schemeClr val="tx1">
                        <a:lumMod val="65000"/>
                        <a:lumOff val="35000"/>
                      </a:schemeClr>
                    </a:solidFill>
                    <a:latin typeface="微软雅黑 Light" panose="020B0502040204020203" charset="-122"/>
                    <a:ea typeface="微软雅黑 Light" panose="020B0502040204020203" charset="-122"/>
                    <a:cs typeface="+mn-ea"/>
                    <a:sym typeface="+mn-lt"/>
                  </a:rPr>
                  <a:t>长沙市黄敏兰中学历史名师工作室</a:t>
                </a:r>
                <a:endParaRPr lang="zh-CN" altLang="en-US" sz="1600" b="1" dirty="0">
                  <a:solidFill>
                    <a:schemeClr val="tx1">
                      <a:lumMod val="65000"/>
                      <a:lumOff val="35000"/>
                    </a:schemeClr>
                  </a:solidFill>
                  <a:latin typeface="微软雅黑 Light" panose="020B0502040204020203" charset="-122"/>
                  <a:ea typeface="微软雅黑 Light" panose="020B0502040204020203" charset="-122"/>
                  <a:cs typeface="+mn-ea"/>
                  <a:sym typeface="+mn-lt"/>
                </a:endParaRPr>
              </a:p>
            </p:txBody>
          </p:sp>
          <p:pic>
            <p:nvPicPr>
              <p:cNvPr id="14" name="图片 13" descr="工作室LOGO2"/>
              <p:cNvPicPr>
                <a:picLocks noChangeAspect="1"/>
              </p:cNvPicPr>
              <p:nvPr/>
            </p:nvPicPr>
            <p:blipFill>
              <a:blip r:embed="rId1"/>
              <a:stretch>
                <a:fillRect/>
              </a:stretch>
            </p:blipFill>
            <p:spPr>
              <a:xfrm>
                <a:off x="8966" y="529"/>
                <a:ext cx="782" cy="782"/>
              </a:xfrm>
              <a:prstGeom prst="rect">
                <a:avLst/>
              </a:prstGeom>
            </p:spPr>
          </p:pic>
        </p:grpSp>
        <p:cxnSp>
          <p:nvCxnSpPr>
            <p:cNvPr id="15" name="直接连接符 14"/>
            <p:cNvCxnSpPr/>
            <p:nvPr/>
          </p:nvCxnSpPr>
          <p:spPr>
            <a:xfrm flipV="1">
              <a:off x="319" y="909"/>
              <a:ext cx="8625" cy="3"/>
            </a:xfrm>
            <a:prstGeom prst="line">
              <a:avLst/>
            </a:prstGeom>
            <a:ln w="22225">
              <a:solidFill>
                <a:srgbClr val="996633"/>
              </a:solidFill>
            </a:ln>
            <a:effectLst>
              <a:outerShdw blurRad="76200" dist="12700" dir="8100000" sy="-23000" kx="800400" algn="br" rotWithShape="0">
                <a:srgbClr val="996633">
                  <a:alpha val="20000"/>
                </a:srgbClr>
              </a:outerShdw>
            </a:effectLst>
          </p:spPr>
          <p:style>
            <a:lnRef idx="1">
              <a:schemeClr val="accent1"/>
            </a:lnRef>
            <a:fillRef idx="0">
              <a:schemeClr val="accent1"/>
            </a:fillRef>
            <a:effectRef idx="0">
              <a:schemeClr val="accent1"/>
            </a:effectRef>
            <a:fontRef idx="minor">
              <a:schemeClr val="tx1"/>
            </a:fontRef>
          </p:style>
        </p:cxnSp>
      </p:grpSp>
      <p:pic>
        <p:nvPicPr>
          <p:cNvPr id="3" name="图片 2" descr="1619142062-1_u_1"/>
          <p:cNvPicPr>
            <a:picLocks noChangeAspect="1"/>
          </p:cNvPicPr>
          <p:nvPr/>
        </p:nvPicPr>
        <p:blipFill>
          <a:blip r:embed="rId2"/>
          <a:srcRect l="15566" r="14665"/>
          <a:stretch>
            <a:fillRect/>
          </a:stretch>
        </p:blipFill>
        <p:spPr>
          <a:xfrm>
            <a:off x="7343140" y="415925"/>
            <a:ext cx="4203700" cy="6026150"/>
          </a:xfrm>
          <a:prstGeom prst="rect">
            <a:avLst/>
          </a:prstGeom>
        </p:spPr>
      </p:pic>
      <p:sp>
        <p:nvSpPr>
          <p:cNvPr id="4" name="文本框 3"/>
          <p:cNvSpPr txBox="1"/>
          <p:nvPr/>
        </p:nvSpPr>
        <p:spPr>
          <a:xfrm>
            <a:off x="1031240" y="1537970"/>
            <a:ext cx="5771515" cy="2848610"/>
          </a:xfrm>
          <a:prstGeom prst="rect">
            <a:avLst/>
          </a:prstGeom>
          <a:noFill/>
        </p:spPr>
        <p:txBody>
          <a:bodyPr wrap="square" rtlCol="0">
            <a:spAutoFit/>
          </a:bodyPr>
          <a:p>
            <a:pPr lvl="0" algn="l">
              <a:lnSpc>
                <a:spcPct val="160000"/>
              </a:lnSpc>
              <a:buClrTx/>
              <a:buSzTx/>
              <a:buFontTx/>
            </a:pPr>
            <a:r>
              <a:rPr lang="en-US" altLang="zh-CN" sz="2800" dirty="0">
                <a:solidFill>
                  <a:srgbClr val="996633"/>
                </a:solidFill>
                <a:latin typeface="微软雅黑" panose="020B0503020204020204" charset="-122"/>
                <a:ea typeface="微软雅黑" panose="020B0503020204020204" charset="-122"/>
                <a:cs typeface="微软雅黑" panose="020B0503020204020204" charset="-122"/>
                <a:sym typeface="+mn-ea"/>
              </a:rPr>
              <a:t>      </a:t>
            </a:r>
            <a:r>
              <a:rPr lang="en-US" altLang="zh-CN" sz="2800" dirty="0">
                <a:solidFill>
                  <a:srgbClr val="996633"/>
                </a:solidFill>
                <a:latin typeface="微软雅黑" panose="020B0503020204020204" charset="-122"/>
                <a:ea typeface="微软雅黑" panose="020B0503020204020204" charset="-122"/>
                <a:cs typeface="微软雅黑" panose="020B0503020204020204" charset="-122"/>
                <a:sym typeface="+mn-ea"/>
              </a:rPr>
              <a:t>中国高考评价体系的核心目标，即坚持以习近平新时代中国特色社会主义思想为指导，落实立德树人根本任务</a:t>
            </a:r>
            <a:r>
              <a:rPr lang="zh-CN" altLang="en-US" sz="2800" dirty="0">
                <a:solidFill>
                  <a:srgbClr val="996633"/>
                </a:solidFill>
                <a:latin typeface="微软雅黑" panose="020B0503020204020204" charset="-122"/>
                <a:ea typeface="微软雅黑" panose="020B0503020204020204" charset="-122"/>
                <a:cs typeface="微软雅黑" panose="020B0503020204020204" charset="-122"/>
                <a:sym typeface="+mn-ea"/>
              </a:rPr>
              <a:t>。</a:t>
            </a:r>
            <a:endParaRPr lang="zh-CN" altLang="en-US" sz="2800" dirty="0">
              <a:solidFill>
                <a:srgbClr val="996633"/>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8025130" y="5518150"/>
            <a:ext cx="4084955" cy="1619885"/>
            <a:chOff x="12638" y="8690"/>
            <a:chExt cx="6433" cy="2551"/>
          </a:xfrm>
        </p:grpSpPr>
        <p:sp>
          <p:nvSpPr>
            <p:cNvPr id="5" name="任意多边形 3"/>
            <p:cNvSpPr/>
            <p:nvPr/>
          </p:nvSpPr>
          <p:spPr>
            <a:xfrm>
              <a:off x="15035" y="8690"/>
              <a:ext cx="4037" cy="2110"/>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rgbClr val="72202A">
                    <a:alpha val="53000"/>
                  </a:srgbClr>
                </a:gs>
                <a:gs pos="64000">
                  <a:srgbClr val="FFFFFF">
                    <a:alpha val="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字魂36号-正文宋楷" panose="02010600030101010101" charset="-122"/>
                <a:ea typeface="字魂36号-正文宋楷" panose="02010600030101010101" charset="-122"/>
                <a:cs typeface="+mn-cs"/>
                <a:sym typeface="WenYue GuDianMingChaoTi (Non-Commercial Use)" pitchFamily="50" charset="-122"/>
              </a:endParaRPr>
            </a:p>
          </p:txBody>
        </p:sp>
        <p:sp>
          <p:nvSpPr>
            <p:cNvPr id="6" name="任意多边形 3"/>
            <p:cNvSpPr/>
            <p:nvPr/>
          </p:nvSpPr>
          <p:spPr>
            <a:xfrm>
              <a:off x="12638" y="9131"/>
              <a:ext cx="4037" cy="2110"/>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rgbClr val="72202A">
                    <a:alpha val="53000"/>
                  </a:srgbClr>
                </a:gs>
                <a:gs pos="64000">
                  <a:srgbClr val="FFFFFF">
                    <a:alpha val="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字魂36号-正文宋楷" panose="02010600030101010101" charset="-122"/>
                <a:ea typeface="字魂36号-正文宋楷" panose="02010600030101010101" charset="-122"/>
                <a:cs typeface="+mn-cs"/>
                <a:sym typeface="WenYue GuDianMingChaoTi (Non-Commercial Use)" pitchFamily="50" charset="-122"/>
              </a:endParaRPr>
            </a:p>
          </p:txBody>
        </p:sp>
      </p:grpSp>
      <p:grpSp>
        <p:nvGrpSpPr>
          <p:cNvPr id="11" name="组合 10"/>
          <p:cNvGrpSpPr/>
          <p:nvPr/>
        </p:nvGrpSpPr>
        <p:grpSpPr>
          <a:xfrm>
            <a:off x="125095" y="62230"/>
            <a:ext cx="5553710" cy="516255"/>
            <a:chOff x="197" y="98"/>
            <a:chExt cx="8746" cy="813"/>
          </a:xfrm>
        </p:grpSpPr>
        <p:grpSp>
          <p:nvGrpSpPr>
            <p:cNvPr id="12" name="组合 11"/>
            <p:cNvGrpSpPr/>
            <p:nvPr/>
          </p:nvGrpSpPr>
          <p:grpSpPr>
            <a:xfrm>
              <a:off x="197" y="98"/>
              <a:ext cx="8713" cy="782"/>
              <a:chOff x="8966" y="529"/>
              <a:chExt cx="8713" cy="782"/>
            </a:xfrm>
          </p:grpSpPr>
          <p:sp>
            <p:nvSpPr>
              <p:cNvPr id="13" name="矩形 12"/>
              <p:cNvSpPr/>
              <p:nvPr/>
            </p:nvSpPr>
            <p:spPr>
              <a:xfrm>
                <a:off x="9748" y="630"/>
                <a:ext cx="7931" cy="531"/>
              </a:xfrm>
              <a:prstGeom prst="rect">
                <a:avLst/>
              </a:prstGeom>
              <a:noFill/>
            </p:spPr>
            <p:txBody>
              <a:bodyPr wrap="square">
                <a:spAutoFit/>
                <a:scene3d>
                  <a:camera prst="orthographicFront"/>
                  <a:lightRig rig="threePt" dir="t"/>
                </a:scene3d>
                <a:sp3d contourW="12700"/>
              </a:bodyPr>
              <a:p>
                <a:pPr algn="dist"/>
                <a:r>
                  <a:rPr lang="zh-CN" altLang="en-US" sz="1600" b="1" dirty="0">
                    <a:solidFill>
                      <a:schemeClr val="tx1">
                        <a:lumMod val="65000"/>
                        <a:lumOff val="35000"/>
                      </a:schemeClr>
                    </a:solidFill>
                    <a:latin typeface="微软雅黑 Light" panose="020B0502040204020203" charset="-122"/>
                    <a:ea typeface="微软雅黑 Light" panose="020B0502040204020203" charset="-122"/>
                    <a:cs typeface="+mn-ea"/>
                    <a:sym typeface="+mn-lt"/>
                  </a:rPr>
                  <a:t>长沙市黄敏兰中学历史名师工作室</a:t>
                </a:r>
                <a:endParaRPr lang="zh-CN" altLang="en-US" sz="1600" b="1" dirty="0">
                  <a:solidFill>
                    <a:schemeClr val="tx1">
                      <a:lumMod val="65000"/>
                      <a:lumOff val="35000"/>
                    </a:schemeClr>
                  </a:solidFill>
                  <a:latin typeface="微软雅黑 Light" panose="020B0502040204020203" charset="-122"/>
                  <a:ea typeface="微软雅黑 Light" panose="020B0502040204020203" charset="-122"/>
                  <a:cs typeface="+mn-ea"/>
                  <a:sym typeface="+mn-lt"/>
                </a:endParaRPr>
              </a:p>
            </p:txBody>
          </p:sp>
          <p:pic>
            <p:nvPicPr>
              <p:cNvPr id="14" name="图片 13" descr="工作室LOGO2"/>
              <p:cNvPicPr>
                <a:picLocks noChangeAspect="1"/>
              </p:cNvPicPr>
              <p:nvPr/>
            </p:nvPicPr>
            <p:blipFill>
              <a:blip r:embed="rId1"/>
              <a:stretch>
                <a:fillRect/>
              </a:stretch>
            </p:blipFill>
            <p:spPr>
              <a:xfrm>
                <a:off x="8966" y="529"/>
                <a:ext cx="782" cy="782"/>
              </a:xfrm>
              <a:prstGeom prst="rect">
                <a:avLst/>
              </a:prstGeom>
            </p:spPr>
          </p:pic>
        </p:grpSp>
        <p:cxnSp>
          <p:nvCxnSpPr>
            <p:cNvPr id="15" name="直接连接符 14"/>
            <p:cNvCxnSpPr/>
            <p:nvPr/>
          </p:nvCxnSpPr>
          <p:spPr>
            <a:xfrm flipV="1">
              <a:off x="319" y="909"/>
              <a:ext cx="8625" cy="3"/>
            </a:xfrm>
            <a:prstGeom prst="line">
              <a:avLst/>
            </a:prstGeom>
            <a:ln w="22225">
              <a:solidFill>
                <a:srgbClr val="996633"/>
              </a:solidFill>
            </a:ln>
            <a:effectLst>
              <a:outerShdw blurRad="76200" dist="12700" dir="8100000" sy="-23000" kx="800400" algn="br" rotWithShape="0">
                <a:srgbClr val="996633">
                  <a:alpha val="20000"/>
                </a:srgbClr>
              </a:outerShdw>
            </a:effectLst>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621665" y="597535"/>
            <a:ext cx="8466455" cy="780415"/>
          </a:xfrm>
          <a:prstGeom prst="rect">
            <a:avLst/>
          </a:prstGeom>
          <a:noFill/>
        </p:spPr>
        <p:txBody>
          <a:bodyPr wrap="square" rtlCol="0">
            <a:spAutoFit/>
          </a:bodyPr>
          <a:p>
            <a:pPr lvl="0" algn="l">
              <a:lnSpc>
                <a:spcPct val="160000"/>
              </a:lnSpc>
              <a:buClrTx/>
              <a:buSzTx/>
              <a:buFontTx/>
            </a:pPr>
            <a:r>
              <a:rPr lang="en-US" altLang="zh-CN" sz="2800" dirty="0">
                <a:solidFill>
                  <a:srgbClr val="996633"/>
                </a:solidFill>
                <a:latin typeface="微软雅黑" panose="020B0503020204020204" charset="-122"/>
                <a:ea typeface="微软雅黑" panose="020B0503020204020204" charset="-122"/>
                <a:cs typeface="微软雅黑" panose="020B0503020204020204" charset="-122"/>
                <a:sym typeface="+mn-ea"/>
              </a:rPr>
              <a:t>一、教师的专业素养是落实立德树人的前提</a:t>
            </a:r>
            <a:endParaRPr lang="en-US" altLang="zh-CN" sz="2800" dirty="0">
              <a:solidFill>
                <a:srgbClr val="996633"/>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nvSpPr>
        <p:spPr>
          <a:xfrm>
            <a:off x="650240" y="1467485"/>
            <a:ext cx="6547485" cy="681990"/>
          </a:xfrm>
          <a:prstGeom prst="rect">
            <a:avLst/>
          </a:prstGeom>
          <a:noFill/>
        </p:spPr>
        <p:txBody>
          <a:bodyPr wrap="square" rtlCol="0">
            <a:spAutoFit/>
          </a:bodyPr>
          <a:p>
            <a:pPr lvl="0" algn="l">
              <a:lnSpc>
                <a:spcPct val="160000"/>
              </a:lnSpc>
              <a:buClrTx/>
              <a:buSzTx/>
              <a:buFontTx/>
            </a:pPr>
            <a:r>
              <a:rPr lang="en-US" altLang="zh-CN" sz="2400" dirty="0">
                <a:solidFill>
                  <a:srgbClr val="996633"/>
                </a:solidFill>
                <a:latin typeface="微软雅黑" panose="020B0503020204020204" charset="-122"/>
                <a:ea typeface="微软雅黑" panose="020B0503020204020204" charset="-122"/>
                <a:cs typeface="微软雅黑" panose="020B0503020204020204" charset="-122"/>
                <a:sym typeface="+mn-ea"/>
              </a:rPr>
              <a:t>1.广博的知识打动学生</a:t>
            </a:r>
            <a:endParaRPr lang="en-US" altLang="zh-CN" sz="2400" dirty="0">
              <a:solidFill>
                <a:srgbClr val="996633"/>
              </a:solidFill>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nvSpPr>
        <p:spPr>
          <a:xfrm>
            <a:off x="650240" y="2325370"/>
            <a:ext cx="11035030" cy="3105150"/>
          </a:xfrm>
          <a:prstGeom prst="rect">
            <a:avLst/>
          </a:prstGeom>
          <a:noFill/>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wrap="square" rtlCol="0">
            <a:spAutoFit/>
          </a:bodyPr>
          <a:p>
            <a:pPr>
              <a:lnSpc>
                <a:spcPct val="140000"/>
              </a:lnSpc>
            </a:pPr>
            <a:r>
              <a:rPr lang="en-US" altLang="zh-CN" sz="2800">
                <a:latin typeface="华文楷体" panose="02010600040101010101" charset="-122"/>
                <a:ea typeface="华文楷体" panose="02010600040101010101" charset="-122"/>
              </a:rPr>
              <a:t>        </a:t>
            </a:r>
            <a:r>
              <a:rPr lang="zh-CN" altLang="en-US" sz="2800">
                <a:latin typeface="华文楷体" panose="02010600040101010101" charset="-122"/>
                <a:ea typeface="华文楷体" panose="02010600040101010101" charset="-122"/>
              </a:rPr>
              <a:t>彭老师示教的这一课是新教材中新增加的内容，民族国家这个概念本身也不太好理解，但彭老师从西欧中世纪到专制王权国家再到民族国家，从教民、臣民再到公民，将这个问题抽丝剥茧，层层展开，步步推进，逻辑严谨，对所教授内容驾轻就熟，对整体把握游刃有余，体现出了扎实的专业素养。</a:t>
            </a:r>
            <a:endParaRPr lang="zh-CN" altLang="en-US" sz="2800">
              <a:latin typeface="华文楷体" panose="02010600040101010101" charset="-122"/>
              <a:ea typeface="华文楷体"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ppt_y</p:attrName>
                                        </p:attrNameLst>
                                      </p:cBhvr>
                                      <p:tavLst>
                                        <p:tav tm="0">
                                          <p:val>
                                            <p:strVal val="#ppt_y+#ppt_h*1.125000"/>
                                          </p:val>
                                        </p:tav>
                                        <p:tav tm="100000">
                                          <p:val>
                                            <p:strVal val="#ppt_y"/>
                                          </p:val>
                                        </p:tav>
                                      </p:tavLst>
                                    </p:anim>
                                    <p:animEffect transition="in" filter="wipe(up)">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bldLvl="0" animBg="1"/>
      <p:bldP spid="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8025130" y="5518150"/>
            <a:ext cx="4084955" cy="1619885"/>
            <a:chOff x="12638" y="8690"/>
            <a:chExt cx="6433" cy="2551"/>
          </a:xfrm>
        </p:grpSpPr>
        <p:sp>
          <p:nvSpPr>
            <p:cNvPr id="5" name="任意多边形 3"/>
            <p:cNvSpPr/>
            <p:nvPr/>
          </p:nvSpPr>
          <p:spPr>
            <a:xfrm>
              <a:off x="15035" y="8690"/>
              <a:ext cx="4037" cy="2110"/>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rgbClr val="72202A">
                    <a:alpha val="53000"/>
                  </a:srgbClr>
                </a:gs>
                <a:gs pos="64000">
                  <a:srgbClr val="FFFFFF">
                    <a:alpha val="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字魂36号-正文宋楷" panose="02010600030101010101" charset="-122"/>
                <a:ea typeface="字魂36号-正文宋楷" panose="02010600030101010101" charset="-122"/>
                <a:cs typeface="+mn-cs"/>
                <a:sym typeface="WenYue GuDianMingChaoTi (Non-Commercial Use)" pitchFamily="50" charset="-122"/>
              </a:endParaRPr>
            </a:p>
          </p:txBody>
        </p:sp>
        <p:sp>
          <p:nvSpPr>
            <p:cNvPr id="6" name="任意多边形 3"/>
            <p:cNvSpPr/>
            <p:nvPr/>
          </p:nvSpPr>
          <p:spPr>
            <a:xfrm>
              <a:off x="12638" y="9131"/>
              <a:ext cx="4037" cy="2110"/>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rgbClr val="72202A">
                    <a:alpha val="53000"/>
                  </a:srgbClr>
                </a:gs>
                <a:gs pos="64000">
                  <a:srgbClr val="FFFFFF">
                    <a:alpha val="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字魂36号-正文宋楷" panose="02010600030101010101" charset="-122"/>
                <a:ea typeface="字魂36号-正文宋楷" panose="02010600030101010101" charset="-122"/>
                <a:cs typeface="+mn-cs"/>
                <a:sym typeface="WenYue GuDianMingChaoTi (Non-Commercial Use)" pitchFamily="50" charset="-122"/>
              </a:endParaRPr>
            </a:p>
          </p:txBody>
        </p:sp>
      </p:grpSp>
      <p:grpSp>
        <p:nvGrpSpPr>
          <p:cNvPr id="11" name="组合 10"/>
          <p:cNvGrpSpPr/>
          <p:nvPr/>
        </p:nvGrpSpPr>
        <p:grpSpPr>
          <a:xfrm>
            <a:off x="125095" y="62230"/>
            <a:ext cx="5553710" cy="516255"/>
            <a:chOff x="197" y="98"/>
            <a:chExt cx="8746" cy="813"/>
          </a:xfrm>
        </p:grpSpPr>
        <p:grpSp>
          <p:nvGrpSpPr>
            <p:cNvPr id="12" name="组合 11"/>
            <p:cNvGrpSpPr/>
            <p:nvPr/>
          </p:nvGrpSpPr>
          <p:grpSpPr>
            <a:xfrm>
              <a:off x="197" y="98"/>
              <a:ext cx="8713" cy="782"/>
              <a:chOff x="8966" y="529"/>
              <a:chExt cx="8713" cy="782"/>
            </a:xfrm>
          </p:grpSpPr>
          <p:sp>
            <p:nvSpPr>
              <p:cNvPr id="13" name="矩形 12"/>
              <p:cNvSpPr/>
              <p:nvPr/>
            </p:nvSpPr>
            <p:spPr>
              <a:xfrm>
                <a:off x="9748" y="630"/>
                <a:ext cx="7931" cy="531"/>
              </a:xfrm>
              <a:prstGeom prst="rect">
                <a:avLst/>
              </a:prstGeom>
              <a:noFill/>
            </p:spPr>
            <p:txBody>
              <a:bodyPr wrap="square">
                <a:spAutoFit/>
                <a:scene3d>
                  <a:camera prst="orthographicFront"/>
                  <a:lightRig rig="threePt" dir="t"/>
                </a:scene3d>
                <a:sp3d contourW="12700"/>
              </a:bodyPr>
              <a:p>
                <a:pPr algn="dist"/>
                <a:r>
                  <a:rPr lang="zh-CN" altLang="en-US" sz="1600" b="1" dirty="0">
                    <a:solidFill>
                      <a:schemeClr val="tx1">
                        <a:lumMod val="65000"/>
                        <a:lumOff val="35000"/>
                      </a:schemeClr>
                    </a:solidFill>
                    <a:latin typeface="微软雅黑 Light" panose="020B0502040204020203" charset="-122"/>
                    <a:ea typeface="微软雅黑 Light" panose="020B0502040204020203" charset="-122"/>
                    <a:cs typeface="+mn-ea"/>
                    <a:sym typeface="+mn-lt"/>
                  </a:rPr>
                  <a:t>长沙市黄敏兰中学历史名师工作室</a:t>
                </a:r>
                <a:endParaRPr lang="zh-CN" altLang="en-US" sz="1600" b="1" dirty="0">
                  <a:solidFill>
                    <a:schemeClr val="tx1">
                      <a:lumMod val="65000"/>
                      <a:lumOff val="35000"/>
                    </a:schemeClr>
                  </a:solidFill>
                  <a:latin typeface="微软雅黑 Light" panose="020B0502040204020203" charset="-122"/>
                  <a:ea typeface="微软雅黑 Light" panose="020B0502040204020203" charset="-122"/>
                  <a:cs typeface="+mn-ea"/>
                  <a:sym typeface="+mn-lt"/>
                </a:endParaRPr>
              </a:p>
            </p:txBody>
          </p:sp>
          <p:pic>
            <p:nvPicPr>
              <p:cNvPr id="14" name="图片 13" descr="工作室LOGO2"/>
              <p:cNvPicPr>
                <a:picLocks noChangeAspect="1"/>
              </p:cNvPicPr>
              <p:nvPr/>
            </p:nvPicPr>
            <p:blipFill>
              <a:blip r:embed="rId1"/>
              <a:stretch>
                <a:fillRect/>
              </a:stretch>
            </p:blipFill>
            <p:spPr>
              <a:xfrm>
                <a:off x="8966" y="529"/>
                <a:ext cx="782" cy="782"/>
              </a:xfrm>
              <a:prstGeom prst="rect">
                <a:avLst/>
              </a:prstGeom>
            </p:spPr>
          </p:pic>
        </p:grpSp>
        <p:cxnSp>
          <p:nvCxnSpPr>
            <p:cNvPr id="15" name="直接连接符 14"/>
            <p:cNvCxnSpPr/>
            <p:nvPr/>
          </p:nvCxnSpPr>
          <p:spPr>
            <a:xfrm flipV="1">
              <a:off x="319" y="909"/>
              <a:ext cx="8625" cy="3"/>
            </a:xfrm>
            <a:prstGeom prst="line">
              <a:avLst/>
            </a:prstGeom>
            <a:ln w="22225">
              <a:solidFill>
                <a:srgbClr val="996633"/>
              </a:solidFill>
            </a:ln>
            <a:effectLst>
              <a:outerShdw blurRad="76200" dist="12700" dir="8100000" sy="-23000" kx="800400" algn="br" rotWithShape="0">
                <a:srgbClr val="996633">
                  <a:alpha val="20000"/>
                </a:srgbClr>
              </a:outerShdw>
            </a:effectLst>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621665" y="597535"/>
            <a:ext cx="8466455" cy="780415"/>
          </a:xfrm>
          <a:prstGeom prst="rect">
            <a:avLst/>
          </a:prstGeom>
          <a:noFill/>
        </p:spPr>
        <p:txBody>
          <a:bodyPr wrap="square" rtlCol="0">
            <a:spAutoFit/>
          </a:bodyPr>
          <a:p>
            <a:pPr lvl="0" algn="l">
              <a:lnSpc>
                <a:spcPct val="160000"/>
              </a:lnSpc>
              <a:buClrTx/>
              <a:buSzTx/>
              <a:buFontTx/>
            </a:pPr>
            <a:r>
              <a:rPr lang="en-US" altLang="zh-CN" sz="2800" dirty="0">
                <a:solidFill>
                  <a:srgbClr val="996633"/>
                </a:solidFill>
                <a:latin typeface="微软雅黑" panose="020B0503020204020204" charset="-122"/>
                <a:ea typeface="微软雅黑" panose="020B0503020204020204" charset="-122"/>
                <a:cs typeface="微软雅黑" panose="020B0503020204020204" charset="-122"/>
                <a:sym typeface="+mn-ea"/>
              </a:rPr>
              <a:t>一、教师的专业素养是落实立德树人的前提</a:t>
            </a:r>
            <a:endParaRPr lang="en-US" altLang="zh-CN" sz="2800" dirty="0">
              <a:solidFill>
                <a:srgbClr val="996633"/>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nvSpPr>
        <p:spPr>
          <a:xfrm>
            <a:off x="650240" y="1467485"/>
            <a:ext cx="6547485" cy="681990"/>
          </a:xfrm>
          <a:prstGeom prst="rect">
            <a:avLst/>
          </a:prstGeom>
          <a:noFill/>
        </p:spPr>
        <p:txBody>
          <a:bodyPr wrap="square" rtlCol="0">
            <a:spAutoFit/>
          </a:bodyPr>
          <a:p>
            <a:pPr lvl="0" algn="l">
              <a:lnSpc>
                <a:spcPct val="160000"/>
              </a:lnSpc>
              <a:buClrTx/>
              <a:buSzTx/>
              <a:buFontTx/>
            </a:pPr>
            <a:r>
              <a:rPr lang="en-US" altLang="zh-CN" sz="2400" dirty="0">
                <a:solidFill>
                  <a:srgbClr val="996633"/>
                </a:solidFill>
                <a:latin typeface="微软雅黑" panose="020B0503020204020204" charset="-122"/>
                <a:ea typeface="微软雅黑" panose="020B0503020204020204" charset="-122"/>
                <a:cs typeface="微软雅黑" panose="020B0503020204020204" charset="-122"/>
                <a:sym typeface="+mn-ea"/>
              </a:rPr>
              <a:t>2.生动的语言吸引学生</a:t>
            </a:r>
            <a:endParaRPr lang="en-US" altLang="zh-CN" sz="2400" dirty="0">
              <a:solidFill>
                <a:srgbClr val="996633"/>
              </a:solidFill>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nvSpPr>
        <p:spPr>
          <a:xfrm>
            <a:off x="621030" y="2325370"/>
            <a:ext cx="11035030" cy="370903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wrap="square" rtlCol="0">
            <a:spAutoFit/>
          </a:bodyPr>
          <a:p>
            <a:pPr>
              <a:lnSpc>
                <a:spcPct val="120000"/>
              </a:lnSpc>
            </a:pPr>
            <a:r>
              <a:rPr lang="en-US" altLang="zh-CN" sz="2800">
                <a:latin typeface="华文楷体" panose="02010600040101010101" charset="-122"/>
                <a:ea typeface="华文楷体" panose="02010600040101010101" charset="-122"/>
              </a:rPr>
              <a:t>        </a:t>
            </a:r>
            <a:r>
              <a:rPr lang="zh-CN" altLang="en-US" sz="2800">
                <a:latin typeface="华文楷体" panose="02010600040101010101" charset="-122"/>
                <a:ea typeface="华文楷体" panose="02010600040101010101" charset="-122"/>
              </a:rPr>
              <a:t>这一点彭老师和张老师做得都非常好，尤其是张老师，语言亲切和蔼，表达精准，感情充沛，并且是情到浓时的一种自然的流露；张老师的语言功底还表现在对课堂非预设答案的一种有效的引导和衔接上，如学生在回答这个问题时：两个决策，不同的目的地。比较广东和井冈山，有何相似性，又各自有何优劣？给出了井冈山都是土匪绿林之类的答案，老师很好的用自己的专业语言进行了引导和解释，浑然天成。</a:t>
            </a:r>
            <a:endParaRPr lang="zh-CN" altLang="en-US" sz="2800">
              <a:latin typeface="华文楷体" panose="02010600040101010101" charset="-122"/>
              <a:ea typeface="华文楷体"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ppt_y</p:attrName>
                                        </p:attrNameLst>
                                      </p:cBhvr>
                                      <p:tavLst>
                                        <p:tav tm="0">
                                          <p:val>
                                            <p:strVal val="#ppt_y+#ppt_h*1.125000"/>
                                          </p:val>
                                        </p:tav>
                                        <p:tav tm="100000">
                                          <p:val>
                                            <p:strVal val="#ppt_y"/>
                                          </p:val>
                                        </p:tav>
                                      </p:tavLst>
                                    </p:anim>
                                    <p:animEffect transition="in" filter="wipe(up)">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bldLvl="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8025130" y="5518150"/>
            <a:ext cx="4084955" cy="1619885"/>
            <a:chOff x="12638" y="8690"/>
            <a:chExt cx="6433" cy="2551"/>
          </a:xfrm>
        </p:grpSpPr>
        <p:sp>
          <p:nvSpPr>
            <p:cNvPr id="5" name="任意多边形 3"/>
            <p:cNvSpPr/>
            <p:nvPr/>
          </p:nvSpPr>
          <p:spPr>
            <a:xfrm>
              <a:off x="15035" y="8690"/>
              <a:ext cx="4037" cy="2110"/>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rgbClr val="72202A">
                    <a:alpha val="53000"/>
                  </a:srgbClr>
                </a:gs>
                <a:gs pos="64000">
                  <a:srgbClr val="FFFFFF">
                    <a:alpha val="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字魂36号-正文宋楷" panose="02010600030101010101" charset="-122"/>
                <a:ea typeface="字魂36号-正文宋楷" panose="02010600030101010101" charset="-122"/>
                <a:cs typeface="+mn-cs"/>
                <a:sym typeface="WenYue GuDianMingChaoTi (Non-Commercial Use)" pitchFamily="50" charset="-122"/>
              </a:endParaRPr>
            </a:p>
          </p:txBody>
        </p:sp>
        <p:sp>
          <p:nvSpPr>
            <p:cNvPr id="6" name="任意多边形 3"/>
            <p:cNvSpPr/>
            <p:nvPr/>
          </p:nvSpPr>
          <p:spPr>
            <a:xfrm>
              <a:off x="12638" y="9131"/>
              <a:ext cx="4037" cy="2110"/>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rgbClr val="72202A">
                    <a:alpha val="53000"/>
                  </a:srgbClr>
                </a:gs>
                <a:gs pos="64000">
                  <a:srgbClr val="FFFFFF">
                    <a:alpha val="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字魂36号-正文宋楷" panose="02010600030101010101" charset="-122"/>
                <a:ea typeface="字魂36号-正文宋楷" panose="02010600030101010101" charset="-122"/>
                <a:cs typeface="+mn-cs"/>
                <a:sym typeface="WenYue GuDianMingChaoTi (Non-Commercial Use)" pitchFamily="50" charset="-122"/>
              </a:endParaRPr>
            </a:p>
          </p:txBody>
        </p:sp>
      </p:grpSp>
      <p:grpSp>
        <p:nvGrpSpPr>
          <p:cNvPr id="11" name="组合 10"/>
          <p:cNvGrpSpPr/>
          <p:nvPr/>
        </p:nvGrpSpPr>
        <p:grpSpPr>
          <a:xfrm>
            <a:off x="125095" y="62230"/>
            <a:ext cx="5553710" cy="516255"/>
            <a:chOff x="197" y="98"/>
            <a:chExt cx="8746" cy="813"/>
          </a:xfrm>
        </p:grpSpPr>
        <p:grpSp>
          <p:nvGrpSpPr>
            <p:cNvPr id="12" name="组合 11"/>
            <p:cNvGrpSpPr/>
            <p:nvPr/>
          </p:nvGrpSpPr>
          <p:grpSpPr>
            <a:xfrm>
              <a:off x="197" y="98"/>
              <a:ext cx="8713" cy="782"/>
              <a:chOff x="8966" y="529"/>
              <a:chExt cx="8713" cy="782"/>
            </a:xfrm>
          </p:grpSpPr>
          <p:sp>
            <p:nvSpPr>
              <p:cNvPr id="13" name="矩形 12"/>
              <p:cNvSpPr/>
              <p:nvPr/>
            </p:nvSpPr>
            <p:spPr>
              <a:xfrm>
                <a:off x="9748" y="630"/>
                <a:ext cx="7931" cy="531"/>
              </a:xfrm>
              <a:prstGeom prst="rect">
                <a:avLst/>
              </a:prstGeom>
              <a:noFill/>
            </p:spPr>
            <p:txBody>
              <a:bodyPr wrap="square">
                <a:spAutoFit/>
                <a:scene3d>
                  <a:camera prst="orthographicFront"/>
                  <a:lightRig rig="threePt" dir="t"/>
                </a:scene3d>
                <a:sp3d contourW="12700"/>
              </a:bodyPr>
              <a:p>
                <a:pPr algn="dist"/>
                <a:r>
                  <a:rPr lang="zh-CN" altLang="en-US" sz="1600" b="1" dirty="0">
                    <a:solidFill>
                      <a:schemeClr val="tx1">
                        <a:lumMod val="65000"/>
                        <a:lumOff val="35000"/>
                      </a:schemeClr>
                    </a:solidFill>
                    <a:latin typeface="微软雅黑 Light" panose="020B0502040204020203" charset="-122"/>
                    <a:ea typeface="微软雅黑 Light" panose="020B0502040204020203" charset="-122"/>
                    <a:cs typeface="+mn-ea"/>
                    <a:sym typeface="+mn-lt"/>
                  </a:rPr>
                  <a:t>长沙市黄敏兰中学历史名师工作室</a:t>
                </a:r>
                <a:endParaRPr lang="zh-CN" altLang="en-US" sz="1600" b="1" dirty="0">
                  <a:solidFill>
                    <a:schemeClr val="tx1">
                      <a:lumMod val="65000"/>
                      <a:lumOff val="35000"/>
                    </a:schemeClr>
                  </a:solidFill>
                  <a:latin typeface="微软雅黑 Light" panose="020B0502040204020203" charset="-122"/>
                  <a:ea typeface="微软雅黑 Light" panose="020B0502040204020203" charset="-122"/>
                  <a:cs typeface="+mn-ea"/>
                  <a:sym typeface="+mn-lt"/>
                </a:endParaRPr>
              </a:p>
            </p:txBody>
          </p:sp>
          <p:pic>
            <p:nvPicPr>
              <p:cNvPr id="14" name="图片 13" descr="工作室LOGO2"/>
              <p:cNvPicPr>
                <a:picLocks noChangeAspect="1"/>
              </p:cNvPicPr>
              <p:nvPr/>
            </p:nvPicPr>
            <p:blipFill>
              <a:blip r:embed="rId1"/>
              <a:stretch>
                <a:fillRect/>
              </a:stretch>
            </p:blipFill>
            <p:spPr>
              <a:xfrm>
                <a:off x="8966" y="529"/>
                <a:ext cx="782" cy="782"/>
              </a:xfrm>
              <a:prstGeom prst="rect">
                <a:avLst/>
              </a:prstGeom>
            </p:spPr>
          </p:pic>
        </p:grpSp>
        <p:cxnSp>
          <p:nvCxnSpPr>
            <p:cNvPr id="15" name="直接连接符 14"/>
            <p:cNvCxnSpPr/>
            <p:nvPr/>
          </p:nvCxnSpPr>
          <p:spPr>
            <a:xfrm flipV="1">
              <a:off x="319" y="909"/>
              <a:ext cx="8625" cy="3"/>
            </a:xfrm>
            <a:prstGeom prst="line">
              <a:avLst/>
            </a:prstGeom>
            <a:ln w="22225">
              <a:solidFill>
                <a:srgbClr val="996633"/>
              </a:solidFill>
            </a:ln>
            <a:effectLst>
              <a:outerShdw blurRad="76200" dist="12700" dir="8100000" sy="-23000" kx="800400" algn="br" rotWithShape="0">
                <a:srgbClr val="996633">
                  <a:alpha val="20000"/>
                </a:srgbClr>
              </a:outerShdw>
            </a:effectLst>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621665" y="597535"/>
            <a:ext cx="8466455" cy="780415"/>
          </a:xfrm>
          <a:prstGeom prst="rect">
            <a:avLst/>
          </a:prstGeom>
          <a:noFill/>
        </p:spPr>
        <p:txBody>
          <a:bodyPr wrap="square" rtlCol="0">
            <a:spAutoFit/>
          </a:bodyPr>
          <a:p>
            <a:pPr lvl="0" algn="l">
              <a:lnSpc>
                <a:spcPct val="160000"/>
              </a:lnSpc>
              <a:buClrTx/>
              <a:buSzTx/>
              <a:buFontTx/>
            </a:pPr>
            <a:r>
              <a:rPr lang="en-US" altLang="zh-CN" sz="2800" dirty="0">
                <a:solidFill>
                  <a:srgbClr val="996633"/>
                </a:solidFill>
                <a:latin typeface="微软雅黑" panose="020B0503020204020204" charset="-122"/>
                <a:ea typeface="微软雅黑" panose="020B0503020204020204" charset="-122"/>
                <a:cs typeface="微软雅黑" panose="020B0503020204020204" charset="-122"/>
                <a:sym typeface="+mn-ea"/>
              </a:rPr>
              <a:t>一、教师的专业素养是落实立德树人的前提</a:t>
            </a:r>
            <a:endParaRPr lang="en-US" altLang="zh-CN" sz="2800" dirty="0">
              <a:solidFill>
                <a:srgbClr val="996633"/>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nvSpPr>
        <p:spPr>
          <a:xfrm>
            <a:off x="650240" y="1467485"/>
            <a:ext cx="6547485" cy="681990"/>
          </a:xfrm>
          <a:prstGeom prst="rect">
            <a:avLst/>
          </a:prstGeom>
          <a:noFill/>
        </p:spPr>
        <p:txBody>
          <a:bodyPr wrap="square" rtlCol="0">
            <a:spAutoFit/>
          </a:bodyPr>
          <a:p>
            <a:pPr lvl="0" algn="l">
              <a:lnSpc>
                <a:spcPct val="160000"/>
              </a:lnSpc>
              <a:buClrTx/>
              <a:buSzTx/>
              <a:buFontTx/>
            </a:pPr>
            <a:r>
              <a:rPr lang="en-US" altLang="zh-CN" sz="2400" dirty="0">
                <a:solidFill>
                  <a:srgbClr val="996633"/>
                </a:solidFill>
                <a:latin typeface="微软雅黑" panose="020B0503020204020204" charset="-122"/>
                <a:ea typeface="微软雅黑" panose="020B0503020204020204" charset="-122"/>
                <a:cs typeface="微软雅黑" panose="020B0503020204020204" charset="-122"/>
                <a:sym typeface="+mn-ea"/>
              </a:rPr>
              <a:t>3.丰富的智慧启迪学生</a:t>
            </a:r>
            <a:endParaRPr lang="en-US" altLang="zh-CN" sz="2400" dirty="0">
              <a:solidFill>
                <a:srgbClr val="996633"/>
              </a:solidFill>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nvSpPr>
        <p:spPr>
          <a:xfrm>
            <a:off x="518160" y="2345690"/>
            <a:ext cx="11035030" cy="3105150"/>
          </a:xfrm>
          <a:prstGeom prst="rect">
            <a:avLst/>
          </a:prstGeom>
          <a:noFill/>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wrap="square" rtlCol="0">
            <a:spAutoFit/>
          </a:bodyPr>
          <a:p>
            <a:pPr>
              <a:lnSpc>
                <a:spcPct val="140000"/>
              </a:lnSpc>
            </a:pPr>
            <a:r>
              <a:rPr lang="en-US" altLang="zh-CN" sz="2800">
                <a:latin typeface="华文楷体" panose="02010600040101010101" charset="-122"/>
                <a:ea typeface="华文楷体" panose="02010600040101010101" charset="-122"/>
              </a:rPr>
              <a:t>        </a:t>
            </a:r>
            <a:r>
              <a:rPr lang="zh-CN" altLang="en-US" sz="2800">
                <a:latin typeface="华文楷体" panose="02010600040101010101" charset="-122"/>
                <a:ea typeface="华文楷体" panose="02010600040101010101" charset="-122"/>
              </a:rPr>
              <a:t>彭老师从“我们是谁”这个问题出发，又以“我们是谁：我们应该追求一个什么样的世界秩序？中国的外交思想能够为国家法注入怎样的活力？”作为结尾，首尾呼应，启人深思。张老师以“长征精神”作为落脚点，既深刻贯彻了史料实证的学科素养意识，又激发学生思想情感的碰撞，真正体现了历史学科“育人”的功能。</a:t>
            </a:r>
            <a:endParaRPr lang="zh-CN" altLang="en-US" sz="2800">
              <a:latin typeface="华文楷体" panose="02010600040101010101" charset="-122"/>
              <a:ea typeface="华文楷体"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ppt_y</p:attrName>
                                        </p:attrNameLst>
                                      </p:cBhvr>
                                      <p:tavLst>
                                        <p:tav tm="0">
                                          <p:val>
                                            <p:strVal val="#ppt_y+#ppt_h*1.125000"/>
                                          </p:val>
                                        </p:tav>
                                        <p:tav tm="100000">
                                          <p:val>
                                            <p:strVal val="#ppt_y"/>
                                          </p:val>
                                        </p:tav>
                                      </p:tavLst>
                                    </p:anim>
                                    <p:animEffect transition="in" filter="wipe(up)">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bldLvl="0" animBg="1"/>
      <p:bldP spid="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8025130" y="5518150"/>
            <a:ext cx="4084955" cy="1619885"/>
            <a:chOff x="12638" y="8690"/>
            <a:chExt cx="6433" cy="2551"/>
          </a:xfrm>
        </p:grpSpPr>
        <p:sp>
          <p:nvSpPr>
            <p:cNvPr id="5" name="任意多边形 3"/>
            <p:cNvSpPr/>
            <p:nvPr/>
          </p:nvSpPr>
          <p:spPr>
            <a:xfrm>
              <a:off x="15035" y="8690"/>
              <a:ext cx="4037" cy="2110"/>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rgbClr val="72202A">
                    <a:alpha val="53000"/>
                  </a:srgbClr>
                </a:gs>
                <a:gs pos="64000">
                  <a:srgbClr val="FFFFFF">
                    <a:alpha val="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字魂36号-正文宋楷" panose="02010600030101010101" charset="-122"/>
                <a:ea typeface="字魂36号-正文宋楷" panose="02010600030101010101" charset="-122"/>
                <a:cs typeface="+mn-cs"/>
                <a:sym typeface="WenYue GuDianMingChaoTi (Non-Commercial Use)" pitchFamily="50" charset="-122"/>
              </a:endParaRPr>
            </a:p>
          </p:txBody>
        </p:sp>
        <p:sp>
          <p:nvSpPr>
            <p:cNvPr id="6" name="任意多边形 3"/>
            <p:cNvSpPr/>
            <p:nvPr/>
          </p:nvSpPr>
          <p:spPr>
            <a:xfrm>
              <a:off x="12638" y="9131"/>
              <a:ext cx="4037" cy="2110"/>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rgbClr val="72202A">
                    <a:alpha val="53000"/>
                  </a:srgbClr>
                </a:gs>
                <a:gs pos="64000">
                  <a:srgbClr val="FFFFFF">
                    <a:alpha val="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字魂36号-正文宋楷" panose="02010600030101010101" charset="-122"/>
                <a:ea typeface="字魂36号-正文宋楷" panose="02010600030101010101" charset="-122"/>
                <a:cs typeface="+mn-cs"/>
                <a:sym typeface="WenYue GuDianMingChaoTi (Non-Commercial Use)" pitchFamily="50" charset="-122"/>
              </a:endParaRPr>
            </a:p>
          </p:txBody>
        </p:sp>
      </p:grpSp>
      <p:grpSp>
        <p:nvGrpSpPr>
          <p:cNvPr id="11" name="组合 10"/>
          <p:cNvGrpSpPr/>
          <p:nvPr/>
        </p:nvGrpSpPr>
        <p:grpSpPr>
          <a:xfrm>
            <a:off x="125095" y="62230"/>
            <a:ext cx="5553710" cy="516255"/>
            <a:chOff x="197" y="98"/>
            <a:chExt cx="8746" cy="813"/>
          </a:xfrm>
        </p:grpSpPr>
        <p:grpSp>
          <p:nvGrpSpPr>
            <p:cNvPr id="12" name="组合 11"/>
            <p:cNvGrpSpPr/>
            <p:nvPr/>
          </p:nvGrpSpPr>
          <p:grpSpPr>
            <a:xfrm>
              <a:off x="197" y="98"/>
              <a:ext cx="8713" cy="782"/>
              <a:chOff x="8966" y="529"/>
              <a:chExt cx="8713" cy="782"/>
            </a:xfrm>
          </p:grpSpPr>
          <p:sp>
            <p:nvSpPr>
              <p:cNvPr id="13" name="矩形 12"/>
              <p:cNvSpPr/>
              <p:nvPr/>
            </p:nvSpPr>
            <p:spPr>
              <a:xfrm>
                <a:off x="9748" y="630"/>
                <a:ext cx="7931" cy="531"/>
              </a:xfrm>
              <a:prstGeom prst="rect">
                <a:avLst/>
              </a:prstGeom>
              <a:noFill/>
            </p:spPr>
            <p:txBody>
              <a:bodyPr wrap="square">
                <a:spAutoFit/>
                <a:scene3d>
                  <a:camera prst="orthographicFront"/>
                  <a:lightRig rig="threePt" dir="t"/>
                </a:scene3d>
                <a:sp3d contourW="12700"/>
              </a:bodyPr>
              <a:p>
                <a:pPr algn="dist"/>
                <a:r>
                  <a:rPr lang="zh-CN" altLang="en-US" sz="1600" b="1" dirty="0">
                    <a:solidFill>
                      <a:schemeClr val="tx1">
                        <a:lumMod val="65000"/>
                        <a:lumOff val="35000"/>
                      </a:schemeClr>
                    </a:solidFill>
                    <a:latin typeface="微软雅黑 Light" panose="020B0502040204020203" charset="-122"/>
                    <a:ea typeface="微软雅黑 Light" panose="020B0502040204020203" charset="-122"/>
                    <a:cs typeface="+mn-ea"/>
                    <a:sym typeface="+mn-lt"/>
                  </a:rPr>
                  <a:t>长沙市黄敏兰中学历史名师工作室</a:t>
                </a:r>
                <a:endParaRPr lang="zh-CN" altLang="en-US" sz="1600" b="1" dirty="0">
                  <a:solidFill>
                    <a:schemeClr val="tx1">
                      <a:lumMod val="65000"/>
                      <a:lumOff val="35000"/>
                    </a:schemeClr>
                  </a:solidFill>
                  <a:latin typeface="微软雅黑 Light" panose="020B0502040204020203" charset="-122"/>
                  <a:ea typeface="微软雅黑 Light" panose="020B0502040204020203" charset="-122"/>
                  <a:cs typeface="+mn-ea"/>
                  <a:sym typeface="+mn-lt"/>
                </a:endParaRPr>
              </a:p>
            </p:txBody>
          </p:sp>
          <p:pic>
            <p:nvPicPr>
              <p:cNvPr id="14" name="图片 13" descr="工作室LOGO2"/>
              <p:cNvPicPr>
                <a:picLocks noChangeAspect="1"/>
              </p:cNvPicPr>
              <p:nvPr/>
            </p:nvPicPr>
            <p:blipFill>
              <a:blip r:embed="rId1"/>
              <a:stretch>
                <a:fillRect/>
              </a:stretch>
            </p:blipFill>
            <p:spPr>
              <a:xfrm>
                <a:off x="8966" y="529"/>
                <a:ext cx="782" cy="782"/>
              </a:xfrm>
              <a:prstGeom prst="rect">
                <a:avLst/>
              </a:prstGeom>
            </p:spPr>
          </p:pic>
        </p:grpSp>
        <p:cxnSp>
          <p:nvCxnSpPr>
            <p:cNvPr id="15" name="直接连接符 14"/>
            <p:cNvCxnSpPr/>
            <p:nvPr/>
          </p:nvCxnSpPr>
          <p:spPr>
            <a:xfrm flipV="1">
              <a:off x="319" y="909"/>
              <a:ext cx="8625" cy="3"/>
            </a:xfrm>
            <a:prstGeom prst="line">
              <a:avLst/>
            </a:prstGeom>
            <a:ln w="22225">
              <a:solidFill>
                <a:srgbClr val="996633"/>
              </a:solidFill>
            </a:ln>
            <a:effectLst>
              <a:outerShdw blurRad="76200" dist="12700" dir="8100000" sy="-23000" kx="800400" algn="br" rotWithShape="0">
                <a:srgbClr val="996633">
                  <a:alpha val="20000"/>
                </a:srgbClr>
              </a:outerShdw>
            </a:effectLst>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621665" y="597535"/>
            <a:ext cx="8466455" cy="780415"/>
          </a:xfrm>
          <a:prstGeom prst="rect">
            <a:avLst/>
          </a:prstGeom>
          <a:noFill/>
        </p:spPr>
        <p:txBody>
          <a:bodyPr wrap="square" rtlCol="0">
            <a:spAutoFit/>
          </a:bodyPr>
          <a:p>
            <a:pPr lvl="0" algn="l">
              <a:lnSpc>
                <a:spcPct val="160000"/>
              </a:lnSpc>
              <a:buClrTx/>
              <a:buSzTx/>
              <a:buFontTx/>
            </a:pPr>
            <a:r>
              <a:rPr lang="en-US" altLang="zh-CN" sz="2800" dirty="0">
                <a:solidFill>
                  <a:srgbClr val="996633"/>
                </a:solidFill>
                <a:latin typeface="微软雅黑" panose="020B0503020204020204" charset="-122"/>
                <a:ea typeface="微软雅黑" panose="020B0503020204020204" charset="-122"/>
                <a:cs typeface="微软雅黑" panose="020B0503020204020204" charset="-122"/>
                <a:sym typeface="+mn-ea"/>
              </a:rPr>
              <a:t>二、巧妙的教学设计是践行立德树人的基础</a:t>
            </a:r>
            <a:endParaRPr lang="en-US" altLang="zh-CN" sz="2800" dirty="0">
              <a:solidFill>
                <a:srgbClr val="996633"/>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nvSpPr>
        <p:spPr>
          <a:xfrm>
            <a:off x="650240" y="1467485"/>
            <a:ext cx="6547485" cy="681990"/>
          </a:xfrm>
          <a:prstGeom prst="rect">
            <a:avLst/>
          </a:prstGeom>
          <a:noFill/>
        </p:spPr>
        <p:txBody>
          <a:bodyPr wrap="square" rtlCol="0">
            <a:spAutoFit/>
          </a:bodyPr>
          <a:p>
            <a:pPr lvl="0" algn="l">
              <a:lnSpc>
                <a:spcPct val="160000"/>
              </a:lnSpc>
              <a:buClrTx/>
              <a:buSzTx/>
              <a:buFontTx/>
            </a:pPr>
            <a:r>
              <a:rPr lang="en-US" altLang="zh-CN" sz="2400" dirty="0">
                <a:solidFill>
                  <a:srgbClr val="996633"/>
                </a:solidFill>
                <a:latin typeface="微软雅黑" panose="020B0503020204020204" charset="-122"/>
                <a:ea typeface="微软雅黑" panose="020B0503020204020204" charset="-122"/>
                <a:cs typeface="微软雅黑" panose="020B0503020204020204" charset="-122"/>
                <a:sym typeface="+mn-ea"/>
              </a:rPr>
              <a:t>1.有效整合课程内容，确定立德树人的载体</a:t>
            </a:r>
            <a:endParaRPr lang="en-US" altLang="zh-CN" sz="2400" dirty="0">
              <a:solidFill>
                <a:srgbClr val="996633"/>
              </a:solidFill>
              <a:latin typeface="微软雅黑" panose="020B0503020204020204" charset="-122"/>
              <a:ea typeface="微软雅黑" panose="020B0503020204020204" charset="-122"/>
              <a:cs typeface="微软雅黑" panose="020B0503020204020204" charset="-122"/>
              <a:sym typeface="+mn-ea"/>
            </a:endParaRPr>
          </a:p>
        </p:txBody>
      </p:sp>
      <p:pic>
        <p:nvPicPr>
          <p:cNvPr id="3" name="图片"/>
          <p:cNvPicPr>
            <a:picLocks noChangeAspect="1"/>
          </p:cNvPicPr>
          <p:nvPr/>
        </p:nvPicPr>
        <p:blipFill>
          <a:blip r:embed="rId2"/>
          <a:stretch>
            <a:fillRect/>
          </a:stretch>
        </p:blipFill>
        <p:spPr>
          <a:xfrm>
            <a:off x="2037080" y="2149475"/>
            <a:ext cx="7778750" cy="43764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tags/tag1.xml><?xml version="1.0" encoding="utf-8"?>
<p:tagLst xmlns:p="http://schemas.openxmlformats.org/presentationml/2006/main">
  <p:tag name="KSO_WM_UNIT_TABLE_BEAUTIFY" val="smartTable{aab7c454-2c4c-4678-a058-aebd0cc80ba1}"/>
  <p:tag name="TABLE_RECT" val="83.875*53.5*792.25*373.05"/>
  <p:tag name="TABLE_EMPHASIZE_COLOR" val="16736824"/>
  <p:tag name="TABLE_ONEKEY_SKIN_IDX" val="0"/>
  <p:tag name="TABLE_SKINIDX" val="2"/>
  <p:tag name="TABLE_COLORIDX" val="3"/>
  <p:tag name="TABLE_COLOR_RGB" val="0x000000*0xFFFFFF*0x212121*0xFFFFFF*0xFF6238*0xFFD147*0xFFB57D*0xFF7A51*0xFFD791*0xFF8C6D"/>
</p:tagLst>
</file>

<file path=ppt/tags/tag2.xml><?xml version="1.0" encoding="utf-8"?>
<p:tagLst xmlns:p="http://schemas.openxmlformats.org/presentationml/2006/main">
  <p:tag name="ISPRING_PRESENTATION_TITLE" val="创意唯美中国风PPT模板"/>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6E4E4"/>
      </a:lt2>
      <a:accent1>
        <a:srgbClr val="A02D34"/>
      </a:accent1>
      <a:accent2>
        <a:srgbClr val="B73B3A"/>
      </a:accent2>
      <a:accent3>
        <a:srgbClr val="A6644D"/>
      </a:accent3>
      <a:accent4>
        <a:srgbClr val="F2EBDB"/>
      </a:accent4>
      <a:accent5>
        <a:srgbClr val="313737"/>
      </a:accent5>
      <a:accent6>
        <a:srgbClr val="474E4E"/>
      </a:accent6>
      <a:hlink>
        <a:srgbClr val="2B2B2B"/>
      </a:hlink>
      <a:folHlink>
        <a:srgbClr val="2B2B2B"/>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1786</Words>
  <Application>WPS 演示</Application>
  <PresentationFormat>宽屏</PresentationFormat>
  <Paragraphs>217</Paragraphs>
  <Slides>15</Slides>
  <Notes>25</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15</vt:i4>
      </vt:variant>
    </vt:vector>
  </HeadingPairs>
  <TitlesOfParts>
    <vt:vector size="29" baseType="lpstr">
      <vt:lpstr>Arial</vt:lpstr>
      <vt:lpstr>宋体</vt:lpstr>
      <vt:lpstr>Wingdings</vt:lpstr>
      <vt:lpstr>字魂36号-正文宋楷</vt:lpstr>
      <vt:lpstr>WenYue GuDianMingChaoTi (Non-Commercial Use)</vt:lpstr>
      <vt:lpstr>微软雅黑 Light</vt:lpstr>
      <vt:lpstr>微软雅黑</vt:lpstr>
      <vt:lpstr>等线</vt:lpstr>
      <vt:lpstr>华文楷体</vt:lpstr>
      <vt:lpstr>汉仪颜楷简</vt:lpstr>
      <vt:lpstr>Arial Unicode MS</vt:lpstr>
      <vt:lpstr>Calibri</vt:lpstr>
      <vt:lpstr>等线 Light</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创意唯美中国风PPT模板</dc:title>
  <dc:creator>007</dc:creator>
  <cp:lastModifiedBy>陈钱</cp:lastModifiedBy>
  <cp:revision>48</cp:revision>
  <dcterms:created xsi:type="dcterms:W3CDTF">2018-08-22T10:22:00Z</dcterms:created>
  <dcterms:modified xsi:type="dcterms:W3CDTF">2021-12-22T03:33:05Z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ICV" pid="2">
    <vt:lpwstr>3DC28513432F4FA4B2CD1CED12B65497</vt:lpwstr>
  </property>
  <property fmtid="{D5CDD505-2E9C-101B-9397-08002B2CF9AE}" name="KSOProductBuildVer" pid="3">
    <vt:lpwstr>2052-11.1.0.11115</vt:lpwstr>
  </property>
  <property fmtid="{D5CDD505-2E9C-101B-9397-08002B2CF9AE}" name="NXPowerLiteLastOptimized" pid="4">
    <vt:lpwstr>1413352</vt:lpwstr>
  </property>
  <property fmtid="{D5CDD505-2E9C-101B-9397-08002B2CF9AE}" name="NXPowerLiteSettings" pid="5">
    <vt:lpwstr>C700052003A000</vt:lpwstr>
  </property>
  <property fmtid="{D5CDD505-2E9C-101B-9397-08002B2CF9AE}" name="NXPowerLiteVersion" pid="6">
    <vt:lpwstr>D8.0.2</vt:lpwstr>
  </property>
</Properties>
</file>