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36" r:id="rId3"/>
    <p:sldId id="437" r:id="rId5"/>
    <p:sldId id="439" r:id="rId6"/>
    <p:sldId id="470" r:id="rId7"/>
    <p:sldId id="467" r:id="rId8"/>
    <p:sldId id="464" r:id="rId9"/>
    <p:sldId id="468" r:id="rId10"/>
    <p:sldId id="469" r:id="rId11"/>
    <p:sldId id="477" r:id="rId12"/>
    <p:sldId id="478" r:id="rId13"/>
    <p:sldId id="480" r:id="rId14"/>
    <p:sldId id="479" r:id="rId15"/>
    <p:sldId id="465" r:id="rId16"/>
    <p:sldId id="296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952"/>
    <a:srgbClr val="196FB7"/>
    <a:srgbClr val="96B9DD"/>
    <a:srgbClr val="509AA2"/>
    <a:srgbClr val="3C7379"/>
    <a:srgbClr val="23907B"/>
    <a:srgbClr val="0F5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176" y="24"/>
      </p:cViewPr>
      <p:guideLst>
        <p:guide orient="horz" pos="2160"/>
        <p:guide pos="38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28BF4-82FA-4FE5-B8C2-001C48995D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A1F81-FD99-48DE-A519-220DC077722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 advTm="3000">
    <p:wheel spokes="1"/>
  </p:transition>
  <p:txStyles>
    <p:titleStyle>
      <a:lvl1pPr algn="l" defTabSz="91249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24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16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9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4pPr>
      <a:lvl5pPr marL="205549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5pPr>
      <a:lvl6pPr marL="2512060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6pPr>
      <a:lvl7pPr marL="2969260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7pPr>
      <a:lvl8pPr marL="342582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8pPr>
      <a:lvl9pPr marL="388175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1pPr>
      <a:lvl2pPr marL="45656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91376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3pPr>
      <a:lvl4pPr marL="136969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4pPr>
      <a:lvl5pPr marL="182689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5pPr>
      <a:lvl6pPr marL="2283460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6pPr>
      <a:lvl7pPr marL="2740660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7pPr>
      <a:lvl8pPr marL="319722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8pPr>
      <a:lvl9pPr marL="365442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12.xml.rels><?xml version="1.0" encoding="UTF-8" standalone="yes" ?><Relationships xmlns="http://schemas.openxmlformats.org/package/2006/relationships"><Relationship Id="rId4" Target="../notesSlides/notesSlide12.xml" Type="http://schemas.openxmlformats.org/officeDocument/2006/relationships/notesSlide"/><Relationship Id="rId3" Target="../slideLayouts/slideLayout3.xml" Type="http://schemas.openxmlformats.org/officeDocument/2006/relationships/slideLayout"/><Relationship Id="rId2" Target="../media/image9.jpeg" Type="http://schemas.openxmlformats.org/officeDocument/2006/relationships/image"/><Relationship Id="rId1" Target="../media/image2.png" Type="http://schemas.openxmlformats.org/officeDocument/2006/relationships/image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5.xml.rels><?xml version="1.0" encoding="UTF-8" standalone="yes" ?><Relationships xmlns="http://schemas.openxmlformats.org/package/2006/relationships"><Relationship Id="rId5" Target="../notesSlides/notesSlide5.xml" Type="http://schemas.openxmlformats.org/officeDocument/2006/relationships/notesSlide"/><Relationship Id="rId4" Target="../slideLayouts/slideLayout3.xml" Type="http://schemas.openxmlformats.org/officeDocument/2006/relationships/slideLayout"/><Relationship Id="rId3" Target="../media/image4.jpeg" Type="http://schemas.openxmlformats.org/officeDocument/2006/relationships/image"/><Relationship Id="rId2" Target="../media/image3.jpeg" Type="http://schemas.openxmlformats.org/officeDocument/2006/relationships/image"/><Relationship Id="rId1" Target="../media/image2.png" Type="http://schemas.openxmlformats.org/officeDocument/2006/relationships/image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7.xml.rels><?xml version="1.0" encoding="UTF-8" standalone="yes" ?><Relationships xmlns="http://schemas.openxmlformats.org/package/2006/relationships"><Relationship Id="rId6" Target="../notesSlides/notesSlide7.xml" Type="http://schemas.openxmlformats.org/officeDocument/2006/relationships/notesSlide"/><Relationship Id="rId5" Target="../slideLayouts/slideLayout3.xml" Type="http://schemas.openxmlformats.org/officeDocument/2006/relationships/slideLayout"/><Relationship Id="rId4" Target="../media/image5.jpeg" Type="http://schemas.openxmlformats.org/officeDocument/2006/relationships/image"/><Relationship Id="rId3" Target="../tags/tag4.xml" Type="http://schemas.openxmlformats.org/officeDocument/2006/relationships/tags"/><Relationship Id="rId2" Target="../media/image2.png" Type="http://schemas.openxmlformats.org/officeDocument/2006/relationships/image"/><Relationship Id="rId1" Target="../tags/tag3.xml" Type="http://schemas.openxmlformats.org/officeDocument/2006/relationships/tags"/></Relationships>
</file>

<file path=ppt/slides/_rels/slide8.xml.rels><?xml version="1.0" encoding="UTF-8" standalone="yes" ?><Relationships xmlns="http://schemas.openxmlformats.org/package/2006/relationships"><Relationship Id="rId6" Target="../notesSlides/notesSlide8.xml" Type="http://schemas.openxmlformats.org/officeDocument/2006/relationships/notesSlide"/><Relationship Id="rId5" Target="../slideLayouts/slideLayout3.xml" Type="http://schemas.openxmlformats.org/officeDocument/2006/relationships/slideLayout"/><Relationship Id="rId4" Target="../media/image8.jpeg" Type="http://schemas.openxmlformats.org/officeDocument/2006/relationships/image"/><Relationship Id="rId3" Target="../media/image7.jpeg" Type="http://schemas.openxmlformats.org/officeDocument/2006/relationships/image"/><Relationship Id="rId2" Target="../media/image6.jpeg" Type="http://schemas.openxmlformats.org/officeDocument/2006/relationships/image"/><Relationship Id="rId1" Target="../media/image2.pn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图片 39" descr="图片包含 游戏机&#10;&#10;描述已自动生成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91" t="55483" r="27653" b="18355"/>
          <a:stretch>
            <a:fillRect/>
          </a:stretch>
        </p:blipFill>
        <p:spPr>
          <a:xfrm rot="5400000" flipH="1">
            <a:off x="151895" y="-151894"/>
            <a:ext cx="3911361" cy="4215150"/>
          </a:xfrm>
          <a:custGeom>
            <a:avLst/>
            <a:gdLst>
              <a:gd name="connsiteX0" fmla="*/ 7363291 w 7363291"/>
              <a:gd name="connsiteY0" fmla="*/ 3911360 h 3911360"/>
              <a:gd name="connsiteX1" fmla="*/ 0 w 7363291"/>
              <a:gd name="connsiteY1" fmla="*/ 3911360 h 3911360"/>
              <a:gd name="connsiteX2" fmla="*/ 0 w 7363291"/>
              <a:gd name="connsiteY2" fmla="*/ 0 h 3911360"/>
              <a:gd name="connsiteX3" fmla="*/ 7363291 w 7363291"/>
              <a:gd name="connsiteY3" fmla="*/ 0 h 3911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63291" h="3911360">
                <a:moveTo>
                  <a:pt x="7363291" y="3911360"/>
                </a:moveTo>
                <a:lnTo>
                  <a:pt x="0" y="3911360"/>
                </a:lnTo>
                <a:lnTo>
                  <a:pt x="0" y="0"/>
                </a:lnTo>
                <a:lnTo>
                  <a:pt x="7363291" y="0"/>
                </a:lnTo>
                <a:close/>
              </a:path>
            </a:pathLst>
          </a:custGeom>
        </p:spPr>
      </p:pic>
      <p:pic>
        <p:nvPicPr>
          <p:cNvPr id="37" name="图片 36" descr="图片包含 游戏机&#10;&#10;描述已自动生成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15" t="7717" r="3306" b="55794"/>
          <a:stretch>
            <a:fillRect/>
          </a:stretch>
        </p:blipFill>
        <p:spPr>
          <a:xfrm>
            <a:off x="4626286" y="0"/>
            <a:ext cx="7565713" cy="6858000"/>
          </a:xfrm>
          <a:custGeom>
            <a:avLst/>
            <a:gdLst>
              <a:gd name="connsiteX0" fmla="*/ 0 w 7565713"/>
              <a:gd name="connsiteY0" fmla="*/ 0 h 6858000"/>
              <a:gd name="connsiteX1" fmla="*/ 7565713 w 7565713"/>
              <a:gd name="connsiteY1" fmla="*/ 0 h 6858000"/>
              <a:gd name="connsiteX2" fmla="*/ 7565713 w 7565713"/>
              <a:gd name="connsiteY2" fmla="*/ 6858000 h 6858000"/>
              <a:gd name="connsiteX3" fmla="*/ 0 w 756571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5713" h="6858000">
                <a:moveTo>
                  <a:pt x="0" y="0"/>
                </a:moveTo>
                <a:lnTo>
                  <a:pt x="7565713" y="0"/>
                </a:lnTo>
                <a:lnTo>
                  <a:pt x="756571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1" name="文本框 30"/>
          <p:cNvSpPr txBox="1"/>
          <p:nvPr/>
        </p:nvSpPr>
        <p:spPr>
          <a:xfrm>
            <a:off x="145415" y="1348105"/>
            <a:ext cx="8912225" cy="2860040"/>
          </a:xfrm>
          <a:prstGeom prst="rect">
            <a:avLst/>
          </a:prstGeom>
          <a:noFill/>
        </p:spPr>
        <p:txBody>
          <a:bodyPr wrap="square" lIns="91359" tIns="45719" rIns="91359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1217295">
              <a:spcBef>
                <a:spcPct val="20000"/>
              </a:spcBef>
            </a:pPr>
            <a:r>
              <a:rPr lang="zh-CN" altLang="en-US" sz="6600" b="1" dirty="0">
                <a:gradFill flip="none" rotWithShape="1">
                  <a:gsLst>
                    <a:gs pos="0">
                      <a:srgbClr val="196FB7"/>
                    </a:gs>
                    <a:gs pos="100000">
                      <a:srgbClr val="223952"/>
                    </a:gs>
                  </a:gsLst>
                  <a:lin ang="5400000" scaled="1"/>
                  <a:tileRect/>
                </a:gra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Arial" panose="020B0604020202020204" pitchFamily="34" charset="0"/>
              </a:rPr>
              <a:t>   基于课堂结构重塑的教学设计</a:t>
            </a:r>
            <a:endParaRPr lang="zh-CN" altLang="en-US" sz="6600" b="1" dirty="0">
              <a:gradFill flip="none" rotWithShape="1">
                <a:gsLst>
                  <a:gs pos="0">
                    <a:srgbClr val="196FB7"/>
                  </a:gs>
                  <a:gs pos="100000">
                    <a:srgbClr val="223952"/>
                  </a:gs>
                </a:gsLst>
                <a:lin ang="5400000" scaled="1"/>
                <a:tileRect/>
              </a:gradFill>
              <a:latin typeface="思源黑体 CN Bold" panose="020B0800000000000000" pitchFamily="34" charset="-122"/>
              <a:ea typeface="思源黑体 CN Bold" panose="020B0800000000000000" pitchFamily="34" charset="-122"/>
              <a:cs typeface="+mn-ea"/>
              <a:sym typeface="Arial" panose="020B0604020202020204" pitchFamily="34" charset="0"/>
            </a:endParaRPr>
          </a:p>
          <a:p>
            <a:pPr algn="r" defTabSz="1217295">
              <a:spcBef>
                <a:spcPct val="20000"/>
              </a:spcBef>
            </a:pPr>
            <a:r>
              <a:rPr lang="zh-CN" altLang="en-US" sz="4000" b="1" dirty="0">
                <a:gradFill flip="none" rotWithShape="1">
                  <a:gsLst>
                    <a:gs pos="0">
                      <a:srgbClr val="196FB7"/>
                    </a:gs>
                    <a:gs pos="100000">
                      <a:srgbClr val="223952"/>
                    </a:gs>
                  </a:gsLst>
                  <a:lin ang="5400000" scaled="1"/>
                  <a:tileRect/>
                </a:gra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Arial" panose="020B0604020202020204" pitchFamily="34" charset="0"/>
              </a:rPr>
              <a:t>——观两堂优质高中课有感</a:t>
            </a:r>
            <a:endParaRPr lang="zh-CN" altLang="en-US" sz="4000" b="1" dirty="0">
              <a:gradFill flip="none" rotWithShape="1">
                <a:gsLst>
                  <a:gs pos="0">
                    <a:srgbClr val="196FB7"/>
                  </a:gs>
                  <a:gs pos="100000">
                    <a:srgbClr val="223952"/>
                  </a:gs>
                </a:gsLst>
                <a:lin ang="5400000" scaled="1"/>
                <a:tileRect/>
              </a:gradFill>
              <a:latin typeface="思源黑体 CN Bold" panose="020B0800000000000000" pitchFamily="34" charset="-122"/>
              <a:ea typeface="思源黑体 CN Bold" panose="020B08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矩形: 圆角 33"/>
          <p:cNvSpPr/>
          <p:nvPr/>
        </p:nvSpPr>
        <p:spPr>
          <a:xfrm>
            <a:off x="2022280" y="5134722"/>
            <a:ext cx="4068000" cy="396000"/>
          </a:xfrm>
          <a:prstGeom prst="roundRect">
            <a:avLst/>
          </a:prstGeom>
          <a:gradFill flip="none" rotWithShape="1">
            <a:gsLst>
              <a:gs pos="0">
                <a:srgbClr val="196FB7"/>
              </a:gs>
              <a:gs pos="100000">
                <a:srgbClr val="22395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</a:rPr>
              <a:t>主讲人：崇景      时间：</a:t>
            </a:r>
            <a:r>
              <a:rPr lang="en-US" altLang="zh-CN" sz="1600" dirty="0">
                <a:solidFill>
                  <a:schemeClr val="bg1"/>
                </a:solidFill>
              </a:rPr>
              <a:t>2021.12.22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548755" y="20320"/>
            <a:ext cx="5553710" cy="516255"/>
            <a:chOff x="197" y="98"/>
            <a:chExt cx="8746" cy="813"/>
          </a:xfrm>
        </p:grpSpPr>
        <p:grpSp>
          <p:nvGrpSpPr>
            <p:cNvPr id="7" name="组合 6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3"/>
    </p:custDataLst>
  </p:cSld>
  <p:clrMapOvr>
    <a:masterClrMapping/>
  </p:clrMapOvr>
  <p:transition spd="slow" advTm="3000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54569" r="26877" b="9577"/>
          <a:stretch>
            <a:fillRect/>
          </a:stretch>
        </p:blipFill>
        <p:spPr>
          <a:xfrm rot="10800000">
            <a:off x="0" y="0"/>
            <a:ext cx="6155481" cy="5303379"/>
          </a:xfrm>
          <a:custGeom>
            <a:avLst/>
            <a:gdLst>
              <a:gd name="connsiteX0" fmla="*/ 6155481 w 6155481"/>
              <a:gd name="connsiteY0" fmla="*/ 5303379 h 5303379"/>
              <a:gd name="connsiteX1" fmla="*/ 0 w 6155481"/>
              <a:gd name="connsiteY1" fmla="*/ 5303379 h 5303379"/>
              <a:gd name="connsiteX2" fmla="*/ 0 w 6155481"/>
              <a:gd name="connsiteY2" fmla="*/ 0 h 5303379"/>
              <a:gd name="connsiteX3" fmla="*/ 6155481 w 6155481"/>
              <a:gd name="connsiteY3" fmla="*/ 0 h 5303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5481" h="5303379">
                <a:moveTo>
                  <a:pt x="6155481" y="5303379"/>
                </a:moveTo>
                <a:lnTo>
                  <a:pt x="0" y="5303379"/>
                </a:lnTo>
                <a:lnTo>
                  <a:pt x="0" y="0"/>
                </a:lnTo>
                <a:lnTo>
                  <a:pt x="6155481" y="0"/>
                </a:lnTo>
                <a:close/>
              </a:path>
            </a:pathLst>
          </a:cu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54569" r="26877" b="5641"/>
          <a:stretch>
            <a:fillRect/>
          </a:stretch>
        </p:blipFill>
        <p:spPr>
          <a:xfrm>
            <a:off x="6036519" y="972458"/>
            <a:ext cx="6155481" cy="5885542"/>
          </a:xfrm>
          <a:custGeom>
            <a:avLst/>
            <a:gdLst>
              <a:gd name="connsiteX0" fmla="*/ 0 w 6155481"/>
              <a:gd name="connsiteY0" fmla="*/ 0 h 5885542"/>
              <a:gd name="connsiteX1" fmla="*/ 6155481 w 6155481"/>
              <a:gd name="connsiteY1" fmla="*/ 0 h 5885542"/>
              <a:gd name="connsiteX2" fmla="*/ 6155481 w 6155481"/>
              <a:gd name="connsiteY2" fmla="*/ 5885542 h 5885542"/>
              <a:gd name="connsiteX3" fmla="*/ 0 w 6155481"/>
              <a:gd name="connsiteY3" fmla="*/ 5885542 h 5885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5481" h="5885542">
                <a:moveTo>
                  <a:pt x="0" y="0"/>
                </a:moveTo>
                <a:lnTo>
                  <a:pt x="6155481" y="0"/>
                </a:lnTo>
                <a:lnTo>
                  <a:pt x="6155481" y="5885542"/>
                </a:lnTo>
                <a:lnTo>
                  <a:pt x="0" y="5885542"/>
                </a:lnTo>
                <a:close/>
              </a:path>
            </a:pathLst>
          </a:custGeom>
        </p:spPr>
      </p:pic>
      <p:sp>
        <p:nvSpPr>
          <p:cNvPr id="7" name="圆角矩形 6"/>
          <p:cNvSpPr/>
          <p:nvPr/>
        </p:nvSpPr>
        <p:spPr>
          <a:xfrm>
            <a:off x="1810544" y="1920583"/>
            <a:ext cx="8570913" cy="2233664"/>
          </a:xfrm>
          <a:prstGeom prst="roundRect">
            <a:avLst>
              <a:gd name="adj" fmla="val 11474"/>
            </a:avLst>
          </a:prstGeom>
          <a:gradFill flip="none" rotWithShape="1">
            <a:gsLst>
              <a:gs pos="0">
                <a:srgbClr val="196FB7"/>
              </a:gs>
              <a:gs pos="100000">
                <a:srgbClr val="22395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7295">
              <a:defRPr/>
            </a:pPr>
            <a:endParaRPr lang="en-US" sz="2400">
              <a:solidFill>
                <a:schemeClr val="bg1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360113" y="2646965"/>
            <a:ext cx="539416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1217295"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4400" b="1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Arial" panose="020B0604020202020204" pitchFamily="34" charset="0"/>
              </a:rPr>
              <a:t>善用史料，提升素养</a:t>
            </a:r>
            <a:endParaRPr lang="zh-CN" altLang="en-US" sz="4400" b="1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437727" y="2360608"/>
            <a:ext cx="1505244" cy="1353614"/>
            <a:chOff x="2373771" y="2752193"/>
            <a:chExt cx="1505244" cy="1353614"/>
          </a:xfrm>
        </p:grpSpPr>
        <p:sp>
          <p:nvSpPr>
            <p:cNvPr id="18" name="文本框 17"/>
            <p:cNvSpPr txBox="1"/>
            <p:nvPr/>
          </p:nvSpPr>
          <p:spPr>
            <a:xfrm>
              <a:off x="2373771" y="2885108"/>
              <a:ext cx="1505244" cy="10147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914400">
                <a:defRPr/>
              </a:pPr>
              <a:r>
                <a:rPr lang="en-US" altLang="zh-CN" sz="6000" b="1" kern="0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latin typeface="Arial Black" panose="020B0A040201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3</a:t>
              </a:r>
              <a:endParaRPr lang="en-US" altLang="zh-CN" sz="6000" b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 Black" panose="020B0A040201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2449586" y="2752193"/>
              <a:ext cx="1353614" cy="135361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518275" y="40640"/>
            <a:ext cx="5553710" cy="516255"/>
            <a:chOff x="197" y="98"/>
            <a:chExt cx="8746" cy="813"/>
          </a:xfrm>
        </p:grpSpPr>
        <p:grpSp>
          <p:nvGrpSpPr>
            <p:cNvPr id="2" name="组合 1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558915" y="81280"/>
            <a:ext cx="5553710" cy="516255"/>
            <a:chOff x="197" y="98"/>
            <a:chExt cx="8746" cy="813"/>
          </a:xfrm>
        </p:grpSpPr>
        <p:grpSp>
          <p:nvGrpSpPr>
            <p:cNvPr id="7" name="组合 6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386080" y="930910"/>
            <a:ext cx="53581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1</a:t>
            </a:r>
            <a:r>
              <a:rPr lang="zh-CN" altLang="en-US" sz="2400" dirty="0"/>
              <a:t>）选择多元材料</a:t>
            </a:r>
            <a:endParaRPr lang="zh-CN" altLang="en-US" sz="2400" dirty="0"/>
          </a:p>
        </p:txBody>
      </p:sp>
      <p:sp>
        <p:nvSpPr>
          <p:cNvPr id="3" name="文本框 2"/>
          <p:cNvSpPr txBox="1"/>
          <p:nvPr/>
        </p:nvSpPr>
        <p:spPr>
          <a:xfrm>
            <a:off x="2983865" y="1469390"/>
            <a:ext cx="8963660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论文</a:t>
            </a:r>
            <a:r>
              <a:rPr lang="en-US" altLang="zh-CN" sz="2400"/>
              <a:t>  </a:t>
            </a:r>
            <a:endParaRPr lang="en-US" altLang="zh-CN" sz="2400"/>
          </a:p>
          <a:p>
            <a:r>
              <a:rPr lang="en-US" altLang="zh-CN" sz="2400"/>
              <a:t>         </a:t>
            </a:r>
            <a:r>
              <a:rPr lang="zh-CN" altLang="en-US" sz="2400"/>
              <a:t>余建华《民族主义历史遗产与时代风云交汇》</a:t>
            </a:r>
            <a:endParaRPr lang="zh-CN" altLang="en-US" sz="2400"/>
          </a:p>
          <a:p>
            <a:r>
              <a:rPr lang="en-US" altLang="zh-CN" sz="2400"/>
              <a:t>         </a:t>
            </a:r>
            <a:r>
              <a:rPr lang="zh-CN" altLang="en-US" sz="2400"/>
              <a:t>杨宁一《历史学习新视野新知识》</a:t>
            </a:r>
            <a:endParaRPr lang="zh-CN" altLang="en-US" sz="2400"/>
          </a:p>
          <a:p>
            <a:r>
              <a:rPr lang="en-US" altLang="zh-CN" sz="2400"/>
              <a:t>          ……</a:t>
            </a:r>
            <a:endParaRPr lang="zh-CN" altLang="en-US" sz="2400"/>
          </a:p>
          <a:p>
            <a:r>
              <a:rPr lang="zh-CN" altLang="en-US" sz="2400"/>
              <a:t>专著</a:t>
            </a:r>
            <a:endParaRPr lang="zh-CN" altLang="en-US" sz="2400"/>
          </a:p>
          <a:p>
            <a:r>
              <a:rPr lang="en-US" altLang="zh-CN" sz="2400"/>
              <a:t>          </a:t>
            </a:r>
            <a:r>
              <a:rPr lang="zh-CN" altLang="en-US" sz="2400"/>
              <a:t>钱乘旦《欧洲国家形态的阶段》</a:t>
            </a:r>
            <a:endParaRPr lang="zh-CN" altLang="en-US" sz="2400"/>
          </a:p>
          <a:p>
            <a:r>
              <a:rPr lang="en-US" altLang="zh-CN" sz="2400"/>
              <a:t>          ……</a:t>
            </a:r>
            <a:endParaRPr lang="zh-CN" altLang="en-US" sz="2400"/>
          </a:p>
          <a:p>
            <a:r>
              <a:rPr lang="zh-CN" altLang="en-US" sz="2400"/>
              <a:t>法律文献</a:t>
            </a:r>
            <a:endParaRPr lang="zh-CN" altLang="en-US" sz="2400"/>
          </a:p>
          <a:p>
            <a:r>
              <a:rPr lang="en-US" altLang="zh-CN" sz="2400"/>
              <a:t>        </a:t>
            </a:r>
            <a:r>
              <a:rPr lang="zh-CN" altLang="en-US" sz="2400"/>
              <a:t>《红十字公约》</a:t>
            </a:r>
            <a:endParaRPr lang="zh-CN" altLang="en-US" sz="2400"/>
          </a:p>
          <a:p>
            <a:r>
              <a:rPr lang="en-US" altLang="zh-CN" sz="2400"/>
              <a:t>        </a:t>
            </a:r>
            <a:r>
              <a:rPr lang="zh-CN" altLang="en-US" sz="2400"/>
              <a:t>《国际联盟盟约》</a:t>
            </a:r>
            <a:endParaRPr lang="zh-CN" altLang="en-US" sz="2400"/>
          </a:p>
          <a:p>
            <a:r>
              <a:rPr lang="en-US" altLang="zh-CN" sz="2400"/>
              <a:t>          ……</a:t>
            </a:r>
            <a:endParaRPr lang="zh-CN" altLang="en-US" sz="2400"/>
          </a:p>
          <a:p>
            <a:r>
              <a:rPr lang="zh-CN" altLang="en-US" sz="2400"/>
              <a:t>诗歌</a:t>
            </a:r>
            <a:endParaRPr lang="zh-CN" altLang="en-US" sz="2400"/>
          </a:p>
          <a:p>
            <a:r>
              <a:rPr lang="en-US" altLang="zh-CN" sz="2400"/>
              <a:t>          </a:t>
            </a:r>
            <a:r>
              <a:rPr lang="zh-CN" altLang="en-US" sz="2400"/>
              <a:t>皮桑《贞德之歌》</a:t>
            </a:r>
            <a:endParaRPr lang="zh-CN" altLang="en-US" sz="2400"/>
          </a:p>
          <a:p>
            <a:r>
              <a:rPr lang="en-US" altLang="zh-CN" sz="2400"/>
              <a:t>           ……</a:t>
            </a:r>
            <a:endParaRPr lang="en-US" altLang="zh-CN" sz="2400"/>
          </a:p>
        </p:txBody>
      </p: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558915" y="81280"/>
            <a:ext cx="5553710" cy="516255"/>
            <a:chOff x="197" y="98"/>
            <a:chExt cx="8746" cy="813"/>
          </a:xfrm>
        </p:grpSpPr>
        <p:grpSp>
          <p:nvGrpSpPr>
            <p:cNvPr id="7" name="组合 6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文本框 11"/>
          <p:cNvSpPr txBox="1"/>
          <p:nvPr/>
        </p:nvSpPr>
        <p:spPr>
          <a:xfrm>
            <a:off x="386080" y="930910"/>
            <a:ext cx="53581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（</a:t>
            </a:r>
            <a:r>
              <a:rPr lang="en-US" altLang="zh-CN" sz="2400"/>
              <a:t>2</a:t>
            </a:r>
            <a:r>
              <a:rPr lang="zh-CN" altLang="en-US" sz="2400"/>
              <a:t>）深挖固有史料</a:t>
            </a:r>
            <a:endParaRPr lang="zh-CN" altLang="en-US" sz="2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665605"/>
            <a:ext cx="7656830" cy="44310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100695" y="1002030"/>
            <a:ext cx="3472180" cy="5292725"/>
          </a:xfrm>
          <a:prstGeom prst="rect">
            <a:avLst/>
          </a:prstGeom>
          <a:noFill/>
          <a:ln w="28575" cmpd="thickThin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zh-CN" altLang="en-US" sz="2000"/>
          </a:p>
          <a:p>
            <a:r>
              <a:rPr lang="zh-CN" altLang="en-US" sz="2000"/>
              <a:t>历史史实的联系：</a:t>
            </a:r>
            <a:endParaRPr lang="zh-CN" altLang="en-US" sz="2000"/>
          </a:p>
          <a:p>
            <a:r>
              <a:rPr lang="en-US" altLang="zh-CN" sz="2000"/>
              <a:t>1</a:t>
            </a:r>
            <a:r>
              <a:rPr lang="zh-CN" altLang="en-US" sz="2000"/>
              <a:t>、八七会议、共产国际与中华苏维埃共和国；</a:t>
            </a:r>
            <a:endParaRPr lang="zh-CN" altLang="en-US" sz="2000"/>
          </a:p>
          <a:p>
            <a:r>
              <a:rPr lang="en-US" altLang="zh-CN" sz="2000"/>
              <a:t>2</a:t>
            </a:r>
            <a:r>
              <a:rPr lang="zh-CN" altLang="en-US" sz="2000"/>
              <a:t>、中华苏维埃共和国与国民政府的统治；</a:t>
            </a:r>
            <a:endParaRPr lang="zh-CN" altLang="en-US" sz="2000"/>
          </a:p>
          <a:p>
            <a:r>
              <a:rPr lang="en-US" altLang="zh-CN" sz="2000"/>
              <a:t>……</a:t>
            </a:r>
            <a:endParaRPr lang="en-US" altLang="zh-CN" sz="2000"/>
          </a:p>
          <a:p>
            <a:endParaRPr lang="en-US" altLang="zh-CN" sz="2000"/>
          </a:p>
          <a:p>
            <a:r>
              <a:rPr lang="zh-CN" altLang="en-US" sz="2000"/>
              <a:t>对应的问题：</a:t>
            </a:r>
            <a:endParaRPr lang="zh-CN" altLang="en-US" sz="2000"/>
          </a:p>
          <a:p>
            <a:r>
              <a:rPr kumimoji="1" lang="zh-CN" altLang="en-US" sz="2000" dirty="0">
                <a:sym typeface="+mn-ea"/>
              </a:rPr>
              <a:t>关于第五次反围剿失利的，为什么前四次能胜利，第五次失利？博古李德为什么突然掌握了军事指挥权？关于国民党的，从</a:t>
            </a:r>
            <a:r>
              <a:rPr kumimoji="1" lang="en-US" altLang="zh-CN" sz="2000" dirty="0">
                <a:sym typeface="+mn-ea"/>
              </a:rPr>
              <a:t>1927</a:t>
            </a:r>
            <a:r>
              <a:rPr kumimoji="1" lang="zh-CN" altLang="en-US" sz="2000" dirty="0">
                <a:sym typeface="+mn-ea"/>
              </a:rPr>
              <a:t>到</a:t>
            </a:r>
            <a:r>
              <a:rPr kumimoji="1" lang="en-US" altLang="zh-CN" sz="2000" dirty="0">
                <a:sym typeface="+mn-ea"/>
              </a:rPr>
              <a:t>1930</a:t>
            </a:r>
            <a:r>
              <a:rPr kumimoji="1" lang="zh-CN" altLang="en-US" sz="2000" dirty="0">
                <a:sym typeface="+mn-ea"/>
              </a:rPr>
              <a:t>年，国民党为什么没有马上“围剿”，间歇了</a:t>
            </a:r>
            <a:r>
              <a:rPr kumimoji="1" lang="en-US" altLang="zh-CN" sz="2000" dirty="0">
                <a:sym typeface="+mn-ea"/>
              </a:rPr>
              <a:t>3</a:t>
            </a:r>
            <a:r>
              <a:rPr kumimoji="1" lang="zh-CN" altLang="en-US" sz="2000" dirty="0">
                <a:sym typeface="+mn-ea"/>
              </a:rPr>
              <a:t>年？</a:t>
            </a:r>
            <a:endParaRPr kumimoji="1" lang="zh-CN" altLang="en-US" sz="2000" dirty="0"/>
          </a:p>
          <a:p>
            <a:endParaRPr lang="zh-CN" altLang="en-US"/>
          </a:p>
        </p:txBody>
      </p: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54569" r="26877" b="9577"/>
          <a:stretch>
            <a:fillRect/>
          </a:stretch>
        </p:blipFill>
        <p:spPr>
          <a:xfrm rot="10800000">
            <a:off x="0" y="0"/>
            <a:ext cx="6155481" cy="5303379"/>
          </a:xfrm>
          <a:custGeom>
            <a:avLst/>
            <a:gdLst>
              <a:gd name="connsiteX0" fmla="*/ 6155481 w 6155481"/>
              <a:gd name="connsiteY0" fmla="*/ 5303379 h 5303379"/>
              <a:gd name="connsiteX1" fmla="*/ 0 w 6155481"/>
              <a:gd name="connsiteY1" fmla="*/ 5303379 h 5303379"/>
              <a:gd name="connsiteX2" fmla="*/ 0 w 6155481"/>
              <a:gd name="connsiteY2" fmla="*/ 0 h 5303379"/>
              <a:gd name="connsiteX3" fmla="*/ 6155481 w 6155481"/>
              <a:gd name="connsiteY3" fmla="*/ 0 h 5303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5481" h="5303379">
                <a:moveTo>
                  <a:pt x="6155481" y="5303379"/>
                </a:moveTo>
                <a:lnTo>
                  <a:pt x="0" y="5303379"/>
                </a:lnTo>
                <a:lnTo>
                  <a:pt x="0" y="0"/>
                </a:lnTo>
                <a:lnTo>
                  <a:pt x="6155481" y="0"/>
                </a:lnTo>
                <a:close/>
              </a:path>
            </a:pathLst>
          </a:cu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54569" r="26877" b="5641"/>
          <a:stretch>
            <a:fillRect/>
          </a:stretch>
        </p:blipFill>
        <p:spPr>
          <a:xfrm>
            <a:off x="6036519" y="972458"/>
            <a:ext cx="6155481" cy="5885542"/>
          </a:xfrm>
          <a:custGeom>
            <a:avLst/>
            <a:gdLst>
              <a:gd name="connsiteX0" fmla="*/ 0 w 6155481"/>
              <a:gd name="connsiteY0" fmla="*/ 0 h 5885542"/>
              <a:gd name="connsiteX1" fmla="*/ 6155481 w 6155481"/>
              <a:gd name="connsiteY1" fmla="*/ 0 h 5885542"/>
              <a:gd name="connsiteX2" fmla="*/ 6155481 w 6155481"/>
              <a:gd name="connsiteY2" fmla="*/ 5885542 h 5885542"/>
              <a:gd name="connsiteX3" fmla="*/ 0 w 6155481"/>
              <a:gd name="connsiteY3" fmla="*/ 5885542 h 5885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5481" h="5885542">
                <a:moveTo>
                  <a:pt x="0" y="0"/>
                </a:moveTo>
                <a:lnTo>
                  <a:pt x="6155481" y="0"/>
                </a:lnTo>
                <a:lnTo>
                  <a:pt x="6155481" y="5885542"/>
                </a:lnTo>
                <a:lnTo>
                  <a:pt x="0" y="5885542"/>
                </a:lnTo>
                <a:close/>
              </a:path>
            </a:pathLst>
          </a:custGeom>
        </p:spPr>
      </p:pic>
      <p:sp>
        <p:nvSpPr>
          <p:cNvPr id="7" name="圆角矩形 6"/>
          <p:cNvSpPr/>
          <p:nvPr/>
        </p:nvSpPr>
        <p:spPr>
          <a:xfrm>
            <a:off x="1810544" y="1920583"/>
            <a:ext cx="8570913" cy="2233664"/>
          </a:xfrm>
          <a:prstGeom prst="roundRect">
            <a:avLst>
              <a:gd name="adj" fmla="val 11474"/>
            </a:avLst>
          </a:prstGeom>
          <a:gradFill flip="none" rotWithShape="1">
            <a:gsLst>
              <a:gs pos="0">
                <a:srgbClr val="196FB7"/>
              </a:gs>
              <a:gs pos="100000">
                <a:srgbClr val="22395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7295">
              <a:defRPr/>
            </a:pPr>
            <a:endParaRPr lang="en-US" sz="2400">
              <a:solidFill>
                <a:schemeClr val="bg1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360113" y="2632097"/>
            <a:ext cx="539416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1217295"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4400" b="1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Arial" panose="020B0604020202020204" pitchFamily="34" charset="0"/>
              </a:rPr>
              <a:t>思而后动，论而后行</a:t>
            </a:r>
            <a:endParaRPr lang="zh-CN" altLang="en-US" sz="4400" b="1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437727" y="2360608"/>
            <a:ext cx="1505244" cy="1353614"/>
            <a:chOff x="2373771" y="2752193"/>
            <a:chExt cx="1505244" cy="1353614"/>
          </a:xfrm>
        </p:grpSpPr>
        <p:sp>
          <p:nvSpPr>
            <p:cNvPr id="18" name="文本框 17"/>
            <p:cNvSpPr txBox="1"/>
            <p:nvPr/>
          </p:nvSpPr>
          <p:spPr>
            <a:xfrm>
              <a:off x="2373771" y="2885108"/>
              <a:ext cx="1505244" cy="10147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914400">
                <a:defRPr/>
              </a:pPr>
              <a:r>
                <a:rPr lang="en-US" altLang="zh-CN" sz="6000" b="1" kern="0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latin typeface="Arial Black" panose="020B0A040201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4</a:t>
              </a:r>
              <a:endParaRPr lang="en-US" altLang="zh-CN" sz="6000" b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 Black" panose="020B0A040201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2449586" y="2752193"/>
              <a:ext cx="1353614" cy="135361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518275" y="40640"/>
            <a:ext cx="5553710" cy="516255"/>
            <a:chOff x="197" y="98"/>
            <a:chExt cx="8746" cy="813"/>
          </a:xfrm>
        </p:grpSpPr>
        <p:grpSp>
          <p:nvGrpSpPr>
            <p:cNvPr id="2" name="组合 1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558915" y="81280"/>
            <a:ext cx="5553710" cy="516255"/>
            <a:chOff x="197" y="98"/>
            <a:chExt cx="8746" cy="813"/>
          </a:xfrm>
        </p:grpSpPr>
        <p:grpSp>
          <p:nvGrpSpPr>
            <p:cNvPr id="7" name="组合 6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文本框 99"/>
          <p:cNvSpPr txBox="1"/>
          <p:nvPr/>
        </p:nvSpPr>
        <p:spPr>
          <a:xfrm>
            <a:off x="1216660" y="1587260"/>
            <a:ext cx="9759315" cy="389420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（</a:t>
            </a:r>
            <a:r>
              <a:rPr lang="en-US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1</a:t>
            </a:r>
            <a:r>
              <a:rPr 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）</a:t>
            </a:r>
            <a:r>
              <a:rPr lang="zh-CN" altLang="en-US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基于</a:t>
            </a:r>
            <a:r>
              <a:rPr 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初高中教学</a:t>
            </a:r>
            <a:r>
              <a:rPr lang="zh-CN" altLang="en-US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的差异性</a:t>
            </a:r>
            <a:r>
              <a:rPr 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，</a:t>
            </a:r>
            <a:r>
              <a:rPr lang="zh-CN" altLang="en-US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如何选择适合于学情的</a:t>
            </a:r>
            <a:r>
              <a:rPr 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史料？</a:t>
            </a:r>
            <a:endParaRPr lang="zh-CN" sz="2800" b="0" dirty="0">
              <a:latin typeface="柳公权柳体" panose="02000000000000000000" charset="-122"/>
              <a:ea typeface="柳公权柳体" panose="02000000000000000000" charset="-122"/>
              <a:cs typeface="柳公权柳体" panose="02000000000000000000" charset="-122"/>
            </a:endParaRPr>
          </a:p>
          <a:p>
            <a:pPr indent="0"/>
            <a:endParaRPr lang="zh-CN" sz="2800" b="0" dirty="0">
              <a:latin typeface="柳公权柳体" panose="02000000000000000000" charset="-122"/>
              <a:ea typeface="柳公权柳体" panose="02000000000000000000" charset="-122"/>
              <a:cs typeface="柳公权柳体" panose="02000000000000000000" charset="-122"/>
            </a:endParaRPr>
          </a:p>
          <a:p>
            <a:pPr indent="0"/>
            <a:endParaRPr lang="zh-CN" sz="2800" b="0" dirty="0">
              <a:latin typeface="柳公权柳体" panose="02000000000000000000" charset="-122"/>
              <a:ea typeface="柳公权柳体" panose="02000000000000000000" charset="-122"/>
              <a:cs typeface="柳公权柳体" panose="02000000000000000000" charset="-122"/>
            </a:endParaRPr>
          </a:p>
          <a:p>
            <a:pPr indent="0"/>
            <a:r>
              <a:rPr 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（</a:t>
            </a:r>
            <a:r>
              <a:rPr lang="en-US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2</a:t>
            </a:r>
            <a:r>
              <a:rPr 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）</a:t>
            </a:r>
            <a:r>
              <a:rPr lang="zh-CN" altLang="en-US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基于</a:t>
            </a:r>
            <a:r>
              <a:rPr lang="zh-CN" alt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初高中教学</a:t>
            </a:r>
            <a:r>
              <a:rPr lang="zh-CN" altLang="en-US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的差异性</a:t>
            </a:r>
            <a:r>
              <a:rPr lang="zh-CN" alt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，</a:t>
            </a:r>
            <a:r>
              <a:rPr lang="zh-CN" altLang="en-US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如何讲清</a:t>
            </a:r>
            <a:r>
              <a:rPr 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历史概念？</a:t>
            </a:r>
            <a:endParaRPr lang="zh-CN" sz="2800" b="0" dirty="0">
              <a:latin typeface="柳公权柳体" panose="02000000000000000000" charset="-122"/>
              <a:ea typeface="柳公权柳体" panose="02000000000000000000" charset="-122"/>
              <a:cs typeface="柳公权柳体" panose="02000000000000000000" charset="-122"/>
            </a:endParaRPr>
          </a:p>
          <a:p>
            <a:pPr indent="0"/>
            <a:endParaRPr lang="zh-CN" sz="2800" b="0" dirty="0">
              <a:latin typeface="柳公权柳体" panose="02000000000000000000" charset="-122"/>
              <a:ea typeface="柳公权柳体" panose="02000000000000000000" charset="-122"/>
              <a:cs typeface="柳公权柳体" panose="02000000000000000000" charset="-122"/>
            </a:endParaRPr>
          </a:p>
          <a:p>
            <a:pPr indent="0"/>
            <a:endParaRPr lang="zh-CN" sz="2800" b="0" dirty="0">
              <a:latin typeface="柳公权柳体" panose="02000000000000000000" charset="-122"/>
              <a:ea typeface="柳公权柳体" panose="02000000000000000000" charset="-122"/>
              <a:cs typeface="柳公权柳体" panose="02000000000000000000" charset="-122"/>
            </a:endParaRPr>
          </a:p>
          <a:p>
            <a:pPr indent="0">
              <a:lnSpc>
                <a:spcPct val="150000"/>
              </a:lnSpc>
            </a:pPr>
            <a:r>
              <a:rPr 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（</a:t>
            </a:r>
            <a:r>
              <a:rPr lang="en-US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3</a:t>
            </a:r>
            <a:r>
              <a:rPr 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）</a:t>
            </a:r>
            <a:r>
              <a:rPr lang="zh-CN" altLang="en-US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关于课堂教学的“多”与“少”的关系处理，即如何适当给课堂“留白”</a:t>
            </a:r>
            <a:r>
              <a:rPr lang="zh-CN" sz="2800" b="0" dirty="0">
                <a:latin typeface="柳公权柳体" panose="02000000000000000000" charset="-122"/>
                <a:ea typeface="柳公权柳体" panose="02000000000000000000" charset="-122"/>
                <a:cs typeface="柳公权柳体" panose="02000000000000000000" charset="-122"/>
              </a:rPr>
              <a:t>？</a:t>
            </a:r>
            <a:endParaRPr lang="zh-CN" altLang="en-US" sz="2800" dirty="0">
              <a:latin typeface="柳公权柳体" panose="02000000000000000000" charset="-122"/>
              <a:ea typeface="柳公权柳体" panose="02000000000000000000" charset="-122"/>
              <a:cs typeface="柳公权柳体" panose="020000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3000">
        <p:cut/>
      </p:transition>
    </mc:Choice>
    <mc:Fallback>
      <p:transition advTm="3000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图片 58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58256" r="10592" b="5641"/>
          <a:stretch>
            <a:fillRect/>
          </a:stretch>
        </p:blipFill>
        <p:spPr>
          <a:xfrm flipH="1">
            <a:off x="-1" y="0"/>
            <a:ext cx="10170104" cy="6858000"/>
          </a:xfrm>
          <a:prstGeom prst="rect">
            <a:avLst/>
          </a:prstGeom>
        </p:spPr>
      </p:pic>
      <p:sp>
        <p:nvSpPr>
          <p:cNvPr id="60" name="文本框 59"/>
          <p:cNvSpPr txBox="1"/>
          <p:nvPr/>
        </p:nvSpPr>
        <p:spPr>
          <a:xfrm>
            <a:off x="4527743" y="2967336"/>
            <a:ext cx="1726594" cy="923328"/>
          </a:xfrm>
          <a:prstGeom prst="rect">
            <a:avLst/>
          </a:prstGeom>
          <a:noFill/>
        </p:spPr>
        <p:txBody>
          <a:bodyPr wrap="none" lIns="91360" tIns="45719" rIns="91360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2495"/>
            <a:r>
              <a:rPr lang="zh-CN" altLang="en-US" sz="5400" b="1" dirty="0"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Arial" panose="020B0604020202020204" pitchFamily="34" charset="0"/>
              </a:rPr>
              <a:t>目 录</a:t>
            </a:r>
            <a:endParaRPr lang="zh-CN" altLang="en-US" sz="5400" b="1" dirty="0">
              <a:latin typeface="思源黑体 CN Bold" panose="020B0800000000000000" pitchFamily="34" charset="-122"/>
              <a:ea typeface="思源黑体 CN Bold" panose="020B0800000000000000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7562710" y="1686121"/>
            <a:ext cx="4252669" cy="707886"/>
            <a:chOff x="6629352" y="1760489"/>
            <a:chExt cx="4252669" cy="707887"/>
          </a:xfrm>
        </p:grpSpPr>
        <p:sp>
          <p:nvSpPr>
            <p:cNvPr id="65" name="文本框 7"/>
            <p:cNvSpPr txBox="1"/>
            <p:nvPr/>
          </p:nvSpPr>
          <p:spPr>
            <a:xfrm>
              <a:off x="7481596" y="1830287"/>
              <a:ext cx="3400425" cy="52197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zh-CN" altLang="en-US" sz="2800" b="1" dirty="0">
                  <a:latin typeface="思源黑体 CN Bold" panose="020B0800000000000000" pitchFamily="34" charset="-122"/>
                  <a:ea typeface="思源黑体 CN Bold" panose="020B0800000000000000" pitchFamily="34" charset="-122"/>
                  <a:cs typeface="+mn-ea"/>
                  <a:sym typeface="Arial" panose="020B0604020202020204" pitchFamily="34" charset="0"/>
                </a:rPr>
                <a:t>重构教材，理清</a:t>
              </a:r>
              <a:r>
                <a:rPr lang="zh-CN" altLang="en-US" sz="2800" b="1" dirty="0">
                  <a:latin typeface="思源黑体 CN Bold" panose="020B0800000000000000" pitchFamily="34" charset="-122"/>
                  <a:ea typeface="思源黑体 CN Bold" panose="020B0800000000000000" pitchFamily="34" charset="-122"/>
                  <a:cs typeface="+mn-ea"/>
                  <a:sym typeface="Arial" panose="020B0604020202020204" pitchFamily="34" charset="0"/>
                </a:rPr>
                <a:t>逻辑</a:t>
              </a:r>
              <a:endParaRPr lang="zh-CN" altLang="en-US" sz="2800" b="1" dirty="0"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3" name="文本框 5"/>
            <p:cNvSpPr txBox="1"/>
            <p:nvPr/>
          </p:nvSpPr>
          <p:spPr>
            <a:xfrm>
              <a:off x="6629352" y="1760489"/>
              <a:ext cx="898003" cy="70788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en-US" altLang="zh-CN" sz="4000" b="1" dirty="0">
                  <a:gradFill>
                    <a:gsLst>
                      <a:gs pos="0">
                        <a:srgbClr val="196FB7"/>
                      </a:gs>
                      <a:gs pos="100000">
                        <a:srgbClr val="223952"/>
                      </a:gs>
                    </a:gsLst>
                    <a:lin ang="13500000" scaled="1"/>
                  </a:gra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01.</a:t>
              </a:r>
              <a:endParaRPr lang="zh-CN" altLang="en-US" sz="4000" b="1" dirty="0">
                <a:gradFill>
                  <a:gsLst>
                    <a:gs pos="0">
                      <a:srgbClr val="196FB7"/>
                    </a:gs>
                    <a:gs pos="100000">
                      <a:srgbClr val="223952"/>
                    </a:gs>
                  </a:gsLst>
                  <a:lin ang="13500000" scaled="1"/>
                </a:gra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7562710" y="2651209"/>
            <a:ext cx="4252669" cy="707886"/>
            <a:chOff x="6629352" y="2767253"/>
            <a:chExt cx="4252669" cy="707887"/>
          </a:xfrm>
        </p:grpSpPr>
        <p:sp>
          <p:nvSpPr>
            <p:cNvPr id="70" name="文本框 12"/>
            <p:cNvSpPr txBox="1"/>
            <p:nvPr/>
          </p:nvSpPr>
          <p:spPr>
            <a:xfrm>
              <a:off x="7481596" y="2807841"/>
              <a:ext cx="3400425" cy="52197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zh-CN" altLang="en-US" sz="2800" b="1" dirty="0">
                  <a:latin typeface="思源黑体 CN Bold" panose="020B0800000000000000" pitchFamily="34" charset="-122"/>
                  <a:ea typeface="思源黑体 CN Bold" panose="020B0800000000000000" pitchFamily="34" charset="-122"/>
                  <a:cs typeface="+mn-ea"/>
                  <a:sym typeface="Arial" panose="020B0604020202020204" pitchFamily="34" charset="0"/>
                </a:rPr>
                <a:t>巧设问题，讲清</a:t>
              </a:r>
              <a:r>
                <a:rPr lang="zh-CN" altLang="en-US" sz="2800" b="1" dirty="0">
                  <a:latin typeface="思源黑体 CN Bold" panose="020B0800000000000000" pitchFamily="34" charset="-122"/>
                  <a:ea typeface="思源黑体 CN Bold" panose="020B0800000000000000" pitchFamily="34" charset="-122"/>
                  <a:cs typeface="+mn-ea"/>
                  <a:sym typeface="Arial" panose="020B0604020202020204" pitchFamily="34" charset="0"/>
                </a:rPr>
                <a:t>逻辑</a:t>
              </a:r>
              <a:endParaRPr lang="zh-CN" altLang="en-US" sz="2800" b="1" dirty="0"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8" name="文本框 10"/>
            <p:cNvSpPr txBox="1"/>
            <p:nvPr/>
          </p:nvSpPr>
          <p:spPr>
            <a:xfrm>
              <a:off x="6629352" y="2767253"/>
              <a:ext cx="898003" cy="70788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en-US" altLang="zh-CN" sz="4000" b="1" dirty="0">
                  <a:gradFill>
                    <a:gsLst>
                      <a:gs pos="0">
                        <a:srgbClr val="196FB7"/>
                      </a:gs>
                      <a:gs pos="100000">
                        <a:srgbClr val="223952"/>
                      </a:gs>
                    </a:gsLst>
                    <a:lin ang="13500000" scaled="1"/>
                  </a:gra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02.</a:t>
              </a:r>
              <a:endParaRPr lang="zh-CN" altLang="en-US" sz="4000" b="1" dirty="0">
                <a:gradFill>
                  <a:gsLst>
                    <a:gs pos="0">
                      <a:srgbClr val="196FB7"/>
                    </a:gs>
                    <a:gs pos="100000">
                      <a:srgbClr val="223952"/>
                    </a:gs>
                  </a:gsLst>
                  <a:lin ang="13500000" scaled="1"/>
                </a:gra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7562710" y="3515967"/>
            <a:ext cx="4252669" cy="707886"/>
            <a:chOff x="6629352" y="3774017"/>
            <a:chExt cx="4252669" cy="707887"/>
          </a:xfrm>
        </p:grpSpPr>
        <p:sp>
          <p:nvSpPr>
            <p:cNvPr id="75" name="文本框 17"/>
            <p:cNvSpPr txBox="1"/>
            <p:nvPr/>
          </p:nvSpPr>
          <p:spPr>
            <a:xfrm>
              <a:off x="7481596" y="3876835"/>
              <a:ext cx="3400425" cy="52197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zh-CN" altLang="en-US" sz="2800" b="1" dirty="0">
                  <a:latin typeface="思源黑体 CN Bold" panose="020B0800000000000000" pitchFamily="34" charset="-122"/>
                  <a:ea typeface="思源黑体 CN Bold" panose="020B0800000000000000" pitchFamily="34" charset="-122"/>
                  <a:cs typeface="+mn-ea"/>
                  <a:sym typeface="Arial" panose="020B0604020202020204" pitchFamily="34" charset="0"/>
                </a:rPr>
                <a:t>善于史料，提升</a:t>
              </a:r>
              <a:r>
                <a:rPr lang="zh-CN" altLang="en-US" sz="2800" b="1" dirty="0">
                  <a:latin typeface="思源黑体 CN Bold" panose="020B0800000000000000" pitchFamily="34" charset="-122"/>
                  <a:ea typeface="思源黑体 CN Bold" panose="020B0800000000000000" pitchFamily="34" charset="-122"/>
                  <a:cs typeface="+mn-ea"/>
                  <a:sym typeface="Arial" panose="020B0604020202020204" pitchFamily="34" charset="0"/>
                </a:rPr>
                <a:t>素养</a:t>
              </a:r>
              <a:endParaRPr lang="zh-CN" altLang="en-US" sz="2800" b="1" dirty="0"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3" name="文本框 15"/>
            <p:cNvSpPr txBox="1"/>
            <p:nvPr/>
          </p:nvSpPr>
          <p:spPr>
            <a:xfrm>
              <a:off x="6629352" y="3774017"/>
              <a:ext cx="898003" cy="70788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en-US" altLang="zh-CN" sz="4000" b="1" dirty="0">
                  <a:gradFill>
                    <a:gsLst>
                      <a:gs pos="0">
                        <a:srgbClr val="196FB7"/>
                      </a:gs>
                      <a:gs pos="100000">
                        <a:srgbClr val="223952"/>
                      </a:gs>
                    </a:gsLst>
                    <a:lin ang="13500000" scaled="1"/>
                  </a:gra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03.</a:t>
              </a:r>
              <a:endParaRPr lang="zh-CN" altLang="en-US" sz="4000" b="1" dirty="0">
                <a:gradFill>
                  <a:gsLst>
                    <a:gs pos="0">
                      <a:srgbClr val="196FB7"/>
                    </a:gs>
                    <a:gs pos="100000">
                      <a:srgbClr val="223952"/>
                    </a:gs>
                  </a:gsLst>
                  <a:lin ang="13500000" scaled="1"/>
                </a:gra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637655" y="74930"/>
            <a:ext cx="5553710" cy="516255"/>
            <a:chOff x="197" y="98"/>
            <a:chExt cx="8746" cy="813"/>
          </a:xfrm>
        </p:grpSpPr>
        <p:grpSp>
          <p:nvGrpSpPr>
            <p:cNvPr id="7" name="组合 6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组合 5"/>
          <p:cNvGrpSpPr/>
          <p:nvPr/>
        </p:nvGrpSpPr>
        <p:grpSpPr>
          <a:xfrm>
            <a:off x="7562710" y="4526252"/>
            <a:ext cx="4252669" cy="706755"/>
            <a:chOff x="6629352" y="3774017"/>
            <a:chExt cx="4252669" cy="706756"/>
          </a:xfrm>
        </p:grpSpPr>
        <p:sp>
          <p:nvSpPr>
            <p:cNvPr id="9" name="文本框 17"/>
            <p:cNvSpPr txBox="1"/>
            <p:nvPr/>
          </p:nvSpPr>
          <p:spPr>
            <a:xfrm>
              <a:off x="7481596" y="3876835"/>
              <a:ext cx="3400425" cy="52197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zh-CN" altLang="en-US" sz="2800" b="1" dirty="0">
                  <a:latin typeface="思源黑体 CN Bold" panose="020B0800000000000000" pitchFamily="34" charset="-122"/>
                  <a:ea typeface="思源黑体 CN Bold" panose="020B0800000000000000" pitchFamily="34" charset="-122"/>
                  <a:cs typeface="+mn-ea"/>
                  <a:sym typeface="Arial" panose="020B0604020202020204" pitchFamily="34" charset="0"/>
                </a:rPr>
                <a:t>思而后动，论而</a:t>
              </a:r>
              <a:r>
                <a:rPr lang="zh-CN" altLang="en-US" sz="2800" b="1" dirty="0">
                  <a:latin typeface="思源黑体 CN Bold" panose="020B0800000000000000" pitchFamily="34" charset="-122"/>
                  <a:ea typeface="思源黑体 CN Bold" panose="020B0800000000000000" pitchFamily="34" charset="-122"/>
                  <a:cs typeface="+mn-ea"/>
                  <a:sym typeface="Arial" panose="020B0604020202020204" pitchFamily="34" charset="0"/>
                </a:rPr>
                <a:t>后行</a:t>
              </a:r>
              <a:endParaRPr lang="zh-CN" altLang="en-US" sz="2800" b="1" dirty="0"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文本框 15"/>
            <p:cNvSpPr txBox="1"/>
            <p:nvPr/>
          </p:nvSpPr>
          <p:spPr>
            <a:xfrm>
              <a:off x="6629352" y="3774017"/>
              <a:ext cx="889000" cy="70675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en-US" altLang="zh-CN" sz="4000" b="1" dirty="0">
                  <a:gradFill>
                    <a:gsLst>
                      <a:gs pos="0">
                        <a:srgbClr val="196FB7"/>
                      </a:gs>
                      <a:gs pos="100000">
                        <a:srgbClr val="223952"/>
                      </a:gs>
                    </a:gsLst>
                    <a:lin ang="13500000" scaled="1"/>
                  </a:gra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04.</a:t>
              </a:r>
              <a:endParaRPr lang="zh-CN" altLang="en-US" sz="4000" b="1" dirty="0">
                <a:gradFill>
                  <a:gsLst>
                    <a:gs pos="0">
                      <a:srgbClr val="196FB7"/>
                    </a:gs>
                    <a:gs pos="100000">
                      <a:srgbClr val="223952"/>
                    </a:gs>
                  </a:gsLst>
                  <a:lin ang="13500000" scaled="1"/>
                </a:gra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54569" r="26877" b="9577"/>
          <a:stretch>
            <a:fillRect/>
          </a:stretch>
        </p:blipFill>
        <p:spPr>
          <a:xfrm rot="10800000">
            <a:off x="0" y="0"/>
            <a:ext cx="6155481" cy="5303379"/>
          </a:xfrm>
          <a:custGeom>
            <a:avLst/>
            <a:gdLst>
              <a:gd name="connsiteX0" fmla="*/ 6155481 w 6155481"/>
              <a:gd name="connsiteY0" fmla="*/ 5303379 h 5303379"/>
              <a:gd name="connsiteX1" fmla="*/ 0 w 6155481"/>
              <a:gd name="connsiteY1" fmla="*/ 5303379 h 5303379"/>
              <a:gd name="connsiteX2" fmla="*/ 0 w 6155481"/>
              <a:gd name="connsiteY2" fmla="*/ 0 h 5303379"/>
              <a:gd name="connsiteX3" fmla="*/ 6155481 w 6155481"/>
              <a:gd name="connsiteY3" fmla="*/ 0 h 5303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5481" h="5303379">
                <a:moveTo>
                  <a:pt x="6155481" y="5303379"/>
                </a:moveTo>
                <a:lnTo>
                  <a:pt x="0" y="5303379"/>
                </a:lnTo>
                <a:lnTo>
                  <a:pt x="0" y="0"/>
                </a:lnTo>
                <a:lnTo>
                  <a:pt x="6155481" y="0"/>
                </a:lnTo>
                <a:close/>
              </a:path>
            </a:pathLst>
          </a:cu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54569" r="26877" b="5641"/>
          <a:stretch>
            <a:fillRect/>
          </a:stretch>
        </p:blipFill>
        <p:spPr>
          <a:xfrm>
            <a:off x="6036519" y="972458"/>
            <a:ext cx="6155481" cy="5885542"/>
          </a:xfrm>
          <a:custGeom>
            <a:avLst/>
            <a:gdLst>
              <a:gd name="connsiteX0" fmla="*/ 0 w 6155481"/>
              <a:gd name="connsiteY0" fmla="*/ 0 h 5885542"/>
              <a:gd name="connsiteX1" fmla="*/ 6155481 w 6155481"/>
              <a:gd name="connsiteY1" fmla="*/ 0 h 5885542"/>
              <a:gd name="connsiteX2" fmla="*/ 6155481 w 6155481"/>
              <a:gd name="connsiteY2" fmla="*/ 5885542 h 5885542"/>
              <a:gd name="connsiteX3" fmla="*/ 0 w 6155481"/>
              <a:gd name="connsiteY3" fmla="*/ 5885542 h 5885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5481" h="5885542">
                <a:moveTo>
                  <a:pt x="0" y="0"/>
                </a:moveTo>
                <a:lnTo>
                  <a:pt x="6155481" y="0"/>
                </a:lnTo>
                <a:lnTo>
                  <a:pt x="6155481" y="5885542"/>
                </a:lnTo>
                <a:lnTo>
                  <a:pt x="0" y="5885542"/>
                </a:lnTo>
                <a:close/>
              </a:path>
            </a:pathLst>
          </a:custGeom>
        </p:spPr>
      </p:pic>
      <p:sp>
        <p:nvSpPr>
          <p:cNvPr id="7" name="圆角矩形 6"/>
          <p:cNvSpPr/>
          <p:nvPr/>
        </p:nvSpPr>
        <p:spPr>
          <a:xfrm>
            <a:off x="1810544" y="1920583"/>
            <a:ext cx="8570913" cy="2233664"/>
          </a:xfrm>
          <a:prstGeom prst="roundRect">
            <a:avLst>
              <a:gd name="adj" fmla="val 11474"/>
            </a:avLst>
          </a:prstGeom>
          <a:gradFill flip="none" rotWithShape="1">
            <a:gsLst>
              <a:gs pos="0">
                <a:srgbClr val="196FB7"/>
              </a:gs>
              <a:gs pos="100000">
                <a:srgbClr val="22395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7295">
              <a:defRPr/>
            </a:pPr>
            <a:endParaRPr lang="en-US" sz="2400">
              <a:solidFill>
                <a:schemeClr val="bg1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069283" y="2708842"/>
            <a:ext cx="539416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1217295"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4400" b="1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Arial" panose="020B0604020202020204" pitchFamily="34" charset="0"/>
              </a:rPr>
              <a:t>重构教材，理清逻辑</a:t>
            </a:r>
            <a:endParaRPr lang="zh-CN" altLang="en-US" sz="4400" b="1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437727" y="2360608"/>
            <a:ext cx="1505244" cy="1353614"/>
            <a:chOff x="2373771" y="2752193"/>
            <a:chExt cx="1505244" cy="1353614"/>
          </a:xfrm>
        </p:grpSpPr>
        <p:sp>
          <p:nvSpPr>
            <p:cNvPr id="18" name="文本框 17"/>
            <p:cNvSpPr txBox="1"/>
            <p:nvPr/>
          </p:nvSpPr>
          <p:spPr>
            <a:xfrm>
              <a:off x="2373771" y="2885108"/>
              <a:ext cx="1505244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914400">
                <a:defRPr/>
              </a:pPr>
              <a:r>
                <a:rPr lang="en-US" altLang="zh-CN" sz="7200" b="1" kern="0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latin typeface="Arial Black" panose="020B0A040201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1</a:t>
              </a:r>
              <a:endParaRPr lang="zh-CN" altLang="en-US" sz="6000" b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 Black" panose="020B0A040201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2449586" y="2752193"/>
              <a:ext cx="1353614" cy="135361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518275" y="40640"/>
            <a:ext cx="5553710" cy="516255"/>
            <a:chOff x="197" y="98"/>
            <a:chExt cx="8746" cy="813"/>
          </a:xfrm>
        </p:grpSpPr>
        <p:grpSp>
          <p:nvGrpSpPr>
            <p:cNvPr id="2" name="组合 1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558915" y="81280"/>
            <a:ext cx="5553710" cy="516255"/>
            <a:chOff x="197" y="98"/>
            <a:chExt cx="8746" cy="813"/>
          </a:xfrm>
        </p:grpSpPr>
        <p:grpSp>
          <p:nvGrpSpPr>
            <p:cNvPr id="7" name="组合 6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表格 18"/>
          <p:cNvGraphicFramePr/>
          <p:nvPr>
            <p:custDataLst>
              <p:tags r:id="rId2"/>
            </p:custDataLst>
          </p:nvPr>
        </p:nvGraphicFramePr>
        <p:xfrm>
          <a:off x="1076960" y="1477010"/>
          <a:ext cx="9507855" cy="5183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800"/>
                <a:gridCol w="1847215"/>
                <a:gridCol w="1901825"/>
                <a:gridCol w="1901190"/>
                <a:gridCol w="1901825"/>
              </a:tblGrid>
              <a:tr h="7467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教学者与设计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教材原本结构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公开课结构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不同点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共同点</a:t>
                      </a:r>
                      <a:endParaRPr lang="zh-CN" altLang="en-US"/>
                    </a:p>
                  </a:txBody>
                  <a:tcPr/>
                </a:tc>
              </a:tr>
              <a:tr h="129476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 </a:t>
                      </a:r>
                      <a:r>
                        <a:rPr lang="en-US" altLang="zh-CN"/>
                        <a:t>    </a:t>
                      </a:r>
                      <a:r>
                        <a:rPr lang="zh-CN" altLang="en-US"/>
                        <a:t>彭丹老师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860">
                          <a:sym typeface="+mn-ea"/>
                        </a:rPr>
                        <a:t>一、近代西方民族国家的产生</a:t>
                      </a:r>
                      <a:endParaRPr lang="zh-CN" altLang="en-US" sz="1860"/>
                    </a:p>
                    <a:p>
                      <a:pPr>
                        <a:buNone/>
                      </a:pPr>
                      <a:endParaRPr lang="zh-CN" altLang="en-US" sz="1860"/>
                    </a:p>
                    <a:p>
                      <a:pPr>
                        <a:buNone/>
                      </a:pPr>
                      <a:r>
                        <a:rPr lang="zh-CN" altLang="en-US" sz="1860">
                          <a:sym typeface="+mn-ea"/>
                        </a:rPr>
                        <a:t>二、</a:t>
                      </a:r>
                      <a:r>
                        <a:rPr lang="en-US" altLang="zh-CN" sz="1860">
                          <a:sym typeface="+mn-ea"/>
                        </a:rPr>
                        <a:t>20</a:t>
                      </a:r>
                      <a:r>
                        <a:rPr lang="zh-CN" altLang="en-US" sz="1860">
                          <a:sym typeface="+mn-ea"/>
                        </a:rPr>
                        <a:t>世纪国际法的发展</a:t>
                      </a:r>
                      <a:endParaRPr lang="zh-CN" altLang="en-US" sz="1860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860">
                          <a:sym typeface="+mn-ea"/>
                        </a:rPr>
                        <a:t>一、国家成长之路</a:t>
                      </a:r>
                      <a:endParaRPr lang="zh-CN" altLang="en-US" sz="1860"/>
                    </a:p>
                    <a:p>
                      <a:pPr>
                        <a:buNone/>
                      </a:pPr>
                      <a:endParaRPr lang="zh-CN" altLang="en-US" sz="1860"/>
                    </a:p>
                    <a:p>
                      <a:pPr>
                        <a:buNone/>
                      </a:pPr>
                      <a:r>
                        <a:rPr lang="zh-CN" altLang="en-US" sz="1860">
                          <a:sym typeface="+mn-ea"/>
                        </a:rPr>
                        <a:t>二、各国相处之道</a:t>
                      </a:r>
                      <a:endParaRPr lang="zh-CN" altLang="en-US" sz="1860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通过史料实证、历史解释的运用，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培养学生史料分析的能力</a:t>
                      </a:r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dirty="0"/>
                    </a:p>
                    <a:p>
                      <a:pPr algn="ctr">
                        <a:buNone/>
                      </a:pPr>
                      <a:endParaRPr lang="zh-CN" altLang="en-US" dirty="0"/>
                    </a:p>
                    <a:p>
                      <a:pPr algn="ctr">
                        <a:buNone/>
                      </a:pPr>
                      <a:endParaRPr lang="zh-CN" altLang="en-US" dirty="0"/>
                    </a:p>
                    <a:p>
                      <a:pPr algn="ctr">
                        <a:buNone/>
                      </a:pPr>
                      <a:endParaRPr lang="zh-CN" altLang="en-US" dirty="0"/>
                    </a:p>
                    <a:p>
                      <a:pPr algn="ctr">
                        <a:buNone/>
                      </a:pPr>
                      <a:endParaRPr lang="zh-CN" altLang="en-US" dirty="0"/>
                    </a:p>
                    <a:p>
                      <a:pPr algn="ctr">
                        <a:buNone/>
                      </a:pPr>
                      <a:endParaRPr lang="zh-CN" altLang="en-US" dirty="0"/>
                    </a:p>
                    <a:p>
                      <a:pPr algn="ctr">
                        <a:buNone/>
                      </a:pPr>
                      <a:r>
                        <a:rPr lang="zh-CN" altLang="en-US" dirty="0"/>
                        <a:t>创新思维，</a:t>
                      </a:r>
                      <a:endParaRPr lang="zh-CN" altLang="en-US" dirty="0"/>
                    </a:p>
                    <a:p>
                      <a:pPr algn="ctr">
                        <a:buNone/>
                      </a:pPr>
                      <a:r>
                        <a:rPr lang="zh-CN" altLang="en-US" dirty="0"/>
                        <a:t>突破课本结构</a:t>
                      </a:r>
                      <a:endParaRPr lang="zh-CN" altLang="en-US" dirty="0"/>
                    </a:p>
                  </a:txBody>
                  <a:tcPr/>
                </a:tc>
              </a:tr>
              <a:tr h="129476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 </a:t>
                      </a:r>
                      <a:r>
                        <a:rPr lang="en-US" altLang="zh-CN"/>
                        <a:t>  </a:t>
                      </a:r>
                      <a:r>
                        <a:rPr lang="zh-CN" altLang="en-US"/>
                        <a:t>张博文老师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860">
                          <a:sym typeface="+mn-ea"/>
                        </a:rPr>
                        <a:t>一、南京国民政府的统治</a:t>
                      </a:r>
                      <a:endParaRPr lang="zh-CN" altLang="en-US" sz="1860"/>
                    </a:p>
                    <a:p>
                      <a:pPr>
                        <a:buNone/>
                      </a:pPr>
                      <a:endParaRPr lang="zh-CN" altLang="en-US" sz="1860"/>
                    </a:p>
                    <a:p>
                      <a:pPr>
                        <a:buNone/>
                      </a:pPr>
                      <a:r>
                        <a:rPr lang="zh-CN" altLang="en-US" sz="1860">
                          <a:sym typeface="+mn-ea"/>
                        </a:rPr>
                        <a:t>二、工农武装割据开辟革命新道路</a:t>
                      </a:r>
                      <a:endParaRPr lang="zh-CN" altLang="en-US" sz="1860"/>
                    </a:p>
                    <a:p>
                      <a:pPr>
                        <a:buNone/>
                      </a:pPr>
                      <a:endParaRPr lang="zh-CN" altLang="en-US" sz="1860"/>
                    </a:p>
                    <a:p>
                      <a:pPr>
                        <a:buNone/>
                      </a:pPr>
                      <a:r>
                        <a:rPr lang="zh-CN" altLang="en-US" sz="1860">
                          <a:sym typeface="+mn-ea"/>
                        </a:rPr>
                        <a:t>三、红军长征</a:t>
                      </a:r>
                      <a:endParaRPr lang="zh-CN" altLang="en-US" sz="1860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860">
                          <a:sym typeface="+mn-ea"/>
                        </a:rPr>
                        <a:t>一、中国共产党开辟革命新道路</a:t>
                      </a:r>
                      <a:endParaRPr lang="zh-CN" altLang="en-US" sz="1860"/>
                    </a:p>
                    <a:p>
                      <a:pPr>
                        <a:buNone/>
                      </a:pPr>
                      <a:endParaRPr lang="zh-CN" altLang="en-US" sz="1860"/>
                    </a:p>
                    <a:p>
                      <a:pPr>
                        <a:buNone/>
                      </a:pPr>
                      <a:endParaRPr lang="zh-CN" altLang="en-US" sz="186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186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1860"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860">
                          <a:sym typeface="+mn-ea"/>
                        </a:rPr>
                        <a:t>二、南京国民政府的专制统治</a:t>
                      </a:r>
                      <a:endParaRPr lang="zh-CN" altLang="en-US" sz="1860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  <a:p>
                      <a:pPr>
                        <a:buNone/>
                      </a:pPr>
                      <a:endParaRPr lang="zh-CN" altLang="en-US" dirty="0"/>
                    </a:p>
                    <a:p>
                      <a:pPr>
                        <a:buNone/>
                      </a:pPr>
                      <a:endParaRPr lang="zh-CN" altLang="en-US" dirty="0"/>
                    </a:p>
                    <a:p>
                      <a:pPr>
                        <a:buNone/>
                      </a:pPr>
                      <a:r>
                        <a:rPr lang="zh-CN" altLang="en-US" dirty="0"/>
                        <a:t>以思维导图为引，侧重凸现时空观念</a:t>
                      </a:r>
                      <a:endParaRPr lang="zh-CN" altLang="en-US" dirty="0"/>
                    </a:p>
                  </a:txBody>
                  <a:tcPr/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1076960" y="967740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11243" y="621695"/>
            <a:ext cx="6069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zh-CN" altLang="en-US" sz="2800" dirty="0"/>
              <a:t>（</a:t>
            </a:r>
            <a:r>
              <a:rPr lang="en-US" altLang="zh-CN" sz="2800" dirty="0"/>
              <a:t>1</a:t>
            </a:r>
            <a:r>
              <a:rPr lang="zh-CN" altLang="en-US" sz="2800" dirty="0"/>
              <a:t>）创新思维，重构教学内容</a:t>
            </a:r>
            <a:endParaRPr lang="zh-CN" altLang="en-US" sz="2800" dirty="0"/>
          </a:p>
        </p:txBody>
      </p:sp>
    </p:spTree>
  </p:cSld>
  <p:clrMapOvr>
    <a:masterClrMapping/>
  </p:clrMapOvr>
  <p:transition spd="slow" advTm="3000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558915" y="81280"/>
            <a:ext cx="5553710" cy="516255"/>
            <a:chOff x="197" y="98"/>
            <a:chExt cx="8746" cy="813"/>
          </a:xfrm>
        </p:grpSpPr>
        <p:grpSp>
          <p:nvGrpSpPr>
            <p:cNvPr id="7" name="组合 6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9490" y="789305"/>
            <a:ext cx="5685790" cy="309943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9490" y="3776980"/>
            <a:ext cx="5685790" cy="28575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65760" y="900430"/>
            <a:ext cx="53581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2</a:t>
            </a:r>
            <a:r>
              <a:rPr lang="zh-CN" altLang="en-US" sz="2400" dirty="0"/>
              <a:t>）多举并进，确立分目主题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2110105" y="2463800"/>
            <a:ext cx="3969385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表格填空法</a:t>
            </a:r>
            <a:endParaRPr lang="zh-CN" altLang="en-US" sz="2800" dirty="0">
              <a:solidFill>
                <a:srgbClr val="FF0000"/>
              </a:solidFill>
            </a:endParaRPr>
          </a:p>
          <a:p>
            <a:endParaRPr lang="zh-CN" altLang="en-US" sz="2800" dirty="0">
              <a:solidFill>
                <a:srgbClr val="FF0000"/>
              </a:solidFill>
            </a:endParaRPr>
          </a:p>
          <a:p>
            <a:r>
              <a:rPr lang="zh-CN" altLang="en-US" sz="2800" dirty="0">
                <a:solidFill>
                  <a:srgbClr val="FF0000"/>
                </a:solidFill>
              </a:rPr>
              <a:t>材料</a:t>
            </a:r>
            <a:r>
              <a:rPr lang="zh-CN" altLang="en-US" sz="2800" dirty="0">
                <a:solidFill>
                  <a:srgbClr val="FF0000"/>
                </a:solidFill>
              </a:rPr>
              <a:t>解读法</a:t>
            </a:r>
            <a:endParaRPr lang="zh-CN" altLang="en-US" sz="2800" dirty="0">
              <a:solidFill>
                <a:srgbClr val="FF0000"/>
              </a:solidFill>
            </a:endParaRPr>
          </a:p>
          <a:p>
            <a:endParaRPr lang="zh-CN" altLang="en-US" sz="2800" dirty="0">
              <a:solidFill>
                <a:srgbClr val="FF0000"/>
              </a:solidFill>
            </a:endParaRPr>
          </a:p>
          <a:p>
            <a:r>
              <a:rPr lang="zh-CN" altLang="en-US" sz="2800" dirty="0">
                <a:solidFill>
                  <a:srgbClr val="FF0000"/>
                </a:solidFill>
              </a:rPr>
              <a:t>活动探究法</a:t>
            </a:r>
            <a:endParaRPr lang="zh-CN" altLang="en-US" sz="2800" dirty="0">
              <a:solidFill>
                <a:srgbClr val="FF0000"/>
              </a:solidFill>
            </a:endParaRPr>
          </a:p>
          <a:p>
            <a:endParaRPr lang="zh-CN" altLang="en-US" sz="2800" dirty="0">
              <a:solidFill>
                <a:srgbClr val="FF0000"/>
              </a:solidFill>
            </a:endParaRPr>
          </a:p>
          <a:p>
            <a:r>
              <a:rPr lang="zh-CN" altLang="en-US" sz="2800" dirty="0">
                <a:solidFill>
                  <a:srgbClr val="FF0000"/>
                </a:solidFill>
              </a:rPr>
              <a:t>线索对比法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54569" r="26877" b="9577"/>
          <a:stretch>
            <a:fillRect/>
          </a:stretch>
        </p:blipFill>
        <p:spPr>
          <a:xfrm rot="10800000">
            <a:off x="0" y="0"/>
            <a:ext cx="6155481" cy="5303379"/>
          </a:xfrm>
          <a:custGeom>
            <a:avLst/>
            <a:gdLst>
              <a:gd name="connsiteX0" fmla="*/ 6155481 w 6155481"/>
              <a:gd name="connsiteY0" fmla="*/ 5303379 h 5303379"/>
              <a:gd name="connsiteX1" fmla="*/ 0 w 6155481"/>
              <a:gd name="connsiteY1" fmla="*/ 5303379 h 5303379"/>
              <a:gd name="connsiteX2" fmla="*/ 0 w 6155481"/>
              <a:gd name="connsiteY2" fmla="*/ 0 h 5303379"/>
              <a:gd name="connsiteX3" fmla="*/ 6155481 w 6155481"/>
              <a:gd name="connsiteY3" fmla="*/ 0 h 5303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5481" h="5303379">
                <a:moveTo>
                  <a:pt x="6155481" y="5303379"/>
                </a:moveTo>
                <a:lnTo>
                  <a:pt x="0" y="5303379"/>
                </a:lnTo>
                <a:lnTo>
                  <a:pt x="0" y="0"/>
                </a:lnTo>
                <a:lnTo>
                  <a:pt x="6155481" y="0"/>
                </a:lnTo>
                <a:close/>
              </a:path>
            </a:pathLst>
          </a:cu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54569" r="26877" b="5641"/>
          <a:stretch>
            <a:fillRect/>
          </a:stretch>
        </p:blipFill>
        <p:spPr>
          <a:xfrm>
            <a:off x="6036519" y="972458"/>
            <a:ext cx="6155481" cy="5885542"/>
          </a:xfrm>
          <a:custGeom>
            <a:avLst/>
            <a:gdLst>
              <a:gd name="connsiteX0" fmla="*/ 0 w 6155481"/>
              <a:gd name="connsiteY0" fmla="*/ 0 h 5885542"/>
              <a:gd name="connsiteX1" fmla="*/ 6155481 w 6155481"/>
              <a:gd name="connsiteY1" fmla="*/ 0 h 5885542"/>
              <a:gd name="connsiteX2" fmla="*/ 6155481 w 6155481"/>
              <a:gd name="connsiteY2" fmla="*/ 5885542 h 5885542"/>
              <a:gd name="connsiteX3" fmla="*/ 0 w 6155481"/>
              <a:gd name="connsiteY3" fmla="*/ 5885542 h 5885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5481" h="5885542">
                <a:moveTo>
                  <a:pt x="0" y="0"/>
                </a:moveTo>
                <a:lnTo>
                  <a:pt x="6155481" y="0"/>
                </a:lnTo>
                <a:lnTo>
                  <a:pt x="6155481" y="5885542"/>
                </a:lnTo>
                <a:lnTo>
                  <a:pt x="0" y="5885542"/>
                </a:lnTo>
                <a:close/>
              </a:path>
            </a:pathLst>
          </a:custGeom>
        </p:spPr>
      </p:pic>
      <p:sp>
        <p:nvSpPr>
          <p:cNvPr id="7" name="圆角矩形 6"/>
          <p:cNvSpPr/>
          <p:nvPr/>
        </p:nvSpPr>
        <p:spPr>
          <a:xfrm>
            <a:off x="1810544" y="1920583"/>
            <a:ext cx="8570913" cy="2233664"/>
          </a:xfrm>
          <a:prstGeom prst="roundRect">
            <a:avLst>
              <a:gd name="adj" fmla="val 11474"/>
            </a:avLst>
          </a:prstGeom>
          <a:gradFill flip="none" rotWithShape="1">
            <a:gsLst>
              <a:gs pos="0">
                <a:srgbClr val="196FB7"/>
              </a:gs>
              <a:gs pos="100000">
                <a:srgbClr val="22395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7295">
              <a:defRPr/>
            </a:pPr>
            <a:endParaRPr lang="en-US" sz="2400">
              <a:solidFill>
                <a:schemeClr val="bg1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278833" y="2616408"/>
            <a:ext cx="539416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1217295"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4400" b="1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Arial" panose="020B0604020202020204" pitchFamily="34" charset="0"/>
              </a:rPr>
              <a:t>巧设问题，讲清逻辑</a:t>
            </a:r>
            <a:endParaRPr lang="zh-CN" altLang="en-US" sz="4400" b="1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437727" y="2360608"/>
            <a:ext cx="1505244" cy="1353614"/>
            <a:chOff x="2373771" y="2752193"/>
            <a:chExt cx="1505244" cy="1353614"/>
          </a:xfrm>
        </p:grpSpPr>
        <p:sp>
          <p:nvSpPr>
            <p:cNvPr id="18" name="文本框 17"/>
            <p:cNvSpPr txBox="1"/>
            <p:nvPr/>
          </p:nvSpPr>
          <p:spPr>
            <a:xfrm>
              <a:off x="2373771" y="2885108"/>
              <a:ext cx="1505244" cy="10147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914400">
                <a:defRPr/>
              </a:pPr>
              <a:r>
                <a:rPr lang="en-US" altLang="zh-CN" sz="6000" b="1" kern="0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latin typeface="Arial Black" panose="020B0A040201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2</a:t>
              </a:r>
              <a:endParaRPr lang="en-US" altLang="zh-CN" sz="6000" b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 Black" panose="020B0A040201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2449586" y="2752193"/>
              <a:ext cx="1353614" cy="135361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518275" y="40640"/>
            <a:ext cx="5553710" cy="516255"/>
            <a:chOff x="197" y="98"/>
            <a:chExt cx="8746" cy="813"/>
          </a:xfrm>
        </p:grpSpPr>
        <p:grpSp>
          <p:nvGrpSpPr>
            <p:cNvPr id="2" name="组合 1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558915" y="81280"/>
            <a:ext cx="5553710" cy="516255"/>
            <a:chOff x="197" y="98"/>
            <a:chExt cx="8746" cy="813"/>
          </a:xfrm>
        </p:grpSpPr>
        <p:grpSp>
          <p:nvGrpSpPr>
            <p:cNvPr id="7" name="组合 6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>
                <p:custDataLst>
                  <p:tags r:id="rId1"/>
                </p:custDataLst>
              </p:nvPr>
            </p:nvPicPr>
            <p:blipFill>
              <a:blip r:embed="rId2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73430" y="1806575"/>
            <a:ext cx="10461625" cy="23114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870950" y="4272280"/>
            <a:ext cx="26396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/>
              <a:t>《马赛曲》大革命时期的法国人认为自己是谁？</a:t>
            </a:r>
            <a:endParaRPr lang="zh-CN" altLang="en-US" sz="2000"/>
          </a:p>
        </p:txBody>
      </p:sp>
      <p:sp>
        <p:nvSpPr>
          <p:cNvPr id="4" name="文本框 3"/>
          <p:cNvSpPr txBox="1"/>
          <p:nvPr/>
        </p:nvSpPr>
        <p:spPr>
          <a:xfrm>
            <a:off x="5231765" y="4382770"/>
            <a:ext cx="26396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/>
              <a:t>皮桑《贞德之歌》中，我们是谁？</a:t>
            </a:r>
            <a:endParaRPr lang="zh-CN" altLang="en-US" sz="2000"/>
          </a:p>
        </p:txBody>
      </p:sp>
      <p:sp>
        <p:nvSpPr>
          <p:cNvPr id="5" name="文本框 4"/>
          <p:cNvSpPr txBox="1"/>
          <p:nvPr/>
        </p:nvSpPr>
        <p:spPr>
          <a:xfrm>
            <a:off x="1023620" y="4362450"/>
            <a:ext cx="26396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/>
              <a:t>（论文）中世纪的欧洲，我们是谁？</a:t>
            </a:r>
            <a:endParaRPr lang="zh-CN" altLang="en-US" sz="2000"/>
          </a:p>
        </p:txBody>
      </p:sp>
      <p:sp>
        <p:nvSpPr>
          <p:cNvPr id="6" name="文本框 5"/>
          <p:cNvSpPr txBox="1"/>
          <p:nvPr/>
        </p:nvSpPr>
        <p:spPr>
          <a:xfrm>
            <a:off x="497205" y="758190"/>
            <a:ext cx="53581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1</a:t>
            </a:r>
            <a:r>
              <a:rPr lang="zh-CN" altLang="en-US" sz="2400" dirty="0"/>
              <a:t>）递进式提问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2354580" y="5441950"/>
            <a:ext cx="700405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8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以材料为核心的递进式设问，化抽象概念为具象，一步步引领学生进入自己的“殿堂</a:t>
            </a:r>
            <a:endParaRPr lang="zh-CN" altLang="en-US" sz="280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558915" y="81280"/>
            <a:ext cx="5553710" cy="516255"/>
            <a:chOff x="197" y="98"/>
            <a:chExt cx="8746" cy="813"/>
          </a:xfrm>
        </p:grpSpPr>
        <p:grpSp>
          <p:nvGrpSpPr>
            <p:cNvPr id="7" name="组合 6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1248410" y="1726565"/>
            <a:ext cx="87490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/>
              <a:t>“</a:t>
            </a:r>
            <a:r>
              <a:rPr lang="zh-CN" altLang="en-US" sz="2800"/>
              <a:t>听党指挥、能打胜仗、作风优良</a:t>
            </a:r>
            <a:r>
              <a:rPr lang="en-US" altLang="zh-CN" sz="2800"/>
              <a:t>”</a:t>
            </a:r>
            <a:r>
              <a:rPr lang="zh-CN" altLang="en-US" sz="2800"/>
              <a:t>到底有什么深刻涵义？</a:t>
            </a:r>
            <a:endParaRPr lang="zh-CN" altLang="en-US" sz="28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/>
          <a:srcRect t="4887"/>
          <a:stretch>
            <a:fillRect/>
          </a:stretch>
        </p:blipFill>
        <p:spPr>
          <a:xfrm>
            <a:off x="609705" y="2676349"/>
            <a:ext cx="2936464" cy="16758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8148" r="3508"/>
          <a:stretch>
            <a:fillRect/>
          </a:stretch>
        </p:blipFill>
        <p:spPr>
          <a:xfrm>
            <a:off x="4551478" y="2685142"/>
            <a:ext cx="2936464" cy="16671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图片 4" descr="201412032158.jp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98" r="428" b="16356"/>
          <a:stretch>
            <a:fillRect/>
          </a:stretch>
        </p:blipFill>
        <p:spPr>
          <a:xfrm>
            <a:off x="8343857" y="2676349"/>
            <a:ext cx="2960158" cy="16671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文本框 11"/>
          <p:cNvSpPr txBox="1"/>
          <p:nvPr/>
        </p:nvSpPr>
        <p:spPr>
          <a:xfrm>
            <a:off x="386080" y="930910"/>
            <a:ext cx="53581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2</a:t>
            </a:r>
            <a:r>
              <a:rPr lang="zh-CN" altLang="en-US" sz="2400" dirty="0"/>
              <a:t>）</a:t>
            </a:r>
            <a:r>
              <a:rPr lang="zh-CN" altLang="en-US" sz="2400" dirty="0">
                <a:solidFill>
                  <a:schemeClr val="tx1"/>
                </a:solidFill>
              </a:rPr>
              <a:t>共情式提问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070100" y="5194935"/>
            <a:ext cx="729488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亲和力的提问方式既有助引发学生发散思维，</a:t>
            </a:r>
            <a:endParaRPr lang="zh-CN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sym typeface="+mn-ea"/>
            </a:endParaRPr>
          </a:p>
          <a:p>
            <a:pPr algn="l"/>
            <a:r>
              <a:rPr 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也打破教师与学生的学情疏离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374140" y="4423410"/>
            <a:ext cx="14071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kumimoji="1"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三湾改编</a:t>
            </a:r>
            <a:endParaRPr kumimoji="1" lang="zh-CN" altLang="en-US" sz="2400" b="1" dirty="0">
              <a:latin typeface="宋体" panose="02010600030101010101" pitchFamily="2" charset="-122"/>
              <a:ea typeface="宋体" panose="02010600030101010101" pitchFamily="2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316220" y="4414520"/>
            <a:ext cx="14071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kumimoji="1"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游击战术</a:t>
            </a:r>
            <a:endParaRPr kumimoji="1" lang="zh-CN" altLang="en-US" sz="2400" b="1" dirty="0">
              <a:latin typeface="宋体" panose="02010600030101010101" pitchFamily="2" charset="-122"/>
              <a:ea typeface="宋体" panose="02010600030101010101" pitchFamily="2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343900" y="4423410"/>
            <a:ext cx="263144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kumimoji="1"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三大纪律八项注意</a:t>
            </a:r>
            <a:endParaRPr kumimoji="1" lang="zh-CN" altLang="en-US" sz="2400" b="1" dirty="0">
              <a:latin typeface="宋体" panose="02010600030101010101" pitchFamily="2" charset="-122"/>
              <a:ea typeface="宋体" panose="02010600030101010101" pitchFamily="2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558915" y="81280"/>
            <a:ext cx="5553710" cy="516255"/>
            <a:chOff x="197" y="98"/>
            <a:chExt cx="8746" cy="813"/>
          </a:xfrm>
        </p:grpSpPr>
        <p:grpSp>
          <p:nvGrpSpPr>
            <p:cNvPr id="7" name="组合 6"/>
            <p:cNvGrpSpPr/>
            <p:nvPr/>
          </p:nvGrpSpPr>
          <p:grpSpPr>
            <a:xfrm>
              <a:off x="197" y="98"/>
              <a:ext cx="8713" cy="782"/>
              <a:chOff x="8966" y="529"/>
              <a:chExt cx="8713" cy="78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9748" y="630"/>
                <a:ext cx="7931" cy="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dist"/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+mn-ea"/>
                    <a:sym typeface="+mn-lt"/>
                  </a:rPr>
                  <a:t>长沙市黄敏兰中学历史名师工作室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工作室LOGO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8966" y="529"/>
                <a:ext cx="782" cy="782"/>
              </a:xfrm>
              <a:prstGeom prst="rect">
                <a:avLst/>
              </a:prstGeom>
            </p:spPr>
          </p:pic>
        </p:grpSp>
        <p:cxnSp>
          <p:nvCxnSpPr>
            <p:cNvPr id="15" name="直接连接符 14"/>
            <p:cNvCxnSpPr/>
            <p:nvPr/>
          </p:nvCxnSpPr>
          <p:spPr>
            <a:xfrm flipV="1">
              <a:off x="319" y="909"/>
              <a:ext cx="8625" cy="3"/>
            </a:xfrm>
            <a:prstGeom prst="line">
              <a:avLst/>
            </a:prstGeom>
            <a:ln w="22225">
              <a:solidFill>
                <a:srgbClr val="996633"/>
              </a:solidFill>
            </a:ln>
            <a:effectLst>
              <a:outerShdw blurRad="76200" dist="12700" dir="8100000" sy="-23000" kx="800400" algn="br" rotWithShape="0">
                <a:srgbClr val="996633">
                  <a:alpha val="2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文本框 11"/>
          <p:cNvSpPr txBox="1"/>
          <p:nvPr/>
        </p:nvSpPr>
        <p:spPr>
          <a:xfrm>
            <a:off x="386080" y="930910"/>
            <a:ext cx="53581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3</a:t>
            </a:r>
            <a:r>
              <a:rPr lang="zh-CN" altLang="en-US" sz="2400" dirty="0"/>
              <a:t>）</a:t>
            </a:r>
            <a:r>
              <a:rPr lang="zh-CN" altLang="en-US" sz="2400" dirty="0">
                <a:solidFill>
                  <a:schemeClr val="tx1"/>
                </a:solidFill>
              </a:rPr>
              <a:t>发散式提问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36015" y="1489710"/>
            <a:ext cx="9591458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u="sng" dirty="0">
                <a:latin typeface="Calibri" panose="020F0502020204030204" charset="0"/>
              </a:rPr>
              <a:t>①</a:t>
            </a:r>
            <a:endParaRPr lang="zh-CN" altLang="en-US" sz="2400" b="1" u="sng" dirty="0"/>
          </a:p>
          <a:p>
            <a:r>
              <a:rPr lang="zh-CN" altLang="en-US" sz="2400" dirty="0"/>
              <a:t>（“依据教材内容，分析西欧专制王权建立的背景”、“探究资本主义与近代西方国家有什么关系”“结合教材内容，梳理国际外交建立的过程”）</a:t>
            </a:r>
            <a:endParaRPr lang="zh-CN" altLang="en-US" sz="2400" dirty="0"/>
          </a:p>
          <a:p>
            <a:endParaRPr lang="en-US" altLang="zh-CN" sz="2400" dirty="0">
              <a:solidFill>
                <a:srgbClr val="FF0000"/>
              </a:solidFill>
            </a:endParaRPr>
          </a:p>
          <a:p>
            <a:endParaRPr lang="zh-CN" altLang="en-US" sz="2400" dirty="0"/>
          </a:p>
          <a:p>
            <a:r>
              <a:rPr lang="zh-CN" altLang="en-US" sz="2400" b="1" u="sng" dirty="0">
                <a:latin typeface="Calibri" panose="020F0502020204030204" charset="0"/>
              </a:rPr>
              <a:t>②</a:t>
            </a:r>
            <a:endParaRPr lang="zh-CN" altLang="en-US" sz="2400" b="1" u="sng" dirty="0">
              <a:latin typeface="Calibri" panose="020F0502020204030204" charset="0"/>
            </a:endParaRPr>
          </a:p>
          <a:p>
            <a:r>
              <a:rPr lang="zh-CN" altLang="en-US" sz="2400" dirty="0"/>
              <a:t>“（秋收起义失败后）两个决策，不同的目的地。比较广东和井冈山，有何相似性，又各自有何优劣？”“国民政府北伐过程中对于日本的干涉，两次应对方式为何不同？”</a:t>
            </a:r>
            <a:endParaRPr lang="zh-CN" altLang="en-US" sz="2400" dirty="0"/>
          </a:p>
          <a:p>
            <a:endParaRPr lang="zh-CN" altLang="en-US" sz="2400" dirty="0"/>
          </a:p>
        </p:txBody>
      </p: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p="http://schemas.openxmlformats.org/presentationml/2006/main">
  <p:tag name="KSO_WM_UNIT_TABLE_BEAUTIFY" val="smartTable{e6fc6e56-9f8f-4e0e-82b7-fd44598d4e0b}"/>
  <p:tag name="TABLE_ENDDRAG_ORIGIN_RECT" val="748*262"/>
  <p:tag name="TABLE_ENDDRAG_RECT" val="107*198*748*262"/>
</p:tagLst>
</file>

<file path=ppt/tags/tag3.xml><?xml version="1.0" encoding="utf-8"?>
<p:tagLst xmlns:p="http://schemas.openxmlformats.org/presentationml/2006/main">
  <p:tag name="KSO_WM_UNIT_PLACING_PICTURE_USER_VIEWPORT" val="{&quot;height&quot;:782,&quot;width&quot;:782}"/>
</p:tagLst>
</file>

<file path=ppt/tags/tag4.xml><?xml version="1.0" encoding="utf-8"?>
<p:tagLst xmlns:p="http://schemas.openxmlformats.org/presentationml/2006/main">
  <p:tag name="KSO_WM_UNIT_PLACING_PICTURE_USER_VIEWPORT" val="{&quot;height&quot;:3640,&quot;width&quot;:16475}"/>
</p:tagLst>
</file>

<file path=ppt/theme/theme1.xml><?xml version="1.0" encoding="utf-8"?>
<a:theme xmlns:a="http://schemas.openxmlformats.org/drawingml/2006/main" name="包图主题2">
  <a:themeElements>
    <a:clrScheme name="自定义 12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09AA2"/>
      </a:accent1>
      <a:accent2>
        <a:srgbClr val="3C7379"/>
      </a:accent2>
      <a:accent3>
        <a:srgbClr val="509AA2"/>
      </a:accent3>
      <a:accent4>
        <a:srgbClr val="A5A5A5"/>
      </a:accent4>
      <a:accent5>
        <a:srgbClr val="509AA2"/>
      </a:accent5>
      <a:accent6>
        <a:srgbClr val="2C5C65"/>
      </a:accent6>
      <a:hlink>
        <a:srgbClr val="67AFBD"/>
      </a:hlink>
      <a:folHlink>
        <a:srgbClr val="C2A874"/>
      </a:folHlink>
    </a:clrScheme>
    <a:fontScheme name="思源黑体 CN Medium">
      <a:majorFont>
        <a:latin typeface="思源黑体 CN Medium"/>
        <a:ea typeface="思源黑体 CN Medium"/>
        <a:cs typeface=""/>
      </a:majorFont>
      <a:minorFont>
        <a:latin typeface="Arial"/>
        <a:ea typeface="思源黑体 CN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1379</Words>
  <Application>WPS 演示</Application>
  <PresentationFormat>宽屏</PresentationFormat>
  <Paragraphs>214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1" baseType="lpstr">
      <vt:lpstr>Arial</vt:lpstr>
      <vt:lpstr>宋体</vt:lpstr>
      <vt:lpstr>Wingdings</vt:lpstr>
      <vt:lpstr>思源黑体 CN Bold</vt:lpstr>
      <vt:lpstr>黑体</vt:lpstr>
      <vt:lpstr>微软雅黑 Light</vt:lpstr>
      <vt:lpstr>Calibri</vt:lpstr>
      <vt:lpstr>思源黑体 CN Medium</vt:lpstr>
      <vt:lpstr>Arial Black</vt:lpstr>
      <vt:lpstr>楷体</vt:lpstr>
      <vt:lpstr>Calibri</vt:lpstr>
      <vt:lpstr>柳公权柳体</vt:lpstr>
      <vt:lpstr>微软雅黑</vt:lpstr>
      <vt:lpstr>Arial Unicode MS</vt:lpstr>
      <vt:lpstr>等线</vt:lpstr>
      <vt:lpstr>思源黑体 CN Medium</vt:lpstr>
      <vt:lpstr>包图主题2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.</dc:creator>
  <cp:lastModifiedBy>黑麦威士忌</cp:lastModifiedBy>
  <cp:revision>10</cp:revision>
  <dcterms:created xsi:type="dcterms:W3CDTF">2021-10-01T11:01:00Z</dcterms:created>
  <dcterms:modified xsi:type="dcterms:W3CDTF">2021-12-22T02:52:16Z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ICV" pid="2">
    <vt:lpwstr>62C445FCA6D542188D750A5146A329F3</vt:lpwstr>
  </property>
  <property fmtid="{D5CDD505-2E9C-101B-9397-08002B2CF9AE}" name="KSOProductBuildVer" pid="3">
    <vt:lpwstr>2052-11.1.0.11278</vt:lpwstr>
  </property>
  <property fmtid="{D5CDD505-2E9C-101B-9397-08002B2CF9AE}" name="NXPowerLiteLastOptimized" pid="4">
    <vt:lpwstr>721203</vt:lpwstr>
  </property>
  <property fmtid="{D5CDD505-2E9C-101B-9397-08002B2CF9AE}" name="NXPowerLiteSettings" pid="5">
    <vt:lpwstr>C700052003A000</vt:lpwstr>
  </property>
  <property fmtid="{D5CDD505-2E9C-101B-9397-08002B2CF9AE}" name="NXPowerLiteVersion" pid="6">
    <vt:lpwstr>D8.0.2</vt:lpwstr>
  </property>
</Properties>
</file>