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sldIdLst>
    <p:sldId id="257" r:id="rId2"/>
    <p:sldId id="536" r:id="rId3"/>
    <p:sldId id="489" r:id="rId4"/>
    <p:sldId id="537" r:id="rId5"/>
    <p:sldId id="718" r:id="rId6"/>
    <p:sldId id="635" r:id="rId7"/>
    <p:sldId id="709" r:id="rId8"/>
    <p:sldId id="726" r:id="rId9"/>
    <p:sldId id="710" r:id="rId10"/>
    <p:sldId id="712" r:id="rId11"/>
    <p:sldId id="715" r:id="rId12"/>
    <p:sldId id="713" r:id="rId13"/>
    <p:sldId id="716" r:id="rId14"/>
    <p:sldId id="717" r:id="rId15"/>
    <p:sldId id="719" r:id="rId16"/>
    <p:sldId id="725" r:id="rId17"/>
    <p:sldId id="720" r:id="rId18"/>
    <p:sldId id="722" r:id="rId19"/>
    <p:sldId id="723" r:id="rId20"/>
    <p:sldId id="727" r:id="rId21"/>
    <p:sldId id="728" r:id="rId22"/>
    <p:sldId id="729" r:id="rId23"/>
    <p:sldId id="885" r:id="rId24"/>
    <p:sldId id="810" r:id="rId25"/>
    <p:sldId id="523" r:id="rId26"/>
    <p:sldId id="708" r:id="rId27"/>
    <p:sldId id="711" r:id="rId28"/>
    <p:sldId id="714" r:id="rId29"/>
    <p:sldId id="721" r:id="rId30"/>
    <p:sldId id="724" r:id="rId31"/>
    <p:sldId id="809" r:id="rId32"/>
    <p:sldId id="881" r:id="rId33"/>
    <p:sldId id="883" r:id="rId34"/>
  </p:sldIdLst>
  <p:sldSz cx="12192000" cy="6858000"/>
  <p:notesSz cx="7104063" cy="10234613"/>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65" d="100"/>
          <a:sy n="65" d="100"/>
        </p:scale>
        <p:origin x="-888"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188595" cy="574719"/>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167998" y="0"/>
            <a:ext cx="3188595" cy="574719"/>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2024-7-6</a:t>
            </a:fld>
            <a:endParaRPr lang="zh-CN" altLang="en-US"/>
          </a:p>
        </p:txBody>
      </p:sp>
      <p:sp>
        <p:nvSpPr>
          <p:cNvPr id="4" name="幻灯片图像占位符 3"/>
          <p:cNvSpPr>
            <a:spLocks noGrp="1" noRot="1" noChangeAspect="1"/>
          </p:cNvSpPr>
          <p:nvPr>
            <p:ph type="sldImg" idx="2"/>
          </p:nvPr>
        </p:nvSpPr>
        <p:spPr>
          <a:xfrm>
            <a:off x="242770" y="1431824"/>
            <a:ext cx="6872756" cy="3865925"/>
          </a:xfrm>
          <a:prstGeom prst="rect">
            <a:avLst/>
          </a:prstGeom>
          <a:noFill/>
          <a:ln w="12700">
            <a:solidFill>
              <a:prstClr val="black"/>
            </a:solidFill>
          </a:ln>
        </p:spPr>
      </p:sp>
      <p:sp>
        <p:nvSpPr>
          <p:cNvPr id="5" name="备注占位符 4"/>
          <p:cNvSpPr>
            <a:spLocks noGrp="1"/>
          </p:cNvSpPr>
          <p:nvPr>
            <p:ph type="body" sz="quarter" idx="3"/>
          </p:nvPr>
        </p:nvSpPr>
        <p:spPr>
          <a:xfrm>
            <a:off x="735830" y="5512523"/>
            <a:ext cx="5886637" cy="4510246"/>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10879875"/>
            <a:ext cx="3188595" cy="574718"/>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167998" y="10879875"/>
            <a:ext cx="3188595" cy="574718"/>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18435"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C358BF1F-E69A-4C53-ADB0-87EDA9C26781}"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2</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16</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18</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20</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22</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4</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5</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7</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8</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10</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11</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13</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242888" y="1431925"/>
            <a:ext cx="6872287" cy="3865563"/>
          </a:xfrm>
          <a:ln>
            <a:solidFill>
              <a:srgbClr val="000000">
                <a:alpha val="100000"/>
              </a:srgbClr>
            </a:solidFill>
            <a:miter lim="800000"/>
          </a:ln>
        </p:spPr>
      </p:sp>
      <p:sp>
        <p:nvSpPr>
          <p:cNvPr id="20483" name="备注占位符 2"/>
          <p:cNvSpPr>
            <a:spLocks noGrp="1"/>
          </p:cNvSpPr>
          <p:nvPr>
            <p:ph type="body" idx="1"/>
          </p:nvPr>
        </p:nvSpPr>
        <p:spPr>
          <a:noFill/>
          <a:ln>
            <a:noFill/>
          </a:ln>
        </p:spPr>
        <p:txBody>
          <a:bodyPr wrap="square" lIns="91440" tIns="45720" rIns="91440" bIns="45720" anchor="t"/>
          <a:lstStyle/>
          <a:p>
            <a:pPr lvl="0" eaLnBrk="1" hangingPunct="1"/>
            <a:endParaRPr lang="zh-CN" altLang="en-US">
              <a:ea typeface="等线" pitchFamily="2" charset="-122"/>
            </a:endParaRPr>
          </a:p>
        </p:txBody>
      </p:sp>
      <p:sp>
        <p:nvSpPr>
          <p:cNvPr id="4" name="灯片编号占位符 3"/>
          <p:cNvSpPr txBox="1">
            <a:spLocks noGrp="1"/>
          </p:cNvSpPr>
          <p:nvPr>
            <p:ph type="sldNum" sz="quarter" idx="10"/>
          </p:nvPr>
        </p:nvSpPr>
        <p:spPr>
          <a:noFill/>
        </p:spPr>
        <p:txBody>
          <a:bodyPr lIns="91440" tIns="45720" rIns="91440" bIns="45720" rtlCol="0" anchor="b"/>
          <a:lstStyle/>
          <a:p>
            <a:pPr marL="0" marR="0" lvl="0" indent="0" algn="r" defTabSz="457200" rtl="0" eaLnBrk="1" fontAlgn="auto" latinLnBrk="0" hangingPunct="1">
              <a:lnSpc>
                <a:spcPct val="100000"/>
              </a:lnSpc>
              <a:spcBef>
                <a:spcPct val="0"/>
              </a:spcBef>
              <a:spcAft>
                <a:spcPct val="0"/>
              </a:spcAft>
              <a:buClrTx/>
              <a:buSzTx/>
              <a:buFontTx/>
              <a:buNone/>
              <a:defRPr/>
            </a:pPr>
            <a:fld id="{82C64C57-CE8D-46AF-A1E0-07E48CFF6CF8}"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457200" rtl="0" eaLnBrk="1" fontAlgn="auto" latinLnBrk="0" hangingPunct="1">
                <a:lnSpc>
                  <a:spcPct val="100000"/>
                </a:lnSpc>
                <a:spcBef>
                  <a:spcPct val="0"/>
                </a:spcBef>
                <a:spcAft>
                  <a:spcPct val="0"/>
                </a:spcAft>
                <a:buClrTx/>
                <a:buSzTx/>
                <a:buFontTx/>
                <a:buNone/>
                <a:defRPr/>
              </a:pPr>
              <a:t>15</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solidFill>
          <a:schemeClr val="bg1"/>
        </a:solidFill>
        <a:effectLst/>
      </p:bgPr>
    </p:bg>
    <p:spTree>
      <p:nvGrpSpPr>
        <p:cNvPr id="1" name=""/>
        <p:cNvGrpSpPr/>
        <p:nvPr/>
      </p:nvGrpSpPr>
      <p:grpSpPr>
        <a:xfrm>
          <a:off x="0" y="0"/>
          <a:ext cx="0" cy="0"/>
          <a:chOff x="0" y="0"/>
          <a:chExt cx="0" cy="0"/>
        </a:xfrm>
      </p:grpSpPr>
      <p:pic>
        <p:nvPicPr>
          <p:cNvPr id="13314" name="图片 12"/>
          <p:cNvPicPr>
            <a:picLocks noChangeAspect="1"/>
          </p:cNvPicPr>
          <p:nvPr/>
        </p:nvPicPr>
        <p:blipFill>
          <a:blip r:embed="rId2"/>
          <a:srcRect l="8521" t="1442" r="10753" b="1135"/>
          <a:stretch>
            <a:fillRect/>
          </a:stretch>
        </p:blipFill>
        <p:spPr>
          <a:xfrm>
            <a:off x="0" y="0"/>
            <a:ext cx="12194117" cy="6865938"/>
          </a:xfrm>
          <a:prstGeom prst="rect">
            <a:avLst/>
          </a:prstGeom>
          <a:noFill/>
          <a:ln w="9525">
            <a:noFill/>
          </a:ln>
        </p:spPr>
      </p:pic>
      <p:sp>
        <p:nvSpPr>
          <p:cNvPr id="13315" name="KSO_BT1"/>
          <p:cNvSpPr>
            <a:spLocks noGrp="1"/>
          </p:cNvSpPr>
          <p:nvPr>
            <p:ph type="ctrTitle"/>
          </p:nvPr>
        </p:nvSpPr>
        <p:spPr>
          <a:xfrm>
            <a:off x="1744133" y="2043113"/>
            <a:ext cx="8894233" cy="1470025"/>
          </a:xfrm>
          <a:prstGeom prst="rect">
            <a:avLst/>
          </a:prstGeom>
          <a:noFill/>
          <a:ln w="9525">
            <a:noFill/>
          </a:ln>
        </p:spPr>
        <p:txBody>
          <a:bodyPr anchor="b"/>
          <a:lstStyle>
            <a:lvl1pPr lvl="0">
              <a:defRPr/>
            </a:lvl1pPr>
          </a:lstStyle>
          <a:p>
            <a:pPr lvl="0"/>
            <a:r>
              <a:rPr lang="zh-CN" altLang="en-US"/>
              <a:t>单击此处编辑母版标题样式</a:t>
            </a:r>
          </a:p>
        </p:txBody>
      </p:sp>
      <p:sp>
        <p:nvSpPr>
          <p:cNvPr id="4" name="KSO_FD"/>
          <p:cNvSpPr>
            <a:spLocks noGrp="1"/>
          </p:cNvSpPr>
          <p:nvPr>
            <p:ph type="dt" sz="half" idx="2"/>
          </p:nvPr>
        </p:nvSpPr>
        <p:spPr>
          <a:xfrm>
            <a:off x="609600" y="6245225"/>
            <a:ext cx="2844800" cy="476250"/>
          </a:xfrm>
          <a:prstGeom prst="rect">
            <a:avLst/>
          </a:prstGeom>
        </p:spPr>
        <p:txBody>
          <a:bodyPr vert="horz" lIns="91440" tIns="45720" rIns="91440" bIns="45720" rtlCol="0" anchor="ctr"/>
          <a:lstStyle>
            <a:lvl1pPr algn="l">
              <a:defRPr sz="1000">
                <a:solidFill>
                  <a:schemeClr val="tx1">
                    <a:tint val="75000"/>
                  </a:schemeClr>
                </a:solidFill>
              </a:defRPr>
            </a:lvl1pPr>
          </a:lstStyle>
          <a:p>
            <a:fld id="{82F288E0-7875-42C4-84C8-98DBBD3BF4D2}" type="datetimeFigureOut">
              <a:rPr lang="zh-CN" altLang="en-US" smtClean="0"/>
              <a:pPr/>
              <a:t>2024-7-6</a:t>
            </a:fld>
            <a:endParaRPr lang="zh-CN" altLang="en-US"/>
          </a:p>
        </p:txBody>
      </p:sp>
      <p:sp>
        <p:nvSpPr>
          <p:cNvPr id="5" name="KSO_FT"/>
          <p:cNvSpPr>
            <a:spLocks noGrp="1"/>
          </p:cNvSpPr>
          <p:nvPr>
            <p:ph type="ftr" sz="quarter" idx="3"/>
          </p:nvPr>
        </p:nvSpPr>
        <p:spPr>
          <a:xfrm>
            <a:off x="4165600" y="6245225"/>
            <a:ext cx="3860800" cy="476250"/>
          </a:xfrm>
          <a:prstGeom prst="rect">
            <a:avLst/>
          </a:prstGeom>
        </p:spPr>
        <p:txBody>
          <a:bodyPr vert="horz" lIns="91440" tIns="45720" rIns="91440" bIns="45720" rtlCol="0" anchor="ctr"/>
          <a:lstStyle>
            <a:lvl1pPr>
              <a:defRPr>
                <a:latin typeface="Calibri"/>
              </a:defRPr>
            </a:lvl1pPr>
          </a:lstStyle>
          <a:p>
            <a:endParaRPr lang="zh-CN" altLang="en-US"/>
          </a:p>
        </p:txBody>
      </p:sp>
      <p:sp>
        <p:nvSpPr>
          <p:cNvPr id="6" name="KSO_FN"/>
          <p:cNvSpPr>
            <a:spLocks noGrp="1"/>
          </p:cNvSpPr>
          <p:nvPr>
            <p:ph type="sldNum" sz="quarter" idx="4"/>
          </p:nvPr>
        </p:nvSpPr>
        <p:spPr>
          <a:xfrm>
            <a:off x="8737600" y="6245225"/>
            <a:ext cx="2844800" cy="476250"/>
          </a:xfrm>
          <a:prstGeom prst="rect">
            <a:avLst/>
          </a:prstGeom>
        </p:spPr>
        <p:txBody>
          <a:bodyPr vert="horz" lIns="91440" tIns="45720" rIns="91440" bIns="45720" rtlCol="0" anchor="ctr"/>
          <a:lstStyle>
            <a:lvl1pPr algn="r">
              <a:defRPr sz="1000">
                <a:solidFill>
                  <a:schemeClr val="tx1">
                    <a:tint val="75000"/>
                  </a:schemeClr>
                </a:solidFill>
              </a:defRPr>
            </a:lvl1pPr>
          </a:lstStyle>
          <a:p>
            <a:fld id="{7D9BB5D0-35E4-459D-AEF3-FE4D7C45CC19}" type="slidenum">
              <a:rPr lang="zh-CN" altLang="en-US" smtClean="0"/>
              <a:pPr/>
              <a:t>‹#›</a:t>
            </a:fld>
            <a:endParaRPr lang="zh-CN" altLang="en-US"/>
          </a:p>
        </p:txBody>
      </p:sp>
      <p:sp>
        <p:nvSpPr>
          <p:cNvPr id="13319" name="KSO_BC1"/>
          <p:cNvSpPr>
            <a:spLocks noGrp="1"/>
          </p:cNvSpPr>
          <p:nvPr>
            <p:ph type="subTitle" idx="1"/>
          </p:nvPr>
        </p:nvSpPr>
        <p:spPr>
          <a:xfrm>
            <a:off x="1765300" y="3751263"/>
            <a:ext cx="8860367" cy="555625"/>
          </a:xfrm>
          <a:prstGeom prst="rect">
            <a:avLst/>
          </a:prstGeom>
          <a:noFill/>
          <a:ln w="9525">
            <a:noFill/>
          </a:ln>
        </p:spPr>
        <p:txBody>
          <a:bodyPr anchor="t"/>
          <a:lstStyle>
            <a:lvl1pPr marL="0" lvl="0" indent="0" algn="ctr">
              <a:buNone/>
              <a:defRPr sz="1800"/>
            </a:lvl1pPr>
            <a:lvl2pPr marL="0" lvl="1" indent="0" algn="ctr">
              <a:buNone/>
              <a:defRPr sz="1800"/>
            </a:lvl2pPr>
            <a:lvl3pPr marL="514350" lvl="2" indent="0" algn="ctr">
              <a:buNone/>
              <a:defRPr sz="1800"/>
            </a:lvl3pPr>
            <a:lvl4pPr marL="771525" lvl="3" indent="0" algn="ctr">
              <a:buNone/>
              <a:defRPr sz="1800"/>
            </a:lvl4pPr>
            <a:lvl5pPr marL="1028700" lvl="4" indent="0" algn="ctr">
              <a:buNone/>
              <a:defRPr sz="1800"/>
            </a:lvl5pPr>
          </a:lstStyle>
          <a:p>
            <a:pPr lvl="0"/>
            <a:r>
              <a:rPr lang="zh-CN" altLang="en-US"/>
              <a:t>单击此处编辑母版副标题样式</a:t>
            </a:r>
          </a:p>
        </p:txBody>
      </p:sp>
      <p:cxnSp>
        <p:nvCxnSpPr>
          <p:cNvPr id="9" name="直接连接符 8"/>
          <p:cNvCxnSpPr/>
          <p:nvPr/>
        </p:nvCxnSpPr>
        <p:spPr>
          <a:xfrm>
            <a:off x="2679700" y="3638550"/>
            <a:ext cx="6985000" cy="0"/>
          </a:xfrm>
          <a:prstGeom prst="line">
            <a:avLst/>
          </a:prstGeom>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正文">
    <p:bg>
      <p:bgPr>
        <a:blipFill rotWithShape="0">
          <a:blip r:embed="rId2"/>
          <a:stretch>
            <a:fillRect/>
          </a:stretch>
        </a:blipFill>
        <a:effectLst/>
      </p:bgPr>
    </p:bg>
    <p:spTree>
      <p:nvGrpSpPr>
        <p:cNvPr id="1" name=""/>
        <p:cNvGrpSpPr/>
        <p:nvPr/>
      </p:nvGrpSpPr>
      <p:grpSpPr>
        <a:xfrm>
          <a:off x="0" y="0"/>
          <a:ext cx="0" cy="0"/>
          <a:chOff x="0" y="0"/>
          <a:chExt cx="0" cy="0"/>
        </a:xfrm>
      </p:grpSpPr>
      <p:sp>
        <p:nvSpPr>
          <p:cNvPr id="7" name="矩形: 圆角 8"/>
          <p:cNvSpPr/>
          <p:nvPr/>
        </p:nvSpPr>
        <p:spPr>
          <a:xfrm>
            <a:off x="71438" y="68263"/>
            <a:ext cx="12049125" cy="6721475"/>
          </a:xfrm>
          <a:prstGeom prst="roundRect">
            <a:avLst>
              <a:gd name="adj" fmla="val 13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ct val="0"/>
              </a:spcBef>
              <a:spcAft>
                <a:spcPct val="0"/>
              </a:spcAft>
              <a:buClrTx/>
              <a:buSzTx/>
              <a:buFontTx/>
              <a:buNone/>
              <a:defRPr/>
            </a:pPr>
            <a:endParaRPr kumimoji="0" lang="zh-CN" altLang="en-US" sz="2000" b="0" i="0" u="none" strike="noStrike" kern="1200" cap="none" spc="0" normalizeH="0" baseline="0" noProof="0">
              <a:ln>
                <a:noFill/>
              </a:ln>
              <a:solidFill>
                <a:schemeClr val="lt1"/>
              </a:solidFill>
              <a:effectLst/>
              <a:uLnTx/>
              <a:uFillTx/>
              <a:latin typeface="黑体" panose="02010609060101010101" pitchFamily="49" charset="-122"/>
              <a:ea typeface="+mn-ea"/>
              <a:cs typeface="+mn-cs"/>
            </a:endParaRPr>
          </a:p>
        </p:txBody>
      </p:sp>
      <p:sp>
        <p:nvSpPr>
          <p:cNvPr id="2" name="标题 1"/>
          <p:cNvSpPr>
            <a:spLocks noGrp="1"/>
          </p:cNvSpPr>
          <p:nvPr>
            <p:ph type="title"/>
          </p:nvPr>
        </p:nvSpPr>
        <p:spPr>
          <a:xfrm>
            <a:off x="339468" y="392655"/>
            <a:ext cx="11515730" cy="640175"/>
          </a:xfrm>
          <a:prstGeom prst="rect">
            <a:avLst/>
          </a:prstGeom>
        </p:spPr>
        <p:txBody>
          <a:bodyPr>
            <a:spAutoFit/>
          </a:bodyPr>
          <a:lstStyle>
            <a:lvl1pPr>
              <a:defRPr sz="3735">
                <a:latin typeface="+mn-lt"/>
                <a:ea typeface="+mn-ea"/>
              </a:defRPr>
            </a:lvl1p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4" name="页脚占位符 3"/>
          <p:cNvSpPr>
            <a:spLocks noGrp="1"/>
          </p:cNvSpPr>
          <p:nvPr>
            <p:ph type="ftr" sz="quarter" idx="11"/>
          </p:nvPr>
        </p:nvSpPr>
        <p:spPr/>
        <p:txBody>
          <a:bodyPr/>
          <a:lstStyle/>
          <a:p>
            <a:pPr marL="0" marR="0" lvl="0" indent="0" algn="ctr"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5" name="灯片编号占位符 4"/>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defRPr/>
            </a:pPr>
            <a:fld id="{B1B815DF-E24D-44C7-BC07-350B1D960BE2}" type="slidenum">
              <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rPr>
              <a:pPr marL="0" marR="0" lvl="0" indent="0" algn="r" defTabSz="457200" rtl="0" eaLnBrk="0" fontAlgn="base" latinLnBrk="0" hangingPunct="0">
                <a:lnSpc>
                  <a:spcPct val="100000"/>
                </a:lnSpc>
                <a:spcBef>
                  <a:spcPct val="0"/>
                </a:spcBef>
                <a:spcAft>
                  <a:spcPct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Tree>
  </p:cSld>
  <p:clrMapOvr>
    <a:masterClrMapping/>
  </p:clrMapOvr>
  <p:transition spd="slow">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a:p>
        </p:txBody>
      </p:sp>
      <p:sp>
        <p:nvSpPr>
          <p:cNvPr id="3" name="KSO_BC1"/>
          <p:cNvSpPr>
            <a:spLocks noGrp="1"/>
          </p:cNvSpPr>
          <p:nvPr>
            <p:ph idx="1"/>
          </p:nvPr>
        </p:nvSpPr>
        <p:spPr/>
        <p:txBody>
          <a:bodyPr/>
          <a:lstStyle/>
          <a:p>
            <a:pPr lvl="0"/>
            <a:r>
              <a:rPr lang="zh-CN" altLang="en-US" smtClean="0"/>
              <a:t>单击此处编辑母版文本样式</a:t>
            </a:r>
          </a:p>
          <a:p>
            <a:pPr lvl="1"/>
            <a:r>
              <a:rPr lang="zh-CN" altLang="en-US" smtClean="0"/>
              <a:t>第二级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2024-7-6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a:p>
        </p:txBody>
      </p:sp>
      <p:sp>
        <p:nvSpPr>
          <p:cNvPr id="3" name="KSO_BC1"/>
          <p:cNvSpPr>
            <a:spLocks noGrp="1"/>
          </p:cNvSpPr>
          <p:nvPr>
            <p:ph sz="half" idx="1"/>
          </p:nvPr>
        </p:nvSpPr>
        <p:spPr>
          <a:xfrm>
            <a:off x="974271" y="1698172"/>
            <a:ext cx="5080000" cy="4281715"/>
          </a:xfrm>
        </p:spPr>
        <p:txBody>
          <a:bodyPr/>
          <a:lstStyle/>
          <a:p>
            <a:pPr lvl="0"/>
            <a:r>
              <a:rPr lang="zh-CN" altLang="en-US" smtClean="0"/>
              <a:t>单击此处编辑母版文本样式</a:t>
            </a:r>
          </a:p>
          <a:p>
            <a:pPr lvl="1"/>
            <a:r>
              <a:rPr lang="zh-CN" altLang="en-US" smtClean="0"/>
              <a:t>第二级</a:t>
            </a:r>
          </a:p>
        </p:txBody>
      </p:sp>
      <p:sp>
        <p:nvSpPr>
          <p:cNvPr id="4" name="KSO_BC2"/>
          <p:cNvSpPr>
            <a:spLocks noGrp="1"/>
          </p:cNvSpPr>
          <p:nvPr>
            <p:ph sz="half" idx="2"/>
          </p:nvPr>
        </p:nvSpPr>
        <p:spPr>
          <a:xfrm>
            <a:off x="6093783" y="1698172"/>
            <a:ext cx="5094116" cy="4281715"/>
          </a:xfrm>
        </p:spPr>
        <p:txBody>
          <a:bodyPr/>
          <a:lstStyle/>
          <a:p>
            <a:pPr lvl="0"/>
            <a:r>
              <a:rPr lang="zh-CN" altLang="en-US" smtClean="0"/>
              <a:t>单击此处编辑母版文本样式</a:t>
            </a:r>
          </a:p>
          <a:p>
            <a:pPr lvl="1"/>
            <a:r>
              <a:rPr lang="zh-CN" altLang="en-US" smtClean="0"/>
              <a:t>第二级</a:t>
            </a:r>
          </a:p>
        </p:txBody>
      </p:sp>
      <p:sp>
        <p:nvSpPr>
          <p:cNvPr id="5" name="日期占位符 4"/>
          <p:cNvSpPr>
            <a:spLocks noGrp="1"/>
          </p:cNvSpPr>
          <p:nvPr>
            <p:ph type="dt" sz="half" idx="10"/>
          </p:nvPr>
        </p:nvSpPr>
        <p:spPr/>
        <p:txBody>
          <a:bodyPr/>
          <a:lstStyle/>
          <a:p>
            <a:fld id="{82F288E0-7875-42C4-84C8-98DBBD3BF4D2}" type="datetimeFigureOut">
              <a:rPr lang="zh-CN" altLang="en-US" smtClean="0"/>
              <a:pPr/>
              <a:t>2024-7-6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996648" y="659341"/>
            <a:ext cx="9312101" cy="71702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996648" y="1506992"/>
            <a:ext cx="5157787" cy="823912"/>
          </a:xfrm>
        </p:spPr>
        <p:txBody>
          <a:bodyPr anchor="b">
            <a:normAutofit/>
          </a:bodyPr>
          <a:lstStyle>
            <a:lvl1pPr marL="0" indent="0">
              <a:buNone/>
              <a:defRPr sz="1015" b="1"/>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smtClean="0"/>
              <a:t>单击此处编辑母版文本样式</a:t>
            </a:r>
          </a:p>
        </p:txBody>
      </p:sp>
      <p:sp>
        <p:nvSpPr>
          <p:cNvPr id="4" name="KSO_BC1"/>
          <p:cNvSpPr>
            <a:spLocks noGrp="1"/>
          </p:cNvSpPr>
          <p:nvPr>
            <p:ph sz="half" idx="2"/>
          </p:nvPr>
        </p:nvSpPr>
        <p:spPr>
          <a:xfrm>
            <a:off x="996648" y="2330904"/>
            <a:ext cx="5157787" cy="3684588"/>
          </a:xfrm>
        </p:spPr>
        <p:txBody>
          <a:bodyPr/>
          <a:lstStyle/>
          <a:p>
            <a:pPr lvl="0"/>
            <a:r>
              <a:rPr lang="zh-CN" altLang="en-US" smtClean="0"/>
              <a:t>单击此处编辑母版文本样式</a:t>
            </a:r>
          </a:p>
          <a:p>
            <a:pPr lvl="1"/>
            <a:r>
              <a:rPr lang="zh-CN" altLang="en-US" smtClean="0"/>
              <a:t>第二级</a:t>
            </a:r>
          </a:p>
        </p:txBody>
      </p:sp>
      <p:sp>
        <p:nvSpPr>
          <p:cNvPr id="5" name="Text Placeholder 4"/>
          <p:cNvSpPr>
            <a:spLocks noGrp="1"/>
          </p:cNvSpPr>
          <p:nvPr>
            <p:ph type="body" sz="quarter" idx="3"/>
          </p:nvPr>
        </p:nvSpPr>
        <p:spPr>
          <a:xfrm>
            <a:off x="6293141" y="1506992"/>
            <a:ext cx="5060659" cy="823912"/>
          </a:xfrm>
        </p:spPr>
        <p:txBody>
          <a:bodyPr anchor="b">
            <a:normAutofit/>
          </a:bodyPr>
          <a:lstStyle>
            <a:lvl1pPr marL="0" indent="0">
              <a:buNone/>
              <a:defRPr sz="1015" b="1"/>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smtClean="0"/>
              <a:t>单击此处编辑母版文本样式</a:t>
            </a:r>
          </a:p>
        </p:txBody>
      </p:sp>
      <p:sp>
        <p:nvSpPr>
          <p:cNvPr id="6" name="KSO_BC2"/>
          <p:cNvSpPr>
            <a:spLocks noGrp="1"/>
          </p:cNvSpPr>
          <p:nvPr>
            <p:ph sz="quarter" idx="4"/>
          </p:nvPr>
        </p:nvSpPr>
        <p:spPr>
          <a:xfrm>
            <a:off x="6293141" y="2330904"/>
            <a:ext cx="5060659" cy="3684588"/>
          </a:xfrm>
        </p:spPr>
        <p:txBody>
          <a:bodyPr/>
          <a:lstStyle/>
          <a:p>
            <a:pPr lvl="0"/>
            <a:r>
              <a:rPr lang="zh-CN" altLang="en-US" smtClean="0"/>
              <a:t>单击此处编辑母版文本样式</a:t>
            </a:r>
          </a:p>
          <a:p>
            <a:pPr lvl="1"/>
            <a:r>
              <a:rPr lang="zh-CN" altLang="en-US" smtClean="0"/>
              <a:t>第二级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pPr/>
              <a:t>2024-7-6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pPr/>
              <a:t>2024-7-6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a:p>
        </p:txBody>
      </p:sp>
      <p:sp>
        <p:nvSpPr>
          <p:cNvPr id="3" name="KSO_BC1"/>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5" name="页脚占位符 4"/>
          <p:cNvSpPr>
            <a:spLocks noGrp="1"/>
          </p:cNvSpPr>
          <p:nvPr>
            <p:ph type="ftr" sz="quarter" idx="11"/>
          </p:nvPr>
        </p:nvSpPr>
        <p:spPr/>
        <p:txBody>
          <a:bodyPr/>
          <a:lstStyle/>
          <a:p>
            <a:pPr marL="0" marR="0" lvl="0" indent="0" algn="ctr"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6" name="灯片编号占位符 5"/>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defRPr/>
            </a:pPr>
            <a:fld id="{B1B815DF-E24D-44C7-BC07-350B1D960BE2}" type="slidenum">
              <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rPr>
              <a:pPr marL="0" marR="0" lvl="0" indent="0" algn="r" defTabSz="457200" rtl="0" eaLnBrk="0" fontAlgn="base" latinLnBrk="0" hangingPunct="0">
                <a:lnSpc>
                  <a:spcPct val="100000"/>
                </a:lnSpc>
                <a:spcBef>
                  <a:spcPct val="0"/>
                </a:spcBef>
                <a:spcAft>
                  <a:spcPct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Tree>
  </p:cSld>
  <p:clrMapOvr>
    <a:masterClrMapping/>
  </p:clrMapOvr>
  <p:transition spd="slow">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小标题">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3" name="页脚占位符 2"/>
          <p:cNvSpPr>
            <a:spLocks noGrp="1"/>
          </p:cNvSpPr>
          <p:nvPr>
            <p:ph type="ftr" sz="quarter" idx="11"/>
          </p:nvPr>
        </p:nvSpPr>
        <p:spPr/>
        <p:txBody>
          <a:bodyPr/>
          <a:lstStyle/>
          <a:p>
            <a:pPr marL="0" marR="0" lvl="0" indent="0" algn="ctr"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4" name="灯片编号占位符 3"/>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defRPr/>
            </a:pPr>
            <a:fld id="{B1B815DF-E24D-44C7-BC07-350B1D960BE2}" type="slidenum">
              <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rPr>
              <a:pPr marL="0" marR="0" lvl="0" indent="0" algn="r" defTabSz="457200" rtl="0" eaLnBrk="0" fontAlgn="base" latinLnBrk="0" hangingPunct="0">
                <a:lnSpc>
                  <a:spcPct val="100000"/>
                </a:lnSpc>
                <a:spcBef>
                  <a:spcPct val="0"/>
                </a:spcBef>
                <a:spcAft>
                  <a:spcPct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Tree>
  </p:cSld>
  <p:clrMapOvr>
    <a:masterClrMapping/>
  </p:clrMapOvr>
  <p:transition spd="slow">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目录">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38283" y="1520731"/>
            <a:ext cx="5991974" cy="697627"/>
          </a:xfrm>
          <a:prstGeom prst="rect">
            <a:avLst/>
          </a:prstGeom>
        </p:spPr>
        <p:txBody>
          <a:bodyPr>
            <a:spAutoFit/>
          </a:bodyPr>
          <a:lstStyle>
            <a:lvl1pPr>
              <a:lnSpc>
                <a:spcPct val="100000"/>
              </a:lnSpc>
              <a:defRPr sz="3735">
                <a:latin typeface="+mn-ea"/>
                <a:ea typeface="+mn-ea"/>
              </a:defRPr>
            </a:lvl1p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4" name="页脚占位符 3"/>
          <p:cNvSpPr>
            <a:spLocks noGrp="1"/>
          </p:cNvSpPr>
          <p:nvPr>
            <p:ph type="ftr" sz="quarter" idx="11"/>
          </p:nvPr>
        </p:nvSpPr>
        <p:spPr/>
        <p:txBody>
          <a:bodyPr/>
          <a:lstStyle/>
          <a:p>
            <a:pPr marL="0" marR="0" lvl="0" indent="0" algn="ctr" defTabSz="4572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
        <p:nvSpPr>
          <p:cNvPr id="5" name="灯片编号占位符 4"/>
          <p:cNvSpPr>
            <a:spLocks noGrp="1"/>
          </p:cNvSpPr>
          <p:nvPr>
            <p:ph type="sldNum" sz="quarter" idx="12"/>
          </p:nvPr>
        </p:nvSpPr>
        <p:spPr/>
        <p:txBody>
          <a:bodyPr/>
          <a:lstStyle/>
          <a:p>
            <a:pPr marL="0" marR="0" lvl="0" indent="0" algn="r" defTabSz="457200" rtl="0" eaLnBrk="0" fontAlgn="base" latinLnBrk="0" hangingPunct="0">
              <a:lnSpc>
                <a:spcPct val="100000"/>
              </a:lnSpc>
              <a:spcBef>
                <a:spcPct val="0"/>
              </a:spcBef>
              <a:spcAft>
                <a:spcPct val="0"/>
              </a:spcAft>
              <a:buClrTx/>
              <a:buSzTx/>
              <a:buFontTx/>
              <a:buNone/>
              <a:defRPr/>
            </a:pPr>
            <a:fld id="{B1B815DF-E24D-44C7-BC07-350B1D960BE2}" type="slidenum">
              <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rPr>
              <a:pPr marL="0" marR="0" lvl="0" indent="0" algn="r" defTabSz="457200" rtl="0" eaLnBrk="0" fontAlgn="base" latinLnBrk="0" hangingPunct="0">
                <a:lnSpc>
                  <a:spcPct val="100000"/>
                </a:lnSpc>
                <a:spcBef>
                  <a:spcPct val="0"/>
                </a:spcBef>
                <a:spcAft>
                  <a:spcPct val="0"/>
                </a:spcAft>
                <a:buClrTx/>
                <a:buSzTx/>
                <a:buFontTx/>
                <a:buNone/>
                <a:defRPr/>
              </a:pPr>
              <a:t>‹#›</a:t>
            </a:fld>
            <a:endParaRPr kumimoji="0" lang="zh-CN" altLang="en-US"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黑体" panose="02010609060101010101" pitchFamily="49" charset="-122"/>
              <a:cs typeface="+mn-cs"/>
            </a:endParaRPr>
          </a:p>
        </p:txBody>
      </p:sp>
    </p:spTree>
  </p:cSld>
  <p:clrMapOvr>
    <a:masterClrMapping/>
  </p:clrMapOvr>
  <p:transition spd="slow">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D:\qq&#25991;&#20214;\712321467\Image\C2C\Image2\%7b75232B38-A165-1FB7-499C-2E1C792CACB5%7d.pn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图片 12"/>
          <p:cNvPicPr>
            <a:picLocks noChangeAspect="1"/>
          </p:cNvPicPr>
          <p:nvPr/>
        </p:nvPicPr>
        <p:blipFill>
          <a:blip r:embed="rId12"/>
          <a:srcRect l="8521" t="1442" r="10753" b="1135"/>
          <a:stretch>
            <a:fillRect/>
          </a:stretch>
        </p:blipFill>
        <p:spPr>
          <a:xfrm>
            <a:off x="0" y="0"/>
            <a:ext cx="12194117" cy="6865938"/>
          </a:xfrm>
          <a:prstGeom prst="rect">
            <a:avLst/>
          </a:prstGeom>
          <a:noFill/>
          <a:ln w="9525">
            <a:noFill/>
          </a:ln>
        </p:spPr>
      </p:pic>
      <p:sp>
        <p:nvSpPr>
          <p:cNvPr id="1027" name="KSO_BT1"/>
          <p:cNvSpPr>
            <a:spLocks noGrp="1"/>
          </p:cNvSpPr>
          <p:nvPr>
            <p:ph type="title"/>
          </p:nvPr>
        </p:nvSpPr>
        <p:spPr>
          <a:xfrm>
            <a:off x="2523067" y="136525"/>
            <a:ext cx="7416800" cy="700088"/>
          </a:xfrm>
          <a:prstGeom prst="rect">
            <a:avLst/>
          </a:prstGeom>
          <a:noFill/>
          <a:ln w="9525">
            <a:noFill/>
          </a:ln>
        </p:spPr>
        <p:txBody>
          <a:bodyPr anchor="b"/>
          <a:lstStyle/>
          <a:p>
            <a:pPr lvl="0"/>
            <a:r>
              <a:rPr lang="zh-CN" altLang="en-US"/>
              <a:t>单击此处编辑母版标题样式</a:t>
            </a:r>
            <a:endParaRPr lang="en-US" altLang="zh-CN"/>
          </a:p>
        </p:txBody>
      </p:sp>
      <p:sp>
        <p:nvSpPr>
          <p:cNvPr id="4" name="KSO_FD"/>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82F288E0-7875-42C4-84C8-98DBBD3BF4D2}" type="datetimeFigureOut">
              <a:rPr lang="zh-CN" altLang="en-US" smtClean="0"/>
              <a:pPr/>
              <a:t>2024-7-6</a:t>
            </a:fld>
            <a:endParaRPr lang="zh-CN" altLang="en-US"/>
          </a:p>
        </p:txBody>
      </p:sp>
      <p:sp>
        <p:nvSpPr>
          <p:cNvPr id="5" name="KSO_FT"/>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rgbClr val="9D9D9D"/>
                </a:solidFill>
              </a:defRPr>
            </a:lvl1pPr>
          </a:lstStyle>
          <a:p>
            <a:endParaRPr lang="zh-CN" altLang="en-US"/>
          </a:p>
        </p:txBody>
      </p:sp>
      <p:sp>
        <p:nvSpPr>
          <p:cNvPr id="6" name="KSO_FN"/>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7D9BB5D0-35E4-459D-AEF3-FE4D7C45CC19}" type="slidenum">
              <a:rPr lang="zh-CN" altLang="en-US" smtClean="0"/>
              <a:pPr/>
              <a:t>‹#›</a:t>
            </a:fld>
            <a:endParaRPr lang="zh-CN" altLang="en-US"/>
          </a:p>
        </p:txBody>
      </p:sp>
      <p:sp>
        <p:nvSpPr>
          <p:cNvPr id="1031" name="KSO_BC1"/>
          <p:cNvSpPr>
            <a:spLocks noGrp="1"/>
          </p:cNvSpPr>
          <p:nvPr>
            <p:ph type="body" idx="1"/>
          </p:nvPr>
        </p:nvSpPr>
        <p:spPr>
          <a:xfrm>
            <a:off x="491067" y="1047750"/>
            <a:ext cx="11142133" cy="5000625"/>
          </a:xfrm>
          <a:prstGeom prst="rect">
            <a:avLst/>
          </a:prstGeom>
          <a:noFill/>
          <a:ln w="9525">
            <a:noFill/>
          </a:ln>
        </p:spPr>
        <p:txBody>
          <a:bodyPr/>
          <a:lstStyle/>
          <a:p>
            <a:pPr lvl="0"/>
            <a:r>
              <a:rPr lang="zh-CN" altLang="en-US"/>
              <a:t>单击此处编辑母版文本样式</a:t>
            </a:r>
          </a:p>
          <a:p>
            <a:pPr lvl="1"/>
            <a:r>
              <a:rPr lang="zh-CN" altLang="en-US"/>
              <a:t>第二级</a:t>
            </a:r>
          </a:p>
        </p:txBody>
      </p:sp>
      <p:pic>
        <p:nvPicPr>
          <p:cNvPr id="1032" name="图片 1073743875" descr="学科网 zxxk.com"/>
          <p:cNvPicPr>
            <a:picLocks noChangeAspect="1"/>
          </p:cNvPicPr>
          <p:nvPr/>
        </p:nvPicPr>
        <p:blipFill>
          <a:blip r:embed="rId13" r:link="rId14" cstate="print"/>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txStyles>
    <p:titleStyle>
      <a:lvl1pPr algn="ctr" defTabSz="514350" rtl="0" eaLnBrk="1" latinLnBrk="0" hangingPunct="1">
        <a:lnSpc>
          <a:spcPct val="90000"/>
        </a:lnSpc>
        <a:spcBef>
          <a:spcPct val="0"/>
        </a:spcBef>
        <a:buNone/>
        <a:defRPr sz="3200" b="1" i="0" kern="1200" baseline="0">
          <a:solidFill>
            <a:srgbClr val="733C30"/>
          </a:solidFill>
          <a:effectLst/>
          <a:latin typeface="+mj-ea"/>
          <a:ea typeface="+mj-ea"/>
          <a:cs typeface="+mj-cs"/>
        </a:defRPr>
      </a:lvl1pPr>
    </p:titleStyle>
    <p:bodyStyle>
      <a:lvl1pPr marL="266700" indent="-266700" algn="just" defTabSz="514350" rtl="0" eaLnBrk="1" latinLnBrk="0" hangingPunct="1">
        <a:lnSpc>
          <a:spcPct val="110000"/>
        </a:lnSpc>
        <a:spcBef>
          <a:spcPts val="1015"/>
        </a:spcBef>
        <a:spcAft>
          <a:spcPct val="0"/>
        </a:spcAft>
        <a:buClr>
          <a:schemeClr val="accent1"/>
        </a:buClr>
        <a:buSzTx/>
        <a:buFont typeface="Wingdings" panose="05000000000000000000" pitchFamily="2" charset="2"/>
        <a:buChar char=""/>
        <a:defRPr sz="2400" kern="1200" baseline="0">
          <a:solidFill>
            <a:srgbClr val="6499AA"/>
          </a:solidFill>
          <a:latin typeface="+mj-ea"/>
          <a:ea typeface="+mj-ea"/>
          <a:cs typeface="+mn-cs"/>
        </a:defRPr>
      </a:lvl1pPr>
      <a:lvl2pPr marL="266700" indent="-266700" algn="just" defTabSz="514350" rtl="0" eaLnBrk="1" latinLnBrk="0" hangingPunct="1">
        <a:lnSpc>
          <a:spcPct val="150000"/>
        </a:lnSpc>
        <a:spcBef>
          <a:spcPct val="0"/>
        </a:spcBef>
        <a:spcAft>
          <a:spcPts val="340"/>
        </a:spcAft>
        <a:buClr>
          <a:schemeClr val="accent2">
            <a:lumMod val="60000"/>
            <a:lumOff val="40000"/>
          </a:schemeClr>
        </a:buClr>
        <a:buFont typeface="幼圆" panose="02010509060101010101" charset="-122"/>
        <a:buChar char=" "/>
        <a:defRPr sz="1800" kern="1200" baseline="0">
          <a:solidFill>
            <a:schemeClr val="tx1">
              <a:lumMod val="50000"/>
            </a:schemeClr>
          </a:solidFill>
          <a:latin typeface="+mn-ea"/>
          <a:ea typeface="+mn-ea"/>
          <a:cs typeface="+mn-cs"/>
        </a:defRPr>
      </a:lvl2pPr>
      <a:lvl3pPr marL="643255" indent="-128905" algn="l" defTabSz="514350" rtl="0" eaLnBrk="1" latinLnBrk="0" hangingPunct="1">
        <a:lnSpc>
          <a:spcPct val="90000"/>
        </a:lnSpc>
        <a:spcBef>
          <a:spcPts val="280"/>
        </a:spcBef>
        <a:buFont typeface="Arial" panose="020B0604020202020204" pitchFamily="34" charset="0"/>
        <a:buChar char="•"/>
        <a:defRPr sz="1125" kern="1200">
          <a:solidFill>
            <a:schemeClr val="tx1"/>
          </a:solidFill>
          <a:latin typeface="+mn-lt"/>
          <a:ea typeface="+mn-ea"/>
          <a:cs typeface="+mn-cs"/>
        </a:defRPr>
      </a:lvl3pPr>
      <a:lvl4pPr marL="900430" indent="-128905"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4pPr>
      <a:lvl5pPr marL="1157605" indent="-128905"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5pPr>
      <a:lvl6pPr marL="1414780" indent="-128905"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6pPr>
      <a:lvl7pPr marL="1671955" indent="-128905"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7pPr>
      <a:lvl8pPr marL="1929130" indent="-128905"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8pPr>
      <a:lvl9pPr marL="2186305" indent="-128905"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9pPr>
    </p:bodyStyle>
    <p:otherStyle>
      <a:defPPr>
        <a:defRPr lang="en-US"/>
      </a:defPPr>
      <a:lvl1pPr marL="0" algn="l" defTabSz="514350" rtl="0" eaLnBrk="1" latinLnBrk="0" hangingPunct="1">
        <a:defRPr sz="1015" kern="1200">
          <a:solidFill>
            <a:schemeClr val="tx1"/>
          </a:solidFill>
          <a:latin typeface="+mn-lt"/>
          <a:ea typeface="+mn-ea"/>
          <a:cs typeface="+mn-cs"/>
        </a:defRPr>
      </a:lvl1pPr>
      <a:lvl2pPr marL="257175" algn="l" defTabSz="514350" rtl="0" eaLnBrk="1" latinLnBrk="0" hangingPunct="1">
        <a:defRPr sz="1015" kern="1200">
          <a:solidFill>
            <a:schemeClr val="tx1"/>
          </a:solidFill>
          <a:latin typeface="+mn-lt"/>
          <a:ea typeface="+mn-ea"/>
          <a:cs typeface="+mn-cs"/>
        </a:defRPr>
      </a:lvl2pPr>
      <a:lvl3pPr marL="514350" algn="l" defTabSz="514350" rtl="0" eaLnBrk="1" latinLnBrk="0" hangingPunct="1">
        <a:defRPr sz="1015" kern="1200">
          <a:solidFill>
            <a:schemeClr val="tx1"/>
          </a:solidFill>
          <a:latin typeface="+mn-lt"/>
          <a:ea typeface="+mn-ea"/>
          <a:cs typeface="+mn-cs"/>
        </a:defRPr>
      </a:lvl3pPr>
      <a:lvl4pPr marL="771525" algn="l" defTabSz="514350" rtl="0" eaLnBrk="1" latinLnBrk="0" hangingPunct="1">
        <a:defRPr sz="1015" kern="1200">
          <a:solidFill>
            <a:schemeClr val="tx1"/>
          </a:solidFill>
          <a:latin typeface="+mn-lt"/>
          <a:ea typeface="+mn-ea"/>
          <a:cs typeface="+mn-cs"/>
        </a:defRPr>
      </a:lvl4pPr>
      <a:lvl5pPr marL="1028700" algn="l" defTabSz="514350" rtl="0" eaLnBrk="1" latinLnBrk="0" hangingPunct="1">
        <a:defRPr sz="1015" kern="1200">
          <a:solidFill>
            <a:schemeClr val="tx1"/>
          </a:solidFill>
          <a:latin typeface="+mn-lt"/>
          <a:ea typeface="+mn-ea"/>
          <a:cs typeface="+mn-cs"/>
        </a:defRPr>
      </a:lvl5pPr>
      <a:lvl6pPr marL="1285875" algn="l" defTabSz="514350" rtl="0" eaLnBrk="1" latinLnBrk="0" hangingPunct="1">
        <a:defRPr sz="1015" kern="1200">
          <a:solidFill>
            <a:schemeClr val="tx1"/>
          </a:solidFill>
          <a:latin typeface="+mn-lt"/>
          <a:ea typeface="+mn-ea"/>
          <a:cs typeface="+mn-cs"/>
        </a:defRPr>
      </a:lvl6pPr>
      <a:lvl7pPr marL="1543050" algn="l" defTabSz="514350" rtl="0" eaLnBrk="1" latinLnBrk="0" hangingPunct="1">
        <a:defRPr sz="1015" kern="1200">
          <a:solidFill>
            <a:schemeClr val="tx1"/>
          </a:solidFill>
          <a:latin typeface="+mn-lt"/>
          <a:ea typeface="+mn-ea"/>
          <a:cs typeface="+mn-cs"/>
        </a:defRPr>
      </a:lvl7pPr>
      <a:lvl8pPr marL="1800225" algn="l" defTabSz="514350" rtl="0" eaLnBrk="1" latinLnBrk="0" hangingPunct="1">
        <a:defRPr sz="1015" kern="1200">
          <a:solidFill>
            <a:schemeClr val="tx1"/>
          </a:solidFill>
          <a:latin typeface="+mn-lt"/>
          <a:ea typeface="+mn-ea"/>
          <a:cs typeface="+mn-cs"/>
        </a:defRPr>
      </a:lvl8pPr>
      <a:lvl9pPr marL="2057400" algn="l" defTabSz="514350" rtl="0" eaLnBrk="1" latinLnBrk="0" hangingPunct="1">
        <a:defRPr sz="10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124075" y="2192655"/>
            <a:ext cx="8194675" cy="769441"/>
          </a:xfrm>
          <a:prstGeom prst="rect">
            <a:avLst/>
          </a:prstGeom>
          <a:noFill/>
        </p:spPr>
        <p:txBody>
          <a:bodyPr wrap="square" rtlCol="0" anchor="t">
            <a:spAutoFit/>
          </a:bodyPr>
          <a:lstStyle/>
          <a:p>
            <a:pPr algn="ctr"/>
            <a:r>
              <a:rPr lang="zh-CN" altLang="en-US" sz="4400" b="1" smtClean="0">
                <a:ln w="9525" cap="flat" cmpd="sng">
                  <a:noFill/>
                  <a:prstDash val="solid"/>
                  <a:headEnd type="none" w="med" len="med"/>
                  <a:tailEnd type="none" w="med" len="med"/>
                </a:ln>
                <a:solidFill>
                  <a:srgbClr val="FF0000"/>
                </a:solidFill>
                <a:latin typeface="微软雅黑" panose="020B0503020204020204" charset="-122"/>
                <a:ea typeface="微软雅黑"/>
                <a:sym typeface="+mn-ea"/>
              </a:rPr>
              <a:t>语 </a:t>
            </a:r>
            <a:r>
              <a:rPr lang="zh-CN" altLang="en-US" sz="4400" b="1">
                <a:ln w="9525" cap="flat" cmpd="sng">
                  <a:noFill/>
                  <a:prstDash val="solid"/>
                  <a:headEnd type="none" w="med" len="med"/>
                  <a:tailEnd type="none" w="med" len="med"/>
                </a:ln>
                <a:solidFill>
                  <a:srgbClr val="FF0000"/>
                </a:solidFill>
                <a:latin typeface="微软雅黑" panose="020B0503020204020204" charset="-122"/>
                <a:ea typeface="微软雅黑"/>
                <a:sym typeface="+mn-ea"/>
              </a:rPr>
              <a:t>言 运 用 ： 辨析并修改病句</a:t>
            </a:r>
          </a:p>
        </p:txBody>
      </p:sp>
      <p:sp>
        <p:nvSpPr>
          <p:cNvPr id="2" name="文本框 1"/>
          <p:cNvSpPr txBox="1"/>
          <p:nvPr/>
        </p:nvSpPr>
        <p:spPr>
          <a:xfrm>
            <a:off x="5419090" y="3845560"/>
            <a:ext cx="1605280" cy="650875"/>
          </a:xfrm>
          <a:prstGeom prst="rect">
            <a:avLst/>
          </a:prstGeom>
          <a:noFill/>
        </p:spPr>
        <p:txBody>
          <a:bodyPr wrap="none" rtlCol="0" anchor="t">
            <a:spAutoFit/>
          </a:bodyPr>
          <a:lstStyle/>
          <a:p>
            <a:pPr>
              <a:lnSpc>
                <a:spcPct val="130000"/>
              </a:lnSpc>
            </a:pPr>
            <a:r>
              <a:rPr lang="zh-CN" altLang="en-US" sz="2800" b="1" noProof="0">
                <a:ln>
                  <a:noFill/>
                </a:ln>
                <a:solidFill>
                  <a:srgbClr val="1D41D5"/>
                </a:solidFill>
                <a:effectLst/>
                <a:uLnTx/>
                <a:uFillTx/>
                <a:latin typeface="微软雅黑" panose="020B0503020204020204" charset="-122"/>
                <a:ea typeface="微软雅黑"/>
                <a:sym typeface="+mn-ea"/>
              </a:rPr>
              <a:t>搭配不当</a:t>
            </a:r>
            <a:endParaRPr lang="zh-CN" altLang="en-US" sz="2800" b="1" noProof="0" smtClean="0">
              <a:ln>
                <a:noFill/>
              </a:ln>
              <a:solidFill>
                <a:srgbClr val="1D41D5"/>
              </a:solidFill>
              <a:effectLst/>
              <a:uLnTx/>
              <a:uFillTx/>
              <a:latin typeface="微软雅黑" panose="020B0503020204020204" charset="-122"/>
              <a:ea typeface="微软雅黑"/>
              <a:sym typeface="+mn-ea"/>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549400"/>
            <a:ext cx="11842750" cy="34499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30000"/>
              </a:lnSpc>
              <a:spcBef>
                <a:spcPct val="0"/>
              </a:spcBef>
              <a:buNone/>
            </a:pPr>
            <a:r>
              <a:rPr lang="en-US" altLang="zh-CN" b="1">
                <a:solidFill>
                  <a:schemeClr val="tx1">
                    <a:lumMod val="50000"/>
                  </a:schemeClr>
                </a:solidFill>
                <a:latin typeface="微软雅黑" panose="020B0503020204020204" charset="-122"/>
                <a:ea typeface="微软雅黑"/>
              </a:rPr>
              <a:t>  </a:t>
            </a:r>
            <a:r>
              <a:rPr lang="en-US" altLang="zh-CN" sz="2400" b="1">
                <a:solidFill>
                  <a:schemeClr val="tx1">
                    <a:lumMod val="50000"/>
                  </a:schemeClr>
                </a:solidFill>
                <a:latin typeface="微软雅黑" panose="020B0503020204020204" charset="-122"/>
                <a:ea typeface="微软雅黑"/>
              </a:rPr>
              <a:t>     </a:t>
            </a:r>
            <a:r>
              <a:rPr lang="zh-CN" altLang="en-US" b="1">
                <a:solidFill>
                  <a:schemeClr val="tx1">
                    <a:lumMod val="50000"/>
                  </a:schemeClr>
                </a:solidFill>
                <a:latin typeface="微软雅黑" panose="020B0503020204020204" charset="-122"/>
                <a:ea typeface="微软雅黑"/>
              </a:rPr>
              <a:t>动宾搭配不当，不少动词和其所带的宾语都是彼此较为固定的搭配对象，如果打破了这样的搭配习惯，则属误用。如：</a:t>
            </a:r>
          </a:p>
          <a:p>
            <a:pPr marL="0" lvl="0" indent="0" defTabSz="457200" eaLnBrk="1" hangingPunct="1">
              <a:lnSpc>
                <a:spcPct val="130000"/>
              </a:lnSpc>
              <a:spcBef>
                <a:spcPct val="0"/>
              </a:spcBef>
              <a:buNone/>
            </a:pPr>
            <a:r>
              <a:rPr lang="zh-CN" altLang="en-US" sz="2400" b="1">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sym typeface="+mn-ea"/>
              </a:rPr>
              <a:t>      </a:t>
            </a:r>
            <a:r>
              <a:rPr lang="zh-CN" altLang="en-US" b="1">
                <a:solidFill>
                  <a:schemeClr val="tx1">
                    <a:lumMod val="50000"/>
                  </a:schemeClr>
                </a:solidFill>
                <a:effectLst/>
                <a:latin typeface="楷体" panose="02010609060101010101" pitchFamily="49" charset="-122"/>
                <a:ea typeface="楷体" panose="02010609060101010101" pitchFamily="49" charset="-122"/>
                <a:cs typeface="楷体" panose="02010609060101010101" pitchFamily="49" charset="-122"/>
                <a:sym typeface="+mn-ea"/>
              </a:rPr>
              <a:t>中国拥有航母之后，更具大国“形象和气质”。特别是在当前和今后一段时期内，中国与周边国家还存在海洋主权争端，航母的投入和使用无疑将增大中国有效解决问题的筹码和力度。</a:t>
            </a:r>
            <a:r>
              <a:rPr lang="zh-CN" altLang="en-US">
                <a:solidFill>
                  <a:schemeClr val="tx1">
                    <a:lumMod val="50000"/>
                  </a:schemeClr>
                </a:solidFill>
                <a:effectLst/>
                <a:latin typeface="楷体" panose="02010609060101010101" pitchFamily="49" charset="-122"/>
                <a:ea typeface="楷体" panose="02010609060101010101" pitchFamily="49" charset="-122"/>
                <a:cs typeface="楷体" panose="02010609060101010101" pitchFamily="49" charset="-122"/>
              </a:rPr>
              <a:t> </a:t>
            </a:r>
          </a:p>
          <a:p>
            <a:pPr marL="0" lvl="0" indent="0" defTabSz="457200" eaLnBrk="1" hangingPunct="1">
              <a:lnSpc>
                <a:spcPct val="130000"/>
              </a:lnSpc>
              <a:spcBef>
                <a:spcPct val="0"/>
              </a:spcBef>
              <a:buNone/>
            </a:pPr>
            <a:r>
              <a:rPr lang="zh-CN" altLang="en-US">
                <a:solidFill>
                  <a:schemeClr val="tx1">
                    <a:lumMod val="50000"/>
                  </a:schemeClr>
                </a:solidFill>
                <a:effectLst/>
                <a:latin typeface="楷体" panose="02010609060101010101" pitchFamily="49" charset="-122"/>
                <a:ea typeface="楷体" panose="02010609060101010101" pitchFamily="49" charset="-122"/>
                <a:cs typeface="楷体" panose="02010609060101010101" pitchFamily="49" charset="-122"/>
              </a:rPr>
              <a:t>   【</a:t>
            </a:r>
            <a:r>
              <a:rPr lang="zh-CN" altLang="en-US" b="1">
                <a:solidFill>
                  <a:schemeClr val="tx1">
                    <a:lumMod val="50000"/>
                  </a:schemeClr>
                </a:solidFill>
                <a:effectLst/>
                <a:latin typeface="宋体" panose="02010600030101010101" pitchFamily="2" charset="-122"/>
                <a:ea typeface="宋体" panose="02010600030101010101" pitchFamily="2" charset="-122"/>
                <a:cs typeface="宋体" panose="02010600030101010101" pitchFamily="2" charset="-122"/>
              </a:rPr>
              <a:t>★ 句中“力度”可以“增大”，但“筹码”只能“增加”。】</a:t>
            </a:r>
          </a:p>
        </p:txBody>
      </p:sp>
      <p:sp>
        <p:nvSpPr>
          <p:cNvPr id="19460" name="标题 2"/>
          <p:cNvSpPr>
            <a:spLocks noGrp="1"/>
          </p:cNvSpPr>
          <p:nvPr/>
        </p:nvSpPr>
        <p:spPr>
          <a:xfrm>
            <a:off x="174625" y="968693"/>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3.</a:t>
            </a:r>
            <a:r>
              <a:rPr lang="zh-CN" altLang="en-US" b="1">
                <a:solidFill>
                  <a:srgbClr val="00B050"/>
                </a:solidFill>
                <a:latin typeface="微软雅黑" panose="020B0503020204020204" charset="-122"/>
                <a:ea typeface="微软雅黑"/>
              </a:rPr>
              <a:t>动宾搭配不当</a:t>
            </a:r>
          </a:p>
        </p:txBody>
      </p:sp>
    </p:spTree>
  </p:cSld>
  <p:clrMapOvr>
    <a:masterClrMapping/>
  </p:clrMapOvr>
  <p:transition spd="slow">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191895"/>
            <a:ext cx="11842750" cy="514858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30000"/>
              </a:lnSpc>
              <a:spcBef>
                <a:spcPct val="0"/>
              </a:spcBef>
              <a:buNone/>
            </a:pPr>
            <a:r>
              <a:rPr lang="en-US" altLang="zh-CN" sz="2300" b="1">
                <a:solidFill>
                  <a:schemeClr val="tx1">
                    <a:lumMod val="50000"/>
                  </a:schemeClr>
                </a:solidFill>
                <a:latin typeface="微软雅黑" panose="020B0503020204020204" charset="-122"/>
                <a:ea typeface="微软雅黑"/>
              </a:rPr>
              <a:t>       </a:t>
            </a:r>
            <a:r>
              <a:rPr lang="zh-CN" altLang="en-US" sz="2300" b="1">
                <a:solidFill>
                  <a:srgbClr val="1D41D5"/>
                </a:solidFill>
                <a:latin typeface="微软雅黑" panose="020B0503020204020204" charset="-122"/>
                <a:ea typeface="微软雅黑"/>
              </a:rPr>
              <a:t>1.谓语+宾语</a:t>
            </a:r>
            <a:r>
              <a:rPr lang="zh-CN" altLang="en-US" sz="2300" b="1">
                <a:solidFill>
                  <a:schemeClr val="tx1">
                    <a:lumMod val="50000"/>
                  </a:schemeClr>
                </a:solidFill>
                <a:latin typeface="微软雅黑" panose="020B0503020204020204" charset="-122"/>
                <a:ea typeface="微软雅黑"/>
              </a:rPr>
              <a:t>。谓语和宾语分别由单一的动词和名词充当，二者语义上搭配不当。如:</a:t>
            </a:r>
            <a:r>
              <a:rPr lang="zh-CN" altLang="en-US" sz="2300" b="1">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经过几代航天人的艰苦奋斗，中国的航天事业开创了以“两弹一星”、载人航天、月球探测为代表的辉煌成就。</a:t>
            </a:r>
            <a:r>
              <a:rPr lang="zh-CN" altLang="en-US" sz="2300" b="1">
                <a:solidFill>
                  <a:schemeClr val="tx1">
                    <a:lumMod val="50000"/>
                  </a:schemeClr>
                </a:solidFill>
                <a:latin typeface="微软雅黑" panose="020B0503020204020204" charset="-122"/>
                <a:ea typeface="微软雅黑"/>
              </a:rPr>
              <a:t>“开创”的意思是“开始建立、创建”,与之搭配的多是时代、模式、新局面、先河等，而“成就”指“事业上的成绩”,与之搭配的多是取得、创造等；语句中“开创”与“成就”不搭配,把“开创”改为“创造”。</a:t>
            </a:r>
          </a:p>
          <a:p>
            <a:pPr marL="0" lvl="0" indent="0" defTabSz="457200" eaLnBrk="1" hangingPunct="1">
              <a:lnSpc>
                <a:spcPct val="130000"/>
              </a:lnSpc>
              <a:spcBef>
                <a:spcPct val="0"/>
              </a:spcBef>
              <a:buNone/>
            </a:pPr>
            <a:r>
              <a:rPr lang="zh-CN" altLang="en-US" sz="2300" b="1">
                <a:solidFill>
                  <a:schemeClr val="tx1">
                    <a:lumMod val="50000"/>
                  </a:schemeClr>
                </a:solidFill>
                <a:latin typeface="微软雅黑" panose="020B0503020204020204" charset="-122"/>
                <a:ea typeface="微软雅黑"/>
              </a:rPr>
              <a:t>    </a:t>
            </a:r>
            <a:r>
              <a:rPr lang="zh-CN" altLang="en-US" sz="2300" b="1">
                <a:solidFill>
                  <a:srgbClr val="1D41D5"/>
                </a:solidFill>
                <a:latin typeface="微软雅黑" panose="020B0503020204020204" charset="-122"/>
                <a:ea typeface="微软雅黑"/>
              </a:rPr>
              <a:t> 2.谓语+复杂性宾语</a:t>
            </a:r>
            <a:r>
              <a:rPr lang="zh-CN" altLang="en-US" sz="2300" b="1">
                <a:solidFill>
                  <a:schemeClr val="tx1">
                    <a:lumMod val="50000"/>
                  </a:schemeClr>
                </a:solidFill>
                <a:latin typeface="微软雅黑" panose="020B0503020204020204" charset="-122"/>
                <a:ea typeface="微软雅黑"/>
              </a:rPr>
              <a:t>。当宾语是“主谓短语”“定中短语”时，容易产生谓语动词和宾语中心语之间的搭配不当。</a:t>
            </a:r>
          </a:p>
          <a:p>
            <a:pPr marL="0" lvl="0" indent="0" defTabSz="457200" eaLnBrk="1" hangingPunct="1">
              <a:lnSpc>
                <a:spcPct val="130000"/>
              </a:lnSpc>
              <a:spcBef>
                <a:spcPct val="0"/>
              </a:spcBef>
              <a:buNone/>
            </a:pPr>
            <a:r>
              <a:rPr lang="zh-CN" altLang="en-US" sz="2300" b="1">
                <a:solidFill>
                  <a:schemeClr val="tx1">
                    <a:lumMod val="50000"/>
                  </a:schemeClr>
                </a:solidFill>
                <a:latin typeface="微软雅黑" panose="020B0503020204020204" charset="-122"/>
                <a:ea typeface="微软雅黑"/>
              </a:rPr>
              <a:t>    </a:t>
            </a:r>
            <a:r>
              <a:rPr lang="zh-CN" altLang="en-US" sz="2300" b="1">
                <a:solidFill>
                  <a:srgbClr val="1D41D5"/>
                </a:solidFill>
                <a:latin typeface="微软雅黑" panose="020B0503020204020204" charset="-122"/>
                <a:ea typeface="微软雅黑"/>
              </a:rPr>
              <a:t> 3.复杂谓语+宾语</a:t>
            </a:r>
            <a:r>
              <a:rPr lang="zh-CN" altLang="en-US" sz="2300" b="1">
                <a:solidFill>
                  <a:schemeClr val="tx1">
                    <a:lumMod val="50000"/>
                  </a:schemeClr>
                </a:solidFill>
                <a:latin typeface="微软雅黑" panose="020B0503020204020204" charset="-122"/>
                <a:ea typeface="微软雅黑"/>
              </a:rPr>
              <a:t>。当谓语是并列短语时,容易与宾语搭配不当。如:</a:t>
            </a:r>
            <a:r>
              <a:rPr lang="zh-CN" altLang="en-US" sz="2300" b="1">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规范企业海外经营行为,要围绕体制机制建设,突出和落实问题导向,补足制度短板,加强企业海外经营行为和制度建设</a:t>
            </a:r>
            <a:r>
              <a:rPr lang="zh-CN" altLang="en-US" sz="2300" b="1">
                <a:solidFill>
                  <a:schemeClr val="tx1">
                    <a:lumMod val="50000"/>
                  </a:schemeClr>
                </a:solidFill>
                <a:latin typeface="微软雅黑" panose="020B0503020204020204" charset="-122"/>
                <a:ea typeface="微软雅黑"/>
              </a:rPr>
              <a:t>。语句中,“突出”的是“问题导向”,“落实”的是“解决问题的方法”,可以删除“和落实”。</a:t>
            </a:r>
          </a:p>
        </p:txBody>
      </p:sp>
      <p:sp>
        <p:nvSpPr>
          <p:cNvPr id="19460" name="标题 2"/>
          <p:cNvSpPr>
            <a:spLocks noGrp="1"/>
          </p:cNvSpPr>
          <p:nvPr/>
        </p:nvSpPr>
        <p:spPr>
          <a:xfrm>
            <a:off x="1685925" y="611823"/>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spcBef>
                <a:spcPct val="0"/>
              </a:spcBef>
              <a:buNone/>
            </a:pPr>
            <a:r>
              <a:rPr lang="zh-CN" altLang="en-US" b="1">
                <a:solidFill>
                  <a:srgbClr val="1D41D5"/>
                </a:solidFill>
                <a:latin typeface="宋体" panose="02010600030101010101" pitchFamily="2" charset="-122"/>
                <a:ea typeface="宋体" panose="02010600030101010101" pitchFamily="2" charset="-122"/>
              </a:rPr>
              <a:t>◆</a:t>
            </a:r>
            <a:r>
              <a:rPr lang="en-US" altLang="zh-CN" b="1">
                <a:solidFill>
                  <a:srgbClr val="1D41D5"/>
                </a:solidFill>
                <a:latin typeface="微软雅黑" panose="020B0503020204020204" charset="-122"/>
                <a:ea typeface="微软雅黑"/>
              </a:rPr>
              <a:t>    </a:t>
            </a:r>
            <a:r>
              <a:rPr lang="zh-CN" altLang="en-US" b="1">
                <a:solidFill>
                  <a:srgbClr val="1D41D5"/>
                </a:solidFill>
                <a:latin typeface="微软雅黑" panose="020B0503020204020204" charset="-122"/>
                <a:ea typeface="微软雅黑"/>
                <a:sym typeface="+mn-ea"/>
              </a:rPr>
              <a:t>常见的动宾搭配不当类型</a:t>
            </a:r>
          </a:p>
        </p:txBody>
      </p:sp>
    </p:spTree>
  </p:cSld>
  <p:clrMapOvr>
    <a:masterClrMapping/>
  </p:clrMapOvr>
  <p:transition spd="slow">
    <p:circl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320165"/>
            <a:ext cx="11185525" cy="416242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r>
              <a:rPr kumimoji="0" lang="en-US" alt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2020</a:t>
            </a:r>
            <a:r>
              <a:rPr kumimoji="0" lang="zh-CN" altLang="en-US"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年浙江卷</a:t>
            </a:r>
            <a:r>
              <a:rPr kumimoji="0" lang="en-US" alt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4.D</a:t>
            </a: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汽车影院以停车空间为电影放映场地，通常设置超大银幕，观众坐在私家车内就可以看到大银幕上清晰稳定的图像和车内收音机上接收的电影原声。</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【答案】</a:t>
            </a:r>
            <a:r>
              <a:rPr kumimoji="0" lang="zh-CN"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楷体" panose="02010609060101010101" pitchFamily="49" charset="-122"/>
              </a:rPr>
              <a:t>动</a:t>
            </a:r>
            <a:r>
              <a:rPr kumimoji="0" lang="zh-CN"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宾搭配不当。</a:t>
            </a:r>
            <a:r>
              <a:rPr kumimoji="0"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“就可以看到大银幕上清晰稳定的图像和车内收音机上接收的电影原声”一句中，“看到……电影原声”搭配不当，可在“和”字后面加“收听到”。</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5" presetClass="entr" presetSubtype="1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11"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456690"/>
            <a:ext cx="11842750" cy="489140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30000"/>
              </a:lnSpc>
              <a:spcBef>
                <a:spcPct val="0"/>
              </a:spcBef>
              <a:buNone/>
            </a:pPr>
            <a:r>
              <a:rPr lang="en-US" altLang="zh-CN" sz="3200" b="1">
                <a:solidFill>
                  <a:schemeClr val="tx1">
                    <a:lumMod val="50000"/>
                  </a:schemeClr>
                </a:solidFill>
                <a:latin typeface="微软雅黑" panose="020B0503020204020204" charset="-122"/>
                <a:ea typeface="微软雅黑"/>
              </a:rPr>
              <a:t> </a:t>
            </a:r>
            <a:r>
              <a:rPr lang="en-US" altLang="zh-CN" b="1">
                <a:solidFill>
                  <a:schemeClr val="tx1">
                    <a:lumMod val="50000"/>
                  </a:schemeClr>
                </a:solidFill>
                <a:latin typeface="微软雅黑" panose="020B0503020204020204" charset="-122"/>
                <a:ea typeface="微软雅黑"/>
              </a:rPr>
              <a:t>  </a:t>
            </a:r>
            <a:r>
              <a:rPr lang="en-US" altLang="zh-CN" sz="2600" b="1">
                <a:solidFill>
                  <a:schemeClr val="tx1">
                    <a:lumMod val="50000"/>
                  </a:schemeClr>
                </a:solidFill>
                <a:latin typeface="微软雅黑" panose="020B0503020204020204" charset="-122"/>
                <a:ea typeface="微软雅黑"/>
              </a:rPr>
              <a:t>    </a:t>
            </a:r>
            <a:r>
              <a:rPr lang="zh-CN" altLang="en-US" sz="2600" b="1">
                <a:solidFill>
                  <a:schemeClr val="tx1">
                    <a:lumMod val="50000"/>
                  </a:schemeClr>
                </a:solidFill>
                <a:latin typeface="微软雅黑" panose="020B0503020204020204" charset="-122"/>
                <a:ea typeface="微软雅黑"/>
              </a:rPr>
              <a:t>动补搭配不当，动词与所带的补语也有不搭配的。主要指“一动”与“多补”不能完全相搭配。如：</a:t>
            </a:r>
          </a:p>
          <a:p>
            <a:pPr marL="0" lvl="0" indent="0" defTabSz="457200" eaLnBrk="1" hangingPunct="1">
              <a:lnSpc>
                <a:spcPct val="130000"/>
              </a:lnSpc>
              <a:spcBef>
                <a:spcPct val="0"/>
              </a:spcBef>
              <a:buNone/>
            </a:pPr>
            <a:r>
              <a:rPr lang="zh-CN" altLang="en-US" sz="2600" b="1">
                <a:solidFill>
                  <a:schemeClr val="tx1">
                    <a:lumMod val="50000"/>
                  </a:schemeClr>
                </a:solidFill>
                <a:latin typeface="微软雅黑" panose="020B0503020204020204" charset="-122"/>
                <a:ea typeface="微软雅黑"/>
              </a:rPr>
              <a:t>      </a:t>
            </a:r>
            <a:r>
              <a:rPr lang="zh-CN" altLang="en-US" sz="2600" b="1">
                <a:solidFill>
                  <a:schemeClr val="tx1">
                    <a:lumMod val="50000"/>
                  </a:schemeClr>
                </a:solidFill>
                <a:latin typeface="楷体" panose="02010609060101010101" pitchFamily="49" charset="-122"/>
                <a:ea typeface="楷体" panose="02010609060101010101" pitchFamily="49" charset="-122"/>
              </a:rPr>
              <a:t>同学们把教室打扫得干干净净，整整齐齐。</a:t>
            </a:r>
          </a:p>
          <a:p>
            <a:pPr marL="0" lvl="0" indent="0" defTabSz="457200" eaLnBrk="1" hangingPunct="1">
              <a:lnSpc>
                <a:spcPct val="130000"/>
              </a:lnSpc>
              <a:spcBef>
                <a:spcPct val="0"/>
              </a:spcBef>
              <a:buNone/>
            </a:pPr>
            <a:r>
              <a:rPr lang="zh-CN" altLang="en-US" sz="2600" b="1">
                <a:solidFill>
                  <a:schemeClr val="tx1">
                    <a:lumMod val="50000"/>
                  </a:schemeClr>
                </a:solidFill>
                <a:latin typeface="微软雅黑" panose="020B0503020204020204" charset="-122"/>
                <a:ea typeface="微软雅黑"/>
              </a:rPr>
              <a:t>    【★ 句中一动与多补不能全相搭配，“打扫”和“整整齐齐”不搭配。】</a:t>
            </a:r>
          </a:p>
          <a:p>
            <a:pPr marL="0" lvl="0" indent="0" defTabSz="457200" eaLnBrk="1" hangingPunct="1">
              <a:lnSpc>
                <a:spcPct val="130000"/>
              </a:lnSpc>
              <a:spcBef>
                <a:spcPct val="0"/>
              </a:spcBef>
              <a:buNone/>
            </a:pPr>
            <a:r>
              <a:rPr lang="zh-CN" altLang="en-US" sz="2600" b="1">
                <a:solidFill>
                  <a:schemeClr val="tx1">
                    <a:lumMod val="50000"/>
                  </a:schemeClr>
                </a:solidFill>
                <a:latin typeface="微软雅黑" panose="020B0503020204020204" charset="-122"/>
                <a:ea typeface="微软雅黑"/>
              </a:rPr>
              <a:t>       除了常规的动补搭配不当外，本类型还涉及“减少”“降低”“缩短”等词语后面接倍数的问题。根据习惯表述，“倍”只能用在“增加”后。因为原数减少一倍为零，更不用说减少更多倍了。如：</a:t>
            </a:r>
            <a:r>
              <a:rPr lang="zh-CN" altLang="en-US" sz="2600" b="1">
                <a:solidFill>
                  <a:schemeClr val="tx1">
                    <a:lumMod val="50000"/>
                  </a:schemeClr>
                </a:solidFill>
                <a:latin typeface="楷体" panose="02010609060101010101" pitchFamily="49" charset="-122"/>
                <a:ea typeface="楷体" panose="02010609060101010101" pitchFamily="49" charset="-122"/>
              </a:rPr>
              <a:t>这个炼钢车间，由十天开一炉，变为五天开一炉，时间缩短了一倍</a:t>
            </a:r>
            <a:r>
              <a:rPr lang="zh-CN" altLang="en-US" sz="2600" b="1">
                <a:solidFill>
                  <a:schemeClr val="tx1">
                    <a:lumMod val="50000"/>
                  </a:schemeClr>
                </a:solidFill>
                <a:latin typeface="微软雅黑" panose="020B0503020204020204" charset="-122"/>
                <a:ea typeface="微软雅黑"/>
              </a:rPr>
              <a:t>。(倍数词使用不当，表缩短、降低、减少只能用分数、百分数或几成等)。</a:t>
            </a:r>
            <a:endParaRPr lang="zh-CN" altLang="en-US" sz="2600" b="1">
              <a:solidFill>
                <a:schemeClr val="tx1">
                  <a:lumMod val="50000"/>
                </a:schemeClr>
              </a:solidFill>
              <a:effectLst/>
              <a:latin typeface="微软雅黑" panose="020B0503020204020204" charset="-122"/>
              <a:ea typeface="微软雅黑"/>
              <a:cs typeface="宋体" panose="02010600030101010101" pitchFamily="2" charset="-122"/>
            </a:endParaRPr>
          </a:p>
        </p:txBody>
      </p:sp>
      <p:sp>
        <p:nvSpPr>
          <p:cNvPr id="19460" name="标题 2"/>
          <p:cNvSpPr>
            <a:spLocks noGrp="1"/>
          </p:cNvSpPr>
          <p:nvPr/>
        </p:nvSpPr>
        <p:spPr>
          <a:xfrm>
            <a:off x="174625" y="87661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4.</a:t>
            </a:r>
            <a:r>
              <a:rPr lang="zh-CN" altLang="en-US" b="1">
                <a:solidFill>
                  <a:srgbClr val="00B050"/>
                </a:solidFill>
                <a:latin typeface="微软雅黑" panose="020B0503020204020204" charset="-122"/>
                <a:ea typeface="微软雅黑"/>
              </a:rPr>
              <a:t>动补搭配不当</a:t>
            </a:r>
          </a:p>
        </p:txBody>
      </p:sp>
    </p:spTree>
  </p:cSld>
  <p:clrMapOvr>
    <a:masterClrMapping/>
  </p:clrMapOvr>
  <p:transition spd="slow">
    <p:circl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320165"/>
            <a:ext cx="11185525" cy="358076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第二航站楼交付使用后，设备可达到国际领先水平，旅客过安检通道的时间，将从目前的10分钟缩短至1分钟，缩短了10倍。</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【答案】</a:t>
            </a:r>
            <a:r>
              <a:rPr kumimoji="0"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最后一句的“10倍”是补充说明“缩短”的时间数量，做动词“缩短”的补语，不符合逻辑，因此应把“10倍”改为“十分之九”。</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5" presetClass="entr" presetSubtype="1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11"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456690"/>
            <a:ext cx="11842750" cy="385127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30000"/>
              </a:lnSpc>
              <a:spcBef>
                <a:spcPct val="0"/>
              </a:spcBef>
              <a:buNone/>
            </a:pPr>
            <a:r>
              <a:rPr lang="en-US" altLang="zh-CN" sz="3200" b="1">
                <a:solidFill>
                  <a:schemeClr val="tx1">
                    <a:lumMod val="50000"/>
                  </a:schemeClr>
                </a:solidFill>
                <a:latin typeface="微软雅黑" panose="020B0503020204020204" charset="-122"/>
                <a:ea typeface="微软雅黑"/>
              </a:rPr>
              <a:t> </a:t>
            </a:r>
            <a:r>
              <a:rPr lang="en-US" altLang="zh-CN" b="1">
                <a:solidFill>
                  <a:schemeClr val="tx1">
                    <a:lumMod val="50000"/>
                  </a:schemeClr>
                </a:solidFill>
                <a:latin typeface="微软雅黑" panose="020B0503020204020204" charset="-122"/>
                <a:ea typeface="微软雅黑"/>
              </a:rPr>
              <a:t>  </a:t>
            </a:r>
            <a:r>
              <a:rPr lang="en-US" altLang="zh-CN" sz="2600" b="1">
                <a:solidFill>
                  <a:schemeClr val="tx1">
                    <a:lumMod val="50000"/>
                  </a:schemeClr>
                </a:solidFill>
                <a:latin typeface="微软雅黑" panose="020B0503020204020204" charset="-122"/>
                <a:ea typeface="微软雅黑"/>
              </a:rPr>
              <a:t>    </a:t>
            </a:r>
            <a:r>
              <a:rPr lang="zh-CN" altLang="en-US" sz="2600" b="1">
                <a:solidFill>
                  <a:schemeClr val="tx1">
                    <a:lumMod val="50000"/>
                  </a:schemeClr>
                </a:solidFill>
                <a:latin typeface="微软雅黑" panose="020B0503020204020204" charset="-122"/>
                <a:ea typeface="微软雅黑"/>
              </a:rPr>
              <a:t>主要指修饰语用在中心语前面会造成表达上的不合习惯或不合事理等问题的现象。如：</a:t>
            </a:r>
          </a:p>
          <a:p>
            <a:pPr marL="0" lvl="0" indent="0" defTabSz="457200" eaLnBrk="1" hangingPunct="1">
              <a:lnSpc>
                <a:spcPct val="130000"/>
              </a:lnSpc>
              <a:spcBef>
                <a:spcPct val="0"/>
              </a:spcBef>
              <a:buNone/>
            </a:pPr>
            <a:r>
              <a:rPr lang="zh-CN" altLang="en-US" sz="2600" b="1">
                <a:solidFill>
                  <a:schemeClr val="tx1">
                    <a:lumMod val="50000"/>
                  </a:schemeClr>
                </a:solidFill>
                <a:latin typeface="微软雅黑" panose="020B0503020204020204" charset="-122"/>
                <a:ea typeface="微软雅黑"/>
              </a:rPr>
              <a:t>      </a:t>
            </a:r>
            <a:r>
              <a:rPr lang="zh-CN" altLang="en-US" sz="2600" b="1">
                <a:solidFill>
                  <a:schemeClr val="tx1">
                    <a:lumMod val="50000"/>
                  </a:schemeClr>
                </a:solidFill>
                <a:latin typeface="楷体" panose="02010609060101010101" pitchFamily="49" charset="-122"/>
                <a:ea typeface="楷体" panose="02010609060101010101" pitchFamily="49" charset="-122"/>
              </a:rPr>
              <a:t>我们有吃苦耐劳的人民，又有优裕的自然资源。</a:t>
            </a:r>
          </a:p>
          <a:p>
            <a:pPr marL="0" lvl="0" indent="0" defTabSz="457200" eaLnBrk="1" hangingPunct="1">
              <a:lnSpc>
                <a:spcPct val="130000"/>
              </a:lnSpc>
              <a:spcBef>
                <a:spcPct val="0"/>
              </a:spcBef>
              <a:buNone/>
            </a:pPr>
            <a:r>
              <a:rPr lang="zh-CN" altLang="en-US" sz="2600" b="1">
                <a:solidFill>
                  <a:schemeClr val="tx1">
                    <a:lumMod val="50000"/>
                  </a:schemeClr>
                </a:solidFill>
                <a:latin typeface="微软雅黑" panose="020B0503020204020204" charset="-122"/>
                <a:ea typeface="微软雅黑"/>
              </a:rPr>
              <a:t>    【★ 句中“优裕”不能修饰“自然资源”，应改为“丰富”。】</a:t>
            </a:r>
          </a:p>
          <a:p>
            <a:pPr marL="0" lvl="0" indent="0" defTabSz="457200" eaLnBrk="1" hangingPunct="1">
              <a:lnSpc>
                <a:spcPct val="130000"/>
              </a:lnSpc>
              <a:spcBef>
                <a:spcPct val="0"/>
              </a:spcBef>
              <a:buNone/>
            </a:pPr>
            <a:r>
              <a:rPr lang="zh-CN" altLang="en-US" sz="2600" b="1">
                <a:solidFill>
                  <a:schemeClr val="tx1">
                    <a:lumMod val="50000"/>
                  </a:schemeClr>
                </a:solidFill>
                <a:latin typeface="微软雅黑" panose="020B0503020204020204" charset="-122"/>
                <a:ea typeface="微软雅黑"/>
              </a:rPr>
              <a:t>     </a:t>
            </a:r>
            <a:r>
              <a:rPr lang="zh-CN" altLang="en-US" sz="2600" b="1">
                <a:solidFill>
                  <a:schemeClr val="tx1">
                    <a:lumMod val="50000"/>
                  </a:schemeClr>
                </a:solidFill>
                <a:latin typeface="微软雅黑" panose="020B0503020204020204" charset="-122"/>
                <a:ea typeface="微软雅黑"/>
                <a:cs typeface="微软雅黑" panose="020B0503020204020204" charset="-122"/>
              </a:rPr>
              <a:t>  修饰语与中心语搭配不当一般是习惯性说法错误，表面看修饰语与中心语关系较为紧密，但细分析会发现搭配上有逻辑错误。辨析时应先找出句子的主干，再看修饰和中心语搭配是否恰当。</a:t>
            </a:r>
          </a:p>
        </p:txBody>
      </p:sp>
      <p:sp>
        <p:nvSpPr>
          <p:cNvPr id="19460" name="标题 2"/>
          <p:cNvSpPr>
            <a:spLocks noGrp="1"/>
          </p:cNvSpPr>
          <p:nvPr/>
        </p:nvSpPr>
        <p:spPr>
          <a:xfrm>
            <a:off x="174625" y="87661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5.</a:t>
            </a:r>
            <a:r>
              <a:rPr lang="zh-CN" altLang="en-US" b="1">
                <a:solidFill>
                  <a:srgbClr val="00B050"/>
                </a:solidFill>
                <a:latin typeface="微软雅黑" panose="020B0503020204020204" charset="-122"/>
                <a:ea typeface="微软雅黑"/>
              </a:rPr>
              <a:t>修饰语与中心语搭配不当</a:t>
            </a:r>
          </a:p>
        </p:txBody>
      </p:sp>
    </p:spTree>
  </p:cSld>
  <p:clrMapOvr>
    <a:masterClrMapping/>
  </p:clrMapOvr>
  <p:transition spd="slow">
    <p:circl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191895"/>
            <a:ext cx="11842750" cy="400939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30000"/>
              </a:lnSpc>
              <a:spcBef>
                <a:spcPct val="0"/>
              </a:spcBef>
              <a:buNone/>
            </a:pPr>
            <a:r>
              <a:rPr lang="en-US" altLang="zh-CN" sz="2300" b="1">
                <a:solidFill>
                  <a:schemeClr val="tx1">
                    <a:lumMod val="50000"/>
                  </a:schemeClr>
                </a:solidFill>
                <a:latin typeface="微软雅黑" panose="020B0503020204020204" charset="-122"/>
                <a:ea typeface="微软雅黑"/>
                <a:cs typeface="微软雅黑" panose="020B0503020204020204" charset="-122"/>
              </a:rPr>
              <a:t> </a:t>
            </a:r>
            <a:r>
              <a:rPr lang="en-US" altLang="zh-CN" b="1">
                <a:solidFill>
                  <a:schemeClr val="tx1">
                    <a:lumMod val="50000"/>
                  </a:schemeClr>
                </a:solidFill>
                <a:latin typeface="微软雅黑" panose="020B0503020204020204" charset="-122"/>
                <a:ea typeface="微软雅黑"/>
                <a:cs typeface="微软雅黑" panose="020B0503020204020204" charset="-122"/>
              </a:rPr>
              <a:t>      </a:t>
            </a:r>
            <a:r>
              <a:rPr lang="zh-CN" altLang="en-US" b="1">
                <a:solidFill>
                  <a:schemeClr val="tx1">
                    <a:lumMod val="50000"/>
                  </a:schemeClr>
                </a:solidFill>
                <a:latin typeface="微软雅黑" panose="020B0503020204020204" charset="-122"/>
                <a:ea typeface="微软雅黑"/>
                <a:cs typeface="微软雅黑" panose="020B0503020204020204" charset="-122"/>
              </a:rPr>
              <a:t>1.定语+中心语。中心词有多项时,容易造成定语与其中某个中心词搭配不当。</a:t>
            </a:r>
          </a:p>
          <a:p>
            <a:pPr marL="0" lvl="0" indent="0" defTabSz="457200" eaLnBrk="1" hangingPunct="1">
              <a:lnSpc>
                <a:spcPct val="130000"/>
              </a:lnSpc>
              <a:spcBef>
                <a:spcPct val="0"/>
              </a:spcBef>
              <a:buNone/>
            </a:pPr>
            <a:r>
              <a:rPr lang="zh-CN" altLang="en-US" b="1">
                <a:solidFill>
                  <a:schemeClr val="tx1">
                    <a:lumMod val="50000"/>
                  </a:schemeClr>
                </a:solidFill>
                <a:latin typeface="微软雅黑" panose="020B0503020204020204" charset="-122"/>
                <a:ea typeface="微软雅黑"/>
                <a:cs typeface="微软雅黑" panose="020B0503020204020204" charset="-122"/>
              </a:rPr>
              <a:t>       2.状语+中心语。谓语中心词有多项时,容易造成状语与其中某个谓语中心词搭配不当。如:</a:t>
            </a:r>
            <a:r>
              <a:rPr lang="zh-CN" altLang="en-US" b="1">
                <a:solidFill>
                  <a:schemeClr val="tx1">
                    <a:lumMod val="50000"/>
                  </a:schemeClr>
                </a:solidFill>
                <a:latin typeface="楷体" panose="02010609060101010101" pitchFamily="49" charset="-122"/>
                <a:ea typeface="楷体" panose="02010609060101010101" pitchFamily="49" charset="-122"/>
                <a:cs typeface="微软雅黑" panose="020B0503020204020204" charset="-122"/>
              </a:rPr>
              <a:t>人们都以亲切的目光注视和倾听他的发言</a:t>
            </a:r>
            <a:r>
              <a:rPr lang="zh-CN" altLang="en-US" b="1">
                <a:solidFill>
                  <a:schemeClr val="tx1">
                    <a:lumMod val="50000"/>
                  </a:schemeClr>
                </a:solidFill>
                <a:latin typeface="微软雅黑" panose="020B0503020204020204" charset="-122"/>
                <a:ea typeface="微软雅黑"/>
                <a:cs typeface="微软雅黑" panose="020B0503020204020204" charset="-122"/>
              </a:rPr>
              <a:t>。状语“以亲切的目光”只能修饰限制“注视”,不能修饰限制“倾听”。</a:t>
            </a:r>
          </a:p>
          <a:p>
            <a:pPr marL="0" lvl="0" indent="0" defTabSz="457200" eaLnBrk="1" hangingPunct="1">
              <a:lnSpc>
                <a:spcPct val="130000"/>
              </a:lnSpc>
              <a:spcBef>
                <a:spcPct val="0"/>
              </a:spcBef>
              <a:buNone/>
            </a:pPr>
            <a:r>
              <a:rPr lang="zh-CN" altLang="en-US" b="1">
                <a:solidFill>
                  <a:schemeClr val="tx1">
                    <a:lumMod val="50000"/>
                  </a:schemeClr>
                </a:solidFill>
                <a:latin typeface="微软雅黑" panose="020B0503020204020204" charset="-122"/>
                <a:ea typeface="微软雅黑"/>
                <a:cs typeface="微软雅黑" panose="020B0503020204020204" charset="-122"/>
              </a:rPr>
              <a:t>      3.介词+宾语。如:</a:t>
            </a:r>
            <a:r>
              <a:rPr lang="zh-CN" altLang="en-US" b="1">
                <a:solidFill>
                  <a:schemeClr val="tx1">
                    <a:lumMod val="50000"/>
                  </a:schemeClr>
                </a:solidFill>
                <a:latin typeface="楷体" panose="02010609060101010101" pitchFamily="49" charset="-122"/>
                <a:ea typeface="楷体" panose="02010609060101010101" pitchFamily="49" charset="-122"/>
                <a:cs typeface="微软雅黑" panose="020B0503020204020204" charset="-122"/>
              </a:rPr>
              <a:t>操作人员对火箭起飞前进行了最后的检查</a:t>
            </a:r>
            <a:r>
              <a:rPr lang="zh-CN" altLang="en-US" b="1">
                <a:solidFill>
                  <a:schemeClr val="tx1">
                    <a:lumMod val="50000"/>
                  </a:schemeClr>
                </a:solidFill>
                <a:latin typeface="微软雅黑" panose="020B0503020204020204" charset="-122"/>
                <a:ea typeface="微软雅黑"/>
                <a:cs typeface="微软雅黑" panose="020B0503020204020204" charset="-122"/>
              </a:rPr>
              <a:t>。介词“对”引出的是对象而不是时间,应改为“在”。</a:t>
            </a:r>
          </a:p>
        </p:txBody>
      </p:sp>
      <p:sp>
        <p:nvSpPr>
          <p:cNvPr id="19460" name="标题 2"/>
          <p:cNvSpPr>
            <a:spLocks noGrp="1"/>
          </p:cNvSpPr>
          <p:nvPr/>
        </p:nvSpPr>
        <p:spPr>
          <a:xfrm>
            <a:off x="1685925" y="611823"/>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spcBef>
                <a:spcPct val="0"/>
              </a:spcBef>
              <a:buNone/>
            </a:pPr>
            <a:r>
              <a:rPr lang="zh-CN" altLang="en-US" b="1">
                <a:solidFill>
                  <a:srgbClr val="1D41D5"/>
                </a:solidFill>
                <a:latin typeface="宋体" panose="02010600030101010101" pitchFamily="2" charset="-122"/>
                <a:ea typeface="宋体" panose="02010600030101010101" pitchFamily="2" charset="-122"/>
              </a:rPr>
              <a:t>◆</a:t>
            </a:r>
            <a:r>
              <a:rPr lang="en-US" altLang="zh-CN" b="1">
                <a:solidFill>
                  <a:srgbClr val="1D41D5"/>
                </a:solidFill>
                <a:latin typeface="微软雅黑" panose="020B0503020204020204" charset="-122"/>
                <a:ea typeface="微软雅黑"/>
              </a:rPr>
              <a:t>    </a:t>
            </a:r>
            <a:r>
              <a:rPr lang="zh-CN" altLang="en-US" b="1">
                <a:solidFill>
                  <a:srgbClr val="1D41D5"/>
                </a:solidFill>
                <a:latin typeface="微软雅黑" panose="020B0503020204020204" charset="-122"/>
                <a:ea typeface="微软雅黑"/>
                <a:sym typeface="+mn-ea"/>
              </a:rPr>
              <a:t>常见的修饰限制语与中心语搭配不当类型</a:t>
            </a:r>
          </a:p>
        </p:txBody>
      </p:sp>
    </p:spTree>
  </p:cSld>
  <p:clrMapOvr>
    <a:masterClrMapping/>
  </p:clrMapOvr>
  <p:transition spd="slow">
    <p:circl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320165"/>
            <a:ext cx="11185525" cy="299910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在翻阅中国抗战胜利70周年纪念活动资料时，他萌生了创作一台寻找抗日老兵的剧本的意念。</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【答案】</a:t>
            </a:r>
            <a:r>
              <a:rPr kumimoji="0"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句中“一台”不能修饰“剧本”，可将“一台”改为“一个(一部)”或把“剧本”改为“话剧”。</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5" presetClass="entr" presetSubtype="1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11"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456690"/>
            <a:ext cx="11842750" cy="437134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30000"/>
              </a:lnSpc>
              <a:spcBef>
                <a:spcPct val="0"/>
              </a:spcBef>
              <a:buNone/>
            </a:pPr>
            <a:r>
              <a:rPr lang="en-US" altLang="zh-CN" sz="3200" b="1">
                <a:solidFill>
                  <a:schemeClr val="tx1">
                    <a:lumMod val="50000"/>
                  </a:schemeClr>
                </a:solidFill>
                <a:latin typeface="微软雅黑" panose="020B0503020204020204" charset="-122"/>
                <a:ea typeface="微软雅黑"/>
              </a:rPr>
              <a:t> </a:t>
            </a:r>
            <a:r>
              <a:rPr lang="en-US" altLang="zh-CN" b="1">
                <a:solidFill>
                  <a:schemeClr val="tx1">
                    <a:lumMod val="50000"/>
                  </a:schemeClr>
                </a:solidFill>
                <a:latin typeface="微软雅黑" panose="020B0503020204020204" charset="-122"/>
                <a:ea typeface="微软雅黑"/>
              </a:rPr>
              <a:t>  </a:t>
            </a:r>
            <a:r>
              <a:rPr lang="en-US" altLang="zh-CN" sz="2600" b="1">
                <a:solidFill>
                  <a:schemeClr val="tx1">
                    <a:lumMod val="50000"/>
                  </a:schemeClr>
                </a:solidFill>
                <a:latin typeface="微软雅黑" panose="020B0503020204020204" charset="-122"/>
                <a:ea typeface="微软雅黑"/>
              </a:rPr>
              <a:t>    </a:t>
            </a:r>
            <a:r>
              <a:rPr lang="zh-CN" altLang="en-US" sz="2600" b="1">
                <a:solidFill>
                  <a:schemeClr val="tx1">
                    <a:lumMod val="50000"/>
                  </a:schemeClr>
                </a:solidFill>
                <a:latin typeface="微软雅黑" panose="020B0503020204020204" charset="-122"/>
                <a:ea typeface="微软雅黑"/>
              </a:rPr>
              <a:t>其主要特点为：句子前面(或后面)出现了表示一正一反两方面意思的词语(如“成败”“升降”“高低”“好坏”“优劣”“强弱”“得失”“能否”“是否”“有无”等)，后面(或前面)却只有表示一方面的意思(或正或反)的词句与之相呼应，从而造成前后内容搭配不协调的问题。如：</a:t>
            </a:r>
          </a:p>
          <a:p>
            <a:pPr marL="0" lvl="0" indent="0" defTabSz="457200" eaLnBrk="1" hangingPunct="1">
              <a:lnSpc>
                <a:spcPct val="130000"/>
              </a:lnSpc>
              <a:spcBef>
                <a:spcPct val="0"/>
              </a:spcBef>
              <a:buNone/>
            </a:pPr>
            <a:r>
              <a:rPr lang="zh-CN" altLang="en-US" sz="2600" b="1">
                <a:solidFill>
                  <a:schemeClr val="tx1">
                    <a:lumMod val="50000"/>
                  </a:schemeClr>
                </a:solidFill>
                <a:latin typeface="微软雅黑" panose="020B0503020204020204" charset="-122"/>
                <a:ea typeface="微软雅黑"/>
              </a:rPr>
              <a:t>       </a:t>
            </a:r>
            <a:r>
              <a:rPr lang="zh-CN" altLang="en-US" sz="2600" b="1">
                <a:solidFill>
                  <a:schemeClr val="tx1">
                    <a:lumMod val="50000"/>
                  </a:schemeClr>
                </a:solidFill>
                <a:latin typeface="楷体" panose="02010609060101010101" pitchFamily="49" charset="-122"/>
                <a:ea typeface="楷体" panose="02010609060101010101" pitchFamily="49" charset="-122"/>
              </a:rPr>
              <a:t>旅游市场价格上涨也体现了一定的供需矛盾，这就导致海鲜个别品种价格上涨过快。看来，能否保证“高价高质”，确保游客满意度高，仍需政府部门进一步加大监管力度。</a:t>
            </a:r>
          </a:p>
          <a:p>
            <a:pPr marL="0" lvl="0" indent="0" defTabSz="457200" eaLnBrk="1" hangingPunct="1">
              <a:lnSpc>
                <a:spcPct val="130000"/>
              </a:lnSpc>
              <a:spcBef>
                <a:spcPct val="0"/>
              </a:spcBef>
              <a:buNone/>
            </a:pPr>
            <a:r>
              <a:rPr lang="zh-CN" altLang="en-US" sz="2600" b="1">
                <a:solidFill>
                  <a:schemeClr val="tx1">
                    <a:lumMod val="50000"/>
                  </a:schemeClr>
                </a:solidFill>
                <a:latin typeface="微软雅黑" panose="020B0503020204020204" charset="-122"/>
                <a:ea typeface="微软雅黑"/>
              </a:rPr>
              <a:t>    【★ 句中两面对一面，将“能否”改为“要”。】</a:t>
            </a:r>
            <a:endParaRPr lang="zh-CN" altLang="en-US" sz="2600" b="1">
              <a:solidFill>
                <a:schemeClr val="tx1">
                  <a:lumMod val="50000"/>
                </a:schemeClr>
              </a:solidFill>
              <a:latin typeface="微软雅黑" panose="020B0503020204020204" charset="-122"/>
              <a:ea typeface="微软雅黑"/>
              <a:cs typeface="微软雅黑" panose="020B0503020204020204" charset="-122"/>
            </a:endParaRPr>
          </a:p>
        </p:txBody>
      </p:sp>
      <p:sp>
        <p:nvSpPr>
          <p:cNvPr id="19460" name="标题 2"/>
          <p:cNvSpPr>
            <a:spLocks noGrp="1"/>
          </p:cNvSpPr>
          <p:nvPr/>
        </p:nvSpPr>
        <p:spPr>
          <a:xfrm>
            <a:off x="174625" y="87661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6.</a:t>
            </a:r>
            <a:r>
              <a:rPr lang="zh-CN" altLang="en-US" b="1">
                <a:solidFill>
                  <a:srgbClr val="00B050"/>
                </a:solidFill>
                <a:latin typeface="微软雅黑" panose="020B0503020204020204" charset="-122"/>
                <a:ea typeface="微软雅黑"/>
              </a:rPr>
              <a:t>一面与两面搭配不当</a:t>
            </a:r>
          </a:p>
        </p:txBody>
      </p:sp>
    </p:spTree>
  </p:cSld>
  <p:clrMapOvr>
    <a:masterClrMapping/>
  </p:clrMapOvr>
  <p:transition spd="slow">
    <p:circl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320165"/>
            <a:ext cx="11185525" cy="358076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我们要提倡自主创新，因为能否提高自主创新能力，决定着中国实现从贴牌大国到品牌大国、从制造大国到创造大国、从经济大国到经济强国的跨越。</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【答案】</a:t>
            </a:r>
            <a:r>
              <a:rPr kumimoji="0"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句中“能否”是两面，而 “决定……跨越”只包含一种情况，是一面，属两面对一面。应在“实现”前加上“能否”。</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5" presetClass="entr" presetSubtype="1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11"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hlinkClick r:id="rId3" action="ppaction://hlinksldjump"/>
          </p:cNvPr>
          <p:cNvSpPr/>
          <p:nvPr/>
        </p:nvSpPr>
        <p:spPr>
          <a:xfrm>
            <a:off x="5472430" y="1035050"/>
            <a:ext cx="5108575" cy="4354830"/>
          </a:xfrm>
          <a:prstGeom prst="rect">
            <a:avLst/>
          </a:prstGeom>
          <a:noFill/>
          <a:ln>
            <a:noFill/>
          </a:ln>
        </p:spPr>
        <p:style>
          <a:lnRef idx="3">
            <a:schemeClr val="lt1"/>
          </a:lnRef>
          <a:fillRef idx="1">
            <a:schemeClr val="accent6"/>
          </a:fillRef>
          <a:effectRef idx="1">
            <a:schemeClr val="accent6"/>
          </a:effectRef>
          <a:fontRef idx="minor">
            <a:schemeClr val="lt1"/>
          </a:fontRef>
        </p:style>
        <p:txBody>
          <a:bodyPr anchor="ctr"/>
          <a:lstStyle/>
          <a:p>
            <a:pPr marL="0" marR="0" lvl="0" indent="0" algn="l" defTabSz="457200" rtl="0" eaLnBrk="1" fontAlgn="auto" latinLnBrk="0" hangingPunct="1">
              <a:lnSpc>
                <a:spcPct val="150000"/>
              </a:lnSpc>
              <a:spcBef>
                <a:spcPct val="0"/>
              </a:spcBef>
              <a:spcAft>
                <a:spcPct val="0"/>
              </a:spcAft>
              <a:buClrTx/>
              <a:buSzTx/>
              <a:buFontTx/>
              <a:buNone/>
              <a:defRPr/>
            </a:pPr>
            <a:r>
              <a:rPr kumimoji="0" lang="en-US" altLang="zh-CN"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1</a:t>
            </a:r>
            <a:r>
              <a:rPr kumimoji="0" lang="en-US"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a:t>
            </a:r>
            <a:r>
              <a:rPr kumimoji="0" lang="zh-CN" altLang="en-US"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语序不当</a:t>
            </a:r>
          </a:p>
          <a:p>
            <a:pPr marL="0" marR="0" lvl="0" indent="0" algn="l" defTabSz="457200" rtl="0" eaLnBrk="1" fontAlgn="auto" latinLnBrk="0" hangingPunct="1">
              <a:lnSpc>
                <a:spcPct val="150000"/>
              </a:lnSpc>
              <a:spcBef>
                <a:spcPct val="0"/>
              </a:spcBef>
              <a:spcAft>
                <a:spcPct val="0"/>
              </a:spcAft>
              <a:buClrTx/>
              <a:buSzTx/>
              <a:buFontTx/>
              <a:buNone/>
              <a:defRPr/>
            </a:pPr>
            <a:r>
              <a:rPr kumimoji="0" lang="en-US" altLang="zh-CN" sz="3200" b="1" i="0" u="none" strike="noStrike" kern="1200" cap="none" spc="0" normalizeH="0" baseline="0" noProof="0">
                <a:ln>
                  <a:noFill/>
                </a:ln>
                <a:solidFill>
                  <a:srgbClr val="1D41D5"/>
                </a:solidFill>
                <a:effectLst/>
                <a:uLnTx/>
                <a:uFillTx/>
                <a:latin typeface="微软雅黑" panose="020B0503020204020204" charset="-122"/>
                <a:ea typeface="微软雅黑"/>
                <a:cs typeface="+mn-cs"/>
              </a:rPr>
              <a:t>2.</a:t>
            </a:r>
            <a:r>
              <a:rPr kumimoji="0" lang="zh-CN" altLang="en-US" sz="3200" b="1" i="0" u="none" strike="noStrike" kern="1200" cap="none" spc="0" normalizeH="0" baseline="0" noProof="0">
                <a:ln>
                  <a:noFill/>
                </a:ln>
                <a:solidFill>
                  <a:srgbClr val="1D41D5"/>
                </a:solidFill>
                <a:effectLst/>
                <a:uLnTx/>
                <a:uFillTx/>
                <a:latin typeface="微软雅黑" panose="020B0503020204020204" charset="-122"/>
                <a:ea typeface="微软雅黑"/>
                <a:cs typeface="+mn-cs"/>
              </a:rPr>
              <a:t>搭配不当</a:t>
            </a:r>
            <a:endParaRPr kumimoji="0" lang="zh-CN" altLang="en-US"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endParaRPr>
          </a:p>
          <a:p>
            <a:pPr marL="0" marR="0" lvl="0" indent="0" algn="l" defTabSz="457200" rtl="0" eaLnBrk="1" fontAlgn="auto" latinLnBrk="0" hangingPunct="1">
              <a:lnSpc>
                <a:spcPct val="150000"/>
              </a:lnSpc>
              <a:spcBef>
                <a:spcPct val="0"/>
              </a:spcBef>
              <a:spcAft>
                <a:spcPct val="0"/>
              </a:spcAft>
              <a:buClrTx/>
              <a:buSzTx/>
              <a:buFontTx/>
              <a:buNone/>
              <a:defRPr/>
            </a:pPr>
            <a:r>
              <a:rPr kumimoji="0" lang="en-US" altLang="zh-CN"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3.</a:t>
            </a:r>
            <a:r>
              <a:rPr kumimoji="0" lang="zh-CN" altLang="en-US"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成分残缺或赘余</a:t>
            </a:r>
          </a:p>
          <a:p>
            <a:pPr marL="0" marR="0" lvl="0" indent="0" algn="l" defTabSz="457200" rtl="0" eaLnBrk="1" fontAlgn="auto" latinLnBrk="0" hangingPunct="1">
              <a:lnSpc>
                <a:spcPct val="150000"/>
              </a:lnSpc>
              <a:spcBef>
                <a:spcPct val="0"/>
              </a:spcBef>
              <a:spcAft>
                <a:spcPct val="0"/>
              </a:spcAft>
              <a:buClrTx/>
              <a:buSzTx/>
              <a:buFontTx/>
              <a:buNone/>
              <a:defRPr/>
            </a:pPr>
            <a:r>
              <a:rPr kumimoji="0" lang="en-US" altLang="zh-CN"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4.结构混乱</a:t>
            </a:r>
          </a:p>
          <a:p>
            <a:pPr marL="0" marR="0" lvl="0" indent="0" algn="l" defTabSz="457200" rtl="0" eaLnBrk="1" fontAlgn="auto" latinLnBrk="0" hangingPunct="1">
              <a:lnSpc>
                <a:spcPct val="150000"/>
              </a:lnSpc>
              <a:spcBef>
                <a:spcPct val="0"/>
              </a:spcBef>
              <a:spcAft>
                <a:spcPct val="0"/>
              </a:spcAft>
              <a:buClrTx/>
              <a:buSzTx/>
              <a:buFontTx/>
              <a:buNone/>
              <a:defRPr/>
            </a:pPr>
            <a:r>
              <a:rPr kumimoji="0" lang="en-US" altLang="zh-CN"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5.表意不明</a:t>
            </a:r>
          </a:p>
          <a:p>
            <a:pPr marL="0" marR="0" lvl="0" indent="0" algn="l" defTabSz="457200" rtl="0" eaLnBrk="1" fontAlgn="auto" latinLnBrk="0" hangingPunct="1">
              <a:lnSpc>
                <a:spcPct val="150000"/>
              </a:lnSpc>
              <a:spcBef>
                <a:spcPct val="0"/>
              </a:spcBef>
              <a:spcAft>
                <a:spcPct val="0"/>
              </a:spcAft>
              <a:buClrTx/>
              <a:buSzTx/>
              <a:buFontTx/>
              <a:buNone/>
              <a:defRPr/>
            </a:pPr>
            <a:r>
              <a:rPr kumimoji="0" lang="en-US" altLang="zh-CN" sz="3200" b="1" i="0" u="none" strike="noStrike" kern="1200" cap="none" spc="0" normalizeH="0" baseline="0" noProof="0">
                <a:ln>
                  <a:noFill/>
                </a:ln>
                <a:solidFill>
                  <a:schemeClr val="tx1">
                    <a:lumMod val="50000"/>
                  </a:schemeClr>
                </a:solidFill>
                <a:effectLst/>
                <a:uLnTx/>
                <a:uFillTx/>
                <a:latin typeface="微软雅黑" panose="020B0503020204020204" charset="-122"/>
                <a:ea typeface="微软雅黑"/>
                <a:cs typeface="+mn-cs"/>
              </a:rPr>
              <a:t>6.不合逻辑</a:t>
            </a:r>
          </a:p>
        </p:txBody>
      </p:sp>
      <p:sp>
        <p:nvSpPr>
          <p:cNvPr id="6" name="文本框 5"/>
          <p:cNvSpPr txBox="1"/>
          <p:nvPr/>
        </p:nvSpPr>
        <p:spPr>
          <a:xfrm>
            <a:off x="1630045" y="2859405"/>
            <a:ext cx="3217545" cy="706755"/>
          </a:xfrm>
          <a:prstGeom prst="rect">
            <a:avLst/>
          </a:prstGeom>
          <a:noFill/>
        </p:spPr>
        <p:txBody>
          <a:bodyPr wrap="square">
            <a:spAutoFit/>
          </a:bodyPr>
          <a:lstStyle/>
          <a:p>
            <a:pPr marR="0" defTabSz="457200" eaLnBrk="1" fontAlgn="auto" hangingPunct="1">
              <a:spcBef>
                <a:spcPct val="0"/>
              </a:spcBef>
              <a:spcAft>
                <a:spcPct val="0"/>
              </a:spcAft>
              <a:buClrTx/>
              <a:buSzTx/>
              <a:buFontTx/>
              <a:buNone/>
              <a:defRPr/>
            </a:pPr>
            <a:r>
              <a:rPr kumimoji="0" lang="en-US" sz="4000" b="1" kern="1200" cap="none" spc="0" normalizeH="0" baseline="0" noProof="0">
                <a:solidFill>
                  <a:srgbClr val="1D41D5"/>
                </a:solidFill>
                <a:latin typeface="+mj-ea"/>
                <a:ea typeface="+mj-ea"/>
                <a:cs typeface="+mj-ea"/>
              </a:rPr>
              <a:t>6</a:t>
            </a:r>
            <a:r>
              <a:rPr kumimoji="0" lang="zh-CN" altLang="en-US" sz="4000" b="1" kern="1200" cap="none" spc="0" normalizeH="0" baseline="0" noProof="0">
                <a:solidFill>
                  <a:srgbClr val="1D41D5"/>
                </a:solidFill>
                <a:latin typeface="+mj-ea"/>
                <a:ea typeface="+mj-ea"/>
                <a:cs typeface="+mj-ea"/>
              </a:rPr>
              <a:t>大病句种类</a:t>
            </a:r>
            <a:endParaRPr kumimoji="0" lang="zh-CN" altLang="en-US" sz="4000" b="1" kern="1200" cap="none" spc="0" normalizeH="0" baseline="0" noProof="0">
              <a:solidFill>
                <a:srgbClr val="1D41D5"/>
              </a:solidFill>
              <a:latin typeface="+mj-ea"/>
              <a:ea typeface="+mj-ea"/>
              <a:cs typeface="+mj-ea"/>
              <a:sym typeface="+mn-ea"/>
            </a:endParaRPr>
          </a:p>
        </p:txBody>
      </p:sp>
      <p:sp>
        <p:nvSpPr>
          <p:cNvPr id="2" name="左大括号 1"/>
          <p:cNvSpPr/>
          <p:nvPr/>
        </p:nvSpPr>
        <p:spPr>
          <a:xfrm>
            <a:off x="4958080" y="1370330"/>
            <a:ext cx="403225" cy="395986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Tree>
  </p:cSld>
  <p:clrMapOvr>
    <a:masterClrMapping/>
  </p:clrMapOvr>
  <p:transition spd="slow">
    <p:circl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355090"/>
            <a:ext cx="11842750" cy="437134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30000"/>
              </a:lnSpc>
              <a:spcBef>
                <a:spcPct val="0"/>
              </a:spcBef>
              <a:buNone/>
            </a:pPr>
            <a:r>
              <a:rPr lang="en-US" altLang="zh-CN" sz="3200" b="1">
                <a:solidFill>
                  <a:schemeClr val="tx1">
                    <a:lumMod val="50000"/>
                  </a:schemeClr>
                </a:solidFill>
                <a:latin typeface="微软雅黑" panose="020B0503020204020204" charset="-122"/>
                <a:ea typeface="微软雅黑"/>
              </a:rPr>
              <a:t> </a:t>
            </a:r>
            <a:r>
              <a:rPr lang="en-US" altLang="zh-CN" b="1">
                <a:solidFill>
                  <a:schemeClr val="tx1">
                    <a:lumMod val="50000"/>
                  </a:schemeClr>
                </a:solidFill>
                <a:latin typeface="微软雅黑" panose="020B0503020204020204" charset="-122"/>
                <a:ea typeface="微软雅黑"/>
              </a:rPr>
              <a:t>  </a:t>
            </a:r>
            <a:r>
              <a:rPr lang="en-US" altLang="zh-CN" sz="2600" b="1">
                <a:solidFill>
                  <a:schemeClr val="tx1">
                    <a:lumMod val="50000"/>
                  </a:schemeClr>
                </a:solidFill>
                <a:latin typeface="微软雅黑" panose="020B0503020204020204" charset="-122"/>
                <a:ea typeface="微软雅黑"/>
              </a:rPr>
              <a:t>    </a:t>
            </a:r>
            <a:r>
              <a:rPr lang="zh-CN" altLang="en-US" sz="2600" b="1">
                <a:solidFill>
                  <a:schemeClr val="tx1">
                    <a:lumMod val="50000"/>
                  </a:schemeClr>
                </a:solidFill>
                <a:latin typeface="微软雅黑" panose="020B0503020204020204" charset="-122"/>
                <a:ea typeface="微软雅黑"/>
              </a:rPr>
              <a:t>有一些关联词语有其固定的搭配对象，如“只有”和“才”、“只要”和“就”、“不但不”和“反而”等，如果不是，则会犯搭配不当的错误；有些关联词语搭配的对象不同，则其表意功能也不同，如“不是”与“而是”搭配表并列，与“就是”搭配则表选择，命题者有时就利用其搭配易混淆的情况来设置错例。辨析时要先注意分句之间的关系，再看关联词语搭配是否恰当。如：</a:t>
            </a:r>
          </a:p>
          <a:p>
            <a:pPr marL="0" lvl="0" indent="0" defTabSz="457200" eaLnBrk="1" hangingPunct="1">
              <a:lnSpc>
                <a:spcPct val="130000"/>
              </a:lnSpc>
              <a:spcBef>
                <a:spcPct val="0"/>
              </a:spcBef>
              <a:buNone/>
            </a:pPr>
            <a:r>
              <a:rPr lang="zh-CN" altLang="en-US" sz="2600" b="1">
                <a:solidFill>
                  <a:schemeClr val="tx1">
                    <a:lumMod val="50000"/>
                  </a:schemeClr>
                </a:solidFill>
                <a:latin typeface="微软雅黑" panose="020B0503020204020204" charset="-122"/>
                <a:ea typeface="微软雅黑"/>
              </a:rPr>
              <a:t>       </a:t>
            </a:r>
            <a:r>
              <a:rPr lang="zh-CN" altLang="en-US" sz="2600" b="1">
                <a:solidFill>
                  <a:schemeClr val="tx1">
                    <a:lumMod val="50000"/>
                  </a:schemeClr>
                </a:solidFill>
                <a:latin typeface="楷体" panose="02010609060101010101" pitchFamily="49" charset="-122"/>
                <a:ea typeface="楷体" panose="02010609060101010101" pitchFamily="49" charset="-122"/>
              </a:rPr>
              <a:t>应用这种罗盘，无论在阴云密布以及早晚看不到太阳的时候，也不会迷失方向。</a:t>
            </a:r>
          </a:p>
          <a:p>
            <a:pPr marL="0" lvl="0" indent="0" defTabSz="457200" eaLnBrk="1" hangingPunct="1">
              <a:lnSpc>
                <a:spcPct val="130000"/>
              </a:lnSpc>
              <a:spcBef>
                <a:spcPct val="0"/>
              </a:spcBef>
              <a:buNone/>
            </a:pPr>
            <a:r>
              <a:rPr lang="zh-CN" altLang="en-US" sz="2600" b="1">
                <a:solidFill>
                  <a:schemeClr val="tx1">
                    <a:lumMod val="50000"/>
                  </a:schemeClr>
                </a:solidFill>
                <a:latin typeface="微软雅黑" panose="020B0503020204020204" charset="-122"/>
                <a:ea typeface="微软雅黑"/>
              </a:rPr>
              <a:t>    【★ 句中“无论……也”不搭配， 应是“无论……都”， “即使……也”。】</a:t>
            </a:r>
            <a:endParaRPr lang="zh-CN" altLang="en-US" sz="2600" b="1">
              <a:solidFill>
                <a:schemeClr val="tx1">
                  <a:lumMod val="50000"/>
                </a:schemeClr>
              </a:solidFill>
              <a:latin typeface="微软雅黑" panose="020B0503020204020204" charset="-122"/>
              <a:ea typeface="微软雅黑"/>
              <a:cs typeface="微软雅黑" panose="020B0503020204020204" charset="-122"/>
            </a:endParaRPr>
          </a:p>
        </p:txBody>
      </p:sp>
      <p:sp>
        <p:nvSpPr>
          <p:cNvPr id="19460" name="标题 2"/>
          <p:cNvSpPr>
            <a:spLocks noGrp="1"/>
          </p:cNvSpPr>
          <p:nvPr/>
        </p:nvSpPr>
        <p:spPr>
          <a:xfrm>
            <a:off x="174625" y="87661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7.</a:t>
            </a:r>
            <a:r>
              <a:rPr lang="zh-CN" altLang="en-US" b="1">
                <a:solidFill>
                  <a:srgbClr val="00B050"/>
                </a:solidFill>
                <a:latin typeface="微软雅黑" panose="020B0503020204020204" charset="-122"/>
                <a:ea typeface="微软雅黑"/>
              </a:rPr>
              <a:t>关联词语搭配不当</a:t>
            </a:r>
          </a:p>
        </p:txBody>
      </p:sp>
    </p:spTree>
  </p:cSld>
  <p:clrMapOvr>
    <a:masterClrMapping/>
  </p:clrMapOvr>
  <p:transition spd="slow">
    <p:circl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320165"/>
            <a:ext cx="11185525" cy="358076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亚冠联赛半决赛首回合比赛中，广州恒大队以3∶1的比分客场大胜日本柏太阳神时，球员们深知：一个球的输赢，不仅仅关系到个人，而是关系到国家。</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【答案】</a:t>
            </a:r>
            <a:r>
              <a:rPr kumimoji="0"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句中“不仅仅”与“而是”搭配不当，“而是”表并列，而前后两个句子之间的关系是递进关系，应将“而是”改为“而且”。</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5" presetClass="entr" presetSubtype="1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11"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355090"/>
            <a:ext cx="11842750" cy="385127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30000"/>
              </a:lnSpc>
              <a:spcBef>
                <a:spcPct val="0"/>
              </a:spcBef>
              <a:buNone/>
            </a:pPr>
            <a:r>
              <a:rPr lang="en-US" altLang="zh-CN" sz="3200" b="1">
                <a:solidFill>
                  <a:schemeClr val="tx1">
                    <a:lumMod val="50000"/>
                  </a:schemeClr>
                </a:solidFill>
                <a:latin typeface="微软雅黑" panose="020B0503020204020204" charset="-122"/>
                <a:ea typeface="微软雅黑"/>
              </a:rPr>
              <a:t> </a:t>
            </a:r>
            <a:r>
              <a:rPr lang="en-US" altLang="zh-CN" b="1">
                <a:solidFill>
                  <a:schemeClr val="tx1">
                    <a:lumMod val="50000"/>
                  </a:schemeClr>
                </a:solidFill>
                <a:latin typeface="微软雅黑" panose="020B0503020204020204" charset="-122"/>
                <a:ea typeface="微软雅黑"/>
              </a:rPr>
              <a:t>  </a:t>
            </a:r>
            <a:r>
              <a:rPr lang="en-US" altLang="zh-CN" sz="2600" b="1">
                <a:solidFill>
                  <a:schemeClr val="tx1">
                    <a:lumMod val="50000"/>
                  </a:schemeClr>
                </a:solidFill>
                <a:latin typeface="微软雅黑" panose="020B0503020204020204" charset="-122"/>
                <a:ea typeface="微软雅黑"/>
              </a:rPr>
              <a:t>    </a:t>
            </a:r>
            <a:r>
              <a:rPr lang="zh-CN" altLang="en-US" sz="2600" b="1">
                <a:solidFill>
                  <a:schemeClr val="tx1">
                    <a:lumMod val="50000"/>
                  </a:schemeClr>
                </a:solidFill>
                <a:latin typeface="微软雅黑" panose="020B0503020204020204" charset="-122"/>
                <a:ea typeface="微软雅黑"/>
              </a:rPr>
              <a:t>要注意是否误用多重否定，尤其是本身具有否定意义的动词，如没、阻止、防止、否认、避免、幸免、难免、切忌等。这类词本身含有否定意义，用在句中起否定作用，如果忽视这一用法，在句中又用否定词，就会造成语病。如：</a:t>
            </a:r>
          </a:p>
          <a:p>
            <a:pPr marL="0" lvl="0" indent="0" defTabSz="457200" eaLnBrk="1" hangingPunct="1">
              <a:lnSpc>
                <a:spcPct val="130000"/>
              </a:lnSpc>
              <a:spcBef>
                <a:spcPct val="0"/>
              </a:spcBef>
              <a:buNone/>
            </a:pPr>
            <a:r>
              <a:rPr lang="zh-CN" altLang="en-US" sz="2600" b="1">
                <a:solidFill>
                  <a:schemeClr val="tx1">
                    <a:lumMod val="50000"/>
                  </a:schemeClr>
                </a:solidFill>
                <a:latin typeface="微软雅黑" panose="020B0503020204020204" charset="-122"/>
                <a:ea typeface="微软雅黑"/>
              </a:rPr>
              <a:t>       </a:t>
            </a:r>
            <a:r>
              <a:rPr lang="zh-CN" altLang="en-US" sz="2600" b="1">
                <a:solidFill>
                  <a:schemeClr val="tx1">
                    <a:lumMod val="50000"/>
                  </a:schemeClr>
                </a:solidFill>
                <a:latin typeface="楷体" panose="02010609060101010101" pitchFamily="49" charset="-122"/>
                <a:ea typeface="楷体" panose="02010609060101010101" pitchFamily="49" charset="-122"/>
              </a:rPr>
              <a:t>其实，只要部分观众适应了字幕版的放映方式，根本就没有必要不因为配音这一环节而造成不必要的资金消耗。</a:t>
            </a:r>
          </a:p>
          <a:p>
            <a:pPr marL="0" lvl="0" indent="0" defTabSz="457200" eaLnBrk="1" hangingPunct="1">
              <a:lnSpc>
                <a:spcPct val="130000"/>
              </a:lnSpc>
              <a:spcBef>
                <a:spcPct val="0"/>
              </a:spcBef>
              <a:buNone/>
            </a:pPr>
            <a:r>
              <a:rPr lang="zh-CN" altLang="en-US" sz="2600" b="1">
                <a:solidFill>
                  <a:schemeClr val="tx1">
                    <a:lumMod val="50000"/>
                  </a:schemeClr>
                </a:solidFill>
                <a:latin typeface="微软雅黑" panose="020B0503020204020204" charset="-122"/>
                <a:ea typeface="微软雅黑"/>
              </a:rPr>
              <a:t>    【★ 句中多重否定不当，应去掉其中一重否定，可将“不因为”的“不”字去掉。】</a:t>
            </a:r>
            <a:endParaRPr lang="zh-CN" altLang="en-US" sz="2600" b="1">
              <a:solidFill>
                <a:schemeClr val="tx1">
                  <a:lumMod val="50000"/>
                </a:schemeClr>
              </a:solidFill>
              <a:latin typeface="微软雅黑" panose="020B0503020204020204" charset="-122"/>
              <a:ea typeface="微软雅黑"/>
              <a:cs typeface="微软雅黑" panose="020B0503020204020204" charset="-122"/>
            </a:endParaRPr>
          </a:p>
        </p:txBody>
      </p:sp>
      <p:sp>
        <p:nvSpPr>
          <p:cNvPr id="19460" name="标题 2"/>
          <p:cNvSpPr>
            <a:spLocks noGrp="1"/>
          </p:cNvSpPr>
          <p:nvPr/>
        </p:nvSpPr>
        <p:spPr>
          <a:xfrm>
            <a:off x="174625" y="87661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8.</a:t>
            </a:r>
            <a:r>
              <a:rPr lang="zh-CN" altLang="en-US" b="1">
                <a:solidFill>
                  <a:srgbClr val="00B050"/>
                </a:solidFill>
                <a:latin typeface="微软雅黑" panose="020B0503020204020204" charset="-122"/>
                <a:ea typeface="微软雅黑"/>
              </a:rPr>
              <a:t>多重否定搭配不当</a:t>
            </a:r>
          </a:p>
        </p:txBody>
      </p:sp>
    </p:spTree>
  </p:cSld>
  <p:clrMapOvr>
    <a:masterClrMapping/>
  </p:clrMapOvr>
  <p:transition spd="slow">
    <p:circl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320165"/>
            <a:ext cx="11185525" cy="241744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雷锋精神当然要赋予它新的内涵，但谁又能否认现在就不需要学习雷锋了呢?</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【答案】</a:t>
            </a:r>
            <a:r>
              <a:rPr kumimoji="0"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句中疑问句再加双重否定，变成了三重否定，不合逻辑。</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5" presetClass="entr" presetSubtype="1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11"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72"/>
          <p:cNvGrpSpPr/>
          <p:nvPr/>
        </p:nvGrpSpPr>
        <p:grpSpPr>
          <a:xfrm>
            <a:off x="358383" y="665169"/>
            <a:ext cx="10378645" cy="501650"/>
            <a:chOff x="1594572" y="1803366"/>
            <a:chExt cx="20228627" cy="977747"/>
          </a:xfrm>
        </p:grpSpPr>
        <p:grpSp>
          <p:nvGrpSpPr>
            <p:cNvPr id="3" name="组合 73"/>
            <p:cNvGrpSpPr/>
            <p:nvPr/>
          </p:nvGrpSpPr>
          <p:grpSpPr>
            <a:xfrm>
              <a:off x="1594572" y="1803366"/>
              <a:ext cx="5500726" cy="977747"/>
              <a:chOff x="7309612" y="2089118"/>
              <a:chExt cx="5500726" cy="977747"/>
            </a:xfrm>
          </p:grpSpPr>
          <p:sp>
            <p:nvSpPr>
              <p:cNvPr id="76"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辨析技法：</a:t>
                </a:r>
              </a:p>
            </p:txBody>
          </p:sp>
          <p:sp>
            <p:nvSpPr>
              <p:cNvPr id="77" name="椭圆 76"/>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75" name="直接连接符 74"/>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pic>
        <p:nvPicPr>
          <p:cNvPr id="74755" name="Picture 3" descr="Y90"/>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val="0"/>
              </a:ext>
            </a:extLst>
          </a:blip>
          <a:stretch>
            <a:fillRect/>
          </a:stretch>
        </p:blipFill>
        <p:spPr bwMode="auto">
          <a:xfrm>
            <a:off x="2665095" y="1062355"/>
            <a:ext cx="6143625" cy="5518150"/>
          </a:xfrm>
          <a:prstGeom prst="rect">
            <a:avLst/>
          </a:prstGeom>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rgbClr val="FFFFFF"/>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rgbClr val="000000"/>
                </a:solidFill>
                <a:miter lim="800000"/>
                <a:headEnd/>
                <a:tailEnd/>
              </a14:hiddenLine>
            </a:ext>
          </a:extLst>
        </p:spPr>
      </p:pic>
    </p:spTree>
  </p:cSld>
  <p:clrMapOvr>
    <a:masterClrMapping/>
  </p:clrMapOvr>
  <p:transition>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2"/>
          <p:cNvSpPr txBox="1"/>
          <p:nvPr/>
        </p:nvSpPr>
        <p:spPr>
          <a:xfrm>
            <a:off x="2425700" y="2586990"/>
            <a:ext cx="7340600" cy="706755"/>
          </a:xfrm>
          <a:prstGeom prst="rect">
            <a:avLst/>
          </a:prstGeom>
          <a:noFill/>
          <a:ln w="9525">
            <a:noFill/>
          </a:ln>
        </p:spPr>
        <p:txBody>
          <a:bodyPr wrap="square" anchor="t">
            <a:spAutoFit/>
          </a:bodyPr>
          <a:lstStyle/>
          <a:p>
            <a:pPr algn="ctr" defTabSz="914400">
              <a:buFont typeface="Arial" panose="020B0604020202020204" pitchFamily="34" charset="0"/>
              <a:buNone/>
            </a:pPr>
            <a:r>
              <a:rPr lang="zh-CN" altLang="en-US" sz="4000" b="1">
                <a:solidFill>
                  <a:srgbClr val="FF0000"/>
                </a:solidFill>
                <a:latin typeface="宋体" panose="02010600030101010101" pitchFamily="2" charset="-122"/>
                <a:ea typeface="宋体" panose="02010600030101010101" pitchFamily="2" charset="-122"/>
                <a:cs typeface="微软雅黑" panose="020B0503020204020204" charset="-122"/>
              </a:rPr>
              <a:t>◆</a:t>
            </a:r>
            <a:r>
              <a:rPr lang="en-US" altLang="zh-CN" sz="4000" b="1">
                <a:solidFill>
                  <a:srgbClr val="FF0000"/>
                </a:solidFill>
                <a:latin typeface="微软雅黑" panose="020B0503020204020204" charset="-122"/>
                <a:ea typeface="微软雅黑"/>
                <a:cs typeface="微软雅黑" panose="020B0503020204020204" charset="-122"/>
              </a:rPr>
              <a:t>.</a:t>
            </a:r>
            <a:r>
              <a:rPr lang="zh-CN" altLang="en-US" sz="4000" b="1">
                <a:solidFill>
                  <a:srgbClr val="FF0000"/>
                </a:solidFill>
                <a:latin typeface="微软雅黑" panose="020B0503020204020204" charset="-122"/>
                <a:ea typeface="微软雅黑"/>
                <a:cs typeface="微软雅黑" panose="020B0503020204020204" charset="-122"/>
              </a:rPr>
              <a:t>对 点 训  练</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95935" y="1438910"/>
            <a:ext cx="11433175" cy="2330450"/>
          </a:xfrm>
          <a:prstGeom prst="rect">
            <a:avLst/>
          </a:prstGeom>
          <a:noFill/>
        </p:spPr>
        <p:txBody>
          <a:bodyPr wrap="square" rtlCol="0">
            <a:spAutoFit/>
          </a:bodyPr>
          <a:lstStyle/>
          <a:p>
            <a:pPr>
              <a:lnSpc>
                <a:spcPct val="130000"/>
              </a:lnSpc>
            </a:pPr>
            <a:r>
              <a:rPr lang="en-US" altLang="zh-CN" sz="2800" b="1">
                <a:solidFill>
                  <a:schemeClr val="tx1">
                    <a:lumMod val="50000"/>
                  </a:schemeClr>
                </a:solidFill>
                <a:latin typeface="微软雅黑" panose="020B0503020204020204" charset="-122"/>
                <a:ea typeface="微软雅黑"/>
              </a:rPr>
              <a:t>1. </a:t>
            </a:r>
            <a:r>
              <a:rPr lang="zh-CN" altLang="en-US" sz="2800" b="1">
                <a:solidFill>
                  <a:schemeClr val="tx1">
                    <a:lumMod val="50000"/>
                  </a:schemeClr>
                </a:solidFill>
                <a:latin typeface="微软雅黑" panose="020B0503020204020204" charset="-122"/>
                <a:ea typeface="微软雅黑"/>
              </a:rPr>
              <a:t>修改下面句子语病【</a:t>
            </a:r>
            <a:r>
              <a:rPr lang="zh-CN" altLang="en-US" sz="2800" b="1">
                <a:solidFill>
                  <a:schemeClr val="tx1">
                    <a:lumMod val="50000"/>
                  </a:schemeClr>
                </a:solidFill>
                <a:latin typeface="微软雅黑" panose="020B0503020204020204" charset="-122"/>
                <a:ea typeface="微软雅黑"/>
                <a:cs typeface="宋体" panose="02010600030101010101" pitchFamily="2" charset="-122"/>
                <a:sym typeface="+mn-ea"/>
              </a:rPr>
              <a:t>2018·天津卷</a:t>
            </a:r>
            <a:r>
              <a:rPr lang="zh-CN" altLang="en-US" sz="2800" b="1">
                <a:solidFill>
                  <a:schemeClr val="tx1">
                    <a:lumMod val="50000"/>
                  </a:schemeClr>
                </a:solidFill>
                <a:latin typeface="微软雅黑" panose="020B0503020204020204" charset="-122"/>
                <a:ea typeface="微软雅黑"/>
              </a:rPr>
              <a:t>】</a:t>
            </a:r>
            <a:r>
              <a:rPr lang="en-US" altLang="zh-CN" sz="2800" b="1">
                <a:solidFill>
                  <a:schemeClr val="tx1">
                    <a:lumMod val="50000"/>
                  </a:schemeClr>
                </a:solidFill>
                <a:latin typeface="微软雅黑" panose="020B0503020204020204" charset="-122"/>
                <a:ea typeface="微软雅黑"/>
              </a:rPr>
              <a:t> </a:t>
            </a:r>
          </a:p>
          <a:p>
            <a:pPr>
              <a:lnSpc>
                <a:spcPct val="130000"/>
              </a:lnSpc>
            </a:pP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尤瓦尔·赫拉利写作了《人类简史》一经上市就登上了以色列畅销书排行榜第一名，蝉联榜首长达100周，30多个国家争相购买版权。</a:t>
            </a:r>
          </a:p>
          <a:p>
            <a:pPr>
              <a:lnSpc>
                <a:spcPct val="130000"/>
              </a:lnSpc>
            </a:pPr>
            <a:r>
              <a:rPr lang="zh-CN" altLang="en-US" sz="2800" b="1">
                <a:solidFill>
                  <a:srgbClr val="FF0000"/>
                </a:solidFill>
                <a:latin typeface="微软雅黑" panose="020B0503020204020204" charset="-122"/>
                <a:ea typeface="微软雅黑"/>
                <a:cs typeface="宋体" panose="02010600030101010101" pitchFamily="2" charset="-122"/>
              </a:rPr>
              <a:t>    【答案】</a:t>
            </a: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a:t>
            </a:r>
            <a:r>
              <a:rPr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主谓搭配不当，可把“写作了”改为“写作的”。</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0"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wedge">
                                      <p:cBhvr>
                                        <p:cTn id="14"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95935" y="1438910"/>
            <a:ext cx="11433175" cy="2889885"/>
          </a:xfrm>
          <a:prstGeom prst="rect">
            <a:avLst/>
          </a:prstGeom>
          <a:noFill/>
        </p:spPr>
        <p:txBody>
          <a:bodyPr wrap="square" rtlCol="0">
            <a:spAutoFit/>
          </a:bodyPr>
          <a:lstStyle/>
          <a:p>
            <a:pPr>
              <a:lnSpc>
                <a:spcPct val="130000"/>
              </a:lnSpc>
            </a:pPr>
            <a:r>
              <a:rPr lang="en-US" altLang="zh-CN" sz="2800" b="1">
                <a:solidFill>
                  <a:schemeClr val="tx1">
                    <a:lumMod val="50000"/>
                  </a:schemeClr>
                </a:solidFill>
                <a:latin typeface="微软雅黑" panose="020B0503020204020204" charset="-122"/>
                <a:ea typeface="微软雅黑"/>
              </a:rPr>
              <a:t>2. </a:t>
            </a:r>
            <a:r>
              <a:rPr lang="zh-CN" altLang="en-US" sz="2800" b="1">
                <a:solidFill>
                  <a:schemeClr val="tx1">
                    <a:lumMod val="50000"/>
                  </a:schemeClr>
                </a:solidFill>
                <a:latin typeface="微软雅黑" panose="020B0503020204020204" charset="-122"/>
                <a:ea typeface="微软雅黑"/>
              </a:rPr>
              <a:t>修改下面句子语病：</a:t>
            </a:r>
            <a:r>
              <a:rPr lang="en-US" altLang="zh-CN" sz="2800" b="1">
                <a:solidFill>
                  <a:schemeClr val="tx1">
                    <a:lumMod val="50000"/>
                  </a:schemeClr>
                </a:solidFill>
                <a:latin typeface="微软雅黑" panose="020B0503020204020204" charset="-122"/>
                <a:ea typeface="微软雅黑"/>
              </a:rPr>
              <a:t> </a:t>
            </a:r>
          </a:p>
          <a:p>
            <a:pPr>
              <a:lnSpc>
                <a:spcPct val="130000"/>
              </a:lnSpc>
            </a:pP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虽然虚拟现实技术还不够成熟，但是，不久的将来，虚拟现实技术的发展对于游戏、社交抑或是其他领域，一定会是一种新的平台。</a:t>
            </a:r>
          </a:p>
          <a:p>
            <a:pPr>
              <a:lnSpc>
                <a:spcPct val="130000"/>
              </a:lnSpc>
            </a:pPr>
            <a:r>
              <a:rPr lang="zh-CN" altLang="en-US" sz="2800" b="1">
                <a:solidFill>
                  <a:srgbClr val="FF0000"/>
                </a:solidFill>
                <a:latin typeface="微软雅黑" panose="020B0503020204020204" charset="-122"/>
                <a:ea typeface="微软雅黑"/>
                <a:cs typeface="宋体" panose="02010600030101010101" pitchFamily="2" charset="-122"/>
              </a:rPr>
              <a:t>    【答案】</a:t>
            </a: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a:t>
            </a:r>
            <a:r>
              <a:rPr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“虚拟现实技术的发展……是平台”主语与宾语不搭配。将“平台”改为“技术”。</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0"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wedge">
                                      <p:cBhvr>
                                        <p:cTn id="14"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95935" y="1438910"/>
            <a:ext cx="11433175" cy="3449955"/>
          </a:xfrm>
          <a:prstGeom prst="rect">
            <a:avLst/>
          </a:prstGeom>
          <a:noFill/>
        </p:spPr>
        <p:txBody>
          <a:bodyPr wrap="square" rtlCol="0">
            <a:spAutoFit/>
          </a:bodyPr>
          <a:lstStyle/>
          <a:p>
            <a:pPr>
              <a:lnSpc>
                <a:spcPct val="130000"/>
              </a:lnSpc>
            </a:pPr>
            <a:r>
              <a:rPr lang="en-US" altLang="zh-CN" sz="2800" b="1">
                <a:solidFill>
                  <a:schemeClr val="tx1">
                    <a:lumMod val="50000"/>
                  </a:schemeClr>
                </a:solidFill>
                <a:latin typeface="微软雅黑" panose="020B0503020204020204" charset="-122"/>
                <a:ea typeface="微软雅黑"/>
              </a:rPr>
              <a:t>3. </a:t>
            </a:r>
            <a:r>
              <a:rPr lang="zh-CN" altLang="en-US" sz="2800" b="1">
                <a:solidFill>
                  <a:schemeClr val="tx1">
                    <a:lumMod val="50000"/>
                  </a:schemeClr>
                </a:solidFill>
                <a:latin typeface="微软雅黑" panose="020B0503020204020204" charset="-122"/>
                <a:ea typeface="微软雅黑"/>
              </a:rPr>
              <a:t>修改下面句子语病：</a:t>
            </a:r>
            <a:r>
              <a:rPr lang="en-US" altLang="zh-CN" sz="2800" b="1">
                <a:solidFill>
                  <a:schemeClr val="tx1">
                    <a:lumMod val="50000"/>
                  </a:schemeClr>
                </a:solidFill>
                <a:latin typeface="微软雅黑" panose="020B0503020204020204" charset="-122"/>
                <a:ea typeface="微软雅黑"/>
              </a:rPr>
              <a:t> </a:t>
            </a:r>
          </a:p>
          <a:p>
            <a:pPr>
              <a:lnSpc>
                <a:spcPct val="130000"/>
              </a:lnSpc>
            </a:pP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“蛟龙”号潜海成功，对于完善我国海洋科学研究和海洋装备制造业发展，提升我国认识海洋、保护海洋、开发海洋的能力，将产生重大而深远的影响。</a:t>
            </a:r>
          </a:p>
          <a:p>
            <a:pPr>
              <a:lnSpc>
                <a:spcPct val="130000"/>
              </a:lnSpc>
            </a:pPr>
            <a:r>
              <a:rPr lang="zh-CN" altLang="en-US" sz="2800" b="1">
                <a:solidFill>
                  <a:srgbClr val="FF0000"/>
                </a:solidFill>
                <a:latin typeface="微软雅黑" panose="020B0503020204020204" charset="-122"/>
                <a:ea typeface="微软雅黑"/>
                <a:cs typeface="宋体" panose="02010600030101010101" pitchFamily="2" charset="-122"/>
              </a:rPr>
              <a:t>    【答案】</a:t>
            </a: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a:t>
            </a:r>
            <a:r>
              <a:rPr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能“完善” “研究”，不能“完善”“发展” ，可以“促进”“发展” 。</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0"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wedge">
                                      <p:cBhvr>
                                        <p:cTn id="14"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95935" y="1438910"/>
            <a:ext cx="11433175" cy="4009390"/>
          </a:xfrm>
          <a:prstGeom prst="rect">
            <a:avLst/>
          </a:prstGeom>
          <a:noFill/>
        </p:spPr>
        <p:txBody>
          <a:bodyPr wrap="square" rtlCol="0">
            <a:spAutoFit/>
          </a:bodyPr>
          <a:lstStyle/>
          <a:p>
            <a:pPr>
              <a:lnSpc>
                <a:spcPct val="130000"/>
              </a:lnSpc>
            </a:pPr>
            <a:r>
              <a:rPr lang="en-US" altLang="zh-CN" sz="2800" b="1">
                <a:solidFill>
                  <a:schemeClr val="tx1">
                    <a:lumMod val="50000"/>
                  </a:schemeClr>
                </a:solidFill>
                <a:latin typeface="微软雅黑" panose="020B0503020204020204" charset="-122"/>
                <a:ea typeface="微软雅黑"/>
              </a:rPr>
              <a:t>4. </a:t>
            </a:r>
            <a:r>
              <a:rPr lang="zh-CN" altLang="en-US" sz="2800" b="1">
                <a:solidFill>
                  <a:schemeClr val="tx1">
                    <a:lumMod val="50000"/>
                  </a:schemeClr>
                </a:solidFill>
                <a:latin typeface="微软雅黑" panose="020B0503020204020204" charset="-122"/>
                <a:ea typeface="微软雅黑"/>
              </a:rPr>
              <a:t>修改下面句子语病：</a:t>
            </a:r>
            <a:r>
              <a:rPr lang="en-US" altLang="zh-CN" sz="2800" b="1">
                <a:solidFill>
                  <a:schemeClr val="tx1">
                    <a:lumMod val="50000"/>
                  </a:schemeClr>
                </a:solidFill>
                <a:latin typeface="微软雅黑" panose="020B0503020204020204" charset="-122"/>
                <a:ea typeface="微软雅黑"/>
              </a:rPr>
              <a:t> </a:t>
            </a:r>
          </a:p>
          <a:p>
            <a:pPr>
              <a:lnSpc>
                <a:spcPct val="130000"/>
              </a:lnSpc>
            </a:pP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据悉，一种新型的袖珍电脑将亮相本届科博会，它采用语音输入、太阳能供电，具有高雅、时尚、方便、环保的功能和作用。</a:t>
            </a:r>
          </a:p>
          <a:p>
            <a:pPr>
              <a:lnSpc>
                <a:spcPct val="130000"/>
              </a:lnSpc>
            </a:pPr>
            <a:r>
              <a:rPr lang="zh-CN" altLang="en-US" sz="2800" b="1">
                <a:solidFill>
                  <a:srgbClr val="FF0000"/>
                </a:solidFill>
                <a:latin typeface="微软雅黑" panose="020B0503020204020204" charset="-122"/>
                <a:ea typeface="微软雅黑"/>
                <a:cs typeface="宋体" panose="02010600030101010101" pitchFamily="2" charset="-122"/>
              </a:rPr>
              <a:t>    【答案】</a:t>
            </a: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a:t>
            </a:r>
            <a:r>
              <a:rPr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它采用语音输入、太阳能供电”缺失宾语中心语，应在“供电”后加上“的方式”；“具有高雅、时尚、方便、环保的功能和作用”，修饰语与中心语搭配不当，“高雅、时尚、方便”不属于“功能和作用”，应将“功能和作用”改为“特点”。</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0"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wedge">
                                      <p:cBhvr>
                                        <p:cTn id="14"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2"/>
          <p:cNvSpPr txBox="1"/>
          <p:nvPr/>
        </p:nvSpPr>
        <p:spPr>
          <a:xfrm>
            <a:off x="915670" y="1509395"/>
            <a:ext cx="10592435" cy="2799715"/>
          </a:xfrm>
          <a:prstGeom prst="rect">
            <a:avLst/>
          </a:prstGeom>
          <a:noFill/>
          <a:ln w="9525">
            <a:noFill/>
          </a:ln>
        </p:spPr>
        <p:txBody>
          <a:bodyPr wrap="square" anchor="t">
            <a:spAutoFit/>
          </a:bodyPr>
          <a:lstStyle/>
          <a:p>
            <a:pPr algn="ctr" defTabSz="914400">
              <a:buFont typeface="Arial" panose="020B0604020202020204" pitchFamily="34" charset="0"/>
              <a:buNone/>
            </a:pPr>
            <a:r>
              <a:rPr lang="zh-CN" altLang="en-US" sz="4000" b="1">
                <a:solidFill>
                  <a:srgbClr val="FF0000"/>
                </a:solidFill>
                <a:latin typeface="宋体" panose="02010600030101010101" pitchFamily="2" charset="-122"/>
                <a:ea typeface="宋体" panose="02010600030101010101" pitchFamily="2" charset="-122"/>
                <a:cs typeface="微软雅黑" panose="020B0503020204020204" charset="-122"/>
              </a:rPr>
              <a:t>★  </a:t>
            </a:r>
            <a:r>
              <a:rPr lang="zh-CN" altLang="en-US" sz="4000" b="1">
                <a:solidFill>
                  <a:srgbClr val="FF0000"/>
                </a:solidFill>
                <a:latin typeface="微软雅黑" panose="020B0503020204020204" charset="-122"/>
                <a:ea typeface="微软雅黑"/>
                <a:cs typeface="微软雅黑" panose="020B0503020204020204" charset="-122"/>
              </a:rPr>
              <a:t>教学目标</a:t>
            </a:r>
          </a:p>
          <a:p>
            <a:pPr algn="ctr" defTabSz="914400">
              <a:buFont typeface="Arial" panose="020B0604020202020204" pitchFamily="34" charset="0"/>
              <a:buNone/>
            </a:pPr>
            <a:endParaRPr lang="zh-CN" altLang="en-US" sz="4000" b="1">
              <a:solidFill>
                <a:srgbClr val="FF0000"/>
              </a:solidFill>
              <a:latin typeface="微软雅黑" panose="020B0503020204020204" charset="-122"/>
              <a:ea typeface="微软雅黑"/>
              <a:cs typeface="微软雅黑" panose="020B0503020204020204" charset="-122"/>
            </a:endParaRPr>
          </a:p>
          <a:p>
            <a:pPr algn="ctr" defTabSz="914400">
              <a:buFont typeface="Arial" panose="020B0604020202020204" pitchFamily="34" charset="0"/>
              <a:buNone/>
            </a:pPr>
            <a:r>
              <a:rPr sz="3200" b="1">
                <a:solidFill>
                  <a:srgbClr val="1D41D5"/>
                </a:solidFill>
                <a:latin typeface="微软雅黑" panose="020B0503020204020204" charset="-122"/>
                <a:ea typeface="微软雅黑"/>
                <a:cs typeface="微软雅黑" panose="020B0503020204020204" charset="-122"/>
              </a:rPr>
              <a:t>      1.了解</a:t>
            </a:r>
            <a:r>
              <a:rPr lang="zh-CN" sz="3200" b="1">
                <a:solidFill>
                  <a:srgbClr val="1D41D5"/>
                </a:solidFill>
                <a:latin typeface="微软雅黑" panose="020B0503020204020204" charset="-122"/>
                <a:ea typeface="微软雅黑"/>
                <a:cs typeface="微软雅黑" panose="020B0503020204020204" charset="-122"/>
              </a:rPr>
              <a:t>搭配不当</a:t>
            </a:r>
            <a:r>
              <a:rPr sz="3200" b="1">
                <a:solidFill>
                  <a:srgbClr val="1D41D5"/>
                </a:solidFill>
                <a:latin typeface="微软雅黑" panose="020B0503020204020204" charset="-122"/>
                <a:ea typeface="微软雅黑"/>
                <a:cs typeface="微软雅黑" panose="020B0503020204020204" charset="-122"/>
              </a:rPr>
              <a:t>病句考点；</a:t>
            </a:r>
          </a:p>
          <a:p>
            <a:pPr algn="ctr" defTabSz="914400">
              <a:buFont typeface="Arial" panose="020B0604020202020204" pitchFamily="34" charset="0"/>
              <a:buNone/>
            </a:pPr>
            <a:r>
              <a:rPr sz="3200" b="1">
                <a:solidFill>
                  <a:srgbClr val="1D41D5"/>
                </a:solidFill>
                <a:latin typeface="微软雅黑" panose="020B0503020204020204" charset="-122"/>
                <a:ea typeface="微软雅黑"/>
                <a:cs typeface="微软雅黑" panose="020B0503020204020204" charset="-122"/>
              </a:rPr>
              <a:t>             2.梳理总结</a:t>
            </a:r>
            <a:r>
              <a:rPr lang="zh-CN" sz="3200" b="1">
                <a:solidFill>
                  <a:srgbClr val="1D41D5"/>
                </a:solidFill>
                <a:latin typeface="微软雅黑" panose="020B0503020204020204" charset="-122"/>
                <a:ea typeface="微软雅黑"/>
                <a:cs typeface="微软雅黑" panose="020B0503020204020204" charset="-122"/>
              </a:rPr>
              <a:t>搭配不当</a:t>
            </a:r>
            <a:r>
              <a:rPr sz="3200" b="1">
                <a:solidFill>
                  <a:srgbClr val="1D41D5"/>
                </a:solidFill>
                <a:latin typeface="微软雅黑" panose="020B0503020204020204" charset="-122"/>
                <a:ea typeface="微软雅黑"/>
                <a:cs typeface="微软雅黑" panose="020B0503020204020204" charset="-122"/>
              </a:rPr>
              <a:t>解题规律；</a:t>
            </a:r>
          </a:p>
          <a:p>
            <a:pPr algn="ctr" defTabSz="914400">
              <a:buFont typeface="Arial" panose="020B0604020202020204" pitchFamily="34" charset="0"/>
              <a:buNone/>
            </a:pPr>
            <a:r>
              <a:rPr sz="3200" b="1">
                <a:solidFill>
                  <a:srgbClr val="1D41D5"/>
                </a:solidFill>
                <a:latin typeface="微软雅黑" panose="020B0503020204020204" charset="-122"/>
                <a:ea typeface="微软雅黑"/>
                <a:cs typeface="微软雅黑" panose="020B0503020204020204" charset="-122"/>
              </a:rPr>
              <a:t>3.对应考点训练提升。</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95935" y="1438910"/>
            <a:ext cx="11433175" cy="4009390"/>
          </a:xfrm>
          <a:prstGeom prst="rect">
            <a:avLst/>
          </a:prstGeom>
          <a:noFill/>
        </p:spPr>
        <p:txBody>
          <a:bodyPr wrap="square" rtlCol="0">
            <a:spAutoFit/>
          </a:bodyPr>
          <a:lstStyle/>
          <a:p>
            <a:pPr>
              <a:lnSpc>
                <a:spcPct val="130000"/>
              </a:lnSpc>
            </a:pPr>
            <a:r>
              <a:rPr lang="en-US" altLang="zh-CN" sz="2800" b="1">
                <a:solidFill>
                  <a:schemeClr val="tx1">
                    <a:lumMod val="50000"/>
                  </a:schemeClr>
                </a:solidFill>
                <a:latin typeface="微软雅黑" panose="020B0503020204020204" charset="-122"/>
                <a:ea typeface="微软雅黑"/>
              </a:rPr>
              <a:t>5. </a:t>
            </a:r>
            <a:r>
              <a:rPr lang="zh-CN" altLang="en-US" sz="2800" b="1">
                <a:solidFill>
                  <a:schemeClr val="tx1">
                    <a:lumMod val="50000"/>
                  </a:schemeClr>
                </a:solidFill>
                <a:latin typeface="微软雅黑" panose="020B0503020204020204" charset="-122"/>
                <a:ea typeface="微软雅黑"/>
              </a:rPr>
              <a:t>修改下面句子语病：</a:t>
            </a:r>
            <a:r>
              <a:rPr lang="en-US" altLang="zh-CN" sz="2800" b="1">
                <a:solidFill>
                  <a:schemeClr val="tx1">
                    <a:lumMod val="50000"/>
                  </a:schemeClr>
                </a:solidFill>
                <a:latin typeface="微软雅黑" panose="020B0503020204020204" charset="-122"/>
                <a:ea typeface="微软雅黑"/>
              </a:rPr>
              <a:t> </a:t>
            </a:r>
          </a:p>
          <a:p>
            <a:pPr>
              <a:lnSpc>
                <a:spcPct val="130000"/>
              </a:lnSpc>
            </a:pP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学校能否形成良好的、有促进功能的校园文化，学习者能否真正适应并融入它，这对教学活动的有效开展起着重要作用。</a:t>
            </a:r>
          </a:p>
          <a:p>
            <a:pPr>
              <a:lnSpc>
                <a:spcPct val="130000"/>
              </a:lnSpc>
            </a:pPr>
            <a:r>
              <a:rPr lang="zh-CN" altLang="en-US" sz="2800" b="1">
                <a:solidFill>
                  <a:srgbClr val="FF0000"/>
                </a:solidFill>
                <a:latin typeface="微软雅黑" panose="020B0503020204020204" charset="-122"/>
                <a:ea typeface="微软雅黑"/>
                <a:cs typeface="宋体" panose="02010600030101010101" pitchFamily="2" charset="-122"/>
              </a:rPr>
              <a:t>    【答案】</a:t>
            </a:r>
            <a:r>
              <a:rPr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“一面与两面搭配不当。“能否”表示事物的两个方面，所以对应的结论也应该是两个方面，而“有效开展”仅指积极的方面，前后不对称导致搭配不当，可以改为“这对教学活动能否有效开展起着重要作用”。</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0"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wedge">
                                      <p:cBhvr>
                                        <p:cTn id="14"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95935" y="1438910"/>
            <a:ext cx="11433175" cy="2330450"/>
          </a:xfrm>
          <a:prstGeom prst="rect">
            <a:avLst/>
          </a:prstGeom>
          <a:noFill/>
        </p:spPr>
        <p:txBody>
          <a:bodyPr wrap="square" rtlCol="0">
            <a:spAutoFit/>
          </a:bodyPr>
          <a:lstStyle/>
          <a:p>
            <a:pPr>
              <a:lnSpc>
                <a:spcPct val="130000"/>
              </a:lnSpc>
            </a:pPr>
            <a:r>
              <a:rPr lang="en-US" altLang="zh-CN" sz="2800" b="1">
                <a:solidFill>
                  <a:schemeClr val="tx1">
                    <a:lumMod val="50000"/>
                  </a:schemeClr>
                </a:solidFill>
                <a:latin typeface="微软雅黑" panose="020B0503020204020204" charset="-122"/>
                <a:ea typeface="微软雅黑"/>
              </a:rPr>
              <a:t>6. </a:t>
            </a:r>
            <a:r>
              <a:rPr lang="zh-CN" altLang="en-US" sz="2800" b="1">
                <a:solidFill>
                  <a:schemeClr val="tx1">
                    <a:lumMod val="50000"/>
                  </a:schemeClr>
                </a:solidFill>
                <a:latin typeface="微软雅黑" panose="020B0503020204020204" charset="-122"/>
                <a:ea typeface="微软雅黑"/>
              </a:rPr>
              <a:t>修改下面句子语病：</a:t>
            </a:r>
            <a:r>
              <a:rPr lang="en-US" altLang="zh-CN" sz="2800" b="1">
                <a:solidFill>
                  <a:schemeClr val="tx1">
                    <a:lumMod val="50000"/>
                  </a:schemeClr>
                </a:solidFill>
                <a:latin typeface="微软雅黑" panose="020B0503020204020204" charset="-122"/>
                <a:ea typeface="微软雅黑"/>
              </a:rPr>
              <a:t> </a:t>
            </a:r>
          </a:p>
          <a:p>
            <a:pPr>
              <a:lnSpc>
                <a:spcPct val="130000"/>
              </a:lnSpc>
            </a:pPr>
            <a:r>
              <a:rPr lang="zh-CN" altLang="en-US" sz="2800" b="1">
                <a:solidFill>
                  <a:schemeClr val="tx1">
                    <a:lumMod val="50000"/>
                  </a:schemeClr>
                </a:solidFill>
                <a:latin typeface="楷体" panose="02010609060101010101" pitchFamily="49" charset="-122"/>
                <a:ea typeface="楷体" panose="02010609060101010101" pitchFamily="49" charset="-122"/>
                <a:cs typeface="宋体" panose="02010600030101010101" pitchFamily="2" charset="-122"/>
              </a:rPr>
              <a:t>    五一节前夕，发改委发出紧急通知，禁止空调厂商和经销商不得以价格战的手段进行不正当竞争。</a:t>
            </a:r>
          </a:p>
          <a:p>
            <a:pPr>
              <a:lnSpc>
                <a:spcPct val="130000"/>
              </a:lnSpc>
            </a:pPr>
            <a:r>
              <a:rPr lang="zh-CN" altLang="en-US" sz="2800" b="1">
                <a:solidFill>
                  <a:srgbClr val="FF0000"/>
                </a:solidFill>
                <a:latin typeface="微软雅黑" panose="020B0503020204020204" charset="-122"/>
                <a:ea typeface="微软雅黑"/>
                <a:cs typeface="宋体" panose="02010600030101010101" pitchFamily="2" charset="-122"/>
              </a:rPr>
              <a:t>    【答案】</a:t>
            </a:r>
            <a:r>
              <a:rPr sz="2800" b="1">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“多重否定搭配不当。“禁止”与“不得”应该删去一个。</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0" presetClass="entr" presetSubtype="0" fill="hold" nodeType="clickEffect">
                                  <p:stCondLst>
                                    <p:cond delay="0"/>
                                  </p:stCondLst>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wedge">
                                      <p:cBhvr>
                                        <p:cTn id="14" dur="2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32435" y="703580"/>
            <a:ext cx="11327765" cy="4570730"/>
          </a:xfrm>
        </p:spPr>
        <p:txBody>
          <a:bodyPr>
            <a:noAutofit/>
          </a:bodyPr>
          <a:lstStyle/>
          <a:p>
            <a:pPr marL="0" indent="0">
              <a:buNone/>
            </a:pPr>
            <a:r>
              <a:rPr lang="en-US" sz="2600" b="1">
                <a:solidFill>
                  <a:schemeClr val="tx1">
                    <a:lumMod val="50000"/>
                  </a:schemeClr>
                </a:solidFill>
                <a:effectLst/>
                <a:latin typeface="微软雅黑" panose="020B0503020204020204" charset="-122"/>
                <a:ea typeface="微软雅黑"/>
              </a:rPr>
              <a:t>7</a:t>
            </a:r>
            <a:r>
              <a:rPr lang="zh-CN" altLang="en-US" sz="2600" b="1">
                <a:solidFill>
                  <a:schemeClr val="tx1">
                    <a:lumMod val="50000"/>
                  </a:schemeClr>
                </a:solidFill>
                <a:effectLst/>
                <a:latin typeface="微软雅黑" panose="020B0503020204020204" charset="-122"/>
                <a:ea typeface="微软雅黑"/>
              </a:rPr>
              <a:t>．下列各句中，没有语病的一句是</a:t>
            </a:r>
            <a:r>
              <a:rPr lang="en-US" sz="2600" b="1">
                <a:solidFill>
                  <a:schemeClr val="tx1">
                    <a:lumMod val="50000"/>
                  </a:schemeClr>
                </a:solidFill>
                <a:effectLst/>
                <a:latin typeface="微软雅黑" panose="020B0503020204020204" charset="-122"/>
                <a:ea typeface="微软雅黑"/>
              </a:rPr>
              <a:t>(</a:t>
            </a:r>
            <a:r>
              <a:rPr lang="zh-CN" altLang="en-US" sz="2600" b="1">
                <a:solidFill>
                  <a:schemeClr val="tx1">
                    <a:lumMod val="50000"/>
                  </a:schemeClr>
                </a:solidFill>
                <a:effectLst/>
                <a:latin typeface="微软雅黑" panose="020B0503020204020204" charset="-122"/>
                <a:ea typeface="微软雅黑"/>
              </a:rPr>
              <a:t>　　</a:t>
            </a:r>
            <a:r>
              <a:rPr lang="en-US" sz="2600" b="1">
                <a:solidFill>
                  <a:schemeClr val="tx1">
                    <a:lumMod val="50000"/>
                  </a:schemeClr>
                </a:solidFill>
                <a:effectLst/>
                <a:latin typeface="微软雅黑" panose="020B0503020204020204" charset="-122"/>
                <a:ea typeface="微软雅黑"/>
              </a:rPr>
              <a:t>)</a:t>
            </a:r>
            <a:endParaRPr lang="zh-CN" altLang="en-US" sz="2600" b="1">
              <a:solidFill>
                <a:schemeClr val="tx1">
                  <a:lumMod val="50000"/>
                </a:schemeClr>
              </a:solidFill>
              <a:effectLst/>
              <a:latin typeface="微软雅黑" panose="020B0503020204020204" charset="-122"/>
              <a:ea typeface="微软雅黑"/>
            </a:endParaRPr>
          </a:p>
          <a:p>
            <a:pPr marL="0" indent="0">
              <a:buNone/>
            </a:pPr>
            <a:r>
              <a:rPr lang="en-US" sz="2600">
                <a:solidFill>
                  <a:schemeClr val="tx1">
                    <a:lumMod val="50000"/>
                  </a:schemeClr>
                </a:solidFill>
                <a:effectLst/>
                <a:latin typeface="华文中宋" panose="02010600040101010101" pitchFamily="2" charset="-122"/>
                <a:ea typeface="华文中宋" panose="02010600040101010101" pitchFamily="2" charset="-122"/>
              </a:rPr>
              <a:t>A</a:t>
            </a:r>
            <a:r>
              <a:rPr lang="zh-CN" altLang="en-US" sz="2600">
                <a:solidFill>
                  <a:schemeClr val="tx1">
                    <a:lumMod val="50000"/>
                  </a:schemeClr>
                </a:solidFill>
                <a:effectLst/>
                <a:latin typeface="华文中宋" panose="02010600040101010101" pitchFamily="2" charset="-122"/>
                <a:ea typeface="华文中宋" panose="02010600040101010101" pitchFamily="2" charset="-122"/>
              </a:rPr>
              <a:t>．很长一段时间，经济效益滑坡一直困扰着这个有五百多万职工的企业，谁也提不出使企业走出困境的灵丹妙药。</a:t>
            </a:r>
          </a:p>
          <a:p>
            <a:pPr marL="0" indent="0">
              <a:buNone/>
            </a:pPr>
            <a:r>
              <a:rPr lang="en-US" sz="2600">
                <a:solidFill>
                  <a:schemeClr val="tx1">
                    <a:lumMod val="50000"/>
                  </a:schemeClr>
                </a:solidFill>
                <a:effectLst/>
                <a:latin typeface="华文中宋" panose="02010600040101010101" pitchFamily="2" charset="-122"/>
                <a:ea typeface="华文中宋" panose="02010600040101010101" pitchFamily="2" charset="-122"/>
              </a:rPr>
              <a:t>B</a:t>
            </a:r>
            <a:r>
              <a:rPr lang="zh-CN" altLang="en-US" sz="2600">
                <a:solidFill>
                  <a:schemeClr val="tx1">
                    <a:lumMod val="50000"/>
                  </a:schemeClr>
                </a:solidFill>
                <a:effectLst/>
                <a:latin typeface="华文中宋" panose="02010600040101010101" pitchFamily="2" charset="-122"/>
                <a:ea typeface="华文中宋" panose="02010600040101010101" pitchFamily="2" charset="-122"/>
              </a:rPr>
              <a:t>．建立制度很重要，但我们不能满足于把制度写在纸上、贴在墙上、挂在嘴上，还需要有制约和监督机制以提高制度的执行力。</a:t>
            </a:r>
          </a:p>
          <a:p>
            <a:pPr marL="0" indent="0">
              <a:buNone/>
            </a:pPr>
            <a:r>
              <a:rPr lang="en-US" sz="2600">
                <a:solidFill>
                  <a:schemeClr val="tx1">
                    <a:lumMod val="50000"/>
                  </a:schemeClr>
                </a:solidFill>
                <a:effectLst/>
                <a:latin typeface="华文中宋" panose="02010600040101010101" pitchFamily="2" charset="-122"/>
                <a:ea typeface="华文中宋" panose="02010600040101010101" pitchFamily="2" charset="-122"/>
              </a:rPr>
              <a:t>C</a:t>
            </a:r>
            <a:r>
              <a:rPr lang="zh-CN" altLang="en-US" sz="2600">
                <a:solidFill>
                  <a:schemeClr val="tx1">
                    <a:lumMod val="50000"/>
                  </a:schemeClr>
                </a:solidFill>
                <a:effectLst/>
                <a:latin typeface="华文中宋" panose="02010600040101010101" pitchFamily="2" charset="-122"/>
                <a:ea typeface="华文中宋" panose="02010600040101010101" pitchFamily="2" charset="-122"/>
              </a:rPr>
              <a:t>．今年，我省将加大洛阳、郑州两大片区，长城、大运河、丝绸之路河南段</a:t>
            </a:r>
            <a:r>
              <a:rPr lang="en-US" sz="2600">
                <a:solidFill>
                  <a:schemeClr val="tx1">
                    <a:lumMod val="50000"/>
                  </a:schemeClr>
                </a:solidFill>
                <a:effectLst/>
                <a:latin typeface="华文中宋" panose="02010600040101010101" pitchFamily="2" charset="-122"/>
                <a:ea typeface="华文中宋" panose="02010600040101010101" pitchFamily="2" charset="-122"/>
              </a:rPr>
              <a:t>3</a:t>
            </a:r>
            <a:r>
              <a:rPr lang="zh-CN" altLang="en-US" sz="2600">
                <a:solidFill>
                  <a:schemeClr val="tx1">
                    <a:lumMod val="50000"/>
                  </a:schemeClr>
                </a:solidFill>
                <a:effectLst/>
                <a:latin typeface="华文中宋" panose="02010600040101010101" pitchFamily="2" charset="-122"/>
                <a:ea typeface="华文中宋" panose="02010600040101010101" pitchFamily="2" charset="-122"/>
              </a:rPr>
              <a:t>条线性遗产，巩义宋陵等</a:t>
            </a:r>
            <a:r>
              <a:rPr lang="en-US" sz="2600">
                <a:solidFill>
                  <a:schemeClr val="tx1">
                    <a:lumMod val="50000"/>
                  </a:schemeClr>
                </a:solidFill>
                <a:effectLst/>
                <a:latin typeface="华文中宋" panose="02010600040101010101" pitchFamily="2" charset="-122"/>
                <a:ea typeface="华文中宋" panose="02010600040101010101" pitchFamily="2" charset="-122"/>
              </a:rPr>
              <a:t>16</a:t>
            </a:r>
            <a:r>
              <a:rPr lang="zh-CN" altLang="en-US" sz="2600">
                <a:solidFill>
                  <a:schemeClr val="tx1">
                    <a:lumMod val="50000"/>
                  </a:schemeClr>
                </a:solidFill>
                <a:effectLst/>
                <a:latin typeface="华文中宋" panose="02010600040101010101" pitchFamily="2" charset="-122"/>
                <a:ea typeface="华文中宋" panose="02010600040101010101" pitchFamily="2" charset="-122"/>
              </a:rPr>
              <a:t>处大遗址的保护工作。</a:t>
            </a:r>
          </a:p>
          <a:p>
            <a:pPr marL="0" indent="0">
              <a:buNone/>
            </a:pPr>
            <a:r>
              <a:rPr lang="en-US" sz="2600">
                <a:solidFill>
                  <a:schemeClr val="tx1">
                    <a:lumMod val="50000"/>
                  </a:schemeClr>
                </a:solidFill>
                <a:effectLst/>
                <a:latin typeface="华文中宋" panose="02010600040101010101" pitchFamily="2" charset="-122"/>
                <a:ea typeface="华文中宋" panose="02010600040101010101" pitchFamily="2" charset="-122"/>
              </a:rPr>
              <a:t>D</a:t>
            </a:r>
            <a:r>
              <a:rPr lang="zh-CN" altLang="en-US" sz="2600">
                <a:solidFill>
                  <a:schemeClr val="tx1">
                    <a:lumMod val="50000"/>
                  </a:schemeClr>
                </a:solidFill>
                <a:effectLst/>
                <a:latin typeface="华文中宋" panose="02010600040101010101" pitchFamily="2" charset="-122"/>
                <a:ea typeface="华文中宋" panose="02010600040101010101" pitchFamily="2" charset="-122"/>
              </a:rPr>
              <a:t>．为加强巡视队伍自身建设，中央对巡视组组长采取</a:t>
            </a:r>
            <a:r>
              <a:rPr lang="en-US" sz="2600">
                <a:solidFill>
                  <a:schemeClr val="tx1">
                    <a:lumMod val="50000"/>
                  </a:schemeClr>
                </a:solidFill>
                <a:effectLst/>
                <a:latin typeface="华文中宋" panose="02010600040101010101" pitchFamily="2" charset="-122"/>
                <a:ea typeface="华文中宋" panose="02010600040101010101" pitchFamily="2" charset="-122"/>
              </a:rPr>
              <a:t>“</a:t>
            </a:r>
            <a:r>
              <a:rPr lang="zh-CN" altLang="en-US" sz="2600">
                <a:solidFill>
                  <a:schemeClr val="tx1">
                    <a:lumMod val="50000"/>
                  </a:schemeClr>
                </a:solidFill>
                <a:effectLst/>
                <a:latin typeface="华文中宋" panose="02010600040101010101" pitchFamily="2" charset="-122"/>
                <a:ea typeface="华文中宋" panose="02010600040101010101" pitchFamily="2" charset="-122"/>
              </a:rPr>
              <a:t>一次一授权</a:t>
            </a:r>
            <a:r>
              <a:rPr lang="en-US" sz="2600">
                <a:solidFill>
                  <a:schemeClr val="tx1">
                    <a:lumMod val="50000"/>
                  </a:schemeClr>
                </a:solidFill>
                <a:effectLst/>
                <a:latin typeface="华文中宋" panose="02010600040101010101" pitchFamily="2" charset="-122"/>
                <a:ea typeface="华文中宋" panose="02010600040101010101" pitchFamily="2" charset="-122"/>
              </a:rPr>
              <a:t>”</a:t>
            </a:r>
            <a:r>
              <a:rPr lang="zh-CN" altLang="en-US" sz="2600">
                <a:solidFill>
                  <a:schemeClr val="tx1">
                    <a:lumMod val="50000"/>
                  </a:schemeClr>
                </a:solidFill>
                <a:effectLst/>
                <a:latin typeface="华文中宋" panose="02010600040101010101" pitchFamily="2" charset="-122"/>
                <a:ea typeface="华文中宋" panose="02010600040101010101" pitchFamily="2" charset="-122"/>
              </a:rPr>
              <a:t>的管理制度，这种创新，相对减弱了巡视组组长自身发生腐败的风险系数。</a:t>
            </a:r>
            <a:endParaRPr lang="zh-CN" altLang="en-US" b="1">
              <a:solidFill>
                <a:schemeClr val="tx1"/>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endParaRPr>
          </a:p>
          <a:p>
            <a:pPr marL="0" indent="0">
              <a:buNone/>
            </a:pPr>
            <a:endParaRPr lang="zh-CN" altLang="en-US" sz="1865" b="1">
              <a:solidFill>
                <a:srgbClr val="FF0000"/>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sym typeface="+mn-ea"/>
            </a:endParaRPr>
          </a:p>
        </p:txBody>
      </p:sp>
      <p:sp>
        <p:nvSpPr>
          <p:cNvPr id="5" name="文本框 4"/>
          <p:cNvSpPr txBox="1"/>
          <p:nvPr/>
        </p:nvSpPr>
        <p:spPr>
          <a:xfrm>
            <a:off x="432435" y="5337810"/>
            <a:ext cx="11327765" cy="1014730"/>
          </a:xfrm>
          <a:prstGeom prst="rect">
            <a:avLst/>
          </a:prstGeom>
          <a:noFill/>
        </p:spPr>
        <p:txBody>
          <a:bodyPr wrap="square" rtlCol="0" anchor="t">
            <a:spAutoFit/>
          </a:bodyPr>
          <a:lstStyle/>
          <a:p>
            <a:pPr marL="0" indent="0">
              <a:buNone/>
            </a:pPr>
            <a:r>
              <a:rPr lang="zh-CN" altLang="en-US" sz="2000" b="1">
                <a:solidFill>
                  <a:srgbClr val="1D41D5"/>
                </a:solidFill>
                <a:effectLst/>
                <a:latin typeface="华文中宋" panose="02010600040101010101" pitchFamily="2" charset="-122"/>
                <a:ea typeface="华文中宋" panose="02010600040101010101" pitchFamily="2" charset="-122"/>
                <a:sym typeface="+mn-ea"/>
              </a:rPr>
              <a:t>【分析】</a:t>
            </a:r>
            <a:r>
              <a:rPr lang="en-US" altLang="zh-CN" sz="2000" b="1">
                <a:solidFill>
                  <a:srgbClr val="1D41D5"/>
                </a:solidFill>
                <a:effectLst/>
                <a:latin typeface="华文中宋" panose="02010600040101010101" pitchFamily="2" charset="-122"/>
                <a:ea typeface="华文中宋" panose="02010600040101010101" pitchFamily="2" charset="-122"/>
                <a:sym typeface="+mn-ea"/>
              </a:rPr>
              <a:t>A </a:t>
            </a:r>
            <a:r>
              <a:rPr lang="zh-CN" altLang="en-US" sz="2000" b="1">
                <a:solidFill>
                  <a:srgbClr val="1D41D5"/>
                </a:solidFill>
                <a:effectLst/>
                <a:latin typeface="华文中宋" panose="02010600040101010101" pitchFamily="2" charset="-122"/>
                <a:ea typeface="华文中宋" panose="02010600040101010101" pitchFamily="2" charset="-122"/>
                <a:sym typeface="+mn-ea"/>
              </a:rPr>
              <a:t>动宾搭配不当，将</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提</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改为</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开</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，或将</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灵丹妙药</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改为</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好办法</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a:t>
            </a:r>
            <a:r>
              <a:rPr lang="en-US" altLang="zh-CN" sz="2000" b="1">
                <a:solidFill>
                  <a:srgbClr val="1D41D5"/>
                </a:solidFill>
                <a:effectLst/>
                <a:latin typeface="华文中宋" panose="02010600040101010101" pitchFamily="2" charset="-122"/>
                <a:ea typeface="华文中宋" panose="02010600040101010101" pitchFamily="2" charset="-122"/>
                <a:sym typeface="+mn-ea"/>
              </a:rPr>
              <a:t>C </a:t>
            </a:r>
            <a:r>
              <a:rPr lang="zh-CN" altLang="en-US" sz="2000" b="1">
                <a:solidFill>
                  <a:srgbClr val="1D41D5"/>
                </a:solidFill>
                <a:effectLst/>
                <a:latin typeface="华文中宋" panose="02010600040101010101" pitchFamily="2" charset="-122"/>
                <a:ea typeface="华文中宋" panose="02010600040101010101" pitchFamily="2" charset="-122"/>
                <a:sym typeface="+mn-ea"/>
              </a:rPr>
              <a:t>动宾搭配不当，将</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加大</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改为</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加强</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或在</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工作</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后加</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的力度</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a:t>
            </a:r>
            <a:r>
              <a:rPr lang="en-US" altLang="zh-CN" sz="2000" b="1">
                <a:solidFill>
                  <a:srgbClr val="1D41D5"/>
                </a:solidFill>
                <a:effectLst/>
                <a:latin typeface="华文中宋" panose="02010600040101010101" pitchFamily="2" charset="-122"/>
                <a:ea typeface="华文中宋" panose="02010600040101010101" pitchFamily="2" charset="-122"/>
                <a:sym typeface="+mn-ea"/>
              </a:rPr>
              <a:t>D </a:t>
            </a:r>
            <a:r>
              <a:rPr lang="zh-CN" altLang="en-US" sz="2000" b="1">
                <a:solidFill>
                  <a:srgbClr val="1D41D5"/>
                </a:solidFill>
                <a:effectLst/>
                <a:latin typeface="华文中宋" panose="02010600040101010101" pitchFamily="2" charset="-122"/>
                <a:ea typeface="华文中宋" panose="02010600040101010101" pitchFamily="2" charset="-122"/>
                <a:sym typeface="+mn-ea"/>
              </a:rPr>
              <a:t>动宾搭配不当，将</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减弱</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改为</a:t>
            </a:r>
            <a:r>
              <a:rPr lang="en-US" sz="2000" b="1">
                <a:solidFill>
                  <a:srgbClr val="1D41D5"/>
                </a:solidFill>
                <a:effectLst/>
                <a:latin typeface="华文中宋" panose="02010600040101010101" pitchFamily="2" charset="-122"/>
                <a:ea typeface="华文中宋" panose="02010600040101010101" pitchFamily="2" charset="-122"/>
                <a:sym typeface="+mn-ea"/>
              </a:rPr>
              <a:t>“</a:t>
            </a:r>
            <a:r>
              <a:rPr lang="zh-CN" altLang="en-US" sz="2000" b="1">
                <a:solidFill>
                  <a:srgbClr val="1D41D5"/>
                </a:solidFill>
                <a:effectLst/>
                <a:latin typeface="华文中宋" panose="02010600040101010101" pitchFamily="2" charset="-122"/>
                <a:ea typeface="华文中宋" panose="02010600040101010101" pitchFamily="2" charset="-122"/>
                <a:sym typeface="+mn-ea"/>
              </a:rPr>
              <a:t>降低”</a:t>
            </a:r>
            <a:endParaRPr lang="zh-CN" altLang="en-US" sz="2000" b="1" smtClean="0">
              <a:solidFill>
                <a:srgbClr val="1D41D5"/>
              </a:solidFill>
              <a:effectLst/>
              <a:latin typeface="华文中宋" panose="02010600040101010101" pitchFamily="2" charset="-122"/>
              <a:ea typeface="华文中宋" panose="02010600040101010101" pitchFamily="2" charset="-122"/>
              <a:sym typeface="+mn-ea"/>
            </a:endParaRPr>
          </a:p>
        </p:txBody>
      </p:sp>
      <p:sp>
        <p:nvSpPr>
          <p:cNvPr id="6" name="文本框 5"/>
          <p:cNvSpPr txBox="1"/>
          <p:nvPr/>
        </p:nvSpPr>
        <p:spPr>
          <a:xfrm>
            <a:off x="5892165" y="785495"/>
            <a:ext cx="408305" cy="491490"/>
          </a:xfrm>
          <a:prstGeom prst="rect">
            <a:avLst/>
          </a:prstGeom>
          <a:noFill/>
        </p:spPr>
        <p:txBody>
          <a:bodyPr wrap="none" rtlCol="0">
            <a:spAutoFit/>
          </a:bodyPr>
          <a:lstStyle/>
          <a:p>
            <a:pPr algn="l"/>
            <a:r>
              <a:rPr lang="en-US" altLang="zh-CN" sz="2600" b="1">
                <a:solidFill>
                  <a:schemeClr val="tx1">
                    <a:lumMod val="50000"/>
                  </a:schemeClr>
                </a:solidFill>
                <a:effectLst/>
                <a:latin typeface="微软雅黑" panose="020B0503020204020204" charset="-122"/>
                <a:ea typeface="微软雅黑"/>
                <a:sym typeface="+mn-ea"/>
              </a:rPr>
              <a:t>B</a:t>
            </a:r>
            <a:endParaRPr lang="zh-CN" altLang="en-US" sz="2600" b="1">
              <a:solidFill>
                <a:schemeClr val="tx1">
                  <a:lumMod val="50000"/>
                </a:schemeClr>
              </a:solidFill>
              <a:effectLst/>
              <a:latin typeface="微软雅黑" panose="020B0503020204020204" charset="-122"/>
              <a:ea typeface="微软雅黑"/>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428625" y="651510"/>
            <a:ext cx="11278870" cy="4745990"/>
          </a:xfrm>
        </p:spPr>
        <p:txBody>
          <a:bodyPr>
            <a:noAutofit/>
          </a:bodyPr>
          <a:lstStyle/>
          <a:p>
            <a:pPr marL="0" indent="0">
              <a:buNone/>
            </a:pPr>
            <a:r>
              <a:rPr lang="en-US" sz="2600" b="1">
                <a:solidFill>
                  <a:schemeClr val="tx1">
                    <a:lumMod val="50000"/>
                  </a:schemeClr>
                </a:solidFill>
                <a:effectLst/>
                <a:latin typeface="微软雅黑" panose="020B0503020204020204" charset="-122"/>
                <a:ea typeface="微软雅黑"/>
                <a:cs typeface="微软雅黑" panose="020B0503020204020204" charset="-122"/>
              </a:rPr>
              <a:t>8</a:t>
            </a:r>
            <a:r>
              <a:rPr lang="zh-CN" altLang="en-US" sz="2600" b="1">
                <a:solidFill>
                  <a:schemeClr val="tx1">
                    <a:lumMod val="50000"/>
                  </a:schemeClr>
                </a:solidFill>
                <a:effectLst/>
                <a:latin typeface="微软雅黑" panose="020B0503020204020204" charset="-122"/>
                <a:ea typeface="微软雅黑"/>
                <a:cs typeface="微软雅黑" panose="020B0503020204020204" charset="-122"/>
              </a:rPr>
              <a:t>．下列各句中，没有语病的一句是</a:t>
            </a:r>
            <a:r>
              <a:rPr lang="en-US" sz="2600" b="1">
                <a:solidFill>
                  <a:schemeClr val="tx1">
                    <a:lumMod val="50000"/>
                  </a:schemeClr>
                </a:solidFill>
                <a:effectLst/>
                <a:latin typeface="微软雅黑" panose="020B0503020204020204" charset="-122"/>
                <a:ea typeface="微软雅黑"/>
                <a:cs typeface="微软雅黑" panose="020B0503020204020204" charset="-122"/>
              </a:rPr>
              <a:t>(</a:t>
            </a:r>
            <a:r>
              <a:rPr lang="zh-CN" altLang="en-US" sz="2600" b="1">
                <a:solidFill>
                  <a:schemeClr val="tx1">
                    <a:lumMod val="50000"/>
                  </a:schemeClr>
                </a:solidFill>
                <a:effectLst/>
                <a:latin typeface="微软雅黑" panose="020B0503020204020204" charset="-122"/>
                <a:ea typeface="微软雅黑"/>
                <a:cs typeface="微软雅黑" panose="020B0503020204020204" charset="-122"/>
              </a:rPr>
              <a:t>　　</a:t>
            </a:r>
            <a:r>
              <a:rPr lang="en-US" sz="2600" b="1">
                <a:solidFill>
                  <a:schemeClr val="tx1">
                    <a:lumMod val="50000"/>
                  </a:schemeClr>
                </a:solidFill>
                <a:effectLst/>
                <a:latin typeface="微软雅黑" panose="020B0503020204020204" charset="-122"/>
                <a:ea typeface="微软雅黑"/>
                <a:cs typeface="微软雅黑" panose="020B0503020204020204" charset="-122"/>
              </a:rPr>
              <a:t>)</a:t>
            </a:r>
            <a:endParaRPr lang="zh-CN" altLang="en-US" sz="2600" b="1">
              <a:solidFill>
                <a:schemeClr val="tx1">
                  <a:lumMod val="50000"/>
                </a:schemeClr>
              </a:solidFill>
              <a:effectLst/>
              <a:latin typeface="华文中宋" panose="02010600040101010101" pitchFamily="2" charset="-122"/>
              <a:ea typeface="华文中宋" panose="02010600040101010101" pitchFamily="2" charset="-122"/>
            </a:endParaRPr>
          </a:p>
          <a:p>
            <a:pPr marL="0" indent="0">
              <a:buNone/>
            </a:pPr>
            <a:r>
              <a:rPr sz="2600">
                <a:solidFill>
                  <a:schemeClr val="tx1">
                    <a:lumMod val="50000"/>
                  </a:schemeClr>
                </a:solidFill>
                <a:effectLst/>
                <a:latin typeface="华文中宋" panose="02010600040101010101" pitchFamily="2" charset="-122"/>
                <a:ea typeface="华文中宋" panose="02010600040101010101" pitchFamily="2" charset="-122"/>
              </a:rPr>
              <a:t>A．“地图书”之所以重要，最关键是它能给读者一个全景概貌。一本合格的“地图书”不仅只讲一个小角落，而是告诉你这个领域的边界范围。</a:t>
            </a:r>
          </a:p>
          <a:p>
            <a:pPr marL="0" indent="0">
              <a:buNone/>
            </a:pPr>
            <a:r>
              <a:rPr sz="2600">
                <a:solidFill>
                  <a:schemeClr val="tx1">
                    <a:lumMod val="50000"/>
                  </a:schemeClr>
                </a:solidFill>
                <a:effectLst/>
                <a:latin typeface="华文中宋" panose="02010600040101010101" pitchFamily="2" charset="-122"/>
                <a:ea typeface="华文中宋" panose="02010600040101010101" pitchFamily="2" charset="-122"/>
              </a:rPr>
              <a:t>B．工业化和城镇化是支撑我国经济持续增长的基础，而农村人口能否较为顺利地转入工业和城镇，又是决定工业化和城镇化的关键。</a:t>
            </a:r>
          </a:p>
          <a:p>
            <a:pPr marL="0" indent="0">
              <a:buNone/>
            </a:pPr>
            <a:r>
              <a:rPr sz="2600">
                <a:solidFill>
                  <a:schemeClr val="tx1">
                    <a:lumMod val="50000"/>
                  </a:schemeClr>
                </a:solidFill>
                <a:effectLst/>
                <a:latin typeface="华文中宋" panose="02010600040101010101" pitchFamily="2" charset="-122"/>
                <a:ea typeface="华文中宋" panose="02010600040101010101" pitchFamily="2" charset="-122"/>
              </a:rPr>
              <a:t>C．部分烟民在采访中表示，即使下决心戒烟，也需要时日，因此提议能否在公共场所、机关单位设立一些不影响别人的“吸烟区”。</a:t>
            </a:r>
          </a:p>
          <a:p>
            <a:pPr marL="0" indent="0">
              <a:buNone/>
            </a:pPr>
            <a:r>
              <a:rPr sz="2600">
                <a:solidFill>
                  <a:schemeClr val="tx1">
                    <a:lumMod val="50000"/>
                  </a:schemeClr>
                </a:solidFill>
                <a:effectLst/>
                <a:latin typeface="华文中宋" panose="02010600040101010101" pitchFamily="2" charset="-122"/>
                <a:ea typeface="华文中宋" panose="02010600040101010101" pitchFamily="2" charset="-122"/>
              </a:rPr>
              <a:t>D．古诗词教学成功与否，取决于教师对诗歌的正确认识。是把古诗词视为一种教学内容，还是一个审美世界，这关系着教学的方向和境界。</a:t>
            </a:r>
          </a:p>
        </p:txBody>
      </p:sp>
      <p:sp>
        <p:nvSpPr>
          <p:cNvPr id="5" name="文本框 4"/>
          <p:cNvSpPr txBox="1"/>
          <p:nvPr/>
        </p:nvSpPr>
        <p:spPr>
          <a:xfrm>
            <a:off x="5882005" y="702945"/>
            <a:ext cx="427990" cy="491490"/>
          </a:xfrm>
          <a:prstGeom prst="rect">
            <a:avLst/>
          </a:prstGeom>
          <a:noFill/>
        </p:spPr>
        <p:txBody>
          <a:bodyPr wrap="none" rtlCol="0">
            <a:spAutoFit/>
          </a:bodyPr>
          <a:lstStyle/>
          <a:p>
            <a:pPr algn="l"/>
            <a:r>
              <a:rPr lang="en-US" altLang="zh-CN" sz="2600" b="1">
                <a:solidFill>
                  <a:schemeClr val="tx1">
                    <a:lumMod val="50000"/>
                  </a:schemeClr>
                </a:solidFill>
                <a:effectLst/>
                <a:latin typeface="华文中宋" panose="02010600040101010101" pitchFamily="2" charset="-122"/>
                <a:ea typeface="华文中宋" panose="02010600040101010101" pitchFamily="2" charset="-122"/>
              </a:rPr>
              <a:t>B</a:t>
            </a:r>
          </a:p>
        </p:txBody>
      </p:sp>
      <p:sp>
        <p:nvSpPr>
          <p:cNvPr id="6" name="文本框 5"/>
          <p:cNvSpPr txBox="1"/>
          <p:nvPr/>
        </p:nvSpPr>
        <p:spPr>
          <a:xfrm>
            <a:off x="428625" y="5397500"/>
            <a:ext cx="11356975" cy="706755"/>
          </a:xfrm>
          <a:prstGeom prst="rect">
            <a:avLst/>
          </a:prstGeom>
          <a:noFill/>
        </p:spPr>
        <p:txBody>
          <a:bodyPr wrap="square" rtlCol="0" anchor="t">
            <a:spAutoFit/>
          </a:bodyPr>
          <a:lstStyle/>
          <a:p>
            <a:pPr>
              <a:buNone/>
            </a:pPr>
            <a:r>
              <a:rPr lang="zh-CN" altLang="en-US" sz="2000" b="1">
                <a:solidFill>
                  <a:srgbClr val="1D41D5"/>
                </a:solidFill>
                <a:effectLst/>
                <a:latin typeface="华文中宋" panose="02010600040101010101" pitchFamily="2" charset="-122"/>
                <a:ea typeface="华文中宋" panose="02010600040101010101" pitchFamily="2" charset="-122"/>
                <a:sym typeface="+mn-ea"/>
              </a:rPr>
              <a:t>【分析】</a:t>
            </a:r>
            <a:r>
              <a:rPr lang="en-US" altLang="zh-CN"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A </a:t>
            </a:r>
            <a:r>
              <a:rPr lang="zh-CN" altLang="en-US"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关联词语搭配不当，将</a:t>
            </a:r>
            <a:r>
              <a:rPr lang="en-US"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不仅</a:t>
            </a:r>
            <a:r>
              <a:rPr lang="en-US"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改为</a:t>
            </a:r>
            <a:r>
              <a:rPr lang="en-US"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不是</a:t>
            </a:r>
            <a:r>
              <a:rPr lang="en-US"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a:t>
            </a:r>
            <a:r>
              <a:rPr lang="en-US" altLang="zh-CN"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C </a:t>
            </a:r>
            <a:r>
              <a:rPr lang="zh-CN" altLang="en-US"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提议的内容应是明确的，应删去“能否”；</a:t>
            </a:r>
            <a:r>
              <a:rPr lang="en-US" altLang="zh-CN" sz="2000" b="1">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rPr>
              <a:t>D 两面对一面，应删去“正确”，因为“认识”有对错。</a:t>
            </a:r>
            <a:endParaRPr lang="en-US" altLang="zh-CN" sz="2000" b="1" smtClean="0">
              <a:solidFill>
                <a:srgbClr val="1D41D5"/>
              </a:solidFill>
              <a:effectLst/>
              <a:latin typeface="宋体" panose="02010600030101010101" pitchFamily="2" charset="-122"/>
              <a:ea typeface="宋体" panose="02010600030101010101" pitchFamily="2" charset="-122"/>
              <a:cs typeface="宋体" panose="02010600030101010101" pitchFamily="2"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3"/>
          <p:cNvSpPr>
            <a:spLocks noGrp="1"/>
          </p:cNvSpPr>
          <p:nvPr>
            <p:ph type="title"/>
          </p:nvPr>
        </p:nvSpPr>
        <p:spPr>
          <a:xfrm>
            <a:off x="4067175" y="606108"/>
            <a:ext cx="4127500" cy="677862"/>
          </a:xfrm>
          <a:prstGeom prst="roundRect">
            <a:avLst>
              <a:gd name="adj" fmla="val 31079"/>
            </a:avLst>
          </a:prstGeom>
        </p:spPr>
        <p:txBody>
          <a:bodyPr vert="horz" wrap="square" lIns="91440" tIns="45720" rIns="91440" bIns="45720" anchor="t"/>
          <a:lstStyle/>
          <a:p>
            <a:pPr eaLnBrk="1" hangingPunct="1"/>
            <a:r>
              <a:rPr lang="en-US" altLang="zh-CN" sz="3600">
                <a:latin typeface="微软雅黑" panose="020B0503020204020204" charset="-122"/>
                <a:ea typeface="微软雅黑"/>
                <a:sym typeface="+mn-ea"/>
              </a:rPr>
              <a:t> </a:t>
            </a:r>
            <a:r>
              <a:rPr lang="zh-CN" altLang="en-US" sz="3600">
                <a:solidFill>
                  <a:srgbClr val="1D41D5"/>
                </a:solidFill>
                <a:latin typeface="微软雅黑" panose="020B0503020204020204" charset="-122"/>
                <a:ea typeface="微软雅黑"/>
                <a:sym typeface="+mn-ea"/>
              </a:rPr>
              <a:t>（二）搭配</a:t>
            </a:r>
            <a:r>
              <a:rPr lang="zh-CN" altLang="x-none" sz="3200">
                <a:solidFill>
                  <a:srgbClr val="1D41D5"/>
                </a:solidFill>
                <a:latin typeface="微软雅黑" panose="020B0503020204020204" charset="-122"/>
                <a:ea typeface="微软雅黑"/>
                <a:sym typeface="+mn-ea"/>
              </a:rPr>
              <a:t>不当</a:t>
            </a:r>
          </a:p>
        </p:txBody>
      </p:sp>
      <p:sp>
        <p:nvSpPr>
          <p:cNvPr id="19459" name="文本框 1"/>
          <p:cNvSpPr txBox="1"/>
          <p:nvPr/>
        </p:nvSpPr>
        <p:spPr>
          <a:xfrm>
            <a:off x="174625" y="1834515"/>
            <a:ext cx="11842750" cy="456946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30000"/>
              </a:lnSpc>
              <a:spcBef>
                <a:spcPct val="0"/>
              </a:spcBef>
              <a:buNone/>
            </a:pPr>
            <a:r>
              <a:rPr lang="en-US" altLang="zh-CN" b="1">
                <a:solidFill>
                  <a:schemeClr val="tx1">
                    <a:lumMod val="50000"/>
                  </a:schemeClr>
                </a:solidFill>
                <a:latin typeface="微软雅黑" panose="020B0503020204020204" charset="-122"/>
                <a:ea typeface="微软雅黑"/>
              </a:rPr>
              <a:t>  </a:t>
            </a:r>
            <a:r>
              <a:rPr lang="en-US" altLang="zh-CN" sz="2400" b="1">
                <a:solidFill>
                  <a:schemeClr val="tx1">
                    <a:lumMod val="50000"/>
                  </a:schemeClr>
                </a:solidFill>
                <a:latin typeface="微软雅黑" panose="020B0503020204020204" charset="-122"/>
                <a:ea typeface="微软雅黑"/>
              </a:rPr>
              <a:t>     </a:t>
            </a:r>
            <a:r>
              <a:rPr lang="zh-CN" altLang="en-US" b="1">
                <a:solidFill>
                  <a:schemeClr val="tx1">
                    <a:lumMod val="50000"/>
                  </a:schemeClr>
                </a:solidFill>
                <a:latin typeface="微软雅黑" panose="020B0503020204020204" charset="-122"/>
                <a:ea typeface="微软雅黑"/>
              </a:rPr>
              <a:t>主谓搭配不当，句中有多个主语与一个谓语，存在其中的某个主语与谓语不搭配的情况。如：</a:t>
            </a:r>
          </a:p>
          <a:p>
            <a:pPr marL="0" lvl="0" indent="0" defTabSz="457200" eaLnBrk="1" hangingPunct="1">
              <a:lnSpc>
                <a:spcPct val="130000"/>
              </a:lnSpc>
              <a:spcBef>
                <a:spcPct val="0"/>
              </a:spcBef>
              <a:buNone/>
            </a:pPr>
            <a:r>
              <a:rPr lang="zh-CN" altLang="en-US" sz="2400" b="1">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sym typeface="+mn-ea"/>
              </a:rPr>
              <a:t>      </a:t>
            </a:r>
            <a:r>
              <a:rPr lang="zh-CN" altLang="en-US" b="1">
                <a:solidFill>
                  <a:schemeClr val="tx1">
                    <a:lumMod val="50000"/>
                  </a:schemeClr>
                </a:solidFill>
                <a:effectLst/>
                <a:latin typeface="楷体" panose="02010609060101010101" pitchFamily="49" charset="-122"/>
                <a:ea typeface="楷体" panose="02010609060101010101" pitchFamily="49" charset="-122"/>
                <a:cs typeface="楷体" panose="02010609060101010101" pitchFamily="49" charset="-122"/>
                <a:sym typeface="+mn-ea"/>
              </a:rPr>
              <a:t>局部生态环境的改善并不能遏制整体恶化的态势，中国每年土地沙漠化的速度与面积仍然在不断扩大。</a:t>
            </a:r>
            <a:r>
              <a:rPr lang="zh-CN" altLang="en-US">
                <a:solidFill>
                  <a:schemeClr val="tx1">
                    <a:lumMod val="50000"/>
                  </a:schemeClr>
                </a:solidFill>
                <a:effectLst/>
                <a:latin typeface="楷体" panose="02010609060101010101" pitchFamily="49" charset="-122"/>
                <a:ea typeface="楷体" panose="02010609060101010101" pitchFamily="49" charset="-122"/>
                <a:cs typeface="楷体" panose="02010609060101010101" pitchFamily="49" charset="-122"/>
              </a:rPr>
              <a:t> </a:t>
            </a:r>
          </a:p>
          <a:p>
            <a:pPr marL="0" lvl="0" indent="0" defTabSz="457200" eaLnBrk="1" hangingPunct="1">
              <a:lnSpc>
                <a:spcPct val="130000"/>
              </a:lnSpc>
              <a:spcBef>
                <a:spcPct val="0"/>
              </a:spcBef>
              <a:buNone/>
            </a:pPr>
            <a:r>
              <a:rPr lang="zh-CN" altLang="en-US">
                <a:solidFill>
                  <a:schemeClr val="tx1">
                    <a:lumMod val="50000"/>
                  </a:schemeClr>
                </a:solidFill>
                <a:effectLst/>
                <a:latin typeface="楷体" panose="02010609060101010101" pitchFamily="49" charset="-122"/>
                <a:ea typeface="楷体" panose="02010609060101010101" pitchFamily="49" charset="-122"/>
                <a:cs typeface="楷体" panose="02010609060101010101" pitchFamily="49" charset="-122"/>
              </a:rPr>
              <a:t>   【</a:t>
            </a:r>
            <a:r>
              <a:rPr lang="zh-CN" altLang="en-US" b="1">
                <a:solidFill>
                  <a:schemeClr val="tx1">
                    <a:lumMod val="50000"/>
                  </a:schemeClr>
                </a:solidFill>
                <a:effectLst/>
                <a:latin typeface="宋体" panose="02010600030101010101" pitchFamily="2" charset="-122"/>
                <a:ea typeface="宋体" panose="02010600030101010101" pitchFamily="2" charset="-122"/>
                <a:cs typeface="宋体" panose="02010600030101010101" pitchFamily="2" charset="-122"/>
              </a:rPr>
              <a:t>★ 句中“速度”不能“扩大”。】</a:t>
            </a:r>
          </a:p>
          <a:p>
            <a:pPr marL="0" lvl="0" indent="0" defTabSz="457200" eaLnBrk="1" hangingPunct="1">
              <a:lnSpc>
                <a:spcPct val="130000"/>
              </a:lnSpc>
              <a:spcBef>
                <a:spcPct val="0"/>
              </a:spcBef>
              <a:buNone/>
            </a:pPr>
            <a:r>
              <a:rPr lang="zh-CN" altLang="en-US" b="1">
                <a:solidFill>
                  <a:schemeClr val="tx1">
                    <a:lumMod val="50000"/>
                  </a:schemeClr>
                </a:solidFill>
                <a:effectLst/>
                <a:latin typeface="宋体" panose="02010600030101010101" pitchFamily="2" charset="-122"/>
                <a:ea typeface="宋体" panose="02010600030101010101" pitchFamily="2" charset="-122"/>
                <a:cs typeface="宋体" panose="02010600030101010101" pitchFamily="2" charset="-122"/>
              </a:rPr>
              <a:t>    判断主谓是否搭配合理，可以从以下方面入手：（</a:t>
            </a:r>
            <a:r>
              <a:rPr lang="en-US" altLang="zh-CN" b="1">
                <a:solidFill>
                  <a:schemeClr val="tx1">
                    <a:lumMod val="50000"/>
                  </a:schemeClr>
                </a:solidFill>
                <a:effectLst/>
                <a:latin typeface="宋体" panose="02010600030101010101" pitchFamily="2" charset="-122"/>
                <a:ea typeface="宋体" panose="02010600030101010101" pitchFamily="2" charset="-122"/>
                <a:cs typeface="宋体" panose="02010600030101010101" pitchFamily="2" charset="-122"/>
              </a:rPr>
              <a:t>1</a:t>
            </a:r>
            <a:r>
              <a:rPr lang="zh-CN" altLang="en-US" b="1">
                <a:solidFill>
                  <a:schemeClr val="tx1">
                    <a:lumMod val="50000"/>
                  </a:schemeClr>
                </a:solidFill>
                <a:effectLst/>
                <a:latin typeface="宋体" panose="02010600030101010101" pitchFamily="2" charset="-122"/>
                <a:ea typeface="宋体" panose="02010600030101010101" pitchFamily="2" charset="-122"/>
                <a:cs typeface="宋体" panose="02010600030101010101" pitchFamily="2" charset="-122"/>
              </a:rPr>
              <a:t>）凭借语感，判断句子是否顺畅；（</a:t>
            </a:r>
            <a:r>
              <a:rPr lang="en-US" altLang="zh-CN" b="1">
                <a:solidFill>
                  <a:schemeClr val="tx1">
                    <a:lumMod val="50000"/>
                  </a:schemeClr>
                </a:solidFill>
                <a:effectLst/>
                <a:latin typeface="宋体" panose="02010600030101010101" pitchFamily="2" charset="-122"/>
                <a:ea typeface="宋体" panose="02010600030101010101" pitchFamily="2" charset="-122"/>
                <a:cs typeface="宋体" panose="02010600030101010101" pitchFamily="2" charset="-122"/>
              </a:rPr>
              <a:t>2</a:t>
            </a:r>
            <a:r>
              <a:rPr lang="zh-CN" altLang="en-US" b="1">
                <a:solidFill>
                  <a:schemeClr val="tx1">
                    <a:lumMod val="50000"/>
                  </a:schemeClr>
                </a:solidFill>
                <a:effectLst/>
                <a:latin typeface="宋体" panose="02010600030101010101" pitchFamily="2" charset="-122"/>
                <a:ea typeface="宋体" panose="02010600030101010101" pitchFamily="2" charset="-122"/>
                <a:cs typeface="宋体" panose="02010600030101010101" pitchFamily="2" charset="-122"/>
              </a:rPr>
              <a:t>）重视语法分析，确定主语和谓语；（</a:t>
            </a:r>
            <a:r>
              <a:rPr lang="en-US" altLang="zh-CN" b="1">
                <a:solidFill>
                  <a:schemeClr val="tx1">
                    <a:lumMod val="50000"/>
                  </a:schemeClr>
                </a:solidFill>
                <a:effectLst/>
                <a:latin typeface="宋体" panose="02010600030101010101" pitchFamily="2" charset="-122"/>
                <a:ea typeface="宋体" panose="02010600030101010101" pitchFamily="2" charset="-122"/>
                <a:cs typeface="宋体" panose="02010600030101010101" pitchFamily="2" charset="-122"/>
              </a:rPr>
              <a:t>3</a:t>
            </a:r>
            <a:r>
              <a:rPr lang="zh-CN" altLang="en-US" b="1">
                <a:solidFill>
                  <a:schemeClr val="tx1">
                    <a:lumMod val="50000"/>
                  </a:schemeClr>
                </a:solidFill>
                <a:effectLst/>
                <a:latin typeface="宋体" panose="02010600030101010101" pitchFamily="2" charset="-122"/>
                <a:ea typeface="宋体" panose="02010600030101010101" pitchFamily="2" charset="-122"/>
                <a:cs typeface="宋体" panose="02010600030101010101" pitchFamily="2" charset="-122"/>
              </a:rPr>
              <a:t>）注意多个主语和单个谓语是否顾此失彼；（</a:t>
            </a:r>
            <a:r>
              <a:rPr lang="en-US" altLang="zh-CN" b="1">
                <a:solidFill>
                  <a:schemeClr val="tx1">
                    <a:lumMod val="50000"/>
                  </a:schemeClr>
                </a:solidFill>
                <a:effectLst/>
                <a:latin typeface="宋体" panose="02010600030101010101" pitchFamily="2" charset="-122"/>
                <a:ea typeface="宋体" panose="02010600030101010101" pitchFamily="2" charset="-122"/>
                <a:cs typeface="宋体" panose="02010600030101010101" pitchFamily="2" charset="-122"/>
              </a:rPr>
              <a:t>4</a:t>
            </a:r>
            <a:r>
              <a:rPr lang="zh-CN" altLang="en-US" b="1">
                <a:solidFill>
                  <a:schemeClr val="tx1">
                    <a:lumMod val="50000"/>
                  </a:schemeClr>
                </a:solidFill>
                <a:effectLst/>
                <a:latin typeface="宋体" panose="02010600030101010101" pitchFamily="2" charset="-122"/>
                <a:ea typeface="宋体" panose="02010600030101010101" pitchFamily="2" charset="-122"/>
                <a:cs typeface="宋体" panose="02010600030101010101" pitchFamily="2" charset="-122"/>
              </a:rPr>
              <a:t>）注意是否暗中更换主语。</a:t>
            </a:r>
          </a:p>
        </p:txBody>
      </p:sp>
      <p:sp>
        <p:nvSpPr>
          <p:cNvPr id="19460" name="标题 2"/>
          <p:cNvSpPr>
            <a:spLocks noGrp="1"/>
          </p:cNvSpPr>
          <p:nvPr/>
        </p:nvSpPr>
        <p:spPr>
          <a:xfrm>
            <a:off x="226060" y="1356043"/>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考向1</a:t>
            </a:r>
            <a:r>
              <a:rPr lang="en-US" altLang="zh-CN" b="1">
                <a:solidFill>
                  <a:srgbClr val="00B050"/>
                </a:solidFill>
                <a:latin typeface="微软雅黑" panose="020B0503020204020204" charset="-122"/>
                <a:ea typeface="微软雅黑"/>
              </a:rPr>
              <a:t>.</a:t>
            </a:r>
            <a:r>
              <a:rPr lang="zh-CN" altLang="en-US" b="1">
                <a:solidFill>
                  <a:srgbClr val="00B050"/>
                </a:solidFill>
                <a:latin typeface="微软雅黑" panose="020B0503020204020204" charset="-122"/>
                <a:ea typeface="微软雅黑"/>
              </a:rPr>
              <a:t>主谓搭配不当</a:t>
            </a:r>
          </a:p>
        </p:txBody>
      </p:sp>
    </p:spTree>
  </p:cSld>
  <p:clrMapOvr>
    <a:masterClrMapping/>
  </p:clrMapOvr>
  <p:transition spd="slow">
    <p:circl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191895"/>
            <a:ext cx="11842750" cy="456946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30000"/>
              </a:lnSpc>
              <a:spcBef>
                <a:spcPct val="0"/>
              </a:spcBef>
              <a:buNone/>
            </a:pPr>
            <a:r>
              <a:rPr lang="en-US" altLang="zh-CN" sz="2300" b="1">
                <a:solidFill>
                  <a:schemeClr val="tx1">
                    <a:lumMod val="50000"/>
                  </a:schemeClr>
                </a:solidFill>
                <a:latin typeface="微软雅黑" panose="020B0503020204020204" charset="-122"/>
                <a:ea typeface="微软雅黑"/>
                <a:cs typeface="微软雅黑" panose="020B0503020204020204" charset="-122"/>
              </a:rPr>
              <a:t> </a:t>
            </a:r>
            <a:r>
              <a:rPr lang="en-US" altLang="zh-CN" b="1">
                <a:solidFill>
                  <a:schemeClr val="tx1">
                    <a:lumMod val="50000"/>
                  </a:schemeClr>
                </a:solidFill>
                <a:latin typeface="微软雅黑" panose="020B0503020204020204" charset="-122"/>
                <a:ea typeface="微软雅黑"/>
                <a:cs typeface="微软雅黑" panose="020B0503020204020204" charset="-122"/>
              </a:rPr>
              <a:t>      </a:t>
            </a:r>
            <a:r>
              <a:rPr lang="zh-CN" altLang="en-US" b="1">
                <a:solidFill>
                  <a:srgbClr val="1D41D5"/>
                </a:solidFill>
                <a:latin typeface="微软雅黑" panose="020B0503020204020204" charset="-122"/>
                <a:ea typeface="微软雅黑"/>
                <a:cs typeface="微软雅黑" panose="020B0503020204020204" charset="-122"/>
              </a:rPr>
              <a:t>1.主语+谓语</a:t>
            </a:r>
            <a:r>
              <a:rPr lang="zh-CN" altLang="en-US" b="1">
                <a:solidFill>
                  <a:schemeClr val="tx1">
                    <a:lumMod val="50000"/>
                  </a:schemeClr>
                </a:solidFill>
                <a:latin typeface="微软雅黑" panose="020B0503020204020204" charset="-122"/>
                <a:ea typeface="微软雅黑"/>
                <a:cs typeface="微软雅黑" panose="020B0503020204020204" charset="-122"/>
              </a:rPr>
              <a:t>。语句的主语和谓语都是单个词语,语义上搭配不当。两者往往离得较远,考生容易忽略。如:高考改革定会借助更多专家的力量,在认真研究的基础上才出台。主语“高考改革”和谓语“出台”不能搭配,可在“高考改革”后加“方案”。</a:t>
            </a:r>
          </a:p>
          <a:p>
            <a:pPr marL="0" lvl="0" indent="0" defTabSz="457200" eaLnBrk="1" hangingPunct="1">
              <a:lnSpc>
                <a:spcPct val="130000"/>
              </a:lnSpc>
              <a:spcBef>
                <a:spcPct val="0"/>
              </a:spcBef>
              <a:buNone/>
            </a:pPr>
            <a:r>
              <a:rPr lang="zh-CN" altLang="en-US" b="1">
                <a:solidFill>
                  <a:schemeClr val="tx1">
                    <a:lumMod val="50000"/>
                  </a:schemeClr>
                </a:solidFill>
                <a:latin typeface="微软雅黑" panose="020B0503020204020204" charset="-122"/>
                <a:ea typeface="微软雅黑"/>
                <a:cs typeface="微软雅黑" panose="020B0503020204020204" charset="-122"/>
              </a:rPr>
              <a:t>       </a:t>
            </a:r>
            <a:r>
              <a:rPr lang="zh-CN" altLang="en-US" b="1">
                <a:solidFill>
                  <a:srgbClr val="1D41D5"/>
                </a:solidFill>
                <a:latin typeface="微软雅黑" panose="020B0503020204020204" charset="-122"/>
                <a:ea typeface="微软雅黑"/>
                <a:cs typeface="微软雅黑" panose="020B0503020204020204" charset="-122"/>
              </a:rPr>
              <a:t>2.主语+复杂谓语</a:t>
            </a:r>
            <a:r>
              <a:rPr lang="zh-CN" altLang="en-US" b="1">
                <a:solidFill>
                  <a:schemeClr val="tx1">
                    <a:lumMod val="50000"/>
                  </a:schemeClr>
                </a:solidFill>
                <a:latin typeface="微软雅黑" panose="020B0503020204020204" charset="-122"/>
                <a:ea typeface="微软雅黑"/>
                <a:cs typeface="微软雅黑" panose="020B0503020204020204" charset="-122"/>
              </a:rPr>
              <a:t>。语句中,主语只有一个,但谓语有两个或两个以上,容易造成主谓搭配不当的现象。</a:t>
            </a:r>
          </a:p>
          <a:p>
            <a:pPr marL="0" lvl="0" indent="0" defTabSz="457200" eaLnBrk="1" hangingPunct="1">
              <a:lnSpc>
                <a:spcPct val="130000"/>
              </a:lnSpc>
              <a:spcBef>
                <a:spcPct val="0"/>
              </a:spcBef>
              <a:buNone/>
            </a:pPr>
            <a:r>
              <a:rPr lang="zh-CN" altLang="en-US" b="1">
                <a:solidFill>
                  <a:schemeClr val="tx1">
                    <a:lumMod val="50000"/>
                  </a:schemeClr>
                </a:solidFill>
                <a:latin typeface="微软雅黑" panose="020B0503020204020204" charset="-122"/>
                <a:ea typeface="微软雅黑"/>
                <a:cs typeface="微软雅黑" panose="020B0503020204020204" charset="-122"/>
              </a:rPr>
              <a:t>       </a:t>
            </a:r>
            <a:r>
              <a:rPr lang="zh-CN" altLang="en-US" b="1">
                <a:solidFill>
                  <a:srgbClr val="1D41D5"/>
                </a:solidFill>
                <a:latin typeface="微软雅黑" panose="020B0503020204020204" charset="-122"/>
                <a:ea typeface="微软雅黑"/>
                <a:cs typeface="微软雅黑" panose="020B0503020204020204" charset="-122"/>
              </a:rPr>
              <a:t>3.复杂主语+谓语</a:t>
            </a:r>
            <a:r>
              <a:rPr lang="zh-CN" altLang="en-US" b="1">
                <a:solidFill>
                  <a:schemeClr val="tx1">
                    <a:lumMod val="50000"/>
                  </a:schemeClr>
                </a:solidFill>
                <a:latin typeface="微软雅黑" panose="020B0503020204020204" charset="-122"/>
                <a:ea typeface="微软雅黑"/>
                <a:cs typeface="微软雅黑" panose="020B0503020204020204" charset="-122"/>
              </a:rPr>
              <a:t>。主语是两个或两个以上的词语或语句,容易与后面的谓语搭配不当。</a:t>
            </a:r>
          </a:p>
        </p:txBody>
      </p:sp>
      <p:sp>
        <p:nvSpPr>
          <p:cNvPr id="19460" name="标题 2"/>
          <p:cNvSpPr>
            <a:spLocks noGrp="1"/>
          </p:cNvSpPr>
          <p:nvPr/>
        </p:nvSpPr>
        <p:spPr>
          <a:xfrm>
            <a:off x="1685925" y="611823"/>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spcBef>
                <a:spcPct val="0"/>
              </a:spcBef>
              <a:buNone/>
            </a:pPr>
            <a:r>
              <a:rPr lang="zh-CN" altLang="en-US" b="1">
                <a:solidFill>
                  <a:srgbClr val="1D41D5"/>
                </a:solidFill>
                <a:latin typeface="宋体" panose="02010600030101010101" pitchFamily="2" charset="-122"/>
                <a:ea typeface="宋体" panose="02010600030101010101" pitchFamily="2" charset="-122"/>
              </a:rPr>
              <a:t>◆</a:t>
            </a:r>
            <a:r>
              <a:rPr lang="en-US" altLang="zh-CN" b="1">
                <a:solidFill>
                  <a:srgbClr val="1D41D5"/>
                </a:solidFill>
                <a:latin typeface="微软雅黑" panose="020B0503020204020204" charset="-122"/>
                <a:ea typeface="微软雅黑"/>
              </a:rPr>
              <a:t>    </a:t>
            </a:r>
            <a:r>
              <a:rPr lang="zh-CN" altLang="en-US" b="1">
                <a:solidFill>
                  <a:srgbClr val="1D41D5"/>
                </a:solidFill>
                <a:latin typeface="微软雅黑" panose="020B0503020204020204" charset="-122"/>
                <a:ea typeface="微软雅黑"/>
                <a:sym typeface="+mn-ea"/>
              </a:rPr>
              <a:t>常见的主谓搭配不当类型</a:t>
            </a:r>
          </a:p>
        </p:txBody>
      </p:sp>
    </p:spTree>
  </p:cSld>
  <p:clrMapOvr>
    <a:masterClrMapping/>
  </p:clrMapOvr>
  <p:transition spd="slow">
    <p:circl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320165"/>
            <a:ext cx="11185525" cy="358076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r>
              <a:rPr kumimoji="0" lang="en-US" alt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2018</a:t>
            </a:r>
            <a:r>
              <a:rPr kumimoji="0" lang="zh-CN" altLang="en-US"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年浙江卷</a:t>
            </a:r>
            <a:r>
              <a:rPr kumimoji="0" lang="en-US" alt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4.C</a:t>
            </a: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观众跟随着这档浸润理想情怀的节目，回顾科学技术的研发过程，感知科学家的创造力，把握时代的脉搏，激发前进的动力，受到各界一致好评。</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【答案】</a:t>
            </a:r>
            <a:r>
              <a:rPr kumimoji="0" lang="zh-CN"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主谓搭配不当。</a:t>
            </a:r>
            <a:r>
              <a:rPr kumimoji="0" lang="en-US" altLang="zh-CN"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r>
              <a:rPr kumimoji="0" lang="zh-CN" altLang="en-US"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受到各界一致好评</a:t>
            </a:r>
            <a:r>
              <a:rPr kumimoji="0" lang="en-US" altLang="zh-CN"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r>
              <a:rPr kumimoji="0" lang="zh-CN" altLang="en-US"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的主语是</a:t>
            </a:r>
            <a:r>
              <a:rPr kumimoji="0" lang="en-US" altLang="zh-CN"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r>
              <a:rPr kumimoji="0" lang="zh-CN" altLang="en-US"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节目</a:t>
            </a:r>
            <a:r>
              <a:rPr kumimoji="0" lang="en-US" altLang="zh-CN"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r>
              <a:rPr kumimoji="0" lang="zh-CN" altLang="en-US"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而不是</a:t>
            </a:r>
            <a:r>
              <a:rPr kumimoji="0" lang="en-US" altLang="zh-CN"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r>
              <a:rPr kumimoji="0" lang="zh-CN" altLang="en-US"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观众</a:t>
            </a:r>
            <a:r>
              <a:rPr kumimoji="0" lang="en-US" altLang="zh-CN"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r>
              <a:rPr kumimoji="0"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5" presetClass="entr" presetSubtype="1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11"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528445"/>
            <a:ext cx="11842750" cy="250190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40000"/>
              </a:lnSpc>
              <a:spcBef>
                <a:spcPct val="0"/>
              </a:spcBef>
              <a:buNone/>
            </a:pPr>
            <a:r>
              <a:rPr lang="en-US" altLang="zh-CN" b="1">
                <a:solidFill>
                  <a:schemeClr val="tx1">
                    <a:lumMod val="50000"/>
                  </a:schemeClr>
                </a:solidFill>
                <a:latin typeface="微软雅黑" panose="020B0503020204020204" charset="-122"/>
                <a:ea typeface="微软雅黑"/>
              </a:rPr>
              <a:t>  </a:t>
            </a:r>
            <a:r>
              <a:rPr lang="en-US" altLang="zh-CN" sz="2400" b="1">
                <a:solidFill>
                  <a:schemeClr val="tx1">
                    <a:lumMod val="50000"/>
                  </a:schemeClr>
                </a:solidFill>
                <a:latin typeface="微软雅黑" panose="020B0503020204020204" charset="-122"/>
                <a:ea typeface="微软雅黑"/>
              </a:rPr>
              <a:t>     </a:t>
            </a:r>
            <a:r>
              <a:rPr lang="zh-CN" altLang="en-US" b="1">
                <a:solidFill>
                  <a:schemeClr val="tx1">
                    <a:lumMod val="50000"/>
                  </a:schemeClr>
                </a:solidFill>
                <a:latin typeface="微软雅黑" panose="020B0503020204020204" charset="-122"/>
                <a:ea typeface="微软雅黑"/>
              </a:rPr>
              <a:t>主宾搭配不当，有的在第一个句子中搭配恰当，但在第二个句子中则暗换了主语，致使主宾搭配不当。如：</a:t>
            </a:r>
          </a:p>
          <a:p>
            <a:pPr marL="0" lvl="0" indent="0" defTabSz="457200" eaLnBrk="1" hangingPunct="1">
              <a:lnSpc>
                <a:spcPct val="140000"/>
              </a:lnSpc>
              <a:spcBef>
                <a:spcPct val="0"/>
              </a:spcBef>
              <a:buNone/>
            </a:pPr>
            <a:r>
              <a:rPr lang="zh-CN" altLang="en-US" sz="2400" b="1">
                <a:solidFill>
                  <a:srgbClr val="0000CC"/>
                </a:solidFill>
                <a:effectLst>
                  <a:outerShdw blurRad="38100" dist="38100" dir="2700000" algn="tl">
                    <a:srgbClr val="000000">
                      <a:alpha val="43137"/>
                    </a:srgbClr>
                  </a:outerShdw>
                </a:effectLst>
                <a:latin typeface="华文中宋" panose="02010600040101010101" pitchFamily="2" charset="-122"/>
                <a:ea typeface="华文中宋" panose="02010600040101010101" pitchFamily="2" charset="-122"/>
                <a:sym typeface="+mn-ea"/>
              </a:rPr>
              <a:t>      </a:t>
            </a:r>
            <a:r>
              <a:rPr lang="zh-CN" altLang="en-US" b="1">
                <a:solidFill>
                  <a:schemeClr val="tx1">
                    <a:lumMod val="50000"/>
                  </a:schemeClr>
                </a:solidFill>
                <a:effectLst/>
                <a:latin typeface="楷体" panose="02010609060101010101" pitchFamily="49" charset="-122"/>
                <a:ea typeface="楷体" panose="02010609060101010101" pitchFamily="49" charset="-122"/>
                <a:cs typeface="楷体" panose="02010609060101010101" pitchFamily="49" charset="-122"/>
                <a:sym typeface="+mn-ea"/>
              </a:rPr>
              <a:t>我们坚信有这么一天，中国的工业和农业终会成为发达的国家。</a:t>
            </a:r>
            <a:r>
              <a:rPr lang="zh-CN" altLang="en-US">
                <a:solidFill>
                  <a:schemeClr val="tx1">
                    <a:lumMod val="50000"/>
                  </a:schemeClr>
                </a:solidFill>
                <a:effectLst/>
                <a:latin typeface="楷体" panose="02010609060101010101" pitchFamily="49" charset="-122"/>
                <a:ea typeface="楷体" panose="02010609060101010101" pitchFamily="49" charset="-122"/>
                <a:cs typeface="楷体" panose="02010609060101010101" pitchFamily="49" charset="-122"/>
              </a:rPr>
              <a:t> </a:t>
            </a:r>
          </a:p>
          <a:p>
            <a:pPr marL="0" lvl="0" indent="0" defTabSz="457200" eaLnBrk="1" hangingPunct="1">
              <a:lnSpc>
                <a:spcPct val="140000"/>
              </a:lnSpc>
              <a:spcBef>
                <a:spcPct val="0"/>
              </a:spcBef>
              <a:buNone/>
            </a:pPr>
            <a:r>
              <a:rPr lang="zh-CN" altLang="en-US">
                <a:solidFill>
                  <a:schemeClr val="tx1">
                    <a:lumMod val="50000"/>
                  </a:schemeClr>
                </a:solidFill>
                <a:effectLst/>
                <a:latin typeface="楷体" panose="02010609060101010101" pitchFamily="49" charset="-122"/>
                <a:ea typeface="楷体" panose="02010609060101010101" pitchFamily="49" charset="-122"/>
                <a:cs typeface="楷体" panose="02010609060101010101" pitchFamily="49" charset="-122"/>
              </a:rPr>
              <a:t>   【</a:t>
            </a:r>
            <a:r>
              <a:rPr lang="zh-CN" altLang="en-US" b="1">
                <a:solidFill>
                  <a:schemeClr val="tx1">
                    <a:lumMod val="50000"/>
                  </a:schemeClr>
                </a:solidFill>
                <a:effectLst/>
                <a:latin typeface="宋体" panose="02010600030101010101" pitchFamily="2" charset="-122"/>
                <a:ea typeface="宋体" panose="02010600030101010101" pitchFamily="2" charset="-122"/>
                <a:cs typeface="宋体" panose="02010600030101010101" pitchFamily="2" charset="-122"/>
              </a:rPr>
              <a:t>★ 句中“工业和农业”不能成为“国家”。】</a:t>
            </a:r>
          </a:p>
        </p:txBody>
      </p:sp>
      <p:sp>
        <p:nvSpPr>
          <p:cNvPr id="19460" name="标题 2"/>
          <p:cNvSpPr>
            <a:spLocks noGrp="1"/>
          </p:cNvSpPr>
          <p:nvPr/>
        </p:nvSpPr>
        <p:spPr>
          <a:xfrm>
            <a:off x="174625" y="87661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eaLnBrk="1" hangingPunct="1">
              <a:spcBef>
                <a:spcPct val="0"/>
              </a:spcBef>
              <a:buNone/>
            </a:pPr>
            <a:r>
              <a:rPr lang="zh-CN" altLang="en-US" b="1">
                <a:solidFill>
                  <a:srgbClr val="00B050"/>
                </a:solidFill>
                <a:latin typeface="微软雅黑" panose="020B0503020204020204" charset="-122"/>
                <a:ea typeface="微软雅黑"/>
              </a:rPr>
              <a:t>考向</a:t>
            </a:r>
            <a:r>
              <a:rPr lang="en-US" altLang="zh-CN" b="1">
                <a:solidFill>
                  <a:srgbClr val="00B050"/>
                </a:solidFill>
                <a:latin typeface="微软雅黑" panose="020B0503020204020204" charset="-122"/>
                <a:ea typeface="微软雅黑"/>
              </a:rPr>
              <a:t>2.</a:t>
            </a:r>
            <a:r>
              <a:rPr lang="zh-CN" altLang="en-US" b="1">
                <a:solidFill>
                  <a:srgbClr val="00B050"/>
                </a:solidFill>
                <a:latin typeface="微软雅黑" panose="020B0503020204020204" charset="-122"/>
                <a:ea typeface="微软雅黑"/>
              </a:rPr>
              <a:t>主宾搭配不当</a:t>
            </a:r>
          </a:p>
        </p:txBody>
      </p:sp>
    </p:spTree>
  </p:cSld>
  <p:clrMapOvr>
    <a:masterClrMapping/>
  </p:clrMapOvr>
  <p:transition spd="slow">
    <p:circl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文本框 1"/>
          <p:cNvSpPr txBox="1"/>
          <p:nvPr/>
        </p:nvSpPr>
        <p:spPr>
          <a:xfrm>
            <a:off x="174625" y="1018540"/>
            <a:ext cx="11842750" cy="5367020"/>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defTabSz="457200" eaLnBrk="1" hangingPunct="1">
              <a:lnSpc>
                <a:spcPct val="130000"/>
              </a:lnSpc>
              <a:spcBef>
                <a:spcPct val="0"/>
              </a:spcBef>
              <a:buNone/>
            </a:pPr>
            <a:r>
              <a:rPr lang="en-US" altLang="zh-CN" sz="2000" b="1">
                <a:solidFill>
                  <a:schemeClr val="tx1">
                    <a:lumMod val="50000"/>
                  </a:schemeClr>
                </a:solidFill>
                <a:latin typeface="微软雅黑" panose="020B0503020204020204" charset="-122"/>
                <a:ea typeface="微软雅黑"/>
                <a:cs typeface="微软雅黑" panose="020B0503020204020204" charset="-122"/>
              </a:rPr>
              <a:t> </a:t>
            </a:r>
            <a:r>
              <a:rPr lang="en-US" altLang="zh-CN" sz="2400" b="1">
                <a:solidFill>
                  <a:schemeClr val="tx1">
                    <a:lumMod val="50000"/>
                  </a:schemeClr>
                </a:solidFill>
                <a:latin typeface="微软雅黑" panose="020B0503020204020204" charset="-122"/>
                <a:ea typeface="微软雅黑"/>
                <a:cs typeface="微软雅黑" panose="020B0503020204020204" charset="-122"/>
              </a:rPr>
              <a:t>     </a:t>
            </a:r>
            <a:r>
              <a:rPr lang="zh-CN" altLang="en-US" sz="2400" b="1">
                <a:solidFill>
                  <a:schemeClr val="tx1">
                    <a:lumMod val="50000"/>
                  </a:schemeClr>
                </a:solidFill>
                <a:latin typeface="微软雅黑" panose="020B0503020204020204" charset="-122"/>
                <a:ea typeface="微软雅黑"/>
                <a:cs typeface="微软雅黑" panose="020B0503020204020204" charset="-122"/>
              </a:rPr>
              <a:t>1.主语和宾语在同一单句中时,提取句子主干,就可以辨析主宾是否搭配。</a:t>
            </a:r>
          </a:p>
          <a:p>
            <a:pPr marL="0" lvl="0" indent="0" defTabSz="457200" eaLnBrk="1" hangingPunct="1">
              <a:lnSpc>
                <a:spcPct val="130000"/>
              </a:lnSpc>
              <a:spcBef>
                <a:spcPct val="0"/>
              </a:spcBef>
              <a:buNone/>
            </a:pPr>
            <a:r>
              <a:rPr lang="zh-CN" altLang="en-US" sz="2400" b="1">
                <a:solidFill>
                  <a:schemeClr val="tx1">
                    <a:lumMod val="50000"/>
                  </a:schemeClr>
                </a:solidFill>
                <a:latin typeface="微软雅黑" panose="020B0503020204020204" charset="-122"/>
                <a:ea typeface="微软雅黑"/>
                <a:cs typeface="微软雅黑" panose="020B0503020204020204" charset="-122"/>
              </a:rPr>
              <a:t>      2.主语和宾语分别位于前后两句中时,可将后一句中的主语补出来,就可以辨析主宾是否搭配。如:</a:t>
            </a:r>
            <a:r>
              <a:rPr lang="zh-CN" altLang="en-US" sz="2400" b="1">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当今的世界,各个国家、地区相互依存,已经形成了你中有我、我中有你的格局,是一个经济全球化的时代。</a:t>
            </a:r>
            <a:r>
              <a:rPr lang="zh-CN" altLang="en-US" sz="2400" b="1">
                <a:solidFill>
                  <a:schemeClr val="tx1">
                    <a:lumMod val="50000"/>
                  </a:schemeClr>
                </a:solidFill>
                <a:latin typeface="微软雅黑" panose="020B0503020204020204" charset="-122"/>
                <a:ea typeface="微软雅黑"/>
                <a:cs typeface="微软雅黑" panose="020B0503020204020204" charset="-122"/>
              </a:rPr>
              <a:t>“当今的世界”不是“时代”,可把“当今的世界”改为“当今的时代”。</a:t>
            </a:r>
          </a:p>
          <a:p>
            <a:pPr marL="0" lvl="0" indent="0" defTabSz="457200" eaLnBrk="1" hangingPunct="1">
              <a:lnSpc>
                <a:spcPct val="130000"/>
              </a:lnSpc>
              <a:spcBef>
                <a:spcPct val="0"/>
              </a:spcBef>
              <a:buNone/>
            </a:pPr>
            <a:r>
              <a:rPr lang="zh-CN" altLang="en-US" sz="2400" b="1">
                <a:solidFill>
                  <a:schemeClr val="tx1">
                    <a:lumMod val="50000"/>
                  </a:schemeClr>
                </a:solidFill>
                <a:latin typeface="微软雅黑" panose="020B0503020204020204" charset="-122"/>
                <a:ea typeface="微软雅黑"/>
                <a:cs typeface="微软雅黑" panose="020B0503020204020204" charset="-122"/>
              </a:rPr>
              <a:t>     3.主语是并列短语时,要分析主语中的每个词语与宾语的搭配来判断主宾是否搭配。如:</a:t>
            </a:r>
            <a:r>
              <a:rPr lang="zh-CN" altLang="en-US" sz="2400" b="1">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改进教学方法以后,学生的兴趣和特长得到了充分发挥。</a:t>
            </a:r>
            <a:r>
              <a:rPr lang="zh-CN" altLang="en-US" sz="2400" b="1">
                <a:solidFill>
                  <a:schemeClr val="tx1">
                    <a:lumMod val="50000"/>
                  </a:schemeClr>
                </a:solidFill>
                <a:latin typeface="微软雅黑" panose="020B0503020204020204" charset="-122"/>
                <a:ea typeface="微软雅黑"/>
                <a:cs typeface="微软雅黑" panose="020B0503020204020204" charset="-122"/>
              </a:rPr>
              <a:t>“兴趣”和“发挥”不搭配。</a:t>
            </a:r>
          </a:p>
          <a:p>
            <a:pPr marL="0" lvl="0" indent="0" defTabSz="457200" eaLnBrk="1" hangingPunct="1">
              <a:lnSpc>
                <a:spcPct val="130000"/>
              </a:lnSpc>
              <a:spcBef>
                <a:spcPct val="0"/>
              </a:spcBef>
              <a:buNone/>
            </a:pPr>
            <a:r>
              <a:rPr lang="zh-CN" altLang="en-US" sz="2400" b="1">
                <a:solidFill>
                  <a:schemeClr val="tx1">
                    <a:lumMod val="50000"/>
                  </a:schemeClr>
                </a:solidFill>
                <a:latin typeface="微软雅黑" panose="020B0503020204020204" charset="-122"/>
                <a:ea typeface="微软雅黑"/>
                <a:cs typeface="微软雅黑" panose="020B0503020204020204" charset="-122"/>
              </a:rPr>
              <a:t>     4.复句中的两个分句的主语不一致时,注意分析各个分句的主语与宾语是否搭配。如:</a:t>
            </a:r>
            <a:r>
              <a:rPr lang="zh-CN" altLang="en-US" sz="2400" b="1">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古镇的形成不仅具有独特的历史功能,而且其大量的传统建筑也与当地的地形地貌相融合,构成了古镇别具一格的景观</a:t>
            </a:r>
            <a:r>
              <a:rPr lang="zh-CN" altLang="en-US" sz="2400" b="1">
                <a:solidFill>
                  <a:schemeClr val="tx1">
                    <a:lumMod val="50000"/>
                  </a:schemeClr>
                </a:solidFill>
                <a:latin typeface="微软雅黑" panose="020B0503020204020204" charset="-122"/>
                <a:ea typeface="微软雅黑"/>
                <a:cs typeface="微软雅黑" panose="020B0503020204020204" charset="-122"/>
              </a:rPr>
              <a:t>。前一分句的主干是“古镇的形成具有历史功能”,主语和宾语搭配不当,把“古镇的形成”改为“古镇”。</a:t>
            </a:r>
          </a:p>
        </p:txBody>
      </p:sp>
      <p:sp>
        <p:nvSpPr>
          <p:cNvPr id="19460" name="标题 2"/>
          <p:cNvSpPr>
            <a:spLocks noGrp="1"/>
          </p:cNvSpPr>
          <p:nvPr/>
        </p:nvSpPr>
        <p:spPr>
          <a:xfrm>
            <a:off x="1685925" y="540068"/>
            <a:ext cx="8636000" cy="478155"/>
          </a:xfrm>
          <a:prstGeom prst="rect">
            <a:avLst/>
          </a:prstGeom>
          <a:noFill/>
          <a:ln w="9525">
            <a:noFill/>
          </a:ln>
        </p:spPr>
        <p:txBody>
          <a:bodyPr>
            <a:spAutoFit/>
          </a:bodyPr>
          <a:lst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eaLnBrk="1" hangingPunct="1">
              <a:spcBef>
                <a:spcPct val="0"/>
              </a:spcBef>
              <a:buNone/>
            </a:pPr>
            <a:r>
              <a:rPr lang="zh-CN" altLang="en-US" b="1">
                <a:solidFill>
                  <a:srgbClr val="1D41D5"/>
                </a:solidFill>
                <a:latin typeface="宋体" panose="02010600030101010101" pitchFamily="2" charset="-122"/>
                <a:ea typeface="宋体" panose="02010600030101010101" pitchFamily="2" charset="-122"/>
              </a:rPr>
              <a:t>◆</a:t>
            </a:r>
            <a:r>
              <a:rPr lang="en-US" altLang="zh-CN" b="1">
                <a:solidFill>
                  <a:srgbClr val="1D41D5"/>
                </a:solidFill>
                <a:latin typeface="微软雅黑" panose="020B0503020204020204" charset="-122"/>
                <a:ea typeface="微软雅黑"/>
              </a:rPr>
              <a:t>    </a:t>
            </a:r>
            <a:r>
              <a:rPr lang="zh-CN" altLang="en-US" b="1">
                <a:solidFill>
                  <a:srgbClr val="1D41D5"/>
                </a:solidFill>
                <a:latin typeface="微软雅黑" panose="020B0503020204020204" charset="-122"/>
                <a:ea typeface="微软雅黑"/>
                <a:sym typeface="+mn-ea"/>
              </a:rPr>
              <a:t>正确辨析主宾搭配是否恰当</a:t>
            </a:r>
          </a:p>
        </p:txBody>
      </p:sp>
    </p:spTree>
  </p:cSld>
  <p:clrMapOvr>
    <a:masterClrMapping/>
  </p:clrMapOvr>
  <p:transition spd="slow">
    <p:circl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Rectangle 1"/>
          <p:cNvSpPr>
            <a:spLocks noChangeArrowheads="1"/>
          </p:cNvSpPr>
          <p:nvPr/>
        </p:nvSpPr>
        <p:spPr bwMode="auto">
          <a:xfrm>
            <a:off x="0" y="34372"/>
            <a:ext cx="219710" cy="188595"/>
          </a:xfrm>
          <a:prstGeom prst="rect">
            <a:avLst/>
          </a:prstGeom>
          <a:noFill/>
          <a:ln w="9525">
            <a:noFill/>
            <a:miter lim="800000"/>
          </a:ln>
          <a:effectLst/>
        </p:spPr>
        <p:txBody>
          <a:bodyPr vert="horz" wrap="none" lIns="46914" tIns="23457" rIns="46914" bIns="23457"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zh-CN" altLang="zh-CN" sz="925"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Rectangle 1"/>
          <p:cNvSpPr>
            <a:spLocks noChangeArrowheads="1"/>
          </p:cNvSpPr>
          <p:nvPr/>
        </p:nvSpPr>
        <p:spPr bwMode="auto">
          <a:xfrm>
            <a:off x="838115" y="3640952"/>
            <a:ext cx="219710" cy="188595"/>
          </a:xfrm>
          <a:prstGeom prst="rect">
            <a:avLst/>
          </a:prstGeom>
          <a:noFill/>
          <a:ln>
            <a:noFill/>
          </a:ln>
          <a:effectLst/>
          <a:extLst>
            <a:ext uri="{909E8E84-426E-40DD-AFC4-6F175D3DCCD1}">
              <a14:hiddenFill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solidFill>
                  <a:schemeClr val="accent1"/>
                </a:solidFill>
              </a14:hiddenFill>
            </a:ext>
            <a:ext uri="{91240B29-F687-4F45-9708-019B960494DF}">
              <a14:hiddenLine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w="9525">
                <a:solidFill>
                  <a:schemeClr val="tx1"/>
                </a:solidFill>
                <a:miter lim="800000"/>
                <a:headEnd/>
                <a:tailEnd/>
              </a14:hiddenLine>
            </a:ext>
            <a:ext uri="{AF507438-7753-43E0-B8FC-AC1667EBCBE1}">
              <a14:hiddenEffects xmlns="" xmlns:m="http://schemas.openxmlformats.org/officeDocument/2006/math" xmlns:w="http://schemas.openxmlformats.org/wordprocessingml/2006/main" xmlns:wp="http://schemas.openxmlformats.org/drawingml/2006/wordprocessingDrawing" xmlns:mc="http://schemas.openxmlformats.org/markup-compatibility/2006" xmlns:p14="http://schemas.microsoft.com/office/powerpoint/2010/main" xmlns:p15="http://schemas.microsoft.com/office/powerpoint/2012/main" xmlns:p159="http://schemas.microsoft.com/office/powerpoint/2015/09/main" xmlns:a14="http://schemas.microsoft.com/office/drawing/2010/main">
                <a:effectLst>
                  <a:outerShdw dist="35921" dir="2700000" algn="ctr" rotWithShape="0">
                    <a:schemeClr val="bg2"/>
                  </a:outerShdw>
                </a:effectLst>
              </a14:hiddenEffects>
            </a:ext>
          </a:extLst>
        </p:spPr>
        <p:txBody>
          <a:bodyPr vert="horz" wrap="none" lIns="46914" tIns="23457" rIns="46914" bIns="23457" numCol="1" anchor="ctr" anchorCtr="0" compatLnSpc="1">
            <a:spAutoFit/>
          </a:bodyPr>
          <a:lstStyle/>
          <a:p>
            <a:endParaRPr lang="zh-CN" altLang="en-US" sz="925"/>
          </a:p>
        </p:txBody>
      </p:sp>
      <p:sp>
        <p:nvSpPr>
          <p:cNvPr id="18435" name="文本框 18434"/>
          <p:cNvSpPr txBox="1"/>
          <p:nvPr/>
        </p:nvSpPr>
        <p:spPr>
          <a:xfrm>
            <a:off x="504825" y="1320165"/>
            <a:ext cx="11185525" cy="2999105"/>
          </a:xfrm>
          <a:prstGeom prst="rect">
            <a:avLst/>
          </a:prstGeom>
          <a:noFill/>
          <a:ln w="9525">
            <a:noFill/>
          </a:ln>
        </p:spPr>
        <p:txBody>
          <a:bodyPr wrap="square">
            <a:spAutoFit/>
          </a:bodyPr>
          <a:lstStyle/>
          <a:p>
            <a:pPr marR="0" defTabSz="914400">
              <a:lnSpc>
                <a:spcPct val="135000"/>
              </a:lnSpc>
              <a:buClrTx/>
              <a:buSzTx/>
              <a:defRPr/>
            </a:pPr>
            <a:r>
              <a:rPr kumimoji="0" lang="zh-CN" sz="2800" b="1" kern="1200" cap="none" spc="0" normalizeH="0" baseline="0" noProof="1" smtClean="0">
                <a:solidFill>
                  <a:schemeClr val="tx1">
                    <a:lumMod val="50000"/>
                  </a:schemeClr>
                </a:solidFill>
                <a:latin typeface="微软雅黑" panose="020B0503020204020204" charset="-122"/>
                <a:ea typeface="微软雅黑"/>
                <a:cs typeface="楷体" panose="02010609060101010101" pitchFamily="49" charset="-122"/>
              </a:rPr>
              <a:t>修改下面病句：</a:t>
            </a:r>
            <a:endPar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endParaRPr>
          </a:p>
          <a:p>
            <a:pPr marR="0" defTabSz="914400">
              <a:lnSpc>
                <a:spcPct val="135000"/>
              </a:lnSpc>
              <a:buClrTx/>
              <a:buSzTx/>
              <a:defRPr/>
            </a:pPr>
            <a:r>
              <a:rPr kumimoji="0" sz="2800" b="1" kern="1200" cap="none" spc="0" normalizeH="0" baseline="0" noProof="1" smtClean="0">
                <a:solidFill>
                  <a:schemeClr val="tx1">
                    <a:lumMod val="50000"/>
                  </a:schemeClr>
                </a:solidFill>
                <a:latin typeface="楷体" panose="02010609060101010101" pitchFamily="49" charset="-122"/>
                <a:ea typeface="楷体" panose="02010609060101010101" pitchFamily="49" charset="-122"/>
                <a:cs typeface="楷体" panose="02010609060101010101" pitchFamily="49" charset="-122"/>
              </a:rPr>
              <a:t>    生物入侵就是那些本来不属于某一生态系统，但通过某一方式被引入这一生态系统，然后定居、扩散、爆发为害的物种。</a:t>
            </a:r>
          </a:p>
          <a:p>
            <a:pPr marR="0" defTabSz="914400">
              <a:lnSpc>
                <a:spcPct val="135000"/>
              </a:lnSpc>
              <a:buClrTx/>
              <a:buSzTx/>
              <a:defRPr/>
            </a:pPr>
            <a:r>
              <a:rPr kumimoji="0" lang="zh-CN" sz="2800" b="1" kern="1200" cap="none" spc="0" normalizeH="0" baseline="0" noProof="1" smtClean="0">
                <a:solidFill>
                  <a:srgbClr val="FF0000"/>
                </a:solidFill>
                <a:latin typeface="微软雅黑" panose="020B0503020204020204" charset="-122"/>
                <a:ea typeface="微软雅黑"/>
                <a:cs typeface="楷体" panose="02010609060101010101" pitchFamily="49" charset="-122"/>
              </a:rPr>
              <a:t>【答案】</a:t>
            </a:r>
            <a:r>
              <a:rPr kumimoji="0" lang="zh-CN"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主宾搭配不当。</a:t>
            </a:r>
            <a:r>
              <a:rPr kumimoji="0" sz="2800" b="1" kern="1200" cap="none" spc="0" normalizeH="0" baseline="0" noProof="1" smtClean="0">
                <a:solidFill>
                  <a:schemeClr val="tx1">
                    <a:lumMod val="50000"/>
                  </a:schemeClr>
                </a:solidFill>
                <a:latin typeface="宋体" panose="02010600030101010101" pitchFamily="2" charset="-122"/>
                <a:ea typeface="宋体" panose="02010600030101010101" pitchFamily="2" charset="-122"/>
                <a:cs typeface="宋体" panose="02010600030101010101" pitchFamily="2" charset="-122"/>
              </a:rPr>
              <a:t>“生物入侵”怎么“就是……物种”？主宾不搭配。应将“生物入侵”改为“入侵生物”。</a:t>
            </a:r>
          </a:p>
        </p:txBody>
      </p:sp>
      <p:grpSp>
        <p:nvGrpSpPr>
          <p:cNvPr id="4" name="组合 72"/>
          <p:cNvGrpSpPr/>
          <p:nvPr/>
        </p:nvGrpSpPr>
        <p:grpSpPr>
          <a:xfrm>
            <a:off x="358383" y="665169"/>
            <a:ext cx="10378645" cy="501650"/>
            <a:chOff x="1594572" y="1803366"/>
            <a:chExt cx="20228627" cy="977747"/>
          </a:xfrm>
        </p:grpSpPr>
        <p:grpSp>
          <p:nvGrpSpPr>
            <p:cNvPr id="6" name="组合 73"/>
            <p:cNvGrpSpPr/>
            <p:nvPr/>
          </p:nvGrpSpPr>
          <p:grpSpPr>
            <a:xfrm>
              <a:off x="1594572" y="1803366"/>
              <a:ext cx="5500726" cy="977747"/>
              <a:chOff x="7309612" y="2089118"/>
              <a:chExt cx="5500726" cy="977747"/>
            </a:xfrm>
          </p:grpSpPr>
          <p:sp>
            <p:nvSpPr>
              <p:cNvPr id="7" name="TextBox 75"/>
              <p:cNvSpPr txBox="1"/>
              <p:nvPr/>
            </p:nvSpPr>
            <p:spPr>
              <a:xfrm>
                <a:off x="7595364" y="2089118"/>
                <a:ext cx="5214974" cy="977747"/>
              </a:xfrm>
              <a:prstGeom prst="rect">
                <a:avLst/>
              </a:prstGeom>
              <a:noFill/>
            </p:spPr>
            <p:txBody>
              <a:bodyPr wrap="square" rtlCol="0">
                <a:spAutoFit/>
              </a:bodyPr>
              <a:lstStyle/>
              <a:p>
                <a:r>
                  <a:rPr lang="zh-CN" altLang="en-US" sz="2670" b="1">
                    <a:solidFill>
                      <a:srgbClr val="339B61"/>
                    </a:solidFill>
                    <a:latin typeface="微软雅黑" panose="020B0503020204020204" charset="-122"/>
                    <a:ea typeface="微软雅黑"/>
                  </a:rPr>
                  <a:t>牛刀小试：</a:t>
                </a:r>
              </a:p>
            </p:txBody>
          </p:sp>
          <p:sp>
            <p:nvSpPr>
              <p:cNvPr id="8" name="椭圆 7"/>
              <p:cNvSpPr/>
              <p:nvPr/>
            </p:nvSpPr>
            <p:spPr>
              <a:xfrm>
                <a:off x="7309612" y="2374870"/>
                <a:ext cx="214314" cy="214314"/>
              </a:xfrm>
              <a:prstGeom prst="ellipse">
                <a:avLst/>
              </a:prstGeom>
              <a:solidFill>
                <a:srgbClr val="404040"/>
              </a:solidFill>
              <a:ln>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925"/>
              </a:p>
            </p:txBody>
          </p:sp>
        </p:grpSp>
        <p:cxnSp>
          <p:nvCxnSpPr>
            <p:cNvPr id="9" name="直接连接符 8"/>
            <p:cNvCxnSpPr/>
            <p:nvPr/>
          </p:nvCxnSpPr>
          <p:spPr>
            <a:xfrm>
              <a:off x="2023200" y="2699099"/>
              <a:ext cx="1980000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5" presetClass="entr" presetSubtype="1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checkerboard(across)">
                                      <p:cBhvr>
                                        <p:cTn id="11"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A000120140530A99PPBG">
  <a:themeElements>
    <a:clrScheme name="自定义 673">
      <a:dk1>
        <a:srgbClr val="5F5F5F"/>
      </a:dk1>
      <a:lt1>
        <a:srgbClr val="FFFFFF"/>
      </a:lt1>
      <a:dk2>
        <a:srgbClr val="FFFFFF"/>
      </a:dk2>
      <a:lt2>
        <a:srgbClr val="5F5F5F"/>
      </a:lt2>
      <a:accent1>
        <a:srgbClr val="82493A"/>
      </a:accent1>
      <a:accent2>
        <a:srgbClr val="967A50"/>
      </a:accent2>
      <a:accent3>
        <a:srgbClr val="827D3E"/>
      </a:accent3>
      <a:accent4>
        <a:srgbClr val="63884E"/>
      </a:accent4>
      <a:accent5>
        <a:srgbClr val="429098"/>
      </a:accent5>
      <a:accent6>
        <a:srgbClr val="00B050"/>
      </a:accent6>
      <a:hlink>
        <a:srgbClr val="00B0F0"/>
      </a:hlink>
      <a:folHlink>
        <a:srgbClr val="AFB2B4"/>
      </a:folHlink>
    </a:clrScheme>
    <a:fontScheme name="自定义 2">
      <a:majorFont>
        <a:latin typeface="Baskerville Old Face"/>
        <a:ea typeface="微软雅黑"/>
        <a:cs typeface="Arial"/>
      </a:majorFont>
      <a:minorFont>
        <a:latin typeface="Calibri"/>
        <a:ea typeface="幼圆"/>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charset="-122"/>
          </a:defRPr>
        </a:defPPr>
      </a:lstStyle>
    </a:txDef>
  </a:objectDefaults>
  <a:extraClrSchemeLst/>
  <a:extLst>
    <a:ext uri="{05A4C25C-085E-4340-85A3-A5531E510DB2}">
      <thm15:themeFamily xmlns="" xmlns:r="http://schemas.openxmlformats.org/officeDocument/2006/relationship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r="http://schemas.openxmlformats.org/officeDocument/2006/relationship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2573</Words>
  <Application>Aspose.Slides for Java</Application>
  <PresentationFormat>自定义</PresentationFormat>
  <Paragraphs>146</Paragraphs>
  <Slides>33</Slides>
  <Notes>13</Notes>
  <HiddenSlides>0</HiddenSlides>
  <MMClips>0</MMClips>
  <ScaleCrop>false</ScaleCrop>
  <HeadingPairs>
    <vt:vector size="4" baseType="variant">
      <vt:variant>
        <vt:lpstr>主题</vt:lpstr>
      </vt:variant>
      <vt:variant>
        <vt:i4>1</vt:i4>
      </vt:variant>
      <vt:variant>
        <vt:lpstr>幻灯片标题</vt:lpstr>
      </vt:variant>
      <vt:variant>
        <vt:i4>33</vt:i4>
      </vt:variant>
    </vt:vector>
  </HeadingPairs>
  <TitlesOfParts>
    <vt:vector size="34" baseType="lpstr">
      <vt:lpstr>A000120140530A99PPBG</vt:lpstr>
      <vt:lpstr>幻灯片 1</vt:lpstr>
      <vt:lpstr>幻灯片 2</vt:lpstr>
      <vt:lpstr>幻灯片 3</vt:lpstr>
      <vt:lpstr> （二）搭配不当</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vector>
  </TitlesOfParts>
  <Company>学科网</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rbm.xkw.com</dc:creator>
  <cp:lastModifiedBy>user</cp:lastModifiedBy>
  <cp:revision>3</cp:revision>
  <cp:lastPrinted>2022-07-25T17:04:26Z</cp:lastPrinted>
  <dcterms:created xsi:type="dcterms:W3CDTF">2022-07-25T17:04:26Z</dcterms:created>
  <dcterms:modified xsi:type="dcterms:W3CDTF">2024-07-06T08:40:23Z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