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4" r:id="rId4"/>
  </p:sldMasterIdLst>
  <p:sldIdLst>
    <p:sldId id="266" r:id="rId5"/>
    <p:sldId id="291" r:id="rId6"/>
    <p:sldId id="295" r:id="rId7"/>
    <p:sldId id="314" r:id="rId8"/>
    <p:sldId id="299" r:id="rId9"/>
    <p:sldId id="315" r:id="rId10"/>
    <p:sldId id="316" r:id="rId11"/>
    <p:sldId id="297" r:id="rId12"/>
    <p:sldId id="317" r:id="rId13"/>
    <p:sldId id="318" r:id="rId14"/>
    <p:sldId id="319" r:id="rId15"/>
    <p:sldId id="320" r:id="rId16"/>
    <p:sldId id="296" r:id="rId17"/>
    <p:sldId id="270" r:id="rId18"/>
    <p:sldId id="264" r:id="rId19"/>
    <p:sldId id="272" r:id="rId20"/>
    <p:sldId id="271" r:id="rId21"/>
    <p:sldId id="268" r:id="rId22"/>
    <p:sldId id="273" r:id="rId23"/>
    <p:sldId id="321" r:id="rId24"/>
    <p:sldId id="323" r:id="rId25"/>
    <p:sldId id="322" r:id="rId26"/>
    <p:sldId id="324" r:id="rId27"/>
    <p:sldId id="325" r:id="rId28"/>
    <p:sldId id="326" r:id="rId29"/>
    <p:sldId id="327" r:id="rId30"/>
    <p:sldId id="328" r:id="rId3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978" y="-114"/>
      </p:cViewPr>
      <p:guideLst>
        <p:guide orient="horz" pos="2189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76950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76950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76950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04800" y="1981200"/>
            <a:ext cx="8540750" cy="38862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76950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76950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76950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04800" y="1981200"/>
            <a:ext cx="8540750" cy="38862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7400" indent="0">
              <a:buNone/>
              <a:defRPr sz="79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4" Type="http://schemas.openxmlformats.org/officeDocument/2006/relationships/theme" Target="../theme/theme2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/>
            <a:fld id="{BB962C8B-B14F-4D97-AF65-F5344CB8AC3E}" type="datetime1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marL="0" lvl="0" indent="0" algn="ctr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3995" algn="l" defTabSz="685800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 defTabSz="685800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2pPr>
      <a:lvl3pPr marL="685800" lvl="2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3pPr>
      <a:lvl4pPr marL="1028700" lvl="3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4pPr>
      <a:lvl5pPr marL="1371600" lvl="4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5pPr>
      <a:lvl6pPr marL="1714500" lvl="5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6pPr>
      <a:lvl7pPr marL="2057400" lvl="6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7pPr>
      <a:lvl8pPr marL="2400300" lvl="7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8pPr>
      <a:lvl9pPr marL="2743200" lvl="8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4"/>
          <p:cNvSpPr>
            <a:spLocks noGrp="1" noRot="1"/>
          </p:cNvSpPr>
          <p:nvPr>
            <p:ph type="title"/>
          </p:nvPr>
        </p:nvSpPr>
        <p:spPr>
          <a:xfrm>
            <a:off x="381000" y="1219200"/>
            <a:ext cx="8540750" cy="3429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6600" b="1" dirty="0">
                <a:solidFill>
                  <a:srgbClr val="FF0000"/>
                </a:solidFill>
                <a:ea typeface="方正行楷简体" pitchFamily="65" charset="-122"/>
              </a:rPr>
              <a:t>时评类材料作文</a:t>
            </a:r>
            <a:r>
              <a:rPr lang="zh-CN" altLang="en-US" sz="6000" b="1" dirty="0">
                <a:solidFill>
                  <a:srgbClr val="FF0000"/>
                </a:solidFill>
                <a:ea typeface="方正行楷简体" pitchFamily="65" charset="-122"/>
              </a:rPr>
              <a:t>             </a:t>
            </a:r>
            <a:r>
              <a:rPr lang="zh-CN" altLang="en-US" sz="3200" b="1" dirty="0">
                <a:solidFill>
                  <a:srgbClr val="002060"/>
                </a:solidFill>
                <a:ea typeface="方正行楷简体" pitchFamily="65" charset="-122"/>
              </a:rPr>
              <a:t>（即</a:t>
            </a:r>
            <a:r>
              <a:rPr lang="zh-CN" altLang="en-US" sz="3200" b="1" u="sng" dirty="0">
                <a:solidFill>
                  <a:srgbClr val="002060"/>
                </a:solidFill>
                <a:ea typeface="方正行楷简体" pitchFamily="65" charset="-122"/>
              </a:rPr>
              <a:t>社会生活事件</a:t>
            </a:r>
            <a:r>
              <a:rPr lang="zh-CN" altLang="en-US" sz="3200" b="1" dirty="0">
                <a:solidFill>
                  <a:srgbClr val="002060"/>
                </a:solidFill>
                <a:ea typeface="方正行楷简体" pitchFamily="65" charset="-122"/>
              </a:rPr>
              <a:t>类材料作文）</a:t>
            </a:r>
            <a:br>
              <a:rPr lang="en-US" altLang="zh-CN" sz="3200" b="1" dirty="0">
                <a:solidFill>
                  <a:srgbClr val="FF0000"/>
                </a:solidFill>
                <a:ea typeface="方正行楷简体" pitchFamily="65" charset="-122"/>
              </a:rPr>
            </a:br>
            <a:r>
              <a:rPr lang="zh-CN" altLang="en-US" sz="5400" b="1" dirty="0">
                <a:solidFill>
                  <a:srgbClr val="FF0000"/>
                </a:solidFill>
                <a:ea typeface="方正行楷简体" pitchFamily="65" charset="-122"/>
              </a:rPr>
              <a:t>写作构思指导</a:t>
            </a:r>
            <a:endParaRPr lang="zh-CN" altLang="en-US" sz="5400" b="1" dirty="0">
              <a:solidFill>
                <a:srgbClr val="FF0000"/>
              </a:solidFill>
              <a:ea typeface="方正行楷简体" pitchFamily="65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229360"/>
            <a:ext cx="901890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联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就是“引申” “类比”，由此及彼地展开联想，</a:t>
            </a:r>
            <a:r>
              <a:rPr sz="28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特别要联系当前的社会实际。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文章内容是否充实，是否具有针对性，关键就在这一步。</a:t>
            </a:r>
            <a:endParaRPr sz="28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        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原材料再丰富，充其量也只是一个点，一个小小的点，是“沧海一粟”，如果再联系社会现实，这就像摄影机镜头画面定格后又逐渐地放大、放远、展开更广阔的背景一样，使得文章的内涵更丰富、更广阔。能使读者由衷感到从材料内提炼出的观点确实有意义，令人信服。是从“小”到“大”的深化。</a:t>
            </a:r>
            <a:endParaRPr lang="zh-CN" altLang="en-US" sz="2800" b="1" dirty="0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63F7A71-8120-45D4-BEE1-CB08D4BCF023}" type="slidenum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14400"/>
            <a:ext cx="9018905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结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作出呼告</a:t>
            </a:r>
            <a:r>
              <a:rPr 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（引以为戒</a:t>
            </a:r>
            <a:r>
              <a:rPr lang="en-US" alt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/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多多学习</a:t>
            </a:r>
            <a:r>
              <a:rPr 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），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总结材料</a:t>
            </a:r>
            <a:r>
              <a:rPr 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，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收束全文。它是在“议”的基础上水到渠成得出的结论。使结尾回扣材料，照应开头，深化中心，使文章浑然一体。</a:t>
            </a:r>
            <a:endParaRPr sz="28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sz="2800" b="1" i="1" dirty="0">
                <a:solidFill>
                  <a:srgbClr val="00B05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特别提醒：危害类或批判类必须要在结尾前提出解决问题的</a:t>
            </a:r>
            <a:r>
              <a:rPr lang="zh-CN" altLang="en-US" sz="2800" b="1" i="1" dirty="0">
                <a:solidFill>
                  <a:srgbClr val="00B05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措施！</a:t>
            </a:r>
            <a:endParaRPr lang="zh-CN" altLang="en-US" sz="2800" b="1" i="1" dirty="0">
              <a:solidFill>
                <a:srgbClr val="00B05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63F7A71-8120-45D4-BEE1-CB08D4BCF023}" type="slidenum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20481" name="文本框 99"/>
          <p:cNvSpPr txBox="1"/>
          <p:nvPr>
            <p:custDataLst>
              <p:tags r:id="rId1"/>
            </p:custDataLst>
          </p:nvPr>
        </p:nvSpPr>
        <p:spPr>
          <a:xfrm>
            <a:off x="685800" y="3657600"/>
            <a:ext cx="6356350" cy="2084070"/>
          </a:xfrm>
          <a:prstGeom prst="rect">
            <a:avLst/>
          </a:prstGeom>
          <a:noFill/>
          <a:ln w="28575" cap="flat" cmpd="dbl">
            <a:solidFill>
              <a:srgbClr val="0707C5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indent="304800" algn="l">
              <a:lnSpc>
                <a:spcPct val="180000"/>
              </a:lnSpc>
            </a:pPr>
            <a:r>
              <a:rPr altLang="zh-CN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说明：</a:t>
            </a: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“引”“提”是文章的引论部分</a:t>
            </a:r>
            <a:endParaRPr altLang="zh-CN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 algn="l">
              <a:lnSpc>
                <a:spcPct val="180000"/>
              </a:lnSpc>
            </a:pPr>
            <a:r>
              <a:rPr 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          </a:t>
            </a: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“议”“联”是文章的本论部分</a:t>
            </a:r>
            <a:endParaRPr altLang="zh-CN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 algn="l">
              <a:lnSpc>
                <a:spcPct val="180000"/>
              </a:lnSpc>
            </a:pPr>
            <a:r>
              <a:rPr 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          </a:t>
            </a: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“结”是文章的结论部分</a:t>
            </a:r>
            <a:endParaRPr altLang="zh-CN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85800" y="0"/>
            <a:ext cx="7939405" cy="67341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304800" algn="l">
              <a:lnSpc>
                <a:spcPct val="180000"/>
              </a:lnSpc>
            </a:pP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1、开篇引用材料的新闻报道内容。(引)</a:t>
            </a:r>
            <a:endParaRPr altLang="zh-CN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 algn="l">
              <a:lnSpc>
                <a:spcPct val="180000"/>
              </a:lnSpc>
            </a:pP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2、</a:t>
            </a:r>
            <a:r>
              <a:rPr 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从事件本身提出自己的观点，即中心论点。（</a:t>
            </a:r>
            <a:r>
              <a:rPr 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提）</a:t>
            </a:r>
            <a:endParaRPr altLang="zh-CN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  <a:p>
            <a:pPr indent="304800" algn="l">
              <a:lnSpc>
                <a:spcPct val="180000"/>
              </a:lnSpc>
            </a:pPr>
            <a:r>
              <a:rPr 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3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、</a:t>
            </a: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对报道内容进行一些解析作为过渡。(点)</a:t>
            </a:r>
            <a:endParaRPr altLang="zh-CN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 algn="l">
              <a:lnSpc>
                <a:spcPct val="180000"/>
              </a:lnSpc>
            </a:pPr>
            <a:r>
              <a:rPr 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4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、</a:t>
            </a: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从多个角度分析新闻，或阐释其意义，或剖析其谬误。(议)</a:t>
            </a:r>
            <a:endParaRPr altLang="zh-CN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 algn="l">
              <a:lnSpc>
                <a:spcPct val="180000"/>
              </a:lnSpc>
            </a:pPr>
            <a:r>
              <a:rPr 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5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、</a:t>
            </a: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联系社会现实的类似现象，挖掘现象背后的根源。(联)</a:t>
            </a:r>
            <a:endParaRPr altLang="zh-CN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 algn="l">
              <a:lnSpc>
                <a:spcPct val="180000"/>
              </a:lnSpc>
            </a:pPr>
            <a:r>
              <a:rPr 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6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、</a:t>
            </a: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最后从多个层面提出若干个解决问题的“合理化建议”。(结)</a:t>
            </a:r>
            <a:endParaRPr altLang="zh-CN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 algn="l">
              <a:lnSpc>
                <a:spcPct val="180000"/>
              </a:lnSpc>
            </a:pPr>
            <a:r>
              <a:rPr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即：</a:t>
            </a:r>
            <a:r>
              <a:rPr altLang="zh-CN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引——</a:t>
            </a:r>
            <a:r>
              <a:rPr lang="zh-CN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提——</a:t>
            </a:r>
            <a:r>
              <a:rPr altLang="zh-CN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点——议——联——结</a:t>
            </a:r>
            <a:endParaRPr lang="zh-CN" altLang="zh-CN" sz="2400" b="1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内容占位符 2"/>
          <p:cNvSpPr>
            <a:spLocks noGrp="1"/>
          </p:cNvSpPr>
          <p:nvPr>
            <p:ph idx="1"/>
          </p:nvPr>
        </p:nvSpPr>
        <p:spPr>
          <a:xfrm>
            <a:off x="25400" y="46196"/>
            <a:ext cx="8750141" cy="4840129"/>
          </a:xfrm>
        </p:spPr>
        <p:txBody>
          <a:bodyPr vert="horz" wrap="square" lIns="68580" tIns="34290" rIns="68580" bIns="34290" anchor="t"/>
          <a:p>
            <a:pPr>
              <a:buNone/>
            </a:pP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【技法点击】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（1）要学会就事论事。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就是要求旗帜鲜明发表自己对某件事或某现象的看法，或褒或贬，或弹或赞，实话实说。评“事”不限于一点或一个角度，可以多点或多角度，但需记，所评所说，必须</a:t>
            </a:r>
            <a:r>
              <a:rPr lang="zh-CN" sz="2800" b="1" u="sng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与所评之“事”密切相关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，不能游离于“事”高谈阔论。 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（2）要为自己的评判写出分析和理由。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评事要言之有理、言之有据，才能让人心悦诚服，才能收到辨是非、明事理的效果。</a:t>
            </a:r>
            <a:r>
              <a:rPr lang="zh-CN" sz="2800" b="1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能把看法说清楚，又能将看法的依据和道理写深写透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，这样的时评才是好时评。 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304800" y="1600200"/>
            <a:ext cx="8540750" cy="40386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柯震东以出演电影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《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那些年，我们一起追过的女孩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》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中的男主角而被人们所关注，后又因参演郭敬明执导的电影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《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小时代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》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系列而迅速走红，是个性格开朗、形象健康、前途无量的新生代演员， 然而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日柯震东却因涉毒，被北京警方查获。 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你怎样看待这样的问题？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（扣内容与含意写作）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1" name="Text Box 3"/>
          <p:cNvSpPr txBox="1"/>
          <p:nvPr/>
        </p:nvSpPr>
        <p:spPr>
          <a:xfrm>
            <a:off x="533400" y="762000"/>
            <a:ext cx="63246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90204" pitchFamily="34" charset="0"/>
                <a:ea typeface="方正行楷简体" pitchFamily="65" charset="-122"/>
              </a:rPr>
              <a:t>试一试</a:t>
            </a:r>
            <a:endParaRPr lang="zh-CN" altLang="en-US" sz="3600" b="1" dirty="0">
              <a:solidFill>
                <a:srgbClr val="C00000"/>
              </a:solidFill>
              <a:latin typeface="Arial" panose="020B0604020202090204" pitchFamily="34" charset="0"/>
              <a:ea typeface="方正行楷简体" pitchFamily="65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83" name="Group 75"/>
          <p:cNvGraphicFramePr>
            <a:graphicFrameLocks noGrp="1"/>
          </p:cNvGraphicFramePr>
          <p:nvPr>
            <p:ph idx="1"/>
          </p:nvPr>
        </p:nvGraphicFramePr>
        <p:xfrm>
          <a:off x="304800" y="152400"/>
          <a:ext cx="9144000" cy="8734425"/>
        </p:xfrm>
        <a:graphic>
          <a:graphicData uri="http://schemas.openxmlformats.org/drawingml/2006/table">
            <a:tbl>
              <a:tblPr/>
              <a:tblGrid>
                <a:gridCol w="1371600"/>
                <a:gridCol w="7772400"/>
              </a:tblGrid>
              <a:tr h="5913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引材料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明观点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0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ea typeface="宋体" pitchFamily="2" charset="-122"/>
                        </a:rPr>
                        <a:t>吸纳权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ea typeface="宋体" pitchFamily="2" charset="-122"/>
                        </a:rPr>
                        <a:t>衡</a:t>
                      </a:r>
                      <a:r>
                        <a:rPr kumimoji="0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（诚然）</a:t>
                      </a:r>
                      <a:endParaRPr kumimoji="0" lang="zh-CN" alt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谈影响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或危害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（明星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吸毒其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毒害是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原子弹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式的）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析原因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（是什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么导致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明星热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衷于毒呢？）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68" name="Text Box 60"/>
          <p:cNvSpPr txBox="1"/>
          <p:nvPr/>
        </p:nvSpPr>
        <p:spPr>
          <a:xfrm>
            <a:off x="1828800" y="381000"/>
            <a:ext cx="640270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柯震东因涉毒，被查获，震惊，</a:t>
            </a:r>
            <a:r>
              <a:rPr lang="zh-CN" altLang="en-US" sz="2000" b="1" u="sng" dirty="0">
                <a:solidFill>
                  <a:srgbClr val="FF0000"/>
                </a:solidFill>
                <a:latin typeface="Arial" panose="020B0604020202090204" pitchFamily="34" charset="0"/>
              </a:rPr>
              <a:t>值得反思（观点）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。</a:t>
            </a:r>
            <a:endParaRPr lang="zh-CN" altLang="en-US" sz="20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17473" name="Text Box 65"/>
          <p:cNvSpPr txBox="1"/>
          <p:nvPr/>
        </p:nvSpPr>
        <p:spPr>
          <a:xfrm>
            <a:off x="1676400" y="2286000"/>
            <a:ext cx="7391400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作为明星作，为公众人物，具有社会示范效应，特别是对尚未成年的青少年更是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明星吸毒可能会引诱很多涉世未深的青少年尝试毒品，效仿病态和畸形的人生价值观，对社会造成恶劣的影响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endParaRPr lang="zh-CN" altLang="en-US" sz="24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17478" name="Text Box 70"/>
          <p:cNvSpPr txBox="1"/>
          <p:nvPr/>
        </p:nvSpPr>
        <p:spPr>
          <a:xfrm>
            <a:off x="1828800" y="4572000"/>
            <a:ext cx="7315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一夜成名，忘乎所以，被众星捧月惯了，放纵自己。</a:t>
            </a:r>
            <a:r>
              <a:rPr lang="zh-CN" altLang="en-US" sz="2000" b="1" dirty="0">
                <a:latin typeface="Arial" panose="020B0604020202090204" pitchFamily="34" charset="0"/>
              </a:rPr>
              <a:t> </a:t>
            </a:r>
            <a:endParaRPr lang="zh-CN" altLang="en-US" sz="2000" b="1" dirty="0">
              <a:latin typeface="Arial" panose="020B0604020202090204" pitchFamily="34" charset="0"/>
            </a:endParaRPr>
          </a:p>
        </p:txBody>
      </p:sp>
      <p:sp>
        <p:nvSpPr>
          <p:cNvPr id="17480" name="Text Box 72"/>
          <p:cNvSpPr txBox="1"/>
          <p:nvPr/>
        </p:nvSpPr>
        <p:spPr>
          <a:xfrm>
            <a:off x="1752600" y="4953000"/>
            <a:ext cx="73914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交友不慎，没有一个能管理好他们的人、团队、公司。</a:t>
            </a:r>
            <a:endParaRPr lang="zh-CN" altLang="en-US" sz="20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17481" name="Text Box 73"/>
          <p:cNvSpPr txBox="1"/>
          <p:nvPr/>
        </p:nvSpPr>
        <p:spPr>
          <a:xfrm>
            <a:off x="1828800" y="5257800"/>
            <a:ext cx="7315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娱乐圈不良风气 ，把吸毒当作“时尚”相互攀比。</a:t>
            </a:r>
            <a:endParaRPr lang="zh-CN" altLang="en-US" sz="20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17482" name="Text Box 74"/>
          <p:cNvSpPr txBox="1"/>
          <p:nvPr/>
        </p:nvSpPr>
        <p:spPr>
          <a:xfrm>
            <a:off x="1752600" y="5638800"/>
            <a:ext cx="739140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惩处力度远远不够，付出代价不高，甚至很多涉毒名人被放后，其工作不仅没受任何影响，反而收到更多的关注，事业的发展更加得比以前好。</a:t>
            </a:r>
            <a:endParaRPr lang="zh-CN" altLang="en-US" sz="20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25" name="Text Box 60"/>
          <p:cNvSpPr txBox="1"/>
          <p:nvPr/>
        </p:nvSpPr>
        <p:spPr>
          <a:xfrm>
            <a:off x="1676400" y="1066800"/>
            <a:ext cx="762000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为了放松，激发创作灵感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但是，为自己的吸毒丑恶行为辨解，这本身就是极大的错误。与那些相比，他们的劳累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与科研人员所需的灵感相比，他们又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所以，如果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就是为自己找借口。</a:t>
            </a:r>
            <a:endParaRPr lang="zh-CN" altLang="en-US" sz="20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8" grpId="0"/>
      <p:bldP spid="17473" grpId="0"/>
      <p:bldP spid="17478" grpId="0"/>
      <p:bldP spid="17480" grpId="0"/>
      <p:bldP spid="17481" grpId="0"/>
      <p:bldP spid="17482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5639" name="Group 39"/>
          <p:cNvGraphicFramePr>
            <a:graphicFrameLocks noGrp="1"/>
          </p:cNvGraphicFramePr>
          <p:nvPr>
            <p:ph idx="1"/>
          </p:nvPr>
        </p:nvGraphicFramePr>
        <p:xfrm>
          <a:off x="152400" y="609600"/>
          <a:ext cx="8763000" cy="5111750"/>
        </p:xfrm>
        <a:graphic>
          <a:graphicData uri="http://schemas.openxmlformats.org/drawingml/2006/table">
            <a:tbl>
              <a:tblPr/>
              <a:tblGrid>
                <a:gridCol w="3124200"/>
                <a:gridCol w="5638800"/>
              </a:tblGrid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提办法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联类似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作结论（作呼告）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9" name="Text Box 29"/>
          <p:cNvSpPr txBox="1"/>
          <p:nvPr/>
        </p:nvSpPr>
        <p:spPr>
          <a:xfrm>
            <a:off x="3429000" y="749300"/>
            <a:ext cx="5502275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加大对公众人物吸毒行为的查处，严厉惩罚，经纪机构、团体、社会要封杀此类明星，净化队伍 。</a:t>
            </a:r>
            <a:endParaRPr lang="zh-CN" altLang="en-US" sz="24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25634" name="Text Box 34"/>
          <p:cNvSpPr txBox="1"/>
          <p:nvPr/>
        </p:nvSpPr>
        <p:spPr>
          <a:xfrm>
            <a:off x="3352800" y="2120900"/>
            <a:ext cx="5578475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仅在今年，就已相继曝出歌手李代沫、编剧宁财神、导演张元、演员张默、高虎等吸毒；演员黄海波、导演王全安嫖娼事件等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90204" pitchFamily="34" charset="0"/>
              </a:rPr>
              <a:t>,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这些现象对社会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极大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endParaRPr lang="zh-CN" altLang="en-US" sz="2400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25635" name="Text Box 35"/>
          <p:cNvSpPr txBox="1"/>
          <p:nvPr/>
        </p:nvSpPr>
        <p:spPr>
          <a:xfrm>
            <a:off x="3368675" y="3873500"/>
            <a:ext cx="5562600" cy="191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白岩松认为，其实从某种角度来说，今年很多演艺圈的人，都是在给反毒当形象代言人，只不过当形象代言人不仅不拿钱，而且是以自己进看守所和监狱作为代价，希望这样的人越少越好。</a:t>
            </a:r>
            <a:r>
              <a:rPr lang="zh-CN" altLang="en-US" dirty="0">
                <a:latin typeface="Arial" panose="020B0604020202090204" pitchFamily="34" charset="0"/>
              </a:rPr>
              <a:t> </a:t>
            </a:r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2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2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4" grpId="0"/>
      <p:bldP spid="256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3"/>
          <p:cNvSpPr>
            <a:spLocks noGrp="1" noRot="1"/>
          </p:cNvSpPr>
          <p:nvPr>
            <p:ph idx="1"/>
          </p:nvPr>
        </p:nvSpPr>
        <p:spPr>
          <a:xfrm>
            <a:off x="-76200" y="762000"/>
            <a:ext cx="9144000" cy="6248400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sz="2800" b="1" dirty="0"/>
              <a:t>        </a:t>
            </a:r>
            <a:r>
              <a:rPr lang="zh-CN" altLang="en-US" sz="2800" b="1" dirty="0"/>
              <a:t>从９月１日起，南昌大学全面推行“学生自主保洁新政”，尽管这项改革３月在７个院校进行过试点，但全校铺开后不到一周，就遭到学生强烈反对。原本期望新政实施后会带来的整洁环境并没有出现，反而把学校推到了舆论的风口浪尖。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        学生反对理由很多，比如：“学校没有考虑学生意愿”；“大三大四有些学生要准备考研，没有时间”；“既然交了各种费用，为何还要学生打扫卫生”；“我是来读书的，不是来扫厕所的”；“辞退原来保洁员，学校有没有给予一定补偿，学校省下的钱到哪儿”；“自主保洁应该从每个人做起，把行政楼和教学楼保洁员也撤掉，由校领导和校长自行保洁”，等。</a:t>
            </a:r>
            <a:endParaRPr lang="zh-CN" altLang="en-US" sz="2800" b="1" dirty="0"/>
          </a:p>
        </p:txBody>
      </p:sp>
      <p:sp>
        <p:nvSpPr>
          <p:cNvPr id="10243" name="Text Box 4"/>
          <p:cNvSpPr txBox="1"/>
          <p:nvPr/>
        </p:nvSpPr>
        <p:spPr>
          <a:xfrm>
            <a:off x="457200" y="0"/>
            <a:ext cx="35972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90204" pitchFamily="34" charset="0"/>
                <a:ea typeface="方正行楷简体" pitchFamily="65" charset="-122"/>
              </a:rPr>
              <a:t>实战演练一：</a:t>
            </a:r>
            <a:endParaRPr lang="zh-CN" altLang="en-US" sz="3600" b="1" dirty="0">
              <a:solidFill>
                <a:srgbClr val="FF0000"/>
              </a:solidFill>
              <a:latin typeface="Arial" panose="020B0604020202090204" pitchFamily="34" charset="0"/>
              <a:ea typeface="方正行楷简体" pitchFamily="65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1266" name="表格占位符 11265"/>
          <p:cNvGraphicFramePr/>
          <p:nvPr>
            <p:ph type="tbl" idx="1"/>
          </p:nvPr>
        </p:nvGraphicFramePr>
        <p:xfrm>
          <a:off x="0" y="0"/>
          <a:ext cx="9144000" cy="7537450"/>
        </p:xfrm>
        <a:graphic>
          <a:graphicData uri="http://schemas.openxmlformats.org/drawingml/2006/table">
            <a:tbl>
              <a:tblPr/>
              <a:tblGrid>
                <a:gridCol w="2286000"/>
                <a:gridCol w="6858000"/>
              </a:tblGrid>
              <a:tr h="10668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5pPr>
                    </a:lstStyle>
                    <a:p>
                      <a:pPr marL="342900" lvl="0" indent="-342900" eaLnBrk="1" hangingPunct="1">
                        <a:buNone/>
                      </a:pPr>
                      <a:r>
                        <a:rPr lang="zh-CN" altLang="en-US" sz="2800" b="1" dirty="0">
                          <a:latin typeface="宋体" pitchFamily="2" charset="-122"/>
                          <a:cs typeface="Times New Roman" panose="02020503050405090304" pitchFamily="18" charset="0"/>
                        </a:rPr>
                        <a:t>引材料、提观点</a:t>
                      </a:r>
                      <a:endParaRPr lang="zh-CN" altLang="en-US" sz="2800" b="1" dirty="0">
                        <a:latin typeface="Times New Roman" panose="02020503050405090304" pitchFamily="18" charset="0"/>
                        <a:ea typeface="Times New Roman" panose="0202050305040509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zh-CN" sz="2400" dirty="0">
                          <a:latin typeface="Arial" panose="020B0604020202090204" pitchFamily="34" charset="0"/>
                        </a:rPr>
                        <a:t> </a:t>
                      </a:r>
                      <a:endParaRPr lang="en-US" altLang="zh-CN" sz="2400" dirty="0">
                        <a:latin typeface="Arial" panose="020B060402020209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zh-CN" sz="2400" dirty="0">
                        <a:latin typeface="Arial" panose="020B060402020209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5pPr>
                    </a:lstStyle>
                    <a:p>
                      <a:pPr marL="342900" lvl="0" indent="-342900" eaLnBrk="1" hangingPunct="1">
                        <a:buNone/>
                      </a:pPr>
                      <a:r>
                        <a:rPr lang="zh-CN" altLang="en-US" sz="2800" b="1" dirty="0">
                          <a:latin typeface="Arial" panose="020B0604020202090204" pitchFamily="34" charset="0"/>
                        </a:rPr>
                        <a:t>吸纳权衡</a:t>
                      </a:r>
                      <a:endParaRPr lang="zh-CN" altLang="en-US" sz="2800" b="1" dirty="0">
                        <a:latin typeface="Arial" panose="020B060402020209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zh-CN" sz="2400" b="1" dirty="0">
                        <a:latin typeface="Arial" panose="020B060402020209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2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5pPr>
                    </a:lstStyle>
                    <a:p>
                      <a:pPr marL="342900" lvl="0" indent="-342900" eaLnBrk="1" hangingPunct="1">
                        <a:buNone/>
                      </a:pPr>
                      <a:r>
                        <a:rPr lang="zh-CN" altLang="en-US" sz="2800" b="1" dirty="0">
                          <a:latin typeface="宋体" pitchFamily="2" charset="-122"/>
                          <a:cs typeface="Times New Roman" panose="02020503050405090304" pitchFamily="18" charset="0"/>
                        </a:rPr>
                        <a:t>谈影响或危害</a:t>
                      </a:r>
                      <a:endParaRPr lang="zh-CN" altLang="en-US" sz="2800" b="1" dirty="0">
                        <a:latin typeface="Arial" panose="020B060402020209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zh-CN" sz="2400" b="1" dirty="0">
                        <a:latin typeface="Arial" panose="020B060402020209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zh-CN" sz="2400" b="1" dirty="0">
                        <a:latin typeface="Arial" panose="020B060402020209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zh-CN" sz="2400" b="1" dirty="0">
                        <a:latin typeface="Arial" panose="020B060402020209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zh-CN" sz="2400" b="1" dirty="0">
                        <a:latin typeface="Arial" panose="020B060402020209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6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5pPr>
                    </a:lstStyle>
                    <a:p>
                      <a:pPr marL="342900" lvl="0" indent="-342900" eaLnBrk="1" hangingPunct="1">
                        <a:buNone/>
                      </a:pPr>
                      <a:r>
                        <a:rPr lang="zh-CN" altLang="en-US" sz="2800" b="1" dirty="0">
                          <a:latin typeface="宋体" pitchFamily="2" charset="-122"/>
                          <a:cs typeface="Times New Roman" panose="02020503050405090304" pitchFamily="18" charset="0"/>
                        </a:rPr>
                        <a:t>析原因</a:t>
                      </a:r>
                      <a:endParaRPr lang="zh-CN" altLang="en-US" sz="2800" b="1" dirty="0">
                        <a:latin typeface="宋体" pitchFamily="2" charset="-122"/>
                        <a:ea typeface="Times New Roman" panose="0202050305040509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90204" pitchFamily="34" charset="0"/>
                          <a:ea typeface="宋体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zh-CN" altLang="zh-CN" sz="2400" b="1" dirty="0">
                        <a:latin typeface="Arial" panose="020B060402020209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68" name="Text Box 64"/>
          <p:cNvSpPr txBox="1"/>
          <p:nvPr/>
        </p:nvSpPr>
        <p:spPr>
          <a:xfrm>
            <a:off x="2438400" y="228600"/>
            <a:ext cx="6477000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南昌大学全面推行“学生自主保洁新政”不到一周，就遭学生强烈反对。</a:t>
            </a:r>
            <a:endParaRPr lang="zh-CN" altLang="en-US" sz="2400" b="1" dirty="0">
              <a:solidFill>
                <a:srgbClr val="FF0000"/>
              </a:solidFill>
              <a:latin typeface="Arial" panose="020B0604020202090204" pitchFamily="34" charset="0"/>
            </a:endParaRPr>
          </a:p>
          <a:p>
            <a:endParaRPr lang="en-US" altLang="zh-CN" dirty="0">
              <a:latin typeface="Arial" panose="020B0604020202090204" pitchFamily="34" charset="0"/>
            </a:endParaRPr>
          </a:p>
        </p:txBody>
      </p:sp>
      <p:sp>
        <p:nvSpPr>
          <p:cNvPr id="21574" name="Text Box 70"/>
          <p:cNvSpPr txBox="1"/>
          <p:nvPr/>
        </p:nvSpPr>
        <p:spPr>
          <a:xfrm>
            <a:off x="2362200" y="2057400"/>
            <a:ext cx="647700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000" b="1" dirty="0">
                <a:solidFill>
                  <a:srgbClr val="FF0000"/>
                </a:solidFill>
                <a:latin typeface="Arial" panose="020B0604020202090204" pitchFamily="34" charset="0"/>
              </a:rPr>
              <a:t>“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学生自主保洁”本是善意举措，既可勤工俭学，又能培养健康生活习惯，让学生通过劳动懂得艰辛、分享、协作，使人格更健全、素质修养更为完善。如果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endParaRPr lang="zh-CN" altLang="en-US" sz="20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21580" name="Text Box 76"/>
          <p:cNvSpPr txBox="1"/>
          <p:nvPr/>
        </p:nvSpPr>
        <p:spPr>
          <a:xfrm>
            <a:off x="2438400" y="3886200"/>
            <a:ext cx="6705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娇生惯养，怕苦怕脏，生活自理能力差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21581" name="Text Box 77"/>
          <p:cNvSpPr txBox="1"/>
          <p:nvPr/>
        </p:nvSpPr>
        <p:spPr>
          <a:xfrm>
            <a:off x="2438400" y="4495800"/>
            <a:ext cx="64770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家长溺爱，加上现代社会发达的物质条件，让很多中学生乃至大学生，都难得去动手干活。</a:t>
            </a:r>
            <a:endParaRPr lang="zh-CN" altLang="en-US" sz="20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21582" name="Text Box 78"/>
          <p:cNvSpPr txBox="1"/>
          <p:nvPr/>
        </p:nvSpPr>
        <p:spPr>
          <a:xfrm>
            <a:off x="2438400" y="5181600"/>
            <a:ext cx="6477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学校推行“学生自主保洁” 缺乏沟通，方法粗糙。</a:t>
            </a:r>
            <a:endParaRPr lang="zh-CN" altLang="en-US" sz="20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21583" name="Text Box 79"/>
          <p:cNvSpPr txBox="1"/>
          <p:nvPr/>
        </p:nvSpPr>
        <p:spPr>
          <a:xfrm>
            <a:off x="2438400" y="5562600"/>
            <a:ext cx="640080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Arial" panose="020B0604020202090204" pitchFamily="34" charset="0"/>
              </a:rPr>
              <a:t>教育理念偏差，一切以学习为导向，学校、家庭、社会不良导向，养成了一些不良的观念和行为导致学生对参与体力劳动产生反感。</a:t>
            </a:r>
            <a:endParaRPr lang="zh-CN" altLang="en-US" sz="20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  <p:sp>
        <p:nvSpPr>
          <p:cNvPr id="24" name="Text Box 64"/>
          <p:cNvSpPr txBox="1"/>
          <p:nvPr/>
        </p:nvSpPr>
        <p:spPr>
          <a:xfrm>
            <a:off x="2438400" y="1295400"/>
            <a:ext cx="64770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Arial" panose="020B0604020202090204" pitchFamily="34" charset="0"/>
              </a:rPr>
              <a:t>诚然，大学生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90204" pitchFamily="34" charset="0"/>
              </a:rPr>
              <a:t>但是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90204" pitchFamily="34" charset="0"/>
              </a:rPr>
              <a:t>……</a:t>
            </a:r>
            <a:endParaRPr lang="en-US" altLang="zh-CN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8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68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68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74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74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81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81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80" grpId="0"/>
      <p:bldP spid="21582" grpId="0"/>
      <p:bldP spid="2158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7695" name="Group 47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692900"/>
        </p:xfrm>
        <a:graphic>
          <a:graphicData uri="http://schemas.openxmlformats.org/drawingml/2006/table">
            <a:tbl>
              <a:tblPr/>
              <a:tblGrid>
                <a:gridCol w="2895600"/>
                <a:gridCol w="6248400"/>
              </a:tblGrid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提办法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09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联类似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8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anose="02020503050405090304" pitchFamily="18" charset="0"/>
                        </a:rPr>
                        <a:t>作结论（作呼告）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anose="0202050305040509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3" name="Text Box 35"/>
          <p:cNvSpPr txBox="1"/>
          <p:nvPr/>
        </p:nvSpPr>
        <p:spPr>
          <a:xfrm>
            <a:off x="3200400" y="123825"/>
            <a:ext cx="55626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校方与学生沟通、交流、互动，调动双方的智慧与积极性；在要求学生接受新政策之前，校领导和老师可先做表率；教育理念改变，“从娃娃抓起”</a:t>
            </a:r>
            <a:r>
              <a:rPr lang="zh-CN" altLang="en-US" sz="2400" dirty="0">
                <a:solidFill>
                  <a:srgbClr val="FF0000"/>
                </a:solidFill>
                <a:latin typeface="Arial" panose="020B0604020202090204" pitchFamily="34" charset="0"/>
              </a:rPr>
              <a:t> 。</a:t>
            </a:r>
            <a:endParaRPr lang="zh-CN" altLang="en-US" sz="2400" dirty="0">
              <a:latin typeface="Arial" panose="020B0604020202090204" pitchFamily="34" charset="0"/>
            </a:endParaRPr>
          </a:p>
        </p:txBody>
      </p:sp>
      <p:sp>
        <p:nvSpPr>
          <p:cNvPr id="27688" name="Text Box 40"/>
          <p:cNvSpPr txBox="1"/>
          <p:nvPr/>
        </p:nvSpPr>
        <p:spPr>
          <a:xfrm>
            <a:off x="3200400" y="1828800"/>
            <a:ext cx="5562600" cy="2282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很多进入大学的新生由于父母保护过度，甚至不会自己洗衣服。辽宁一位新生，因为不愿洗袜子，竟然随身带了上百双袜子，打算穿脏了就直接扔掉。重庆交通大学一学生把脏衣服邮寄回家让妈妈洗，邮寄费已超过千元。</a:t>
            </a:r>
            <a:r>
              <a:rPr lang="zh-CN" altLang="en-US" sz="2400" dirty="0">
                <a:latin typeface="Arial" panose="020B0604020202090204" pitchFamily="34" charset="0"/>
              </a:rPr>
              <a:t> </a:t>
            </a:r>
            <a:endParaRPr lang="zh-CN" altLang="en-US" sz="2400" dirty="0">
              <a:latin typeface="Arial" panose="020B0604020202090204" pitchFamily="34" charset="0"/>
            </a:endParaRPr>
          </a:p>
        </p:txBody>
      </p:sp>
      <p:sp>
        <p:nvSpPr>
          <p:cNvPr id="27689" name="Text Box 41"/>
          <p:cNvSpPr txBox="1"/>
          <p:nvPr/>
        </p:nvSpPr>
        <p:spPr>
          <a:xfrm>
            <a:off x="3276600" y="4210050"/>
            <a:ext cx="5562600" cy="2282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期待校方与学生能积极解决此事，更希望这项改革能被推而广之。</a:t>
            </a:r>
            <a:endParaRPr lang="zh-CN" altLang="en-US" sz="2400" b="1" dirty="0">
              <a:solidFill>
                <a:srgbClr val="FF0000"/>
              </a:solidFill>
              <a:latin typeface="Arial" panose="020B0604020202090204" pitchFamily="34" charset="0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90204" pitchFamily="34" charset="0"/>
              </a:rPr>
              <a:t>习近平在北师大看望一线教师时说，“教师职责第一位的就应该是‘传道’。”而“传道”就是传播道理，特别是做人做事的道理。</a:t>
            </a:r>
            <a:endParaRPr lang="zh-CN" altLang="en-US" sz="2400" b="1" dirty="0">
              <a:solidFill>
                <a:srgbClr val="FF0000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83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83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88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88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89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89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>
                                            <p:txEl>
                                              <p:charRg st="30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89">
                                            <p:txEl>
                                              <p:charRg st="30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89">
                                            <p:txEl>
                                              <p:charRg st="30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86800" cy="6248400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迷你简行楷" pitchFamily="65" charset="-122"/>
                <a:ea typeface="迷你简行楷" pitchFamily="65" charset="-122"/>
                <a:cs typeface="+mj-cs"/>
              </a:rPr>
              <a:t>注意区别</a:t>
            </a:r>
            <a:r>
              <a:rPr kumimoji="0" lang="zh-CN" altLang="en-US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迷你简行楷" pitchFamily="65" charset="-122"/>
                <a:ea typeface="迷你简行楷" pitchFamily="65" charset="-122"/>
                <a:cs typeface="+mj-cs"/>
              </a:rPr>
              <a:t>时评性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迷你简行楷" pitchFamily="65" charset="-122"/>
                <a:ea typeface="迷你简行楷" pitchFamily="65" charset="-122"/>
                <a:cs typeface="+mj-cs"/>
              </a:rPr>
              <a:t>材料作文与</a:t>
            </a:r>
            <a:r>
              <a:rPr kumimoji="0" lang="zh-CN" altLang="en-US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迷你简行楷" pitchFamily="65" charset="-122"/>
                <a:ea typeface="迷你简行楷" pitchFamily="65" charset="-122"/>
                <a:cs typeface="+mj-cs"/>
              </a:rPr>
              <a:t>一般材料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迷你简行楷" pitchFamily="65" charset="-122"/>
                <a:ea typeface="迷你简行楷" pitchFamily="65" charset="-122"/>
                <a:cs typeface="+mj-cs"/>
              </a:rPr>
              <a:t>作文写作要求表述：</a:t>
            </a:r>
            <a:b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</a:t>
            </a: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）结合材料内容及含意，选好角度，确定立意；明确文体，自拟标题；不要套作，不得抄袭。                                                           </a:t>
            </a:r>
            <a:b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</a:t>
            </a: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）</a:t>
            </a:r>
            <a:r>
              <a:rPr kumimoji="0" lang="zh-CN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对于</a:t>
            </a:r>
            <a:r>
              <a:rPr kumimoji="0" lang="zh-CN" altLang="zh-CN" sz="3000" b="1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以上的事件</a:t>
            </a:r>
            <a:r>
              <a:rPr kumimoji="0" lang="zh-CN" altLang="en-US" sz="3000" b="1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，</a:t>
            </a:r>
            <a:r>
              <a:rPr kumimoji="0" lang="zh-CN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你是怎么看的？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迷你简行楷" pitchFamily="65" charset="-122"/>
                <a:ea typeface="迷你简行楷" pitchFamily="65" charset="-122"/>
                <a:cs typeface="+mj-cs"/>
              </a:rPr>
              <a:t> </a:t>
            </a:r>
            <a:b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迷你简行楷" pitchFamily="65" charset="-122"/>
                <a:ea typeface="迷你简行楷" pitchFamily="65" charset="-122"/>
                <a:cs typeface="+mj-cs"/>
              </a:rPr>
            </a:b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迷你简行楷" pitchFamily="65" charset="-122"/>
                <a:ea typeface="迷你简行楷" pitchFamily="65" charset="-122"/>
                <a:cs typeface="+mj-cs"/>
              </a:rPr>
              <a:t>    </a:t>
            </a:r>
            <a:r>
              <a:rPr kumimoji="0" lang="zh-CN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请写文章表明你的态度，阐述你的看法。</a:t>
            </a:r>
            <a:br>
              <a:rPr kumimoji="0" lang="zh-CN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</a:t>
            </a:r>
            <a:b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3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迷你简行楷" pitchFamily="65" charset="-122"/>
              <a:ea typeface="迷你简行楷" pitchFamily="65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</p:sp>
      <p:sp>
        <p:nvSpPr>
          <p:cNvPr id="20481" name="文本框 99"/>
          <p:cNvSpPr txBox="1"/>
          <p:nvPr>
            <p:custDataLst>
              <p:tags r:id="rId1"/>
            </p:custDataLst>
          </p:nvPr>
        </p:nvSpPr>
        <p:spPr>
          <a:xfrm>
            <a:off x="0" y="404495"/>
            <a:ext cx="9144000" cy="5939155"/>
          </a:xfrm>
          <a:prstGeom prst="rect">
            <a:avLst/>
          </a:prstGeom>
          <a:noFill/>
          <a:ln w="28575" cap="flat" cmpd="dbl">
            <a:solidFill>
              <a:srgbClr val="0707C5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indent="304800" algn="l">
              <a:lnSpc>
                <a:spcPct val="190000"/>
              </a:lnSpc>
            </a:pPr>
            <a:r>
              <a:rPr altLang="zh-CN" sz="2000" b="1">
                <a:solidFill>
                  <a:schemeClr val="tx1"/>
                </a:solidFill>
                <a:latin typeface="微软雅黑"/>
                <a:ea typeface="微软雅黑"/>
                <a:cs typeface="微软雅黑" charset="-122"/>
              </a:rPr>
              <a:t>阅读下面文字，根据要求写一篇不少于800字的文章。</a:t>
            </a:r>
            <a:endParaRPr altLang="zh-CN" sz="2000" b="1">
              <a:solidFill>
                <a:schemeClr val="tx1"/>
              </a:solidFill>
              <a:latin typeface="微软雅黑"/>
              <a:ea typeface="微软雅黑"/>
              <a:cs typeface="微软雅黑" charset="-122"/>
            </a:endParaRPr>
          </a:p>
          <a:p>
            <a:pPr indent="304800">
              <a:lnSpc>
                <a:spcPct val="190000"/>
              </a:lnSpc>
            </a:pPr>
            <a:r>
              <a:rPr lang="en-US" sz="2000" b="1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</a:t>
            </a:r>
            <a:r>
              <a:rPr altLang="zh-CN" sz="2000" b="1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陈小姐带着在BB车中熟睡的1岁大的孩子乘公交车，司机让陈小姐将BB车折叠放好，否则就多交1元的行李费。陈小姐表示，如果把车折叠起来会把孩子弄醒，而车上没有空座位，把小孩抱在手中乘车又很危险。她认为司机的要求非常不合理，坚决不交这1元钱，而司机则拒不开车。为了这1元钱，陈小姐与司机“对峙”数小时，其间陈小姐多次报警，警察两度出警，车上数十人被迫转车。最后，在警察苦口婆心的劝导下，陈小姐搭乘警车回家。</a:t>
            </a:r>
            <a:endParaRPr altLang="zh-CN" sz="2000" b="1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304800">
              <a:lnSpc>
                <a:spcPct val="190000"/>
              </a:lnSpc>
            </a:pPr>
            <a:r>
              <a:rPr lang="en-US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 </a:t>
            </a:r>
            <a:r>
              <a:rPr altLang="zh-CN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此事引起了社会各方的反响，议论不一。</a:t>
            </a:r>
            <a:endParaRPr altLang="zh-CN" sz="2000" b="1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>
              <a:lnSpc>
                <a:spcPct val="190000"/>
              </a:lnSpc>
            </a:pPr>
            <a:r>
              <a:rPr lang="en-US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</a:t>
            </a:r>
            <a:r>
              <a:rPr altLang="zh-CN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要求：选择一个角度构思作文，自主确定立意，确定文体，确定标题;不脱离材料内容及含意的范围作文，不要套作，不得抄袭。</a:t>
            </a:r>
            <a:endParaRPr altLang="zh-CN" sz="2000" b="1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</p:sp>
      <p:sp>
        <p:nvSpPr>
          <p:cNvPr id="7170" name="文本框 3"/>
          <p:cNvSpPr txBox="1"/>
          <p:nvPr>
            <p:custDataLst>
              <p:tags r:id="rId1"/>
            </p:custDataLst>
          </p:nvPr>
        </p:nvSpPr>
        <p:spPr>
          <a:xfrm>
            <a:off x="3428683" y="11113"/>
            <a:ext cx="1605280" cy="521970"/>
          </a:xfrm>
          <a:prstGeom prst="rect">
            <a:avLst/>
          </a:prstGeom>
          <a:gradFill rotWithShape="1">
            <a:gsLst>
              <a:gs pos="0">
                <a:srgbClr val="9EE256"/>
              </a:gs>
              <a:gs pos="100000">
                <a:srgbClr val="52762D"/>
              </a:gs>
            </a:gsLst>
            <a:lin ang="5400000"/>
          </a:gradFill>
          <a:ln w="9525">
            <a:noFill/>
          </a:ln>
        </p:spPr>
        <p:txBody>
          <a:bodyPr wrap="none" anchor="t" anchorCtr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/>
                <a:ea typeface="微软雅黑"/>
                <a:cs typeface="微软雅黑" charset="-122"/>
              </a:rPr>
              <a:t>立意说明</a:t>
            </a:r>
            <a:endParaRPr lang="zh-CN" altLang="en-US" sz="2800" b="1">
              <a:solidFill>
                <a:srgbClr val="FF0000"/>
              </a:solidFill>
              <a:latin typeface="微软雅黑"/>
              <a:ea typeface="微软雅黑"/>
              <a:cs typeface="微软雅黑" charset="-122"/>
            </a:endParaRPr>
          </a:p>
        </p:txBody>
      </p:sp>
      <p:sp>
        <p:nvSpPr>
          <p:cNvPr id="20481" name="文本框 99"/>
          <p:cNvSpPr txBox="1"/>
          <p:nvPr>
            <p:custDataLst>
              <p:tags r:id="rId2"/>
            </p:custDataLst>
          </p:nvPr>
        </p:nvSpPr>
        <p:spPr>
          <a:xfrm>
            <a:off x="0" y="533400"/>
            <a:ext cx="9143365" cy="6492875"/>
          </a:xfrm>
          <a:prstGeom prst="rect">
            <a:avLst/>
          </a:prstGeom>
          <a:noFill/>
          <a:ln w="28575" cap="flat" cmpd="dbl">
            <a:solidFill>
              <a:srgbClr val="0707C5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indent="304800">
              <a:lnSpc>
                <a:spcPct val="160000"/>
              </a:lnSpc>
            </a:pPr>
            <a:r>
              <a:rPr 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 </a:t>
            </a:r>
            <a:r>
              <a:rPr altLang="zh-CN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第一，从乘客的角度。</a:t>
            </a:r>
            <a:r>
              <a:rPr altLang="zh-CN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她认为公交公司的规定不合理，她有实际困难得不到及时的帮助而使她作出“对峙”，报警等一系列让人匪夷所思的举动，她这样做对不对呢？我们应该怎么看，从肯定她的角度可以这样立意：坚持原则，维护个人的利益。从批评她的角度则可以这样立意：不能因为一己私利而罔顾他人的利益。</a:t>
            </a:r>
            <a:endParaRPr altLang="zh-CN" sz="20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>
              <a:lnSpc>
                <a:spcPct val="160000"/>
              </a:lnSpc>
            </a:pPr>
            <a:r>
              <a:rPr 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 </a:t>
            </a:r>
            <a:r>
              <a:rPr altLang="zh-CN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第二，从司机的角度</a:t>
            </a:r>
            <a:r>
              <a:rPr lang="zh-CN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。</a:t>
            </a:r>
            <a:r>
              <a:rPr altLang="zh-CN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他执行公司的规定本身没有错，但没有从实际出发灵活处理而造成这场原本可以避免的混乱，因而可以这样立意：社会效益与经济利益发生冲突时，应以社会效益为先。应该有社会责任感，人与人之间应该发扬友爱互助的精神。</a:t>
            </a:r>
            <a:endParaRPr altLang="zh-CN" sz="20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>
              <a:lnSpc>
                <a:spcPct val="160000"/>
              </a:lnSpc>
            </a:pPr>
            <a:r>
              <a:rPr 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 </a:t>
            </a:r>
            <a:r>
              <a:rPr altLang="zh-CN" sz="2000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第三，从双方的关系来立意。</a:t>
            </a:r>
            <a:r>
              <a:rPr altLang="zh-CN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如果交战双方都能本着互谅互让的态度来解决事端，这样的事或许就不会发生了。因此可以这样立意：人与人之间要有谦让的精神，要学会忍让，学会让步，学会礼让，学会体谅他人，为他人着想等等。</a:t>
            </a:r>
            <a:endParaRPr altLang="zh-CN" sz="20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>
              <a:lnSpc>
                <a:spcPct val="160000"/>
              </a:lnSpc>
            </a:pPr>
            <a:r>
              <a:rPr 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 </a:t>
            </a:r>
            <a:r>
              <a:rPr altLang="zh-CN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能选取上面的其中一个方面的立意来写都可以认为是切合题意的。</a:t>
            </a:r>
            <a:endParaRPr altLang="zh-CN" sz="20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</p:sp>
      <p:sp>
        <p:nvSpPr>
          <p:cNvPr id="20481" name="文本框 99"/>
          <p:cNvSpPr txBox="1"/>
          <p:nvPr>
            <p:custDataLst>
              <p:tags r:id="rId1"/>
            </p:custDataLst>
          </p:nvPr>
        </p:nvSpPr>
        <p:spPr>
          <a:xfrm>
            <a:off x="3175" y="457200"/>
            <a:ext cx="9140825" cy="6247130"/>
          </a:xfrm>
          <a:prstGeom prst="rect">
            <a:avLst/>
          </a:prstGeom>
          <a:noFill/>
          <a:ln w="28575" cap="flat" cmpd="dbl">
            <a:solidFill>
              <a:srgbClr val="0707C5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indent="304800" algn="ctr">
              <a:lnSpc>
                <a:spcPct val="200000"/>
              </a:lnSpc>
            </a:pPr>
            <a:r>
              <a:rPr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华文仿宋" panose="02010600040101010101" charset="-122"/>
              </a:rPr>
              <a:t>让制度为人性让步</a:t>
            </a:r>
            <a:endParaRPr sz="2000" b="1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>
              <a:lnSpc>
                <a:spcPct val="200000"/>
              </a:lnSpc>
            </a:pPr>
            <a:r>
              <a:rPr 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</a:t>
            </a:r>
            <a:r>
              <a:rPr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也许她可以弄醒孩子，只为了折好小车；也许她可以多交一元钱，避免一场争吵，换来整车人的方便；也许她可以下车，为一车人留一个失望的背影……但她坚持了，面对这种为了坚持制度而坚持制度的不合理要求，她做出了人性的呼唤。</a:t>
            </a:r>
            <a:endParaRPr sz="2000" b="1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>
              <a:lnSpc>
                <a:spcPct val="200000"/>
              </a:lnSpc>
            </a:pPr>
            <a:r>
              <a:rPr lang="en-US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</a:t>
            </a:r>
            <a:r>
              <a:rPr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如果司机的做法正确，我们是否应该在交通法上加上这么一条：乘车的婴儿所睡的小车应缴纳行李费，如果婴儿身下的小车比婴儿还要重要的话。那到底是人乘车还是行李乘车呢？我想无论哪一种合理的制度，都应该多一些这样的考虑；在每一种制度里，都应有对人性退让的空间；每一种制度，都有其不足之处需要填补。</a:t>
            </a:r>
            <a:endParaRPr sz="2000" b="1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</p:sp>
      <p:sp>
        <p:nvSpPr>
          <p:cNvPr id="20481" name="文本框 99"/>
          <p:cNvSpPr txBox="1"/>
          <p:nvPr>
            <p:custDataLst>
              <p:tags r:id="rId1"/>
            </p:custDataLst>
          </p:nvPr>
        </p:nvSpPr>
        <p:spPr>
          <a:xfrm>
            <a:off x="0" y="838200"/>
            <a:ext cx="9144000" cy="5692775"/>
          </a:xfrm>
          <a:prstGeom prst="rect">
            <a:avLst/>
          </a:prstGeom>
          <a:noFill/>
          <a:ln w="28575" cap="flat" cmpd="dbl">
            <a:solidFill>
              <a:srgbClr val="0707C5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indent="304800">
              <a:lnSpc>
                <a:spcPct val="260000"/>
              </a:lnSpc>
            </a:pPr>
            <a:r>
              <a:rPr lang="en-US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   </a:t>
            </a:r>
            <a:r>
              <a:rPr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在美国，一名州长曾经由"非法"接受了两美元而被控诉贪污。无独有偶，美国某州在路旁的椰树偶然落下椰子击伤行人，该州州长竟然也被告上法庭。某国一名老妇人因家居处需修建铁路，这位年纪老迈、身体虚弱的孤独老人向庄严的伟大祖国发出申诉，没有后台，没有金钱，这件案子竟然在最高法院判以老妇胜诉！这样的例子读起来触目惊心，似乎极其不合理，想必卫道士们必是群起而攻之，但是诸位请回想文革期间手握宪法的刘少奇主席的话："我是中华人民共和国公民，你们没有权利这么对我！"</a:t>
            </a:r>
            <a:endParaRPr sz="2000" b="1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</p:sp>
      <p:sp>
        <p:nvSpPr>
          <p:cNvPr id="20481" name="文本框 99"/>
          <p:cNvSpPr txBox="1"/>
          <p:nvPr>
            <p:custDataLst>
              <p:tags r:id="rId1"/>
            </p:custDataLst>
          </p:nvPr>
        </p:nvSpPr>
        <p:spPr>
          <a:xfrm>
            <a:off x="0" y="197485"/>
            <a:ext cx="9121140" cy="6462395"/>
          </a:xfrm>
          <a:prstGeom prst="rect">
            <a:avLst/>
          </a:prstGeom>
          <a:noFill/>
          <a:ln w="28575" cap="flat" cmpd="dbl">
            <a:solidFill>
              <a:srgbClr val="0707C5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indent="304800">
              <a:lnSpc>
                <a:spcPct val="230000"/>
              </a:lnSpc>
            </a:pPr>
            <a:r>
              <a:rPr 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</a:t>
            </a:r>
            <a:r>
              <a:rPr altLang="zh-CN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是的，每个人的权利都是平等的，权力或者利益的大小不以国家大小、民众人数来衡量。权利本身就包括对人性的肯定。苏联的小孩、妇女在只有一颗土豆充饥的时候，在冰天雪地中建筑防御工事，为了国家牺牲了自己的利益，我们是否可以说："这是余粮收集制的要求，人性不予考虑。"当大清洗行动为了国家安全而将无数冤魂送上天堂时，我们是否可以说："为了国家，人死得其所，无人需要流泪！"当制度贴上国家、集体的标签，是否就可以到处驱使人性呢？不！制度与人性相悖，那只是说明制度应该予以改进。</a:t>
            </a:r>
            <a:endParaRPr altLang="zh-CN" sz="20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indent="304800">
              <a:lnSpc>
                <a:spcPct val="230000"/>
              </a:lnSpc>
            </a:pPr>
            <a:r>
              <a:rPr 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</a:t>
            </a:r>
            <a:r>
              <a:rPr altLang="zh-CN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也许文中少妇的做法偏激，但是每一种变革本身都是首先饱受争议，最终到达和谐的。她只是在敲响警钟，让这种意识在人们心中扎根：让制度为人性让步。</a:t>
            </a:r>
            <a:endParaRPr altLang="zh-CN" sz="20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</p:sp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0" y="685800"/>
            <a:ext cx="9133205" cy="50012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210000"/>
              </a:lnSpc>
            </a:pPr>
            <a:r>
              <a:rPr 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时评类作文说理方法万能模板举例</a:t>
            </a:r>
            <a:r>
              <a:rPr lang="en-US" altLang="zh-CN" sz="24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        </a:t>
            </a:r>
            <a:r>
              <a:rPr lang="zh-CN" sz="24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说理方法（即是“论证角度和方法”）：原因分析法、假设分析法、背景分析（联系现实）法、辩证分析法、比较（对比）分析法、让步分析法、批驳分析法（注意思考感受在例文中如何体现和表达，例文中划线的词语和句子可以作为模板）
</a:t>
            </a:r>
            <a:endParaRPr lang="zh-CN" altLang="en-US" sz="24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</p:sp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0" y="-152400"/>
            <a:ext cx="9143365" cy="7807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90000"/>
              </a:lnSpc>
            </a:pPr>
            <a:r>
              <a:rPr 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（一）原因分析法模板（议）：</a:t>
            </a:r>
            <a:r>
              <a:rPr lang="zh-CN" sz="24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1、从最浅层的方面看……从深层来看（……行为背后，更体现了）……从本源（本质）上看……2、……为何有争议，大概就是两点使然。3、出现这种情况的原因不外乎两个。一是……二是……</a:t>
            </a:r>
            <a:r>
              <a:rPr 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（二）让步分析法模板（点）：</a:t>
            </a:r>
            <a:r>
              <a:rPr lang="zh-CN" sz="24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1、诚然，……但是……2、或许，……但是……3、的确，……但是……4、固然……但是……5、不可否认，……然而……</a:t>
            </a:r>
            <a:r>
              <a:rPr 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（三）假设分析法模板（点）：</a:t>
            </a:r>
            <a:r>
              <a:rPr lang="zh-CN" sz="24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1、假如……2、如果……致使……反而会沦为世人的笑柄。</a:t>
            </a:r>
            <a:r>
              <a:rPr 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（四）比较（对比）分析法模板（</a:t>
            </a:r>
            <a:r>
              <a:rPr 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议）：</a:t>
            </a:r>
            <a:r>
              <a:rPr lang="zh-CN" sz="24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1、与……话题略有不同的是……2、……相反……3、从短期效果看……从长远利益看……
</a:t>
            </a:r>
            <a:endParaRPr lang="zh-CN" altLang="en-US" sz="24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</p:sp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9149080" cy="72936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（五）辩证分析法模板（议）：</a:t>
            </a:r>
            <a:r>
              <a:rPr lang="zh-CN" sz="24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、唯物辩证法认为，想问题办事情不可片面，要一分为二全面分析，尺有所短寸有所长，金无足赤人无完人，梅须逊雪三分白，雪却输梅一段香……2、唯物辩证法认为，世界是普遍联系的，不能用孤立的观点看问题……3、唯物辩证法认为，事物是发展变化的，不能用静止的眼光看待新事物……4、道德的底线就是法律条文，法律的要义就是提升道德的境界。</a:t>
            </a:r>
            <a:r>
              <a:rPr 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（六）背景分析（联系现实）法（联）：</a:t>
            </a:r>
            <a:r>
              <a:rPr lang="zh-CN" sz="24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、无独有偶，……2、网上热议的话题……3、这本不是一件大事，却引发了舆论关注，可见，这件小事也击中了人们心中的痛点。……4、姑且先将这个问题搁置不议，前段时间社会热议的（这些年一直争论不休的）……</a:t>
            </a:r>
            <a:r>
              <a:rPr 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（七）批驳分析法（确立假想敌）模板（点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/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联</a:t>
            </a:r>
            <a:r>
              <a:rPr 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）：</a:t>
            </a:r>
            <a:r>
              <a:rPr lang="zh-CN" sz="24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1、或许有人会认为……2、有网友称……3、有人会说……
</a:t>
            </a:r>
            <a:endParaRPr lang="zh-CN" altLang="en-US" sz="24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内容占位符 2"/>
          <p:cNvSpPr>
            <a:spLocks noGrp="1"/>
          </p:cNvSpPr>
          <p:nvPr>
            <p:ph idx="1"/>
          </p:nvPr>
        </p:nvSpPr>
        <p:spPr>
          <a:xfrm>
            <a:off x="228441" y="257493"/>
            <a:ext cx="8944928" cy="4840129"/>
          </a:xfrm>
        </p:spPr>
        <p:txBody>
          <a:bodyPr vert="horz" wrap="square" lIns="68580" tIns="34290" rIns="68580" bIns="34290" anchor="t"/>
          <a:p>
            <a:pPr>
              <a:buNone/>
            </a:pP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【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解读特点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】    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l">
              <a:buNone/>
            </a:pP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“时评类”作文是一种新材料作文，这种作文选用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社会关注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的热点话题作为题目材料，要求考生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贴紧材料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有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理性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、有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思想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地表达自己的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独到的认识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看法。 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altLang="en-US" sz="3200" dirty="0">
                <a:uFillTx/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 </a:t>
            </a:r>
            <a:endParaRPr lang="zh-CN" altLang="en-US" sz="3200" b="1" dirty="0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099" name="内容占位符 2"/>
          <p:cNvSpPr>
            <a:spLocks noGrp="1"/>
          </p:cNvSpPr>
          <p:nvPr/>
        </p:nvSpPr>
        <p:spPr>
          <a:xfrm>
            <a:off x="301625" y="2593975"/>
            <a:ext cx="8540750" cy="4800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endParaRPr lang="en-US" altLang="zh-CN" sz="3600" b="1" dirty="0"/>
          </a:p>
          <a:p>
            <a:pPr eaLnBrk="1" hangingPunct="1"/>
            <a:r>
              <a:rPr lang="zh-CN" altLang="en-US" sz="3600" b="1" dirty="0"/>
              <a:t>写作上要求：</a:t>
            </a:r>
            <a:endParaRPr lang="en-US" altLang="zh-CN" sz="3600" b="1" dirty="0"/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（</a:t>
            </a:r>
            <a:r>
              <a:rPr lang="en-US" altLang="zh-CN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1</a:t>
            </a:r>
            <a:r>
              <a:rPr lang="zh-CN" altLang="en-US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）就事论事：就材料提供的事件、现象或   </a:t>
            </a:r>
            <a:endParaRPr lang="en-US" altLang="zh-CN" b="1" dirty="0">
              <a:solidFill>
                <a:srgbClr val="FF0000"/>
              </a:solidFill>
              <a:latin typeface="迷你简行楷" pitchFamily="65" charset="-122"/>
              <a:ea typeface="迷你简行楷" pitchFamily="65" charset="-122"/>
            </a:endParaRPr>
          </a:p>
          <a:p>
            <a:pPr eaLnBrk="1" hangingPunct="1">
              <a:buNone/>
            </a:pPr>
            <a:r>
              <a:rPr lang="en-US" altLang="zh-CN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  </a:t>
            </a:r>
            <a:r>
              <a:rPr lang="zh-CN" altLang="en-US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问题展开分析说理</a:t>
            </a:r>
            <a:r>
              <a:rPr lang="zh-CN" altLang="en-US" b="1" dirty="0">
                <a:solidFill>
                  <a:srgbClr val="002060"/>
                </a:solidFill>
                <a:latin typeface="迷你简行楷" pitchFamily="65" charset="-122"/>
                <a:ea typeface="迷你简行楷" pitchFamily="65" charset="-122"/>
              </a:rPr>
              <a:t>。（不脱离材料内容）</a:t>
            </a:r>
            <a:endParaRPr lang="en-US" altLang="zh-CN" b="1" dirty="0">
              <a:solidFill>
                <a:srgbClr val="002060"/>
              </a:solidFill>
              <a:latin typeface="迷你简行楷" pitchFamily="65" charset="-122"/>
              <a:ea typeface="迷你简行楷" pitchFamily="65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（</a:t>
            </a:r>
            <a:r>
              <a:rPr lang="en-US" altLang="zh-CN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2</a:t>
            </a:r>
            <a:r>
              <a:rPr lang="zh-CN" altLang="en-US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）因事说理：深入挖掘事件背后的原因，</a:t>
            </a:r>
            <a:endParaRPr lang="en-US" altLang="zh-CN" b="1" dirty="0">
              <a:solidFill>
                <a:srgbClr val="FF0000"/>
              </a:solidFill>
              <a:latin typeface="迷你简行楷" pitchFamily="65" charset="-122"/>
              <a:ea typeface="迷你简行楷" pitchFamily="65" charset="-122"/>
            </a:endParaRPr>
          </a:p>
          <a:p>
            <a:pPr eaLnBrk="1" hangingPunct="1">
              <a:buNone/>
            </a:pPr>
            <a:r>
              <a:rPr lang="en-US" altLang="zh-CN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  </a:t>
            </a:r>
            <a:r>
              <a:rPr lang="zh-CN" altLang="en-US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揭示事件的本质与意义</a:t>
            </a:r>
            <a:r>
              <a:rPr lang="zh-CN" altLang="en-US" b="1" dirty="0">
                <a:solidFill>
                  <a:srgbClr val="002060"/>
                </a:solidFill>
                <a:latin typeface="迷你简行楷" pitchFamily="65" charset="-122"/>
                <a:ea typeface="迷你简行楷" pitchFamily="65" charset="-122"/>
              </a:rPr>
              <a:t>。（写出深刻性）</a:t>
            </a:r>
            <a:endParaRPr lang="zh-CN" altLang="en-US" b="1" dirty="0">
              <a:solidFill>
                <a:srgbClr val="002060"/>
              </a:solidFill>
              <a:latin typeface="迷你简行楷" pitchFamily="65" charset="-122"/>
              <a:ea typeface="迷你简行楷" pitchFamily="65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810" y="-304800"/>
            <a:ext cx="9140190" cy="71996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10000"/>
              </a:lnSpc>
            </a:pP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时评写作，</a:t>
            </a:r>
            <a:r>
              <a:rPr lang="zh-CN" altLang="en-US" sz="28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最重要的环节就是就事论事，就是对时事本身进行直接的评论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。</a:t>
            </a:r>
            <a:endParaRPr lang="zh-CN" altLang="en-US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>
              <a:lnSpc>
                <a:spcPct val="21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       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一般有四种类别，</a:t>
            </a:r>
            <a:r>
              <a:rPr lang="zh-CN" altLang="en-US" sz="28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一是赞扬式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，即对新闻中的人物、事件、工作方法等表示肯定，然后阐释肯定的理由。</a:t>
            </a:r>
            <a:r>
              <a:rPr lang="zh-CN" altLang="en-US" sz="28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二是批评式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，即对新闻中的人物、事件、工作方法等进行否定，然后从法律、道德等方面找出反对的依据。</a:t>
            </a:r>
            <a:r>
              <a:rPr lang="zh-CN" altLang="en-US" sz="28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三是辩证式 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，即对新闻中的人物、事件、现象 ，指出其有利的一面，也分析其隐藏的弊端，辩证看待。</a:t>
            </a:r>
            <a:r>
              <a:rPr lang="zh-CN" altLang="en-US" sz="28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四是建议式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，即提出自己对新闻事件中某个问题的建设性意见。</a:t>
            </a:r>
            <a:endParaRPr lang="zh-CN" altLang="en-US" sz="24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内容占位符 2"/>
          <p:cNvSpPr>
            <a:spLocks noGrp="1"/>
          </p:cNvSpPr>
          <p:nvPr>
            <p:ph idx="1"/>
          </p:nvPr>
        </p:nvSpPr>
        <p:spPr>
          <a:xfrm>
            <a:off x="175260" y="143510"/>
            <a:ext cx="8750300" cy="5622925"/>
          </a:xfrm>
        </p:spPr>
        <p:txBody>
          <a:bodyPr vert="horz" wrap="square" lIns="68580" tIns="34290" rIns="68580" bIns="34290" anchor="t"/>
          <a:p>
            <a:pPr>
              <a:buNone/>
            </a:pPr>
            <a:r>
              <a:rPr lang="zh-CN" altLang="zh-CN" sz="1500" b="1" dirty="0"/>
              <a:t>                                                     </a:t>
            </a:r>
            <a:r>
              <a:rPr lang="zh-CN" altLang="zh-CN" sz="2800" b="1" dirty="0"/>
              <a:t>   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【</a:t>
            </a: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时评作文之题目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】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提问法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：把人们关心的问题提出来，为读者设置悬念。如《安排就业能不能“优先下一代”？》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数字法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：用数字突显出问题的严重性或复杂性，使读者一目了然。如《二十六个百姓摊一个“仆人”》 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判断法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：用一个表判断的短语点明中心论点，如《恶搞是对批评的滥用》 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反问法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：用反诘的语气将批驳的事实或要评论的问题提出来，具有震撼人心的效果。如《格言能 “震撼”贪官？》 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buNone/>
            </a:pP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引用法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：直接引用要批驳的观点，并给予否定，这样态度鲜明。如《不可盲目“先就业后择业”》 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4075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5900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 时评类一般写作思路</a:t>
            </a:r>
            <a:endParaRPr lang="zh-CN" altLang="en-US" b="1" dirty="0">
              <a:solidFill>
                <a:srgbClr val="FF0000"/>
              </a:solidFill>
              <a:latin typeface="迷你简行楷" pitchFamily="65" charset="-122"/>
              <a:ea typeface="迷你简行楷" pitchFamily="65" charset="-122"/>
            </a:endParaRPr>
          </a:p>
        </p:txBody>
      </p:sp>
      <p:sp>
        <p:nvSpPr>
          <p:cNvPr id="5125" name="AutoShape 5" descr="xin_3909082702184531426120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44830" y="1524000"/>
            <a:ext cx="738886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400050" algn="l"/>
            <a:r>
              <a:rPr lang="zh-CN" sz="3600" b="0">
                <a:solidFill>
                  <a:srgbClr val="0000FF"/>
                </a:solidFill>
                <a:cs typeface="宋体" charset="0"/>
              </a:rPr>
              <a:t>①热点事件是什么？事件的主要对象是谁？</a:t>
            </a:r>
            <a:r>
              <a:rPr lang="en-US" altLang="zh-CN" sz="3600" b="0">
                <a:solidFill>
                  <a:srgbClr val="0000FF"/>
                </a:solidFill>
                <a:cs typeface="宋体" charset="0"/>
              </a:rPr>
              <a:t>   </a:t>
            </a:r>
            <a:r>
              <a:rPr lang="zh-CN" sz="3600" b="0">
                <a:solidFill>
                  <a:srgbClr val="0000FF"/>
                </a:solidFill>
                <a:cs typeface="宋体" charset="0"/>
              </a:rPr>
              <a:t>②为什么会出现这样的现象？</a:t>
            </a:r>
            <a:r>
              <a:rPr lang="en-US" altLang="zh-CN" sz="3600" b="0">
                <a:solidFill>
                  <a:srgbClr val="0000FF"/>
                </a:solidFill>
                <a:cs typeface="宋体" charset="0"/>
              </a:rPr>
              <a:t>   </a:t>
            </a:r>
            <a:r>
              <a:rPr lang="zh-CN" sz="3600" b="0">
                <a:solidFill>
                  <a:srgbClr val="0000FF"/>
                </a:solidFill>
                <a:cs typeface="宋体" charset="0"/>
              </a:rPr>
              <a:t>③这样的现象会产生什么影响？</a:t>
            </a:r>
            <a:r>
              <a:rPr lang="en-US" altLang="zh-CN" sz="3600" b="0">
                <a:solidFill>
                  <a:srgbClr val="0000FF"/>
                </a:solidFill>
                <a:cs typeface="宋体" charset="0"/>
              </a:rPr>
              <a:t>   </a:t>
            </a:r>
            <a:r>
              <a:rPr lang="zh-CN" sz="3600" b="0">
                <a:solidFill>
                  <a:srgbClr val="0000FF"/>
                </a:solidFill>
                <a:cs typeface="宋体" charset="0"/>
              </a:rPr>
              <a:t>④如何解决问题？</a:t>
            </a:r>
            <a:endParaRPr lang="zh-CN" altLang="en-US" sz="3600" b="0">
              <a:solidFill>
                <a:srgbClr val="0000FF"/>
              </a:solidFill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4075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5900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 时评类写作</a:t>
            </a:r>
            <a:r>
              <a:rPr lang="zh-CN" altLang="en-US" sz="5900" b="1" dirty="0">
                <a:solidFill>
                  <a:srgbClr val="FF0000"/>
                </a:solidFill>
                <a:latin typeface="迷你简行楷" pitchFamily="65" charset="-122"/>
                <a:ea typeface="迷你简行楷" pitchFamily="65" charset="-122"/>
              </a:rPr>
              <a:t>结构</a:t>
            </a:r>
            <a:endParaRPr lang="zh-CN" altLang="en-US" sz="5900" b="1" dirty="0">
              <a:solidFill>
                <a:srgbClr val="FF0000"/>
              </a:solidFill>
              <a:latin typeface="迷你简行楷" pitchFamily="65" charset="-122"/>
              <a:ea typeface="迷你简行楷" pitchFamily="65" charset="-122"/>
            </a:endParaRPr>
          </a:p>
        </p:txBody>
      </p:sp>
      <p:sp>
        <p:nvSpPr>
          <p:cNvPr id="5125" name="AutoShape 5" descr="xin_3909082702184531426120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 dirty="0">
              <a:latin typeface="Arial" panose="020B0604020202090204" pitchFamily="34" charset="0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979805" y="1985010"/>
          <a:ext cx="7379335" cy="3078480"/>
        </p:xfrm>
        <a:graphic>
          <a:graphicData uri="http://schemas.openxmlformats.org/drawingml/2006/table">
            <a:tbl>
              <a:tblPr/>
              <a:tblGrid>
                <a:gridCol w="1537335"/>
                <a:gridCol w="5842000"/>
              </a:tblGrid>
              <a:tr h="513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引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引材料，简单复述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提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提观点，有“我”见。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点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解析内容，作为过渡。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议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分析议论，剖析利弊。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联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由材料推开去，联系社会现实，挖掘背后根源。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结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宋体" charset="0"/>
                          <a:cs typeface="宋体" charset="0"/>
                        </a:rPr>
                        <a:t>回扣事件，解决问题，作出呼告。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229360"/>
            <a:ext cx="9018905" cy="4831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引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材料的转述应作一些技术加工，凡材料中与论点关系不大或毫不相干的内容都要淡化或删去，而材料中与论点密切相关或明确表达观点的内容则要强调和突出，达到</a:t>
            </a:r>
            <a:r>
              <a:rPr sz="28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“论点源自材料，材料生发论点”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的要求。</a:t>
            </a:r>
            <a:endParaRPr lang="zh-CN" altLang="en-US" sz="2800" b="1" dirty="0" smtClean="0">
              <a:solidFill>
                <a:schemeClr val="accent6"/>
              </a:solidFill>
            </a:endParaRPr>
          </a:p>
          <a:p>
            <a:endParaRPr lang="zh-CN" altLang="en-US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提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 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从引述的材料中</a:t>
            </a:r>
            <a:r>
              <a:rPr sz="28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提炼出“感想”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，</a:t>
            </a:r>
            <a:r>
              <a:rPr sz="28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即中心论点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。具体来说，在引述材料后，紧接着用一个句子点明中心论点。这一步十分重要，关系到文章的成败。</a:t>
            </a:r>
            <a:r>
              <a:rPr 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一定要结合事件本身，不需要太过发散，体现出自己选择的某个角度，支持</a:t>
            </a:r>
            <a:r>
              <a:rPr lang="en-US" alt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-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意义结构</a:t>
            </a:r>
            <a:r>
              <a:rPr lang="en-US" alt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/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反对</a:t>
            </a:r>
            <a:r>
              <a:rPr lang="en-US" alt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-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问题结构</a:t>
            </a:r>
            <a:r>
              <a:rPr lang="en-US" alt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/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辩证情感色彩即可。（不同的角度对同一件事会有不同的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看法）</a:t>
            </a:r>
            <a:endParaRPr lang="zh-CN" altLang="en-US" sz="2800" b="1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63F7A71-8120-45D4-BEE1-CB08D4BCF023}" type="slidenum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229360"/>
            <a:ext cx="9018905" cy="446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</a:t>
            </a:r>
            <a:r>
              <a:rPr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解析内容，作为过渡观点</a:t>
            </a:r>
            <a:r>
              <a:rPr 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。评判材料中出现的种种行为举止对</a:t>
            </a:r>
            <a:r>
              <a:rPr lang="en-US" alt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/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错，影响好坏，值得批判</a:t>
            </a:r>
            <a:r>
              <a:rPr lang="en-US" alt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/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提倡</a:t>
            </a:r>
            <a:r>
              <a:rPr lang="en-US" altLang="zh-CN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/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辩证，谈影响，谈危害（吸纳权衡，一个事件中是否存在有腥味是对的，而有的行为</a:t>
            </a:r>
            <a:r>
              <a:rPr lang="zh-CN" altLang="en-US" sz="28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是错的）</a:t>
            </a:r>
            <a:endParaRPr lang="zh-CN" altLang="en-US" sz="2800" b="1" dirty="0" smtClean="0">
              <a:solidFill>
                <a:srgbClr val="FF0000"/>
              </a:solidFill>
            </a:endParaRPr>
          </a:p>
          <a:p>
            <a:endParaRPr lang="zh-CN" altLang="en-US" sz="2800" b="1" dirty="0" smtClean="0">
              <a:solidFill>
                <a:srgbClr val="FF0000"/>
              </a:solidFill>
            </a:endParaRPr>
          </a:p>
          <a:p>
            <a:pPr algn="l">
              <a:lnSpc>
                <a:spcPct val="19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议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 </a:t>
            </a:r>
            <a:r>
              <a:rPr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就是对所选论点展开分析议论，对所选论据进行深入、透彻的剖析。当然也可以发掘出材料中的论据来论证中心论点。</a:t>
            </a:r>
            <a:r>
              <a:rPr 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（原因</a:t>
            </a:r>
            <a:r>
              <a:rPr lang="en-US" alt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/</a:t>
            </a:r>
            <a:r>
              <a:rPr lang="zh-CN" altLang="en-US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意义</a:t>
            </a:r>
            <a:r>
              <a:rPr lang="zh-CN" sz="2400" b="1">
                <a:solidFill>
                  <a:srgbClr val="0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）</a:t>
            </a:r>
            <a:endParaRPr lang="zh-CN" sz="2400" b="1" dirty="0">
              <a:solidFill>
                <a:srgbClr val="00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63F7A71-8120-45D4-BEE1-CB08D4BCF023}" type="slidenum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ABLE_ENDDRAG_ORIGIN_RECT" val="495*149"/>
  <p:tag name="TABLE_ENDDRAG_RECT" val="77*156*495*149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UNIT_TEXT_FILL_FORE_SCHEMECOLOR_INDEX" val="6"/>
  <p:tag name="KSO_WM_UNIT_TEXT_FILL_FORE_SCHEMECOLOR_INDEX_BRIGHTNESS" val="0"/>
  <p:tag name="KSO_WM_UNIT_TEXT_FILL_TYPE" val="1"/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古瓶荷花">
  <a:themeElements>
    <a:clrScheme name="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古瓶荷花">
  <a:themeElements>
    <a:clrScheme name="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CDESIGNK</Template>
  <TotalTime>0</TotalTime>
  <Words>6019</Words>
  <Application>WPS 演示</Application>
  <PresentationFormat>全屏显示(4:3)</PresentationFormat>
  <Paragraphs>262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27</vt:i4>
      </vt:variant>
    </vt:vector>
  </HeadingPairs>
  <TitlesOfParts>
    <vt:vector size="52" baseType="lpstr">
      <vt:lpstr>Arial</vt:lpstr>
      <vt:lpstr>宋体</vt:lpstr>
      <vt:lpstr>Wingdings</vt:lpstr>
      <vt:lpstr>汉仪书宋二KW</vt:lpstr>
      <vt:lpstr>方正行楷简体</vt:lpstr>
      <vt:lpstr>行楷-简</vt:lpstr>
      <vt:lpstr>迷你简行楷</vt:lpstr>
      <vt:lpstr>黑体</vt:lpstr>
      <vt:lpstr>汉仪中黑KW</vt:lpstr>
      <vt:lpstr>楷体_GB2312</vt:lpstr>
      <vt:lpstr>华文中宋</vt:lpstr>
      <vt:lpstr>Times New Roman</vt:lpstr>
      <vt:lpstr>微软雅黑</vt:lpstr>
      <vt:lpstr>汉仪旗黑</vt:lpstr>
      <vt:lpstr>宋体</vt:lpstr>
      <vt:lpstr>Arial Unicode MS</vt:lpstr>
      <vt:lpstr>Calibri</vt:lpstr>
      <vt:lpstr>Helvetica Neue</vt:lpstr>
      <vt:lpstr>汉仪楷体简</vt:lpstr>
      <vt:lpstr>华文仿宋</vt:lpstr>
      <vt:lpstr>微软雅黑</vt:lpstr>
      <vt:lpstr>华文楷体</vt:lpstr>
      <vt:lpstr>古瓶荷花</vt:lpstr>
      <vt:lpstr>1_古瓶荷花</vt:lpstr>
      <vt:lpstr>默认设计模板</vt:lpstr>
      <vt:lpstr>时评类材料作文             （即社会生活事件类材料作文） 写作构思指导</vt:lpstr>
      <vt:lpstr>注意区别时评性材料作文与一般材料作文写作要求表述：    （1）结合材料内容及含意，选好角度，确定立意；明确文体，自拟标题；不要套作，不得抄袭。                                                                （2）对于以上的事件，你是怎么看的？      请写文章表明你的态度，阐述你的看法。         </vt:lpstr>
      <vt:lpstr>PowerPoint 演示文稿</vt:lpstr>
      <vt:lpstr>PowerPoint 演示文稿</vt:lpstr>
      <vt:lpstr>PowerPoint 演示文稿</vt:lpstr>
      <vt:lpstr> 时评类一般写作思路</vt:lpstr>
      <vt:lpstr> 时评类一般写作思路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麒麟小小</cp:lastModifiedBy>
  <cp:revision>128</cp:revision>
  <dcterms:created xsi:type="dcterms:W3CDTF">2024-07-23T13:18:06Z</dcterms:created>
  <dcterms:modified xsi:type="dcterms:W3CDTF">2024-07-23T13:18:06Z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2052-6.5.2.8766</vt:lpwstr>
  </property>
  <property fmtid="{D5CDD505-2E9C-101B-9397-08002B2CF9AE}" pid="4" name="ICV">
    <vt:lpwstr>F1082D31B8C64E57519D9F66D99960DF_43</vt:lpwstr>
  </property>
</Properties>
</file>