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7"/>
  </p:notesMasterIdLst>
  <p:sldIdLst>
    <p:sldId id="257" r:id="rId2"/>
    <p:sldId id="536" r:id="rId3"/>
    <p:sldId id="489" r:id="rId4"/>
    <p:sldId id="537" r:id="rId5"/>
    <p:sldId id="635" r:id="rId6"/>
    <p:sldId id="637" r:id="rId7"/>
    <p:sldId id="638" r:id="rId8"/>
    <p:sldId id="640" r:id="rId9"/>
    <p:sldId id="641" r:id="rId10"/>
    <p:sldId id="643" r:id="rId11"/>
    <p:sldId id="731" r:id="rId12"/>
    <p:sldId id="733" r:id="rId13"/>
    <p:sldId id="734" r:id="rId14"/>
    <p:sldId id="735" r:id="rId15"/>
    <p:sldId id="736" r:id="rId16"/>
    <p:sldId id="738" r:id="rId17"/>
    <p:sldId id="739" r:id="rId18"/>
    <p:sldId id="740" r:id="rId19"/>
    <p:sldId id="741" r:id="rId20"/>
    <p:sldId id="743" r:id="rId21"/>
    <p:sldId id="744" r:id="rId22"/>
    <p:sldId id="746" r:id="rId23"/>
    <p:sldId id="825" r:id="rId24"/>
    <p:sldId id="922" r:id="rId25"/>
    <p:sldId id="523" r:id="rId26"/>
    <p:sldId id="908" r:id="rId27"/>
    <p:sldId id="907" r:id="rId28"/>
    <p:sldId id="906" r:id="rId29"/>
    <p:sldId id="905" r:id="rId30"/>
    <p:sldId id="737" r:id="rId31"/>
    <p:sldId id="742" r:id="rId32"/>
    <p:sldId id="745" r:id="rId33"/>
    <p:sldId id="826" r:id="rId34"/>
    <p:sldId id="917" r:id="rId35"/>
    <p:sldId id="919" r:id="rId36"/>
  </p:sldIdLst>
  <p:sldSz cx="12192000" cy="6858000"/>
  <p:notesSz cx="7104063" cy="10234613"/>
  <p:custDataLst>
    <p:tags r:id="rId3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65" d="100"/>
          <a:sy n="65" d="100"/>
        </p:scale>
        <p:origin x="-888"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188595" cy="574719"/>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167998" y="0"/>
            <a:ext cx="3188595" cy="574719"/>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pPr/>
              <a:t>2024-7-6</a:t>
            </a:fld>
            <a:endParaRPr lang="zh-CN" altLang="en-US"/>
          </a:p>
        </p:txBody>
      </p:sp>
      <p:sp>
        <p:nvSpPr>
          <p:cNvPr id="4" name="幻灯片图像占位符 3"/>
          <p:cNvSpPr>
            <a:spLocks noGrp="1" noRot="1" noChangeAspect="1"/>
          </p:cNvSpPr>
          <p:nvPr>
            <p:ph type="sldImg" idx="2"/>
          </p:nvPr>
        </p:nvSpPr>
        <p:spPr>
          <a:xfrm>
            <a:off x="242770" y="1431824"/>
            <a:ext cx="6872756" cy="3865925"/>
          </a:xfrm>
          <a:prstGeom prst="rect">
            <a:avLst/>
          </a:prstGeom>
          <a:noFill/>
          <a:ln w="12700">
            <a:solidFill>
              <a:prstClr val="black"/>
            </a:solidFill>
          </a:ln>
        </p:spPr>
      </p:sp>
      <p:sp>
        <p:nvSpPr>
          <p:cNvPr id="5" name="备注占位符 4"/>
          <p:cNvSpPr>
            <a:spLocks noGrp="1"/>
          </p:cNvSpPr>
          <p:nvPr>
            <p:ph type="body" sz="quarter" idx="3"/>
          </p:nvPr>
        </p:nvSpPr>
        <p:spPr>
          <a:xfrm>
            <a:off x="735830" y="5512523"/>
            <a:ext cx="5886637" cy="4510246"/>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10879875"/>
            <a:ext cx="3188595" cy="574718"/>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167998" y="10879875"/>
            <a:ext cx="3188595" cy="574718"/>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18435"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C358BF1F-E69A-4C53-ADB0-87EDA9C26781}"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2</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20</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22</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4</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6</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8</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10</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12</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14</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16</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18</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cSld name="标题幻灯片">
    <p:bg>
      <p:bgPr>
        <a:solidFill>
          <a:schemeClr val="bg1"/>
        </a:solidFill>
        <a:effectLst/>
      </p:bgPr>
    </p:bg>
    <p:spTree>
      <p:nvGrpSpPr>
        <p:cNvPr id="1" name=""/>
        <p:cNvGrpSpPr/>
        <p:nvPr/>
      </p:nvGrpSpPr>
      <p:grpSpPr>
        <a:xfrm>
          <a:off x="0" y="0"/>
          <a:ext cx="0" cy="0"/>
          <a:chOff x="0" y="0"/>
          <a:chExt cx="0" cy="0"/>
        </a:xfrm>
      </p:grpSpPr>
      <p:pic>
        <p:nvPicPr>
          <p:cNvPr id="13314" name="图片 12"/>
          <p:cNvPicPr>
            <a:picLocks noChangeAspect="1"/>
          </p:cNvPicPr>
          <p:nvPr/>
        </p:nvPicPr>
        <p:blipFill>
          <a:blip r:embed="rId2"/>
          <a:srcRect l="8521" t="1442" r="10753" b="1135"/>
          <a:stretch>
            <a:fillRect/>
          </a:stretch>
        </p:blipFill>
        <p:spPr>
          <a:xfrm>
            <a:off x="0" y="0"/>
            <a:ext cx="12194117" cy="6865938"/>
          </a:xfrm>
          <a:prstGeom prst="rect">
            <a:avLst/>
          </a:prstGeom>
          <a:noFill/>
          <a:ln w="9525">
            <a:noFill/>
          </a:ln>
        </p:spPr>
      </p:pic>
      <p:sp>
        <p:nvSpPr>
          <p:cNvPr id="13315" name="KSO_BT1"/>
          <p:cNvSpPr>
            <a:spLocks noGrp="1"/>
          </p:cNvSpPr>
          <p:nvPr>
            <p:ph type="ctrTitle"/>
          </p:nvPr>
        </p:nvSpPr>
        <p:spPr>
          <a:xfrm>
            <a:off x="1744133" y="2043113"/>
            <a:ext cx="8894233" cy="1470025"/>
          </a:xfrm>
          <a:prstGeom prst="rect">
            <a:avLst/>
          </a:prstGeom>
          <a:noFill/>
          <a:ln w="9525">
            <a:noFill/>
          </a:ln>
        </p:spPr>
        <p:txBody>
          <a:bodyPr anchor="b"/>
          <a:lstStyle>
            <a:lvl1pPr lvl="0">
              <a:defRPr/>
            </a:lvl1pPr>
          </a:lstStyle>
          <a:p>
            <a:pPr lvl="0"/>
            <a:r>
              <a:rPr lang="zh-CN" altLang="en-US"/>
              <a:t>单击此处编辑母版标题样式</a:t>
            </a:r>
          </a:p>
        </p:txBody>
      </p:sp>
      <p:sp>
        <p:nvSpPr>
          <p:cNvPr id="4" name="KSO_FD"/>
          <p:cNvSpPr>
            <a:spLocks noGrp="1"/>
          </p:cNvSpPr>
          <p:nvPr>
            <p:ph type="dt" sz="half" idx="2"/>
          </p:nvPr>
        </p:nvSpPr>
        <p:spPr>
          <a:xfrm>
            <a:off x="609600" y="6245225"/>
            <a:ext cx="2844800" cy="476250"/>
          </a:xfrm>
          <a:prstGeom prst="rect">
            <a:avLst/>
          </a:prstGeom>
        </p:spPr>
        <p:txBody>
          <a:bodyPr vert="horz" lIns="91440" tIns="45720" rIns="91440" bIns="45720" rtlCol="0" anchor="ctr"/>
          <a:lstStyle>
            <a:lvl1pPr algn="l">
              <a:defRPr sz="1000">
                <a:solidFill>
                  <a:schemeClr val="tx1">
                    <a:tint val="75000"/>
                  </a:schemeClr>
                </a:solidFill>
              </a:defRPr>
            </a:lvl1pPr>
          </a:lstStyle>
          <a:p>
            <a:fld id="{82F288E0-7875-42C4-84C8-98DBBD3BF4D2}" type="datetimeFigureOut">
              <a:rPr lang="zh-CN" altLang="en-US" smtClean="0"/>
              <a:pPr/>
              <a:t>2024-7-6</a:t>
            </a:fld>
            <a:endParaRPr lang="zh-CN" altLang="en-US"/>
          </a:p>
        </p:txBody>
      </p:sp>
      <p:sp>
        <p:nvSpPr>
          <p:cNvPr id="5" name="KSO_FT"/>
          <p:cNvSpPr>
            <a:spLocks noGrp="1"/>
          </p:cNvSpPr>
          <p:nvPr>
            <p:ph type="ftr" sz="quarter" idx="3"/>
          </p:nvPr>
        </p:nvSpPr>
        <p:spPr>
          <a:xfrm>
            <a:off x="4165600" y="6245225"/>
            <a:ext cx="3860800" cy="476250"/>
          </a:xfrm>
          <a:prstGeom prst="rect">
            <a:avLst/>
          </a:prstGeom>
        </p:spPr>
        <p:txBody>
          <a:bodyPr vert="horz" lIns="91440" tIns="45720" rIns="91440" bIns="45720" rtlCol="0" anchor="ctr"/>
          <a:lstStyle>
            <a:lvl1pPr>
              <a:defRPr>
                <a:latin typeface="Calibri"/>
              </a:defRPr>
            </a:lvl1pPr>
          </a:lstStyle>
          <a:p>
            <a:endParaRPr lang="zh-CN" altLang="en-US"/>
          </a:p>
        </p:txBody>
      </p:sp>
      <p:sp>
        <p:nvSpPr>
          <p:cNvPr id="6" name="KSO_FN"/>
          <p:cNvSpPr>
            <a:spLocks noGrp="1"/>
          </p:cNvSpPr>
          <p:nvPr>
            <p:ph type="sldNum" sz="quarter" idx="4"/>
          </p:nvPr>
        </p:nvSpPr>
        <p:spPr>
          <a:xfrm>
            <a:off x="8737600" y="6245225"/>
            <a:ext cx="2844800" cy="476250"/>
          </a:xfrm>
          <a:prstGeom prst="rect">
            <a:avLst/>
          </a:prstGeom>
        </p:spPr>
        <p:txBody>
          <a:bodyPr vert="horz" lIns="91440" tIns="45720" rIns="91440" bIns="45720" rtlCol="0" anchor="ctr"/>
          <a:lstStyle>
            <a:lvl1pPr algn="r">
              <a:defRPr sz="1000">
                <a:solidFill>
                  <a:schemeClr val="tx1">
                    <a:tint val="75000"/>
                  </a:schemeClr>
                </a:solidFill>
              </a:defRPr>
            </a:lvl1pPr>
          </a:lstStyle>
          <a:p>
            <a:fld id="{7D9BB5D0-35E4-459D-AEF3-FE4D7C45CC19}" type="slidenum">
              <a:rPr lang="zh-CN" altLang="en-US" smtClean="0"/>
              <a:pPr/>
              <a:t>‹#›</a:t>
            </a:fld>
            <a:endParaRPr lang="zh-CN" altLang="en-US"/>
          </a:p>
        </p:txBody>
      </p:sp>
      <p:sp>
        <p:nvSpPr>
          <p:cNvPr id="13319" name="KSO_BC1"/>
          <p:cNvSpPr>
            <a:spLocks noGrp="1"/>
          </p:cNvSpPr>
          <p:nvPr>
            <p:ph type="subTitle" idx="1"/>
          </p:nvPr>
        </p:nvSpPr>
        <p:spPr>
          <a:xfrm>
            <a:off x="1765300" y="3751263"/>
            <a:ext cx="8860367" cy="555625"/>
          </a:xfrm>
          <a:prstGeom prst="rect">
            <a:avLst/>
          </a:prstGeom>
          <a:noFill/>
          <a:ln w="9525">
            <a:noFill/>
          </a:ln>
        </p:spPr>
        <p:txBody>
          <a:bodyPr anchor="t"/>
          <a:lstStyle>
            <a:lvl1pPr marL="0" lvl="0" indent="0" algn="ctr">
              <a:buNone/>
              <a:defRPr sz="1800"/>
            </a:lvl1pPr>
            <a:lvl2pPr marL="0" lvl="1" indent="0" algn="ctr">
              <a:buNone/>
              <a:defRPr sz="1800"/>
            </a:lvl2pPr>
            <a:lvl3pPr marL="514350" lvl="2" indent="0" algn="ctr">
              <a:buNone/>
              <a:defRPr sz="1800"/>
            </a:lvl3pPr>
            <a:lvl4pPr marL="771525" lvl="3" indent="0" algn="ctr">
              <a:buNone/>
              <a:defRPr sz="1800"/>
            </a:lvl4pPr>
            <a:lvl5pPr marL="1028700" lvl="4" indent="0" algn="ctr">
              <a:buNone/>
              <a:defRPr sz="1800"/>
            </a:lvl5pPr>
          </a:lstStyle>
          <a:p>
            <a:pPr lvl="0"/>
            <a:r>
              <a:rPr lang="zh-CN" altLang="en-US"/>
              <a:t>单击此处编辑母版副标题样式</a:t>
            </a:r>
          </a:p>
        </p:txBody>
      </p:sp>
      <p:cxnSp>
        <p:nvCxnSpPr>
          <p:cNvPr id="9" name="直接连接符 8"/>
          <p:cNvCxnSpPr/>
          <p:nvPr/>
        </p:nvCxnSpPr>
        <p:spPr>
          <a:xfrm>
            <a:off x="2679700" y="3638550"/>
            <a:ext cx="6985000" cy="0"/>
          </a:xfrm>
          <a:prstGeom prst="line">
            <a:avLst/>
          </a:prstGeom>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正文">
    <p:bg>
      <p:bgPr>
        <a:blipFill rotWithShape="0">
          <a:blip r:embed="rId2"/>
          <a:stretch>
            <a:fillRect/>
          </a:stretch>
        </a:blipFill>
        <a:effectLst/>
      </p:bgPr>
    </p:bg>
    <p:spTree>
      <p:nvGrpSpPr>
        <p:cNvPr id="1" name=""/>
        <p:cNvGrpSpPr/>
        <p:nvPr/>
      </p:nvGrpSpPr>
      <p:grpSpPr>
        <a:xfrm>
          <a:off x="0" y="0"/>
          <a:ext cx="0" cy="0"/>
          <a:chOff x="0" y="0"/>
          <a:chExt cx="0" cy="0"/>
        </a:xfrm>
      </p:grpSpPr>
      <p:sp>
        <p:nvSpPr>
          <p:cNvPr id="7" name="矩形: 圆角 8"/>
          <p:cNvSpPr/>
          <p:nvPr/>
        </p:nvSpPr>
        <p:spPr>
          <a:xfrm>
            <a:off x="71438" y="68263"/>
            <a:ext cx="12049125" cy="6721475"/>
          </a:xfrm>
          <a:prstGeom prst="roundRect">
            <a:avLst>
              <a:gd name="adj" fmla="val 13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chemeClr val="lt1"/>
              </a:solidFill>
              <a:effectLst/>
              <a:uLnTx/>
              <a:uFillTx/>
              <a:latin typeface="黑体" panose="02010609060101010101" pitchFamily="49" charset="-122"/>
              <a:ea typeface="+mn-ea"/>
              <a:cs typeface="+mn-cs"/>
            </a:endParaRPr>
          </a:p>
        </p:txBody>
      </p:sp>
      <p:sp>
        <p:nvSpPr>
          <p:cNvPr id="2" name="标题 1"/>
          <p:cNvSpPr>
            <a:spLocks noGrp="1"/>
          </p:cNvSpPr>
          <p:nvPr>
            <p:ph type="title"/>
          </p:nvPr>
        </p:nvSpPr>
        <p:spPr>
          <a:xfrm>
            <a:off x="339468" y="392655"/>
            <a:ext cx="11515730" cy="640175"/>
          </a:xfrm>
          <a:prstGeom prst="rect">
            <a:avLst/>
          </a:prstGeom>
        </p:spPr>
        <p:txBody>
          <a:bodyPr>
            <a:spAutoFit/>
          </a:bodyPr>
          <a:lstStyle>
            <a:lvl1pPr>
              <a:defRPr sz="3735">
                <a:latin typeface="+mn-lt"/>
                <a:ea typeface="+mn-ea"/>
              </a:defRPr>
            </a:lvl1pPr>
          </a:lstStyle>
          <a:p>
            <a:r>
              <a:rPr lang="zh-CN" altLang="en-US"/>
              <a:t>单击此处编辑母版标题样式</a:t>
            </a:r>
          </a:p>
        </p:txBody>
      </p:sp>
      <p:sp>
        <p:nvSpPr>
          <p:cNvPr id="3" name="日期占位符 2"/>
          <p:cNvSpPr>
            <a:spLocks noGrp="1"/>
          </p:cNvSpPr>
          <p:nvPr>
            <p:ph type="dt" sz="half" idx="10"/>
          </p:nvPr>
        </p:nvSpPr>
        <p:spPr/>
        <p:txBody>
          <a:body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
        <p:nvSpPr>
          <p:cNvPr id="4" name="页脚占位符 3"/>
          <p:cNvSpPr>
            <a:spLocks noGrp="1"/>
          </p:cNvSpPr>
          <p:nvPr>
            <p:ph type="ftr" sz="quarter" idx="11"/>
          </p:nvPr>
        </p:nvSpPr>
        <p:spPr/>
        <p:txBody>
          <a:bodyPr/>
          <a:lstStyle/>
          <a:p>
            <a:pPr marL="0" marR="0" lvl="0" indent="0" algn="ctr" defTabSz="4572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
        <p:nvSpPr>
          <p:cNvPr id="5" name="灯片编号占位符 4"/>
          <p:cNvSpPr>
            <a:spLocks noGrp="1"/>
          </p:cNvSpPr>
          <p:nvPr>
            <p:ph type="sldNum" sz="quarter" idx="12"/>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defRPr/>
            </a:pPr>
            <a:fld id="{B1B815DF-E24D-44C7-BC07-350B1D960BE2}" type="slidenum">
              <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rPr>
              <a:pPr marL="0" marR="0" lvl="0" indent="0" algn="r" defTabSz="457200" rtl="0" eaLnBrk="0" fontAlgn="base" latinLnBrk="0" hangingPunct="0">
                <a:lnSpc>
                  <a:spcPct val="100000"/>
                </a:lnSpc>
                <a:spcBef>
                  <a:spcPct val="0"/>
                </a:spcBef>
                <a:spcAft>
                  <a:spcPct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Tree>
  </p:cSld>
  <p:clrMapOvr>
    <a:masterClrMapping/>
  </p:clrMapOvr>
  <p:transition spd="slow">
    <p:circl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考点详解">
    <p:spTree>
      <p:nvGrpSpPr>
        <p:cNvPr id="1" name=""/>
        <p:cNvGrpSpPr/>
        <p:nvPr/>
      </p:nvGrpSpPr>
      <p:grpSpPr>
        <a:xfrm>
          <a:off x="0" y="0"/>
          <a:ext cx="0" cy="0"/>
          <a:chOff x="0" y="0"/>
          <a:chExt cx="0" cy="0"/>
        </a:xfrm>
      </p:grpSpPr>
      <p:sp>
        <p:nvSpPr>
          <p:cNvPr id="19" name="矩形 18"/>
          <p:cNvSpPr/>
          <p:nvPr userDrawn="1"/>
        </p:nvSpPr>
        <p:spPr>
          <a:xfrm>
            <a:off x="175895" y="489585"/>
            <a:ext cx="11863070" cy="6219190"/>
          </a:xfrm>
          <a:prstGeom prst="rect">
            <a:avLst/>
          </a:prstGeom>
          <a:pattFill prst="pct5">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动作按钮: 后退或前一项 4">
            <a:hlinkClick r:id="" action="ppaction://hlinkshowjump?jump=previousslide"/>
          </p:cNvPr>
          <p:cNvSpPr/>
          <p:nvPr userDrawn="1"/>
        </p:nvSpPr>
        <p:spPr>
          <a:xfrm>
            <a:off x="11003280" y="6427788"/>
            <a:ext cx="268605" cy="268605"/>
          </a:xfrm>
          <a:prstGeom prst="actionButtonBackPreviou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动作按钮: 前进或下一项 5">
            <a:hlinkClick r:id="" action="ppaction://hlinkshowjump?jump=nextslide"/>
          </p:cNvPr>
          <p:cNvSpPr/>
          <p:nvPr userDrawn="1"/>
        </p:nvSpPr>
        <p:spPr>
          <a:xfrm>
            <a:off x="11383010" y="6427788"/>
            <a:ext cx="268605" cy="268605"/>
          </a:xfrm>
          <a:prstGeom prst="actionButtonForwardNex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动作按钮: 结束 7">
            <a:hlinkClick r:id="" action="ppaction://hlinkshowjump?jump=endshow"/>
          </p:cNvPr>
          <p:cNvSpPr/>
          <p:nvPr userDrawn="1"/>
        </p:nvSpPr>
        <p:spPr>
          <a:xfrm>
            <a:off x="11762740" y="6423660"/>
            <a:ext cx="276860" cy="276860"/>
          </a:xfrm>
          <a:prstGeom prst="actionButtonE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a:hlinkClick r:id="" action="ppaction://noaction"/>
          </p:cNvPr>
          <p:cNvSpPr txBox="1"/>
          <p:nvPr userDrawn="1"/>
        </p:nvSpPr>
        <p:spPr>
          <a:xfrm>
            <a:off x="407035" y="55245"/>
            <a:ext cx="5332095" cy="400110"/>
          </a:xfrm>
          <a:prstGeom prst="rect">
            <a:avLst/>
          </a:prstGeom>
          <a:noFill/>
        </p:spPr>
        <p:txBody>
          <a:bodyPr wrap="square" rtlCol="0">
            <a:spAutoFit/>
          </a:bodyPr>
          <a:lstStyle/>
          <a:p>
            <a:pPr marL="0" marR="0" lvl="0" indent="0" algn="l" defTabSz="914400" eaLnBrk="1" fontAlgn="auto" latinLnBrk="0" hangingPunct="1">
              <a:lnSpc>
                <a:spcPct val="100000"/>
              </a:lnSpc>
              <a:spcBef>
                <a:spcPct val="0"/>
              </a:spcBef>
              <a:spcAft>
                <a:spcPct val="0"/>
              </a:spcAft>
              <a:buClrTx/>
              <a:buSzTx/>
              <a:buFontTx/>
              <a:buNone/>
              <a:defRPr/>
            </a:pPr>
            <a:r>
              <a:rPr lang="zh-CN" altLang="en-US" sz="2000" b="1">
                <a:solidFill>
                  <a:schemeClr val="accent6">
                    <a:lumMod val="50000"/>
                  </a:schemeClr>
                </a:solidFill>
                <a:latin typeface="微软雅黑" panose="020B0503020204020204" charset="-122"/>
                <a:ea typeface="微软雅黑"/>
                <a:sym typeface="+mn-ea"/>
              </a:rPr>
              <a:t>考点</a:t>
            </a:r>
            <a:r>
              <a:rPr lang="zh-CN" altLang="en-US" sz="2000" b="1" smtClean="0">
                <a:solidFill>
                  <a:schemeClr val="accent6">
                    <a:lumMod val="50000"/>
                  </a:schemeClr>
                </a:solidFill>
                <a:latin typeface="微软雅黑" panose="020B0503020204020204" charset="-122"/>
                <a:ea typeface="微软雅黑"/>
                <a:sym typeface="+mn-ea"/>
              </a:rPr>
              <a:t>详解  核心突破</a:t>
            </a:r>
            <a:endParaRPr lang="zh-CN" altLang="en-US" sz="2000" b="1">
              <a:solidFill>
                <a:schemeClr val="accent6">
                  <a:lumMod val="50000"/>
                </a:schemeClr>
              </a:solidFill>
              <a:latin typeface="微软雅黑" panose="020B0503020204020204" charset="-122"/>
              <a:ea typeface="微软雅黑"/>
              <a:sym typeface="+mn-ea"/>
            </a:endParaRPr>
          </a:p>
        </p:txBody>
      </p:sp>
      <p:cxnSp>
        <p:nvCxnSpPr>
          <p:cNvPr id="10" name="直接连接符 9"/>
          <p:cNvCxnSpPr/>
          <p:nvPr userDrawn="1"/>
        </p:nvCxnSpPr>
        <p:spPr>
          <a:xfrm>
            <a:off x="175895" y="481965"/>
            <a:ext cx="10945495" cy="8255"/>
          </a:xfrm>
          <a:prstGeom prst="line">
            <a:avLst/>
          </a:prstGeom>
          <a:ln w="19050">
            <a:solidFill>
              <a:schemeClr val="accent6">
                <a:lumMod val="50000"/>
              </a:schemeClr>
            </a:solidFill>
          </a:ln>
        </p:spPr>
        <p:style>
          <a:lnRef idx="1">
            <a:schemeClr val="dk1"/>
          </a:lnRef>
          <a:fillRef idx="0">
            <a:schemeClr val="dk1"/>
          </a:fillRef>
          <a:effectRef idx="0">
            <a:schemeClr val="dk1"/>
          </a:effectRef>
          <a:fontRef idx="minor">
            <a:schemeClr val="tx1"/>
          </a:fontRef>
        </p:style>
      </p:cxnSp>
      <p:sp>
        <p:nvSpPr>
          <p:cNvPr id="11" name="矩形 10"/>
          <p:cNvSpPr/>
          <p:nvPr userDrawn="1"/>
        </p:nvSpPr>
        <p:spPr>
          <a:xfrm>
            <a:off x="175895" y="83185"/>
            <a:ext cx="159385" cy="37084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nvSpPr>
        <p:spPr>
          <a:xfrm>
            <a:off x="8010525" y="405765"/>
            <a:ext cx="3110865" cy="84455"/>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5" name="图片 14" descr="未标题-2-01"/>
          <p:cNvPicPr>
            <a:picLocks noChangeAspect="1"/>
          </p:cNvPicPr>
          <p:nvPr userDrawn="1"/>
        </p:nvPicPr>
        <p:blipFill>
          <a:blip r:embed="rId2" cstate="print"/>
          <a:stretch>
            <a:fillRect/>
          </a:stretch>
        </p:blipFill>
        <p:spPr>
          <a:xfrm>
            <a:off x="11121390" y="83185"/>
            <a:ext cx="1005205" cy="450850"/>
          </a:xfrm>
          <a:prstGeom prst="rect">
            <a:avLst/>
          </a:prstGeom>
        </p:spPr>
      </p:pic>
      <p:sp>
        <p:nvSpPr>
          <p:cNvPr id="16" name="文本框 15">
            <a:hlinkClick r:id="" action="ppaction://noaction"/>
          </p:cNvPr>
          <p:cNvSpPr txBox="1"/>
          <p:nvPr userDrawn="1"/>
        </p:nvSpPr>
        <p:spPr>
          <a:xfrm>
            <a:off x="10571480" y="130175"/>
            <a:ext cx="700405" cy="275590"/>
          </a:xfrm>
          <a:prstGeom prst="rect">
            <a:avLst/>
          </a:prstGeom>
          <a:noFill/>
        </p:spPr>
        <p:txBody>
          <a:bodyPr wrap="square" rtlCol="0">
            <a:spAutoFit/>
          </a:bodyPr>
          <a:lstStyle/>
          <a:p>
            <a:pPr marL="0" marR="0" lvl="0" indent="0" algn="r" defTabSz="914400" eaLnBrk="1" fontAlgn="auto" latinLnBrk="0" hangingPunct="1">
              <a:lnSpc>
                <a:spcPct val="100000"/>
              </a:lnSpc>
              <a:spcBef>
                <a:spcPct val="0"/>
              </a:spcBef>
              <a:spcAft>
                <a:spcPct val="0"/>
              </a:spcAft>
              <a:buClrTx/>
              <a:buSzTx/>
              <a:buFontTx/>
              <a:buNone/>
              <a:defRPr/>
            </a:pPr>
            <a:r>
              <a:rPr lang="en-US" sz="1200" b="1">
                <a:solidFill>
                  <a:schemeClr val="accent6">
                    <a:lumMod val="50000"/>
                  </a:schemeClr>
                </a:solidFill>
                <a:latin typeface="微软雅黑" panose="020B0503020204020204" charset="-122"/>
                <a:ea typeface="微软雅黑"/>
                <a:sym typeface="+mn-ea"/>
              </a:rPr>
              <a:t>///////</a:t>
            </a:r>
          </a:p>
        </p:txBody>
      </p:sp>
      <p:sp>
        <p:nvSpPr>
          <p:cNvPr id="14" name="圆角矩形 13">
            <a:hlinkClick r:id="" action="ppaction://noaction"/>
          </p:cNvPr>
          <p:cNvSpPr/>
          <p:nvPr userDrawn="1"/>
        </p:nvSpPr>
        <p:spPr>
          <a:xfrm>
            <a:off x="10186035" y="6447155"/>
            <a:ext cx="751205" cy="229870"/>
          </a:xfrm>
          <a:prstGeom prst="roundRect">
            <a:avLst/>
          </a:prstGeom>
          <a:noFill/>
          <a:ln>
            <a:noFill/>
          </a:ln>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rgbClr val="3A3A3A"/>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r>
              <a:rPr lang="zh-CN" altLang="zh-CN" sz="1600" b="1">
                <a:solidFill>
                  <a:schemeClr val="tx1">
                    <a:lumMod val="65000"/>
                    <a:lumOff val="35000"/>
                  </a:schemeClr>
                </a:solidFill>
                <a:latin typeface="微软雅黑" panose="020B0503020204020204" charset="-122"/>
                <a:ea typeface="微软雅黑"/>
              </a:rPr>
              <a:t>目录</a:t>
            </a:r>
          </a:p>
        </p:txBody>
      </p:sp>
    </p:spTree>
  </p:cSld>
  <p:clrMapOvr>
    <a:masterClrMapping/>
  </p:clrMapOvr>
  <mc:AlternateContent xmlns:mc="http://schemas.openxmlformats.org/markup-compatibility/2006">
    <mc:Choice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xmlns:p14="http://schemas.microsoft.com/office/powerpoint/2010/main" Requires="p14">
      <p:transition p14:dur="25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a:p>
        </p:txBody>
      </p:sp>
      <p:sp>
        <p:nvSpPr>
          <p:cNvPr id="3" name="KSO_BC1"/>
          <p:cNvSpPr>
            <a:spLocks noGrp="1"/>
          </p:cNvSpPr>
          <p:nvPr>
            <p:ph idx="1"/>
          </p:nvPr>
        </p:nvSpPr>
        <p:spPr/>
        <p:txBody>
          <a:bodyPr/>
          <a:lstStyle/>
          <a:p>
            <a:pPr lvl="0"/>
            <a:r>
              <a:rPr lang="zh-CN" altLang="en-US" smtClean="0"/>
              <a:t>单击此处编辑母版文本样式</a:t>
            </a:r>
          </a:p>
          <a:p>
            <a:pPr lvl="1"/>
            <a:r>
              <a:rPr lang="zh-CN" altLang="en-US" smtClean="0"/>
              <a:t>第二级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2024-7-6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a:p>
        </p:txBody>
      </p:sp>
      <p:sp>
        <p:nvSpPr>
          <p:cNvPr id="3" name="KSO_BC1"/>
          <p:cNvSpPr>
            <a:spLocks noGrp="1"/>
          </p:cNvSpPr>
          <p:nvPr>
            <p:ph sz="half" idx="1"/>
          </p:nvPr>
        </p:nvSpPr>
        <p:spPr>
          <a:xfrm>
            <a:off x="974271" y="1698172"/>
            <a:ext cx="5080000" cy="4281715"/>
          </a:xfrm>
        </p:spPr>
        <p:txBody>
          <a:bodyPr/>
          <a:lstStyle/>
          <a:p>
            <a:pPr lvl="0"/>
            <a:r>
              <a:rPr lang="zh-CN" altLang="en-US" smtClean="0"/>
              <a:t>单击此处编辑母版文本样式</a:t>
            </a:r>
          </a:p>
          <a:p>
            <a:pPr lvl="1"/>
            <a:r>
              <a:rPr lang="zh-CN" altLang="en-US" smtClean="0"/>
              <a:t>第二级</a:t>
            </a:r>
          </a:p>
        </p:txBody>
      </p:sp>
      <p:sp>
        <p:nvSpPr>
          <p:cNvPr id="4" name="KSO_BC2"/>
          <p:cNvSpPr>
            <a:spLocks noGrp="1"/>
          </p:cNvSpPr>
          <p:nvPr>
            <p:ph sz="half" idx="2"/>
          </p:nvPr>
        </p:nvSpPr>
        <p:spPr>
          <a:xfrm>
            <a:off x="6093783" y="1698172"/>
            <a:ext cx="5094116" cy="4281715"/>
          </a:xfrm>
        </p:spPr>
        <p:txBody>
          <a:bodyPr/>
          <a:lstStyle/>
          <a:p>
            <a:pPr lvl="0"/>
            <a:r>
              <a:rPr lang="zh-CN" altLang="en-US" smtClean="0"/>
              <a:t>单击此处编辑母版文本样式</a:t>
            </a:r>
          </a:p>
          <a:p>
            <a:pPr lvl="1"/>
            <a:r>
              <a:rPr lang="zh-CN" altLang="en-US" smtClean="0"/>
              <a:t>第二级</a:t>
            </a:r>
          </a:p>
        </p:txBody>
      </p:sp>
      <p:sp>
        <p:nvSpPr>
          <p:cNvPr id="5" name="日期占位符 4"/>
          <p:cNvSpPr>
            <a:spLocks noGrp="1"/>
          </p:cNvSpPr>
          <p:nvPr>
            <p:ph type="dt" sz="half" idx="10"/>
          </p:nvPr>
        </p:nvSpPr>
        <p:spPr/>
        <p:txBody>
          <a:bodyPr/>
          <a:lstStyle/>
          <a:p>
            <a:fld id="{82F288E0-7875-42C4-84C8-98DBBD3BF4D2}" type="datetimeFigureOut">
              <a:rPr lang="zh-CN" altLang="en-US" smtClean="0"/>
              <a:pPr/>
              <a:t>2024-7-6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996648" y="659341"/>
            <a:ext cx="9312101" cy="71702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996648" y="1506992"/>
            <a:ext cx="5157787" cy="823912"/>
          </a:xfrm>
        </p:spPr>
        <p:txBody>
          <a:bodyPr anchor="b">
            <a:normAutofit/>
          </a:bodyPr>
          <a:lstStyle>
            <a:lvl1pPr marL="0" indent="0">
              <a:buNone/>
              <a:defRPr sz="1015" b="1"/>
            </a:lvl1pPr>
            <a:lvl2pPr marL="257175" indent="0">
              <a:buNone/>
              <a:defRPr sz="1125" b="1"/>
            </a:lvl2pPr>
            <a:lvl3pPr marL="514350" indent="0">
              <a:buNone/>
              <a:defRPr sz="1015"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zh-CN" altLang="en-US" smtClean="0"/>
              <a:t>单击此处编辑母版文本样式</a:t>
            </a:r>
          </a:p>
        </p:txBody>
      </p:sp>
      <p:sp>
        <p:nvSpPr>
          <p:cNvPr id="4" name="KSO_BC1"/>
          <p:cNvSpPr>
            <a:spLocks noGrp="1"/>
          </p:cNvSpPr>
          <p:nvPr>
            <p:ph sz="half" idx="2"/>
          </p:nvPr>
        </p:nvSpPr>
        <p:spPr>
          <a:xfrm>
            <a:off x="996648" y="2330904"/>
            <a:ext cx="5157787" cy="3684588"/>
          </a:xfrm>
        </p:spPr>
        <p:txBody>
          <a:bodyPr/>
          <a:lstStyle/>
          <a:p>
            <a:pPr lvl="0"/>
            <a:r>
              <a:rPr lang="zh-CN" altLang="en-US" smtClean="0"/>
              <a:t>单击此处编辑母版文本样式</a:t>
            </a:r>
          </a:p>
          <a:p>
            <a:pPr lvl="1"/>
            <a:r>
              <a:rPr lang="zh-CN" altLang="en-US" smtClean="0"/>
              <a:t>第二级</a:t>
            </a:r>
          </a:p>
        </p:txBody>
      </p:sp>
      <p:sp>
        <p:nvSpPr>
          <p:cNvPr id="5" name="Text Placeholder 4"/>
          <p:cNvSpPr>
            <a:spLocks noGrp="1"/>
          </p:cNvSpPr>
          <p:nvPr>
            <p:ph type="body" sz="quarter" idx="3"/>
          </p:nvPr>
        </p:nvSpPr>
        <p:spPr>
          <a:xfrm>
            <a:off x="6293141" y="1506992"/>
            <a:ext cx="5060659" cy="823912"/>
          </a:xfrm>
        </p:spPr>
        <p:txBody>
          <a:bodyPr anchor="b">
            <a:normAutofit/>
          </a:bodyPr>
          <a:lstStyle>
            <a:lvl1pPr marL="0" indent="0">
              <a:buNone/>
              <a:defRPr sz="1015" b="1"/>
            </a:lvl1pPr>
            <a:lvl2pPr marL="257175" indent="0">
              <a:buNone/>
              <a:defRPr sz="1125" b="1"/>
            </a:lvl2pPr>
            <a:lvl3pPr marL="514350" indent="0">
              <a:buNone/>
              <a:defRPr sz="1015"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zh-CN" altLang="en-US" smtClean="0"/>
              <a:t>单击此处编辑母版文本样式</a:t>
            </a:r>
          </a:p>
        </p:txBody>
      </p:sp>
      <p:sp>
        <p:nvSpPr>
          <p:cNvPr id="6" name="KSO_BC2"/>
          <p:cNvSpPr>
            <a:spLocks noGrp="1"/>
          </p:cNvSpPr>
          <p:nvPr>
            <p:ph sz="quarter" idx="4"/>
          </p:nvPr>
        </p:nvSpPr>
        <p:spPr>
          <a:xfrm>
            <a:off x="6293141" y="2330904"/>
            <a:ext cx="5060659" cy="3684588"/>
          </a:xfrm>
        </p:spPr>
        <p:txBody>
          <a:bodyPr/>
          <a:lstStyle/>
          <a:p>
            <a:pPr lvl="0"/>
            <a:r>
              <a:rPr lang="zh-CN" altLang="en-US" smtClean="0"/>
              <a:t>单击此处编辑母版文本样式</a:t>
            </a:r>
          </a:p>
          <a:p>
            <a:pPr lvl="1"/>
            <a:r>
              <a:rPr lang="zh-CN" altLang="en-US" smtClean="0"/>
              <a:t>第二级</a:t>
            </a:r>
          </a:p>
        </p:txBody>
      </p:sp>
      <p:sp>
        <p:nvSpPr>
          <p:cNvPr id="7" name="日期占位符 6"/>
          <p:cNvSpPr>
            <a:spLocks noGrp="1"/>
          </p:cNvSpPr>
          <p:nvPr>
            <p:ph type="dt" sz="half" idx="10"/>
          </p:nvPr>
        </p:nvSpPr>
        <p:spPr/>
        <p:txBody>
          <a:bodyPr/>
          <a:lstStyle/>
          <a:p>
            <a:fld id="{82F288E0-7875-42C4-84C8-98DBBD3BF4D2}" type="datetimeFigureOut">
              <a:rPr lang="zh-CN" altLang="en-US" smtClean="0"/>
              <a:pPr/>
              <a:t>2024-7-6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pPr/>
              <a:t>2024-7-6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a:p>
        </p:txBody>
      </p:sp>
      <p:sp>
        <p:nvSpPr>
          <p:cNvPr id="3" name="KSO_BC1"/>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
        <p:nvSpPr>
          <p:cNvPr id="5" name="页脚占位符 4"/>
          <p:cNvSpPr>
            <a:spLocks noGrp="1"/>
          </p:cNvSpPr>
          <p:nvPr>
            <p:ph type="ftr" sz="quarter" idx="11"/>
          </p:nvPr>
        </p:nvSpPr>
        <p:spPr/>
        <p:txBody>
          <a:bodyPr/>
          <a:lstStyle/>
          <a:p>
            <a:pPr marL="0" marR="0" lvl="0" indent="0" algn="ctr" defTabSz="4572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
        <p:nvSpPr>
          <p:cNvPr id="6" name="灯片编号占位符 5"/>
          <p:cNvSpPr>
            <a:spLocks noGrp="1"/>
          </p:cNvSpPr>
          <p:nvPr>
            <p:ph type="sldNum" sz="quarter" idx="12"/>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defRPr/>
            </a:pPr>
            <a:fld id="{B1B815DF-E24D-44C7-BC07-350B1D960BE2}" type="slidenum">
              <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rPr>
              <a:pPr marL="0" marR="0" lvl="0" indent="0" algn="r" defTabSz="457200" rtl="0" eaLnBrk="0" fontAlgn="base" latinLnBrk="0" hangingPunct="0">
                <a:lnSpc>
                  <a:spcPct val="100000"/>
                </a:lnSpc>
                <a:spcBef>
                  <a:spcPct val="0"/>
                </a:spcBef>
                <a:spcAft>
                  <a:spcPct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Tree>
  </p:cSld>
  <p:clrMapOvr>
    <a:masterClrMapping/>
  </p:clrMapOvr>
  <p:transition spd="slow">
    <p:circl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小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
        <p:nvSpPr>
          <p:cNvPr id="3" name="页脚占位符 2"/>
          <p:cNvSpPr>
            <a:spLocks noGrp="1"/>
          </p:cNvSpPr>
          <p:nvPr>
            <p:ph type="ftr" sz="quarter" idx="11"/>
          </p:nvPr>
        </p:nvSpPr>
        <p:spPr/>
        <p:txBody>
          <a:bodyPr/>
          <a:lstStyle/>
          <a:p>
            <a:pPr marL="0" marR="0" lvl="0" indent="0" algn="ctr" defTabSz="4572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
        <p:nvSpPr>
          <p:cNvPr id="4" name="灯片编号占位符 3"/>
          <p:cNvSpPr>
            <a:spLocks noGrp="1"/>
          </p:cNvSpPr>
          <p:nvPr>
            <p:ph type="sldNum" sz="quarter" idx="12"/>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defRPr/>
            </a:pPr>
            <a:fld id="{B1B815DF-E24D-44C7-BC07-350B1D960BE2}" type="slidenum">
              <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rPr>
              <a:pPr marL="0" marR="0" lvl="0" indent="0" algn="r" defTabSz="457200" rtl="0" eaLnBrk="0" fontAlgn="base" latinLnBrk="0" hangingPunct="0">
                <a:lnSpc>
                  <a:spcPct val="100000"/>
                </a:lnSpc>
                <a:spcBef>
                  <a:spcPct val="0"/>
                </a:spcBef>
                <a:spcAft>
                  <a:spcPct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Tree>
  </p:cSld>
  <p:clrMapOvr>
    <a:masterClrMapping/>
  </p:clrMapOvr>
  <p:transition spd="slow">
    <p:circl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目录">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8283" y="1520731"/>
            <a:ext cx="5991974" cy="697627"/>
          </a:xfrm>
          <a:prstGeom prst="rect">
            <a:avLst/>
          </a:prstGeom>
        </p:spPr>
        <p:txBody>
          <a:bodyPr>
            <a:spAutoFit/>
          </a:bodyPr>
          <a:lstStyle>
            <a:lvl1pPr>
              <a:lnSpc>
                <a:spcPct val="100000"/>
              </a:lnSpc>
              <a:defRPr sz="3735">
                <a:latin typeface="+mn-ea"/>
                <a:ea typeface="+mn-ea"/>
              </a:defRPr>
            </a:lvl1pPr>
          </a:lstStyle>
          <a:p>
            <a:r>
              <a:rPr lang="zh-CN" altLang="en-US"/>
              <a:t>单击此处编辑母版标题样式</a:t>
            </a:r>
          </a:p>
        </p:txBody>
      </p:sp>
      <p:sp>
        <p:nvSpPr>
          <p:cNvPr id="3" name="日期占位符 2"/>
          <p:cNvSpPr>
            <a:spLocks noGrp="1"/>
          </p:cNvSpPr>
          <p:nvPr>
            <p:ph type="dt" sz="half" idx="10"/>
          </p:nvPr>
        </p:nvSpPr>
        <p:spPr/>
        <p:txBody>
          <a:body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
        <p:nvSpPr>
          <p:cNvPr id="4" name="页脚占位符 3"/>
          <p:cNvSpPr>
            <a:spLocks noGrp="1"/>
          </p:cNvSpPr>
          <p:nvPr>
            <p:ph type="ftr" sz="quarter" idx="11"/>
          </p:nvPr>
        </p:nvSpPr>
        <p:spPr/>
        <p:txBody>
          <a:bodyPr/>
          <a:lstStyle/>
          <a:p>
            <a:pPr marL="0" marR="0" lvl="0" indent="0" algn="ctr" defTabSz="4572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
        <p:nvSpPr>
          <p:cNvPr id="5" name="灯片编号占位符 4"/>
          <p:cNvSpPr>
            <a:spLocks noGrp="1"/>
          </p:cNvSpPr>
          <p:nvPr>
            <p:ph type="sldNum" sz="quarter" idx="12"/>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defRPr/>
            </a:pPr>
            <a:fld id="{B1B815DF-E24D-44C7-BC07-350B1D960BE2}" type="slidenum">
              <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rPr>
              <a:pPr marL="0" marR="0" lvl="0" indent="0" algn="r" defTabSz="457200" rtl="0" eaLnBrk="0" fontAlgn="base" latinLnBrk="0" hangingPunct="0">
                <a:lnSpc>
                  <a:spcPct val="100000"/>
                </a:lnSpc>
                <a:spcBef>
                  <a:spcPct val="0"/>
                </a:spcBef>
                <a:spcAft>
                  <a:spcPct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Tree>
  </p:cSld>
  <p:clrMapOvr>
    <a:masterClrMapping/>
  </p:clrMapOvr>
  <p:transition spd="slow">
    <p:circl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file:///D:\qq&#25991;&#20214;\712321467\Image\C2C\Image2\%7b75232B38-A165-1FB7-499C-2E1C792CACB5%7d.pn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图片 12"/>
          <p:cNvPicPr>
            <a:picLocks noChangeAspect="1"/>
          </p:cNvPicPr>
          <p:nvPr/>
        </p:nvPicPr>
        <p:blipFill>
          <a:blip r:embed="rId13"/>
          <a:srcRect l="8521" t="1442" r="10753" b="1135"/>
          <a:stretch>
            <a:fillRect/>
          </a:stretch>
        </p:blipFill>
        <p:spPr>
          <a:xfrm>
            <a:off x="0" y="0"/>
            <a:ext cx="12194117" cy="6865938"/>
          </a:xfrm>
          <a:prstGeom prst="rect">
            <a:avLst/>
          </a:prstGeom>
          <a:noFill/>
          <a:ln w="9525">
            <a:noFill/>
          </a:ln>
        </p:spPr>
      </p:pic>
      <p:sp>
        <p:nvSpPr>
          <p:cNvPr id="1027" name="KSO_BT1"/>
          <p:cNvSpPr>
            <a:spLocks noGrp="1"/>
          </p:cNvSpPr>
          <p:nvPr>
            <p:ph type="title"/>
          </p:nvPr>
        </p:nvSpPr>
        <p:spPr>
          <a:xfrm>
            <a:off x="2523067" y="136525"/>
            <a:ext cx="7416800" cy="700088"/>
          </a:xfrm>
          <a:prstGeom prst="rect">
            <a:avLst/>
          </a:prstGeom>
          <a:noFill/>
          <a:ln w="9525">
            <a:noFill/>
          </a:ln>
        </p:spPr>
        <p:txBody>
          <a:bodyPr anchor="b"/>
          <a:lstStyle/>
          <a:p>
            <a:pPr lvl="0"/>
            <a:r>
              <a:rPr lang="zh-CN" altLang="en-US"/>
              <a:t>单击此处编辑母版标题样式</a:t>
            </a:r>
            <a:endParaRPr lang="en-US" altLang="zh-CN"/>
          </a:p>
        </p:txBody>
      </p:sp>
      <p:sp>
        <p:nvSpPr>
          <p:cNvPr id="4" name="KSO_FD"/>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82F288E0-7875-42C4-84C8-98DBBD3BF4D2}" type="datetimeFigureOut">
              <a:rPr lang="zh-CN" altLang="en-US" smtClean="0"/>
              <a:pPr/>
              <a:t>2024-7-6</a:t>
            </a:fld>
            <a:endParaRPr lang="zh-CN" altLang="en-US"/>
          </a:p>
        </p:txBody>
      </p:sp>
      <p:sp>
        <p:nvSpPr>
          <p:cNvPr id="5" name="KSO_FT"/>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rgbClr val="9D9D9D"/>
                </a:solidFill>
              </a:defRPr>
            </a:lvl1pPr>
          </a:lstStyle>
          <a:p>
            <a:endParaRPr lang="zh-CN" altLang="en-US"/>
          </a:p>
        </p:txBody>
      </p:sp>
      <p:sp>
        <p:nvSpPr>
          <p:cNvPr id="6" name="KSO_FN"/>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7D9BB5D0-35E4-459D-AEF3-FE4D7C45CC19}" type="slidenum">
              <a:rPr lang="zh-CN" altLang="en-US" smtClean="0"/>
              <a:pPr/>
              <a:t>‹#›</a:t>
            </a:fld>
            <a:endParaRPr lang="zh-CN" altLang="en-US"/>
          </a:p>
        </p:txBody>
      </p:sp>
      <p:sp>
        <p:nvSpPr>
          <p:cNvPr id="1031" name="KSO_BC1"/>
          <p:cNvSpPr>
            <a:spLocks noGrp="1"/>
          </p:cNvSpPr>
          <p:nvPr>
            <p:ph type="body" idx="1"/>
          </p:nvPr>
        </p:nvSpPr>
        <p:spPr>
          <a:xfrm>
            <a:off x="491067" y="1047750"/>
            <a:ext cx="11142133" cy="5000625"/>
          </a:xfrm>
          <a:prstGeom prst="rect">
            <a:avLst/>
          </a:prstGeom>
          <a:noFill/>
          <a:ln w="9525">
            <a:noFill/>
          </a:ln>
        </p:spPr>
        <p:txBody>
          <a:bodyPr/>
          <a:lstStyle/>
          <a:p>
            <a:pPr lvl="0"/>
            <a:r>
              <a:rPr lang="zh-CN" altLang="en-US"/>
              <a:t>单击此处编辑母版文本样式</a:t>
            </a:r>
          </a:p>
          <a:p>
            <a:pPr lvl="1"/>
            <a:r>
              <a:rPr lang="zh-CN" altLang="en-US"/>
              <a:t>第二级</a:t>
            </a:r>
          </a:p>
        </p:txBody>
      </p:sp>
      <p:pic>
        <p:nvPicPr>
          <p:cNvPr id="1032" name="图片 1073743875" descr="学科网 zxxk.com"/>
          <p:cNvPicPr>
            <a:picLocks noChangeAspect="1"/>
          </p:cNvPicPr>
          <p:nvPr/>
        </p:nvPicPr>
        <p:blipFill>
          <a:blip r:embed="rId14" r:link="rId15" cstate="print"/>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514350" rtl="0" eaLnBrk="1" latinLnBrk="0" hangingPunct="1">
        <a:lnSpc>
          <a:spcPct val="90000"/>
        </a:lnSpc>
        <a:spcBef>
          <a:spcPct val="0"/>
        </a:spcBef>
        <a:buNone/>
        <a:defRPr sz="3200" b="1" i="0" kern="1200" baseline="0">
          <a:solidFill>
            <a:srgbClr val="733C30"/>
          </a:solidFill>
          <a:effectLst/>
          <a:latin typeface="+mj-ea"/>
          <a:ea typeface="+mj-ea"/>
          <a:cs typeface="+mj-cs"/>
        </a:defRPr>
      </a:lvl1pPr>
    </p:titleStyle>
    <p:bodyStyle>
      <a:lvl1pPr marL="266700" indent="-266700" algn="just" defTabSz="514350" rtl="0" eaLnBrk="1" latinLnBrk="0" hangingPunct="1">
        <a:lnSpc>
          <a:spcPct val="110000"/>
        </a:lnSpc>
        <a:spcBef>
          <a:spcPts val="1015"/>
        </a:spcBef>
        <a:spcAft>
          <a:spcPct val="0"/>
        </a:spcAft>
        <a:buClr>
          <a:schemeClr val="accent1"/>
        </a:buClr>
        <a:buSzTx/>
        <a:buFont typeface="Wingdings" panose="05000000000000000000" pitchFamily="2" charset="2"/>
        <a:buChar char=""/>
        <a:defRPr sz="2400" kern="1200" baseline="0">
          <a:solidFill>
            <a:srgbClr val="6499AA"/>
          </a:solidFill>
          <a:latin typeface="+mj-ea"/>
          <a:ea typeface="+mj-ea"/>
          <a:cs typeface="+mn-cs"/>
        </a:defRPr>
      </a:lvl1pPr>
      <a:lvl2pPr marL="266700" indent="-266700" algn="just" defTabSz="514350" rtl="0" eaLnBrk="1" latinLnBrk="0" hangingPunct="1">
        <a:lnSpc>
          <a:spcPct val="150000"/>
        </a:lnSpc>
        <a:spcBef>
          <a:spcPct val="0"/>
        </a:spcBef>
        <a:spcAft>
          <a:spcPts val="340"/>
        </a:spcAft>
        <a:buClr>
          <a:schemeClr val="accent2">
            <a:lumMod val="60000"/>
            <a:lumOff val="40000"/>
          </a:schemeClr>
        </a:buClr>
        <a:buFont typeface="幼圆" panose="02010509060101010101" charset="-122"/>
        <a:buChar char=" "/>
        <a:defRPr sz="1800" kern="1200" baseline="0">
          <a:solidFill>
            <a:schemeClr val="tx1">
              <a:lumMod val="50000"/>
            </a:schemeClr>
          </a:solidFill>
          <a:latin typeface="+mn-ea"/>
          <a:ea typeface="+mn-ea"/>
          <a:cs typeface="+mn-cs"/>
        </a:defRPr>
      </a:lvl2pPr>
      <a:lvl3pPr marL="643255" indent="-128905" algn="l" defTabSz="514350" rtl="0" eaLnBrk="1" latinLnBrk="0" hangingPunct="1">
        <a:lnSpc>
          <a:spcPct val="90000"/>
        </a:lnSpc>
        <a:spcBef>
          <a:spcPts val="280"/>
        </a:spcBef>
        <a:buFont typeface="Arial" panose="020B0604020202020204" pitchFamily="34" charset="0"/>
        <a:buChar char="•"/>
        <a:defRPr sz="1125" kern="1200">
          <a:solidFill>
            <a:schemeClr val="tx1"/>
          </a:solidFill>
          <a:latin typeface="+mn-lt"/>
          <a:ea typeface="+mn-ea"/>
          <a:cs typeface="+mn-cs"/>
        </a:defRPr>
      </a:lvl3pPr>
      <a:lvl4pPr marL="900430" indent="-128905"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4pPr>
      <a:lvl5pPr marL="1157605" indent="-128905"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5pPr>
      <a:lvl6pPr marL="1414780" indent="-128905"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6pPr>
      <a:lvl7pPr marL="1671955" indent="-128905"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7pPr>
      <a:lvl8pPr marL="1929130" indent="-128905"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8pPr>
      <a:lvl9pPr marL="2186305" indent="-128905"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9pPr>
    </p:bodyStyle>
    <p:otherStyle>
      <a:defPPr>
        <a:defRPr lang="en-US"/>
      </a:defPPr>
      <a:lvl1pPr marL="0" algn="l" defTabSz="514350" rtl="0" eaLnBrk="1" latinLnBrk="0" hangingPunct="1">
        <a:defRPr sz="1015" kern="1200">
          <a:solidFill>
            <a:schemeClr val="tx1"/>
          </a:solidFill>
          <a:latin typeface="+mn-lt"/>
          <a:ea typeface="+mn-ea"/>
          <a:cs typeface="+mn-cs"/>
        </a:defRPr>
      </a:lvl1pPr>
      <a:lvl2pPr marL="257175" algn="l" defTabSz="514350" rtl="0" eaLnBrk="1" latinLnBrk="0" hangingPunct="1">
        <a:defRPr sz="1015" kern="1200">
          <a:solidFill>
            <a:schemeClr val="tx1"/>
          </a:solidFill>
          <a:latin typeface="+mn-lt"/>
          <a:ea typeface="+mn-ea"/>
          <a:cs typeface="+mn-cs"/>
        </a:defRPr>
      </a:lvl2pPr>
      <a:lvl3pPr marL="514350" algn="l" defTabSz="514350" rtl="0" eaLnBrk="1" latinLnBrk="0" hangingPunct="1">
        <a:defRPr sz="1015" kern="1200">
          <a:solidFill>
            <a:schemeClr val="tx1"/>
          </a:solidFill>
          <a:latin typeface="+mn-lt"/>
          <a:ea typeface="+mn-ea"/>
          <a:cs typeface="+mn-cs"/>
        </a:defRPr>
      </a:lvl3pPr>
      <a:lvl4pPr marL="771525" algn="l" defTabSz="514350" rtl="0" eaLnBrk="1" latinLnBrk="0" hangingPunct="1">
        <a:defRPr sz="1015" kern="1200">
          <a:solidFill>
            <a:schemeClr val="tx1"/>
          </a:solidFill>
          <a:latin typeface="+mn-lt"/>
          <a:ea typeface="+mn-ea"/>
          <a:cs typeface="+mn-cs"/>
        </a:defRPr>
      </a:lvl4pPr>
      <a:lvl5pPr marL="1028700" algn="l" defTabSz="514350" rtl="0" eaLnBrk="1" latinLnBrk="0" hangingPunct="1">
        <a:defRPr sz="1015" kern="1200">
          <a:solidFill>
            <a:schemeClr val="tx1"/>
          </a:solidFill>
          <a:latin typeface="+mn-lt"/>
          <a:ea typeface="+mn-ea"/>
          <a:cs typeface="+mn-cs"/>
        </a:defRPr>
      </a:lvl5pPr>
      <a:lvl6pPr marL="1285875" algn="l" defTabSz="514350" rtl="0" eaLnBrk="1" latinLnBrk="0" hangingPunct="1">
        <a:defRPr sz="1015" kern="1200">
          <a:solidFill>
            <a:schemeClr val="tx1"/>
          </a:solidFill>
          <a:latin typeface="+mn-lt"/>
          <a:ea typeface="+mn-ea"/>
          <a:cs typeface="+mn-cs"/>
        </a:defRPr>
      </a:lvl6pPr>
      <a:lvl7pPr marL="1543050" algn="l" defTabSz="514350" rtl="0" eaLnBrk="1" latinLnBrk="0" hangingPunct="1">
        <a:defRPr sz="1015" kern="1200">
          <a:solidFill>
            <a:schemeClr val="tx1"/>
          </a:solidFill>
          <a:latin typeface="+mn-lt"/>
          <a:ea typeface="+mn-ea"/>
          <a:cs typeface="+mn-cs"/>
        </a:defRPr>
      </a:lvl7pPr>
      <a:lvl8pPr marL="1800225" algn="l" defTabSz="514350" rtl="0" eaLnBrk="1" latinLnBrk="0" hangingPunct="1">
        <a:defRPr sz="1015" kern="1200">
          <a:solidFill>
            <a:schemeClr val="tx1"/>
          </a:solidFill>
          <a:latin typeface="+mn-lt"/>
          <a:ea typeface="+mn-ea"/>
          <a:cs typeface="+mn-cs"/>
        </a:defRPr>
      </a:lvl8pPr>
      <a:lvl9pPr marL="2057400" algn="l" defTabSz="514350" rtl="0" eaLnBrk="1" latinLnBrk="0" hangingPunct="1">
        <a:defRPr sz="101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124075" y="2192655"/>
            <a:ext cx="8194675" cy="769441"/>
          </a:xfrm>
          <a:prstGeom prst="rect">
            <a:avLst/>
          </a:prstGeom>
          <a:noFill/>
        </p:spPr>
        <p:txBody>
          <a:bodyPr wrap="square" rtlCol="0" anchor="t">
            <a:spAutoFit/>
          </a:bodyPr>
          <a:lstStyle/>
          <a:p>
            <a:pPr algn="ctr"/>
            <a:r>
              <a:rPr lang="zh-CN" altLang="en-US" sz="4400" b="1" smtClean="0">
                <a:ln w="9525" cap="flat" cmpd="sng">
                  <a:noFill/>
                  <a:prstDash val="solid"/>
                  <a:headEnd type="none" w="med" len="med"/>
                  <a:tailEnd type="none" w="med" len="med"/>
                </a:ln>
                <a:solidFill>
                  <a:srgbClr val="FF0000"/>
                </a:solidFill>
                <a:latin typeface="微软雅黑" panose="020B0503020204020204" charset="-122"/>
                <a:ea typeface="微软雅黑"/>
                <a:sym typeface="+mn-ea"/>
              </a:rPr>
              <a:t>语 </a:t>
            </a:r>
            <a:r>
              <a:rPr lang="zh-CN" altLang="en-US" sz="4400" b="1">
                <a:ln w="9525" cap="flat" cmpd="sng">
                  <a:noFill/>
                  <a:prstDash val="solid"/>
                  <a:headEnd type="none" w="med" len="med"/>
                  <a:tailEnd type="none" w="med" len="med"/>
                </a:ln>
                <a:solidFill>
                  <a:srgbClr val="FF0000"/>
                </a:solidFill>
                <a:latin typeface="微软雅黑" panose="020B0503020204020204" charset="-122"/>
                <a:ea typeface="微软雅黑"/>
                <a:sym typeface="+mn-ea"/>
              </a:rPr>
              <a:t>言 运 用 ： 辨析并修改病句</a:t>
            </a:r>
          </a:p>
        </p:txBody>
      </p:sp>
      <p:sp>
        <p:nvSpPr>
          <p:cNvPr id="2" name="文本框 1"/>
          <p:cNvSpPr txBox="1"/>
          <p:nvPr/>
        </p:nvSpPr>
        <p:spPr>
          <a:xfrm>
            <a:off x="5419090" y="3845560"/>
            <a:ext cx="1605280" cy="650875"/>
          </a:xfrm>
          <a:prstGeom prst="rect">
            <a:avLst/>
          </a:prstGeom>
          <a:noFill/>
        </p:spPr>
        <p:txBody>
          <a:bodyPr wrap="none" rtlCol="0" anchor="t">
            <a:spAutoFit/>
          </a:bodyPr>
          <a:lstStyle/>
          <a:p>
            <a:pPr>
              <a:lnSpc>
                <a:spcPct val="130000"/>
              </a:lnSpc>
            </a:pPr>
            <a:r>
              <a:rPr lang="zh-CN" altLang="en-US" sz="2800" b="1" noProof="0">
                <a:ln>
                  <a:noFill/>
                </a:ln>
                <a:solidFill>
                  <a:srgbClr val="1D41D5"/>
                </a:solidFill>
                <a:effectLst/>
                <a:uLnTx/>
                <a:uFillTx/>
                <a:latin typeface="微软雅黑" panose="020B0503020204020204" charset="-122"/>
                <a:ea typeface="微软雅黑"/>
                <a:sym typeface="+mn-ea"/>
              </a:rPr>
              <a:t>语序不当</a:t>
            </a:r>
            <a:endParaRPr lang="zh-CN" altLang="en-US" sz="2800" b="1" noProof="0" smtClean="0">
              <a:ln>
                <a:noFill/>
              </a:ln>
              <a:solidFill>
                <a:srgbClr val="1D41D5"/>
              </a:solidFill>
              <a:effectLst/>
              <a:uLnTx/>
              <a:uFillTx/>
              <a:latin typeface="微软雅黑" panose="020B0503020204020204" charset="-122"/>
              <a:ea typeface="微软雅黑"/>
              <a:sym typeface="+mn-ea"/>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文本框 1"/>
          <p:cNvSpPr txBox="1"/>
          <p:nvPr/>
        </p:nvSpPr>
        <p:spPr>
          <a:xfrm>
            <a:off x="174625" y="1398270"/>
            <a:ext cx="11842750" cy="3415030"/>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50000"/>
              </a:lnSpc>
              <a:spcBef>
                <a:spcPct val="0"/>
              </a:spcBef>
              <a:buNone/>
            </a:pPr>
            <a:r>
              <a:rPr lang="en-US" altLang="zh-CN" sz="3200">
                <a:solidFill>
                  <a:schemeClr val="tx1">
                    <a:lumMod val="50000"/>
                  </a:schemeClr>
                </a:solidFill>
                <a:latin typeface="微软雅黑" panose="020B0503020204020204" charset="-122"/>
                <a:ea typeface="微软雅黑"/>
              </a:rPr>
              <a:t>  </a:t>
            </a:r>
            <a:r>
              <a:rPr lang="en-US" altLang="zh-CN">
                <a:solidFill>
                  <a:schemeClr val="tx1">
                    <a:lumMod val="50000"/>
                  </a:schemeClr>
                </a:solidFill>
                <a:latin typeface="微软雅黑" panose="020B0503020204020204" charset="-122"/>
                <a:ea typeface="微软雅黑"/>
              </a:rPr>
              <a:t>    </a:t>
            </a:r>
            <a:r>
              <a:rPr b="1">
                <a:solidFill>
                  <a:schemeClr val="tx1">
                    <a:lumMod val="50000"/>
                  </a:schemeClr>
                </a:solidFill>
                <a:latin typeface="微软雅黑" panose="020B0503020204020204" charset="-122"/>
                <a:ea typeface="微软雅黑"/>
              </a:rPr>
              <a:t>在复句中，如果两个分句的主语相同，那么主语应置于关联词之前；如果两个分句的主语不同，第一个分句的主语应放在关联词之后。记忆技巧为主语“同前异后”。</a:t>
            </a:r>
            <a:r>
              <a:rPr lang="zh-CN" b="1">
                <a:solidFill>
                  <a:schemeClr val="tx1">
                    <a:lumMod val="50000"/>
                  </a:schemeClr>
                </a:solidFill>
                <a:latin typeface="微软雅黑" panose="020B0503020204020204" charset="-122"/>
                <a:ea typeface="微软雅黑"/>
              </a:rPr>
              <a:t>如：</a:t>
            </a:r>
          </a:p>
          <a:p>
            <a:pPr marL="0" lvl="0" indent="0" defTabSz="457200" eaLnBrk="1" hangingPunct="1">
              <a:lnSpc>
                <a:spcPct val="150000"/>
              </a:lnSpc>
              <a:spcBef>
                <a:spcPct val="0"/>
              </a:spcBef>
              <a:buNone/>
            </a:pPr>
            <a:r>
              <a:rPr lang="zh-CN" b="1">
                <a:solidFill>
                  <a:schemeClr val="tx1">
                    <a:lumMod val="50000"/>
                  </a:schemeClr>
                </a:solidFill>
                <a:latin typeface="微软雅黑" panose="020B0503020204020204" charset="-122"/>
                <a:ea typeface="微软雅黑"/>
              </a:rPr>
              <a:t>      </a:t>
            </a:r>
            <a:r>
              <a:rPr lang="zh-CN" b="1">
                <a:solidFill>
                  <a:schemeClr val="tx1">
                    <a:lumMod val="50000"/>
                  </a:schemeClr>
                </a:solidFill>
                <a:latin typeface="楷体" panose="02010609060101010101" pitchFamily="49" charset="-122"/>
                <a:ea typeface="楷体" panose="02010609060101010101" pitchFamily="49" charset="-122"/>
              </a:rPr>
              <a:t>不但中药能与一般抗生素媲美，而且副作用小，成本低。</a:t>
            </a:r>
          </a:p>
          <a:p>
            <a:pPr marL="0" lvl="0" indent="0" defTabSz="457200" eaLnBrk="1" hangingPunct="1">
              <a:lnSpc>
                <a:spcPct val="150000"/>
              </a:lnSpc>
              <a:spcBef>
                <a:spcPct val="0"/>
              </a:spcBef>
              <a:buNone/>
            </a:pPr>
            <a:r>
              <a:rPr lang="zh-CN" b="1">
                <a:solidFill>
                  <a:schemeClr val="tx1">
                    <a:lumMod val="50000"/>
                  </a:schemeClr>
                </a:solidFill>
                <a:latin typeface="微软雅黑" panose="020B0503020204020204" charset="-122"/>
                <a:ea typeface="微软雅黑"/>
              </a:rPr>
              <a:t>     </a:t>
            </a:r>
            <a:r>
              <a:rPr lang="zh-CN"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  各分句的主语一致，故“不但”应放在“中药”的后面。】</a:t>
            </a:r>
            <a:endParaRPr lang="zh-CN" b="1">
              <a:solidFill>
                <a:schemeClr val="tx1">
                  <a:lumMod val="50000"/>
                </a:schemeClr>
              </a:solidFill>
              <a:latin typeface="微软雅黑" panose="020B0503020204020204" charset="-122"/>
              <a:ea typeface="微软雅黑"/>
            </a:endParaRPr>
          </a:p>
        </p:txBody>
      </p:sp>
      <p:sp>
        <p:nvSpPr>
          <p:cNvPr id="19460" name="标题 2"/>
          <p:cNvSpPr>
            <a:spLocks noGrp="1"/>
          </p:cNvSpPr>
          <p:nvPr/>
        </p:nvSpPr>
        <p:spPr>
          <a:xfrm>
            <a:off x="234950" y="881698"/>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spcBef>
                <a:spcPct val="0"/>
              </a:spcBef>
              <a:buNone/>
            </a:pPr>
            <a:r>
              <a:rPr lang="zh-CN" altLang="en-US" b="1">
                <a:solidFill>
                  <a:srgbClr val="00B050"/>
                </a:solidFill>
                <a:latin typeface="微软雅黑" panose="020B0503020204020204" charset="-122"/>
                <a:ea typeface="微软雅黑"/>
              </a:rPr>
              <a:t>考向</a:t>
            </a:r>
            <a:r>
              <a:rPr lang="en-US" altLang="zh-CN" b="1">
                <a:solidFill>
                  <a:srgbClr val="00B050"/>
                </a:solidFill>
                <a:latin typeface="微软雅黑" panose="020B0503020204020204" charset="-122"/>
                <a:ea typeface="微软雅黑"/>
              </a:rPr>
              <a:t>4.</a:t>
            </a:r>
            <a:r>
              <a:rPr lang="zh-CN" altLang="en-US" b="1">
                <a:solidFill>
                  <a:srgbClr val="00B050"/>
                </a:solidFill>
                <a:latin typeface="微软雅黑" panose="020B0503020204020204" charset="-122"/>
                <a:ea typeface="微软雅黑"/>
              </a:rPr>
              <a:t>关联词位置不当</a:t>
            </a:r>
          </a:p>
        </p:txBody>
      </p:sp>
    </p:spTree>
  </p:cSld>
  <p:clrMapOvr>
    <a:masterClrMapping/>
  </p:clrMapOvr>
  <p:transition spd="slow">
    <p:circl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ChangeArrowheads="1"/>
          </p:cNvSpPr>
          <p:nvPr/>
        </p:nvSpPr>
        <p:spPr bwMode="auto">
          <a:xfrm>
            <a:off x="0" y="34372"/>
            <a:ext cx="219710" cy="188595"/>
          </a:xfrm>
          <a:prstGeom prst="rect">
            <a:avLst/>
          </a:prstGeom>
          <a:noFill/>
          <a:ln w="9525">
            <a:noFill/>
            <a:miter lim="800000"/>
          </a:ln>
          <a:effectLst/>
        </p:spPr>
        <p:txBody>
          <a:bodyPr vert="horz" wrap="none" lIns="46914" tIns="23457" rIns="46914" bIns="23457"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925"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Rectangle 1"/>
          <p:cNvSpPr>
            <a:spLocks noChangeArrowheads="1"/>
          </p:cNvSpPr>
          <p:nvPr/>
        </p:nvSpPr>
        <p:spPr bwMode="auto">
          <a:xfrm>
            <a:off x="838115" y="3640952"/>
            <a:ext cx="219710" cy="188595"/>
          </a:xfrm>
          <a:prstGeom prst="rect">
            <a:avLst/>
          </a:prstGeom>
          <a:noFill/>
          <a:ln>
            <a:noFill/>
          </a:ln>
          <a:effectLst/>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chemeClr val="accent1"/>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chemeClr val="tx1"/>
                </a:solidFill>
                <a:miter lim="800000"/>
                <a:headEnd/>
                <a:tailEnd/>
              </a14:hiddenLine>
            </a:ext>
            <a:ext uri="{AF507438-7753-43E0-B8FC-AC1667EBCBE1}">
              <a14:hiddenEffects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effectLst>
                  <a:outerShdw dist="35921" dir="2700000" algn="ctr" rotWithShape="0">
                    <a:schemeClr val="bg2"/>
                  </a:outerShdw>
                </a:effectLst>
              </a14:hiddenEffects>
            </a:ext>
          </a:extLst>
        </p:spPr>
        <p:txBody>
          <a:bodyPr vert="horz" wrap="none" lIns="46914" tIns="23457" rIns="46914" bIns="23457" numCol="1" anchor="ctr" anchorCtr="0" compatLnSpc="1">
            <a:spAutoFit/>
          </a:bodyPr>
          <a:lstStyle/>
          <a:p>
            <a:endParaRPr lang="zh-CN" altLang="en-US" sz="925"/>
          </a:p>
        </p:txBody>
      </p:sp>
      <p:sp>
        <p:nvSpPr>
          <p:cNvPr id="18435" name="文本框 18434"/>
          <p:cNvSpPr txBox="1"/>
          <p:nvPr/>
        </p:nvSpPr>
        <p:spPr>
          <a:xfrm>
            <a:off x="504825" y="1268730"/>
            <a:ext cx="11185525" cy="3580765"/>
          </a:xfrm>
          <a:prstGeom prst="rect">
            <a:avLst/>
          </a:prstGeom>
          <a:noFill/>
          <a:ln w="9525">
            <a:noFill/>
          </a:ln>
        </p:spPr>
        <p:txBody>
          <a:bodyPr wrap="square">
            <a:spAutoFit/>
          </a:bodyPr>
          <a:lstStyle/>
          <a:p>
            <a:pPr marR="0" defTabSz="914400">
              <a:lnSpc>
                <a:spcPct val="135000"/>
              </a:lnSpc>
              <a:buClrTx/>
              <a:buSzTx/>
              <a:defRPr/>
            </a:pP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由于技术水平太低,这些产品质量不是比沿海地区的同类产品低,就是成本比沿海地区的高。</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    【答案】</a:t>
            </a:r>
            <a:r>
              <a:rPr sz="2800" b="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sym typeface="+mn-ea"/>
              </a:rPr>
              <a:t>本句的后两个分句是并列关系,但是前面讲的是“质量”的情况,后面讲的是“成本”的情况,主语不同,关联词应在主语前面,所以,“不是”应放在“质量”前。</a:t>
            </a:r>
            <a:endParaRPr kumimoji="0"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endParaRPr>
          </a:p>
        </p:txBody>
      </p:sp>
      <p:grpSp>
        <p:nvGrpSpPr>
          <p:cNvPr id="4" name="组合 72"/>
          <p:cNvGrpSpPr/>
          <p:nvPr/>
        </p:nvGrpSpPr>
        <p:grpSpPr>
          <a:xfrm>
            <a:off x="358383" y="665169"/>
            <a:ext cx="10378645" cy="501650"/>
            <a:chOff x="1594572" y="1803366"/>
            <a:chExt cx="20228627" cy="977747"/>
          </a:xfrm>
        </p:grpSpPr>
        <p:grpSp>
          <p:nvGrpSpPr>
            <p:cNvPr id="6" name="组合 73"/>
            <p:cNvGrpSpPr/>
            <p:nvPr/>
          </p:nvGrpSpPr>
          <p:grpSpPr>
            <a:xfrm>
              <a:off x="1594572" y="1803366"/>
              <a:ext cx="5500726" cy="977747"/>
              <a:chOff x="7309612" y="2089118"/>
              <a:chExt cx="5500726" cy="977747"/>
            </a:xfrm>
          </p:grpSpPr>
          <p:sp>
            <p:nvSpPr>
              <p:cNvPr id="7" name="TextBox 75"/>
              <p:cNvSpPr txBox="1"/>
              <p:nvPr/>
            </p:nvSpPr>
            <p:spPr>
              <a:xfrm>
                <a:off x="7595364" y="2089118"/>
                <a:ext cx="5214974" cy="977747"/>
              </a:xfrm>
              <a:prstGeom prst="rect">
                <a:avLst/>
              </a:prstGeom>
              <a:noFill/>
            </p:spPr>
            <p:txBody>
              <a:bodyPr wrap="square" rtlCol="0">
                <a:spAutoFit/>
              </a:bodyPr>
              <a:lstStyle/>
              <a:p>
                <a:r>
                  <a:rPr lang="zh-CN" altLang="en-US" sz="2670" b="1">
                    <a:solidFill>
                      <a:srgbClr val="339B61"/>
                    </a:solidFill>
                    <a:latin typeface="微软雅黑" panose="020B0503020204020204" charset="-122"/>
                    <a:ea typeface="微软雅黑"/>
                  </a:rPr>
                  <a:t>牛刀小试：</a:t>
                </a:r>
              </a:p>
            </p:txBody>
          </p:sp>
          <p:sp>
            <p:nvSpPr>
              <p:cNvPr id="8" name="椭圆 7"/>
              <p:cNvSpPr/>
              <p:nvPr/>
            </p:nvSpPr>
            <p:spPr>
              <a:xfrm>
                <a:off x="7309612" y="2374870"/>
                <a:ext cx="214314" cy="214314"/>
              </a:xfrm>
              <a:prstGeom prst="ellipse">
                <a:avLst/>
              </a:prstGeom>
              <a:solidFill>
                <a:srgbClr val="404040"/>
              </a:solid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25"/>
              </a:p>
            </p:txBody>
          </p:sp>
        </p:grpSp>
        <p:cxnSp>
          <p:nvCxnSpPr>
            <p:cNvPr id="9" name="直接连接符 8"/>
            <p:cNvCxnSpPr/>
            <p:nvPr/>
          </p:nvCxnSpPr>
          <p:spPr>
            <a:xfrm>
              <a:off x="2023200" y="2699099"/>
              <a:ext cx="1980000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0" presetClass="entr" presetSubtype="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wedge">
                                      <p:cBhvr>
                                        <p:cTn id="11" dur="20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文本框 1"/>
          <p:cNvSpPr txBox="1"/>
          <p:nvPr/>
        </p:nvSpPr>
        <p:spPr>
          <a:xfrm>
            <a:off x="174625" y="1398270"/>
            <a:ext cx="11842750" cy="147637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50000"/>
              </a:lnSpc>
              <a:spcBef>
                <a:spcPct val="0"/>
              </a:spcBef>
              <a:buNone/>
            </a:pPr>
            <a:r>
              <a:rPr lang="en-US" altLang="zh-CN" sz="3200">
                <a:solidFill>
                  <a:schemeClr val="tx1">
                    <a:lumMod val="50000"/>
                  </a:schemeClr>
                </a:solidFill>
                <a:latin typeface="微软雅黑" panose="020B0503020204020204" charset="-122"/>
                <a:ea typeface="微软雅黑"/>
              </a:rPr>
              <a:t>  </a:t>
            </a:r>
            <a:r>
              <a:rPr lang="en-US" altLang="zh-CN">
                <a:solidFill>
                  <a:schemeClr val="tx1">
                    <a:lumMod val="50000"/>
                  </a:schemeClr>
                </a:solidFill>
                <a:latin typeface="微软雅黑" panose="020B0503020204020204" charset="-122"/>
                <a:ea typeface="微软雅黑"/>
              </a:rPr>
              <a:t>    </a:t>
            </a:r>
            <a:r>
              <a:rPr b="1">
                <a:solidFill>
                  <a:schemeClr val="tx1">
                    <a:lumMod val="50000"/>
                  </a:schemeClr>
                </a:solidFill>
                <a:latin typeface="微软雅黑" panose="020B0503020204020204" charset="-122"/>
                <a:ea typeface="微软雅黑"/>
              </a:rPr>
              <a:t>有时，选项中会出现两组有对应关系的并列短语(句子)，如果其中某组并列短语中的词语顺序颠倒，就会产生呼应不当的错误。</a:t>
            </a:r>
          </a:p>
        </p:txBody>
      </p:sp>
      <p:sp>
        <p:nvSpPr>
          <p:cNvPr id="19460" name="标题 2"/>
          <p:cNvSpPr>
            <a:spLocks noGrp="1"/>
          </p:cNvSpPr>
          <p:nvPr/>
        </p:nvSpPr>
        <p:spPr>
          <a:xfrm>
            <a:off x="234950" y="881698"/>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spcBef>
                <a:spcPct val="0"/>
              </a:spcBef>
              <a:buNone/>
            </a:pPr>
            <a:r>
              <a:rPr lang="zh-CN" altLang="en-US" b="1">
                <a:solidFill>
                  <a:srgbClr val="00B050"/>
                </a:solidFill>
                <a:latin typeface="微软雅黑" panose="020B0503020204020204" charset="-122"/>
                <a:ea typeface="微软雅黑"/>
              </a:rPr>
              <a:t>考向</a:t>
            </a:r>
            <a:r>
              <a:rPr lang="en-US" altLang="zh-CN" b="1">
                <a:solidFill>
                  <a:srgbClr val="00B050"/>
                </a:solidFill>
                <a:latin typeface="微软雅黑" panose="020B0503020204020204" charset="-122"/>
                <a:ea typeface="微软雅黑"/>
              </a:rPr>
              <a:t>5.</a:t>
            </a:r>
            <a:r>
              <a:rPr lang="zh-CN" altLang="en-US" b="1">
                <a:solidFill>
                  <a:srgbClr val="00B050"/>
                </a:solidFill>
                <a:latin typeface="微软雅黑" panose="020B0503020204020204" charset="-122"/>
                <a:ea typeface="微软雅黑"/>
              </a:rPr>
              <a:t>前后呼应不当</a:t>
            </a:r>
          </a:p>
        </p:txBody>
      </p:sp>
    </p:spTree>
  </p:cSld>
  <p:clrMapOvr>
    <a:masterClrMapping/>
  </p:clrMapOvr>
  <p:transition spd="slow">
    <p:circl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ChangeArrowheads="1"/>
          </p:cNvSpPr>
          <p:nvPr/>
        </p:nvSpPr>
        <p:spPr bwMode="auto">
          <a:xfrm>
            <a:off x="0" y="34372"/>
            <a:ext cx="219710" cy="188595"/>
          </a:xfrm>
          <a:prstGeom prst="rect">
            <a:avLst/>
          </a:prstGeom>
          <a:noFill/>
          <a:ln w="9525">
            <a:noFill/>
            <a:miter lim="800000"/>
          </a:ln>
          <a:effectLst/>
        </p:spPr>
        <p:txBody>
          <a:bodyPr vert="horz" wrap="none" lIns="46914" tIns="23457" rIns="46914" bIns="23457"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925"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Rectangle 1"/>
          <p:cNvSpPr>
            <a:spLocks noChangeArrowheads="1"/>
          </p:cNvSpPr>
          <p:nvPr/>
        </p:nvSpPr>
        <p:spPr bwMode="auto">
          <a:xfrm>
            <a:off x="838115" y="3640952"/>
            <a:ext cx="219710" cy="188595"/>
          </a:xfrm>
          <a:prstGeom prst="rect">
            <a:avLst/>
          </a:prstGeom>
          <a:noFill/>
          <a:ln>
            <a:noFill/>
          </a:ln>
          <a:effectLst/>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chemeClr val="accent1"/>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chemeClr val="tx1"/>
                </a:solidFill>
                <a:miter lim="800000"/>
                <a:headEnd/>
                <a:tailEnd/>
              </a14:hiddenLine>
            </a:ext>
            <a:ext uri="{AF507438-7753-43E0-B8FC-AC1667EBCBE1}">
              <a14:hiddenEffects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effectLst>
                  <a:outerShdw dist="35921" dir="2700000" algn="ctr" rotWithShape="0">
                    <a:schemeClr val="bg2"/>
                  </a:outerShdw>
                </a:effectLst>
              </a14:hiddenEffects>
            </a:ext>
          </a:extLst>
        </p:spPr>
        <p:txBody>
          <a:bodyPr vert="horz" wrap="none" lIns="46914" tIns="23457" rIns="46914" bIns="23457" numCol="1" anchor="ctr" anchorCtr="0" compatLnSpc="1">
            <a:spAutoFit/>
          </a:bodyPr>
          <a:lstStyle/>
          <a:p>
            <a:endParaRPr lang="zh-CN" altLang="en-US" sz="925"/>
          </a:p>
        </p:txBody>
      </p:sp>
      <p:sp>
        <p:nvSpPr>
          <p:cNvPr id="18435" name="文本框 18434"/>
          <p:cNvSpPr txBox="1"/>
          <p:nvPr/>
        </p:nvSpPr>
        <p:spPr>
          <a:xfrm>
            <a:off x="504825" y="1268730"/>
            <a:ext cx="11185525" cy="4744085"/>
          </a:xfrm>
          <a:prstGeom prst="rect">
            <a:avLst/>
          </a:prstGeom>
          <a:noFill/>
          <a:ln w="9525">
            <a:noFill/>
          </a:ln>
        </p:spPr>
        <p:txBody>
          <a:bodyPr wrap="square">
            <a:spAutoFit/>
          </a:bodyPr>
          <a:lstStyle/>
          <a:p>
            <a:pPr marR="0" defTabSz="914400">
              <a:lnSpc>
                <a:spcPct val="135000"/>
              </a:lnSpc>
              <a:buClrTx/>
              <a:buSzTx/>
              <a:defRPr/>
            </a:pP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对调整工资、发放资金、提高职工的福利待遇等问题，文章从理论上和政策上做了详细的规定和深刻的说明，具有极强的指导意义和可操作性。</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    【答案】</a:t>
            </a:r>
            <a:r>
              <a:rPr sz="2800" b="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sym typeface="+mn-ea"/>
              </a:rPr>
              <a:t>前后呼应不当。根据表意的合理性原则，“深刻的说明”对应的应该是“理论”，“详细的规定”对应的应该是“政策”。应把“理论”和“政策”的位置互换，或者把“详细的规定”和“深刻的说明”的位置互换。</a:t>
            </a:r>
          </a:p>
        </p:txBody>
      </p:sp>
      <p:grpSp>
        <p:nvGrpSpPr>
          <p:cNvPr id="4" name="组合 72"/>
          <p:cNvGrpSpPr/>
          <p:nvPr/>
        </p:nvGrpSpPr>
        <p:grpSpPr>
          <a:xfrm>
            <a:off x="358383" y="665169"/>
            <a:ext cx="10378645" cy="501650"/>
            <a:chOff x="1594572" y="1803366"/>
            <a:chExt cx="20228627" cy="977747"/>
          </a:xfrm>
        </p:grpSpPr>
        <p:grpSp>
          <p:nvGrpSpPr>
            <p:cNvPr id="6" name="组合 73"/>
            <p:cNvGrpSpPr/>
            <p:nvPr/>
          </p:nvGrpSpPr>
          <p:grpSpPr>
            <a:xfrm>
              <a:off x="1594572" y="1803366"/>
              <a:ext cx="5500726" cy="977747"/>
              <a:chOff x="7309612" y="2089118"/>
              <a:chExt cx="5500726" cy="977747"/>
            </a:xfrm>
          </p:grpSpPr>
          <p:sp>
            <p:nvSpPr>
              <p:cNvPr id="7" name="TextBox 75"/>
              <p:cNvSpPr txBox="1"/>
              <p:nvPr/>
            </p:nvSpPr>
            <p:spPr>
              <a:xfrm>
                <a:off x="7595364" y="2089118"/>
                <a:ext cx="5214974" cy="977747"/>
              </a:xfrm>
              <a:prstGeom prst="rect">
                <a:avLst/>
              </a:prstGeom>
              <a:noFill/>
            </p:spPr>
            <p:txBody>
              <a:bodyPr wrap="square" rtlCol="0">
                <a:spAutoFit/>
              </a:bodyPr>
              <a:lstStyle/>
              <a:p>
                <a:r>
                  <a:rPr lang="zh-CN" altLang="en-US" sz="2670" b="1">
                    <a:solidFill>
                      <a:srgbClr val="339B61"/>
                    </a:solidFill>
                    <a:latin typeface="微软雅黑" panose="020B0503020204020204" charset="-122"/>
                    <a:ea typeface="微软雅黑"/>
                  </a:rPr>
                  <a:t>牛刀小试：</a:t>
                </a:r>
              </a:p>
            </p:txBody>
          </p:sp>
          <p:sp>
            <p:nvSpPr>
              <p:cNvPr id="8" name="椭圆 7"/>
              <p:cNvSpPr/>
              <p:nvPr/>
            </p:nvSpPr>
            <p:spPr>
              <a:xfrm>
                <a:off x="7309612" y="2374870"/>
                <a:ext cx="214314" cy="214314"/>
              </a:xfrm>
              <a:prstGeom prst="ellipse">
                <a:avLst/>
              </a:prstGeom>
              <a:solidFill>
                <a:srgbClr val="404040"/>
              </a:solid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25"/>
              </a:p>
            </p:txBody>
          </p:sp>
        </p:grpSp>
        <p:cxnSp>
          <p:nvCxnSpPr>
            <p:cNvPr id="9" name="直接连接符 8"/>
            <p:cNvCxnSpPr/>
            <p:nvPr/>
          </p:nvCxnSpPr>
          <p:spPr>
            <a:xfrm>
              <a:off x="2023200" y="2699099"/>
              <a:ext cx="1980000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0" presetClass="entr" presetSubtype="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wedge">
                                      <p:cBhvr>
                                        <p:cTn id="11" dur="20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文本框 1"/>
          <p:cNvSpPr txBox="1"/>
          <p:nvPr/>
        </p:nvSpPr>
        <p:spPr>
          <a:xfrm>
            <a:off x="174625" y="1398270"/>
            <a:ext cx="11842750" cy="489140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30000"/>
              </a:lnSpc>
              <a:spcBef>
                <a:spcPct val="0"/>
              </a:spcBef>
              <a:buNone/>
            </a:pPr>
            <a:r>
              <a:rPr lang="en-US" altLang="zh-CN" sz="3200">
                <a:solidFill>
                  <a:schemeClr val="tx1">
                    <a:lumMod val="50000"/>
                  </a:schemeClr>
                </a:solidFill>
                <a:latin typeface="微软雅黑" panose="020B0503020204020204" charset="-122"/>
                <a:ea typeface="微软雅黑"/>
              </a:rPr>
              <a:t> </a:t>
            </a:r>
            <a:r>
              <a:rPr lang="en-US" altLang="zh-CN" sz="2600">
                <a:solidFill>
                  <a:schemeClr val="tx1">
                    <a:lumMod val="50000"/>
                  </a:schemeClr>
                </a:solidFill>
                <a:latin typeface="微软雅黑" panose="020B0503020204020204" charset="-122"/>
                <a:ea typeface="微软雅黑"/>
              </a:rPr>
              <a:t>     </a:t>
            </a:r>
            <a:r>
              <a:rPr sz="2600" b="1">
                <a:solidFill>
                  <a:schemeClr val="tx1">
                    <a:lumMod val="50000"/>
                  </a:schemeClr>
                </a:solidFill>
                <a:latin typeface="微软雅黑" panose="020B0503020204020204" charset="-122"/>
                <a:ea typeface="微软雅黑"/>
              </a:rPr>
              <a:t>所谓主客体颠倒是指一个句子中所陈述的主体(陈述对象)与客体(被陈述的对象)的位置相互颠倒，是语序不当的一种。在遣词造句时，主宾关系往往通过介词“对、对于、和、与”等来反映，介词常引出对象。按常理，介词前是主体，介词后是客体，即只能是人对物，或主观对客观，若颠倒过来就有悖常理。</a:t>
            </a:r>
            <a:r>
              <a:rPr lang="zh-CN" sz="2600" b="1">
                <a:solidFill>
                  <a:schemeClr val="tx1">
                    <a:lumMod val="50000"/>
                  </a:schemeClr>
                </a:solidFill>
                <a:latin typeface="微软雅黑" panose="020B0503020204020204" charset="-122"/>
                <a:ea typeface="微软雅黑"/>
              </a:rPr>
              <a:t>如：</a:t>
            </a:r>
            <a:r>
              <a:rPr lang="zh-CN" sz="2600" b="1">
                <a:solidFill>
                  <a:schemeClr val="tx1">
                    <a:lumMod val="50000"/>
                  </a:schemeClr>
                </a:solidFill>
                <a:latin typeface="楷体" panose="02010609060101010101" pitchFamily="49" charset="-122"/>
                <a:ea typeface="楷体" panose="02010609060101010101" pitchFamily="49" charset="-122"/>
              </a:rPr>
              <a:t>焦裕禄这个名字对青年人可能还有些陌生，可对四十岁以上的人却是很熟悉的。</a:t>
            </a:r>
            <a:r>
              <a:rPr lang="zh-CN" sz="26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 “焦裕禄这个名字”被放在主体的位置上作判断的对象，“青年人”以及“四十岁以上的人”被倒放到了客体的位置上说明。“焦裕禄这个名字”正好把主体和客体颠倒了；可以改为“青年人对焦裕禄这个名字可能还有些陌生，可四十岁以上的人对这个名字却是很熟悉的”。】</a:t>
            </a:r>
          </a:p>
        </p:txBody>
      </p:sp>
      <p:sp>
        <p:nvSpPr>
          <p:cNvPr id="19460" name="标题 2"/>
          <p:cNvSpPr>
            <a:spLocks noGrp="1"/>
          </p:cNvSpPr>
          <p:nvPr/>
        </p:nvSpPr>
        <p:spPr>
          <a:xfrm>
            <a:off x="234950" y="881698"/>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spcBef>
                <a:spcPct val="0"/>
              </a:spcBef>
              <a:buNone/>
            </a:pPr>
            <a:r>
              <a:rPr lang="zh-CN" altLang="en-US" b="1">
                <a:solidFill>
                  <a:srgbClr val="00B050"/>
                </a:solidFill>
                <a:latin typeface="微软雅黑" panose="020B0503020204020204" charset="-122"/>
                <a:ea typeface="微软雅黑"/>
              </a:rPr>
              <a:t>考向</a:t>
            </a:r>
            <a:r>
              <a:rPr lang="en-US" altLang="zh-CN" b="1">
                <a:solidFill>
                  <a:srgbClr val="00B050"/>
                </a:solidFill>
                <a:latin typeface="微软雅黑" panose="020B0503020204020204" charset="-122"/>
                <a:ea typeface="微软雅黑"/>
              </a:rPr>
              <a:t>6.</a:t>
            </a:r>
            <a:r>
              <a:rPr lang="zh-CN" altLang="en-US" b="1">
                <a:solidFill>
                  <a:srgbClr val="00B050"/>
                </a:solidFill>
                <a:latin typeface="微软雅黑" panose="020B0503020204020204" charset="-122"/>
                <a:ea typeface="微软雅黑"/>
              </a:rPr>
              <a:t>主客体颠倒</a:t>
            </a:r>
          </a:p>
        </p:txBody>
      </p:sp>
    </p:spTree>
  </p:cSld>
  <p:clrMapOvr>
    <a:masterClrMapping/>
  </p:clrMapOvr>
  <p:transition spd="slow">
    <p:circl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ChangeArrowheads="1"/>
          </p:cNvSpPr>
          <p:nvPr/>
        </p:nvSpPr>
        <p:spPr bwMode="auto">
          <a:xfrm>
            <a:off x="0" y="34372"/>
            <a:ext cx="219710" cy="188595"/>
          </a:xfrm>
          <a:prstGeom prst="rect">
            <a:avLst/>
          </a:prstGeom>
          <a:noFill/>
          <a:ln w="9525">
            <a:noFill/>
            <a:miter lim="800000"/>
          </a:ln>
          <a:effectLst/>
        </p:spPr>
        <p:txBody>
          <a:bodyPr vert="horz" wrap="none" lIns="46914" tIns="23457" rIns="46914" bIns="23457"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925"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Rectangle 1"/>
          <p:cNvSpPr>
            <a:spLocks noChangeArrowheads="1"/>
          </p:cNvSpPr>
          <p:nvPr/>
        </p:nvSpPr>
        <p:spPr bwMode="auto">
          <a:xfrm>
            <a:off x="838115" y="3640952"/>
            <a:ext cx="219710" cy="188595"/>
          </a:xfrm>
          <a:prstGeom prst="rect">
            <a:avLst/>
          </a:prstGeom>
          <a:noFill/>
          <a:ln>
            <a:noFill/>
          </a:ln>
          <a:effectLst/>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chemeClr val="accent1"/>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chemeClr val="tx1"/>
                </a:solidFill>
                <a:miter lim="800000"/>
                <a:headEnd/>
                <a:tailEnd/>
              </a14:hiddenLine>
            </a:ext>
            <a:ext uri="{AF507438-7753-43E0-B8FC-AC1667EBCBE1}">
              <a14:hiddenEffects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effectLst>
                  <a:outerShdw dist="35921" dir="2700000" algn="ctr" rotWithShape="0">
                    <a:schemeClr val="bg2"/>
                  </a:outerShdw>
                </a:effectLst>
              </a14:hiddenEffects>
            </a:ext>
          </a:extLst>
        </p:spPr>
        <p:txBody>
          <a:bodyPr vert="horz" wrap="none" lIns="46914" tIns="23457" rIns="46914" bIns="23457" numCol="1" anchor="ctr" anchorCtr="0" compatLnSpc="1">
            <a:spAutoFit/>
          </a:bodyPr>
          <a:lstStyle/>
          <a:p>
            <a:endParaRPr lang="zh-CN" altLang="en-US" sz="925"/>
          </a:p>
        </p:txBody>
      </p:sp>
      <p:sp>
        <p:nvSpPr>
          <p:cNvPr id="18435" name="文本框 18434"/>
          <p:cNvSpPr txBox="1"/>
          <p:nvPr/>
        </p:nvSpPr>
        <p:spPr>
          <a:xfrm>
            <a:off x="504825" y="1268730"/>
            <a:ext cx="11185525" cy="3580765"/>
          </a:xfrm>
          <a:prstGeom prst="rect">
            <a:avLst/>
          </a:prstGeom>
          <a:noFill/>
          <a:ln w="9525">
            <a:noFill/>
          </a:ln>
        </p:spPr>
        <p:txBody>
          <a:bodyPr wrap="square">
            <a:spAutoFit/>
          </a:bodyPr>
          <a:lstStyle/>
          <a:p>
            <a:pPr marR="0" defTabSz="914400">
              <a:lnSpc>
                <a:spcPct val="135000"/>
              </a:lnSpc>
              <a:buClrTx/>
              <a:buSzTx/>
              <a:defRPr/>
            </a:pP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于漪老师是中学语文教学改革的先行者，她在长期的语文教学实践中形成的独特而高超的授课艺术，为不少聆听过她讲课的师生所折服。</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    【答案】</a:t>
            </a:r>
            <a:r>
              <a:rPr sz="2800" b="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sym typeface="+mn-ea"/>
              </a:rPr>
              <a:t>主客颠倒，最后一个分句应为“使不少聆听过她讲课的师生折服”。</a:t>
            </a:r>
          </a:p>
        </p:txBody>
      </p:sp>
      <p:grpSp>
        <p:nvGrpSpPr>
          <p:cNvPr id="4" name="组合 72"/>
          <p:cNvGrpSpPr/>
          <p:nvPr/>
        </p:nvGrpSpPr>
        <p:grpSpPr>
          <a:xfrm>
            <a:off x="358383" y="665169"/>
            <a:ext cx="10378645" cy="501650"/>
            <a:chOff x="1594572" y="1803366"/>
            <a:chExt cx="20228627" cy="977747"/>
          </a:xfrm>
        </p:grpSpPr>
        <p:grpSp>
          <p:nvGrpSpPr>
            <p:cNvPr id="6" name="组合 73"/>
            <p:cNvGrpSpPr/>
            <p:nvPr/>
          </p:nvGrpSpPr>
          <p:grpSpPr>
            <a:xfrm>
              <a:off x="1594572" y="1803366"/>
              <a:ext cx="5500726" cy="977747"/>
              <a:chOff x="7309612" y="2089118"/>
              <a:chExt cx="5500726" cy="977747"/>
            </a:xfrm>
          </p:grpSpPr>
          <p:sp>
            <p:nvSpPr>
              <p:cNvPr id="7" name="TextBox 75"/>
              <p:cNvSpPr txBox="1"/>
              <p:nvPr/>
            </p:nvSpPr>
            <p:spPr>
              <a:xfrm>
                <a:off x="7595364" y="2089118"/>
                <a:ext cx="5214974" cy="977747"/>
              </a:xfrm>
              <a:prstGeom prst="rect">
                <a:avLst/>
              </a:prstGeom>
              <a:noFill/>
            </p:spPr>
            <p:txBody>
              <a:bodyPr wrap="square" rtlCol="0">
                <a:spAutoFit/>
              </a:bodyPr>
              <a:lstStyle/>
              <a:p>
                <a:r>
                  <a:rPr lang="zh-CN" altLang="en-US" sz="2670" b="1">
                    <a:solidFill>
                      <a:srgbClr val="339B61"/>
                    </a:solidFill>
                    <a:latin typeface="微软雅黑" panose="020B0503020204020204" charset="-122"/>
                    <a:ea typeface="微软雅黑"/>
                  </a:rPr>
                  <a:t>牛刀小试：</a:t>
                </a:r>
              </a:p>
            </p:txBody>
          </p:sp>
          <p:sp>
            <p:nvSpPr>
              <p:cNvPr id="8" name="椭圆 7"/>
              <p:cNvSpPr/>
              <p:nvPr/>
            </p:nvSpPr>
            <p:spPr>
              <a:xfrm>
                <a:off x="7309612" y="2374870"/>
                <a:ext cx="214314" cy="214314"/>
              </a:xfrm>
              <a:prstGeom prst="ellipse">
                <a:avLst/>
              </a:prstGeom>
              <a:solidFill>
                <a:srgbClr val="404040"/>
              </a:solid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25"/>
              </a:p>
            </p:txBody>
          </p:sp>
        </p:grpSp>
        <p:cxnSp>
          <p:nvCxnSpPr>
            <p:cNvPr id="9" name="直接连接符 8"/>
            <p:cNvCxnSpPr/>
            <p:nvPr/>
          </p:nvCxnSpPr>
          <p:spPr>
            <a:xfrm>
              <a:off x="2023200" y="2699099"/>
              <a:ext cx="1980000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0" presetClass="entr" presetSubtype="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wedge">
                                      <p:cBhvr>
                                        <p:cTn id="11" dur="20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文本框 1"/>
          <p:cNvSpPr txBox="1"/>
          <p:nvPr/>
        </p:nvSpPr>
        <p:spPr>
          <a:xfrm>
            <a:off x="174625" y="1398270"/>
            <a:ext cx="11842750" cy="4061460"/>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50000"/>
              </a:lnSpc>
              <a:spcBef>
                <a:spcPct val="0"/>
              </a:spcBef>
              <a:buNone/>
            </a:pPr>
            <a:r>
              <a:rPr lang="en-US" altLang="zh-CN" sz="3200">
                <a:solidFill>
                  <a:schemeClr val="tx1">
                    <a:lumMod val="50000"/>
                  </a:schemeClr>
                </a:solidFill>
                <a:latin typeface="微软雅黑" panose="020B0503020204020204" charset="-122"/>
                <a:ea typeface="微软雅黑"/>
              </a:rPr>
              <a:t>  </a:t>
            </a:r>
            <a:r>
              <a:rPr lang="en-US" altLang="zh-CN">
                <a:solidFill>
                  <a:schemeClr val="tx1">
                    <a:lumMod val="50000"/>
                  </a:schemeClr>
                </a:solidFill>
                <a:latin typeface="微软雅黑" panose="020B0503020204020204" charset="-122"/>
                <a:ea typeface="微软雅黑"/>
              </a:rPr>
              <a:t>    </a:t>
            </a:r>
            <a:r>
              <a:rPr b="1">
                <a:solidFill>
                  <a:schemeClr val="tx1">
                    <a:lumMod val="50000"/>
                  </a:schemeClr>
                </a:solidFill>
                <a:latin typeface="微软雅黑" panose="020B0503020204020204" charset="-122"/>
                <a:ea typeface="微软雅黑"/>
              </a:rPr>
              <a:t>修饰语与中心语的位置互相颠倒，也就是把修饰语当作中心语，把中心语当作修饰语。</a:t>
            </a:r>
            <a:r>
              <a:rPr lang="zh-CN" b="1">
                <a:solidFill>
                  <a:schemeClr val="tx1">
                    <a:lumMod val="50000"/>
                  </a:schemeClr>
                </a:solidFill>
                <a:latin typeface="微软雅黑" panose="020B0503020204020204" charset="-122"/>
                <a:ea typeface="微软雅黑"/>
              </a:rPr>
              <a:t>如：</a:t>
            </a:r>
          </a:p>
          <a:p>
            <a:pPr marL="0" lvl="0" indent="0" defTabSz="457200" eaLnBrk="1" hangingPunct="1">
              <a:lnSpc>
                <a:spcPct val="150000"/>
              </a:lnSpc>
              <a:spcBef>
                <a:spcPct val="0"/>
              </a:spcBef>
              <a:buNone/>
            </a:pPr>
            <a:r>
              <a:rPr lang="zh-CN" b="1">
                <a:solidFill>
                  <a:schemeClr val="tx1">
                    <a:lumMod val="50000"/>
                  </a:schemeClr>
                </a:solidFill>
                <a:latin typeface="微软雅黑" panose="020B0503020204020204" charset="-122"/>
                <a:ea typeface="微软雅黑"/>
              </a:rPr>
              <a:t>    </a:t>
            </a:r>
            <a:r>
              <a:rPr lang="zh-CN" b="1">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作为一种助学贷款的消费信贷，市场需求的潜力很大。大力发展这项贷款业务，为商业银行开拓信贷市场，培育业务增长点提供了契机。</a:t>
            </a:r>
          </a:p>
          <a:p>
            <a:pPr marL="0" lvl="0" indent="0" defTabSz="457200" eaLnBrk="1" hangingPunct="1">
              <a:lnSpc>
                <a:spcPct val="150000"/>
              </a:lnSpc>
              <a:spcBef>
                <a:spcPct val="0"/>
              </a:spcBef>
              <a:buNone/>
            </a:pPr>
            <a:r>
              <a:rPr lang="zh-CN"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 “助学贷款”属于“消费信贷”的一种，应改为“作为一种消费信贷的助学贷款”。属定语与中心语错位。】</a:t>
            </a:r>
          </a:p>
        </p:txBody>
      </p:sp>
      <p:sp>
        <p:nvSpPr>
          <p:cNvPr id="19460" name="标题 2"/>
          <p:cNvSpPr>
            <a:spLocks noGrp="1"/>
          </p:cNvSpPr>
          <p:nvPr/>
        </p:nvSpPr>
        <p:spPr>
          <a:xfrm>
            <a:off x="234950" y="881698"/>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spcBef>
                <a:spcPct val="0"/>
              </a:spcBef>
              <a:buNone/>
            </a:pPr>
            <a:r>
              <a:rPr lang="zh-CN" altLang="en-US" b="1">
                <a:solidFill>
                  <a:srgbClr val="00B050"/>
                </a:solidFill>
                <a:latin typeface="微软雅黑" panose="020B0503020204020204" charset="-122"/>
                <a:ea typeface="微软雅黑"/>
              </a:rPr>
              <a:t>考向</a:t>
            </a:r>
            <a:r>
              <a:rPr lang="en-US" altLang="zh-CN" b="1">
                <a:solidFill>
                  <a:srgbClr val="00B050"/>
                </a:solidFill>
                <a:latin typeface="微软雅黑" panose="020B0503020204020204" charset="-122"/>
                <a:ea typeface="微软雅黑"/>
              </a:rPr>
              <a:t>7.</a:t>
            </a:r>
            <a:r>
              <a:rPr lang="zh-CN" altLang="en-US" b="1">
                <a:solidFill>
                  <a:srgbClr val="00B050"/>
                </a:solidFill>
                <a:latin typeface="微软雅黑" panose="020B0503020204020204" charset="-122"/>
                <a:ea typeface="微软雅黑"/>
              </a:rPr>
              <a:t>修饰语与中心语位置不当　</a:t>
            </a:r>
          </a:p>
        </p:txBody>
      </p:sp>
    </p:spTree>
  </p:cSld>
  <p:clrMapOvr>
    <a:masterClrMapping/>
  </p:clrMapOvr>
  <p:transition spd="slow">
    <p:circl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ChangeArrowheads="1"/>
          </p:cNvSpPr>
          <p:nvPr/>
        </p:nvSpPr>
        <p:spPr bwMode="auto">
          <a:xfrm>
            <a:off x="0" y="34372"/>
            <a:ext cx="219710" cy="188595"/>
          </a:xfrm>
          <a:prstGeom prst="rect">
            <a:avLst/>
          </a:prstGeom>
          <a:noFill/>
          <a:ln w="9525">
            <a:noFill/>
            <a:miter lim="800000"/>
          </a:ln>
          <a:effectLst/>
        </p:spPr>
        <p:txBody>
          <a:bodyPr vert="horz" wrap="none" lIns="46914" tIns="23457" rIns="46914" bIns="23457"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925"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Rectangle 1"/>
          <p:cNvSpPr>
            <a:spLocks noChangeArrowheads="1"/>
          </p:cNvSpPr>
          <p:nvPr/>
        </p:nvSpPr>
        <p:spPr bwMode="auto">
          <a:xfrm>
            <a:off x="838115" y="3640952"/>
            <a:ext cx="219710" cy="188595"/>
          </a:xfrm>
          <a:prstGeom prst="rect">
            <a:avLst/>
          </a:prstGeom>
          <a:noFill/>
          <a:ln>
            <a:noFill/>
          </a:ln>
          <a:effectLst/>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chemeClr val="accent1"/>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chemeClr val="tx1"/>
                </a:solidFill>
                <a:miter lim="800000"/>
                <a:headEnd/>
                <a:tailEnd/>
              </a14:hiddenLine>
            </a:ext>
            <a:ext uri="{AF507438-7753-43E0-B8FC-AC1667EBCBE1}">
              <a14:hiddenEffects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effectLst>
                  <a:outerShdw dist="35921" dir="2700000" algn="ctr" rotWithShape="0">
                    <a:schemeClr val="bg2"/>
                  </a:outerShdw>
                </a:effectLst>
              </a14:hiddenEffects>
            </a:ext>
          </a:extLst>
        </p:spPr>
        <p:txBody>
          <a:bodyPr vert="horz" wrap="none" lIns="46914" tIns="23457" rIns="46914" bIns="23457" numCol="1" anchor="ctr" anchorCtr="0" compatLnSpc="1">
            <a:spAutoFit/>
          </a:bodyPr>
          <a:lstStyle/>
          <a:p>
            <a:endParaRPr lang="zh-CN" altLang="en-US" sz="925"/>
          </a:p>
        </p:txBody>
      </p:sp>
      <p:sp>
        <p:nvSpPr>
          <p:cNvPr id="18435" name="文本框 18434"/>
          <p:cNvSpPr txBox="1"/>
          <p:nvPr/>
        </p:nvSpPr>
        <p:spPr>
          <a:xfrm>
            <a:off x="504825" y="1268730"/>
            <a:ext cx="11185525" cy="3580765"/>
          </a:xfrm>
          <a:prstGeom prst="rect">
            <a:avLst/>
          </a:prstGeom>
          <a:noFill/>
          <a:ln w="9525">
            <a:noFill/>
          </a:ln>
        </p:spPr>
        <p:txBody>
          <a:bodyPr wrap="square">
            <a:spAutoFit/>
          </a:bodyPr>
          <a:lstStyle/>
          <a:p>
            <a:pPr marR="0" defTabSz="914400">
              <a:lnSpc>
                <a:spcPct val="135000"/>
              </a:lnSpc>
              <a:buClrTx/>
              <a:buSzTx/>
              <a:defRPr/>
            </a:pP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前几年纽约市颁布了一项禁令关于禁止超市、流动贩卖车、电影院、熟食店等销售大剂量含糖饮料，以控制日益严重的肥胖现象。</a:t>
            </a: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       </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      【答案】</a:t>
            </a:r>
            <a:r>
              <a:rPr sz="2800" b="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sym typeface="+mn-ea"/>
              </a:rPr>
              <a:t>修饰语与中心语位置不当。从句意来看，“禁令”是中心语，“关于……饮料”是修饰语，句中将两者位置弄反了，可将“禁令”移至“饮料”后，并在“饮料”后加“的”。</a:t>
            </a:r>
          </a:p>
        </p:txBody>
      </p:sp>
      <p:grpSp>
        <p:nvGrpSpPr>
          <p:cNvPr id="4" name="组合 72"/>
          <p:cNvGrpSpPr/>
          <p:nvPr/>
        </p:nvGrpSpPr>
        <p:grpSpPr>
          <a:xfrm>
            <a:off x="358383" y="665169"/>
            <a:ext cx="10378645" cy="501650"/>
            <a:chOff x="1594572" y="1803366"/>
            <a:chExt cx="20228627" cy="977747"/>
          </a:xfrm>
        </p:grpSpPr>
        <p:grpSp>
          <p:nvGrpSpPr>
            <p:cNvPr id="6" name="组合 73"/>
            <p:cNvGrpSpPr/>
            <p:nvPr/>
          </p:nvGrpSpPr>
          <p:grpSpPr>
            <a:xfrm>
              <a:off x="1594572" y="1803366"/>
              <a:ext cx="5500726" cy="977747"/>
              <a:chOff x="7309612" y="2089118"/>
              <a:chExt cx="5500726" cy="977747"/>
            </a:xfrm>
          </p:grpSpPr>
          <p:sp>
            <p:nvSpPr>
              <p:cNvPr id="7" name="TextBox 75"/>
              <p:cNvSpPr txBox="1"/>
              <p:nvPr/>
            </p:nvSpPr>
            <p:spPr>
              <a:xfrm>
                <a:off x="7595364" y="2089118"/>
                <a:ext cx="5214974" cy="977747"/>
              </a:xfrm>
              <a:prstGeom prst="rect">
                <a:avLst/>
              </a:prstGeom>
              <a:noFill/>
            </p:spPr>
            <p:txBody>
              <a:bodyPr wrap="square" rtlCol="0">
                <a:spAutoFit/>
              </a:bodyPr>
              <a:lstStyle/>
              <a:p>
                <a:r>
                  <a:rPr lang="zh-CN" altLang="en-US" sz="2670" b="1">
                    <a:solidFill>
                      <a:srgbClr val="339B61"/>
                    </a:solidFill>
                    <a:latin typeface="微软雅黑" panose="020B0503020204020204" charset="-122"/>
                    <a:ea typeface="微软雅黑"/>
                  </a:rPr>
                  <a:t>牛刀小试：</a:t>
                </a:r>
              </a:p>
            </p:txBody>
          </p:sp>
          <p:sp>
            <p:nvSpPr>
              <p:cNvPr id="8" name="椭圆 7"/>
              <p:cNvSpPr/>
              <p:nvPr/>
            </p:nvSpPr>
            <p:spPr>
              <a:xfrm>
                <a:off x="7309612" y="2374870"/>
                <a:ext cx="214314" cy="214314"/>
              </a:xfrm>
              <a:prstGeom prst="ellipse">
                <a:avLst/>
              </a:prstGeom>
              <a:solidFill>
                <a:srgbClr val="404040"/>
              </a:solid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25"/>
              </a:p>
            </p:txBody>
          </p:sp>
        </p:grpSp>
        <p:cxnSp>
          <p:nvCxnSpPr>
            <p:cNvPr id="9" name="直接连接符 8"/>
            <p:cNvCxnSpPr/>
            <p:nvPr/>
          </p:nvCxnSpPr>
          <p:spPr>
            <a:xfrm>
              <a:off x="2023200" y="2699099"/>
              <a:ext cx="1980000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0" presetClass="entr" presetSubtype="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wedge">
                                      <p:cBhvr>
                                        <p:cTn id="11" dur="20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文本框 1"/>
          <p:cNvSpPr txBox="1"/>
          <p:nvPr/>
        </p:nvSpPr>
        <p:spPr>
          <a:xfrm>
            <a:off x="354965" y="1343025"/>
            <a:ext cx="11558270" cy="4816475"/>
          </a:xfrm>
          <a:prstGeom prst="rect">
            <a:avLst/>
          </a:prstGeom>
          <a:noFill/>
          <a:ln w="9525">
            <a:noFill/>
          </a:ln>
        </p:spPr>
        <p:txBody>
          <a:bodyPr wrap="square">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20000"/>
              </a:lnSpc>
              <a:spcBef>
                <a:spcPct val="0"/>
              </a:spcBef>
              <a:buNone/>
            </a:pPr>
            <a:r>
              <a:rPr lang="en-US" altLang="zh-CN" sz="3200">
                <a:solidFill>
                  <a:schemeClr val="tx1">
                    <a:lumMod val="50000"/>
                  </a:schemeClr>
                </a:solidFill>
                <a:latin typeface="微软雅黑" panose="020B0503020204020204" charset="-122"/>
                <a:ea typeface="微软雅黑"/>
              </a:rPr>
              <a:t>  </a:t>
            </a:r>
            <a:r>
              <a:rPr lang="en-US" altLang="zh-CN">
                <a:solidFill>
                  <a:schemeClr val="tx1">
                    <a:lumMod val="50000"/>
                  </a:schemeClr>
                </a:solidFill>
                <a:latin typeface="微软雅黑" panose="020B0503020204020204" charset="-122"/>
                <a:ea typeface="微软雅黑"/>
              </a:rPr>
              <a:t>    </a:t>
            </a:r>
            <a:r>
              <a:rPr b="1">
                <a:solidFill>
                  <a:schemeClr val="tx1">
                    <a:lumMod val="50000"/>
                  </a:schemeClr>
                </a:solidFill>
                <a:latin typeface="微软雅黑" panose="020B0503020204020204" charset="-122"/>
                <a:ea typeface="微软雅黑"/>
              </a:rPr>
              <a:t>在一个句子中，并列词组(短语)中的各项，要注意其轻重、先后、大小的关系，遵循一定的逻辑关系，否则容易出现位置不当。辨析时应注意：</a:t>
            </a:r>
          </a:p>
          <a:p>
            <a:pPr marL="0" lvl="0" indent="0" defTabSz="457200" eaLnBrk="1" hangingPunct="1">
              <a:lnSpc>
                <a:spcPct val="120000"/>
              </a:lnSpc>
              <a:spcBef>
                <a:spcPct val="0"/>
              </a:spcBef>
              <a:buNone/>
            </a:pPr>
            <a:r>
              <a:rPr b="1">
                <a:solidFill>
                  <a:schemeClr val="tx1">
                    <a:lumMod val="50000"/>
                  </a:schemeClr>
                </a:solidFill>
                <a:latin typeface="微软雅黑" panose="020B0503020204020204" charset="-122"/>
                <a:ea typeface="微软雅黑"/>
              </a:rPr>
              <a:t>      (1)分析并列词语之间的时间先后、空间距离、范围大小、程度轻重、情感流程、时局变化、数目常规、成绩名次、法定位置、对应承接等逻辑关系，看有无违反逻辑关系。</a:t>
            </a:r>
          </a:p>
          <a:p>
            <a:pPr marL="0" lvl="0" indent="0" defTabSz="457200" eaLnBrk="1" hangingPunct="1">
              <a:lnSpc>
                <a:spcPct val="120000"/>
              </a:lnSpc>
              <a:spcBef>
                <a:spcPct val="0"/>
              </a:spcBef>
              <a:buNone/>
            </a:pPr>
            <a:r>
              <a:rPr b="1">
                <a:solidFill>
                  <a:schemeClr val="tx1">
                    <a:lumMod val="50000"/>
                  </a:schemeClr>
                </a:solidFill>
                <a:latin typeface="微软雅黑" panose="020B0503020204020204" charset="-122"/>
                <a:ea typeface="微软雅黑"/>
              </a:rPr>
              <a:t>      (2)倒序检查：对并列词语有无问题无法判断时，可将语序前后调换，如通顺，则说明原顺序有问题；反之，则无问题。因为并列词语组织时要符合一定的逻辑关系和语言习惯。</a:t>
            </a:r>
          </a:p>
        </p:txBody>
      </p:sp>
      <p:sp>
        <p:nvSpPr>
          <p:cNvPr id="19460" name="标题 2"/>
          <p:cNvSpPr>
            <a:spLocks noGrp="1"/>
          </p:cNvSpPr>
          <p:nvPr/>
        </p:nvSpPr>
        <p:spPr>
          <a:xfrm>
            <a:off x="234950" y="864553"/>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spcBef>
                <a:spcPct val="0"/>
              </a:spcBef>
              <a:buNone/>
            </a:pPr>
            <a:r>
              <a:rPr lang="zh-CN" altLang="en-US" b="1">
                <a:solidFill>
                  <a:srgbClr val="00B050"/>
                </a:solidFill>
                <a:latin typeface="微软雅黑" panose="020B0503020204020204" charset="-122"/>
                <a:ea typeface="微软雅黑"/>
              </a:rPr>
              <a:t>考向</a:t>
            </a:r>
            <a:r>
              <a:rPr lang="en-US" altLang="zh-CN" b="1">
                <a:solidFill>
                  <a:srgbClr val="00B050"/>
                </a:solidFill>
                <a:latin typeface="微软雅黑" panose="020B0503020204020204" charset="-122"/>
                <a:ea typeface="微软雅黑"/>
              </a:rPr>
              <a:t>8.</a:t>
            </a:r>
            <a:r>
              <a:rPr lang="zh-CN" altLang="en-US" b="1">
                <a:solidFill>
                  <a:srgbClr val="00B050"/>
                </a:solidFill>
                <a:latin typeface="微软雅黑" panose="020B0503020204020204" charset="-122"/>
                <a:ea typeface="微软雅黑"/>
              </a:rPr>
              <a:t>并列词语或短语顺序不当　</a:t>
            </a:r>
          </a:p>
        </p:txBody>
      </p:sp>
    </p:spTree>
  </p:cSld>
  <p:clrMapOvr>
    <a:masterClrMapping/>
  </p:clrMapOvr>
  <p:transition spd="slow">
    <p:circl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ChangeArrowheads="1"/>
          </p:cNvSpPr>
          <p:nvPr/>
        </p:nvSpPr>
        <p:spPr bwMode="auto">
          <a:xfrm>
            <a:off x="0" y="34372"/>
            <a:ext cx="219710" cy="188595"/>
          </a:xfrm>
          <a:prstGeom prst="rect">
            <a:avLst/>
          </a:prstGeom>
          <a:noFill/>
          <a:ln w="9525">
            <a:noFill/>
            <a:miter lim="800000"/>
          </a:ln>
          <a:effectLst/>
        </p:spPr>
        <p:txBody>
          <a:bodyPr vert="horz" wrap="none" lIns="46914" tIns="23457" rIns="46914" bIns="23457"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925"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Rectangle 1"/>
          <p:cNvSpPr>
            <a:spLocks noChangeArrowheads="1"/>
          </p:cNvSpPr>
          <p:nvPr/>
        </p:nvSpPr>
        <p:spPr bwMode="auto">
          <a:xfrm>
            <a:off x="838115" y="3640952"/>
            <a:ext cx="219710" cy="188595"/>
          </a:xfrm>
          <a:prstGeom prst="rect">
            <a:avLst/>
          </a:prstGeom>
          <a:noFill/>
          <a:ln>
            <a:noFill/>
          </a:ln>
          <a:effectLst/>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chemeClr val="accent1"/>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chemeClr val="tx1"/>
                </a:solidFill>
                <a:miter lim="800000"/>
                <a:headEnd/>
                <a:tailEnd/>
              </a14:hiddenLine>
            </a:ext>
            <a:ext uri="{AF507438-7753-43E0-B8FC-AC1667EBCBE1}">
              <a14:hiddenEffects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effectLst>
                  <a:outerShdw dist="35921" dir="2700000" algn="ctr" rotWithShape="0">
                    <a:schemeClr val="bg2"/>
                  </a:outerShdw>
                </a:effectLst>
              </a14:hiddenEffects>
            </a:ext>
          </a:extLst>
        </p:spPr>
        <p:txBody>
          <a:bodyPr vert="horz" wrap="none" lIns="46914" tIns="23457" rIns="46914" bIns="23457" numCol="1" anchor="ctr" anchorCtr="0" compatLnSpc="1">
            <a:spAutoFit/>
          </a:bodyPr>
          <a:lstStyle/>
          <a:p>
            <a:endParaRPr lang="zh-CN" altLang="en-US" sz="925"/>
          </a:p>
        </p:txBody>
      </p:sp>
      <p:sp>
        <p:nvSpPr>
          <p:cNvPr id="18435" name="文本框 18434"/>
          <p:cNvSpPr txBox="1"/>
          <p:nvPr/>
        </p:nvSpPr>
        <p:spPr>
          <a:xfrm>
            <a:off x="504825" y="1268730"/>
            <a:ext cx="11185525" cy="2999105"/>
          </a:xfrm>
          <a:prstGeom prst="rect">
            <a:avLst/>
          </a:prstGeom>
          <a:noFill/>
          <a:ln w="9525">
            <a:noFill/>
          </a:ln>
        </p:spPr>
        <p:txBody>
          <a:bodyPr wrap="square">
            <a:spAutoFit/>
          </a:bodyPr>
          <a:lstStyle/>
          <a:p>
            <a:pPr marR="0" defTabSz="914400">
              <a:lnSpc>
                <a:spcPct val="135000"/>
              </a:lnSpc>
              <a:buClrTx/>
              <a:buSzTx/>
              <a:defRPr/>
            </a:pP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这是一本好书，它能催人进取，促人警醒，引人深思。</a:t>
            </a: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    </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      【答案】</a:t>
            </a:r>
            <a:r>
              <a:rPr sz="2800" b="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sym typeface="+mn-ea"/>
              </a:rPr>
              <a:t>并列词语排列顺序不当。按照事理、逻辑次序，应将“催人进取，促人警醒，引人深思”改为“引人深思，促人警醒，催人进取”。</a:t>
            </a:r>
          </a:p>
        </p:txBody>
      </p:sp>
      <p:grpSp>
        <p:nvGrpSpPr>
          <p:cNvPr id="4" name="组合 72"/>
          <p:cNvGrpSpPr/>
          <p:nvPr/>
        </p:nvGrpSpPr>
        <p:grpSpPr>
          <a:xfrm>
            <a:off x="358383" y="665169"/>
            <a:ext cx="10378645" cy="501650"/>
            <a:chOff x="1594572" y="1803366"/>
            <a:chExt cx="20228627" cy="977747"/>
          </a:xfrm>
        </p:grpSpPr>
        <p:grpSp>
          <p:nvGrpSpPr>
            <p:cNvPr id="6" name="组合 73"/>
            <p:cNvGrpSpPr/>
            <p:nvPr/>
          </p:nvGrpSpPr>
          <p:grpSpPr>
            <a:xfrm>
              <a:off x="1594572" y="1803366"/>
              <a:ext cx="5500726" cy="977747"/>
              <a:chOff x="7309612" y="2089118"/>
              <a:chExt cx="5500726" cy="977747"/>
            </a:xfrm>
          </p:grpSpPr>
          <p:sp>
            <p:nvSpPr>
              <p:cNvPr id="7" name="TextBox 75"/>
              <p:cNvSpPr txBox="1"/>
              <p:nvPr/>
            </p:nvSpPr>
            <p:spPr>
              <a:xfrm>
                <a:off x="7595364" y="2089118"/>
                <a:ext cx="5214974" cy="977747"/>
              </a:xfrm>
              <a:prstGeom prst="rect">
                <a:avLst/>
              </a:prstGeom>
              <a:noFill/>
            </p:spPr>
            <p:txBody>
              <a:bodyPr wrap="square" rtlCol="0">
                <a:spAutoFit/>
              </a:bodyPr>
              <a:lstStyle/>
              <a:p>
                <a:r>
                  <a:rPr lang="zh-CN" altLang="en-US" sz="2670" b="1">
                    <a:solidFill>
                      <a:srgbClr val="339B61"/>
                    </a:solidFill>
                    <a:latin typeface="微软雅黑" panose="020B0503020204020204" charset="-122"/>
                    <a:ea typeface="微软雅黑"/>
                  </a:rPr>
                  <a:t>牛刀小试：</a:t>
                </a:r>
              </a:p>
            </p:txBody>
          </p:sp>
          <p:sp>
            <p:nvSpPr>
              <p:cNvPr id="8" name="椭圆 7"/>
              <p:cNvSpPr/>
              <p:nvPr/>
            </p:nvSpPr>
            <p:spPr>
              <a:xfrm>
                <a:off x="7309612" y="2374870"/>
                <a:ext cx="214314" cy="214314"/>
              </a:xfrm>
              <a:prstGeom prst="ellipse">
                <a:avLst/>
              </a:prstGeom>
              <a:solidFill>
                <a:srgbClr val="404040"/>
              </a:solid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25"/>
              </a:p>
            </p:txBody>
          </p:sp>
        </p:grpSp>
        <p:cxnSp>
          <p:nvCxnSpPr>
            <p:cNvPr id="9" name="直接连接符 8"/>
            <p:cNvCxnSpPr/>
            <p:nvPr/>
          </p:nvCxnSpPr>
          <p:spPr>
            <a:xfrm>
              <a:off x="2023200" y="2699099"/>
              <a:ext cx="1980000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0" presetClass="entr" presetSubtype="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wedge">
                                      <p:cBhvr>
                                        <p:cTn id="11" dur="20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hlinkClick r:id="rId3" action="ppaction://hlinksldjump"/>
          </p:cNvPr>
          <p:cNvSpPr/>
          <p:nvPr/>
        </p:nvSpPr>
        <p:spPr>
          <a:xfrm>
            <a:off x="5472430" y="1035050"/>
            <a:ext cx="5108575" cy="4354830"/>
          </a:xfrm>
          <a:prstGeom prst="rect">
            <a:avLst/>
          </a:prstGeom>
          <a:noFill/>
          <a:ln>
            <a:noFill/>
          </a:ln>
        </p:spPr>
        <p:style>
          <a:lnRef idx="3">
            <a:schemeClr val="lt1"/>
          </a:lnRef>
          <a:fillRef idx="1">
            <a:schemeClr val="accent6"/>
          </a:fillRef>
          <a:effectRef idx="1">
            <a:schemeClr val="accent6"/>
          </a:effectRef>
          <a:fontRef idx="minor">
            <a:schemeClr val="lt1"/>
          </a:fontRef>
        </p:style>
        <p:txBody>
          <a:bodyPr anchor="ctr"/>
          <a:lstStyle/>
          <a:p>
            <a:pPr marL="0" marR="0" lvl="0" indent="0" algn="l" defTabSz="457200" rtl="0" eaLnBrk="1" fontAlgn="auto" latinLnBrk="0" hangingPunct="1">
              <a:lnSpc>
                <a:spcPct val="150000"/>
              </a:lnSpc>
              <a:spcBef>
                <a:spcPct val="0"/>
              </a:spcBef>
              <a:spcAft>
                <a:spcPct val="0"/>
              </a:spcAft>
              <a:buClrTx/>
              <a:buSzTx/>
              <a:buFontTx/>
              <a:buNone/>
              <a:defRPr/>
            </a:pPr>
            <a:r>
              <a:rPr kumimoji="0" lang="en-US" altLang="zh-CN" sz="3200" b="1" i="0" u="none" strike="noStrike" kern="1200" cap="none" spc="0" normalizeH="0" baseline="0" noProof="0">
                <a:ln>
                  <a:noFill/>
                </a:ln>
                <a:solidFill>
                  <a:srgbClr val="1D41D5"/>
                </a:solidFill>
                <a:effectLst/>
                <a:uLnTx/>
                <a:uFillTx/>
                <a:latin typeface="微软雅黑" panose="020B0503020204020204" charset="-122"/>
                <a:ea typeface="微软雅黑"/>
                <a:cs typeface="+mn-cs"/>
              </a:rPr>
              <a:t>1</a:t>
            </a:r>
            <a:r>
              <a:rPr kumimoji="0" lang="en-US" sz="3200" b="1" i="0" u="none" strike="noStrike" kern="1200" cap="none" spc="0" normalizeH="0" baseline="0" noProof="0">
                <a:ln>
                  <a:noFill/>
                </a:ln>
                <a:solidFill>
                  <a:srgbClr val="1D41D5"/>
                </a:solidFill>
                <a:effectLst/>
                <a:uLnTx/>
                <a:uFillTx/>
                <a:latin typeface="微软雅黑" panose="020B0503020204020204" charset="-122"/>
                <a:ea typeface="微软雅黑"/>
                <a:cs typeface="+mn-cs"/>
              </a:rPr>
              <a:t>.</a:t>
            </a:r>
            <a:r>
              <a:rPr kumimoji="0" lang="zh-CN" altLang="en-US" sz="3200" b="1" i="0" u="none" strike="noStrike" kern="1200" cap="none" spc="0" normalizeH="0" baseline="0" noProof="0">
                <a:ln>
                  <a:noFill/>
                </a:ln>
                <a:solidFill>
                  <a:srgbClr val="1D41D5"/>
                </a:solidFill>
                <a:effectLst/>
                <a:uLnTx/>
                <a:uFillTx/>
                <a:latin typeface="微软雅黑" panose="020B0503020204020204" charset="-122"/>
                <a:ea typeface="微软雅黑"/>
                <a:cs typeface="+mn-cs"/>
              </a:rPr>
              <a:t>语序不当</a:t>
            </a:r>
          </a:p>
          <a:p>
            <a:pPr marL="0" marR="0" lvl="0" indent="0" algn="l" defTabSz="457200" rtl="0" eaLnBrk="1" fontAlgn="auto" latinLnBrk="0" hangingPunct="1">
              <a:lnSpc>
                <a:spcPct val="150000"/>
              </a:lnSpc>
              <a:spcBef>
                <a:spcPct val="0"/>
              </a:spcBef>
              <a:spcAft>
                <a:spcPct val="0"/>
              </a:spcAft>
              <a:buClrTx/>
              <a:buSzTx/>
              <a:buFontTx/>
              <a:buNone/>
              <a:defRPr/>
            </a:pPr>
            <a:r>
              <a:rPr kumimoji="0" lang="en-US" altLang="zh-CN" sz="3200" b="1" i="0" u="none" strike="noStrike" kern="1200" cap="none" spc="0" normalizeH="0" baseline="0" noProof="0">
                <a:ln>
                  <a:noFill/>
                </a:ln>
                <a:solidFill>
                  <a:schemeClr val="tx1">
                    <a:lumMod val="50000"/>
                  </a:schemeClr>
                </a:solidFill>
                <a:effectLst/>
                <a:uLnTx/>
                <a:uFillTx/>
                <a:latin typeface="微软雅黑" panose="020B0503020204020204" charset="-122"/>
                <a:ea typeface="微软雅黑"/>
                <a:cs typeface="+mn-cs"/>
              </a:rPr>
              <a:t>2.</a:t>
            </a:r>
            <a:r>
              <a:rPr kumimoji="0" lang="zh-CN" altLang="en-US" sz="3200" b="1" i="0" u="none" strike="noStrike" kern="1200" cap="none" spc="0" normalizeH="0" baseline="0" noProof="0">
                <a:ln>
                  <a:noFill/>
                </a:ln>
                <a:solidFill>
                  <a:schemeClr val="tx1">
                    <a:lumMod val="50000"/>
                  </a:schemeClr>
                </a:solidFill>
                <a:effectLst/>
                <a:uLnTx/>
                <a:uFillTx/>
                <a:latin typeface="微软雅黑" panose="020B0503020204020204" charset="-122"/>
                <a:ea typeface="微软雅黑"/>
                <a:cs typeface="+mn-cs"/>
              </a:rPr>
              <a:t>搭配不当</a:t>
            </a:r>
          </a:p>
          <a:p>
            <a:pPr marL="0" marR="0" lvl="0" indent="0" algn="l" defTabSz="457200" rtl="0" eaLnBrk="1" fontAlgn="auto" latinLnBrk="0" hangingPunct="1">
              <a:lnSpc>
                <a:spcPct val="150000"/>
              </a:lnSpc>
              <a:spcBef>
                <a:spcPct val="0"/>
              </a:spcBef>
              <a:spcAft>
                <a:spcPct val="0"/>
              </a:spcAft>
              <a:buClrTx/>
              <a:buSzTx/>
              <a:buFontTx/>
              <a:buNone/>
              <a:defRPr/>
            </a:pPr>
            <a:r>
              <a:rPr kumimoji="0" lang="en-US" altLang="zh-CN" sz="3200" b="1" i="0" u="none" strike="noStrike" kern="1200" cap="none" spc="0" normalizeH="0" baseline="0" noProof="0">
                <a:ln>
                  <a:noFill/>
                </a:ln>
                <a:solidFill>
                  <a:schemeClr val="tx1">
                    <a:lumMod val="50000"/>
                  </a:schemeClr>
                </a:solidFill>
                <a:effectLst/>
                <a:uLnTx/>
                <a:uFillTx/>
                <a:latin typeface="微软雅黑" panose="020B0503020204020204" charset="-122"/>
                <a:ea typeface="微软雅黑"/>
                <a:cs typeface="+mn-cs"/>
              </a:rPr>
              <a:t>3.</a:t>
            </a:r>
            <a:r>
              <a:rPr kumimoji="0" lang="zh-CN" altLang="en-US" sz="3200" b="1" i="0" u="none" strike="noStrike" kern="1200" cap="none" spc="0" normalizeH="0" baseline="0" noProof="0">
                <a:ln>
                  <a:noFill/>
                </a:ln>
                <a:solidFill>
                  <a:schemeClr val="tx1">
                    <a:lumMod val="50000"/>
                  </a:schemeClr>
                </a:solidFill>
                <a:effectLst/>
                <a:uLnTx/>
                <a:uFillTx/>
                <a:latin typeface="微软雅黑" panose="020B0503020204020204" charset="-122"/>
                <a:ea typeface="微软雅黑"/>
                <a:cs typeface="+mn-cs"/>
              </a:rPr>
              <a:t>成分残缺或赘余</a:t>
            </a:r>
          </a:p>
          <a:p>
            <a:pPr marL="0" marR="0" lvl="0" indent="0" algn="l" defTabSz="457200" rtl="0" eaLnBrk="1" fontAlgn="auto" latinLnBrk="0" hangingPunct="1">
              <a:lnSpc>
                <a:spcPct val="150000"/>
              </a:lnSpc>
              <a:spcBef>
                <a:spcPct val="0"/>
              </a:spcBef>
              <a:spcAft>
                <a:spcPct val="0"/>
              </a:spcAft>
              <a:buClrTx/>
              <a:buSzTx/>
              <a:buFontTx/>
              <a:buNone/>
              <a:defRPr/>
            </a:pPr>
            <a:r>
              <a:rPr kumimoji="0" lang="en-US" altLang="zh-CN" sz="3200" b="1" i="0" u="none" strike="noStrike" kern="1200" cap="none" spc="0" normalizeH="0" baseline="0" noProof="0">
                <a:ln>
                  <a:noFill/>
                </a:ln>
                <a:solidFill>
                  <a:schemeClr val="tx1">
                    <a:lumMod val="50000"/>
                  </a:schemeClr>
                </a:solidFill>
                <a:effectLst/>
                <a:uLnTx/>
                <a:uFillTx/>
                <a:latin typeface="微软雅黑" panose="020B0503020204020204" charset="-122"/>
                <a:ea typeface="微软雅黑"/>
                <a:cs typeface="+mn-cs"/>
              </a:rPr>
              <a:t>4.结构混乱</a:t>
            </a:r>
          </a:p>
          <a:p>
            <a:pPr marL="0" marR="0" lvl="0" indent="0" algn="l" defTabSz="457200" rtl="0" eaLnBrk="1" fontAlgn="auto" latinLnBrk="0" hangingPunct="1">
              <a:lnSpc>
                <a:spcPct val="150000"/>
              </a:lnSpc>
              <a:spcBef>
                <a:spcPct val="0"/>
              </a:spcBef>
              <a:spcAft>
                <a:spcPct val="0"/>
              </a:spcAft>
              <a:buClrTx/>
              <a:buSzTx/>
              <a:buFontTx/>
              <a:buNone/>
              <a:defRPr/>
            </a:pPr>
            <a:r>
              <a:rPr kumimoji="0" lang="en-US" altLang="zh-CN" sz="3200" b="1" i="0" u="none" strike="noStrike" kern="1200" cap="none" spc="0" normalizeH="0" baseline="0" noProof="0">
                <a:ln>
                  <a:noFill/>
                </a:ln>
                <a:solidFill>
                  <a:schemeClr val="tx1">
                    <a:lumMod val="50000"/>
                  </a:schemeClr>
                </a:solidFill>
                <a:effectLst/>
                <a:uLnTx/>
                <a:uFillTx/>
                <a:latin typeface="微软雅黑" panose="020B0503020204020204" charset="-122"/>
                <a:ea typeface="微软雅黑"/>
                <a:cs typeface="+mn-cs"/>
              </a:rPr>
              <a:t>5.表意不明</a:t>
            </a:r>
          </a:p>
          <a:p>
            <a:pPr marL="0" marR="0" lvl="0" indent="0" algn="l" defTabSz="457200" rtl="0" eaLnBrk="1" fontAlgn="auto" latinLnBrk="0" hangingPunct="1">
              <a:lnSpc>
                <a:spcPct val="150000"/>
              </a:lnSpc>
              <a:spcBef>
                <a:spcPct val="0"/>
              </a:spcBef>
              <a:spcAft>
                <a:spcPct val="0"/>
              </a:spcAft>
              <a:buClrTx/>
              <a:buSzTx/>
              <a:buFontTx/>
              <a:buNone/>
              <a:defRPr/>
            </a:pPr>
            <a:r>
              <a:rPr kumimoji="0" lang="en-US" altLang="zh-CN" sz="3200" b="1" i="0" u="none" strike="noStrike" kern="1200" cap="none" spc="0" normalizeH="0" baseline="0" noProof="0">
                <a:ln>
                  <a:noFill/>
                </a:ln>
                <a:solidFill>
                  <a:schemeClr val="tx1">
                    <a:lumMod val="50000"/>
                  </a:schemeClr>
                </a:solidFill>
                <a:effectLst/>
                <a:uLnTx/>
                <a:uFillTx/>
                <a:latin typeface="微软雅黑" panose="020B0503020204020204" charset="-122"/>
                <a:ea typeface="微软雅黑"/>
                <a:cs typeface="+mn-cs"/>
              </a:rPr>
              <a:t>6.不合逻辑</a:t>
            </a:r>
          </a:p>
        </p:txBody>
      </p:sp>
      <p:sp>
        <p:nvSpPr>
          <p:cNvPr id="6" name="文本框 5"/>
          <p:cNvSpPr txBox="1"/>
          <p:nvPr/>
        </p:nvSpPr>
        <p:spPr>
          <a:xfrm>
            <a:off x="1630045" y="2859405"/>
            <a:ext cx="3217545" cy="706755"/>
          </a:xfrm>
          <a:prstGeom prst="rect">
            <a:avLst/>
          </a:prstGeom>
          <a:noFill/>
        </p:spPr>
        <p:txBody>
          <a:bodyPr wrap="square">
            <a:spAutoFit/>
          </a:bodyPr>
          <a:lstStyle/>
          <a:p>
            <a:pPr marR="0" defTabSz="457200" eaLnBrk="1" fontAlgn="auto" hangingPunct="1">
              <a:spcBef>
                <a:spcPct val="0"/>
              </a:spcBef>
              <a:spcAft>
                <a:spcPct val="0"/>
              </a:spcAft>
              <a:buClrTx/>
              <a:buSzTx/>
              <a:buFontTx/>
              <a:buNone/>
              <a:defRPr/>
            </a:pPr>
            <a:r>
              <a:rPr kumimoji="0" lang="en-US" sz="4000" b="1" kern="1200" cap="none" spc="0" normalizeH="0" baseline="0" noProof="0">
                <a:solidFill>
                  <a:srgbClr val="1D41D5"/>
                </a:solidFill>
                <a:latin typeface="+mj-ea"/>
                <a:ea typeface="+mj-ea"/>
                <a:cs typeface="+mj-ea"/>
              </a:rPr>
              <a:t>6</a:t>
            </a:r>
            <a:r>
              <a:rPr kumimoji="0" lang="zh-CN" altLang="en-US" sz="4000" b="1" kern="1200" cap="none" spc="0" normalizeH="0" baseline="0" noProof="0">
                <a:solidFill>
                  <a:srgbClr val="1D41D5"/>
                </a:solidFill>
                <a:latin typeface="+mj-ea"/>
                <a:ea typeface="+mj-ea"/>
                <a:cs typeface="+mj-ea"/>
              </a:rPr>
              <a:t>大病句种类</a:t>
            </a:r>
            <a:endParaRPr kumimoji="0" lang="zh-CN" altLang="en-US" sz="4000" b="1" kern="1200" cap="none" spc="0" normalizeH="0" baseline="0" noProof="0">
              <a:solidFill>
                <a:srgbClr val="1D41D5"/>
              </a:solidFill>
              <a:latin typeface="+mj-ea"/>
              <a:ea typeface="+mj-ea"/>
              <a:cs typeface="+mj-ea"/>
              <a:sym typeface="+mn-ea"/>
            </a:endParaRPr>
          </a:p>
        </p:txBody>
      </p:sp>
      <p:sp>
        <p:nvSpPr>
          <p:cNvPr id="2" name="左大括号 1"/>
          <p:cNvSpPr/>
          <p:nvPr/>
        </p:nvSpPr>
        <p:spPr>
          <a:xfrm>
            <a:off x="4958080" y="1370330"/>
            <a:ext cx="403225" cy="395986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p>
        </p:txBody>
      </p:sp>
    </p:spTree>
  </p:cSld>
  <p:clrMapOvr>
    <a:masterClrMapping/>
  </p:clrMapOvr>
  <p:transition spd="slow">
    <p:circl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文本框 1"/>
          <p:cNvSpPr txBox="1"/>
          <p:nvPr/>
        </p:nvSpPr>
        <p:spPr>
          <a:xfrm>
            <a:off x="354965" y="1343025"/>
            <a:ext cx="11558270" cy="4396740"/>
          </a:xfrm>
          <a:prstGeom prst="rect">
            <a:avLst/>
          </a:prstGeom>
          <a:noFill/>
          <a:ln w="9525">
            <a:noFill/>
          </a:ln>
        </p:spPr>
        <p:txBody>
          <a:bodyPr wrap="square">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40000"/>
              </a:lnSpc>
              <a:spcBef>
                <a:spcPct val="0"/>
              </a:spcBef>
              <a:buNone/>
            </a:pPr>
            <a:r>
              <a:rPr lang="en-US" altLang="zh-CN" sz="3200">
                <a:solidFill>
                  <a:schemeClr val="tx1">
                    <a:lumMod val="50000"/>
                  </a:schemeClr>
                </a:solidFill>
                <a:latin typeface="微软雅黑" panose="020B0503020204020204" charset="-122"/>
                <a:ea typeface="微软雅黑"/>
              </a:rPr>
              <a:t>  </a:t>
            </a:r>
            <a:r>
              <a:rPr lang="en-US" altLang="zh-CN">
                <a:solidFill>
                  <a:schemeClr val="tx1">
                    <a:lumMod val="50000"/>
                  </a:schemeClr>
                </a:solidFill>
                <a:latin typeface="微软雅黑" panose="020B0503020204020204" charset="-122"/>
                <a:ea typeface="微软雅黑"/>
              </a:rPr>
              <a:t>    </a:t>
            </a:r>
            <a:r>
              <a:rPr b="1">
                <a:solidFill>
                  <a:schemeClr val="tx1">
                    <a:lumMod val="50000"/>
                  </a:schemeClr>
                </a:solidFill>
                <a:latin typeface="微软雅黑" panose="020B0503020204020204" charset="-122"/>
                <a:ea typeface="微软雅黑"/>
              </a:rPr>
              <a:t>一个句子由几个分句组成，各分句之间常有主次、轻重、因果、承接、递进关系，如果颠倒了，就会造成分句间次序不当的问题。最常见的是把递进关系变成“递退”关系。</a:t>
            </a:r>
            <a:r>
              <a:rPr lang="zh-CN" b="1">
                <a:solidFill>
                  <a:schemeClr val="tx1">
                    <a:lumMod val="50000"/>
                  </a:schemeClr>
                </a:solidFill>
                <a:latin typeface="微软雅黑" panose="020B0503020204020204" charset="-122"/>
                <a:ea typeface="微软雅黑"/>
              </a:rPr>
              <a:t>如：</a:t>
            </a:r>
          </a:p>
          <a:p>
            <a:pPr marL="0" lvl="0" indent="0" defTabSz="457200" eaLnBrk="1" hangingPunct="1">
              <a:lnSpc>
                <a:spcPct val="140000"/>
              </a:lnSpc>
              <a:spcBef>
                <a:spcPct val="0"/>
              </a:spcBef>
              <a:buNone/>
            </a:pPr>
            <a:r>
              <a:rPr lang="zh-CN" b="1">
                <a:solidFill>
                  <a:schemeClr val="tx1">
                    <a:lumMod val="50000"/>
                  </a:schemeClr>
                </a:solidFill>
                <a:latin typeface="微软雅黑" panose="020B0503020204020204" charset="-122"/>
                <a:ea typeface="微软雅黑"/>
              </a:rPr>
              <a:t>     </a:t>
            </a:r>
            <a:r>
              <a:rPr lang="zh-CN" b="1">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现代文明不仅带来了理性化、工业化、市场化、都市化、民主化和法制化这些美好的社会制度，而且创造了前所未有的财富。</a:t>
            </a:r>
          </a:p>
          <a:p>
            <a:pPr marL="0" lvl="0" indent="0" defTabSz="457200" eaLnBrk="1" hangingPunct="1">
              <a:lnSpc>
                <a:spcPct val="140000"/>
              </a:lnSpc>
              <a:spcBef>
                <a:spcPct val="0"/>
              </a:spcBef>
              <a:buNone/>
            </a:pPr>
            <a:r>
              <a:rPr lang="zh-CN"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 递进复句。“不仅”与“而且”所引领的两个分句，一指制度，一指财富。一般而言，财富是表面的，制度是深层次的。所以应对调。】</a:t>
            </a:r>
          </a:p>
        </p:txBody>
      </p:sp>
      <p:sp>
        <p:nvSpPr>
          <p:cNvPr id="19460" name="标题 2"/>
          <p:cNvSpPr>
            <a:spLocks noGrp="1"/>
          </p:cNvSpPr>
          <p:nvPr/>
        </p:nvSpPr>
        <p:spPr>
          <a:xfrm>
            <a:off x="234950" y="864553"/>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spcBef>
                <a:spcPct val="0"/>
              </a:spcBef>
              <a:buNone/>
            </a:pPr>
            <a:r>
              <a:rPr lang="zh-CN" altLang="en-US" b="1">
                <a:solidFill>
                  <a:srgbClr val="00B050"/>
                </a:solidFill>
                <a:latin typeface="微软雅黑" panose="020B0503020204020204" charset="-122"/>
                <a:ea typeface="微软雅黑"/>
              </a:rPr>
              <a:t>考向</a:t>
            </a:r>
            <a:r>
              <a:rPr lang="en-US" altLang="zh-CN" b="1">
                <a:solidFill>
                  <a:srgbClr val="00B050"/>
                </a:solidFill>
                <a:latin typeface="微软雅黑" panose="020B0503020204020204" charset="-122"/>
                <a:ea typeface="微软雅黑"/>
              </a:rPr>
              <a:t>9.</a:t>
            </a:r>
            <a:r>
              <a:rPr lang="zh-CN" altLang="en-US" b="1">
                <a:solidFill>
                  <a:srgbClr val="00B050"/>
                </a:solidFill>
                <a:latin typeface="微软雅黑" panose="020B0503020204020204" charset="-122"/>
                <a:ea typeface="微软雅黑"/>
              </a:rPr>
              <a:t>分句间内容次序颠倒　</a:t>
            </a:r>
          </a:p>
        </p:txBody>
      </p:sp>
    </p:spTree>
  </p:cSld>
  <p:clrMapOvr>
    <a:masterClrMapping/>
  </p:clrMapOvr>
  <p:transition spd="slow">
    <p:circl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ChangeArrowheads="1"/>
          </p:cNvSpPr>
          <p:nvPr/>
        </p:nvSpPr>
        <p:spPr bwMode="auto">
          <a:xfrm>
            <a:off x="0" y="34372"/>
            <a:ext cx="219710" cy="188595"/>
          </a:xfrm>
          <a:prstGeom prst="rect">
            <a:avLst/>
          </a:prstGeom>
          <a:noFill/>
          <a:ln w="9525">
            <a:noFill/>
            <a:miter lim="800000"/>
          </a:ln>
          <a:effectLst/>
        </p:spPr>
        <p:txBody>
          <a:bodyPr vert="horz" wrap="none" lIns="46914" tIns="23457" rIns="46914" bIns="23457"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925"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Rectangle 1"/>
          <p:cNvSpPr>
            <a:spLocks noChangeArrowheads="1"/>
          </p:cNvSpPr>
          <p:nvPr/>
        </p:nvSpPr>
        <p:spPr bwMode="auto">
          <a:xfrm>
            <a:off x="838115" y="3640952"/>
            <a:ext cx="219710" cy="188595"/>
          </a:xfrm>
          <a:prstGeom prst="rect">
            <a:avLst/>
          </a:prstGeom>
          <a:noFill/>
          <a:ln>
            <a:noFill/>
          </a:ln>
          <a:effectLst/>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chemeClr val="accent1"/>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chemeClr val="tx1"/>
                </a:solidFill>
                <a:miter lim="800000"/>
                <a:headEnd/>
                <a:tailEnd/>
              </a14:hiddenLine>
            </a:ext>
            <a:ext uri="{AF507438-7753-43E0-B8FC-AC1667EBCBE1}">
              <a14:hiddenEffects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effectLst>
                  <a:outerShdw dist="35921" dir="2700000" algn="ctr" rotWithShape="0">
                    <a:schemeClr val="bg2"/>
                  </a:outerShdw>
                </a:effectLst>
              </a14:hiddenEffects>
            </a:ext>
          </a:extLst>
        </p:spPr>
        <p:txBody>
          <a:bodyPr vert="horz" wrap="none" lIns="46914" tIns="23457" rIns="46914" bIns="23457" numCol="1" anchor="ctr" anchorCtr="0" compatLnSpc="1">
            <a:spAutoFit/>
          </a:bodyPr>
          <a:lstStyle/>
          <a:p>
            <a:endParaRPr lang="zh-CN" altLang="en-US" sz="925"/>
          </a:p>
        </p:txBody>
      </p:sp>
      <p:sp>
        <p:nvSpPr>
          <p:cNvPr id="18435" name="文本框 18434"/>
          <p:cNvSpPr txBox="1"/>
          <p:nvPr/>
        </p:nvSpPr>
        <p:spPr>
          <a:xfrm>
            <a:off x="504825" y="1268730"/>
            <a:ext cx="11185525" cy="2999105"/>
          </a:xfrm>
          <a:prstGeom prst="rect">
            <a:avLst/>
          </a:prstGeom>
          <a:noFill/>
          <a:ln w="9525">
            <a:noFill/>
          </a:ln>
        </p:spPr>
        <p:txBody>
          <a:bodyPr wrap="square">
            <a:spAutoFit/>
          </a:bodyPr>
          <a:lstStyle/>
          <a:p>
            <a:pPr marR="0" defTabSz="914400">
              <a:lnSpc>
                <a:spcPct val="135000"/>
              </a:lnSpc>
              <a:buClrTx/>
              <a:buSzTx/>
              <a:defRPr/>
            </a:pP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闻一多先生，是大勇的革命烈士，是热情的优秀诗人，是卓越的学者。</a:t>
            </a: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    </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      【答案】</a:t>
            </a:r>
            <a:r>
              <a:rPr sz="2800" b="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sym typeface="+mn-ea"/>
              </a:rPr>
              <a:t>正确语序应为“闻一多先生，是卓越的学者，是热情的优秀诗人，是大勇的革命烈士”。</a:t>
            </a:r>
          </a:p>
        </p:txBody>
      </p:sp>
      <p:grpSp>
        <p:nvGrpSpPr>
          <p:cNvPr id="4" name="组合 72"/>
          <p:cNvGrpSpPr/>
          <p:nvPr/>
        </p:nvGrpSpPr>
        <p:grpSpPr>
          <a:xfrm>
            <a:off x="358383" y="665169"/>
            <a:ext cx="10378645" cy="501650"/>
            <a:chOff x="1594572" y="1803366"/>
            <a:chExt cx="20228627" cy="977747"/>
          </a:xfrm>
        </p:grpSpPr>
        <p:grpSp>
          <p:nvGrpSpPr>
            <p:cNvPr id="6" name="组合 73"/>
            <p:cNvGrpSpPr/>
            <p:nvPr/>
          </p:nvGrpSpPr>
          <p:grpSpPr>
            <a:xfrm>
              <a:off x="1594572" y="1803366"/>
              <a:ext cx="5500726" cy="977747"/>
              <a:chOff x="7309612" y="2089118"/>
              <a:chExt cx="5500726" cy="977747"/>
            </a:xfrm>
          </p:grpSpPr>
          <p:sp>
            <p:nvSpPr>
              <p:cNvPr id="7" name="TextBox 75"/>
              <p:cNvSpPr txBox="1"/>
              <p:nvPr/>
            </p:nvSpPr>
            <p:spPr>
              <a:xfrm>
                <a:off x="7595364" y="2089118"/>
                <a:ext cx="5214974" cy="977747"/>
              </a:xfrm>
              <a:prstGeom prst="rect">
                <a:avLst/>
              </a:prstGeom>
              <a:noFill/>
            </p:spPr>
            <p:txBody>
              <a:bodyPr wrap="square" rtlCol="0">
                <a:spAutoFit/>
              </a:bodyPr>
              <a:lstStyle/>
              <a:p>
                <a:r>
                  <a:rPr lang="zh-CN" altLang="en-US" sz="2670" b="1">
                    <a:solidFill>
                      <a:srgbClr val="339B61"/>
                    </a:solidFill>
                    <a:latin typeface="微软雅黑" panose="020B0503020204020204" charset="-122"/>
                    <a:ea typeface="微软雅黑"/>
                  </a:rPr>
                  <a:t>牛刀小试：</a:t>
                </a:r>
              </a:p>
            </p:txBody>
          </p:sp>
          <p:sp>
            <p:nvSpPr>
              <p:cNvPr id="8" name="椭圆 7"/>
              <p:cNvSpPr/>
              <p:nvPr/>
            </p:nvSpPr>
            <p:spPr>
              <a:xfrm>
                <a:off x="7309612" y="2374870"/>
                <a:ext cx="214314" cy="214314"/>
              </a:xfrm>
              <a:prstGeom prst="ellipse">
                <a:avLst/>
              </a:prstGeom>
              <a:solidFill>
                <a:srgbClr val="404040"/>
              </a:solid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25"/>
              </a:p>
            </p:txBody>
          </p:sp>
        </p:grpSp>
        <p:cxnSp>
          <p:nvCxnSpPr>
            <p:cNvPr id="9" name="直接连接符 8"/>
            <p:cNvCxnSpPr/>
            <p:nvPr/>
          </p:nvCxnSpPr>
          <p:spPr>
            <a:xfrm>
              <a:off x="2023200" y="2699099"/>
              <a:ext cx="1980000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0" presetClass="entr" presetSubtype="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wedge">
                                      <p:cBhvr>
                                        <p:cTn id="11" dur="20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文本框 1"/>
          <p:cNvSpPr txBox="1"/>
          <p:nvPr/>
        </p:nvSpPr>
        <p:spPr>
          <a:xfrm>
            <a:off x="354965" y="1343025"/>
            <a:ext cx="11558270" cy="4569460"/>
          </a:xfrm>
          <a:prstGeom prst="rect">
            <a:avLst/>
          </a:prstGeom>
          <a:noFill/>
          <a:ln w="9525">
            <a:noFill/>
          </a:ln>
        </p:spPr>
        <p:txBody>
          <a:bodyPr wrap="square">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40000"/>
              </a:lnSpc>
              <a:spcBef>
                <a:spcPct val="0"/>
              </a:spcBef>
              <a:buNone/>
            </a:pPr>
            <a:r>
              <a:rPr lang="en-US" altLang="zh-CN" sz="2600">
                <a:solidFill>
                  <a:schemeClr val="tx1">
                    <a:lumMod val="50000"/>
                  </a:schemeClr>
                </a:solidFill>
                <a:latin typeface="微软雅黑" panose="020B0503020204020204" charset="-122"/>
                <a:ea typeface="微软雅黑"/>
              </a:rPr>
              <a:t>      </a:t>
            </a:r>
            <a:r>
              <a:rPr sz="2600" b="1">
                <a:solidFill>
                  <a:schemeClr val="tx1">
                    <a:lumMod val="50000"/>
                  </a:schemeClr>
                </a:solidFill>
                <a:latin typeface="微软雅黑" panose="020B0503020204020204" charset="-122"/>
                <a:ea typeface="微软雅黑"/>
              </a:rPr>
              <a:t>辨析介词位置是否恰当，需要注意以下两个要点：a.注意介词的位置是否恰当，看句子是否存在谓语残缺的问题。介词短语不能作谓语，不能将介词短语误作前面主语的陈述部分，修改时可将介词移至主语之前。b.注意介词引出的对象是否正确，是否造成前后陈述主语不一致或主客颠倒的问题。</a:t>
            </a:r>
            <a:r>
              <a:rPr lang="zh-CN" sz="2600" b="1">
                <a:solidFill>
                  <a:schemeClr val="tx1">
                    <a:lumMod val="50000"/>
                  </a:schemeClr>
                </a:solidFill>
                <a:latin typeface="微软雅黑" panose="020B0503020204020204" charset="-122"/>
                <a:ea typeface="微软雅黑"/>
              </a:rPr>
              <a:t>如：</a:t>
            </a:r>
          </a:p>
          <a:p>
            <a:pPr marL="0" lvl="0" indent="0" defTabSz="457200" eaLnBrk="1" hangingPunct="1">
              <a:lnSpc>
                <a:spcPct val="140000"/>
              </a:lnSpc>
              <a:spcBef>
                <a:spcPct val="0"/>
              </a:spcBef>
              <a:buNone/>
            </a:pPr>
            <a:r>
              <a:rPr lang="zh-CN" sz="2600" b="1">
                <a:solidFill>
                  <a:schemeClr val="tx1">
                    <a:lumMod val="50000"/>
                  </a:schemeClr>
                </a:solidFill>
                <a:latin typeface="微软雅黑" panose="020B0503020204020204" charset="-122"/>
                <a:ea typeface="微软雅黑"/>
              </a:rPr>
              <a:t>       </a:t>
            </a:r>
            <a:r>
              <a:rPr lang="zh-CN" sz="2600" b="1">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至于我报考信息类专业是既定方针，哪所院校放在第一志愿，还在考虑中。</a:t>
            </a:r>
            <a:r>
              <a:rPr lang="zh-CN" sz="26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 </a:t>
            </a:r>
            <a:r>
              <a:rPr lang="zh-CN" sz="26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sym typeface="+mn-ea"/>
              </a:rPr>
              <a:t>“至于”表示另提一件事，只能用在后一件事情上，而该句却把它放在第一件事“报考什么专业”之前，，属于位置不当。此句“至于”应放在“哪所院校”之前。</a:t>
            </a:r>
            <a:r>
              <a:rPr lang="zh-CN" sz="26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a:t>
            </a:r>
            <a:endParaRPr lang="zh-CN" sz="2600" b="1">
              <a:solidFill>
                <a:schemeClr val="tx1">
                  <a:lumMod val="50000"/>
                </a:schemeClr>
              </a:solidFill>
              <a:latin typeface="微软雅黑" panose="020B0503020204020204" charset="-122"/>
              <a:ea typeface="微软雅黑"/>
            </a:endParaRPr>
          </a:p>
        </p:txBody>
      </p:sp>
      <p:sp>
        <p:nvSpPr>
          <p:cNvPr id="19460" name="标题 2"/>
          <p:cNvSpPr>
            <a:spLocks noGrp="1"/>
          </p:cNvSpPr>
          <p:nvPr/>
        </p:nvSpPr>
        <p:spPr>
          <a:xfrm>
            <a:off x="234950" y="864553"/>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spcBef>
                <a:spcPct val="0"/>
              </a:spcBef>
              <a:buNone/>
            </a:pPr>
            <a:r>
              <a:rPr lang="zh-CN" altLang="en-US" b="1">
                <a:solidFill>
                  <a:srgbClr val="00B050"/>
                </a:solidFill>
                <a:latin typeface="微软雅黑" panose="020B0503020204020204" charset="-122"/>
                <a:ea typeface="微软雅黑"/>
              </a:rPr>
              <a:t>考向</a:t>
            </a:r>
            <a:r>
              <a:rPr lang="en-US" altLang="zh-CN" b="1">
                <a:solidFill>
                  <a:srgbClr val="00B050"/>
                </a:solidFill>
                <a:latin typeface="微软雅黑" panose="020B0503020204020204" charset="-122"/>
                <a:ea typeface="微软雅黑"/>
              </a:rPr>
              <a:t>10.</a:t>
            </a:r>
            <a:r>
              <a:rPr lang="zh-CN" altLang="en-US" b="1">
                <a:solidFill>
                  <a:srgbClr val="00B050"/>
                </a:solidFill>
                <a:latin typeface="微软雅黑" panose="020B0503020204020204" charset="-122"/>
                <a:ea typeface="微软雅黑"/>
              </a:rPr>
              <a:t>介词位置不当　</a:t>
            </a:r>
          </a:p>
        </p:txBody>
      </p:sp>
    </p:spTree>
  </p:cSld>
  <p:clrMapOvr>
    <a:masterClrMapping/>
  </p:clrMapOvr>
  <p:transition spd="slow">
    <p:circl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ChangeArrowheads="1"/>
          </p:cNvSpPr>
          <p:nvPr/>
        </p:nvSpPr>
        <p:spPr bwMode="auto">
          <a:xfrm>
            <a:off x="0" y="34372"/>
            <a:ext cx="219710" cy="188595"/>
          </a:xfrm>
          <a:prstGeom prst="rect">
            <a:avLst/>
          </a:prstGeom>
          <a:noFill/>
          <a:ln w="9525">
            <a:noFill/>
            <a:miter lim="800000"/>
          </a:ln>
          <a:effectLst/>
        </p:spPr>
        <p:txBody>
          <a:bodyPr vert="horz" wrap="none" lIns="46914" tIns="23457" rIns="46914" bIns="23457"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925"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Rectangle 1"/>
          <p:cNvSpPr>
            <a:spLocks noChangeArrowheads="1"/>
          </p:cNvSpPr>
          <p:nvPr/>
        </p:nvSpPr>
        <p:spPr bwMode="auto">
          <a:xfrm>
            <a:off x="838115" y="3640952"/>
            <a:ext cx="219710" cy="188595"/>
          </a:xfrm>
          <a:prstGeom prst="rect">
            <a:avLst/>
          </a:prstGeom>
          <a:noFill/>
          <a:ln>
            <a:noFill/>
          </a:ln>
          <a:effectLst/>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chemeClr val="accent1"/>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chemeClr val="tx1"/>
                </a:solidFill>
                <a:miter lim="800000"/>
                <a:headEnd/>
                <a:tailEnd/>
              </a14:hiddenLine>
            </a:ext>
            <a:ext uri="{AF507438-7753-43E0-B8FC-AC1667EBCBE1}">
              <a14:hiddenEffects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effectLst>
                  <a:outerShdw dist="35921" dir="2700000" algn="ctr" rotWithShape="0">
                    <a:schemeClr val="bg2"/>
                  </a:outerShdw>
                </a:effectLst>
              </a14:hiddenEffects>
            </a:ext>
          </a:extLst>
        </p:spPr>
        <p:txBody>
          <a:bodyPr vert="horz" wrap="none" lIns="46914" tIns="23457" rIns="46914" bIns="23457" numCol="1" anchor="ctr" anchorCtr="0" compatLnSpc="1">
            <a:spAutoFit/>
          </a:bodyPr>
          <a:lstStyle/>
          <a:p>
            <a:endParaRPr lang="zh-CN" altLang="en-US" sz="925"/>
          </a:p>
        </p:txBody>
      </p:sp>
      <p:sp>
        <p:nvSpPr>
          <p:cNvPr id="18435" name="文本框 18434"/>
          <p:cNvSpPr txBox="1"/>
          <p:nvPr/>
        </p:nvSpPr>
        <p:spPr>
          <a:xfrm>
            <a:off x="504825" y="1268730"/>
            <a:ext cx="11185525" cy="2999105"/>
          </a:xfrm>
          <a:prstGeom prst="rect">
            <a:avLst/>
          </a:prstGeom>
          <a:noFill/>
          <a:ln w="9525">
            <a:noFill/>
          </a:ln>
        </p:spPr>
        <p:txBody>
          <a:bodyPr wrap="square">
            <a:spAutoFit/>
          </a:bodyPr>
          <a:lstStyle/>
          <a:p>
            <a:pPr marR="0" defTabSz="914400">
              <a:lnSpc>
                <a:spcPct val="135000"/>
              </a:lnSpc>
              <a:buClrTx/>
              <a:buSzTx/>
              <a:defRPr/>
            </a:pP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与作家不同的是，摄影家们把自己对山川、草木、城市、乡野的感受没有倾注于笔下，而是直接聚焦于镜头。</a:t>
            </a:r>
            <a:r>
              <a:rPr kumimoji="0" lang="zh-CN"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      【答案】</a:t>
            </a:r>
            <a:r>
              <a:rPr sz="2800" b="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sym typeface="+mn-ea"/>
              </a:rPr>
              <a:t>在“把”字句中，否定副词应该放在“把”字前，因此，句中的“没有”应移至“把”之前。</a:t>
            </a:r>
          </a:p>
        </p:txBody>
      </p:sp>
      <p:grpSp>
        <p:nvGrpSpPr>
          <p:cNvPr id="4" name="组合 72"/>
          <p:cNvGrpSpPr/>
          <p:nvPr/>
        </p:nvGrpSpPr>
        <p:grpSpPr>
          <a:xfrm>
            <a:off x="358383" y="665169"/>
            <a:ext cx="10378645" cy="501650"/>
            <a:chOff x="1594572" y="1803366"/>
            <a:chExt cx="20228627" cy="977747"/>
          </a:xfrm>
        </p:grpSpPr>
        <p:grpSp>
          <p:nvGrpSpPr>
            <p:cNvPr id="6" name="组合 73"/>
            <p:cNvGrpSpPr/>
            <p:nvPr/>
          </p:nvGrpSpPr>
          <p:grpSpPr>
            <a:xfrm>
              <a:off x="1594572" y="1803366"/>
              <a:ext cx="5500726" cy="977747"/>
              <a:chOff x="7309612" y="2089118"/>
              <a:chExt cx="5500726" cy="977747"/>
            </a:xfrm>
          </p:grpSpPr>
          <p:sp>
            <p:nvSpPr>
              <p:cNvPr id="7" name="TextBox 75"/>
              <p:cNvSpPr txBox="1"/>
              <p:nvPr/>
            </p:nvSpPr>
            <p:spPr>
              <a:xfrm>
                <a:off x="7595364" y="2089118"/>
                <a:ext cx="5214974" cy="977747"/>
              </a:xfrm>
              <a:prstGeom prst="rect">
                <a:avLst/>
              </a:prstGeom>
              <a:noFill/>
            </p:spPr>
            <p:txBody>
              <a:bodyPr wrap="square" rtlCol="0">
                <a:spAutoFit/>
              </a:bodyPr>
              <a:lstStyle/>
              <a:p>
                <a:r>
                  <a:rPr lang="zh-CN" altLang="en-US" sz="2670" b="1">
                    <a:solidFill>
                      <a:srgbClr val="339B61"/>
                    </a:solidFill>
                    <a:latin typeface="微软雅黑" panose="020B0503020204020204" charset="-122"/>
                    <a:ea typeface="微软雅黑"/>
                  </a:rPr>
                  <a:t>牛刀小试：</a:t>
                </a:r>
              </a:p>
            </p:txBody>
          </p:sp>
          <p:sp>
            <p:nvSpPr>
              <p:cNvPr id="8" name="椭圆 7"/>
              <p:cNvSpPr/>
              <p:nvPr/>
            </p:nvSpPr>
            <p:spPr>
              <a:xfrm>
                <a:off x="7309612" y="2374870"/>
                <a:ext cx="214314" cy="214314"/>
              </a:xfrm>
              <a:prstGeom prst="ellipse">
                <a:avLst/>
              </a:prstGeom>
              <a:solidFill>
                <a:srgbClr val="404040"/>
              </a:solid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25"/>
              </a:p>
            </p:txBody>
          </p:sp>
        </p:grpSp>
        <p:cxnSp>
          <p:nvCxnSpPr>
            <p:cNvPr id="9" name="直接连接符 8"/>
            <p:cNvCxnSpPr/>
            <p:nvPr/>
          </p:nvCxnSpPr>
          <p:spPr>
            <a:xfrm>
              <a:off x="2023200" y="2699099"/>
              <a:ext cx="1980000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0" presetClass="entr" presetSubtype="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wedge">
                                      <p:cBhvr>
                                        <p:cTn id="11" dur="20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72"/>
          <p:cNvGrpSpPr/>
          <p:nvPr/>
        </p:nvGrpSpPr>
        <p:grpSpPr>
          <a:xfrm>
            <a:off x="358383" y="665169"/>
            <a:ext cx="10378645" cy="501650"/>
            <a:chOff x="1594572" y="1803366"/>
            <a:chExt cx="20228627" cy="977747"/>
          </a:xfrm>
        </p:grpSpPr>
        <p:grpSp>
          <p:nvGrpSpPr>
            <p:cNvPr id="3" name="组合 73"/>
            <p:cNvGrpSpPr/>
            <p:nvPr/>
          </p:nvGrpSpPr>
          <p:grpSpPr>
            <a:xfrm>
              <a:off x="1594572" y="1803366"/>
              <a:ext cx="5500726" cy="977747"/>
              <a:chOff x="7309612" y="2089118"/>
              <a:chExt cx="5500726" cy="977747"/>
            </a:xfrm>
          </p:grpSpPr>
          <p:sp>
            <p:nvSpPr>
              <p:cNvPr id="76" name="TextBox 75"/>
              <p:cNvSpPr txBox="1"/>
              <p:nvPr/>
            </p:nvSpPr>
            <p:spPr>
              <a:xfrm>
                <a:off x="7595364" y="2089118"/>
                <a:ext cx="5214974" cy="977747"/>
              </a:xfrm>
              <a:prstGeom prst="rect">
                <a:avLst/>
              </a:prstGeom>
              <a:noFill/>
            </p:spPr>
            <p:txBody>
              <a:bodyPr wrap="square" rtlCol="0">
                <a:spAutoFit/>
              </a:bodyPr>
              <a:lstStyle/>
              <a:p>
                <a:r>
                  <a:rPr lang="zh-CN" altLang="en-US" sz="2670" b="1">
                    <a:solidFill>
                      <a:srgbClr val="339B61"/>
                    </a:solidFill>
                    <a:latin typeface="微软雅黑" panose="020B0503020204020204" charset="-122"/>
                    <a:ea typeface="微软雅黑"/>
                  </a:rPr>
                  <a:t>辨析技法：</a:t>
                </a:r>
              </a:p>
            </p:txBody>
          </p:sp>
          <p:sp>
            <p:nvSpPr>
              <p:cNvPr id="77" name="椭圆 76"/>
              <p:cNvSpPr/>
              <p:nvPr/>
            </p:nvSpPr>
            <p:spPr>
              <a:xfrm>
                <a:off x="7309612" y="2374870"/>
                <a:ext cx="214314" cy="214314"/>
              </a:xfrm>
              <a:prstGeom prst="ellipse">
                <a:avLst/>
              </a:prstGeom>
              <a:solidFill>
                <a:srgbClr val="404040"/>
              </a:solid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25"/>
              </a:p>
            </p:txBody>
          </p:sp>
        </p:grpSp>
        <p:cxnSp>
          <p:nvCxnSpPr>
            <p:cNvPr id="75" name="直接连接符 74"/>
            <p:cNvCxnSpPr/>
            <p:nvPr/>
          </p:nvCxnSpPr>
          <p:spPr>
            <a:xfrm>
              <a:off x="2023200" y="2699099"/>
              <a:ext cx="1980000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46433" name="Rectangle 1"/>
          <p:cNvSpPr>
            <a:spLocks noChangeArrowheads="1"/>
          </p:cNvSpPr>
          <p:nvPr/>
        </p:nvSpPr>
        <p:spPr bwMode="auto">
          <a:xfrm>
            <a:off x="0" y="34372"/>
            <a:ext cx="219710" cy="188595"/>
          </a:xfrm>
          <a:prstGeom prst="rect">
            <a:avLst/>
          </a:prstGeom>
          <a:noFill/>
          <a:ln w="9525">
            <a:noFill/>
            <a:miter lim="800000"/>
          </a:ln>
          <a:effectLst/>
        </p:spPr>
        <p:txBody>
          <a:bodyPr vert="horz" wrap="none" lIns="46914" tIns="23457" rIns="46914" bIns="23457"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925"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Rectangle 1"/>
          <p:cNvSpPr>
            <a:spLocks noChangeArrowheads="1"/>
          </p:cNvSpPr>
          <p:nvPr/>
        </p:nvSpPr>
        <p:spPr bwMode="auto">
          <a:xfrm>
            <a:off x="838115" y="3640952"/>
            <a:ext cx="219710" cy="188595"/>
          </a:xfrm>
          <a:prstGeom prst="rect">
            <a:avLst/>
          </a:prstGeom>
          <a:noFill/>
          <a:ln>
            <a:noFill/>
          </a:ln>
          <a:effectLst/>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chemeClr val="accent1"/>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chemeClr val="tx1"/>
                </a:solidFill>
                <a:miter lim="800000"/>
                <a:headEnd/>
                <a:tailEnd/>
              </a14:hiddenLine>
            </a:ext>
            <a:ext uri="{AF507438-7753-43E0-B8FC-AC1667EBCBE1}">
              <a14:hiddenEffects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effectLst>
                  <a:outerShdw dist="35921" dir="2700000" algn="ctr" rotWithShape="0">
                    <a:schemeClr val="bg2"/>
                  </a:outerShdw>
                </a:effectLst>
              </a14:hiddenEffects>
            </a:ext>
          </a:extLst>
        </p:spPr>
        <p:txBody>
          <a:bodyPr vert="horz" wrap="none" lIns="46914" tIns="23457" rIns="46914" bIns="23457" numCol="1" anchor="ctr" anchorCtr="0" compatLnSpc="1">
            <a:spAutoFit/>
          </a:bodyPr>
          <a:lstStyle/>
          <a:p>
            <a:endParaRPr lang="zh-CN" altLang="en-US" sz="925"/>
          </a:p>
        </p:txBody>
      </p:sp>
      <p:pic>
        <p:nvPicPr>
          <p:cNvPr id="63490" name="Picture 2" descr="Y89"/>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val="0"/>
              </a:ext>
            </a:extLst>
          </a:blip>
          <a:stretch>
            <a:fillRect/>
          </a:stretch>
        </p:blipFill>
        <p:spPr bwMode="auto">
          <a:xfrm>
            <a:off x="684530" y="1295400"/>
            <a:ext cx="11028680" cy="4267200"/>
          </a:xfrm>
          <a:prstGeom prst="rect">
            <a:avLst/>
          </a:prstGeom>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rgbClr val="FFFFFF"/>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rgbClr val="000000"/>
                </a:solidFill>
                <a:miter lim="800000"/>
                <a:headEnd/>
                <a:tailEnd/>
              </a14:hiddenLine>
            </a:ext>
          </a:extLst>
        </p:spPr>
      </p:pic>
    </p:spTree>
  </p:cSld>
  <p:clrMapOvr>
    <a:masterClrMapping/>
  </p:clrMapOvr>
  <p:transition>
    <p:pull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 Box 2"/>
          <p:cNvSpPr txBox="1"/>
          <p:nvPr/>
        </p:nvSpPr>
        <p:spPr>
          <a:xfrm>
            <a:off x="2425700" y="2586990"/>
            <a:ext cx="7340600" cy="706755"/>
          </a:xfrm>
          <a:prstGeom prst="rect">
            <a:avLst/>
          </a:prstGeom>
          <a:noFill/>
          <a:ln w="9525">
            <a:noFill/>
          </a:ln>
        </p:spPr>
        <p:txBody>
          <a:bodyPr wrap="square" anchor="t">
            <a:spAutoFit/>
          </a:bodyPr>
          <a:lstStyle/>
          <a:p>
            <a:pPr algn="ctr" defTabSz="914400">
              <a:buFont typeface="Arial" panose="020B0604020202020204" pitchFamily="34" charset="0"/>
              <a:buNone/>
            </a:pPr>
            <a:r>
              <a:rPr lang="zh-CN" altLang="en-US" sz="4000" b="1">
                <a:solidFill>
                  <a:srgbClr val="FF0000"/>
                </a:solidFill>
                <a:latin typeface="宋体" panose="02010600030101010101" pitchFamily="2" charset="-122"/>
                <a:ea typeface="宋体" panose="02010600030101010101" pitchFamily="2" charset="-122"/>
                <a:cs typeface="微软雅黑" panose="020B0503020204020204" charset="-122"/>
              </a:rPr>
              <a:t>◆</a:t>
            </a:r>
            <a:r>
              <a:rPr lang="en-US" altLang="zh-CN" sz="4000" b="1">
                <a:solidFill>
                  <a:srgbClr val="FF0000"/>
                </a:solidFill>
                <a:latin typeface="微软雅黑" panose="020B0503020204020204" charset="-122"/>
                <a:ea typeface="微软雅黑"/>
                <a:cs typeface="微软雅黑" panose="020B0503020204020204" charset="-122"/>
              </a:rPr>
              <a:t>.</a:t>
            </a:r>
            <a:r>
              <a:rPr lang="zh-CN" altLang="en-US" sz="4000" b="1">
                <a:solidFill>
                  <a:srgbClr val="FF0000"/>
                </a:solidFill>
                <a:latin typeface="微软雅黑" panose="020B0503020204020204" charset="-122"/>
                <a:ea typeface="微软雅黑"/>
                <a:cs typeface="微软雅黑" panose="020B0503020204020204" charset="-122"/>
              </a:rPr>
              <a:t>对 点 训  练</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95935" y="1438910"/>
            <a:ext cx="11433175" cy="2889885"/>
          </a:xfrm>
          <a:prstGeom prst="rect">
            <a:avLst/>
          </a:prstGeom>
          <a:noFill/>
        </p:spPr>
        <p:txBody>
          <a:bodyPr wrap="square" rtlCol="0">
            <a:spAutoFit/>
          </a:bodyPr>
          <a:lstStyle/>
          <a:p>
            <a:pPr>
              <a:lnSpc>
                <a:spcPct val="130000"/>
              </a:lnSpc>
            </a:pPr>
            <a:r>
              <a:rPr lang="en-US" altLang="zh-CN" sz="2800" b="1">
                <a:solidFill>
                  <a:schemeClr val="tx1">
                    <a:lumMod val="50000"/>
                  </a:schemeClr>
                </a:solidFill>
                <a:latin typeface="微软雅黑" panose="020B0503020204020204" charset="-122"/>
                <a:ea typeface="微软雅黑"/>
              </a:rPr>
              <a:t>1. </a:t>
            </a:r>
            <a:r>
              <a:rPr lang="zh-CN" altLang="en-US" sz="2800" b="1">
                <a:solidFill>
                  <a:schemeClr val="tx1">
                    <a:lumMod val="50000"/>
                  </a:schemeClr>
                </a:solidFill>
                <a:latin typeface="微软雅黑" panose="020B0503020204020204" charset="-122"/>
                <a:ea typeface="微软雅黑"/>
              </a:rPr>
              <a:t>【</a:t>
            </a:r>
            <a:r>
              <a:rPr lang="zh-CN" altLang="en-US" sz="2800" b="1">
                <a:solidFill>
                  <a:schemeClr val="tx1">
                    <a:lumMod val="50000"/>
                  </a:schemeClr>
                </a:solidFill>
                <a:latin typeface="微软雅黑" panose="020B0503020204020204" charset="-122"/>
                <a:ea typeface="微软雅黑"/>
                <a:cs typeface="宋体" panose="02010600030101010101" pitchFamily="2" charset="-122"/>
                <a:sym typeface="+mn-ea"/>
              </a:rPr>
              <a:t>2018·天津卷</a:t>
            </a:r>
            <a:r>
              <a:rPr lang="zh-CN" altLang="en-US" sz="2800" b="1">
                <a:solidFill>
                  <a:schemeClr val="tx1">
                    <a:lumMod val="50000"/>
                  </a:schemeClr>
                </a:solidFill>
                <a:latin typeface="微软雅黑" panose="020B0503020204020204" charset="-122"/>
                <a:ea typeface="微软雅黑"/>
              </a:rPr>
              <a:t>】</a:t>
            </a:r>
            <a:r>
              <a:rPr lang="en-US" altLang="zh-CN" sz="2800" b="1">
                <a:solidFill>
                  <a:schemeClr val="tx1">
                    <a:lumMod val="50000"/>
                  </a:schemeClr>
                </a:solidFill>
                <a:latin typeface="微软雅黑" panose="020B0503020204020204" charset="-122"/>
                <a:ea typeface="微软雅黑"/>
              </a:rPr>
              <a:t> </a:t>
            </a:r>
          </a:p>
          <a:p>
            <a:pPr>
              <a:lnSpc>
                <a:spcPct val="130000"/>
              </a:lnSpc>
            </a:pPr>
            <a:r>
              <a:rPr lang="zh-CN" altLang="en-US" sz="2800" b="1">
                <a:solidFill>
                  <a:schemeClr val="tx1">
                    <a:lumMod val="50000"/>
                  </a:schemeClr>
                </a:solidFill>
                <a:latin typeface="楷体" panose="02010609060101010101" pitchFamily="49" charset="-122"/>
                <a:ea typeface="楷体" panose="02010609060101010101" pitchFamily="49" charset="-122"/>
                <a:cs typeface="宋体" panose="02010600030101010101" pitchFamily="2" charset="-122"/>
              </a:rPr>
              <a:t>    无论是在天津，还是在比赛现场，都有支持热爱天津女排的一批球迷与这支队伍同呼吸共命运。</a:t>
            </a:r>
          </a:p>
          <a:p>
            <a:pPr>
              <a:lnSpc>
                <a:spcPct val="130000"/>
              </a:lnSpc>
            </a:pPr>
            <a:r>
              <a:rPr lang="zh-CN" altLang="en-US" sz="2800" b="1">
                <a:solidFill>
                  <a:srgbClr val="FF0000"/>
                </a:solidFill>
                <a:latin typeface="微软雅黑" panose="020B0503020204020204" charset="-122"/>
                <a:ea typeface="微软雅黑"/>
                <a:cs typeface="宋体" panose="02010600030101010101" pitchFamily="2" charset="-122"/>
              </a:rPr>
              <a:t>    【答案】</a:t>
            </a:r>
            <a:r>
              <a:rPr lang="zh-CN" altLang="en-US" sz="2800" b="1">
                <a:solidFill>
                  <a:schemeClr val="tx1">
                    <a:lumMod val="50000"/>
                  </a:schemeClr>
                </a:solidFill>
                <a:latin typeface="楷体" panose="02010609060101010101" pitchFamily="49" charset="-122"/>
                <a:ea typeface="楷体" panose="02010609060101010101" pitchFamily="49" charset="-122"/>
                <a:cs typeface="宋体" panose="02010600030101010101" pitchFamily="2" charset="-122"/>
              </a:rPr>
              <a:t> </a:t>
            </a:r>
            <a:r>
              <a:rPr lang="zh-CN" altLang="en-US" sz="28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多项定语次序不当。应把</a:t>
            </a:r>
            <a:r>
              <a:rPr lang="en-US" altLang="zh-CN" sz="28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a:t>
            </a:r>
            <a:r>
              <a:rPr lang="zh-CN" altLang="en-US" sz="28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支持热爱天津女排的一批球迷</a:t>
            </a:r>
            <a:r>
              <a:rPr lang="en-US" altLang="zh-CN" sz="28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a:t>
            </a:r>
            <a:r>
              <a:rPr lang="zh-CN" altLang="en-US" sz="28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改为</a:t>
            </a:r>
            <a:r>
              <a:rPr lang="en-US" altLang="zh-CN" sz="28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a:t>
            </a:r>
            <a:r>
              <a:rPr lang="zh-CN" altLang="en-US" sz="28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sym typeface="+mn-ea"/>
              </a:rPr>
              <a:t>一批支持热爱天津女排的球迷</a:t>
            </a:r>
            <a:r>
              <a:rPr lang="en-US" altLang="zh-CN" sz="28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a:t>
            </a:r>
            <a:r>
              <a:rPr lang="zh-CN" altLang="en-US" sz="28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a:t>
            </a: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0" presetClass="entr" presetSubtype="0" fill="hold" nodeType="clickEffect">
                                  <p:stCondLst>
                                    <p:cond delay="0"/>
                                  </p:stCondLst>
                                  <p:childTnLst>
                                    <p:set>
                                      <p:cBhvr>
                                        <p:cTn id="13" dur="1" fill="hold">
                                          <p:stCondLst>
                                            <p:cond delay="0"/>
                                          </p:stCondLst>
                                        </p:cTn>
                                        <p:tgtEl>
                                          <p:spTgt spid="10">
                                            <p:txEl>
                                              <p:pRg st="2" end="2"/>
                                            </p:txEl>
                                          </p:spTgt>
                                        </p:tgtEl>
                                        <p:attrNameLst>
                                          <p:attrName>style.visibility</p:attrName>
                                        </p:attrNameLst>
                                      </p:cBhvr>
                                      <p:to>
                                        <p:strVal val="visible"/>
                                      </p:to>
                                    </p:set>
                                    <p:animEffect transition="in" filter="wedge">
                                      <p:cBhvr>
                                        <p:cTn id="14"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95935" y="1438910"/>
            <a:ext cx="11433175" cy="2330450"/>
          </a:xfrm>
          <a:prstGeom prst="rect">
            <a:avLst/>
          </a:prstGeom>
          <a:noFill/>
        </p:spPr>
        <p:txBody>
          <a:bodyPr wrap="square" rtlCol="0">
            <a:spAutoFit/>
          </a:bodyPr>
          <a:lstStyle/>
          <a:p>
            <a:pPr>
              <a:lnSpc>
                <a:spcPct val="130000"/>
              </a:lnSpc>
            </a:pPr>
            <a:r>
              <a:rPr lang="en-US" altLang="zh-CN" sz="2800" b="1">
                <a:solidFill>
                  <a:schemeClr val="tx1">
                    <a:lumMod val="50000"/>
                  </a:schemeClr>
                </a:solidFill>
                <a:latin typeface="微软雅黑" panose="020B0503020204020204" charset="-122"/>
                <a:ea typeface="微软雅黑"/>
              </a:rPr>
              <a:t>2. </a:t>
            </a:r>
            <a:r>
              <a:rPr lang="zh-CN" altLang="en-US" sz="2800" b="1">
                <a:solidFill>
                  <a:schemeClr val="tx1">
                    <a:lumMod val="50000"/>
                  </a:schemeClr>
                </a:solidFill>
                <a:latin typeface="微软雅黑" panose="020B0503020204020204" charset="-122"/>
                <a:ea typeface="微软雅黑"/>
              </a:rPr>
              <a:t>【</a:t>
            </a:r>
            <a:r>
              <a:rPr lang="zh-CN" altLang="en-US" sz="2800" b="1">
                <a:solidFill>
                  <a:schemeClr val="tx1">
                    <a:lumMod val="50000"/>
                  </a:schemeClr>
                </a:solidFill>
                <a:latin typeface="微软雅黑" panose="020B0503020204020204" charset="-122"/>
                <a:ea typeface="微软雅黑"/>
                <a:cs typeface="宋体" panose="02010600030101010101" pitchFamily="2" charset="-122"/>
                <a:sym typeface="+mn-ea"/>
              </a:rPr>
              <a:t>2022·吉林长春联考</a:t>
            </a:r>
            <a:r>
              <a:rPr lang="zh-CN" altLang="en-US" sz="2800" b="1">
                <a:solidFill>
                  <a:schemeClr val="tx1">
                    <a:lumMod val="50000"/>
                  </a:schemeClr>
                </a:solidFill>
                <a:latin typeface="微软雅黑" panose="020B0503020204020204" charset="-122"/>
                <a:ea typeface="微软雅黑"/>
              </a:rPr>
              <a:t>】</a:t>
            </a:r>
            <a:r>
              <a:rPr lang="en-US" altLang="zh-CN" sz="2800" b="1">
                <a:solidFill>
                  <a:schemeClr val="tx1">
                    <a:lumMod val="50000"/>
                  </a:schemeClr>
                </a:solidFill>
                <a:latin typeface="微软雅黑" panose="020B0503020204020204" charset="-122"/>
                <a:ea typeface="微软雅黑"/>
              </a:rPr>
              <a:t> </a:t>
            </a:r>
          </a:p>
          <a:p>
            <a:pPr>
              <a:lnSpc>
                <a:spcPct val="130000"/>
              </a:lnSpc>
            </a:pPr>
            <a:r>
              <a:rPr lang="zh-CN" altLang="en-US" sz="2800" b="1">
                <a:solidFill>
                  <a:schemeClr val="tx1">
                    <a:lumMod val="50000"/>
                  </a:schemeClr>
                </a:solidFill>
                <a:latin typeface="楷体" panose="02010609060101010101" pitchFamily="49" charset="-122"/>
                <a:ea typeface="楷体" panose="02010609060101010101" pitchFamily="49" charset="-122"/>
                <a:cs typeface="宋体" panose="02010600030101010101" pitchFamily="2" charset="-122"/>
              </a:rPr>
              <a:t>    随着改革的有序推进，社会保险双轨制下“待遇差”的矛盾将逐步得到化解，社会保险更好地将体现制度公平、规则公平。</a:t>
            </a:r>
          </a:p>
          <a:p>
            <a:pPr>
              <a:lnSpc>
                <a:spcPct val="130000"/>
              </a:lnSpc>
            </a:pPr>
            <a:r>
              <a:rPr lang="zh-CN" altLang="en-US" sz="2800" b="1">
                <a:solidFill>
                  <a:srgbClr val="FF0000"/>
                </a:solidFill>
                <a:latin typeface="微软雅黑" panose="020B0503020204020204" charset="-122"/>
                <a:ea typeface="微软雅黑"/>
                <a:cs typeface="宋体" panose="02010600030101010101" pitchFamily="2" charset="-122"/>
              </a:rPr>
              <a:t>    【答案】</a:t>
            </a:r>
            <a:r>
              <a:rPr lang="zh-CN" altLang="en-US" sz="2800" b="1">
                <a:solidFill>
                  <a:schemeClr val="tx1">
                    <a:lumMod val="50000"/>
                  </a:schemeClr>
                </a:solidFill>
                <a:latin typeface="楷体" panose="02010609060101010101" pitchFamily="49" charset="-122"/>
                <a:ea typeface="楷体" panose="02010609060101010101" pitchFamily="49" charset="-122"/>
                <a:cs typeface="宋体" panose="02010600030101010101" pitchFamily="2" charset="-122"/>
              </a:rPr>
              <a:t> </a:t>
            </a:r>
            <a:r>
              <a:rPr sz="28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语序不当，“更好地将体现”应为“将更好地体现”</a:t>
            </a:r>
            <a:r>
              <a:rPr lang="zh-CN" altLang="en-US" sz="28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a:t>
            </a: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0" presetClass="entr" presetSubtype="0" fill="hold" nodeType="clickEffect">
                                  <p:stCondLst>
                                    <p:cond delay="0"/>
                                  </p:stCondLst>
                                  <p:childTnLst>
                                    <p:set>
                                      <p:cBhvr>
                                        <p:cTn id="13" dur="1" fill="hold">
                                          <p:stCondLst>
                                            <p:cond delay="0"/>
                                          </p:stCondLst>
                                        </p:cTn>
                                        <p:tgtEl>
                                          <p:spTgt spid="10">
                                            <p:txEl>
                                              <p:pRg st="2" end="2"/>
                                            </p:txEl>
                                          </p:spTgt>
                                        </p:tgtEl>
                                        <p:attrNameLst>
                                          <p:attrName>style.visibility</p:attrName>
                                        </p:attrNameLst>
                                      </p:cBhvr>
                                      <p:to>
                                        <p:strVal val="visible"/>
                                      </p:to>
                                    </p:set>
                                    <p:animEffect transition="in" filter="wedge">
                                      <p:cBhvr>
                                        <p:cTn id="14"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95935" y="1438910"/>
            <a:ext cx="11433175" cy="4009390"/>
          </a:xfrm>
          <a:prstGeom prst="rect">
            <a:avLst/>
          </a:prstGeom>
          <a:noFill/>
        </p:spPr>
        <p:txBody>
          <a:bodyPr wrap="square" rtlCol="0">
            <a:spAutoFit/>
          </a:bodyPr>
          <a:lstStyle/>
          <a:p>
            <a:pPr>
              <a:lnSpc>
                <a:spcPct val="130000"/>
              </a:lnSpc>
            </a:pPr>
            <a:r>
              <a:rPr lang="en-US" altLang="zh-CN" sz="2800" b="1">
                <a:solidFill>
                  <a:schemeClr val="tx1">
                    <a:lumMod val="50000"/>
                  </a:schemeClr>
                </a:solidFill>
                <a:latin typeface="微软雅黑" panose="020B0503020204020204" charset="-122"/>
                <a:ea typeface="微软雅黑"/>
              </a:rPr>
              <a:t>3. </a:t>
            </a:r>
            <a:r>
              <a:rPr lang="zh-CN" altLang="en-US" sz="2800" b="1">
                <a:solidFill>
                  <a:schemeClr val="tx1">
                    <a:lumMod val="50000"/>
                  </a:schemeClr>
                </a:solidFill>
                <a:latin typeface="微软雅黑" panose="020B0503020204020204" charset="-122"/>
                <a:ea typeface="微软雅黑"/>
              </a:rPr>
              <a:t>修改下列病句</a:t>
            </a:r>
            <a:r>
              <a:rPr lang="en-US" altLang="zh-CN" sz="2800" b="1">
                <a:solidFill>
                  <a:schemeClr val="tx1">
                    <a:lumMod val="50000"/>
                  </a:schemeClr>
                </a:solidFill>
                <a:latin typeface="微软雅黑" panose="020B0503020204020204" charset="-122"/>
                <a:ea typeface="微软雅黑"/>
              </a:rPr>
              <a:t> </a:t>
            </a:r>
          </a:p>
          <a:p>
            <a:pPr>
              <a:lnSpc>
                <a:spcPct val="130000"/>
              </a:lnSpc>
            </a:pPr>
            <a:r>
              <a:rPr lang="zh-CN" altLang="en-US" sz="2800" b="1">
                <a:solidFill>
                  <a:schemeClr val="tx1">
                    <a:lumMod val="50000"/>
                  </a:schemeClr>
                </a:solidFill>
                <a:latin typeface="楷体" panose="02010609060101010101" pitchFamily="49" charset="-122"/>
                <a:ea typeface="楷体" panose="02010609060101010101" pitchFamily="49" charset="-122"/>
                <a:cs typeface="宋体" panose="02010600030101010101" pitchFamily="2" charset="-122"/>
              </a:rPr>
              <a:t>    这次发展论坛在上海举行，参加论坛的中外各界人士在论坛期间就环境保护、人才培养、普及教育等众多议题为期两天发表意见并进行各种交流。</a:t>
            </a:r>
          </a:p>
          <a:p>
            <a:pPr>
              <a:lnSpc>
                <a:spcPct val="130000"/>
              </a:lnSpc>
            </a:pPr>
            <a:r>
              <a:rPr lang="zh-CN" altLang="en-US" sz="2800" b="1">
                <a:solidFill>
                  <a:srgbClr val="FF0000"/>
                </a:solidFill>
                <a:latin typeface="微软雅黑" panose="020B0503020204020204" charset="-122"/>
                <a:ea typeface="微软雅黑"/>
                <a:cs typeface="宋体" panose="02010600030101010101" pitchFamily="2" charset="-122"/>
              </a:rPr>
              <a:t>    【答案】</a:t>
            </a:r>
            <a:r>
              <a:rPr lang="zh-CN" altLang="en-US" sz="2800" b="1">
                <a:solidFill>
                  <a:schemeClr val="tx1">
                    <a:lumMod val="50000"/>
                  </a:schemeClr>
                </a:solidFill>
                <a:latin typeface="楷体" panose="02010609060101010101" pitchFamily="49" charset="-122"/>
                <a:ea typeface="楷体" panose="02010609060101010101" pitchFamily="49" charset="-122"/>
                <a:cs typeface="宋体" panose="02010600030101010101" pitchFamily="2" charset="-122"/>
              </a:rPr>
              <a:t> </a:t>
            </a:r>
            <a:r>
              <a:rPr sz="28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定语、状语错位。原句中的状语“为期两天”应该在句中作定语，即“为期两天(加‘的’)”应放在“发展论坛”之前。另外，“论坛期间”是个简省句，规范的说法应该是“论坛活动期间”。</a:t>
            </a: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0" presetClass="entr" presetSubtype="0" fill="hold" nodeType="clickEffect">
                                  <p:stCondLst>
                                    <p:cond delay="0"/>
                                  </p:stCondLst>
                                  <p:childTnLst>
                                    <p:set>
                                      <p:cBhvr>
                                        <p:cTn id="13" dur="1" fill="hold">
                                          <p:stCondLst>
                                            <p:cond delay="0"/>
                                          </p:stCondLst>
                                        </p:cTn>
                                        <p:tgtEl>
                                          <p:spTgt spid="10">
                                            <p:txEl>
                                              <p:pRg st="2" end="2"/>
                                            </p:txEl>
                                          </p:spTgt>
                                        </p:tgtEl>
                                        <p:attrNameLst>
                                          <p:attrName>style.visibility</p:attrName>
                                        </p:attrNameLst>
                                      </p:cBhvr>
                                      <p:to>
                                        <p:strVal val="visible"/>
                                      </p:to>
                                    </p:set>
                                    <p:animEffect transition="in" filter="wedge">
                                      <p:cBhvr>
                                        <p:cTn id="14"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95935" y="1438910"/>
            <a:ext cx="11433175" cy="2889885"/>
          </a:xfrm>
          <a:prstGeom prst="rect">
            <a:avLst/>
          </a:prstGeom>
          <a:noFill/>
        </p:spPr>
        <p:txBody>
          <a:bodyPr wrap="square" rtlCol="0">
            <a:spAutoFit/>
          </a:bodyPr>
          <a:lstStyle/>
          <a:p>
            <a:pPr>
              <a:lnSpc>
                <a:spcPct val="130000"/>
              </a:lnSpc>
            </a:pPr>
            <a:r>
              <a:rPr lang="en-US" altLang="zh-CN" sz="2800" b="1">
                <a:solidFill>
                  <a:schemeClr val="tx1">
                    <a:lumMod val="50000"/>
                  </a:schemeClr>
                </a:solidFill>
                <a:latin typeface="微软雅黑" panose="020B0503020204020204" charset="-122"/>
                <a:ea typeface="微软雅黑"/>
              </a:rPr>
              <a:t>4. </a:t>
            </a:r>
            <a:r>
              <a:rPr lang="zh-CN" altLang="en-US" sz="2800" b="1">
                <a:solidFill>
                  <a:schemeClr val="tx1">
                    <a:lumMod val="50000"/>
                  </a:schemeClr>
                </a:solidFill>
                <a:latin typeface="微软雅黑" panose="020B0503020204020204" charset="-122"/>
                <a:ea typeface="微软雅黑"/>
              </a:rPr>
              <a:t>【2018·浙江卷】修改下列病句</a:t>
            </a:r>
            <a:r>
              <a:rPr lang="en-US" altLang="zh-CN" sz="2800" b="1">
                <a:solidFill>
                  <a:schemeClr val="tx1">
                    <a:lumMod val="50000"/>
                  </a:schemeClr>
                </a:solidFill>
                <a:latin typeface="微软雅黑" panose="020B0503020204020204" charset="-122"/>
                <a:ea typeface="微软雅黑"/>
              </a:rPr>
              <a:t> </a:t>
            </a:r>
          </a:p>
          <a:p>
            <a:pPr>
              <a:lnSpc>
                <a:spcPct val="130000"/>
              </a:lnSpc>
            </a:pPr>
            <a:r>
              <a:rPr lang="zh-CN" altLang="en-US" sz="2800" b="1">
                <a:solidFill>
                  <a:schemeClr val="tx1">
                    <a:lumMod val="50000"/>
                  </a:schemeClr>
                </a:solidFill>
                <a:latin typeface="楷体" panose="02010609060101010101" pitchFamily="49" charset="-122"/>
                <a:ea typeface="楷体" panose="02010609060101010101" pitchFamily="49" charset="-122"/>
                <a:cs typeface="宋体" panose="02010600030101010101" pitchFamily="2" charset="-122"/>
              </a:rPr>
              <a:t>    出版社除了将本身的品牌作为吸引受众的内容进行推广，利用直播、短视频等形式传播外，图书营销还有在社交平台做线上活动这个必选项。</a:t>
            </a:r>
          </a:p>
          <a:p>
            <a:pPr>
              <a:lnSpc>
                <a:spcPct val="130000"/>
              </a:lnSpc>
            </a:pPr>
            <a:r>
              <a:rPr lang="zh-CN" altLang="en-US" sz="2800" b="1">
                <a:solidFill>
                  <a:srgbClr val="FF0000"/>
                </a:solidFill>
                <a:latin typeface="微软雅黑" panose="020B0503020204020204" charset="-122"/>
                <a:ea typeface="微软雅黑"/>
                <a:cs typeface="宋体" panose="02010600030101010101" pitchFamily="2" charset="-122"/>
              </a:rPr>
              <a:t>    【答案】</a:t>
            </a:r>
            <a:r>
              <a:rPr lang="zh-CN" altLang="en-US" sz="2800" b="1">
                <a:solidFill>
                  <a:schemeClr val="tx1">
                    <a:lumMod val="50000"/>
                  </a:schemeClr>
                </a:solidFill>
                <a:latin typeface="楷体" panose="02010609060101010101" pitchFamily="49" charset="-122"/>
                <a:ea typeface="楷体" panose="02010609060101010101" pitchFamily="49" charset="-122"/>
                <a:cs typeface="宋体" panose="02010600030101010101" pitchFamily="2" charset="-122"/>
              </a:rPr>
              <a:t> </a:t>
            </a:r>
            <a:r>
              <a:rPr sz="28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关联词位置不当。前后分句的主语不一致，应该将“除了”移到“出版社”之前。</a:t>
            </a: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0" presetClass="entr" presetSubtype="0" fill="hold" nodeType="clickEffect">
                                  <p:stCondLst>
                                    <p:cond delay="0"/>
                                  </p:stCondLst>
                                  <p:childTnLst>
                                    <p:set>
                                      <p:cBhvr>
                                        <p:cTn id="13" dur="1" fill="hold">
                                          <p:stCondLst>
                                            <p:cond delay="0"/>
                                          </p:stCondLst>
                                        </p:cTn>
                                        <p:tgtEl>
                                          <p:spTgt spid="10">
                                            <p:txEl>
                                              <p:pRg st="2" end="2"/>
                                            </p:txEl>
                                          </p:spTgt>
                                        </p:tgtEl>
                                        <p:attrNameLst>
                                          <p:attrName>style.visibility</p:attrName>
                                        </p:attrNameLst>
                                      </p:cBhvr>
                                      <p:to>
                                        <p:strVal val="visible"/>
                                      </p:to>
                                    </p:set>
                                    <p:animEffect transition="in" filter="wedge">
                                      <p:cBhvr>
                                        <p:cTn id="14"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 Box 2"/>
          <p:cNvSpPr txBox="1"/>
          <p:nvPr/>
        </p:nvSpPr>
        <p:spPr>
          <a:xfrm>
            <a:off x="915670" y="1509395"/>
            <a:ext cx="10592435" cy="2799715"/>
          </a:xfrm>
          <a:prstGeom prst="rect">
            <a:avLst/>
          </a:prstGeom>
          <a:noFill/>
          <a:ln w="9525">
            <a:noFill/>
          </a:ln>
        </p:spPr>
        <p:txBody>
          <a:bodyPr wrap="square" anchor="t">
            <a:spAutoFit/>
          </a:bodyPr>
          <a:lstStyle/>
          <a:p>
            <a:pPr algn="ctr" defTabSz="914400">
              <a:buFont typeface="Arial" panose="020B0604020202020204" pitchFamily="34" charset="0"/>
              <a:buNone/>
            </a:pPr>
            <a:r>
              <a:rPr lang="zh-CN" altLang="en-US" sz="4000" b="1">
                <a:solidFill>
                  <a:srgbClr val="FF0000"/>
                </a:solidFill>
                <a:latin typeface="宋体" panose="02010600030101010101" pitchFamily="2" charset="-122"/>
                <a:ea typeface="宋体" panose="02010600030101010101" pitchFamily="2" charset="-122"/>
                <a:cs typeface="微软雅黑" panose="020B0503020204020204" charset="-122"/>
              </a:rPr>
              <a:t>★  </a:t>
            </a:r>
            <a:r>
              <a:rPr lang="zh-CN" altLang="en-US" sz="4000" b="1">
                <a:solidFill>
                  <a:srgbClr val="FF0000"/>
                </a:solidFill>
                <a:latin typeface="微软雅黑" panose="020B0503020204020204" charset="-122"/>
                <a:ea typeface="微软雅黑"/>
                <a:cs typeface="微软雅黑" panose="020B0503020204020204" charset="-122"/>
              </a:rPr>
              <a:t>教学目标</a:t>
            </a:r>
          </a:p>
          <a:p>
            <a:pPr algn="ctr" defTabSz="914400">
              <a:buFont typeface="Arial" panose="020B0604020202020204" pitchFamily="34" charset="0"/>
              <a:buNone/>
            </a:pPr>
            <a:endParaRPr lang="zh-CN" altLang="en-US" sz="4000" b="1">
              <a:solidFill>
                <a:srgbClr val="FF0000"/>
              </a:solidFill>
              <a:latin typeface="微软雅黑" panose="020B0503020204020204" charset="-122"/>
              <a:ea typeface="微软雅黑"/>
              <a:cs typeface="微软雅黑" panose="020B0503020204020204" charset="-122"/>
            </a:endParaRPr>
          </a:p>
          <a:p>
            <a:pPr algn="l" defTabSz="914400">
              <a:buFont typeface="Arial" panose="020B0604020202020204" pitchFamily="34" charset="0"/>
              <a:buNone/>
            </a:pPr>
            <a:r>
              <a:rPr lang="zh-CN" altLang="en-US" sz="3200" b="1">
                <a:solidFill>
                  <a:srgbClr val="1D41D5"/>
                </a:solidFill>
                <a:latin typeface="微软雅黑" panose="020B0503020204020204" charset="-122"/>
                <a:ea typeface="微软雅黑"/>
                <a:cs typeface="微软雅黑" panose="020B0503020204020204" charset="-122"/>
              </a:rPr>
              <a:t>                        1</a:t>
            </a:r>
            <a:r>
              <a:rPr lang="en-US" altLang="zh-CN" sz="3200" b="1">
                <a:solidFill>
                  <a:srgbClr val="1D41D5"/>
                </a:solidFill>
                <a:latin typeface="微软雅黑" panose="020B0503020204020204" charset="-122"/>
                <a:ea typeface="微软雅黑"/>
                <a:cs typeface="微软雅黑" panose="020B0503020204020204" charset="-122"/>
              </a:rPr>
              <a:t>.</a:t>
            </a:r>
            <a:r>
              <a:rPr lang="zh-CN" altLang="en-US" sz="3200" b="1">
                <a:solidFill>
                  <a:srgbClr val="1D41D5"/>
                </a:solidFill>
                <a:latin typeface="微软雅黑" panose="020B0503020204020204" charset="-122"/>
                <a:ea typeface="微软雅黑"/>
                <a:cs typeface="微软雅黑" panose="020B0503020204020204" charset="-122"/>
              </a:rPr>
              <a:t>了解语序不当病句考点；</a:t>
            </a:r>
          </a:p>
          <a:p>
            <a:pPr algn="l" defTabSz="914400">
              <a:buFont typeface="Arial" panose="020B0604020202020204" pitchFamily="34" charset="0"/>
              <a:buNone/>
            </a:pPr>
            <a:r>
              <a:rPr lang="zh-CN" altLang="en-US" sz="3200" b="1">
                <a:solidFill>
                  <a:srgbClr val="1D41D5"/>
                </a:solidFill>
                <a:latin typeface="微软雅黑" panose="020B0503020204020204" charset="-122"/>
                <a:ea typeface="微软雅黑"/>
                <a:cs typeface="微软雅黑" panose="020B0503020204020204" charset="-122"/>
              </a:rPr>
              <a:t>                        2</a:t>
            </a:r>
            <a:r>
              <a:rPr lang="en-US" altLang="zh-CN" sz="3200" b="1">
                <a:solidFill>
                  <a:srgbClr val="1D41D5"/>
                </a:solidFill>
                <a:latin typeface="微软雅黑" panose="020B0503020204020204" charset="-122"/>
                <a:ea typeface="微软雅黑"/>
                <a:cs typeface="微软雅黑" panose="020B0503020204020204" charset="-122"/>
              </a:rPr>
              <a:t>.</a:t>
            </a:r>
            <a:r>
              <a:rPr lang="zh-CN" altLang="en-US" sz="3200" b="1">
                <a:solidFill>
                  <a:srgbClr val="1D41D5"/>
                </a:solidFill>
                <a:latin typeface="微软雅黑" panose="020B0503020204020204" charset="-122"/>
                <a:ea typeface="微软雅黑"/>
                <a:cs typeface="微软雅黑" panose="020B0503020204020204" charset="-122"/>
              </a:rPr>
              <a:t>梳理总结语序不当解题规律；</a:t>
            </a:r>
          </a:p>
          <a:p>
            <a:pPr algn="l" defTabSz="914400">
              <a:buFont typeface="Arial" panose="020B0604020202020204" pitchFamily="34" charset="0"/>
              <a:buNone/>
            </a:pPr>
            <a:r>
              <a:rPr lang="en-US" altLang="zh-CN" sz="3200" b="1">
                <a:solidFill>
                  <a:srgbClr val="1D41D5"/>
                </a:solidFill>
                <a:latin typeface="微软雅黑" panose="020B0503020204020204" charset="-122"/>
                <a:ea typeface="微软雅黑"/>
                <a:cs typeface="微软雅黑" panose="020B0503020204020204" charset="-122"/>
              </a:rPr>
              <a:t>                        3.</a:t>
            </a:r>
            <a:r>
              <a:rPr lang="zh-CN" altLang="en-US" sz="3200" b="1">
                <a:solidFill>
                  <a:srgbClr val="1D41D5"/>
                </a:solidFill>
                <a:latin typeface="微软雅黑" panose="020B0503020204020204" charset="-122"/>
                <a:ea typeface="微软雅黑"/>
                <a:cs typeface="微软雅黑" panose="020B0503020204020204" charset="-122"/>
              </a:rPr>
              <a:t>对应考点训练提升。</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文本框 18434"/>
          <p:cNvSpPr txBox="1"/>
          <p:nvPr/>
        </p:nvSpPr>
        <p:spPr>
          <a:xfrm>
            <a:off x="503555" y="1355090"/>
            <a:ext cx="11185525" cy="3580765"/>
          </a:xfrm>
          <a:prstGeom prst="rect">
            <a:avLst/>
          </a:prstGeom>
          <a:noFill/>
          <a:ln w="9525">
            <a:noFill/>
          </a:ln>
        </p:spPr>
        <p:txBody>
          <a:bodyPr wrap="square">
            <a:spAutoFit/>
          </a:bodyPr>
          <a:lstStyle/>
          <a:p>
            <a:pPr marR="0" defTabSz="914400">
              <a:lnSpc>
                <a:spcPct val="135000"/>
              </a:lnSpc>
              <a:buClrTx/>
              <a:buSzTx/>
              <a:defRPr/>
            </a:pPr>
            <a:r>
              <a:rPr kumimoji="0" lang="en-US" alt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5.</a:t>
            </a: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鸦片战争以来的中国近代史，对于大多数中学生是比较熟悉的，重大的历史事件都能说得一清二楚。</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     【答案】</a:t>
            </a:r>
            <a:r>
              <a:rPr sz="2800" b="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sym typeface="+mn-ea"/>
              </a:rPr>
              <a:t>主客体颠倒。主体“大多数中学生”和客体“鸦片战争以来的中国近代史”颠倒了，应改为“大多数中学生对于鸦片战争以来的中国近代史是比较熟悉的”。</a:t>
            </a: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0" presetClass="entr" presetSubtype="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wedge">
                                      <p:cBhvr>
                                        <p:cTn id="11" dur="20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文本框 18434"/>
          <p:cNvSpPr txBox="1"/>
          <p:nvPr/>
        </p:nvSpPr>
        <p:spPr>
          <a:xfrm>
            <a:off x="503555" y="1355090"/>
            <a:ext cx="11185525" cy="2417445"/>
          </a:xfrm>
          <a:prstGeom prst="rect">
            <a:avLst/>
          </a:prstGeom>
          <a:noFill/>
          <a:ln w="9525">
            <a:noFill/>
          </a:ln>
        </p:spPr>
        <p:txBody>
          <a:bodyPr wrap="square">
            <a:spAutoFit/>
          </a:bodyPr>
          <a:lstStyle/>
          <a:p>
            <a:pPr marR="0" defTabSz="914400">
              <a:lnSpc>
                <a:spcPct val="135000"/>
              </a:lnSpc>
              <a:buClrTx/>
              <a:buSzTx/>
              <a:defRPr/>
            </a:pPr>
            <a:r>
              <a:rPr kumimoji="0" lang="en-US" alt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6.</a:t>
            </a: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一种观念只有被人们普遍接受、理解和掌握并转化为整个社会的群体意识，才能成为人们自觉遵守和奉行的准则。</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     【答案】</a:t>
            </a:r>
            <a:r>
              <a:rPr sz="2800" b="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sym typeface="+mn-ea"/>
              </a:rPr>
              <a:t>并列词语顺序不当。应为“理解、接受”。</a:t>
            </a: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0" presetClass="entr" presetSubtype="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wedge">
                                      <p:cBhvr>
                                        <p:cTn id="11" dur="20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文本框 18434"/>
          <p:cNvSpPr txBox="1"/>
          <p:nvPr/>
        </p:nvSpPr>
        <p:spPr>
          <a:xfrm>
            <a:off x="503555" y="1355090"/>
            <a:ext cx="11185525" cy="3580765"/>
          </a:xfrm>
          <a:prstGeom prst="rect">
            <a:avLst/>
          </a:prstGeom>
          <a:noFill/>
          <a:ln w="9525">
            <a:noFill/>
          </a:ln>
        </p:spPr>
        <p:txBody>
          <a:bodyPr wrap="square">
            <a:spAutoFit/>
          </a:bodyPr>
          <a:lstStyle/>
          <a:p>
            <a:pPr marR="0" defTabSz="914400">
              <a:lnSpc>
                <a:spcPct val="135000"/>
              </a:lnSpc>
              <a:buClrTx/>
              <a:buSzTx/>
              <a:defRPr/>
            </a:pPr>
            <a:r>
              <a:rPr kumimoji="0" lang="en-US" alt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7.</a:t>
            </a: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如何引导有运动天赋的青少年热爱并且投身于滑雪运动，从而培养这些青少年对滑雪运动的兴趣，是北京冬奥申委正在关注的问题。</a:t>
            </a: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       </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     【答案】</a:t>
            </a:r>
            <a:r>
              <a:rPr sz="2800" b="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sym typeface="+mn-ea"/>
              </a:rPr>
              <a:t>分句间内容次序颠倒。应改为“如何培养有运动天赋的青少年对滑雪运动的兴趣，从而引导这些青少年热爱并且投身于滑雪运动”。</a:t>
            </a: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0" presetClass="entr" presetSubtype="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wedge">
                                      <p:cBhvr>
                                        <p:cTn id="11" dur="20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文本框 18434"/>
          <p:cNvSpPr txBox="1"/>
          <p:nvPr/>
        </p:nvSpPr>
        <p:spPr>
          <a:xfrm>
            <a:off x="503555" y="1355090"/>
            <a:ext cx="11185525" cy="3580765"/>
          </a:xfrm>
          <a:prstGeom prst="rect">
            <a:avLst/>
          </a:prstGeom>
          <a:noFill/>
          <a:ln w="9525">
            <a:noFill/>
          </a:ln>
        </p:spPr>
        <p:txBody>
          <a:bodyPr wrap="square">
            <a:spAutoFit/>
          </a:bodyPr>
          <a:lstStyle/>
          <a:p>
            <a:pPr marR="0" defTabSz="914400">
              <a:lnSpc>
                <a:spcPct val="135000"/>
              </a:lnSpc>
              <a:buClrTx/>
              <a:buSzTx/>
              <a:defRPr/>
            </a:pPr>
            <a:r>
              <a:rPr kumimoji="0" lang="en-US" alt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8.</a:t>
            </a:r>
            <a:r>
              <a:rPr kumimoji="0" lang="zh-CN" alt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【2020·浙江卷】</a:t>
            </a: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长征五号B运载火箭自从首次飞行任务展开以来，各参研参试单位和全体同志团结拼搏，经历严峻考验，克服重重困难，获得了最后的胜利。</a:t>
            </a: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    </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     【答案】</a:t>
            </a:r>
            <a:r>
              <a:rPr sz="2800" b="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sym typeface="+mn-ea"/>
              </a:rPr>
              <a:t>介词位置不当。将“长征五号B运载火箭”放在“自从”之后。</a:t>
            </a: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20" presetClass="entr" presetSubtype="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wedge">
                                      <p:cBhvr>
                                        <p:cTn id="11" dur="20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339685" y="619108"/>
            <a:ext cx="11334829" cy="5619789"/>
          </a:xfrm>
          <a:ln>
            <a:solidFill>
              <a:srgbClr val="FF0000"/>
            </a:solidFill>
          </a:ln>
        </p:spPr>
        <p:txBody>
          <a:bodyPr>
            <a:noAutofit/>
          </a:bodyPr>
          <a:lstStyle/>
          <a:p>
            <a:pPr marL="0" indent="0">
              <a:buNone/>
            </a:pPr>
            <a:r>
              <a:rPr lang="en-US" altLang="zh-CN" sz="2665" b="1">
                <a:solidFill>
                  <a:schemeClr val="tx1">
                    <a:lumMod val="50000"/>
                  </a:schemeClr>
                </a:solidFill>
                <a:effectLst/>
                <a:latin typeface="微软雅黑" panose="020B0503020204020204" charset="-122"/>
                <a:ea typeface="微软雅黑"/>
                <a:cs typeface="微软雅黑" panose="020B0503020204020204" charset="-122"/>
              </a:rPr>
              <a:t>9</a:t>
            </a:r>
            <a:r>
              <a:rPr lang="zh-CN" altLang="en-US" sz="2665" b="1">
                <a:solidFill>
                  <a:schemeClr val="tx1">
                    <a:lumMod val="50000"/>
                  </a:schemeClr>
                </a:solidFill>
                <a:effectLst/>
                <a:latin typeface="微软雅黑" panose="020B0503020204020204" charset="-122"/>
                <a:ea typeface="微软雅黑"/>
                <a:cs typeface="微软雅黑" panose="020B0503020204020204" charset="-122"/>
              </a:rPr>
              <a:t>．下列各句中，没有语病的一句是</a:t>
            </a:r>
            <a:r>
              <a:rPr lang="en-US" sz="2665" b="1">
                <a:solidFill>
                  <a:schemeClr val="tx1">
                    <a:lumMod val="50000"/>
                  </a:schemeClr>
                </a:solidFill>
                <a:effectLst/>
                <a:latin typeface="微软雅黑" panose="020B0503020204020204" charset="-122"/>
                <a:ea typeface="微软雅黑"/>
                <a:cs typeface="微软雅黑" panose="020B0503020204020204" charset="-122"/>
              </a:rPr>
              <a:t>(</a:t>
            </a:r>
            <a:r>
              <a:rPr lang="zh-CN" altLang="en-US" sz="2665" b="1">
                <a:solidFill>
                  <a:schemeClr val="tx1">
                    <a:lumMod val="50000"/>
                  </a:schemeClr>
                </a:solidFill>
                <a:effectLst/>
                <a:latin typeface="微软雅黑" panose="020B0503020204020204" charset="-122"/>
                <a:ea typeface="微软雅黑"/>
                <a:cs typeface="微软雅黑" panose="020B0503020204020204" charset="-122"/>
              </a:rPr>
              <a:t>　　</a:t>
            </a:r>
            <a:r>
              <a:rPr lang="en-US" sz="2665" b="1">
                <a:solidFill>
                  <a:schemeClr val="tx1">
                    <a:lumMod val="50000"/>
                  </a:schemeClr>
                </a:solidFill>
                <a:effectLst/>
                <a:latin typeface="微软雅黑" panose="020B0503020204020204" charset="-122"/>
                <a:ea typeface="微软雅黑"/>
                <a:cs typeface="微软雅黑" panose="020B0503020204020204" charset="-122"/>
              </a:rPr>
              <a:t>)</a:t>
            </a:r>
            <a:endParaRPr lang="zh-CN" altLang="en-US" sz="2665" b="1">
              <a:solidFill>
                <a:schemeClr val="tx1">
                  <a:lumMod val="50000"/>
                </a:schemeClr>
              </a:solidFill>
              <a:effectLst>
                <a:outerShdw blurRad="38100" dist="38100" dir="2700000" algn="tl">
                  <a:srgbClr val="000000">
                    <a:alpha val="43137"/>
                  </a:srgbClr>
                </a:outerShdw>
              </a:effectLst>
              <a:latin typeface="微软雅黑" panose="020B0503020204020204" charset="-122"/>
              <a:ea typeface="微软雅黑"/>
              <a:cs typeface="微软雅黑" panose="020B0503020204020204" charset="-122"/>
            </a:endParaRPr>
          </a:p>
          <a:p>
            <a:pPr marL="0" indent="0">
              <a:buNone/>
            </a:pPr>
            <a:r>
              <a:rPr lang="en-US" sz="2665">
                <a:solidFill>
                  <a:schemeClr val="tx1">
                    <a:lumMod val="50000"/>
                  </a:schemeClr>
                </a:solidFill>
                <a:effectLst/>
                <a:latin typeface="华文中宋" panose="02010600040101010101" pitchFamily="2" charset="-122"/>
                <a:ea typeface="华文中宋" panose="02010600040101010101" pitchFamily="2" charset="-122"/>
              </a:rPr>
              <a:t>A</a:t>
            </a:r>
            <a:r>
              <a:rPr lang="zh-CN" altLang="en-US" sz="2665">
                <a:solidFill>
                  <a:schemeClr val="tx1">
                    <a:lumMod val="50000"/>
                  </a:schemeClr>
                </a:solidFill>
                <a:effectLst/>
                <a:latin typeface="华文中宋" panose="02010600040101010101" pitchFamily="2" charset="-122"/>
                <a:ea typeface="华文中宋" panose="02010600040101010101" pitchFamily="2" charset="-122"/>
              </a:rPr>
              <a:t>．两届大满贯冠军得主李娜宣布退役，她是首位中国球员中捧起女双、女单冠军奖杯的球员，同时也是唯一一位获得大满贯女单冠军的亚洲球员。</a:t>
            </a:r>
          </a:p>
          <a:p>
            <a:pPr marL="0" indent="0">
              <a:buNone/>
            </a:pPr>
            <a:r>
              <a:rPr lang="en-US" sz="2665">
                <a:solidFill>
                  <a:schemeClr val="tx1">
                    <a:lumMod val="50000"/>
                  </a:schemeClr>
                </a:solidFill>
                <a:effectLst/>
                <a:latin typeface="华文中宋" panose="02010600040101010101" pitchFamily="2" charset="-122"/>
                <a:ea typeface="华文中宋" panose="02010600040101010101" pitchFamily="2" charset="-122"/>
              </a:rPr>
              <a:t>B</a:t>
            </a:r>
            <a:r>
              <a:rPr lang="zh-CN" altLang="en-US" sz="2665">
                <a:solidFill>
                  <a:schemeClr val="tx1">
                    <a:lumMod val="50000"/>
                  </a:schemeClr>
                </a:solidFill>
                <a:effectLst/>
                <a:latin typeface="华文中宋" panose="02010600040101010101" pitchFamily="2" charset="-122"/>
                <a:ea typeface="华文中宋" panose="02010600040101010101" pitchFamily="2" charset="-122"/>
              </a:rPr>
              <a:t>．考试招生制度改革一直是我国最为敏感的教育改革领域的地带。全国统考减少科目、不分文理科、外语等科目社会化考试一年多考等改革的探讨正在进行。</a:t>
            </a:r>
          </a:p>
          <a:p>
            <a:pPr marL="0" indent="0">
              <a:buNone/>
            </a:pPr>
            <a:r>
              <a:rPr lang="en-US" sz="2665">
                <a:solidFill>
                  <a:schemeClr val="tx1">
                    <a:lumMod val="50000"/>
                  </a:schemeClr>
                </a:solidFill>
                <a:effectLst/>
                <a:latin typeface="华文中宋" panose="02010600040101010101" pitchFamily="2" charset="-122"/>
                <a:ea typeface="华文中宋" panose="02010600040101010101" pitchFamily="2" charset="-122"/>
              </a:rPr>
              <a:t>C</a:t>
            </a:r>
            <a:r>
              <a:rPr lang="zh-CN" altLang="en-US" sz="2665">
                <a:solidFill>
                  <a:schemeClr val="tx1">
                    <a:lumMod val="50000"/>
                  </a:schemeClr>
                </a:solidFill>
                <a:effectLst/>
                <a:latin typeface="华文中宋" panose="02010600040101010101" pitchFamily="2" charset="-122"/>
                <a:ea typeface="华文中宋" panose="02010600040101010101" pitchFamily="2" charset="-122"/>
              </a:rPr>
              <a:t>．在亚残会的开幕式上，来自多个参赛国家和地区的几十位</a:t>
            </a:r>
            <a:r>
              <a:rPr lang="en-US" sz="2665">
                <a:solidFill>
                  <a:schemeClr val="tx1">
                    <a:lumMod val="50000"/>
                  </a:schemeClr>
                </a:solidFill>
                <a:effectLst/>
                <a:latin typeface="华文中宋" panose="02010600040101010101" pitchFamily="2" charset="-122"/>
                <a:ea typeface="华文中宋" panose="02010600040101010101" pitchFamily="2" charset="-122"/>
              </a:rPr>
              <a:t>“</a:t>
            </a:r>
            <a:r>
              <a:rPr lang="zh-CN" altLang="en-US" sz="2665">
                <a:solidFill>
                  <a:schemeClr val="tx1">
                    <a:lumMod val="50000"/>
                  </a:schemeClr>
                </a:solidFill>
                <a:effectLst/>
                <a:latin typeface="华文中宋" panose="02010600040101010101" pitchFamily="2" charset="-122"/>
                <a:ea typeface="华文中宋" panose="02010600040101010101" pitchFamily="2" charset="-122"/>
              </a:rPr>
              <a:t>亚洲母亲</a:t>
            </a:r>
            <a:r>
              <a:rPr lang="en-US" sz="2665">
                <a:solidFill>
                  <a:schemeClr val="tx1">
                    <a:lumMod val="50000"/>
                  </a:schemeClr>
                </a:solidFill>
                <a:effectLst/>
                <a:latin typeface="华文中宋" panose="02010600040101010101" pitchFamily="2" charset="-122"/>
                <a:ea typeface="华文中宋" panose="02010600040101010101" pitchFamily="2" charset="-122"/>
              </a:rPr>
              <a:t>”</a:t>
            </a:r>
            <a:r>
              <a:rPr lang="zh-CN" altLang="en-US" sz="2665">
                <a:solidFill>
                  <a:schemeClr val="tx1">
                    <a:lumMod val="50000"/>
                  </a:schemeClr>
                </a:solidFill>
                <a:effectLst/>
                <a:latin typeface="华文中宋" panose="02010600040101010101" pitchFamily="2" charset="-122"/>
                <a:ea typeface="华文中宋" panose="02010600040101010101" pitchFamily="2" charset="-122"/>
              </a:rPr>
              <a:t>挥舞着鲜花，向每一位走过的运动员致意，鼓励运动员克服困难，奋力拼搏，勇创佳绩。</a:t>
            </a:r>
          </a:p>
          <a:p>
            <a:pPr marL="0" indent="0">
              <a:buNone/>
            </a:pPr>
            <a:r>
              <a:rPr lang="en-US" sz="2665">
                <a:solidFill>
                  <a:schemeClr val="tx1">
                    <a:lumMod val="50000"/>
                  </a:schemeClr>
                </a:solidFill>
                <a:effectLst/>
                <a:latin typeface="华文中宋" panose="02010600040101010101" pitchFamily="2" charset="-122"/>
                <a:ea typeface="华文中宋" panose="02010600040101010101" pitchFamily="2" charset="-122"/>
              </a:rPr>
              <a:t>D</a:t>
            </a:r>
            <a:r>
              <a:rPr lang="zh-CN" altLang="en-US" sz="2665">
                <a:solidFill>
                  <a:schemeClr val="tx1">
                    <a:lumMod val="50000"/>
                  </a:schemeClr>
                </a:solidFill>
                <a:effectLst/>
                <a:latin typeface="华文中宋" panose="02010600040101010101" pitchFamily="2" charset="-122"/>
                <a:ea typeface="华文中宋" panose="02010600040101010101" pitchFamily="2" charset="-122"/>
              </a:rPr>
              <a:t>．今年</a:t>
            </a:r>
            <a:r>
              <a:rPr lang="en-US" sz="2665">
                <a:solidFill>
                  <a:schemeClr val="tx1">
                    <a:lumMod val="50000"/>
                  </a:schemeClr>
                </a:solidFill>
                <a:effectLst/>
                <a:latin typeface="华文中宋" panose="02010600040101010101" pitchFamily="2" charset="-122"/>
                <a:ea typeface="华文中宋" panose="02010600040101010101" pitchFamily="2" charset="-122"/>
              </a:rPr>
              <a:t>6</a:t>
            </a:r>
            <a:r>
              <a:rPr lang="zh-CN" altLang="en-US" sz="2665">
                <a:solidFill>
                  <a:schemeClr val="tx1">
                    <a:lumMod val="50000"/>
                  </a:schemeClr>
                </a:solidFill>
                <a:effectLst/>
                <a:latin typeface="华文中宋" panose="02010600040101010101" pitchFamily="2" charset="-122"/>
                <a:ea typeface="华文中宋" panose="02010600040101010101" pitchFamily="2" charset="-122"/>
              </a:rPr>
              <a:t>月，我国月球探测工程首席科学家欧阳自远透露，中国将在</a:t>
            </a:r>
            <a:r>
              <a:rPr lang="en-US" sz="2665">
                <a:solidFill>
                  <a:schemeClr val="tx1">
                    <a:lumMod val="50000"/>
                  </a:schemeClr>
                </a:solidFill>
                <a:effectLst/>
                <a:latin typeface="华文中宋" panose="02010600040101010101" pitchFamily="2" charset="-122"/>
                <a:ea typeface="华文中宋" panose="02010600040101010101" pitchFamily="2" charset="-122"/>
              </a:rPr>
              <a:t>2020</a:t>
            </a:r>
            <a:r>
              <a:rPr lang="zh-CN" altLang="en-US" sz="2665">
                <a:solidFill>
                  <a:schemeClr val="tx1">
                    <a:lumMod val="50000"/>
                  </a:schemeClr>
                </a:solidFill>
                <a:effectLst/>
                <a:latin typeface="华文中宋" panose="02010600040101010101" pitchFamily="2" charset="-122"/>
                <a:ea typeface="华文中宋" panose="02010600040101010101" pitchFamily="2" charset="-122"/>
              </a:rPr>
              <a:t>年计划发射火星探测器，并在发射</a:t>
            </a:r>
            <a:r>
              <a:rPr lang="en-US" sz="2665">
                <a:solidFill>
                  <a:schemeClr val="tx1">
                    <a:lumMod val="50000"/>
                  </a:schemeClr>
                </a:solidFill>
                <a:effectLst/>
                <a:latin typeface="华文中宋" panose="02010600040101010101" pitchFamily="2" charset="-122"/>
                <a:ea typeface="华文中宋" panose="02010600040101010101" pitchFamily="2" charset="-122"/>
              </a:rPr>
              <a:t>10</a:t>
            </a:r>
            <a:r>
              <a:rPr lang="zh-CN" altLang="en-US" sz="2665">
                <a:solidFill>
                  <a:schemeClr val="tx1">
                    <a:lumMod val="50000"/>
                  </a:schemeClr>
                </a:solidFill>
                <a:effectLst/>
                <a:latin typeface="华文中宋" panose="02010600040101010101" pitchFamily="2" charset="-122"/>
                <a:ea typeface="华文中宋" panose="02010600040101010101" pitchFamily="2" charset="-122"/>
              </a:rPr>
              <a:t>年后实现探测器采样返回。</a:t>
            </a:r>
          </a:p>
        </p:txBody>
      </p:sp>
      <p:sp>
        <p:nvSpPr>
          <p:cNvPr id="5" name="文本框 4"/>
          <p:cNvSpPr txBox="1"/>
          <p:nvPr/>
        </p:nvSpPr>
        <p:spPr>
          <a:xfrm>
            <a:off x="5953125" y="690245"/>
            <a:ext cx="434340" cy="501650"/>
          </a:xfrm>
          <a:prstGeom prst="rect">
            <a:avLst/>
          </a:prstGeom>
          <a:noFill/>
        </p:spPr>
        <p:txBody>
          <a:bodyPr wrap="none" rtlCol="0">
            <a:spAutoFit/>
          </a:bodyPr>
          <a:lstStyle/>
          <a:p>
            <a:pPr algn="l"/>
            <a:r>
              <a:rPr lang="en-US" altLang="zh-CN" sz="2665" b="1">
                <a:solidFill>
                  <a:schemeClr val="tx1">
                    <a:lumMod val="50000"/>
                  </a:schemeClr>
                </a:solidFill>
                <a:effectLst/>
                <a:latin typeface="华文中宋" panose="02010600040101010101" pitchFamily="2" charset="-122"/>
                <a:ea typeface="华文中宋" panose="02010600040101010101" pitchFamily="2" charset="-122"/>
                <a:sym typeface="+mn-ea"/>
              </a:rPr>
              <a:t>C</a:t>
            </a:r>
            <a:endParaRPr lang="zh-CN" altLang="en-US" sz="2665" b="1">
              <a:solidFill>
                <a:schemeClr val="tx1">
                  <a:lumMod val="50000"/>
                </a:schemeClr>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384175" y="659130"/>
            <a:ext cx="11355705" cy="5540375"/>
          </a:xfrm>
        </p:spPr>
        <p:txBody>
          <a:bodyPr>
            <a:noAutofit/>
          </a:bodyPr>
          <a:lstStyle/>
          <a:p>
            <a:pPr marL="0" indent="0">
              <a:buNone/>
            </a:pPr>
            <a:r>
              <a:rPr lang="en-US" altLang="zh-CN" sz="2800" b="1">
                <a:solidFill>
                  <a:schemeClr val="tx1">
                    <a:lumMod val="50000"/>
                  </a:schemeClr>
                </a:solidFill>
                <a:effectLst/>
                <a:latin typeface="微软雅黑" panose="020B0503020204020204" charset="-122"/>
                <a:ea typeface="微软雅黑"/>
                <a:cs typeface="微软雅黑" panose="020B0503020204020204" charset="-122"/>
              </a:rPr>
              <a:t>10</a:t>
            </a:r>
            <a:r>
              <a:rPr lang="zh-CN" altLang="en-US" sz="2800" b="1">
                <a:solidFill>
                  <a:schemeClr val="tx1">
                    <a:lumMod val="50000"/>
                  </a:schemeClr>
                </a:solidFill>
                <a:effectLst/>
                <a:latin typeface="微软雅黑" panose="020B0503020204020204" charset="-122"/>
                <a:ea typeface="微软雅黑"/>
                <a:cs typeface="微软雅黑" panose="020B0503020204020204" charset="-122"/>
              </a:rPr>
              <a:t>．下列各句中，没有语病的一句是</a:t>
            </a:r>
            <a:r>
              <a:rPr lang="en-US" sz="2800" b="1">
                <a:solidFill>
                  <a:schemeClr val="tx1">
                    <a:lumMod val="50000"/>
                  </a:schemeClr>
                </a:solidFill>
                <a:effectLst/>
                <a:latin typeface="微软雅黑" panose="020B0503020204020204" charset="-122"/>
                <a:ea typeface="微软雅黑"/>
                <a:cs typeface="微软雅黑" panose="020B0503020204020204" charset="-122"/>
              </a:rPr>
              <a:t>(</a:t>
            </a:r>
            <a:r>
              <a:rPr lang="zh-CN" altLang="en-US" sz="2800" b="1">
                <a:solidFill>
                  <a:schemeClr val="tx1">
                    <a:lumMod val="50000"/>
                  </a:schemeClr>
                </a:solidFill>
                <a:effectLst/>
                <a:latin typeface="微软雅黑" panose="020B0503020204020204" charset="-122"/>
                <a:ea typeface="微软雅黑"/>
                <a:cs typeface="微软雅黑" panose="020B0503020204020204" charset="-122"/>
              </a:rPr>
              <a:t>　　</a:t>
            </a:r>
            <a:r>
              <a:rPr lang="en-US" sz="2800" b="1">
                <a:solidFill>
                  <a:schemeClr val="tx1">
                    <a:lumMod val="50000"/>
                  </a:schemeClr>
                </a:solidFill>
                <a:effectLst/>
                <a:latin typeface="微软雅黑" panose="020B0503020204020204" charset="-122"/>
                <a:ea typeface="微软雅黑"/>
                <a:cs typeface="微软雅黑" panose="020B0503020204020204" charset="-122"/>
              </a:rPr>
              <a:t>)</a:t>
            </a:r>
            <a:endParaRPr lang="zh-CN" altLang="en-US" sz="2800" b="1">
              <a:solidFill>
                <a:schemeClr val="tx1">
                  <a:lumMod val="50000"/>
                </a:schemeClr>
              </a:solidFill>
              <a:effectLst/>
              <a:latin typeface="微软雅黑" panose="020B0503020204020204" charset="-122"/>
              <a:ea typeface="微软雅黑"/>
              <a:cs typeface="微软雅黑" panose="020B0503020204020204" charset="-122"/>
            </a:endParaRPr>
          </a:p>
          <a:p>
            <a:pPr marL="0" indent="0">
              <a:buNone/>
            </a:pPr>
            <a:r>
              <a:rPr lang="en-US" sz="2800" b="1">
                <a:solidFill>
                  <a:schemeClr val="tx1">
                    <a:lumMod val="50000"/>
                  </a:schemeClr>
                </a:solidFill>
                <a:effectLst/>
                <a:latin typeface="华文中宋" panose="02010600040101010101" pitchFamily="2" charset="-122"/>
                <a:ea typeface="华文中宋" panose="02010600040101010101" pitchFamily="2" charset="-122"/>
              </a:rPr>
              <a:t>A</a:t>
            </a:r>
            <a:r>
              <a:rPr lang="zh-CN" altLang="en-US" sz="2800" b="1">
                <a:solidFill>
                  <a:schemeClr val="tx1">
                    <a:lumMod val="50000"/>
                  </a:schemeClr>
                </a:solidFill>
                <a:effectLst/>
                <a:latin typeface="华文中宋" panose="02010600040101010101" pitchFamily="2" charset="-122"/>
                <a:ea typeface="华文中宋" panose="02010600040101010101" pitchFamily="2" charset="-122"/>
              </a:rPr>
              <a:t>．美国是飞机制造的发源地，自从上世纪莱特兄弟发明了第一架实用飞机以来，美国的飞机制造业一直对西方乃至整个世界的飞机制造业产生着重要的影响。</a:t>
            </a:r>
          </a:p>
          <a:p>
            <a:pPr marL="0" indent="0">
              <a:buNone/>
            </a:pPr>
            <a:r>
              <a:rPr lang="en-US" sz="2800" b="1">
                <a:solidFill>
                  <a:schemeClr val="tx1">
                    <a:lumMod val="50000"/>
                  </a:schemeClr>
                </a:solidFill>
                <a:effectLst/>
                <a:latin typeface="华文中宋" panose="02010600040101010101" pitchFamily="2" charset="-122"/>
                <a:ea typeface="华文中宋" panose="02010600040101010101" pitchFamily="2" charset="-122"/>
              </a:rPr>
              <a:t>B</a:t>
            </a:r>
            <a:r>
              <a:rPr lang="zh-CN" altLang="en-US" sz="2800" b="1">
                <a:solidFill>
                  <a:schemeClr val="tx1">
                    <a:lumMod val="50000"/>
                  </a:schemeClr>
                </a:solidFill>
                <a:effectLst/>
                <a:latin typeface="华文中宋" panose="02010600040101010101" pitchFamily="2" charset="-122"/>
                <a:ea typeface="华文中宋" panose="02010600040101010101" pitchFamily="2" charset="-122"/>
              </a:rPr>
              <a:t>．崇安髭蟾是武夷山区特有的两栖类珍稀动物，生活在海拔一千米左右的高山溪水中，最初因五十年前在崇安发现而得名。</a:t>
            </a:r>
          </a:p>
          <a:p>
            <a:pPr marL="0" indent="0">
              <a:buNone/>
            </a:pPr>
            <a:r>
              <a:rPr lang="en-US" sz="2800" b="1">
                <a:solidFill>
                  <a:schemeClr val="tx1">
                    <a:lumMod val="50000"/>
                  </a:schemeClr>
                </a:solidFill>
                <a:effectLst/>
                <a:latin typeface="华文中宋" panose="02010600040101010101" pitchFamily="2" charset="-122"/>
                <a:ea typeface="华文中宋" panose="02010600040101010101" pitchFamily="2" charset="-122"/>
              </a:rPr>
              <a:t>C</a:t>
            </a:r>
            <a:r>
              <a:rPr lang="zh-CN" altLang="en-US" sz="2800" b="1">
                <a:solidFill>
                  <a:schemeClr val="tx1">
                    <a:lumMod val="50000"/>
                  </a:schemeClr>
                </a:solidFill>
                <a:effectLst/>
                <a:latin typeface="华文中宋" panose="02010600040101010101" pitchFamily="2" charset="-122"/>
                <a:ea typeface="华文中宋" panose="02010600040101010101" pitchFamily="2" charset="-122"/>
              </a:rPr>
              <a:t>．河南建业足球队球员毕津浩因在中超联赛中表现抢眼而被佩兰招入国家队之后，他的能力才逐渐对广大球迷熟悉起来。</a:t>
            </a:r>
          </a:p>
          <a:p>
            <a:pPr marL="0" indent="0">
              <a:buNone/>
            </a:pPr>
            <a:r>
              <a:rPr lang="en-US" sz="2800" b="1">
                <a:solidFill>
                  <a:schemeClr val="tx1">
                    <a:lumMod val="50000"/>
                  </a:schemeClr>
                </a:solidFill>
                <a:effectLst/>
                <a:latin typeface="华文中宋" panose="02010600040101010101" pitchFamily="2" charset="-122"/>
                <a:ea typeface="华文中宋" panose="02010600040101010101" pitchFamily="2" charset="-122"/>
              </a:rPr>
              <a:t>D</a:t>
            </a:r>
            <a:r>
              <a:rPr lang="zh-CN" altLang="en-US" sz="2800" b="1">
                <a:solidFill>
                  <a:schemeClr val="tx1">
                    <a:lumMod val="50000"/>
                  </a:schemeClr>
                </a:solidFill>
                <a:effectLst/>
                <a:latin typeface="华文中宋" panose="02010600040101010101" pitchFamily="2" charset="-122"/>
                <a:ea typeface="华文中宋" panose="02010600040101010101" pitchFamily="2" charset="-122"/>
              </a:rPr>
              <a:t>．</a:t>
            </a:r>
            <a:r>
              <a:rPr lang="zh-CN" altLang="en-US" sz="2800" b="1" spc="100">
                <a:solidFill>
                  <a:schemeClr val="tx1">
                    <a:lumMod val="50000"/>
                  </a:schemeClr>
                </a:solidFill>
                <a:effectLst/>
                <a:latin typeface="华文中宋" panose="02010600040101010101" pitchFamily="2" charset="-122"/>
                <a:ea typeface="华文中宋" panose="02010600040101010101" pitchFamily="2" charset="-122"/>
              </a:rPr>
              <a:t>运用</a:t>
            </a:r>
            <a:r>
              <a:rPr lang="en-US" sz="2800" b="1" spc="100">
                <a:solidFill>
                  <a:schemeClr val="tx1">
                    <a:lumMod val="50000"/>
                  </a:schemeClr>
                </a:solidFill>
                <a:effectLst/>
                <a:latin typeface="华文中宋" panose="02010600040101010101" pitchFamily="2" charset="-122"/>
                <a:ea typeface="华文中宋" panose="02010600040101010101" pitchFamily="2" charset="-122"/>
              </a:rPr>
              <a:t>“</a:t>
            </a:r>
            <a:r>
              <a:rPr lang="zh-CN" altLang="en-US" sz="2800" b="1" spc="100">
                <a:solidFill>
                  <a:schemeClr val="tx1">
                    <a:lumMod val="50000"/>
                  </a:schemeClr>
                </a:solidFill>
                <a:effectLst/>
                <a:latin typeface="华文中宋" panose="02010600040101010101" pitchFamily="2" charset="-122"/>
                <a:ea typeface="华文中宋" panose="02010600040101010101" pitchFamily="2" charset="-122"/>
              </a:rPr>
              <a:t>国家减灾中心经验模型</a:t>
            </a:r>
            <a:r>
              <a:rPr lang="en-US" sz="2800" b="1" spc="100">
                <a:solidFill>
                  <a:schemeClr val="tx1">
                    <a:lumMod val="50000"/>
                  </a:schemeClr>
                </a:solidFill>
                <a:effectLst/>
                <a:latin typeface="华文中宋" panose="02010600040101010101" pitchFamily="2" charset="-122"/>
                <a:ea typeface="华文中宋" panose="02010600040101010101" pitchFamily="2" charset="-122"/>
              </a:rPr>
              <a:t>”</a:t>
            </a:r>
            <a:r>
              <a:rPr lang="zh-CN" altLang="en-US" sz="2800" b="1" spc="100">
                <a:solidFill>
                  <a:schemeClr val="tx1">
                    <a:lumMod val="50000"/>
                  </a:schemeClr>
                </a:solidFill>
                <a:effectLst/>
                <a:latin typeface="华文中宋" panose="02010600040101010101" pitchFamily="2" charset="-122"/>
                <a:ea typeface="华文中宋" panose="02010600040101010101" pitchFamily="2" charset="-122"/>
              </a:rPr>
              <a:t>对鲁甸震区大量数据进行分析、搜集和整理，就可以得出地震可能造成的人员伤亡和财产损失的数据。</a:t>
            </a:r>
          </a:p>
        </p:txBody>
      </p:sp>
      <p:sp>
        <p:nvSpPr>
          <p:cNvPr id="4" name="文本框 3"/>
          <p:cNvSpPr txBox="1"/>
          <p:nvPr/>
        </p:nvSpPr>
        <p:spPr>
          <a:xfrm>
            <a:off x="6515735" y="659130"/>
            <a:ext cx="425450" cy="521970"/>
          </a:xfrm>
          <a:prstGeom prst="rect">
            <a:avLst/>
          </a:prstGeom>
          <a:noFill/>
        </p:spPr>
        <p:txBody>
          <a:bodyPr wrap="none" rtlCol="0">
            <a:spAutoFit/>
          </a:bodyPr>
          <a:lstStyle/>
          <a:p>
            <a:pPr algn="l"/>
            <a:r>
              <a:rPr lang="en-US" altLang="zh-CN" sz="2800" b="1">
                <a:solidFill>
                  <a:schemeClr val="tx1">
                    <a:lumMod val="50000"/>
                  </a:schemeClr>
                </a:solidFill>
                <a:effectLst/>
                <a:latin typeface="华文中宋" panose="02010600040101010101" pitchFamily="2" charset="-122"/>
                <a:ea typeface="华文中宋" panose="02010600040101010101" pitchFamily="2" charset="-122"/>
                <a:sym typeface="+mn-ea"/>
              </a:rPr>
              <a:t>A</a:t>
            </a:r>
            <a:endParaRPr lang="zh-CN" altLang="en-US" sz="2800" b="1">
              <a:solidFill>
                <a:schemeClr val="tx1">
                  <a:lumMod val="50000"/>
                </a:schemeClr>
              </a:solidFill>
              <a:effectLst/>
              <a:latin typeface="华文中宋" panose="02010600040101010101" pitchFamily="2" charset="-122"/>
              <a:ea typeface="华文中宋" panose="0201060004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3"/>
          <p:cNvSpPr>
            <a:spLocks noGrp="1"/>
          </p:cNvSpPr>
          <p:nvPr>
            <p:ph type="title"/>
          </p:nvPr>
        </p:nvSpPr>
        <p:spPr>
          <a:xfrm>
            <a:off x="4067175" y="606108"/>
            <a:ext cx="4127500" cy="677862"/>
          </a:xfrm>
          <a:prstGeom prst="roundRect">
            <a:avLst>
              <a:gd name="adj" fmla="val 31079"/>
            </a:avLst>
          </a:prstGeom>
        </p:spPr>
        <p:txBody>
          <a:bodyPr vert="horz" wrap="square" lIns="91440" tIns="45720" rIns="91440" bIns="45720" anchor="t"/>
          <a:lstStyle/>
          <a:p>
            <a:pPr eaLnBrk="1" hangingPunct="1"/>
            <a:r>
              <a:rPr lang="en-US" altLang="zh-CN" sz="3600">
                <a:latin typeface="微软雅黑" panose="020B0503020204020204" charset="-122"/>
                <a:ea typeface="微软雅黑"/>
                <a:sym typeface="+mn-ea"/>
              </a:rPr>
              <a:t> </a:t>
            </a:r>
            <a:r>
              <a:rPr lang="zh-CN" altLang="en-US" sz="3600">
                <a:solidFill>
                  <a:srgbClr val="1D41D5"/>
                </a:solidFill>
                <a:latin typeface="微软雅黑" panose="020B0503020204020204" charset="-122"/>
                <a:ea typeface="微软雅黑"/>
                <a:sym typeface="+mn-ea"/>
              </a:rPr>
              <a:t>（一）</a:t>
            </a:r>
            <a:r>
              <a:rPr lang="zh-CN" altLang="x-none" sz="3200">
                <a:solidFill>
                  <a:srgbClr val="1D41D5"/>
                </a:solidFill>
                <a:latin typeface="微软雅黑" panose="020B0503020204020204" charset="-122"/>
                <a:ea typeface="微软雅黑"/>
                <a:sym typeface="+mn-ea"/>
              </a:rPr>
              <a:t>语序不当</a:t>
            </a:r>
          </a:p>
        </p:txBody>
      </p:sp>
      <p:sp>
        <p:nvSpPr>
          <p:cNvPr id="19459" name="文本框 1"/>
          <p:cNvSpPr txBox="1"/>
          <p:nvPr/>
        </p:nvSpPr>
        <p:spPr>
          <a:xfrm>
            <a:off x="174625" y="1906270"/>
            <a:ext cx="11842750" cy="4310380"/>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40000"/>
              </a:lnSpc>
              <a:spcBef>
                <a:spcPct val="0"/>
              </a:spcBef>
              <a:buNone/>
            </a:pPr>
            <a:r>
              <a:rPr lang="en-US" altLang="zh-CN">
                <a:solidFill>
                  <a:schemeClr val="tx1">
                    <a:lumMod val="50000"/>
                  </a:schemeClr>
                </a:solidFill>
                <a:latin typeface="微软雅黑" panose="020B0503020204020204" charset="-122"/>
                <a:ea typeface="微软雅黑"/>
              </a:rPr>
              <a:t>  </a:t>
            </a:r>
            <a:r>
              <a:rPr lang="en-US" altLang="zh-CN" sz="2400">
                <a:solidFill>
                  <a:schemeClr val="tx1">
                    <a:lumMod val="50000"/>
                  </a:schemeClr>
                </a:solidFill>
                <a:latin typeface="微软雅黑" panose="020B0503020204020204" charset="-122"/>
                <a:ea typeface="微软雅黑"/>
              </a:rPr>
              <a:t>     </a:t>
            </a:r>
            <a:r>
              <a:rPr lang="zh-CN" altLang="en-US" b="1">
                <a:solidFill>
                  <a:schemeClr val="tx1">
                    <a:lumMod val="50000"/>
                  </a:schemeClr>
                </a:solidFill>
                <a:latin typeface="微软雅黑" panose="020B0503020204020204" charset="-122"/>
                <a:ea typeface="微软雅黑"/>
              </a:rPr>
              <a:t>主语中心语、宾语中心语前若有多个定语，一般要按相关的语法要求排列，多项定语的排列顺序通常是：领属、时地、数量、动、形、名，即(领属性定语)＋(时地定语)＋(数量定语)＋(限制性定语：动词、动词性短语)＋(性状情态定语：形容词)＋(性质定语：名词)＋中心语。</a:t>
            </a:r>
            <a:r>
              <a:rPr lang="zh-CN" altLang="en-US">
                <a:solidFill>
                  <a:schemeClr val="tx1">
                    <a:lumMod val="50000"/>
                  </a:schemeClr>
                </a:solidFill>
                <a:latin typeface="微软雅黑" panose="020B0503020204020204" charset="-122"/>
                <a:ea typeface="微软雅黑"/>
              </a:rPr>
              <a:t>例如：　　　　</a:t>
            </a:r>
          </a:p>
          <a:p>
            <a:pPr marL="0" lvl="0" indent="0" defTabSz="457200" eaLnBrk="1" hangingPunct="1">
              <a:lnSpc>
                <a:spcPct val="140000"/>
              </a:lnSpc>
              <a:spcBef>
                <a:spcPct val="0"/>
              </a:spcBef>
              <a:buNone/>
            </a:pPr>
            <a:r>
              <a:rPr lang="zh-CN" altLang="en-US" u="sng">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我们学校的</a:t>
            </a:r>
            <a:r>
              <a:rPr lang="zh-CN" altLang="en-US">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a:t>
            </a:r>
            <a:r>
              <a:rPr lang="zh-CN" altLang="en-US" u="sng">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两位</a:t>
            </a:r>
            <a:r>
              <a:rPr lang="zh-CN" altLang="en-US">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a:t>
            </a:r>
            <a:r>
              <a:rPr lang="zh-CN" altLang="en-US" u="sng">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有三十年教龄的</a:t>
            </a:r>
            <a:r>
              <a:rPr lang="zh-CN" altLang="en-US">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a:t>
            </a:r>
            <a:r>
              <a:rPr lang="zh-CN" altLang="en-US" u="sng">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优秀</a:t>
            </a:r>
            <a:r>
              <a:rPr lang="zh-CN" altLang="en-US">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a:t>
            </a:r>
            <a:r>
              <a:rPr lang="zh-CN" altLang="en-US" u="sng">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语文</a:t>
            </a:r>
            <a:r>
              <a:rPr lang="zh-CN" altLang="en-US">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教师也当上了代表。</a:t>
            </a:r>
          </a:p>
          <a:p>
            <a:pPr marL="0" lvl="0" indent="0" defTabSz="457200" eaLnBrk="1" hangingPunct="1">
              <a:lnSpc>
                <a:spcPct val="140000"/>
              </a:lnSpc>
              <a:spcBef>
                <a:spcPct val="0"/>
              </a:spcBef>
              <a:buNone/>
            </a:pPr>
            <a:r>
              <a:rPr lang="zh-CN" altLang="en-US">
                <a:solidFill>
                  <a:schemeClr val="tx1">
                    <a:lumMod val="50000"/>
                  </a:schemeClr>
                </a:solidFill>
                <a:latin typeface="微软雅黑" panose="020B0503020204020204" charset="-122"/>
                <a:ea typeface="微软雅黑"/>
              </a:rPr>
              <a:t> ①(领属)   ②(数量)  ③(动词性短语)  ④(形容词)  ⑤(名词)</a:t>
            </a:r>
          </a:p>
          <a:p>
            <a:pPr marL="0" lvl="0" indent="0" defTabSz="457200" eaLnBrk="1" hangingPunct="1">
              <a:lnSpc>
                <a:spcPct val="140000"/>
              </a:lnSpc>
              <a:spcBef>
                <a:spcPct val="0"/>
              </a:spcBef>
              <a:buNone/>
            </a:pPr>
            <a:r>
              <a:rPr lang="zh-CN" altLang="en-US">
                <a:solidFill>
                  <a:schemeClr val="tx1">
                    <a:lumMod val="50000"/>
                  </a:schemeClr>
                </a:solidFill>
                <a:latin typeface="微软雅黑" panose="020B0503020204020204" charset="-122"/>
                <a:ea typeface="微软雅黑"/>
              </a:rPr>
              <a:t>      </a:t>
            </a:r>
            <a:r>
              <a:rPr lang="zh-CN" altLang="en-US" b="1">
                <a:solidFill>
                  <a:schemeClr val="tx1">
                    <a:lumMod val="50000"/>
                  </a:schemeClr>
                </a:solidFill>
                <a:latin typeface="微软雅黑" panose="020B0503020204020204" charset="-122"/>
                <a:ea typeface="微软雅黑"/>
              </a:rPr>
              <a:t>在高考试题中出现的往往是某一个定语的顺序不当。</a:t>
            </a:r>
            <a:r>
              <a:rPr lang="zh-CN" altLang="en-US" sz="2400">
                <a:solidFill>
                  <a:schemeClr val="tx1">
                    <a:lumMod val="50000"/>
                  </a:schemeClr>
                </a:solidFill>
                <a:latin typeface="微软雅黑" panose="020B0503020204020204" charset="-122"/>
                <a:ea typeface="微软雅黑"/>
              </a:rPr>
              <a:t>    </a:t>
            </a:r>
          </a:p>
        </p:txBody>
      </p:sp>
      <p:sp>
        <p:nvSpPr>
          <p:cNvPr id="19460" name="标题 2"/>
          <p:cNvSpPr>
            <a:spLocks noGrp="1"/>
          </p:cNvSpPr>
          <p:nvPr/>
        </p:nvSpPr>
        <p:spPr>
          <a:xfrm>
            <a:off x="226060" y="1356043"/>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spcBef>
                <a:spcPct val="0"/>
              </a:spcBef>
              <a:buNone/>
            </a:pPr>
            <a:r>
              <a:rPr lang="zh-CN" altLang="en-US" b="1">
                <a:solidFill>
                  <a:srgbClr val="00B050"/>
                </a:solidFill>
                <a:latin typeface="微软雅黑" panose="020B0503020204020204" charset="-122"/>
                <a:ea typeface="微软雅黑"/>
              </a:rPr>
              <a:t>考向1</a:t>
            </a:r>
            <a:r>
              <a:rPr lang="en-US" altLang="zh-CN" b="1">
                <a:solidFill>
                  <a:srgbClr val="00B050"/>
                </a:solidFill>
                <a:latin typeface="微软雅黑" panose="020B0503020204020204" charset="-122"/>
                <a:ea typeface="微软雅黑"/>
              </a:rPr>
              <a:t>.</a:t>
            </a:r>
            <a:r>
              <a:rPr lang="zh-CN" altLang="en-US" b="1">
                <a:solidFill>
                  <a:srgbClr val="00B050"/>
                </a:solidFill>
                <a:latin typeface="微软雅黑" panose="020B0503020204020204" charset="-122"/>
                <a:ea typeface="微软雅黑"/>
              </a:rPr>
              <a:t>多项定语次序不当</a:t>
            </a:r>
          </a:p>
        </p:txBody>
      </p:sp>
    </p:spTree>
  </p:cSld>
  <p:clrMapOvr>
    <a:masterClrMapping/>
  </p:clrMapOvr>
  <p:transition spd="slow">
    <p:circl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ChangeArrowheads="1"/>
          </p:cNvSpPr>
          <p:nvPr/>
        </p:nvSpPr>
        <p:spPr bwMode="auto">
          <a:xfrm>
            <a:off x="0" y="34372"/>
            <a:ext cx="219710" cy="188595"/>
          </a:xfrm>
          <a:prstGeom prst="rect">
            <a:avLst/>
          </a:prstGeom>
          <a:noFill/>
          <a:ln w="9525">
            <a:noFill/>
            <a:miter lim="800000"/>
          </a:ln>
          <a:effectLst/>
        </p:spPr>
        <p:txBody>
          <a:bodyPr vert="horz" wrap="none" lIns="46914" tIns="23457" rIns="46914" bIns="23457"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925"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Rectangle 1"/>
          <p:cNvSpPr>
            <a:spLocks noChangeArrowheads="1"/>
          </p:cNvSpPr>
          <p:nvPr/>
        </p:nvSpPr>
        <p:spPr bwMode="auto">
          <a:xfrm>
            <a:off x="838115" y="3640952"/>
            <a:ext cx="219710" cy="188595"/>
          </a:xfrm>
          <a:prstGeom prst="rect">
            <a:avLst/>
          </a:prstGeom>
          <a:noFill/>
          <a:ln>
            <a:noFill/>
          </a:ln>
          <a:effectLst/>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chemeClr val="accent1"/>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chemeClr val="tx1"/>
                </a:solidFill>
                <a:miter lim="800000"/>
                <a:headEnd/>
                <a:tailEnd/>
              </a14:hiddenLine>
            </a:ext>
            <a:ext uri="{AF507438-7753-43E0-B8FC-AC1667EBCBE1}">
              <a14:hiddenEffects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effectLst>
                  <a:outerShdw dist="35921" dir="2700000" algn="ctr" rotWithShape="0">
                    <a:schemeClr val="bg2"/>
                  </a:outerShdw>
                </a:effectLst>
              </a14:hiddenEffects>
            </a:ext>
          </a:extLst>
        </p:spPr>
        <p:txBody>
          <a:bodyPr vert="horz" wrap="none" lIns="46914" tIns="23457" rIns="46914" bIns="23457" numCol="1" anchor="ctr" anchorCtr="0" compatLnSpc="1">
            <a:spAutoFit/>
          </a:bodyPr>
          <a:lstStyle/>
          <a:p>
            <a:endParaRPr lang="zh-CN" altLang="en-US" sz="925"/>
          </a:p>
        </p:txBody>
      </p:sp>
      <p:sp>
        <p:nvSpPr>
          <p:cNvPr id="18435" name="文本框 18434"/>
          <p:cNvSpPr txBox="1"/>
          <p:nvPr/>
        </p:nvSpPr>
        <p:spPr>
          <a:xfrm>
            <a:off x="504825" y="1320165"/>
            <a:ext cx="11185525" cy="3580765"/>
          </a:xfrm>
          <a:prstGeom prst="rect">
            <a:avLst/>
          </a:prstGeom>
          <a:noFill/>
          <a:ln w="9525">
            <a:noFill/>
          </a:ln>
        </p:spPr>
        <p:txBody>
          <a:bodyPr wrap="square">
            <a:spAutoFit/>
          </a:bodyPr>
          <a:lstStyle/>
          <a:p>
            <a:pPr marR="0" defTabSz="914400">
              <a:lnSpc>
                <a:spcPct val="135000"/>
              </a:lnSpc>
              <a:buClrTx/>
              <a:buSzTx/>
              <a:defRPr/>
            </a:pP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吉林电视台大型制作的人文电视纪录片《长白山》在央视频道上映,充分体现了吉林人对长白山文化的自信。</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【答案】</a:t>
            </a:r>
            <a:r>
              <a:rPr kumimoji="0"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“《长白山》”的定语有三个,即 “大型”“制作的”“人文电视纪录片”,按照多项定语的先后次序,形容词应放在动词的后面,即“大型”要放到“制作的”后面。</a:t>
            </a:r>
          </a:p>
        </p:txBody>
      </p:sp>
      <p:grpSp>
        <p:nvGrpSpPr>
          <p:cNvPr id="4" name="组合 72"/>
          <p:cNvGrpSpPr/>
          <p:nvPr/>
        </p:nvGrpSpPr>
        <p:grpSpPr>
          <a:xfrm>
            <a:off x="358383" y="665169"/>
            <a:ext cx="10378645" cy="501650"/>
            <a:chOff x="1594572" y="1803366"/>
            <a:chExt cx="20228627" cy="977747"/>
          </a:xfrm>
        </p:grpSpPr>
        <p:grpSp>
          <p:nvGrpSpPr>
            <p:cNvPr id="6" name="组合 73"/>
            <p:cNvGrpSpPr/>
            <p:nvPr/>
          </p:nvGrpSpPr>
          <p:grpSpPr>
            <a:xfrm>
              <a:off x="1594572" y="1803366"/>
              <a:ext cx="5500726" cy="977747"/>
              <a:chOff x="7309612" y="2089118"/>
              <a:chExt cx="5500726" cy="977747"/>
            </a:xfrm>
          </p:grpSpPr>
          <p:sp>
            <p:nvSpPr>
              <p:cNvPr id="7" name="TextBox 75"/>
              <p:cNvSpPr txBox="1"/>
              <p:nvPr/>
            </p:nvSpPr>
            <p:spPr>
              <a:xfrm>
                <a:off x="7595364" y="2089118"/>
                <a:ext cx="5214974" cy="977747"/>
              </a:xfrm>
              <a:prstGeom prst="rect">
                <a:avLst/>
              </a:prstGeom>
              <a:noFill/>
            </p:spPr>
            <p:txBody>
              <a:bodyPr wrap="square" rtlCol="0">
                <a:spAutoFit/>
              </a:bodyPr>
              <a:lstStyle/>
              <a:p>
                <a:r>
                  <a:rPr lang="zh-CN" altLang="en-US" sz="2670" b="1">
                    <a:solidFill>
                      <a:srgbClr val="339B61"/>
                    </a:solidFill>
                    <a:latin typeface="微软雅黑" panose="020B0503020204020204" charset="-122"/>
                    <a:ea typeface="微软雅黑"/>
                  </a:rPr>
                  <a:t>牛刀小试：</a:t>
                </a:r>
              </a:p>
            </p:txBody>
          </p:sp>
          <p:sp>
            <p:nvSpPr>
              <p:cNvPr id="8" name="椭圆 7"/>
              <p:cNvSpPr/>
              <p:nvPr/>
            </p:nvSpPr>
            <p:spPr>
              <a:xfrm>
                <a:off x="7309612" y="2374870"/>
                <a:ext cx="214314" cy="214314"/>
              </a:xfrm>
              <a:prstGeom prst="ellipse">
                <a:avLst/>
              </a:prstGeom>
              <a:solidFill>
                <a:srgbClr val="404040"/>
              </a:solid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25"/>
              </a:p>
            </p:txBody>
          </p:sp>
        </p:grpSp>
        <p:cxnSp>
          <p:nvCxnSpPr>
            <p:cNvPr id="9" name="直接连接符 8"/>
            <p:cNvCxnSpPr/>
            <p:nvPr/>
          </p:nvCxnSpPr>
          <p:spPr>
            <a:xfrm>
              <a:off x="2023200" y="2699099"/>
              <a:ext cx="1980000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5" presetClass="entr" presetSubtype="1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checkerboard(across)">
                                      <p:cBhvr>
                                        <p:cTn id="11"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文本框 1"/>
          <p:cNvSpPr txBox="1"/>
          <p:nvPr/>
        </p:nvSpPr>
        <p:spPr>
          <a:xfrm>
            <a:off x="174625" y="1398270"/>
            <a:ext cx="11842750" cy="4061460"/>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50000"/>
              </a:lnSpc>
              <a:spcBef>
                <a:spcPct val="0"/>
              </a:spcBef>
              <a:buNone/>
            </a:pPr>
            <a:r>
              <a:rPr lang="en-US" altLang="zh-CN" sz="3200">
                <a:solidFill>
                  <a:schemeClr val="tx1">
                    <a:lumMod val="50000"/>
                  </a:schemeClr>
                </a:solidFill>
                <a:latin typeface="微软雅黑" panose="020B0503020204020204" charset="-122"/>
                <a:ea typeface="微软雅黑"/>
              </a:rPr>
              <a:t>  </a:t>
            </a:r>
            <a:r>
              <a:rPr lang="en-US" altLang="zh-CN">
                <a:solidFill>
                  <a:schemeClr val="tx1">
                    <a:lumMod val="50000"/>
                  </a:schemeClr>
                </a:solidFill>
                <a:latin typeface="微软雅黑" panose="020B0503020204020204" charset="-122"/>
                <a:ea typeface="微软雅黑"/>
              </a:rPr>
              <a:t>     </a:t>
            </a:r>
            <a:r>
              <a:rPr lang="zh-CN" altLang="en-US" b="1">
                <a:solidFill>
                  <a:schemeClr val="tx1">
                    <a:lumMod val="50000"/>
                  </a:schemeClr>
                </a:solidFill>
                <a:latin typeface="微软雅黑" panose="020B0503020204020204" charset="-122"/>
                <a:ea typeface="微软雅黑"/>
              </a:rPr>
              <a:t>多项状语的排列顺序通常是：①表目的或原因的介宾短语；②时间状语；③处所状语；④范围副词作状语；⑤表情态的形容词作状语(应靠近中心语)；⑥表对象的介词短语作状语(应和中心语紧连在一起)。</a:t>
            </a:r>
            <a:r>
              <a:rPr lang="zh-CN" altLang="en-US">
                <a:solidFill>
                  <a:schemeClr val="tx1">
                    <a:lumMod val="50000"/>
                  </a:schemeClr>
                </a:solidFill>
                <a:latin typeface="微软雅黑" panose="020B0503020204020204" charset="-122"/>
                <a:ea typeface="微软雅黑"/>
              </a:rPr>
              <a:t>例如：</a:t>
            </a:r>
          </a:p>
          <a:p>
            <a:pPr marL="0" lvl="0" indent="0" defTabSz="457200" eaLnBrk="1" hangingPunct="1">
              <a:lnSpc>
                <a:spcPct val="150000"/>
              </a:lnSpc>
              <a:spcBef>
                <a:spcPct val="0"/>
              </a:spcBef>
              <a:buNone/>
            </a:pPr>
            <a:r>
              <a:rPr lang="zh-CN" altLang="en-US">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那位失主为表谢意</a:t>
            </a:r>
            <a:r>
              <a:rPr lang="zh-CN" altLang="en-US" sz="2400" b="1">
                <a:solidFill>
                  <a:srgbClr val="1D41D5"/>
                </a:solidFill>
                <a:latin typeface="微软雅黑" panose="020B0503020204020204" charset="-122"/>
                <a:ea typeface="微软雅黑"/>
                <a:cs typeface="楷体" panose="02010609060101010101" pitchFamily="49" charset="-122"/>
              </a:rPr>
              <a:t>【表目的】</a:t>
            </a:r>
            <a:r>
              <a:rPr lang="zh-CN" altLang="en-US">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，昨天</a:t>
            </a:r>
            <a:r>
              <a:rPr lang="zh-CN" altLang="en-US" sz="2400" b="1">
                <a:solidFill>
                  <a:srgbClr val="1D41D5"/>
                </a:solidFill>
                <a:latin typeface="微软雅黑" panose="020B0503020204020204" charset="-122"/>
                <a:ea typeface="微软雅黑"/>
                <a:cs typeface="楷体" panose="02010609060101010101" pitchFamily="49" charset="-122"/>
              </a:rPr>
              <a:t>【表时间】</a:t>
            </a:r>
            <a:r>
              <a:rPr lang="zh-CN" altLang="en-US">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在电视台</a:t>
            </a:r>
            <a:r>
              <a:rPr lang="zh-CN" altLang="en-US" sz="2400" b="1">
                <a:solidFill>
                  <a:srgbClr val="1D41D5"/>
                </a:solidFill>
                <a:latin typeface="微软雅黑" panose="020B0503020204020204" charset="-122"/>
                <a:ea typeface="微软雅黑"/>
                <a:cs typeface="楷体" panose="02010609060101010101" pitchFamily="49" charset="-122"/>
              </a:rPr>
              <a:t>【表处所】</a:t>
            </a:r>
            <a:r>
              <a:rPr lang="zh-CN" altLang="en-US">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又</a:t>
            </a:r>
            <a:r>
              <a:rPr lang="zh-CN" altLang="en-US" sz="2400" b="1">
                <a:solidFill>
                  <a:srgbClr val="1D41D5"/>
                </a:solidFill>
                <a:latin typeface="微软雅黑" panose="020B0503020204020204" charset="-122"/>
                <a:ea typeface="微软雅黑"/>
                <a:cs typeface="楷体" panose="02010609060101010101" pitchFamily="49" charset="-122"/>
              </a:rPr>
              <a:t>【副词】</a:t>
            </a:r>
            <a:r>
              <a:rPr lang="zh-CN" altLang="en-US">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诚挚地</a:t>
            </a:r>
            <a:r>
              <a:rPr lang="zh-CN" altLang="en-US" sz="2400" b="1">
                <a:solidFill>
                  <a:srgbClr val="1D41D5"/>
                </a:solidFill>
                <a:latin typeface="微软雅黑" panose="020B0503020204020204" charset="-122"/>
                <a:ea typeface="微软雅黑"/>
                <a:cs typeface="楷体" panose="02010609060101010101" pitchFamily="49" charset="-122"/>
              </a:rPr>
              <a:t>【形容词】</a:t>
            </a:r>
            <a:r>
              <a:rPr lang="zh-CN" altLang="en-US">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为他</a:t>
            </a:r>
            <a:r>
              <a:rPr lang="zh-CN" altLang="en-US" sz="2400" b="1">
                <a:solidFill>
                  <a:srgbClr val="1D41D5"/>
                </a:solidFill>
                <a:latin typeface="微软雅黑" panose="020B0503020204020204" charset="-122"/>
                <a:ea typeface="微软雅黑"/>
                <a:cs typeface="楷体" panose="02010609060101010101" pitchFamily="49" charset="-122"/>
              </a:rPr>
              <a:t>【表对象】</a:t>
            </a:r>
            <a:r>
              <a:rPr lang="zh-CN" altLang="en-US">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点了一首歌。</a:t>
            </a:r>
          </a:p>
          <a:p>
            <a:pPr marL="0" lvl="0" indent="0" defTabSz="457200" eaLnBrk="1" hangingPunct="1">
              <a:lnSpc>
                <a:spcPct val="150000"/>
              </a:lnSpc>
              <a:spcBef>
                <a:spcPct val="0"/>
              </a:spcBef>
              <a:buNone/>
            </a:pPr>
            <a:r>
              <a:rPr lang="zh-CN" altLang="en-US" b="1">
                <a:solidFill>
                  <a:schemeClr val="tx1">
                    <a:lumMod val="50000"/>
                  </a:schemeClr>
                </a:solidFill>
                <a:latin typeface="微软雅黑" panose="020B0503020204020204" charset="-122"/>
                <a:ea typeface="微软雅黑"/>
              </a:rPr>
              <a:t>    在高考试题中出现的往往是某一个状语的顺序不当。</a:t>
            </a:r>
          </a:p>
        </p:txBody>
      </p:sp>
      <p:sp>
        <p:nvSpPr>
          <p:cNvPr id="19460" name="标题 2"/>
          <p:cNvSpPr>
            <a:spLocks noGrp="1"/>
          </p:cNvSpPr>
          <p:nvPr/>
        </p:nvSpPr>
        <p:spPr>
          <a:xfrm>
            <a:off x="234950" y="881698"/>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spcBef>
                <a:spcPct val="0"/>
              </a:spcBef>
              <a:buNone/>
            </a:pPr>
            <a:r>
              <a:rPr lang="zh-CN" altLang="en-US" b="1">
                <a:solidFill>
                  <a:srgbClr val="00B050"/>
                </a:solidFill>
                <a:latin typeface="微软雅黑" panose="020B0503020204020204" charset="-122"/>
                <a:ea typeface="微软雅黑"/>
              </a:rPr>
              <a:t>考向</a:t>
            </a:r>
            <a:r>
              <a:rPr lang="en-US" altLang="zh-CN" b="1">
                <a:solidFill>
                  <a:srgbClr val="00B050"/>
                </a:solidFill>
                <a:latin typeface="微软雅黑" panose="020B0503020204020204" charset="-122"/>
                <a:ea typeface="微软雅黑"/>
              </a:rPr>
              <a:t>2.</a:t>
            </a:r>
            <a:r>
              <a:rPr lang="zh-CN" altLang="en-US" b="1">
                <a:solidFill>
                  <a:srgbClr val="00B050"/>
                </a:solidFill>
                <a:latin typeface="微软雅黑" panose="020B0503020204020204" charset="-122"/>
                <a:ea typeface="微软雅黑"/>
              </a:rPr>
              <a:t>多项状语顺序排列不当</a:t>
            </a:r>
          </a:p>
        </p:txBody>
      </p:sp>
    </p:spTree>
  </p:cSld>
  <p:clrMapOvr>
    <a:masterClrMapping/>
  </p:clrMapOvr>
  <p:transition spd="slow">
    <p:circl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ChangeArrowheads="1"/>
          </p:cNvSpPr>
          <p:nvPr/>
        </p:nvSpPr>
        <p:spPr bwMode="auto">
          <a:xfrm>
            <a:off x="0" y="34372"/>
            <a:ext cx="219710" cy="188595"/>
          </a:xfrm>
          <a:prstGeom prst="rect">
            <a:avLst/>
          </a:prstGeom>
          <a:noFill/>
          <a:ln w="9525">
            <a:noFill/>
            <a:miter lim="800000"/>
          </a:ln>
          <a:effectLst/>
        </p:spPr>
        <p:txBody>
          <a:bodyPr vert="horz" wrap="none" lIns="46914" tIns="23457" rIns="46914" bIns="23457"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925"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Rectangle 1"/>
          <p:cNvSpPr>
            <a:spLocks noChangeArrowheads="1"/>
          </p:cNvSpPr>
          <p:nvPr/>
        </p:nvSpPr>
        <p:spPr bwMode="auto">
          <a:xfrm>
            <a:off x="838115" y="3640952"/>
            <a:ext cx="219710" cy="188595"/>
          </a:xfrm>
          <a:prstGeom prst="rect">
            <a:avLst/>
          </a:prstGeom>
          <a:noFill/>
          <a:ln>
            <a:noFill/>
          </a:ln>
          <a:effectLst/>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chemeClr val="accent1"/>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chemeClr val="tx1"/>
                </a:solidFill>
                <a:miter lim="800000"/>
                <a:headEnd/>
                <a:tailEnd/>
              </a14:hiddenLine>
            </a:ext>
            <a:ext uri="{AF507438-7753-43E0-B8FC-AC1667EBCBE1}">
              <a14:hiddenEffects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effectLst>
                  <a:outerShdw dist="35921" dir="2700000" algn="ctr" rotWithShape="0">
                    <a:schemeClr val="bg2"/>
                  </a:outerShdw>
                </a:effectLst>
              </a14:hiddenEffects>
            </a:ext>
          </a:extLst>
        </p:spPr>
        <p:txBody>
          <a:bodyPr vert="horz" wrap="none" lIns="46914" tIns="23457" rIns="46914" bIns="23457" numCol="1" anchor="ctr" anchorCtr="0" compatLnSpc="1">
            <a:spAutoFit/>
          </a:bodyPr>
          <a:lstStyle/>
          <a:p>
            <a:endParaRPr lang="zh-CN" altLang="en-US" sz="925"/>
          </a:p>
        </p:txBody>
      </p:sp>
      <p:sp>
        <p:nvSpPr>
          <p:cNvPr id="18435" name="文本框 18434"/>
          <p:cNvSpPr txBox="1"/>
          <p:nvPr/>
        </p:nvSpPr>
        <p:spPr>
          <a:xfrm>
            <a:off x="504825" y="1320165"/>
            <a:ext cx="11185525" cy="3580765"/>
          </a:xfrm>
          <a:prstGeom prst="rect">
            <a:avLst/>
          </a:prstGeom>
          <a:noFill/>
          <a:ln w="9525">
            <a:noFill/>
          </a:ln>
        </p:spPr>
        <p:txBody>
          <a:bodyPr wrap="square">
            <a:spAutoFit/>
          </a:bodyPr>
          <a:lstStyle/>
          <a:p>
            <a:pPr marR="0" defTabSz="914400">
              <a:lnSpc>
                <a:spcPct val="135000"/>
              </a:lnSpc>
              <a:buClrTx/>
              <a:buSzTx/>
              <a:defRPr/>
            </a:pP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那位失主在电视台昨天为表谢意又诚挚地为小赵点了一首歌。</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【答案】</a:t>
            </a:r>
            <a:r>
              <a:rPr kumimoji="0"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点了一首歌”的状语有五个,即“在电视台”“昨天”“为表谢意”“又诚挚地”“为小赵”,按照多层状语排列规律,句子应该改为“那位失主为表谢意(表目的或原因)昨天(表时间)在电视台(表处所)又诚挚地(表情态)为小赵(表对象)点了一首歌”。</a:t>
            </a:r>
          </a:p>
        </p:txBody>
      </p:sp>
      <p:grpSp>
        <p:nvGrpSpPr>
          <p:cNvPr id="4" name="组合 72"/>
          <p:cNvGrpSpPr/>
          <p:nvPr/>
        </p:nvGrpSpPr>
        <p:grpSpPr>
          <a:xfrm>
            <a:off x="358383" y="665169"/>
            <a:ext cx="10378645" cy="501650"/>
            <a:chOff x="1594572" y="1803366"/>
            <a:chExt cx="20228627" cy="977747"/>
          </a:xfrm>
        </p:grpSpPr>
        <p:grpSp>
          <p:nvGrpSpPr>
            <p:cNvPr id="6" name="组合 73"/>
            <p:cNvGrpSpPr/>
            <p:nvPr/>
          </p:nvGrpSpPr>
          <p:grpSpPr>
            <a:xfrm>
              <a:off x="1594572" y="1803366"/>
              <a:ext cx="5500726" cy="977747"/>
              <a:chOff x="7309612" y="2089118"/>
              <a:chExt cx="5500726" cy="977747"/>
            </a:xfrm>
          </p:grpSpPr>
          <p:sp>
            <p:nvSpPr>
              <p:cNvPr id="7" name="TextBox 75"/>
              <p:cNvSpPr txBox="1"/>
              <p:nvPr/>
            </p:nvSpPr>
            <p:spPr>
              <a:xfrm>
                <a:off x="7595364" y="2089118"/>
                <a:ext cx="5214974" cy="977747"/>
              </a:xfrm>
              <a:prstGeom prst="rect">
                <a:avLst/>
              </a:prstGeom>
              <a:noFill/>
            </p:spPr>
            <p:txBody>
              <a:bodyPr wrap="square" rtlCol="0">
                <a:spAutoFit/>
              </a:bodyPr>
              <a:lstStyle/>
              <a:p>
                <a:r>
                  <a:rPr lang="zh-CN" altLang="en-US" sz="2670" b="1">
                    <a:solidFill>
                      <a:srgbClr val="339B61"/>
                    </a:solidFill>
                    <a:latin typeface="微软雅黑" panose="020B0503020204020204" charset="-122"/>
                    <a:ea typeface="微软雅黑"/>
                  </a:rPr>
                  <a:t>牛刀小试：</a:t>
                </a:r>
              </a:p>
            </p:txBody>
          </p:sp>
          <p:sp>
            <p:nvSpPr>
              <p:cNvPr id="8" name="椭圆 7"/>
              <p:cNvSpPr/>
              <p:nvPr/>
            </p:nvSpPr>
            <p:spPr>
              <a:xfrm>
                <a:off x="7309612" y="2374870"/>
                <a:ext cx="214314" cy="214314"/>
              </a:xfrm>
              <a:prstGeom prst="ellipse">
                <a:avLst/>
              </a:prstGeom>
              <a:solidFill>
                <a:srgbClr val="404040"/>
              </a:solid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25"/>
              </a:p>
            </p:txBody>
          </p:sp>
        </p:grpSp>
        <p:cxnSp>
          <p:nvCxnSpPr>
            <p:cNvPr id="9" name="直接连接符 8"/>
            <p:cNvCxnSpPr/>
            <p:nvPr/>
          </p:nvCxnSpPr>
          <p:spPr>
            <a:xfrm>
              <a:off x="2023200" y="2699099"/>
              <a:ext cx="1980000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5" presetClass="entr" presetSubtype="1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checkerboard(across)">
                                      <p:cBhvr>
                                        <p:cTn id="11"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文本框 1"/>
          <p:cNvSpPr txBox="1"/>
          <p:nvPr/>
        </p:nvSpPr>
        <p:spPr>
          <a:xfrm>
            <a:off x="174625" y="1398270"/>
            <a:ext cx="11842750" cy="4707890"/>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50000"/>
              </a:lnSpc>
              <a:spcBef>
                <a:spcPct val="0"/>
              </a:spcBef>
              <a:buNone/>
            </a:pPr>
            <a:r>
              <a:rPr lang="en-US" altLang="zh-CN" sz="3200">
                <a:solidFill>
                  <a:schemeClr val="tx1">
                    <a:lumMod val="50000"/>
                  </a:schemeClr>
                </a:solidFill>
                <a:latin typeface="微软雅黑" panose="020B0503020204020204" charset="-122"/>
                <a:ea typeface="微软雅黑"/>
              </a:rPr>
              <a:t>  </a:t>
            </a:r>
            <a:r>
              <a:rPr lang="en-US" altLang="zh-CN">
                <a:solidFill>
                  <a:schemeClr val="tx1">
                    <a:lumMod val="50000"/>
                  </a:schemeClr>
                </a:solidFill>
                <a:latin typeface="微软雅黑" panose="020B0503020204020204" charset="-122"/>
                <a:ea typeface="微软雅黑"/>
              </a:rPr>
              <a:t>    </a:t>
            </a:r>
            <a:r>
              <a:rPr lang="zh-CN" b="1">
                <a:solidFill>
                  <a:schemeClr val="tx1">
                    <a:lumMod val="50000"/>
                  </a:schemeClr>
                </a:solidFill>
                <a:latin typeface="微软雅黑" panose="020B0503020204020204" charset="-122"/>
                <a:ea typeface="微软雅黑"/>
              </a:rPr>
              <a:t>（</a:t>
            </a:r>
            <a:r>
              <a:rPr lang="en-US" altLang="zh-CN" b="1">
                <a:solidFill>
                  <a:schemeClr val="tx1">
                    <a:lumMod val="50000"/>
                  </a:schemeClr>
                </a:solidFill>
                <a:latin typeface="微软雅黑" panose="020B0503020204020204" charset="-122"/>
                <a:ea typeface="微软雅黑"/>
              </a:rPr>
              <a:t>1</a:t>
            </a:r>
            <a:r>
              <a:rPr lang="zh-CN" b="1">
                <a:solidFill>
                  <a:schemeClr val="tx1">
                    <a:lumMod val="50000"/>
                  </a:schemeClr>
                </a:solidFill>
                <a:latin typeface="微软雅黑" panose="020B0503020204020204" charset="-122"/>
                <a:ea typeface="微软雅黑"/>
              </a:rPr>
              <a:t>）</a:t>
            </a:r>
            <a:r>
              <a:rPr lang="zh-CN" altLang="en-US" b="1">
                <a:solidFill>
                  <a:schemeClr val="tx1">
                    <a:lumMod val="50000"/>
                  </a:schemeClr>
                </a:solidFill>
                <a:latin typeface="微软雅黑" panose="020B0503020204020204" charset="-122"/>
                <a:ea typeface="微软雅黑"/>
              </a:rPr>
              <a:t>定语误放在状语位置上。如：</a:t>
            </a:r>
            <a:r>
              <a:rPr lang="zh-CN" altLang="en-US" b="1">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如何进行人事制度改革的问题在全校教职工中热烈地引起了讨论。</a:t>
            </a:r>
            <a:r>
              <a:rPr lang="zh-CN" altLang="en-US"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 句中“热烈”应修饰“讨论”，即“热烈地引起了讨论”应改为“引起了热烈地讨论”。】</a:t>
            </a:r>
            <a:endParaRPr lang="zh-CN" altLang="en-US" b="1">
              <a:solidFill>
                <a:schemeClr val="tx1">
                  <a:lumMod val="50000"/>
                </a:schemeClr>
              </a:solidFill>
              <a:latin typeface="微软雅黑" panose="020B0503020204020204" charset="-122"/>
              <a:ea typeface="微软雅黑"/>
            </a:endParaRPr>
          </a:p>
          <a:p>
            <a:pPr marL="0" lvl="0" indent="0" defTabSz="457200" eaLnBrk="1" hangingPunct="1">
              <a:lnSpc>
                <a:spcPct val="150000"/>
              </a:lnSpc>
              <a:spcBef>
                <a:spcPct val="0"/>
              </a:spcBef>
              <a:buNone/>
            </a:pPr>
            <a:r>
              <a:rPr lang="zh-CN" altLang="en-US" b="1">
                <a:solidFill>
                  <a:schemeClr val="tx1">
                    <a:lumMod val="50000"/>
                  </a:schemeClr>
                </a:solidFill>
                <a:latin typeface="微软雅黑" panose="020B0503020204020204" charset="-122"/>
                <a:ea typeface="微软雅黑"/>
              </a:rPr>
              <a:t>      （</a:t>
            </a:r>
            <a:r>
              <a:rPr lang="en-US" altLang="zh-CN" b="1">
                <a:solidFill>
                  <a:schemeClr val="tx1">
                    <a:lumMod val="50000"/>
                  </a:schemeClr>
                </a:solidFill>
                <a:latin typeface="微软雅黑" panose="020B0503020204020204" charset="-122"/>
                <a:ea typeface="微软雅黑"/>
              </a:rPr>
              <a:t>2</a:t>
            </a:r>
            <a:r>
              <a:rPr lang="zh-CN" altLang="en-US" b="1">
                <a:solidFill>
                  <a:schemeClr val="tx1">
                    <a:lumMod val="50000"/>
                  </a:schemeClr>
                </a:solidFill>
                <a:latin typeface="微软雅黑" panose="020B0503020204020204" charset="-122"/>
                <a:ea typeface="微软雅黑"/>
              </a:rPr>
              <a:t>）状语误放在定语位置上。如：</a:t>
            </a:r>
            <a:r>
              <a:rPr lang="zh-CN" altLang="en-US" b="1">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在职工代表大会上，我们向厂方提出了关于工资制度改革的明确意见。</a:t>
            </a:r>
            <a:r>
              <a:rPr lang="zh-CN" altLang="en-US"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sym typeface="+mn-ea"/>
              </a:rPr>
              <a:t>【★ </a:t>
            </a:r>
            <a:r>
              <a:rPr lang="zh-CN" altLang="en-US"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句中“明确”应作状语，修饰“提出”；而不是作定语，修饰“意见”。因此，应把“明确”放在“提出”之前。】</a:t>
            </a:r>
          </a:p>
        </p:txBody>
      </p:sp>
      <p:sp>
        <p:nvSpPr>
          <p:cNvPr id="19460" name="标题 2"/>
          <p:cNvSpPr>
            <a:spLocks noGrp="1"/>
          </p:cNvSpPr>
          <p:nvPr/>
        </p:nvSpPr>
        <p:spPr>
          <a:xfrm>
            <a:off x="234950" y="881698"/>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spcBef>
                <a:spcPct val="0"/>
              </a:spcBef>
              <a:buNone/>
            </a:pPr>
            <a:r>
              <a:rPr lang="zh-CN" altLang="en-US" b="1">
                <a:solidFill>
                  <a:srgbClr val="00B050"/>
                </a:solidFill>
                <a:latin typeface="微软雅黑" panose="020B0503020204020204" charset="-122"/>
                <a:ea typeface="微软雅黑"/>
              </a:rPr>
              <a:t>考向</a:t>
            </a:r>
            <a:r>
              <a:rPr lang="en-US" altLang="zh-CN" b="1">
                <a:solidFill>
                  <a:srgbClr val="00B050"/>
                </a:solidFill>
                <a:latin typeface="微软雅黑" panose="020B0503020204020204" charset="-122"/>
                <a:ea typeface="微软雅黑"/>
              </a:rPr>
              <a:t>3.</a:t>
            </a:r>
            <a:r>
              <a:rPr lang="zh-CN" altLang="en-US" b="1">
                <a:solidFill>
                  <a:srgbClr val="00B050"/>
                </a:solidFill>
                <a:latin typeface="微软雅黑" panose="020B0503020204020204" charset="-122"/>
                <a:ea typeface="微软雅黑"/>
              </a:rPr>
              <a:t>定语、状语位置不当</a:t>
            </a:r>
          </a:p>
        </p:txBody>
      </p:sp>
    </p:spTree>
  </p:cSld>
  <p:clrMapOvr>
    <a:masterClrMapping/>
  </p:clrMapOvr>
  <p:transition spd="slow">
    <p:circl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ChangeArrowheads="1"/>
          </p:cNvSpPr>
          <p:nvPr/>
        </p:nvSpPr>
        <p:spPr bwMode="auto">
          <a:xfrm>
            <a:off x="0" y="34372"/>
            <a:ext cx="219710" cy="188595"/>
          </a:xfrm>
          <a:prstGeom prst="rect">
            <a:avLst/>
          </a:prstGeom>
          <a:noFill/>
          <a:ln w="9525">
            <a:noFill/>
            <a:miter lim="800000"/>
          </a:ln>
          <a:effectLst/>
        </p:spPr>
        <p:txBody>
          <a:bodyPr vert="horz" wrap="none" lIns="46914" tIns="23457" rIns="46914" bIns="23457"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925"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Rectangle 1"/>
          <p:cNvSpPr>
            <a:spLocks noChangeArrowheads="1"/>
          </p:cNvSpPr>
          <p:nvPr/>
        </p:nvSpPr>
        <p:spPr bwMode="auto">
          <a:xfrm>
            <a:off x="838115" y="3640952"/>
            <a:ext cx="219710" cy="188595"/>
          </a:xfrm>
          <a:prstGeom prst="rect">
            <a:avLst/>
          </a:prstGeom>
          <a:noFill/>
          <a:ln>
            <a:noFill/>
          </a:ln>
          <a:effectLst/>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chemeClr val="accent1"/>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chemeClr val="tx1"/>
                </a:solidFill>
                <a:miter lim="800000"/>
                <a:headEnd/>
                <a:tailEnd/>
              </a14:hiddenLine>
            </a:ext>
            <a:ext uri="{AF507438-7753-43E0-B8FC-AC1667EBCBE1}">
              <a14:hiddenEffects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effectLst>
                  <a:outerShdw dist="35921" dir="2700000" algn="ctr" rotWithShape="0">
                    <a:schemeClr val="bg2"/>
                  </a:outerShdw>
                </a:effectLst>
              </a14:hiddenEffects>
            </a:ext>
          </a:extLst>
        </p:spPr>
        <p:txBody>
          <a:bodyPr vert="horz" wrap="none" lIns="46914" tIns="23457" rIns="46914" bIns="23457" numCol="1" anchor="ctr" anchorCtr="0" compatLnSpc="1">
            <a:spAutoFit/>
          </a:bodyPr>
          <a:lstStyle/>
          <a:p>
            <a:endParaRPr lang="zh-CN" altLang="en-US" sz="925"/>
          </a:p>
        </p:txBody>
      </p:sp>
      <p:sp>
        <p:nvSpPr>
          <p:cNvPr id="18435" name="文本框 18434"/>
          <p:cNvSpPr txBox="1"/>
          <p:nvPr/>
        </p:nvSpPr>
        <p:spPr>
          <a:xfrm>
            <a:off x="504825" y="1268730"/>
            <a:ext cx="11185525" cy="3580765"/>
          </a:xfrm>
          <a:prstGeom prst="rect">
            <a:avLst/>
          </a:prstGeom>
          <a:noFill/>
          <a:ln w="9525">
            <a:noFill/>
          </a:ln>
        </p:spPr>
        <p:txBody>
          <a:bodyPr wrap="square">
            <a:spAutoFit/>
          </a:bodyPr>
          <a:lstStyle/>
          <a:p>
            <a:pPr marR="0" defTabSz="914400">
              <a:lnSpc>
                <a:spcPct val="135000"/>
              </a:lnSpc>
              <a:buClrTx/>
              <a:buSzTx/>
              <a:defRPr/>
            </a:pP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通过谨慎试点、积极立法,2020年形成与经济社会发展和法律服务需求相适应的全面中国特色法律顾问、公职律师、公司律师制度体系的阶段性目标,将离我们越来越近。</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【答案】</a:t>
            </a:r>
            <a:r>
              <a:rPr kumimoji="0"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“全面”是“形成”的状语,而不是“中国特色法律顾问、公职律师、公司律师制度体系”的定语,应该将其放到“形成”的前面。</a:t>
            </a:r>
          </a:p>
        </p:txBody>
      </p:sp>
      <p:grpSp>
        <p:nvGrpSpPr>
          <p:cNvPr id="4" name="组合 72"/>
          <p:cNvGrpSpPr/>
          <p:nvPr/>
        </p:nvGrpSpPr>
        <p:grpSpPr>
          <a:xfrm>
            <a:off x="358383" y="665169"/>
            <a:ext cx="10378645" cy="501650"/>
            <a:chOff x="1594572" y="1803366"/>
            <a:chExt cx="20228627" cy="977747"/>
          </a:xfrm>
        </p:grpSpPr>
        <p:grpSp>
          <p:nvGrpSpPr>
            <p:cNvPr id="6" name="组合 73"/>
            <p:cNvGrpSpPr/>
            <p:nvPr/>
          </p:nvGrpSpPr>
          <p:grpSpPr>
            <a:xfrm>
              <a:off x="1594572" y="1803366"/>
              <a:ext cx="5500726" cy="977747"/>
              <a:chOff x="7309612" y="2089118"/>
              <a:chExt cx="5500726" cy="977747"/>
            </a:xfrm>
          </p:grpSpPr>
          <p:sp>
            <p:nvSpPr>
              <p:cNvPr id="7" name="TextBox 75"/>
              <p:cNvSpPr txBox="1"/>
              <p:nvPr/>
            </p:nvSpPr>
            <p:spPr>
              <a:xfrm>
                <a:off x="7595364" y="2089118"/>
                <a:ext cx="5214974" cy="977747"/>
              </a:xfrm>
              <a:prstGeom prst="rect">
                <a:avLst/>
              </a:prstGeom>
              <a:noFill/>
            </p:spPr>
            <p:txBody>
              <a:bodyPr wrap="square" rtlCol="0">
                <a:spAutoFit/>
              </a:bodyPr>
              <a:lstStyle/>
              <a:p>
                <a:r>
                  <a:rPr lang="zh-CN" altLang="en-US" sz="2670" b="1">
                    <a:solidFill>
                      <a:srgbClr val="339B61"/>
                    </a:solidFill>
                    <a:latin typeface="微软雅黑" panose="020B0503020204020204" charset="-122"/>
                    <a:ea typeface="微软雅黑"/>
                  </a:rPr>
                  <a:t>牛刀小试：</a:t>
                </a:r>
              </a:p>
            </p:txBody>
          </p:sp>
          <p:sp>
            <p:nvSpPr>
              <p:cNvPr id="8" name="椭圆 7"/>
              <p:cNvSpPr/>
              <p:nvPr/>
            </p:nvSpPr>
            <p:spPr>
              <a:xfrm>
                <a:off x="7309612" y="2374870"/>
                <a:ext cx="214314" cy="214314"/>
              </a:xfrm>
              <a:prstGeom prst="ellipse">
                <a:avLst/>
              </a:prstGeom>
              <a:solidFill>
                <a:srgbClr val="404040"/>
              </a:solid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25"/>
              </a:p>
            </p:txBody>
          </p:sp>
        </p:grpSp>
        <p:cxnSp>
          <p:nvCxnSpPr>
            <p:cNvPr id="9" name="直接连接符 8"/>
            <p:cNvCxnSpPr/>
            <p:nvPr/>
          </p:nvCxnSpPr>
          <p:spPr>
            <a:xfrm>
              <a:off x="2023200" y="2699099"/>
              <a:ext cx="1980000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heme/theme1.xml><?xml version="1.0" encoding="utf-8"?>
<a:theme xmlns:a="http://schemas.openxmlformats.org/drawingml/2006/main" name="A000120140530A99PPBG">
  <a:themeElements>
    <a:clrScheme name="自定义 673">
      <a:dk1>
        <a:srgbClr val="5F5F5F"/>
      </a:dk1>
      <a:lt1>
        <a:srgbClr val="FFFFFF"/>
      </a:lt1>
      <a:dk2>
        <a:srgbClr val="FFFFFF"/>
      </a:dk2>
      <a:lt2>
        <a:srgbClr val="5F5F5F"/>
      </a:lt2>
      <a:accent1>
        <a:srgbClr val="82493A"/>
      </a:accent1>
      <a:accent2>
        <a:srgbClr val="967A50"/>
      </a:accent2>
      <a:accent3>
        <a:srgbClr val="827D3E"/>
      </a:accent3>
      <a:accent4>
        <a:srgbClr val="63884E"/>
      </a:accent4>
      <a:accent5>
        <a:srgbClr val="429098"/>
      </a:accent5>
      <a:accent6>
        <a:srgbClr val="00B050"/>
      </a:accent6>
      <a:hlink>
        <a:srgbClr val="00B0F0"/>
      </a:hlink>
      <a:folHlink>
        <a:srgbClr val="AFB2B4"/>
      </a:folHlink>
    </a:clrScheme>
    <a:fontScheme name="自定义 2">
      <a:majorFont>
        <a:latin typeface="Baskerville Old Face"/>
        <a:ea typeface="微软雅黑"/>
        <a:cs typeface="Arial"/>
      </a:majorFont>
      <a:minorFont>
        <a:latin typeface="Calibri"/>
        <a:ea typeface="幼圆"/>
        <a:cs typeface="Arial"/>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anose="020B0503020204020204" charset="-122"/>
          </a:defRPr>
        </a:defPPr>
      </a:lstStyle>
    </a:txDef>
  </a:objectDefaults>
  <a:extraClrSchemeLst/>
  <a:extLst>
    <a:ext uri="{05A4C25C-085E-4340-85A3-A5531E510DB2}">
      <thm15:themeFamily xmlns="" xmlns:r="http://schemas.openxmlformats.org/officeDocument/2006/relationship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r="http://schemas.openxmlformats.org/officeDocument/2006/relationship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1581</Words>
  <Application>Aspose.Slides for Java</Application>
  <PresentationFormat>自定义</PresentationFormat>
  <Paragraphs>139</Paragraphs>
  <Slides>35</Slides>
  <Notes>11</Notes>
  <HiddenSlides>0</HiddenSlides>
  <MMClips>0</MMClips>
  <ScaleCrop>false</ScaleCrop>
  <HeadingPairs>
    <vt:vector size="4" baseType="variant">
      <vt:variant>
        <vt:lpstr>主题</vt:lpstr>
      </vt:variant>
      <vt:variant>
        <vt:i4>1</vt:i4>
      </vt:variant>
      <vt:variant>
        <vt:lpstr>幻灯片标题</vt:lpstr>
      </vt:variant>
      <vt:variant>
        <vt:i4>35</vt:i4>
      </vt:variant>
    </vt:vector>
  </HeadingPairs>
  <TitlesOfParts>
    <vt:vector size="36" baseType="lpstr">
      <vt:lpstr>A000120140530A99PPBG</vt:lpstr>
      <vt:lpstr>幻灯片 1</vt:lpstr>
      <vt:lpstr>幻灯片 2</vt:lpstr>
      <vt:lpstr>幻灯片 3</vt:lpstr>
      <vt:lpstr> （一）语序不当</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vector>
  </TitlesOfParts>
  <Company>学科网</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rbm.xkw.com</dc:creator>
  <cp:lastModifiedBy>user</cp:lastModifiedBy>
  <cp:revision>3</cp:revision>
  <cp:lastPrinted>2022-07-25T17:04:20Z</cp:lastPrinted>
  <dcterms:created xsi:type="dcterms:W3CDTF">2022-07-25T17:04:20Z</dcterms:created>
  <dcterms:modified xsi:type="dcterms:W3CDTF">2024-07-06T08:42:41Z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