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3"/>
    <p:sldId id="257" r:id="rId4"/>
    <p:sldId id="313" r:id="rId5"/>
    <p:sldId id="343" r:id="rId6"/>
    <p:sldId id="391" r:id="rId7"/>
    <p:sldId id="354" r:id="rId8"/>
    <p:sldId id="260" r:id="rId9"/>
    <p:sldId id="350" r:id="rId10"/>
    <p:sldId id="353" r:id="rId11"/>
    <p:sldId id="360" r:id="rId12"/>
    <p:sldId id="412" r:id="rId13"/>
    <p:sldId id="362" r:id="rId14"/>
    <p:sldId id="365" r:id="rId15"/>
    <p:sldId id="263" r:id="rId16"/>
    <p:sldId id="367" r:id="rId17"/>
    <p:sldId id="406" r:id="rId18"/>
    <p:sldId id="277" r:id="rId19"/>
    <p:sldId id="405" r:id="rId20"/>
    <p:sldId id="278" r:id="rId21"/>
    <p:sldId id="371" r:id="rId22"/>
    <p:sldId id="366" r:id="rId23"/>
  </p:sldIdLst>
  <p:sldSz cx="16199485" cy="8999855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平高学校" initials="平" lastIdx="1" clrIdx="0"/>
  <p:cmAuthor id="2" name="幸全" initials="幸" lastIdx="0" clrIdx="0"/>
  <p:cmAuthor id="3" name="作者" initials="作" lastIdx="0" clrIdx="1"/>
  <p:cmAuthor id="4" name="新课标第一网" initials="新" lastIdx="0" clrIdx="0"/>
  <p:cmAuthor id="5" name="王习习" initials="王" lastIdx="0" clrIdx="0"/>
  <p:cmAuthor id="0" name="Administrator" initials="A" lastIdx="0" clrIdx="0"/>
  <p:cmAuthor id="7" name="宋洁然" initials="" lastIdx="0" clrIdx="1"/>
  <p:cmAuthor id="8" name="ming qiu" initials="" lastIdx="0" clrIdx="1"/>
  <p:cmAuthor id="9" name="wsl" initials="w" lastIdx="0" clrIdx="8"/>
  <p:cmAuthor id="6" name="lenovo" initials="l" lastIdx="0" clrIdx="0"/>
  <p:cmAuthor id="10" name="DN201811035" initials="D" lastIdx="0" clrIdx="9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>
        <p:guide orient="horz" pos="2752"/>
        <p:guide pos="497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gs" Target="tags/tag31.xml"/><Relationship Id="rId28" Type="http://schemas.openxmlformats.org/officeDocument/2006/relationships/commentAuthors" Target="commentAuthors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51510" y="1143000"/>
            <a:ext cx="555498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025000" y="1472917"/>
            <a:ext cx="12150001" cy="3133333"/>
          </a:xfrm>
        </p:spPr>
        <p:txBody>
          <a:bodyPr anchor="b"/>
          <a:lstStyle>
            <a:lvl1pPr algn="ctr">
              <a:defRPr sz="787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025000" y="4727084"/>
            <a:ext cx="12150001" cy="2172916"/>
          </a:xfrm>
        </p:spPr>
        <p:txBody>
          <a:bodyPr/>
          <a:lstStyle>
            <a:lvl1pPr marL="0" indent="0" algn="ctr">
              <a:buNone/>
              <a:defRPr sz="3150"/>
            </a:lvl1pPr>
            <a:lvl2pPr marL="600075" indent="0" algn="ctr">
              <a:buNone/>
              <a:defRPr sz="2625"/>
            </a:lvl2pPr>
            <a:lvl3pPr marL="1200150" indent="0" algn="ctr">
              <a:buNone/>
              <a:defRPr sz="2360"/>
            </a:lvl3pPr>
            <a:lvl4pPr marL="1800225" indent="0" algn="ctr">
              <a:buNone/>
              <a:defRPr sz="2100"/>
            </a:lvl4pPr>
            <a:lvl5pPr marL="2400300" indent="0" algn="ctr">
              <a:buNone/>
              <a:defRPr sz="2100"/>
            </a:lvl5pPr>
            <a:lvl6pPr marL="2999740" indent="0" algn="ctr">
              <a:buNone/>
              <a:defRPr sz="2100"/>
            </a:lvl6pPr>
            <a:lvl7pPr marL="3599815" indent="0" algn="ctr">
              <a:buNone/>
              <a:defRPr sz="2100"/>
            </a:lvl7pPr>
            <a:lvl8pPr marL="4199890" indent="0" algn="ctr">
              <a:buNone/>
              <a:defRPr sz="2100"/>
            </a:lvl8pPr>
            <a:lvl9pPr marL="4799965" indent="0" algn="ctr">
              <a:buNone/>
              <a:defRPr sz="21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1585A-D2D2-447C-AA8E-662E455E0FA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68A0-B5D8-4B47-A5A8-C23BD22FA0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1585A-D2D2-447C-AA8E-662E455E0FA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68A0-B5D8-4B47-A5A8-C23BD22FA0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1593126" y="479167"/>
            <a:ext cx="3493125" cy="762708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13750" y="479167"/>
            <a:ext cx="10276876" cy="762708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1585A-D2D2-447C-AA8E-662E455E0FA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68A0-B5D8-4B47-A5A8-C23BD22FA0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1585A-D2D2-447C-AA8E-662E455E0FA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68A0-B5D8-4B47-A5A8-C23BD22FA0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05313" y="2243751"/>
            <a:ext cx="13972501" cy="3743749"/>
          </a:xfrm>
        </p:spPr>
        <p:txBody>
          <a:bodyPr anchor="b"/>
          <a:lstStyle>
            <a:lvl1pPr>
              <a:defRPr sz="787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05313" y="6022917"/>
            <a:ext cx="13972501" cy="1968749"/>
          </a:xfrm>
        </p:spPr>
        <p:txBody>
          <a:bodyPr/>
          <a:lstStyle>
            <a:lvl1pPr marL="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1pPr>
            <a:lvl2pPr marL="600075" indent="0">
              <a:buNone/>
              <a:defRPr sz="2625">
                <a:solidFill>
                  <a:schemeClr val="tx1">
                    <a:tint val="75000"/>
                  </a:schemeClr>
                </a:solidFill>
              </a:defRPr>
            </a:lvl2pPr>
            <a:lvl3pPr marL="1200150" indent="0">
              <a:buNone/>
              <a:defRPr sz="2360">
                <a:solidFill>
                  <a:schemeClr val="tx1">
                    <a:tint val="75000"/>
                  </a:schemeClr>
                </a:solidFill>
              </a:defRPr>
            </a:lvl3pPr>
            <a:lvl4pPr marL="180022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4003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299974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359981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19989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479996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1585A-D2D2-447C-AA8E-662E455E0FA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68A0-B5D8-4B47-A5A8-C23BD22FA0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13750" y="2395833"/>
            <a:ext cx="6885000" cy="57104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201250" y="2395833"/>
            <a:ext cx="6885000" cy="57104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1585A-D2D2-447C-AA8E-662E455E0FA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68A0-B5D8-4B47-A5A8-C23BD22FA0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15860" y="479167"/>
            <a:ext cx="13972501" cy="1739584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15860" y="2206251"/>
            <a:ext cx="6853359" cy="1081249"/>
          </a:xfrm>
        </p:spPr>
        <p:txBody>
          <a:bodyPr anchor="b"/>
          <a:lstStyle>
            <a:lvl1pPr marL="0" indent="0">
              <a:buNone/>
              <a:defRPr sz="3150" b="1"/>
            </a:lvl1pPr>
            <a:lvl2pPr marL="600075" indent="0">
              <a:buNone/>
              <a:defRPr sz="2625" b="1"/>
            </a:lvl2pPr>
            <a:lvl3pPr marL="1200150" indent="0">
              <a:buNone/>
              <a:defRPr sz="2360" b="1"/>
            </a:lvl3pPr>
            <a:lvl4pPr marL="1800225" indent="0">
              <a:buNone/>
              <a:defRPr sz="2100" b="1"/>
            </a:lvl4pPr>
            <a:lvl5pPr marL="2400300" indent="0">
              <a:buNone/>
              <a:defRPr sz="2100" b="1"/>
            </a:lvl5pPr>
            <a:lvl6pPr marL="2999740" indent="0">
              <a:buNone/>
              <a:defRPr sz="2100" b="1"/>
            </a:lvl6pPr>
            <a:lvl7pPr marL="3599815" indent="0">
              <a:buNone/>
              <a:defRPr sz="2100" b="1"/>
            </a:lvl7pPr>
            <a:lvl8pPr marL="4199890" indent="0">
              <a:buNone/>
              <a:defRPr sz="2100" b="1"/>
            </a:lvl8pPr>
            <a:lvl9pPr marL="4799965" indent="0">
              <a:buNone/>
              <a:defRPr sz="21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15860" y="3287500"/>
            <a:ext cx="6853359" cy="48354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8201250" y="2206251"/>
            <a:ext cx="6887110" cy="1081249"/>
          </a:xfrm>
        </p:spPr>
        <p:txBody>
          <a:bodyPr anchor="b"/>
          <a:lstStyle>
            <a:lvl1pPr marL="0" indent="0">
              <a:buNone/>
              <a:defRPr sz="3150" b="1"/>
            </a:lvl1pPr>
            <a:lvl2pPr marL="600075" indent="0">
              <a:buNone/>
              <a:defRPr sz="2625" b="1"/>
            </a:lvl2pPr>
            <a:lvl3pPr marL="1200150" indent="0">
              <a:buNone/>
              <a:defRPr sz="2360" b="1"/>
            </a:lvl3pPr>
            <a:lvl4pPr marL="1800225" indent="0">
              <a:buNone/>
              <a:defRPr sz="2100" b="1"/>
            </a:lvl4pPr>
            <a:lvl5pPr marL="2400300" indent="0">
              <a:buNone/>
              <a:defRPr sz="2100" b="1"/>
            </a:lvl5pPr>
            <a:lvl6pPr marL="2999740" indent="0">
              <a:buNone/>
              <a:defRPr sz="2100" b="1"/>
            </a:lvl6pPr>
            <a:lvl7pPr marL="3599815" indent="0">
              <a:buNone/>
              <a:defRPr sz="2100" b="1"/>
            </a:lvl7pPr>
            <a:lvl8pPr marL="4199890" indent="0">
              <a:buNone/>
              <a:defRPr sz="2100" b="1"/>
            </a:lvl8pPr>
            <a:lvl9pPr marL="4799965" indent="0">
              <a:buNone/>
              <a:defRPr sz="21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8201250" y="3287500"/>
            <a:ext cx="6887110" cy="48354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1585A-D2D2-447C-AA8E-662E455E0FA8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68A0-B5D8-4B47-A5A8-C23BD22FA0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1585A-D2D2-447C-AA8E-662E455E0FA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68A0-B5D8-4B47-A5A8-C23BD22FA0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1585A-D2D2-447C-AA8E-662E455E0FA8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68A0-B5D8-4B47-A5A8-C23BD22FA0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15860" y="600000"/>
            <a:ext cx="5224922" cy="2100000"/>
          </a:xfrm>
        </p:spPr>
        <p:txBody>
          <a:bodyPr anchor="b"/>
          <a:lstStyle>
            <a:lvl1pPr>
              <a:defRPr sz="4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87110" y="1295833"/>
            <a:ext cx="8201250" cy="6395833"/>
          </a:xfrm>
        </p:spPr>
        <p:txBody>
          <a:bodyPr/>
          <a:lstStyle>
            <a:lvl1pPr>
              <a:defRPr sz="4200"/>
            </a:lvl1pPr>
            <a:lvl2pPr>
              <a:defRPr sz="3675"/>
            </a:lvl2pPr>
            <a:lvl3pPr>
              <a:defRPr sz="3150"/>
            </a:lvl3pPr>
            <a:lvl4pPr>
              <a:defRPr sz="2625"/>
            </a:lvl4pPr>
            <a:lvl5pPr>
              <a:defRPr sz="2625"/>
            </a:lvl5pPr>
            <a:lvl6pPr>
              <a:defRPr sz="2625"/>
            </a:lvl6pPr>
            <a:lvl7pPr>
              <a:defRPr sz="2625"/>
            </a:lvl7pPr>
            <a:lvl8pPr>
              <a:defRPr sz="2625"/>
            </a:lvl8pPr>
            <a:lvl9pPr>
              <a:defRPr sz="262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15860" y="2700000"/>
            <a:ext cx="5224922" cy="5002084"/>
          </a:xfrm>
        </p:spPr>
        <p:txBody>
          <a:bodyPr/>
          <a:lstStyle>
            <a:lvl1pPr marL="0" indent="0">
              <a:buNone/>
              <a:defRPr sz="2100"/>
            </a:lvl1pPr>
            <a:lvl2pPr marL="600075" indent="0">
              <a:buNone/>
              <a:defRPr sz="1835"/>
            </a:lvl2pPr>
            <a:lvl3pPr marL="1200150" indent="0">
              <a:buNone/>
              <a:defRPr sz="1575"/>
            </a:lvl3pPr>
            <a:lvl4pPr marL="1800225" indent="0">
              <a:buNone/>
              <a:defRPr sz="1310"/>
            </a:lvl4pPr>
            <a:lvl5pPr marL="2400300" indent="0">
              <a:buNone/>
              <a:defRPr sz="1310"/>
            </a:lvl5pPr>
            <a:lvl6pPr marL="2999740" indent="0">
              <a:buNone/>
              <a:defRPr sz="1310"/>
            </a:lvl6pPr>
            <a:lvl7pPr marL="3599815" indent="0">
              <a:buNone/>
              <a:defRPr sz="1310"/>
            </a:lvl7pPr>
            <a:lvl8pPr marL="4199890" indent="0">
              <a:buNone/>
              <a:defRPr sz="1310"/>
            </a:lvl8pPr>
            <a:lvl9pPr marL="4799965" indent="0">
              <a:buNone/>
              <a:defRPr sz="131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1585A-D2D2-447C-AA8E-662E455E0FA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68A0-B5D8-4B47-A5A8-C23BD22FA0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15860" y="600000"/>
            <a:ext cx="5224922" cy="2100000"/>
          </a:xfrm>
        </p:spPr>
        <p:txBody>
          <a:bodyPr anchor="b"/>
          <a:lstStyle>
            <a:lvl1pPr>
              <a:defRPr sz="4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887110" y="1295833"/>
            <a:ext cx="8201250" cy="6395833"/>
          </a:xfrm>
        </p:spPr>
        <p:txBody>
          <a:bodyPr/>
          <a:lstStyle>
            <a:lvl1pPr marL="0" indent="0">
              <a:buNone/>
              <a:defRPr sz="4200"/>
            </a:lvl1pPr>
            <a:lvl2pPr marL="600075" indent="0">
              <a:buNone/>
              <a:defRPr sz="3675"/>
            </a:lvl2pPr>
            <a:lvl3pPr marL="1200150" indent="0">
              <a:buNone/>
              <a:defRPr sz="3150"/>
            </a:lvl3pPr>
            <a:lvl4pPr marL="1800225" indent="0">
              <a:buNone/>
              <a:defRPr sz="2625"/>
            </a:lvl4pPr>
            <a:lvl5pPr marL="2400300" indent="0">
              <a:buNone/>
              <a:defRPr sz="2625"/>
            </a:lvl5pPr>
            <a:lvl6pPr marL="2999740" indent="0">
              <a:buNone/>
              <a:defRPr sz="2625"/>
            </a:lvl6pPr>
            <a:lvl7pPr marL="3599815" indent="0">
              <a:buNone/>
              <a:defRPr sz="2625"/>
            </a:lvl7pPr>
            <a:lvl8pPr marL="4199890" indent="0">
              <a:buNone/>
              <a:defRPr sz="2625"/>
            </a:lvl8pPr>
            <a:lvl9pPr marL="4799965" indent="0">
              <a:buNone/>
              <a:defRPr sz="262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15860" y="2700000"/>
            <a:ext cx="5224922" cy="5002084"/>
          </a:xfrm>
        </p:spPr>
        <p:txBody>
          <a:bodyPr/>
          <a:lstStyle>
            <a:lvl1pPr marL="0" indent="0">
              <a:buNone/>
              <a:defRPr sz="2100"/>
            </a:lvl1pPr>
            <a:lvl2pPr marL="600075" indent="0">
              <a:buNone/>
              <a:defRPr sz="1835"/>
            </a:lvl2pPr>
            <a:lvl3pPr marL="1200150" indent="0">
              <a:buNone/>
              <a:defRPr sz="1575"/>
            </a:lvl3pPr>
            <a:lvl4pPr marL="1800225" indent="0">
              <a:buNone/>
              <a:defRPr sz="1310"/>
            </a:lvl4pPr>
            <a:lvl5pPr marL="2400300" indent="0">
              <a:buNone/>
              <a:defRPr sz="1310"/>
            </a:lvl5pPr>
            <a:lvl6pPr marL="2999740" indent="0">
              <a:buNone/>
              <a:defRPr sz="1310"/>
            </a:lvl6pPr>
            <a:lvl7pPr marL="3599815" indent="0">
              <a:buNone/>
              <a:defRPr sz="1310"/>
            </a:lvl7pPr>
            <a:lvl8pPr marL="4199890" indent="0">
              <a:buNone/>
              <a:defRPr sz="1310"/>
            </a:lvl8pPr>
            <a:lvl9pPr marL="4799965" indent="0">
              <a:buNone/>
              <a:defRPr sz="131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1585A-D2D2-447C-AA8E-662E455E0FA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68A0-B5D8-4B47-A5A8-C23BD22FA0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file:///D:\qq&#25991;&#20214;\712321467\Image\C2C\Image2\%7b75232B38-A165-1FB7-499C-2E1C792CACB5%7d.png" TargetMode="External"/><Relationship Id="rId13" Type="http://schemas.openxmlformats.org/officeDocument/2006/relationships/image" Target="../media/image2.png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113750" y="479167"/>
            <a:ext cx="13972501" cy="1739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13750" y="2395833"/>
            <a:ext cx="13972501" cy="5710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113750" y="8341667"/>
            <a:ext cx="3645000" cy="4791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1585A-D2D2-447C-AA8E-662E455E0FA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66250" y="8341667"/>
            <a:ext cx="5467500" cy="4791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1441251" y="8341667"/>
            <a:ext cx="3645000" cy="4791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468A0-B5D8-4B47-A5A8-C23BD22FA04C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embed="rId13" r:link="rId14"/>
          <a:stretch>
            <a:fillRect/>
          </a:stretch>
        </p:blipFill>
        <p:spPr>
          <a:xfrm>
            <a:off x="1113750" y="479167"/>
            <a:ext cx="12656" cy="1250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xStyles>
    <p:titleStyle>
      <a:lvl1pPr algn="l" defTabSz="1200150" rtl="0" eaLnBrk="1" latinLnBrk="0" hangingPunct="1">
        <a:lnSpc>
          <a:spcPct val="90000"/>
        </a:lnSpc>
        <a:spcBef>
          <a:spcPct val="0"/>
        </a:spcBef>
        <a:buNone/>
        <a:defRPr sz="57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9720" indent="-299720" algn="l" defTabSz="1200150" rtl="0" eaLnBrk="1" latinLnBrk="0" hangingPunct="1">
        <a:lnSpc>
          <a:spcPct val="90000"/>
        </a:lnSpc>
        <a:spcBef>
          <a:spcPct val="263000"/>
        </a:spcBef>
        <a:buFont typeface="Arial" panose="020B0604020202020204" pitchFamily="34" charset="0"/>
        <a:buChar char="•"/>
        <a:defRPr sz="3675" kern="1200">
          <a:solidFill>
            <a:schemeClr val="tx1"/>
          </a:solidFill>
          <a:latin typeface="+mn-lt"/>
          <a:ea typeface="+mn-ea"/>
          <a:cs typeface="+mn-cs"/>
        </a:defRPr>
      </a:lvl1pPr>
      <a:lvl2pPr marL="899795" indent="-299720" algn="l" defTabSz="1200150" rtl="0" eaLnBrk="1" latinLnBrk="0" hangingPunct="1">
        <a:lnSpc>
          <a:spcPct val="90000"/>
        </a:lnSpc>
        <a:spcBef>
          <a:spcPct val="132000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2pPr>
      <a:lvl3pPr marL="1499870" indent="-299720" algn="l" defTabSz="1200150" rtl="0" eaLnBrk="1" latinLnBrk="0" hangingPunct="1">
        <a:lnSpc>
          <a:spcPct val="90000"/>
        </a:lnSpc>
        <a:spcBef>
          <a:spcPct val="132000"/>
        </a:spcBef>
        <a:buFont typeface="Arial" panose="020B0604020202020204" pitchFamily="34" charset="0"/>
        <a:buChar char="•"/>
        <a:defRPr sz="2625" kern="1200">
          <a:solidFill>
            <a:schemeClr val="tx1"/>
          </a:solidFill>
          <a:latin typeface="+mn-lt"/>
          <a:ea typeface="+mn-ea"/>
          <a:cs typeface="+mn-cs"/>
        </a:defRPr>
      </a:lvl3pPr>
      <a:lvl4pPr marL="2099945" indent="-299720" algn="l" defTabSz="1200150" rtl="0" eaLnBrk="1" latinLnBrk="0" hangingPunct="1">
        <a:lnSpc>
          <a:spcPct val="90000"/>
        </a:lnSpc>
        <a:spcBef>
          <a:spcPct val="132000"/>
        </a:spcBef>
        <a:buFont typeface="Arial" panose="020B0604020202020204" pitchFamily="34" charset="0"/>
        <a:buChar char="•"/>
        <a:defRPr sz="2360" kern="1200">
          <a:solidFill>
            <a:schemeClr val="tx1"/>
          </a:solidFill>
          <a:latin typeface="+mn-lt"/>
          <a:ea typeface="+mn-ea"/>
          <a:cs typeface="+mn-cs"/>
        </a:defRPr>
      </a:lvl4pPr>
      <a:lvl5pPr marL="2700020" indent="-299720" algn="l" defTabSz="1200150" rtl="0" eaLnBrk="1" latinLnBrk="0" hangingPunct="1">
        <a:lnSpc>
          <a:spcPct val="90000"/>
        </a:lnSpc>
        <a:spcBef>
          <a:spcPct val="132000"/>
        </a:spcBef>
        <a:buFont typeface="Arial" panose="020B0604020202020204" pitchFamily="34" charset="0"/>
        <a:buChar char="•"/>
        <a:defRPr sz="2360" kern="1200">
          <a:solidFill>
            <a:schemeClr val="tx1"/>
          </a:solidFill>
          <a:latin typeface="+mn-lt"/>
          <a:ea typeface="+mn-ea"/>
          <a:cs typeface="+mn-cs"/>
        </a:defRPr>
      </a:lvl5pPr>
      <a:lvl6pPr marL="3300095" indent="-299720" algn="l" defTabSz="1200150" rtl="0" eaLnBrk="1" latinLnBrk="0" hangingPunct="1">
        <a:lnSpc>
          <a:spcPct val="90000"/>
        </a:lnSpc>
        <a:spcBef>
          <a:spcPct val="132000"/>
        </a:spcBef>
        <a:buFont typeface="Arial" panose="020B0604020202020204" pitchFamily="34" charset="0"/>
        <a:buChar char="•"/>
        <a:defRPr sz="2360" kern="1200">
          <a:solidFill>
            <a:schemeClr val="tx1"/>
          </a:solidFill>
          <a:latin typeface="+mn-lt"/>
          <a:ea typeface="+mn-ea"/>
          <a:cs typeface="+mn-cs"/>
        </a:defRPr>
      </a:lvl6pPr>
      <a:lvl7pPr marL="3900170" indent="-299720" algn="l" defTabSz="1200150" rtl="0" eaLnBrk="1" latinLnBrk="0" hangingPunct="1">
        <a:lnSpc>
          <a:spcPct val="90000"/>
        </a:lnSpc>
        <a:spcBef>
          <a:spcPct val="132000"/>
        </a:spcBef>
        <a:buFont typeface="Arial" panose="020B0604020202020204" pitchFamily="34" charset="0"/>
        <a:buChar char="•"/>
        <a:defRPr sz="2360" kern="1200">
          <a:solidFill>
            <a:schemeClr val="tx1"/>
          </a:solidFill>
          <a:latin typeface="+mn-lt"/>
          <a:ea typeface="+mn-ea"/>
          <a:cs typeface="+mn-cs"/>
        </a:defRPr>
      </a:lvl7pPr>
      <a:lvl8pPr marL="4500245" indent="-299720" algn="l" defTabSz="1200150" rtl="0" eaLnBrk="1" latinLnBrk="0" hangingPunct="1">
        <a:lnSpc>
          <a:spcPct val="90000"/>
        </a:lnSpc>
        <a:spcBef>
          <a:spcPct val="132000"/>
        </a:spcBef>
        <a:buFont typeface="Arial" panose="020B0604020202020204" pitchFamily="34" charset="0"/>
        <a:buChar char="•"/>
        <a:defRPr sz="2360" kern="1200">
          <a:solidFill>
            <a:schemeClr val="tx1"/>
          </a:solidFill>
          <a:latin typeface="+mn-lt"/>
          <a:ea typeface="+mn-ea"/>
          <a:cs typeface="+mn-cs"/>
        </a:defRPr>
      </a:lvl8pPr>
      <a:lvl9pPr marL="5099685" indent="-299720" algn="l" defTabSz="1200150" rtl="0" eaLnBrk="1" latinLnBrk="0" hangingPunct="1">
        <a:lnSpc>
          <a:spcPct val="90000"/>
        </a:lnSpc>
        <a:spcBef>
          <a:spcPct val="132000"/>
        </a:spcBef>
        <a:buFont typeface="Arial" panose="020B0604020202020204" pitchFamily="34" charset="0"/>
        <a:buChar char="•"/>
        <a:defRPr sz="23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00150" rtl="0" eaLnBrk="1" latinLnBrk="0" hangingPunct="1">
        <a:defRPr sz="2360" kern="1200">
          <a:solidFill>
            <a:schemeClr val="tx1"/>
          </a:solidFill>
          <a:latin typeface="+mn-lt"/>
          <a:ea typeface="+mn-ea"/>
          <a:cs typeface="+mn-cs"/>
        </a:defRPr>
      </a:lvl1pPr>
      <a:lvl2pPr marL="600075" algn="l" defTabSz="1200150" rtl="0" eaLnBrk="1" latinLnBrk="0" hangingPunct="1">
        <a:defRPr sz="236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algn="l" defTabSz="1200150" rtl="0" eaLnBrk="1" latinLnBrk="0" hangingPunct="1">
        <a:defRPr sz="236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algn="l" defTabSz="1200150" rtl="0" eaLnBrk="1" latinLnBrk="0" hangingPunct="1">
        <a:defRPr sz="2360" kern="1200">
          <a:solidFill>
            <a:schemeClr val="tx1"/>
          </a:solidFill>
          <a:latin typeface="+mn-lt"/>
          <a:ea typeface="+mn-ea"/>
          <a:cs typeface="+mn-cs"/>
        </a:defRPr>
      </a:lvl4pPr>
      <a:lvl5pPr marL="2400300" algn="l" defTabSz="1200150" rtl="0" eaLnBrk="1" latinLnBrk="0" hangingPunct="1">
        <a:defRPr sz="2360" kern="1200">
          <a:solidFill>
            <a:schemeClr val="tx1"/>
          </a:solidFill>
          <a:latin typeface="+mn-lt"/>
          <a:ea typeface="+mn-ea"/>
          <a:cs typeface="+mn-cs"/>
        </a:defRPr>
      </a:lvl5pPr>
      <a:lvl6pPr marL="2999740" algn="l" defTabSz="1200150" rtl="0" eaLnBrk="1" latinLnBrk="0" hangingPunct="1">
        <a:defRPr sz="2360" kern="1200">
          <a:solidFill>
            <a:schemeClr val="tx1"/>
          </a:solidFill>
          <a:latin typeface="+mn-lt"/>
          <a:ea typeface="+mn-ea"/>
          <a:cs typeface="+mn-cs"/>
        </a:defRPr>
      </a:lvl6pPr>
      <a:lvl7pPr marL="3599815" algn="l" defTabSz="1200150" rtl="0" eaLnBrk="1" latinLnBrk="0" hangingPunct="1">
        <a:defRPr sz="2360" kern="1200">
          <a:solidFill>
            <a:schemeClr val="tx1"/>
          </a:solidFill>
          <a:latin typeface="+mn-lt"/>
          <a:ea typeface="+mn-ea"/>
          <a:cs typeface="+mn-cs"/>
        </a:defRPr>
      </a:lvl7pPr>
      <a:lvl8pPr marL="4199890" algn="l" defTabSz="1200150" rtl="0" eaLnBrk="1" latinLnBrk="0" hangingPunct="1">
        <a:defRPr sz="2360" kern="1200">
          <a:solidFill>
            <a:schemeClr val="tx1"/>
          </a:solidFill>
          <a:latin typeface="+mn-lt"/>
          <a:ea typeface="+mn-ea"/>
          <a:cs typeface="+mn-cs"/>
        </a:defRPr>
      </a:lvl8pPr>
      <a:lvl9pPr marL="4799965" algn="l" defTabSz="1200150" rtl="0" eaLnBrk="1" latinLnBrk="0" hangingPunct="1">
        <a:defRPr sz="23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GIF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image" Target="../media/image3.GIF"/><Relationship Id="rId1" Type="http://schemas.openxmlformats.org/officeDocument/2006/relationships/tags" Target="../tags/tag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GIF"/><Relationship Id="rId1" Type="http://schemas.openxmlformats.org/officeDocument/2006/relationships/tags" Target="../tags/tag21.xml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image" Target="../media/image3.GIF"/><Relationship Id="rId1" Type="http://schemas.openxmlformats.org/officeDocument/2006/relationships/tags" Target="../tags/tag2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GIF"/><Relationship Id="rId1" Type="http://schemas.openxmlformats.org/officeDocument/2006/relationships/tags" Target="../tags/tag2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GIF"/><Relationship Id="rId1" Type="http://schemas.openxmlformats.org/officeDocument/2006/relationships/tags" Target="../tags/tag2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GIF"/><Relationship Id="rId1" Type="http://schemas.openxmlformats.org/officeDocument/2006/relationships/tags" Target="../tags/tag2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GIF"/><Relationship Id="rId1" Type="http://schemas.openxmlformats.org/officeDocument/2006/relationships/tags" Target="../tags/tag2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GIF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GIF"/><Relationship Id="rId1" Type="http://schemas.openxmlformats.org/officeDocument/2006/relationships/tags" Target="../tags/tag2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GIF"/><Relationship Id="rId1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6.xml"/><Relationship Id="rId4" Type="http://schemas.openxmlformats.org/officeDocument/2006/relationships/tags" Target="../tags/tag5.xml"/><Relationship Id="rId3" Type="http://schemas.openxmlformats.org/officeDocument/2006/relationships/tags" Target="../tags/tag4.xml"/><Relationship Id="rId2" Type="http://schemas.openxmlformats.org/officeDocument/2006/relationships/image" Target="../media/image3.GIF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GIF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11.xml"/><Relationship Id="rId4" Type="http://schemas.openxmlformats.org/officeDocument/2006/relationships/tags" Target="../tags/tag10.xml"/><Relationship Id="rId3" Type="http://schemas.openxmlformats.org/officeDocument/2006/relationships/tags" Target="../tags/tag9.xml"/><Relationship Id="rId2" Type="http://schemas.openxmlformats.org/officeDocument/2006/relationships/image" Target="../media/image3.GIF"/><Relationship Id="rId1" Type="http://schemas.openxmlformats.org/officeDocument/2006/relationships/tags" Target="../tags/tag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GIF"/><Relationship Id="rId1" Type="http://schemas.openxmlformats.org/officeDocument/2006/relationships/tags" Target="../tags/tag12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4.xml"/><Relationship Id="rId2" Type="http://schemas.openxmlformats.org/officeDocument/2006/relationships/image" Target="../media/image3.GIF"/><Relationship Id="rId1" Type="http://schemas.openxmlformats.org/officeDocument/2006/relationships/tags" Target="../tags/tag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GIF"/><Relationship Id="rId1" Type="http://schemas.openxmlformats.org/officeDocument/2006/relationships/tags" Target="../tags/tag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4040" y="-833"/>
            <a:ext cx="16035961" cy="80109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75869" y="1189402"/>
            <a:ext cx="12475000" cy="3310833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zh-CN" altLang="en-US" sz="11500" smtClean="0">
                <a:ln>
                  <a:solidFill>
                    <a:srgbClr val="00B050"/>
                  </a:solidFill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FillTx/>
                <a:latin typeface="华文行楷" panose="02010800040101010101" pitchFamily="2" charset="-122"/>
                <a:ea typeface="华文行楷" panose="02010800040101010101" pitchFamily="2" charset="-122"/>
              </a:rPr>
              <a:t>赏意趣华章之美</a:t>
            </a:r>
            <a:br>
              <a:rPr lang="zh-CN" altLang="en-US" sz="11500" smtClean="0">
                <a:ln>
                  <a:solidFill>
                    <a:srgbClr val="00B050"/>
                  </a:solidFill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FillTx/>
                <a:latin typeface="华文行楷" panose="02010800040101010101" pitchFamily="2" charset="-122"/>
                <a:ea typeface="华文行楷" panose="02010800040101010101" pitchFamily="2" charset="-122"/>
              </a:rPr>
            </a:br>
            <a:r>
              <a:rPr lang="zh-CN" altLang="en-US" sz="11500" smtClean="0">
                <a:ln>
                  <a:solidFill>
                    <a:srgbClr val="00B050"/>
                  </a:solidFill>
                </a:ln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uFillTx/>
                <a:latin typeface="华文行楷" panose="02010800040101010101" pitchFamily="2" charset="-122"/>
                <a:ea typeface="华文行楷" panose="02010800040101010101" pitchFamily="2" charset="-122"/>
              </a:rPr>
              <a:t>品事理结合之趣</a:t>
            </a:r>
            <a:endParaRPr lang="zh-CN" altLang="en-US" sz="11500" smtClean="0">
              <a:ln>
                <a:solidFill>
                  <a:srgbClr val="00B050"/>
                </a:solidFill>
              </a:ln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uFillTx/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364230" y="5299075"/>
            <a:ext cx="11734800" cy="819150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4725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——《</a:t>
            </a:r>
            <a:r>
              <a:rPr lang="zh-CN" altLang="en-US" sz="4725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种树郭橐驼传</a:t>
            </a:r>
            <a:r>
              <a:rPr lang="en-US" altLang="zh-CN" sz="4725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》</a:t>
            </a:r>
            <a:r>
              <a:rPr lang="zh-CN" altLang="en-US" sz="4725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与</a:t>
            </a:r>
            <a:r>
              <a:rPr lang="en-US" altLang="zh-CN" sz="4725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《</a:t>
            </a:r>
            <a:r>
              <a:rPr lang="zh-CN" altLang="en-US" sz="4725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石钟山记</a:t>
            </a:r>
            <a:r>
              <a:rPr lang="en-US" altLang="zh-CN" sz="4725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》</a:t>
            </a:r>
            <a:r>
              <a:rPr lang="zh-CN" altLang="en-US" sz="4725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联读</a:t>
            </a:r>
            <a:endParaRPr lang="zh-CN" altLang="en-US" sz="4725" smtClean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4040" y="-833"/>
            <a:ext cx="16035961" cy="80109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文本框 3"/>
          <p:cNvSpPr txBox="1"/>
          <p:nvPr/>
        </p:nvSpPr>
        <p:spPr>
          <a:xfrm>
            <a:off x="1266190" y="269240"/>
            <a:ext cx="5108575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5400" b="1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《</a:t>
            </a:r>
            <a:r>
              <a:rPr lang="zh-CN" altLang="en-US" sz="5400" b="1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种树郭橐驼传</a:t>
            </a:r>
            <a:r>
              <a:rPr lang="en-US" altLang="zh-CN" sz="5400" b="1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》</a:t>
            </a:r>
            <a:r>
              <a:rPr lang="zh-CN" altLang="en-US" sz="4400" b="1" smtClean="0">
                <a:solidFill>
                  <a:schemeClr val="tx1"/>
                </a:solidFill>
                <a:sym typeface="+mn-ea"/>
              </a:rPr>
              <a:t>   </a:t>
            </a:r>
            <a:endParaRPr lang="zh-CN" altLang="en-US" sz="4400" b="1" smtClean="0">
              <a:solidFill>
                <a:schemeClr val="tx1"/>
              </a:solidFill>
              <a:sym typeface="+mn-ea"/>
            </a:endParaRPr>
          </a:p>
        </p:txBody>
      </p:sp>
      <p:sp>
        <p:nvSpPr>
          <p:cNvPr id="100" name="文本框 99"/>
          <p:cNvSpPr txBox="1"/>
          <p:nvPr>
            <p:custDataLst>
              <p:tags r:id="rId3"/>
            </p:custDataLst>
          </p:nvPr>
        </p:nvSpPr>
        <p:spPr>
          <a:xfrm>
            <a:off x="382270" y="1414145"/>
            <a:ext cx="1808480" cy="767715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p>
            <a:pPr indent="0"/>
            <a:r>
              <a:rPr lang="zh-CN" sz="5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对比</a:t>
            </a:r>
            <a:endParaRPr lang="zh-CN" altLang="en-US" sz="5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4"/>
            </p:custDataLst>
          </p:nvPr>
        </p:nvSpPr>
        <p:spPr>
          <a:xfrm>
            <a:off x="64135" y="7033260"/>
            <a:ext cx="1888490" cy="922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5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类比</a:t>
            </a:r>
            <a:endParaRPr lang="zh-CN" altLang="en-US" sz="4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140585" y="7033260"/>
            <a:ext cx="13277850" cy="829945"/>
          </a:xfrm>
          <a:prstGeom prst="rect">
            <a:avLst/>
          </a:prstGeom>
          <a:ln w="60325"/>
        </p:spPr>
        <p:style>
          <a:lnRef idx="2">
            <a:schemeClr val="accent2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wrap="square">
            <a:spAutoFit/>
          </a:bodyPr>
          <a:p>
            <a:pPr indent="0"/>
            <a:r>
              <a:rPr lang="zh-CN" sz="4800" b="1">
                <a:latin typeface="微软雅黑" panose="020B0503020204020204" charset="-122"/>
                <a:ea typeface="微软雅黑" panose="020B0503020204020204" charset="-122"/>
              </a:rPr>
              <a:t>通过种树的错误做法与治民的错误做法进行类比。</a:t>
            </a:r>
            <a:endParaRPr lang="zh-CN" altLang="en-US" sz="48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5"/>
            </p:custDataLst>
          </p:nvPr>
        </p:nvSpPr>
        <p:spPr>
          <a:xfrm>
            <a:off x="2315210" y="1622425"/>
            <a:ext cx="8941435" cy="768350"/>
          </a:xfrm>
          <a:prstGeom prst="rect">
            <a:avLst/>
          </a:prstGeom>
          <a:ln w="66675"/>
        </p:spPr>
        <p:style>
          <a:lnRef idx="3">
            <a:schemeClr val="accent2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wrap="square">
            <a:spAutoFit/>
          </a:bodyPr>
          <a:p>
            <a:pPr indent="0"/>
            <a:r>
              <a:rPr lang="zh-CN" sz="4400" b="1">
                <a:latin typeface="微软雅黑" panose="020B0503020204020204" charset="-122"/>
                <a:ea typeface="微软雅黑" panose="020B0503020204020204" charset="-122"/>
              </a:rPr>
              <a:t>郭橐驼与他植者的对比。</a:t>
            </a:r>
            <a:endParaRPr lang="zh-CN" sz="4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2315210" y="2707640"/>
            <a:ext cx="8941435" cy="768350"/>
          </a:xfrm>
          <a:prstGeom prst="rect">
            <a:avLst/>
          </a:prstGeom>
          <a:ln w="66675"/>
        </p:spPr>
        <p:style>
          <a:lnRef idx="3">
            <a:schemeClr val="accent2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wrap="square">
            <a:spAutoFit/>
          </a:bodyPr>
          <a:p>
            <a:pPr indent="0"/>
            <a:r>
              <a:rPr lang="zh-CN" sz="4400" b="1">
                <a:latin typeface="微软雅黑" panose="020B0503020204020204" charset="-122"/>
                <a:ea typeface="微软雅黑" panose="020B0503020204020204" charset="-122"/>
              </a:rPr>
              <a:t>两种种树方法的对比。</a:t>
            </a:r>
            <a:endParaRPr lang="zh-CN" sz="4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315210" y="3670935"/>
            <a:ext cx="13902690" cy="768350"/>
          </a:xfrm>
          <a:prstGeom prst="rect">
            <a:avLst/>
          </a:prstGeom>
          <a:ln w="66675"/>
        </p:spPr>
        <p:style>
          <a:lnRef idx="3">
            <a:schemeClr val="accent2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wrap="square">
            <a:spAutoFit/>
          </a:bodyPr>
          <a:p>
            <a:pPr indent="0"/>
            <a:r>
              <a:rPr lang="zh-CN" sz="4400" b="1">
                <a:latin typeface="微软雅黑" panose="020B0503020204020204" charset="-122"/>
                <a:ea typeface="微软雅黑" panose="020B0503020204020204" charset="-122"/>
              </a:rPr>
              <a:t>郭橐驼对自己种树方法的归纳和对</a:t>
            </a:r>
            <a:r>
              <a:rPr lang="zh-CN" sz="44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他植者的批评的对比</a:t>
            </a:r>
            <a:r>
              <a:rPr lang="zh-CN" sz="4400" b="1"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sz="44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315210" y="4870450"/>
            <a:ext cx="13440410" cy="1445260"/>
          </a:xfrm>
          <a:prstGeom prst="rect">
            <a:avLst/>
          </a:prstGeom>
          <a:ln w="66675"/>
        </p:spPr>
        <p:style>
          <a:lnRef idx="3">
            <a:schemeClr val="accent2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wrap="square">
            <a:spAutoFit/>
          </a:bodyPr>
          <a:p>
            <a:pPr indent="0"/>
            <a:r>
              <a:rPr lang="zh-CN" sz="4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通过问着之口所表现的</a:t>
            </a:r>
            <a:r>
              <a:rPr lang="en-US" altLang="zh-CN" sz="4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en-US" sz="4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爱民</a:t>
            </a:r>
            <a:r>
              <a:rPr lang="en-US" altLang="zh-CN" sz="4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r>
              <a:rPr lang="zh-CN" altLang="en-US" sz="4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于</a:t>
            </a:r>
            <a:r>
              <a:rPr lang="en-US" altLang="zh-CN" sz="4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en-US" sz="4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扰民</a:t>
            </a:r>
            <a:r>
              <a:rPr lang="en-US" altLang="zh-CN" sz="4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r>
              <a:rPr lang="zh-CN" altLang="en-US" sz="4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的差别的</a:t>
            </a:r>
            <a:r>
              <a:rPr lang="zh-CN" sz="4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对比。</a:t>
            </a:r>
            <a:endParaRPr lang="zh-CN" sz="4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00" grpId="0"/>
      <p:bldP spid="100" grpId="1"/>
      <p:bldP spid="3" grpId="0" animBg="1"/>
      <p:bldP spid="3" grpId="1" animBg="1"/>
      <p:bldP spid="6" grpId="0" bldLvl="0" animBg="1"/>
      <p:bldP spid="6" grpId="1" animBg="1"/>
      <p:bldP spid="10" grpId="0" animBg="1"/>
      <p:bldP spid="10" grpId="1" animBg="1"/>
      <p:bldP spid="11" grpId="0" bldLvl="0" animBg="1"/>
      <p:bldP spid="11" grpId="1" animBg="1"/>
      <p:bldP spid="9" grpId="0"/>
      <p:bldP spid="9" grpId="1"/>
      <p:bldP spid="2" grpId="0" animBg="1"/>
      <p:bldP spid="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03655" y="1341120"/>
            <a:ext cx="14041755" cy="1550035"/>
          </a:xfrm>
        </p:spPr>
        <p:txBody>
          <a:bodyPr>
            <a:normAutofit/>
          </a:bodyPr>
          <a:p>
            <a:r>
              <a:rPr lang="zh-CN" altLang="en-US" sz="4800" b="1">
                <a:solidFill>
                  <a:schemeClr val="tx1"/>
                </a:solidFill>
                <a:uFillTx/>
                <a:ea typeface="微软雅黑" panose="020B0503020204020204" charset="-122"/>
              </a:rPr>
              <a:t>柳宗元在做地方官时，也践行着本人提倡的</a:t>
            </a:r>
            <a:r>
              <a:rPr lang="en-US" altLang="zh-CN" sz="4800" b="1">
                <a:solidFill>
                  <a:schemeClr val="tx1"/>
                </a:solidFill>
                <a:uFillTx/>
                <a:ea typeface="微软雅黑" panose="020B0503020204020204" charset="-122"/>
              </a:rPr>
              <a:t>“</a:t>
            </a:r>
            <a:r>
              <a:rPr lang="zh-CN" altLang="en-US" sz="4800" b="1">
                <a:solidFill>
                  <a:schemeClr val="tx1"/>
                </a:solidFill>
                <a:uFillTx/>
                <a:ea typeface="微软雅黑" panose="020B0503020204020204" charset="-122"/>
              </a:rPr>
              <a:t>爱民</a:t>
            </a:r>
            <a:r>
              <a:rPr lang="en-US" altLang="zh-CN" sz="4800" b="1">
                <a:solidFill>
                  <a:schemeClr val="tx1"/>
                </a:solidFill>
                <a:uFillTx/>
                <a:ea typeface="微软雅黑" panose="020B0503020204020204" charset="-122"/>
              </a:rPr>
              <a:t>”</a:t>
            </a:r>
            <a:endParaRPr lang="en-US" altLang="zh-CN" sz="4800" b="1">
              <a:solidFill>
                <a:schemeClr val="tx1"/>
              </a:solidFill>
              <a:uFillTx/>
              <a:ea typeface="微软雅黑" panose="020B050302020402020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17650" y="3550920"/>
            <a:ext cx="13163550" cy="4486910"/>
          </a:xfrm>
        </p:spPr>
        <p:txBody>
          <a:bodyPr/>
          <a:p>
            <a:pPr marL="0" indent="0">
              <a:buNone/>
            </a:pPr>
            <a:r>
              <a:rPr lang="en-US" altLang="zh-CN"/>
              <a:t>      </a:t>
            </a:r>
            <a:r>
              <a:rPr lang="zh-CN" altLang="en-US" sz="4400" b="1">
                <a:ea typeface="微软雅黑" panose="020B0503020204020204" charset="-122"/>
              </a:rPr>
              <a:t>值得注意的是,本文在讲郭橐驼种树心得的时候,提到“顺木之天,以致其性""勿动勿虑,去不复顾",而其他种树者关心得太多,什么都放不下,结果适得其反	这一观点看似与老庄学派的</a:t>
            </a:r>
            <a:r>
              <a:rPr lang="en-US" altLang="zh-CN" sz="4400" b="1">
                <a:ea typeface="微软雅黑" panose="020B0503020204020204" charset="-122"/>
              </a:rPr>
              <a:t>“</a:t>
            </a:r>
            <a:r>
              <a:rPr lang="zh-CN" altLang="en-US" sz="4400" b="1">
                <a:ea typeface="微软雅黑" panose="020B0503020204020204" charset="-122"/>
              </a:rPr>
              <a:t>道法自然</a:t>
            </a:r>
            <a:r>
              <a:rPr lang="en-US" altLang="zh-CN" sz="4400" b="1">
                <a:ea typeface="微软雅黑" panose="020B0503020204020204" charset="-122"/>
              </a:rPr>
              <a:t>”</a:t>
            </a:r>
            <a:r>
              <a:rPr lang="zh-CN" altLang="en-US" sz="4400" b="1">
                <a:ea typeface="微软雅黑" panose="020B0503020204020204" charset="-122"/>
              </a:rPr>
              <a:t>一脉相承,但柳宗元并不是主张"无为",本文其实体现的是柳宗元在中唐儒道合流背景之下的</a:t>
            </a:r>
            <a:r>
              <a:rPr lang="zh-CN" altLang="en-US" sz="4400" b="1">
                <a:solidFill>
                  <a:srgbClr val="C00000"/>
                </a:solidFill>
                <a:ea typeface="微软雅黑" panose="020B0503020204020204" charset="-122"/>
              </a:rPr>
              <a:t>儒家积极的济世思想</a:t>
            </a:r>
            <a:endParaRPr lang="zh-CN" altLang="en-US" sz="4400" b="1">
              <a:solidFill>
                <a:srgbClr val="C00000"/>
              </a:solidFill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4135" y="73660"/>
            <a:ext cx="15845790" cy="62242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135" y="1025525"/>
            <a:ext cx="15845790" cy="4315460"/>
          </a:xfrm>
        </p:spPr>
        <p:txBody>
          <a:bodyPr>
            <a:normAutofit fontScale="90000"/>
          </a:bodyPr>
          <a:lstStyle/>
          <a:p>
            <a:pPr marL="0" indent="0" fontAlgn="auto">
              <a:lnSpc>
                <a:spcPts val="6440"/>
              </a:lnSpc>
              <a:spcBef>
                <a:spcPts val="200"/>
              </a:spcBef>
              <a:buNone/>
            </a:pPr>
            <a:r>
              <a:rPr lang="zh-CN" altLang="en-US" sz="4200" smtClean="0"/>
              <a:t>   </a:t>
            </a:r>
            <a:r>
              <a:rPr lang="en-US" altLang="zh-CN" sz="4200" smtClean="0"/>
              <a:t>    </a:t>
            </a:r>
            <a:r>
              <a:rPr lang="en-US" altLang="zh-CN" sz="489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4890" b="1" smtClean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4890" b="1" smtClean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文章一开头就提出了问题，并从逻辑上对前人的两种做法</a:t>
            </a:r>
            <a:r>
              <a:rPr lang="zh-CN" altLang="en-US" sz="4890" b="1" smtClean="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提出质疑</a:t>
            </a:r>
            <a:r>
              <a:rPr lang="zh-CN" altLang="en-US" sz="4890" b="1" smtClean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lang="zh-CN" altLang="en-US" sz="4890" b="1" smtClean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做了初步的</a:t>
            </a:r>
            <a:r>
              <a:rPr lang="zh-CN" altLang="en-US" sz="4890" b="1" smtClean="0">
                <a:solidFill>
                  <a:srgbClr val="C0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反驳</a:t>
            </a:r>
            <a:r>
              <a:rPr lang="zh-CN" altLang="en-US" sz="4890" b="1" smtClean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；接着用</a:t>
            </a:r>
            <a:r>
              <a:rPr lang="zh-CN" altLang="en-US" sz="4890" b="1" smtClean="0">
                <a:solidFill>
                  <a:srgbClr val="C0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亲访</a:t>
            </a:r>
            <a:r>
              <a:rPr lang="zh-CN" altLang="en-US" sz="4890" b="1" smtClean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石钟山耳闻目见的事实，</a:t>
            </a:r>
            <a:r>
              <a:rPr lang="zh-CN" altLang="en-US" sz="4890" b="1" smtClean="0">
                <a:solidFill>
                  <a:srgbClr val="C0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证实</a:t>
            </a:r>
            <a:r>
              <a:rPr lang="zh-CN" altLang="en-US" sz="4890" b="1" smtClean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并补充了郦说，</a:t>
            </a:r>
            <a:r>
              <a:rPr lang="zh-CN" altLang="en-US" sz="4890" b="1" smtClean="0">
                <a:solidFill>
                  <a:srgbClr val="C0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推翻</a:t>
            </a:r>
            <a:r>
              <a:rPr lang="zh-CN" altLang="en-US" sz="4890" b="1" smtClean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了李说，使叙述、描写为证明和反驳前人观点服务；最后，在此基础上，</a:t>
            </a:r>
            <a:r>
              <a:rPr lang="zh-CN" altLang="en-US" sz="4890" b="1" smtClean="0">
                <a:solidFill>
                  <a:srgbClr val="C0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提出</a:t>
            </a:r>
            <a:r>
              <a:rPr lang="zh-CN" altLang="en-US" sz="4890" b="1" smtClean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了要重视</a:t>
            </a:r>
            <a:r>
              <a:rPr lang="zh-CN" altLang="en-US" sz="4890" b="1" smtClean="0">
                <a:solidFill>
                  <a:srgbClr val="C0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“耳闻目见</a:t>
            </a:r>
            <a:r>
              <a:rPr lang="zh-CN" altLang="en-US" sz="4890" b="1">
                <a:solidFill>
                  <a:srgbClr val="C0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r>
              <a:rPr lang="zh-CN" altLang="en-US" sz="4890" b="1" smtClean="0">
                <a:solidFill>
                  <a:srgbClr val="C0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而不可</a:t>
            </a:r>
            <a:r>
              <a:rPr lang="zh-CN" altLang="en-US" sz="4890" b="1">
                <a:solidFill>
                  <a:srgbClr val="C0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</a:t>
            </a:r>
            <a:r>
              <a:rPr lang="zh-CN" altLang="en-US" sz="4890" b="1" smtClean="0">
                <a:solidFill>
                  <a:srgbClr val="C0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臆断其有无</a:t>
            </a:r>
            <a:r>
              <a:rPr lang="zh-CN" altLang="en-US" sz="489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r>
              <a:rPr lang="zh-CN" altLang="en-US" sz="4890" b="1" smtClean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这一中心论点。</a:t>
            </a:r>
            <a:endParaRPr lang="zh-CN" altLang="en-US" sz="4890" b="1" smtClean="0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786130" y="103505"/>
            <a:ext cx="4408170" cy="922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5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《石钟山记》</a:t>
            </a:r>
            <a:endParaRPr lang="zh-CN" altLang="en-US" sz="54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026535" y="5608955"/>
            <a:ext cx="1866265" cy="1007745"/>
          </a:xfrm>
          <a:prstGeom prst="rect">
            <a:avLst/>
          </a:prstGeom>
          <a:solidFill>
            <a:schemeClr val="bg1"/>
          </a:solidFill>
        </p:spPr>
        <p:style>
          <a:lnRef idx="0">
            <a:srgbClr val="FFFFFF"/>
          </a:lnRef>
          <a:fillRef idx="2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>
            <a:noAutofit/>
          </a:bodyPr>
          <a:p>
            <a:pPr indent="0"/>
            <a:r>
              <a:rPr lang="zh-CN" sz="60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驳论：</a:t>
            </a:r>
            <a:endParaRPr lang="zh-CN" altLang="en-US" sz="60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708275" y="6750050"/>
            <a:ext cx="1111758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/>
            <a:r>
              <a:rPr lang="zh-CN" sz="4800" b="1">
                <a:latin typeface="微软雅黑" panose="020B0503020204020204" charset="-122"/>
                <a:ea typeface="微软雅黑" panose="020B0503020204020204" charset="-122"/>
                <a:sym typeface="+mn-ea"/>
              </a:rPr>
              <a:t>通过揭露和驳斥错误的</a:t>
            </a:r>
            <a:r>
              <a:rPr lang="zh-CN" sz="4800" b="1">
                <a:ea typeface="微软雅黑" panose="020B0503020204020204" charset="-122"/>
                <a:sym typeface="+mn-ea"/>
              </a:rPr>
              <a:t>、反动的论点来确立自己的论点。</a:t>
            </a:r>
            <a:endParaRPr lang="zh-CN" altLang="en-US" sz="4800" b="1"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  <p:bldP spid="3" grpId="0" build="p"/>
      <p:bldP spid="3" grpId="1" build="p"/>
      <p:bldP spid="2" grpId="0" animBg="1"/>
      <p:bldP spid="2" grpId="1" animBg="1"/>
      <p:bldP spid="4" grpId="0"/>
      <p:bldP spid="4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4040" y="-833"/>
            <a:ext cx="16035961" cy="80109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文本框 9"/>
          <p:cNvSpPr txBox="1"/>
          <p:nvPr>
            <p:custDataLst>
              <p:tags r:id="rId3"/>
            </p:custDataLst>
          </p:nvPr>
        </p:nvSpPr>
        <p:spPr>
          <a:xfrm>
            <a:off x="557869" y="2266667"/>
            <a:ext cx="545465" cy="2184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endParaRPr lang="zh-CN" altLang="en-US" sz="2360"/>
          </a:p>
        </p:txBody>
      </p:sp>
      <p:sp>
        <p:nvSpPr>
          <p:cNvPr id="3" name="文本框 2"/>
          <p:cNvSpPr txBox="1"/>
          <p:nvPr>
            <p:custDataLst>
              <p:tags r:id="rId4"/>
            </p:custDataLst>
          </p:nvPr>
        </p:nvSpPr>
        <p:spPr>
          <a:xfrm>
            <a:off x="1761490" y="1599565"/>
            <a:ext cx="12143740" cy="1760855"/>
          </a:xfrm>
          <a:prstGeom prst="rect">
            <a:avLst/>
          </a:prstGeom>
          <a:noFill/>
        </p:spPr>
        <p:txBody>
          <a:bodyPr wrap="none" rtlCol="0">
            <a:noAutofit/>
          </a:bodyPr>
          <a:p>
            <a:pPr algn="l"/>
            <a:r>
              <a:rPr lang="zh-CN" altLang="en-US" sz="66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任务三</a:t>
            </a:r>
            <a:r>
              <a:rPr lang="en-US" altLang="zh-CN" sz="6600" b="1" ker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 </a:t>
            </a:r>
            <a:r>
              <a:rPr lang="zh-CN" sz="6600" b="1" kern="0">
                <a:solidFill>
                  <a:srgbClr val="00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探究主旨，体会特色</a:t>
            </a:r>
            <a:endParaRPr lang="zh-CN" altLang="en-US" sz="6600" b="1" kern="0" smtClean="0">
              <a:solidFill>
                <a:srgbClr val="000000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58165" y="5265420"/>
            <a:ext cx="14617700" cy="132207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altLang="zh-CN" sz="4000" b="1">
                <a:ea typeface="宋体" panose="02010600030101010101" pitchFamily="2" charset="-122"/>
              </a:rPr>
              <a:t>         </a:t>
            </a:r>
            <a:r>
              <a:rPr lang="zh-CN" sz="4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两篇文章都用了卒章显志的写法，事理结合、颇有韵味，全文的结构都是为“显志”服务的，结合课文，探讨下面的问题：</a:t>
            </a:r>
            <a:endParaRPr lang="zh-CN" altLang="en-US" sz="4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 animBg="1"/>
      <p:bldP spid="4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4040" y="-833"/>
            <a:ext cx="16035961" cy="80109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800" y="393700"/>
            <a:ext cx="2569845" cy="1409065"/>
          </a:xfrm>
        </p:spPr>
        <p:txBody>
          <a:bodyPr>
            <a:normAutofit/>
          </a:bodyPr>
          <a:lstStyle/>
          <a:p>
            <a:pPr algn="ctr"/>
            <a:r>
              <a:rPr lang="zh-CN" altLang="en-US" sz="53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活动</a:t>
            </a:r>
            <a:r>
              <a:rPr lang="en-US" altLang="zh-CN" sz="53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 </a:t>
            </a:r>
            <a:r>
              <a:rPr lang="en-US" altLang="zh-CN" sz="5300" b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  </a:t>
            </a:r>
            <a:endParaRPr lang="zh-CN" altLang="en-US" sz="4725"/>
          </a:p>
        </p:txBody>
      </p:sp>
      <p:sp>
        <p:nvSpPr>
          <p:cNvPr id="6" name="文本框 5"/>
          <p:cNvSpPr txBox="1"/>
          <p:nvPr/>
        </p:nvSpPr>
        <p:spPr>
          <a:xfrm>
            <a:off x="1962785" y="1665605"/>
            <a:ext cx="12580620" cy="4154170"/>
          </a:xfrm>
          <a:prstGeom prst="rect">
            <a:avLst/>
          </a:prstGeom>
          <a:ln w="76200"/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wrap="square">
            <a:spAutoFit/>
          </a:bodyPr>
          <a:p>
            <a:pPr indent="0"/>
            <a:r>
              <a:rPr lang="zh-CN" sz="4400" b="1">
                <a:ea typeface="微软雅黑" panose="020B0503020204020204" charset="-122"/>
              </a:rPr>
              <a:t>《种树郭橐驼传》题名为“传”，而兼有寓言性质。</a:t>
            </a:r>
            <a:r>
              <a:rPr lang="zh-CN" sz="4400" b="1">
                <a:solidFill>
                  <a:srgbClr val="0070C0"/>
                </a:solidFill>
                <a:ea typeface="微软雅黑" panose="020B0503020204020204" charset="-122"/>
              </a:rPr>
              <a:t>以寓言的方式进行讽谏，是中国古代文人向帝王或上层统治者提意见的传统做法，它有着委婉含蓄的特点，也间杂着幽默的成分</a:t>
            </a:r>
            <a:r>
              <a:rPr lang="zh-CN" sz="4400" b="1">
                <a:ea typeface="微软雅黑" panose="020B0503020204020204" charset="-122"/>
              </a:rPr>
              <a:t>。从一个种树人口中阐述治国养民的严肃主张，</a:t>
            </a:r>
            <a:r>
              <a:rPr lang="zh-CN" sz="4400" b="1">
                <a:solidFill>
                  <a:srgbClr val="FF0000"/>
                </a:solidFill>
                <a:ea typeface="微软雅黑" panose="020B0503020204020204" charset="-122"/>
              </a:rPr>
              <a:t>显得婉约而多讽</a:t>
            </a:r>
            <a:r>
              <a:rPr lang="zh-CN" sz="4400" b="1">
                <a:ea typeface="微软雅黑" panose="020B0503020204020204" charset="-122"/>
              </a:rPr>
              <a:t>。请结合文章试作分析。</a:t>
            </a:r>
            <a:endParaRPr lang="zh-CN" altLang="en-US" sz="4400" b="1"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6" grpId="0" animBg="1"/>
      <p:bldP spid="6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4040" y="-833"/>
            <a:ext cx="16035961" cy="80109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文本框 12"/>
          <p:cNvSpPr txBox="1"/>
          <p:nvPr/>
        </p:nvSpPr>
        <p:spPr>
          <a:xfrm>
            <a:off x="495300" y="1219835"/>
            <a:ext cx="14705330" cy="74021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3600" kern="100">
                <a:solidFill>
                  <a:srgbClr val="000000"/>
                </a:solidFill>
                <a:uFillTx/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   </a:t>
            </a:r>
            <a:r>
              <a:rPr lang="zh-CN" altLang="en-US" sz="4800" b="1" kern="10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《种树郭橐驼传》：本文</a:t>
            </a:r>
            <a:r>
              <a:rPr sz="4800" b="1" kern="100">
                <a:solidFill>
                  <a:srgbClr val="00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是柳宗元早年在长安任职时针对当时官吏繁政扰民的现象而创作的。中唐时期，豪强地主兼并掠夺土地的现象日益增多，“富者兼地数万亩，贫者无容足之居。”各地官僚为巩固自己的地位，竞相向朝廷进贡，同时，加紧对下层劳动人民的盘剥，于是“通津达道者税之，莳蔬艺果者税之，死亡者税之”，仅有一点土地的农民，除了交纳正常的绢粟外，还要承受地方军政长官摊派下来的各种杂税，民不聊生。这就是柳宗元写作本文的社会背景。</a:t>
            </a:r>
            <a:endParaRPr sz="4800" b="1" kern="100">
              <a:solidFill>
                <a:srgbClr val="000000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0482" name="Text Box 3"/>
          <p:cNvSpPr/>
          <p:nvPr/>
        </p:nvSpPr>
        <p:spPr>
          <a:xfrm>
            <a:off x="787400" y="133985"/>
            <a:ext cx="6882130" cy="922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3200" u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80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kumimoji="0" sz="240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kumimoji="0" sz="200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kumimoji="0" sz="2000" u="none" baseline="0">
                <a:solidFill>
                  <a:schemeClr val="tx1"/>
                </a:solidFill>
                <a:effectLst/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zh-CN" altLang="en-US" sz="5400" b="1" u="sng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写作背景</a:t>
            </a:r>
            <a:endParaRPr lang="zh-CN" altLang="en-US" sz="5400" b="1" u="sng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2" grpId="1"/>
      <p:bldP spid="13" grpId="0" animBg="1"/>
      <p:bldP spid="13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811530" y="818515"/>
            <a:ext cx="14577060" cy="78981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p>
            <a:pPr>
              <a:lnSpc>
                <a:spcPct val="100000"/>
              </a:lnSpc>
            </a:pPr>
            <a:r>
              <a:rPr lang="en-US" sz="3150" kern="100">
                <a:solidFill>
                  <a:srgbClr val="000000"/>
                </a:solidFill>
                <a:uFillTx/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  </a:t>
            </a:r>
            <a:r>
              <a:rPr lang="en-US" sz="4400" b="1" kern="100">
                <a:solidFill>
                  <a:srgbClr val="000000"/>
                </a:solidFill>
                <a:uFillTx/>
                <a:latin typeface="宋体" panose="02010600030101010101" pitchFamily="2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altLang="en-US" sz="4400" b="1" kern="100">
                <a:solidFill>
                  <a:schemeClr val="tx1"/>
                </a:solidFill>
                <a:uFillTx/>
                <a:latin typeface="宋体" panose="02010600030101010101" pitchFamily="2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《石钟山记》：</a:t>
            </a:r>
            <a:r>
              <a:rPr sz="4400" b="1" kern="100">
                <a:solidFill>
                  <a:srgbClr val="000000"/>
                </a:solidFill>
                <a:uFillTx/>
                <a:latin typeface="宋体" panose="02010600030101010101" pitchFamily="2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苏轼平生最讲究求实，早年他针对北宋危机的形势，上书仁宗皇帝，要求革新弊政</a:t>
            </a:r>
            <a:r>
              <a:rPr lang="zh-CN" sz="4400" b="1" kern="100">
                <a:solidFill>
                  <a:srgbClr val="000000"/>
                </a:solidFill>
                <a:uFillTx/>
                <a:latin typeface="宋体" panose="02010600030101010101" pitchFamily="2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；</a:t>
            </a:r>
            <a:r>
              <a:rPr sz="4400" b="1" kern="100">
                <a:solidFill>
                  <a:srgbClr val="000000"/>
                </a:solidFill>
                <a:uFillTx/>
                <a:latin typeface="宋体" panose="02010600030101010101" pitchFamily="2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神宗时代，他认为熙宁新法有些激进，便站在保守派边反对</a:t>
            </a:r>
            <a:r>
              <a:rPr lang="zh-CN" sz="4400" b="1" kern="100">
                <a:solidFill>
                  <a:srgbClr val="000000"/>
                </a:solidFill>
                <a:uFillTx/>
                <a:latin typeface="宋体" panose="02010600030101010101" pitchFamily="2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；</a:t>
            </a:r>
            <a:r>
              <a:rPr sz="4400" b="1" kern="100">
                <a:solidFill>
                  <a:srgbClr val="000000"/>
                </a:solidFill>
                <a:uFillTx/>
                <a:latin typeface="宋体" panose="02010600030101010101" pitchFamily="2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等到哲宗亲政，旧党上台要彻底废除新法时，他却又“因法以便民，民赖以安”而倒行逆施，竭力主张保留新法的合理内容。即使遭贬，也不“随时上下”</a:t>
            </a:r>
            <a:r>
              <a:rPr lang="zh-CN" sz="4400" b="1" kern="100">
                <a:solidFill>
                  <a:srgbClr val="000000"/>
                </a:solidFill>
                <a:uFillTx/>
                <a:latin typeface="宋体" panose="02010600030101010101" pitchFamily="2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。</a:t>
            </a:r>
            <a:r>
              <a:rPr sz="4400" b="1" kern="100">
                <a:solidFill>
                  <a:srgbClr val="000000"/>
                </a:solidFill>
                <a:uFillTx/>
                <a:latin typeface="宋体" panose="02010600030101010101" pitchFamily="2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这种可贵的求实精神</a:t>
            </a:r>
            <a:r>
              <a:rPr lang="zh-CN" sz="4400" b="1" kern="100">
                <a:solidFill>
                  <a:srgbClr val="000000"/>
                </a:solidFill>
                <a:uFillTx/>
                <a:latin typeface="宋体" panose="02010600030101010101" pitchFamily="2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，</a:t>
            </a:r>
            <a:r>
              <a:rPr sz="4400" b="1" kern="100">
                <a:solidFill>
                  <a:srgbClr val="000000"/>
                </a:solidFill>
                <a:uFillTx/>
                <a:latin typeface="宋体" panose="02010600030101010101" pitchFamily="2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也体现在他的作品中——深入实地考察和因事阐发。《石钟山记》就是在深入调査后总结的事理：“事不目见耳闻，而臆断其有无，可乎？”</a:t>
            </a:r>
            <a:endParaRPr sz="4400" b="1" kern="100">
              <a:solidFill>
                <a:srgbClr val="000000"/>
              </a:solidFill>
              <a:uFillTx/>
              <a:latin typeface="宋体" panose="02010600030101010101" pitchFamily="2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4040" y="-833"/>
            <a:ext cx="16035961" cy="80109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79880" y="2005330"/>
            <a:ext cx="13702030" cy="5399405"/>
          </a:xfrm>
        </p:spPr>
        <p:txBody>
          <a:bodyPr>
            <a:noAutofit/>
          </a:bodyPr>
          <a:lstStyle/>
          <a:p>
            <a:pPr marL="0" indent="0" fontAlgn="auto">
              <a:lnSpc>
                <a:spcPts val="5340"/>
              </a:lnSpc>
              <a:spcBef>
                <a:spcPts val="200"/>
              </a:spcBef>
              <a:buNone/>
            </a:pPr>
            <a:r>
              <a:rPr lang="en-US" altLang="zh-CN" sz="4200" smtClean="0"/>
              <a:t>   </a:t>
            </a:r>
            <a:r>
              <a:rPr lang="en-US" altLang="zh-CN" sz="4400" b="1" smtClean="0">
                <a:ea typeface="微软雅黑" panose="020B0503020204020204" charset="-122"/>
              </a:rPr>
              <a:t>  </a:t>
            </a:r>
            <a:r>
              <a:rPr lang="en-US" altLang="zh-CN" sz="4400" b="1" smtClean="0">
                <a:latin typeface="+mn-ea"/>
                <a:ea typeface="微软雅黑" panose="020B0503020204020204" charset="-122"/>
                <a:cs typeface="+mn-ea"/>
              </a:rPr>
              <a:t>1</a:t>
            </a:r>
            <a:r>
              <a:rPr lang="zh-CN" altLang="en-US" sz="4400" b="1" smtClean="0">
                <a:latin typeface="+mn-ea"/>
                <a:ea typeface="微软雅黑" panose="020B0503020204020204" charset="-122"/>
                <a:cs typeface="+mn-ea"/>
              </a:rPr>
              <a:t>、</a:t>
            </a:r>
            <a:r>
              <a:rPr lang="zh-CN" altLang="en-US" sz="4400" b="1" smtClean="0">
                <a:latin typeface="+mn-ea"/>
                <a:ea typeface="微软雅黑" panose="020B0503020204020204" charset="-122"/>
                <a:cs typeface="+mn-ea"/>
                <a:sym typeface="+mn-ea"/>
              </a:rPr>
              <a:t>这</a:t>
            </a:r>
            <a:r>
              <a:rPr lang="zh-CN" altLang="en-US" sz="4400" b="1" smtClean="0">
                <a:ea typeface="微软雅黑" panose="020B0503020204020204" charset="-122"/>
                <a:sym typeface="+mn-ea"/>
              </a:rPr>
              <a:t>篇人物传记</a:t>
            </a:r>
            <a:r>
              <a:rPr lang="zh-CN" altLang="en-US" sz="4400" b="1" smtClean="0">
                <a:solidFill>
                  <a:srgbClr val="FF0000"/>
                </a:solidFill>
                <a:ea typeface="微软雅黑" panose="020B0503020204020204" charset="-122"/>
                <a:sym typeface="+mn-ea"/>
              </a:rPr>
              <a:t>通过寓言故事进行劝诫，</a:t>
            </a:r>
            <a:r>
              <a:rPr lang="zh-CN" altLang="en-US" sz="4400" b="1" smtClean="0">
                <a:ea typeface="微软雅黑" panose="020B0503020204020204" charset="-122"/>
              </a:rPr>
              <a:t>这就决定了它</a:t>
            </a:r>
            <a:r>
              <a:rPr lang="zh-CN" altLang="en-US" sz="4400" b="1">
                <a:solidFill>
                  <a:srgbClr val="FF0000"/>
                </a:solidFill>
                <a:ea typeface="微软雅黑" panose="020B0503020204020204" charset="-122"/>
              </a:rPr>
              <a:t>“</a:t>
            </a:r>
            <a:r>
              <a:rPr lang="zh-CN" altLang="en-US" sz="4400" b="1" smtClean="0">
                <a:solidFill>
                  <a:srgbClr val="FF0000"/>
                </a:solidFill>
                <a:ea typeface="微软雅黑" panose="020B0503020204020204" charset="-122"/>
              </a:rPr>
              <a:t>婉约而多讽</a:t>
            </a:r>
            <a:r>
              <a:rPr lang="zh-CN" altLang="en-US" sz="4400" b="1">
                <a:solidFill>
                  <a:srgbClr val="FF0000"/>
                </a:solidFill>
                <a:ea typeface="微软雅黑" panose="020B0503020204020204" charset="-122"/>
              </a:rPr>
              <a:t>”</a:t>
            </a:r>
            <a:r>
              <a:rPr lang="zh-CN" altLang="en-US" sz="4400" b="1" smtClean="0">
                <a:solidFill>
                  <a:srgbClr val="FF0000"/>
                </a:solidFill>
                <a:ea typeface="微软雅黑" panose="020B0503020204020204" charset="-122"/>
              </a:rPr>
              <a:t>的风格</a:t>
            </a:r>
            <a:r>
              <a:rPr lang="zh-CN" altLang="en-US" sz="4400" b="1" smtClean="0">
                <a:ea typeface="微软雅黑" panose="020B0503020204020204" charset="-122"/>
              </a:rPr>
              <a:t>。</a:t>
            </a:r>
            <a:endParaRPr lang="zh-CN" altLang="en-US" sz="4400" b="1" smtClean="0">
              <a:ea typeface="微软雅黑" panose="020B0503020204020204" charset="-122"/>
            </a:endParaRPr>
          </a:p>
          <a:p>
            <a:pPr marL="0" indent="0" fontAlgn="auto">
              <a:lnSpc>
                <a:spcPts val="5340"/>
              </a:lnSpc>
              <a:spcBef>
                <a:spcPts val="200"/>
              </a:spcBef>
              <a:buNone/>
            </a:pPr>
            <a:r>
              <a:rPr lang="en-US" altLang="zh-CN" sz="4400" b="1" smtClean="0">
                <a:ea typeface="微软雅黑" panose="020B0503020204020204" charset="-122"/>
              </a:rPr>
              <a:t>   </a:t>
            </a:r>
            <a:r>
              <a:rPr lang="en-US" altLang="zh-CN" sz="4400" b="1" smtClean="0">
                <a:latin typeface="+mn-ea"/>
                <a:ea typeface="微软雅黑" panose="020B0503020204020204" charset="-122"/>
                <a:cs typeface="+mn-ea"/>
              </a:rPr>
              <a:t> 2</a:t>
            </a:r>
            <a:r>
              <a:rPr lang="zh-CN" altLang="en-US" sz="4400" b="1" smtClean="0">
                <a:latin typeface="+mn-ea"/>
                <a:ea typeface="微软雅黑" panose="020B0503020204020204" charset="-122"/>
                <a:cs typeface="+mn-ea"/>
              </a:rPr>
              <a:t>、</a:t>
            </a:r>
            <a:r>
              <a:rPr lang="zh-CN" altLang="en-US" sz="4400" b="1" smtClean="0">
                <a:latin typeface="+mn-ea"/>
                <a:ea typeface="微软雅黑" panose="020B0503020204020204" charset="-122"/>
                <a:cs typeface="+mn-ea"/>
                <a:sym typeface="+mn-ea"/>
              </a:rPr>
              <a:t>在</a:t>
            </a:r>
            <a:r>
              <a:rPr lang="zh-CN" altLang="en-US" sz="4400" b="1" smtClean="0">
                <a:solidFill>
                  <a:srgbClr val="FF0000"/>
                </a:solidFill>
                <a:latin typeface="+mn-ea"/>
                <a:ea typeface="微软雅黑" panose="020B0503020204020204" charset="-122"/>
                <a:cs typeface="+mn-ea"/>
                <a:sym typeface="+mn-ea"/>
              </a:rPr>
              <a:t>朴</a:t>
            </a:r>
            <a:r>
              <a:rPr lang="zh-CN" altLang="en-US" sz="4400" b="1" smtClean="0">
                <a:solidFill>
                  <a:srgbClr val="FF0000"/>
                </a:solidFill>
                <a:ea typeface="微软雅黑" panose="020B0503020204020204" charset="-122"/>
                <a:sym typeface="+mn-ea"/>
              </a:rPr>
              <a:t>实</a:t>
            </a:r>
            <a:r>
              <a:rPr lang="zh-CN" altLang="en-US" sz="4400" b="1" smtClean="0">
                <a:ea typeface="微软雅黑" panose="020B0503020204020204" charset="-122"/>
                <a:sym typeface="+mn-ea"/>
              </a:rPr>
              <a:t>（底层人民、普通小事）</a:t>
            </a:r>
            <a:r>
              <a:rPr lang="zh-CN" altLang="en-US" sz="4400" b="1" smtClean="0">
                <a:solidFill>
                  <a:srgbClr val="FF0000"/>
                </a:solidFill>
                <a:ea typeface="微软雅黑" panose="020B0503020204020204" charset="-122"/>
                <a:sym typeface="+mn-ea"/>
              </a:rPr>
              <a:t>的简单类比</a:t>
            </a:r>
            <a:r>
              <a:rPr lang="zh-CN" altLang="en-US" sz="4400" b="1" smtClean="0">
                <a:ea typeface="微软雅黑" panose="020B0503020204020204" charset="-122"/>
                <a:sym typeface="+mn-ea"/>
              </a:rPr>
              <a:t>中，揭示出了吏治（治民大事）的弊端，</a:t>
            </a:r>
            <a:r>
              <a:rPr lang="zh-CN" altLang="en-US" sz="4400" b="1" smtClean="0">
                <a:solidFill>
                  <a:srgbClr val="FF0000"/>
                </a:solidFill>
                <a:ea typeface="微软雅黑" panose="020B0503020204020204" charset="-122"/>
                <a:sym typeface="+mn-ea"/>
              </a:rPr>
              <a:t>颇具讽刺意味</a:t>
            </a:r>
            <a:r>
              <a:rPr lang="zh-CN" altLang="en-US" sz="4400" b="1" smtClean="0">
                <a:ea typeface="微软雅黑" panose="020B0503020204020204" charset="-122"/>
                <a:sym typeface="+mn-ea"/>
              </a:rPr>
              <a:t>。</a:t>
            </a:r>
            <a:endParaRPr lang="zh-CN" altLang="en-US" sz="4400" b="1">
              <a:ea typeface="微软雅黑" panose="020B0503020204020204" charset="-122"/>
            </a:endParaRPr>
          </a:p>
          <a:p>
            <a:pPr marL="0" indent="0" fontAlgn="auto">
              <a:lnSpc>
                <a:spcPts val="5340"/>
              </a:lnSpc>
              <a:spcBef>
                <a:spcPts val="200"/>
              </a:spcBef>
              <a:buNone/>
            </a:pPr>
            <a:r>
              <a:rPr lang="en-US" altLang="zh-CN" sz="4400" b="1" smtClean="0">
                <a:ea typeface="微软雅黑" panose="020B0503020204020204" charset="-122"/>
              </a:rPr>
              <a:t>  </a:t>
            </a:r>
            <a:r>
              <a:rPr lang="en-US" altLang="zh-CN" sz="4400" b="1" smtClean="0">
                <a:latin typeface="+mn-ea"/>
                <a:ea typeface="微软雅黑" panose="020B0503020204020204" charset="-122"/>
                <a:cs typeface="+mn-ea"/>
              </a:rPr>
              <a:t> 3</a:t>
            </a:r>
            <a:r>
              <a:rPr lang="zh-CN" altLang="en-US" sz="4400" b="1" smtClean="0">
                <a:latin typeface="+mn-ea"/>
                <a:ea typeface="微软雅黑" panose="020B0503020204020204" charset="-122"/>
                <a:cs typeface="+mn-ea"/>
              </a:rPr>
              <a:t>、</a:t>
            </a:r>
            <a:r>
              <a:rPr lang="zh-CN" altLang="en-US" sz="4400" b="1" smtClean="0">
                <a:ea typeface="微软雅黑" panose="020B0503020204020204" charset="-122"/>
              </a:rPr>
              <a:t>这种风格基本上是通</a:t>
            </a:r>
            <a:r>
              <a:rPr lang="zh-CN" altLang="en-US" sz="4400" b="1" smtClean="0">
                <a:solidFill>
                  <a:srgbClr val="FF0000"/>
                </a:solidFill>
                <a:ea typeface="微软雅黑" panose="020B0503020204020204" charset="-122"/>
              </a:rPr>
              <a:t>过所传人物的话语</a:t>
            </a:r>
            <a:r>
              <a:rPr lang="zh-CN" altLang="en-US" sz="4400" b="1" smtClean="0">
                <a:ea typeface="微软雅黑" panose="020B0503020204020204" charset="-122"/>
              </a:rPr>
              <a:t>表现出来的，</a:t>
            </a:r>
            <a:r>
              <a:rPr lang="zh-CN" altLang="en-US" sz="4400" b="1" smtClean="0">
                <a:ea typeface="微软雅黑" panose="020B0503020204020204" charset="-122"/>
                <a:sym typeface="+mn-ea"/>
              </a:rPr>
              <a:t>其中的话语，婉转而幽默，含不尽之意于言外。如“理，非吾业也”“若甚怜焉，而卒以祸”“若是，则与吾业者其亦有类乎</a:t>
            </a:r>
            <a:r>
              <a:rPr lang="zh-CN" altLang="en-US" sz="4400" b="1">
                <a:ea typeface="微软雅黑" panose="020B0503020204020204" charset="-122"/>
                <a:sym typeface="+mn-ea"/>
              </a:rPr>
              <a:t>”</a:t>
            </a:r>
            <a:r>
              <a:rPr lang="zh-CN" altLang="en-US" sz="4400" b="1" smtClean="0">
                <a:ea typeface="微软雅黑" panose="020B0503020204020204" charset="-122"/>
                <a:sym typeface="+mn-ea"/>
              </a:rPr>
              <a:t>。</a:t>
            </a:r>
            <a:endParaRPr lang="zh-CN" altLang="en-US" sz="4400" b="1" smtClean="0">
              <a:ea typeface="微软雅黑" panose="020B0503020204020204" charset="-122"/>
            </a:endParaRPr>
          </a:p>
          <a:p>
            <a:pPr marL="0" indent="0" fontAlgn="auto">
              <a:lnSpc>
                <a:spcPts val="5340"/>
              </a:lnSpc>
              <a:spcBef>
                <a:spcPts val="200"/>
              </a:spcBef>
              <a:buNone/>
            </a:pPr>
            <a:r>
              <a:rPr lang="en-US" altLang="zh-CN" sz="4400" b="1" smtClean="0">
                <a:ea typeface="微软雅黑" panose="020B0503020204020204" charset="-122"/>
              </a:rPr>
              <a:t> </a:t>
            </a:r>
            <a:endParaRPr lang="zh-CN" altLang="en-US" sz="4400" b="1"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00150" y="309880"/>
            <a:ext cx="1171829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sz="48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《种树郭橐驼传》婉约而多讽具体表现：</a:t>
            </a:r>
            <a:endParaRPr lang="zh-CN" altLang="en-US" sz="4800" b="1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3" grpId="0" build="p"/>
      <p:bldP spid="3" grpI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201420" y="2308225"/>
            <a:ext cx="13134975" cy="2799715"/>
          </a:xfrm>
          <a:prstGeom prst="rect">
            <a:avLst/>
          </a:prstGeom>
          <a:ln w="76200"/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wrap="square">
            <a:spAutoFit/>
          </a:bodyPr>
          <a:p>
            <a:pPr indent="0"/>
            <a:r>
              <a:rPr lang="zh-CN" sz="4400" b="1">
                <a:solidFill>
                  <a:schemeClr val="tx1"/>
                </a:solidFill>
                <a:uFillTx/>
                <a:ea typeface="微软雅黑" panose="020B0503020204020204" charset="-122"/>
              </a:rPr>
              <a:t>2</a:t>
            </a:r>
            <a:r>
              <a:rPr lang="en-US" altLang="zh-CN" sz="4400" b="1">
                <a:solidFill>
                  <a:schemeClr val="tx1"/>
                </a:solidFill>
                <a:uFillTx/>
                <a:ea typeface="微软雅黑" panose="020B0503020204020204" charset="-122"/>
              </a:rPr>
              <a:t>.</a:t>
            </a:r>
            <a:r>
              <a:rPr lang="zh-CN" sz="4400" b="1">
                <a:solidFill>
                  <a:schemeClr val="tx1"/>
                </a:solidFill>
                <a:uFillTx/>
                <a:ea typeface="微软雅黑" panose="020B0503020204020204" charset="-122"/>
              </a:rPr>
              <a:t>《石钟山记》一文卒章显志，请简要说明本文的“志”。经后人考证，苏轼文中对石钟山命名的探究观点也不完全正确，那么，我们学习这篇文章有什么意义呢？</a:t>
            </a:r>
            <a:endParaRPr lang="zh-CN" altLang="en-US" sz="4400" b="1">
              <a:solidFill>
                <a:schemeClr val="tx1"/>
              </a:solidFill>
              <a:uFillTx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/>
      <p:bldP spid="100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4040" y="-1468"/>
            <a:ext cx="16035961" cy="80109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文本框 4"/>
          <p:cNvSpPr txBox="1"/>
          <p:nvPr/>
        </p:nvSpPr>
        <p:spPr>
          <a:xfrm>
            <a:off x="873125" y="203200"/>
            <a:ext cx="8102600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sz="5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《石钟山记》</a:t>
            </a:r>
            <a:endParaRPr lang="zh-CN" altLang="en-US" sz="54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62100" y="2188845"/>
            <a:ext cx="12562840" cy="4831080"/>
          </a:xfrm>
          <a:prstGeom prst="rect">
            <a:avLst/>
          </a:prstGeom>
          <a:solidFill>
            <a:schemeClr val="bg2"/>
          </a:solidFill>
        </p:spPr>
        <p:style>
          <a:lnRef idx="0">
            <a:srgbClr val="FFFFFF"/>
          </a:lnRef>
          <a:fillRef idx="2">
            <a:schemeClr val="accent3"/>
          </a:fillRef>
          <a:effectRef idx="0">
            <a:srgbClr val="FFFFFF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indent="0"/>
            <a:r>
              <a:rPr lang="zh-CN" sz="4400" b="1">
                <a:solidFill>
                  <a:srgbClr val="FF0000"/>
                </a:solidFill>
                <a:ea typeface="微软雅黑" panose="020B0503020204020204" charset="-122"/>
              </a:rPr>
              <a:t>文章主旨：</a:t>
            </a:r>
            <a:r>
              <a:rPr lang="zh-CN" sz="4400" b="1">
                <a:ea typeface="微软雅黑" panose="020B0503020204020204" charset="-122"/>
              </a:rPr>
              <a:t>课文卒章显志，“叹郦元之简”是肯定郦道元的观点，而又叹其太简略。“笑李渤之陋”是否定李渤的观点，并讥笑其浅陋。这就表明写这篇文章的目的是传播自己的见解，证实、补充郦道元的观点，纠正李渤的观点。同时阐释了认识事物的真相必须“目见耳闻”、切忌“臆断其有无”的深刻道理。</a:t>
            </a:r>
            <a:endParaRPr lang="zh-CN" altLang="en-US" sz="4400" b="1"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4" grpId="0" animBg="1"/>
      <p:bldP spid="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4040" y="-833"/>
            <a:ext cx="16035961" cy="80109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63980" y="2327275"/>
            <a:ext cx="12884150" cy="5339715"/>
          </a:xfrm>
        </p:spPr>
        <p:txBody>
          <a:bodyPr>
            <a:normAutofit/>
          </a:bodyPr>
          <a:lstStyle/>
          <a:p>
            <a:pPr marL="0" indent="0" fontAlgn="auto">
              <a:lnSpc>
                <a:spcPts val="8580"/>
              </a:lnSpc>
              <a:spcBef>
                <a:spcPts val="200"/>
              </a:spcBef>
              <a:buNone/>
            </a:pPr>
            <a:r>
              <a:rPr sz="4800" b="1" kern="100">
                <a:solidFill>
                  <a:srgbClr val="000000"/>
                </a:solidFill>
                <a:uFillTx/>
                <a:latin typeface="宋体" panose="02010600030101010101" pitchFamily="2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1.</a:t>
            </a:r>
            <a:r>
              <a:rPr lang="zh-CN" sz="4800" b="1" kern="100">
                <a:solidFill>
                  <a:srgbClr val="000000"/>
                </a:solidFill>
                <a:uFillTx/>
                <a:latin typeface="宋体" panose="02010600030101010101" pitchFamily="2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通过回顾文章内容，掌握文章的行文脉络。</a:t>
            </a:r>
            <a:endParaRPr sz="4800" b="1" kern="100">
              <a:solidFill>
                <a:srgbClr val="000000"/>
              </a:solidFill>
              <a:uFillTx/>
              <a:latin typeface="宋体" panose="02010600030101010101" pitchFamily="2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marL="0" indent="0" fontAlgn="auto">
              <a:lnSpc>
                <a:spcPts val="8580"/>
              </a:lnSpc>
              <a:spcBef>
                <a:spcPts val="200"/>
              </a:spcBef>
              <a:buNone/>
            </a:pPr>
            <a:r>
              <a:rPr sz="4800" b="1" kern="100">
                <a:solidFill>
                  <a:srgbClr val="000000"/>
                </a:solidFill>
                <a:uFillTx/>
                <a:latin typeface="宋体" panose="02010600030101010101" pitchFamily="2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2.</a:t>
            </a:r>
            <a:r>
              <a:rPr lang="zh-CN" sz="4800" b="1" kern="100">
                <a:solidFill>
                  <a:srgbClr val="000000"/>
                </a:solidFill>
                <a:uFillTx/>
                <a:latin typeface="宋体" panose="02010600030101010101" pitchFamily="2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通过梳理文章的</a:t>
            </a:r>
            <a:r>
              <a:rPr lang="en-US" altLang="zh-CN" sz="4800" b="1" kern="100">
                <a:solidFill>
                  <a:srgbClr val="000000"/>
                </a:solidFill>
                <a:uFillTx/>
                <a:latin typeface="宋体" panose="02010600030101010101" pitchFamily="2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4800" b="1" kern="100">
                <a:solidFill>
                  <a:srgbClr val="000000"/>
                </a:solidFill>
                <a:uFillTx/>
                <a:latin typeface="宋体" panose="02010600030101010101" pitchFamily="2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事</a:t>
            </a:r>
            <a:r>
              <a:rPr lang="en-US" altLang="zh-CN" sz="4800" b="1" kern="100">
                <a:solidFill>
                  <a:srgbClr val="000000"/>
                </a:solidFill>
                <a:uFillTx/>
                <a:latin typeface="宋体" panose="02010600030101010101" pitchFamily="2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4800" b="1" kern="100">
                <a:solidFill>
                  <a:srgbClr val="000000"/>
                </a:solidFill>
                <a:uFillTx/>
                <a:latin typeface="宋体" panose="02010600030101010101" pitchFamily="2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与</a:t>
            </a:r>
            <a:r>
              <a:rPr lang="en-US" altLang="zh-CN" sz="4800" b="1" kern="100">
                <a:solidFill>
                  <a:srgbClr val="000000"/>
                </a:solidFill>
                <a:uFillTx/>
                <a:latin typeface="宋体" panose="02010600030101010101" pitchFamily="2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4800" b="1" kern="100">
                <a:solidFill>
                  <a:srgbClr val="000000"/>
                </a:solidFill>
                <a:uFillTx/>
                <a:latin typeface="宋体" panose="02010600030101010101" pitchFamily="2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理</a:t>
            </a:r>
            <a:r>
              <a:rPr lang="en-US" altLang="zh-CN" sz="4800" b="1" kern="100">
                <a:solidFill>
                  <a:srgbClr val="000000"/>
                </a:solidFill>
                <a:uFillTx/>
                <a:latin typeface="宋体" panose="02010600030101010101" pitchFamily="2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4800" b="1" kern="100">
                <a:solidFill>
                  <a:srgbClr val="000000"/>
                </a:solidFill>
                <a:uFillTx/>
                <a:latin typeface="宋体" panose="02010600030101010101" pitchFamily="2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，</a:t>
            </a:r>
            <a:r>
              <a:rPr lang="zh-CN" sz="4800" b="1" kern="100">
                <a:solidFill>
                  <a:srgbClr val="000000"/>
                </a:solidFill>
                <a:uFillTx/>
                <a:latin typeface="宋体" panose="02010600030101010101" pitchFamily="2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赏析文章因</a:t>
            </a:r>
            <a:r>
              <a:rPr sz="4800" b="1" kern="100">
                <a:solidFill>
                  <a:srgbClr val="000000"/>
                </a:solidFill>
                <a:uFillTx/>
                <a:latin typeface="宋体" panose="02010600030101010101" pitchFamily="2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事</a:t>
            </a:r>
            <a:r>
              <a:rPr lang="zh-CN" sz="4800" b="1" kern="100">
                <a:solidFill>
                  <a:srgbClr val="000000"/>
                </a:solidFill>
                <a:uFillTx/>
                <a:latin typeface="宋体" panose="02010600030101010101" pitchFamily="2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说</a:t>
            </a:r>
            <a:r>
              <a:rPr sz="4800" b="1" kern="100">
                <a:solidFill>
                  <a:srgbClr val="000000"/>
                </a:solidFill>
                <a:uFillTx/>
                <a:latin typeface="宋体" panose="02010600030101010101" pitchFamily="2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理</a:t>
            </a:r>
            <a:r>
              <a:rPr lang="zh-CN" sz="4800" b="1" kern="100">
                <a:solidFill>
                  <a:srgbClr val="000000"/>
                </a:solidFill>
                <a:uFillTx/>
                <a:latin typeface="宋体" panose="02010600030101010101" pitchFamily="2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的</a:t>
            </a:r>
            <a:r>
              <a:rPr sz="4800" b="1" kern="100">
                <a:solidFill>
                  <a:srgbClr val="000000"/>
                </a:solidFill>
                <a:uFillTx/>
                <a:latin typeface="宋体" panose="02010600030101010101" pitchFamily="2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艺术手法</a:t>
            </a:r>
            <a:r>
              <a:rPr lang="zh-CN" sz="4800" b="1" kern="100">
                <a:solidFill>
                  <a:srgbClr val="000000"/>
                </a:solidFill>
                <a:uFillTx/>
                <a:latin typeface="宋体" panose="02010600030101010101" pitchFamily="2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。</a:t>
            </a:r>
            <a:endParaRPr lang="zh-CN" sz="4800" b="1" kern="100">
              <a:solidFill>
                <a:srgbClr val="000000"/>
              </a:solidFill>
              <a:uFillTx/>
              <a:latin typeface="宋体" panose="02010600030101010101" pitchFamily="2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  <a:p>
            <a:pPr marL="0" indent="0" fontAlgn="auto">
              <a:lnSpc>
                <a:spcPts val="8580"/>
              </a:lnSpc>
              <a:spcBef>
                <a:spcPts val="200"/>
              </a:spcBef>
              <a:buNone/>
            </a:pPr>
            <a:r>
              <a:rPr sz="4800" b="1" kern="100">
                <a:solidFill>
                  <a:srgbClr val="000000"/>
                </a:solidFill>
                <a:uFillTx/>
                <a:latin typeface="宋体" panose="02010600030101010101" pitchFamily="2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3.</a:t>
            </a:r>
            <a:r>
              <a:rPr lang="zh-CN" sz="4800" b="1" kern="100">
                <a:solidFill>
                  <a:srgbClr val="000000"/>
                </a:solidFill>
                <a:uFillTx/>
                <a:latin typeface="宋体" panose="02010600030101010101" pitchFamily="2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通过探究主旨，体会文章事理结合之趣。</a:t>
            </a:r>
            <a:endParaRPr lang="zh-CN" altLang="en-US" sz="4800" b="1" kern="100">
              <a:solidFill>
                <a:srgbClr val="000000"/>
              </a:solidFill>
              <a:uFillTx/>
              <a:latin typeface="宋体" panose="02010600030101010101" pitchFamily="2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36700" y="732790"/>
            <a:ext cx="8102600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66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学习目标</a:t>
            </a:r>
            <a:endParaRPr lang="zh-CN" altLang="en-US" sz="66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4040" y="-1468"/>
            <a:ext cx="16035961" cy="80109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文本框 4"/>
          <p:cNvSpPr txBox="1"/>
          <p:nvPr/>
        </p:nvSpPr>
        <p:spPr>
          <a:xfrm>
            <a:off x="818515" y="0"/>
            <a:ext cx="8102600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sz="5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《石钟山记》意义</a:t>
            </a:r>
            <a:endParaRPr lang="zh-CN" altLang="en-US" sz="54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818515" y="1462405"/>
            <a:ext cx="14644370" cy="713232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</a:ln>
        </p:spPr>
        <p:txBody>
          <a:bodyPr wrap="square">
            <a:noAutofit/>
          </a:bodyPr>
          <a:p>
            <a:pPr indent="0"/>
            <a:r>
              <a:rPr lang="en-US" altLang="zh-CN" sz="4400" b="1">
                <a:solidFill>
                  <a:srgbClr val="FF0000"/>
                </a:solidFill>
                <a:latin typeface="+mj-ea"/>
                <a:ea typeface="+mj-ea"/>
                <a:cs typeface="+mj-ea"/>
              </a:rPr>
              <a:t>   </a:t>
            </a:r>
            <a:r>
              <a:rPr lang="en-US" altLang="zh-CN" sz="4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1</a:t>
            </a:r>
            <a:r>
              <a:rPr lang="zh-CN" altLang="en-US" sz="4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、</a:t>
            </a:r>
            <a:r>
              <a:rPr lang="zh-CN" altLang="en-US" sz="4400" b="1" dirty="0">
                <a:ln w="3175">
                  <a:noFill/>
                  <a:prstDash val="dash"/>
                </a:ln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实践出真知：</a:t>
            </a:r>
            <a:r>
              <a:rPr lang="zh-CN" sz="4400" b="1"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作者在文中强调耳闻目见进行实地考察的重要，反对主观臆断，草率盲从，这是科学的、重调查研究的态度。</a:t>
            </a:r>
            <a:endParaRPr lang="zh-CN" sz="4400" b="1"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  <a:p>
            <a:pPr indent="0"/>
            <a:r>
              <a:rPr lang="en-US" altLang="zh-CN" sz="4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   2</a:t>
            </a:r>
            <a:r>
              <a:rPr lang="zh-CN" altLang="en-US" sz="4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、</a:t>
            </a:r>
            <a:r>
              <a:rPr lang="zh-CN" altLang="en-US" sz="4400" b="1" dirty="0">
                <a:ln w="3175">
                  <a:noFill/>
                  <a:prstDash val="dash"/>
                </a:ln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不轻信前人的说法：</a:t>
            </a:r>
            <a:r>
              <a:rPr lang="zh-CN" altLang="en-US" sz="4400" b="1" dirty="0">
                <a:ln w="3175">
                  <a:noFill/>
                  <a:prstDash val="dash"/>
                </a:ln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苏轼的说法也许不完全正确,但并不能因此否定苏轼的努力。人们对于客观事物的认识,本来就有一个过程,而且后人对苏轼说法的怀疑、察疑、释疑,正是和苏轼的不迷信古</a:t>
            </a:r>
            <a:r>
              <a:rPr lang="zh-CN" altLang="en-US" sz="4400" b="1" dirty="0" smtClean="0">
                <a:ln w="3175">
                  <a:noFill/>
                  <a:prstDash val="dash"/>
                </a:ln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人</a:t>
            </a:r>
            <a:r>
              <a:rPr lang="zh-CN" altLang="en-US" sz="4400" b="1" dirty="0">
                <a:ln w="3175">
                  <a:noFill/>
                  <a:prstDash val="dash"/>
                </a:ln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的精神一致。</a:t>
            </a:r>
            <a:endParaRPr lang="zh-CN" sz="44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  <a:p>
            <a:pPr indent="0"/>
            <a:r>
              <a:rPr lang="en-US" altLang="zh-CN" sz="4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  3</a:t>
            </a:r>
            <a:r>
              <a:rPr lang="zh-CN" altLang="en-US" sz="4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</a:rPr>
              <a:t>、不足之处：</a:t>
            </a:r>
            <a:r>
              <a:rPr lang="zh-CN" sz="4400" b="1">
                <a:latin typeface="微软雅黑" panose="020B0503020204020204" charset="-122"/>
                <a:ea typeface="微软雅黑" panose="020B0503020204020204" charset="-122"/>
                <a:cs typeface="+mn-ea"/>
              </a:rPr>
              <a:t>他在文章中流露出封建士大夫得</a:t>
            </a:r>
            <a:r>
              <a:rPr lang="zh-CN" altLang="en-US" sz="4400" b="1">
                <a:latin typeface="微软雅黑" panose="020B0503020204020204" charset="-122"/>
                <a:ea typeface="微软雅黑" panose="020B0503020204020204" charset="-122"/>
                <a:cs typeface="+mn-ea"/>
              </a:rPr>
              <a:t>一己之</a:t>
            </a:r>
            <a:r>
              <a:rPr lang="zh-CN" sz="4400" b="1">
                <a:latin typeface="微软雅黑" panose="020B0503020204020204" charset="-122"/>
                <a:ea typeface="微软雅黑" panose="020B0503020204020204" charset="-122"/>
                <a:cs typeface="+mn-ea"/>
              </a:rPr>
              <a:t>见的</a:t>
            </a:r>
            <a:r>
              <a:rPr lang="zh-CN" sz="4400" b="1"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沾沾自喜</a:t>
            </a:r>
            <a:r>
              <a:rPr lang="zh-CN" sz="4400" b="1">
                <a:latin typeface="微软雅黑" panose="020B0503020204020204" charset="-122"/>
                <a:ea typeface="微软雅黑" panose="020B0503020204020204" charset="-122"/>
                <a:cs typeface="+mn-ea"/>
              </a:rPr>
              <a:t>，也表现了他对渔工水师的轻视。</a:t>
            </a:r>
            <a:endParaRPr lang="zh-CN" altLang="en-US" sz="4400" b="1">
              <a:latin typeface="微软雅黑" panose="020B0503020204020204" charset="-122"/>
              <a:ea typeface="微软雅黑" panose="020B0503020204020204" charset="-122"/>
              <a:cs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bldLvl="0" animBg="1"/>
      <p:bldP spid="100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4040" y="-833"/>
            <a:ext cx="16035961" cy="80109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06855" y="288925"/>
            <a:ext cx="2685415" cy="1739900"/>
          </a:xfrm>
        </p:spPr>
        <p:txBody>
          <a:bodyPr/>
          <a:lstStyle/>
          <a:p>
            <a:r>
              <a:rPr lang="zh-CN" altLang="en-US" sz="5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作业：</a:t>
            </a:r>
            <a:endParaRPr lang="zh-CN" altLang="en-US" sz="54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958975" y="2218055"/>
            <a:ext cx="12851130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altLang="zh-CN" sz="4800" b="1">
                <a:ea typeface="宋体" panose="02010600030101010101" pitchFamily="2" charset="-122"/>
              </a:rPr>
              <a:t>       </a:t>
            </a:r>
            <a:r>
              <a:rPr lang="zh-CN" sz="4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《种树郭橐驼传》说明了顺天致性、休养生息的治民之理；《石钟山记》阐释了“事不目见耳闻”，不能“臆断其有无”的深刻哲理。虽然时过境迁，但这些道理对我们当今社会仍然具有价值意义，选择其中一个，结合自己生活实际，谈谈你的认识。</a:t>
            </a:r>
            <a:endParaRPr lang="zh-CN" altLang="en-US" sz="4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4040" y="-833"/>
            <a:ext cx="16035961" cy="80109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文本框 9"/>
          <p:cNvSpPr txBox="1"/>
          <p:nvPr>
            <p:custDataLst>
              <p:tags r:id="rId3"/>
            </p:custDataLst>
          </p:nvPr>
        </p:nvSpPr>
        <p:spPr>
          <a:xfrm>
            <a:off x="557869" y="2266667"/>
            <a:ext cx="545465" cy="2184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endParaRPr lang="zh-CN" altLang="en-US" sz="2360"/>
          </a:p>
        </p:txBody>
      </p:sp>
      <p:sp>
        <p:nvSpPr>
          <p:cNvPr id="29" name="文本框 28"/>
          <p:cNvSpPr txBox="1"/>
          <p:nvPr>
            <p:custDataLst>
              <p:tags r:id="rId4"/>
            </p:custDataLst>
          </p:nvPr>
        </p:nvSpPr>
        <p:spPr>
          <a:xfrm>
            <a:off x="5856004" y="1845537"/>
            <a:ext cx="3275833" cy="1478333"/>
          </a:xfrm>
          <a:prstGeom prst="rect">
            <a:avLst/>
          </a:prstGeom>
          <a:noFill/>
        </p:spPr>
        <p:txBody>
          <a:bodyPr wrap="square" rtlCol="0"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endParaRPr lang="zh-CN" altLang="en-US" sz="6300" b="1">
              <a:solidFill>
                <a:srgbClr val="C00000"/>
              </a:solidFill>
              <a:effectLst/>
            </a:endParaRPr>
          </a:p>
        </p:txBody>
      </p:sp>
      <p:sp>
        <p:nvSpPr>
          <p:cNvPr id="30" name="文本框 29"/>
          <p:cNvSpPr txBox="1"/>
          <p:nvPr>
            <p:custDataLst>
              <p:tags r:id="rId5"/>
            </p:custDataLst>
          </p:nvPr>
        </p:nvSpPr>
        <p:spPr>
          <a:xfrm>
            <a:off x="930910" y="1210310"/>
            <a:ext cx="14338300" cy="23317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zh-CN" altLang="en-US" sz="7200" b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任务一</a:t>
            </a:r>
            <a:r>
              <a:rPr lang="en-US" altLang="zh-CN" sz="7200" b="1">
                <a:solidFill>
                  <a:srgbClr val="C00000"/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</a:t>
            </a:r>
            <a:r>
              <a:rPr lang="zh-CN" sz="7200" b="1" kern="100">
                <a:solidFill>
                  <a:srgbClr val="00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宋体" panose="02010600030101010101" pitchFamily="2" charset="-122"/>
                <a:sym typeface="+mn-ea"/>
              </a:rPr>
              <a:t>回顾内容，掌握脉络</a:t>
            </a:r>
            <a:endParaRPr lang="zh-CN" altLang="zh-CN" sz="6000" b="1" kern="100" smtClean="0">
              <a:solidFill>
                <a:srgbClr val="000000"/>
              </a:solidFill>
              <a:uFillTx/>
              <a:latin typeface="微软雅黑" panose="020B0503020204020204" charset="-122"/>
              <a:ea typeface="微软雅黑" panose="020B0503020204020204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4040" y="-833"/>
            <a:ext cx="16035961" cy="80109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文本框 4"/>
          <p:cNvSpPr txBox="1"/>
          <p:nvPr/>
        </p:nvSpPr>
        <p:spPr>
          <a:xfrm>
            <a:off x="536575" y="209550"/>
            <a:ext cx="7813675" cy="10147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algn="ctr"/>
            <a:r>
              <a:rPr lang="zh-CN" sz="60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rPr>
              <a:t>《种树郭橐驼传》</a:t>
            </a:r>
            <a:endParaRPr lang="zh-CN" altLang="en-US" sz="6000" b="1">
              <a:solidFill>
                <a:schemeClr val="tx1"/>
              </a:solidFill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692275" y="1501140"/>
            <a:ext cx="13277215" cy="19488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 indent="0"/>
            <a:r>
              <a:rPr lang="en-US" altLang="zh-CN" sz="4000" b="1">
                <a:ea typeface="宋体" panose="02010600030101010101" pitchFamily="2" charset="-122"/>
              </a:rPr>
              <a:t>    </a:t>
            </a:r>
            <a:endParaRPr lang="zh-CN" sz="4000" b="1">
              <a:ea typeface="宋体" panose="02010600030101010101" pitchFamily="2" charset="-122"/>
            </a:endParaRPr>
          </a:p>
          <a:p>
            <a:pPr indent="0"/>
            <a:r>
              <a:rPr lang="en-US" altLang="zh-CN" sz="4000" b="1">
                <a:ea typeface="宋体" panose="02010600030101010101" pitchFamily="2" charset="-122"/>
              </a:rPr>
              <a:t>        </a:t>
            </a:r>
            <a:r>
              <a:rPr lang="en-US" altLang="zh-CN" sz="4800" b="1">
                <a:solidFill>
                  <a:schemeClr val="tx1"/>
                </a:solidFill>
                <a:uFillTx/>
                <a:ea typeface="微软雅黑" panose="020B0503020204020204" charset="-122"/>
              </a:rPr>
              <a:t> </a:t>
            </a:r>
            <a:r>
              <a:rPr lang="zh-CN" sz="4800" b="1">
                <a:solidFill>
                  <a:schemeClr val="tx1"/>
                </a:solidFill>
                <a:uFillTx/>
                <a:ea typeface="微软雅黑" panose="020B0503020204020204" charset="-122"/>
              </a:rPr>
              <a:t>首先简单介绍人物基本情况，再写郭橐驼种树技艺的高超和对郭橐驼对种树经验的总结，最后由“养树”引申到“养人”，阐释治民之理。</a:t>
            </a:r>
            <a:endParaRPr lang="zh-CN" sz="4800" b="1">
              <a:solidFill>
                <a:schemeClr val="tx1"/>
              </a:solidFill>
              <a:uFillTx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651760" y="5353050"/>
            <a:ext cx="11238865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/>
            <a:r>
              <a:rPr lang="zh-CN" sz="4400" b="1">
                <a:ea typeface="微软雅黑" panose="020B0503020204020204" charset="-122"/>
                <a:sym typeface="+mn-ea"/>
              </a:rPr>
              <a:t>本文按照“</a:t>
            </a:r>
            <a:r>
              <a:rPr lang="zh-CN" sz="4400" b="1">
                <a:solidFill>
                  <a:srgbClr val="FF0000"/>
                </a:solidFill>
                <a:ea typeface="微软雅黑" panose="020B0503020204020204" charset="-122"/>
                <a:sym typeface="+mn-ea"/>
              </a:rPr>
              <a:t>人—事—理</a:t>
            </a:r>
            <a:r>
              <a:rPr lang="zh-CN" sz="4400" b="1">
                <a:ea typeface="微软雅黑" panose="020B0503020204020204" charset="-122"/>
                <a:sym typeface="+mn-ea"/>
              </a:rPr>
              <a:t>”的顺序行文。</a:t>
            </a:r>
            <a:endParaRPr lang="zh-CN" altLang="en-US" sz="4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9" grpId="0"/>
      <p:bldP spid="9" grpId="1"/>
      <p:bldP spid="4" grpId="0"/>
      <p:bldP spid="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2411730" y="2967355"/>
            <a:ext cx="1175448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/>
            <a:r>
              <a:rPr lang="zh-CN" sz="4000" b="1">
                <a:solidFill>
                  <a:schemeClr val="tx1"/>
                </a:solidFill>
                <a:uFillTx/>
                <a:ea typeface="微软雅黑" panose="020B0503020204020204" charset="-122"/>
                <a:sym typeface="+mn-ea"/>
              </a:rPr>
              <a:t>本文一开始提出对郦道元和李渤说法的质疑，第二段作者亲自实践、实地考察得出真相，在文章最后又集中议论、抒发感想，从而总结全文。</a:t>
            </a:r>
            <a:endParaRPr lang="zh-CN" altLang="en-US" sz="4000" b="1">
              <a:solidFill>
                <a:schemeClr val="tx1"/>
              </a:solidFill>
              <a:uFillTx/>
              <a:ea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56155" y="5741670"/>
            <a:ext cx="11366500" cy="1938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4000" b="1">
                <a:latin typeface="黑体" panose="02010609060101010101" charset="-122"/>
                <a:ea typeface="宋体" panose="02010600030101010101" pitchFamily="2" charset="-122"/>
              </a:rPr>
              <a:t>    </a:t>
            </a:r>
            <a:r>
              <a:rPr lang="zh-CN" sz="4000" b="1">
                <a:solidFill>
                  <a:schemeClr val="tx1"/>
                </a:solidFill>
                <a:uFillTx/>
                <a:ea typeface="微软雅黑" panose="020B0503020204020204" charset="-122"/>
              </a:rPr>
              <a:t>作者以“疑—察—结论”三个步骤展开全文。全文首尾呼应，逻辑严密，浑然一体。</a:t>
            </a:r>
            <a:endParaRPr lang="en-US" sz="4000" b="1">
              <a:solidFill>
                <a:schemeClr val="tx1"/>
              </a:solidFill>
              <a:uFillTx/>
              <a:latin typeface="黑体" panose="02010609060101010101" charset="-122"/>
              <a:ea typeface="微软雅黑" panose="020B0503020204020204" charset="-122"/>
            </a:endParaRPr>
          </a:p>
          <a:p>
            <a:pPr indent="0"/>
            <a:r>
              <a:rPr lang="en-US" sz="4000" b="1">
                <a:latin typeface="黑体" panose="02010609060101010101" charset="-122"/>
                <a:ea typeface="宋体" panose="02010600030101010101" pitchFamily="2" charset="-122"/>
              </a:rPr>
              <a:t>    </a:t>
            </a:r>
            <a:endParaRPr lang="zh-CN" altLang="en-US" sz="4000" b="1"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134870" y="1311910"/>
            <a:ext cx="810260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6000" b="1" smtClean="0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《</a:t>
            </a:r>
            <a:r>
              <a:rPr lang="zh-CN" altLang="en-US" sz="6000" b="1" smtClean="0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石钟山记</a:t>
            </a:r>
            <a:r>
              <a:rPr lang="en-US" altLang="zh-CN" sz="6000" b="1" smtClean="0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》</a:t>
            </a:r>
            <a:endParaRPr lang="en-US" altLang="zh-CN" sz="6000" b="1" smtClean="0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11" grpId="0"/>
      <p:bldP spid="1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4040" y="-833"/>
            <a:ext cx="16035961" cy="80109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文本框 9"/>
          <p:cNvSpPr txBox="1"/>
          <p:nvPr>
            <p:custDataLst>
              <p:tags r:id="rId3"/>
            </p:custDataLst>
          </p:nvPr>
        </p:nvSpPr>
        <p:spPr>
          <a:xfrm>
            <a:off x="557869" y="2266667"/>
            <a:ext cx="545465" cy="2184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endParaRPr lang="zh-CN" altLang="en-US" sz="2360"/>
          </a:p>
        </p:txBody>
      </p:sp>
      <p:sp>
        <p:nvSpPr>
          <p:cNvPr id="29" name="文本框 28"/>
          <p:cNvSpPr txBox="1"/>
          <p:nvPr>
            <p:custDataLst>
              <p:tags r:id="rId4"/>
            </p:custDataLst>
          </p:nvPr>
        </p:nvSpPr>
        <p:spPr>
          <a:xfrm>
            <a:off x="6718334" y="3584167"/>
            <a:ext cx="3275833" cy="147833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zh-CN" altLang="en-US" sz="6300"/>
          </a:p>
        </p:txBody>
      </p:sp>
      <p:sp>
        <p:nvSpPr>
          <p:cNvPr id="30" name="文本框 29"/>
          <p:cNvSpPr txBox="1"/>
          <p:nvPr>
            <p:custDataLst>
              <p:tags r:id="rId5"/>
            </p:custDataLst>
          </p:nvPr>
        </p:nvSpPr>
        <p:spPr>
          <a:xfrm>
            <a:off x="558165" y="1621790"/>
            <a:ext cx="15641320" cy="24841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zh-CN" altLang="en-US" sz="66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任务二</a:t>
            </a:r>
            <a:r>
              <a:rPr lang="en-US" altLang="zh-CN" sz="66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</a:t>
            </a:r>
            <a:r>
              <a:rPr lang="zh-CN" sz="6600" b="1" kern="100">
                <a:solidFill>
                  <a:srgbClr val="00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梳理</a:t>
            </a:r>
            <a:r>
              <a:rPr lang="zh-CN" altLang="en-US" sz="6600" b="1" kern="100">
                <a:solidFill>
                  <a:srgbClr val="00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事</a:t>
            </a:r>
            <a:r>
              <a:rPr lang="en-US" altLang="zh-CN" sz="6600" b="1" kern="100">
                <a:solidFill>
                  <a:srgbClr val="00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”“</a:t>
            </a:r>
            <a:r>
              <a:rPr lang="zh-CN" altLang="en-US" sz="6600" b="1" kern="100">
                <a:solidFill>
                  <a:srgbClr val="00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理</a:t>
            </a:r>
            <a:r>
              <a:rPr lang="en-US" altLang="zh-CN" sz="6600" b="1" kern="100">
                <a:solidFill>
                  <a:srgbClr val="00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”</a:t>
            </a:r>
            <a:r>
              <a:rPr lang="zh-CN" altLang="en-US" sz="6600" b="1" kern="100">
                <a:solidFill>
                  <a:srgbClr val="00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lang="zh-CN" sz="6600" b="1" kern="100">
                <a:solidFill>
                  <a:srgbClr val="00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赏析</a:t>
            </a:r>
            <a:r>
              <a:rPr sz="6600" b="1" kern="100">
                <a:solidFill>
                  <a:srgbClr val="00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手法</a:t>
            </a:r>
            <a:endParaRPr lang="zh-CN" altLang="en-US" sz="6600" b="1" kern="100" smtClean="0">
              <a:solidFill>
                <a:srgbClr val="000000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4040" y="-833"/>
            <a:ext cx="16035961" cy="80109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6030" y="544830"/>
            <a:ext cx="14505305" cy="1955800"/>
          </a:xfrm>
        </p:spPr>
        <p:txBody>
          <a:bodyPr>
            <a:noAutofit/>
          </a:bodyPr>
          <a:lstStyle/>
          <a:p>
            <a:pPr algn="l"/>
            <a:r>
              <a:rPr lang="zh-CN" altLang="en-US" sz="4800" b="1">
                <a:solidFill>
                  <a:schemeClr val="tx1"/>
                </a:solidFill>
                <a:uFillTx/>
                <a:latin typeface="+mn-lt"/>
                <a:ea typeface="微软雅黑" panose="020B0503020204020204" charset="-122"/>
                <a:cs typeface="+mn-cs"/>
                <a:sym typeface="+mn-ea"/>
              </a:rPr>
              <a:t>活动1</a:t>
            </a:r>
            <a:r>
              <a:rPr lang="en-US" altLang="zh-CN" sz="4800" b="1" smtClean="0">
                <a:solidFill>
                  <a:schemeClr val="tx1"/>
                </a:solidFill>
                <a:uFillTx/>
                <a:ea typeface="微软雅黑" panose="020B0503020204020204" charset="-122"/>
                <a:sym typeface="+mn-ea"/>
              </a:rPr>
              <a:t>     </a:t>
            </a:r>
            <a:r>
              <a:rPr lang="zh-CN" altLang="en-US" sz="4800" b="1" smtClean="0">
                <a:solidFill>
                  <a:schemeClr val="tx1"/>
                </a:solidFill>
                <a:uFillTx/>
                <a:ea typeface="微软雅黑" panose="020B0503020204020204" charset="-122"/>
                <a:sym typeface="+mn-ea"/>
              </a:rPr>
              <a:t>两篇课文都因事说理，由小事入，由深理出，</a:t>
            </a:r>
            <a:br>
              <a:rPr lang="zh-CN" altLang="en-US" sz="4800" b="1" smtClean="0">
                <a:solidFill>
                  <a:schemeClr val="tx1"/>
                </a:solidFill>
                <a:uFillTx/>
                <a:ea typeface="微软雅黑" panose="020B0503020204020204" charset="-122"/>
                <a:sym typeface="+mn-ea"/>
              </a:rPr>
            </a:br>
            <a:r>
              <a:rPr lang="zh-CN" altLang="en-US" sz="4800" b="1" smtClean="0">
                <a:solidFill>
                  <a:schemeClr val="tx1"/>
                </a:solidFill>
                <a:uFillTx/>
                <a:ea typeface="微软雅黑" panose="020B0503020204020204" charset="-122"/>
                <a:sym typeface="+mn-ea"/>
              </a:rPr>
              <a:t> </a:t>
            </a:r>
            <a:r>
              <a:rPr lang="en-US" altLang="zh-CN" sz="4800" b="1" smtClean="0">
                <a:solidFill>
                  <a:schemeClr val="tx1"/>
                </a:solidFill>
                <a:uFillTx/>
                <a:ea typeface="微软雅黑" panose="020B0503020204020204" charset="-122"/>
                <a:sym typeface="+mn-ea"/>
              </a:rPr>
              <a:t>                 </a:t>
            </a:r>
            <a:r>
              <a:rPr lang="zh-CN" altLang="en-US" sz="4800" b="1" smtClean="0">
                <a:solidFill>
                  <a:schemeClr val="tx1"/>
                </a:solidFill>
                <a:uFillTx/>
                <a:ea typeface="微软雅黑" panose="020B0503020204020204" charset="-122"/>
                <a:sym typeface="+mn-ea"/>
              </a:rPr>
              <a:t>阅读课文，探讨下面的问题：</a:t>
            </a:r>
            <a:endParaRPr lang="zh-CN" altLang="en-US" sz="4800" b="1" smtClean="0">
              <a:solidFill>
                <a:schemeClr val="tx1"/>
              </a:solidFill>
              <a:uFillTx/>
              <a:ea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53160" y="3637915"/>
            <a:ext cx="14291945" cy="21945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ts val="8200"/>
              </a:lnSpc>
            </a:pPr>
            <a:r>
              <a:rPr lang="zh-CN" sz="4800" b="1">
                <a:ea typeface="微软雅黑" panose="020B0503020204020204" charset="-122"/>
              </a:rPr>
              <a:t>两篇文章各自的</a:t>
            </a:r>
            <a:r>
              <a:rPr lang="zh-CN" sz="4800" b="1">
                <a:solidFill>
                  <a:srgbClr val="FF0000"/>
                </a:solidFill>
                <a:ea typeface="微软雅黑" panose="020B0503020204020204" charset="-122"/>
              </a:rPr>
              <a:t>“事”和“理”是什么？</a:t>
            </a:r>
            <a:endParaRPr lang="zh-CN" sz="4800" b="1">
              <a:solidFill>
                <a:srgbClr val="FF0000"/>
              </a:solidFill>
              <a:ea typeface="微软雅黑" panose="020B0503020204020204" charset="-122"/>
            </a:endParaRPr>
          </a:p>
          <a:p>
            <a:pPr indent="0" fontAlgn="auto">
              <a:lnSpc>
                <a:spcPts val="8200"/>
              </a:lnSpc>
            </a:pPr>
            <a:r>
              <a:rPr lang="zh-CN" sz="4800" b="1">
                <a:ea typeface="微软雅黑" panose="020B0503020204020204" charset="-122"/>
              </a:rPr>
              <a:t>两篇文章是</a:t>
            </a:r>
            <a:r>
              <a:rPr lang="zh-CN" sz="4800" b="1">
                <a:solidFill>
                  <a:srgbClr val="FF0000"/>
                </a:solidFill>
                <a:ea typeface="微软雅黑" panose="020B0503020204020204" charset="-122"/>
                <a:sym typeface="+mn-ea"/>
              </a:rPr>
              <a:t>如何做到因事说理</a:t>
            </a:r>
            <a:r>
              <a:rPr lang="zh-CN" sz="4800" b="1">
                <a:ea typeface="微软雅黑" panose="020B0503020204020204" charset="-122"/>
              </a:rPr>
              <a:t>的？完成下面的表格。</a:t>
            </a:r>
            <a:endParaRPr lang="zh-CN" altLang="en-US" sz="4800" b="1"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4040" y="-833"/>
            <a:ext cx="16035961" cy="80109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4" name="内容占位符 3"/>
          <p:cNvGraphicFramePr>
            <a:graphicFrameLocks noGrp="1"/>
          </p:cNvGraphicFramePr>
          <p:nvPr>
            <p:ph idx="1"/>
            <p:custDataLst>
              <p:tags r:id="rId3"/>
            </p:custDataLst>
          </p:nvPr>
        </p:nvGraphicFramePr>
        <p:xfrm>
          <a:off x="64135" y="0"/>
          <a:ext cx="15908020" cy="90004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1815"/>
                <a:gridCol w="7227570"/>
                <a:gridCol w="6858635"/>
              </a:tblGrid>
              <a:tr h="1179195">
                <a:tc>
                  <a:txBody>
                    <a:bodyPr wrap="square"/>
                    <a:lstStyle/>
                    <a:p>
                      <a:pPr algn="ctr"/>
                      <a:endParaRPr lang="zh-CN" altLang="en-US" sz="3600" b="1" smtClean="0">
                        <a:solidFill>
                          <a:schemeClr val="tx1"/>
                        </a:solidFill>
                        <a:uFillTx/>
                        <a:ea typeface="微软雅黑" panose="020B0503020204020204" charset="-122"/>
                      </a:endParaRPr>
                    </a:p>
                  </a:txBody>
                  <a:tcPr marL="120000" marR="120000" marT="60000" marB="60000" vert="horz" anchor="ctr"/>
                </a:tc>
                <a:tc>
                  <a:txBody>
                    <a:bodyPr wrap="square"/>
                    <a:lstStyle/>
                    <a:p>
                      <a:pPr algn="ctr"/>
                      <a:r>
                        <a:rPr lang="en-US" altLang="zh-CN" sz="3600" b="1" smtClean="0">
                          <a:solidFill>
                            <a:schemeClr val="tx1"/>
                          </a:solidFill>
                          <a:uFillTx/>
                          <a:ea typeface="微软雅黑" panose="020B0503020204020204" charset="-122"/>
                        </a:rPr>
                        <a:t>《</a:t>
                      </a:r>
                      <a:r>
                        <a:rPr lang="zh-CN" altLang="en-US" sz="3600" b="1" smtClean="0">
                          <a:solidFill>
                            <a:schemeClr val="tx1"/>
                          </a:solidFill>
                          <a:uFillTx/>
                          <a:ea typeface="微软雅黑" panose="020B0503020204020204" charset="-122"/>
                        </a:rPr>
                        <a:t>种树郭橐驼传</a:t>
                      </a:r>
                      <a:r>
                        <a:rPr lang="en-US" altLang="zh-CN" sz="3600" b="1" smtClean="0">
                          <a:solidFill>
                            <a:schemeClr val="tx1"/>
                          </a:solidFill>
                          <a:uFillTx/>
                          <a:ea typeface="微软雅黑" panose="020B0503020204020204" charset="-122"/>
                        </a:rPr>
                        <a:t>》</a:t>
                      </a:r>
                      <a:endParaRPr lang="en-US" altLang="zh-CN" sz="3600" b="1" smtClean="0">
                        <a:solidFill>
                          <a:schemeClr val="tx1"/>
                        </a:solidFill>
                        <a:uFillTx/>
                        <a:ea typeface="微软雅黑" panose="020B0503020204020204" charset="-122"/>
                      </a:endParaRPr>
                    </a:p>
                  </a:txBody>
                  <a:tcPr marL="120000" marR="120000" marT="60000" marB="60000" vert="horz" anchor="ctr"/>
                </a:tc>
                <a:tc>
                  <a:txBody>
                    <a:bodyPr wrap="square"/>
                    <a:lstStyle/>
                    <a:p>
                      <a:pPr algn="ctr"/>
                      <a:r>
                        <a:rPr lang="en-US" altLang="zh-CN" sz="3600" b="1" smtClean="0">
                          <a:solidFill>
                            <a:schemeClr val="tx1"/>
                          </a:solidFill>
                          <a:uFillTx/>
                          <a:ea typeface="微软雅黑" panose="020B0503020204020204" charset="-122"/>
                        </a:rPr>
                        <a:t>《</a:t>
                      </a:r>
                      <a:r>
                        <a:rPr lang="zh-CN" altLang="en-US" sz="3600" b="1" smtClean="0">
                          <a:solidFill>
                            <a:schemeClr val="tx1"/>
                          </a:solidFill>
                          <a:uFillTx/>
                          <a:ea typeface="微软雅黑" panose="020B0503020204020204" charset="-122"/>
                        </a:rPr>
                        <a:t>石钟山记</a:t>
                      </a:r>
                      <a:r>
                        <a:rPr lang="en-US" altLang="zh-CN" sz="3600" b="1" smtClean="0">
                          <a:solidFill>
                            <a:schemeClr val="tx1"/>
                          </a:solidFill>
                          <a:uFillTx/>
                          <a:ea typeface="微软雅黑" panose="020B0503020204020204" charset="-122"/>
                        </a:rPr>
                        <a:t>》</a:t>
                      </a:r>
                      <a:endParaRPr lang="en-US" altLang="zh-CN" sz="3600" b="1" smtClean="0">
                        <a:solidFill>
                          <a:schemeClr val="tx1"/>
                        </a:solidFill>
                        <a:uFillTx/>
                        <a:ea typeface="微软雅黑" panose="020B0503020204020204" charset="-122"/>
                      </a:endParaRPr>
                    </a:p>
                  </a:txBody>
                  <a:tcPr marL="120000" marR="120000" marT="60000" marB="60000" vert="horz" anchor="ctr"/>
                </a:tc>
              </a:tr>
              <a:tr h="1630680">
                <a:tc>
                  <a:txBody>
                    <a:bodyPr wrap="square"/>
                    <a:lstStyle/>
                    <a:p>
                      <a:pPr algn="ctr"/>
                      <a:r>
                        <a:rPr lang="zh-CN" altLang="en-US" sz="3600" b="1" smtClean="0">
                          <a:solidFill>
                            <a:schemeClr val="tx1"/>
                          </a:solidFill>
                          <a:uFillTx/>
                          <a:ea typeface="微软雅黑" panose="020B0503020204020204" charset="-122"/>
                        </a:rPr>
                        <a:t>事</a:t>
                      </a:r>
                      <a:endParaRPr lang="zh-CN" altLang="en-US" sz="3600" b="1" smtClean="0">
                        <a:solidFill>
                          <a:schemeClr val="tx1"/>
                        </a:solidFill>
                        <a:uFillTx/>
                        <a:ea typeface="微软雅黑" panose="020B0503020204020204" charset="-122"/>
                      </a:endParaRPr>
                    </a:p>
                  </a:txBody>
                  <a:tcPr marL="120000" marR="120000" marT="60000" marB="60000" vert="horz" anchor="ctr"/>
                </a:tc>
                <a:tc>
                  <a:txBody>
                    <a:bodyPr wrap="square"/>
                    <a:lstStyle/>
                    <a:p>
                      <a:pPr algn="ctr"/>
                      <a:endParaRPr lang="en-US" altLang="zh-CN" sz="3600" b="1" smtClean="0">
                        <a:solidFill>
                          <a:schemeClr val="tx1"/>
                        </a:solidFill>
                        <a:uFillTx/>
                        <a:ea typeface="微软雅黑" panose="020B0503020204020204" charset="-122"/>
                      </a:endParaRPr>
                    </a:p>
                    <a:p>
                      <a:pPr algn="ctr"/>
                      <a:endParaRPr lang="en-US" altLang="zh-CN" sz="3600" b="1" smtClean="0">
                        <a:solidFill>
                          <a:schemeClr val="tx1"/>
                        </a:solidFill>
                        <a:uFillTx/>
                        <a:ea typeface="微软雅黑" panose="020B0503020204020204" charset="-122"/>
                      </a:endParaRPr>
                    </a:p>
                  </a:txBody>
                  <a:tcPr marL="120000" marR="120000" marT="60000" marB="60000" vert="horz" anchor="ctr"/>
                </a:tc>
                <a:tc>
                  <a:txBody>
                    <a:bodyPr wrap="square"/>
                    <a:lstStyle/>
                    <a:p>
                      <a:pPr algn="ctr"/>
                      <a:endParaRPr lang="zh-CN" altLang="en-US" sz="3600" b="1">
                        <a:solidFill>
                          <a:schemeClr val="tx1"/>
                        </a:solidFill>
                        <a:uFillTx/>
                        <a:ea typeface="微软雅黑" panose="020B0503020204020204" charset="-122"/>
                      </a:endParaRPr>
                    </a:p>
                  </a:txBody>
                  <a:tcPr marL="120000" marR="120000" marT="60000" marB="60000" vert="horz" anchor="ctr"/>
                </a:tc>
              </a:tr>
              <a:tr h="2150110">
                <a:tc>
                  <a:txBody>
                    <a:bodyPr wrap="square"/>
                    <a:lstStyle/>
                    <a:p>
                      <a:pPr algn="ctr"/>
                      <a:r>
                        <a:rPr lang="zh-CN" altLang="en-US" sz="3600" b="1" smtClean="0">
                          <a:solidFill>
                            <a:schemeClr val="tx1"/>
                          </a:solidFill>
                          <a:uFillTx/>
                          <a:ea typeface="微软雅黑" panose="020B0503020204020204" charset="-122"/>
                        </a:rPr>
                        <a:t>理</a:t>
                      </a:r>
                      <a:endParaRPr lang="zh-CN" altLang="en-US" sz="3600" b="1" smtClean="0">
                        <a:solidFill>
                          <a:schemeClr val="tx1"/>
                        </a:solidFill>
                        <a:uFillTx/>
                        <a:ea typeface="微软雅黑" panose="020B0503020204020204" charset="-122"/>
                      </a:endParaRPr>
                    </a:p>
                  </a:txBody>
                  <a:tcPr marL="120000" marR="120000" marT="60000" marB="60000" vert="horz" anchor="ctr"/>
                </a:tc>
                <a:tc>
                  <a:txBody>
                    <a:bodyPr wrap="square"/>
                    <a:lstStyle/>
                    <a:p>
                      <a:pPr algn="ctr"/>
                      <a:endParaRPr lang="en-US" altLang="zh-CN" sz="3600" b="1" smtClean="0">
                        <a:solidFill>
                          <a:schemeClr val="tx1"/>
                        </a:solidFill>
                        <a:uFillTx/>
                        <a:ea typeface="微软雅黑" panose="020B0503020204020204" charset="-122"/>
                      </a:endParaRPr>
                    </a:p>
                    <a:p>
                      <a:pPr algn="ctr"/>
                      <a:endParaRPr lang="en-US" altLang="zh-CN" sz="3600" b="1" smtClean="0">
                        <a:solidFill>
                          <a:schemeClr val="tx1"/>
                        </a:solidFill>
                        <a:uFillTx/>
                        <a:ea typeface="微软雅黑" panose="020B0503020204020204" charset="-122"/>
                      </a:endParaRPr>
                    </a:p>
                  </a:txBody>
                  <a:tcPr marL="120000" marR="120000" marT="60000" marB="60000" vert="horz" anchor="ctr"/>
                </a:tc>
                <a:tc>
                  <a:txBody>
                    <a:bodyPr wrap="square"/>
                    <a:lstStyle/>
                    <a:p>
                      <a:pPr algn="ctr"/>
                      <a:endParaRPr lang="zh-CN" altLang="en-US" sz="3600" b="1">
                        <a:solidFill>
                          <a:schemeClr val="tx1"/>
                        </a:solidFill>
                        <a:uFillTx/>
                        <a:ea typeface="微软雅黑" panose="020B0503020204020204" charset="-122"/>
                      </a:endParaRPr>
                    </a:p>
                  </a:txBody>
                  <a:tcPr marL="120000" marR="120000" marT="60000" marB="60000" vert="horz" anchor="ctr"/>
                </a:tc>
              </a:tr>
              <a:tr h="4040505">
                <a:tc>
                  <a:txBody>
                    <a:bodyPr wrap="square"/>
                    <a:lstStyle/>
                    <a:p>
                      <a:pPr algn="ctr"/>
                      <a:r>
                        <a:rPr lang="zh-CN" altLang="en-US" sz="3600" b="1" smtClean="0">
                          <a:solidFill>
                            <a:schemeClr val="tx1"/>
                          </a:solidFill>
                          <a:uFillTx/>
                          <a:ea typeface="微软雅黑" panose="020B0503020204020204" charset="-122"/>
                        </a:rPr>
                        <a:t>因事说理</a:t>
                      </a:r>
                      <a:endParaRPr lang="zh-CN" altLang="en-US" sz="3600" b="1" smtClean="0">
                        <a:solidFill>
                          <a:schemeClr val="tx1"/>
                        </a:solidFill>
                        <a:uFillTx/>
                        <a:ea typeface="微软雅黑" panose="020B0503020204020204" charset="-122"/>
                      </a:endParaRPr>
                    </a:p>
                  </a:txBody>
                  <a:tcPr marL="120000" marR="120000" marT="60000" marB="60000" vert="horz" anchor="ctr"/>
                </a:tc>
                <a:tc>
                  <a:txBody>
                    <a:bodyPr wrap="square"/>
                    <a:lstStyle/>
                    <a:p>
                      <a:pPr algn="ctr"/>
                      <a:endParaRPr lang="en-US" altLang="zh-CN" sz="3600" b="1" smtClean="0">
                        <a:solidFill>
                          <a:schemeClr val="tx1"/>
                        </a:solidFill>
                        <a:uFillTx/>
                        <a:ea typeface="微软雅黑" panose="020B0503020204020204" charset="-122"/>
                      </a:endParaRPr>
                    </a:p>
                    <a:p>
                      <a:pPr algn="ctr"/>
                      <a:endParaRPr lang="en-US" altLang="zh-CN" sz="3600" b="1" smtClean="0">
                        <a:solidFill>
                          <a:schemeClr val="tx1"/>
                        </a:solidFill>
                        <a:uFillTx/>
                        <a:ea typeface="微软雅黑" panose="020B0503020204020204" charset="-122"/>
                      </a:endParaRPr>
                    </a:p>
                  </a:txBody>
                  <a:tcPr marL="120000" marR="120000" marT="60000" marB="60000" vert="horz" anchor="ctr"/>
                </a:tc>
                <a:tc>
                  <a:txBody>
                    <a:bodyPr wrap="square"/>
                    <a:lstStyle/>
                    <a:p>
                      <a:pPr algn="ctr"/>
                      <a:endParaRPr lang="zh-CN" altLang="en-US" sz="3600" b="1">
                        <a:solidFill>
                          <a:schemeClr val="tx1"/>
                        </a:solidFill>
                        <a:uFillTx/>
                        <a:ea typeface="微软雅黑" panose="020B0503020204020204" charset="-122"/>
                      </a:endParaRPr>
                    </a:p>
                  </a:txBody>
                  <a:tcPr marL="120000" marR="120000" marT="60000" marB="60000" vert="horz" anchor="ctr"/>
                </a:tc>
              </a:tr>
            </a:tbl>
          </a:graphicData>
        </a:graphic>
      </p:graphicFrame>
      <p:sp>
        <p:nvSpPr>
          <p:cNvPr id="100" name="文本框 99"/>
          <p:cNvSpPr txBox="1"/>
          <p:nvPr/>
        </p:nvSpPr>
        <p:spPr>
          <a:xfrm>
            <a:off x="2794635" y="1436370"/>
            <a:ext cx="5800090" cy="13220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4000" b="1">
                <a:solidFill>
                  <a:schemeClr val="tx1"/>
                </a:solidFill>
                <a:uFillTx/>
                <a:ea typeface="微软雅黑" panose="020B0503020204020204" charset="-122"/>
              </a:rPr>
              <a:t>给郭橐驼写传记，</a:t>
            </a:r>
            <a:endParaRPr lang="zh-CN" sz="4000" b="1">
              <a:solidFill>
                <a:schemeClr val="tx1"/>
              </a:solidFill>
              <a:uFillTx/>
              <a:ea typeface="微软雅黑" panose="020B0503020204020204" charset="-122"/>
            </a:endParaRPr>
          </a:p>
          <a:p>
            <a:pPr indent="0"/>
            <a:r>
              <a:rPr lang="zh-CN" sz="4000" b="1">
                <a:solidFill>
                  <a:schemeClr val="tx1"/>
                </a:solidFill>
                <a:uFillTx/>
                <a:ea typeface="微软雅黑" panose="020B0503020204020204" charset="-122"/>
              </a:rPr>
              <a:t>郭橐驼讲述种树之道</a:t>
            </a:r>
            <a:endParaRPr lang="zh-CN" altLang="en-US" sz="4000" b="1">
              <a:solidFill>
                <a:schemeClr val="tx1"/>
              </a:solidFill>
              <a:uFillTx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483215" y="1436370"/>
            <a:ext cx="4571365" cy="13220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4000" b="1">
                <a:latin typeface="微软雅黑" panose="020B0503020204020204" charset="-122"/>
                <a:ea typeface="微软雅黑" panose="020B0503020204020204" charset="-122"/>
              </a:rPr>
              <a:t>作者暮夜亲自考察石钟山得名由来</a:t>
            </a:r>
            <a:endParaRPr lang="zh-CN" altLang="en-US" sz="4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005965" y="4991735"/>
            <a:ext cx="7053580" cy="38715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 indent="0"/>
            <a:r>
              <a:rPr lang="zh-CN" sz="4000" b="1">
                <a:latin typeface="微软雅黑" panose="020B0503020204020204" charset="-122"/>
                <a:ea typeface="微软雅黑" panose="020B0503020204020204" charset="-122"/>
              </a:rPr>
              <a:t>上半篇为橐驼作传（记叙），目的是为下半篇的论述张本；下半篇的治民之理（议论）是上半篇种树之道的类比和引申，前宾后主，上下相应，事理相生。</a:t>
            </a:r>
            <a:endParaRPr lang="zh-CN" sz="4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961880" y="2906395"/>
            <a:ext cx="5614670" cy="1938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4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要认识事物的真相必须“目见耳闻”、切忌“臆断其有无”</a:t>
            </a:r>
            <a:endParaRPr lang="zh-CN" altLang="en-US" sz="40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991168" y="3102928"/>
            <a:ext cx="5080000" cy="13220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zh-CN" altLang="en-US" sz="4000" b="1">
                <a:latin typeface="微软雅黑" panose="020B0503020204020204" charset="-122"/>
                <a:ea typeface="微软雅黑" panose="020B0503020204020204" charset="-122"/>
              </a:rPr>
              <a:t>居官治民，不可扰民，顺民之性，以养其民</a:t>
            </a:r>
            <a:r>
              <a:rPr lang="zh-CN" altLang="en-US" sz="4000" b="1">
                <a:ea typeface="宋体" panose="02010600030101010101" pitchFamily="2" charset="-122"/>
              </a:rPr>
              <a:t>。</a:t>
            </a:r>
            <a:endParaRPr lang="zh-CN" altLang="en-US" sz="4000" b="1">
              <a:ea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176385" y="4992370"/>
            <a:ext cx="6795770" cy="38709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 indent="0"/>
            <a:r>
              <a:rPr lang="zh-CN" sz="3600" b="1">
                <a:solidFill>
                  <a:schemeClr val="tx1"/>
                </a:solidFill>
                <a:uFillTx/>
                <a:ea typeface="微软雅黑" panose="020B0503020204020204" charset="-122"/>
              </a:rPr>
              <a:t>第一段议论（质疑）是</a:t>
            </a:r>
            <a:r>
              <a:rPr lang="zh-CN" sz="3600" b="1">
                <a:solidFill>
                  <a:schemeClr val="tx1"/>
                </a:solidFill>
                <a:uFillTx/>
                <a:ea typeface="微软雅黑" panose="020B0503020204020204" charset="-122"/>
                <a:sym typeface="+mn-ea"/>
              </a:rPr>
              <a:t>第二段</a:t>
            </a:r>
            <a:r>
              <a:rPr lang="zh-CN" sz="3600" b="1">
                <a:solidFill>
                  <a:schemeClr val="tx1"/>
                </a:solidFill>
                <a:uFillTx/>
                <a:ea typeface="微软雅黑" panose="020B0503020204020204" charset="-122"/>
              </a:rPr>
              <a:t>记叙的前提，第二段叙事是上下两段议论的中间必要环节</a:t>
            </a:r>
            <a:r>
              <a:rPr lang="en-US" altLang="zh-CN" sz="3600" b="1">
                <a:solidFill>
                  <a:schemeClr val="tx1"/>
                </a:solidFill>
                <a:uFillTx/>
                <a:ea typeface="微软雅黑" panose="020B0503020204020204" charset="-122"/>
              </a:rPr>
              <a:t>(</a:t>
            </a:r>
            <a:r>
              <a:rPr lang="zh-CN" altLang="en-US" sz="3600" b="1">
                <a:solidFill>
                  <a:schemeClr val="tx1"/>
                </a:solidFill>
                <a:uFillTx/>
                <a:ea typeface="微软雅黑" panose="020B0503020204020204" charset="-122"/>
              </a:rPr>
              <a:t>解疑</a:t>
            </a:r>
            <a:r>
              <a:rPr lang="en-US" altLang="zh-CN" sz="3600" b="1">
                <a:solidFill>
                  <a:schemeClr val="tx1"/>
                </a:solidFill>
                <a:uFillTx/>
                <a:ea typeface="微软雅黑" panose="020B0503020204020204" charset="-122"/>
              </a:rPr>
              <a:t>)</a:t>
            </a:r>
            <a:r>
              <a:rPr lang="zh-CN" sz="3600" b="1">
                <a:solidFill>
                  <a:schemeClr val="tx1"/>
                </a:solidFill>
                <a:uFillTx/>
                <a:ea typeface="微软雅黑" panose="020B0503020204020204" charset="-122"/>
                <a:sym typeface="+mn-ea"/>
              </a:rPr>
              <a:t>，</a:t>
            </a:r>
            <a:r>
              <a:rPr lang="zh-CN" sz="3600" b="1">
                <a:solidFill>
                  <a:schemeClr val="tx1"/>
                </a:solidFill>
                <a:uFillTx/>
                <a:ea typeface="微软雅黑" panose="020B0503020204020204" charset="-122"/>
              </a:rPr>
              <a:t>第三段在叙事的基础上集中议论（总评）。本文因事说理，事和理，叙和议，</a:t>
            </a:r>
            <a:r>
              <a:rPr lang="zh-CN" sz="3600" b="1">
                <a:solidFill>
                  <a:schemeClr val="tx1"/>
                </a:solidFill>
                <a:uFillTx/>
                <a:ea typeface="微软雅黑" panose="020B0503020204020204" charset="-122"/>
                <a:sym typeface="+mn-ea"/>
              </a:rPr>
              <a:t>紧密结合，</a:t>
            </a:r>
            <a:r>
              <a:rPr lang="zh-CN" sz="3600" b="1">
                <a:solidFill>
                  <a:schemeClr val="tx1"/>
                </a:solidFill>
                <a:uFillTx/>
                <a:ea typeface="微软雅黑" panose="020B0503020204020204" charset="-122"/>
              </a:rPr>
              <a:t>前后呼应。</a:t>
            </a:r>
            <a:endParaRPr lang="zh-CN" altLang="en-US" sz="3600" b="1">
              <a:solidFill>
                <a:schemeClr val="tx1"/>
              </a:solidFill>
              <a:uFillTx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0" grpId="1"/>
      <p:bldP spid="6" grpId="0"/>
      <p:bldP spid="6" grpId="1"/>
      <p:bldP spid="3" grpId="0"/>
      <p:bldP spid="3" grpId="1"/>
      <p:bldP spid="2" grpId="0"/>
      <p:bldP spid="2" grpId="1"/>
      <p:bldP spid="5" grpId="0"/>
      <p:bldP spid="5" grpId="1"/>
      <p:bldP spid="7" grpId="0"/>
      <p:bldP spid="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4040" y="-833"/>
            <a:ext cx="16035961" cy="80109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96160" y="887730"/>
            <a:ext cx="11607165" cy="4065270"/>
          </a:xfrm>
        </p:spPr>
        <p:txBody>
          <a:bodyPr>
            <a:normAutofit/>
          </a:bodyPr>
          <a:lstStyle/>
          <a:p>
            <a:r>
              <a:rPr lang="zh-CN" altLang="en-US" sz="5300" b="1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活动2</a:t>
            </a:r>
            <a:r>
              <a:rPr lang="en-US" altLang="zh-CN" sz="5300" b="1" u="sng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53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5300" b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   </a:t>
            </a:r>
            <a:br>
              <a:rPr lang="en-US" altLang="zh-CN" sz="5300" b="1">
                <a:solidFill>
                  <a:srgbClr val="FF0000"/>
                </a:solidFill>
                <a:latin typeface="+mn-lt"/>
                <a:ea typeface="+mn-ea"/>
                <a:cs typeface="+mn-cs"/>
              </a:rPr>
            </a:br>
            <a:br>
              <a:rPr lang="en-US" altLang="zh-CN" sz="5300" b="1">
                <a:solidFill>
                  <a:srgbClr val="FF0000"/>
                </a:solidFill>
                <a:latin typeface="+mn-lt"/>
                <a:ea typeface="+mn-ea"/>
                <a:cs typeface="+mn-cs"/>
              </a:rPr>
            </a:br>
            <a:r>
              <a:rPr lang="en-US" altLang="zh-CN" sz="5300" b="1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         </a:t>
            </a:r>
            <a:r>
              <a:rPr lang="zh-CN" altLang="en-US" sz="4400" b="1" smtClean="0">
                <a:solidFill>
                  <a:schemeClr val="tx1"/>
                </a:solidFill>
                <a:uFillTx/>
                <a:ea typeface="微软雅黑" panose="020B0503020204020204" charset="-122"/>
                <a:sym typeface="+mn-ea"/>
              </a:rPr>
              <a:t>为了更好地说理，两篇课文都运用了多种方法技巧，请结合两篇文章具体分析探究。</a:t>
            </a:r>
            <a:endParaRPr lang="zh-CN" altLang="en-US" sz="4400" b="1" smtClean="0">
              <a:solidFill>
                <a:schemeClr val="tx1"/>
              </a:solidFill>
              <a:uFillTx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tags/tag1.xml><?xml version="1.0" encoding="utf-8"?>
<p:tagLst xmlns:p="http://schemas.openxmlformats.org/presentationml/2006/main">
  <p:tag name="AS_UNIQUEID" val="2889"/>
  <p:tag name="KSO_WM_UNIT_PLACING_PICTURE_USER_VIEWPORT" val="{&quot;height&quot;:9613.12440944882,&quot;width&quot;:19243.15275590551}"/>
</p:tagLst>
</file>

<file path=ppt/tags/tag10.xml><?xml version="1.0" encoding="utf-8"?>
<p:tagLst xmlns:p="http://schemas.openxmlformats.org/presentationml/2006/main">
  <p:tag name="AS_UNIQUEID" val="2893"/>
</p:tagLst>
</file>

<file path=ppt/tags/tag11.xml><?xml version="1.0" encoding="utf-8"?>
<p:tagLst xmlns:p="http://schemas.openxmlformats.org/presentationml/2006/main">
  <p:tag name="AS_UNIQUEID" val="2894"/>
</p:tagLst>
</file>

<file path=ppt/tags/tag12.xml><?xml version="1.0" encoding="utf-8"?>
<p:tagLst xmlns:p="http://schemas.openxmlformats.org/presentationml/2006/main">
  <p:tag name="AS_UNIQUEID" val="2889"/>
  <p:tag name="KSO_WM_UNIT_PLACING_PICTURE_USER_VIEWPORT" val="{&quot;height&quot;:9613.12440944882,&quot;width&quot;:19243.15275590551}"/>
</p:tagLst>
</file>

<file path=ppt/tags/tag13.xml><?xml version="1.0" encoding="utf-8"?>
<p:tagLst xmlns:p="http://schemas.openxmlformats.org/presentationml/2006/main">
  <p:tag name="AS_UNIQUEID" val="2889"/>
  <p:tag name="KSO_WM_UNIT_PLACING_PICTURE_USER_VIEWPORT" val="{&quot;height&quot;:9613.12440944882,&quot;width&quot;:19243.15275590551}"/>
</p:tagLst>
</file>

<file path=ppt/tags/tag14.xml><?xml version="1.0" encoding="utf-8"?>
<p:tagLst xmlns:p="http://schemas.openxmlformats.org/presentationml/2006/main">
  <p:tag name="TABLE_ENDDRAG_ORIGIN_RECT" val="1252*708"/>
  <p:tag name="TABLE_ENDDRAG_RECT" val="5*0*1252*708"/>
</p:tagLst>
</file>

<file path=ppt/tags/tag15.xml><?xml version="1.0" encoding="utf-8"?>
<p:tagLst xmlns:p="http://schemas.openxmlformats.org/presentationml/2006/main">
  <p:tag name="AS_UNIQUEID" val="2889"/>
  <p:tag name="KSO_WM_UNIT_PLACING_PICTURE_USER_VIEWPORT" val="{&quot;height&quot;:9613.12440944882,&quot;width&quot;:19243.15275590551}"/>
</p:tagLst>
</file>

<file path=ppt/tags/tag16.xml><?xml version="1.0" encoding="utf-8"?>
<p:tagLst xmlns:p="http://schemas.openxmlformats.org/presentationml/2006/main">
  <p:tag name="AS_UNIQUEID" val="2889"/>
  <p:tag name="KSO_WM_UNIT_PLACING_PICTURE_USER_VIEWPORT" val="{&quot;height&quot;:9613.12440944882,&quot;width&quot;:19243.15275590551}"/>
</p:tagLst>
</file>

<file path=ppt/tags/tag17.xml><?xml version="1.0" encoding="utf-8"?>
<p:tagLst xmlns:p="http://schemas.openxmlformats.org/presentationml/2006/main">
  <p:tag name="KSO_WM_DIAGRAM_VIRTUALLY_FRAME" val="{&quot;height&quot;:467.25,&quot;left&quot;:19.85,&quot;top&quot;:111.35,&quot;width&quot;:964.8}"/>
</p:tagLst>
</file>

<file path=ppt/tags/tag18.xml><?xml version="1.0" encoding="utf-8"?>
<p:tagLst xmlns:p="http://schemas.openxmlformats.org/presentationml/2006/main">
  <p:tag name="KSO_WM_DIAGRAM_VIRTUALLY_FRAME" val="{&quot;height&quot;:467.25,&quot;left&quot;:19.85,&quot;top&quot;:111.35,&quot;width&quot;:964.8}"/>
</p:tagLst>
</file>

<file path=ppt/tags/tag19.xml><?xml version="1.0" encoding="utf-8"?>
<p:tagLst xmlns:p="http://schemas.openxmlformats.org/presentationml/2006/main">
  <p:tag name="KSO_WM_DIAGRAM_VIRTUALLY_FRAME" val="{&quot;height&quot;:467.25,&quot;left&quot;:19.85,&quot;top&quot;:111.35,&quot;width&quot;:964.8}"/>
</p:tagLst>
</file>

<file path=ppt/tags/tag2.xml><?xml version="1.0" encoding="utf-8"?>
<p:tagLst xmlns:p="http://schemas.openxmlformats.org/presentationml/2006/main">
  <p:tag name="AS_UNIQUEID" val="2889"/>
  <p:tag name="KSO_WM_UNIT_PLACING_PICTURE_USER_VIEWPORT" val="{&quot;height&quot;:9613.12440944882,&quot;width&quot;:19243.15275590551}"/>
</p:tagLst>
</file>

<file path=ppt/tags/tag20.xml><?xml version="1.0" encoding="utf-8"?>
<p:tagLst xmlns:p="http://schemas.openxmlformats.org/presentationml/2006/main">
  <p:tag name="KSO_WM_DIAGRAM_VIRTUALLY_FRAME" val="{&quot;height&quot;:467.25,&quot;left&quot;:19.85,&quot;top&quot;:111.35,&quot;width&quot;:964.8}"/>
</p:tagLst>
</file>

<file path=ppt/tags/tag21.xml><?xml version="1.0" encoding="utf-8"?>
<p:tagLst xmlns:p="http://schemas.openxmlformats.org/presentationml/2006/main">
  <p:tag name="AS_UNIQUEID" val="2889"/>
  <p:tag name="KSO_WM_UNIT_PLACING_PICTURE_USER_VIEWPORT" val="{&quot;height&quot;:9613.12440944882,&quot;width&quot;:19243.15275590551}"/>
</p:tagLst>
</file>

<file path=ppt/tags/tag22.xml><?xml version="1.0" encoding="utf-8"?>
<p:tagLst xmlns:p="http://schemas.openxmlformats.org/presentationml/2006/main">
  <p:tag name="AS_UNIQUEID" val="2889"/>
  <p:tag name="KSO_WM_UNIT_PLACING_PICTURE_USER_VIEWPORT" val="{&quot;height&quot;:9613.12440944882,&quot;width&quot;:19243.15275590551}"/>
</p:tagLst>
</file>

<file path=ppt/tags/tag23.xml><?xml version="1.0" encoding="utf-8"?>
<p:tagLst xmlns:p="http://schemas.openxmlformats.org/presentationml/2006/main">
  <p:tag name="AS_UNIQUEID" val="2890"/>
</p:tagLst>
</file>

<file path=ppt/tags/tag24.xml><?xml version="1.0" encoding="utf-8"?>
<p:tagLst xmlns:p="http://schemas.openxmlformats.org/presentationml/2006/main">
  <p:tag name="AS_UNIQUEID" val="2894"/>
</p:tagLst>
</file>

<file path=ppt/tags/tag25.xml><?xml version="1.0" encoding="utf-8"?>
<p:tagLst xmlns:p="http://schemas.openxmlformats.org/presentationml/2006/main">
  <p:tag name="AS_UNIQUEID" val="2889"/>
  <p:tag name="KSO_WM_UNIT_PLACING_PICTURE_USER_VIEWPORT" val="{&quot;height&quot;:9613.12440944882,&quot;width&quot;:19243.15275590551}"/>
</p:tagLst>
</file>

<file path=ppt/tags/tag26.xml><?xml version="1.0" encoding="utf-8"?>
<p:tagLst xmlns:p="http://schemas.openxmlformats.org/presentationml/2006/main">
  <p:tag name="AS_UNIQUEID" val="2889"/>
  <p:tag name="KSO_WM_UNIT_PLACING_PICTURE_USER_VIEWPORT" val="{&quot;height&quot;:9613.12440944882,&quot;width&quot;:19243.15275590551}"/>
</p:tagLst>
</file>

<file path=ppt/tags/tag27.xml><?xml version="1.0" encoding="utf-8"?>
<p:tagLst xmlns:p="http://schemas.openxmlformats.org/presentationml/2006/main">
  <p:tag name="AS_UNIQUEID" val="2889"/>
  <p:tag name="KSO_WM_UNIT_PLACING_PICTURE_USER_VIEWPORT" val="{&quot;height&quot;:9613.12440944882,&quot;width&quot;:19243.15275590551}"/>
</p:tagLst>
</file>

<file path=ppt/tags/tag28.xml><?xml version="1.0" encoding="utf-8"?>
<p:tagLst xmlns:p="http://schemas.openxmlformats.org/presentationml/2006/main">
  <p:tag name="AS_UNIQUEID" val="2889"/>
  <p:tag name="KSO_WM_UNIT_PLACING_PICTURE_USER_VIEWPORT" val="{&quot;height&quot;:9613.12440944882,&quot;width&quot;:19243.15275590551}"/>
</p:tagLst>
</file>

<file path=ppt/tags/tag29.xml><?xml version="1.0" encoding="utf-8"?>
<p:tagLst xmlns:p="http://schemas.openxmlformats.org/presentationml/2006/main">
  <p:tag name="AS_UNIQUEID" val="2889"/>
  <p:tag name="KSO_WM_UNIT_PLACING_PICTURE_USER_VIEWPORT" val="{&quot;height&quot;:9613.12440944882,&quot;width&quot;:19243.15275590551}"/>
</p:tagLst>
</file>

<file path=ppt/tags/tag3.xml><?xml version="1.0" encoding="utf-8"?>
<p:tagLst xmlns:p="http://schemas.openxmlformats.org/presentationml/2006/main">
  <p:tag name="AS_UNIQUEID" val="2889"/>
  <p:tag name="KSO_WM_UNIT_PLACING_PICTURE_USER_VIEWPORT" val="{&quot;height&quot;:9613.12440944882,&quot;width&quot;:19243.15275590551}"/>
</p:tagLst>
</file>

<file path=ppt/tags/tag30.xml><?xml version="1.0" encoding="utf-8"?>
<p:tagLst xmlns:p="http://schemas.openxmlformats.org/presentationml/2006/main">
  <p:tag name="AS_UNIQUEID" val="2889"/>
  <p:tag name="KSO_WM_UNIT_PLACING_PICTURE_USER_VIEWPORT" val="{&quot;height&quot;:9613.12440944882,&quot;width&quot;:19243.15275590551}"/>
</p:tagLst>
</file>

<file path=ppt/tags/tag3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ODZmZDNmZjg4OTEyMmMzM2Q1MzE5MmE0Zjg1ZjJlOWQifQ=="/>
</p:tagLst>
</file>

<file path=ppt/tags/tag4.xml><?xml version="1.0" encoding="utf-8"?>
<p:tagLst xmlns:p="http://schemas.openxmlformats.org/presentationml/2006/main">
  <p:tag name="AS_UNIQUEID" val="2890"/>
</p:tagLst>
</file>

<file path=ppt/tags/tag5.xml><?xml version="1.0" encoding="utf-8"?>
<p:tagLst xmlns:p="http://schemas.openxmlformats.org/presentationml/2006/main">
  <p:tag name="AS_UNIQUEID" val="2893"/>
</p:tagLst>
</file>

<file path=ppt/tags/tag6.xml><?xml version="1.0" encoding="utf-8"?>
<p:tagLst xmlns:p="http://schemas.openxmlformats.org/presentationml/2006/main">
  <p:tag name="AS_UNIQUEID" val="2894"/>
</p:tagLst>
</file>

<file path=ppt/tags/tag7.xml><?xml version="1.0" encoding="utf-8"?>
<p:tagLst xmlns:p="http://schemas.openxmlformats.org/presentationml/2006/main">
  <p:tag name="AS_UNIQUEID" val="2889"/>
  <p:tag name="KSO_WM_UNIT_PLACING_PICTURE_USER_VIEWPORT" val="{&quot;height&quot;:9613.12440944882,&quot;width&quot;:19243.15275590551}"/>
</p:tagLst>
</file>

<file path=ppt/tags/tag8.xml><?xml version="1.0" encoding="utf-8"?>
<p:tagLst xmlns:p="http://schemas.openxmlformats.org/presentationml/2006/main">
  <p:tag name="AS_UNIQUEID" val="2889"/>
  <p:tag name="KSO_WM_UNIT_PLACING_PICTURE_USER_VIEWPORT" val="{&quot;height&quot;:9613.12440944882,&quot;width&quot;:19243.15275590551}"/>
</p:tagLst>
</file>

<file path=ppt/tags/tag9.xml><?xml version="1.0" encoding="utf-8"?>
<p:tagLst xmlns:p="http://schemas.openxmlformats.org/presentationml/2006/main">
  <p:tag name="AS_UNIQUEID" val="2890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2597</Words>
  <Application>WPS 演示</Application>
  <PresentationFormat/>
  <Paragraphs>129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1" baseType="lpstr">
      <vt:lpstr>Arial</vt:lpstr>
      <vt:lpstr>宋体</vt:lpstr>
      <vt:lpstr>Wingdings</vt:lpstr>
      <vt:lpstr>华文行楷</vt:lpstr>
      <vt:lpstr>微软雅黑</vt:lpstr>
      <vt:lpstr>黑体</vt:lpstr>
      <vt:lpstr>Calibri</vt:lpstr>
      <vt:lpstr>Arial Unicode MS</vt:lpstr>
      <vt:lpstr>Calibri Light</vt:lpstr>
      <vt:lpstr>Office 主题</vt:lpstr>
      <vt:lpstr>赏意趣华章之美 品事理结合之趣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活动1     两篇课文都因事说理，由小事入，由深理出，                   阅读课文，探讨下面的问题：</vt:lpstr>
      <vt:lpstr>PowerPoint 演示文稿</vt:lpstr>
      <vt:lpstr>活动2                  为了更好地说理，两篇课文都运用了多种方法技巧，请结合两篇文章具体分析探究。</vt:lpstr>
      <vt:lpstr>PowerPoint 演示文稿</vt:lpstr>
      <vt:lpstr>柳宗元在做地方官时，也践行着本人提倡的“爱民”</vt:lpstr>
      <vt:lpstr>PowerPoint 演示文稿</vt:lpstr>
      <vt:lpstr>PowerPoint 演示文稿</vt:lpstr>
      <vt:lpstr>活动1   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作业：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Administrator</cp:lastModifiedBy>
  <cp:revision>45</cp:revision>
  <cp:lastPrinted>2023-03-01T11:13:00Z</cp:lastPrinted>
  <dcterms:created xsi:type="dcterms:W3CDTF">2023-03-01T11:13:00Z</dcterms:created>
  <dcterms:modified xsi:type="dcterms:W3CDTF">2024-05-27T00:55:39Z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8ABB2154E62A4B1BB90072E6F0E8CB5F_12</vt:lpwstr>
  </property>
  <property fmtid="{D5CDD505-2E9C-101B-9397-08002B2CF9AE}" pid="7" name="KSOProductBuildVer">
    <vt:lpwstr>2052-11.8.2.10229</vt:lpwstr>
  </property>
</Properties>
</file>