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21" r:id="rId3"/>
    <p:sldId id="324" r:id="rId5"/>
    <p:sldId id="323" r:id="rId6"/>
    <p:sldId id="327" r:id="rId7"/>
    <p:sldId id="325" r:id="rId8"/>
    <p:sldId id="332" r:id="rId9"/>
    <p:sldId id="389" r:id="rId10"/>
    <p:sldId id="399" r:id="rId11"/>
    <p:sldId id="390" r:id="rId12"/>
    <p:sldId id="394" r:id="rId13"/>
    <p:sldId id="396" r:id="rId14"/>
    <p:sldId id="448" r:id="rId15"/>
    <p:sldId id="447" r:id="rId16"/>
    <p:sldId id="471" r:id="rId17"/>
    <p:sldId id="472" r:id="rId18"/>
    <p:sldId id="475" r:id="rId19"/>
    <p:sldId id="473" r:id="rId20"/>
    <p:sldId id="474" r:id="rId21"/>
    <p:sldId id="446" r:id="rId22"/>
    <p:sldId id="256" r:id="rId23"/>
    <p:sldId id="333" r:id="rId24"/>
    <p:sldId id="336" r:id="rId25"/>
    <p:sldId id="400" r:id="rId26"/>
    <p:sldId id="337" r:id="rId27"/>
    <p:sldId id="401" r:id="rId28"/>
    <p:sldId id="403" r:id="rId29"/>
    <p:sldId id="414" r:id="rId30"/>
    <p:sldId id="410" r:id="rId31"/>
    <p:sldId id="404" r:id="rId32"/>
    <p:sldId id="406" r:id="rId33"/>
    <p:sldId id="407" r:id="rId34"/>
    <p:sldId id="408" r:id="rId35"/>
    <p:sldId id="409" r:id="rId36"/>
    <p:sldId id="361" r:id="rId37"/>
    <p:sldId id="362" r:id="rId38"/>
  </p:sldIdLst>
  <p:sldSz cx="12192000" cy="6858000"/>
  <p:notesSz cx="6858000" cy="9144000"/>
  <p:custDataLst>
    <p:tags r:id="rId4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  <a:srgbClr val="FF0066"/>
    <a:srgbClr val="CC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-1374" y="-72"/>
      </p:cViewPr>
      <p:guideLst>
        <p:guide orient="horz" pos="2188"/>
        <p:guide pos="38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3" Type="http://schemas.openxmlformats.org/officeDocument/2006/relationships/tags" Target="tags/tag5.xml"/><Relationship Id="rId42" Type="http://schemas.openxmlformats.org/officeDocument/2006/relationships/commentAuthors" Target="commentAuthors.xml"/><Relationship Id="rId41" Type="http://schemas.openxmlformats.org/officeDocument/2006/relationships/tableStyles" Target="tableStyles.xml"/><Relationship Id="rId4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39" Type="http://schemas.openxmlformats.org/officeDocument/2006/relationships/presProps" Target="presProps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229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9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4338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r>
              <a:rPr lang="en-US" altLang="zh-CN"/>
              <a:t>  </a:t>
            </a:r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wmf"/><Relationship Id="rId1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jpeg"/><Relationship Id="rId1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Text Box 2"/>
          <p:cNvSpPr/>
          <p:nvPr/>
        </p:nvSpPr>
        <p:spPr>
          <a:xfrm>
            <a:off x="3733800" y="837883"/>
            <a:ext cx="5040313" cy="13220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6600" b="1" dirty="0">
                <a:solidFill>
                  <a:srgbClr val="FF0000"/>
                </a:solidFill>
                <a:latin typeface="Times New Roman" panose="02020603050405020304" pitchFamily="18" charset="0"/>
                <a:ea typeface="方正粗黑宋简体" pitchFamily="2" charset="-122"/>
                <a:sym typeface="Times New Roman" panose="02020603050405020304" pitchFamily="18" charset="0"/>
              </a:rPr>
              <a:t>    </a:t>
            </a:r>
            <a:r>
              <a:rPr lang="zh-CN" altLang="en-US" sz="8000" b="1" dirty="0">
                <a:solidFill>
                  <a:srgbClr val="FF0000"/>
                </a:solidFill>
                <a:latin typeface="Times New Roman" panose="02020603050405020304" pitchFamily="18" charset="0"/>
                <a:ea typeface="方正粗黑宋简体" pitchFamily="2" charset="-122"/>
                <a:sym typeface="Times New Roman" panose="02020603050405020304" pitchFamily="18" charset="0"/>
              </a:rPr>
              <a:t>礼    运</a:t>
            </a:r>
            <a:endParaRPr lang="zh-CN" altLang="en-US" sz="8000" dirty="0">
              <a:solidFill>
                <a:srgbClr val="FF0000"/>
              </a:solidFill>
              <a:latin typeface="Arial" panose="020B0604020202020204" pitchFamily="34" charset="0"/>
              <a:ea typeface="方正粗黑宋简体" pitchFamily="2" charset="-122"/>
            </a:endParaRPr>
          </a:p>
        </p:txBody>
      </p:sp>
      <p:sp>
        <p:nvSpPr>
          <p:cNvPr id="13314" name="Text Box 3"/>
          <p:cNvSpPr/>
          <p:nvPr/>
        </p:nvSpPr>
        <p:spPr>
          <a:xfrm>
            <a:off x="6019800" y="2590483"/>
            <a:ext cx="4140200" cy="304609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6000" b="1">
                <a:solidFill>
                  <a:srgbClr val="0000CC"/>
                </a:solidFill>
                <a:latin typeface="Times New Roman" panose="02020603050405020304" pitchFamily="18" charset="0"/>
                <a:ea typeface="华文行楷" pitchFamily="2" charset="-122"/>
                <a:sym typeface="Times New Roman" panose="02020603050405020304" pitchFamily="18" charset="0"/>
              </a:rPr>
              <a:t>《</a:t>
            </a:r>
            <a:r>
              <a:rPr lang="zh-CN" altLang="en-US" sz="6000" b="1" dirty="0">
                <a:solidFill>
                  <a:srgbClr val="0000CC"/>
                </a:solidFill>
                <a:latin typeface="Times New Roman" panose="02020603050405020304" pitchFamily="18" charset="0"/>
                <a:ea typeface="华文行楷" pitchFamily="2" charset="-122"/>
                <a:sym typeface="Times New Roman" panose="02020603050405020304" pitchFamily="18" charset="0"/>
              </a:rPr>
              <a:t>礼记</a:t>
            </a:r>
            <a:r>
              <a:rPr lang="en-US" altLang="zh-CN" sz="6000" b="1">
                <a:solidFill>
                  <a:srgbClr val="0000CC"/>
                </a:solidFill>
                <a:latin typeface="Times New Roman" panose="02020603050405020304" pitchFamily="18" charset="0"/>
                <a:ea typeface="华文行楷" pitchFamily="2" charset="-122"/>
                <a:sym typeface="Times New Roman" panose="02020603050405020304" pitchFamily="18" charset="0"/>
              </a:rPr>
              <a:t>》</a:t>
            </a:r>
            <a:endParaRPr lang="en-US" altLang="zh-CN" sz="6000" b="1">
              <a:solidFill>
                <a:srgbClr val="0000CC"/>
              </a:solidFill>
              <a:latin typeface="Times New Roman" panose="02020603050405020304" pitchFamily="18" charset="0"/>
              <a:ea typeface="华文行楷" pitchFamily="2" charset="-122"/>
              <a:sym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endParaRPr lang="en-US" altLang="zh-CN" sz="6000">
              <a:solidFill>
                <a:srgbClr val="0000CC"/>
              </a:solidFill>
              <a:latin typeface="Times New Roman" panose="02020603050405020304" pitchFamily="18" charset="0"/>
              <a:ea typeface="华文行楷" pitchFamily="2" charset="-122"/>
              <a:sym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华文行楷" pitchFamily="2" charset="-122"/>
                <a:sym typeface="Times New Roman" panose="02020603050405020304" pitchFamily="18" charset="0"/>
              </a:rPr>
              <a:t>　　　　　　　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13315" name="Picture 4" descr="kongziph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0683" y="761683"/>
            <a:ext cx="3168650" cy="4968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8482" name="内容占位符 148481"/>
          <p:cNvSpPr>
            <a:spLocks noGrp="1"/>
          </p:cNvSpPr>
          <p:nvPr>
            <p:ph idx="1"/>
          </p:nvPr>
        </p:nvSpPr>
        <p:spPr>
          <a:xfrm>
            <a:off x="153035" y="-73660"/>
            <a:ext cx="11784965" cy="5006975"/>
          </a:xfrm>
        </p:spPr>
        <p:txBody>
          <a:bodyPr anchor="t" anchorCtr="0"/>
          <a:p>
            <a:r>
              <a:rPr lang="zh-CN" altLang="en-US" sz="4000" b="1" u="sng" dirty="0">
                <a:ea typeface="黑体" panose="02010609060101010101" pitchFamily="49" charset="-122"/>
              </a:rPr>
              <a:t>货</a:t>
            </a:r>
            <a:r>
              <a:rPr lang="zh-CN" altLang="en-US" sz="4000" b="1" u="sng" dirty="0">
                <a:solidFill>
                  <a:srgbClr val="FF0000"/>
                </a:solidFill>
                <a:ea typeface="黑体" panose="02010609060101010101" pitchFamily="49" charset="-122"/>
              </a:rPr>
              <a:t>恶</a:t>
            </a:r>
            <a:r>
              <a:rPr lang="zh-CN" altLang="en-US" sz="4000" b="1" u="sng" dirty="0">
                <a:ea typeface="黑体" panose="02010609060101010101" pitchFamily="49" charset="-122"/>
              </a:rPr>
              <a:t>其弃</a:t>
            </a:r>
            <a:r>
              <a:rPr lang="zh-CN" altLang="en-US" sz="4000" b="1" u="sng" dirty="0">
                <a:solidFill>
                  <a:srgbClr val="FF0000"/>
                </a:solidFill>
                <a:ea typeface="黑体" panose="02010609060101010101" pitchFamily="49" charset="-122"/>
              </a:rPr>
              <a:t>于</a:t>
            </a:r>
            <a:r>
              <a:rPr lang="zh-CN" altLang="en-US" sz="4000" b="1" u="sng" dirty="0">
                <a:ea typeface="黑体" panose="02010609060101010101" pitchFamily="49" charset="-122"/>
              </a:rPr>
              <a:t>地也，不必</a:t>
            </a:r>
            <a:r>
              <a:rPr lang="zh-CN" altLang="en-US" sz="4000" b="1" u="sng" dirty="0">
                <a:solidFill>
                  <a:srgbClr val="FF0000"/>
                </a:solidFill>
                <a:ea typeface="黑体" panose="02010609060101010101" pitchFamily="49" charset="-122"/>
              </a:rPr>
              <a:t>藏</a:t>
            </a:r>
            <a:r>
              <a:rPr lang="zh-CN" altLang="en-US" sz="4000" b="1" u="sng" dirty="0">
                <a:ea typeface="黑体" panose="02010609060101010101" pitchFamily="49" charset="-122"/>
              </a:rPr>
              <a:t>于己；力恶其不出于身也，不必为己。</a:t>
            </a:r>
            <a:endParaRPr lang="zh-CN" altLang="en-US" sz="4000" b="1" u="sng" dirty="0">
              <a:ea typeface="黑体" panose="02010609060101010101" pitchFamily="49" charset="-122"/>
            </a:endParaRPr>
          </a:p>
          <a:p>
            <a:r>
              <a:rPr lang="zh-CN" altLang="en-US" sz="3600" b="1" dirty="0">
                <a:highlight>
                  <a:srgbClr val="FFFF00"/>
                </a:highlight>
              </a:rPr>
              <a:t>恶</a:t>
            </a:r>
            <a:r>
              <a:rPr lang="en-US" altLang="zh-CN" sz="3600" b="1"/>
              <a:t>:</a:t>
            </a:r>
            <a:r>
              <a:rPr lang="zh-CN" altLang="en-US" sz="3600" b="1" dirty="0"/>
              <a:t>憎恶</a:t>
            </a:r>
            <a:r>
              <a:rPr lang="en-US" altLang="zh-CN" sz="3600" b="1"/>
              <a:t>,</a:t>
            </a:r>
            <a:r>
              <a:rPr lang="zh-CN" altLang="en-US" sz="3600" b="1" dirty="0"/>
              <a:t>憎恨。</a:t>
            </a:r>
            <a:r>
              <a:rPr lang="en-US" altLang="zh-CN" sz="3600" b="1" dirty="0"/>
              <a:t> </a:t>
            </a:r>
            <a:r>
              <a:rPr lang="zh-CN" altLang="en-US" sz="3600" b="1" dirty="0">
                <a:highlight>
                  <a:srgbClr val="FFFF00"/>
                </a:highlight>
              </a:rPr>
              <a:t>于</a:t>
            </a:r>
            <a:r>
              <a:rPr lang="zh-CN" altLang="en-US" sz="3600" b="1" dirty="0"/>
              <a:t>：在</a:t>
            </a:r>
            <a:r>
              <a:rPr lang="en-US" altLang="zh-CN" sz="3600" b="1"/>
              <a:t>,</a:t>
            </a:r>
            <a:r>
              <a:rPr lang="zh-CN" altLang="en-US" sz="3600" b="1" dirty="0"/>
              <a:t>到。</a:t>
            </a:r>
            <a:r>
              <a:rPr lang="en-US" altLang="zh-CN" sz="3600" b="1" dirty="0"/>
              <a:t> </a:t>
            </a:r>
            <a:r>
              <a:rPr lang="zh-CN" altLang="en-US" sz="3600" b="1" dirty="0">
                <a:highlight>
                  <a:srgbClr val="FFFF00"/>
                </a:highlight>
              </a:rPr>
              <a:t>藏</a:t>
            </a:r>
            <a:r>
              <a:rPr lang="zh-CN" altLang="en-US" sz="3600" b="1" dirty="0"/>
              <a:t>：私藏。</a:t>
            </a:r>
            <a:endParaRPr lang="zh-CN" altLang="en-US" sz="3600" b="1" dirty="0"/>
          </a:p>
          <a:p>
            <a:endParaRPr lang="zh-CN" altLang="en-US" sz="3600" b="1" dirty="0"/>
          </a:p>
          <a:p>
            <a:r>
              <a:rPr lang="zh-CN" altLang="en-US" sz="3600" b="1" dirty="0">
                <a:solidFill>
                  <a:srgbClr val="FF0000"/>
                </a:solidFill>
              </a:rPr>
              <a:t>参考译文</a:t>
            </a:r>
            <a:r>
              <a:rPr lang="zh-CN" altLang="en-US" sz="3600" b="1" dirty="0">
                <a:solidFill>
                  <a:srgbClr val="0000CC"/>
                </a:solidFill>
              </a:rPr>
              <a:t>：</a:t>
            </a:r>
            <a:r>
              <a:rPr lang="zh-CN" altLang="en-US" sz="3600" b="1" dirty="0">
                <a:solidFill>
                  <a:srgbClr val="000099"/>
                </a:solidFill>
              </a:rPr>
              <a:t>对于财货，人们憎恨把它扔在地上的行为，却不一定要自己私藏。人们憎恨在公共劳动中不出力的行为，（人们都愿意为公众之事竭尽全力）却不一定为自己谋私利。</a:t>
            </a:r>
            <a:endParaRPr lang="zh-CN" altLang="en-US" sz="3600" b="1" dirty="0">
              <a:solidFill>
                <a:srgbClr val="000099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8610" y="4933315"/>
            <a:ext cx="1147381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>
                <a:solidFill>
                  <a:srgbClr val="FF0000"/>
                </a:solidFill>
              </a:rPr>
              <a:t>告诉我们</a:t>
            </a:r>
            <a:r>
              <a:rPr lang="zh-CN" altLang="en-US" sz="3600"/>
              <a:t>：人们珍惜劳动产品,但毫无自私自利之心,不会将它据为己有.人们在共同劳动中以不出力或少出力为耻,都能尽全力地工作,不需要只为自己工作。</a:t>
            </a:r>
            <a:endParaRPr lang="zh-CN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>
                                            <p:txEl>
                                              <p:charRg st="29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2">
                                            <p:txEl>
                                              <p:charRg st="29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2">
                                            <p:txEl>
                                              <p:charRg st="29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8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0530" name="内容占位符 150529"/>
          <p:cNvSpPr>
            <a:spLocks noGrp="1"/>
          </p:cNvSpPr>
          <p:nvPr>
            <p:ph idx="1"/>
          </p:nvPr>
        </p:nvSpPr>
        <p:spPr>
          <a:xfrm>
            <a:off x="228600" y="152400"/>
            <a:ext cx="11760200" cy="6705600"/>
          </a:xfrm>
        </p:spPr>
        <p:txBody>
          <a:bodyPr anchor="t" anchorCtr="0"/>
          <a:p>
            <a:pPr>
              <a:lnSpc>
                <a:spcPct val="90000"/>
              </a:lnSpc>
            </a:pPr>
            <a:r>
              <a:rPr lang="zh-CN" altLang="en-US" sz="4000" b="1" u="sng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是故</a:t>
            </a:r>
            <a:r>
              <a:rPr lang="zh-CN" altLang="en-US" sz="4000" b="1" u="sng" dirty="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谋闭</a:t>
            </a:r>
            <a:r>
              <a:rPr lang="zh-CN" altLang="en-US" sz="4000" b="1" u="sng" dirty="0">
                <a:latin typeface="黑体" panose="02010609060101010101" pitchFamily="49" charset="-122"/>
                <a:ea typeface="黑体" panose="02010609060101010101" pitchFamily="49" charset="-122"/>
              </a:rPr>
              <a:t>而不</a:t>
            </a:r>
            <a:r>
              <a:rPr lang="zh-CN" altLang="en-US" sz="4000" b="1" u="sng" dirty="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兴</a:t>
            </a:r>
            <a:r>
              <a:rPr lang="zh-CN" altLang="en-US" sz="4000" b="1" u="sng" dirty="0">
                <a:latin typeface="黑体" panose="02010609060101010101" pitchFamily="49" charset="-122"/>
                <a:ea typeface="黑体" panose="02010609060101010101" pitchFamily="49" charset="-122"/>
              </a:rPr>
              <a:t>，盗窃</a:t>
            </a:r>
            <a:r>
              <a:rPr lang="zh-CN" altLang="en-US" sz="4000" b="1" u="sng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乱贼</a:t>
            </a:r>
            <a:r>
              <a:rPr lang="zh-CN" altLang="en-US" sz="4000" b="1" u="sng" dirty="0">
                <a:latin typeface="黑体" panose="02010609060101010101" pitchFamily="49" charset="-122"/>
                <a:ea typeface="黑体" panose="02010609060101010101" pitchFamily="49" charset="-122"/>
              </a:rPr>
              <a:t>而不</a:t>
            </a:r>
            <a:r>
              <a:rPr lang="zh-CN" altLang="en-US" sz="4000" b="1" u="sng" dirty="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作</a:t>
            </a:r>
            <a:r>
              <a:rPr lang="zh-CN" altLang="en-US" sz="4000" b="1" u="sng" dirty="0">
                <a:latin typeface="黑体" panose="02010609060101010101" pitchFamily="49" charset="-122"/>
                <a:ea typeface="黑体" panose="02010609060101010101" pitchFamily="49" charset="-122"/>
              </a:rPr>
              <a:t>，故</a:t>
            </a:r>
            <a:r>
              <a:rPr lang="zh-CN" altLang="en-US" sz="4000" b="1" u="sng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外户</a:t>
            </a:r>
            <a:r>
              <a:rPr lang="zh-CN" altLang="en-US" sz="4000" b="1" u="sng" dirty="0">
                <a:latin typeface="黑体" panose="02010609060101010101" pitchFamily="49" charset="-122"/>
                <a:ea typeface="黑体" panose="02010609060101010101" pitchFamily="49" charset="-122"/>
              </a:rPr>
              <a:t>而不闭，是谓</a:t>
            </a:r>
            <a:r>
              <a:rPr lang="zh-CN" altLang="en-US" sz="4000" b="1" u="sng" dirty="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大同</a:t>
            </a:r>
            <a:r>
              <a:rPr lang="zh-CN" altLang="en-US" sz="4000" b="1" u="sng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</a:pP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3600" b="1" dirty="0">
                <a:highlight>
                  <a:srgbClr val="FFFF00"/>
                </a:highlight>
              </a:rPr>
              <a:t>是故</a:t>
            </a:r>
            <a:r>
              <a:rPr lang="zh-CN" altLang="en-US" sz="3600" b="1" dirty="0"/>
              <a:t>：可译为“因此”。</a:t>
            </a:r>
            <a:r>
              <a:rPr lang="en-US" altLang="zh-CN" sz="3600" b="1" dirty="0"/>
              <a:t>  </a:t>
            </a:r>
            <a:r>
              <a:rPr lang="zh-CN" altLang="en-US" sz="3600" b="1" dirty="0">
                <a:highlight>
                  <a:srgbClr val="FFFF00"/>
                </a:highlight>
              </a:rPr>
              <a:t>谋</a:t>
            </a:r>
            <a:r>
              <a:rPr lang="zh-CN" altLang="en-US" sz="3600" b="1" dirty="0"/>
              <a:t>：指奸诈之心。</a:t>
            </a:r>
            <a:r>
              <a:rPr lang="en-US" altLang="zh-CN" sz="3600" b="1" dirty="0"/>
              <a:t>   </a:t>
            </a:r>
            <a:r>
              <a:rPr lang="zh-CN" altLang="en-US" sz="3600" b="1" dirty="0">
                <a:highlight>
                  <a:srgbClr val="FFFF00"/>
                </a:highlight>
              </a:rPr>
              <a:t>闭</a:t>
            </a:r>
            <a:r>
              <a:rPr lang="zh-CN" altLang="en-US" sz="3600" b="1" dirty="0"/>
              <a:t>：闭塞。</a:t>
            </a:r>
            <a:r>
              <a:rPr lang="zh-CN" altLang="en-US" sz="3600" b="1" dirty="0">
                <a:highlight>
                  <a:srgbClr val="FFFF00"/>
                </a:highlight>
              </a:rPr>
              <a:t>兴</a:t>
            </a:r>
            <a:r>
              <a:rPr lang="zh-CN" altLang="en-US" sz="3600" b="1" dirty="0"/>
              <a:t>：起，发生。</a:t>
            </a:r>
            <a:r>
              <a:rPr lang="zh-CN" altLang="en-US" sz="3600" b="1" dirty="0">
                <a:highlight>
                  <a:srgbClr val="FFFF00"/>
                </a:highlight>
              </a:rPr>
              <a:t>乱</a:t>
            </a:r>
            <a:r>
              <a:rPr lang="zh-CN" altLang="en-US" sz="3600" b="1" dirty="0"/>
              <a:t>：指造反。   </a:t>
            </a:r>
            <a:r>
              <a:rPr lang="zh-CN" altLang="en-US" sz="3600" b="1" dirty="0">
                <a:highlight>
                  <a:srgbClr val="FFFF00"/>
                </a:highlight>
              </a:rPr>
              <a:t>贼</a:t>
            </a:r>
            <a:r>
              <a:rPr lang="zh-CN" altLang="en-US" sz="3600" b="1" dirty="0"/>
              <a:t>：指害人。  </a:t>
            </a:r>
            <a:r>
              <a:rPr lang="zh-CN" altLang="en-US" sz="3600" b="1" dirty="0">
                <a:highlight>
                  <a:srgbClr val="FFFF00"/>
                </a:highlight>
              </a:rPr>
              <a:t>作</a:t>
            </a:r>
            <a:r>
              <a:rPr lang="zh-CN" altLang="en-US" sz="3600" b="1" dirty="0"/>
              <a:t>：兴起。  </a:t>
            </a:r>
            <a:r>
              <a:rPr lang="zh-CN" altLang="en-US" sz="3600" b="1" dirty="0">
                <a:highlight>
                  <a:srgbClr val="FFFF00"/>
                </a:highlight>
              </a:rPr>
              <a:t>外户</a:t>
            </a:r>
            <a:r>
              <a:rPr lang="zh-CN" altLang="en-US" sz="3600" b="1" dirty="0"/>
              <a:t>：泛指大门。</a:t>
            </a:r>
            <a:r>
              <a:rPr lang="zh-CN" altLang="en-US" sz="3600" b="1" dirty="0">
                <a:highlight>
                  <a:srgbClr val="FFFF00"/>
                </a:highlight>
              </a:rPr>
              <a:t>大同</a:t>
            </a:r>
            <a:r>
              <a:rPr lang="zh-CN" altLang="en-US" sz="3600" b="1" dirty="0"/>
              <a:t>：指理想社会。</a:t>
            </a:r>
            <a:endParaRPr lang="zh-CN" altLang="en-US" sz="3600" b="1" dirty="0"/>
          </a:p>
          <a:p>
            <a:pPr>
              <a:lnSpc>
                <a:spcPct val="90000"/>
              </a:lnSpc>
            </a:pPr>
            <a:endParaRPr lang="zh-CN" altLang="en-US" sz="3600" b="1" dirty="0"/>
          </a:p>
          <a:p>
            <a:pPr>
              <a:lnSpc>
                <a:spcPct val="90000"/>
              </a:lnSpc>
            </a:pPr>
            <a:r>
              <a:rPr lang="zh-CN" altLang="en-US" sz="3600" b="1" dirty="0">
                <a:solidFill>
                  <a:srgbClr val="FF0000"/>
                </a:solidFill>
              </a:rPr>
              <a:t>参考译文</a:t>
            </a:r>
            <a:r>
              <a:rPr lang="zh-CN" altLang="en-US" sz="3600" b="1" dirty="0">
                <a:solidFill>
                  <a:srgbClr val="0000CC"/>
                </a:solidFill>
              </a:rPr>
              <a:t>：因此奸邪之谋就不会发生，盗窃、造反和害人的事情不再兴起（不再发生），所以家家户户的大门都不用关闭了，这就是理想社会。</a:t>
            </a:r>
            <a:r>
              <a:rPr lang="zh-CN" altLang="en-US" sz="3600" b="1" dirty="0"/>
              <a:t> 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>
                                            <p:txEl>
                                              <p:charRg st="125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530">
                                            <p:txEl>
                                              <p:charRg st="125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530">
                                            <p:txEl>
                                              <p:charRg st="125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0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文本框 1"/>
          <p:cNvSpPr txBox="1"/>
          <p:nvPr/>
        </p:nvSpPr>
        <p:spPr>
          <a:xfrm>
            <a:off x="459740" y="196215"/>
            <a:ext cx="11179175" cy="56070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lnSpc>
                <a:spcPts val="3660"/>
              </a:lnSpc>
            </a:pP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思考：文章中从那几方面来说明“大同”社会的基本特征呢？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sz="28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6866" name="文本框 1"/>
          <p:cNvSpPr txBox="1"/>
          <p:nvPr/>
        </p:nvSpPr>
        <p:spPr>
          <a:xfrm>
            <a:off x="1205230" y="834390"/>
            <a:ext cx="10109200" cy="55346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base">
              <a:lnSpc>
                <a:spcPts val="3265"/>
              </a:lnSpc>
            </a:pPr>
            <a:r>
              <a:rPr lang="zh-CN" altLang="en-US" sz="2800" b="1" strike="noStrike" noProof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①人人都得到全社会的关心（满足生存需要）。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“不独亲其亲，不独子其子”说的是每个人都能把奉养父母、抚育儿女的心意扩大到其他人身上，是全社会亲如一家；“老有所终，壮有所用，幼有所长”是对各个年龄阶段的人都要做合适的安排。特别是对“矜、寡、孤、独、废疾者”这五种人要实行生活保障，充分体现社会的关爱。</a:t>
            </a:r>
            <a:endParaRPr lang="zh-CN" altLang="en-US" sz="2800" b="1" strike="noStrike" noProof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fontAlgn="base">
              <a:lnSpc>
                <a:spcPts val="3265"/>
              </a:lnSpc>
            </a:pPr>
            <a:r>
              <a:rPr lang="zh-CN" altLang="en-US" sz="2800" b="1" strike="noStrike" noProof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②人人安居乐业的生活（满足发展的需要）。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“有分”就是有安定的职业，能安心的工作；“有归”男女婚配及时，有和乐的家庭。</a:t>
            </a:r>
            <a:endParaRPr lang="zh-CN" altLang="en-US" sz="2800" b="1" strike="noStrike" noProof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fontAlgn="base">
              <a:lnSpc>
                <a:spcPts val="3265"/>
              </a:lnSpc>
            </a:pPr>
            <a:r>
              <a:rPr lang="zh-CN" altLang="en-US" sz="2800" b="1" strike="noStrike" noProof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③货尽其用，人尽其力（满足精神愉悦的需要）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“货恶……于己”是说人们珍惜劳动产品，但毫无自私心；“力恶……为己”是说人们在共同的劳动中以不出力或少出力为耻，都能竭尽全力去工作，工作者并快乐。</a:t>
            </a:r>
            <a:endParaRPr lang="zh-CN" altLang="en-US" sz="2800" b="1" strike="noStrike" noProof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>
          <a:xfrm>
            <a:off x="304800" y="105410"/>
            <a:ext cx="3493770" cy="986155"/>
          </a:xfrm>
          <a:prstGeom prst="rect">
            <a:avLst/>
          </a:prstGeom>
        </p:spPr>
        <p:txBody>
          <a:bodyPr vert="horz" wrap="square" lIns="91440" tIns="45720" rIns="91440" bIns="45720" rtlCol="0" anchor="ctr" anchorCtr="0"/>
          <a:lstStyle>
            <a:lvl1pPr mar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1" u="none" strike="noStrike" kern="1200" cap="none" spc="200" normalizeH="0">
                <a:solidFill>
                  <a:srgbClr val="40404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marL="0" lvl="0" indent="0" hangingPunct="0">
              <a:spcAft>
                <a:spcPct val="0"/>
              </a:spcAft>
              <a:buClrTx/>
            </a:pPr>
            <a:r>
              <a:rPr lang="zh-CN" altLang="en-US" sz="4800" spc="200" baseline="0">
                <a:solidFill>
                  <a:srgbClr val="FF0000"/>
                </a:solidFill>
                <a:ea typeface="华文行楷" pitchFamily="2" charset="-122"/>
                <a:sym typeface="微软雅黑" panose="020B0503020204020204" charset="-122"/>
              </a:rPr>
              <a:t>全文结构</a:t>
            </a:r>
            <a:r>
              <a:rPr lang="zh-CN" altLang="en-US" sz="4800" spc="200" baseline="0">
                <a:solidFill>
                  <a:srgbClr val="262626"/>
                </a:solidFill>
                <a:ea typeface="华文行楷" pitchFamily="2" charset="-122"/>
                <a:sym typeface="微软雅黑" panose="020B0503020204020204" charset="-122"/>
              </a:rPr>
              <a:t>：</a:t>
            </a:r>
            <a:endParaRPr lang="zh-CN" altLang="en-US" sz="4800" baseline="0">
              <a:solidFill>
                <a:srgbClr val="262626"/>
              </a:solidFill>
              <a:ea typeface="华文行楷" pitchFamily="2" charset="-122"/>
              <a:sym typeface="微软雅黑" panose="020B0503020204020204" charset="-122"/>
            </a:endParaRPr>
          </a:p>
        </p:txBody>
      </p:sp>
      <p:sp>
        <p:nvSpPr>
          <p:cNvPr id="37890" name="AutoShape 3"/>
          <p:cNvSpPr/>
          <p:nvPr/>
        </p:nvSpPr>
        <p:spPr>
          <a:xfrm>
            <a:off x="4024313" y="2786063"/>
            <a:ext cx="228600" cy="1066800"/>
          </a:xfrm>
          <a:prstGeom prst="leftBrace">
            <a:avLst>
              <a:gd name="adj1" fmla="val 38522"/>
              <a:gd name="adj2" fmla="val 46931"/>
            </a:avLst>
          </a:prstGeom>
          <a:noFill/>
          <a:ln w="38100">
            <a:solidFill>
              <a:schemeClr val="tx1"/>
            </a:solidFill>
            <a:round/>
          </a:ln>
        </p:spPr>
        <p:txBody>
          <a:bodyPr wrap="none" anchor="ctr" anchorCtr="0"/>
          <a:lstStyle>
            <a:defPPr>
              <a:defRPr 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 algn="ctr"/>
            <a:endParaRPr lang="zh-CN" altLang="zh-CN" sz="24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891" name="Text Box 4"/>
          <p:cNvSpPr txBox="1"/>
          <p:nvPr/>
        </p:nvSpPr>
        <p:spPr>
          <a:xfrm>
            <a:off x="4310063" y="3557588"/>
            <a:ext cx="3960812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sz="2400" b="1">
                <a:latin typeface="华文行楷" pitchFamily="2" charset="-122"/>
                <a:ea typeface="华文行楷" pitchFamily="2" charset="-122"/>
              </a:rPr>
              <a:t>3.</a:t>
            </a:r>
            <a:r>
              <a:rPr lang="zh-CN" altLang="en-US" sz="2400" b="1">
                <a:latin typeface="华文行楷" pitchFamily="2" charset="-122"/>
                <a:ea typeface="华文行楷" pitchFamily="2" charset="-122"/>
              </a:rPr>
              <a:t>货尽其用，人尽其力</a:t>
            </a:r>
            <a:endParaRPr lang="zh-CN" altLang="en-US" sz="2400" b="1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7892" name="Text Box 5"/>
          <p:cNvSpPr txBox="1"/>
          <p:nvPr/>
        </p:nvSpPr>
        <p:spPr>
          <a:xfrm>
            <a:off x="4310063" y="2643188"/>
            <a:ext cx="3829050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sz="2400" b="1">
                <a:latin typeface="华文行楷" pitchFamily="2" charset="-122"/>
                <a:ea typeface="华文行楷" pitchFamily="2" charset="-122"/>
              </a:rPr>
              <a:t>1 .</a:t>
            </a:r>
            <a:r>
              <a:rPr lang="zh-CN" altLang="en-US" sz="2400" b="1">
                <a:latin typeface="华文行楷" pitchFamily="2" charset="-122"/>
                <a:ea typeface="华文行楷" pitchFamily="2" charset="-122"/>
              </a:rPr>
              <a:t>人人都能得到社会关爱</a:t>
            </a:r>
            <a:endParaRPr lang="zh-CN" altLang="en-US" sz="2400" b="1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7893" name="Text Box 6"/>
          <p:cNvSpPr txBox="1"/>
          <p:nvPr/>
        </p:nvSpPr>
        <p:spPr>
          <a:xfrm>
            <a:off x="4310063" y="3100388"/>
            <a:ext cx="3354387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sz="2400" b="1">
                <a:latin typeface="华文行楷" pitchFamily="2" charset="-122"/>
                <a:ea typeface="华文行楷" pitchFamily="2" charset="-122"/>
              </a:rPr>
              <a:t>2.</a:t>
            </a:r>
            <a:r>
              <a:rPr lang="zh-CN" altLang="en-US" sz="2400" b="1">
                <a:latin typeface="华文行楷" pitchFamily="2" charset="-122"/>
                <a:ea typeface="华文行楷" pitchFamily="2" charset="-122"/>
              </a:rPr>
              <a:t>人人都能安居乐业</a:t>
            </a:r>
            <a:endParaRPr lang="zh-CN" altLang="en-US" sz="2400" b="1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7894" name="Text Box 7"/>
          <p:cNvSpPr txBox="1"/>
          <p:nvPr/>
        </p:nvSpPr>
        <p:spPr>
          <a:xfrm>
            <a:off x="1272858" y="2971483"/>
            <a:ext cx="3527425" cy="58356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第二层：分说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895" name="Text Box 8"/>
          <p:cNvSpPr txBox="1"/>
          <p:nvPr/>
        </p:nvSpPr>
        <p:spPr>
          <a:xfrm>
            <a:off x="1219200" y="1085215"/>
            <a:ext cx="9521825" cy="58356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第一层  ：总说</a:t>
            </a:r>
            <a:r>
              <a:rPr lang="en-US" altLang="zh-CN" sz="3200" b="1">
                <a:latin typeface="Times New Roman" panose="02020603050405020304" pitchFamily="18" charset="0"/>
              </a:rPr>
              <a:t>——</a:t>
            </a: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天下为公，选贤与能，讲信修睦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896" name="Text Box 9"/>
          <p:cNvSpPr txBox="1"/>
          <p:nvPr/>
        </p:nvSpPr>
        <p:spPr>
          <a:xfrm>
            <a:off x="1295400" y="4324350"/>
            <a:ext cx="8843010" cy="10763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第三层：结语</a:t>
            </a:r>
            <a:r>
              <a:rPr lang="en-US" altLang="zh-CN" sz="3200" b="1">
                <a:latin typeface="Times New Roman" panose="02020603050405020304" pitchFamily="18" charset="0"/>
              </a:rPr>
              <a:t>——</a:t>
            </a: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谋闭而不兴，盗窃乱贼而不作，</a:t>
            </a:r>
            <a:r>
              <a:rPr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           </a:t>
            </a: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外户而不闭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37897" name="Line 10"/>
          <p:cNvCxnSpPr/>
          <p:nvPr/>
        </p:nvCxnSpPr>
        <p:spPr>
          <a:xfrm flipH="1">
            <a:off x="5368925" y="1665288"/>
            <a:ext cx="0" cy="217487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tailEnd type="triangle" w="sm" len="sm"/>
          </a:ln>
        </p:spPr>
      </p:cxnSp>
      <p:sp>
        <p:nvSpPr>
          <p:cNvPr id="37898" name="Text Box 11"/>
          <p:cNvSpPr txBox="1"/>
          <p:nvPr/>
        </p:nvSpPr>
        <p:spPr>
          <a:xfrm>
            <a:off x="4800600" y="2154238"/>
            <a:ext cx="2016125" cy="460375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endParaRPr lang="zh-CN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899" name="Text Box 12"/>
          <p:cNvSpPr txBox="1"/>
          <p:nvPr/>
        </p:nvSpPr>
        <p:spPr>
          <a:xfrm>
            <a:off x="3825875" y="2009775"/>
            <a:ext cx="2447925" cy="39878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000">
                <a:latin typeface="Times New Roman" panose="02020603050405020304" pitchFamily="18" charset="0"/>
                <a:ea typeface="华文行楷" pitchFamily="2" charset="-122"/>
              </a:rPr>
              <a:t>权力、财物公有化</a:t>
            </a:r>
            <a:endParaRPr lang="zh-CN" altLang="en-US" sz="2000">
              <a:latin typeface="Times New Roman" panose="02020603050405020304" pitchFamily="18" charset="0"/>
              <a:ea typeface="华文行楷" pitchFamily="2" charset="-122"/>
            </a:endParaRPr>
          </a:p>
        </p:txBody>
      </p:sp>
      <p:cxnSp>
        <p:nvCxnSpPr>
          <p:cNvPr id="37900" name="Line 13"/>
          <p:cNvCxnSpPr/>
          <p:nvPr/>
        </p:nvCxnSpPr>
        <p:spPr>
          <a:xfrm flipH="1">
            <a:off x="7065963" y="1722438"/>
            <a:ext cx="0" cy="2159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tailEnd type="triangle" w="sm" len="sm"/>
          </a:ln>
        </p:spPr>
      </p:cxnSp>
      <p:sp>
        <p:nvSpPr>
          <p:cNvPr id="37901" name="Text Box 14"/>
          <p:cNvSpPr txBox="1"/>
          <p:nvPr/>
        </p:nvSpPr>
        <p:spPr>
          <a:xfrm>
            <a:off x="6265863" y="1938338"/>
            <a:ext cx="1873250" cy="39878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000">
                <a:latin typeface="Times New Roman" panose="02020603050405020304" pitchFamily="18" charset="0"/>
                <a:ea typeface="华文行楷" pitchFamily="2" charset="-122"/>
              </a:rPr>
              <a:t>选举民主化</a:t>
            </a:r>
            <a:endParaRPr lang="zh-CN" altLang="en-US" sz="2000">
              <a:latin typeface="Times New Roman" panose="02020603050405020304" pitchFamily="18" charset="0"/>
              <a:ea typeface="华文行楷" pitchFamily="2" charset="-122"/>
            </a:endParaRPr>
          </a:p>
        </p:txBody>
      </p:sp>
      <p:cxnSp>
        <p:nvCxnSpPr>
          <p:cNvPr id="37902" name="Line 15"/>
          <p:cNvCxnSpPr/>
          <p:nvPr/>
        </p:nvCxnSpPr>
        <p:spPr>
          <a:xfrm flipH="1">
            <a:off x="8764588" y="1722438"/>
            <a:ext cx="0" cy="2159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tailEnd type="triangle" w="sm" len="sm"/>
          </a:ln>
        </p:spPr>
      </p:cxnSp>
      <p:sp>
        <p:nvSpPr>
          <p:cNvPr id="37903" name="Text Box 16"/>
          <p:cNvSpPr txBox="1"/>
          <p:nvPr/>
        </p:nvSpPr>
        <p:spPr>
          <a:xfrm>
            <a:off x="8016875" y="1938338"/>
            <a:ext cx="2376488" cy="706755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 algn="ctr">
              <a:spcBef>
                <a:spcPct val="50000"/>
              </a:spcBef>
            </a:pPr>
            <a:r>
              <a:rPr lang="zh-CN" altLang="en-US" sz="2000">
                <a:latin typeface="Times New Roman" panose="02020603050405020304" pitchFamily="18" charset="0"/>
                <a:ea typeface="华文行楷" pitchFamily="2" charset="-122"/>
              </a:rPr>
              <a:t>讲求诚信、崇尚和睦使社会稳定</a:t>
            </a:r>
            <a:endParaRPr lang="zh-CN" altLang="en-US" sz="2000"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37904" name="AutoShape 17"/>
          <p:cNvSpPr/>
          <p:nvPr/>
        </p:nvSpPr>
        <p:spPr>
          <a:xfrm>
            <a:off x="8067675" y="2705100"/>
            <a:ext cx="71438" cy="1512888"/>
          </a:xfrm>
          <a:prstGeom prst="rightBrace">
            <a:avLst>
              <a:gd name="adj1" fmla="val 174814"/>
              <a:gd name="adj2" fmla="val 50000"/>
            </a:avLst>
          </a:prstGeom>
          <a:noFill/>
          <a:ln w="12700" cap="sq">
            <a:solidFill>
              <a:schemeClr val="tx1"/>
            </a:solidFill>
            <a:miter lim="800000"/>
          </a:ln>
        </p:spPr>
        <p:txBody>
          <a:bodyPr wrap="none" anchor="ctr" anchorCtr="0"/>
          <a:lstStyle>
            <a:defPPr>
              <a:defRPr 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905" name="Text Box 18"/>
          <p:cNvSpPr txBox="1"/>
          <p:nvPr/>
        </p:nvSpPr>
        <p:spPr>
          <a:xfrm>
            <a:off x="8272463" y="3171825"/>
            <a:ext cx="1865630" cy="460375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400" b="1">
                <a:latin typeface="Times New Roman" panose="02020603050405020304" pitchFamily="18" charset="0"/>
              </a:rPr>
              <a:t>“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大同”社会</a:t>
            </a:r>
            <a:endParaRPr lang="zh-CN" altLang="en-US" sz="24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906" name="Text Box 19"/>
          <p:cNvSpPr txBox="1"/>
          <p:nvPr/>
        </p:nvSpPr>
        <p:spPr>
          <a:xfrm>
            <a:off x="685800" y="5543550"/>
            <a:ext cx="10781030" cy="58356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rPr>
              <a:t>总之</a:t>
            </a: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：大同社会是一个平等自由、安定富足的太平盛世。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ldLvl="0" animBg="1"/>
      <p:bldP spid="37891" grpId="0"/>
      <p:bldP spid="37892" grpId="0"/>
      <p:bldP spid="37893" grpId="0"/>
      <p:bldP spid="37894" grpId="0"/>
      <p:bldP spid="37896" grpId="0"/>
      <p:bldP spid="37904" grpId="0" bldLvl="0" animBg="1"/>
      <p:bldP spid="37905" grpId="0"/>
      <p:bldP spid="37906" grpId="0"/>
      <p:bldP spid="37899" grpId="0"/>
      <p:bldP spid="37901" grpId="0"/>
      <p:bldP spid="3790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7" name="内容占位符 18434"/>
          <p:cNvSpPr>
            <a:spLocks noGrp="1"/>
          </p:cNvSpPr>
          <p:nvPr>
            <p:ph idx="4294967295"/>
          </p:nvPr>
        </p:nvSpPr>
        <p:spPr>
          <a:xfrm>
            <a:off x="533400" y="1826895"/>
            <a:ext cx="11309350" cy="1066800"/>
          </a:xfrm>
        </p:spPr>
        <p:txBody>
          <a:bodyPr anchor="t" anchorCtr="0"/>
          <a:p>
            <a:pPr>
              <a:buNone/>
            </a:pPr>
            <a:r>
              <a:rPr lang="en-US" altLang="zh-CN" b="1">
                <a:latin typeface="Times New Roman" panose="02020603050405020304" pitchFamily="18" charset="0"/>
              </a:rPr>
              <a:t>           </a:t>
            </a:r>
            <a:r>
              <a:rPr lang="en-US" altLang="zh-CN" sz="3600" b="1">
                <a:latin typeface="Times New Roman" panose="02020603050405020304" pitchFamily="18" charset="0"/>
              </a:rPr>
              <a:t>1</a:t>
            </a:r>
            <a:r>
              <a:rPr lang="zh-CN" altLang="en-US" sz="3600" b="1" dirty="0">
                <a:latin typeface="Times New Roman" panose="02020603050405020304" pitchFamily="18" charset="0"/>
              </a:rPr>
              <a:t>、我们该如何理解大道、大同、大道之行？</a:t>
            </a:r>
            <a:endParaRPr lang="zh-CN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8436" name="矩形 18435"/>
          <p:cNvSpPr/>
          <p:nvPr/>
        </p:nvSpPr>
        <p:spPr>
          <a:xfrm>
            <a:off x="1351915" y="3124200"/>
            <a:ext cx="9938385" cy="264985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</a:pPr>
            <a:r>
              <a:rPr lang="en-US" altLang="zh-CN" sz="2800" b="1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3200" b="1" dirty="0">
                <a:solidFill>
                  <a:srgbClr val="0000FF"/>
                </a:solidFill>
                <a:highlight>
                  <a:srgbClr val="FFFF00"/>
                </a:highlight>
                <a:latin typeface="华文楷体" pitchFamily="2" charset="-122"/>
                <a:ea typeface="华文楷体" pitchFamily="2" charset="-122"/>
              </a:rPr>
              <a:t>大道</a:t>
            </a:r>
            <a:r>
              <a:rPr lang="zh-CN" altLang="en-US" sz="32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，可以理解为治理社会的最高准则。  </a:t>
            </a:r>
            <a:endParaRPr lang="zh-CN" altLang="en-US" sz="3200" b="1" dirty="0">
              <a:solidFill>
                <a:srgbClr val="0000FF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3200" b="1" dirty="0">
                <a:solidFill>
                  <a:srgbClr val="0000FF"/>
                </a:solidFill>
                <a:highlight>
                  <a:srgbClr val="FFFF00"/>
                </a:highlight>
                <a:latin typeface="华文楷体" pitchFamily="2" charset="-122"/>
                <a:ea typeface="华文楷体" pitchFamily="2" charset="-122"/>
              </a:rPr>
              <a:t>大同</a:t>
            </a:r>
            <a:r>
              <a:rPr lang="zh-CN" altLang="en-US" sz="32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，指儒家的理想社会或人类社会的最高阶段。</a:t>
            </a:r>
            <a:endParaRPr lang="zh-CN" altLang="en-US" sz="3200" b="1" dirty="0">
              <a:solidFill>
                <a:srgbClr val="0000FF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3200" b="1" dirty="0">
                <a:solidFill>
                  <a:srgbClr val="0000FF"/>
                </a:solidFill>
                <a:highlight>
                  <a:srgbClr val="FFFF00"/>
                </a:highlight>
                <a:latin typeface="华文楷体" pitchFamily="2" charset="-122"/>
                <a:ea typeface="华文楷体" pitchFamily="2" charset="-122"/>
              </a:rPr>
              <a:t>大道之行</a:t>
            </a:r>
            <a:r>
              <a:rPr lang="zh-CN" altLang="en-US" sz="32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，是指执政者施行大道，则老百姓便可以生活在安定和平的大同社会。</a:t>
            </a:r>
            <a:endParaRPr lang="zh-CN" altLang="en-US" sz="3200" b="1" dirty="0">
              <a:solidFill>
                <a:srgbClr val="0000FF"/>
              </a:solidFill>
              <a:latin typeface="华文楷体" pitchFamily="2" charset="-122"/>
              <a:ea typeface="华文楷体" pitchFamily="2" charset="-122"/>
            </a:endParaRPr>
          </a:p>
        </p:txBody>
      </p:sp>
      <p:grpSp>
        <p:nvGrpSpPr>
          <p:cNvPr id="34819" name="组合 18437"/>
          <p:cNvGrpSpPr/>
          <p:nvPr/>
        </p:nvGrpSpPr>
        <p:grpSpPr>
          <a:xfrm>
            <a:off x="4343400" y="609600"/>
            <a:ext cx="4191000" cy="1066800"/>
            <a:chOff x="1776" y="240"/>
            <a:chExt cx="2640" cy="672"/>
          </a:xfrm>
        </p:grpSpPr>
        <p:grpSp>
          <p:nvGrpSpPr>
            <p:cNvPr id="34820" name="组合 18438"/>
            <p:cNvGrpSpPr/>
            <p:nvPr/>
          </p:nvGrpSpPr>
          <p:grpSpPr>
            <a:xfrm>
              <a:off x="1776" y="240"/>
              <a:ext cx="2448" cy="672"/>
              <a:chOff x="2160" y="336"/>
              <a:chExt cx="2448" cy="672"/>
            </a:xfrm>
          </p:grpSpPr>
          <p:sp>
            <p:nvSpPr>
              <p:cNvPr id="34821" name="椭圆 18439"/>
              <p:cNvSpPr/>
              <p:nvPr/>
            </p:nvSpPr>
            <p:spPr>
              <a:xfrm>
                <a:off x="2160" y="336"/>
                <a:ext cx="2016" cy="672"/>
              </a:xfrm>
              <a:prstGeom prst="ellipse">
                <a:avLst/>
              </a:prstGeom>
              <a:gradFill rotWithShape="1">
                <a:gsLst>
                  <a:gs pos="0">
                    <a:srgbClr val="156B13">
                      <a:alpha val="100000"/>
                    </a:srgbClr>
                  </a:gs>
                  <a:gs pos="25000">
                    <a:srgbClr val="9CB86E">
                      <a:alpha val="100000"/>
                    </a:srgbClr>
                  </a:gs>
                  <a:gs pos="50000">
                    <a:srgbClr val="DDEBCF">
                      <a:alpha val="100000"/>
                    </a:srgbClr>
                  </a:gs>
                  <a:gs pos="75000">
                    <a:srgbClr val="9CB86E">
                      <a:alpha val="100000"/>
                    </a:srgbClr>
                  </a:gs>
                  <a:gs pos="100000">
                    <a:srgbClr val="156B13">
                      <a:alpha val="10000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>
                  <a:buFont typeface="Arial" panose="020B0604020202020204" pitchFamily="34" charset="0"/>
                </a:pPr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4822" name="文本框 18440"/>
              <p:cNvSpPr txBox="1"/>
              <p:nvPr/>
            </p:nvSpPr>
            <p:spPr>
              <a:xfrm>
                <a:off x="2304" y="384"/>
                <a:ext cx="2304" cy="523"/>
              </a:xfrm>
              <a:prstGeom prst="rect">
                <a:avLst/>
              </a:prstGeom>
              <a:noFill/>
              <a:ln w="9525">
                <a:noFill/>
              </a:ln>
              <a:effectLst>
                <a:outerShdw dist="56796" dir="1593903" algn="ctr" rotWithShape="0">
                  <a:srgbClr val="FFFF00"/>
                </a:outerShdw>
              </a:effectLst>
            </p:spPr>
            <p:txBody>
              <a:bodyPr anchor="t" anchorCtr="0">
                <a:spAutoFit/>
              </a:bodyPr>
              <a:p>
                <a:pPr>
                  <a:buFont typeface="Arial" panose="020B0604020202020204" pitchFamily="34" charset="0"/>
                </a:pPr>
                <a:r>
                  <a:rPr lang="zh-CN" altLang="en-US" sz="4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姚体" pitchFamily="2" charset="-122"/>
                  </a:rPr>
                  <a:t>课文探究</a:t>
                </a:r>
                <a:endParaRPr lang="zh-CN" altLang="en-US" sz="4800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方正姚体" pitchFamily="2" charset="-122"/>
                </a:endParaRPr>
              </a:p>
            </p:txBody>
          </p:sp>
        </p:grpSp>
        <p:pic>
          <p:nvPicPr>
            <p:cNvPr id="34823" name="图片 18441" descr="png-007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888" y="336"/>
              <a:ext cx="528" cy="528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矩形 64515"/>
          <p:cNvSpPr/>
          <p:nvPr/>
        </p:nvSpPr>
        <p:spPr>
          <a:xfrm>
            <a:off x="1524000" y="381000"/>
            <a:ext cx="86531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、怎样实施“大道”，实现“大同”？</a:t>
            </a: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4517" name="矩形 64516"/>
          <p:cNvSpPr/>
          <p:nvPr/>
        </p:nvSpPr>
        <p:spPr>
          <a:xfrm>
            <a:off x="2438400" y="1371600"/>
            <a:ext cx="7069455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buFont typeface="Arial" panose="020B0604020202020204" pitchFamily="34" charset="0"/>
            </a:pP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天下为公，选贤与能，讲信修睦。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5843" name="矩形 64517"/>
          <p:cNvSpPr/>
          <p:nvPr/>
        </p:nvSpPr>
        <p:spPr>
          <a:xfrm>
            <a:off x="1524000" y="2667000"/>
            <a:ext cx="9280525" cy="6451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、本文阐述的大同社会有哪些基本特征？</a:t>
            </a: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4519" name="矩形 64518"/>
          <p:cNvSpPr/>
          <p:nvPr/>
        </p:nvSpPr>
        <p:spPr>
          <a:xfrm>
            <a:off x="2590800" y="3581400"/>
            <a:ext cx="5897880" cy="225171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lnSpc>
                <a:spcPct val="130000"/>
              </a:lnSpc>
              <a:spcBef>
                <a:spcPct val="40000"/>
              </a:spcBef>
              <a:buFont typeface="Arial" panose="020B0604020202020204" pitchFamily="34" charset="0"/>
            </a:pP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（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1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）人人得到社会的关爱。</a:t>
            </a:r>
            <a:b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</a:b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（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2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）人人都能安居乐业。</a:t>
            </a:r>
            <a:b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</a:b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（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3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）货尽其用，人尽其力。</a:t>
            </a:r>
            <a:endParaRPr lang="zh-CN" alt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华文楷体" pitchFamily="2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/>
      <p:bldP spid="645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文本框 1"/>
          <p:cNvSpPr txBox="1"/>
          <p:nvPr/>
        </p:nvSpPr>
        <p:spPr>
          <a:xfrm>
            <a:off x="459740" y="196215"/>
            <a:ext cx="11179175" cy="56070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lnSpc>
                <a:spcPts val="3660"/>
              </a:lnSpc>
            </a:pP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“大同”社会的基本特征：</a:t>
            </a:r>
            <a:endParaRPr lang="zh-CN" altLang="en-US" sz="28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6866" name="文本框 1"/>
          <p:cNvSpPr txBox="1"/>
          <p:nvPr/>
        </p:nvSpPr>
        <p:spPr>
          <a:xfrm>
            <a:off x="1205230" y="834390"/>
            <a:ext cx="10109200" cy="55346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base">
              <a:lnSpc>
                <a:spcPts val="3265"/>
              </a:lnSpc>
            </a:pPr>
            <a:r>
              <a:rPr lang="zh-CN" altLang="en-US" sz="2800" b="1" strike="noStrike" noProof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①人人都得到全社会的关心（满足生存需要）。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“不独亲其亲，不独子其子”说的是每个人都能把奉养父母、抚育儿女的心意扩大到其他人身上，是全社会亲如一家；“老有所终，壮有所用，幼有所长”是对各个年龄阶段的人都要做合适的安排。特别是对“矜、寡、孤、独、废疾者”这五种人要实行生活保障，充分体现社会的关爱。</a:t>
            </a:r>
            <a:endParaRPr lang="zh-CN" altLang="en-US" sz="2800" b="1" strike="noStrike" noProof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fontAlgn="base">
              <a:lnSpc>
                <a:spcPts val="3265"/>
              </a:lnSpc>
            </a:pPr>
            <a:r>
              <a:rPr lang="zh-CN" altLang="en-US" sz="2800" b="1" strike="noStrike" noProof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②人人安居乐业的生活（满足发展的需要）。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“有分”就是有安定的职业，能安心的工作；“有归”男女婚配及时，有和乐的家庭。</a:t>
            </a:r>
            <a:endParaRPr lang="zh-CN" altLang="en-US" sz="2800" b="1" strike="noStrike" noProof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fontAlgn="base">
              <a:lnSpc>
                <a:spcPts val="3265"/>
              </a:lnSpc>
            </a:pPr>
            <a:r>
              <a:rPr lang="zh-CN" altLang="en-US" sz="2800" b="1" strike="noStrike" noProof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③货尽其用，人尽其力（满足精神愉悦的需要）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“货恶……于己”是说人们珍惜劳动产品，但毫无自私心；“力恶……为己”是说人们在共同的劳动中以不出力或少出力为耻，都能竭尽全力去工作，工作者并快乐。</a:t>
            </a:r>
            <a:endParaRPr lang="zh-CN" altLang="en-US" sz="2800" b="1" strike="noStrike" noProof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5" name="矩形 65539"/>
          <p:cNvSpPr/>
          <p:nvPr/>
        </p:nvSpPr>
        <p:spPr>
          <a:xfrm>
            <a:off x="1371600" y="533400"/>
            <a:ext cx="896048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、如何理解孔子关于“大同”社会的思想意义？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5541" name="矩形 65540"/>
          <p:cNvSpPr/>
          <p:nvPr/>
        </p:nvSpPr>
        <p:spPr>
          <a:xfrm>
            <a:off x="1600200" y="2209800"/>
            <a:ext cx="8624570" cy="233426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35000"/>
              </a:lnSpc>
              <a:buFont typeface="Arial" panose="020B0604020202020204" pitchFamily="34" charset="0"/>
            </a:pPr>
            <a:r>
              <a:rPr lang="en-US" altLang="zh-CN" sz="2800" b="1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     </a:t>
            </a:r>
            <a:r>
              <a:rPr lang="en-US" altLang="zh-CN" sz="3600" b="1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“</a:t>
            </a:r>
            <a:r>
              <a:rPr lang="zh-CN" altLang="en-US" sz="36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大同”社会是一个理想社会的模式，建立一个合理的社会，以消除现实社会中的黑暗现象和不合理的地方。</a:t>
            </a:r>
            <a:endParaRPr lang="zh-CN" altLang="en-US" sz="3600" b="1" dirty="0">
              <a:solidFill>
                <a:srgbClr val="0000FF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89" name="矩形 66563"/>
          <p:cNvSpPr/>
          <p:nvPr/>
        </p:nvSpPr>
        <p:spPr>
          <a:xfrm>
            <a:off x="1447800" y="609283"/>
            <a:ext cx="8331200" cy="6451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、如何评价孔子所描绘的“大同”社会</a:t>
            </a: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?</a:t>
            </a:r>
            <a:endParaRPr lang="en-US" altLang="zh-CN" sz="36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6565" name="文本框 66564"/>
          <p:cNvSpPr txBox="1"/>
          <p:nvPr/>
        </p:nvSpPr>
        <p:spPr>
          <a:xfrm>
            <a:off x="1295400" y="2209800"/>
            <a:ext cx="9067800" cy="230695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（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1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）在当时看来：不满现实，向往美好。</a:t>
            </a:r>
            <a:endParaRPr lang="zh-CN" alt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华文楷体" pitchFamily="2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（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2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）在现在来说：激励人们，仍有意义。</a:t>
            </a:r>
            <a:endParaRPr lang="zh-CN" alt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华文楷体" pitchFamily="2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（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3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）能否实现？    世外桃源，美好理想。</a:t>
            </a:r>
            <a:endParaRPr lang="zh-CN" alt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华文楷体" pitchFamily="2" charset="-122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标题 1"/>
          <p:cNvSpPr>
            <a:spLocks noGrp="1" noRot="1"/>
          </p:cNvSpPr>
          <p:nvPr>
            <p:ph type="title"/>
          </p:nvPr>
        </p:nvSpPr>
        <p:spPr>
          <a:xfrm>
            <a:off x="228600" y="457200"/>
            <a:ext cx="11420475" cy="5207000"/>
          </a:xfrm>
          <a:prstGeom prst="rect">
            <a:avLst/>
          </a:prstGeom>
        </p:spPr>
        <p:txBody>
          <a:bodyPr vert="horz" lIns="101600" tIns="38100" rIns="76200" bIns="38100" rtlCol="0" anchor="ctr" anchorCtr="0"/>
          <a:lstStyle>
            <a:lvl1pPr mar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en-US" altLang="en-US" sz="1800" b="1" u="none" strike="noStrike" kern="1200" cap="none" spc="200" normalizeH="0">
                <a:solidFill>
                  <a:srgbClr val="40404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marL="0" lvl="0" indent="0" hangingPunct="0">
              <a:lnSpc>
                <a:spcPct val="150000"/>
              </a:lnSpc>
              <a:spcAft>
                <a:spcPct val="0"/>
              </a:spcAft>
              <a:buClrTx/>
            </a:pPr>
            <a:br>
              <a:rPr lang="zh-CN" altLang="en-US" sz="1800" spc="200" baseline="0">
                <a:solidFill>
                  <a:srgbClr val="FF0000"/>
                </a:solidFill>
                <a:sym typeface="微软雅黑" panose="020B0503020204020204" charset="-122"/>
              </a:rPr>
            </a:br>
            <a:r>
              <a:rPr lang="zh-CN" altLang="en-US" sz="3200" spc="200" baseline="0">
                <a:solidFill>
                  <a:srgbClr val="262626"/>
                </a:solidFill>
                <a:sym typeface="微软雅黑" panose="020B0503020204020204" charset="-122"/>
              </a:rPr>
              <a:t>    </a:t>
            </a:r>
            <a:r>
              <a:rPr lang="zh-CN" altLang="en-US" sz="4000" spc="200" baseline="0">
                <a:solidFill>
                  <a:srgbClr val="262626"/>
                </a:solidFill>
                <a:sym typeface="微软雅黑" panose="020B0503020204020204" charset="-122"/>
              </a:rPr>
              <a:t> </a:t>
            </a:r>
            <a:r>
              <a:rPr lang="zh-CN" altLang="en-US" sz="4000" baseline="0">
                <a:solidFill>
                  <a:srgbClr val="C00000"/>
                </a:solidFill>
                <a:sym typeface="微软雅黑" panose="020B0503020204020204" charset="-122"/>
              </a:rPr>
              <a:t>《大道之行也》通过对理想中的社会特征的描述，阐明了儒家理想中的“大同”社会的基本特征，表达了作者对这个社会理想的向往，同时也反映了我国古代劳动人民对美好生活的追求。</a:t>
            </a:r>
            <a:endParaRPr lang="zh-CN" altLang="en-US" sz="4000" baseline="0">
              <a:solidFill>
                <a:srgbClr val="C00000"/>
              </a:solidFill>
              <a:sym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2400" y="76200"/>
            <a:ext cx="6096000" cy="76835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4400" spc="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微软雅黑" panose="020B0503020204020204" charset="-122"/>
              </a:rPr>
              <a:t>主旨归纳：</a:t>
            </a:r>
            <a:endParaRPr lang="zh-CN" altLang="en-US" sz="4400" spc="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 Box 4"/>
          <p:cNvSpPr/>
          <p:nvPr/>
        </p:nvSpPr>
        <p:spPr>
          <a:xfrm>
            <a:off x="457200" y="228600"/>
            <a:ext cx="10161905" cy="6492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buFont typeface="Arial" panose="020B0604020202020204" pitchFamily="34" charset="0"/>
            </a:pPr>
            <a:r>
              <a:rPr lang="zh-CN" altLang="en-US" sz="4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四书</a:t>
            </a:r>
            <a:r>
              <a:rPr lang="zh-CN" altLang="en-US" sz="4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：</a:t>
            </a:r>
            <a:endParaRPr lang="zh-CN" altLang="en-US" sz="48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sym typeface="黑体" panose="02010609060101010101" pitchFamily="49" charset="-122"/>
            </a:endParaRPr>
          </a:p>
          <a:p>
            <a:pPr>
              <a:buFont typeface="Arial" panose="020B0604020202020204" pitchFamily="34" charset="0"/>
            </a:pPr>
            <a:r>
              <a:rPr lang="zh-CN" altLang="en-US" sz="4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      </a:t>
            </a:r>
            <a:r>
              <a:rPr lang="en-US" altLang="zh-CN" sz="4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《</a:t>
            </a:r>
            <a:r>
              <a:rPr lang="zh-CN" altLang="en-US" sz="4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论语</a:t>
            </a:r>
            <a:r>
              <a:rPr lang="en-US" altLang="zh-CN" sz="4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》《</a:t>
            </a:r>
            <a:r>
              <a:rPr lang="zh-CN" altLang="en-US" sz="4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大学</a:t>
            </a:r>
            <a:r>
              <a:rPr lang="en-US" altLang="zh-CN" sz="4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》</a:t>
            </a:r>
            <a:endParaRPr lang="en-US" altLang="zh-CN" sz="48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sym typeface="黑体" panose="02010609060101010101" pitchFamily="49" charset="-122"/>
            </a:endParaRPr>
          </a:p>
          <a:p>
            <a:pPr>
              <a:buFont typeface="Arial" panose="020B0604020202020204" pitchFamily="34" charset="0"/>
            </a:pPr>
            <a:r>
              <a:rPr lang="en-US" altLang="zh-CN" sz="4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      《</a:t>
            </a:r>
            <a:r>
              <a:rPr lang="zh-CN" altLang="en-US" sz="4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孟子</a:t>
            </a:r>
            <a:r>
              <a:rPr lang="en-US" altLang="zh-CN" sz="4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》《</a:t>
            </a:r>
            <a:r>
              <a:rPr lang="zh-CN" altLang="en-US" sz="4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中庸</a:t>
            </a:r>
            <a:r>
              <a:rPr lang="en-US" altLang="zh-CN" sz="4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》</a:t>
            </a:r>
            <a:endParaRPr lang="zh-CN" altLang="en-US" sz="48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sym typeface="黑体" panose="02010609060101010101" pitchFamily="49" charset="-122"/>
            </a:endParaRPr>
          </a:p>
          <a:p>
            <a:pPr>
              <a:buFont typeface="Arial" panose="020B0604020202020204" pitchFamily="34" charset="0"/>
            </a:pPr>
            <a:endParaRPr lang="zh-CN" altLang="en-US" sz="48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sym typeface="黑体" panose="02010609060101010101" pitchFamily="49" charset="-122"/>
            </a:endParaRPr>
          </a:p>
          <a:p>
            <a:pPr>
              <a:buFont typeface="Arial" panose="020B0604020202020204" pitchFamily="34" charset="0"/>
            </a:pPr>
            <a:r>
              <a:rPr lang="zh-CN" altLang="en-US" sz="4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五经</a:t>
            </a:r>
            <a:r>
              <a:rPr lang="zh-CN" altLang="en-US" sz="4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：</a:t>
            </a:r>
            <a:endParaRPr lang="zh-CN" altLang="en-US" sz="48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sym typeface="黑体" panose="02010609060101010101" pitchFamily="49" charset="-122"/>
            </a:endParaRPr>
          </a:p>
          <a:p>
            <a:pPr>
              <a:buFont typeface="Arial" panose="020B0604020202020204" pitchFamily="34" charset="0"/>
            </a:pPr>
            <a:r>
              <a:rPr lang="zh-CN" altLang="en-US" sz="4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      </a:t>
            </a:r>
            <a:r>
              <a:rPr lang="en-US" altLang="zh-CN" sz="4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《</a:t>
            </a:r>
            <a:r>
              <a:rPr lang="zh-CN" altLang="en-US" sz="4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诗经</a:t>
            </a:r>
            <a:r>
              <a:rPr lang="en-US" altLang="zh-CN" sz="4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》《</a:t>
            </a:r>
            <a:r>
              <a:rPr lang="zh-CN" altLang="en-US" sz="4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尚书</a:t>
            </a:r>
            <a:r>
              <a:rPr lang="en-US" altLang="zh-CN" sz="4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》《</a:t>
            </a:r>
            <a:r>
              <a:rPr lang="zh-CN" altLang="en-US" sz="4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礼记</a:t>
            </a:r>
            <a:r>
              <a:rPr lang="en-US" altLang="zh-CN" sz="4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》</a:t>
            </a:r>
            <a:endParaRPr lang="en-US" altLang="zh-CN" sz="48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sym typeface="黑体" panose="02010609060101010101" pitchFamily="49" charset="-122"/>
            </a:endParaRPr>
          </a:p>
          <a:p>
            <a:pPr>
              <a:buFont typeface="Arial" panose="020B0604020202020204" pitchFamily="34" charset="0"/>
            </a:pPr>
            <a:r>
              <a:rPr lang="en-US" altLang="zh-CN" sz="4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      《</a:t>
            </a:r>
            <a:r>
              <a:rPr lang="zh-CN" altLang="en-US" sz="4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周易</a:t>
            </a:r>
            <a:r>
              <a:rPr lang="en-US" altLang="zh-CN" sz="4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》《</a:t>
            </a:r>
            <a:r>
              <a:rPr lang="zh-CN" altLang="en-US" sz="4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春秋</a:t>
            </a:r>
            <a:r>
              <a:rPr lang="en-US" altLang="zh-CN" sz="4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》</a:t>
            </a:r>
            <a:endParaRPr lang="zh-CN" altLang="en-US" sz="48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sym typeface="黑体" panose="02010609060101010101" pitchFamily="49" charset="-122"/>
            </a:endParaRPr>
          </a:p>
          <a:p>
            <a:pPr>
              <a:buFont typeface="Arial" panose="020B0604020202020204" pitchFamily="34" charset="0"/>
            </a:pPr>
            <a:r>
              <a:rPr lang="zh-CN" altLang="en-US" sz="4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   （简称：诗、书、礼、易、春秋）</a:t>
            </a:r>
            <a:endParaRPr lang="zh-CN" altLang="en-US" sz="48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sym typeface="黑体" panose="02010609060101010101" pitchFamily="49" charset="-122"/>
            </a:endParaRPr>
          </a:p>
          <a:p>
            <a:pPr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黑体" panose="02010609060101010101" pitchFamily="49" charset="-122"/>
              </a:rPr>
              <a:t>  </a:t>
            </a:r>
            <a:endParaRPr lang="zh-CN" altLang="en-US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4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>
                                            <p:txEl>
                                              <p:charRg st="4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>
                                            <p:txEl>
                                              <p:charRg st="4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2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4">
                                            <p:txEl>
                                              <p:charRg st="2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4">
                                            <p:txEl>
                                              <p:charRg st="2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4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4">
                                            <p:txEl>
                                              <p:charRg st="4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4">
                                            <p:txEl>
                                              <p:charRg st="4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61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4">
                                            <p:txEl>
                                              <p:charRg st="61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4">
                                            <p:txEl>
                                              <p:charRg st="61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77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4">
                                            <p:txEl>
                                              <p:charRg st="77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4">
                                            <p:txEl>
                                              <p:charRg st="77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标题 4097"/>
          <p:cNvSpPr>
            <a:spLocks noGrp="1"/>
          </p:cNvSpPr>
          <p:nvPr>
            <p:ph type="ctrTitle"/>
          </p:nvPr>
        </p:nvSpPr>
        <p:spPr>
          <a:xfrm>
            <a:off x="2209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zh-CN" altLang="en-US" sz="8000" b="1" kern="1200" baseline="0" dirty="0">
                <a:solidFill>
                  <a:srgbClr val="000099"/>
                </a:solidFill>
                <a:latin typeface="+mj-lt"/>
                <a:ea typeface="方正粗黑宋简体" pitchFamily="2" charset="-122"/>
                <a:cs typeface="+mj-cs"/>
              </a:rPr>
              <a:t>知识点梳理</a:t>
            </a:r>
            <a:endParaRPr lang="zh-CN" altLang="en-US" sz="8000" b="1" kern="1200" baseline="0" dirty="0">
              <a:solidFill>
                <a:srgbClr val="000099"/>
              </a:solidFill>
              <a:latin typeface="+mj-lt"/>
              <a:ea typeface="方正粗黑宋简体" pitchFamily="2" charset="-122"/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内容占位符 15362"/>
          <p:cNvSpPr>
            <a:spLocks noGrp="1"/>
          </p:cNvSpPr>
          <p:nvPr>
            <p:ph idx="4294967295"/>
          </p:nvPr>
        </p:nvSpPr>
        <p:spPr>
          <a:xfrm>
            <a:off x="1639888" y="2054225"/>
            <a:ext cx="4456112" cy="4346575"/>
          </a:xfrm>
        </p:spPr>
        <p:txBody>
          <a:bodyPr anchor="t" anchorCtr="0"/>
          <a:p>
            <a:pPr>
              <a:lnSpc>
                <a:spcPct val="90000"/>
              </a:lnSpc>
              <a:buNone/>
            </a:pP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大道之</a:t>
            </a:r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行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也：</a:t>
            </a:r>
            <a:r>
              <a:rPr lang="en-US" altLang="zh-CN" sz="3600" b="1">
                <a:latin typeface="黑体" panose="02010609060101010101" pitchFamily="49" charset="-122"/>
                <a:ea typeface="黑体" panose="02010609060101010101" pitchFamily="49" charset="-122"/>
              </a:rPr>
              <a:t>      </a:t>
            </a:r>
            <a:endParaRPr lang="en-US" altLang="zh-CN" sz="36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3600" b="1" dirty="0">
                <a:ea typeface="黑体" panose="02010609060101010101" pitchFamily="49" charset="-122"/>
              </a:rPr>
              <a:t>天下</a:t>
            </a:r>
            <a:r>
              <a:rPr lang="zh-CN" altLang="en-US" sz="3600" b="1" dirty="0">
                <a:solidFill>
                  <a:srgbClr val="FF0066"/>
                </a:solidFill>
                <a:ea typeface="黑体" panose="02010609060101010101" pitchFamily="49" charset="-122"/>
              </a:rPr>
              <a:t>为</a:t>
            </a:r>
            <a:r>
              <a:rPr lang="zh-CN" altLang="en-US" sz="3600" b="1" dirty="0">
                <a:ea typeface="黑体" panose="02010609060101010101" pitchFamily="49" charset="-122"/>
              </a:rPr>
              <a:t>公</a:t>
            </a:r>
            <a:endParaRPr lang="zh-CN" altLang="en-US" sz="3600" b="1" dirty="0"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男有</a:t>
            </a:r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</a:t>
            </a:r>
            <a:endParaRPr lang="zh-CN" altLang="en-US" sz="36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3600" b="1" dirty="0">
                <a:ea typeface="黑体" panose="02010609060101010101" pitchFamily="49" charset="-122"/>
              </a:rPr>
              <a:t>货</a:t>
            </a:r>
            <a:r>
              <a:rPr lang="zh-CN" altLang="en-US" sz="3600" b="1" dirty="0">
                <a:solidFill>
                  <a:srgbClr val="FF0000"/>
                </a:solidFill>
                <a:ea typeface="黑体" panose="02010609060101010101" pitchFamily="49" charset="-122"/>
              </a:rPr>
              <a:t>恶</a:t>
            </a:r>
            <a:r>
              <a:rPr lang="zh-CN" altLang="en-US" sz="3600" b="1" dirty="0">
                <a:ea typeface="黑体" panose="02010609060101010101" pitchFamily="49" charset="-122"/>
              </a:rPr>
              <a:t>其弃于地也</a:t>
            </a:r>
            <a:endParaRPr lang="zh-CN" altLang="en-US" sz="3600" b="1" dirty="0"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3600" b="1" dirty="0">
                <a:ea typeface="黑体" panose="02010609060101010101" pitchFamily="49" charset="-122"/>
              </a:rPr>
              <a:t>不必</a:t>
            </a:r>
            <a:r>
              <a:rPr lang="zh-CN" altLang="en-US" sz="3600" b="1" dirty="0">
                <a:solidFill>
                  <a:srgbClr val="FF0000"/>
                </a:solidFill>
                <a:ea typeface="黑体" panose="02010609060101010101" pitchFamily="49" charset="-122"/>
              </a:rPr>
              <a:t>藏</a:t>
            </a:r>
            <a:r>
              <a:rPr lang="zh-CN" altLang="en-US" sz="3600" b="1" dirty="0">
                <a:ea typeface="黑体" panose="02010609060101010101" pitchFamily="49" charset="-122"/>
              </a:rPr>
              <a:t>于己</a:t>
            </a:r>
            <a:endParaRPr lang="zh-CN" altLang="en-US" sz="3600" b="1" dirty="0"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是故谋闭而不</a:t>
            </a:r>
            <a:r>
              <a:rPr lang="zh-CN" altLang="en-US" sz="3600" b="1" dirty="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兴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盗窃乱贼而不</a:t>
            </a:r>
            <a:r>
              <a:rPr lang="zh-CN" altLang="en-US" sz="3600" b="1" dirty="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作</a:t>
            </a:r>
            <a:endParaRPr lang="zh-CN" altLang="en-US" sz="3600" b="1" dirty="0">
              <a:ea typeface="黑体" panose="02010609060101010101" pitchFamily="49" charset="-122"/>
            </a:endParaRPr>
          </a:p>
        </p:txBody>
      </p:sp>
      <p:grpSp>
        <p:nvGrpSpPr>
          <p:cNvPr id="30722" name="组合 15365"/>
          <p:cNvGrpSpPr/>
          <p:nvPr/>
        </p:nvGrpSpPr>
        <p:grpSpPr>
          <a:xfrm>
            <a:off x="3200400" y="685800"/>
            <a:ext cx="5257800" cy="1066800"/>
            <a:chOff x="1776" y="240"/>
            <a:chExt cx="2640" cy="672"/>
          </a:xfrm>
        </p:grpSpPr>
        <p:grpSp>
          <p:nvGrpSpPr>
            <p:cNvPr id="30723" name="组合 15366"/>
            <p:cNvGrpSpPr/>
            <p:nvPr/>
          </p:nvGrpSpPr>
          <p:grpSpPr>
            <a:xfrm>
              <a:off x="1776" y="240"/>
              <a:ext cx="2448" cy="672"/>
              <a:chOff x="2160" y="336"/>
              <a:chExt cx="2448" cy="672"/>
            </a:xfrm>
          </p:grpSpPr>
          <p:sp>
            <p:nvSpPr>
              <p:cNvPr id="30724" name="椭圆 15367"/>
              <p:cNvSpPr/>
              <p:nvPr/>
            </p:nvSpPr>
            <p:spPr>
              <a:xfrm>
                <a:off x="2160" y="336"/>
                <a:ext cx="2016" cy="672"/>
              </a:xfrm>
              <a:prstGeom prst="ellipse">
                <a:avLst/>
              </a:prstGeom>
              <a:gradFill rotWithShape="1">
                <a:gsLst>
                  <a:gs pos="0">
                    <a:srgbClr val="156B13">
                      <a:alpha val="100000"/>
                    </a:srgbClr>
                  </a:gs>
                  <a:gs pos="25000">
                    <a:srgbClr val="9CB86E">
                      <a:alpha val="100000"/>
                    </a:srgbClr>
                  </a:gs>
                  <a:gs pos="50000">
                    <a:srgbClr val="DDEBCF">
                      <a:alpha val="100000"/>
                    </a:srgbClr>
                  </a:gs>
                  <a:gs pos="75000">
                    <a:srgbClr val="9CB86E">
                      <a:alpha val="100000"/>
                    </a:srgbClr>
                  </a:gs>
                  <a:gs pos="100000">
                    <a:srgbClr val="156B13">
                      <a:alpha val="10000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>
                  <a:buFont typeface="Arial" panose="020B0604020202020204" pitchFamily="34" charset="0"/>
                </a:pPr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25" name="文本框 15368"/>
              <p:cNvSpPr txBox="1"/>
              <p:nvPr/>
            </p:nvSpPr>
            <p:spPr>
              <a:xfrm>
                <a:off x="2304" y="384"/>
                <a:ext cx="2304" cy="523"/>
              </a:xfrm>
              <a:prstGeom prst="rect">
                <a:avLst/>
              </a:prstGeom>
              <a:noFill/>
              <a:ln w="9525">
                <a:noFill/>
              </a:ln>
              <a:effectLst>
                <a:outerShdw dist="56796" dir="1593903" algn="ctr" rotWithShape="0">
                  <a:srgbClr val="FFFF00"/>
                </a:outerShdw>
              </a:effectLst>
            </p:spPr>
            <p:txBody>
              <a:bodyPr anchor="t" anchorCtr="0">
                <a:spAutoFit/>
              </a:bodyPr>
              <a:p>
                <a:pPr>
                  <a:buFont typeface="Arial" panose="020B0604020202020204" pitchFamily="34" charset="0"/>
                </a:pPr>
                <a:r>
                  <a:rPr lang="zh-CN" altLang="en-US" sz="4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姚体" pitchFamily="2" charset="-122"/>
                  </a:rPr>
                  <a:t>关键词语解释</a:t>
                </a:r>
                <a:endParaRPr lang="zh-CN" altLang="en-US" sz="4800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方正姚体" pitchFamily="2" charset="-122"/>
                </a:endParaRPr>
              </a:p>
            </p:txBody>
          </p:sp>
        </p:grpSp>
        <p:pic>
          <p:nvPicPr>
            <p:cNvPr id="30726" name="图片 15369" descr="png-007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888" y="336"/>
              <a:ext cx="528" cy="528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6632" name="文本框 26631"/>
          <p:cNvSpPr txBox="1"/>
          <p:nvPr/>
        </p:nvSpPr>
        <p:spPr>
          <a:xfrm>
            <a:off x="5562600" y="2133600"/>
            <a:ext cx="5105400" cy="493649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zh-CN" altLang="en-US" sz="36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行：施行。 </a:t>
            </a:r>
            <a:endParaRPr lang="zh-CN" altLang="en-US" sz="3600" b="1" dirty="0">
              <a:solidFill>
                <a:srgbClr val="00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zh-CN" altLang="en-US" sz="36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为：是，表判断。</a:t>
            </a:r>
            <a:endParaRPr lang="zh-CN" altLang="en-US" sz="3600" b="1" dirty="0">
              <a:solidFill>
                <a:srgbClr val="00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zh-CN" altLang="en-US" sz="28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</a:t>
            </a:r>
            <a:r>
              <a:rPr lang="en-US" altLang="zh-CN" sz="2800" b="1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28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职分</a:t>
            </a:r>
            <a:r>
              <a:rPr lang="en-US" altLang="zh-CN" sz="2800" b="1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指职业、职守、职务。</a:t>
            </a:r>
            <a:endParaRPr lang="zh-CN" altLang="en-US" sz="2800" b="1" dirty="0">
              <a:solidFill>
                <a:srgbClr val="00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zh-CN" altLang="en-US" sz="36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恶</a:t>
            </a:r>
            <a:r>
              <a:rPr lang="en-US" altLang="zh-CN" sz="3600" b="1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36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憎恶。</a:t>
            </a:r>
            <a:endParaRPr lang="zh-CN" altLang="en-US" sz="3600" b="1" dirty="0">
              <a:solidFill>
                <a:srgbClr val="00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zh-CN" altLang="en-US" sz="36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藏：私藏。</a:t>
            </a:r>
            <a:endParaRPr lang="zh-CN" altLang="en-US" sz="3600" b="1" dirty="0">
              <a:solidFill>
                <a:srgbClr val="00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zh-CN" altLang="en-US" sz="36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兴，起，发生。  </a:t>
            </a:r>
            <a:endParaRPr lang="zh-CN" altLang="en-US" sz="3600" b="1" dirty="0">
              <a:solidFill>
                <a:srgbClr val="00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zh-CN" altLang="en-US" sz="36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作，兴起。</a:t>
            </a:r>
            <a:endParaRPr lang="zh-CN" altLang="en-US" sz="3600" b="1" dirty="0">
              <a:solidFill>
                <a:srgbClr val="00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endParaRPr lang="en-US" altLang="zh-CN" sz="3600" b="1">
              <a:solidFill>
                <a:srgbClr val="00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32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32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charRg st="7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32">
                                            <p:txEl>
                                              <p:charRg st="7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32">
                                            <p:txEl>
                                              <p:charRg st="7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charRg st="16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32">
                                            <p:txEl>
                                              <p:charRg st="16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32">
                                            <p:txEl>
                                              <p:charRg st="16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charRg st="32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32">
                                            <p:txEl>
                                              <p:charRg st="32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32">
                                            <p:txEl>
                                              <p:charRg st="32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charRg st="38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2">
                                            <p:txEl>
                                              <p:charRg st="38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2">
                                            <p:txEl>
                                              <p:charRg st="38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charRg st="44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32">
                                            <p:txEl>
                                              <p:charRg st="44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32">
                                            <p:txEl>
                                              <p:charRg st="44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charRg st="54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32">
                                            <p:txEl>
                                              <p:charRg st="54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32">
                                            <p:txEl>
                                              <p:charRg st="54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8068" name="矩形 88067"/>
          <p:cNvSpPr/>
          <p:nvPr/>
        </p:nvSpPr>
        <p:spPr>
          <a:xfrm>
            <a:off x="2895600" y="2819400"/>
            <a:ext cx="5638800" cy="6451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华文楷体" pitchFamily="2" charset="-122"/>
              </a:rPr>
              <a:t>与</a:t>
            </a:r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  <a:ea typeface="华文楷体" pitchFamily="2" charset="-122"/>
              </a:rPr>
              <a:t>,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华文楷体" pitchFamily="2" charset="-122"/>
              </a:rPr>
              <a:t>通“举”，推举，选举</a:t>
            </a:r>
            <a:endParaRPr lang="en-US" altLang="zh-CN" sz="3600" b="1">
              <a:solidFill>
                <a:srgbClr val="FF0000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  <p:sp>
        <p:nvSpPr>
          <p:cNvPr id="88069" name="矩形 88068"/>
          <p:cNvSpPr/>
          <p:nvPr/>
        </p:nvSpPr>
        <p:spPr>
          <a:xfrm>
            <a:off x="2743200" y="4495800"/>
            <a:ext cx="8382000" cy="6451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华文楷体" pitchFamily="2" charset="-122"/>
              </a:rPr>
              <a:t>矜，通“鳏”，</a:t>
            </a:r>
            <a:r>
              <a:rPr lang="zh-CN" altLang="en-US" sz="3600" b="1" dirty="0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年老无妻或丧妻的男子。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  <a:ea typeface="华文楷体" pitchFamily="2" charset="-122"/>
            </a:endParaRPr>
          </a:p>
        </p:txBody>
      </p:sp>
      <p:sp>
        <p:nvSpPr>
          <p:cNvPr id="31747" name="文本框 88069"/>
          <p:cNvSpPr txBox="1"/>
          <p:nvPr/>
        </p:nvSpPr>
        <p:spPr>
          <a:xfrm>
            <a:off x="2971800" y="2057400"/>
            <a:ext cx="2438400" cy="6451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3600" b="1" dirty="0">
                <a:latin typeface="Arial" panose="020B0604020202020204" pitchFamily="34" charset="0"/>
                <a:ea typeface="华文仿宋" pitchFamily="2" charset="-122"/>
              </a:rPr>
              <a:t>选贤与能</a:t>
            </a:r>
            <a:endParaRPr lang="zh-CN" altLang="en-US" sz="3600" b="1" dirty="0">
              <a:latin typeface="Arial" panose="020B0604020202020204" pitchFamily="34" charset="0"/>
              <a:ea typeface="华文仿宋" pitchFamily="2" charset="-122"/>
            </a:endParaRPr>
          </a:p>
        </p:txBody>
      </p:sp>
      <p:sp>
        <p:nvSpPr>
          <p:cNvPr id="31748" name="文本框 88070"/>
          <p:cNvSpPr txBox="1"/>
          <p:nvPr/>
        </p:nvSpPr>
        <p:spPr>
          <a:xfrm>
            <a:off x="3124200" y="3581400"/>
            <a:ext cx="7315200" cy="6451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3600" b="1" dirty="0">
                <a:latin typeface="Arial" panose="020B0604020202020204" pitchFamily="34" charset="0"/>
                <a:ea typeface="华文仿宋" pitchFamily="2" charset="-122"/>
              </a:rPr>
              <a:t>矜、寡、孤、独、废疾者皆有所养</a:t>
            </a:r>
            <a:endParaRPr lang="zh-CN" altLang="en-US" sz="3600" b="1" dirty="0">
              <a:latin typeface="Arial" panose="020B0604020202020204" pitchFamily="34" charset="0"/>
              <a:ea typeface="华文仿宋" pitchFamily="2" charset="-122"/>
            </a:endParaRPr>
          </a:p>
        </p:txBody>
      </p:sp>
      <p:grpSp>
        <p:nvGrpSpPr>
          <p:cNvPr id="31749" name="组合 88071"/>
          <p:cNvGrpSpPr/>
          <p:nvPr/>
        </p:nvGrpSpPr>
        <p:grpSpPr>
          <a:xfrm>
            <a:off x="4343400" y="609600"/>
            <a:ext cx="4191000" cy="1066800"/>
            <a:chOff x="1776" y="240"/>
            <a:chExt cx="2640" cy="672"/>
          </a:xfrm>
        </p:grpSpPr>
        <p:grpSp>
          <p:nvGrpSpPr>
            <p:cNvPr id="31750" name="组合 88072"/>
            <p:cNvGrpSpPr/>
            <p:nvPr/>
          </p:nvGrpSpPr>
          <p:grpSpPr>
            <a:xfrm>
              <a:off x="1776" y="240"/>
              <a:ext cx="2448" cy="672"/>
              <a:chOff x="2160" y="336"/>
              <a:chExt cx="2448" cy="672"/>
            </a:xfrm>
          </p:grpSpPr>
          <p:sp>
            <p:nvSpPr>
              <p:cNvPr id="31751" name="椭圆 88073"/>
              <p:cNvSpPr/>
              <p:nvPr/>
            </p:nvSpPr>
            <p:spPr>
              <a:xfrm>
                <a:off x="2160" y="336"/>
                <a:ext cx="2016" cy="672"/>
              </a:xfrm>
              <a:prstGeom prst="ellipse">
                <a:avLst/>
              </a:prstGeom>
              <a:gradFill rotWithShape="1">
                <a:gsLst>
                  <a:gs pos="0">
                    <a:srgbClr val="156B13">
                      <a:alpha val="100000"/>
                    </a:srgbClr>
                  </a:gs>
                  <a:gs pos="25000">
                    <a:srgbClr val="9CB86E">
                      <a:alpha val="100000"/>
                    </a:srgbClr>
                  </a:gs>
                  <a:gs pos="50000">
                    <a:srgbClr val="DDEBCF">
                      <a:alpha val="100000"/>
                    </a:srgbClr>
                  </a:gs>
                  <a:gs pos="75000">
                    <a:srgbClr val="9CB86E">
                      <a:alpha val="100000"/>
                    </a:srgbClr>
                  </a:gs>
                  <a:gs pos="100000">
                    <a:srgbClr val="156B13">
                      <a:alpha val="10000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>
                  <a:buFont typeface="Arial" panose="020B0604020202020204" pitchFamily="34" charset="0"/>
                </a:pPr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1752" name="文本框 88074"/>
              <p:cNvSpPr txBox="1"/>
              <p:nvPr/>
            </p:nvSpPr>
            <p:spPr>
              <a:xfrm>
                <a:off x="2304" y="384"/>
                <a:ext cx="2304" cy="523"/>
              </a:xfrm>
              <a:prstGeom prst="rect">
                <a:avLst/>
              </a:prstGeom>
              <a:noFill/>
              <a:ln w="9525">
                <a:noFill/>
              </a:ln>
              <a:effectLst>
                <a:outerShdw dist="56796" dir="1593903" algn="ctr" rotWithShape="0">
                  <a:srgbClr val="FFFF00"/>
                </a:outerShdw>
              </a:effectLst>
            </p:spPr>
            <p:txBody>
              <a:bodyPr anchor="t" anchorCtr="0">
                <a:spAutoFit/>
              </a:bodyPr>
              <a:p>
                <a:pPr>
                  <a:buFont typeface="Arial" panose="020B0604020202020204" pitchFamily="34" charset="0"/>
                </a:pPr>
                <a:r>
                  <a:rPr lang="en-US" altLang="zh-CN" sz="4800" i="1">
                    <a:solidFill>
                      <a:srgbClr val="FF33CC"/>
                    </a:solidFill>
                    <a:latin typeface="Times New Roman" panose="02020603050405020304" pitchFamily="18" charset="0"/>
                    <a:ea typeface="方正姚体" pitchFamily="2" charset="-122"/>
                  </a:rPr>
                  <a:t>  </a:t>
                </a:r>
                <a:r>
                  <a:rPr lang="zh-CN" altLang="en-US" sz="48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姚体" pitchFamily="2" charset="-122"/>
                  </a:rPr>
                  <a:t>通假字</a:t>
                </a:r>
                <a:endParaRPr lang="zh-CN" altLang="en-US" sz="48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方正姚体" pitchFamily="2" charset="-122"/>
                </a:endParaRPr>
              </a:p>
            </p:txBody>
          </p:sp>
        </p:grpSp>
        <p:pic>
          <p:nvPicPr>
            <p:cNvPr id="31753" name="图片 88075" descr="png-007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888" y="336"/>
              <a:ext cx="528" cy="528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31754" name="图片 88076" descr="图片19154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0" y="5257800"/>
            <a:ext cx="1530350" cy="1336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6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9092" name="文本框 89091"/>
          <p:cNvSpPr txBox="1"/>
          <p:nvPr/>
        </p:nvSpPr>
        <p:spPr>
          <a:xfrm>
            <a:off x="5486400" y="1143000"/>
            <a:ext cx="4953000" cy="664083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（古义，指古代政治上的最高理想。今义，宽阔的路）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（古义：孤，年幼丧父或无父母的孩子；独，年老无子女的老人。今义为一个词，单一，只有一个，指独自一人。）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（古义，指女子出嫁。今义，返回，回归，回到本处）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（古义，指造反。今义，混乱，无秩序等） 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 古义，指害人。今义，偷东西的人）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endParaRPr lang="zh-CN" altLang="en-US" sz="2800" b="1" dirty="0">
              <a:latin typeface="Arial" panose="020B0604020202020204" pitchFamily="34" charset="0"/>
              <a:ea typeface="华文楷体" pitchFamily="2" charset="-122"/>
            </a:endParaRPr>
          </a:p>
        </p:txBody>
      </p:sp>
      <p:sp>
        <p:nvSpPr>
          <p:cNvPr id="32770" name="文本框 89092"/>
          <p:cNvSpPr txBox="1"/>
          <p:nvPr/>
        </p:nvSpPr>
        <p:spPr>
          <a:xfrm>
            <a:off x="1905000" y="1524000"/>
            <a:ext cx="3886200" cy="470789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4000" b="1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大道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之行也</a:t>
            </a:r>
            <a:endParaRPr lang="zh-CN" altLang="en-US" sz="40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矜、寡、</a:t>
            </a:r>
            <a:r>
              <a:rPr lang="zh-CN" altLang="en-US" sz="4000" b="1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孤、独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、废疾者</a:t>
            </a:r>
            <a:endParaRPr lang="zh-CN" altLang="en-US" sz="40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女有</a:t>
            </a:r>
            <a:r>
              <a:rPr lang="zh-CN" altLang="en-US" sz="4000" b="1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归</a:t>
            </a:r>
            <a:endParaRPr lang="zh-CN" altLang="en-US" sz="4000" b="1" dirty="0">
              <a:solidFill>
                <a:srgbClr val="FF0066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endParaRPr lang="zh-CN" altLang="en-US" sz="4000" b="1" dirty="0">
              <a:solidFill>
                <a:srgbClr val="FF0066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盗窃</a:t>
            </a:r>
            <a:r>
              <a:rPr lang="zh-CN" altLang="en-US" sz="4000" b="1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乱贼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而不作</a:t>
            </a:r>
            <a:endParaRPr lang="zh-CN" altLang="en-US" sz="40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32771" name="组合 89097"/>
          <p:cNvGrpSpPr/>
          <p:nvPr/>
        </p:nvGrpSpPr>
        <p:grpSpPr>
          <a:xfrm>
            <a:off x="3352800" y="152400"/>
            <a:ext cx="5562600" cy="889227"/>
            <a:chOff x="1776" y="240"/>
            <a:chExt cx="2640" cy="713"/>
          </a:xfrm>
        </p:grpSpPr>
        <p:grpSp>
          <p:nvGrpSpPr>
            <p:cNvPr id="32772" name="组合 89098"/>
            <p:cNvGrpSpPr/>
            <p:nvPr/>
          </p:nvGrpSpPr>
          <p:grpSpPr>
            <a:xfrm>
              <a:off x="1776" y="240"/>
              <a:ext cx="2448" cy="713"/>
              <a:chOff x="2160" y="336"/>
              <a:chExt cx="2448" cy="713"/>
            </a:xfrm>
          </p:grpSpPr>
          <p:sp>
            <p:nvSpPr>
              <p:cNvPr id="32773" name="椭圆 89099"/>
              <p:cNvSpPr/>
              <p:nvPr/>
            </p:nvSpPr>
            <p:spPr>
              <a:xfrm>
                <a:off x="2160" y="336"/>
                <a:ext cx="2016" cy="672"/>
              </a:xfrm>
              <a:prstGeom prst="ellipse">
                <a:avLst/>
              </a:prstGeom>
              <a:gradFill rotWithShape="1">
                <a:gsLst>
                  <a:gs pos="0">
                    <a:srgbClr val="156B13">
                      <a:alpha val="100000"/>
                    </a:srgbClr>
                  </a:gs>
                  <a:gs pos="25000">
                    <a:srgbClr val="9CB86E">
                      <a:alpha val="100000"/>
                    </a:srgbClr>
                  </a:gs>
                  <a:gs pos="50000">
                    <a:srgbClr val="DDEBCF">
                      <a:alpha val="100000"/>
                    </a:srgbClr>
                  </a:gs>
                  <a:gs pos="75000">
                    <a:srgbClr val="9CB86E">
                      <a:alpha val="100000"/>
                    </a:srgbClr>
                  </a:gs>
                  <a:gs pos="100000">
                    <a:srgbClr val="156B13">
                      <a:alpha val="10000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>
                  <a:buFont typeface="Arial" panose="020B0604020202020204" pitchFamily="34" charset="0"/>
                </a:pPr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2774" name="文本框 89100"/>
              <p:cNvSpPr txBox="1"/>
              <p:nvPr/>
            </p:nvSpPr>
            <p:spPr>
              <a:xfrm>
                <a:off x="2304" y="384"/>
                <a:ext cx="2304" cy="665"/>
              </a:xfrm>
              <a:prstGeom prst="rect">
                <a:avLst/>
              </a:prstGeom>
              <a:noFill/>
              <a:ln w="9525">
                <a:noFill/>
              </a:ln>
              <a:effectLst>
                <a:outerShdw dist="56796" dir="1593903" algn="ctr" rotWithShape="0">
                  <a:srgbClr val="FFFF00"/>
                </a:outerShdw>
              </a:effectLst>
            </p:spPr>
            <p:txBody>
              <a:bodyPr anchor="t" anchorCtr="0">
                <a:spAutoFit/>
              </a:bodyPr>
              <a:p>
                <a:pPr>
                  <a:buFont typeface="Arial" panose="020B0604020202020204" pitchFamily="34" charset="0"/>
                </a:pPr>
                <a:r>
                  <a:rPr lang="zh-CN" altLang="en-US" sz="48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姚体" pitchFamily="2" charset="-122"/>
                  </a:rPr>
                  <a:t>古今异义词</a:t>
                </a:r>
                <a:endParaRPr lang="zh-CN" altLang="en-US" sz="48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方正姚体" pitchFamily="2" charset="-122"/>
                </a:endParaRPr>
              </a:p>
            </p:txBody>
          </p:sp>
        </p:grpSp>
        <p:pic>
          <p:nvPicPr>
            <p:cNvPr id="32775" name="图片 89101" descr="png-007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888" y="336"/>
              <a:ext cx="528" cy="528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2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2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charRg st="25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2">
                                            <p:txEl>
                                              <p:charRg st="25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2">
                                            <p:txEl>
                                              <p:charRg st="25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charRg st="77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092">
                                            <p:txEl>
                                              <p:charRg st="77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092">
                                            <p:txEl>
                                              <p:charRg st="77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charRg st="102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9092">
                                            <p:txEl>
                                              <p:charRg st="102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9092">
                                            <p:txEl>
                                              <p:charRg st="102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charRg st="124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9092">
                                            <p:txEl>
                                              <p:charRg st="124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9092">
                                            <p:txEl>
                                              <p:charRg st="124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3" name="文本框 89092"/>
          <p:cNvSpPr txBox="1"/>
          <p:nvPr/>
        </p:nvSpPr>
        <p:spPr>
          <a:xfrm>
            <a:off x="1828800" y="1143000"/>
            <a:ext cx="2895600" cy="58991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lnSpc>
                <a:spcPct val="115000"/>
              </a:lnSpc>
              <a:spcBef>
                <a:spcPct val="45000"/>
              </a:spcBef>
              <a:buFont typeface="Arial" panose="020B0604020202020204" pitchFamily="34" charset="0"/>
            </a:pP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1.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选</a:t>
            </a:r>
            <a:r>
              <a:rPr lang="zh-CN" altLang="en-US" sz="3200" b="1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贤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与</a:t>
            </a:r>
            <a:r>
              <a:rPr lang="zh-CN" altLang="en-US" sz="3200" b="1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能</a:t>
            </a:r>
            <a:endParaRPr lang="zh-CN" altLang="en-US" sz="3200" b="1" dirty="0">
              <a:solidFill>
                <a:srgbClr val="FF0066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5000"/>
              </a:lnSpc>
              <a:spcBef>
                <a:spcPct val="45000"/>
              </a:spcBef>
            </a:pP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2.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故人不独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亲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其亲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5000"/>
              </a:lnSpc>
              <a:spcBef>
                <a:spcPct val="45000"/>
              </a:spcBef>
            </a:pP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3.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不独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子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其子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5000"/>
              </a:lnSpc>
              <a:spcBef>
                <a:spcPct val="45000"/>
              </a:spcBef>
            </a:pP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4.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使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老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有所终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5000"/>
              </a:lnSpc>
              <a:spcBef>
                <a:spcPct val="45000"/>
              </a:spcBef>
            </a:pP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5.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壮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有所用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5000"/>
              </a:lnSpc>
              <a:spcBef>
                <a:spcPct val="45000"/>
              </a:spcBef>
            </a:pP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6.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幼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有所长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33794" name="组合 89097"/>
          <p:cNvGrpSpPr/>
          <p:nvPr/>
        </p:nvGrpSpPr>
        <p:grpSpPr>
          <a:xfrm>
            <a:off x="4038600" y="0"/>
            <a:ext cx="4191000" cy="1066800"/>
            <a:chOff x="1776" y="240"/>
            <a:chExt cx="2640" cy="672"/>
          </a:xfrm>
        </p:grpSpPr>
        <p:grpSp>
          <p:nvGrpSpPr>
            <p:cNvPr id="33795" name="组合 89098"/>
            <p:cNvGrpSpPr/>
            <p:nvPr/>
          </p:nvGrpSpPr>
          <p:grpSpPr>
            <a:xfrm>
              <a:off x="1776" y="240"/>
              <a:ext cx="2448" cy="672"/>
              <a:chOff x="2160" y="336"/>
              <a:chExt cx="2448" cy="672"/>
            </a:xfrm>
          </p:grpSpPr>
          <p:sp>
            <p:nvSpPr>
              <p:cNvPr id="33796" name="椭圆 89099"/>
              <p:cNvSpPr/>
              <p:nvPr/>
            </p:nvSpPr>
            <p:spPr>
              <a:xfrm>
                <a:off x="2160" y="336"/>
                <a:ext cx="2016" cy="672"/>
              </a:xfrm>
              <a:prstGeom prst="ellipse">
                <a:avLst/>
              </a:prstGeom>
              <a:gradFill rotWithShape="1">
                <a:gsLst>
                  <a:gs pos="0">
                    <a:srgbClr val="156B13">
                      <a:alpha val="100000"/>
                    </a:srgbClr>
                  </a:gs>
                  <a:gs pos="25000">
                    <a:srgbClr val="9CB86E">
                      <a:alpha val="100000"/>
                    </a:srgbClr>
                  </a:gs>
                  <a:gs pos="50000">
                    <a:srgbClr val="DDEBCF">
                      <a:alpha val="100000"/>
                    </a:srgbClr>
                  </a:gs>
                  <a:gs pos="75000">
                    <a:srgbClr val="9CB86E">
                      <a:alpha val="100000"/>
                    </a:srgbClr>
                  </a:gs>
                  <a:gs pos="100000">
                    <a:srgbClr val="156B13">
                      <a:alpha val="10000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>
                  <a:buFont typeface="Arial" panose="020B0604020202020204" pitchFamily="34" charset="0"/>
                </a:pPr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3797" name="文本框 89100"/>
              <p:cNvSpPr txBox="1"/>
              <p:nvPr/>
            </p:nvSpPr>
            <p:spPr>
              <a:xfrm>
                <a:off x="2304" y="384"/>
                <a:ext cx="2304" cy="523"/>
              </a:xfrm>
              <a:prstGeom prst="rect">
                <a:avLst/>
              </a:prstGeom>
              <a:noFill/>
              <a:ln w="9525">
                <a:noFill/>
              </a:ln>
              <a:effectLst>
                <a:outerShdw dist="56796" dir="1593903" algn="ctr" rotWithShape="0">
                  <a:srgbClr val="FFFF00"/>
                </a:outerShdw>
              </a:effectLst>
            </p:spPr>
            <p:txBody>
              <a:bodyPr anchor="t" anchorCtr="0">
                <a:spAutoFit/>
              </a:bodyPr>
              <a:p>
                <a:pPr>
                  <a:buFont typeface="Arial" panose="020B0604020202020204" pitchFamily="34" charset="0"/>
                </a:pPr>
                <a:r>
                  <a:rPr lang="zh-CN" altLang="en-US" sz="4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姚体" pitchFamily="2" charset="-122"/>
                  </a:rPr>
                  <a:t>词类活用</a:t>
                </a:r>
                <a:endParaRPr lang="zh-CN" altLang="en-US" sz="4800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方正姚体" pitchFamily="2" charset="-122"/>
                </a:endParaRPr>
              </a:p>
            </p:txBody>
          </p:sp>
        </p:grpSp>
        <p:pic>
          <p:nvPicPr>
            <p:cNvPr id="33798" name="图片 89101" descr="png-007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888" y="336"/>
              <a:ext cx="528" cy="528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" name="文本框 89092"/>
          <p:cNvSpPr txBox="1"/>
          <p:nvPr/>
        </p:nvSpPr>
        <p:spPr>
          <a:xfrm>
            <a:off x="4572000" y="1219200"/>
            <a:ext cx="6096000" cy="67341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lnSpc>
                <a:spcPct val="105000"/>
              </a:lnSpc>
              <a:spcBef>
                <a:spcPct val="10000"/>
              </a:spcBef>
              <a:buFont typeface="Arial" panose="020B0604020202020204" pitchFamily="34" charset="0"/>
            </a:pPr>
            <a:r>
              <a:rPr lang="en-US" altLang="zh-CN" sz="3200" b="1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1.</a:t>
            </a:r>
            <a:r>
              <a:rPr lang="zh-CN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贤、能：品德高尚的人，能干    的人，形容词作名词。</a:t>
            </a:r>
            <a:endParaRPr lang="zh-CN" altLang="en-US" sz="3200" b="1" dirty="0">
              <a:solidFill>
                <a:srgbClr val="0000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05000"/>
              </a:lnSpc>
              <a:spcBef>
                <a:spcPct val="10000"/>
              </a:spcBef>
              <a:buFont typeface="Arial" panose="020B0604020202020204" pitchFamily="34" charset="0"/>
            </a:pPr>
            <a:r>
              <a:rPr lang="en-US" altLang="zh-CN" sz="3200" b="1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2.</a:t>
            </a:r>
            <a:r>
              <a:rPr lang="zh-CN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亲：名词的意动用法，以</a:t>
            </a:r>
            <a:r>
              <a:rPr lang="en-US" altLang="zh-CN" sz="3200" b="1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……</a:t>
            </a:r>
            <a:r>
              <a:rPr lang="zh-CN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为亲，奉养。</a:t>
            </a:r>
            <a:endParaRPr lang="zh-CN" altLang="en-US" sz="3200" b="1" dirty="0">
              <a:solidFill>
                <a:srgbClr val="0000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05000"/>
              </a:lnSpc>
              <a:spcBef>
                <a:spcPct val="10000"/>
              </a:spcBef>
            </a:pPr>
            <a:r>
              <a:rPr lang="en-US" altLang="zh-CN" sz="3200" b="1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3.</a:t>
            </a:r>
            <a:r>
              <a:rPr lang="zh-CN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子：名词的意动用法，以</a:t>
            </a:r>
            <a:r>
              <a:rPr lang="en-US" altLang="zh-CN" sz="3200" b="1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……</a:t>
            </a:r>
            <a:r>
              <a:rPr lang="zh-CN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为子，抚养。</a:t>
            </a:r>
            <a:endParaRPr lang="zh-CN" altLang="en-US" sz="3200" b="1" dirty="0">
              <a:solidFill>
                <a:srgbClr val="0000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05000"/>
              </a:lnSpc>
              <a:spcBef>
                <a:spcPct val="10000"/>
              </a:spcBef>
            </a:pPr>
            <a:r>
              <a:rPr lang="en-US" altLang="zh-CN" sz="3200" b="1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4.</a:t>
            </a:r>
            <a:r>
              <a:rPr lang="zh-CN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老：形容词作名词，老年人。</a:t>
            </a:r>
            <a:endParaRPr lang="zh-CN" altLang="en-US" sz="3200" b="1" dirty="0">
              <a:solidFill>
                <a:srgbClr val="0000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05000"/>
              </a:lnSpc>
              <a:spcBef>
                <a:spcPct val="10000"/>
              </a:spcBef>
            </a:pPr>
            <a:r>
              <a:rPr lang="en-US" altLang="zh-CN" sz="3200" b="1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5.</a:t>
            </a:r>
            <a:r>
              <a:rPr lang="zh-CN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壮：形容词作名词，壮年人。</a:t>
            </a:r>
            <a:endParaRPr lang="zh-CN" altLang="en-US" sz="3200" b="1" dirty="0">
              <a:solidFill>
                <a:srgbClr val="0000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05000"/>
              </a:lnSpc>
              <a:spcBef>
                <a:spcPct val="10000"/>
              </a:spcBef>
            </a:pPr>
            <a:r>
              <a:rPr lang="en-US" altLang="zh-CN" sz="3200" b="1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6.</a:t>
            </a:r>
            <a:r>
              <a:rPr lang="zh-CN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幼：形容词作名词，幼童，小孩子。</a:t>
            </a:r>
            <a:endParaRPr lang="zh-CN" altLang="en-US" sz="3200" b="1" dirty="0">
              <a:solidFill>
                <a:srgbClr val="0000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3200" b="1" dirty="0">
              <a:solidFill>
                <a:srgbClr val="0000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3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charRg st="3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charRg st="3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52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charRg st="52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charRg st="52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74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charRg st="74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charRg st="74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90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charRg st="90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charRg st="90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06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charRg st="106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charRg st="106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3" name="文本框 92163"/>
          <p:cNvSpPr txBox="1"/>
          <p:nvPr/>
        </p:nvSpPr>
        <p:spPr>
          <a:xfrm>
            <a:off x="2057400" y="1782763"/>
            <a:ext cx="8305800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、你所知道的名人对社会理想有何论述？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38914" name="图片 92164" descr="hz021121pic23"/>
          <p:cNvPicPr/>
          <p:nvPr/>
        </p:nvPicPr>
        <p:blipFill>
          <a:blip r:embed="rId1"/>
          <a:stretch>
            <a:fillRect/>
          </a:stretch>
        </p:blipFill>
        <p:spPr>
          <a:xfrm>
            <a:off x="4267200" y="2667000"/>
            <a:ext cx="2514600" cy="3657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66" name="文本框 92165"/>
          <p:cNvSpPr txBox="1"/>
          <p:nvPr/>
        </p:nvSpPr>
        <p:spPr>
          <a:xfrm>
            <a:off x="7464108" y="3124200"/>
            <a:ext cx="675005" cy="2286000"/>
          </a:xfrm>
          <a:prstGeom prst="rect">
            <a:avLst/>
          </a:prstGeom>
          <a:noFill/>
          <a:ln w="9525">
            <a:noFill/>
          </a:ln>
        </p:spPr>
        <p:txBody>
          <a:bodyPr vert="eaVert"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华文行楷" pitchFamily="2" charset="-122"/>
              </a:rPr>
              <a:t>孔子：大同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  <p:grpSp>
        <p:nvGrpSpPr>
          <p:cNvPr id="38916" name="组合 92166"/>
          <p:cNvGrpSpPr/>
          <p:nvPr/>
        </p:nvGrpSpPr>
        <p:grpSpPr>
          <a:xfrm>
            <a:off x="4343400" y="609600"/>
            <a:ext cx="4191000" cy="1066800"/>
            <a:chOff x="1776" y="240"/>
            <a:chExt cx="2640" cy="672"/>
          </a:xfrm>
        </p:grpSpPr>
        <p:grpSp>
          <p:nvGrpSpPr>
            <p:cNvPr id="38917" name="组合 92167"/>
            <p:cNvGrpSpPr/>
            <p:nvPr/>
          </p:nvGrpSpPr>
          <p:grpSpPr>
            <a:xfrm>
              <a:off x="1776" y="240"/>
              <a:ext cx="2448" cy="672"/>
              <a:chOff x="2160" y="336"/>
              <a:chExt cx="2448" cy="672"/>
            </a:xfrm>
          </p:grpSpPr>
          <p:sp>
            <p:nvSpPr>
              <p:cNvPr id="38918" name="椭圆 92168"/>
              <p:cNvSpPr/>
              <p:nvPr/>
            </p:nvSpPr>
            <p:spPr>
              <a:xfrm>
                <a:off x="2160" y="336"/>
                <a:ext cx="2016" cy="672"/>
              </a:xfrm>
              <a:prstGeom prst="ellipse">
                <a:avLst/>
              </a:prstGeom>
              <a:gradFill rotWithShape="1">
                <a:gsLst>
                  <a:gs pos="0">
                    <a:srgbClr val="156B13">
                      <a:alpha val="100000"/>
                    </a:srgbClr>
                  </a:gs>
                  <a:gs pos="25000">
                    <a:srgbClr val="9CB86E">
                      <a:alpha val="100000"/>
                    </a:srgbClr>
                  </a:gs>
                  <a:gs pos="50000">
                    <a:srgbClr val="DDEBCF">
                      <a:alpha val="100000"/>
                    </a:srgbClr>
                  </a:gs>
                  <a:gs pos="75000">
                    <a:srgbClr val="9CB86E">
                      <a:alpha val="100000"/>
                    </a:srgbClr>
                  </a:gs>
                  <a:gs pos="100000">
                    <a:srgbClr val="156B13">
                      <a:alpha val="10000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>
                  <a:buFont typeface="Arial" panose="020B0604020202020204" pitchFamily="34" charset="0"/>
                </a:pPr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8919" name="文本框 92169"/>
              <p:cNvSpPr txBox="1"/>
              <p:nvPr/>
            </p:nvSpPr>
            <p:spPr>
              <a:xfrm>
                <a:off x="2304" y="384"/>
                <a:ext cx="2304" cy="523"/>
              </a:xfrm>
              <a:prstGeom prst="rect">
                <a:avLst/>
              </a:prstGeom>
              <a:noFill/>
              <a:ln w="9525">
                <a:noFill/>
              </a:ln>
              <a:effectLst>
                <a:outerShdw dist="56796" dir="1593903" algn="ctr" rotWithShape="0">
                  <a:srgbClr val="FFFF00"/>
                </a:outerShdw>
              </a:effectLst>
            </p:spPr>
            <p:txBody>
              <a:bodyPr anchor="t" anchorCtr="0">
                <a:spAutoFit/>
              </a:bodyPr>
              <a:p>
                <a:pPr>
                  <a:buFont typeface="Arial" panose="020B0604020202020204" pitchFamily="34" charset="0"/>
                </a:pPr>
                <a:r>
                  <a:rPr lang="zh-CN" altLang="en-US" sz="4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姚体" pitchFamily="2" charset="-122"/>
                  </a:rPr>
                  <a:t>能力扩展</a:t>
                </a:r>
                <a:endParaRPr lang="zh-CN" altLang="en-US" sz="4800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方正姚体" pitchFamily="2" charset="-122"/>
                </a:endParaRPr>
              </a:p>
            </p:txBody>
          </p:sp>
        </p:grpSp>
        <p:pic>
          <p:nvPicPr>
            <p:cNvPr id="38920" name="图片 92170" descr="png-007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88" y="336"/>
              <a:ext cx="528" cy="528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9937" name="图片 93187" descr="1"/>
          <p:cNvPicPr>
            <a:picLocks noChangeAspect="1"/>
          </p:cNvPicPr>
          <p:nvPr/>
        </p:nvPicPr>
        <p:blipFill>
          <a:blip r:embed="rId1"/>
          <a:srcRect l="11778" t="12424" r="31334" b="8788"/>
          <a:stretch>
            <a:fillRect/>
          </a:stretch>
        </p:blipFill>
        <p:spPr>
          <a:xfrm>
            <a:off x="990600" y="990600"/>
            <a:ext cx="3811905" cy="50825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3189" name="文本框 93188"/>
          <p:cNvSpPr txBox="1"/>
          <p:nvPr/>
        </p:nvSpPr>
        <p:spPr>
          <a:xfrm>
            <a:off x="7010400" y="1638300"/>
            <a:ext cx="675005" cy="3581400"/>
          </a:xfrm>
          <a:prstGeom prst="rect">
            <a:avLst/>
          </a:prstGeom>
          <a:noFill/>
          <a:ln w="9525">
            <a:noFill/>
          </a:ln>
        </p:spPr>
        <p:txBody>
          <a:bodyPr vert="eaVert"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华文行楷" pitchFamily="2" charset="-122"/>
              </a:rPr>
              <a:t>陶渊明：世外桃源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  <a:ea typeface="华文行楷" pitchFamily="2" charset="-122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61" name="图片 94209" descr="孟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95083" y="1143000"/>
            <a:ext cx="2763837" cy="4876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4212" name="文本框 94211"/>
          <p:cNvSpPr txBox="1"/>
          <p:nvPr/>
        </p:nvSpPr>
        <p:spPr>
          <a:xfrm>
            <a:off x="6781800" y="1219200"/>
            <a:ext cx="1659890" cy="5111750"/>
          </a:xfrm>
          <a:prstGeom prst="rect">
            <a:avLst/>
          </a:prstGeom>
          <a:noFill/>
          <a:ln w="9525">
            <a:noFill/>
          </a:ln>
        </p:spPr>
        <p:txBody>
          <a:bodyPr vert="eaVert" anchor="t" anchorCtr="0">
            <a:spAutoFit/>
          </a:bodyPr>
          <a:p>
            <a:pPr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华文行楷" pitchFamily="2" charset="-122"/>
              </a:rPr>
              <a:t>孟子：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华文行楷" pitchFamily="2" charset="-122"/>
            </a:endParaRPr>
          </a:p>
          <a:p>
            <a:pPr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华文行楷" pitchFamily="2" charset="-122"/>
              </a:rPr>
              <a:t>老吾老，以及人之老；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华文行楷" pitchFamily="2" charset="-122"/>
            </a:endParaRPr>
          </a:p>
          <a:p>
            <a:pPr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华文行楷" pitchFamily="2" charset="-122"/>
              </a:rPr>
              <a:t>幼吾幼，以及人之幼。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5" name="Rectangle 2"/>
          <p:cNvSpPr/>
          <p:nvPr/>
        </p:nvSpPr>
        <p:spPr>
          <a:xfrm>
            <a:off x="1524000" y="3429000"/>
            <a:ext cx="91440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buFont typeface="Arial" panose="020B0604020202020204" pitchFamily="34" charset="0"/>
            </a:pPr>
            <a:endParaRPr lang="zh-CN" altLang="en-US" dirty="0">
              <a:solidFill>
                <a:srgbClr val="007A77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41986" name="Rectangle 3"/>
          <p:cNvSpPr/>
          <p:nvPr/>
        </p:nvSpPr>
        <p:spPr>
          <a:xfrm>
            <a:off x="2667000" y="3429000"/>
            <a:ext cx="68580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buFont typeface="Arial" panose="020B0604020202020204" pitchFamily="34" charset="0"/>
            </a:pPr>
            <a:endParaRPr lang="zh-CN" altLang="en-US" dirty="0">
              <a:solidFill>
                <a:srgbClr val="007A77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41987" name="Rectangle 4"/>
          <p:cNvSpPr/>
          <p:nvPr/>
        </p:nvSpPr>
        <p:spPr>
          <a:xfrm>
            <a:off x="1524000" y="3429000"/>
            <a:ext cx="91440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buFont typeface="Arial" panose="020B0604020202020204" pitchFamily="34" charset="0"/>
            </a:pPr>
            <a:endParaRPr lang="zh-CN" altLang="en-US" dirty="0">
              <a:solidFill>
                <a:srgbClr val="007A77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41988" name="Rectangle 5"/>
          <p:cNvSpPr/>
          <p:nvPr/>
        </p:nvSpPr>
        <p:spPr>
          <a:xfrm>
            <a:off x="2667000" y="3429000"/>
            <a:ext cx="68580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buFont typeface="Arial" panose="020B0604020202020204" pitchFamily="34" charset="0"/>
            </a:pPr>
            <a:endParaRPr lang="zh-CN" altLang="en-US" dirty="0">
              <a:solidFill>
                <a:srgbClr val="007A77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pic>
        <p:nvPicPr>
          <p:cNvPr id="41989" name="Rectangle 6"/>
          <p:cNvPicPr>
            <a:picLocks noGrp="1" noRot="1"/>
          </p:cNvPicPr>
          <p:nvPr>
            <p:ph type="title"/>
          </p:nvPr>
        </p:nvPicPr>
        <p:blipFill>
          <a:blip r:embed="rId1"/>
          <a:stretch>
            <a:fillRect/>
          </a:stretch>
        </p:blipFill>
        <p:spPr>
          <a:xfrm>
            <a:off x="3047683" y="1219200"/>
            <a:ext cx="8047037" cy="2908300"/>
          </a:xfrm>
        </p:spPr>
      </p:pic>
      <p:sp>
        <p:nvSpPr>
          <p:cNvPr id="41990" name="Rectangle 7"/>
          <p:cNvSpPr/>
          <p:nvPr/>
        </p:nvSpPr>
        <p:spPr>
          <a:xfrm>
            <a:off x="1524000" y="3429000"/>
            <a:ext cx="91440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buFont typeface="Arial" panose="020B0604020202020204" pitchFamily="34" charset="0"/>
            </a:pPr>
            <a:endParaRPr lang="zh-CN" altLang="en-US" dirty="0">
              <a:solidFill>
                <a:srgbClr val="007A77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41991" name="Rectangle 8"/>
          <p:cNvSpPr/>
          <p:nvPr/>
        </p:nvSpPr>
        <p:spPr>
          <a:xfrm>
            <a:off x="2667000" y="3429000"/>
            <a:ext cx="68580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buFont typeface="Arial" panose="020B0604020202020204" pitchFamily="34" charset="0"/>
            </a:pPr>
            <a:endParaRPr lang="zh-CN" altLang="en-US" dirty="0">
              <a:solidFill>
                <a:srgbClr val="007A77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41992" name="Rectangle 9"/>
          <p:cNvSpPr/>
          <p:nvPr/>
        </p:nvSpPr>
        <p:spPr>
          <a:xfrm>
            <a:off x="1524000" y="3429000"/>
            <a:ext cx="91440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buFont typeface="Arial" panose="020B0604020202020204" pitchFamily="34" charset="0"/>
            </a:pPr>
            <a:endParaRPr lang="zh-CN" altLang="en-US" dirty="0">
              <a:solidFill>
                <a:srgbClr val="007A77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41993" name="Rectangle 10"/>
          <p:cNvSpPr/>
          <p:nvPr/>
        </p:nvSpPr>
        <p:spPr>
          <a:xfrm>
            <a:off x="2667000" y="3429000"/>
            <a:ext cx="68580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buFont typeface="Arial" panose="020B0604020202020204" pitchFamily="34" charset="0"/>
            </a:pPr>
            <a:endParaRPr lang="zh-CN" altLang="en-US" dirty="0">
              <a:solidFill>
                <a:srgbClr val="007A77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41994" name="Rectangle 12"/>
          <p:cNvSpPr/>
          <p:nvPr/>
        </p:nvSpPr>
        <p:spPr>
          <a:xfrm>
            <a:off x="1524000" y="3429000"/>
            <a:ext cx="91440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buFont typeface="Arial" panose="020B0604020202020204" pitchFamily="34" charset="0"/>
            </a:pPr>
            <a:endParaRPr lang="zh-CN" altLang="en-US" dirty="0">
              <a:solidFill>
                <a:srgbClr val="007A77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pic>
        <p:nvPicPr>
          <p:cNvPr id="41995" name="Picture 13" descr="00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283" y="1524000"/>
            <a:ext cx="2722562" cy="2895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7282" name="文本框 97281"/>
          <p:cNvSpPr txBox="1"/>
          <p:nvPr/>
        </p:nvSpPr>
        <p:spPr>
          <a:xfrm>
            <a:off x="3266440" y="1752600"/>
            <a:ext cx="1413510" cy="3962400"/>
          </a:xfrm>
          <a:prstGeom prst="rect">
            <a:avLst/>
          </a:prstGeom>
          <a:noFill/>
          <a:ln w="9525">
            <a:noFill/>
          </a:ln>
        </p:spPr>
        <p:txBody>
          <a:bodyPr vert="eaVert"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华文行楷" pitchFamily="2" charset="-122"/>
              </a:rPr>
              <a:t>民族、民生、民权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华文行楷" pitchFamily="2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华文行楷" pitchFamily="2" charset="-122"/>
              </a:rPr>
              <a:t>天下为公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  <p:pic>
        <p:nvPicPr>
          <p:cNvPr id="43010" name="图片 97282" descr="NewsMedia_1331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67400" y="1295400"/>
            <a:ext cx="3556000" cy="4267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7284" name="文本框 97283"/>
          <p:cNvSpPr txBox="1"/>
          <p:nvPr/>
        </p:nvSpPr>
        <p:spPr>
          <a:xfrm>
            <a:off x="3273108" y="3886200"/>
            <a:ext cx="675005" cy="3505200"/>
          </a:xfrm>
          <a:prstGeom prst="rect">
            <a:avLst/>
          </a:prstGeom>
          <a:noFill/>
          <a:ln w="9525">
            <a:noFill/>
          </a:ln>
        </p:spPr>
        <p:txBody>
          <a:bodyPr vert="eaVert"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3200" b="1">
                <a:latin typeface="Times New Roman" panose="02020603050405020304" pitchFamily="18" charset="0"/>
                <a:ea typeface="华文新魏" pitchFamily="2" charset="-122"/>
              </a:rPr>
              <a:t>——</a:t>
            </a:r>
            <a:r>
              <a:rPr lang="zh-CN" altLang="en-US" sz="3200" b="1" dirty="0">
                <a:latin typeface="Times New Roman" panose="02020603050405020304" pitchFamily="18" charset="0"/>
                <a:ea typeface="华文新魏" pitchFamily="2" charset="-122"/>
              </a:rPr>
              <a:t>孙中山</a:t>
            </a:r>
            <a:endParaRPr lang="zh-CN" altLang="en-US" sz="3200" b="1" dirty="0">
              <a:latin typeface="Times New Roman" panose="02020603050405020304" pitchFamily="18" charset="0"/>
              <a:ea typeface="华文新魏" pitchFamily="2" charset="-122"/>
            </a:endParaRPr>
          </a:p>
        </p:txBody>
      </p:sp>
      <p:sp>
        <p:nvSpPr>
          <p:cNvPr id="43012" name="文本框 97284"/>
          <p:cNvSpPr txBox="1"/>
          <p:nvPr/>
        </p:nvSpPr>
        <p:spPr>
          <a:xfrm>
            <a:off x="6781800" y="5835650"/>
            <a:ext cx="1905000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3200" b="1" dirty="0">
                <a:latin typeface="Arial" panose="020B0604020202020204" pitchFamily="34" charset="0"/>
                <a:ea typeface="华文行楷" pitchFamily="2" charset="-122"/>
              </a:rPr>
              <a:t>孙中山</a:t>
            </a:r>
            <a:endParaRPr lang="zh-CN" altLang="en-US" sz="3200" b="1" dirty="0">
              <a:latin typeface="Arial" panose="020B0604020202020204" pitchFamily="34" charset="0"/>
              <a:ea typeface="华文行楷" pitchFamily="2" charset="-122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Text Box 2"/>
          <p:cNvSpPr/>
          <p:nvPr/>
        </p:nvSpPr>
        <p:spPr>
          <a:xfrm>
            <a:off x="304800" y="304800"/>
            <a:ext cx="4244975" cy="768350"/>
          </a:xfrm>
          <a:prstGeom prst="rect">
            <a:avLst/>
          </a:prstGeom>
          <a:solidFill>
            <a:srgbClr val="FFEFAD">
              <a:alpha val="50195"/>
            </a:srgbClr>
          </a:solidFill>
          <a:ln w="28575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4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《</a:t>
            </a:r>
            <a:r>
              <a:rPr lang="zh-CN" altLang="en-US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礼记</a:t>
            </a:r>
            <a:r>
              <a:rPr lang="en-US" altLang="zh-CN" sz="4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》</a:t>
            </a:r>
            <a:r>
              <a:rPr lang="zh-CN" altLang="en-US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简介</a:t>
            </a:r>
            <a:r>
              <a:rPr lang="en-US" altLang="zh-CN" sz="4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:</a:t>
            </a:r>
            <a:endParaRPr lang="en-US" altLang="zh-CN" sz="4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Times New Roman" panose="02020603050405020304" pitchFamily="18" charset="0"/>
            </a:endParaRPr>
          </a:p>
        </p:txBody>
      </p:sp>
      <p:pic>
        <p:nvPicPr>
          <p:cNvPr id="18434" name="Picture 4" descr="kongziph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372600" y="2021205"/>
            <a:ext cx="2438400" cy="3505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2" name="Rectangle 3"/>
          <p:cNvSpPr>
            <a:spLocks noRot="1"/>
          </p:cNvSpPr>
          <p:nvPr/>
        </p:nvSpPr>
        <p:spPr>
          <a:xfrm>
            <a:off x="457200" y="1676400"/>
            <a:ext cx="7712710" cy="419417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lnSpc>
                <a:spcPct val="115000"/>
              </a:lnSpc>
              <a:spcBef>
                <a:spcPct val="20000"/>
              </a:spcBef>
              <a:buClr>
                <a:srgbClr val="DC590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zh-CN" sz="3200" b="1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《</a:t>
            </a:r>
            <a:r>
              <a:rPr lang="zh-CN" altLang="en-US" sz="32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礼记</a:t>
            </a:r>
            <a:r>
              <a:rPr lang="en-US" altLang="zh-CN" sz="3200" b="1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》</a:t>
            </a:r>
            <a:r>
              <a:rPr lang="zh-CN" altLang="en-US" sz="32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，儒家经典之一，西汉</a:t>
            </a:r>
            <a:r>
              <a:rPr lang="zh-CN" altLang="en-US" sz="3200" b="1" u="sng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戴圣</a:t>
            </a:r>
            <a:r>
              <a:rPr lang="zh-CN" altLang="en-US" sz="32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对秦汉以前各种礼仪论著加以编纂而成，共</a:t>
            </a:r>
            <a:r>
              <a:rPr lang="en-US" altLang="zh-CN" sz="3200" b="1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49</a:t>
            </a:r>
            <a:r>
              <a:rPr lang="zh-CN" altLang="en-US" sz="32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篇。</a:t>
            </a:r>
            <a:endParaRPr lang="zh-CN" altLang="en-US" sz="3200" b="1" dirty="0">
              <a:solidFill>
                <a:srgbClr val="0000CC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spcBef>
                <a:spcPct val="20000"/>
              </a:spcBef>
              <a:buClr>
                <a:srgbClr val="DC590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zh-CN" sz="3200" b="1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《</a:t>
            </a:r>
            <a:r>
              <a:rPr lang="zh-CN" altLang="en-US" sz="32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礼运</a:t>
            </a:r>
            <a:r>
              <a:rPr lang="en-US" altLang="zh-CN" sz="3200" b="1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》</a:t>
            </a:r>
            <a:r>
              <a:rPr lang="zh-CN" altLang="en-US" sz="32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，</a:t>
            </a:r>
            <a:r>
              <a:rPr lang="en-US" altLang="zh-CN" sz="3200" b="1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《</a:t>
            </a:r>
            <a:r>
              <a:rPr lang="zh-CN" altLang="en-US" sz="32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礼记</a:t>
            </a:r>
            <a:r>
              <a:rPr lang="en-US" altLang="zh-CN" sz="3200" b="1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》</a:t>
            </a:r>
            <a:r>
              <a:rPr lang="zh-CN" altLang="en-US" sz="3200" b="1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中的</a:t>
            </a:r>
            <a:r>
              <a:rPr lang="zh-CN" altLang="en-US" sz="32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篇名，大约是战国末年或秦汉之际儒家学者托名孔子答问的著作。</a:t>
            </a:r>
            <a:endParaRPr lang="zh-CN" altLang="en-US" sz="3200" b="1" dirty="0">
              <a:solidFill>
                <a:srgbClr val="00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charRg st="43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>
                                      <p:cBhvr>
                                        <p:cTn id="11" dur="500"/>
                                        <p:tgtEl>
                                          <p:spTgt spid="7172">
                                            <p:txEl>
                                              <p:charRg st="43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4033" name="图片 100353" descr="莫尔：《乌托邦》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66800" y="1447800"/>
            <a:ext cx="2414588" cy="3505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0355" name="文本框 100354"/>
          <p:cNvSpPr txBox="1"/>
          <p:nvPr/>
        </p:nvSpPr>
        <p:spPr>
          <a:xfrm>
            <a:off x="5181600" y="1371600"/>
            <a:ext cx="4881880" cy="38785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80000"/>
              </a:lnSpc>
              <a:buFont typeface="Arial" panose="020B0604020202020204" pitchFamily="34" charset="0"/>
            </a:pPr>
            <a:r>
              <a:rPr lang="en-US" altLang="zh-CN" sz="2800" b="1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800" b="1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莫尔</a:t>
            </a:r>
            <a:r>
              <a:rPr lang="en-US" altLang="zh-CN" sz="2800" b="1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800" b="1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乌托邦</a:t>
            </a:r>
            <a:r>
              <a:rPr lang="en-US" altLang="zh-CN" sz="2800" b="1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800" b="1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的作者，</a:t>
            </a:r>
            <a:r>
              <a:rPr lang="en-US" altLang="zh-CN" sz="2800" b="1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r>
              <a:rPr lang="zh-CN" altLang="en-US" sz="2800" b="1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世纪英国的大法官，乌托邦描绘了一个</a:t>
            </a:r>
            <a:r>
              <a:rPr lang="zh-CN" altLang="en-US" sz="2800" b="1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公社式的社会</a:t>
            </a:r>
            <a:r>
              <a:rPr lang="zh-CN" altLang="en-US" sz="2800" b="1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，它并不强求一致，但却通过明显可见的公正制度而达到全体一致”，</a:t>
            </a:r>
            <a:r>
              <a:rPr lang="zh-CN" altLang="en-US" sz="2800" b="1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财产公有，人人平等</a:t>
            </a:r>
            <a:r>
              <a:rPr lang="zh-CN" altLang="en-US" sz="2800" b="1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，这是</a:t>
            </a:r>
            <a:r>
              <a:rPr lang="en-US" altLang="zh-CN" sz="2800" b="1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800" b="1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乌托邦</a:t>
            </a:r>
            <a:r>
              <a:rPr lang="en-US" altLang="zh-CN" sz="2800" b="1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800" b="1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的一个基本观点，正如正义是贯穿</a:t>
            </a:r>
            <a:r>
              <a:rPr lang="en-US" altLang="zh-CN" sz="2800" b="1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800" b="1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理想国</a:t>
            </a:r>
            <a:r>
              <a:rPr lang="en-US" altLang="zh-CN" sz="2800" b="1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800" b="1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的内在精神，公平则是</a:t>
            </a:r>
            <a:r>
              <a:rPr lang="en-US" altLang="zh-CN" sz="2800" b="1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800" b="1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乌托邦</a:t>
            </a:r>
            <a:r>
              <a:rPr lang="en-US" altLang="zh-CN" sz="2800" b="1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800" b="1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的核心理念，莫尔以公平的理念构筑乌托邦的社会制度。</a:t>
            </a:r>
            <a:endParaRPr lang="zh-CN" altLang="en-US" sz="2800" b="1" dirty="0">
              <a:solidFill>
                <a:srgbClr val="333333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035" name="文本框 100355"/>
          <p:cNvSpPr txBox="1"/>
          <p:nvPr/>
        </p:nvSpPr>
        <p:spPr>
          <a:xfrm>
            <a:off x="1600200" y="5250180"/>
            <a:ext cx="1219200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华文行楷" pitchFamily="2" charset="-122"/>
              </a:rPr>
              <a:t>莫尔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  <a:ea typeface="华文行楷" pitchFamily="2" charset="-122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2034" name="文本框 101377"/>
          <p:cNvSpPr txBox="1"/>
          <p:nvPr/>
        </p:nvSpPr>
        <p:spPr>
          <a:xfrm>
            <a:off x="5257800" y="1207135"/>
            <a:ext cx="6483985" cy="39693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800" b="1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圣西门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，法国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世纪上半叶第一位</a:t>
            </a:r>
            <a:r>
              <a:rPr lang="zh-CN" altLang="en-US" sz="2800" b="1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空想社会主义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者。 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Font typeface="Arial" panose="020B0604020202020204" pitchFamily="34" charset="0"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  社会制度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——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实业制度所代替。实业制度的唯一目的就是尽善尽美地运用科学、艺术和工业所取得的成就，以满足全体社会成员的需要，并尽快地改善无产阶级的物质和精神状况。在这种制度下，</a:t>
            </a:r>
            <a:r>
              <a:rPr lang="zh-CN" altLang="en-US" sz="2800" b="1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人人参加劳动，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有计划地组织生产，</a:t>
            </a:r>
            <a:r>
              <a:rPr lang="zh-CN" altLang="en-US" sz="2800" b="1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采取按才能和贡献进行分配的原则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45058" name="图片 101378" descr="1robert%20owen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95400" y="1295400"/>
            <a:ext cx="2967990" cy="39503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5059" name="文本框 101379"/>
          <p:cNvSpPr txBox="1"/>
          <p:nvPr/>
        </p:nvSpPr>
        <p:spPr>
          <a:xfrm>
            <a:off x="2133600" y="5486400"/>
            <a:ext cx="1676400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华文行楷" pitchFamily="2" charset="-122"/>
              </a:rPr>
              <a:t>圣西门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  <a:ea typeface="华文行楷" pitchFamily="2" charset="-122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6081" name="图片 102401" descr="马克思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00" y="1447800"/>
            <a:ext cx="2839720" cy="37261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03" name="文本框 102402"/>
          <p:cNvSpPr txBox="1"/>
          <p:nvPr/>
        </p:nvSpPr>
        <p:spPr>
          <a:xfrm>
            <a:off x="5334000" y="1371600"/>
            <a:ext cx="5683885" cy="446151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2800" b="1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马克思是一个伟大的思想家。他和思格斯共同创立的马克思主义学说，提出社会主义和共产主义伟大的理想的社会形式。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Font typeface="Arial" panose="020B0604020202020204" pitchFamily="34" charset="0"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  中国共产党党章规定：党的最终目标，是实行共产主义的社会制度，认为资本主义最后必然发展为共产主义社会。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Font typeface="Arial" panose="020B0604020202020204" pitchFamily="34" charset="0"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  “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各尽所能，按需分配”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是共产主义的社会制度的基本概念。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6083" name="文本框 102403"/>
          <p:cNvSpPr txBox="1"/>
          <p:nvPr/>
        </p:nvSpPr>
        <p:spPr>
          <a:xfrm>
            <a:off x="1686560" y="5562283"/>
            <a:ext cx="1752600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华文行楷" pitchFamily="2" charset="-122"/>
              </a:rPr>
              <a:t>马克思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  <a:ea typeface="华文行楷" pitchFamily="2" charset="-122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8002" name="内容占位符 13314"/>
          <p:cNvSpPr>
            <a:spLocks noGrp="1"/>
          </p:cNvSpPr>
          <p:nvPr>
            <p:ph idx="4294967295"/>
          </p:nvPr>
        </p:nvSpPr>
        <p:spPr>
          <a:xfrm>
            <a:off x="323850" y="1322070"/>
            <a:ext cx="11224895" cy="5867400"/>
          </a:xfrm>
        </p:spPr>
        <p:txBody>
          <a:bodyPr anchor="t" anchorCtr="0"/>
          <a:p>
            <a:pPr>
              <a:buNone/>
            </a:pP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      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尽管这样的理想社会在当时的社会条件下不可能成为现实，但它却成为我国社会思想史上的宝贵财富，两千多年来一直激励着许多思想家、改革家和无数仁人志士去追求理想的“桃源”，去创建自由平等、政治清明、经济富足、国泰民安的理想社会。这些人虽败犹荣，他们提出的社会理想启迪了民智，推动了社会思想解放，给劳苦大众以活下去的美好希望，他们光照千古，激励后人。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  <a:p>
            <a:pPr>
              <a:buNone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     </a:t>
            </a:r>
            <a:r>
              <a:rPr lang="zh-CN" altLang="en-US" sz="2800" b="1" dirty="0">
                <a:solidFill>
                  <a:srgbClr val="0000CC"/>
                </a:solidFill>
                <a:latin typeface="华文楷体" pitchFamily="2" charset="-122"/>
                <a:ea typeface="华文楷体" pitchFamily="2" charset="-122"/>
              </a:rPr>
              <a:t>今天我们所处的时代</a:t>
            </a:r>
            <a:r>
              <a:rPr lang="en-US" altLang="zh-CN" sz="2800" b="1">
                <a:solidFill>
                  <a:srgbClr val="0000CC"/>
                </a:solidFill>
                <a:latin typeface="华文楷体" pitchFamily="2" charset="-122"/>
                <a:ea typeface="华文楷体" pitchFamily="2" charset="-122"/>
              </a:rPr>
              <a:t>,</a:t>
            </a:r>
            <a:r>
              <a:rPr lang="zh-CN" altLang="en-US" sz="2800" b="1" dirty="0">
                <a:solidFill>
                  <a:srgbClr val="0000CC"/>
                </a:solidFill>
                <a:latin typeface="华文楷体" pitchFamily="2" charset="-122"/>
                <a:ea typeface="华文楷体" pitchFamily="2" charset="-122"/>
              </a:rPr>
              <a:t>比历史上任何一个时期更接近理想中的“大同”社会</a:t>
            </a:r>
            <a:r>
              <a:rPr lang="en-US" altLang="zh-CN" sz="2800" b="1">
                <a:solidFill>
                  <a:srgbClr val="0000CC"/>
                </a:solidFill>
                <a:latin typeface="华文楷体" pitchFamily="2" charset="-122"/>
                <a:ea typeface="华文楷体" pitchFamily="2" charset="-122"/>
              </a:rPr>
              <a:t>,</a:t>
            </a:r>
            <a:r>
              <a:rPr lang="zh-CN" altLang="en-US" sz="2800" b="1" dirty="0">
                <a:solidFill>
                  <a:srgbClr val="0000CC"/>
                </a:solidFill>
                <a:latin typeface="华文楷体" pitchFamily="2" charset="-122"/>
                <a:ea typeface="华文楷体" pitchFamily="2" charset="-122"/>
              </a:rPr>
              <a:t>今天的我们应该如何去做</a:t>
            </a:r>
            <a:r>
              <a:rPr lang="en-US" altLang="zh-CN" sz="2800" b="1">
                <a:solidFill>
                  <a:srgbClr val="0000CC"/>
                </a:solidFill>
                <a:latin typeface="华文楷体" pitchFamily="2" charset="-122"/>
                <a:ea typeface="华文楷体" pitchFamily="2" charset="-122"/>
              </a:rPr>
              <a:t>,</a:t>
            </a:r>
            <a:r>
              <a:rPr lang="zh-CN" altLang="en-US" sz="2800" b="1" dirty="0">
                <a:solidFill>
                  <a:srgbClr val="0000CC"/>
                </a:solidFill>
                <a:latin typeface="华文楷体" pitchFamily="2" charset="-122"/>
                <a:ea typeface="华文楷体" pitchFamily="2" charset="-122"/>
              </a:rPr>
              <a:t>才能担负起历史使命</a:t>
            </a:r>
            <a:r>
              <a:rPr lang="en-US" altLang="zh-CN" sz="2800" b="1">
                <a:solidFill>
                  <a:srgbClr val="0000CC"/>
                </a:solidFill>
                <a:latin typeface="华文楷体" pitchFamily="2" charset="-122"/>
                <a:ea typeface="华文楷体" pitchFamily="2" charset="-122"/>
              </a:rPr>
              <a:t>,</a:t>
            </a:r>
            <a:r>
              <a:rPr lang="zh-CN" altLang="en-US" sz="2800" b="1" dirty="0">
                <a:solidFill>
                  <a:srgbClr val="0000CC"/>
                </a:solidFill>
                <a:latin typeface="华文楷体" pitchFamily="2" charset="-122"/>
                <a:ea typeface="华文楷体" pitchFamily="2" charset="-122"/>
              </a:rPr>
              <a:t>才能更好地向“大同”社会进军？</a:t>
            </a:r>
            <a:br>
              <a:rPr lang="zh-CN" altLang="en-US" sz="2800" b="1" dirty="0">
                <a:latin typeface="华文楷体" pitchFamily="2" charset="-122"/>
                <a:ea typeface="华文楷体" pitchFamily="2" charset="-122"/>
              </a:rPr>
            </a:b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7106" name="文本框 174088"/>
          <p:cNvSpPr txBox="1"/>
          <p:nvPr/>
        </p:nvSpPr>
        <p:spPr>
          <a:xfrm>
            <a:off x="323850" y="0"/>
            <a:ext cx="11137900" cy="13220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3200" b="1" dirty="0">
                <a:solidFill>
                  <a:srgbClr val="FF0066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思考：如何看待这些名人的社会理想，</a:t>
            </a:r>
            <a:endParaRPr lang="zh-CN" altLang="en-US" sz="3200" b="1" dirty="0">
              <a:solidFill>
                <a:srgbClr val="FF0066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66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en-US" altLang="zh-CN" sz="3200" b="1" dirty="0">
                <a:solidFill>
                  <a:srgbClr val="FF0066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            </a:t>
            </a:r>
            <a:r>
              <a:rPr lang="zh-CN" altLang="en-US" sz="3200" b="1" dirty="0">
                <a:solidFill>
                  <a:srgbClr val="FF0066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如何看待这样的理想社会？</a:t>
            </a:r>
            <a:endParaRPr lang="zh-CN" altLang="en-US" sz="3200" b="1" dirty="0">
              <a:solidFill>
                <a:srgbClr val="FF0066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74090" name="文本框 174089"/>
          <p:cNvSpPr txBox="1"/>
          <p:nvPr/>
        </p:nvSpPr>
        <p:spPr>
          <a:xfrm>
            <a:off x="1447800" y="1447800"/>
            <a:ext cx="9144000" cy="3993515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anchor="t" anchorCtr="0">
            <a:noAutofit/>
          </a:bodyPr>
          <a:p>
            <a:pPr>
              <a:spcBef>
                <a:spcPct val="50000"/>
              </a:spcBef>
            </a:pPr>
            <a:endParaRPr lang="zh-CN" altLang="en-US" sz="4800" b="1" dirty="0">
              <a:solidFill>
                <a:srgbClr val="FF0066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800" b="1" dirty="0">
                <a:solidFill>
                  <a:srgbClr val="FF0066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 践行社会主义核心价值观</a:t>
            </a:r>
            <a:endParaRPr lang="zh-CN" altLang="en-US" sz="4800" b="1" dirty="0">
              <a:solidFill>
                <a:srgbClr val="FF0066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800" b="1" dirty="0">
                <a:solidFill>
                  <a:srgbClr val="FF0066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   构建社会主义和谐社会</a:t>
            </a:r>
            <a:endParaRPr lang="zh-CN" altLang="en-US" sz="4800" b="1" dirty="0">
              <a:solidFill>
                <a:srgbClr val="FF0066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4800" b="1" dirty="0">
              <a:solidFill>
                <a:srgbClr val="FF0066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4800" b="1" dirty="0">
              <a:solidFill>
                <a:srgbClr val="FF0066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8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 build="p"/>
      <p:bldP spid="174090" grpId="0" bldLvl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42" name="Rectangle 3"/>
          <p:cNvSpPr>
            <a:spLocks noGrp="1" noRot="1"/>
          </p:cNvSpPr>
          <p:nvPr>
            <p:ph type="body"/>
          </p:nvPr>
        </p:nvSpPr>
        <p:spPr>
          <a:xfrm>
            <a:off x="1524000" y="1752600"/>
            <a:ext cx="9144000" cy="4876800"/>
          </a:xfrm>
        </p:spPr>
        <p:txBody>
          <a:bodyPr vert="horz" wrap="square" anchor="t" anchorCtr="0"/>
          <a:p>
            <a:pPr marL="365125" indent="-255270"/>
            <a:r>
              <a:rPr lang="en-US" altLang="zh-CN" sz="3600" b="1"/>
              <a:t>       </a:t>
            </a:r>
            <a:r>
              <a:rPr lang="zh-CN" altLang="en-US" sz="3600" b="1" dirty="0">
                <a:solidFill>
                  <a:srgbClr val="000099"/>
                </a:solidFill>
              </a:rPr>
              <a:t>社会主义和谐社会是一种民主法治、公平正义、诚信友爱、充满活力、安定有序、人与自然和谐相处的社会。</a:t>
            </a:r>
            <a:endParaRPr lang="zh-CN" altLang="en-US" sz="3600" b="1" dirty="0">
              <a:solidFill>
                <a:srgbClr val="000099"/>
              </a:solidFill>
            </a:endParaRPr>
          </a:p>
          <a:p>
            <a:pPr marL="365125" indent="-255270"/>
            <a:r>
              <a:rPr lang="zh-CN" altLang="en-US" sz="3600" b="1" dirty="0">
                <a:solidFill>
                  <a:srgbClr val="000099"/>
                </a:solidFill>
              </a:rPr>
              <a:t>      我们每一个人都要争做和谐社会的践行者，践行社会主义核心价值观，富强、民主、文明、和谐、自由、平等、公正、法治、爱国、敬业、诚信、友善。</a:t>
            </a:r>
            <a:r>
              <a:rPr lang="zh-CN" altLang="en-US" sz="3600" dirty="0">
                <a:solidFill>
                  <a:srgbClr val="000099"/>
                </a:solidFill>
              </a:rPr>
              <a:t> </a:t>
            </a:r>
            <a:endParaRPr lang="zh-CN" altLang="en-US" sz="3600" dirty="0">
              <a:solidFill>
                <a:srgbClr val="000099"/>
              </a:solidFill>
            </a:endParaRPr>
          </a:p>
        </p:txBody>
      </p:sp>
      <p:sp>
        <p:nvSpPr>
          <p:cNvPr id="48130" name="文本框 112643"/>
          <p:cNvSpPr txBox="1"/>
          <p:nvPr/>
        </p:nvSpPr>
        <p:spPr>
          <a:xfrm>
            <a:off x="2514600" y="228600"/>
            <a:ext cx="8153400" cy="92202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5400" b="1" dirty="0">
                <a:solidFill>
                  <a:srgbClr val="FF0066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构建社会主义和谐社会</a:t>
            </a:r>
            <a:endParaRPr lang="zh-CN" altLang="en-US" sz="5400" b="1" dirty="0">
              <a:solidFill>
                <a:srgbClr val="FF0066"/>
              </a:solidFill>
              <a:latin typeface="Arial Black" panose="020B0A040201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charRg st="0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2642">
                                            <p:txEl>
                                              <p:charRg st="0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2642">
                                            <p:txEl>
                                              <p:charRg st="0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charRg st="56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12642">
                                            <p:txEl>
                                              <p:charRg st="56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12642">
                                            <p:txEl>
                                              <p:charRg st="56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 bldLvl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3" name="矩形 1"/>
          <p:cNvSpPr/>
          <p:nvPr/>
        </p:nvSpPr>
        <p:spPr>
          <a:xfrm>
            <a:off x="1447800" y="1752600"/>
            <a:ext cx="8781415" cy="334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 eaLnBrk="0" hangingPunct="0">
              <a:buFont typeface="Arial" panose="020B0604020202020204" pitchFamily="34" charset="0"/>
            </a:pPr>
            <a:endParaRPr lang="zh-CN" altLang="en-US" sz="6000" b="1" dirty="0">
              <a:solidFill>
                <a:srgbClr val="CC0000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eaLnBrk="0" hangingPunct="0">
              <a:lnSpc>
                <a:spcPct val="115000"/>
              </a:lnSpc>
              <a:buFont typeface="Arial" panose="020B0604020202020204" pitchFamily="34" charset="0"/>
            </a:pPr>
            <a:r>
              <a:rPr lang="zh-CN" altLang="en-US" sz="4400" b="1" dirty="0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复习巩固好本节课所学内容，背熟并默写对课文。</a:t>
            </a:r>
            <a:endParaRPr lang="zh-CN" altLang="en-US" sz="4400" b="1" dirty="0">
              <a:solidFill>
                <a:srgbClr val="000099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eaLnBrk="0" hangingPunct="0">
              <a:lnSpc>
                <a:spcPct val="115000"/>
              </a:lnSpc>
              <a:buFont typeface="Arial" panose="020B0604020202020204" pitchFamily="34" charset="0"/>
            </a:pPr>
            <a:endParaRPr lang="zh-CN" altLang="en-US" sz="4400" b="1" dirty="0">
              <a:solidFill>
                <a:srgbClr val="000099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grpSp>
        <p:nvGrpSpPr>
          <p:cNvPr id="49154" name="组合 67590"/>
          <p:cNvGrpSpPr/>
          <p:nvPr/>
        </p:nvGrpSpPr>
        <p:grpSpPr>
          <a:xfrm>
            <a:off x="3962400" y="609600"/>
            <a:ext cx="4191000" cy="1066800"/>
            <a:chOff x="1776" y="240"/>
            <a:chExt cx="2640" cy="672"/>
          </a:xfrm>
        </p:grpSpPr>
        <p:grpSp>
          <p:nvGrpSpPr>
            <p:cNvPr id="49155" name="组合 67591"/>
            <p:cNvGrpSpPr/>
            <p:nvPr/>
          </p:nvGrpSpPr>
          <p:grpSpPr>
            <a:xfrm>
              <a:off x="1776" y="240"/>
              <a:ext cx="2448" cy="672"/>
              <a:chOff x="2160" y="336"/>
              <a:chExt cx="2448" cy="672"/>
            </a:xfrm>
          </p:grpSpPr>
          <p:sp>
            <p:nvSpPr>
              <p:cNvPr id="49156" name="椭圆 67592"/>
              <p:cNvSpPr/>
              <p:nvPr/>
            </p:nvSpPr>
            <p:spPr>
              <a:xfrm>
                <a:off x="2160" y="336"/>
                <a:ext cx="2016" cy="672"/>
              </a:xfrm>
              <a:prstGeom prst="ellipse">
                <a:avLst/>
              </a:prstGeom>
              <a:gradFill rotWithShape="1">
                <a:gsLst>
                  <a:gs pos="0">
                    <a:srgbClr val="156B13">
                      <a:alpha val="100000"/>
                    </a:srgbClr>
                  </a:gs>
                  <a:gs pos="25000">
                    <a:srgbClr val="9CB86E">
                      <a:alpha val="100000"/>
                    </a:srgbClr>
                  </a:gs>
                  <a:gs pos="50000">
                    <a:srgbClr val="DDEBCF">
                      <a:alpha val="100000"/>
                    </a:srgbClr>
                  </a:gs>
                  <a:gs pos="75000">
                    <a:srgbClr val="9CB86E">
                      <a:alpha val="100000"/>
                    </a:srgbClr>
                  </a:gs>
                  <a:gs pos="100000">
                    <a:srgbClr val="156B13">
                      <a:alpha val="10000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>
                  <a:buFont typeface="Arial" panose="020B0604020202020204" pitchFamily="34" charset="0"/>
                </a:pPr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9157" name="文本框 67593"/>
              <p:cNvSpPr txBox="1"/>
              <p:nvPr/>
            </p:nvSpPr>
            <p:spPr>
              <a:xfrm>
                <a:off x="2304" y="384"/>
                <a:ext cx="2304" cy="523"/>
              </a:xfrm>
              <a:prstGeom prst="rect">
                <a:avLst/>
              </a:prstGeom>
              <a:noFill/>
              <a:ln w="9525">
                <a:noFill/>
              </a:ln>
              <a:effectLst>
                <a:outerShdw dist="56796" dir="1593903" algn="ctr" rotWithShape="0">
                  <a:srgbClr val="FFFF00"/>
                </a:outerShdw>
              </a:effectLst>
            </p:spPr>
            <p:txBody>
              <a:bodyPr anchor="t" anchorCtr="0">
                <a:spAutoFit/>
              </a:bodyPr>
              <a:p>
                <a:pPr>
                  <a:buFont typeface="Arial" panose="020B0604020202020204" pitchFamily="34" charset="0"/>
                </a:pPr>
                <a:r>
                  <a:rPr lang="zh-CN" altLang="en-US" sz="4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姚体" pitchFamily="2" charset="-122"/>
                  </a:rPr>
                  <a:t>课后作业</a:t>
                </a:r>
                <a:endParaRPr lang="zh-CN" altLang="en-US" sz="4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方正姚体" pitchFamily="2" charset="-122"/>
                </a:endParaRPr>
              </a:p>
            </p:txBody>
          </p:sp>
        </p:grpSp>
        <p:pic>
          <p:nvPicPr>
            <p:cNvPr id="49158" name="图片 67594" descr="png-007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888" y="336"/>
              <a:ext cx="528" cy="528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ransition spd="slow">
    <p:wheel spokes="2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内容占位符 16386"/>
          <p:cNvSpPr>
            <a:spLocks noGrp="1"/>
          </p:cNvSpPr>
          <p:nvPr>
            <p:ph idx="4294967295"/>
          </p:nvPr>
        </p:nvSpPr>
        <p:spPr>
          <a:xfrm>
            <a:off x="1295400" y="1828800"/>
            <a:ext cx="9144000" cy="4038600"/>
          </a:xfrm>
        </p:spPr>
        <p:txBody>
          <a:bodyPr anchor="t" anchorCtr="0"/>
          <a:p>
            <a:pPr>
              <a:buNone/>
            </a:pPr>
            <a:r>
              <a:rPr lang="zh-CN" altLang="en-US" b="1" dirty="0">
                <a:latin typeface="华文新魏" pitchFamily="2" charset="-122"/>
                <a:ea typeface="华文新魏" pitchFamily="2" charset="-122"/>
              </a:rPr>
              <a:t>天下</a:t>
            </a:r>
            <a:r>
              <a:rPr lang="zh-CN" altLang="en-US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为</a:t>
            </a:r>
            <a:r>
              <a:rPr lang="zh-CN" altLang="en-US" b="1" dirty="0">
                <a:latin typeface="华文新魏" pitchFamily="2" charset="-122"/>
                <a:ea typeface="华文新魏" pitchFamily="2" charset="-122"/>
              </a:rPr>
              <a:t>公（       ）   选贤</a:t>
            </a:r>
            <a:r>
              <a:rPr lang="zh-CN" altLang="en-US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与</a:t>
            </a:r>
            <a:r>
              <a:rPr lang="zh-CN" altLang="en-US" b="1" dirty="0">
                <a:latin typeface="华文新魏" pitchFamily="2" charset="-122"/>
                <a:ea typeface="华文新魏" pitchFamily="2" charset="-122"/>
              </a:rPr>
              <a:t>能（         ）</a:t>
            </a:r>
            <a:endParaRPr lang="zh-CN" altLang="en-US" b="1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buNone/>
            </a:pPr>
            <a:r>
              <a:rPr lang="zh-CN" altLang="en-US" b="1" dirty="0">
                <a:latin typeface="华文新魏" pitchFamily="2" charset="-122"/>
                <a:ea typeface="华文新魏" pitchFamily="2" charset="-122"/>
              </a:rPr>
              <a:t>讲信修</a:t>
            </a:r>
            <a:r>
              <a:rPr lang="zh-CN" altLang="en-US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睦</a:t>
            </a:r>
            <a:r>
              <a:rPr lang="zh-CN" altLang="en-US" b="1" dirty="0">
                <a:latin typeface="华文新魏" pitchFamily="2" charset="-122"/>
                <a:ea typeface="华文新魏" pitchFamily="2" charset="-122"/>
              </a:rPr>
              <a:t>（       ）   </a:t>
            </a:r>
            <a:r>
              <a:rPr lang="zh-CN" altLang="en-US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矜</a:t>
            </a:r>
            <a:r>
              <a:rPr lang="zh-CN" altLang="en-US" b="1" dirty="0">
                <a:latin typeface="华文新魏" pitchFamily="2" charset="-122"/>
                <a:ea typeface="华文新魏" pitchFamily="2" charset="-122"/>
              </a:rPr>
              <a:t>寡孤独（         ）</a:t>
            </a:r>
            <a:endParaRPr lang="zh-CN" altLang="en-US" b="1" dirty="0">
              <a:latin typeface="华文新魏" pitchFamily="2" charset="-122"/>
              <a:ea typeface="华文新魏" pitchFamily="2" charset="-122"/>
            </a:endParaRPr>
          </a:p>
          <a:p>
            <a:pPr>
              <a:buNone/>
            </a:pPr>
            <a:r>
              <a:rPr lang="zh-CN" altLang="en-US" b="1" dirty="0">
                <a:latin typeface="华文新魏" pitchFamily="2" charset="-122"/>
                <a:ea typeface="华文新魏" pitchFamily="2" charset="-122"/>
              </a:rPr>
              <a:t>男有</a:t>
            </a:r>
            <a:r>
              <a:rPr lang="zh-CN" altLang="en-US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分</a:t>
            </a:r>
            <a:r>
              <a:rPr lang="zh-CN" altLang="en-US" b="1" dirty="0">
                <a:latin typeface="华文新魏" pitchFamily="2" charset="-122"/>
                <a:ea typeface="华文新魏" pitchFamily="2" charset="-122"/>
              </a:rPr>
              <a:t>（      ）  货</a:t>
            </a:r>
            <a:r>
              <a:rPr lang="zh-CN" altLang="en-US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恶</a:t>
            </a:r>
            <a:r>
              <a:rPr lang="zh-CN" altLang="en-US" b="1" dirty="0">
                <a:latin typeface="华文新魏" pitchFamily="2" charset="-122"/>
                <a:ea typeface="华文新魏" pitchFamily="2" charset="-122"/>
              </a:rPr>
              <a:t>其弃于地也（       ） </a:t>
            </a:r>
            <a:endParaRPr lang="zh-CN" altLang="en-US" b="1" dirty="0">
              <a:latin typeface="华文新魏" pitchFamily="2" charset="-122"/>
              <a:ea typeface="华文新魏" pitchFamily="2" charset="-122"/>
            </a:endParaRPr>
          </a:p>
          <a:p>
            <a:pPr>
              <a:buNone/>
            </a:pPr>
            <a:endParaRPr lang="zh-CN" altLang="en-US" b="1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6388" name="矩形 16387"/>
          <p:cNvSpPr/>
          <p:nvPr/>
        </p:nvSpPr>
        <p:spPr>
          <a:xfrm>
            <a:off x="3810000" y="1752600"/>
            <a:ext cx="76962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wéi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389" name="矩形 16388"/>
          <p:cNvSpPr/>
          <p:nvPr/>
        </p:nvSpPr>
        <p:spPr>
          <a:xfrm>
            <a:off x="8534400" y="1752600"/>
            <a:ext cx="54419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jǔ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390" name="矩形 16389"/>
          <p:cNvSpPr/>
          <p:nvPr/>
        </p:nvSpPr>
        <p:spPr>
          <a:xfrm>
            <a:off x="3886200" y="2362200"/>
            <a:ext cx="74739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mù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391" name="矩形 16390"/>
          <p:cNvSpPr/>
          <p:nvPr/>
        </p:nvSpPr>
        <p:spPr>
          <a:xfrm>
            <a:off x="8458200" y="2286000"/>
            <a:ext cx="104140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guān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392" name="矩形 16391"/>
          <p:cNvSpPr/>
          <p:nvPr/>
        </p:nvSpPr>
        <p:spPr>
          <a:xfrm>
            <a:off x="3505200" y="2895600"/>
            <a:ext cx="72453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fèn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393" name="矩形 16392"/>
          <p:cNvSpPr/>
          <p:nvPr/>
        </p:nvSpPr>
        <p:spPr>
          <a:xfrm>
            <a:off x="8534400" y="2895600"/>
            <a:ext cx="70231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200" b="1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wù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0488" name="组合 16396"/>
          <p:cNvGrpSpPr/>
          <p:nvPr/>
        </p:nvGrpSpPr>
        <p:grpSpPr>
          <a:xfrm>
            <a:off x="4343400" y="381000"/>
            <a:ext cx="4191000" cy="1066800"/>
            <a:chOff x="1776" y="240"/>
            <a:chExt cx="2640" cy="672"/>
          </a:xfrm>
        </p:grpSpPr>
        <p:grpSp>
          <p:nvGrpSpPr>
            <p:cNvPr id="20489" name="组合 16397"/>
            <p:cNvGrpSpPr/>
            <p:nvPr/>
          </p:nvGrpSpPr>
          <p:grpSpPr>
            <a:xfrm>
              <a:off x="1776" y="240"/>
              <a:ext cx="2448" cy="672"/>
              <a:chOff x="2160" y="336"/>
              <a:chExt cx="2448" cy="672"/>
            </a:xfrm>
          </p:grpSpPr>
          <p:sp>
            <p:nvSpPr>
              <p:cNvPr id="20490" name="椭圆 16398"/>
              <p:cNvSpPr/>
              <p:nvPr/>
            </p:nvSpPr>
            <p:spPr>
              <a:xfrm>
                <a:off x="2160" y="336"/>
                <a:ext cx="2016" cy="672"/>
              </a:xfrm>
              <a:prstGeom prst="ellipse">
                <a:avLst/>
              </a:prstGeom>
              <a:gradFill rotWithShape="1">
                <a:gsLst>
                  <a:gs pos="0">
                    <a:srgbClr val="156B13">
                      <a:alpha val="100000"/>
                    </a:srgbClr>
                  </a:gs>
                  <a:gs pos="25000">
                    <a:srgbClr val="9CB86E">
                      <a:alpha val="100000"/>
                    </a:srgbClr>
                  </a:gs>
                  <a:gs pos="50000">
                    <a:srgbClr val="DDEBCF">
                      <a:alpha val="100000"/>
                    </a:srgbClr>
                  </a:gs>
                  <a:gs pos="75000">
                    <a:srgbClr val="9CB86E">
                      <a:alpha val="100000"/>
                    </a:srgbClr>
                  </a:gs>
                  <a:gs pos="100000">
                    <a:srgbClr val="156B13">
                      <a:alpha val="10000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pPr>
                  <a:buFont typeface="Arial" panose="020B0604020202020204" pitchFamily="34" charset="0"/>
                </a:pPr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491" name="文本框 16399"/>
              <p:cNvSpPr txBox="1"/>
              <p:nvPr/>
            </p:nvSpPr>
            <p:spPr>
              <a:xfrm>
                <a:off x="2304" y="384"/>
                <a:ext cx="2304" cy="523"/>
              </a:xfrm>
              <a:prstGeom prst="rect">
                <a:avLst/>
              </a:prstGeom>
              <a:noFill/>
              <a:ln w="9525">
                <a:noFill/>
              </a:ln>
              <a:effectLst>
                <a:outerShdw dist="56796" dir="1593903" algn="ctr" rotWithShape="0">
                  <a:srgbClr val="FFFF00"/>
                </a:outerShdw>
              </a:effectLst>
            </p:spPr>
            <p:txBody>
              <a:bodyPr anchor="t" anchorCtr="0">
                <a:spAutoFit/>
              </a:bodyPr>
              <a:p>
                <a:pPr>
                  <a:buFont typeface="Arial" panose="020B0604020202020204" pitchFamily="34" charset="0"/>
                </a:pPr>
                <a:r>
                  <a:rPr lang="zh-CN" altLang="en-US" sz="4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姚体" pitchFamily="2" charset="-122"/>
                  </a:rPr>
                  <a:t>读准字音</a:t>
                </a:r>
                <a:endParaRPr lang="zh-CN" altLang="en-US" sz="4800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方正姚体" pitchFamily="2" charset="-122"/>
                </a:endParaRPr>
              </a:p>
            </p:txBody>
          </p:sp>
        </p:grpSp>
        <p:pic>
          <p:nvPicPr>
            <p:cNvPr id="20492" name="图片 16400" descr="png-007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888" y="336"/>
              <a:ext cx="528" cy="528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0493" name="WordArt 5" descr="窄竖线"/>
          <p:cNvSpPr>
            <a:spLocks noTextEdit="1"/>
          </p:cNvSpPr>
          <p:nvPr/>
        </p:nvSpPr>
        <p:spPr>
          <a:xfrm>
            <a:off x="381000" y="228600"/>
            <a:ext cx="2438400" cy="94297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2"/>
              </a:avLst>
            </a:prstTxWarp>
            <a:normAutofit/>
          </a:bodyPr>
          <a:p>
            <a:pPr algn="ctr"/>
            <a:r>
              <a:rPr lang="zh-CN" altLang="en-US" sz="4800">
                <a:ln w="12700" cap="flat" cmpd="sng">
                  <a:solidFill>
                    <a:srgbClr val="000000"/>
                  </a:solidFill>
                  <a:prstDash val="solid"/>
                  <a:bevel/>
                  <a:headEnd type="none" w="med" len="med"/>
                  <a:tailEnd type="none" w="med" len="med"/>
                </a:ln>
                <a:blipFill rotWithShape="1">
                  <a:blip r:embed="rId2"/>
                </a:blipFill>
                <a:latin typeface="宋体" panose="02010600030101010101" pitchFamily="2" charset="-122"/>
                <a:ea typeface="宋体" panose="02010600030101010101" pitchFamily="2" charset="-122"/>
              </a:rPr>
              <a:t>课文朗读</a:t>
            </a:r>
            <a:endParaRPr lang="zh-CN" altLang="en-US" sz="4800">
              <a:ln w="12700" cap="flat" cmpd="sng">
                <a:solidFill>
                  <a:srgbClr val="000000"/>
                </a:solidFill>
                <a:prstDash val="solid"/>
                <a:bevel/>
                <a:headEnd type="none" w="med" len="med"/>
                <a:tailEnd type="none" w="med" len="med"/>
              </a:ln>
              <a:blipFill rotWithShape="1">
                <a:blip r:embed="rId2"/>
              </a:blip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/>
      <p:bldP spid="16390" grpId="0"/>
      <p:bldP spid="16391" grpId="0"/>
      <p:bldP spid="16392" grpId="0"/>
      <p:bldP spid="163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Rectangle 2"/>
          <p:cNvSpPr>
            <a:spLocks noGrp="1" noRot="1"/>
          </p:cNvSpPr>
          <p:nvPr>
            <p:ph type="body"/>
          </p:nvPr>
        </p:nvSpPr>
        <p:spPr>
          <a:xfrm>
            <a:off x="3352800" y="2133600"/>
            <a:ext cx="7315200" cy="3657600"/>
          </a:xfrm>
        </p:spPr>
        <p:txBody>
          <a:bodyPr vert="horz" wrap="square" anchor="t" anchorCtr="0"/>
          <a:p>
            <a:pPr marL="365125" indent="-255270">
              <a:buFont typeface="Wingdings" panose="05000000000000000000" pitchFamily="2" charset="2"/>
              <a:buNone/>
            </a:pPr>
            <a:r>
              <a:rPr lang="en-US" altLang="zh-CN" b="1">
                <a:latin typeface="黑体" panose="02010609060101010101" pitchFamily="49" charset="-122"/>
                <a:sym typeface="黑体" panose="02010609060101010101" pitchFamily="49" charset="-122"/>
              </a:rPr>
              <a:t>	</a:t>
            </a:r>
            <a:endParaRPr lang="en-US" altLang="zh-CN" b="1">
              <a:solidFill>
                <a:srgbClr val="FF0000"/>
              </a:solidFill>
              <a:latin typeface="黑体" panose="02010609060101010101" pitchFamily="49" charset="-122"/>
              <a:sym typeface="黑体" panose="02010609060101010101" pitchFamily="49" charset="-122"/>
            </a:endParaRPr>
          </a:p>
        </p:txBody>
      </p:sp>
      <p:pic>
        <p:nvPicPr>
          <p:cNvPr id="21506" name="Picture 7" descr="png-007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668000" y="5409883"/>
            <a:ext cx="1050925" cy="838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7" name="Rectangle 8"/>
          <p:cNvSpPr/>
          <p:nvPr/>
        </p:nvSpPr>
        <p:spPr>
          <a:xfrm>
            <a:off x="5334000" y="2133600"/>
            <a:ext cx="52197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>
              <a:buFont typeface="Arial" panose="020B0604020202020204" pitchFamily="34" charset="0"/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   </a:t>
            </a:r>
            <a:endParaRPr lang="en-US" altLang="zh-CN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黑体" panose="02010609060101010101" pitchFamily="49" charset="-122"/>
            </a:endParaRPr>
          </a:p>
        </p:txBody>
      </p:sp>
      <p:sp>
        <p:nvSpPr>
          <p:cNvPr id="21508" name="Rectangle 9"/>
          <p:cNvSpPr/>
          <p:nvPr/>
        </p:nvSpPr>
        <p:spPr>
          <a:xfrm>
            <a:off x="5105400" y="3048000"/>
            <a:ext cx="29591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>
              <a:buFont typeface="Arial" panose="020B0604020202020204" pitchFamily="34" charset="0"/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 </a:t>
            </a:r>
            <a:endParaRPr lang="en-US" altLang="zh-CN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黑体" panose="02010609060101010101" pitchFamily="49" charset="-122"/>
            </a:endParaRPr>
          </a:p>
        </p:txBody>
      </p:sp>
      <p:sp>
        <p:nvSpPr>
          <p:cNvPr id="21509" name="Rectangle 10"/>
          <p:cNvSpPr/>
          <p:nvPr/>
        </p:nvSpPr>
        <p:spPr>
          <a:xfrm>
            <a:off x="1847850" y="1484313"/>
            <a:ext cx="8424863" cy="43719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lnSpc>
                <a:spcPct val="110000"/>
              </a:lnSpc>
              <a:buFont typeface="Arial" panose="020B0604020202020204" pitchFamily="34" charset="0"/>
            </a:pPr>
            <a:r>
              <a:rPr lang="en-US" altLang="zh-CN" sz="3200" b="1">
                <a:solidFill>
                  <a:srgbClr val="070709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      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大道之行也，天下为公，选贤与能，讲信修睦。故</a:t>
            </a:r>
            <a:r>
              <a:rPr lang="en-US" altLang="zh-CN" sz="32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人不</a:t>
            </a:r>
            <a:r>
              <a:rPr lang="en-US" altLang="zh-CN" sz="32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独亲</a:t>
            </a:r>
            <a:r>
              <a:rPr lang="en-US" altLang="zh-CN" sz="32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其亲，不</a:t>
            </a:r>
            <a:r>
              <a:rPr lang="en-US" altLang="zh-CN" sz="32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独子</a:t>
            </a:r>
            <a:r>
              <a:rPr lang="en-US" altLang="zh-CN" sz="32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其子，使</a:t>
            </a:r>
            <a:r>
              <a:rPr lang="en-US" altLang="zh-CN" sz="32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老有所终，壮有所用，幼有所长，矜、寡、孤、独、废疾者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皆有所养，男有分，女有归。货</a:t>
            </a:r>
            <a:r>
              <a:rPr lang="en-US" altLang="zh-CN" sz="32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恶其弃于地也，不必藏于已；力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恶其不出于身也，不必为已。是故</a:t>
            </a:r>
            <a:r>
              <a:rPr lang="en-US" altLang="zh-CN" sz="32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谋闭而不兴，盗窃乱贼而不作，故</a:t>
            </a:r>
            <a:r>
              <a:rPr lang="en-US" altLang="zh-CN" sz="32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外户而不闭，是谓大同。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eaLnBrk="0" hangingPunct="0">
              <a:buFont typeface="Arial" panose="020B0604020202020204" pitchFamily="34" charset="0"/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  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1510" name="WordArt 5" descr="窄竖线"/>
          <p:cNvSpPr>
            <a:spLocks noTextEdit="1"/>
          </p:cNvSpPr>
          <p:nvPr/>
        </p:nvSpPr>
        <p:spPr>
          <a:xfrm>
            <a:off x="152400" y="228600"/>
            <a:ext cx="2438400" cy="94297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2"/>
              </a:avLst>
            </a:prstTxWarp>
            <a:normAutofit/>
          </a:bodyPr>
          <a:p>
            <a:pPr algn="ctr"/>
            <a:r>
              <a:rPr lang="zh-CN" altLang="en-US" sz="4800">
                <a:ln w="12700" cap="flat" cmpd="sng">
                  <a:solidFill>
                    <a:srgbClr val="000000"/>
                  </a:solidFill>
                  <a:prstDash val="solid"/>
                  <a:bevel/>
                  <a:headEnd type="none" w="med" len="med"/>
                  <a:tailEnd type="none" w="med" len="med"/>
                </a:ln>
                <a:blipFill rotWithShape="1">
                  <a:blip r:embed="rId2"/>
                </a:blipFill>
                <a:latin typeface="宋体" panose="02010600030101010101" pitchFamily="2" charset="-122"/>
                <a:ea typeface="宋体" panose="02010600030101010101" pitchFamily="2" charset="-122"/>
              </a:rPr>
              <a:t>课文朗读</a:t>
            </a:r>
            <a:endParaRPr lang="zh-CN" altLang="en-US" sz="4800">
              <a:ln w="12700" cap="flat" cmpd="sng">
                <a:solidFill>
                  <a:srgbClr val="000000"/>
                </a:solidFill>
                <a:prstDash val="solid"/>
                <a:bevel/>
                <a:headEnd type="none" w="med" len="med"/>
                <a:tailEnd type="none" w="med" len="med"/>
              </a:ln>
              <a:blipFill rotWithShape="1">
                <a:blip r:embed="rId2"/>
              </a:blip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11" name="Text Box 2"/>
          <p:cNvSpPr/>
          <p:nvPr/>
        </p:nvSpPr>
        <p:spPr>
          <a:xfrm>
            <a:off x="4524375" y="658813"/>
            <a:ext cx="5040313" cy="7683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4400" b="1">
                <a:solidFill>
                  <a:srgbClr val="CC0000"/>
                </a:solidFill>
                <a:latin typeface="Times New Roman" panose="02020603050405020304" pitchFamily="18" charset="0"/>
                <a:ea typeface="隶书" pitchFamily="49" charset="-122"/>
                <a:sym typeface="Times New Roman" panose="02020603050405020304" pitchFamily="18" charset="0"/>
              </a:rPr>
              <a:t>    </a:t>
            </a:r>
            <a:r>
              <a:rPr lang="zh-CN" altLang="en-US" sz="4400" b="1" dirty="0">
                <a:solidFill>
                  <a:srgbClr val="CC0000"/>
                </a:solidFill>
                <a:latin typeface="Times New Roman" panose="02020603050405020304" pitchFamily="18" charset="0"/>
                <a:ea typeface="隶书" pitchFamily="49" charset="-122"/>
                <a:sym typeface="Times New Roman" panose="02020603050405020304" pitchFamily="18" charset="0"/>
              </a:rPr>
              <a:t>礼运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12" name="Text Box 3"/>
          <p:cNvSpPr/>
          <p:nvPr/>
        </p:nvSpPr>
        <p:spPr>
          <a:xfrm>
            <a:off x="7824788" y="908050"/>
            <a:ext cx="1871662" cy="1599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华文行楷" pitchFamily="2" charset="-122"/>
                <a:sym typeface="Times New Roman" panose="02020603050405020304" pitchFamily="18" charset="0"/>
              </a:rPr>
              <a:t>《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华文行楷" pitchFamily="2" charset="-122"/>
                <a:sym typeface="Times New Roman" panose="02020603050405020304" pitchFamily="18" charset="0"/>
              </a:rPr>
              <a:t>礼记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华文行楷" pitchFamily="2" charset="-122"/>
                <a:sym typeface="Times New Roman" panose="02020603050405020304" pitchFamily="18" charset="0"/>
              </a:rPr>
              <a:t>》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华文行楷" pitchFamily="2" charset="-122"/>
              <a:sym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ea typeface="华文行楷" pitchFamily="2" charset="-122"/>
              <a:sym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1200" dirty="0">
                <a:solidFill>
                  <a:srgbClr val="FF0000"/>
                </a:solidFill>
                <a:latin typeface="Times New Roman" panose="02020603050405020304" pitchFamily="18" charset="0"/>
                <a:ea typeface="华文行楷" pitchFamily="2" charset="-122"/>
                <a:sym typeface="Times New Roman" panose="02020603050405020304" pitchFamily="18" charset="0"/>
              </a:rPr>
              <a:t>　　　　　　　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文本占位符 82946"/>
          <p:cNvSpPr>
            <a:spLocks noGrp="1"/>
          </p:cNvSpPr>
          <p:nvPr>
            <p:ph idx="1"/>
          </p:nvPr>
        </p:nvSpPr>
        <p:spPr/>
        <p:txBody>
          <a:bodyPr anchor="t" anchorCtr="0"/>
          <a:p>
            <a:r>
              <a:rPr lang="zh-CN" altLang="en-US" sz="6600" b="1" dirty="0">
                <a:solidFill>
                  <a:srgbClr val="000099"/>
                </a:solidFill>
                <a:ea typeface="方正粗黑宋简体" pitchFamily="2" charset="-122"/>
              </a:rPr>
              <a:t>疏通文意，掌握重要字词的释义，准</a:t>
            </a:r>
            <a:r>
              <a:rPr lang="zh-CN" altLang="en-US" sz="6600" b="1" dirty="0">
                <a:solidFill>
                  <a:srgbClr val="000099"/>
                </a:solidFill>
                <a:ea typeface="方正粗黑宋简体" pitchFamily="2" charset="-122"/>
              </a:rPr>
              <a:t>确</a:t>
            </a:r>
            <a:r>
              <a:rPr lang="zh-CN" altLang="en-US" sz="6600" b="1" dirty="0">
                <a:solidFill>
                  <a:srgbClr val="000099"/>
                </a:solidFill>
                <a:ea typeface="方正粗黑宋简体" pitchFamily="2" charset="-122"/>
              </a:rPr>
              <a:t>翻译</a:t>
            </a:r>
            <a:r>
              <a:rPr lang="zh-CN" altLang="en-US" sz="6600" b="1" dirty="0">
                <a:solidFill>
                  <a:srgbClr val="000099"/>
                </a:solidFill>
                <a:ea typeface="方正粗黑宋简体" pitchFamily="2" charset="-122"/>
              </a:rPr>
              <a:t>课文</a:t>
            </a:r>
            <a:r>
              <a:rPr lang="zh-CN" altLang="en-US" sz="6600" b="1" dirty="0">
                <a:solidFill>
                  <a:srgbClr val="000099"/>
                </a:solidFill>
                <a:ea typeface="方正粗黑宋简体" pitchFamily="2" charset="-122"/>
              </a:rPr>
              <a:t>。</a:t>
            </a:r>
            <a:endParaRPr lang="zh-CN" altLang="en-US" sz="6600" b="1" dirty="0">
              <a:solidFill>
                <a:srgbClr val="000099"/>
              </a:solidFill>
              <a:ea typeface="方正粗黑宋简体" pitchFamily="2" charset="-122"/>
            </a:endParaRPr>
          </a:p>
          <a:p>
            <a:endParaRPr lang="zh-CN" altLang="en-US" sz="6600" b="1" dirty="0">
              <a:solidFill>
                <a:srgbClr val="000099"/>
              </a:solidFill>
              <a:ea typeface="方正粗黑宋简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2338" name="内容占位符 142337"/>
          <p:cNvSpPr>
            <a:spLocks noGrp="1"/>
          </p:cNvSpPr>
          <p:nvPr>
            <p:ph idx="1"/>
          </p:nvPr>
        </p:nvSpPr>
        <p:spPr>
          <a:xfrm>
            <a:off x="533400" y="304800"/>
            <a:ext cx="10850880" cy="6172200"/>
          </a:xfrm>
        </p:spPr>
        <p:txBody>
          <a:bodyPr anchor="t" anchorCtr="0"/>
          <a:p>
            <a:pPr>
              <a:lnSpc>
                <a:spcPct val="90000"/>
              </a:lnSpc>
            </a:pPr>
            <a:r>
              <a:rPr lang="zh-CN" altLang="en-US" sz="4000" b="1" u="sng" dirty="0">
                <a:solidFill>
                  <a:srgbClr val="000099"/>
                </a:solidFill>
                <a:ea typeface="黑体" panose="02010609060101010101" pitchFamily="49" charset="-122"/>
              </a:rPr>
              <a:t>大道</a:t>
            </a:r>
            <a:r>
              <a:rPr lang="zh-CN" altLang="en-US" sz="4000" b="1" u="sng" dirty="0">
                <a:ea typeface="黑体" panose="02010609060101010101" pitchFamily="49" charset="-122"/>
              </a:rPr>
              <a:t>之</a:t>
            </a:r>
            <a:r>
              <a:rPr lang="zh-CN" altLang="en-US" sz="4000" b="1" u="sng" dirty="0">
                <a:solidFill>
                  <a:srgbClr val="CC0000"/>
                </a:solidFill>
                <a:ea typeface="黑体" panose="02010609060101010101" pitchFamily="49" charset="-122"/>
              </a:rPr>
              <a:t>行</a:t>
            </a:r>
            <a:r>
              <a:rPr lang="zh-CN" altLang="en-US" sz="4000" b="1" u="sng" dirty="0">
                <a:ea typeface="黑体" panose="02010609060101010101" pitchFamily="49" charset="-122"/>
              </a:rPr>
              <a:t>也，天下</a:t>
            </a:r>
            <a:r>
              <a:rPr lang="zh-CN" altLang="en-US" sz="4000" b="1" u="sng" dirty="0">
                <a:solidFill>
                  <a:srgbClr val="FF0066"/>
                </a:solidFill>
                <a:ea typeface="黑体" panose="02010609060101010101" pitchFamily="49" charset="-122"/>
              </a:rPr>
              <a:t>为</a:t>
            </a:r>
            <a:r>
              <a:rPr lang="zh-CN" altLang="en-US" sz="4000" b="1" u="sng" dirty="0">
                <a:ea typeface="黑体" panose="02010609060101010101" pitchFamily="49" charset="-122"/>
              </a:rPr>
              <a:t>公，选</a:t>
            </a:r>
            <a:r>
              <a:rPr lang="zh-CN" altLang="en-US" sz="4000" b="1" u="sng" dirty="0">
                <a:solidFill>
                  <a:srgbClr val="000099"/>
                </a:solidFill>
                <a:ea typeface="黑体" panose="02010609060101010101" pitchFamily="49" charset="-122"/>
              </a:rPr>
              <a:t>贤</a:t>
            </a:r>
            <a:r>
              <a:rPr lang="zh-CN" altLang="en-US" sz="4000" b="1" u="sng" dirty="0">
                <a:solidFill>
                  <a:srgbClr val="CC0000"/>
                </a:solidFill>
                <a:ea typeface="黑体" panose="02010609060101010101" pitchFamily="49" charset="-122"/>
              </a:rPr>
              <a:t>与</a:t>
            </a:r>
            <a:r>
              <a:rPr lang="zh-CN" altLang="en-US" sz="4000" b="1" u="sng" dirty="0">
                <a:solidFill>
                  <a:srgbClr val="000099"/>
                </a:solidFill>
                <a:ea typeface="黑体" panose="02010609060101010101" pitchFamily="49" charset="-122"/>
              </a:rPr>
              <a:t>能</a:t>
            </a:r>
            <a:r>
              <a:rPr lang="zh-CN" altLang="en-US" sz="4000" b="1" u="sng" dirty="0">
                <a:ea typeface="黑体" panose="02010609060101010101" pitchFamily="49" charset="-122"/>
              </a:rPr>
              <a:t>，</a:t>
            </a:r>
            <a:r>
              <a:rPr lang="zh-CN" altLang="en-US" sz="4000" b="1" u="sng" dirty="0">
                <a:solidFill>
                  <a:srgbClr val="CC0000"/>
                </a:solidFill>
                <a:ea typeface="黑体" panose="02010609060101010101" pitchFamily="49" charset="-122"/>
              </a:rPr>
              <a:t>讲信</a:t>
            </a:r>
            <a:r>
              <a:rPr lang="zh-CN" altLang="en-US" sz="4000" b="1" u="sng" dirty="0">
                <a:solidFill>
                  <a:srgbClr val="FF0066"/>
                </a:solidFill>
                <a:ea typeface="黑体" panose="02010609060101010101" pitchFamily="49" charset="-122"/>
              </a:rPr>
              <a:t>修睦</a:t>
            </a:r>
            <a:r>
              <a:rPr lang="zh-CN" altLang="en-US" sz="4000" b="1" u="sng" dirty="0">
                <a:ea typeface="黑体" panose="02010609060101010101" pitchFamily="49" charset="-122"/>
              </a:rPr>
              <a:t>。</a:t>
            </a:r>
            <a:endParaRPr lang="zh-CN" altLang="en-US" sz="3600" b="1" dirty="0"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</a:pPr>
            <a:endParaRPr lang="zh-CN" altLang="en-US" b="1" dirty="0">
              <a:highlight>
                <a:srgbClr val="FFFF00"/>
              </a:highlight>
            </a:endParaRPr>
          </a:p>
          <a:p>
            <a:pPr>
              <a:lnSpc>
                <a:spcPct val="90000"/>
              </a:lnSpc>
            </a:pPr>
            <a:r>
              <a:rPr lang="zh-CN" altLang="en-US" b="1" dirty="0">
                <a:highlight>
                  <a:srgbClr val="FFFF00"/>
                </a:highlight>
              </a:rPr>
              <a:t>大道</a:t>
            </a:r>
            <a:r>
              <a:rPr lang="zh-CN" altLang="en-US" b="1" dirty="0"/>
              <a:t>，指古代政治上的最高理想。（今义，宽阔的路） </a:t>
            </a:r>
            <a:endParaRPr lang="zh-CN" altLang="en-US" b="1" dirty="0"/>
          </a:p>
          <a:p>
            <a:pPr>
              <a:lnSpc>
                <a:spcPct val="90000"/>
              </a:lnSpc>
            </a:pPr>
            <a:r>
              <a:rPr lang="zh-CN" altLang="en-US" b="1" dirty="0">
                <a:highlight>
                  <a:srgbClr val="FFFF00"/>
                </a:highlight>
              </a:rPr>
              <a:t>行</a:t>
            </a:r>
            <a:r>
              <a:rPr lang="zh-CN" altLang="en-US" b="1" dirty="0"/>
              <a:t>：施行。</a:t>
            </a:r>
            <a:r>
              <a:rPr lang="zh-CN" altLang="en-US" b="1" dirty="0">
                <a:highlight>
                  <a:srgbClr val="FFFF00"/>
                </a:highlight>
              </a:rPr>
              <a:t> 为</a:t>
            </a:r>
            <a:r>
              <a:rPr lang="zh-CN" altLang="en-US" b="1" dirty="0"/>
              <a:t>：是，表判断。</a:t>
            </a:r>
            <a:r>
              <a:rPr lang="zh-CN" altLang="en-US" b="1" dirty="0">
                <a:highlight>
                  <a:srgbClr val="FFFF00"/>
                </a:highlight>
              </a:rPr>
              <a:t>与</a:t>
            </a:r>
            <a:r>
              <a:rPr lang="zh-CN" altLang="en-US" b="1" dirty="0"/>
              <a:t>，通“举”，推举，选举。 </a:t>
            </a:r>
            <a:r>
              <a:rPr lang="zh-CN" altLang="en-US" b="1" dirty="0">
                <a:highlight>
                  <a:srgbClr val="FFFF00"/>
                </a:highlight>
              </a:rPr>
              <a:t>贤、能</a:t>
            </a:r>
            <a:r>
              <a:rPr lang="zh-CN" altLang="en-US" b="1" dirty="0"/>
              <a:t>：品德高尚的人，能干的人，形容词作名词。 </a:t>
            </a:r>
            <a:r>
              <a:rPr lang="zh-CN" altLang="en-US" b="1" dirty="0">
                <a:highlight>
                  <a:srgbClr val="FFFF00"/>
                </a:highlight>
              </a:rPr>
              <a:t>讲信</a:t>
            </a:r>
            <a:r>
              <a:rPr lang="en-US" altLang="zh-CN" b="1"/>
              <a:t>:</a:t>
            </a:r>
            <a:r>
              <a:rPr lang="zh-CN" altLang="en-US" b="1" dirty="0"/>
              <a:t>讲求信用。</a:t>
            </a:r>
            <a:r>
              <a:rPr lang="zh-CN" altLang="en-US" b="1" dirty="0">
                <a:highlight>
                  <a:srgbClr val="FFFF00"/>
                </a:highlight>
              </a:rPr>
              <a:t>修睦</a:t>
            </a:r>
            <a:r>
              <a:rPr lang="zh-CN" altLang="en-US" b="1" dirty="0"/>
              <a:t>：调整人与人之间的关系，使它达到和睦。</a:t>
            </a:r>
            <a:r>
              <a:rPr lang="zh-CN" altLang="en-US" dirty="0"/>
              <a:t> </a:t>
            </a:r>
            <a:endParaRPr lang="zh-CN" altLang="en-US" dirty="0"/>
          </a:p>
          <a:p>
            <a:pPr>
              <a:lnSpc>
                <a:spcPct val="90000"/>
              </a:lnSpc>
            </a:pPr>
            <a:endParaRPr lang="zh-CN" altLang="en-US" dirty="0"/>
          </a:p>
          <a:p>
            <a:pPr>
              <a:lnSpc>
                <a:spcPct val="90000"/>
              </a:lnSpc>
            </a:pPr>
            <a:endParaRPr lang="zh-CN" altLang="en-US" dirty="0"/>
          </a:p>
          <a:p>
            <a:r>
              <a:rPr lang="zh-CN" altLang="en-US" b="1" dirty="0">
                <a:solidFill>
                  <a:srgbClr val="FF0066"/>
                </a:solidFill>
              </a:rPr>
              <a:t>参考译文：</a:t>
            </a:r>
            <a:r>
              <a:rPr lang="zh-CN" altLang="en-US" b="1" dirty="0">
                <a:solidFill>
                  <a:srgbClr val="0000CC"/>
                </a:solidFill>
              </a:rPr>
              <a:t>政治上的最高理想施行的时候，天下是人们所共有的，人们把品德高尚的人、能干的人选拔出来（担任社会职务），讲求诚信，培养和睦（气氛）。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>
                                            <p:txEl>
                                              <p:charRg st="23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338">
                                            <p:txEl>
                                              <p:charRg st="23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338">
                                            <p:txEl>
                                              <p:charRg st="23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>
                                            <p:txEl>
                                              <p:charRg st="131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2338">
                                            <p:txEl>
                                              <p:charRg st="131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2338">
                                            <p:txEl>
                                              <p:charRg st="131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2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4626" name="内容占位符 154625"/>
          <p:cNvSpPr>
            <a:spLocks noGrp="1"/>
          </p:cNvSpPr>
          <p:nvPr>
            <p:ph idx="1"/>
          </p:nvPr>
        </p:nvSpPr>
        <p:spPr>
          <a:xfrm>
            <a:off x="387985" y="228600"/>
            <a:ext cx="11664315" cy="6629400"/>
          </a:xfrm>
        </p:spPr>
        <p:txBody>
          <a:bodyPr anchor="t" anchorCtr="0"/>
          <a:p>
            <a:r>
              <a:rPr lang="zh-CN" altLang="en-US" sz="4000" b="1" u="sng" dirty="0">
                <a:solidFill>
                  <a:srgbClr val="FF0000"/>
                </a:solidFill>
                <a:ea typeface="黑体" panose="02010609060101010101" pitchFamily="49" charset="-122"/>
              </a:rPr>
              <a:t>故</a:t>
            </a:r>
            <a:r>
              <a:rPr lang="zh-CN" altLang="en-US" sz="4000" b="1" u="sng" dirty="0">
                <a:ea typeface="黑体" panose="02010609060101010101" pitchFamily="49" charset="-122"/>
              </a:rPr>
              <a:t>人不独</a:t>
            </a:r>
            <a:r>
              <a:rPr lang="zh-CN" altLang="en-US" sz="4000" b="1" u="sng" dirty="0">
                <a:solidFill>
                  <a:srgbClr val="FF0000"/>
                </a:solidFill>
                <a:ea typeface="黑体" panose="02010609060101010101" pitchFamily="49" charset="-122"/>
              </a:rPr>
              <a:t>亲</a:t>
            </a:r>
            <a:r>
              <a:rPr lang="zh-CN" altLang="en-US" sz="4000" b="1" u="sng" dirty="0">
                <a:ea typeface="黑体" panose="02010609060101010101" pitchFamily="49" charset="-122"/>
              </a:rPr>
              <a:t>其</a:t>
            </a:r>
            <a:r>
              <a:rPr lang="zh-CN" altLang="en-US" sz="4000" b="1" u="sng" dirty="0">
                <a:solidFill>
                  <a:srgbClr val="FF0000"/>
                </a:solidFill>
                <a:ea typeface="黑体" panose="02010609060101010101" pitchFamily="49" charset="-122"/>
              </a:rPr>
              <a:t>亲</a:t>
            </a:r>
            <a:r>
              <a:rPr lang="zh-CN" altLang="en-US" sz="4000" b="1" u="sng" dirty="0">
                <a:ea typeface="黑体" panose="02010609060101010101" pitchFamily="49" charset="-122"/>
              </a:rPr>
              <a:t>，不独</a:t>
            </a:r>
            <a:r>
              <a:rPr lang="zh-CN" altLang="en-US" sz="4000" b="1" u="sng" dirty="0">
                <a:solidFill>
                  <a:srgbClr val="FF0000"/>
                </a:solidFill>
                <a:ea typeface="黑体" panose="02010609060101010101" pitchFamily="49" charset="-122"/>
              </a:rPr>
              <a:t>子</a:t>
            </a:r>
            <a:r>
              <a:rPr lang="zh-CN" altLang="en-US" sz="4000" b="1" u="sng" dirty="0">
                <a:ea typeface="黑体" panose="02010609060101010101" pitchFamily="49" charset="-122"/>
              </a:rPr>
              <a:t>其</a:t>
            </a:r>
            <a:r>
              <a:rPr lang="zh-CN" altLang="en-US" sz="4000" b="1" u="sng" dirty="0">
                <a:solidFill>
                  <a:srgbClr val="FF0000"/>
                </a:solidFill>
                <a:ea typeface="黑体" panose="02010609060101010101" pitchFamily="49" charset="-122"/>
              </a:rPr>
              <a:t>子</a:t>
            </a:r>
            <a:r>
              <a:rPr lang="zh-CN" altLang="en-US" sz="4000" b="1" u="sng" dirty="0">
                <a:ea typeface="黑体" panose="02010609060101010101" pitchFamily="49" charset="-122"/>
              </a:rPr>
              <a:t>，使</a:t>
            </a:r>
            <a:r>
              <a:rPr lang="zh-CN" altLang="en-US" sz="4000" b="1" u="sng" dirty="0">
                <a:solidFill>
                  <a:srgbClr val="FF0000"/>
                </a:solidFill>
                <a:ea typeface="黑体" panose="02010609060101010101" pitchFamily="49" charset="-122"/>
              </a:rPr>
              <a:t>老</a:t>
            </a:r>
            <a:r>
              <a:rPr lang="zh-CN" altLang="en-US" sz="4000" b="1" u="sng" dirty="0">
                <a:ea typeface="黑体" panose="02010609060101010101" pitchFamily="49" charset="-122"/>
              </a:rPr>
              <a:t>有所终，</a:t>
            </a:r>
            <a:r>
              <a:rPr lang="zh-CN" altLang="en-US" sz="4000" b="1" u="sng" dirty="0">
                <a:solidFill>
                  <a:srgbClr val="FF0000"/>
                </a:solidFill>
                <a:ea typeface="黑体" panose="02010609060101010101" pitchFamily="49" charset="-122"/>
              </a:rPr>
              <a:t>壮</a:t>
            </a:r>
            <a:r>
              <a:rPr lang="zh-CN" altLang="en-US" sz="4000" b="1" u="sng" dirty="0">
                <a:ea typeface="黑体" panose="02010609060101010101" pitchFamily="49" charset="-122"/>
              </a:rPr>
              <a:t>有所用，</a:t>
            </a:r>
            <a:r>
              <a:rPr lang="zh-CN" altLang="en-US" sz="4000" b="1" u="sng" dirty="0">
                <a:solidFill>
                  <a:srgbClr val="FF0000"/>
                </a:solidFill>
                <a:ea typeface="黑体" panose="02010609060101010101" pitchFamily="49" charset="-122"/>
              </a:rPr>
              <a:t>幼</a:t>
            </a:r>
            <a:r>
              <a:rPr lang="zh-CN" altLang="en-US" sz="4000" b="1" u="sng" dirty="0">
                <a:ea typeface="黑体" panose="02010609060101010101" pitchFamily="49" charset="-122"/>
              </a:rPr>
              <a:t>有所长</a:t>
            </a:r>
            <a:r>
              <a:rPr lang="zh-CN" altLang="en-US" sz="4000" b="1" dirty="0">
                <a:ea typeface="黑体" panose="02010609060101010101" pitchFamily="49" charset="-122"/>
              </a:rPr>
              <a:t>，</a:t>
            </a:r>
            <a:endParaRPr lang="zh-CN" altLang="en-US" sz="4000" b="1" dirty="0">
              <a:ea typeface="黑体" panose="02010609060101010101" pitchFamily="49" charset="-122"/>
            </a:endParaRPr>
          </a:p>
          <a:p>
            <a:endParaRPr lang="zh-CN" altLang="en-US" sz="4000" b="1" dirty="0">
              <a:ea typeface="黑体" panose="02010609060101010101" pitchFamily="49" charset="-122"/>
            </a:endParaRPr>
          </a:p>
          <a:p>
            <a:r>
              <a:rPr lang="zh-CN" altLang="en-US" b="1" dirty="0">
                <a:highlight>
                  <a:srgbClr val="FFFF00"/>
                </a:highlight>
              </a:rPr>
              <a:t>亲</a:t>
            </a:r>
            <a:r>
              <a:rPr lang="zh-CN" altLang="en-US" b="1" dirty="0"/>
              <a:t>：名词的意动用法，以</a:t>
            </a:r>
            <a:r>
              <a:rPr lang="en-US" altLang="zh-CN" b="1"/>
              <a:t>……</a:t>
            </a:r>
            <a:r>
              <a:rPr lang="zh-CN" altLang="en-US" b="1" dirty="0"/>
              <a:t>为亲，奉养。</a:t>
            </a:r>
            <a:r>
              <a:rPr lang="zh-CN" altLang="en-US" b="1" dirty="0">
                <a:highlight>
                  <a:srgbClr val="FFFF00"/>
                </a:highlight>
              </a:rPr>
              <a:t>亲</a:t>
            </a:r>
            <a:r>
              <a:rPr lang="zh-CN" altLang="en-US" b="1" dirty="0"/>
              <a:t>，名词，指父母。</a:t>
            </a:r>
            <a:r>
              <a:rPr lang="zh-CN" altLang="en-US" b="1" dirty="0">
                <a:highlight>
                  <a:srgbClr val="FFFF00"/>
                </a:highlight>
              </a:rPr>
              <a:t>子</a:t>
            </a:r>
            <a:r>
              <a:rPr lang="zh-CN" altLang="en-US" b="1" dirty="0"/>
              <a:t>：名词的意动用法，以</a:t>
            </a:r>
            <a:r>
              <a:rPr lang="en-US" altLang="zh-CN" b="1"/>
              <a:t>……</a:t>
            </a:r>
            <a:r>
              <a:rPr lang="zh-CN" altLang="en-US" b="1" dirty="0"/>
              <a:t>为子，抚养。</a:t>
            </a:r>
            <a:r>
              <a:rPr lang="zh-CN" altLang="en-US" b="1" dirty="0">
                <a:highlight>
                  <a:srgbClr val="FFFF00"/>
                </a:highlight>
              </a:rPr>
              <a:t>老</a:t>
            </a:r>
            <a:r>
              <a:rPr lang="zh-CN" altLang="en-US" b="1" dirty="0"/>
              <a:t>：形容词作名词，老年人。</a:t>
            </a:r>
            <a:r>
              <a:rPr lang="zh-CN" altLang="en-US" b="1" dirty="0">
                <a:highlight>
                  <a:srgbClr val="FFFF00"/>
                </a:highlight>
              </a:rPr>
              <a:t>壮</a:t>
            </a:r>
            <a:r>
              <a:rPr lang="zh-CN" altLang="en-US" b="1" dirty="0"/>
              <a:t>：形容词作名词，壮年人。</a:t>
            </a:r>
            <a:r>
              <a:rPr lang="zh-CN" altLang="en-US" b="1" dirty="0">
                <a:highlight>
                  <a:srgbClr val="FFFF00"/>
                </a:highlight>
              </a:rPr>
              <a:t>幼</a:t>
            </a:r>
            <a:r>
              <a:rPr lang="zh-CN" altLang="en-US" b="1" dirty="0"/>
              <a:t>：形容词作名词，幼童，小孩子。</a:t>
            </a:r>
            <a:endParaRPr lang="zh-CN" altLang="en-US" b="1" dirty="0"/>
          </a:p>
          <a:p>
            <a:endParaRPr lang="zh-CN" altLang="en-US" b="1" dirty="0">
              <a:solidFill>
                <a:srgbClr val="FF0000"/>
              </a:solidFill>
            </a:endParaRPr>
          </a:p>
          <a:p>
            <a:r>
              <a:rPr lang="zh-CN" altLang="en-US" b="1" dirty="0">
                <a:solidFill>
                  <a:srgbClr val="FF0000"/>
                </a:solidFill>
              </a:rPr>
              <a:t>参考译文</a:t>
            </a:r>
            <a:r>
              <a:rPr lang="zh-CN" altLang="en-US" b="1" dirty="0">
                <a:solidFill>
                  <a:srgbClr val="0000CC"/>
                </a:solidFill>
              </a:rPr>
              <a:t>：因此人们不单单奉养自己的父母，也不只抚养自己的子女，要使老年人能终其天年，使中年人能为社会效力，使幼童能顺利地成长，</a:t>
            </a:r>
            <a:endParaRPr lang="zh-CN" altLang="en-US" dirty="0"/>
          </a:p>
          <a:p>
            <a:endParaRPr lang="zh-CN" altLang="en-US" sz="2800" b="1" dirty="0"/>
          </a:p>
          <a:p>
            <a:endParaRPr lang="zh-CN" altLang="en-US" b="1" dirty="0">
              <a:solidFill>
                <a:srgbClr val="CC0000"/>
              </a:solidFill>
            </a:endParaRPr>
          </a:p>
          <a:p>
            <a:endParaRPr lang="zh-CN" altLang="en-US" b="1" dirty="0">
              <a:solidFill>
                <a:srgbClr val="CC0000"/>
              </a:solidFill>
            </a:endParaRPr>
          </a:p>
          <a:p>
            <a:endParaRPr lang="zh-CN" altLang="en-US" b="1" dirty="0">
              <a:solidFill>
                <a:srgbClr val="CC0000"/>
              </a:solidFill>
            </a:endParaRPr>
          </a:p>
          <a:p>
            <a:endParaRPr lang="zh-CN" altLang="en-US" b="1" dirty="0"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4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62" name="内容占位符 143361"/>
          <p:cNvSpPr>
            <a:spLocks noGrp="1"/>
          </p:cNvSpPr>
          <p:nvPr>
            <p:ph idx="1"/>
          </p:nvPr>
        </p:nvSpPr>
        <p:spPr>
          <a:xfrm>
            <a:off x="274320" y="77470"/>
            <a:ext cx="11393170" cy="6629400"/>
          </a:xfrm>
        </p:spPr>
        <p:txBody>
          <a:bodyPr anchor="t" anchorCtr="0"/>
          <a:p>
            <a:r>
              <a:rPr lang="zh-CN" altLang="en-US" sz="4000" b="1" u="sng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矜</a:t>
            </a:r>
            <a:r>
              <a:rPr lang="zh-CN" altLang="en-US" sz="4000" b="1" u="sng" dirty="0">
                <a:solidFill>
                  <a:srgbClr val="FF0000"/>
                </a:solidFill>
                <a:ea typeface="黑体" panose="02010609060101010101" pitchFamily="49" charset="-122"/>
              </a:rPr>
              <a:t>、寡、</a:t>
            </a:r>
            <a:r>
              <a:rPr lang="zh-CN" altLang="en-US" sz="4000" b="1" u="sng" dirty="0">
                <a:solidFill>
                  <a:srgbClr val="000099"/>
                </a:solidFill>
                <a:ea typeface="黑体" panose="02010609060101010101" pitchFamily="49" charset="-122"/>
              </a:rPr>
              <a:t>孤、独</a:t>
            </a:r>
            <a:r>
              <a:rPr lang="zh-CN" altLang="en-US" sz="4000" b="1" u="sng" dirty="0">
                <a:solidFill>
                  <a:srgbClr val="FF0000"/>
                </a:solidFill>
                <a:ea typeface="黑体" panose="02010609060101010101" pitchFamily="49" charset="-122"/>
              </a:rPr>
              <a:t>、废疾者</a:t>
            </a:r>
            <a:r>
              <a:rPr lang="zh-CN" altLang="en-US" sz="4000" b="1" u="sng" dirty="0">
                <a:ea typeface="黑体" panose="02010609060101010101" pitchFamily="49" charset="-122"/>
              </a:rPr>
              <a:t>皆有所养，男有</a:t>
            </a:r>
            <a:r>
              <a:rPr lang="zh-CN" altLang="en-US" sz="4000" b="1" u="sng" dirty="0">
                <a:solidFill>
                  <a:srgbClr val="FF0000"/>
                </a:solidFill>
                <a:ea typeface="黑体" panose="02010609060101010101" pitchFamily="49" charset="-122"/>
              </a:rPr>
              <a:t>分</a:t>
            </a:r>
            <a:r>
              <a:rPr lang="zh-CN" altLang="en-US" sz="4000" b="1" u="sng" dirty="0">
                <a:ea typeface="黑体" panose="02010609060101010101" pitchFamily="49" charset="-122"/>
              </a:rPr>
              <a:t>，</a:t>
            </a:r>
            <a:endParaRPr lang="zh-CN" altLang="en-US" sz="4000" b="1" u="sng" dirty="0">
              <a:ea typeface="黑体" panose="02010609060101010101" pitchFamily="49" charset="-122"/>
            </a:endParaRPr>
          </a:p>
          <a:p>
            <a:r>
              <a:rPr lang="zh-CN" altLang="en-US" sz="4000" b="1" u="sng" dirty="0">
                <a:ea typeface="黑体" panose="02010609060101010101" pitchFamily="49" charset="-122"/>
              </a:rPr>
              <a:t>女有</a:t>
            </a:r>
            <a:r>
              <a:rPr lang="zh-CN" altLang="en-US" sz="4000" b="1" u="sng" dirty="0">
                <a:solidFill>
                  <a:srgbClr val="0000CC"/>
                </a:solidFill>
                <a:ea typeface="黑体" panose="02010609060101010101" pitchFamily="49" charset="-122"/>
              </a:rPr>
              <a:t>归</a:t>
            </a:r>
            <a:r>
              <a:rPr lang="zh-CN" altLang="en-US" sz="4000" b="1" u="sng" dirty="0">
                <a:ea typeface="黑体" panose="02010609060101010101" pitchFamily="49" charset="-122"/>
              </a:rPr>
              <a:t>。</a:t>
            </a:r>
            <a:endParaRPr lang="zh-CN" altLang="en-US" sz="4000" b="1" u="sng" dirty="0">
              <a:ea typeface="黑体" panose="02010609060101010101" pitchFamily="49" charset="-122"/>
            </a:endParaRPr>
          </a:p>
          <a:p>
            <a:r>
              <a:rPr lang="zh-CN" altLang="en-US" b="1" dirty="0">
                <a:highlight>
                  <a:srgbClr val="FFFF00"/>
                </a:highlight>
                <a:latin typeface="华文新魏" pitchFamily="2" charset="-122"/>
                <a:ea typeface="华文新魏" pitchFamily="2" charset="-122"/>
              </a:rPr>
              <a:t>矜</a:t>
            </a:r>
            <a:r>
              <a:rPr lang="zh-CN" altLang="en-US" b="1" dirty="0">
                <a:latin typeface="华文新魏" pitchFamily="2" charset="-122"/>
                <a:ea typeface="华文新魏" pitchFamily="2" charset="-122"/>
              </a:rPr>
              <a:t>：</a:t>
            </a:r>
            <a:r>
              <a:rPr lang="zh-CN" altLang="en-US" b="1" dirty="0"/>
              <a:t>通“鳏”，年老无妻或丧妻的男子。</a:t>
            </a:r>
            <a:r>
              <a:rPr lang="zh-CN" altLang="en-US" b="1" dirty="0">
                <a:highlight>
                  <a:srgbClr val="FFFF00"/>
                </a:highlight>
              </a:rPr>
              <a:t>寡</a:t>
            </a:r>
            <a:r>
              <a:rPr lang="zh-CN" altLang="en-US" b="1" dirty="0"/>
              <a:t>：年老无夫或丧夫的女子。</a:t>
            </a:r>
            <a:r>
              <a:rPr lang="zh-CN" altLang="en-US" b="1" dirty="0">
                <a:highlight>
                  <a:srgbClr val="FFFF00"/>
                </a:highlight>
              </a:rPr>
              <a:t>孤：</a:t>
            </a:r>
            <a:r>
              <a:rPr lang="zh-CN" altLang="en-US" b="1" dirty="0"/>
              <a:t>年幼丧父或无父母的孩子。</a:t>
            </a:r>
            <a:r>
              <a:rPr lang="zh-CN" altLang="en-US" b="1" dirty="0">
                <a:highlight>
                  <a:srgbClr val="FFFF00"/>
                </a:highlight>
              </a:rPr>
              <a:t>独：</a:t>
            </a:r>
            <a:r>
              <a:rPr lang="zh-CN" altLang="en-US" b="1" dirty="0"/>
              <a:t>年老无子女的老人。</a:t>
            </a:r>
            <a:r>
              <a:rPr lang="zh-CN" altLang="en-US" b="1" dirty="0">
                <a:highlight>
                  <a:srgbClr val="FFFF00"/>
                </a:highlight>
              </a:rPr>
              <a:t>废疾者</a:t>
            </a:r>
            <a:r>
              <a:rPr lang="zh-CN" altLang="en-US" b="1" dirty="0"/>
              <a:t>：残疾人。</a:t>
            </a:r>
            <a:r>
              <a:rPr lang="zh-CN" altLang="en-US" b="1" dirty="0">
                <a:highlight>
                  <a:srgbClr val="FFFF00"/>
                </a:highlight>
              </a:rPr>
              <a:t>分</a:t>
            </a:r>
            <a:r>
              <a:rPr lang="zh-CN" altLang="en-US" b="1" dirty="0"/>
              <a:t>：职分，指职业、职守、职务。</a:t>
            </a:r>
            <a:r>
              <a:rPr lang="zh-CN" altLang="en-US" b="1" dirty="0">
                <a:highlight>
                  <a:srgbClr val="FFFF00"/>
                </a:highlight>
              </a:rPr>
              <a:t>归：</a:t>
            </a:r>
            <a:r>
              <a:rPr lang="zh-CN" altLang="en-US" b="1" dirty="0"/>
              <a:t>指女子出嫁。</a:t>
            </a:r>
            <a:endParaRPr lang="zh-CN" altLang="en-US" b="1" dirty="0"/>
          </a:p>
          <a:p>
            <a:endParaRPr lang="zh-CN" altLang="en-US" b="1" dirty="0"/>
          </a:p>
          <a:p>
            <a:r>
              <a:rPr lang="zh-CN" altLang="en-US" b="1" dirty="0">
                <a:solidFill>
                  <a:srgbClr val="FF0000"/>
                </a:solidFill>
              </a:rPr>
              <a:t>参考译文</a:t>
            </a:r>
            <a:r>
              <a:rPr lang="zh-CN" altLang="en-US" b="1" dirty="0">
                <a:solidFill>
                  <a:srgbClr val="0000CC"/>
                </a:solidFill>
              </a:rPr>
              <a:t>：使老而无妻的人、老而无夫的人、幼年丧父的孩子、老而无子的人、残疾人都能得到供养，男子要有职务，女子有归宿。</a:t>
            </a:r>
            <a:endParaRPr lang="zh-CN" altLang="en-US" b="1" dirty="0"/>
          </a:p>
          <a:p>
            <a:endParaRPr lang="zh-CN" altLang="en-US" b="1" dirty="0"/>
          </a:p>
          <a:p>
            <a:endParaRPr lang="zh-CN" altLang="en-US" sz="2800" b="1" dirty="0"/>
          </a:p>
          <a:p>
            <a:endParaRPr lang="zh-CN" altLang="en-US" b="1" dirty="0">
              <a:solidFill>
                <a:srgbClr val="CC0000"/>
              </a:solidFill>
            </a:endParaRPr>
          </a:p>
          <a:p>
            <a:endParaRPr lang="zh-CN" altLang="en-US" b="1" dirty="0">
              <a:solidFill>
                <a:srgbClr val="CC0000"/>
              </a:solidFill>
            </a:endParaRPr>
          </a:p>
          <a:p>
            <a:endParaRPr lang="zh-CN" altLang="en-US" b="1" dirty="0">
              <a:solidFill>
                <a:srgbClr val="CC0000"/>
              </a:solidFill>
            </a:endParaRPr>
          </a:p>
          <a:p>
            <a:endParaRPr lang="zh-CN" altLang="en-US" b="1" dirty="0"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TEMPLATE_CATEGORY" val="custom"/>
  <p:tag name="KSO_WM_TEMPLATE_INDEX" val="20177407"/>
</p:tagLst>
</file>

<file path=ppt/tags/tag2.xml><?xml version="1.0" encoding="utf-8"?>
<p:tagLst xmlns:p="http://schemas.openxmlformats.org/presentationml/2006/main">
  <p:tag name="KSO_WM_TEMPLATE_CATEGORY" val="custom"/>
  <p:tag name="KSO_WM_TEMPLATE_INDEX" val="20177407"/>
</p:tagLst>
</file>

<file path=ppt/tags/tag3.xml><?xml version="1.0" encoding="utf-8"?>
<p:tagLst xmlns:p="http://schemas.openxmlformats.org/presentationml/2006/main">
  <p:tag name="KSO_WM_TEMPLATE_CATEGORY" val="custom"/>
  <p:tag name="KSO_WM_TEMPLATE_INDEX" val="20177407"/>
</p:tagLst>
</file>

<file path=ppt/tags/tag4.xml><?xml version="1.0" encoding="utf-8"?>
<p:tagLst xmlns:p="http://schemas.openxmlformats.org/presentationml/2006/main">
  <p:tag name="KSO_WM_TEMPLATE_CATEGORY" val="custom"/>
  <p:tag name="KSO_WM_TEMPLATE_INDEX" val="20177407"/>
</p:tagLst>
</file>

<file path=ppt/tags/tag5.xml><?xml version="1.0" encoding="utf-8"?>
<p:tagLst xmlns:p="http://schemas.openxmlformats.org/presentationml/2006/main">
  <p:tag name="commondata" val="eyJoZGlkIjoiM2U5OTAyZmUyNWM3MTZmODcwMTQ4NTc1YzBhNTk2NTY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4215</Words>
  <Application>WPS 演示</Application>
  <PresentationFormat>在屏幕上显示</PresentationFormat>
  <Paragraphs>293</Paragraphs>
  <Slides>35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54" baseType="lpstr">
      <vt:lpstr>Arial</vt:lpstr>
      <vt:lpstr>宋体</vt:lpstr>
      <vt:lpstr>Wingdings</vt:lpstr>
      <vt:lpstr>Times New Roman</vt:lpstr>
      <vt:lpstr>方正粗黑宋简体</vt:lpstr>
      <vt:lpstr>华文行楷</vt:lpstr>
      <vt:lpstr>黑体</vt:lpstr>
      <vt:lpstr>华文新魏</vt:lpstr>
      <vt:lpstr>方正姚体</vt:lpstr>
      <vt:lpstr>隶书</vt:lpstr>
      <vt:lpstr>微软雅黑</vt:lpstr>
      <vt:lpstr>Arial Unicode MS</vt:lpstr>
      <vt:lpstr>Calibri</vt:lpstr>
      <vt:lpstr>楷体</vt:lpstr>
      <vt:lpstr>华文楷体</vt:lpstr>
      <vt:lpstr>华文仿宋</vt:lpstr>
      <vt:lpstr>Arial Black</vt:lpstr>
      <vt:lpstr>仿宋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全文结构：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  《大道之行也》通过对理想中的社会特征的描述，阐明了儒家理想中的“大同”社会的基本特征，表达了作者对这个社会理想的向往，同时也反映了我国古代劳动人民对美好生活的追求。</vt:lpstr>
      <vt:lpstr>知识点梳理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4</cp:revision>
  <dcterms:created xsi:type="dcterms:W3CDTF">2023-10-29T02:15:00Z</dcterms:created>
  <dcterms:modified xsi:type="dcterms:W3CDTF">2024-05-27T00:55:58Z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2052-11.8.2.10229</vt:lpwstr>
  </property>
  <property fmtid="{D5CDD505-2E9C-101B-9397-08002B2CF9AE}" pid="4" name="ICV">
    <vt:lpwstr>ADA7E017EACE4DFCA4DEE8FFA5DAA801_12</vt:lpwstr>
  </property>
</Properties>
</file>