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20"/>
  </p:notesMasterIdLst>
  <p:sldIdLst>
    <p:sldId id="256" r:id="rId6"/>
    <p:sldId id="370" r:id="rId7"/>
    <p:sldId id="371" r:id="rId8"/>
    <p:sldId id="398" r:id="rId9"/>
    <p:sldId id="258" r:id="rId10"/>
    <p:sldId id="265" r:id="rId11"/>
    <p:sldId id="276" r:id="rId12"/>
    <p:sldId id="372" r:id="rId13"/>
    <p:sldId id="259" r:id="rId14"/>
    <p:sldId id="399" r:id="rId15"/>
    <p:sldId id="373" r:id="rId16"/>
    <p:sldId id="338" r:id="rId17"/>
    <p:sldId id="401" r:id="rId18"/>
    <p:sldId id="403" r:id="rId19"/>
    <p:sldId id="413" r:id="rId21"/>
    <p:sldId id="404" r:id="rId22"/>
    <p:sldId id="405" r:id="rId23"/>
    <p:sldId id="400" r:id="rId24"/>
    <p:sldId id="261" r:id="rId25"/>
    <p:sldId id="374" r:id="rId26"/>
    <p:sldId id="260" r:id="rId27"/>
    <p:sldId id="397" r:id="rId28"/>
    <p:sldId id="282" r:id="rId29"/>
    <p:sldId id="414"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4" Type="http://schemas.openxmlformats.org/officeDocument/2006/relationships/tags" Target="tags/tag14.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FE375-5A9F-40E5-89AE-C6E72C07D5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F5754-4688-41E7-8DD9-E05051A6CF2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a:solidFill>
                  <a:srgbClr val="FF0000"/>
                </a:solidFill>
              </a:rPr>
              <a:t>场景描写的要领：（</a:t>
            </a:r>
            <a:r>
              <a:rPr lang="en-US" altLang="zh-CN" b="1">
                <a:solidFill>
                  <a:srgbClr val="FF0000"/>
                </a:solidFill>
              </a:rPr>
              <a:t>1</a:t>
            </a:r>
            <a:r>
              <a:rPr lang="zh-CN" altLang="en-US" b="1">
                <a:solidFill>
                  <a:srgbClr val="FF0000"/>
                </a:solidFill>
              </a:rPr>
              <a:t>）要以人物的活动为中心；（</a:t>
            </a:r>
            <a:r>
              <a:rPr lang="en-US" altLang="zh-CN" b="1">
                <a:solidFill>
                  <a:srgbClr val="FF0000"/>
                </a:solidFill>
              </a:rPr>
              <a:t>2</a:t>
            </a:r>
            <a:r>
              <a:rPr lang="zh-CN" altLang="en-US" b="1">
                <a:solidFill>
                  <a:srgbClr val="FF0000"/>
                </a:solidFill>
              </a:rPr>
              <a:t>）要分清主次，理清头绪；</a:t>
            </a:r>
            <a:r>
              <a:rPr lang="zh-CN" altLang="en-US" sz="1200" b="1">
                <a:solidFill>
                  <a:srgbClr val="FF0000"/>
                </a:solidFill>
              </a:rPr>
              <a:t>（</a:t>
            </a:r>
            <a:r>
              <a:rPr lang="en-US" altLang="zh-CN" sz="1200" b="1">
                <a:solidFill>
                  <a:srgbClr val="FF0000"/>
                </a:solidFill>
              </a:rPr>
              <a:t>3</a:t>
            </a:r>
            <a:r>
              <a:rPr lang="zh-CN" altLang="en-US" sz="1200" b="1">
                <a:solidFill>
                  <a:srgbClr val="FF0000"/>
                </a:solidFill>
              </a:rPr>
              <a:t>）要写出特定场合的气氛；（</a:t>
            </a:r>
            <a:r>
              <a:rPr lang="en-US" altLang="zh-CN" sz="1200" b="1">
                <a:solidFill>
                  <a:srgbClr val="FF0000"/>
                </a:solidFill>
              </a:rPr>
              <a:t>4</a:t>
            </a:r>
            <a:r>
              <a:rPr lang="zh-CN" altLang="en-US" sz="1200" b="1">
                <a:solidFill>
                  <a:srgbClr val="FF0000"/>
                </a:solidFill>
              </a:rPr>
              <a:t>）要运用点面结合的写法；</a:t>
            </a:r>
            <a:r>
              <a:rPr lang="zh-CN" altLang="en-US" sz="1200">
                <a:solidFill>
                  <a:srgbClr val="FF0000"/>
                </a:solidFill>
              </a:rPr>
              <a:t>（</a:t>
            </a:r>
            <a:r>
              <a:rPr lang="en-US" altLang="zh-CN" sz="1200">
                <a:solidFill>
                  <a:srgbClr val="FF0000"/>
                </a:solidFill>
              </a:rPr>
              <a:t>5</a:t>
            </a:r>
            <a:r>
              <a:rPr lang="zh-CN" altLang="en-US" sz="1200">
                <a:solidFill>
                  <a:srgbClr val="FF0000"/>
                </a:solidFill>
              </a:rPr>
              <a:t>）要运用多种表现手段和方式</a:t>
            </a:r>
            <a:r>
              <a:rPr lang="en-US" altLang="zh-CN" sz="1200">
                <a:solidFill>
                  <a:srgbClr val="FF0000"/>
                </a:solidFill>
              </a:rPr>
              <a:t>(</a:t>
            </a:r>
            <a:r>
              <a:rPr lang="zh-CN" altLang="en-US" sz="1200">
                <a:solidFill>
                  <a:srgbClr val="FF0000"/>
                </a:solidFill>
              </a:rPr>
              <a:t>表达方式和表现手法）。</a:t>
            </a:r>
            <a:endParaRPr lang="zh-CN" altLang="en-US"/>
          </a:p>
        </p:txBody>
      </p:sp>
      <p:sp>
        <p:nvSpPr>
          <p:cNvPr id="4" name="灯片编号占位符 3"/>
          <p:cNvSpPr>
            <a:spLocks noGrp="1"/>
          </p:cNvSpPr>
          <p:nvPr>
            <p:ph type="sldNum" sz="quarter" idx="5"/>
          </p:nvPr>
        </p:nvSpPr>
        <p:spPr/>
        <p:txBody>
          <a:bodyPr/>
          <a:lstStyle/>
          <a:p>
            <a:fld id="{89AF5754-4688-41E7-8DD9-E05051A6CF2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1D2E83-AD69-4EF0-BD99-B124EBF5C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F76B95-BE1F-4A6C-9AF0-54E472B544F3}" type="slidenum">
              <a:rPr lang="zh-CN" altLang="en-US" smtClean="0"/>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20483"/>
          <p:cNvSpPr>
            <a:spLocks noGrp="1"/>
          </p:cNvSpPr>
          <p:nvPr>
            <p:ph type="dt" sz="half" idx="10"/>
          </p:nvPr>
        </p:nvSpPr>
        <p:spPr>
          <a:xfrm>
            <a:off x="609600" y="6245225"/>
            <a:ext cx="2844800" cy="476250"/>
          </a:xfrm>
          <a:prstGeom prst="rect">
            <a:avLst/>
          </a:prstGeom>
          <a:noFill/>
          <a:ln w="9525">
            <a:noFill/>
          </a:ln>
        </p:spPr>
        <p:txBody>
          <a:bodyPr anchor="t" anchorCtr="0"/>
          <a:lstStyle>
            <a:lvl1pPr marL="0" lv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9pPr>
          </a:lstStyle>
          <a:p>
            <a:pPr lvl="0"/>
            <a:fld id="{76762447-5E15-489E-8DA0-8C6515E4FBC3}" type="datetime1">
              <a:rPr lang="zh-CN" altLang="en-US" sz="1400"/>
            </a:fld>
            <a:endParaRPr lang="zh-CN" altLang="en-US" sz="1400"/>
          </a:p>
        </p:txBody>
      </p:sp>
      <p:sp>
        <p:nvSpPr>
          <p:cNvPr id="5" name="页脚占位符 20484"/>
          <p:cNvSpPr>
            <a:spLocks noGrp="1"/>
          </p:cNvSpPr>
          <p:nvPr>
            <p:ph type="ftr" sz="quarter" idx="11"/>
          </p:nvPr>
        </p:nvSpPr>
        <p:spPr>
          <a:xfrm>
            <a:off x="4165600" y="6245225"/>
            <a:ext cx="3860800" cy="476250"/>
          </a:xfrm>
          <a:prstGeom prst="rect">
            <a:avLst/>
          </a:prstGeom>
          <a:noFill/>
          <a:ln w="9525">
            <a:noFill/>
          </a:ln>
        </p:spPr>
        <p:txBody>
          <a:bodyPr anchor="t" anchorCtr="0"/>
          <a:lstStyle>
            <a:lvl1pPr marL="0" lv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9pPr>
          </a:lstStyle>
          <a:p>
            <a:pPr lvl="0" algn="ctr"/>
            <a:endParaRPr lang="zh-CN" altLang="en-US" sz="1400"/>
          </a:p>
        </p:txBody>
      </p:sp>
      <p:sp>
        <p:nvSpPr>
          <p:cNvPr id="6" name="灯片编号占位符 20485"/>
          <p:cNvSpPr>
            <a:spLocks noGrp="1"/>
          </p:cNvSpPr>
          <p:nvPr>
            <p:ph type="sldNum" sz="quarter" idx="12"/>
          </p:nvPr>
        </p:nvSpPr>
        <p:spPr>
          <a:xfrm>
            <a:off x="8737600" y="6245225"/>
            <a:ext cx="2844800" cy="476250"/>
          </a:xfrm>
          <a:prstGeom prst="rect">
            <a:avLst/>
          </a:prstGeom>
          <a:noFill/>
          <a:ln w="9525">
            <a:noFill/>
          </a:ln>
        </p:spPr>
        <p:txBody>
          <a:bodyPr anchor="t" anchorCtr="0"/>
          <a:lstStyle>
            <a:lvl1pPr marL="0" lvl="0"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lang="zh-CN" altLang="en-US" b="0" i="0" u="none" kern="1200" baseline="0">
                <a:solidFill>
                  <a:schemeClr val="tx1"/>
                </a:solidFill>
                <a:latin typeface="Arial" panose="020B0604020202020204" pitchFamily="34" charset="0"/>
                <a:ea typeface="宋体" panose="02010600030101010101" pitchFamily="2" charset="-122"/>
                <a:cs typeface="+mn-cs"/>
              </a:defRPr>
            </a:lvl9pPr>
          </a:lstStyle>
          <a:p>
            <a:pPr lvl="0" algn="r"/>
            <a:fld id="{DB8479BD-D775-4898-9E21-672CE0661330}" type="slidenum">
              <a:rPr lang="zh-CN" altLang="en-US" sz="1400"/>
            </a:fld>
            <a:endParaRPr lang="zh-CN" altLang="en-US" sz="140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74DF949-6C6E-4A18-8AB6-F3E19F9610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001851-5623-407A-82C4-1A37E01DA77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file:///D:\qq&#25991;&#20214;\712321467\Image\C2C\Image2\%7b75232B38-A165-1FB7-499C-2E1C792CACB5%7d.png" TargetMode="External"/><Relationship Id="rId2" Type="http://schemas.openxmlformats.org/officeDocument/2006/relationships/image" Target="../media/image1.png"/><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DF949-6C6E-4A18-8AB6-F3E19F9610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01851-5623-407A-82C4-1A37E01DA77E}" type="slidenum">
              <a:rPr lang="zh-CN" altLang="en-US" smtClean="0"/>
            </a:fld>
            <a:endParaRPr lang="zh-CN" altLang="en-US"/>
          </a:p>
        </p:txBody>
      </p:sp>
      <p:pic>
        <p:nvPicPr>
          <p:cNvPr id="7"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D:\qq文件\712321467\Image\C2C\Image2\{75232B38-A165-1FB7-499C-2E1C792CACB5}.png"/>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D2E83-AD69-4EF0-BD99-B124EBF5CA2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76B95-BE1F-4A6C-9AF0-54E472B544F3}" type="slidenum">
              <a:rPr lang="zh-CN" altLang="en-US" smtClean="0"/>
            </a:fld>
            <a:endParaRPr lang="zh-CN" altLang="en-US"/>
          </a:p>
        </p:txBody>
      </p:sp>
      <p:pic>
        <p:nvPicPr>
          <p:cNvPr id="7"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20481"/>
          <p:cNvSpPr>
            <a:spLocks noGrp="1"/>
          </p:cNvSpPr>
          <p:nvPr>
            <p:ph type="title" idx="4294967295"/>
          </p:nvPr>
        </p:nvSpPr>
        <p:spPr>
          <a:xfrm>
            <a:off x="609600" y="274638"/>
            <a:ext cx="10972800" cy="1143000"/>
          </a:xfrm>
          <a:prstGeom prst="rect">
            <a:avLst/>
          </a:prstGeom>
          <a:noFill/>
          <a:ln>
            <a:noFill/>
            <a:miter lim="800000"/>
          </a:ln>
        </p:spPr>
        <p:txBody>
          <a:bodyPr anchor="ctr" anchorCtr="0"/>
          <a:lstStyle>
            <a:lvl1pPr marL="0" indent="0" algn="ctr" defTabSz="914400" rtl="0" eaLnBrk="1" fontAlgn="base" hangingPunct="1">
              <a:lnSpc>
                <a:spcPct val="100000"/>
              </a:lnSpc>
              <a:spcBef>
                <a:spcPct val="0"/>
              </a:spcBef>
              <a:spcAft>
                <a:spcPct val="0"/>
              </a:spcAft>
              <a:buClrTx/>
              <a:buSzTx/>
              <a:buFontTx/>
              <a:buNone/>
              <a:defRPr lang="zh-CN" altLang="en-US" sz="4400" b="0" i="0" u="none" baseline="0">
                <a:solidFill>
                  <a:schemeClr val="tx2"/>
                </a:solidFill>
                <a:latin typeface="Arial" panose="020B0604020202020204" pitchFamily="34" charset="0"/>
                <a:ea typeface="宋体" panose="02010600030101010101" pitchFamily="2" charset="-122"/>
              </a:defRPr>
            </a:lvl1pPr>
          </a:lstStyle>
          <a:p>
            <a:pPr lvl="0"/>
            <a:r>
              <a:t>单击此处编辑母版标题样式</a:t>
            </a:r>
          </a:p>
        </p:txBody>
      </p:sp>
      <p:sp>
        <p:nvSpPr>
          <p:cNvPr id="2051" name="文本占位符 20482"/>
          <p:cNvSpPr>
            <a:spLocks noGrp="1"/>
          </p:cNvSpPr>
          <p:nvPr>
            <p:ph type="body" idx="13"/>
          </p:nvPr>
        </p:nvSpPr>
        <p:spPr>
          <a:xfrm>
            <a:off x="609600" y="1600200"/>
            <a:ext cx="10972800" cy="4525962"/>
          </a:xfrm>
          <a:prstGeom prst="rect">
            <a:avLst/>
          </a:prstGeom>
          <a:noFill/>
          <a:ln>
            <a:noFill/>
            <a:miter lim="800000"/>
          </a:ln>
        </p:spPr>
        <p:txBody>
          <a:bodyPr anchor="t" anchorCtr="0"/>
          <a:lstStyle>
            <a:lvl1pPr marL="342900" indent="-342900" algn="l" defTabSz="914400" rtl="0" eaLnBrk="1" fontAlgn="base" hangingPunct="1">
              <a:lnSpc>
                <a:spcPct val="100000"/>
              </a:lnSpc>
              <a:spcBef>
                <a:spcPct val="20000"/>
              </a:spcBef>
              <a:spcAft>
                <a:spcPct val="0"/>
              </a:spcAft>
              <a:buClrTx/>
              <a:buSzTx/>
              <a:buFontTx/>
              <a:buChar char="•"/>
              <a:defRPr lang="zh-CN" altLang="en-US" sz="3200" b="0" i="0" u="none" baseline="0">
                <a:solidFill>
                  <a:schemeClr val="tx1"/>
                </a:solidFill>
                <a:latin typeface="Arial" panose="020B0604020202020204" pitchFamily="34" charset="0"/>
                <a:ea typeface="宋体" panose="02010600030101010101" pitchFamily="2" charset="-122"/>
              </a:defRPr>
            </a:lvl1pPr>
            <a:lvl2pPr marL="742950" indent="-285750" algn="l" rtl="0" eaLnBrk="1" fontAlgn="base" hangingPunct="1">
              <a:lnSpc>
                <a:spcPct val="100000"/>
              </a:lnSpc>
              <a:spcBef>
                <a:spcPct val="20000"/>
              </a:spcBef>
              <a:spcAft>
                <a:spcPct val="0"/>
              </a:spcAft>
              <a:buClrTx/>
              <a:buSzTx/>
              <a:buFontTx/>
              <a:buChar char="–"/>
              <a:defRPr lang="zh-CN" altLang="en-US" sz="2800" b="0" i="0" u="none" baseline="0">
                <a:solidFill>
                  <a:schemeClr val="tx1"/>
                </a:solidFill>
                <a:latin typeface="Arial" panose="020B0604020202020204" pitchFamily="34" charset="0"/>
                <a:ea typeface="宋体" panose="02010600030101010101" pitchFamily="2" charset="-122"/>
              </a:defRPr>
            </a:lvl2pPr>
            <a:lvl3pPr marL="1143000" indent="-228600" algn="l" rtl="0" eaLnBrk="1" fontAlgn="base" hangingPunct="1">
              <a:lnSpc>
                <a:spcPct val="100000"/>
              </a:lnSpc>
              <a:spcBef>
                <a:spcPct val="20000"/>
              </a:spcBef>
              <a:spcAft>
                <a:spcPct val="0"/>
              </a:spcAft>
              <a:buClrTx/>
              <a:buSzTx/>
              <a:buFontTx/>
              <a:buChar char="•"/>
              <a:defRPr lang="zh-CN" altLang="en-US" sz="2400" b="0" i="0" u="none" baseline="0">
                <a:solidFill>
                  <a:schemeClr val="tx1"/>
                </a:solidFill>
                <a:latin typeface="Arial" panose="020B0604020202020204" pitchFamily="34" charset="0"/>
                <a:ea typeface="宋体" panose="02010600030101010101" pitchFamily="2" charset="-122"/>
              </a:defRPr>
            </a:lvl3pPr>
            <a:lvl4pPr marL="1600200" indent="-228600" algn="l" rtl="0" eaLnBrk="1" fontAlgn="base" hangingPunct="1">
              <a:lnSpc>
                <a:spcPct val="100000"/>
              </a:lnSpc>
              <a:spcBef>
                <a:spcPct val="20000"/>
              </a:spcBef>
              <a:spcAft>
                <a:spcPct val="0"/>
              </a:spcAft>
              <a:buClrTx/>
              <a:buSzTx/>
              <a:buFontTx/>
              <a:buChar char="–"/>
              <a:defRPr lang="zh-CN" altLang="en-US" sz="2000" b="0" i="0" u="none" baseline="0">
                <a:solidFill>
                  <a:schemeClr val="tx1"/>
                </a:solidFill>
                <a:latin typeface="Arial" panose="020B0604020202020204" pitchFamily="34" charset="0"/>
                <a:ea typeface="宋体" panose="02010600030101010101" pitchFamily="2" charset="-122"/>
              </a:defRPr>
            </a:lvl4pPr>
            <a:lvl5pPr marL="2057400" indent="-228600" algn="l" rtl="0" eaLnBrk="1" fontAlgn="base" hangingPunct="1">
              <a:lnSpc>
                <a:spcPct val="100000"/>
              </a:lnSpc>
              <a:spcBef>
                <a:spcPct val="20000"/>
              </a:spcBef>
              <a:spcAft>
                <a:spcPct val="0"/>
              </a:spcAft>
              <a:buClrTx/>
              <a:buSzTx/>
              <a:buFontTx/>
              <a:buChar char="»"/>
              <a:defRPr lang="zh-CN" altLang="en-US" sz="2000" b="0" i="0" u="none" baseline="0">
                <a:solidFill>
                  <a:schemeClr val="tx1"/>
                </a:solidFill>
                <a:latin typeface="Arial" panose="020B0604020202020204" pitchFamily="34" charset="0"/>
                <a:ea typeface="宋体" panose="02010600030101010101" pitchFamily="2" charset="-122"/>
              </a:defRPr>
            </a:lvl5pPr>
          </a:lstStyle>
          <a:p>
            <a:pPr marL="342900" lvl="0" indent="-342900"/>
            <a:r>
              <a:t>单击此处编辑母版文本样式</a:t>
            </a:r>
          </a:p>
          <a:p>
            <a:pPr marL="742950" lvl="1" indent="-285750"/>
            <a:r>
              <a:t>第二级</a:t>
            </a:r>
          </a:p>
          <a:p>
            <a:pPr marL="1143000" lvl="2" indent="-228600"/>
            <a:r>
              <a:t>第三级</a:t>
            </a:r>
          </a:p>
          <a:p>
            <a:pPr marL="1600200" lvl="3" indent="-228600"/>
            <a:r>
              <a:t>第四级</a:t>
            </a:r>
          </a:p>
          <a:p>
            <a:pPr marL="2057400" lvl="4" indent="-228600"/>
            <a:r>
              <a:t>第五级</a:t>
            </a:r>
          </a:p>
        </p:txBody>
      </p:sp>
      <p:sp>
        <p:nvSpPr>
          <p:cNvPr id="2052" name="日期占位符 3"/>
          <p:cNvSpPr>
            <a:spLocks noGrp="1"/>
          </p:cNvSpPr>
          <p:nvPr>
            <p:ph type="dt" sz="half" idx="10"/>
          </p:nvPr>
        </p:nvSpPr>
        <p:spPr>
          <a:xfrm>
            <a:off x="609600" y="6245225"/>
            <a:ext cx="2844800" cy="476250"/>
          </a:xfrm>
          <a:prstGeom prst="rect">
            <a:avLst/>
          </a:prstGeom>
          <a:noFill/>
          <a:ln w="9525">
            <a:noFill/>
          </a:ln>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zh-CN" altLang="en-US" sz="1400"/>
          </a:p>
        </p:txBody>
      </p:sp>
      <p:sp>
        <p:nvSpPr>
          <p:cNvPr id="2053" name="页脚占位符 4"/>
          <p:cNvSpPr>
            <a:spLocks noGrp="1"/>
          </p:cNvSpPr>
          <p:nvPr>
            <p:ph type="ftr" sz="quarter" idx="11"/>
          </p:nvPr>
        </p:nvSpPr>
        <p:spPr>
          <a:xfrm>
            <a:off x="4165600" y="6245225"/>
            <a:ext cx="3860800" cy="476250"/>
          </a:xfrm>
          <a:prstGeom prst="rect">
            <a:avLst/>
          </a:prstGeom>
          <a:noFill/>
          <a:ln w="9525">
            <a:noFill/>
          </a:ln>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en-US" sz="1400"/>
          </a:p>
        </p:txBody>
      </p:sp>
      <p:sp>
        <p:nvSpPr>
          <p:cNvPr id="2054" name="灯片编号占位符 5"/>
          <p:cNvSpPr>
            <a:spLocks noGrp="1"/>
          </p:cNvSpPr>
          <p:nvPr>
            <p:ph type="sldNum" sz="quarter" idx="12"/>
          </p:nvPr>
        </p:nvSpPr>
        <p:spPr>
          <a:xfrm>
            <a:off x="8737600" y="6245225"/>
            <a:ext cx="2844800" cy="476250"/>
          </a:xfrm>
          <a:prstGeom prst="rect">
            <a:avLst/>
          </a:prstGeom>
          <a:noFill/>
          <a:ln w="9525">
            <a:noFill/>
          </a:ln>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4FC13420-17C5-46DA-B110-4E2494EAF522}" type="slidenum">
              <a:rPr lang="zh-CN" altLang="en-US" sz="1400"/>
            </a:fld>
            <a:endParaRPr lang="zh-CN" altLang="en-US" sz="1400"/>
          </a:p>
        </p:txBody>
      </p:sp>
      <p:pic>
        <p:nvPicPr>
          <p:cNvPr id="2055" name="图片 1073743875" descr="学科网 zxxk.com"/>
          <p:cNvPicPr>
            <a:picLocks noChangeAspect="1"/>
          </p:cNvPicPr>
          <p:nvPr/>
        </p:nvPicPr>
        <p:blipFill>
          <a:blip r:embed="rId2" r:link="rId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transition/>
  <p:txStyles>
    <p:titleStyle>
      <a:lvl1pPr marL="0" indent="0" algn="ctr" defTabSz="914400" rtl="0" eaLnBrk="1" fontAlgn="base" hangingPunct="1">
        <a:lnSpc>
          <a:spcPct val="100000"/>
        </a:lnSpc>
        <a:spcBef>
          <a:spcPct val="0"/>
        </a:spcBef>
        <a:spcAft>
          <a:spcPct val="0"/>
        </a:spcAft>
        <a:buClrTx/>
        <a:buSzTx/>
        <a:buFontTx/>
        <a:buNone/>
        <a:defRPr sz="4400" b="0" i="0" u="none" baseline="0">
          <a:solidFill>
            <a:schemeClr val="tx2"/>
          </a:solidFill>
          <a:latin typeface="Arial" panose="020B0604020202020204" pitchFamily="34" charset="0"/>
          <a:ea typeface="宋体" panose="02010600030101010101" pitchFamily="2" charset="-122"/>
        </a:defRPr>
      </a:lvl1pPr>
    </p:titleStyle>
    <p:bodyStyle>
      <a:lvl1pPr marL="342900" indent="-342900" algn="l" defTabSz="914400" rtl="0" eaLnBrk="1" fontAlgn="base" hangingPunct="1">
        <a:lnSpc>
          <a:spcPct val="100000"/>
        </a:lnSpc>
        <a:spcBef>
          <a:spcPct val="20000"/>
        </a:spcBef>
        <a:spcAft>
          <a:spcPct val="0"/>
        </a:spcAft>
        <a:buClrTx/>
        <a:buSzTx/>
        <a:buFontTx/>
        <a:buChar char="•"/>
        <a:defRPr sz="3200" b="0" i="0" u="none" baseline="0">
          <a:solidFill>
            <a:schemeClr val="tx1"/>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sz="2800" b="0" i="0" u="none" baseline="0">
          <a:solidFill>
            <a:schemeClr val="tx1"/>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sz="2400" b="0" i="0" u="none" baseline="0">
          <a:solidFill>
            <a:schemeClr val="tx1"/>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sz="2000" b="0" i="0" u="none" baseline="0">
          <a:solidFill>
            <a:schemeClr val="tx1"/>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sz="2000" b="0" i="0" u="none" baseline="0">
          <a:solidFill>
            <a:schemeClr val="tx1"/>
          </a:solidFill>
          <a:latin typeface="Arial" panose="020B0604020202020204" pitchFamily="34" charset="0"/>
          <a:ea typeface="宋体" panose="02010600030101010101" pitchFamily="2" charset="-122"/>
        </a:defRPr>
      </a:lvl5pPr>
    </p:bodyStyle>
    <p:otherStyle>
      <a:lvl1pPr marL="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sz="1800" b="0" i="0" u="none" baseline="0">
          <a:solidFill>
            <a:schemeClr val="tx1"/>
          </a:solidFill>
          <a:latin typeface="Arial" panose="020B0604020202020204" pitchFamily="34" charset="0"/>
          <a:ea typeface="宋体" panose="02010600030101010101" pitchFamily="2" charset="-122"/>
        </a:defRPr>
      </a:lvl5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14.png"/><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16.jpe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t="8310" b="7315"/>
          <a:stretch>
            <a:fillRect/>
          </a:stretch>
        </p:blipFill>
        <p:spPr bwMode="auto">
          <a:xfrm>
            <a:off x="74295" y="57785"/>
            <a:ext cx="12043410" cy="6741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8710295" y="1359753"/>
            <a:ext cx="1485498" cy="2387600"/>
          </a:xfrm>
        </p:spPr>
        <p:txBody>
          <a:bodyPr vert="eaVert">
            <a:normAutofit/>
          </a:bodyPr>
          <a:lstStyle/>
          <a:p>
            <a:r>
              <a:rPr lang="zh-CN" altLang="en-US" sz="80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秦腔</a:t>
            </a:r>
            <a:endParaRPr lang="zh-CN" altLang="en-US" sz="80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
        <p:nvSpPr>
          <p:cNvPr id="3" name="副标题 2"/>
          <p:cNvSpPr>
            <a:spLocks noGrp="1"/>
          </p:cNvSpPr>
          <p:nvPr>
            <p:ph type="subTitle" idx="1"/>
          </p:nvPr>
        </p:nvSpPr>
        <p:spPr>
          <a:xfrm>
            <a:off x="7484077" y="3747286"/>
            <a:ext cx="1485498" cy="1655762"/>
          </a:xfrm>
        </p:spPr>
        <p:txBody>
          <a:bodyPr vert="eaVert">
            <a:normAutofit/>
          </a:bodyPr>
          <a:lstStyle/>
          <a:p>
            <a:r>
              <a:rPr lang="zh-CN" altLang="en-US" sz="36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贾平凹</a:t>
            </a:r>
            <a:endParaRPr lang="zh-CN" altLang="en-US" sz="36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0265" y="2045473"/>
            <a:ext cx="10962640" cy="2926080"/>
          </a:xfrm>
          <a:prstGeom prst="rect">
            <a:avLst/>
          </a:prstGeom>
        </p:spPr>
        <p:txBody>
          <a:bodyPr vert="horz" wrap="square" lIns="90000" tIns="46800" rIns="90000" bIns="46800" rtlCol="0">
            <a:noAutofit/>
          </a:bodyPr>
          <a:lstStyle/>
          <a:p>
            <a:pPr defTabSz="650240">
              <a:lnSpc>
                <a:spcPct val="120000"/>
              </a:lnSpc>
              <a:spcBef>
                <a:spcPts val="700"/>
              </a:spcBef>
            </a:pPr>
            <a:r>
              <a:rPr lang="zh-CN" altLang="en-US" sz="2800" b="1" spc="2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第一部分（1-3）：通过比较道出秦腔高亢宏大的特点，指出它的生成与风土人情密不可分。 </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defTabSz="650240">
              <a:lnSpc>
                <a:spcPct val="120000"/>
              </a:lnSpc>
              <a:spcBef>
                <a:spcPts val="700"/>
              </a:spcBef>
            </a:pPr>
            <a:r>
              <a:rPr lang="zh-CN" altLang="en-US" sz="2800" b="1" spc="2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第二部分(4-9)：神情毕现地表现了秦人对秦腔的喜爱与痴迷。 </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defTabSz="650240">
              <a:lnSpc>
                <a:spcPct val="120000"/>
              </a:lnSpc>
              <a:spcBef>
                <a:spcPts val="700"/>
              </a:spcBef>
            </a:pPr>
            <a:r>
              <a:rPr lang="zh-CN" altLang="en-US" sz="2800" b="1" spc="2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第三部分(10)：总结全文，强调只有也只能有秦腔才能承载起秦人的喜怒哀乐。</a:t>
            </a:r>
            <a:endParaRPr lang="zh-CN" altLang="en-US" sz="2800" b="1" spc="20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t="4886" b="10344"/>
          <a:stretch>
            <a:fillRect/>
          </a:stretch>
        </p:blipFill>
        <p:spPr bwMode="auto">
          <a:xfrm>
            <a:off x="7280910" y="4880251"/>
            <a:ext cx="2898140" cy="163147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文本框 1"/>
          <p:cNvSpPr txBox="1"/>
          <p:nvPr/>
        </p:nvSpPr>
        <p:spPr>
          <a:xfrm>
            <a:off x="4343400" y="817742"/>
            <a:ext cx="2937510" cy="645160"/>
          </a:xfrm>
          <a:prstGeom prst="rect">
            <a:avLst/>
          </a:prstGeom>
          <a:noFill/>
        </p:spPr>
        <p:txBody>
          <a:bodyPr wrap="none" rtlCol="0">
            <a:spAutoFit/>
          </a:bodyPr>
          <a:lstStyle/>
          <a:p>
            <a:r>
              <a:rPr lang="zh-CN" altLang="en-US" sz="3600" b="1">
                <a:solidFill>
                  <a:srgbClr val="FF0000"/>
                </a:solidFill>
                <a:latin typeface="黑体" panose="02010609060101010101" pitchFamily="49" charset="-122"/>
                <a:ea typeface="黑体" panose="02010609060101010101" pitchFamily="49" charset="-122"/>
              </a:rPr>
              <a:t>厘清文章层次</a:t>
            </a:r>
            <a:endParaRPr lang="zh-CN" altLang="en-US" sz="36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19805" y="1759585"/>
            <a:ext cx="3578225" cy="1270000"/>
          </a:xfrm>
        </p:spPr>
        <p:txBody>
          <a:bodyPr/>
          <a:lstStyle/>
          <a:p>
            <a:r>
              <a:rPr lang="zh-CN" altLang="en-US" b="1"/>
              <a:t>文本探究</a:t>
            </a:r>
            <a:endParaRPr lang="zh-CN" altLang="en-US" b="1"/>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831455" y="1859280"/>
            <a:ext cx="3415030" cy="3934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7052" y="672909"/>
            <a:ext cx="8154670" cy="868680"/>
          </a:xfrm>
        </p:spPr>
        <p:txBody>
          <a:bodyPr>
            <a:normAutofit/>
          </a:bodyPr>
          <a:lstStyle/>
          <a:p>
            <a:pPr>
              <a:lnSpc>
                <a:spcPct val="120000"/>
              </a:lnSpc>
            </a:pPr>
            <a:r>
              <a:rPr lang="zh-CN" altLang="en-US" sz="2800" b="1">
                <a:latin typeface="黑体" panose="02010609060101010101" pitchFamily="49" charset="-122"/>
                <a:ea typeface="黑体" panose="02010609060101010101" pitchFamily="49" charset="-122"/>
              </a:rPr>
              <a:t>阅读第一部分，思考秦腔为什么成为秦川人的热爱？</a:t>
            </a:r>
            <a:endParaRPr lang="zh-CN" altLang="en-US" sz="2800" b="1">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361815" y="1759585"/>
            <a:ext cx="6814820" cy="1325880"/>
          </a:xfrm>
        </p:spPr>
        <p:txBody>
          <a:bodyPr>
            <a:normAutofit lnSpcReduction="10000"/>
          </a:bodyPr>
          <a:lstStyle/>
          <a:p>
            <a:pPr marL="0" indent="0">
              <a:lnSpc>
                <a:spcPct val="150000"/>
              </a:lnSpc>
              <a:buNone/>
            </a:pPr>
            <a:r>
              <a:rPr lang="en-US" altLang="zh-CN">
                <a:solidFill>
                  <a:srgbClr val="C00000"/>
                </a:solidFill>
                <a:latin typeface="楷体" panose="02010609060101010101" pitchFamily="49" charset="-122"/>
                <a:ea typeface="楷体" panose="02010609060101010101" pitchFamily="49" charset="-122"/>
              </a:rPr>
              <a:t>   </a:t>
            </a:r>
            <a:r>
              <a:rPr lang="zh-CN" altLang="en-US">
                <a:solidFill>
                  <a:srgbClr val="C00000"/>
                </a:solidFill>
                <a:latin typeface="黑体" panose="02010609060101010101" pitchFamily="49" charset="-122"/>
                <a:ea typeface="黑体" panose="02010609060101010101" pitchFamily="49" charset="-122"/>
              </a:rPr>
              <a:t>秦腔是他们大苦中的大乐，他们用秦腔解乏、教子、找乐、消愁。</a:t>
            </a:r>
            <a:endParaRPr lang="en-US" altLang="zh-CN">
              <a:solidFill>
                <a:srgbClr val="C00000"/>
              </a:solidFill>
              <a:latin typeface="黑体" panose="02010609060101010101" pitchFamily="49" charset="-122"/>
              <a:ea typeface="黑体" panose="02010609060101010101" pitchFamily="49" charset="-122"/>
            </a:endParaRPr>
          </a:p>
        </p:txBody>
      </p:sp>
      <p:sp>
        <p:nvSpPr>
          <p:cNvPr id="10" name="内容占位符 2"/>
          <p:cNvSpPr txBox="1"/>
          <p:nvPr/>
        </p:nvSpPr>
        <p:spPr>
          <a:xfrm>
            <a:off x="1284786" y="4697921"/>
            <a:ext cx="10140588" cy="1544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a:solidFill>
                  <a:srgbClr val="C00000"/>
                </a:solidFill>
                <a:latin typeface="楷体" panose="02010609060101010101" pitchFamily="49" charset="-122"/>
                <a:ea typeface="楷体" panose="02010609060101010101" pitchFamily="49" charset="-122"/>
              </a:rPr>
              <a:t>    </a:t>
            </a:r>
            <a:r>
              <a:rPr lang="zh-CN" altLang="en-US">
                <a:solidFill>
                  <a:srgbClr val="C00000"/>
                </a:solidFill>
                <a:latin typeface="黑体" panose="02010609060101010101" pitchFamily="49" charset="-122"/>
                <a:ea typeface="黑体" panose="02010609060101010101" pitchFamily="49" charset="-122"/>
              </a:rPr>
              <a:t>环境描写。突出秦地的历史悠久，渲染了苍凉悠远的意境，衬托秦腔的雄壮厚重。</a:t>
            </a:r>
            <a:endParaRPr lang="zh-CN" altLang="en-US">
              <a:solidFill>
                <a:srgbClr val="C00000"/>
              </a:solidFill>
              <a:latin typeface="黑体" panose="02010609060101010101" pitchFamily="49" charset="-122"/>
              <a:ea typeface="黑体" panose="02010609060101010101" pitchFamily="49" charset="-122"/>
            </a:endParaRPr>
          </a:p>
        </p:txBody>
      </p:sp>
      <p:pic>
        <p:nvPicPr>
          <p:cNvPr id="1433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33680" y="1759585"/>
            <a:ext cx="2470150" cy="276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标题 1"/>
          <p:cNvSpPr txBox="1"/>
          <p:nvPr/>
        </p:nvSpPr>
        <p:spPr>
          <a:xfrm>
            <a:off x="3576955" y="3602355"/>
            <a:ext cx="7174865" cy="877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2800" b="1">
                <a:latin typeface="黑体" panose="02010609060101010101" pitchFamily="49" charset="-122"/>
                <a:ea typeface="黑体" panose="02010609060101010101" pitchFamily="49" charset="-122"/>
              </a:rPr>
              <a:t>第三段使用了什么描写方式？有什么作用？</a:t>
            </a:r>
            <a:endParaRPr lang="zh-CN" altLang="en-US" sz="2800" b="1">
              <a:latin typeface="黑体" panose="02010609060101010101" pitchFamily="49" charset="-122"/>
              <a:ea typeface="黑体" panose="02010609060101010101" pitchFamily="49" charset="-122"/>
            </a:endParaRPr>
          </a:p>
        </p:txBody>
      </p:sp>
      <p:sp>
        <p:nvSpPr>
          <p:cNvPr id="4" name="星形: 六角 9"/>
          <p:cNvSpPr/>
          <p:nvPr/>
        </p:nvSpPr>
        <p:spPr>
          <a:xfrm>
            <a:off x="1468755" y="569721"/>
            <a:ext cx="1102995" cy="1075055"/>
          </a:xfrm>
          <a:prstGeom prst="star6">
            <a:avLst/>
          </a:prstGeom>
          <a:solidFill>
            <a:srgbClr val="70AD47">
              <a:lumMod val="50000"/>
            </a:srgbClr>
          </a:soli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5400" b="0" i="0" u="none" strike="noStrike" kern="0" cap="none" spc="0" normalizeH="0" baseline="0" noProof="0">
                <a:ln>
                  <a:noFill/>
                </a:ln>
                <a:solidFill>
                  <a:prstClr val="white"/>
                </a:solidFill>
                <a:effectLst/>
                <a:uLnTx/>
                <a:uFillTx/>
                <a:latin typeface="黑体" panose="02010609060101010101" pitchFamily="49" charset="-122"/>
                <a:ea typeface="黑体" panose="02010609060101010101" pitchFamily="49" charset="-122"/>
                <a:cs typeface="+mn-cs"/>
              </a:rPr>
              <a:t>1</a:t>
            </a:r>
            <a:endParaRPr kumimoji="0" lang="en-US" altLang="zh-CN" sz="5400" b="0" i="0" u="none" strike="noStrike" kern="0" cap="none" spc="0" normalizeH="0" baseline="0" noProof="0">
              <a:ln>
                <a:noFill/>
              </a:ln>
              <a:solidFill>
                <a:prstClr val="white"/>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down)">
                                      <p:cBhvr>
                                        <p:cTn id="25" dur="580">
                                          <p:stCondLst>
                                            <p:cond delay="0"/>
                                          </p:stCondLst>
                                        </p:cTn>
                                        <p:tgtEl>
                                          <p:spTgt spid="10">
                                            <p:txEl>
                                              <p:pRg st="0" end="0"/>
                                            </p:txEl>
                                          </p:spTgt>
                                        </p:tgtEl>
                                      </p:cBhvr>
                                    </p:animEffect>
                                    <p:anim calcmode="lin" valueType="num">
                                      <p:cBhvr>
                                        <p:cTn id="26"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0" end="0"/>
                                            </p:txEl>
                                          </p:spTgt>
                                        </p:tgtEl>
                                      </p:cBhvr>
                                      <p:to x="100000" y="60000"/>
                                    </p:animScale>
                                    <p:animScale>
                                      <p:cBhvr>
                                        <p:cTn id="32" dur="166" decel="50000">
                                          <p:stCondLst>
                                            <p:cond delay="676"/>
                                          </p:stCondLst>
                                        </p:cTn>
                                        <p:tgtEl>
                                          <p:spTgt spid="10">
                                            <p:txEl>
                                              <p:pRg st="0" end="0"/>
                                            </p:txEl>
                                          </p:spTgt>
                                        </p:tgtEl>
                                      </p:cBhvr>
                                      <p:to x="100000" y="100000"/>
                                    </p:animScale>
                                    <p:animScale>
                                      <p:cBhvr>
                                        <p:cTn id="33" dur="26">
                                          <p:stCondLst>
                                            <p:cond delay="1312"/>
                                          </p:stCondLst>
                                        </p:cTn>
                                        <p:tgtEl>
                                          <p:spTgt spid="10">
                                            <p:txEl>
                                              <p:pRg st="0" end="0"/>
                                            </p:txEl>
                                          </p:spTgt>
                                        </p:tgtEl>
                                      </p:cBhvr>
                                      <p:to x="100000" y="80000"/>
                                    </p:animScale>
                                    <p:animScale>
                                      <p:cBhvr>
                                        <p:cTn id="34" dur="166" decel="50000">
                                          <p:stCondLst>
                                            <p:cond delay="1338"/>
                                          </p:stCondLst>
                                        </p:cTn>
                                        <p:tgtEl>
                                          <p:spTgt spid="10">
                                            <p:txEl>
                                              <p:pRg st="0" end="0"/>
                                            </p:txEl>
                                          </p:spTgt>
                                        </p:tgtEl>
                                      </p:cBhvr>
                                      <p:to x="100000" y="100000"/>
                                    </p:animScale>
                                    <p:animScale>
                                      <p:cBhvr>
                                        <p:cTn id="35" dur="26">
                                          <p:stCondLst>
                                            <p:cond delay="1642"/>
                                          </p:stCondLst>
                                        </p:cTn>
                                        <p:tgtEl>
                                          <p:spTgt spid="10">
                                            <p:txEl>
                                              <p:pRg st="0" end="0"/>
                                            </p:txEl>
                                          </p:spTgt>
                                        </p:tgtEl>
                                      </p:cBhvr>
                                      <p:to x="100000" y="90000"/>
                                    </p:animScale>
                                    <p:animScale>
                                      <p:cBhvr>
                                        <p:cTn id="36" dur="166" decel="50000">
                                          <p:stCondLst>
                                            <p:cond delay="1668"/>
                                          </p:stCondLst>
                                        </p:cTn>
                                        <p:tgtEl>
                                          <p:spTgt spid="10">
                                            <p:txEl>
                                              <p:pRg st="0" end="0"/>
                                            </p:txEl>
                                          </p:spTgt>
                                        </p:tgtEl>
                                      </p:cBhvr>
                                      <p:to x="100000" y="100000"/>
                                    </p:animScale>
                                    <p:animScale>
                                      <p:cBhvr>
                                        <p:cTn id="37" dur="26">
                                          <p:stCondLst>
                                            <p:cond delay="1808"/>
                                          </p:stCondLst>
                                        </p:cTn>
                                        <p:tgtEl>
                                          <p:spTgt spid="10">
                                            <p:txEl>
                                              <p:pRg st="0" end="0"/>
                                            </p:txEl>
                                          </p:spTgt>
                                        </p:tgtEl>
                                      </p:cBhvr>
                                      <p:to x="100000" y="95000"/>
                                    </p:animScale>
                                    <p:animScale>
                                      <p:cBhvr>
                                        <p:cTn id="38" dur="166" decel="50000">
                                          <p:stCondLst>
                                            <p:cond delay="1834"/>
                                          </p:stCondLst>
                                        </p:cTn>
                                        <p:tgtEl>
                                          <p:spTgt spid="1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5685" y="1139190"/>
            <a:ext cx="10120630" cy="999490"/>
          </a:xfrm>
        </p:spPr>
        <p:txBody>
          <a:bodyPr>
            <a:normAutofit fontScale="90000"/>
          </a:bodyPr>
          <a:lstStyle/>
          <a:p>
            <a:pPr>
              <a:lnSpc>
                <a:spcPct val="120000"/>
              </a:lnSpc>
            </a:pPr>
            <a:r>
              <a:rPr lang="en-US" altLang="zh-CN" sz="2800">
                <a:latin typeface="华文中宋" panose="02010600040101010101" pitchFamily="2" charset="-122"/>
                <a:ea typeface="华文中宋" panose="02010600040101010101" pitchFamily="2" charset="-122"/>
              </a:rPr>
              <a:t>  </a:t>
            </a:r>
            <a:r>
              <a:rPr lang="zh-CN" altLang="en-US" sz="2800" b="1">
                <a:latin typeface="等线 Light" panose="02010600030101010101" charset="-122"/>
                <a:ea typeface="等线 Light" panose="02010600030101010101" charset="-122"/>
                <a:cs typeface="等线 Light" panose="02010600030101010101" charset="-122"/>
              </a:rPr>
              <a:t>贾平凹曾说，“我羡慕那种横空排浪式的汪洋场面</a:t>
            </a:r>
            <a:r>
              <a:rPr lang="en-US" altLang="zh-CN" sz="2800" b="1">
                <a:latin typeface="等线 Light" panose="02010600030101010101" charset="-122"/>
                <a:ea typeface="等线 Light" panose="02010600030101010101" charset="-122"/>
                <a:cs typeface="等线 Light" panose="02010600030101010101" charset="-122"/>
              </a:rPr>
              <a:t>……</a:t>
            </a:r>
            <a:r>
              <a:rPr lang="zh-CN" altLang="en-US" sz="2800" b="1">
                <a:latin typeface="等线 Light" panose="02010600030101010101" charset="-122"/>
                <a:ea typeface="等线 Light" panose="02010600030101010101" charset="-122"/>
                <a:cs typeface="等线 Light" panose="02010600030101010101" charset="-122"/>
              </a:rPr>
              <a:t>情绪有了声响，幻想有了色彩”，你如何理解作者这句话？</a:t>
            </a:r>
            <a:endParaRPr lang="zh-CN" altLang="en-US" sz="2800" b="1">
              <a:latin typeface="等线 Light" panose="02010600030101010101" charset="-122"/>
              <a:ea typeface="等线 Light" panose="02010600030101010101" charset="-122"/>
              <a:cs typeface="等线 Light" panose="02010600030101010101" charset="-122"/>
            </a:endParaRPr>
          </a:p>
        </p:txBody>
      </p:sp>
      <p:sp>
        <p:nvSpPr>
          <p:cNvPr id="3" name="内容占位符 2"/>
          <p:cNvSpPr>
            <a:spLocks noGrp="1"/>
          </p:cNvSpPr>
          <p:nvPr>
            <p:ph idx="1"/>
          </p:nvPr>
        </p:nvSpPr>
        <p:spPr>
          <a:xfrm>
            <a:off x="711309" y="2307268"/>
            <a:ext cx="10665460" cy="739140"/>
          </a:xfrm>
        </p:spPr>
        <p:txBody>
          <a:bodyPr>
            <a:normAutofit/>
          </a:bodyPr>
          <a:lstStyle/>
          <a:p>
            <a:pPr marL="0" indent="0">
              <a:lnSpc>
                <a:spcPct val="150000"/>
              </a:lnSpc>
              <a:buNone/>
            </a:pPr>
            <a:r>
              <a:rPr lang="zh-CN" altLang="en-US">
                <a:solidFill>
                  <a:srgbClr val="C00000"/>
                </a:solidFill>
                <a:latin typeface="黑体" panose="02010609060101010101" pitchFamily="49" charset="-122"/>
                <a:ea typeface="黑体" panose="02010609060101010101" pitchFamily="49" charset="-122"/>
              </a:rPr>
              <a:t>表明了作者对宏大的场面描写的青睐，对场面描写的妙处的体会。</a:t>
            </a:r>
            <a:endParaRPr lang="zh-CN" altLang="en-US">
              <a:solidFill>
                <a:srgbClr val="C00000"/>
              </a:solidFill>
              <a:latin typeface="黑体" panose="02010609060101010101" pitchFamily="49" charset="-122"/>
              <a:ea typeface="黑体" panose="02010609060101010101" pitchFamily="49" charset="-122"/>
            </a:endParaRPr>
          </a:p>
        </p:txBody>
      </p:sp>
      <p:grpSp>
        <p:nvGrpSpPr>
          <p:cNvPr id="8" name="组合 7"/>
          <p:cNvGrpSpPr/>
          <p:nvPr/>
        </p:nvGrpSpPr>
        <p:grpSpPr>
          <a:xfrm>
            <a:off x="9571382" y="4075043"/>
            <a:ext cx="2057401" cy="2455740"/>
            <a:chOff x="8220219" y="2844149"/>
            <a:chExt cx="2286000" cy="2790492"/>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20219" y="2844149"/>
              <a:ext cx="2286000" cy="2286000"/>
            </a:xfrm>
            <a:prstGeom prst="rect">
              <a:avLst/>
            </a:prstGeom>
            <a:ln>
              <a:solidFill>
                <a:schemeClr val="tx1"/>
              </a:solidFill>
            </a:ln>
          </p:spPr>
        </p:pic>
        <p:sp>
          <p:nvSpPr>
            <p:cNvPr id="6" name="文本框 5"/>
            <p:cNvSpPr txBox="1"/>
            <p:nvPr/>
          </p:nvSpPr>
          <p:spPr>
            <a:xfrm>
              <a:off x="8322657" y="5130149"/>
              <a:ext cx="2081123" cy="504492"/>
            </a:xfrm>
            <a:prstGeom prst="rect">
              <a:avLst/>
            </a:prstGeom>
            <a:solidFill>
              <a:schemeClr val="bg1"/>
            </a:solidFill>
            <a:ln>
              <a:solidFill>
                <a:schemeClr val="tx1"/>
              </a:solidFill>
            </a:ln>
          </p:spPr>
          <p:txBody>
            <a:bodyPr wrap="square" rtlCol="0">
              <a:spAutoFit/>
            </a:bodyPr>
            <a:lstStyle/>
            <a:p>
              <a:pPr algn="ctr"/>
              <a:r>
                <a:rPr lang="zh-CN" altLang="en-US" sz="2000" b="1"/>
                <a:t>是场面描写</a:t>
              </a:r>
              <a:endParaRPr lang="zh-CN" altLang="en-US" sz="2000" b="1"/>
            </a:p>
          </p:txBody>
        </p:sp>
      </p:grpSp>
      <p:sp>
        <p:nvSpPr>
          <p:cNvPr id="12" name="文本占位符 5122"/>
          <p:cNvSpPr txBox="1"/>
          <p:nvPr/>
        </p:nvSpPr>
        <p:spPr>
          <a:xfrm>
            <a:off x="1269320" y="3214997"/>
            <a:ext cx="7865218" cy="2863841"/>
          </a:xfrm>
          <a:prstGeom prst="rect">
            <a:avLst/>
          </a:prstGeom>
          <a:solidFill>
            <a:schemeClr val="bg1"/>
          </a:solidFill>
          <a:ln>
            <a:noFill/>
            <a:miter lim="800000"/>
          </a:ln>
        </p:spPr>
        <p:txBody>
          <a:bodyPr vert="horz" lIns="91440" tIns="45720" rIns="91440" bIns="45720" rtlCol="0" anchor="t" anchorCtr="0">
            <a:noAutofit/>
          </a:bodyPr>
          <a:lstStyle>
            <a:lvl1pPr marL="342900" indent="-342900" algn="l" defTabSz="914400" rtl="0" eaLnBrk="1" fontAlgn="base" latinLnBrk="0" hangingPunct="1">
              <a:lnSpc>
                <a:spcPct val="100000"/>
              </a:lnSpc>
              <a:spcBef>
                <a:spcPct val="20000"/>
              </a:spcBef>
              <a:spcAft>
                <a:spcPct val="0"/>
              </a:spcAft>
              <a:buClrTx/>
              <a:buSzTx/>
              <a:buFontTx/>
              <a:buChar char="•"/>
              <a:defRPr lang="zh-CN" altLang="en-US" sz="3200" b="0" i="0" u="none" kern="1200" baseline="0">
                <a:solidFill>
                  <a:schemeClr val="tx1"/>
                </a:solidFill>
                <a:latin typeface="Arial" panose="020B0604020202020204" pitchFamily="34" charset="0"/>
                <a:ea typeface="宋体" panose="02010600030101010101" pitchFamily="2" charset="-122"/>
                <a:cs typeface="+mn-cs"/>
              </a:defRPr>
            </a:lvl1pPr>
            <a:lvl2pPr marL="742950" indent="-285750" algn="l" defTabSz="914400" rtl="0" eaLnBrk="1" fontAlgn="base" latinLnBrk="0" hangingPunct="1">
              <a:lnSpc>
                <a:spcPct val="100000"/>
              </a:lnSpc>
              <a:spcBef>
                <a:spcPct val="20000"/>
              </a:spcBef>
              <a:spcAft>
                <a:spcPct val="0"/>
              </a:spcAft>
              <a:buClrTx/>
              <a:buSzTx/>
              <a:buFontTx/>
              <a:buChar char="–"/>
              <a:defRPr lang="zh-CN" altLang="en-US" sz="2800" b="0" i="0" u="none" kern="1200" baseline="0">
                <a:solidFill>
                  <a:schemeClr val="tx1"/>
                </a:solidFill>
                <a:latin typeface="Arial" panose="020B0604020202020204" pitchFamily="34" charset="0"/>
                <a:ea typeface="宋体" panose="02010600030101010101" pitchFamily="2" charset="-122"/>
                <a:cs typeface="+mn-cs"/>
              </a:defRPr>
            </a:lvl2pPr>
            <a:lvl3pPr marL="1143000" indent="-228600" algn="l" defTabSz="914400" rtl="0" eaLnBrk="1" fontAlgn="base" latinLnBrk="0" hangingPunct="1">
              <a:lnSpc>
                <a:spcPct val="100000"/>
              </a:lnSpc>
              <a:spcBef>
                <a:spcPct val="20000"/>
              </a:spcBef>
              <a:spcAft>
                <a:spcPct val="0"/>
              </a:spcAft>
              <a:buClrTx/>
              <a:buSzTx/>
              <a:buFontTx/>
              <a:buChar char="•"/>
              <a:defRPr lang="zh-CN" altLang="en-US" sz="2400" b="0" i="0" u="none" kern="1200" baseline="0">
                <a:solidFill>
                  <a:schemeClr val="tx1"/>
                </a:solidFill>
                <a:latin typeface="Arial" panose="020B0604020202020204" pitchFamily="34" charset="0"/>
                <a:ea typeface="宋体" panose="02010600030101010101" pitchFamily="2" charset="-122"/>
                <a:cs typeface="+mn-cs"/>
              </a:defRPr>
            </a:lvl3pPr>
            <a:lvl4pPr marL="1600200"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Arial" panose="020B0604020202020204" pitchFamily="34" charset="0"/>
                <a:ea typeface="宋体" panose="02010600030101010101" pitchFamily="2" charset="-122"/>
                <a:cs typeface="+mn-cs"/>
              </a:defRPr>
            </a:lvl4pPr>
            <a:lvl5pPr marL="2057400" indent="-228600" algn="l" defTabSz="914400" rtl="0" eaLnBrk="1" fontAlgn="base" latinLnBrk="0" hangingPunct="1">
              <a:lnSpc>
                <a:spcPct val="100000"/>
              </a:lnSpc>
              <a:spcBef>
                <a:spcPct val="20000"/>
              </a:spcBef>
              <a:spcAft>
                <a:spcPct val="0"/>
              </a:spcAft>
              <a:buClrTx/>
              <a:buSzTx/>
              <a:buFontTx/>
              <a:buChar char="»"/>
              <a:defRPr lang="zh-CN" altLang="en-US" sz="2000" b="0" i="0" u="none" kern="1200" baseline="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sz="2400"/>
              <a:t>     </a:t>
            </a:r>
            <a:r>
              <a:rPr lang="en-US" altLang="zh-CN" sz="2400"/>
              <a:t>  </a:t>
            </a:r>
            <a:r>
              <a:rPr lang="zh-CN" altLang="en-US" sz="2400" b="1">
                <a:latin typeface="黑体" panose="02010609060101010101" pitchFamily="49" charset="-122"/>
                <a:ea typeface="黑体" panose="02010609060101010101" pitchFamily="49" charset="-122"/>
                <a:cs typeface="黑体" panose="02010609060101010101" pitchFamily="49" charset="-122"/>
              </a:rPr>
              <a:t>一些人物在一定时间、一定地点所发生的某件事中的一个生动画面，这就是场面。比如师生一同庆祝教师节，生日聚会，一场比赛等等。场面描写离不开人物，人物不能只是一个，众多的人物的共同活动才构成场面。 </a:t>
            </a:r>
            <a:endParaRPr lang="en-US" altLang="zh-CN" sz="2400" b="1">
              <a:latin typeface="黑体" panose="02010609060101010101" pitchFamily="49" charset="-122"/>
              <a:ea typeface="黑体" panose="02010609060101010101" pitchFamily="49" charset="-122"/>
              <a:cs typeface="黑体" panose="02010609060101010101" pitchFamily="49" charset="-122"/>
            </a:endParaRPr>
          </a:p>
          <a:p>
            <a:pPr marL="0" indent="0">
              <a:lnSpc>
                <a:spcPct val="120000"/>
              </a:lnSpc>
              <a:buNone/>
            </a:pPr>
            <a:r>
              <a:rPr lang="zh-CN" altLang="en-US" sz="2400" b="1">
                <a:latin typeface="黑体" panose="02010609060101010101" pitchFamily="49" charset="-122"/>
                <a:ea typeface="黑体" panose="02010609060101010101" pitchFamily="49" charset="-122"/>
                <a:cs typeface="黑体" panose="02010609060101010101" pitchFamily="49" charset="-122"/>
              </a:rPr>
              <a:t>   </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场面描写对渲染气氛、烘托人物、突出中心，均起重要作用。</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1184275" y="447675"/>
            <a:ext cx="1808480" cy="583565"/>
          </a:xfrm>
          <a:prstGeom prst="rect">
            <a:avLst/>
          </a:prstGeom>
          <a:noFill/>
        </p:spPr>
        <p:txBody>
          <a:bodyPr wrap="none" rtlCol="0">
            <a:spAutoFit/>
          </a:bodyPr>
          <a:lstStyle/>
          <a:p>
            <a:r>
              <a:rPr lang="zh-CN" altLang="en-US" sz="3200" b="1">
                <a:solidFill>
                  <a:srgbClr val="FF0000"/>
                </a:solidFill>
              </a:rPr>
              <a:t>知识拓展</a:t>
            </a:r>
            <a:endParaRPr lang="zh-CN" altLang="en-US" sz="32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0241"/>
          <p:cNvSpPr>
            <a:spLocks noGrp="1"/>
          </p:cNvSpPr>
          <p:nvPr>
            <p:ph type="title" idx="4294967295"/>
          </p:nvPr>
        </p:nvSpPr>
        <p:spPr>
          <a:xfrm>
            <a:off x="768850" y="598274"/>
            <a:ext cx="4974404" cy="685800"/>
          </a:xfrm>
          <a:prstGeom prst="rect">
            <a:avLst/>
          </a:prstGeom>
          <a:noFill/>
          <a:ln>
            <a:noFill/>
            <a:miter lim="800000"/>
          </a:ln>
        </p:spPr>
        <p:txBody>
          <a:bodyPr anchor="ctr" anchorCtr="0"/>
          <a:lstStyle>
            <a:lvl1pPr marL="0" indent="0" algn="ctr" defTabSz="914400" rtl="0" eaLnBrk="1" fontAlgn="base" hangingPunct="1">
              <a:lnSpc>
                <a:spcPct val="100000"/>
              </a:lnSpc>
              <a:spcBef>
                <a:spcPct val="0"/>
              </a:spcBef>
              <a:spcAft>
                <a:spcPct val="0"/>
              </a:spcAft>
              <a:buClrTx/>
              <a:buSzTx/>
              <a:buFontTx/>
              <a:buNone/>
              <a:defRPr lang="zh-CN" altLang="en-US" sz="4400" b="0" i="0" u="none" baseline="0">
                <a:solidFill>
                  <a:schemeClr val="tx2"/>
                </a:solidFill>
                <a:latin typeface="Arial" panose="020B0604020202020204" pitchFamily="34" charset="0"/>
                <a:ea typeface="宋体" panose="02010600030101010101" pitchFamily="2" charset="-122"/>
              </a:defRPr>
            </a:lvl1pPr>
          </a:lstStyle>
          <a:p>
            <a:pPr lvl="0"/>
            <a:r>
              <a:rPr lang="zh-CN" altLang="en-US" sz="3200" b="1">
                <a:solidFill>
                  <a:srgbClr val="0070C0"/>
                </a:solidFill>
              </a:rPr>
              <a:t>场面描写的基本形式：</a:t>
            </a:r>
            <a:endParaRPr lang="zh-CN" altLang="en-US" sz="3200" b="1">
              <a:solidFill>
                <a:srgbClr val="0070C0"/>
              </a:solidFill>
            </a:endParaRPr>
          </a:p>
        </p:txBody>
      </p:sp>
      <p:sp>
        <p:nvSpPr>
          <p:cNvPr id="14338" name="文本占位符 10242"/>
          <p:cNvSpPr>
            <a:spLocks noGrp="1"/>
          </p:cNvSpPr>
          <p:nvPr>
            <p:ph type="body" idx="4294967295"/>
          </p:nvPr>
        </p:nvSpPr>
        <p:spPr>
          <a:xfrm>
            <a:off x="1156970" y="1450975"/>
            <a:ext cx="10337800" cy="4753610"/>
          </a:xfrm>
          <a:prstGeom prst="rect">
            <a:avLst/>
          </a:prstGeom>
          <a:noFill/>
          <a:ln>
            <a:noFill/>
            <a:miter lim="800000"/>
          </a:ln>
        </p:spPr>
        <p:txBody>
          <a:bodyPr anchor="t" anchorCtr="0"/>
          <a:lstStyle>
            <a:lvl1pPr marL="342900" indent="-342900" algn="l" defTabSz="914400" rtl="0" eaLnBrk="1" fontAlgn="base" hangingPunct="1">
              <a:lnSpc>
                <a:spcPct val="100000"/>
              </a:lnSpc>
              <a:spcBef>
                <a:spcPct val="20000"/>
              </a:spcBef>
              <a:spcAft>
                <a:spcPct val="0"/>
              </a:spcAft>
              <a:buClrTx/>
              <a:buSzTx/>
              <a:buFontTx/>
              <a:buChar char="•"/>
              <a:defRPr lang="zh-CN" altLang="en-US" sz="3200" b="0" i="0" u="none" baseline="0">
                <a:solidFill>
                  <a:schemeClr val="tx1"/>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lang="zh-CN" altLang="en-US" sz="2800" b="0" i="0" u="none" baseline="0">
                <a:solidFill>
                  <a:schemeClr val="tx1"/>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lang="zh-CN" altLang="en-US" sz="2400" b="0" i="0" u="none" baseline="0">
                <a:solidFill>
                  <a:schemeClr val="tx1"/>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lang="zh-CN" altLang="en-US" sz="2000" b="0" i="0" u="none" baseline="0">
                <a:solidFill>
                  <a:schemeClr val="tx1"/>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lang="zh-CN" altLang="en-US" sz="2000" b="0" i="0" u="none" baseline="0">
                <a:solidFill>
                  <a:schemeClr val="tx1"/>
                </a:solidFill>
                <a:latin typeface="Arial" panose="020B0604020202020204" pitchFamily="34" charset="0"/>
                <a:ea typeface="宋体" panose="02010600030101010101" pitchFamily="2" charset="-122"/>
              </a:defRPr>
            </a:lvl5pPr>
          </a:lstStyle>
          <a:p>
            <a:pPr marL="0" lvl="0" indent="0" latinLnBrk="0">
              <a:lnSpc>
                <a:spcPct val="150000"/>
              </a:lnSpc>
              <a:spcBef>
                <a:spcPts val="0"/>
              </a:spcBef>
              <a:buNone/>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）“点”式格式，即“点</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点</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点</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的形式。</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lvl="0" indent="0" latinLnBrk="0">
              <a:lnSpc>
                <a:spcPct val="150000"/>
              </a:lnSpc>
              <a:spcBef>
                <a:spcPts val="0"/>
              </a:spcBef>
              <a:buNone/>
            </a:pPr>
            <a:r>
              <a:rPr lang="zh-CN" altLang="en-US" sz="2400" b="1">
                <a:solidFill>
                  <a:srgbClr val="0070C0"/>
                </a:solidFill>
                <a:latin typeface="黑体" panose="02010609060101010101" pitchFamily="49" charset="-122"/>
                <a:ea typeface="黑体" panose="02010609060101010101" pitchFamily="49" charset="-122"/>
                <a:cs typeface="黑体" panose="02010609060101010101" pitchFamily="49" charset="-122"/>
              </a:rPr>
              <a:t>这里的“点”就是指对单个人或物进行描写的小片断。由对若干个“点”的描写，组合成一个完整的场面。</a:t>
            </a:r>
            <a:endParaRPr lang="en-US" altLang="zh-CN" sz="2400" b="1">
              <a:solidFill>
                <a:srgbClr val="0070C0"/>
              </a:solidFill>
              <a:latin typeface="黑体" panose="02010609060101010101" pitchFamily="49" charset="-122"/>
              <a:ea typeface="黑体" panose="02010609060101010101" pitchFamily="49" charset="-122"/>
              <a:cs typeface="黑体" panose="02010609060101010101" pitchFamily="49" charset="-122"/>
            </a:endParaRPr>
          </a:p>
          <a:p>
            <a:pPr marL="0" lvl="0" indent="0" latinLnBrk="0">
              <a:lnSpc>
                <a:spcPct val="150000"/>
              </a:lnSpc>
              <a:spcBef>
                <a:spcPts val="0"/>
              </a:spcBef>
              <a:buNone/>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）“面”式格式。</a:t>
            </a:r>
            <a:endPar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lvl="0" indent="0" latinLnBrk="0">
              <a:lnSpc>
                <a:spcPct val="150000"/>
              </a:lnSpc>
              <a:spcBef>
                <a:spcPts val="0"/>
              </a:spcBef>
              <a:buNone/>
            </a:pPr>
            <a:r>
              <a:rPr lang="zh-CN" altLang="en-US" sz="2400" b="1">
                <a:solidFill>
                  <a:srgbClr val="0070C0"/>
                </a:solidFill>
                <a:latin typeface="黑体" panose="02010609060101010101" pitchFamily="49" charset="-122"/>
                <a:ea typeface="黑体" panose="02010609060101010101" pitchFamily="49" charset="-122"/>
                <a:cs typeface="黑体" panose="02010609060101010101" pitchFamily="49" charset="-122"/>
              </a:rPr>
              <a:t>描写场面中的一群人，既可以是对整个场面中的人进行全面描写，也可以是对场面中的人物进行分类描写。</a:t>
            </a:r>
            <a:endParaRPr lang="en-US" altLang="zh-CN" sz="2400" b="1">
              <a:solidFill>
                <a:srgbClr val="0070C0"/>
              </a:solidFill>
              <a:latin typeface="黑体" panose="02010609060101010101" pitchFamily="49" charset="-122"/>
              <a:ea typeface="黑体" panose="02010609060101010101" pitchFamily="49" charset="-122"/>
              <a:cs typeface="黑体" panose="02010609060101010101" pitchFamily="49" charset="-122"/>
            </a:endParaRPr>
          </a:p>
          <a:p>
            <a:pPr marL="0" lvl="0" indent="0" latinLnBrk="0">
              <a:lnSpc>
                <a:spcPct val="150000"/>
              </a:lnSpc>
              <a:spcBef>
                <a:spcPts val="0"/>
              </a:spcBef>
              <a:buNone/>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）“点面结合”式。</a:t>
            </a:r>
            <a:endPar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lvl="0" indent="0" latinLnBrk="0">
              <a:lnSpc>
                <a:spcPct val="150000"/>
              </a:lnSpc>
              <a:spcBef>
                <a:spcPts val="0"/>
              </a:spcBef>
              <a:buNone/>
            </a:pPr>
            <a:r>
              <a:rPr lang="zh-CN" altLang="en-US" sz="2400" b="1">
                <a:solidFill>
                  <a:srgbClr val="0070C0"/>
                </a:solidFill>
                <a:latin typeface="黑体" panose="02010609060101010101" pitchFamily="49" charset="-122"/>
                <a:ea typeface="黑体" panose="02010609060101010101" pitchFamily="49" charset="-122"/>
                <a:cs typeface="黑体" panose="02010609060101010101" pitchFamily="49" charset="-122"/>
              </a:rPr>
              <a:t>在写法上，可以由点到面，也可以由面到点，或者点面交错。</a:t>
            </a:r>
            <a:endParaRPr lang="zh-CN" altLang="en-US" sz="2400" b="1">
              <a:solidFill>
                <a:srgbClr val="0070C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7968" y="584878"/>
            <a:ext cx="10479635" cy="1428159"/>
          </a:xfrm>
        </p:spPr>
        <p:txBody>
          <a:bodyPr>
            <a:normAutofit/>
          </a:bodyPr>
          <a:lstStyle/>
          <a:p>
            <a:pPr algn="l">
              <a:lnSpc>
                <a:spcPct val="120000"/>
              </a:lnSpc>
            </a:pPr>
            <a:r>
              <a:rPr lang="en-US" altLang="zh-CN" sz="2800">
                <a:latin typeface="黑体" panose="02010609060101010101" pitchFamily="49" charset="-122"/>
                <a:ea typeface="黑体" panose="02010609060101010101" pitchFamily="49" charset="-122"/>
                <a:cs typeface="黑体" panose="02010609060101010101" pitchFamily="49" charset="-122"/>
              </a:rPr>
              <a:t>    </a:t>
            </a:r>
            <a:r>
              <a:rPr lang="zh-CN" altLang="en-US" sz="2800">
                <a:latin typeface="黑体" panose="02010609060101010101" pitchFamily="49" charset="-122"/>
                <a:ea typeface="黑体" panose="02010609060101010101" pitchFamily="49" charset="-122"/>
                <a:cs typeface="黑体" panose="02010609060101010101" pitchFamily="49" charset="-122"/>
              </a:rPr>
              <a:t>研读第</a:t>
            </a:r>
            <a:r>
              <a:rPr lang="en-US" altLang="zh-CN" sz="2800">
                <a:latin typeface="黑体" panose="02010609060101010101" pitchFamily="49" charset="-122"/>
                <a:ea typeface="黑体" panose="02010609060101010101" pitchFamily="49" charset="-122"/>
                <a:cs typeface="黑体" panose="02010609060101010101" pitchFamily="49" charset="-122"/>
              </a:rPr>
              <a:t>4—8</a:t>
            </a:r>
            <a:r>
              <a:rPr lang="zh-CN" altLang="en-US" sz="2800">
                <a:latin typeface="黑体" panose="02010609060101010101" pitchFamily="49" charset="-122"/>
                <a:ea typeface="黑体" panose="02010609060101010101" pitchFamily="49" charset="-122"/>
                <a:cs typeface="黑体" panose="02010609060101010101" pitchFamily="49" charset="-122"/>
              </a:rPr>
              <a:t>段，思考</a:t>
            </a:r>
            <a:r>
              <a:rPr lang="en-US" altLang="zh-CN" sz="2800">
                <a:latin typeface="黑体" panose="02010609060101010101" pitchFamily="49" charset="-122"/>
                <a:ea typeface="黑体" panose="02010609060101010101" pitchFamily="49" charset="-122"/>
                <a:cs typeface="黑体" panose="02010609060101010101" pitchFamily="49" charset="-122"/>
              </a:rPr>
              <a:t>:</a:t>
            </a:r>
            <a:r>
              <a:rPr lang="zh-CN" altLang="en-US" sz="2800">
                <a:latin typeface="黑体" panose="02010609060101010101" pitchFamily="49" charset="-122"/>
                <a:ea typeface="黑体" panose="02010609060101010101" pitchFamily="49" charset="-122"/>
                <a:cs typeface="黑体" panose="02010609060101010101" pitchFamily="49" charset="-122"/>
              </a:rPr>
              <a:t>作者用了哪些描写手法写秦人喜爱秦腔</a:t>
            </a:r>
            <a:r>
              <a:rPr lang="en-US" altLang="zh-CN" sz="2800">
                <a:latin typeface="黑体" panose="02010609060101010101" pitchFamily="49" charset="-122"/>
                <a:ea typeface="黑体" panose="02010609060101010101" pitchFamily="49" charset="-122"/>
                <a:cs typeface="黑体" panose="02010609060101010101" pitchFamily="49" charset="-122"/>
              </a:rPr>
              <a:t>?</a:t>
            </a:r>
            <a:r>
              <a:rPr lang="zh-CN" altLang="en-US" sz="2800">
                <a:latin typeface="黑体" panose="02010609060101010101" pitchFamily="49" charset="-122"/>
                <a:ea typeface="黑体" panose="02010609060101010101" pitchFamily="49" charset="-122"/>
                <a:cs typeface="黑体" panose="02010609060101010101" pitchFamily="49" charset="-122"/>
              </a:rPr>
              <a:t>请完成下表。</a:t>
            </a:r>
            <a:endParaRPr lang="zh-CN" altLang="en-US" sz="2800">
              <a:latin typeface="黑体" panose="02010609060101010101" pitchFamily="49" charset="-122"/>
              <a:ea typeface="黑体" panose="02010609060101010101" pitchFamily="49" charset="-122"/>
              <a:cs typeface="黑体" panose="02010609060101010101" pitchFamily="49" charset="-122"/>
            </a:endParaRPr>
          </a:p>
        </p:txBody>
      </p:sp>
      <p:sp>
        <p:nvSpPr>
          <p:cNvPr id="10" name="星形: 六角 9"/>
          <p:cNvSpPr/>
          <p:nvPr/>
        </p:nvSpPr>
        <p:spPr>
          <a:xfrm>
            <a:off x="503555" y="289560"/>
            <a:ext cx="1102995" cy="1075055"/>
          </a:xfrm>
          <a:prstGeom prst="star6">
            <a:avLst/>
          </a:prstGeom>
          <a:solidFill>
            <a:srgbClr val="70AD47">
              <a:lumMod val="50000"/>
            </a:srgbClr>
          </a:soli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5400" b="0" i="0" u="none" strike="noStrike" kern="0" cap="none" spc="0" normalizeH="0" baseline="0" noProof="0">
                <a:ln>
                  <a:noFill/>
                </a:ln>
                <a:solidFill>
                  <a:prstClr val="white"/>
                </a:solidFill>
                <a:effectLst/>
                <a:uLnTx/>
                <a:uFillTx/>
                <a:latin typeface="黑体" panose="02010609060101010101" pitchFamily="49" charset="-122"/>
                <a:ea typeface="黑体" panose="02010609060101010101" pitchFamily="49" charset="-122"/>
                <a:cs typeface="+mn-cs"/>
              </a:rPr>
              <a:t>2</a:t>
            </a:r>
            <a:endParaRPr kumimoji="0" lang="en-US" altLang="zh-CN" sz="5400" b="0" i="0" u="none" strike="noStrike" kern="0" cap="none" spc="0" normalizeH="0" baseline="0" noProof="0">
              <a:ln>
                <a:noFill/>
              </a:ln>
              <a:solidFill>
                <a:prstClr val="white"/>
              </a:solidFill>
              <a:effectLst/>
              <a:uLnTx/>
              <a:uFillTx/>
              <a:latin typeface="黑体" panose="02010609060101010101" pitchFamily="49" charset="-122"/>
              <a:ea typeface="黑体" panose="02010609060101010101" pitchFamily="49" charset="-122"/>
              <a:cs typeface="+mn-cs"/>
            </a:endParaRPr>
          </a:p>
        </p:txBody>
      </p:sp>
      <p:graphicFrame>
        <p:nvGraphicFramePr>
          <p:cNvPr id="7" name="表格 6"/>
          <p:cNvGraphicFramePr>
            <a:graphicFrameLocks noGrp="1" noChangeAspect="1"/>
          </p:cNvGraphicFramePr>
          <p:nvPr>
            <p:custDataLst>
              <p:tags r:id="rId1"/>
            </p:custDataLst>
          </p:nvPr>
        </p:nvGraphicFramePr>
        <p:xfrm>
          <a:off x="1407560" y="2147565"/>
          <a:ext cx="9223626" cy="3821719"/>
        </p:xfrm>
        <a:graphic>
          <a:graphicData uri="http://schemas.openxmlformats.org/drawingml/2006/table">
            <a:tbl>
              <a:tblPr firstRow="1" firstCol="1" bandRow="1"/>
              <a:tblGrid>
                <a:gridCol w="1775636"/>
                <a:gridCol w="7447990"/>
              </a:tblGrid>
              <a:tr h="579243">
                <a:tc>
                  <a:txBody>
                    <a:bodyPr/>
                    <a:lstStyle/>
                    <a:p>
                      <a:pPr algn="ctr">
                        <a:spcAft>
                          <a:spcPct val="0"/>
                        </a:spcAft>
                        <a:tabLst>
                          <a:tab pos="1188085" algn="l"/>
                          <a:tab pos="2163445" algn="l"/>
                          <a:tab pos="3142615" algn="l"/>
                          <a:tab pos="4190365" algn="l"/>
                        </a:tabLst>
                      </a:pPr>
                      <a:r>
                        <a:rPr lang="zh-CN" sz="2600">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手</a:t>
                      </a:r>
                      <a:r>
                        <a:rPr lang="zh-CN" sz="26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600">
                          <a:solidFill>
                            <a:schemeClr val="tx1"/>
                          </a:solidFill>
                          <a:effectLst/>
                          <a:latin typeface="Arial" panose="020B0604020202020204" pitchFamily="34" charset="0"/>
                          <a:ea typeface="黑体" panose="02010609060101010101" pitchFamily="49" charset="-122"/>
                          <a:cs typeface="Times New Roman" panose="02020603050405020304" pitchFamily="18" charset="0"/>
                        </a:rPr>
                        <a:t>法</a:t>
                      </a:r>
                      <a:endParaRPr lang="zh-CN" sz="2600">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L="28575" marR="285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tabLst>
                          <a:tab pos="1188085" algn="l"/>
                          <a:tab pos="2163445" algn="l"/>
                          <a:tab pos="3142615" algn="l"/>
                          <a:tab pos="4190365" algn="l"/>
                        </a:tabLst>
                      </a:pPr>
                      <a:r>
                        <a:rPr lang="zh-CN" sz="2600">
                          <a:solidFill>
                            <a:schemeClr val="tx1"/>
                          </a:solidFill>
                          <a:effectLst/>
                          <a:latin typeface="Arial" panose="020B0604020202020204" pitchFamily="34" charset="0"/>
                          <a:ea typeface="黑体" panose="02010609060101010101" pitchFamily="49" charset="-122"/>
                          <a:cs typeface="Times New Roman" panose="02020603050405020304" pitchFamily="18" charset="0"/>
                        </a:rPr>
                        <a:t>举</a:t>
                      </a:r>
                      <a:r>
                        <a:rPr lang="zh-CN" sz="26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600">
                          <a:solidFill>
                            <a:schemeClr val="tx1"/>
                          </a:solidFill>
                          <a:effectLst/>
                          <a:latin typeface="Arial" panose="020B0604020202020204" pitchFamily="34" charset="0"/>
                          <a:ea typeface="黑体" panose="02010609060101010101" pitchFamily="49" charset="-122"/>
                          <a:cs typeface="Times New Roman" panose="02020603050405020304" pitchFamily="18" charset="0"/>
                        </a:rPr>
                        <a:t>例</a:t>
                      </a:r>
                      <a:endParaRPr lang="zh-CN" sz="2600">
                        <a:solidFill>
                          <a:schemeClr val="tx1"/>
                        </a:solidFill>
                        <a:effectLst/>
                        <a:latin typeface="Arial" panose="020B0604020202020204" pitchFamily="34" charset="0"/>
                        <a:ea typeface="黑体" panose="02010609060101010101" pitchFamily="49" charset="-122"/>
                        <a:cs typeface="Times New Roman" panose="02020603050405020304" pitchFamily="18" charset="0"/>
                      </a:endParaRP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243">
                <a:tc>
                  <a:txBody>
                    <a:bodyPr/>
                    <a:lstStyle/>
                    <a:p>
                      <a:pPr algn="ctr">
                        <a:spcAft>
                          <a:spcPct val="0"/>
                        </a:spcAft>
                        <a:tabLst>
                          <a:tab pos="1188085" algn="l"/>
                          <a:tab pos="2163445" algn="l"/>
                          <a:tab pos="3142615" algn="l"/>
                          <a:tab pos="4190365" algn="l"/>
                        </a:tabLst>
                      </a:pPr>
                      <a:endParaRPr lang="zh-CN" sz="26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8575" marR="285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tabLst>
                          <a:tab pos="1188085" algn="l"/>
                          <a:tab pos="2163445" algn="l"/>
                          <a:tab pos="3142615" algn="l"/>
                          <a:tab pos="4190365" algn="l"/>
                        </a:tabLst>
                      </a:pPr>
                      <a:endParaRPr lang="zh-CN" sz="2600">
                        <a:solidFill>
                          <a:schemeClr val="tx1"/>
                        </a:solidFill>
                        <a:effectLst/>
                        <a:latin typeface="NEU-BZ-S92"/>
                        <a:ea typeface="宋体" panose="02010600030101010101" pitchFamily="2" charset="-122"/>
                        <a:cs typeface="宋体" panose="02010600030101010101" pitchFamily="2" charset="-122"/>
                      </a:endParaRP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504">
                <a:tc>
                  <a:txBody>
                    <a:bodyPr/>
                    <a:lstStyle/>
                    <a:p>
                      <a:pPr algn="ctr">
                        <a:spcAft>
                          <a:spcPct val="0"/>
                        </a:spcAft>
                        <a:tabLst>
                          <a:tab pos="1188085" algn="l"/>
                          <a:tab pos="2163445" algn="l"/>
                          <a:tab pos="3142615" algn="l"/>
                          <a:tab pos="4190365" algn="l"/>
                        </a:tabLst>
                      </a:pPr>
                      <a:endParaRPr lang="zh-CN" sz="26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8575" marR="285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tabLst>
                          <a:tab pos="1188085" algn="l"/>
                          <a:tab pos="2163445" algn="l"/>
                          <a:tab pos="3142615" algn="l"/>
                          <a:tab pos="4190365" algn="l"/>
                        </a:tabLst>
                      </a:pPr>
                      <a:endParaRPr lang="zh-CN" sz="2600">
                        <a:solidFill>
                          <a:schemeClr val="tx1"/>
                        </a:solidFill>
                        <a:effectLst/>
                        <a:latin typeface="NEU-BZ-S92"/>
                        <a:ea typeface="宋体" panose="02010600030101010101" pitchFamily="2" charset="-122"/>
                        <a:cs typeface="宋体" panose="02010600030101010101" pitchFamily="2" charset="-122"/>
                      </a:endParaRP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243">
                <a:tc>
                  <a:txBody>
                    <a:bodyPr/>
                    <a:lstStyle/>
                    <a:p>
                      <a:pPr algn="ctr">
                        <a:spcAft>
                          <a:spcPct val="0"/>
                        </a:spcAft>
                        <a:tabLst>
                          <a:tab pos="1188085" algn="l"/>
                          <a:tab pos="2163445" algn="l"/>
                          <a:tab pos="3142615" algn="l"/>
                          <a:tab pos="4190365" algn="l"/>
                        </a:tabLst>
                      </a:pPr>
                      <a:endParaRPr lang="zh-CN" sz="26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8575" marR="285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tabLst>
                          <a:tab pos="1188085" algn="l"/>
                          <a:tab pos="2163445" algn="l"/>
                          <a:tab pos="3142615" algn="l"/>
                          <a:tab pos="4190365" algn="l"/>
                        </a:tabLst>
                      </a:pPr>
                      <a:endParaRPr lang="zh-CN" sz="2600">
                        <a:solidFill>
                          <a:schemeClr val="tx1"/>
                        </a:solidFill>
                        <a:effectLst/>
                        <a:latin typeface="NEU-BZ-S92"/>
                        <a:ea typeface="宋体" panose="02010600030101010101" pitchFamily="2" charset="-122"/>
                        <a:cs typeface="宋体" panose="02010600030101010101" pitchFamily="2" charset="-122"/>
                      </a:endParaRP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243">
                <a:tc>
                  <a:txBody>
                    <a:bodyPr/>
                    <a:lstStyle/>
                    <a:p>
                      <a:pPr algn="ctr">
                        <a:spcAft>
                          <a:spcPct val="0"/>
                        </a:spcAft>
                        <a:tabLst>
                          <a:tab pos="1188085" algn="l"/>
                          <a:tab pos="2163445" algn="l"/>
                          <a:tab pos="3142615" algn="l"/>
                          <a:tab pos="4190365" algn="l"/>
                        </a:tabLst>
                      </a:pPr>
                      <a:endParaRPr lang="zh-CN" sz="26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8575" marR="285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ct val="0"/>
                        </a:spcAft>
                        <a:tabLst>
                          <a:tab pos="1188085" algn="l"/>
                          <a:tab pos="2163445" algn="l"/>
                          <a:tab pos="3142615" algn="l"/>
                          <a:tab pos="4190365" algn="l"/>
                        </a:tabLst>
                      </a:pPr>
                      <a:endParaRPr lang="zh-CN" sz="2600">
                        <a:solidFill>
                          <a:schemeClr val="tx1"/>
                        </a:solidFill>
                        <a:effectLst/>
                        <a:latin typeface="NEU-BZ-S92"/>
                        <a:ea typeface="宋体" panose="02010600030101010101" pitchFamily="2" charset="-122"/>
                        <a:cs typeface="宋体" panose="02010600030101010101" pitchFamily="2" charset="-122"/>
                      </a:endParaRP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243">
                <a:tc>
                  <a:txBody>
                    <a:bodyPr/>
                    <a:lstStyle/>
                    <a:p>
                      <a:pPr algn="ctr">
                        <a:spcAft>
                          <a:spcPct val="0"/>
                        </a:spcAft>
                        <a:tabLst>
                          <a:tab pos="1188085" algn="l"/>
                          <a:tab pos="2163445" algn="l"/>
                          <a:tab pos="3142615" algn="l"/>
                          <a:tab pos="4190365" algn="l"/>
                        </a:tabLst>
                      </a:pPr>
                      <a:endParaRPr lang="zh-CN" sz="26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28575" marR="285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ct val="0"/>
                        </a:spcAft>
                        <a:tabLst>
                          <a:tab pos="1188085" algn="l"/>
                          <a:tab pos="2163445" algn="l"/>
                          <a:tab pos="3142615" algn="l"/>
                          <a:tab pos="4190365" algn="l"/>
                        </a:tabLst>
                      </a:pPr>
                      <a:endParaRPr lang="zh-CN" sz="2600">
                        <a:solidFill>
                          <a:schemeClr val="tx1"/>
                        </a:solidFill>
                        <a:effectLst/>
                        <a:latin typeface="NEU-BZ-S92"/>
                        <a:ea typeface="宋体" panose="02010600030101010101" pitchFamily="2" charset="-122"/>
                        <a:cs typeface="宋体" panose="02010600030101010101" pitchFamily="2" charset="-122"/>
                      </a:endParaRPr>
                    </a:p>
                  </a:txBody>
                  <a:tcPr marL="28575" marR="285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6" name="图片 5"/>
          <p:cNvPicPr>
            <a:picLocks noChangeAspect="1"/>
          </p:cNvPicPr>
          <p:nvPr/>
        </p:nvPicPr>
        <p:blipFill>
          <a:blip r:embed="rId2"/>
          <a:srcRect b="82812"/>
          <a:stretch>
            <a:fillRect/>
          </a:stretch>
        </p:blipFill>
        <p:spPr>
          <a:xfrm>
            <a:off x="1428108" y="2732815"/>
            <a:ext cx="9163521" cy="552311"/>
          </a:xfrm>
          <a:prstGeom prst="rect">
            <a:avLst/>
          </a:prstGeom>
        </p:spPr>
      </p:pic>
      <p:pic>
        <p:nvPicPr>
          <p:cNvPr id="11" name="图片 10"/>
          <p:cNvPicPr>
            <a:picLocks noChangeAspect="1"/>
          </p:cNvPicPr>
          <p:nvPr/>
        </p:nvPicPr>
        <p:blipFill>
          <a:blip r:embed="rId2"/>
          <a:srcRect t="18917" b="53053"/>
          <a:stretch>
            <a:fillRect/>
          </a:stretch>
        </p:blipFill>
        <p:spPr>
          <a:xfrm>
            <a:off x="1429785" y="3336605"/>
            <a:ext cx="9163521" cy="900703"/>
          </a:xfrm>
          <a:prstGeom prst="rect">
            <a:avLst/>
          </a:prstGeom>
        </p:spPr>
      </p:pic>
      <p:pic>
        <p:nvPicPr>
          <p:cNvPr id="12" name="图片 11"/>
          <p:cNvPicPr>
            <a:picLocks noChangeAspect="1"/>
          </p:cNvPicPr>
          <p:nvPr/>
        </p:nvPicPr>
        <p:blipFill>
          <a:blip r:embed="rId2"/>
          <a:srcRect t="46866" b="35945"/>
          <a:stretch>
            <a:fillRect/>
          </a:stretch>
        </p:blipFill>
        <p:spPr>
          <a:xfrm>
            <a:off x="1429818" y="4228598"/>
            <a:ext cx="9163521" cy="552310"/>
          </a:xfrm>
          <a:prstGeom prst="rect">
            <a:avLst/>
          </a:prstGeom>
        </p:spPr>
      </p:pic>
      <p:pic>
        <p:nvPicPr>
          <p:cNvPr id="13" name="图片 12"/>
          <p:cNvPicPr>
            <a:picLocks noChangeAspect="1"/>
          </p:cNvPicPr>
          <p:nvPr/>
        </p:nvPicPr>
        <p:blipFill>
          <a:blip r:embed="rId2"/>
          <a:srcRect t="64890" b="17921"/>
          <a:stretch>
            <a:fillRect/>
          </a:stretch>
        </p:blipFill>
        <p:spPr>
          <a:xfrm>
            <a:off x="1427337" y="4822004"/>
            <a:ext cx="9163521" cy="552310"/>
          </a:xfrm>
          <a:prstGeom prst="rect">
            <a:avLst/>
          </a:prstGeom>
        </p:spPr>
      </p:pic>
      <p:pic>
        <p:nvPicPr>
          <p:cNvPr id="14" name="图片 13"/>
          <p:cNvPicPr>
            <a:picLocks noChangeAspect="1"/>
          </p:cNvPicPr>
          <p:nvPr/>
        </p:nvPicPr>
        <p:blipFill>
          <a:blip r:embed="rId2"/>
          <a:srcRect t="82811"/>
          <a:stretch>
            <a:fillRect/>
          </a:stretch>
        </p:blipFill>
        <p:spPr>
          <a:xfrm>
            <a:off x="1427338" y="5379451"/>
            <a:ext cx="9163521" cy="55230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3680" y="417830"/>
            <a:ext cx="9822180" cy="1406525"/>
          </a:xfrm>
        </p:spPr>
        <p:txBody>
          <a:bodyPr>
            <a:normAutofit/>
          </a:bodyPr>
          <a:lstStyle/>
          <a:p>
            <a:pPr algn="l">
              <a:lnSpc>
                <a:spcPct val="120000"/>
              </a:lnSpc>
            </a:pPr>
            <a:r>
              <a:rPr lang="en-US" altLang="zh-CN" sz="2800" b="1">
                <a:latin typeface="黑体" panose="02010609060101010101" pitchFamily="49" charset="-122"/>
                <a:ea typeface="黑体" panose="02010609060101010101" pitchFamily="49" charset="-122"/>
                <a:cs typeface="黑体" panose="02010609060101010101" pitchFamily="49" charset="-122"/>
              </a:rPr>
              <a:t>  </a:t>
            </a:r>
            <a:r>
              <a:rPr lang="zh-CN" altLang="en-US" sz="2800" b="1">
                <a:latin typeface="黑体" panose="02010609060101010101" pitchFamily="49" charset="-122"/>
                <a:ea typeface="黑体" panose="02010609060101010101" pitchFamily="49" charset="-122"/>
                <a:cs typeface="黑体" panose="02010609060101010101" pitchFamily="49" charset="-122"/>
              </a:rPr>
              <a:t>演员们都集合起来，到那古寺庙里去</a:t>
            </a:r>
            <a:r>
              <a:rPr lang="en-US" altLang="zh-CN" sz="2800" b="1">
                <a:latin typeface="黑体" panose="02010609060101010101" pitchFamily="49" charset="-122"/>
                <a:ea typeface="黑体" panose="02010609060101010101" pitchFamily="49" charset="-122"/>
                <a:cs typeface="黑体" panose="02010609060101010101" pitchFamily="49" charset="-122"/>
              </a:rPr>
              <a:t>……</a:t>
            </a:r>
            <a:r>
              <a:rPr lang="zh-CN" altLang="en-US" sz="2800" b="1">
                <a:latin typeface="黑体" panose="02010609060101010101" pitchFamily="49" charset="-122"/>
                <a:ea typeface="黑体" panose="02010609060101010101" pitchFamily="49" charset="-122"/>
                <a:cs typeface="黑体" panose="02010609060101010101" pitchFamily="49" charset="-122"/>
              </a:rPr>
              <a:t>月儿偏西，演员们散了，孩子们还围了火堆弯腰踢腿，学那一招一式。</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p:txBody>
      </p:sp>
      <p:sp>
        <p:nvSpPr>
          <p:cNvPr id="3" name="内容占位符 2"/>
          <p:cNvSpPr>
            <a:spLocks noGrp="1"/>
          </p:cNvSpPr>
          <p:nvPr>
            <p:ph idx="1"/>
          </p:nvPr>
        </p:nvSpPr>
        <p:spPr>
          <a:xfrm>
            <a:off x="1076467" y="1925615"/>
            <a:ext cx="10249366" cy="1582174"/>
          </a:xfrm>
        </p:spPr>
        <p:txBody>
          <a:bodyPr>
            <a:normAutofit/>
          </a:bodyPr>
          <a:lstStyle/>
          <a:p>
            <a:pPr marL="0" indent="0">
              <a:lnSpc>
                <a:spcPct val="120000"/>
              </a:lnSpc>
              <a:buNone/>
            </a:pPr>
            <a:r>
              <a:rPr lang="zh-CN" altLang="en-US" sz="2600">
                <a:solidFill>
                  <a:srgbClr val="C00000"/>
                </a:solidFill>
                <a:latin typeface="楷体" panose="02010609060101010101" pitchFamily="49" charset="-122"/>
                <a:ea typeface="楷体" panose="02010609060101010101" pitchFamily="49" charset="-122"/>
              </a:rPr>
              <a:t>   </a:t>
            </a:r>
            <a:r>
              <a:rPr lang="zh-CN" altLang="en-US" sz="2600">
                <a:solidFill>
                  <a:srgbClr val="C00000"/>
                </a:solidFill>
                <a:latin typeface="黑体" panose="02010609060101010101" pitchFamily="49" charset="-122"/>
                <a:ea typeface="黑体" panose="02010609060101010101" pitchFamily="49" charset="-122"/>
              </a:rPr>
              <a:t>写秦腔排演。从演员到导演到观众，屋内屋外，夏天蚊虫，冬天透风，表现了人们对秦腔的认真严肃，对秦腔的钟爱，也反映出秦川人的生活状态。</a:t>
            </a:r>
            <a:endParaRPr lang="zh-CN" altLang="en-US" sz="2600">
              <a:solidFill>
                <a:srgbClr val="C00000"/>
              </a:solidFill>
              <a:latin typeface="黑体" panose="02010609060101010101" pitchFamily="49" charset="-122"/>
              <a:ea typeface="黑体" panose="02010609060101010101" pitchFamily="49" charset="-122"/>
            </a:endParaRPr>
          </a:p>
        </p:txBody>
      </p:sp>
      <p:sp>
        <p:nvSpPr>
          <p:cNvPr id="11" name="标题 1"/>
          <p:cNvSpPr txBox="1"/>
          <p:nvPr/>
        </p:nvSpPr>
        <p:spPr>
          <a:xfrm>
            <a:off x="1379220" y="3507740"/>
            <a:ext cx="10071100" cy="1148080"/>
          </a:xfrm>
          <a:prstGeom prst="rect">
            <a:avLst/>
          </a:prstGeom>
          <a:noFill/>
          <a:ln>
            <a:noFill/>
            <a:miter lim="800000"/>
          </a:ln>
        </p:spPr>
        <p:txBody>
          <a:bodyPr anchor="ctr" anchorCtr="0">
            <a:normAutofit/>
          </a:bodyPr>
          <a:lstStyle>
            <a:lvl1pPr marL="0" indent="0" algn="ctr" defTabSz="914400" rtl="0" eaLnBrk="1" fontAlgn="base" hangingPunct="1">
              <a:lnSpc>
                <a:spcPct val="100000"/>
              </a:lnSpc>
              <a:spcBef>
                <a:spcPct val="0"/>
              </a:spcBef>
              <a:spcAft>
                <a:spcPct val="0"/>
              </a:spcAft>
              <a:buClrTx/>
              <a:buSzTx/>
              <a:buFontTx/>
              <a:buNone/>
              <a:defRPr lang="zh-CN" altLang="en-US" sz="4400" b="0" i="0" u="none" baseline="0">
                <a:solidFill>
                  <a:schemeClr val="tx2"/>
                </a:solidFill>
                <a:latin typeface="Arial" panose="020B0604020202020204" pitchFamily="34" charset="0"/>
                <a:ea typeface="宋体" panose="02010600030101010101" pitchFamily="2" charset="-122"/>
              </a:defRPr>
            </a:lvl1pPr>
          </a:lstStyle>
          <a:p>
            <a:pPr algn="l">
              <a:lnSpc>
                <a:spcPct val="120000"/>
              </a:lnSpc>
            </a:pPr>
            <a:r>
              <a:rPr lang="en-US" altLang="zh-CN" sz="2800" kern="0">
                <a:latin typeface="黑体" panose="02010609060101010101" pitchFamily="49" charset="-122"/>
                <a:ea typeface="黑体" panose="02010609060101010101" pitchFamily="49" charset="-122"/>
                <a:cs typeface="黑体" panose="02010609060101010101" pitchFamily="49" charset="-122"/>
              </a:rPr>
              <a:t>  </a:t>
            </a:r>
            <a:r>
              <a:rPr lang="zh-CN" altLang="en-US" sz="2800" kern="0">
                <a:latin typeface="黑体" panose="02010609060101010101" pitchFamily="49" charset="-122"/>
                <a:ea typeface="黑体" panose="02010609060101010101" pitchFamily="49" charset="-122"/>
                <a:cs typeface="黑体" panose="02010609060101010101" pitchFamily="49" charset="-122"/>
              </a:rPr>
              <a:t>一演出，半下午人就找凳子去占地位了</a:t>
            </a:r>
            <a:r>
              <a:rPr lang="en-US" altLang="zh-CN" sz="2800" kern="0">
                <a:latin typeface="黑体" panose="02010609060101010101" pitchFamily="49" charset="-122"/>
                <a:ea typeface="黑体" panose="02010609060101010101" pitchFamily="49" charset="-122"/>
                <a:cs typeface="黑体" panose="02010609060101010101" pitchFamily="49" charset="-122"/>
              </a:rPr>
              <a:t>……</a:t>
            </a:r>
            <a:r>
              <a:rPr lang="zh-CN" altLang="en-US" sz="2800" kern="0">
                <a:latin typeface="黑体" panose="02010609060101010101" pitchFamily="49" charset="-122"/>
                <a:ea typeface="黑体" panose="02010609060101010101" pitchFamily="49" charset="-122"/>
                <a:cs typeface="黑体" panose="02010609060101010101" pitchFamily="49" charset="-122"/>
              </a:rPr>
              <a:t>但大家一夜满足了，他们也就满足了一夜。</a:t>
            </a:r>
            <a:endParaRPr lang="zh-CN" altLang="en-US" sz="2800" kern="0">
              <a:latin typeface="黑体" panose="02010609060101010101" pitchFamily="49" charset="-122"/>
              <a:ea typeface="黑体" panose="02010609060101010101" pitchFamily="49" charset="-122"/>
              <a:cs typeface="黑体" panose="02010609060101010101" pitchFamily="49" charset="-122"/>
            </a:endParaRPr>
          </a:p>
        </p:txBody>
      </p:sp>
      <p:sp>
        <p:nvSpPr>
          <p:cNvPr id="13" name="内容占位符 2"/>
          <p:cNvSpPr txBox="1"/>
          <p:nvPr/>
        </p:nvSpPr>
        <p:spPr>
          <a:xfrm>
            <a:off x="1200810" y="4655836"/>
            <a:ext cx="10249366" cy="1582174"/>
          </a:xfrm>
          <a:prstGeom prst="rect">
            <a:avLst/>
          </a:prstGeom>
          <a:noFill/>
          <a:ln>
            <a:noFill/>
            <a:miter lim="800000"/>
          </a:ln>
        </p:spPr>
        <p:txBody>
          <a:bodyPr anchor="t" anchorCtr="0">
            <a:normAutofit/>
          </a:bodyPr>
          <a:lstStyle>
            <a:lvl1pPr marL="342900" indent="-342900" algn="l" defTabSz="914400" rtl="0" eaLnBrk="1" fontAlgn="base" hangingPunct="1">
              <a:lnSpc>
                <a:spcPct val="100000"/>
              </a:lnSpc>
              <a:spcBef>
                <a:spcPct val="20000"/>
              </a:spcBef>
              <a:spcAft>
                <a:spcPct val="0"/>
              </a:spcAft>
              <a:buClrTx/>
              <a:buSzTx/>
              <a:buFontTx/>
              <a:buChar char="•"/>
              <a:defRPr lang="zh-CN" altLang="en-US" sz="3200" b="0" i="0" u="none" baseline="0">
                <a:solidFill>
                  <a:schemeClr val="tx1"/>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lang="zh-CN" altLang="en-US" sz="2800" b="0" i="0" u="none" baseline="0">
                <a:solidFill>
                  <a:schemeClr val="tx1"/>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lang="zh-CN" altLang="en-US" sz="2400" b="0" i="0" u="none" baseline="0">
                <a:solidFill>
                  <a:schemeClr val="tx1"/>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lang="zh-CN" altLang="en-US" sz="2000" b="0" i="0" u="none" baseline="0">
                <a:solidFill>
                  <a:schemeClr val="tx1"/>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lang="zh-CN" altLang="en-US" sz="2000" b="0" i="0" u="none" baseline="0">
                <a:solidFill>
                  <a:schemeClr val="tx1"/>
                </a:solidFill>
                <a:latin typeface="Arial" panose="020B0604020202020204" pitchFamily="34" charset="0"/>
                <a:ea typeface="宋体" panose="02010600030101010101" pitchFamily="2" charset="-122"/>
              </a:defRPr>
            </a:lvl5pPr>
          </a:lstStyle>
          <a:p>
            <a:pPr marL="0" indent="0">
              <a:lnSpc>
                <a:spcPct val="120000"/>
              </a:lnSpc>
              <a:buNone/>
            </a:pPr>
            <a:r>
              <a:rPr lang="zh-CN" altLang="en-US" sz="2600" kern="0">
                <a:solidFill>
                  <a:srgbClr val="C00000"/>
                </a:solidFill>
                <a:latin typeface="楷体" panose="02010609060101010101" pitchFamily="49" charset="-122"/>
                <a:ea typeface="楷体" panose="02010609060101010101" pitchFamily="49" charset="-122"/>
              </a:rPr>
              <a:t>   </a:t>
            </a:r>
            <a:r>
              <a:rPr lang="zh-CN" altLang="en-US" sz="2600" kern="0">
                <a:solidFill>
                  <a:srgbClr val="C00000"/>
                </a:solidFill>
                <a:latin typeface="黑体" panose="02010609060101010101" pitchFamily="49" charset="-122"/>
                <a:ea typeface="黑体" panose="02010609060101010101" pitchFamily="49" charset="-122"/>
              </a:rPr>
              <a:t>写秦腔演出前的观众席场面。占位，闹台的锣鼓，前边后边，里边外边，争抢，拥挤，甚至打闹，喊声骂声哭声，等等，场面热烈，全都是为了秦腔，表现出秦腔与秦川百姓的血肉联系。</a:t>
            </a:r>
            <a:endParaRPr lang="zh-CN" altLang="en-US" sz="2600" kern="0">
              <a:solidFill>
                <a:srgbClr val="C0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7720" y="744855"/>
            <a:ext cx="8892540" cy="1050290"/>
          </a:xfrm>
        </p:spPr>
        <p:txBody>
          <a:bodyPr>
            <a:normAutofit fontScale="90000"/>
          </a:bodyPr>
          <a:lstStyle/>
          <a:p>
            <a:pPr algn="l">
              <a:lnSpc>
                <a:spcPct val="120000"/>
              </a:lnSpc>
            </a:pPr>
            <a:r>
              <a:rPr lang="en-US" altLang="zh-CN" sz="3110" b="1">
                <a:latin typeface="黑体" panose="02010609060101010101" pitchFamily="49" charset="-122"/>
                <a:ea typeface="黑体" panose="02010609060101010101" pitchFamily="49" charset="-122"/>
                <a:cs typeface="黑体" panose="02010609060101010101" pitchFamily="49" charset="-122"/>
              </a:rPr>
              <a:t>  </a:t>
            </a:r>
            <a:r>
              <a:rPr lang="zh-CN" altLang="en-US" sz="3110" b="1">
                <a:latin typeface="黑体" panose="02010609060101010101" pitchFamily="49" charset="-122"/>
                <a:ea typeface="黑体" panose="02010609060101010101" pitchFamily="49" charset="-122"/>
                <a:cs typeface="黑体" panose="02010609060101010101" pitchFamily="49" charset="-122"/>
              </a:rPr>
              <a:t>终于台上锣鼓停了，大幕拉开，角色出场</a:t>
            </a:r>
            <a:r>
              <a:rPr lang="en-US" altLang="zh-CN" sz="3110" b="1">
                <a:latin typeface="黑体" panose="02010609060101010101" pitchFamily="49" charset="-122"/>
                <a:ea typeface="黑体" panose="02010609060101010101" pitchFamily="49" charset="-122"/>
                <a:cs typeface="黑体" panose="02010609060101010101" pitchFamily="49" charset="-122"/>
              </a:rPr>
              <a:t>……</a:t>
            </a:r>
            <a:r>
              <a:rPr lang="zh-CN" altLang="en-US" sz="3110" b="1">
                <a:latin typeface="黑体" panose="02010609060101010101" pitchFamily="49" charset="-122"/>
                <a:ea typeface="黑体" panose="02010609060101010101" pitchFamily="49" charset="-122"/>
                <a:cs typeface="黑体" panose="02010609060101010101" pitchFamily="49" charset="-122"/>
              </a:rPr>
              <a:t>看秦腔不为求新鲜，他们只图过过瘾。</a:t>
            </a:r>
            <a:endParaRPr lang="zh-CN" altLang="en-US" sz="3110" b="1">
              <a:latin typeface="黑体" panose="02010609060101010101" pitchFamily="49" charset="-122"/>
              <a:ea typeface="黑体" panose="02010609060101010101" pitchFamily="49" charset="-122"/>
              <a:cs typeface="黑体" panose="02010609060101010101" pitchFamily="49" charset="-122"/>
            </a:endParaRPr>
          </a:p>
        </p:txBody>
      </p:sp>
      <p:sp>
        <p:nvSpPr>
          <p:cNvPr id="3" name="内容占位符 2"/>
          <p:cNvSpPr>
            <a:spLocks noGrp="1"/>
          </p:cNvSpPr>
          <p:nvPr>
            <p:ph idx="1"/>
          </p:nvPr>
        </p:nvSpPr>
        <p:spPr>
          <a:xfrm>
            <a:off x="1221882" y="2103206"/>
            <a:ext cx="10249366" cy="1315047"/>
          </a:xfrm>
        </p:spPr>
        <p:txBody>
          <a:bodyPr>
            <a:normAutofit/>
          </a:bodyPr>
          <a:lstStyle/>
          <a:p>
            <a:pPr marL="0" indent="0">
              <a:lnSpc>
                <a:spcPct val="120000"/>
              </a:lnSpc>
              <a:buNone/>
            </a:pPr>
            <a:r>
              <a:rPr lang="zh-CN" altLang="en-US" sz="2600">
                <a:solidFill>
                  <a:srgbClr val="C00000"/>
                </a:solidFill>
                <a:latin typeface="楷体" panose="02010609060101010101" pitchFamily="49" charset="-122"/>
                <a:ea typeface="楷体" panose="02010609060101010101" pitchFamily="49" charset="-122"/>
              </a:rPr>
              <a:t>   </a:t>
            </a:r>
            <a:r>
              <a:rPr lang="zh-CN" altLang="en-US" sz="2600" b="1">
                <a:solidFill>
                  <a:srgbClr val="C00000"/>
                </a:solidFill>
                <a:latin typeface="黑体" panose="02010609060101010101" pitchFamily="49" charset="-122"/>
                <a:ea typeface="黑体" panose="02010609060101010101" pitchFamily="49" charset="-122"/>
              </a:rPr>
              <a:t>写演出时的场景。台上台下，演员观众，动作语言，和谐一体，将秦腔植根于人民得宠于百姓的环境氛围描绘的淋漓尽致。</a:t>
            </a:r>
            <a:endParaRPr lang="zh-CN" altLang="en-US" sz="2600" b="1">
              <a:solidFill>
                <a:srgbClr val="C00000"/>
              </a:solidFill>
              <a:latin typeface="黑体" panose="02010609060101010101" pitchFamily="49" charset="-122"/>
              <a:ea typeface="黑体" panose="02010609060101010101" pitchFamily="49" charset="-122"/>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30365" y="3726815"/>
            <a:ext cx="4239895" cy="26549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9781"/>
          <a:stretch>
            <a:fillRect/>
          </a:stretch>
        </p:blipFill>
        <p:spPr bwMode="auto">
          <a:xfrm>
            <a:off x="1221740" y="3871595"/>
            <a:ext cx="3920490" cy="25057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88344" y="723871"/>
            <a:ext cx="6616552" cy="1325563"/>
          </a:xfrm>
        </p:spPr>
        <p:txBody>
          <a:bodyPr>
            <a:normAutofit/>
          </a:bodyPr>
          <a:lstStyle/>
          <a:p>
            <a:pPr>
              <a:lnSpc>
                <a:spcPct val="120000"/>
              </a:lnSpc>
            </a:pPr>
            <a:r>
              <a:rPr lang="en-US" altLang="zh-CN" sz="2800" b="1">
                <a:latin typeface="黑体" panose="02010609060101010101" pitchFamily="49" charset="-122"/>
                <a:ea typeface="黑体" panose="02010609060101010101" pitchFamily="49" charset="-122"/>
              </a:rPr>
              <a:t>  </a:t>
            </a:r>
            <a:r>
              <a:rPr lang="zh-CN" altLang="en-US" sz="2800" b="1">
                <a:latin typeface="黑体" panose="02010609060101010101" pitchFamily="49" charset="-122"/>
                <a:ea typeface="黑体" panose="02010609060101010101" pitchFamily="49" charset="-122"/>
              </a:rPr>
              <a:t>阅读第九段，对秦人来说，秦腔的地位神圣不可动摇，表现在哪些方面？</a:t>
            </a:r>
            <a:endParaRPr lang="zh-CN" altLang="en-US" sz="2800" b="1">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349441" y="2049267"/>
            <a:ext cx="6684235" cy="861644"/>
          </a:xfrm>
        </p:spPr>
        <p:txBody>
          <a:bodyPr>
            <a:normAutofit/>
          </a:bodyPr>
          <a:lstStyle/>
          <a:p>
            <a:pPr marL="0" indent="0">
              <a:lnSpc>
                <a:spcPct val="150000"/>
              </a:lnSpc>
              <a:buNone/>
            </a:pPr>
            <a:r>
              <a:rPr lang="zh-CN" altLang="en-US">
                <a:solidFill>
                  <a:srgbClr val="C00000"/>
                </a:solidFill>
                <a:latin typeface="黑体" panose="02010609060101010101" pitchFamily="49" charset="-122"/>
                <a:ea typeface="黑体" panose="02010609060101010101" pitchFamily="49" charset="-122"/>
              </a:rPr>
              <a:t>最高级的招待；最崇敬名角；迎生送死。</a:t>
            </a:r>
            <a:endParaRPr lang="zh-CN" altLang="en-US">
              <a:solidFill>
                <a:srgbClr val="C00000"/>
              </a:solidFill>
              <a:latin typeface="黑体" panose="02010609060101010101" pitchFamily="49" charset="-122"/>
              <a:ea typeface="黑体" panose="02010609060101010101" pitchFamily="49" charset="-122"/>
            </a:endParaRPr>
          </a:p>
        </p:txBody>
      </p:sp>
      <p:sp>
        <p:nvSpPr>
          <p:cNvPr id="7" name="星形: 六角 6"/>
          <p:cNvSpPr/>
          <p:nvPr/>
        </p:nvSpPr>
        <p:spPr>
          <a:xfrm>
            <a:off x="1538605" y="102870"/>
            <a:ext cx="1202690" cy="1035050"/>
          </a:xfrm>
          <a:prstGeom prst="star6">
            <a:avLst/>
          </a:prstGeom>
          <a:solidFill>
            <a:schemeClr val="accent6">
              <a:lumMod val="50000"/>
            </a:schemeClr>
          </a:solidFill>
          <a:ln>
            <a:no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4800" b="1">
                <a:latin typeface="黑体" panose="02010609060101010101" pitchFamily="49" charset="-122"/>
                <a:ea typeface="黑体" panose="02010609060101010101" pitchFamily="49" charset="-122"/>
              </a:rPr>
              <a:t>3</a:t>
            </a:r>
            <a:endParaRPr lang="zh-CN" altLang="en-US" sz="4800" b="1">
              <a:latin typeface="黑体" panose="02010609060101010101" pitchFamily="49" charset="-122"/>
              <a:ea typeface="黑体" panose="02010609060101010101" pitchFamily="49" charset="-122"/>
            </a:endParaRPr>
          </a:p>
        </p:txBody>
      </p:sp>
      <p:sp>
        <p:nvSpPr>
          <p:cNvPr id="10" name="内容占位符 2"/>
          <p:cNvSpPr txBox="1"/>
          <p:nvPr/>
        </p:nvSpPr>
        <p:spPr>
          <a:xfrm>
            <a:off x="801025" y="3968276"/>
            <a:ext cx="10590941" cy="23581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buNone/>
            </a:pPr>
            <a:r>
              <a:rPr lang="en-US" altLang="zh-CN" sz="2595">
                <a:solidFill>
                  <a:srgbClr val="C00000"/>
                </a:solidFill>
                <a:latin typeface="黑体" panose="02010609060101010101" pitchFamily="49" charset="-122"/>
                <a:ea typeface="黑体" panose="02010609060101010101" pitchFamily="49" charset="-122"/>
              </a:rPr>
              <a:t>  </a:t>
            </a:r>
            <a:r>
              <a:rPr lang="zh-CN" altLang="en-US" sz="2595">
                <a:solidFill>
                  <a:srgbClr val="C00000"/>
                </a:solidFill>
                <a:latin typeface="黑体" panose="02010609060101010101" pitchFamily="49" charset="-122"/>
                <a:ea typeface="黑体" panose="02010609060101010101" pitchFamily="49" charset="-122"/>
              </a:rPr>
              <a:t>秦川：广漠旷远；秦人：大苦大乐；秦腔：大喊大叫。</a:t>
            </a:r>
            <a:endParaRPr lang="zh-CN" altLang="en-US" sz="2595">
              <a:solidFill>
                <a:srgbClr val="C00000"/>
              </a:solidFill>
              <a:latin typeface="黑体" panose="02010609060101010101" pitchFamily="49" charset="-122"/>
              <a:ea typeface="黑体" panose="02010609060101010101" pitchFamily="49" charset="-122"/>
            </a:endParaRPr>
          </a:p>
          <a:p>
            <a:pPr marL="0" indent="0" fontAlgn="auto">
              <a:lnSpc>
                <a:spcPct val="150000"/>
              </a:lnSpc>
              <a:buNone/>
            </a:pPr>
            <a:r>
              <a:rPr lang="en-US" altLang="zh-CN" sz="2595">
                <a:solidFill>
                  <a:srgbClr val="C00000"/>
                </a:solidFill>
                <a:latin typeface="黑体" panose="02010609060101010101" pitchFamily="49" charset="-122"/>
                <a:ea typeface="黑体" panose="02010609060101010101" pitchFamily="49" charset="-122"/>
              </a:rPr>
              <a:t>  </a:t>
            </a:r>
            <a:r>
              <a:rPr lang="zh-CN" altLang="en-US" sz="2595">
                <a:solidFill>
                  <a:srgbClr val="C00000"/>
                </a:solidFill>
                <a:latin typeface="黑体" panose="02010609060101010101" pitchFamily="49" charset="-122"/>
                <a:ea typeface="黑体" panose="02010609060101010101" pitchFamily="49" charset="-122"/>
              </a:rPr>
              <a:t>广漠旷远的地形养育了豪爽粗犷的秦人；复杂悠久的历史使秦人见多了兴衰成败，也让他们经历更多的大喜大悲；他们的痛苦欢欣需要高亢有力的秦腔来表达，因而三者之间是血肉联系、不可分割的。</a:t>
            </a:r>
            <a:endParaRPr lang="zh-CN" altLang="en-US" sz="2595">
              <a:solidFill>
                <a:srgbClr val="C00000"/>
              </a:solidFill>
              <a:latin typeface="黑体" panose="02010609060101010101" pitchFamily="49" charset="-122"/>
              <a:ea typeface="黑体" panose="02010609060101010101" pitchFamily="49" charset="-122"/>
            </a:endParaRPr>
          </a:p>
          <a:p>
            <a:pPr marL="0" indent="0">
              <a:lnSpc>
                <a:spcPct val="150000"/>
              </a:lnSpc>
              <a:buNone/>
            </a:pPr>
            <a:endParaRPr lang="zh-CN" altLang="en-US" sz="2595">
              <a:solidFill>
                <a:srgbClr val="C00000"/>
              </a:solidFill>
              <a:latin typeface="黑体" panose="02010609060101010101" pitchFamily="49" charset="-122"/>
              <a:ea typeface="黑体" panose="02010609060101010101" pitchFamily="49" charset="-122"/>
            </a:endParaRPr>
          </a:p>
        </p:txBody>
      </p:sp>
      <p:sp>
        <p:nvSpPr>
          <p:cNvPr id="11" name="标题 1"/>
          <p:cNvSpPr txBox="1"/>
          <p:nvPr/>
        </p:nvSpPr>
        <p:spPr>
          <a:xfrm>
            <a:off x="4349750" y="2910840"/>
            <a:ext cx="6616700" cy="105727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阅读第十段，</a:t>
            </a:r>
            <a:r>
              <a:rPr lang="zh-CN" altLang="en-US" sz="2800" b="1">
                <a:latin typeface="黑体" panose="02010609060101010101" pitchFamily="49" charset="-122"/>
                <a:ea typeface="黑体" panose="02010609060101010101" pitchFamily="49" charset="-122"/>
                <a:cs typeface="黑体" panose="02010609060101010101" pitchFamily="49" charset="-122"/>
              </a:rPr>
              <a:t>秦川、秦人、秦腔的基本特点是？他们之间具有怎样的联系？</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r="17592"/>
          <a:stretch>
            <a:fillRect/>
          </a:stretch>
        </p:blipFill>
        <p:spPr bwMode="auto">
          <a:xfrm>
            <a:off x="416560" y="1235075"/>
            <a:ext cx="2547620" cy="2380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5" dur="500"/>
                                        <p:tgtEl>
                                          <p:spTgt spid="10">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1084" y="1182308"/>
            <a:ext cx="11054993" cy="1124585"/>
          </a:xfrm>
          <a:prstGeom prst="rect">
            <a:avLst/>
          </a:prstGeom>
          <a:noFill/>
        </p:spPr>
        <p:txBody>
          <a:bodyPr wrap="square" rtlCol="0">
            <a:spAutoFit/>
          </a:bodyPr>
          <a:lstStyle/>
          <a:p>
            <a:pPr>
              <a:lnSpc>
                <a:spcPct val="120000"/>
              </a:lnSpc>
            </a:pPr>
            <a:r>
              <a:rPr lang="en-US" altLang="zh-CN" sz="2800" b="1">
                <a:latin typeface="黑体" panose="02010609060101010101" pitchFamily="49" charset="-122"/>
                <a:ea typeface="黑体" panose="02010609060101010101" pitchFamily="49" charset="-122"/>
                <a:cs typeface="黑体" panose="02010609060101010101" pitchFamily="49" charset="-122"/>
              </a:rPr>
              <a:t>  </a:t>
            </a:r>
            <a:r>
              <a:rPr lang="zh-CN" altLang="en-US" sz="2800" b="1">
                <a:latin typeface="黑体" panose="02010609060101010101" pitchFamily="49" charset="-122"/>
                <a:ea typeface="黑体" panose="02010609060101010101" pitchFamily="49" charset="-122"/>
                <a:cs typeface="黑体" panose="02010609060101010101" pitchFamily="49" charset="-122"/>
              </a:rPr>
              <a:t>贾平凹散文讲求</a:t>
            </a:r>
            <a:r>
              <a:rPr lang="en-US" altLang="zh-CN" sz="2800" b="1">
                <a:latin typeface="黑体" panose="02010609060101010101" pitchFamily="49" charset="-122"/>
                <a:ea typeface="黑体" panose="02010609060101010101" pitchFamily="49" charset="-122"/>
                <a:cs typeface="黑体" panose="02010609060101010101" pitchFamily="49" charset="-122"/>
              </a:rPr>
              <a:t>“</a:t>
            </a:r>
            <a:r>
              <a:rPr lang="zh-CN" altLang="en-US" sz="2800" b="1">
                <a:latin typeface="黑体" panose="02010609060101010101" pitchFamily="49" charset="-122"/>
                <a:ea typeface="黑体" panose="02010609060101010101" pitchFamily="49" charset="-122"/>
                <a:cs typeface="黑体" panose="02010609060101010101" pitchFamily="49" charset="-122"/>
              </a:rPr>
              <a:t>张扬、大度、力度</a:t>
            </a:r>
            <a:r>
              <a:rPr lang="en-US" altLang="zh-CN" sz="2800" b="1">
                <a:latin typeface="黑体" panose="02010609060101010101" pitchFamily="49" charset="-122"/>
                <a:ea typeface="黑体" panose="02010609060101010101" pitchFamily="49" charset="-122"/>
                <a:cs typeface="黑体" panose="02010609060101010101" pitchFamily="49" charset="-122"/>
              </a:rPr>
              <a:t>”</a:t>
            </a:r>
            <a:r>
              <a:rPr lang="zh-CN" altLang="en-US" sz="2800" b="1">
                <a:latin typeface="黑体" panose="02010609060101010101" pitchFamily="49" charset="-122"/>
                <a:ea typeface="黑体" panose="02010609060101010101" pitchFamily="49" charset="-122"/>
                <a:cs typeface="黑体" panose="02010609060101010101" pitchFamily="49" charset="-122"/>
              </a:rPr>
              <a:t>（《对当前散文的看法》），</a:t>
            </a:r>
            <a:endParaRPr lang="en-US" altLang="zh-CN" sz="2800" b="1">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800" b="1">
                <a:latin typeface="黑体" panose="02010609060101010101" pitchFamily="49" charset="-122"/>
                <a:ea typeface="黑体" panose="02010609060101010101" pitchFamily="49" charset="-122"/>
                <a:cs typeface="黑体" panose="02010609060101010101" pitchFamily="49" charset="-122"/>
              </a:rPr>
              <a:t>这种审美情趣在文中是怎样体现的？</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660841" y="2372040"/>
            <a:ext cx="10870058" cy="3968750"/>
          </a:xfrm>
          <a:prstGeom prst="rect">
            <a:avLst/>
          </a:prstGeom>
          <a:noFill/>
        </p:spPr>
        <p:txBody>
          <a:bodyPr wrap="square" rtlCol="0">
            <a:spAutoFit/>
          </a:bodyPr>
          <a:lstStyle/>
          <a:p>
            <a:pPr fontAlgn="auto">
              <a:lnSpc>
                <a:spcPct val="130000"/>
              </a:lnSpc>
            </a:pPr>
            <a:r>
              <a:rPr lang="zh-CN" altLang="en-US" sz="2600">
                <a:solidFill>
                  <a:srgbClr val="0070C0"/>
                </a:solidFill>
                <a:latin typeface="楷体" panose="02010609060101010101" pitchFamily="49" charset="-122"/>
                <a:ea typeface="楷体" panose="02010609060101010101" pitchFamily="49" charset="-122"/>
              </a:rPr>
              <a:t>  </a:t>
            </a:r>
            <a:r>
              <a:rPr lang="zh-CN" altLang="en-US" sz="2600" b="1">
                <a:solidFill>
                  <a:srgbClr val="FF0000"/>
                </a:solidFill>
                <a:latin typeface="楷体" panose="02010609060101010101" pitchFamily="49" charset="-122"/>
                <a:ea typeface="楷体" panose="02010609060101010101" pitchFamily="49" charset="-122"/>
              </a:rPr>
              <a:t> </a:t>
            </a:r>
            <a:r>
              <a:rPr lang="zh-CN" altLang="en-US"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将秦腔与三秦大地草野乡间联系在一起</a:t>
            </a:r>
            <a:r>
              <a:rPr lang="zh-CN" altLang="en-US" sz="2400" b="1">
                <a:solidFill>
                  <a:srgbClr val="0070C0"/>
                </a:solidFill>
                <a:latin typeface="黑体" panose="02010609060101010101" pitchFamily="49" charset="-122"/>
                <a:ea typeface="黑体" panose="02010609060101010101" pitchFamily="49" charset="-122"/>
                <a:cs typeface="黑体" panose="02010609060101010101" pitchFamily="49" charset="-122"/>
              </a:rPr>
              <a:t>，强调无论是创造者，还是能够真正欣赏这种艺术形式的，只能是大苦大乐的草根百姓。秦腔作为秦川劳苦百姓五大生命要素之一，和</a:t>
            </a:r>
            <a:r>
              <a:rPr lang="en-US" altLang="zh-CN" sz="2400" b="1">
                <a:solidFill>
                  <a:srgbClr val="0070C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0070C0"/>
                </a:solidFill>
                <a:latin typeface="黑体" panose="02010609060101010101" pitchFamily="49" charset="-122"/>
                <a:ea typeface="黑体" panose="02010609060101010101" pitchFamily="49" charset="-122"/>
                <a:cs typeface="黑体" panose="02010609060101010101" pitchFamily="49" charset="-122"/>
              </a:rPr>
              <a:t>西凤</a:t>
            </a:r>
            <a:r>
              <a:rPr lang="en-US" altLang="zh-CN" sz="2400" b="1">
                <a:solidFill>
                  <a:srgbClr val="0070C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0070C0"/>
                </a:solidFill>
                <a:latin typeface="黑体" panose="02010609060101010101" pitchFamily="49" charset="-122"/>
                <a:ea typeface="黑体" panose="02010609060101010101" pitchFamily="49" charset="-122"/>
                <a:cs typeface="黑体" panose="02010609060101010101" pitchFamily="49" charset="-122"/>
              </a:rPr>
              <a:t>白酒、长线辣子、大叶卷烟、牛肉泡馍比较起来，</a:t>
            </a:r>
            <a:r>
              <a:rPr lang="zh-CN" altLang="en-US"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它是唯一的精神需求，是恶劣物质条件下的精神享受</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0070C0"/>
                </a:solidFill>
                <a:latin typeface="黑体" panose="02010609060101010101" pitchFamily="49" charset="-122"/>
                <a:ea typeface="黑体" panose="02010609060101010101" pitchFamily="49" charset="-122"/>
                <a:cs typeface="黑体" panose="02010609060101010101" pitchFamily="49" charset="-122"/>
              </a:rPr>
              <a:t>农民把所有农闲时的注意给它，从中得到足够的乐趣。从搭台、排演到演出，他们全程参与，充满仪式感。全民动员的秦腔称为村民生活的一部分，上演了各式各样生活的悲喜剧。</a:t>
            </a:r>
            <a:r>
              <a:rPr lang="en-US" altLang="zh-CN"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只有这秦腔</a:t>
            </a:r>
            <a:r>
              <a:rPr lang="en-US" altLang="zh-CN"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也只能有这秦腔</a:t>
            </a:r>
            <a:r>
              <a:rPr lang="en-US" altLang="zh-CN"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只有也只能有这秦腔</a:t>
            </a:r>
            <a:r>
              <a:rPr lang="en-US" altLang="zh-CN"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u="sng">
                <a:solidFill>
                  <a:srgbClr val="FF0000"/>
                </a:solidFill>
                <a:latin typeface="黑体" panose="02010609060101010101" pitchFamily="49" charset="-122"/>
                <a:ea typeface="黑体" panose="02010609060101010101" pitchFamily="49" charset="-122"/>
                <a:cs typeface="黑体" panose="02010609060101010101" pitchFamily="49" charset="-122"/>
              </a:rPr>
              <a:t>等，将这一有血有肉的艺术形式与秦川农民的生活紧密联系在一起</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120775" y="472440"/>
            <a:ext cx="2019300" cy="645160"/>
          </a:xfrm>
          <a:prstGeom prst="rect">
            <a:avLst/>
          </a:prstGeom>
          <a:noFill/>
        </p:spPr>
        <p:txBody>
          <a:bodyPr wrap="none" rtlCol="0">
            <a:spAutoFit/>
          </a:bodyPr>
          <a:lstStyle/>
          <a:p>
            <a:r>
              <a:rPr lang="zh-CN" altLang="en-US" sz="3600" b="1">
                <a:solidFill>
                  <a:srgbClr val="FF0000"/>
                </a:solidFill>
                <a:latin typeface="黑体" panose="02010609060101010101" pitchFamily="49" charset="-122"/>
                <a:ea typeface="黑体" panose="02010609060101010101" pitchFamily="49" charset="-122"/>
              </a:rPr>
              <a:t>课堂拓展</a:t>
            </a:r>
            <a:endParaRPr lang="zh-CN" altLang="en-US" sz="36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矩形 1"/>
          <p:cNvSpPr/>
          <p:nvPr/>
        </p:nvSpPr>
        <p:spPr>
          <a:xfrm>
            <a:off x="432435" y="891540"/>
            <a:ext cx="11139805" cy="4030980"/>
          </a:xfrm>
          <a:prstGeom prst="rect">
            <a:avLst/>
          </a:prstGeom>
          <a:noFill/>
          <a:ln w="9525">
            <a:noFill/>
          </a:ln>
        </p:spPr>
        <p:txBody>
          <a:bodyPr wrap="square">
            <a:spAutoFit/>
          </a:bodyPr>
          <a:lstStyle/>
          <a:p>
            <a:pPr eaLnBrk="0" fontAlgn="auto" hangingPunct="0">
              <a:lnSpc>
                <a:spcPct val="200000"/>
              </a:lnSpc>
            </a:pPr>
            <a:r>
              <a:rPr lang="en-US" altLang="zh-CN" sz="3600" b="1">
                <a:latin typeface="黑体" panose="02010609060101010101" pitchFamily="49" charset="-122"/>
                <a:ea typeface="黑体" panose="02010609060101010101" pitchFamily="49" charset="-122"/>
                <a:cs typeface="黑体" panose="02010609060101010101" pitchFamily="49" charset="-122"/>
              </a:rPr>
              <a:t>               </a:t>
            </a:r>
            <a:r>
              <a:rPr lang="en-US" altLang="zh-CN" sz="3600"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en-US" altLang="zh-CN" sz="4400"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4400" b="1">
                <a:solidFill>
                  <a:srgbClr val="FF0000"/>
                </a:solidFill>
                <a:latin typeface="黑体" panose="02010609060101010101" pitchFamily="49" charset="-122"/>
                <a:ea typeface="黑体" panose="02010609060101010101" pitchFamily="49" charset="-122"/>
                <a:cs typeface="黑体" panose="02010609060101010101" pitchFamily="49" charset="-122"/>
              </a:rPr>
              <a:t>学习目标</a:t>
            </a:r>
            <a:endParaRPr lang="en-US" sz="4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0" fontAlgn="auto" hangingPunct="0">
              <a:lnSpc>
                <a:spcPct val="200000"/>
              </a:lnSpc>
            </a:pPr>
            <a:r>
              <a:rPr lang="en-US" sz="2800" b="1">
                <a:latin typeface="黑体" panose="02010609060101010101" pitchFamily="49" charset="-122"/>
                <a:ea typeface="黑体" panose="02010609060101010101" pitchFamily="49" charset="-122"/>
                <a:cs typeface="黑体" panose="02010609060101010101" pitchFamily="49" charset="-122"/>
              </a:rPr>
              <a:t>1.</a:t>
            </a:r>
            <a:r>
              <a:rPr lang="zh-CN" altLang="en-US" sz="2800" b="1">
                <a:latin typeface="黑体" panose="02010609060101010101" pitchFamily="49" charset="-122"/>
                <a:ea typeface="黑体" panose="02010609060101010101" pitchFamily="49" charset="-122"/>
                <a:cs typeface="黑体" panose="02010609060101010101" pitchFamily="49" charset="-122"/>
              </a:rPr>
              <a:t>了</a:t>
            </a:r>
            <a:r>
              <a:rPr sz="2800" b="1" err="1">
                <a:latin typeface="黑体" panose="02010609060101010101" pitchFamily="49" charset="-122"/>
                <a:ea typeface="黑体" panose="02010609060101010101" pitchFamily="49" charset="-122"/>
                <a:cs typeface="黑体" panose="02010609060101010101" pitchFamily="49" charset="-122"/>
              </a:rPr>
              <a:t>解秦腔、秦地、秦人的基本特点。 </a:t>
            </a:r>
            <a:endParaRPr sz="2800" b="1" err="1">
              <a:latin typeface="黑体" panose="02010609060101010101" pitchFamily="49" charset="-122"/>
              <a:ea typeface="黑体" panose="02010609060101010101" pitchFamily="49" charset="-122"/>
              <a:cs typeface="黑体" panose="02010609060101010101" pitchFamily="49" charset="-122"/>
            </a:endParaRPr>
          </a:p>
          <a:p>
            <a:pPr eaLnBrk="0" fontAlgn="auto" hangingPunct="0">
              <a:lnSpc>
                <a:spcPct val="200000"/>
              </a:lnSpc>
            </a:pPr>
            <a:r>
              <a:rPr lang="en-US" sz="2800" b="1">
                <a:latin typeface="黑体" panose="02010609060101010101" pitchFamily="49" charset="-122"/>
                <a:ea typeface="黑体" panose="02010609060101010101" pitchFamily="49" charset="-122"/>
                <a:cs typeface="黑体" panose="02010609060101010101" pitchFamily="49" charset="-122"/>
              </a:rPr>
              <a:t>2.</a:t>
            </a:r>
            <a:r>
              <a:rPr sz="2800" b="1">
                <a:latin typeface="黑体" panose="02010609060101010101" pitchFamily="49" charset="-122"/>
                <a:ea typeface="黑体" panose="02010609060101010101" pitchFamily="49" charset="-122"/>
                <a:cs typeface="黑体" panose="02010609060101010101" pitchFamily="49" charset="-122"/>
              </a:rPr>
              <a:t>品味文章的语言、学习描写手法。 </a:t>
            </a:r>
            <a:endParaRPr sz="2800" b="1">
              <a:latin typeface="黑体" panose="02010609060101010101" pitchFamily="49" charset="-122"/>
              <a:ea typeface="黑体" panose="02010609060101010101" pitchFamily="49" charset="-122"/>
              <a:cs typeface="黑体" panose="02010609060101010101" pitchFamily="49" charset="-122"/>
            </a:endParaRPr>
          </a:p>
          <a:p>
            <a:pPr eaLnBrk="0" fontAlgn="auto" hangingPunct="0">
              <a:lnSpc>
                <a:spcPct val="200000"/>
              </a:lnSpc>
            </a:pPr>
            <a:r>
              <a:rPr lang="en-US" sz="2800" b="1">
                <a:latin typeface="黑体" panose="02010609060101010101" pitchFamily="49" charset="-122"/>
                <a:ea typeface="黑体" panose="02010609060101010101" pitchFamily="49" charset="-122"/>
                <a:cs typeface="黑体" panose="02010609060101010101" pitchFamily="49" charset="-122"/>
              </a:rPr>
              <a:t>3.</a:t>
            </a:r>
            <a:r>
              <a:rPr sz="2800" b="1">
                <a:latin typeface="黑体" panose="02010609060101010101" pitchFamily="49" charset="-122"/>
                <a:ea typeface="黑体" panose="02010609060101010101" pitchFamily="49" charset="-122"/>
                <a:cs typeface="黑体" panose="02010609060101010101" pitchFamily="49" charset="-122"/>
              </a:rPr>
              <a:t>体会民俗文化的特点，</a:t>
            </a:r>
            <a:r>
              <a:rPr lang="zh-CN" altLang="en-US" sz="2800" b="1">
                <a:latin typeface="黑体" panose="02010609060101010101" pitchFamily="49" charset="-122"/>
                <a:ea typeface="黑体" panose="02010609060101010101" pitchFamily="49" charset="-122"/>
                <a:cs typeface="黑体" panose="02010609060101010101" pitchFamily="49" charset="-122"/>
              </a:rPr>
              <a:t>思考对</a:t>
            </a:r>
            <a:r>
              <a:rPr sz="2800" b="1" err="1">
                <a:latin typeface="黑体" panose="02010609060101010101" pitchFamily="49" charset="-122"/>
                <a:ea typeface="黑体" panose="02010609060101010101" pitchFamily="49" charset="-122"/>
                <a:cs typeface="黑体" panose="02010609060101010101" pitchFamily="49" charset="-122"/>
              </a:rPr>
              <a:t>秦腔之类传统艺术发展前景的看法。</a:t>
            </a:r>
            <a:r>
              <a:rPr sz="2800" b="1" err="1">
                <a:latin typeface="楷体" panose="02010609060101010101" pitchFamily="49" charset="-122"/>
                <a:ea typeface="楷体" panose="02010609060101010101" pitchFamily="49" charset="-122"/>
              </a:rPr>
              <a:t> </a:t>
            </a:r>
            <a:endParaRPr sz="2800" b="1" err="1">
              <a:latin typeface="楷体" panose="02010609060101010101" pitchFamily="49" charset="-122"/>
              <a:ea typeface="楷体" panose="02010609060101010101" pitchFamily="49" charset="-122"/>
            </a:endParaRPr>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851140" y="487680"/>
            <a:ext cx="3484880" cy="23234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57015" y="1421765"/>
            <a:ext cx="2493645" cy="952500"/>
          </a:xfrm>
        </p:spPr>
        <p:txBody>
          <a:bodyPr/>
          <a:lstStyle/>
          <a:p>
            <a:r>
              <a:rPr lang="zh-CN" altLang="en-US"/>
              <a:t>小</a:t>
            </a:r>
            <a:r>
              <a:rPr lang="en-US" altLang="zh-CN"/>
              <a:t>  </a:t>
            </a:r>
            <a:r>
              <a:rPr lang="zh-CN" altLang="en-US"/>
              <a:t>结</a:t>
            </a:r>
            <a:endParaRPr lang="zh-CN" altLang="en-US"/>
          </a:p>
        </p:txBody>
      </p:sp>
      <p:sp>
        <p:nvSpPr>
          <p:cNvPr id="3" name="文本占位符 2"/>
          <p:cNvSpPr>
            <a:spLocks noGrp="1"/>
          </p:cNvSpPr>
          <p:nvPr>
            <p:ph type="body" idx="1"/>
          </p:nvPr>
        </p:nvSpPr>
        <p:spPr>
          <a:xfrm>
            <a:off x="2215515" y="3057525"/>
            <a:ext cx="5897880" cy="455930"/>
          </a:xfrm>
        </p:spPr>
        <p:txBody>
          <a:bodyPr>
            <a:noAutofit/>
          </a:bodyPr>
          <a:lstStyle/>
          <a:p>
            <a:r>
              <a:rPr lang="zh-CN" altLang="en-US" sz="3600" b="1">
                <a:solidFill>
                  <a:schemeClr val="tx1"/>
                </a:solidFill>
              </a:rPr>
              <a:t>结构</a:t>
            </a:r>
            <a:r>
              <a:rPr lang="en-US" altLang="zh-CN" sz="3600" b="1">
                <a:solidFill>
                  <a:srgbClr val="FF0000"/>
                </a:solidFill>
              </a:rPr>
              <a:t>/</a:t>
            </a:r>
            <a:r>
              <a:rPr lang="zh-CN" altLang="en-US" sz="3600" b="1">
                <a:solidFill>
                  <a:schemeClr val="tx1"/>
                </a:solidFill>
              </a:rPr>
              <a:t>主旨</a:t>
            </a:r>
            <a:r>
              <a:rPr lang="en-US" altLang="zh-CN" sz="3600" b="1">
                <a:solidFill>
                  <a:srgbClr val="FF0000"/>
                </a:solidFill>
              </a:rPr>
              <a:t>/</a:t>
            </a:r>
            <a:r>
              <a:rPr lang="zh-CN" altLang="en-US" sz="3600" b="1">
                <a:solidFill>
                  <a:schemeClr val="tx1"/>
                </a:solidFill>
              </a:rPr>
              <a:t>艺术特色</a:t>
            </a:r>
            <a:r>
              <a:rPr lang="en-US" altLang="zh-CN" sz="3600" b="1">
                <a:solidFill>
                  <a:srgbClr val="FF0000"/>
                </a:solidFill>
              </a:rPr>
              <a:t>/</a:t>
            </a:r>
            <a:r>
              <a:rPr lang="zh-CN" altLang="en-US" sz="3600" b="1">
                <a:solidFill>
                  <a:schemeClr val="tx1"/>
                </a:solidFill>
              </a:rPr>
              <a:t>拓展</a:t>
            </a:r>
            <a:endParaRPr lang="zh-CN" altLang="en-US" sz="3600" b="1">
              <a:solidFill>
                <a:schemeClr val="tx1"/>
              </a:solidFill>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635" y="1710055"/>
            <a:ext cx="3345815" cy="3855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rcRect l="5201" t="2011"/>
          <a:stretch>
            <a:fillRect/>
          </a:stretch>
        </p:blipFill>
        <p:spPr>
          <a:xfrm>
            <a:off x="4445" y="-635"/>
            <a:ext cx="2215515" cy="3192145"/>
          </a:xfrm>
          <a:prstGeom prst="rect">
            <a:avLst/>
          </a:prstGeom>
        </p:spPr>
      </p:pic>
      <p:sp>
        <p:nvSpPr>
          <p:cNvPr id="4" name="文本框 3"/>
          <p:cNvSpPr txBox="1"/>
          <p:nvPr/>
        </p:nvSpPr>
        <p:spPr>
          <a:xfrm>
            <a:off x="1675688" y="2890772"/>
            <a:ext cx="704215" cy="1076325"/>
          </a:xfrm>
          <a:prstGeom prst="rect">
            <a:avLst/>
          </a:prstGeom>
          <a:noFill/>
        </p:spPr>
        <p:txBody>
          <a:bodyPr wrap="square" rtlCol="0">
            <a:spAutoFit/>
          </a:bodyPr>
          <a:lstStyle/>
          <a:p>
            <a:r>
              <a:rPr lang="zh-CN" altLang="en-US" sz="3200" b="1"/>
              <a:t>秦腔</a:t>
            </a:r>
            <a:endParaRPr lang="zh-CN" altLang="en-US" sz="3200" b="1"/>
          </a:p>
        </p:txBody>
      </p:sp>
      <p:sp>
        <p:nvSpPr>
          <p:cNvPr id="5" name="文本框 4"/>
          <p:cNvSpPr txBox="1"/>
          <p:nvPr/>
        </p:nvSpPr>
        <p:spPr>
          <a:xfrm>
            <a:off x="2925142" y="1365510"/>
            <a:ext cx="8271959" cy="460375"/>
          </a:xfrm>
          <a:prstGeom prst="rect">
            <a:avLst/>
          </a:prstGeom>
          <a:noFill/>
        </p:spPr>
        <p:txBody>
          <a:bodyPr wrap="square" rtlCol="0">
            <a:spAutoFit/>
          </a:bodyPr>
          <a:lstStyle/>
          <a:p>
            <a:r>
              <a:rPr lang="en-US" altLang="zh-CN" sz="2400" b="1"/>
              <a:t>1-3</a:t>
            </a:r>
            <a:r>
              <a:rPr lang="zh-CN" altLang="en-US" sz="2400" b="1"/>
              <a:t>自然段：秦腔源于秦川西府，是秦川农民大苦中的大乐。</a:t>
            </a:r>
            <a:endParaRPr lang="zh-CN" altLang="en-US" sz="2400" b="1"/>
          </a:p>
        </p:txBody>
      </p:sp>
      <p:sp>
        <p:nvSpPr>
          <p:cNvPr id="6" name="文本框 5"/>
          <p:cNvSpPr txBox="1"/>
          <p:nvPr/>
        </p:nvSpPr>
        <p:spPr>
          <a:xfrm>
            <a:off x="3085650" y="3013685"/>
            <a:ext cx="2045334" cy="829945"/>
          </a:xfrm>
          <a:prstGeom prst="rect">
            <a:avLst/>
          </a:prstGeom>
          <a:noFill/>
        </p:spPr>
        <p:txBody>
          <a:bodyPr wrap="square" rtlCol="0">
            <a:spAutoFit/>
          </a:bodyPr>
          <a:lstStyle/>
          <a:p>
            <a:r>
              <a:rPr lang="en-US" altLang="zh-CN" sz="2400" b="1"/>
              <a:t>4-8</a:t>
            </a:r>
            <a:r>
              <a:rPr lang="zh-CN" altLang="en-US" sz="2400" b="1"/>
              <a:t>自然段：</a:t>
            </a:r>
            <a:endParaRPr lang="en-US" altLang="zh-CN" sz="2400" b="1"/>
          </a:p>
          <a:p>
            <a:r>
              <a:rPr lang="zh-CN" altLang="en-US" sz="2400" b="1"/>
              <a:t>秦腔演出</a:t>
            </a:r>
            <a:endParaRPr lang="zh-CN" altLang="en-US" sz="2400" b="1"/>
          </a:p>
        </p:txBody>
      </p:sp>
      <p:sp>
        <p:nvSpPr>
          <p:cNvPr id="7" name="文本框 6"/>
          <p:cNvSpPr txBox="1"/>
          <p:nvPr/>
        </p:nvSpPr>
        <p:spPr>
          <a:xfrm>
            <a:off x="5447665" y="2875280"/>
            <a:ext cx="2251710" cy="460375"/>
          </a:xfrm>
          <a:prstGeom prst="rect">
            <a:avLst/>
          </a:prstGeom>
          <a:noFill/>
        </p:spPr>
        <p:txBody>
          <a:bodyPr wrap="square" rtlCol="0">
            <a:spAutoFit/>
          </a:bodyPr>
          <a:lstStyle/>
          <a:p>
            <a:r>
              <a:rPr lang="zh-CN" altLang="en-US" sz="2400" b="1"/>
              <a:t>秦腔排演（</a:t>
            </a:r>
            <a:r>
              <a:rPr lang="en-US" altLang="zh-CN" sz="2400" b="1">
                <a:sym typeface="+mn-ea"/>
              </a:rPr>
              <a:t>4</a:t>
            </a:r>
            <a:r>
              <a:rPr lang="zh-CN" altLang="en-US" sz="2400" b="1"/>
              <a:t>）</a:t>
            </a:r>
            <a:endParaRPr lang="zh-CN" altLang="en-US" sz="2400" b="1"/>
          </a:p>
        </p:txBody>
      </p:sp>
      <p:sp>
        <p:nvSpPr>
          <p:cNvPr id="9" name="文本框 8"/>
          <p:cNvSpPr txBox="1"/>
          <p:nvPr/>
        </p:nvSpPr>
        <p:spPr>
          <a:xfrm>
            <a:off x="8346302" y="2430361"/>
            <a:ext cx="2370802" cy="460375"/>
          </a:xfrm>
          <a:prstGeom prst="rect">
            <a:avLst/>
          </a:prstGeom>
          <a:noFill/>
        </p:spPr>
        <p:txBody>
          <a:bodyPr wrap="square" rtlCol="0">
            <a:spAutoFit/>
          </a:bodyPr>
          <a:lstStyle/>
          <a:p>
            <a:r>
              <a:rPr lang="zh-CN" altLang="en-US" sz="2400" b="1"/>
              <a:t>演出前台下（</a:t>
            </a:r>
            <a:r>
              <a:rPr lang="en-US" altLang="zh-CN" sz="2400" b="1"/>
              <a:t>5</a:t>
            </a:r>
            <a:r>
              <a:rPr lang="zh-CN" altLang="en-US" sz="2400" b="1"/>
              <a:t>）</a:t>
            </a:r>
            <a:endParaRPr lang="zh-CN" altLang="en-US" sz="2400" b="1"/>
          </a:p>
        </p:txBody>
      </p:sp>
      <p:sp>
        <p:nvSpPr>
          <p:cNvPr id="10" name="文本框 9"/>
          <p:cNvSpPr txBox="1"/>
          <p:nvPr/>
        </p:nvSpPr>
        <p:spPr>
          <a:xfrm>
            <a:off x="5447799" y="3780262"/>
            <a:ext cx="2365798" cy="460375"/>
          </a:xfrm>
          <a:prstGeom prst="rect">
            <a:avLst/>
          </a:prstGeom>
          <a:noFill/>
        </p:spPr>
        <p:txBody>
          <a:bodyPr wrap="square" rtlCol="0">
            <a:spAutoFit/>
          </a:bodyPr>
          <a:lstStyle/>
          <a:p>
            <a:r>
              <a:rPr lang="zh-CN" altLang="en-US" sz="2400" b="1"/>
              <a:t>秦腔演出（</a:t>
            </a:r>
            <a:r>
              <a:rPr lang="en-US" altLang="zh-CN" sz="2400" b="1"/>
              <a:t>5-8</a:t>
            </a:r>
            <a:r>
              <a:rPr lang="zh-CN" altLang="en-US" sz="2400" b="1"/>
              <a:t>）</a:t>
            </a:r>
            <a:endParaRPr lang="zh-CN" altLang="en-US" sz="2400" b="1"/>
          </a:p>
        </p:txBody>
      </p:sp>
      <p:sp>
        <p:nvSpPr>
          <p:cNvPr id="11" name="文本框 10"/>
          <p:cNvSpPr txBox="1"/>
          <p:nvPr/>
        </p:nvSpPr>
        <p:spPr>
          <a:xfrm>
            <a:off x="8381862" y="3015050"/>
            <a:ext cx="2487844" cy="460375"/>
          </a:xfrm>
          <a:prstGeom prst="rect">
            <a:avLst/>
          </a:prstGeom>
          <a:noFill/>
        </p:spPr>
        <p:txBody>
          <a:bodyPr wrap="square" rtlCol="0">
            <a:spAutoFit/>
          </a:bodyPr>
          <a:lstStyle/>
          <a:p>
            <a:r>
              <a:rPr lang="zh-CN" altLang="en-US" sz="2400" b="1"/>
              <a:t>演出时台上（</a:t>
            </a:r>
            <a:r>
              <a:rPr lang="en-US" altLang="zh-CN" sz="2400" b="1"/>
              <a:t>6</a:t>
            </a:r>
            <a:r>
              <a:rPr lang="zh-CN" altLang="en-US" sz="2400" b="1"/>
              <a:t>）</a:t>
            </a:r>
            <a:endParaRPr lang="zh-CN" altLang="en-US" sz="2400" b="1"/>
          </a:p>
        </p:txBody>
      </p:sp>
      <p:sp>
        <p:nvSpPr>
          <p:cNvPr id="12" name="文本框 11"/>
          <p:cNvSpPr txBox="1"/>
          <p:nvPr/>
        </p:nvSpPr>
        <p:spPr>
          <a:xfrm>
            <a:off x="8372972" y="3627679"/>
            <a:ext cx="2496901" cy="460375"/>
          </a:xfrm>
          <a:prstGeom prst="rect">
            <a:avLst/>
          </a:prstGeom>
          <a:noFill/>
        </p:spPr>
        <p:txBody>
          <a:bodyPr wrap="square" rtlCol="0">
            <a:spAutoFit/>
          </a:bodyPr>
          <a:lstStyle/>
          <a:p>
            <a:r>
              <a:rPr lang="zh-CN" altLang="en-US" sz="2400" b="1"/>
              <a:t>演出时台下（</a:t>
            </a:r>
            <a:r>
              <a:rPr lang="en-US" altLang="zh-CN" sz="2400" b="1"/>
              <a:t>7</a:t>
            </a:r>
            <a:r>
              <a:rPr lang="zh-CN" altLang="en-US" sz="2400" b="1"/>
              <a:t>）</a:t>
            </a:r>
            <a:endParaRPr lang="zh-CN" altLang="en-US" sz="2400" b="1"/>
          </a:p>
        </p:txBody>
      </p:sp>
      <p:sp>
        <p:nvSpPr>
          <p:cNvPr id="13" name="文本框 12"/>
          <p:cNvSpPr txBox="1"/>
          <p:nvPr/>
        </p:nvSpPr>
        <p:spPr>
          <a:xfrm>
            <a:off x="8372837" y="4240308"/>
            <a:ext cx="2316461" cy="460375"/>
          </a:xfrm>
          <a:prstGeom prst="rect">
            <a:avLst/>
          </a:prstGeom>
          <a:noFill/>
        </p:spPr>
        <p:txBody>
          <a:bodyPr wrap="square" rtlCol="0">
            <a:spAutoFit/>
          </a:bodyPr>
          <a:lstStyle/>
          <a:p>
            <a:r>
              <a:rPr lang="zh-CN" altLang="en-US" sz="2400" b="1"/>
              <a:t>演出轶事（</a:t>
            </a:r>
            <a:r>
              <a:rPr lang="en-US" altLang="zh-CN" sz="2400" b="1"/>
              <a:t>8</a:t>
            </a:r>
            <a:r>
              <a:rPr lang="zh-CN" altLang="en-US" sz="2400" b="1"/>
              <a:t>）</a:t>
            </a:r>
            <a:endParaRPr lang="zh-CN" altLang="en-US" sz="2400" b="1"/>
          </a:p>
        </p:txBody>
      </p:sp>
      <p:sp>
        <p:nvSpPr>
          <p:cNvPr id="14" name="文本框 13"/>
          <p:cNvSpPr txBox="1"/>
          <p:nvPr/>
        </p:nvSpPr>
        <p:spPr>
          <a:xfrm>
            <a:off x="3085465" y="4923790"/>
            <a:ext cx="3534410" cy="460375"/>
          </a:xfrm>
          <a:prstGeom prst="rect">
            <a:avLst/>
          </a:prstGeom>
          <a:noFill/>
        </p:spPr>
        <p:txBody>
          <a:bodyPr wrap="square" rtlCol="0">
            <a:spAutoFit/>
          </a:bodyPr>
          <a:lstStyle/>
          <a:p>
            <a:r>
              <a:rPr lang="en-US" altLang="zh-CN" sz="2400" b="1"/>
              <a:t>9-10</a:t>
            </a:r>
            <a:r>
              <a:rPr lang="zh-CN" altLang="en-US" sz="2400" b="1"/>
              <a:t>自然段：秦腔神圣</a:t>
            </a:r>
            <a:endParaRPr lang="zh-CN" altLang="en-US" sz="2400" b="1"/>
          </a:p>
        </p:txBody>
      </p:sp>
      <p:sp>
        <p:nvSpPr>
          <p:cNvPr id="15" name="左大括号 14"/>
          <p:cNvSpPr/>
          <p:nvPr/>
        </p:nvSpPr>
        <p:spPr>
          <a:xfrm>
            <a:off x="2404985" y="1508540"/>
            <a:ext cx="495935" cy="36004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左大括号 15"/>
          <p:cNvSpPr/>
          <p:nvPr/>
        </p:nvSpPr>
        <p:spPr>
          <a:xfrm>
            <a:off x="4953000" y="3014345"/>
            <a:ext cx="304800" cy="9861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左大括号 16"/>
          <p:cNvSpPr/>
          <p:nvPr/>
        </p:nvSpPr>
        <p:spPr>
          <a:xfrm>
            <a:off x="7817485" y="2612390"/>
            <a:ext cx="327025" cy="19094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body" idx="1"/>
          </p:nvPr>
        </p:nvSpPr>
        <p:spPr>
          <a:xfrm>
            <a:off x="536575" y="3308985"/>
            <a:ext cx="11278870" cy="2839085"/>
          </a:xfrm>
          <a:noFill/>
          <a:ln>
            <a:miter lim="800000"/>
          </a:ln>
        </p:spPr>
        <p:txBody>
          <a:bodyPr vert="horz" wrap="square" lIns="91440" tIns="45720" rIns="91440" bIns="45720" rtlCol="0" anchor="t" anchorCtr="0">
            <a:normAutofit lnSpcReduction="10000"/>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har char="»"/>
              <a:defRPr lang="zh-CN" altLang="en-US" sz="2000">
                <a:solidFill>
                  <a:schemeClr val="tx1"/>
                </a:solidFill>
                <a:latin typeface="+mn-lt"/>
                <a:ea typeface="+mn-ea"/>
              </a:defRPr>
            </a:lvl6pPr>
            <a:lvl7pPr marL="2971800" indent="-228600" algn="l" rtl="0" fontAlgn="base">
              <a:spcBef>
                <a:spcPct val="20000"/>
              </a:spcBef>
              <a:spcAft>
                <a:spcPct val="0"/>
              </a:spcAft>
              <a:buChar char="»"/>
              <a:defRPr lang="zh-CN" altLang="en-US" sz="2000">
                <a:solidFill>
                  <a:schemeClr val="tx1"/>
                </a:solidFill>
                <a:latin typeface="+mn-lt"/>
                <a:ea typeface="+mn-ea"/>
              </a:defRPr>
            </a:lvl7pPr>
            <a:lvl8pPr marL="3429000" indent="-228600" algn="l" rtl="0" fontAlgn="base">
              <a:spcBef>
                <a:spcPct val="20000"/>
              </a:spcBef>
              <a:spcAft>
                <a:spcPct val="0"/>
              </a:spcAft>
              <a:buChar char="»"/>
              <a:defRPr lang="zh-CN" altLang="en-US" sz="2000">
                <a:solidFill>
                  <a:schemeClr val="tx1"/>
                </a:solidFill>
                <a:latin typeface="+mn-lt"/>
                <a:ea typeface="+mn-ea"/>
              </a:defRPr>
            </a:lvl8pPr>
            <a:lvl9pPr marL="3886200" indent="-228600" algn="l" rtl="0" fontAlgn="base">
              <a:spcBef>
                <a:spcPct val="20000"/>
              </a:spcBef>
              <a:spcAft>
                <a:spcPct val="0"/>
              </a:spcAft>
              <a:buChar char="»"/>
              <a:defRPr lang="zh-CN" altLang="en-US" sz="2000">
                <a:solidFill>
                  <a:schemeClr val="tx1"/>
                </a:solidFill>
                <a:latin typeface="+mn-lt"/>
                <a:ea typeface="+mn-ea"/>
              </a:defRPr>
            </a:lvl9pPr>
          </a:lstStyle>
          <a:p>
            <a:pPr marL="0" lvl="0" indent="0" eaLnBrk="1" hangingPunct="1">
              <a:lnSpc>
                <a:spcPct val="125000"/>
              </a:lnSpc>
              <a:buNone/>
            </a:pPr>
            <a:r>
              <a:rPr lang="en-US" altLang="zh-CN" sz="2800" b="1">
                <a:latin typeface="黑体" panose="02010609060101010101" pitchFamily="49" charset="-122"/>
                <a:ea typeface="黑体" panose="02010609060101010101" pitchFamily="49" charset="-122"/>
                <a:cs typeface="黑体" panose="02010609060101010101" pitchFamily="49" charset="-122"/>
              </a:rPr>
              <a:t>   《</a:t>
            </a:r>
            <a:r>
              <a:rPr lang="zh-CN" altLang="en-US" sz="2800" b="1">
                <a:latin typeface="黑体" panose="02010609060101010101" pitchFamily="49" charset="-122"/>
                <a:ea typeface="黑体" panose="02010609060101010101" pitchFamily="49" charset="-122"/>
                <a:cs typeface="黑体" panose="02010609060101010101" pitchFamily="49" charset="-122"/>
              </a:rPr>
              <a:t>秦腔</a:t>
            </a:r>
            <a:r>
              <a:rPr lang="en-US" altLang="zh-CN" sz="2800" b="1">
                <a:latin typeface="黑体" panose="02010609060101010101" pitchFamily="49" charset="-122"/>
                <a:ea typeface="黑体" panose="02010609060101010101" pitchFamily="49" charset="-122"/>
                <a:cs typeface="黑体" panose="02010609060101010101" pitchFamily="49" charset="-122"/>
              </a:rPr>
              <a:t>》</a:t>
            </a:r>
            <a:r>
              <a:rPr lang="zh-CN" altLang="en-US" sz="2800" b="1">
                <a:latin typeface="黑体" panose="02010609060101010101" pitchFamily="49" charset="-122"/>
                <a:ea typeface="黑体" panose="02010609060101010101" pitchFamily="49" charset="-122"/>
                <a:cs typeface="黑体" panose="02010609060101010101" pitchFamily="49" charset="-122"/>
              </a:rPr>
              <a:t>通过对                                  的描绘，写出了一个地方剧种生成、变迁的特点，展现了                    </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a:p>
            <a:pPr marL="0" lvl="0" indent="0" eaLnBrk="1" hangingPunct="1">
              <a:lnSpc>
                <a:spcPct val="125000"/>
              </a:lnSpc>
              <a:buNone/>
            </a:pPr>
            <a:r>
              <a:rPr lang="zh-CN" altLang="en-US" sz="2800" b="1">
                <a:latin typeface="黑体" panose="02010609060101010101" pitchFamily="49" charset="-122"/>
                <a:ea typeface="黑体" panose="02010609060101010101" pitchFamily="49" charset="-122"/>
                <a:cs typeface="黑体" panose="02010609060101010101" pitchFamily="49" charset="-122"/>
              </a:rPr>
              <a:t>  </a:t>
            </a:r>
            <a:r>
              <a:rPr lang="en-US" altLang="zh-CN" sz="2800" b="1">
                <a:latin typeface="黑体" panose="02010609060101010101" pitchFamily="49" charset="-122"/>
                <a:ea typeface="黑体" panose="02010609060101010101" pitchFamily="49" charset="-122"/>
                <a:cs typeface="黑体" panose="02010609060101010101" pitchFamily="49" charset="-122"/>
              </a:rPr>
              <a:t>  </a:t>
            </a:r>
            <a:r>
              <a:rPr lang="zh-CN" altLang="en-US" sz="2800" b="1">
                <a:latin typeface="黑体" panose="02010609060101010101" pitchFamily="49" charset="-122"/>
                <a:ea typeface="黑体" panose="02010609060101010101" pitchFamily="49" charset="-122"/>
                <a:cs typeface="黑体" panose="02010609060101010101" pitchFamily="49" charset="-122"/>
              </a:rPr>
              <a:t>作者生于斯长于斯，对故土的热爱使得作者在描述中更多地凸现了黄土地人民的人情美，而滤掉了其中可能存在的愚昧与丑陋。在贾平凹笔下，</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932622" y="395289"/>
            <a:ext cx="8384195" cy="1969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文本框 1"/>
          <p:cNvSpPr/>
          <p:nvPr/>
        </p:nvSpPr>
        <p:spPr>
          <a:xfrm>
            <a:off x="3617843" y="3343593"/>
            <a:ext cx="6589644" cy="521970"/>
          </a:xfrm>
          <a:prstGeom prst="rect">
            <a:avLst/>
          </a:prstGeom>
          <a:noFill/>
          <a:ln w="9525">
            <a:noFill/>
          </a:ln>
        </p:spPr>
        <p:txBody>
          <a:bodyPr wrap="square">
            <a:spAutoFit/>
          </a:bodyPr>
          <a:lstStyle/>
          <a:p>
            <a:pPr algn="l"/>
            <a:r>
              <a:rPr lang="zh-CN" altLang="en-US" sz="2800" b="1">
                <a:solidFill>
                  <a:srgbClr val="FF0000"/>
                </a:solidFill>
                <a:sym typeface="宋体" panose="02010600030101010101" pitchFamily="2" charset="-122"/>
              </a:rPr>
              <a:t>秦川大地上人们的喜怒哀乐等风土人情</a:t>
            </a:r>
            <a:endParaRPr lang="zh-CN" altLang="en-US" sz="2800" b="1">
              <a:solidFill>
                <a:srgbClr val="FF0000"/>
              </a:solidFill>
              <a:sym typeface="宋体" panose="02010600030101010101" pitchFamily="2" charset="-122"/>
            </a:endParaRPr>
          </a:p>
        </p:txBody>
      </p:sp>
      <p:sp>
        <p:nvSpPr>
          <p:cNvPr id="5" name="文本框 2"/>
          <p:cNvSpPr/>
          <p:nvPr/>
        </p:nvSpPr>
        <p:spPr>
          <a:xfrm>
            <a:off x="7696281" y="3790839"/>
            <a:ext cx="4119163" cy="521970"/>
          </a:xfrm>
          <a:prstGeom prst="rect">
            <a:avLst/>
          </a:prstGeom>
          <a:noFill/>
          <a:ln w="9525">
            <a:noFill/>
          </a:ln>
        </p:spPr>
        <p:txBody>
          <a:bodyPr wrap="square">
            <a:spAutoFit/>
          </a:bodyPr>
          <a:lstStyle/>
          <a:p>
            <a:r>
              <a:rPr lang="zh-CN" altLang="en-US" sz="2800" b="1">
                <a:solidFill>
                  <a:srgbClr val="FF0000"/>
                </a:solidFill>
                <a:sym typeface="宋体" panose="02010600030101010101" pitchFamily="2" charset="-122"/>
              </a:rPr>
              <a:t>秦人热情蓬勃的生命力。</a:t>
            </a:r>
            <a:endParaRPr lang="zh-CN" altLang="en-US" sz="2800" b="1">
              <a:solidFill>
                <a:srgbClr val="FF0000"/>
              </a:solidFill>
              <a:sym typeface="宋体" panose="02010600030101010101" pitchFamily="2" charset="-122"/>
            </a:endParaRPr>
          </a:p>
        </p:txBody>
      </p:sp>
      <p:sp>
        <p:nvSpPr>
          <p:cNvPr id="2" name="文本框 1"/>
          <p:cNvSpPr txBox="1"/>
          <p:nvPr/>
        </p:nvSpPr>
        <p:spPr>
          <a:xfrm>
            <a:off x="1604204" y="5417378"/>
            <a:ext cx="8156022" cy="521970"/>
          </a:xfrm>
          <a:prstGeom prst="rect">
            <a:avLst/>
          </a:prstGeom>
          <a:noFill/>
        </p:spPr>
        <p:txBody>
          <a:bodyPr wrap="square" rtlCol="0">
            <a:spAutoFit/>
          </a:bodyPr>
          <a:lstStyle/>
          <a:p>
            <a:pPr algn="l"/>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秦腔是黄土地与老百姓生生不息的命运之声。</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p:cTn id="7" dur="80" fill="hold"/>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fill="hold"/>
                                        <p:tgtEl>
                                          <p:spTgt spid="4"/>
                                        </p:tgtEl>
                                        <p:attrNameLst>
                                          <p:attrName>fillcolor</p:attrName>
                                        </p:attrNameLst>
                                      </p:cBhvr>
                                      <p:tavLst>
                                        <p:tav tm="0">
                                          <p:val>
                                            <p:clrVal>
                                              <a:schemeClr val="accent2"/>
                                            </p:clrVal>
                                          </p:val>
                                        </p:tav>
                                        <p:tav tm="50000">
                                          <p:val>
                                            <p:clrVal>
                                              <a:schemeClr val="hlink"/>
                                            </p:clrVal>
                                          </p:val>
                                        </p:tav>
                                      </p:tavLst>
                                    </p:anim>
                                    <p:set>
                                      <p:cBhvr>
                                        <p:cTn id="9" dur="8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sp>
        <p:nvSpPr>
          <p:cNvPr id="11" name="矩形 10"/>
          <p:cNvSpPr/>
          <p:nvPr>
            <p:custDataLst>
              <p:tags r:id="rId2"/>
            </p:custDataLst>
          </p:nvPr>
        </p:nvSpPr>
        <p:spPr>
          <a:xfrm>
            <a:off x="0" y="0"/>
            <a:ext cx="12192000" cy="91440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21" name="矩形 5"/>
          <p:cNvSpPr/>
          <p:nvPr>
            <p:custDataLst>
              <p:tags r:id="rId3"/>
            </p:custDataLst>
          </p:nvPr>
        </p:nvSpPr>
        <p:spPr>
          <a:xfrm>
            <a:off x="550545" y="1281430"/>
            <a:ext cx="11170920" cy="5485765"/>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12" name="矩形 4"/>
          <p:cNvSpPr/>
          <p:nvPr>
            <p:custDataLst>
              <p:tags r:id="rId4"/>
            </p:custDataLst>
          </p:nvPr>
        </p:nvSpPr>
        <p:spPr>
          <a:xfrm>
            <a:off x="8724915" y="6146847"/>
            <a:ext cx="2590821" cy="10160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13" name="矩形 3"/>
          <p:cNvSpPr/>
          <p:nvPr>
            <p:custDataLst>
              <p:tags r:id="rId5"/>
            </p:custDataLst>
          </p:nvPr>
        </p:nvSpPr>
        <p:spPr>
          <a:xfrm>
            <a:off x="1028966" y="1216483"/>
            <a:ext cx="2590821" cy="10160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14" name="文本框 13"/>
          <p:cNvSpPr txBox="1"/>
          <p:nvPr>
            <p:custDataLst>
              <p:tags r:id="rId6"/>
            </p:custDataLst>
          </p:nvPr>
        </p:nvSpPr>
        <p:spPr>
          <a:xfrm>
            <a:off x="1239520" y="302260"/>
            <a:ext cx="2231390" cy="609600"/>
          </a:xfrm>
          <a:prstGeom prst="rect">
            <a:avLst/>
          </a:prstGeom>
          <a:noFill/>
        </p:spPr>
        <p:txBody>
          <a:bodyPr wrap="square" lIns="63500" tIns="25400" rIns="63500" bIns="25400" rtlCol="0" anchor="ctr" anchorCtr="0">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400" b="1" i="0" u="none" strike="noStrike" kern="1200" cap="none" spc="180" normalizeH="0" baseline="0" noProof="0">
                <a:ln>
                  <a:noFill/>
                </a:ln>
                <a:solidFill>
                  <a:srgbClr val="5B9BD5">
                    <a:lumMod val="75000"/>
                  </a:srgbClr>
                </a:solidFill>
                <a:effectLst/>
                <a:uLnTx/>
                <a:uFillTx/>
                <a:latin typeface="微软雅黑" panose="020B0503020204020204" charset="-122"/>
                <a:ea typeface="微软雅黑" panose="020B0503020204020204" charset="-122"/>
                <a:cs typeface="Arial" panose="020B0604020202020204"/>
              </a:rPr>
              <a:t>艺术特色</a:t>
            </a:r>
            <a:endParaRPr kumimoji="0" lang="zh-CN" altLang="en-US" sz="3400" b="1" i="0" u="none" strike="noStrike" kern="1200" cap="none" spc="180" normalizeH="0" baseline="0" noProof="0">
              <a:ln>
                <a:noFill/>
              </a:ln>
              <a:solidFill>
                <a:srgbClr val="5B9BD5">
                  <a:lumMod val="75000"/>
                </a:srgbClr>
              </a:solidFill>
              <a:effectLst/>
              <a:uLnTx/>
              <a:uFillTx/>
              <a:latin typeface="微软雅黑" panose="020B0503020204020204" charset="-122"/>
              <a:ea typeface="微软雅黑" panose="020B0503020204020204" charset="-122"/>
              <a:cs typeface="Arial" panose="020B0604020202020204"/>
            </a:endParaRPr>
          </a:p>
        </p:txBody>
      </p:sp>
      <p:sp>
        <p:nvSpPr>
          <p:cNvPr id="15" name="Title 6"/>
          <p:cNvSpPr txBox="1"/>
          <p:nvPr>
            <p:custDataLst>
              <p:tags r:id="rId7"/>
            </p:custDataLst>
          </p:nvPr>
        </p:nvSpPr>
        <p:spPr>
          <a:xfrm>
            <a:off x="836295" y="1521460"/>
            <a:ext cx="10598785" cy="5006340"/>
          </a:xfrm>
          <a:prstGeom prst="rect">
            <a:avLst/>
          </a:prstGeom>
          <a:noFill/>
          <a:ln w="3175">
            <a:noFill/>
            <a:prstDash val="dash"/>
          </a:ln>
        </p:spPr>
        <p:txBody>
          <a:bodyPr wrap="square" lIns="63500" tIns="25400" rIns="63500" bIns="25400" anchor="ctr" anchorCtr="0">
            <a:normAutofit fontScale="87500" lnSpcReduction="1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ctr" latinLnBrk="0" hangingPunct="1">
              <a:lnSpc>
                <a:spcPct val="110000"/>
              </a:lnSpc>
              <a:spcBef>
                <a:spcPct val="0"/>
              </a:spcBef>
              <a:spcAft>
                <a:spcPts val="800"/>
              </a:spcAft>
              <a:buClrTx/>
              <a:buSzTx/>
              <a:buFont typeface="+mj-ea"/>
              <a:buNone/>
              <a:defRPr/>
            </a:pPr>
            <a:r>
              <a:rPr kumimoji="0" lang="en-US" altLang="zh-CN" sz="2400" b="1" i="0" u="none" strike="noStrike" kern="1200" cap="none" spc="120" normalizeH="0" baseline="0" noProof="0">
                <a:ln w="3175">
                  <a:noFill/>
                  <a:prstDash val="dash"/>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2460" b="1" i="0" u="none" strike="noStrike" kern="1200" cap="none" spc="12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 1</a:t>
            </a:r>
            <a:r>
              <a:rPr kumimoji="0" lang="zh-CN" altLang="en-US" sz="2460" b="1" i="0" u="none" strike="noStrike" kern="1200" cap="none" spc="12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、大量运用侧面描写。</a:t>
            </a:r>
            <a:endParaRPr kumimoji="0" lang="zh-CN" altLang="en-US" sz="2460" b="1" i="0" u="none" strike="noStrike" kern="1200" cap="none" spc="12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355600" marR="0" lvl="1" indent="0" algn="l" defTabSz="914400" rtl="0" eaLnBrk="1" fontAlgn="ctr" latinLnBrk="0" hangingPunct="1">
              <a:lnSpc>
                <a:spcPct val="110000"/>
              </a:lnSpc>
              <a:spcBef>
                <a:spcPct val="0"/>
              </a:spcBef>
              <a:spcAft>
                <a:spcPts val="800"/>
              </a:spcAft>
              <a:buClrTx/>
              <a:buSzTx/>
              <a:buFont typeface="Arial" panose="020B0604020202020204" pitchFamily="34" charset="0"/>
              <a:buNone/>
              <a:defRPr/>
            </a:pPr>
            <a:r>
              <a:rPr kumimoji="0" lang="zh-CN" altLang="en-US" sz="2460" b="1" i="0" u="none" strike="noStrike" kern="1200" cap="none" spc="200" normalizeH="0" baseline="0" noProof="0">
                <a:ln w="3175">
                  <a:noFill/>
                  <a:prstDash val="dash"/>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写排戏、演戏前的氛围，尤其是戏开演前人们火爆的言辞、激动的情绪和各种行为，有力地衬托出秦人对秦腔的痴迷，生动地传达出秦川人特有的粗犷豪放的性格，让人有身临其境的真切亲昵之感。</a:t>
            </a:r>
            <a:endParaRPr kumimoji="0" lang="zh-CN" altLang="en-US" sz="2460" b="1" i="0" u="none" strike="noStrike" kern="1200" cap="none" spc="200" normalizeH="0" baseline="0" noProof="0">
              <a:ln w="3175">
                <a:noFill/>
                <a:prstDash val="dash"/>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355600" marR="0" lvl="1" indent="0" algn="l" defTabSz="914400" rtl="0" eaLnBrk="1" fontAlgn="ctr" latinLnBrk="0" hangingPunct="1">
              <a:lnSpc>
                <a:spcPct val="110000"/>
              </a:lnSpc>
              <a:spcBef>
                <a:spcPct val="0"/>
              </a:spcBef>
              <a:spcAft>
                <a:spcPts val="800"/>
              </a:spcAft>
              <a:buClrTx/>
              <a:buSzTx/>
              <a:buFont typeface="Arial" panose="020B0604020202020204" pitchFamily="34" charset="0"/>
              <a:buNone/>
              <a:defRPr/>
            </a:pPr>
            <a:r>
              <a:rPr kumimoji="0" lang="en-US" altLang="zh-CN" sz="246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en-US" sz="246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、点面结合，以点为主。</a:t>
            </a:r>
            <a:endParaRPr kumimoji="0" lang="zh-CN" altLang="en-US" sz="246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355600" marR="0" lvl="1" indent="0" algn="l" defTabSz="914400" rtl="0" eaLnBrk="1" fontAlgn="ctr" latinLnBrk="0" hangingPunct="1">
              <a:lnSpc>
                <a:spcPct val="110000"/>
              </a:lnSpc>
              <a:spcBef>
                <a:spcPct val="0"/>
              </a:spcBef>
              <a:spcAft>
                <a:spcPts val="800"/>
              </a:spcAft>
              <a:buClrTx/>
              <a:buSzTx/>
              <a:buFont typeface="Arial" panose="020B0604020202020204" pitchFamily="34" charset="0"/>
              <a:buNone/>
              <a:defRPr/>
            </a:pPr>
            <a:r>
              <a:rPr kumimoji="0" lang="zh-CN" altLang="en-US" sz="246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面：</a:t>
            </a:r>
            <a:r>
              <a:rPr kumimoji="0" lang="zh-CN" altLang="en-US" sz="2460" b="1" i="0" u="none" strike="noStrike" kern="1200" cap="none" spc="200" normalizeH="0" baseline="0" noProof="0">
                <a:ln w="3175">
                  <a:noFill/>
                  <a:prstDash val="dash"/>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对秦腔的历史、影响、意义的总括。</a:t>
            </a:r>
            <a:endParaRPr kumimoji="0" lang="zh-CN" altLang="en-US" sz="2460" b="1" i="0" u="none" strike="noStrike" kern="1200" cap="none" spc="200" normalizeH="0" baseline="0" noProof="0">
              <a:ln w="3175">
                <a:noFill/>
                <a:prstDash val="dash"/>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a:p>
            <a:pPr marL="355600" marR="0" lvl="1" indent="0" algn="l" defTabSz="914400" rtl="0" eaLnBrk="1" fontAlgn="ctr" latinLnBrk="0" hangingPunct="1">
              <a:lnSpc>
                <a:spcPct val="110000"/>
              </a:lnSpc>
              <a:spcBef>
                <a:spcPct val="0"/>
              </a:spcBef>
              <a:spcAft>
                <a:spcPts val="800"/>
              </a:spcAft>
              <a:buClrTx/>
              <a:buSzTx/>
              <a:buFont typeface="Arial" panose="020B0604020202020204" pitchFamily="34" charset="0"/>
              <a:buNone/>
              <a:defRPr/>
            </a:pPr>
            <a:r>
              <a:rPr kumimoji="0" lang="zh-CN" altLang="en-US" sz="246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点：</a:t>
            </a:r>
            <a:r>
              <a:rPr kumimoji="0" lang="zh-CN" altLang="en-US" sz="2460" b="1" i="0" u="none" strike="noStrike" kern="1200" cap="none" spc="200" normalizeH="0" baseline="0" noProof="0">
                <a:ln w="3175">
                  <a:noFill/>
                  <a:prstDash val="dash"/>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喝倒彩的观众、慧娘的出场、老一辈的秦腔迷、从树上掉下来的小观众、相亲等等，具体生动地描绘秦腔与秦人的关系，有声有色地展现了秦川的风俗民情。</a:t>
            </a:r>
            <a:endParaRPr kumimoji="0" lang="zh-CN" altLang="en-US" sz="2460" b="1" i="0" u="none" strike="noStrike" kern="1200" cap="none" spc="200" normalizeH="0" baseline="0" noProof="0">
              <a:ln w="3175">
                <a:noFill/>
                <a:prstDash val="dash"/>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a:p>
            <a:pPr marL="355600" marR="0" lvl="1" indent="0" algn="l" defTabSz="914400" rtl="0" eaLnBrk="1" fontAlgn="ctr" latinLnBrk="0" hangingPunct="1">
              <a:lnSpc>
                <a:spcPct val="110000"/>
              </a:lnSpc>
              <a:spcBef>
                <a:spcPct val="0"/>
              </a:spcBef>
              <a:spcAft>
                <a:spcPts val="800"/>
              </a:spcAft>
              <a:buClrTx/>
              <a:buSzTx/>
              <a:buFont typeface="Arial" panose="020B0604020202020204" pitchFamily="34" charset="0"/>
              <a:buNone/>
              <a:defRPr/>
            </a:pPr>
            <a:r>
              <a:rPr kumimoji="0" lang="en-US" altLang="zh-CN" sz="246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3</a:t>
            </a:r>
            <a:r>
              <a:rPr kumimoji="0" lang="zh-CN" altLang="en-US" sz="246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、语言生动鲜活，风味独特。</a:t>
            </a:r>
            <a:endParaRPr kumimoji="0" lang="zh-CN" altLang="en-US" sz="246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a:p>
            <a:pPr marL="355600" marR="0" lvl="1" indent="0" algn="l" defTabSz="914400" rtl="0" eaLnBrk="1" fontAlgn="ctr" latinLnBrk="0" hangingPunct="1">
              <a:lnSpc>
                <a:spcPct val="110000"/>
              </a:lnSpc>
              <a:spcBef>
                <a:spcPct val="0"/>
              </a:spcBef>
              <a:spcAft>
                <a:spcPts val="800"/>
              </a:spcAft>
              <a:buClrTx/>
              <a:buSzTx/>
              <a:buFont typeface="Arial" panose="020B0604020202020204" pitchFamily="34" charset="0"/>
              <a:buNone/>
              <a:defRPr/>
            </a:pPr>
            <a:r>
              <a:rPr kumimoji="0" lang="zh-CN" altLang="en-US" sz="2460" b="1" i="0" u="none" strike="noStrike" kern="1200" cap="none" spc="200" normalizeH="0" baseline="0" noProof="0">
                <a:ln w="3175">
                  <a:noFill/>
                  <a:prstDash val="dash"/>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方言土语的穿插，民间传闻的补充，使文章庄谐并重，活泼风趣，营造出具有浓郁秦川风情的艺术世界。</a:t>
            </a:r>
            <a:endParaRPr kumimoji="0" lang="zh-CN" altLang="en-US" sz="2460" b="1" i="0" u="none" strike="noStrike" kern="1200" cap="none" spc="200" normalizeH="0" baseline="0" noProof="0">
              <a:ln w="3175">
                <a:noFill/>
                <a:prstDash val="dash"/>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5" dur="500"/>
                                        <p:tgtEl>
                                          <p:spTgt spid="1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18" dur="500"/>
                                        <p:tgtEl>
                                          <p:spTgt spid="15">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21" dur="500"/>
                                        <p:tgtEl>
                                          <p:spTgt spid="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xEl>
                                              <p:pRg st="5" end="5"/>
                                            </p:txEl>
                                          </p:spTgt>
                                        </p:tgtEl>
                                        <p:attrNameLst>
                                          <p:attrName>style.visibility</p:attrName>
                                        </p:attrNameLst>
                                      </p:cBhvr>
                                      <p:to>
                                        <p:strVal val="visible"/>
                                      </p:to>
                                    </p:set>
                                    <p:animEffect transition="in" filter="randombar(horizontal)">
                                      <p:cBhvr>
                                        <p:cTn id="26" dur="500"/>
                                        <p:tgtEl>
                                          <p:spTgt spid="15">
                                            <p:txEl>
                                              <p:pRg st="5" end="5"/>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15">
                                            <p:txEl>
                                              <p:pRg st="6" end="6"/>
                                            </p:txEl>
                                          </p:spTgt>
                                        </p:tgtEl>
                                        <p:attrNameLst>
                                          <p:attrName>style.visibility</p:attrName>
                                        </p:attrNameLst>
                                      </p:cBhvr>
                                      <p:to>
                                        <p:strVal val="visible"/>
                                      </p:to>
                                    </p:set>
                                    <p:animEffect transition="in" filter="randombar(horizontal)">
                                      <p:cBhvr>
                                        <p:cTn id="29"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71156" y="692814"/>
            <a:ext cx="6425875" cy="607695"/>
          </a:xfrm>
          <a:prstGeom prst="rect">
            <a:avLst/>
          </a:prstGeom>
          <a:noFill/>
        </p:spPr>
        <p:txBody>
          <a:bodyPr wrap="square" rtlCol="0">
            <a:spAutoFit/>
          </a:bodyPr>
          <a:lstStyle/>
          <a:p>
            <a:pPr>
              <a:lnSpc>
                <a:spcPct val="120000"/>
              </a:lnSpc>
            </a:pP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我们应该怎样对待我们的传统地域文化</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4000773" y="1509406"/>
            <a:ext cx="6701686" cy="2749550"/>
          </a:xfrm>
          <a:prstGeom prst="rect">
            <a:avLst/>
          </a:prstGeom>
          <a:noFill/>
        </p:spPr>
        <p:txBody>
          <a:bodyPr wrap="square" rtlCol="0">
            <a:spAutoFit/>
          </a:bodyPr>
          <a:lstStyle/>
          <a:p>
            <a:pPr>
              <a:lnSpc>
                <a:spcPct val="120000"/>
              </a:lnSpc>
            </a:pPr>
            <a:r>
              <a:rPr lang="en-US" altLang="zh-CN" sz="2400">
                <a:solidFill>
                  <a:srgbClr val="0070C0"/>
                </a:solidFill>
                <a:latin typeface="黑体" panose="02010609060101010101" pitchFamily="49" charset="-122"/>
                <a:ea typeface="黑体" panose="02010609060101010101" pitchFamily="49" charset="-122"/>
                <a:cs typeface="黑体" panose="02010609060101010101" pitchFamily="49" charset="-122"/>
              </a:rPr>
              <a:t>   </a:t>
            </a:r>
            <a:r>
              <a:rPr lang="zh-CN" altLang="en-US" sz="2400">
                <a:solidFill>
                  <a:srgbClr val="FF0000"/>
                </a:solidFill>
                <a:latin typeface="黑体" panose="02010609060101010101" pitchFamily="49" charset="-122"/>
                <a:ea typeface="黑体" panose="02010609060101010101" pitchFamily="49" charset="-122"/>
                <a:cs typeface="黑体" panose="02010609060101010101" pitchFamily="49" charset="-122"/>
              </a:rPr>
              <a:t>示例一</a:t>
            </a:r>
            <a:r>
              <a:rPr lang="en-US" altLang="zh-CN" sz="240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地域文化</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来自童年和少年时代的生长地</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来自我们的故乡、故园。那里的自然风物、乡俗民情、历史遗迹、文化传统等</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给我们以熏陶、感染</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因而</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地域文化是伴随我们终生的</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这种文化已渗透到我们的血液中</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所以我们应该好好传承这种文化。</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1586230" y="4467860"/>
            <a:ext cx="9736455" cy="1420495"/>
          </a:xfrm>
          <a:prstGeom prst="rect">
            <a:avLst/>
          </a:prstGeom>
          <a:noFill/>
        </p:spPr>
        <p:txBody>
          <a:bodyPr wrap="square" rtlCol="0">
            <a:spAutoFit/>
          </a:bodyPr>
          <a:lstStyle/>
          <a:p>
            <a:pPr>
              <a:lnSpc>
                <a:spcPct val="120000"/>
              </a:lnSpc>
            </a:pPr>
            <a:r>
              <a:rPr lang="en-US" altLang="zh-CN" sz="2400">
                <a:solidFill>
                  <a:srgbClr val="0070C0"/>
                </a:solidFill>
                <a:latin typeface="黑体" panose="02010609060101010101" pitchFamily="49" charset="-122"/>
                <a:ea typeface="黑体" panose="02010609060101010101" pitchFamily="49" charset="-122"/>
                <a:cs typeface="黑体" panose="02010609060101010101" pitchFamily="49" charset="-122"/>
              </a:rPr>
              <a:t>  </a:t>
            </a:r>
            <a:r>
              <a:rPr lang="zh-CN" altLang="en-US" sz="2400">
                <a:solidFill>
                  <a:srgbClr val="FF0000"/>
                </a:solidFill>
                <a:latin typeface="黑体" panose="02010609060101010101" pitchFamily="49" charset="-122"/>
                <a:ea typeface="黑体" panose="02010609060101010101" pitchFamily="49" charset="-122"/>
                <a:cs typeface="黑体" panose="02010609060101010101" pitchFamily="49" charset="-122"/>
              </a:rPr>
              <a:t>示例二</a:t>
            </a:r>
            <a:r>
              <a:rPr lang="en-US" altLang="zh-CN" sz="240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作者对故土的热爱使得他在描述中更多地凸显了黄土地人民的人情美</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而滤掉了其中可能存在的愚昧与丑陋。所以对地域文化在热爱的同时要</a:t>
            </a:r>
            <a:r>
              <a:rPr lang="zh-CN" altLang="en-US" sz="2400">
                <a:solidFill>
                  <a:srgbClr val="FF0000"/>
                </a:solidFill>
                <a:latin typeface="黑体" panose="02010609060101010101" pitchFamily="49" charset="-122"/>
                <a:ea typeface="黑体" panose="02010609060101010101" pitchFamily="49" charset="-122"/>
                <a:cs typeface="黑体" panose="02010609060101010101" pitchFamily="49" charset="-122"/>
              </a:rPr>
              <a:t>取其精华</a:t>
            </a:r>
            <a:r>
              <a:rPr lang="en-US" altLang="zh-CN" sz="240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rgbClr val="FF0000"/>
                </a:solidFill>
                <a:latin typeface="黑体" panose="02010609060101010101" pitchFamily="49" charset="-122"/>
                <a:ea typeface="黑体" panose="02010609060101010101" pitchFamily="49" charset="-122"/>
                <a:cs typeface="黑体" panose="02010609060101010101" pitchFamily="49" charset="-122"/>
              </a:rPr>
              <a:t>去其糟粕</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l="40176" t="16561" r="-1"/>
          <a:stretch>
            <a:fillRect/>
          </a:stretch>
        </p:blipFill>
        <p:spPr>
          <a:xfrm>
            <a:off x="517525" y="483235"/>
            <a:ext cx="2638425" cy="2760345"/>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48280" y="1481455"/>
            <a:ext cx="4274820" cy="1101090"/>
          </a:xfrm>
        </p:spPr>
        <p:txBody>
          <a:bodyPr/>
          <a:lstStyle/>
          <a:p>
            <a:r>
              <a:rPr lang="zh-CN" altLang="en-US" b="1"/>
              <a:t>知人论世</a:t>
            </a:r>
            <a:endParaRPr lang="zh-CN" altLang="en-US" b="1"/>
          </a:p>
        </p:txBody>
      </p:sp>
      <p:sp>
        <p:nvSpPr>
          <p:cNvPr id="3" name="文本占位符 2"/>
          <p:cNvSpPr>
            <a:spLocks noGrp="1"/>
          </p:cNvSpPr>
          <p:nvPr>
            <p:ph type="body" idx="1"/>
          </p:nvPr>
        </p:nvSpPr>
        <p:spPr>
          <a:xfrm>
            <a:off x="2941955" y="3375660"/>
            <a:ext cx="4792345" cy="694055"/>
          </a:xfrm>
        </p:spPr>
        <p:txBody>
          <a:bodyPr>
            <a:noAutofit/>
          </a:bodyPr>
          <a:lstStyle/>
          <a:p>
            <a:r>
              <a:rPr lang="zh-CN" altLang="en-US" sz="4000" b="1">
                <a:solidFill>
                  <a:srgbClr val="FF0000"/>
                </a:solidFill>
                <a:latin typeface="Calibri" panose="020F0502020204030204" charset="0"/>
              </a:rPr>
              <a:t>①</a:t>
            </a:r>
            <a:r>
              <a:rPr lang="zh-CN" altLang="en-US" sz="4000" b="1">
                <a:solidFill>
                  <a:srgbClr val="FF0000"/>
                </a:solidFill>
              </a:rPr>
              <a:t>秦腔</a:t>
            </a:r>
            <a:r>
              <a:rPr lang="en-US" altLang="zh-CN" sz="4000" b="1">
                <a:solidFill>
                  <a:schemeClr val="tx1"/>
                </a:solidFill>
              </a:rPr>
              <a:t>/</a:t>
            </a:r>
            <a:r>
              <a:rPr lang="en-US" altLang="zh-CN" sz="4000" b="1">
                <a:solidFill>
                  <a:srgbClr val="00B0F0"/>
                </a:solidFill>
                <a:latin typeface="Calibri" panose="020F0502020204030204" charset="0"/>
              </a:rPr>
              <a:t>②</a:t>
            </a:r>
            <a:r>
              <a:rPr lang="zh-CN" altLang="en-US" sz="4000" b="1">
                <a:solidFill>
                  <a:srgbClr val="00B0F0"/>
                </a:solidFill>
              </a:rPr>
              <a:t>贾平凹</a:t>
            </a:r>
            <a:endParaRPr lang="zh-CN" altLang="en-US" sz="4000" b="1">
              <a:solidFill>
                <a:srgbClr val="00B0F0"/>
              </a:solidFill>
            </a:endParaRPr>
          </a:p>
        </p:txBody>
      </p:sp>
      <p:pic>
        <p:nvPicPr>
          <p:cNvPr id="3076"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633970" y="1357630"/>
            <a:ext cx="4106545" cy="473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777485" y="879185"/>
            <a:ext cx="6758398" cy="5685886"/>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lvl="0" algn="l" fontAlgn="ctr">
              <a:lnSpc>
                <a:spcPct val="110000"/>
              </a:lnSpc>
              <a:spcBef>
                <a:spcPct val="0"/>
              </a:spcBef>
              <a:spcAft>
                <a:spcPts val="800"/>
              </a:spcAft>
              <a:buClr>
                <a:schemeClr val="tx2">
                  <a:lumMod val="75000"/>
                </a:schemeClr>
              </a:buClr>
              <a:buSzTx/>
            </a:pPr>
            <a:r>
              <a:rPr lang="zh-CN" altLang="en-US" sz="2600" b="1" spc="18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600" b="1" spc="18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mn-ea"/>
              </a:rPr>
              <a:t>汉族</a:t>
            </a:r>
            <a:r>
              <a:rPr lang="zh-CN" altLang="en-US" sz="2600" b="1" spc="18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最古老</a:t>
            </a:r>
            <a:r>
              <a:rPr lang="zh-CN" altLang="en-US" sz="2600" b="1" spc="18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mn-ea"/>
              </a:rPr>
              <a:t>的戏剧之一，又称</a:t>
            </a:r>
            <a:r>
              <a:rPr lang="zh-CN" altLang="en-US" sz="2600" b="1" spc="18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乱弹</a:t>
            </a:r>
            <a:r>
              <a:rPr lang="zh-CN" altLang="en-US" sz="2600" b="1" spc="18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mn-ea"/>
              </a:rPr>
              <a:t>，起于西周，流行于我国西北地区的陕西、甘肃、青海、宁夏、新疆等地，古时陕西、甘肃一带属秦国，所以称之为“</a:t>
            </a:r>
            <a:r>
              <a:rPr lang="zh-CN" altLang="en-US" sz="2600" b="1" spc="18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秦腔</a:t>
            </a:r>
            <a:r>
              <a:rPr lang="zh-CN" altLang="en-US" sz="2600" b="1" spc="18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mn-ea"/>
              </a:rPr>
              <a:t>”。因为早期秦腔演出时，常用枣木梆子敲击伴奏，故又名“</a:t>
            </a:r>
            <a:r>
              <a:rPr lang="zh-CN" altLang="en-US" sz="2600" b="1" spc="18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梆子腔</a:t>
            </a:r>
            <a:r>
              <a:rPr lang="zh-CN" altLang="en-US" sz="2600" b="1" spc="18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mn-ea"/>
              </a:rPr>
              <a:t>”。 国家级非物质文化遗产之一。</a:t>
            </a:r>
            <a:endParaRPr lang="en-US" altLang="zh-CN" sz="2600" b="1" spc="18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mn-ea"/>
            </a:endParaRPr>
          </a:p>
          <a:p>
            <a:pPr lvl="0" algn="l" fontAlgn="ctr">
              <a:lnSpc>
                <a:spcPct val="110000"/>
              </a:lnSpc>
              <a:spcBef>
                <a:spcPct val="0"/>
              </a:spcBef>
              <a:spcAft>
                <a:spcPts val="800"/>
              </a:spcAft>
              <a:buClr>
                <a:schemeClr val="tx2">
                  <a:lumMod val="75000"/>
                </a:schemeClr>
              </a:buClr>
              <a:buSzTx/>
            </a:pPr>
            <a:r>
              <a:rPr lang="en-US" altLang="en-US" sz="2600" b="1" spc="16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秦腔的表演技艺</a:t>
            </a:r>
            <a:r>
              <a:rPr lang="en-US" altLang="en-US" sz="2600" b="1" spc="160" err="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朴实、粗犷、豪放</a:t>
            </a:r>
            <a:r>
              <a:rPr lang="en-US" altLang="en-US" sz="2600" b="1" spc="160" err="1">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，富有夸张性，生活气息浓厚。唱腔</a:t>
            </a:r>
            <a:r>
              <a:rPr lang="zh-CN" altLang="en-US" sz="2600" b="1" spc="16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惯</a:t>
            </a:r>
            <a:r>
              <a:rPr lang="en-US" altLang="en-US" sz="2600" b="1" spc="160" err="1">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用宽音大嗓，直起直落，高亢激越</a:t>
            </a:r>
            <a:r>
              <a:rPr lang="zh-CN" altLang="en-US" sz="2600" b="1" spc="16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en-US" altLang="en-US" sz="2600" b="1" spc="16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“一声秦腔吼，吓死山坡</a:t>
            </a:r>
            <a:r>
              <a:rPr lang="zh-CN" altLang="en-US" sz="2600" b="1" spc="16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老</a:t>
            </a:r>
            <a:r>
              <a:rPr lang="en-US" altLang="en-US" sz="2600" b="1" spc="160" err="1">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黄牛，八尺汉子眼泪流，岀嫁的姑娘也回头。”</a:t>
            </a:r>
            <a:endParaRPr lang="en-US" altLang="en-US" sz="2600" b="1" spc="160" err="1">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3" name="文本框 2"/>
          <p:cNvSpPr txBox="1"/>
          <p:nvPr>
            <p:custDataLst>
              <p:tags r:id="rId2"/>
            </p:custDataLst>
          </p:nvPr>
        </p:nvSpPr>
        <p:spPr>
          <a:xfrm>
            <a:off x="1067669" y="564225"/>
            <a:ext cx="1178208" cy="629920"/>
          </a:xfrm>
          <a:prstGeom prst="rect">
            <a:avLst/>
          </a:prstGeom>
          <a:noFill/>
        </p:spPr>
        <p:txBody>
          <a:bodyPr wrap="square" lIns="101600" tIns="38100" rIns="63500" bIns="38100" rtlCol="0">
            <a:noAutofit/>
          </a:bodyPr>
          <a:lstStyle/>
          <a:p>
            <a:pPr marL="0" indent="0" algn="l">
              <a:lnSpc>
                <a:spcPct val="100000"/>
              </a:lnSpc>
              <a:spcBef>
                <a:spcPct val="0"/>
              </a:spcBef>
              <a:spcAft>
                <a:spcPct val="0"/>
              </a:spcAft>
              <a:buSzTx/>
              <a:buNone/>
            </a:pPr>
            <a:r>
              <a:rPr lang="zh-CN" altLang="en-US" sz="3600" b="1" spc="180">
                <a:solidFill>
                  <a:srgbClr val="FF0000"/>
                </a:solidFill>
                <a:latin typeface="Arial" panose="020B0604020202020204" pitchFamily="34" charset="0"/>
                <a:ea typeface="微软雅黑" panose="020B0503020204020204" charset="-122"/>
              </a:rPr>
              <a:t>秦腔</a:t>
            </a:r>
            <a:endParaRPr lang="zh-CN" altLang="en-US" sz="3600" b="1" spc="180">
              <a:solidFill>
                <a:srgbClr val="FF0000"/>
              </a:solidFill>
              <a:latin typeface="Arial" panose="020B0604020202020204" pitchFamily="34" charset="0"/>
              <a:ea typeface="微软雅黑" panose="020B0503020204020204" charset="-122"/>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b="5126"/>
          <a:stretch>
            <a:fillRect/>
          </a:stretch>
        </p:blipFill>
        <p:spPr bwMode="auto">
          <a:xfrm>
            <a:off x="8794115" y="1643380"/>
            <a:ext cx="3029585" cy="3828415"/>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b="5555"/>
          <a:stretch>
            <a:fillRect/>
          </a:stretch>
        </p:blipFill>
        <p:spPr bwMode="auto">
          <a:xfrm>
            <a:off x="159027" y="1707239"/>
            <a:ext cx="4356735" cy="295465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515762" y="830586"/>
            <a:ext cx="7043447" cy="5078313"/>
          </a:xfrm>
          <a:prstGeom prst="rect">
            <a:avLst/>
          </a:prstGeom>
          <a:noFill/>
        </p:spPr>
        <p:txBody>
          <a:bodyPr wrap="square" rtlCol="0">
            <a:spAutoFit/>
          </a:bodyPr>
          <a:lstStyle/>
          <a:p>
            <a:pPr>
              <a:lnSpc>
                <a:spcPct val="135000"/>
              </a:lnSpc>
            </a:pPr>
            <a:r>
              <a:rPr lang="zh-CN" altLang="en-US" sz="2400" b="1"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秦腔</a:t>
            </a:r>
            <a:r>
              <a:rPr lang="zh-CN" altLang="en-US" sz="2400" b="1">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是我国戏曲四大声腔（</a:t>
            </a:r>
            <a:r>
              <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昆腔、高腔、</a:t>
            </a:r>
            <a:r>
              <a:rPr lang="zh-CN" altLang="en-US" sz="2400" b="1">
                <a:solidFill>
                  <a:srgbClr val="00B0F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梆子腔、</a:t>
            </a:r>
            <a:r>
              <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皮黄腔</a:t>
            </a:r>
            <a:r>
              <a:rPr lang="zh-CN" altLang="en-US" sz="2400" b="1">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中最古老、最丰富、最庞大的声腔体系，它的覆盖面极为广阔，流行遍及我国西北的陕西、甘肃、青海、宁夏、新疆及西南的西藏、四川；中原的晋西、豫东、河北；东北大庆；东南的广东、福建，宝岛台湾等地以及吉尔吉斯坦共和国，同时也是我国最大地方剧种，对许多剧种都有很大的影响。它历经秦、汉、隋、唐、宋、元、明、</a:t>
            </a:r>
            <a:r>
              <a:rPr lang="zh-CN" altLang="en-US" sz="2400" b="1"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清</a:t>
            </a:r>
            <a:r>
              <a:rPr lang="zh-CN" altLang="en-US" sz="2400" b="1">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发</a:t>
            </a:r>
            <a:r>
              <a:rPr lang="zh-CN" altLang="en-US" sz="2400" b="1">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展日趋成熟，明末清初盛行于南北各地。秦腔的鼎盛时期在乾隆年间（</a:t>
            </a:r>
            <a:r>
              <a:rPr lang="en-US" altLang="zh-CN" sz="2400" b="1">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1736-1795</a:t>
            </a:r>
            <a:r>
              <a:rPr lang="zh-CN" altLang="en-US" sz="2400" b="1">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年）</a:t>
            </a:r>
            <a:r>
              <a:rPr lang="zh-CN" altLang="en-US" sz="2400" b="1"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endParaRPr lang="zh-CN" altLang="en-US" sz="2400" b="1">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r="12144" b="3626"/>
          <a:stretch>
            <a:fillRect/>
          </a:stretch>
        </p:blipFill>
        <p:spPr bwMode="auto">
          <a:xfrm>
            <a:off x="9478590" y="3845426"/>
            <a:ext cx="2312780" cy="284361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6"/>
          <p:cNvSpPr txBox="1"/>
          <p:nvPr>
            <p:custDataLst>
              <p:tags r:id="rId2"/>
            </p:custDataLst>
          </p:nvPr>
        </p:nvSpPr>
        <p:spPr>
          <a:xfrm>
            <a:off x="390525" y="529590"/>
            <a:ext cx="10244455" cy="579882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marR="0" lvl="0" indent="-285750" algn="l" defTabSz="913765" rtl="0" eaLnBrk="1" fontAlgn="ctr" latinLnBrk="0" hangingPunct="1">
              <a:lnSpc>
                <a:spcPct val="120000"/>
              </a:lnSpc>
              <a:spcBef>
                <a:spcPct val="0"/>
              </a:spcBef>
              <a:spcAft>
                <a:spcPts val="800"/>
              </a:spcAft>
              <a:buClrTx/>
              <a:buSzTx/>
              <a:buFont typeface="Wingdings" panose="05000000000000000000" charset="0"/>
              <a:buNone/>
              <a:defRPr/>
            </a:pPr>
            <a:r>
              <a:rPr kumimoji="0" lang="en-US" altLang="zh-CN" sz="2500" b="1" i="0" u="none" strike="noStrike" kern="1200" cap="none" spc="200" normalizeH="0" baseline="0" noProof="0">
                <a:ln w="3175">
                  <a:noFill/>
                  <a:prstDash val="dash"/>
                </a:ln>
                <a:effectLst/>
                <a:uLnTx/>
                <a:uFillTx/>
                <a:latin typeface="楷体" panose="02010609060101010101" pitchFamily="49" charset="-122"/>
                <a:ea typeface="楷体" panose="02010609060101010101" pitchFamily="49" charset="-122"/>
                <a:cs typeface="微软雅黑" panose="020B0503020204020204" charset="-122"/>
                <a:sym typeface="Arial" panose="020B0604020202020204" pitchFamily="34" charset="0"/>
              </a:rPr>
              <a:t>   </a:t>
            </a:r>
            <a:r>
              <a:rPr kumimoji="0" lang="zh-CN" altLang="zh-CN" sz="2400" b="1" i="0" u="none" strike="noStrike" kern="1200" cap="none" spc="200" normalizeH="0" baseline="0" noProof="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贾平凹，原名贾平娃，陕西丹凤人，1952年2月21日出生。于西北大学中文系毕业，1982年后从事专业创作。任中国作家协会理事、作协陕西分会副主席等职。贾平凹是我国当代文坛屈指可数的</a:t>
            </a:r>
            <a:r>
              <a:rPr kumimoji="0" lang="zh-CN" altLang="zh-CN" sz="240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文学大家和文学奇才</a:t>
            </a:r>
            <a:r>
              <a:rPr kumimoji="0" lang="zh-CN" altLang="zh-CN" sz="2400" b="1" i="0" u="none" strike="noStrike" kern="1200" cap="none" spc="200" normalizeH="0" baseline="0" noProof="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，是一位当代中国</a:t>
            </a:r>
            <a:r>
              <a:rPr kumimoji="0" lang="zh-CN" altLang="zh-CN" sz="240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最具叛逆性</a:t>
            </a:r>
            <a:r>
              <a:rPr kumimoji="0" lang="zh-CN" altLang="zh-CN" sz="2400" b="1" i="0" u="none" strike="noStrike" kern="1200" cap="none" spc="200" normalizeH="0" baseline="0" noProof="0">
                <a:ln w="3175">
                  <a:noFill/>
                  <a:prstDash val="dash"/>
                </a:ln>
                <a:solidFill>
                  <a:prstClr val="black">
                    <a:lumMod val="75000"/>
                    <a:lumOff val="25000"/>
                  </a:prstClr>
                </a:solidFill>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kumimoji="0" lang="zh-CN" altLang="zh-CN" sz="240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最富创造精神</a:t>
            </a:r>
            <a:r>
              <a:rPr kumimoji="0" lang="zh-CN" altLang="zh-CN" sz="2400" b="1" i="0" u="none" strike="noStrike" kern="1200" cap="none" spc="200" normalizeH="0" baseline="0" noProof="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的作家，也是当代中国可以进入中国和世界文学史册的为数不多的著名文学家之一。代表作：</a:t>
            </a:r>
            <a:r>
              <a:rPr kumimoji="0" lang="en-US" altLang="zh-CN" sz="2400" b="1" i="0" u="none" strike="noStrike" kern="1200" cap="none" spc="200" normalizeH="0" baseline="0" noProof="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kumimoji="0" lang="zh-CN" altLang="zh-CN" sz="2400" b="1" i="0" u="none" strike="noStrike" kern="1200" cap="none" spc="200" normalizeH="0" baseline="0" noProof="0">
                <a:ln w="3175">
                  <a:noFill/>
                  <a:prstDash val="dash"/>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商州系列</a:t>
            </a:r>
            <a:r>
              <a:rPr kumimoji="0" lang="en-US" altLang="zh-CN" sz="2400" b="1" i="0" u="none" strike="noStrike" kern="1200" cap="none" spc="200" normalizeH="0" baseline="0" noProof="0" smtClean="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kumimoji="0" lang="zh-CN" altLang="zh-CN" sz="2400" b="1" i="0" u="none" strike="noStrike" kern="1200" cap="none" spc="200" normalizeH="0" baseline="0" noProof="0" smtClean="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包</a:t>
            </a:r>
            <a:r>
              <a:rPr kumimoji="0" lang="zh-CN" altLang="zh-CN" sz="2400" b="1" i="0" u="none" strike="noStrike" kern="1200" cap="none" spc="200" normalizeH="0" baseline="0" noProof="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括长篇《商州》《浮躁》以及《鸡窝洼人家》</a:t>
            </a:r>
            <a:r>
              <a:rPr kumimoji="0" lang="zh-CN" altLang="zh-CN" sz="2400" b="1" i="0" u="none" strike="noStrike" kern="1200" cap="none" spc="200" normalizeH="0" baseline="0" noProof="0" smtClean="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等中</a:t>
            </a:r>
            <a:r>
              <a:rPr kumimoji="0" lang="zh-CN" altLang="zh-CN" sz="2400" b="1" i="0" u="none" strike="noStrike" kern="1200" cap="none" spc="200" normalizeH="0" baseline="0" noProof="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短篇小</a:t>
            </a:r>
            <a:r>
              <a:rPr kumimoji="0" lang="zh-CN" altLang="zh-CN" sz="2400" b="1" i="0" u="none" strike="noStrike" kern="1200" cap="none" spc="200" normalizeH="0" baseline="0" noProof="0" smtClean="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说</a:t>
            </a:r>
            <a:r>
              <a:rPr kumimoji="0" lang="zh-CN" altLang="en-US" sz="2400" b="1" i="0" u="none" strike="noStrike" kern="1200" cap="none" spc="200" normalizeH="0" baseline="0" noProof="0" smtClean="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kumimoji="0" lang="zh-CN" altLang="zh-CN" sz="2400" b="1" i="0" u="none" strike="noStrike" kern="1200" cap="none" spc="200" normalizeH="0" baseline="0" noProof="0" smtClean="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kumimoji="0" lang="zh-CN" altLang="zh-CN" sz="2400" b="1" i="0" u="none" strike="noStrike" kern="1200" cap="none" spc="200" normalizeH="0" baseline="0" noProof="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白夜》《秦腔》（第七届茅盾文学奖）等，《废都》《暂坐》争议很大。</a:t>
            </a:r>
            <a:endParaRPr kumimoji="0" lang="en-US" altLang="zh-CN" sz="2400" b="1" i="0" u="none" strike="noStrike" kern="1200" cap="none" spc="200" normalizeH="0" baseline="0" noProof="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lvl="0" indent="-285750" fontAlgn="ctr">
              <a:lnSpc>
                <a:spcPct val="120000"/>
              </a:lnSpc>
              <a:spcAft>
                <a:spcPts val="800"/>
              </a:spcAft>
            </a:pP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自传体长篇</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我是农民</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endPar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lvl="0" indent="-285750" fontAlgn="ctr">
              <a:lnSpc>
                <a:spcPct val="120000"/>
              </a:lnSpc>
              <a:spcAft>
                <a:spcPts val="800"/>
              </a:spcAft>
            </a:pP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散文集</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月迹</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心迹</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爱的踪迹</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贾平凹散文自选集</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endPar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lvl="0" indent="-285750" fontAlgn="ctr">
              <a:lnSpc>
                <a:spcPct val="120000"/>
              </a:lnSpc>
              <a:spcAft>
                <a:spcPts val="800"/>
              </a:spcAft>
            </a:pP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诗集</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空白</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以及</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平凹文论集</a:t>
            </a:r>
            <a:r>
              <a:rPr lang="en-US" altLang="zh-CN"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24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endParaRPr kumimoji="0" lang="zh-CN" altLang="zh-CN" sz="2400" b="1" i="0" u="none" strike="noStrike" kern="1200" cap="none" spc="200" normalizeH="0" baseline="0" noProof="0">
              <a:ln w="3175">
                <a:noFill/>
                <a:prstDash val="dash"/>
              </a:ln>
              <a:effectLst/>
              <a:uLnTx/>
              <a:uFillTx/>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Tree>
    <p:custDataLst>
      <p:tags r:id="rId3"/>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rcRect r="12144" b="3626"/>
          <a:stretch>
            <a:fillRect/>
          </a:stretch>
        </p:blipFill>
        <p:spPr bwMode="auto">
          <a:xfrm>
            <a:off x="9521688" y="3645986"/>
            <a:ext cx="2332216" cy="3042662"/>
          </a:xfrm>
          <a:prstGeom prst="rect">
            <a:avLst/>
          </a:prstGeom>
          <a:noFill/>
          <a:extLst>
            <a:ext uri="{909E8E84-426E-40DD-AFC4-6F175D3DCCD1}">
              <a14:hiddenFill xmlns:a14="http://schemas.microsoft.com/office/drawing/2010/main">
                <a:solidFill>
                  <a:srgbClr val="FFFFFF"/>
                </a:solidFill>
              </a14:hiddenFill>
            </a:ext>
          </a:extLst>
        </p:spPr>
      </p:pic>
      <p:sp>
        <p:nvSpPr>
          <p:cNvPr id="14339" name="内容占位符 2"/>
          <p:cNvSpPr>
            <a:spLocks noGrp="1"/>
          </p:cNvSpPr>
          <p:nvPr>
            <p:ph idx="1"/>
          </p:nvPr>
        </p:nvSpPr>
        <p:spPr>
          <a:xfrm>
            <a:off x="1034862" y="1046903"/>
            <a:ext cx="9176534" cy="4800600"/>
          </a:xfrm>
        </p:spPr>
        <p:txBody>
          <a:bodyPr vert="horz" wrap="square" lIns="91440" tIns="45720" rIns="91440" bIns="45720" rtlCol="0" anchor="t" anchorCtr="0">
            <a:normAutofit/>
          </a:bodyPr>
          <a:lstStyle/>
          <a:p>
            <a:pPr marL="0" indent="575945" eaLnBrk="1" hangingPunct="1">
              <a:lnSpc>
                <a:spcPct val="150000"/>
              </a:lnSpc>
              <a:buNone/>
            </a:pPr>
            <a:r>
              <a:rPr lang="zh-CN" altLang="en-US" sz="25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mn-lt"/>
              </a:rPr>
              <a:t>贾平凹散文</a:t>
            </a:r>
            <a:r>
              <a:rPr lang="zh-CN" altLang="en-US" sz="2500" b="1" spc="200">
                <a:ln w="3175">
                  <a:noFill/>
                  <a:prstDash val="dash"/>
                </a:ln>
                <a:solidFill>
                  <a:srgbClr val="C00000"/>
                </a:solidFill>
                <a:latin typeface="黑体" panose="02010609060101010101" pitchFamily="49" charset="-122"/>
                <a:ea typeface="黑体" panose="02010609060101010101" pitchFamily="49" charset="-122"/>
                <a:cs typeface="黑体" panose="02010609060101010101" pitchFamily="49" charset="-122"/>
                <a:sym typeface="+mn-lt"/>
              </a:rPr>
              <a:t>陕西特色</a:t>
            </a:r>
            <a:r>
              <a:rPr lang="zh-CN" altLang="en-US" sz="25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mn-lt"/>
              </a:rPr>
              <a:t>很浓，常常坦率、真诚地表现自己，他善于运用</a:t>
            </a:r>
            <a:r>
              <a:rPr lang="zh-CN" altLang="en-US" sz="2500" b="1" spc="200">
                <a:ln w="3175">
                  <a:noFill/>
                  <a:prstDash val="dash"/>
                </a:ln>
                <a:solidFill>
                  <a:srgbClr val="C00000"/>
                </a:solidFill>
                <a:latin typeface="黑体" panose="02010609060101010101" pitchFamily="49" charset="-122"/>
                <a:ea typeface="黑体" panose="02010609060101010101" pitchFamily="49" charset="-122"/>
                <a:cs typeface="黑体" panose="02010609060101010101" pitchFamily="49" charset="-122"/>
                <a:sym typeface="+mn-lt"/>
              </a:rPr>
              <a:t>朴素、自然的写实手法</a:t>
            </a:r>
            <a:r>
              <a:rPr lang="zh-CN" altLang="en-US" sz="25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mn-lt"/>
              </a:rPr>
              <a:t>，在似乎漫不经</a:t>
            </a:r>
            <a:r>
              <a:rPr lang="zh-CN" altLang="en-US" sz="2500" b="1" spc="200" smtClean="0">
                <a:ln w="3175">
                  <a:noFill/>
                  <a:prstDash val="dash"/>
                </a:ln>
                <a:latin typeface="黑体" panose="02010609060101010101" pitchFamily="49" charset="-122"/>
                <a:ea typeface="黑体" panose="02010609060101010101" pitchFamily="49" charset="-122"/>
                <a:cs typeface="黑体" panose="02010609060101010101" pitchFamily="49" charset="-122"/>
                <a:sym typeface="+mn-lt"/>
              </a:rPr>
              <a:t>心地描</a:t>
            </a:r>
            <a:r>
              <a:rPr lang="zh-CN" altLang="en-US" sz="2500" b="1" spc="200">
                <a:ln w="3175">
                  <a:noFill/>
                  <a:prstDash val="dash"/>
                </a:ln>
                <a:latin typeface="黑体" panose="02010609060101010101" pitchFamily="49" charset="-122"/>
                <a:ea typeface="黑体" panose="02010609060101010101" pitchFamily="49" charset="-122"/>
                <a:cs typeface="黑体" panose="02010609060101010101" pitchFamily="49" charset="-122"/>
                <a:sym typeface="+mn-lt"/>
              </a:rPr>
              <a:t>绘人们的生活与风情中，萦绕着一种使人深思的哲理，给读者一种社会、人生的启迪。</a:t>
            </a:r>
            <a:r>
              <a:rPr lang="zh-CN" altLang="en-US" sz="2500" b="1" spc="200">
                <a:ln w="3175">
                  <a:noFill/>
                  <a:prstDash val="dash"/>
                </a:ln>
                <a:latin typeface="黑体" panose="02010609060101010101" pitchFamily="49" charset="-122"/>
                <a:ea typeface="黑体" panose="02010609060101010101" pitchFamily="49" charset="-122"/>
                <a:cs typeface="黑体" panose="02010609060101010101" pitchFamily="49" charset="-122"/>
              </a:rPr>
              <a:t>  </a:t>
            </a:r>
            <a:endParaRPr lang="zh-CN" altLang="en-US" sz="2500" b="1" spc="200">
              <a:ln w="3175">
                <a:noFill/>
                <a:prstDash val="dash"/>
              </a:ln>
              <a:latin typeface="黑体" panose="02010609060101010101" pitchFamily="49" charset="-122"/>
              <a:ea typeface="黑体" panose="02010609060101010101" pitchFamily="49" charset="-122"/>
              <a:cs typeface="黑体" panose="02010609060101010101" pitchFamily="49" charset="-122"/>
            </a:endParaRPr>
          </a:p>
          <a:p>
            <a:pPr marL="0" indent="575945" eaLnBrk="1" hangingPunct="1">
              <a:lnSpc>
                <a:spcPct val="150000"/>
              </a:lnSpc>
              <a:buNone/>
            </a:pPr>
            <a:r>
              <a:rPr lang="zh-CN" altLang="en-US" sz="2500" b="1" spc="200">
                <a:ln w="3175">
                  <a:noFill/>
                  <a:prstDash val="dash"/>
                </a:ln>
                <a:latin typeface="黑体" panose="02010609060101010101" pitchFamily="49" charset="-122"/>
                <a:ea typeface="黑体" panose="02010609060101010101" pitchFamily="49" charset="-122"/>
                <a:cs typeface="黑体" panose="02010609060101010101" pitchFamily="49" charset="-122"/>
              </a:rPr>
              <a:t>贾平凹的散文无论在思想意蕴、文化趣味还是语言表达上，都倾向</a:t>
            </a:r>
            <a:r>
              <a:rPr lang="zh-CN" altLang="en-US" sz="2500" b="1" spc="200">
                <a:ln w="3175">
                  <a:noFill/>
                  <a:prstDash val="dash"/>
                </a:ln>
                <a:solidFill>
                  <a:srgbClr val="FF0000"/>
                </a:solidFill>
                <a:latin typeface="黑体" panose="02010609060101010101" pitchFamily="49" charset="-122"/>
                <a:ea typeface="黑体" panose="02010609060101010101" pitchFamily="49" charset="-122"/>
                <a:cs typeface="黑体" panose="02010609060101010101" pitchFamily="49" charset="-122"/>
              </a:rPr>
              <a:t>吸取中国文学传统因素，崇尚简单古朴的风趣和静虚境界的营造</a:t>
            </a:r>
            <a:r>
              <a:rPr lang="zh-CN" altLang="en-US" sz="2500" b="1" spc="200">
                <a:ln w="3175">
                  <a:noFill/>
                  <a:prstDash val="dash"/>
                </a:ln>
                <a:latin typeface="黑体" panose="02010609060101010101" pitchFamily="49" charset="-122"/>
                <a:ea typeface="黑体" panose="02010609060101010101" pitchFamily="49" charset="-122"/>
                <a:cs typeface="黑体" panose="02010609060101010101" pitchFamily="49" charset="-122"/>
              </a:rPr>
              <a:t>。</a:t>
            </a:r>
            <a:endParaRPr lang="zh-CN" altLang="en-US" sz="2500" b="1" spc="200">
              <a:ln w="3175">
                <a:noFill/>
                <a:prstDash val="dash"/>
              </a:ln>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91180" y="1212215"/>
            <a:ext cx="3982085" cy="1270000"/>
          </a:xfrm>
        </p:spPr>
        <p:txBody>
          <a:bodyPr/>
          <a:lstStyle/>
          <a:p>
            <a:r>
              <a:rPr lang="zh-CN" altLang="en-US" b="1"/>
              <a:t>初步诵读</a:t>
            </a:r>
            <a:endParaRPr lang="zh-CN" altLang="en-US" b="1"/>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865745" y="1696720"/>
            <a:ext cx="3492500" cy="402463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091180" y="3533775"/>
            <a:ext cx="4086225" cy="645160"/>
          </a:xfrm>
          <a:prstGeom prst="rect">
            <a:avLst/>
          </a:prstGeom>
          <a:noFill/>
        </p:spPr>
        <p:txBody>
          <a:bodyPr wrap="none" rtlCol="0">
            <a:spAutoFit/>
          </a:bodyPr>
          <a:lstStyle/>
          <a:p>
            <a:pPr algn="l"/>
            <a:r>
              <a:rPr lang="zh-CN" altLang="en-US" sz="3600" b="1">
                <a:latin typeface="黑体" panose="02010609060101010101" pitchFamily="49" charset="-122"/>
                <a:ea typeface="黑体" panose="02010609060101010101" pitchFamily="49" charset="-122"/>
                <a:cs typeface="黑体" panose="02010609060101010101" pitchFamily="49" charset="-122"/>
                <a:sym typeface="+mn-ea"/>
              </a:rPr>
              <a:t>识字正音</a:t>
            </a:r>
            <a:r>
              <a:rPr lang="en-US" altLang="zh-CN"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latin typeface="黑体" panose="02010609060101010101" pitchFamily="49" charset="-122"/>
                <a:ea typeface="黑体" panose="02010609060101010101" pitchFamily="49" charset="-122"/>
                <a:cs typeface="黑体" panose="02010609060101010101" pitchFamily="49" charset="-122"/>
                <a:sym typeface="+mn-ea"/>
              </a:rPr>
              <a:t>情节梳理</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2068" y="666207"/>
            <a:ext cx="4408455" cy="3904659"/>
          </a:xfrm>
          <a:prstGeom prst="rect">
            <a:avLst/>
          </a:prstGeom>
          <a:noFill/>
        </p:spPr>
        <p:txBody>
          <a:bodyPr wrap="square" rtlCol="0">
            <a:spAutoFit/>
          </a:bodyPr>
          <a:lstStyle/>
          <a:p>
            <a:pPr>
              <a:lnSpc>
                <a:spcPct val="150000"/>
              </a:lnSpc>
            </a:pPr>
            <a:r>
              <a:rPr lang="en-US" altLang="zh-CN" sz="2800"/>
              <a:t>1.</a:t>
            </a:r>
            <a:r>
              <a:rPr lang="en-US" altLang="zh-CN" sz="2800">
                <a:solidFill>
                  <a:srgbClr val="C00000"/>
                </a:solidFill>
              </a:rPr>
              <a:t>泾</a:t>
            </a:r>
            <a:r>
              <a:rPr lang="zh-CN" altLang="en-US" sz="2800"/>
              <a:t>（    ）</a:t>
            </a:r>
            <a:r>
              <a:rPr lang="en-US" altLang="zh-CN" sz="2800"/>
              <a:t>阳   </a:t>
            </a:r>
            <a:endParaRPr lang="en-US" altLang="zh-CN" sz="2800"/>
          </a:p>
          <a:p>
            <a:pPr>
              <a:lnSpc>
                <a:spcPct val="150000"/>
              </a:lnSpc>
            </a:pPr>
            <a:r>
              <a:rPr lang="en-US" altLang="zh-CN" sz="2800"/>
              <a:t>2.</a:t>
            </a:r>
            <a:r>
              <a:rPr lang="en-US" altLang="zh-CN" sz="2800">
                <a:solidFill>
                  <a:srgbClr val="C00000"/>
                </a:solidFill>
              </a:rPr>
              <a:t>熨</a:t>
            </a:r>
            <a:r>
              <a:rPr lang="zh-CN" altLang="en-US" sz="2800"/>
              <a:t>（  </a:t>
            </a:r>
            <a:r>
              <a:rPr lang="en-US" altLang="zh-CN" sz="2800"/>
              <a:t>  </a:t>
            </a:r>
            <a:r>
              <a:rPr lang="zh-CN" altLang="en-US" sz="2800"/>
              <a:t>）</a:t>
            </a:r>
            <a:r>
              <a:rPr lang="en-US" altLang="zh-CN" sz="2800"/>
              <a:t>平    </a:t>
            </a:r>
            <a:endParaRPr lang="en-US" altLang="zh-CN" sz="2800"/>
          </a:p>
          <a:p>
            <a:pPr>
              <a:lnSpc>
                <a:spcPct val="150000"/>
              </a:lnSpc>
            </a:pPr>
            <a:r>
              <a:rPr lang="en-US" altLang="zh-CN" sz="2800"/>
              <a:t>3.</a:t>
            </a:r>
            <a:r>
              <a:rPr lang="en-US" altLang="zh-CN" sz="2800">
                <a:solidFill>
                  <a:srgbClr val="C00000"/>
                </a:solidFill>
              </a:rPr>
              <a:t>煨</a:t>
            </a:r>
            <a:r>
              <a:rPr lang="zh-CN" altLang="en-US" sz="2800"/>
              <a:t>（</a:t>
            </a:r>
            <a:r>
              <a:rPr lang="en-US" altLang="zh-CN" sz="2800"/>
              <a:t>    </a:t>
            </a:r>
            <a:r>
              <a:rPr lang="zh-CN" altLang="en-US" sz="2800"/>
              <a:t>）</a:t>
            </a:r>
            <a:r>
              <a:rPr lang="en-US" altLang="zh-CN" sz="2800"/>
              <a:t>熟    </a:t>
            </a:r>
            <a:endParaRPr lang="en-US" altLang="zh-CN" sz="2800"/>
          </a:p>
          <a:p>
            <a:pPr>
              <a:lnSpc>
                <a:spcPct val="150000"/>
              </a:lnSpc>
            </a:pPr>
            <a:r>
              <a:rPr lang="en-US" altLang="zh-CN" sz="2800"/>
              <a:t>4.</a:t>
            </a:r>
            <a:r>
              <a:rPr lang="zh-CN" altLang="en-US" sz="2800">
                <a:solidFill>
                  <a:srgbClr val="C00000"/>
                </a:solidFill>
                <a:sym typeface="+mn-ea"/>
              </a:rPr>
              <a:t>攒</a:t>
            </a:r>
            <a:r>
              <a:rPr lang="zh-CN" altLang="en-US" sz="2800"/>
              <a:t>（   </a:t>
            </a:r>
            <a:r>
              <a:rPr lang="en-US" altLang="zh-CN" sz="2800"/>
              <a:t> </a:t>
            </a:r>
            <a:r>
              <a:rPr lang="zh-CN" altLang="en-US" sz="2800"/>
              <a:t>）</a:t>
            </a:r>
            <a:r>
              <a:rPr lang="zh-CN" altLang="en-US" sz="2800">
                <a:sym typeface="+mn-ea"/>
              </a:rPr>
              <a:t>拥</a:t>
            </a:r>
            <a:endParaRPr lang="en-US" altLang="zh-CN" sz="2800"/>
          </a:p>
          <a:p>
            <a:pPr>
              <a:lnSpc>
                <a:spcPct val="150000"/>
              </a:lnSpc>
            </a:pPr>
            <a:r>
              <a:rPr lang="en-US" altLang="zh-CN" sz="2800"/>
              <a:t>5.</a:t>
            </a:r>
            <a:r>
              <a:rPr lang="en-US" altLang="zh-CN" sz="2800">
                <a:solidFill>
                  <a:srgbClr val="C00000"/>
                </a:solidFill>
              </a:rPr>
              <a:t>偌</a:t>
            </a:r>
            <a:r>
              <a:rPr lang="zh-CN" altLang="en-US" sz="2800"/>
              <a:t>（</a:t>
            </a:r>
            <a:r>
              <a:rPr lang="en-US" altLang="zh-CN" sz="2800"/>
              <a:t>    </a:t>
            </a:r>
            <a:r>
              <a:rPr lang="zh-CN" altLang="en-US" sz="2800"/>
              <a:t>）</a:t>
            </a:r>
            <a:r>
              <a:rPr lang="en-US" altLang="zh-CN" sz="2800"/>
              <a:t>大    </a:t>
            </a:r>
            <a:endParaRPr lang="en-US" altLang="zh-CN" sz="2800"/>
          </a:p>
          <a:p>
            <a:pPr>
              <a:lnSpc>
                <a:spcPct val="150000"/>
              </a:lnSpc>
            </a:pPr>
            <a:r>
              <a:rPr lang="en-US" altLang="zh-CN" sz="2800"/>
              <a:t>6.</a:t>
            </a:r>
            <a:r>
              <a:rPr lang="en-US" altLang="zh-CN" sz="2800">
                <a:solidFill>
                  <a:srgbClr val="C00000"/>
                </a:solidFill>
                <a:sym typeface="+mn-ea"/>
              </a:rPr>
              <a:t>嘁</a:t>
            </a:r>
            <a:r>
              <a:rPr lang="zh-CN" altLang="en-US" sz="2800">
                <a:sym typeface="+mn-ea"/>
              </a:rPr>
              <a:t>（  </a:t>
            </a:r>
            <a:r>
              <a:rPr lang="en-US" altLang="zh-CN" sz="2800">
                <a:sym typeface="+mn-ea"/>
              </a:rPr>
              <a:t>  </a:t>
            </a:r>
            <a:r>
              <a:rPr lang="zh-CN" altLang="en-US" sz="2800">
                <a:sym typeface="+mn-ea"/>
              </a:rPr>
              <a:t>）</a:t>
            </a:r>
            <a:r>
              <a:rPr lang="en-US" altLang="zh-CN" sz="2800" err="1">
                <a:sym typeface="+mn-ea"/>
              </a:rPr>
              <a:t>嘁</a:t>
            </a:r>
            <a:r>
              <a:rPr lang="en-US" altLang="zh-CN" sz="2800" err="1">
                <a:solidFill>
                  <a:srgbClr val="C00000"/>
                </a:solidFill>
                <a:sym typeface="+mn-ea"/>
              </a:rPr>
              <a:t>喳</a:t>
            </a:r>
            <a:r>
              <a:rPr lang="zh-CN" altLang="en-US" sz="2800">
                <a:sym typeface="+mn-ea"/>
              </a:rPr>
              <a:t>（</a:t>
            </a:r>
            <a:r>
              <a:rPr lang="en-US" altLang="zh-CN" sz="2800">
                <a:sym typeface="+mn-ea"/>
              </a:rPr>
              <a:t>    </a:t>
            </a:r>
            <a:r>
              <a:rPr lang="zh-CN" altLang="en-US" sz="2800">
                <a:sym typeface="+mn-ea"/>
              </a:rPr>
              <a:t>）</a:t>
            </a:r>
            <a:r>
              <a:rPr lang="en-US" altLang="zh-CN" sz="2800">
                <a:sym typeface="+mn-ea"/>
              </a:rPr>
              <a:t>喳    </a:t>
            </a:r>
            <a:endParaRPr lang="zh-CN" altLang="en-US" sz="2800">
              <a:sym typeface="+mn-ea"/>
            </a:endParaRPr>
          </a:p>
        </p:txBody>
      </p:sp>
      <p:sp>
        <p:nvSpPr>
          <p:cNvPr id="4" name="文本框 3"/>
          <p:cNvSpPr txBox="1"/>
          <p:nvPr/>
        </p:nvSpPr>
        <p:spPr>
          <a:xfrm>
            <a:off x="702068" y="4872457"/>
            <a:ext cx="10630328" cy="1319336"/>
          </a:xfrm>
          <a:prstGeom prst="rect">
            <a:avLst/>
          </a:prstGeom>
          <a:noFill/>
        </p:spPr>
        <p:txBody>
          <a:bodyPr wrap="square" rtlCol="0">
            <a:spAutoFit/>
          </a:bodyPr>
          <a:lstStyle/>
          <a:p>
            <a:pPr>
              <a:lnSpc>
                <a:spcPct val="150000"/>
              </a:lnSpc>
            </a:pPr>
            <a:r>
              <a:rPr lang="en-US" altLang="zh-CN" sz="2800">
                <a:solidFill>
                  <a:srgbClr val="C00000"/>
                </a:solidFill>
              </a:rPr>
              <a:t>1.</a:t>
            </a:r>
            <a:r>
              <a:rPr lang="en-US" altLang="zh-CN" sz="2800">
                <a:solidFill>
                  <a:srgbClr val="C00000"/>
                </a:solidFill>
                <a:sym typeface="+mn-ea"/>
              </a:rPr>
              <a:t>泾</a:t>
            </a:r>
            <a:r>
              <a:rPr lang="zh-CN" altLang="en-US" sz="2800">
                <a:solidFill>
                  <a:srgbClr val="C00000"/>
                </a:solidFill>
                <a:sym typeface="+mn-ea"/>
              </a:rPr>
              <a:t>（jīng）</a:t>
            </a:r>
            <a:r>
              <a:rPr lang="en-US" altLang="zh-CN" sz="2800">
                <a:solidFill>
                  <a:srgbClr val="C00000"/>
                </a:solidFill>
                <a:sym typeface="+mn-ea"/>
              </a:rPr>
              <a:t>阳          2.熨</a:t>
            </a:r>
            <a:r>
              <a:rPr lang="zh-CN" altLang="en-US" sz="2800">
                <a:solidFill>
                  <a:srgbClr val="C00000"/>
                </a:solidFill>
                <a:sym typeface="+mn-ea"/>
              </a:rPr>
              <a:t>（yùn）</a:t>
            </a:r>
            <a:r>
              <a:rPr lang="en-US" altLang="zh-CN" sz="2800">
                <a:solidFill>
                  <a:srgbClr val="C00000"/>
                </a:solidFill>
                <a:sym typeface="+mn-ea"/>
              </a:rPr>
              <a:t>平      3.煨</a:t>
            </a:r>
            <a:r>
              <a:rPr lang="zh-CN" altLang="en-US" sz="2800">
                <a:solidFill>
                  <a:srgbClr val="C00000"/>
                </a:solidFill>
                <a:sym typeface="+mn-ea"/>
              </a:rPr>
              <a:t>（wēi）</a:t>
            </a:r>
            <a:r>
              <a:rPr lang="en-US" altLang="zh-CN" sz="2800">
                <a:solidFill>
                  <a:srgbClr val="C00000"/>
                </a:solidFill>
                <a:sym typeface="+mn-ea"/>
              </a:rPr>
              <a:t>熟    </a:t>
            </a:r>
            <a:endParaRPr lang="en-US" altLang="zh-CN" sz="2800">
              <a:solidFill>
                <a:srgbClr val="C00000"/>
              </a:solidFill>
              <a:sym typeface="+mn-ea"/>
            </a:endParaRPr>
          </a:p>
          <a:p>
            <a:pPr>
              <a:lnSpc>
                <a:spcPct val="150000"/>
              </a:lnSpc>
            </a:pPr>
            <a:r>
              <a:rPr lang="en-US" altLang="zh-CN" sz="2800">
                <a:solidFill>
                  <a:srgbClr val="C00000"/>
                </a:solidFill>
                <a:sym typeface="+mn-ea"/>
              </a:rPr>
              <a:t>4.</a:t>
            </a:r>
            <a:r>
              <a:rPr lang="zh-CN" altLang="en-US" sz="2800">
                <a:solidFill>
                  <a:srgbClr val="C00000"/>
                </a:solidFill>
                <a:sym typeface="+mn-ea"/>
              </a:rPr>
              <a:t>攒（cuán聚）拥</a:t>
            </a:r>
            <a:r>
              <a:rPr lang="en-US" altLang="zh-CN" sz="2800">
                <a:solidFill>
                  <a:srgbClr val="C00000"/>
                </a:solidFill>
                <a:sym typeface="+mn-ea"/>
              </a:rPr>
              <a:t>    5.偌</a:t>
            </a:r>
            <a:r>
              <a:rPr lang="zh-CN" altLang="en-US" sz="2800">
                <a:solidFill>
                  <a:srgbClr val="C00000"/>
                </a:solidFill>
                <a:sym typeface="+mn-ea"/>
              </a:rPr>
              <a:t>（ruò）</a:t>
            </a:r>
            <a:r>
              <a:rPr lang="en-US" altLang="zh-CN" sz="2800">
                <a:solidFill>
                  <a:srgbClr val="C00000"/>
                </a:solidFill>
                <a:sym typeface="+mn-ea"/>
              </a:rPr>
              <a:t>大       6.嘁</a:t>
            </a:r>
            <a:r>
              <a:rPr lang="zh-CN" altLang="en-US" sz="2800">
                <a:solidFill>
                  <a:srgbClr val="C00000"/>
                </a:solidFill>
                <a:sym typeface="+mn-ea"/>
              </a:rPr>
              <a:t>（qī ）</a:t>
            </a:r>
            <a:r>
              <a:rPr lang="en-US" altLang="zh-CN" sz="2800" err="1">
                <a:solidFill>
                  <a:srgbClr val="C00000"/>
                </a:solidFill>
                <a:sym typeface="+mn-ea"/>
              </a:rPr>
              <a:t>嘁喳</a:t>
            </a:r>
            <a:r>
              <a:rPr lang="zh-CN" altLang="en-US" sz="2800">
                <a:solidFill>
                  <a:srgbClr val="C00000"/>
                </a:solidFill>
                <a:sym typeface="+mn-ea"/>
              </a:rPr>
              <a:t>（</a:t>
            </a:r>
            <a:r>
              <a:rPr lang="en-US" altLang="zh-CN" sz="2800">
                <a:solidFill>
                  <a:srgbClr val="C00000"/>
                </a:solidFill>
                <a:sym typeface="+mn-ea"/>
              </a:rPr>
              <a:t> </a:t>
            </a:r>
            <a:r>
              <a:rPr lang="zh-CN" altLang="en-US" sz="2800">
                <a:solidFill>
                  <a:srgbClr val="C00000"/>
                </a:solidFill>
                <a:sym typeface="+mn-ea"/>
              </a:rPr>
              <a:t>chā）</a:t>
            </a:r>
            <a:r>
              <a:rPr lang="en-US" altLang="zh-CN" sz="2800">
                <a:solidFill>
                  <a:srgbClr val="C00000"/>
                </a:solidFill>
                <a:sym typeface="+mn-ea"/>
              </a:rPr>
              <a:t>喳</a:t>
            </a:r>
            <a:endParaRPr lang="en-US" altLang="zh-CN" sz="2800">
              <a:solidFill>
                <a:srgbClr val="C00000"/>
              </a:solidFill>
            </a:endParaRPr>
          </a:p>
        </p:txBody>
      </p:sp>
      <p:pic>
        <p:nvPicPr>
          <p:cNvPr id="12292"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368155" y="472440"/>
            <a:ext cx="2499360" cy="261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文本框 2"/>
          <p:cNvSpPr txBox="1"/>
          <p:nvPr/>
        </p:nvSpPr>
        <p:spPr>
          <a:xfrm>
            <a:off x="3017520" y="1951355"/>
            <a:ext cx="6537960" cy="706755"/>
          </a:xfrm>
          <a:prstGeom prst="rect">
            <a:avLst/>
          </a:prstGeom>
          <a:noFill/>
        </p:spPr>
        <p:txBody>
          <a:bodyPr wrap="none" rtlCol="0">
            <a:spAutoFit/>
          </a:bodyPr>
          <a:lstStyle/>
          <a:p>
            <a:pPr algn="l"/>
            <a:r>
              <a:rPr lang="en-US" altLang="zh-CN" sz="3600">
                <a:latin typeface="华文中宋" panose="02010600040101010101" pitchFamily="2" charset="-122"/>
                <a:ea typeface="华文中宋" panose="02010600040101010101" pitchFamily="2" charset="-122"/>
                <a:sym typeface="+mn-ea"/>
              </a:rPr>
              <a:t> </a:t>
            </a:r>
            <a:r>
              <a:rPr lang="zh-CN" altLang="en-US" sz="4000" b="1">
                <a:latin typeface="黑体" panose="02010609060101010101" pitchFamily="49" charset="-122"/>
                <a:ea typeface="黑体" panose="02010609060101010101" pitchFamily="49" charset="-122"/>
                <a:sym typeface="+mn-ea"/>
              </a:rPr>
              <a:t>秦人生命中的五大要素是？</a:t>
            </a:r>
            <a:endParaRPr lang="zh-CN" altLang="en-US" sz="40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p:sld>
</file>

<file path=ppt/tags/tag1.xml><?xml version="1.0" encoding="utf-8"?>
<p:tagLst xmlns:p="http://schemas.openxmlformats.org/presentationml/2006/main">
  <p:tag name="KSO_WM_TAG_VERSION" val="1.0"/>
  <p:tag name="KSO_WM_TEMPLATE_CATEGORY" val="diagram"/>
  <p:tag name="KSO_WM_TEMPLATE_INDEX" val="20196656"/>
  <p:tag name="KSO_WM_UNIT_ADJUSTLAYOUT_ID" val="11"/>
  <p:tag name="KSO_WM_UNIT_COLOR_SCHEME_PARENT_PAGE" val="0_1"/>
  <p:tag name="KSO_WM_UNIT_COLOR_SCHEME_SHAPE_ID" val="11"/>
  <p:tag name="KSO_WM_UNIT_COMPATIBLE" val="0"/>
  <p:tag name="KSO_WM_UNIT_DIAGRAM_ISNUMVISUAL" val="0"/>
  <p:tag name="KSO_WM_UNIT_DIAGRAM_ISREFERUNIT" val="0"/>
  <p:tag name="KSO_WM_UNIT_HIGHLIGHT" val="0"/>
  <p:tag name="KSO_WM_UNIT_ID" val="diagram20196656_1*f*1"/>
  <p:tag name="KSO_WM_UNIT_LAYERLEVEL" val="1"/>
  <p:tag name="KSO_WM_UNIT_NOCLEAR" val="1"/>
  <p:tag name="KSO_WM_UNIT_PRESET_TEXT" val="单击此处添加小标题&#10;为了最终呈现发布的良好效果，请尽量言简意赅的&#10;单击此处添加小标题&#10;为了最终呈现发布的良好效果，请尽量言简意赅的阐述观点&#10;单击此处添加小标题&#10;根据需要可酌情增减文字，以便观者可以准确理解您所传达的信息&#10;单击此处添加小标题&#10;根据需要可酌情增减文字，以便观者可以准确理解"/>
  <p:tag name="KSO_WM_UNIT_TEXT_FILL_FORE_SCHEMECOLOR_INDEX" val="13"/>
  <p:tag name="KSO_WM_UNIT_TEXT_FILL_FORE_SCHEMECOLOR_INDEX_BRIGHTNESS" val="0.25"/>
  <p:tag name="KSO_WM_UNIT_TEXT_FILL_TYPE" val="1"/>
  <p:tag name="KSO_WM_UNIT_TEXT_PART_ID_V2" val="d-3-2"/>
  <p:tag name="KSO_WM_UNIT_VALUE" val="286"/>
</p:tagLst>
</file>

<file path=ppt/tags/tag10.xml><?xml version="1.0" encoding="utf-8"?>
<p:tagLst xmlns:p="http://schemas.openxmlformats.org/presentationml/2006/main">
  <p:tag name="KSO_WM_BEAUTIFY_FLAG" val="#wm#"/>
  <p:tag name="KSO_WM_CHIP_GROUPID" val="5e6ef8ed605d5daf04fe5f5f"/>
  <p:tag name="KSO_WM_CHIP_XID" val="5e6ef8ed605d5daf04fe5f60"/>
  <p:tag name="KSO_WM_TAG_VERSION" val="1.0"/>
  <p:tag name="KSO_WM_TEMPLATE_ASSEMBLE_GROUPID" val="60656e634054ed1e2fb7f79a"/>
  <p:tag name="KSO_WM_TEMPLATE_ASSEMBLE_XID" val="60656e634054ed1e2fb7f79a"/>
  <p:tag name="KSO_WM_TEMPLATE_CATEGORY" val="diagram"/>
  <p:tag name="KSO_WM_TEMPLATE_INDEX" val="20207363"/>
  <p:tag name="KSO_WM_UNIT_BLOCK" val="0"/>
  <p:tag name="KSO_WM_UNIT_COMPATIBLE" val="0"/>
  <p:tag name="KSO_WM_UNIT_DEC_AREA_ID" val="4a521c1095434fab976326e194ac8a94"/>
  <p:tag name="KSO_WM_UNIT_DECORATE_INFO" val="{&quot;DecorateInfoH&quot;:{&quot;IsAbs&quot;:true},&quot;DecorateInfoW&quot;:{&quot;IsAbs&quot;:true},&quot;DecorateInfoX&quot;:{&quot;IsAbs&quot;:true,&quot;Pos&quot;:0},&quot;DecorateInfoY&quot;:{&quot;IsAbs&quot;:true,&quot;Pos&quot;:0},&quot;ReferentInfo&quot;:{&quot;Id&quot;:&quot;e234715be475460ba709e86c3b3f230a&quot;,&quot;X&quot;:{&quot;Pos&quot;:0},&quot;Y&quot;:{&quot;Pos&quot;:0}},&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7363_1*i*5"/>
  <p:tag name="KSO_WM_UNIT_INDEX" val="5"/>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11"/>
</p:tagLst>
</file>

<file path=ppt/tags/tag11.xml><?xml version="1.0" encoding="utf-8"?>
<p:tagLst xmlns:p="http://schemas.openxmlformats.org/presentationml/2006/main">
  <p:tag name="KSO_WM_ASSEMBLE_CHIP_INDEX" val="260bc837098541e1abbae05f0ac0242d"/>
  <p:tag name="KSO_WM_BEAUTIFY_FLAG" val="#wm#"/>
  <p:tag name="KSO_WM_CHIP_FILLAREA_FILL_RULE" val="{&quot;fill_align&quot;:&quot;lm&quot;,&quot;fill_mode&quot;:&quot;full&quot;,&quot;sacle_strategy&quot;:&quot;smart&quot;}"/>
  <p:tag name="KSO_WM_CHIP_GROUPID" val="5e7881253197e252a37019b5"/>
  <p:tag name="KSO_WM_CHIP_XID" val="5e7881253197e252a37019b6"/>
  <p:tag name="KSO_WM_TAG_VERSION" val="1.0"/>
  <p:tag name="KSO_WM_TEMPLATE_ASSEMBLE_GROUPID" val="60656e634054ed1e2fb7f79a"/>
  <p:tag name="KSO_WM_TEMPLATE_ASSEMBLE_XID" val="60656e634054ed1e2fb7f79a"/>
  <p:tag name="KSO_WM_TEMPLATE_CATEGORY" val="diagram"/>
  <p:tag name="KSO_WM_TEMPLATE_INDEX" val="20207363"/>
  <p:tag name="KSO_WM_UNIT_BLOCK" val="0"/>
  <p:tag name="KSO_WM_UNIT_COMPATIBLE" val="0"/>
  <p:tag name="KSO_WM_UNIT_DEC_AREA_ID" val="cb7ef0d261f345a7ac7068b49df63f4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07363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31"/>
</p:tagLst>
</file>

<file path=ppt/tags/tag12.xml><?xml version="1.0" encoding="utf-8"?>
<p:tagLst xmlns:p="http://schemas.openxmlformats.org/presentationml/2006/main">
  <p:tag name="KSO_WM_ASSEMBLE_CHIP_INDEX" val="5eec44ee99e84d68ae2fbe799ff00a7c"/>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634054ed1e2fb7f79a"/>
  <p:tag name="KSO_WM_TEMPLATE_ASSEMBLE_XID" val="60656e634054ed1e2fb7f79a"/>
  <p:tag name="KSO_WM_TEMPLATE_CATEGORY" val="diagram"/>
  <p:tag name="KSO_WM_TEMPLATE_INDEX" val="20207363"/>
  <p:tag name="KSO_WM_UNIT_BLOCK" val="0"/>
  <p:tag name="KSO_WM_UNIT_COMPATIBLE" val="0"/>
  <p:tag name="KSO_WM_UNIT_DEC_AREA_ID" val="68abe3f3250242f5b4d06c8bb2ded4e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63_1*f*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SHOW_EDIT_AREA_INDICATION" val="1"/>
  <p:tag name="KSO_WM_UNIT_SM_LIMIT_TYPE" val="2"/>
  <p:tag name="KSO_WM_UNIT_SUBTYPE" val="a"/>
  <p:tag name="KSO_WM_UNIT_SUPPORT_UNIT_TYPE" val="[&quot;d&quot;,&quot;α&quot;,&quot;β&quot;,&quot;θ&quot;]"/>
  <p:tag name="KSO_WM_UNIT_TEXT_FILL_FORE_SCHEMECOLOR_INDEX" val="13"/>
  <p:tag name="KSO_WM_UNIT_TEXT_FILL_FORE_SCHEMECOLOR_INDEX_BRIGHTNESS" val="0.25"/>
  <p:tag name="KSO_WM_UNIT_TEXT_FILL_TYPE" val="1"/>
  <p:tag name="KSO_WM_UNIT_TEXT_SUBTYPE" val="a"/>
  <p:tag name="KSO_WM_UNIT_VALUE" val="310"/>
</p:tagLst>
</file>

<file path=ppt/tags/tag13.xml><?xml version="1.0" encoding="utf-8"?>
<p:tagLst xmlns:p="http://schemas.openxmlformats.org/presentationml/2006/main">
  <p:tag name="KSO_WM_BEAUTIFY_FLAG" val="#wm#"/>
  <p:tag name="KSO_WM_CHIP_DECFILLPROP" val="[]"/>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ext&quot;,&quot;text&quot;,&quot;picture&quot;,&quot;chart&quot;,&quot;table&quot;,&quot;video&quot;]}]]"/>
  <p:tag name="KSO_WM_CHIP_GROUPID" val="5e6ef8ed605d5daf04fe5f5f"/>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8ed605d5daf04fe5f60"/>
  <p:tag name="KSO_WM_SLIDE_BACKGROUND" val="[&quot;general&quot;,&quot;navigation&quot;]"/>
  <p:tag name="KSO_WM_SLIDE_BACKGROUND_TYPE" val="navigation"/>
  <p:tag name="KSO_WM_SLIDE_BK_DARK_LIGHT" val="2"/>
  <p:tag name="KSO_WM_SLIDE_CAN_ADD_NAVIGATION" val="1"/>
  <p:tag name="KSO_WM_SLIDE_ID" val="diagram20207363_1"/>
  <p:tag name="KSO_WM_SLIDE_INDEX" val="1"/>
  <p:tag name="KSO_WM_SLIDE_ITEM_CNT" val="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4:55:43&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1-04-01T14:55:43&quot;,&quot;margin&quot;:{&quot;bottom&quot;:0.42300000786781311,&quot;left&quot;:1.2699999809265137,&quot;right&quot;:1.2699999809265137,&quot;top&quot;:0.42300000786781311},&quot;type&quot;:0},{&quot;id&quot;:&quot;2021-04-01T14:55:43&quot;,&quot;margin&quot;:{&quot;bottom&quot;:2.5399999618530273,&quot;left&quot;:2.5399999618530273,&quot;right&quot;:2.5399999618530273,&quot;top&quot;:1.6929999589920044},&quot;type&quot;:0}],&quot;type&quot;:0}"/>
  <p:tag name="KSO_WM_SLIDE_POSITION" val="0*0"/>
  <p:tag name="KSO_WM_SLIDE_RATIO" val="1.777778"/>
  <p:tag name="KSO_WM_SLIDE_SIZE" val="959*468"/>
  <p:tag name="KSO_WM_SLIDE_SUBTYPE" val="pureTxt"/>
  <p:tag name="KSO_WM_SLIDE_SUPPORT_FEATURE_TYPE" val="0"/>
  <p:tag name="KSO_WM_SLIDE_TYPE" val="text"/>
  <p:tag name="KSO_WM_SPECIAL_SOURCE" val="bdnull"/>
  <p:tag name="KSO_WM_TAG_VERSION" val="1.0"/>
  <p:tag name="KSO_WM_TEMPLATE_ASSEMBLE_GROUPID" val="60656e634054ed1e2fb7f79a"/>
  <p:tag name="KSO_WM_TEMPLATE_ASSEMBLE_XID" val="60656e634054ed1e2fb7f79a"/>
  <p:tag name="KSO_WM_TEMPLATE_CATEGORY" val="diagram"/>
  <p:tag name="KSO_WM_TEMPLATE_COLOR_TYPE" val="1"/>
  <p:tag name="KSO_WM_TEMPLATE_INDEX" val="20207363"/>
  <p:tag name="KSO_WM_TEMPLATE_MASTER_TYPE" val="0"/>
  <p:tag name="KSO_WM_TEMPLATE_SUBCATEGORY" val="21"/>
</p:tagLst>
</file>

<file path=ppt/tags/tag14.xml><?xml version="1.0" encoding="utf-8"?>
<p:tagLst xmlns:p="http://schemas.openxmlformats.org/presentationml/2006/main">
  <p:tag name="AS_OS" val="Unix 3.10 unknown"/>
  <p:tag name="AS_RELEASE_DATE" val="2020.11.30"/>
  <p:tag name="AS_TITLE" val="Aspose.Slides for Java"/>
  <p:tag name="AS_VERSION" val="20.11"/>
  <p:tag name="COMMONDATA" val="eyJoZGlkIjoiMWNhNWVkMDRmOWM0ZTAyMTg3OGMyNGUxNmM1M2JlZWQifQ=="/>
</p:tagLst>
</file>

<file path=ppt/tags/tag2.xml><?xml version="1.0" encoding="utf-8"?>
<p:tagLst xmlns:p="http://schemas.openxmlformats.org/presentationml/2006/main">
  <p:tag name="KSO_WM_BEAUTIFY_FLAG" val="#wm#"/>
  <p:tag name="KSO_WM_TAG_VERSION" val="1.0"/>
  <p:tag name="KSO_WM_TEMPLATE_CATEGORY" val="diagram"/>
  <p:tag name="KSO_WM_TEMPLATE_INDEX" val="20196656"/>
  <p:tag name="KSO_WM_UNIT_ADJUSTLAYOUT_ID" val="14"/>
  <p:tag name="KSO_WM_UNIT_COLOR_SCHEME_PARENT_PAGE" val="0_1"/>
  <p:tag name="KSO_WM_UNIT_COLOR_SCHEME_SHAPE_ID" val="14"/>
  <p:tag name="KSO_WM_UNIT_COMPATIBLE" val="0"/>
  <p:tag name="KSO_WM_UNIT_DIAGRAM_ISNUMVISUAL" val="0"/>
  <p:tag name="KSO_WM_UNIT_DIAGRAM_ISREFERUNIT" val="0"/>
  <p:tag name="KSO_WM_UNIT_HIGHLIGHT" val="0"/>
  <p:tag name="KSO_WM_UNIT_ID" val="diagram20196656_1*a*1"/>
  <p:tag name="KSO_WM_UNIT_INDEX" val="1"/>
  <p:tag name="KSO_WM_UNIT_ISCONTENTSTITLE" val="0"/>
  <p:tag name="KSO_WM_UNIT_LAYERLEVEL" val="1"/>
  <p:tag name="KSO_WM_UNIT_NOCLEAR" val="0"/>
  <p:tag name="KSO_WM_UNIT_PRESET_TEXT" val="单击可添加您的大标题内容"/>
  <p:tag name="KSO_WM_UNIT_TEXT_FILL_FORE_SCHEMECOLOR_INDEX" val="13"/>
  <p:tag name="KSO_WM_UNIT_TEXT_FILL_FORE_SCHEMECOLOR_INDEX_BRIGHTNESS" val="0.25"/>
  <p:tag name="KSO_WM_UNIT_TEXT_FILL_TYPE" val="1"/>
  <p:tag name="KSO_WM_UNIT_TEXT_PART_ID_V2" val="a-3-2"/>
  <p:tag name="KSO_WM_UNIT_TYPE" val="a"/>
  <p:tag name="KSO_WM_UNIT_VALUE" val="17"/>
</p:tagLst>
</file>

<file path=ppt/tags/tag3.xml><?xml version="1.0" encoding="utf-8"?>
<p:tagLst xmlns:p="http://schemas.openxmlformats.org/presentationml/2006/main">
  <p:tag name="KSO_WM_ASSEMBLE_CHIP_INDEX" val="b5db47772532480cb86b7501b6e6e576"/>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0656ecf4054ed1e2fb8000e"/>
  <p:tag name="KSO_WM_TEMPLATE_ASSEMBLE_XID" val="60656ecf4054ed1e2fb8000e"/>
  <p:tag name="KSO_WM_TEMPLATE_CATEGORY" val="diagram"/>
  <p:tag name="KSO_WM_TEMPLATE_INDEX" val="20213421"/>
  <p:tag name="KSO_WM_UNIT_BLOCK" val="0"/>
  <p:tag name="KSO_WM_UNIT_COMPATIBLE" val="0"/>
  <p:tag name="KSO_WM_UNIT_DEC_AREA_ID" val="88f610dbccce4483bdd9c4bd9958087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3421_1*f*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
  <p:tag name="KSO_WM_UNIT_TEXT_FILL_FORE_SCHEMECOLOR_INDEX" val="13"/>
  <p:tag name="KSO_WM_UNIT_TEXT_FILL_FORE_SCHEMECOLOR_INDEX_BRIGHTNESS" val="0.25"/>
  <p:tag name="KSO_WM_UNIT_TEXT_FILL_TYPE" val="1"/>
  <p:tag name="KSO_WM_UNIT_TEXT_SUBTYPE" val="a"/>
  <p:tag name="KSO_WM_UNIT_VALUE" val="280"/>
</p:tagLst>
</file>

<file path=ppt/tags/tag4.xml><?xml version="1.0" encoding="utf-8"?>
<p:tagLst xmlns:p="http://schemas.openxmlformats.org/presentationml/2006/main">
  <p:tag name="FIXED_XID_TMP" val="5f5ee1ca4d6848d78f644aec"/>
  <p:tag name="KSO_WM_BEAUTIFY_FLAG" val="#wm#"/>
  <p:tag name="KSO_WM_CHIP_DECFILLPROP" val="[]"/>
  <p:tag name="KSO_WM_CHIP_FILLPROP" val="[[{&quot;text_align&quot;:&quot;lt&quot;,&quot;text_direction&quot;:&quot;horizontal&quot;,&quot;support_big_font&quot;:false,&quot;fill_id&quot;:&quot;7d33e90635ee4b6b8e5f3e0ba1b35692&quot;,&quot;fill_align&quot;:&quot;lt&quot;,&quot;chip_types&quot;:[&quot;header&quot;]},{&quot;text_align&quot;:&quot;lm&quot;,&quot;text_direction&quot;:&quot;horizontal&quot;,&quot;support_features&quot;:[&quot;collage&quot;,&quot;carousel&quot;],&quot;support_big_font&quot;:false,&quot;fill_id&quot;:&quot;b159cc300ece44ccae59493c64cefcc4&quot;,&quot;fill_align&quot;:&quot;lm&quot;,&quot;chip_types&quot;:[&quot;diagram&quot;,&quot;pictext&quot;,&quot;text&quot;,&quot;picture&quot;,&quot;chart&quot;,&quot;table&quot;]},{&quot;text_align&quot;:&quot;lm&quot;,&quot;text_direction&quot;:&quot;horizontal&quot;,&quot;support_features&quot;:[&quot;collage&quot;],&quot;support_big_font&quot;:false,&quot;fill_id&quot;:&quot;ec600d427c11418384a56b8c0fde571c&quot;,&quot;fill_align&quot;:&quot;lm&quot;,&quot;chip_types&quot;:[&quot;picture&quot;,&quot;chart&quot;,&quot;table&quot;]}],[{&quot;text_align&quot;:&quot;lt&quot;,&quot;text_direction&quot;:&quot;horizontal&quot;,&quot;support_big_font&quot;:false,&quot;fill_id&quot;:&quot;7d33e90635ee4b6b8e5f3e0ba1b35692&quot;,&quot;fill_align&quot;:&quot;lt&quot;,&quot;chip_types&quot;:[&quot;header&quot;]},{&quot;text_align&quot;:&quot;lm&quot;,&quot;text_direction&quot;:&quot;horizontal&quot;,&quot;support_features&quot;:[&quot;collage&quot;,&quot;carousel&quot;],&quot;support_big_font&quot;:false,&quot;fill_id&quot;:&quot;b159cc300ece44ccae59493c64cefcc4&quot;,&quot;fill_align&quot;:&quot;lm&quot;,&quot;chip_types&quot;:[&quot;diagram&quot;,&quot;pictext&quot;,&quot;picture&quot;,&quot;chart&quot;,&quot;table&quot;]},{&quot;text_align&quot;:&quot;lm&quot;,&quot;text_direction&quot;:&quot;horizontal&quot;,&quot;support_big_font&quot;:false,&quot;fill_id&quot;:&quot;ec600d427c11418384a56b8c0fde571c&quot;,&quot;fill_align&quot;:&quot;lm&quot;,&quot;chip_types&quot;:[&quot;text&quot;]}]]"/>
  <p:tag name="KSO_WM_CHIP_GROUPID" val="5f5ee1ca4d6848d78f644aec"/>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e553136823a5e61a6"/>
  <p:tag name="KSO_WM_SLIDE_BACKGROUND" val="[&quot;general&quot;]"/>
  <p:tag name="KSO_WM_SLIDE_BACKGROUND_TYPE" val="general"/>
  <p:tag name="KSO_WM_SLIDE_BK_DARK_LIGHT" val="2"/>
  <p:tag name="KSO_WM_SLIDE_CAN_ADD_NAVIGATION" val="1"/>
  <p:tag name="KSO_WM_SLIDE_ID" val="diagram20213421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19:07&quot;,&quot;maxSize&quot;:{&quot;size1&quot;:31.100000000000001},&quot;minSize&quot;:{&quot;size1&quot;:22.399999999999999},&quot;normalSize&quot;:{&quot;size1&quot;:22.399999999999999},&quot;subLayout&quot;:[{&quot;id&quot;:&quot;2021-04-01T15:19:07&quot;,&quot;margin&quot;:{&quot;bottom&quot;:0.42300000786781311,&quot;left&quot;:1.6929999589920044,&quot;right&quot;:1.6929999589920044,&quot;top&quot;:1.6929999589920044},&quot;type&quot;:0},{&quot;direction&quot;:1,&quot;id&quot;:&quot;2021-04-01T15:19:07&quot;,&quot;maxSize&quot;:{&quot;size1&quot;:67.3996061300044},&quot;minSize&quot;:{&quot;size1&quot;:57.499606130004395},&quot;normalSize&quot;:{&quot;size1&quot;:65.6808561300044},&quot;subLayout&quot;:[{&quot;id&quot;:&quot;2021-04-01T15:19:07&quot;,&quot;margin&quot;:{&quot;bottom&quot;:2.1170001029968262,&quot;left&quot;:1.6929999589920044,&quot;right&quot;:0.81999999284744263,&quot;top&quot;:0.84700000286102295},&quot;type&quot;:0},{&quot;id&quot;:&quot;2021-04-01T15:19:07&quot;,&quot;margin&quot;:{&quot;bottom&quot;:2.1170001029968262,&quot;left&quot;:0.026000002399086952,&quot;right&quot;:1.6929999589920044,&quot;top&quot;:0.84700000286102295},&quot;type&quot;:0}],&quot;type&quot;:0}],&quot;type&quot;:0}"/>
  <p:tag name="KSO_WM_SLIDE_POSITION" val="48*48"/>
  <p:tag name="KSO_WM_SLIDE_RATIO" val="1.777778"/>
  <p:tag name="KSO_WM_SLIDE_SIZE" val="864*384"/>
  <p:tag name="KSO_WM_SLIDE_SUBTYPE" val="picTxt"/>
  <p:tag name="KSO_WM_SLIDE_SUPPORT_FEATURE_TYPE" val="1"/>
  <p:tag name="KSO_WM_SLIDE_TYPE" val="text"/>
  <p:tag name="KSO_WM_SPECIAL_SOURCE" val="bdnull"/>
  <p:tag name="KSO_WM_TAG_VERSION" val="1.0"/>
  <p:tag name="KSO_WM_TEMPLATE_ASSEMBLE_GROUPID" val="60656ecf4054ed1e2fb8000e"/>
  <p:tag name="KSO_WM_TEMPLATE_ASSEMBLE_XID" val="60656ecf4054ed1e2fb8000e"/>
  <p:tag name="KSO_WM_TEMPLATE_CATEGORY" val="diagram"/>
  <p:tag name="KSO_WM_TEMPLATE_COLOR_TYPE" val="1"/>
  <p:tag name="KSO_WM_TEMPLATE_INDEX" val="20213421"/>
  <p:tag name="KSO_WM_TEMPLATE_MASTER_TYPE" val="0"/>
  <p:tag name="KSO_WM_TEMPLATE_SUBCATEGORY" val="21"/>
</p:tagLst>
</file>

<file path=ppt/tags/tag5.xml><?xml version="1.0" encoding="utf-8"?>
<p:tagLst xmlns:p="http://schemas.openxmlformats.org/presentationml/2006/main">
  <p:tag name="KSO_WM_UNIT_TABLE_BEAUTIFY" val="smartTable{b6e33d64-2a8b-451e-bcd1-77d692411f3b}"/>
</p:tagLst>
</file>

<file path=ppt/tags/tag6.xml><?xml version="1.0" encoding="utf-8"?>
<p:tagLst xmlns:p="http://schemas.openxmlformats.org/presentationml/2006/main">
  <p:tag name="KSO_WM_BEAUTIFY_FLAG" val="#wm#"/>
  <p:tag name="KSO_WM_SLIDE_BACKGROUND_TYPE" val="navigation"/>
  <p:tag name="KSO_WM_SLIDE_BK_DARK_LIGHT" val="2"/>
  <p:tag name="KSO_WM_TAG_VERSION" val="1.0"/>
  <p:tag name="KSO_WM_TEMPLATE_ASSEMBLE_GROUPID" val="60656e634054ed1e2fb7f79a"/>
  <p:tag name="KSO_WM_TEMPLATE_ASSEMBLE_XID" val="60656e634054ed1e2fb7f79a"/>
  <p:tag name="KSO_WM_TEMPLATE_CATEGORY" val="diagram"/>
  <p:tag name="KSO_WM_TEMPLATE_INDEX" val="20207363"/>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07363_1*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KSO_WM_UNIT_VALUE" val="159"/>
</p:tagLst>
</file>

<file path=ppt/tags/tag7.xml><?xml version="1.0" encoding="utf-8"?>
<p:tagLst xmlns:p="http://schemas.openxmlformats.org/presentationml/2006/main">
  <p:tag name="KSO_WM_BEAUTIFY_FLAG" val="#wm#"/>
  <p:tag name="KSO_WM_CHIP_GROUPID" val="5e6ef8ed605d5daf04fe5f5f"/>
  <p:tag name="KSO_WM_CHIP_XID" val="5e6ef8ed605d5daf04fe5f60"/>
  <p:tag name="KSO_WM_TAG_VERSION" val="1.0"/>
  <p:tag name="KSO_WM_TEMPLATE_ASSEMBLE_GROUPID" val="60656e634054ed1e2fb7f79a"/>
  <p:tag name="KSO_WM_TEMPLATE_ASSEMBLE_XID" val="60656e634054ed1e2fb7f79a"/>
  <p:tag name="KSO_WM_TEMPLATE_CATEGORY" val="diagram"/>
  <p:tag name="KSO_WM_TEMPLATE_INDEX" val="20207363"/>
  <p:tag name="KSO_WM_UNIT_BLOCK" val="0"/>
  <p:tag name="KSO_WM_UNIT_COMPATIBLE" val="0"/>
  <p:tag name="KSO_WM_UNIT_DEC_AREA_ID" val="b4843e389b524881b8e0be3cf38814b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207363_1*i*2"/>
  <p:tag name="KSO_WM_UNIT_INDEX" val="2"/>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159"/>
</p:tagLst>
</file>

<file path=ppt/tags/tag8.xml><?xml version="1.0" encoding="utf-8"?>
<p:tagLst xmlns:p="http://schemas.openxmlformats.org/presentationml/2006/main">
  <p:tag name="KSO_WM_BEAUTIFY_FLAG" val="#wm#"/>
  <p:tag name="KSO_WM_CHIP_GROUPID" val="5e6ef8ed605d5daf04fe5f5f"/>
  <p:tag name="KSO_WM_CHIP_XID" val="5e6ef8ed605d5daf04fe5f60"/>
  <p:tag name="KSO_WM_TAG_VERSION" val="1.0"/>
  <p:tag name="KSO_WM_TEMPLATE_ASSEMBLE_GROUPID" val="60656e634054ed1e2fb7f79a"/>
  <p:tag name="KSO_WM_TEMPLATE_ASSEMBLE_XID" val="60656e634054ed1e2fb7f79a"/>
  <p:tag name="KSO_WM_TEMPLATE_CATEGORY" val="diagram"/>
  <p:tag name="KSO_WM_TEMPLATE_INDEX" val="20207363"/>
  <p:tag name="KSO_WM_UNIT_BLOCK" val="0"/>
  <p:tag name="KSO_WM_UNIT_COMPATIBLE" val="0"/>
  <p:tag name="KSO_WM_UNIT_DEC_AREA_ID" val="e234715be475460ba709e86c3b3f230a"/>
  <p:tag name="KSO_WM_UNIT_DECORATE_INFO" val="{&quot;DecorateInfoH&quot;:{&quot;IsAbs&quot;:true},&quot;DecorateInfoW&quot;:{&quot;IsAbs&quot;:true},&quot;DecorateInfoX&quot;:{&quot;IsAbs&quot;:true,&quot;Pos&quot;:1},&quot;DecorateInfoY&quot;:{&quot;IsAbs&quot;:true,&quot;Pos&quot;:1},&quot;ReferentInfo&quot;:{&quot;Id&quot;:&quot;68abe3f3250242f5b4d06c8bb2ded4e0&quot;,&quot;X&quot;:{&quot;Pos&quot;:1},&quot;Y&quot;:{&quot;Pos&quot;:1}},&quot;whChangeMode&quot;: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07363_1*i*3"/>
  <p:tag name="KSO_WM_UNIT_INDEX" val="3"/>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608"/>
</p:tagLst>
</file>

<file path=ppt/tags/tag9.xml><?xml version="1.0" encoding="utf-8"?>
<p:tagLst xmlns:p="http://schemas.openxmlformats.org/presentationml/2006/main">
  <p:tag name="KSO_WM_BEAUTIFY_FLAG" val="#wm#"/>
  <p:tag name="KSO_WM_CHIP_GROUPID" val="5e6ef8ed605d5daf04fe5f5f"/>
  <p:tag name="KSO_WM_CHIP_XID" val="5e6ef8ed605d5daf04fe5f60"/>
  <p:tag name="KSO_WM_TAG_VERSION" val="1.0"/>
  <p:tag name="KSO_WM_TEMPLATE_ASSEMBLE_GROUPID" val="60656e634054ed1e2fb7f79a"/>
  <p:tag name="KSO_WM_TEMPLATE_ASSEMBLE_XID" val="60656e634054ed1e2fb7f79a"/>
  <p:tag name="KSO_WM_TEMPLATE_CATEGORY" val="diagram"/>
  <p:tag name="KSO_WM_TEMPLATE_INDEX" val="20207363"/>
  <p:tag name="KSO_WM_UNIT_BLOCK" val="0"/>
  <p:tag name="KSO_WM_UNIT_COMPATIBLE" val="0"/>
  <p:tag name="KSO_WM_UNIT_DEC_AREA_ID" val="e79b668f68264ebfa5f2091afbaecc30"/>
  <p:tag name="KSO_WM_UNIT_DECORATE_INFO" val="{&quot;DecorateInfoH&quot;:{&quot;IsAbs&quot;:true},&quot;DecorateInfoW&quot;:{&quot;IsAbs&quot;:true},&quot;DecorateInfoX&quot;:{&quot;IsAbs&quot;:true,&quot;Pos&quot;:2},&quot;DecorateInfoY&quot;:{&quot;IsAbs&quot;:true,&quot;Pos&quot;:2},&quot;ReferentInfo&quot;:{&quot;Id&quot;:&quot;e234715be475460ba709e86c3b3f230a&quot;,&quot;X&quot;:{&quot;Pos&quot;:2},&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7363_1*i*4"/>
  <p:tag name="KSO_WM_UNIT_INDEX" val="4"/>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3535</Words>
  <Application>WPS 演示</Application>
  <PresentationFormat>宽屏</PresentationFormat>
  <Paragraphs>171</Paragraphs>
  <Slides>24</Slides>
  <Notes>1</Notes>
  <HiddenSlides>0</HiddenSlides>
  <MMClips>0</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24</vt:i4>
      </vt:variant>
    </vt:vector>
  </HeadingPairs>
  <TitlesOfParts>
    <vt:vector size="47" baseType="lpstr">
      <vt:lpstr>Arial</vt:lpstr>
      <vt:lpstr>宋体</vt:lpstr>
      <vt:lpstr>Wingdings</vt:lpstr>
      <vt:lpstr>华文行楷</vt:lpstr>
      <vt:lpstr>微软雅黑</vt:lpstr>
      <vt:lpstr>黑体</vt:lpstr>
      <vt:lpstr>楷体</vt:lpstr>
      <vt:lpstr>Calibri</vt:lpstr>
      <vt:lpstr>Segoe UI</vt:lpstr>
      <vt:lpstr>Wingdings</vt:lpstr>
      <vt:lpstr>华文中宋</vt:lpstr>
      <vt:lpstr>Arial Unicode MS</vt:lpstr>
      <vt:lpstr>等线 Light</vt:lpstr>
      <vt:lpstr>等线</vt:lpstr>
      <vt:lpstr>等线 Light</vt:lpstr>
      <vt:lpstr>Times New Roman</vt:lpstr>
      <vt:lpstr>NEU-BZ-S92</vt:lpstr>
      <vt:lpstr>Arial</vt:lpstr>
      <vt:lpstr>Segoe Print</vt:lpstr>
      <vt:lpstr>Office 主题​​</vt:lpstr>
      <vt:lpstr>Office 主题</vt:lpstr>
      <vt:lpstr>1_Office 主题</vt:lpstr>
      <vt:lpstr>默认设计模板</vt:lpstr>
      <vt:lpstr>秦腔</vt:lpstr>
      <vt:lpstr>PowerPoint 演示文稿</vt:lpstr>
      <vt:lpstr>知人论世</vt:lpstr>
      <vt:lpstr>PowerPoint 演示文稿</vt:lpstr>
      <vt:lpstr>PowerPoint 演示文稿</vt:lpstr>
      <vt:lpstr>PowerPoint 演示文稿</vt:lpstr>
      <vt:lpstr>PowerPoint 演示文稿</vt:lpstr>
      <vt:lpstr>初步诵读</vt:lpstr>
      <vt:lpstr>PowerPoint 演示文稿</vt:lpstr>
      <vt:lpstr>PowerPoint 演示文稿</vt:lpstr>
      <vt:lpstr>文本探究</vt:lpstr>
      <vt:lpstr>阅读第一部分，思考秦腔为什么成为秦川人的热爱？</vt:lpstr>
      <vt:lpstr>  贾平凹曾说，“我羡慕那种横空排浪式的汪洋场面……情绪有了声响，幻想有了色彩”，你如何理解作者这句话？</vt:lpstr>
      <vt:lpstr>场面描写的基本形式：</vt:lpstr>
      <vt:lpstr>    研读第4—8段，思考:作者用了哪些描写手法写秦人喜爱秦腔?请完成下表。</vt:lpstr>
      <vt:lpstr>  演员们都集合起来，到那古寺庙里去……月儿偏西，演员们散了，孩子们还围了火堆弯腰踢腿，学那一招一式。</vt:lpstr>
      <vt:lpstr>  终于台上锣鼓停了，大幕拉开，角色出场……看秦腔不为求新鲜，他们只图过过瘾。</vt:lpstr>
      <vt:lpstr>  阅读第九段，对秦人来说，秦腔的地位神圣不可动摇，表现在哪些方面？</vt:lpstr>
      <vt:lpstr>PowerPoint 演示文稿</vt:lpstr>
      <vt:lpstr>小  结</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秦腔</dc:title>
  <dc:creator>rbm.xkw.com</dc:creator>
  <cp:lastModifiedBy>Administrator</cp:lastModifiedBy>
  <cp:revision>44</cp:revision>
  <cp:lastPrinted>2022-03-28T10:05:00Z</cp:lastPrinted>
  <dcterms:created xsi:type="dcterms:W3CDTF">2022-03-28T10:05:00Z</dcterms:created>
  <dcterms:modified xsi:type="dcterms:W3CDTF">2024-05-23T02:10:01Z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1C60A90C309547A79820039AF1116364</vt:lpwstr>
  </property>
  <property fmtid="{D5CDD505-2E9C-101B-9397-08002B2CF9AE}" pid="7" name="KSOProductBuildVer">
    <vt:lpwstr>2052-11.8.2.10229</vt:lpwstr>
  </property>
</Properties>
</file>