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6" r:id="rId3"/>
    <p:sldId id="444" r:id="rId4"/>
    <p:sldId id="440" r:id="rId5"/>
    <p:sldId id="467" r:id="rId6"/>
    <p:sldId id="442" r:id="rId7"/>
    <p:sldId id="443" r:id="rId8"/>
    <p:sldId id="441" r:id="rId9"/>
    <p:sldId id="418" r:id="rId10"/>
    <p:sldId id="468" r:id="rId11"/>
    <p:sldId id="419" r:id="rId12"/>
    <p:sldId id="428" r:id="rId13"/>
    <p:sldId id="410" r:id="rId14"/>
    <p:sldId id="469" r:id="rId15"/>
    <p:sldId id="470" r:id="rId16"/>
    <p:sldId id="411" r:id="rId17"/>
    <p:sldId id="471" r:id="rId18"/>
    <p:sldId id="472" r:id="rId19"/>
    <p:sldId id="414" r:id="rId20"/>
    <p:sldId id="473" r:id="rId21"/>
    <p:sldId id="409" r:id="rId22"/>
    <p:sldId id="513" r:id="rId23"/>
    <p:sldId id="415" r:id="rId24"/>
    <p:sldId id="433" r:id="rId25"/>
    <p:sldId id="496" r:id="rId26"/>
    <p:sldId id="514" r:id="rId27"/>
    <p:sldId id="474" r:id="rId28"/>
    <p:sldId id="416" r:id="rId29"/>
    <p:sldId id="417" r:id="rId30"/>
    <p:sldId id="497" r:id="rId31"/>
    <p:sldId id="430" r:id="rId32"/>
    <p:sldId id="437" r:id="rId33"/>
    <p:sldId id="498" r:id="rId34"/>
    <p:sldId id="431" r:id="rId35"/>
    <p:sldId id="432" r:id="rId36"/>
    <p:sldId id="439" r:id="rId37"/>
    <p:sldId id="499" r:id="rId38"/>
    <p:sldId id="500" r:id="rId39"/>
    <p:sldId id="501" r:id="rId40"/>
    <p:sldId id="502" r:id="rId41"/>
    <p:sldId id="504" r:id="rId42"/>
    <p:sldId id="505" r:id="rId43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14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10.png"/><Relationship Id="rId1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11.png"/><Relationship Id="rId1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14.png"/><Relationship Id="rId1" Type="http://schemas.openxmlformats.org/officeDocument/2006/relationships/tags" Target="../tags/tag104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51180" y="1122680"/>
            <a:ext cx="11049635" cy="2387600"/>
          </a:xfrm>
        </p:spPr>
        <p:txBody>
          <a:bodyPr/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《新高考作文升格技巧系列讲解》第一期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技巧一　精准审题三关注</a:t>
            </a:r>
            <a:endParaRPr lang="zh-CN" altLang="en-US" sz="36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165" y="1566545"/>
            <a:ext cx="11076305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　　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对于思辨类材料作文，命题者往往提供一些热点事件或诸多热点人物，要求学生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多角度思考问题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，建立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事件或人物之间的关联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，然后构思成文。这类作文题侧重对学生思辨能力的考查，符合当下国内重视对学生创新思维能力培养的大趋势。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4050" y="704850"/>
            <a:ext cx="28378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2．思辨切入法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2395" y="3522980"/>
            <a:ext cx="1919605" cy="3237865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4912995"/>
            <a:ext cx="7198995" cy="1588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5435" y="584200"/>
            <a:ext cx="10905490" cy="6308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[典例剖析]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(2022·全国甲卷)阅读下面的材料，根据要求写作。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红楼梦》写到“大观园试才题对额”时有一个情节，为元妃(贾元春)省亲修建的大观园竣工后，众人给园中桥上亭子的匾额题名。有人主张从欧阳修《醉翁亭记》“有亭翼然”一句中，取“翼然”两个字；贾政认为“此亭压水而成”，题名“还须偏于水”，主张从“泻出于两峰之间”中拈出一个“泻”字，有人即附和题为“泻玉”；贾宝玉则觉得用“沁芳”更为新雅，贾政点头默许。“沁芳”两个字，点出了花木映水的佳境，不落俗套；也契合元妃省亲之事，蕴藉含蓄，思虑周全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以上材料中，众人给匾额题名，或直接移用，或借鉴化用，或根据情境独创，产生了不同的艺术效果。这个现象也能在更广泛的领域给人以启示，引发深入思考。请你结合自己的学习和生活经验，写一篇文章。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要求：选准角度，确定立意，明确文体，自拟标题；不要套作，不得抄袭；不得泄露个人信息；不少于800字。　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7710" y="-59690"/>
            <a:ext cx="1919605" cy="1799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9845" y="1748155"/>
            <a:ext cx="887158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30885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该题的材料以《红楼梦》中相关情节介入，并在此基础上引发学生多重的思维效应。首先以《红楼梦》为材料给学生展示了</a:t>
            </a:r>
            <a:r>
              <a:rPr lang="zh-CN" altLang="en-US" sz="36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何为借用，何为化用，何为创新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；其次在写作任务中为</a:t>
            </a:r>
            <a:r>
              <a:rPr lang="zh-CN" altLang="en-US" sz="36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抽象话题作了相对形象的解读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，有一个引导思考的思维路径，使审题立意更准确。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785" y="631190"/>
            <a:ext cx="2631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审题思维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065" y="5013325"/>
            <a:ext cx="1919605" cy="17602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938000" y="110871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4360" y="853440"/>
          <a:ext cx="10894060" cy="5181600"/>
        </p:xfrm>
        <a:graphic>
          <a:graphicData uri="http://schemas.openxmlformats.org/drawingml/2006/table">
            <a:tbl>
              <a:tblPr/>
              <a:tblGrid>
                <a:gridCol w="1489710"/>
                <a:gridCol w="9404350"/>
              </a:tblGrid>
              <a:tr h="148082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思辨话题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众人取“翼然”两个字，是为“直接移用”；贾政主张取“泻”，是为“借鉴化用”；贾宝玉取“沁芳”，是为“独创”。因此，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“移用”“化用”“独创”形成思辨性话题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018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话题内涵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引导语部分直接凝练出第一段体现的关键信息，“移用”“化用”“独创”三者实为文学艺术的三种境界，各有其艺术效果。立意应围绕这一信息展开，思考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三种境界的关系及高下之分，并能够运用至其他领域。</a:t>
                      </a:r>
                      <a:endParaRPr lang="en-US" altLang="en-US" sz="2400" b="1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 rowSpan="3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确定立意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移用、化用不可取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根据情境独创才是正道。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0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移用与化用齐飞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独创共佳境一</a:t>
                      </a:r>
                      <a:r>
                        <a:rPr lang="en-US" sz="2400" b="1">
                          <a:highlight>
                            <a:srgbClr val="FFFF00"/>
                          </a:highlight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色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只有跳出框架的人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才能识时务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知所进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知所适。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165" y="1566545"/>
            <a:ext cx="8693785" cy="4284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　　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对于有些层次感比较强的作文材料，可以采用切片法进行审题立意。先通读材料，根据选材思路，</a:t>
            </a:r>
            <a:r>
              <a:rPr lang="zh-CN" altLang="en-US" sz="2800" b="1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划分出若干层次，再对这些层次逐一加以审读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，概括出内容要点，从中找出可作为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切入口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的立意点，最后加以综合，得出相应的写作角度。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4050" y="704850"/>
            <a:ext cx="28378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3．材料切片法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2395" y="3522980"/>
            <a:ext cx="1919605" cy="3237865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0" y="4996815"/>
            <a:ext cx="5614670" cy="1626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7665" y="220980"/>
            <a:ext cx="1114996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[典例剖析]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(2021·新高考Ⅰ卷)阅读下面的材料，根据要求写作。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1917年4月，毛泽东在《新青年》发表《体育之研究》一文，其中论及“体育之效”时指出：人的身体会天天变化。目不明可以明，耳不聪可以聪。生而强者如果滥用其强，即使是至强者，最终也许会转为至弱；而弱者如果勤自锻炼，增益其所不能，久之也会变而为强。因此，“生而强者不必自喜也，生而弱者不必自悲也。吾生而弱乎，或者天之诱我以至于强，未可知也”。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以上论述具有启示意义。请结合材料写一篇文章，体现你的感悟与思考。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要求：选准角度，确定立意，明确文体，自拟标题；不要套作，不得抄袭；不得泄露个人信息；不少于800字。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9845" y="1748155"/>
            <a:ext cx="7762875" cy="3507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30885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这是一道新材料作文题，提供的材料是毛泽东的一段关于“体育之效”的论述，材料的核心是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“强弱转化”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，考查的是学生的辩证思维能力和批判性思维能力。具体审题时，可按以下步骤进行。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785" y="631190"/>
            <a:ext cx="2631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审题思维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065" y="5013325"/>
            <a:ext cx="1919605" cy="1760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5005" y="801370"/>
          <a:ext cx="10741660" cy="5642610"/>
        </p:xfrm>
        <a:graphic>
          <a:graphicData uri="http://schemas.openxmlformats.org/drawingml/2006/table">
            <a:tbl>
              <a:tblPr/>
              <a:tblGrid>
                <a:gridCol w="5370830"/>
                <a:gridCol w="5370830"/>
              </a:tblGrid>
              <a:tr h="67881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材料切片(四个层次)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对应分析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①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人的身体会天天变化。目不明可以明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耳不聪可以聪。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材料在谈及强弱转化时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先从体育说起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体育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可使人的身体发生变化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耳聪目明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这是人自身有意愿要变化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是人类求生的本能决定的。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②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生而强者如果滥用其强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即使是至强者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最终也许会转为至弱；而弱者如果勤自锻炼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增益其所不能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久之也会变而为强。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这句话是论述的核心所在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用对比论证的方法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说明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强弱可以相互转化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饱含着对滥用其强者的批判和对弱者自强的赞扬。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③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生而强者不必自喜也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生而弱者不必自悲也。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紧承上面的强弱转化而得出结论，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指出所谓“强者”和所谓“弱者”对自己应有正确认识和正确态度。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815"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④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吾生而弱乎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或者天之诱我以至于强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未可知也。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这句话有很强的使命意识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告诉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生而弱者要自我精进、奋发图强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8030" y="1470025"/>
            <a:ext cx="976122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①生而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强者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不必自喜，生而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弱者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不必自悲。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②强者如果滥用其强，最终也许会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转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为弱。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③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弱者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如果不断努力，久之也会变强。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④事物都是发展变化的，没有什么是一成不变的，我们应当用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发展、辩证的眼光看待问题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⑤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强弱变化或转化的关键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是勤自锻炼，增益其所不能，而不是等待机缘。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⑥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青年当自强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，为国做栋梁。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515" y="517525"/>
            <a:ext cx="26314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参考立意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9250" y="0"/>
            <a:ext cx="1919605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285" y="3153410"/>
            <a:ext cx="11307445" cy="102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>
                <a:latin typeface="隶书" panose="02010509060101010101" charset="-122"/>
                <a:ea typeface="隶书" panose="02010509060101010101" charset="-122"/>
              </a:rPr>
              <a:t>关注点二</a:t>
            </a:r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　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情境任务作文的审题立意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29485" y="3209925"/>
            <a:ext cx="9690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>
                <a:latin typeface="隶书" panose="02010509060101010101" charset="-122"/>
                <a:ea typeface="隶书" panose="02010509060101010101" charset="-122"/>
              </a:rPr>
              <a:t>精准审题三关注</a:t>
            </a:r>
            <a:endParaRPr lang="zh-CN" altLang="en-US" sz="9600" b="1"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0"/>
            <a:ext cx="12089765" cy="7042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41290" y="428625"/>
            <a:ext cx="630809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情境任务作文</a:t>
            </a:r>
            <a:r>
              <a:rPr lang="zh-CN" altLang="en-US" sz="4400" b="1"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是近几年高考较为青睐的一种命题样式。它由</a:t>
            </a:r>
            <a:r>
              <a:rPr lang="zh-CN" altLang="en-US" sz="4400" b="1" u="sng"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所给材料、情境任务、写作要求</a:t>
            </a:r>
            <a:r>
              <a:rPr lang="zh-CN" altLang="en-US" sz="4400" b="1"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(“三自”“四不”)三部分组成。所谓审题，就是</a:t>
            </a:r>
            <a:r>
              <a:rPr lang="zh-CN" altLang="en-US" sz="44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既审材料，又审情境任务</a:t>
            </a:r>
            <a:r>
              <a:rPr lang="zh-CN" altLang="en-US" sz="4400" b="1">
                <a:latin typeface="隶书" panose="02010509060101010101" charset="-122"/>
                <a:ea typeface="隶书" panose="02010509060101010101" charset="-122"/>
                <a:cs typeface="楷体" panose="02010609060101010101" charset="-122"/>
              </a:rPr>
              <a:t>，而且后者是重点。</a:t>
            </a:r>
            <a:endParaRPr lang="zh-CN" altLang="en-US" sz="4400" b="1">
              <a:latin typeface="隶书" panose="02010509060101010101" charset="-122"/>
              <a:ea typeface="隶书" panose="020105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10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6960" y="1979295"/>
            <a:ext cx="10032365" cy="3147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0105" y="351790"/>
            <a:ext cx="10202545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[典例剖析]　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(2022·新高考Ⅱ卷)阅读下面的材料，根据要求写作。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中国共产主义青年团成立100周年之际，中央广播电视总台推出微纪录片，介绍一组在不同行业奋发有为的人物。他们选择了自己热爱的行业，也选择了事业创新发展的方向，展示出开启未来的力量。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位科学家强调，实现北斗导航系统服务于各行各业，“需要新方法、新思维、新知识”。她致力于科技攻关，还从事科普教育，培育青少年的科学素养。有位摄影家认为，“真正属于我们的东西，是民族的，血脉的，永不过时”。他选择了从民族传统中汲取养分，通过照片增强年轻人对中国文化的认同。有位建筑家主张，要改变“千城一面”的模式，必须赋予建筑以理想和精神。他一直努力建造“再过几代人仍然感觉美好”的建筑作品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复兴中学团委将组织以“选择·创造·未来”为主题的征文活动，请结合以上材料写一篇文章，体现你的认识与思考。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要求：选准角度，确定立意，明确文体，自拟标题；不要套作，不得抄袭；不得泄露个人信息；不少于800字。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55980" y="1684655"/>
            <a:ext cx="106883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本题属于情境任务作文，作文材料加入了当下众多热点话题，以“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北斗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”为代表的科技元素，“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双奥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”以来热度不减的“文化认同”，还有始终不变的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青年人的理想和精神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，加上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共青团成立100周年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的宏大背景，可谓材料“多元化”。具体审题时，要注意从以下角度考虑。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3630" y="654685"/>
            <a:ext cx="5269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审题思维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4705" y="212725"/>
          <a:ext cx="10493375" cy="5800725"/>
        </p:xfrm>
        <a:graphic>
          <a:graphicData uri="http://schemas.openxmlformats.org/drawingml/2006/table">
            <a:tbl>
              <a:tblPr/>
              <a:tblGrid>
                <a:gridCol w="1248410"/>
                <a:gridCol w="9244965"/>
              </a:tblGrid>
              <a:tr h="58039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区域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审题要点</a:t>
                      </a:r>
                      <a:endParaRPr lang="en-US" altLang="en-US" sz="2400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951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材料区</a:t>
                      </a:r>
                      <a:endParaRPr lang="en-US" altLang="en-US" sz="2400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材料提供了科学家、摄影家、建筑家等三个行业的代表的认识和做法，其共同点在于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“他们选择了自己热爱的行业，也选择了事业创新发展的方向，展示出开启未来的力量”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。题目通过对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“选择·创造·未来”三元关系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的思考，在思辨中考查价值观。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092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情境区</a:t>
                      </a:r>
                      <a:endParaRPr lang="en-US" altLang="en-US" sz="2400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材料提供的真实情境是，在共青团成立100周年之际，中央广播电视总台推出微纪录片，介绍各行各业奋发有为的人物，这些人有这样的共性：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选择热爱的行业，选择事业创新发展的方向，展示出开启未来的力量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。材料引导学生应在此基础上思考，作为新时代青年，在面临人生选择时，如何根据自己的实际情况与时代发展相结合，选择既能发展自身，又有利于国家民族发展的职业，</a:t>
                      </a:r>
                      <a:r>
                        <a:rPr lang="en-US" alt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因</a:t>
                      </a:r>
                      <a:r>
                        <a:rPr lang="en-US" alt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热爱创造，进而实现人生理想价值，开启新未来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70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任务区</a:t>
                      </a:r>
                      <a:endParaRPr lang="en-US" altLang="en-US" sz="2400" b="1">
                        <a:solidFill>
                          <a:srgbClr val="0070C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“复兴中学团委”组织的活动，限定了学生的身份为时代青年学生；以“选择·创造·未来”为主题，限制了写作内容，必须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谈青年如何正确对待人生选择，如何在选择的岗位上创造性发展，走向未来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。“体现你的认识与思考”，强调学生要写出自己对主题中三个元素之间关系的认识和思考。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3325" y="2155825"/>
            <a:ext cx="9719945" cy="25469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285" y="3153410"/>
            <a:ext cx="11307445" cy="102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>
                <a:latin typeface="隶书" panose="02010509060101010101" charset="-122"/>
                <a:ea typeface="隶书" panose="02010509060101010101" charset="-122"/>
              </a:rPr>
              <a:t>关注点三</a:t>
            </a:r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　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图表、漫画类作文的审题立意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0560" y="816610"/>
            <a:ext cx="97421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845820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近年来，图表、漫画类作文成为全国卷高考作文的新宠，2022年全国乙卷引入图表，2021年新高考Ⅱ卷、2019年全国Ⅲ卷引入漫画，这些都给作文命题注入了新鲜血液，给人眼前一亮之感。</a:t>
            </a:r>
            <a:r>
              <a:rPr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图表较为直观，漫画较为抽象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，对于这两类作文的审题立意必须引起足够重视。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9905" y="73660"/>
            <a:ext cx="1919605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751840"/>
            <a:ext cx="1090993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1．图表类作文</a:t>
            </a:r>
            <a:endParaRPr lang="zh-CN" altLang="en-US" sz="3200" b="1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902335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所谓“图表”，是表示各种情况和注明各种数字的图和表的总称，图表类材料主要有</a:t>
            </a:r>
            <a:r>
              <a:rPr lang="zh-CN" altLang="en-US"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表格、柱状图、曲线图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等。高考中以图表作为命题材料来考查学生表达能力的情况还比较少，2022年全国乙卷应该说是有益的尝试。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8585" y="4364355"/>
            <a:ext cx="7080250" cy="2152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53745" y="649605"/>
          <a:ext cx="10339070" cy="4671695"/>
        </p:xfrm>
        <a:graphic>
          <a:graphicData uri="http://schemas.openxmlformats.org/drawingml/2006/table">
            <a:tbl>
              <a:tblPr/>
              <a:tblGrid>
                <a:gridCol w="1823720"/>
                <a:gridCol w="4429125"/>
                <a:gridCol w="4086225"/>
              </a:tblGrid>
              <a:tr h="424815">
                <a:tc gridSpan="3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北京：双奥之城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481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2008年奥运会、残奥会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2022年冬奥会、冬残奥会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81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比赛成绩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中国奥运代表团名列金牌榜第一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奖牌榜第二；残奥代表团名列金牌榜第一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奖牌榜第一。均创历史最好成绩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中国冬奥代表团名列金牌榜第三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奖牌榜第十一；冬残奥代表团名列金牌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榜第一，奖牌榜第一。均创历史最好成绩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群众体育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全民健身事业蓬勃发展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“三亿人参与冰雪运动”成为现实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科技亮点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世界跨度最大钢结构场馆“鸟巢”；场馆污水处理再生利用率达100%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智慧场馆和智慧服务：“分钟级”“百米级”精准气象预报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99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交通支持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全国第一条</a:t>
                      </a: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高铁京津城际铁路开通，助力奥运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京张智能高铁冬奥列车开行；全国高铁运营里程超4万公里，居世界第一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国家经济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国内生产总值：31.4万亿元(2008年)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国内生产总值：114.4万亿元(2021年)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3745" y="97790"/>
            <a:ext cx="9114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[典例剖析]　(2022·全国乙卷)阅读下面的材料，根据要求写作。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885190" y="1566545"/>
            <a:ext cx="9363710" cy="458343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40690" indent="758825">
              <a:lnSpc>
                <a:spcPct val="100000"/>
              </a:lnSpc>
              <a:spcBef>
                <a:spcPts val="970"/>
              </a:spcBef>
            </a:pP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审题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，明确作文题目</a:t>
            </a:r>
            <a:r>
              <a:rPr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“要我说什么”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立意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，确定命题人</a:t>
            </a:r>
            <a:r>
              <a:rPr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“要我写什么”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“要我说什么”是一个范围，在这个范围内，“我要说什么”是丰富多彩的，更是有高下的。立意只可列举，无法穷尽。学生要学会深入解读材料，根据自身的认识水平和思想积淀确定立意方向。因此，学生只有勤思考，审好题，多积累，才能与作文题产生高层次的对话和共鸣，写出独特又精彩的考场作文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1790" y="503555"/>
            <a:ext cx="38684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95"/>
              </a:spcBef>
            </a:pPr>
            <a:r>
              <a:rPr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检视知识缺漏</a:t>
            </a:r>
            <a:endParaRPr lang="zh-CN" altLang="en-US" sz="4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Microsoft JhengHei" panose="020B0604030504040204" charset="-12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0" y="0"/>
            <a:ext cx="2362200" cy="1955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0595" y="959485"/>
            <a:ext cx="8271510" cy="4375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双奥之城，闪耀世界。两次奥运会，都显示了中国体育发展的新高度，展示了中国综合国力的跨越式发展，也见证了你从懵懂儿童向有为青年的跨越。亲历其中，你能感受到体育的荣耀和国家的强盛；未来前行，你将融入民族复兴的澎湃春潮。卓越永无止境，跨越永不停歇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请结合以上材料，以“跨越，再跨越”为主题写一篇文章，体现你的感受与思考。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要求：选准角度，确定立意，明确文体，自拟标题；不要套作，不得抄袭；不得泄露个人信息；不少于800字。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9160" y="3372485"/>
            <a:ext cx="1919605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6010" y="1706880"/>
            <a:ext cx="8595360" cy="4776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这是一道图表类作文，材料聚焦两届奥运会14年间中国的发展变化，以</a:t>
            </a: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“跨越，再跨越”为核心立意主题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，引导学生以小见大，以民族振兴激励当代青年担当作为，施展抱负，建功立业，迸发青春能量。具体审题时，要注意从图表对比中确定立意角度。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9645" y="607695"/>
            <a:ext cx="25831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>
                <a:sym typeface="+mn-ea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审题思维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4130" y="3337560"/>
            <a:ext cx="1919605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4700" y="585470"/>
          <a:ext cx="10602595" cy="5419090"/>
        </p:xfrm>
        <a:graphic>
          <a:graphicData uri="http://schemas.openxmlformats.org/drawingml/2006/table">
            <a:tbl>
              <a:tblPr/>
              <a:tblGrid>
                <a:gridCol w="1329690"/>
                <a:gridCol w="9272905"/>
              </a:tblGrid>
              <a:tr h="154813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数据比较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材料从“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比赛成绩、群众体育、科技亮点、交通支持、国家经济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”等角度，展现出2008年奥运会、残奥会与2022年冬奥会、冬残奥会的基本情况。从数据来看，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2022年的体育盛会比2008年有了跨越式发展。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876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结论分析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命题所给表格体现出中国体育和综合国力的跨越式发展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更彰显了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大国力量、民族自信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。由此看来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学生在写作时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要充分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体现民族自信心和自豪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感，体现家国情怀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65">
                <a:tc rowSpan="3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立意角度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角度1：跨越国家新时代，铸就青春新高峰。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4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角度2：跨越永无止境，民族生生不息。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角度3：中国历史性跨越的背后，是众志成城的中国心。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1485" y="328930"/>
            <a:ext cx="46482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44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2．漫画类作文</a:t>
            </a:r>
            <a:endParaRPr lang="zh-CN" altLang="en-US" sz="4400" b="1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735" y="1242060"/>
            <a:ext cx="7244715" cy="5139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76910"/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漫画类作文要求学生对漫画表达的含意、目的、价值取向等作出全面分析，学生要精准审视画面，把握画面特征及构图要素之间的关系，从特征中找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“话题”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，从关系中找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“情节”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，从而弄懂画面的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显性主题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。同时，还要认真观察画面，重点关注那些经过</a:t>
            </a:r>
            <a:r>
              <a:rPr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夸张、变形手法处理过的画面元素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，敏锐捕捉具有</a:t>
            </a:r>
            <a:r>
              <a:rPr sz="32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象征意义的形象或具有时代意义的细节内容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8030" y="328930"/>
            <a:ext cx="1919605" cy="1948180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15" y="3110865"/>
            <a:ext cx="8902700" cy="181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45430" y="427990"/>
            <a:ext cx="6355715" cy="6079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[典例剖析]　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(2021·新高考Ⅱ卷)阅读下面的材料，根据要求写作。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[注]描红：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用毛笔蘸墨在红模子上描着写字。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请整体把握漫画的内容和寓意写一篇文章，反映你的认识与评价、鉴别与取舍，体现新时代青年的思考。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要求：选好角度，确定立意，明确文体，自拟标题；不要套作，不得抄袭；不得泄露个人信息；不少于800字。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35075" y="288925"/>
            <a:ext cx="3587115" cy="6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340350" y="6153785"/>
            <a:ext cx="3773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(唐光雨漫画作品，有改动)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86765" y="111125"/>
            <a:ext cx="242824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审题思维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3" name="New picture" hidden="1"/>
          <p:cNvPicPr/>
          <p:nvPr/>
        </p:nvPicPr>
        <p:blipFill>
          <a:blip r:embed="rId1"/>
          <a:stretch>
            <a:fillRect/>
          </a:stretch>
        </p:blipFill>
        <p:spPr>
          <a:xfrm>
            <a:off x="12369800" y="11544300"/>
            <a:ext cx="381000" cy="469900"/>
          </a:xfrm>
          <a:prstGeom prst="cube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76605" y="729615"/>
          <a:ext cx="10544175" cy="6128385"/>
        </p:xfrm>
        <a:graphic>
          <a:graphicData uri="http://schemas.openxmlformats.org/drawingml/2006/table">
            <a:tbl>
              <a:tblPr/>
              <a:tblGrid>
                <a:gridCol w="1256665"/>
                <a:gridCol w="9287510"/>
              </a:tblGrid>
              <a:tr h="915670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漫画构成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漫画材料包括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图和文字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两个部分，图分为四张小图片，可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细分为两类</a:t>
                      </a:r>
                      <a:r>
                        <a:rPr lang="en-US" alt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，前三张图片为一类，讲解书写要领；第四张图片单独一类，介绍描红，两者构成分总关系，即</a:t>
                      </a:r>
                      <a:r>
                        <a:rPr lang="en-US" alt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前三张图片组合起来才有第四张图片中的“人”字，缺少任何一个部分，都不能写成完整的“人”字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070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内涵分析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漫画中的说明性文字</a:t>
                      </a:r>
                      <a:r>
                        <a:rPr lang="en-US" sz="2400" b="1">
                          <a:solidFill>
                            <a:srgbClr val="00B05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“藏而不露”“不偏不倚”“缓缓出头”“描红”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等尽管是对运笔章法的解释，但如果对应人的成长与发展过程，只要学生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展开合理的迁移与联想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，每一个步骤和环节都可以给出独辟蹊径的角度和丰富多彩的材料。例如，同样是“藏头”，可以是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“立志”的角度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，可以是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“修身”的角度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，可以是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“做事”的角度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，亦可以是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“向善”的角度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……只要是可以体现由“写字”到“立人”的主题要求，尽可以揽之入文。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 rowSpan="4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C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立意角度</a:t>
                      </a:r>
                      <a:endParaRPr lang="en-US" altLang="en-US" sz="2400" b="1">
                        <a:solidFill>
                          <a:srgbClr val="FFC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角度一：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为人要逆锋起笔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藏锋守拙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低调为人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不可盛气凌人。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角度二：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为人要守正持重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公正客观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不偏不倚。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角度三：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做人要善于回首反思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，总结回顾。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角度四：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人的成长犹如写书法，也需要“描红”，需要向好的榜样学习。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474345"/>
            <a:ext cx="1090993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【范文参考】1</a:t>
            </a:r>
            <a:endParaRPr lang="zh-CN" altLang="en-US" sz="2400" b="1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《撇捺为人，堂堂正正》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3740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一方红砚，一页宣纸，一只毛笔，提按顿挫间，尽是中华艺术。单看这漫画中一“人”字，简洁，明快。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（概述+分析材料）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可莫小瞧这寥寥二笔，一撇一捺，所谓逆锋起笔，中锋行笔，顿笔迂回，随处可见为人之要义。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（亮明观点）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3740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首画藏锋，乃喻收敛锋芒，以退为进。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（分论点1）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3740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逆锋起笔，最能得势”，中国书法多以逆锋起笔。从书法意义上说，藏锋的字看起来浑厚有力，里在内，不外泄，有一种内在的，含蓄的审美意蕴。“人”字首画藏锋，藏而不漏，作为开宗明义的第一笔，恰如架梁之椽，负栋之柱，奠定了整字的形态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（阐释观点，分析深刻）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做人如是，中华民族素来讲究以和为贵，讲求仁义，谦和温婉，无论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儒学之“己所不欲勿施于人”，还是弘一法师的“耳不闻人之非，目不视人之短，口不言人之过”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，无不强调收敛锋芒的重要。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（事例）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逆锋起笔，其意在人际，故为做人之第一要义。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（总结句）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474345"/>
            <a:ext cx="10909935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74370">
              <a:lnSpc>
                <a:spcPct val="150000"/>
              </a:lnSpc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捺画行笔，中锋而下，乃喻正直，不偏不倚。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（分论点2）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7437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姜白石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“常欲笔锋在画中，则左右皆无病也”即写中锋行笔的意义。执笔者垂直握笔，行笔于墨画正中，线条两边齐平，圆浑饱满。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（阐释句）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书法中以中锋为千古不变的准则，学书者不可逾越。中华上下五千年，对修身方正的追求从未停止。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（过渡句）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人活一世，当如中锋行笔一般刚正信然，像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苏东坡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一样历千难而不易志，迎万涛而不改颜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（句式学习。如：经千难而百折不挠、历万险而矢志不渝）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，像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五柳先生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“不戚戚于贫贱，不汲汲于富贵”，坚定地选择自己向往的世界。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（事例）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中锋行笔，其意在修身，故为做人之第二要义。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（总结句，紧扣关键词）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74370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文末提笔，停滞迂回，乃喻克制，收放有度。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（分论点3）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0715" y="196215"/>
            <a:ext cx="1090993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3740" algn="l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作为“人”字最后一笔，提笔迂回起着至关重要的作用，稍有不慎即前功尽弃。故书法中多以提笔兼缓行结尾，为整字画上完整的句号。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（阐释句）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这其中，“克制”二字即尤为重要。“小不忍则乱大谋”，更何况在这样的最后关头？我们做人也是这般。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（过渡句）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勾践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面对夫差侮辱，选择了卧薪尝胆，才有了“三千越甲可吞吴”的成功；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韩信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面对胯下之辱，选择了克制愤怒，才有了“连百万之军，战必胜，攻必取”的神话。迂回缓笔，其意在养性，故为做人之第三要义。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（总结句，紧扣关键词）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3740" algn="l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漫画中的笔画拆解，将一个大写的“人”展现在众人眼前，辅以中国红，象征着中华文明视野下的为人之道。“言为心声，字为心画。”在中华延绵的历史长河中，书法承载了华夏文明的精髓。而所谓“人”之要义，皆藏于一撇一捺之中。它融于每一个中国人的血脉中，似无数先贤的警语，时刻告诫我们，炎黄子孙，当如是人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（总结全文，提出告诫，体现作文的现实意义）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474345"/>
            <a:ext cx="1090993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【范文参考】</a:t>
            </a:r>
            <a:r>
              <a:rPr lang="en-US" altLang="zh-CN" sz="2400" b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endParaRPr lang="zh-CN" altLang="en-US" sz="2400" b="1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持国之青年，当从书法中领悟做人领悟人生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83895" algn="l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字是中华传统文化的传递者，简易的笔画勾勒出博大精深。一撇一捺，这是“人”字的笔画。简简单单的两笔，绰绰有余，柔韧有度。逆风起笔藏而不露的撇，不偏不倚中锋用笔的捺，停滞迂回缓缓出头的勾，一个坚韧的字被完美地描摹出来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（概述+分析材料）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老一辈人时刻教导我们，写字要端正心态，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做人要如字一般，一笔一笔地临摹做人的本质。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（点题，亮明观点）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83895" algn="l">
              <a:lnSpc>
                <a:spcPct val="150000"/>
              </a:lnSpc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撇——逆境奋勇，淡泊名利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（标题式·分论点1）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83895" algn="l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4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写字要提笔而落，干净利落，逆流而上。做人就要藏功与名，淡泊名利，正如诸葛亮所说“不求闻达与诸侯”。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（阐释句又形成过渡句）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脱贫攻坚是一场没有硝烟的战争，坎坷困难时刻昭示功成的艰辛。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“90后”吴应普夫妇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在执行任务中不幸离世，他妻子肚子里还有一个新生命。他们深怀爱民之心，恪守为民之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285" y="3153410"/>
            <a:ext cx="11307445" cy="102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>
                <a:latin typeface="隶书" panose="02010509060101010101" charset="-122"/>
                <a:ea typeface="隶书" panose="02010509060101010101" charset="-122"/>
              </a:rPr>
              <a:t>关注点一</a:t>
            </a:r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　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5400" b="1">
                <a:latin typeface="隶书" panose="02010509060101010101" charset="-122"/>
                <a:ea typeface="隶书" panose="02010509060101010101" charset="-122"/>
              </a:rPr>
              <a:t>新材料作文的审题立意</a:t>
            </a:r>
            <a:endParaRPr lang="zh-CN" altLang="en-US" sz="5400" b="1"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474345"/>
            <a:ext cx="10909935" cy="6165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责，善谋富民之策，多办利民之事。即使失去生命，也依旧心怀着对祖国的热爱。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四川省凉山州木里县森林火灾中有30名为国献躯的消防员们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，其中还有“00后”“90后”，他们身处逆境逆流而上，在充满恐惧和挑战中，毅然为了集体而牺牲自我，成就社会。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（例证+分析：一例一析）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他们用坚强的身躯临摹出逆风起笔，藏而不露。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（总结句，紧扣关键词）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04215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捺——中通外直，刚正不阿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（标题式·分论点2）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04215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4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写字要端正身子，坐要有坐相，挺胸昂首。做人要正直，不同流合污，赤心做事，正如陶渊明所描绘的莲花“出淤泥而不染，濯清涟而不妖”。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（阐释句又形成过渡句）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周恩来总理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一生廉洁从政，清贫节俭。他时刻教育着党的工作者要时刻警醒自己要公正廉洁，刚正做人，不能与世俗同流合污。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明朝名臣于谦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居官清廉，巡查河南时，绝不收百姓的钱财，为人处事不包庇奸贼，深受广大人民的爱戴。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（例证+分析：一例一析）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人之生也直，心直则身直，可立地参天。他们用不屈的赤心临摹出中锋用笔，不偏不倚。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（总结句，紧扣关键词）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04215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勾——勇争先锋，青出于蓝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（标题式·分论点3）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3425" y="474345"/>
            <a:ext cx="1090993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54050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400" b="1" u="sng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写字要静心专注，笔画要坚韧挺拔，有起有落。做人要勇于亮剑，不被世俗所打扰，斩荆棘，厚积薄发。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（阐释句又形成过渡句）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新时代青年需要蓬勃向上的精神力量，相比于缓缓出头，我们更需要的就是敢于拼搏的精神。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清华大学生命科学院教授颜宁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，作为结构生物学家，在生物学装备研究领域成功攻克多项世界顶尖技术，在2016年被英国《自然》杂志列为中国科学之星。她打破世俗的规矩，敢于尝试，长江后浪推前浪，为新时代青年赋予榜样的作用。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54050"/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654050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时代的青年不必拘泥于描红的模子。锋芒毕露，勇于亮剑，才能劈波斩浪，扬帆远航。青年怎么样，国家就会是怎样的。青年是国家发展的中坚力量。青年者，人生之王，人生之春，人生之华也。国之青年，当逆境奋勇，困境蛰伏；国之青年，当中通外直，淡泊名利；国之青年，当勇争先锋，逆流而上。“人”一撇一捺勾勒出做人的原则与道理，新时代青年从书法中领悟做人，从实践中领悟人生。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（再扣材料，总结全文，呼吁青年，体现现实意义）</a:t>
            </a:r>
            <a:endParaRPr lang="zh-CN" altLang="en-US" sz="2400" b="1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0755" y="936625"/>
            <a:ext cx="8362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新材料作文由三部分组成：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845" y="1891665"/>
            <a:ext cx="8460105" cy="3853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①所给材料(或单则或多则)；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②写作导引；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③写作要求(“三自”指自选角度、自定立意、自拟标题，“四不”指不要套作、不得抄袭、不得泄露个人信息、不少于800字)。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这里重点分析“所给材料”部分，也会涉及“写作导引”。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0590" y="236220"/>
            <a:ext cx="1919605" cy="3237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439420" y="871220"/>
            <a:ext cx="8981440" cy="4262120"/>
          </a:xfrm>
          <a:prstGeom prst="rect">
            <a:avLst/>
          </a:prstGeom>
        </p:spPr>
        <p:txBody>
          <a:bodyPr vert="horz" wrap="square" lIns="0" tIns="56515" rIns="0" bIns="0" rtlCol="0">
            <a:noAutofit/>
          </a:bodyPr>
          <a:lstStyle/>
          <a:p>
            <a:pPr marL="62865">
              <a:lnSpc>
                <a:spcPct val="150000"/>
              </a:lnSpc>
              <a:spcBef>
                <a:spcPts val="790"/>
              </a:spcBef>
            </a:pPr>
            <a:r>
              <a:rPr sz="3200" b="1" spc="-5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1．关键词句法</a:t>
            </a:r>
            <a:endParaRPr sz="3200" b="1" spc="-5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2865">
              <a:lnSpc>
                <a:spcPct val="150000"/>
              </a:lnSpc>
              <a:spcBef>
                <a:spcPts val="790"/>
              </a:spcBef>
            </a:pPr>
            <a:r>
              <a:rPr sz="3200" b="1" spc="-5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关键词句往往是材料的</a:t>
            </a:r>
            <a:r>
              <a:rPr sz="4000" b="1" spc="-5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“文眼”</a:t>
            </a:r>
            <a:r>
              <a:rPr sz="3200" b="1" spc="-5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，蕴含着材料的主旨。如果材料中有关键词句，就可以考虑将其作为审题、立意的抓手与突破口。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00590" y="236220"/>
            <a:ext cx="1919605" cy="3237865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95" y="4506595"/>
            <a:ext cx="7631430" cy="167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65125" y="236855"/>
            <a:ext cx="11243310" cy="662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Arial Unicode MS" panose="020B0604020202020204" charset="-122"/>
              </a:rPr>
              <a:t>[典例剖析]</a:t>
            </a:r>
            <a:endParaRPr sz="3200" b="1">
              <a:latin typeface="楷体" panose="02010609060101010101" charset="-122"/>
              <a:ea typeface="楷体" panose="02010609060101010101" charset="-122"/>
              <a:cs typeface="Arial Unicode MS" panose="020B060402020202020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Arial Unicode MS" panose="020B0604020202020204" charset="-122"/>
              </a:rPr>
              <a:t>　(2022·新高考Ⅰ卷)阅读下面的材料，根据要求写作。</a:t>
            </a:r>
            <a:endParaRPr sz="3200" b="1">
              <a:latin typeface="楷体" panose="02010609060101010101" charset="-122"/>
              <a:ea typeface="楷体" panose="02010609060101010101" charset="-122"/>
              <a:cs typeface="Arial Unicode MS" panose="020B0604020202020204" charset="-122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本手、妙手、俗手”是围棋的三个术语。本手是指合乎棋理的正规下法；妙手是指出人意料的精妙下法；俗手是指貌似合理，而从全局看通常会受损的下法。对于初学者而言，应该从本手开始，本手的功夫扎实了，棋力才会提高。一些初学者热衷于追求妙手，而忽视更为常用的本手。本手是基础，妙手是创造。一般来说，对本手理解深刻，才可能出现妙手；否则，难免下出俗手，水平也不易提升。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sz="9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以上材料对我们颇具启示意义。请结合材料写一篇文章，体现你的感悟与思考。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要求：选准角度，确定立意，明确文体，自拟标题；不要套作，不得抄袭；不得泄露个人信息；不少于800字。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025" y="1670050"/>
            <a:ext cx="111467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97230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道作文题借围棋学习中的三个概念术语“本手、妙手、俗手”，通过巧妙类比，引导学生遵循获取知识和养成能力素养的基本规律，筑牢根本，守正而后创新，鲜明地突出应用性、情境性和任务性。具体审题时，可按以下三个步骤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025" y="82232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审题思维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65125" y="236855"/>
            <a:ext cx="112433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0870" y="617220"/>
          <a:ext cx="10840720" cy="5604510"/>
        </p:xfrm>
        <a:graphic>
          <a:graphicData uri="http://schemas.openxmlformats.org/drawingml/2006/table">
            <a:tbl>
              <a:tblPr/>
              <a:tblGrid>
                <a:gridCol w="2625090"/>
                <a:gridCol w="1299845"/>
                <a:gridCol w="6915785"/>
              </a:tblGrid>
              <a:tr h="934085">
                <a:tc rowSpan="2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抓住材料关键词句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关键词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材料开篇就点出“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本手、妙手、俗手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”，这是材料的关键词。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关键句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本手是基础，妙手是创造</a:t>
                      </a: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”，强化了“本手”与“妙手”的辩证关系。 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085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抓住写作导引关键词 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写作导引中“启示意义”“感悟与思考”指出写作的重点与感情，也是审读的关键词。 </a:t>
                      </a:r>
                      <a:endParaRPr lang="en-US" altLang="en-US" sz="24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4085">
                <a:tc rowSpan="3"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由此及彼</a:t>
                      </a: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确定立意</a:t>
                      </a:r>
                      <a:endParaRPr lang="en-US" altLang="en-US" sz="2400" b="1">
                        <a:solidFill>
                          <a:schemeClr val="accent4">
                            <a:lumMod val="7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从本手抓起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夯实基础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，能力才能提高。</a:t>
                      </a:r>
                      <a:endParaRPr lang="en-US" altLang="en-US" sz="2400" b="1">
                        <a:solidFill>
                          <a:srgbClr val="0000FF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4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在本手基础上，求变求新，妙手自来。</a:t>
                      </a:r>
                      <a:endParaRPr lang="en-US" altLang="en-US" sz="2400" b="1">
                        <a:solidFill>
                          <a:srgbClr val="0000FF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4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沉静心性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固守本手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 b="1">
                          <a:solidFill>
                            <a:srgbClr val="0000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charset="0"/>
                        </a:rPr>
                        <a:t>减少俗手。</a:t>
                      </a:r>
                      <a:endParaRPr lang="en-US" altLang="en-US" sz="2400" b="1">
                        <a:solidFill>
                          <a:srgbClr val="0000FF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TABLE_ENDDRAG_ORIGIN_RECT" val="831*274"/>
  <p:tag name="TABLE_ENDDRAG_RECT" val="61*46*831*274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TABLE_ENDDRAG_ORIGIN_RECT" val="830*299"/>
  <p:tag name="TABLE_ENDDRAG_RECT" val="54*119*830*299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p="http://schemas.openxmlformats.org/presentationml/2006/main">
  <p:tag name="AS_NET" val="4.0.30319.42000"/>
  <p:tag name="AS_OS" val="Unix 3.10 unknown"/>
  <p:tag name="AS_RELEASE_DATE" val="2023.03.31"/>
  <p:tag name="AS_TITLE" val="Aspose.Slides for Java"/>
  <p:tag name="AS_VERSION" val="23.3"/>
  <p:tag name="COMMONDATA" val="eyJjb3VudCI6OCwiaGRpZCI6ImJlNDQ4MGQ3ZjBjZGM2MTJkZjE4MzE4NGIxNDBkY2QyIiwidXNlckNvdW50Ijo1fQ=="/>
  <p:tag name="KSO_WPP_MARK_KEY" val="1740906a-33d8-4e67-8236-9aab6460ce26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TABLE_ENDDRAG_ORIGIN_RECT" val="827*264"/>
  <p:tag name="TABLE_ENDDRAG_RECT" val="48*48*827*264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TABLE_ENDDRAG_ORIGIN_RECT" val="857*407"/>
  <p:tag name="TABLE_ENDDRAG_RECT" val="46*67*857*4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TABLE_ENDDRAG_ORIGIN_RECT" val="839*264"/>
  <p:tag name="TABLE_ENDDRAG_RECT" val="53*63*839*264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TABLE_ENDDRAG_ORIGIN_RECT" val="828*305"/>
  <p:tag name="TABLE_ENDDRAG_RECT" val="64*36*828*305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TABLE_ENDDRAG_ORIGIN_RECT" val="780*234"/>
  <p:tag name="TABLE_ENDDRAG_RECT" val="69*115*780*234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8269</Words>
  <Application>WPS 演示</Application>
  <PresentationFormat/>
  <Paragraphs>331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Wingdings</vt:lpstr>
      <vt:lpstr>黑体</vt:lpstr>
      <vt:lpstr>隶书</vt:lpstr>
      <vt:lpstr>楷体</vt:lpstr>
      <vt:lpstr>Microsoft JhengHei</vt:lpstr>
      <vt:lpstr>Arial Unicode MS</vt:lpstr>
      <vt:lpstr>Times New Roman</vt:lpstr>
      <vt:lpstr>Arial Unicode MS</vt:lpstr>
      <vt:lpstr>Calibri</vt:lpstr>
      <vt:lpstr>Office 主题​​</vt:lpstr>
      <vt:lpstr>《新高考作文升格技巧系列讲解》第一期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3</cp:revision>
  <cp:lastPrinted>2024-01-05T14:27:00Z</cp:lastPrinted>
  <dcterms:created xsi:type="dcterms:W3CDTF">2024-01-05T14:27:00Z</dcterms:created>
  <dcterms:modified xsi:type="dcterms:W3CDTF">2024-04-24T07:52:05Z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F0FBFBEDF4654468B129C634F309E77B</vt:lpwstr>
  </property>
  <property fmtid="{D5CDD505-2E9C-101B-9397-08002B2CF9AE}" pid="7" name="KSOProductBuildVer">
    <vt:lpwstr>2052-11.8.2.10229</vt:lpwstr>
  </property>
</Properties>
</file>