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3"/>
    <p:sldId id="260" r:id="rId4"/>
    <p:sldId id="261" r:id="rId5"/>
    <p:sldId id="269" r:id="rId6"/>
    <p:sldId id="268" r:id="rId7"/>
    <p:sldId id="270" r:id="rId8"/>
    <p:sldId id="262" r:id="rId9"/>
    <p:sldId id="267" r:id="rId10"/>
    <p:sldId id="266" r:id="rId11"/>
    <p:sldId id="271" r:id="rId12"/>
    <p:sldId id="272" r:id="rId13"/>
    <p:sldId id="275" r:id="rId14"/>
    <p:sldId id="276" r:id="rId15"/>
    <p:sldId id="274" r:id="rId16"/>
    <p:sldId id="277" r:id="rId17"/>
    <p:sldId id="265" r:id="rId18"/>
    <p:sldId id="264" r:id="rId19"/>
    <p:sldId id="263" r:id="rId20"/>
    <p:sldId id="273" r:id="rId21"/>
    <p:sldId id="278" r:id="rId22"/>
    <p:sldId id="279" r:id="rId23"/>
    <p:sldId id="280" r:id="rId24"/>
    <p:sldId id="281" r:id="rId25"/>
    <p:sldId id="259" r:id="rId26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47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图片包含 杯子, 咖啡, 餐桌, 就坐&#10;&#10;自动生成的说明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5" y="1233714"/>
            <a:ext cx="8955079" cy="5624286"/>
          </a:xfrm>
          <a:prstGeom prst="rect">
            <a:avLst/>
          </a:prstGeom>
          <a:solidFill>
            <a:srgbClr val="E4EDEA"/>
          </a:solidFill>
          <a:ln>
            <a:solidFill>
              <a:srgbClr val="E9EFED"/>
            </a:solidFill>
          </a:ln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9565005" y="1689100"/>
            <a:ext cx="1480185" cy="38315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</a:ln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9562170" y="1705995"/>
            <a:ext cx="1013460" cy="3814695"/>
          </a:xfrm>
        </p:spPr>
        <p:txBody>
          <a:bodyPr vert="eaVert" lIns="90000" tIns="46800" rIns="90000" bIns="46800" anchor="ctr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10605431" y="1705994"/>
            <a:ext cx="439759" cy="3814695"/>
          </a:xfrm>
        </p:spPr>
        <p:txBody>
          <a:bodyPr vert="eaVert" lIns="90000" tIns="46800" rIns="90000" bIns="4680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408238" y="539288"/>
            <a:ext cx="7667762" cy="503059"/>
          </a:xfrm>
        </p:spPr>
        <p:txBody>
          <a:bodyPr>
            <a:normAutofit/>
          </a:bodyPr>
          <a:lstStyle>
            <a:lvl1pPr marL="0" indent="0" algn="dist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7936591" y="1578428"/>
            <a:ext cx="1480457" cy="3701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19451" y="3122630"/>
            <a:ext cx="4516915" cy="899167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 flipV="1">
            <a:off x="0" y="6666865"/>
            <a:ext cx="12192000" cy="1911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flipV="1">
            <a:off x="0" y="0"/>
            <a:ext cx="12192000" cy="1911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49873" y="273050"/>
            <a:ext cx="11692255" cy="63119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9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9"/>
            </p:custDataLst>
          </p:nvPr>
        </p:nvSpPr>
        <p:spPr>
          <a:xfrm rot="16200000" flipV="1">
            <a:off x="8667315" y="3333315"/>
            <a:ext cx="6858001" cy="1913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>
            <p:custDataLst>
              <p:tags r:id="rId2"/>
            </p:custDataLst>
          </p:nvPr>
        </p:nvSpPr>
        <p:spPr>
          <a:xfrm flipV="1">
            <a:off x="0" y="6666633"/>
            <a:ext cx="12192000" cy="1913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 flipV="1">
            <a:off x="0" y="0"/>
            <a:ext cx="12192000" cy="1913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>
            <p:custDataLst>
              <p:tags r:id="rId2"/>
            </p:custDataLst>
          </p:nvPr>
        </p:nvSpPr>
        <p:spPr>
          <a:xfrm flipV="1">
            <a:off x="0" y="6666633"/>
            <a:ext cx="12192000" cy="1913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4727935" y="2296951"/>
            <a:ext cx="5693322" cy="19632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9E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22468" y="2804776"/>
            <a:ext cx="3504255" cy="916067"/>
          </a:xfrm>
        </p:spPr>
        <p:txBody>
          <a:bodyPr lIns="90170" tIns="46990" rIns="90170" bIns="46990" anchor="t" anchorCtr="0">
            <a:normAutofit/>
          </a:bodyPr>
          <a:lstStyle>
            <a:lvl1pPr algn="ctr">
              <a:defRPr sz="54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17.xml"/><Relationship Id="rId23" Type="http://schemas.openxmlformats.org/officeDocument/2006/relationships/tags" Target="../tags/tag116.xml"/><Relationship Id="rId22" Type="http://schemas.openxmlformats.org/officeDocument/2006/relationships/tags" Target="../tags/tag115.xml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12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2.xml"/><Relationship Id="rId5" Type="http://schemas.openxmlformats.org/officeDocument/2006/relationships/tags" Target="../tags/tag146.xml"/><Relationship Id="rId4" Type="http://schemas.openxmlformats.org/officeDocument/2006/relationships/image" Target="../media/image6.png"/><Relationship Id="rId3" Type="http://schemas.openxmlformats.org/officeDocument/2006/relationships/tags" Target="../tags/tag145.xml"/><Relationship Id="rId2" Type="http://schemas.openxmlformats.org/officeDocument/2006/relationships/image" Target="../media/image5.jpeg"/><Relationship Id="rId1" Type="http://schemas.openxmlformats.org/officeDocument/2006/relationships/tags" Target="../tags/tag14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2" Type="http://schemas.openxmlformats.org/officeDocument/2006/relationships/slide" Target="slide7.xml"/><Relationship Id="rId1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2.jpeg"/><Relationship Id="rId1" Type="http://schemas.openxmlformats.org/officeDocument/2006/relationships/tags" Target="../tags/tag1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slide" Target="slide3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892370" y="1705995"/>
            <a:ext cx="1013460" cy="3814695"/>
          </a:xfrm>
        </p:spPr>
        <p:txBody>
          <a:bodyPr/>
          <a:lstStyle/>
          <a:p>
            <a:r>
              <a:rPr lang="zh-CN" altLang="en-US"/>
              <a:t>写作教学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2048510" y="173990"/>
            <a:ext cx="5080635" cy="753110"/>
          </a:xfrm>
        </p:spPr>
        <p:txBody>
          <a:bodyPr>
            <a:noAutofit/>
          </a:bodyPr>
          <a:lstStyle/>
          <a:p>
            <a:pPr algn="l"/>
            <a:r>
              <a:rPr lang="en-US" altLang="zh-CN" sz="3600">
                <a:solidFill>
                  <a:srgbClr val="FF0000"/>
                </a:solidFill>
              </a:rPr>
              <a:t> </a:t>
            </a:r>
            <a:r>
              <a:rPr lang="zh-CN" altLang="en-US" sz="4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让你的标题靓起来</a:t>
            </a:r>
            <a:endParaRPr lang="zh-CN" altLang="en-US" sz="40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8680450" cy="441960"/>
          </a:xfrm>
        </p:spPr>
        <p:txBody>
          <a:bodyPr>
            <a:noAutofit/>
          </a:bodyPr>
          <a:lstStyle/>
          <a:p>
            <a:r>
              <a:rPr lang="zh-CN" altLang="en-US" sz="2800"/>
              <a:t>常见且有力量的</a:t>
            </a:r>
            <a:r>
              <a:rPr sz="2800">
                <a:sym typeface="+mn-ea"/>
              </a:rPr>
              <a:t>缀词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</a:rPr>
              <a:t>让、是、用、把、不、动</a:t>
            </a:r>
            <a:r>
              <a:rPr lang="en-US" altLang="zh-CN" sz="2800">
                <a:solidFill>
                  <a:srgbClr val="FF0000"/>
                </a:solidFill>
              </a:rPr>
              <a:t>”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3280" y="1928495"/>
            <a:ext cx="52793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让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理智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战胜贪欲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让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榜样之光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照亮前路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让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创新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激荡发展的春潮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让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青春梦想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飞得更高远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让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敬畏之光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烛照文化传承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让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陪伴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成为孩子心底的阳光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让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诚信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充盈生活的每个空间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3280" y="1175385"/>
            <a:ext cx="2494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“让”字秘诀 </a:t>
            </a:r>
            <a:endParaRPr lang="zh-CN" altLang="en-US" sz="2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22670" y="1928495"/>
            <a:ext cx="516128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别让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权力成为亲情之痛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别让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谣言污染了“朋友圈”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莫让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浮躁侵染了文化“琅琊榜”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61760" y="4445635"/>
            <a:ext cx="55003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句式：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u="sng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别让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莫让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（关键词）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+……</a:t>
            </a:r>
            <a:endParaRPr lang="en-US" altLang="zh-CN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570" y="170180"/>
            <a:ext cx="2494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“是”字秘诀 </a:t>
            </a:r>
            <a:endParaRPr lang="zh-CN" altLang="en-US" sz="2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2825" y="983615"/>
            <a:ext cx="423926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“平衡”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是一种大智慧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家风传统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是干事创业之基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家国情怀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是立身养德之本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平等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是对生命最好的馈赠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法治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是化解社会冲突的正途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“和”文化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是中国人的血脉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适合自己，才是最好的职业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灾难从来都不只是“假想敌”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5660" y="2816225"/>
            <a:ext cx="589153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句式：</a:t>
            </a:r>
            <a:endParaRPr lang="zh-CN" altLang="en-US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……+</a:t>
            </a:r>
            <a:r>
              <a:rPr lang="zh-CN" altLang="en-US" sz="3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（关键词）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+……</a:t>
            </a:r>
            <a:endParaRPr lang="en-US" altLang="zh-CN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3200" u="sng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（关键词）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才是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不只是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+……</a:t>
            </a:r>
            <a:endParaRPr lang="en-US" altLang="zh-CN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9420" y="1458595"/>
            <a:ext cx="503618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好作风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凝聚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正能量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改革之火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点燃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创新引擎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法治中国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凝聚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复兴力量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制度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破解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“换马甲”难题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规则文明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“关系藩篱”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公共理性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铲除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邪教土壤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1345" y="447040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“用（以）”字秘诀</a:t>
            </a:r>
            <a:endParaRPr lang="zh-CN" altLang="en-US" sz="2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85560" y="1118235"/>
            <a:ext cx="4094480" cy="33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创新思维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增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活力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新作为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引领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新常态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翰墨书香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养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浩然之气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工匠精神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雕琢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时代品质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关爱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抵制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“蓝鲸”诱惑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51000" y="5694045"/>
            <a:ext cx="68757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句式：</a:t>
            </a:r>
            <a:endParaRPr lang="zh-CN" altLang="en-US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3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（关键词）</a:t>
            </a:r>
            <a:r>
              <a:rPr lang="en-US" altLang="zh-CN" sz="3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3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（动词）</a:t>
            </a:r>
            <a:r>
              <a:rPr lang="en-US" altLang="zh-CN" sz="3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lang="en-US" altLang="zh-CN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41880" y="1559560"/>
            <a:ext cx="586867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文化种子播入精神土壤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“有意义”的事做出“真效果”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市民“吐槽”转化为治霾合力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莫把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工具当目的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莫把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中药当成一把草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别把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企业社会责任当口香糖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5990" y="50482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“把”字秘诀</a:t>
            </a:r>
            <a:endParaRPr lang="zh-CN" altLang="en-US" sz="2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28495" y="5381625"/>
            <a:ext cx="68757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句式：</a:t>
            </a:r>
            <a:endParaRPr lang="zh-CN" altLang="en-US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别把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莫把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3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（关键词）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+……</a:t>
            </a:r>
            <a:endParaRPr lang="zh-CN" altLang="en-US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20365" y="1594485"/>
            <a:ext cx="34074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巧诈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不如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拙诚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暂避风头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不可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取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名节如璧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不可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污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公恩私恩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不可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混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欲如野马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不可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纵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文明底线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不可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亵渎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4465" y="71310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“不”字秘诀</a:t>
            </a:r>
            <a:endParaRPr lang="zh-CN" altLang="en-US" sz="2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29205" y="5335270"/>
            <a:ext cx="45300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句式：</a:t>
            </a:r>
            <a:endParaRPr lang="zh-CN" altLang="en-US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不如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不可+……</a:t>
            </a:r>
            <a:endParaRPr lang="zh-CN" altLang="en-US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06140" y="922655"/>
            <a:ext cx="453961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激扬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时代的好声音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拆除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心中那堵“墙”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聆听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中国真实的心跳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守护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技术创新的初心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打开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隔绝陌生人的围墙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做守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望民族精神的代言人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走出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“生活在别处”的困境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铸就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文质彬彬的礼乐中国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3130" y="400685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动宾式秘诀</a:t>
            </a:r>
            <a:endParaRPr lang="zh-CN" altLang="en-US" sz="2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45210" y="335280"/>
            <a:ext cx="67157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方法②：善用比喻、比拟等修辞手法</a:t>
            </a:r>
            <a:endParaRPr lang="zh-CN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76770" y="1983740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（比喻）</a:t>
            </a:r>
            <a:endParaRPr lang="en-US" altLang="zh-CN" sz="32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44820" y="4530090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（比拟）</a:t>
            </a:r>
            <a:endParaRPr lang="en-US" altLang="zh-CN" sz="32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60195" y="1344295"/>
            <a:ext cx="4265930" cy="2553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放手</a:t>
            </a:r>
            <a:r>
              <a:rPr lang="zh-CN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——风雨后的晴空</a:t>
            </a:r>
            <a:endParaRPr lang="zh-CN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挫折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——人生的财富</a:t>
            </a:r>
            <a:endParaRPr lang="zh-CN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读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是品味人生的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良药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32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zh-CN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微笑</a:t>
            </a:r>
            <a:r>
              <a:rPr lang="zh-CN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是一把神奇的</a:t>
            </a:r>
            <a:r>
              <a:rPr lang="zh-CN" altLang="zh-CN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钥匙</a:t>
            </a:r>
            <a:endParaRPr lang="zh-CN" altLang="zh-CN" sz="3200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善良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是最好的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行囊</a:t>
            </a:r>
            <a:endParaRPr lang="zh-CN" altLang="en-US" sz="32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7195" y="4283710"/>
            <a:ext cx="385762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梦想</a:t>
            </a:r>
            <a:r>
              <a:rPr lang="zh-CN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在现实中</a:t>
            </a:r>
            <a:r>
              <a:rPr lang="zh-CN" altLang="zh-CN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起舞</a:t>
            </a:r>
            <a:endParaRPr lang="en-US" altLang="zh-CN" sz="32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谁来</a:t>
            </a:r>
            <a:r>
              <a:rPr lang="zh-CN" altLang="zh-CN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为亲情“扶贫”</a:t>
            </a:r>
            <a:endParaRPr lang="en-US" altLang="zh-CN" sz="32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0"/>
          <p:cNvSpPr txBox="1"/>
          <p:nvPr/>
        </p:nvSpPr>
        <p:spPr>
          <a:xfrm>
            <a:off x="1259840" y="2694305"/>
            <a:ext cx="4803140" cy="619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425" b="1">
                <a:latin typeface="Arial" panose="020B0604020202020204" pitchFamily="34" charset="0"/>
                <a:ea typeface="宋体" panose="02010600030101010101" pitchFamily="2" charset="-122"/>
              </a:rPr>
              <a:t>诚以养德，信以修身</a:t>
            </a:r>
            <a:endParaRPr lang="zh-CN" altLang="zh-CN" sz="2665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570" y="436245"/>
            <a:ext cx="54908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方法③：标题化用，显出新意</a:t>
            </a:r>
            <a:endParaRPr lang="zh-CN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9840" y="1591310"/>
            <a:ext cx="3366770" cy="619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425" b="1" smtClean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竞争不是无情物 </a:t>
            </a:r>
            <a:endParaRPr lang="zh-CN" altLang="zh-CN" sz="3425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1915" y="3879215"/>
            <a:ext cx="1932940" cy="619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425" b="1" smtClean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道德苦旅</a:t>
            </a:r>
            <a:endParaRPr lang="zh-CN" altLang="zh-CN" sz="3425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060950" y="1493520"/>
            <a:ext cx="5880735" cy="716915"/>
          </a:xfrm>
          <a:prstGeom prst="wedgeRoundRectCallout">
            <a:avLst>
              <a:gd name="adj1" fmla="val -59039"/>
              <a:gd name="adj2" fmla="val 1891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落红不是无情物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”（龚自珍）</a:t>
            </a:r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777230" y="2527300"/>
            <a:ext cx="6320790" cy="716915"/>
          </a:xfrm>
          <a:prstGeom prst="wedgeRoundRectCallout">
            <a:avLst>
              <a:gd name="adj1" fmla="val -59039"/>
              <a:gd name="adj2" fmla="val 1891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zh-CN" sz="28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俭以养德，静以修身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（诸葛亮）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785235" y="3677285"/>
            <a:ext cx="4622165" cy="716915"/>
          </a:xfrm>
          <a:prstGeom prst="wedgeRoundRectCallout">
            <a:avLst>
              <a:gd name="adj1" fmla="val -59039"/>
              <a:gd name="adj2" fmla="val 1891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文化苦旅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”（余秋雨）</a:t>
            </a:r>
            <a:endParaRPr lang="zh-CN" altLang="en-US" sz="36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14070" y="608965"/>
            <a:ext cx="58991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方法④：标题作对偶，整齐凝练</a:t>
            </a:r>
            <a:endParaRPr lang="zh-CN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8690" y="1594485"/>
            <a:ext cx="755523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/>
              <a:t>用心感动，以爱承担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荣枯随缘，遇合尽兴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出自幽谷，迁于乔木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精神不死，希望不灭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向生命致敬，为人性喝彩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春风拂柳花自开，寒气袭人雪自埋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修己之身以立基，假外之力而雄起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5800725" y="2910205"/>
            <a:ext cx="50488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正对式</a:t>
            </a:r>
            <a:endParaRPr lang="zh-CN" altLang="en-US" sz="36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r>
              <a:rPr lang="zh-CN" altLang="en-US" sz="36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（意思相承或相关）</a:t>
            </a:r>
            <a:endParaRPr lang="zh-CN" altLang="en-US" sz="36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63320" y="1177290"/>
            <a:ext cx="591439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小</a:t>
            </a:r>
            <a:r>
              <a:rPr lang="zh-CN" altLang="en-US" sz="3200"/>
              <a:t>常识，</a:t>
            </a:r>
            <a:r>
              <a:rPr lang="zh-CN" altLang="en-US" sz="3200">
                <a:solidFill>
                  <a:srgbClr val="FF0000"/>
                </a:solidFill>
              </a:rPr>
              <a:t>大</a:t>
            </a:r>
            <a:r>
              <a:rPr lang="zh-CN" altLang="en-US" sz="3200"/>
              <a:t>学问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仰</a:t>
            </a:r>
            <a:r>
              <a:rPr lang="zh-CN" altLang="en-US" sz="3200"/>
              <a:t>观宇宙，</a:t>
            </a:r>
            <a:r>
              <a:rPr lang="zh-CN" altLang="en-US" sz="3200">
                <a:solidFill>
                  <a:srgbClr val="FF0000"/>
                </a:solidFill>
              </a:rPr>
              <a:t>俯</a:t>
            </a:r>
            <a:r>
              <a:rPr lang="zh-CN" altLang="en-US" sz="3200"/>
              <a:t>察万物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舍</a:t>
            </a:r>
            <a:r>
              <a:rPr lang="zh-CN" altLang="en-US" sz="3200"/>
              <a:t>一朝风月，</a:t>
            </a:r>
            <a:r>
              <a:rPr lang="zh-CN" altLang="en-US" sz="3200">
                <a:solidFill>
                  <a:srgbClr val="FF0000"/>
                </a:solidFill>
              </a:rPr>
              <a:t>得</a:t>
            </a:r>
            <a:r>
              <a:rPr lang="zh-CN" altLang="en-US" sz="3200"/>
              <a:t>万古长空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一点</a:t>
            </a:r>
            <a:r>
              <a:rPr lang="zh-CN" altLang="en-US" sz="3200"/>
              <a:t>青春气，</a:t>
            </a:r>
            <a:r>
              <a:rPr lang="zh-CN" altLang="en-US" sz="3200">
                <a:solidFill>
                  <a:srgbClr val="FF0000"/>
                </a:solidFill>
              </a:rPr>
              <a:t>千里</a:t>
            </a:r>
            <a:r>
              <a:rPr lang="zh-CN" altLang="en-US" sz="3200"/>
              <a:t>快哉风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别样</a:t>
            </a:r>
            <a:r>
              <a:rPr lang="zh-CN" altLang="en-US" sz="3200"/>
              <a:t>的道路，</a:t>
            </a:r>
            <a:r>
              <a:rPr lang="zh-CN" altLang="en-US" sz="3200">
                <a:solidFill>
                  <a:srgbClr val="FF0000"/>
                </a:solidFill>
              </a:rPr>
              <a:t>同样</a:t>
            </a:r>
            <a:r>
              <a:rPr lang="zh-CN" altLang="en-US" sz="3200"/>
              <a:t>的精彩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6443980" y="2169795"/>
            <a:ext cx="54819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反对式</a:t>
            </a:r>
            <a:endParaRPr lang="zh-CN" altLang="en-US" sz="36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r>
              <a:rPr lang="zh-CN" altLang="en-US" sz="36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（意思相对，构成对比）</a:t>
            </a:r>
            <a:endParaRPr lang="zh-CN" altLang="en-US" sz="36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212725"/>
            <a:ext cx="2981325" cy="672465"/>
          </a:xfrm>
        </p:spPr>
        <p:txBody>
          <a:bodyPr>
            <a:no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1.</a:t>
            </a:r>
            <a:r>
              <a:rPr lang="zh-CN" altLang="en-US" sz="32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关于写作</a:t>
            </a:r>
            <a:endParaRPr lang="zh-CN" altLang="en-US" sz="32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34795" y="1088390"/>
            <a:ext cx="9782810" cy="47078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基本理念：</a:t>
            </a: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阅读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是写作的基础</a:t>
            </a:r>
            <a:endParaRPr sz="3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0"/>
            <a:r>
              <a:rPr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基本目标：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言之有</a:t>
            </a: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物</a:t>
            </a:r>
            <a:r>
              <a:rPr sz="3200" b="1">
                <a:solidFill>
                  <a:srgbClr val="6600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sz="3200" b="1">
              <a:solidFill>
                <a:srgbClr val="660066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0"/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言之有</a:t>
            </a: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序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sz="3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0"/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言之有</a:t>
            </a: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文</a:t>
            </a:r>
            <a:endParaRPr sz="36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0"/>
            <a:r>
              <a:rPr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基本素养：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有深厚的文学</a:t>
            </a: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底蕴</a:t>
            </a:r>
            <a:r>
              <a:rPr sz="3200" b="1">
                <a:solidFill>
                  <a:srgbClr val="9900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      </a:t>
            </a:r>
            <a:endParaRPr sz="3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0"/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有独到深刻的</a:t>
            </a: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见解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        </a:t>
            </a:r>
            <a:endParaRPr sz="3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0"/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有真实健康的</a:t>
            </a: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情感</a:t>
            </a:r>
            <a:b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</a:b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有清晰完整的</a:t>
            </a: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结构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       </a:t>
            </a:r>
            <a:endParaRPr sz="3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0"/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有干净流畅的</a:t>
            </a: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语言</a:t>
            </a:r>
            <a:endParaRPr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3052445" cy="441960"/>
          </a:xfrm>
        </p:spPr>
        <p:txBody>
          <a:bodyPr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5.</a:t>
            </a:r>
            <a:r>
              <a:rPr sz="28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牛刀小试</a:t>
            </a:r>
            <a:endParaRPr sz="28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885198"/>
            <a:ext cx="10852237" cy="5388907"/>
          </a:xfr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normAutofit lnSpcReduction="10000"/>
          </a:bodyPr>
          <a:lstStyle/>
          <a:p>
            <a:r>
              <a:rPr lang="zh-CN" altLang="en-US" sz="1800" b="1">
                <a:solidFill>
                  <a:srgbClr val="FF0000"/>
                </a:solidFill>
              </a:rPr>
              <a:t>（原题呈现）</a:t>
            </a:r>
            <a:endParaRPr lang="zh-CN" altLang="en-US" sz="1800" b="1">
              <a:solidFill>
                <a:srgbClr val="FF0000"/>
              </a:solidFill>
            </a:endParaRPr>
          </a:p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(1)校门外有一家杂货店，店子生意非常好。经常有学生在店里买东西时忘记带钱，如果他们对老板说：“我没带钱，晚上给您送来，好吗？”老板总是回答：“没问题！”奇怪的是，老板从不记账。有人问：“你不怕学生不还吗？”老板说：“没关系，我相信他，他会还的。”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(2)明代文人陈继儒的《小窗幽记》中有这样一句话：“闻人善，则疑之；闻人恶，则信之：此满腔杀机也。”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(3)卢新宁在北大的演讲中说：“我唯一的害怕，是你们已经不相信了——不相信规则能战胜潜规则，不相信学场有别于官场，不相信学术不等于权术，不相信风骨远胜于媚骨。”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在成长的过程中，对于</a:t>
            </a:r>
            <a:r>
              <a:rPr lang="zh-CN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cs typeface="微软雅黑" panose="020B0503020204020204" charset="-122"/>
              </a:rPr>
              <a:t>“相信与怀疑”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，青少年常常有很多困惑。楚鹏中学高三某班准备就这个问题开一个班会，请你结合上述材料，写一份发言稿。要求：自拟标题，明确立意，不得套作或抄袭，书写工整，800字以上。</a:t>
            </a: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1495" y="767715"/>
            <a:ext cx="10852150" cy="4406900"/>
          </a:xfrm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</a:rPr>
              <a:t>（审题评析）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第一则材料通过一个小事件说明一个现象：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对他人的信任，有使人向善的力量。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第二则材料是一句古文，其大意是：如果一个人听说别人做好事就表示怀疑，听说别人做了恶事就相信，那么他的内心里对这个世界其实是充满敌意的。这句话陈述了一种现象：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疑善信恶。这样的人，内心非常阴暗。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第三则材料通过卢新宁的话表达了一种忧虑——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有一些年轻人不再相信真善美，呼唤人们相信真、善、美。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3944620"/>
          </a:xfrm>
        </p:spPr>
        <p:txBody>
          <a:bodyPr>
            <a:normAutofit lnSpcReduction="20000"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三则材料合起来形成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互补关系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。第二、三则材料既陈述了怀疑的现象，也暗含了怀疑的后果——“满腔杀机”；第一则材料则告诉我们，我们应当相信人之善。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综合起来得出的立意有：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(1)多一些相信，少一些怀疑。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(2) 怀疑与相信，需要理性。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5990" y="5282565"/>
            <a:ext cx="9697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请根据材料立意，试用前面讲的方法拟两个标题</a:t>
            </a:r>
            <a:endParaRPr lang="zh-CN" altLang="en-US" sz="32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4163695"/>
          </a:xfrm>
        </p:spPr>
        <p:txBody>
          <a:bodyPr/>
          <a:lstStyle/>
          <a:p>
            <a:r>
              <a:rPr lang="zh-CN" altLang="en-US" sz="2800">
                <a:solidFill>
                  <a:srgbClr val="FF0000"/>
                </a:solidFill>
              </a:rPr>
              <a:t>拟题示例：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/>
              <a:t>《信疑有度，方显智慧》</a:t>
            </a:r>
            <a:endParaRPr lang="zh-CN" altLang="en-US" sz="2800"/>
          </a:p>
          <a:p>
            <a:r>
              <a:rPr lang="zh-CN" altLang="en-US" sz="2800"/>
              <a:t>《相信为纲， 书写华章》</a:t>
            </a:r>
            <a:endParaRPr lang="zh-CN" altLang="en-US" sz="2800"/>
          </a:p>
          <a:p>
            <a:r>
              <a:rPr lang="zh-CN" altLang="en-US" sz="2800"/>
              <a:t>《登信任船 ，游世界海》</a:t>
            </a:r>
            <a:endParaRPr lang="zh-CN" altLang="en-US" sz="2800"/>
          </a:p>
          <a:p>
            <a:r>
              <a:rPr lang="zh-CN" altLang="en-US" sz="2800"/>
              <a:t>《让信任之光照亮怀疑之心》</a:t>
            </a:r>
            <a:endParaRPr lang="zh-CN" altLang="en-US" sz="2800"/>
          </a:p>
          <a:p>
            <a:r>
              <a:rPr lang="zh-CN" altLang="en-US" sz="2800"/>
              <a:t>《不吝信任，亦要怀疑》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杯子, 咖啡, 餐桌, 就坐&#10;&#10;自动生成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72122" y="1578428"/>
            <a:ext cx="5893020" cy="3701143"/>
          </a:xfrm>
          <a:prstGeom prst="rect">
            <a:avLst/>
          </a:prstGeom>
          <a:solidFill>
            <a:srgbClr val="E4EDEA"/>
          </a:solidFill>
          <a:ln>
            <a:solidFill>
              <a:srgbClr val="E9EFED"/>
            </a:solidFill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THANKS</a:t>
            </a:r>
            <a:endParaRPr lang="zh-CN" altLang="en-US"/>
          </a:p>
        </p:txBody>
      </p:sp>
      <p:pic>
        <p:nvPicPr>
          <p:cNvPr id="10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573000" y="10934700"/>
            <a:ext cx="317500" cy="241300"/>
          </a:xfrm>
          <a:prstGeom prst="cube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19455" y="341630"/>
            <a:ext cx="4087495" cy="859155"/>
          </a:xfrm>
          <a:prstGeom prst="rect">
            <a:avLst/>
          </a:prstGeom>
        </p:spPr>
        <p:txBody>
          <a:bodyPr wrap="square" lIns="121846" tIns="60923" rIns="121846" bIns="60923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2.</a:t>
            </a:r>
            <a:r>
              <a:rPr lang="zh-CN" altLang="en-US"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快速阅卷的关注点</a:t>
            </a:r>
            <a:endParaRPr lang="zh-CN" altLang="en-US" sz="3200" b="1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15414" y="2145950"/>
            <a:ext cx="4656517" cy="6743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846" tIns="60923" rIns="121846" bIns="60923" numCol="1" anchor="ctr" anchorCtr="0" compatLnSpc="1">
            <a:spAutoFit/>
          </a:bodyPr>
          <a:lstStyle/>
          <a:p>
            <a:pPr indent="373380" defTabSz="1280795" eaLnBrk="1" hangingPunct="1"/>
            <a:r>
              <a:rPr 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1" action="ppaction://hlinksldjump"/>
              </a:rPr>
              <a:t>卷面与书写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67408" y="3008709"/>
            <a:ext cx="4656517" cy="6743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846" tIns="60923" rIns="121846" bIns="60923" numCol="1" anchor="ctr" anchorCtr="0" compatLnSpc="1">
            <a:spAutoFit/>
          </a:bodyPr>
          <a:lstStyle/>
          <a:p>
            <a:pPr indent="373380" algn="l" defTabSz="1280795">
              <a:buClrTx/>
              <a:buSzTx/>
              <a:buFontTx/>
            </a:pPr>
            <a:r>
              <a:rPr 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（2）文体与任务</a:t>
            </a:r>
            <a:endParaRPr 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67408" y="3823537"/>
            <a:ext cx="4656517" cy="6743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846" tIns="60923" rIns="121846" bIns="60923" numCol="1" anchor="ctr" anchorCtr="0" compatLnSpc="1">
            <a:spAutoFit/>
          </a:bodyPr>
          <a:lstStyle/>
          <a:p>
            <a:pPr indent="373380" algn="l" defTabSz="1280795">
              <a:buClrTx/>
              <a:buSzTx/>
              <a:buFontTx/>
            </a:pPr>
            <a:r>
              <a:rPr 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（3）字数与完整</a:t>
            </a:r>
            <a:endParaRPr 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19403" y="4638366"/>
            <a:ext cx="4656517" cy="6743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846" tIns="60923" rIns="121846" bIns="60923" numCol="1" anchor="ctr" anchorCtr="0" compatLnSpc="1">
            <a:spAutoFit/>
          </a:bodyPr>
          <a:lstStyle/>
          <a:p>
            <a:pPr indent="373380"/>
            <a:r>
              <a:rPr 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（4）点题与切题</a:t>
            </a:r>
            <a:endParaRPr 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67408" y="5453194"/>
            <a:ext cx="4656517" cy="6743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846" tIns="60923" rIns="121846" bIns="60923" numCol="1" anchor="ctr" anchorCtr="0" compatLnSpc="1">
            <a:spAutoFit/>
          </a:bodyPr>
          <a:lstStyle/>
          <a:p>
            <a:pPr indent="373380"/>
            <a:r>
              <a:rPr 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（5）开头与结尾</a:t>
            </a:r>
            <a:endParaRPr 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336027" y="2264231"/>
            <a:ext cx="4656517" cy="6743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846" tIns="60923" rIns="121846" bIns="60923" numCol="1" anchor="ctr" anchorCtr="0" compatLnSpc="1">
            <a:spAutoFit/>
          </a:bodyPr>
          <a:lstStyle/>
          <a:p>
            <a:pPr indent="373380"/>
            <a:r>
              <a:rPr 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（6）结构与节奏</a:t>
            </a:r>
            <a:endParaRPr 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6750685" y="3154045"/>
            <a:ext cx="4242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（7）充实与厚度</a:t>
            </a:r>
            <a:endParaRPr lang="zh-CN" altLang="en-US" sz="3710" b="1"/>
          </a:p>
        </p:txBody>
      </p:sp>
      <p:sp>
        <p:nvSpPr>
          <p:cNvPr id="5" name="TextBox 2"/>
          <p:cNvSpPr txBox="1"/>
          <p:nvPr/>
        </p:nvSpPr>
        <p:spPr>
          <a:xfrm>
            <a:off x="6731691" y="3968573"/>
            <a:ext cx="36271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（8）新颖与独特</a:t>
            </a:r>
            <a:endParaRPr 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6750685" y="4828540"/>
            <a:ext cx="4436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（9）真实与真挚</a:t>
            </a:r>
            <a:endParaRPr 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心形 6">
            <a:hlinkClick r:id="rId2" action="ppaction://hlinksldjump"/>
          </p:cNvPr>
          <p:cNvSpPr/>
          <p:nvPr/>
        </p:nvSpPr>
        <p:spPr>
          <a:xfrm>
            <a:off x="11186160" y="6028690"/>
            <a:ext cx="785495" cy="6470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1" grpId="0"/>
      <p:bldP spid="12" grpId="0"/>
      <p:bldP spid="13" grpId="0"/>
      <p:bldP spid="17" grpId="0"/>
      <p:bldP spid="18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pc\Desktop\讲座\卷子图片\AfterCorrection_5fe06018-d9c2-4e78-916c-9d82c1064b77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1971655" cy="672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010" y="142875"/>
            <a:ext cx="2484755" cy="441960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优秀答卷欣赏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pc\Desktop\讲座\卷子图片\AfterCorrection_91f04113-5502-4f35-94d8-19fe5e0231e6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4455"/>
            <a:ext cx="12191365" cy="69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84505" y="212090"/>
            <a:ext cx="2484755" cy="441960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优秀答卷欣赏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cerpc\Desktop\讲座\卷子图片\AfterCorrection_b821b3e6-b706-42be-9971-362ddc0a7ce2B (2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" y="635"/>
            <a:ext cx="12192635" cy="68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84505" y="212090"/>
            <a:ext cx="2484755" cy="441960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优秀答卷欣赏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笑脸 5">
            <a:hlinkClick r:id="rId2" action="ppaction://hlinksldjump"/>
          </p:cNvPr>
          <p:cNvSpPr/>
          <p:nvPr/>
        </p:nvSpPr>
        <p:spPr>
          <a:xfrm>
            <a:off x="11463655" y="6102350"/>
            <a:ext cx="728345" cy="75120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945" y="224790"/>
            <a:ext cx="7622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3.高考作文之</a:t>
            </a:r>
            <a:r>
              <a:rPr lang="en-US" altLang="zh-CN"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议论文训练基本要点</a:t>
            </a:r>
            <a:endParaRPr lang="zh-CN" altLang="en-US" sz="3200" b="1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1903752" y="1851878"/>
            <a:ext cx="389744" cy="33981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299" y="1628665"/>
            <a:ext cx="1116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/>
              <a:t>入格</a:t>
            </a:r>
            <a:endParaRPr lang="zh-CN" altLang="en-US" sz="3600" b="1"/>
          </a:p>
        </p:txBody>
      </p:sp>
      <p:sp>
        <p:nvSpPr>
          <p:cNvPr id="8" name="TextBox 7"/>
          <p:cNvSpPr txBox="1"/>
          <p:nvPr/>
        </p:nvSpPr>
        <p:spPr>
          <a:xfrm>
            <a:off x="2718842" y="4926816"/>
            <a:ext cx="198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/>
              <a:t>升格</a:t>
            </a:r>
            <a:endParaRPr lang="zh-CN" altLang="en-US" sz="3600" b="1"/>
          </a:p>
        </p:txBody>
      </p:sp>
      <p:sp>
        <p:nvSpPr>
          <p:cNvPr id="11" name="左大括号 10"/>
          <p:cNvSpPr/>
          <p:nvPr/>
        </p:nvSpPr>
        <p:spPr>
          <a:xfrm>
            <a:off x="3852471" y="1332689"/>
            <a:ext cx="389744" cy="151400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9034" y="1269873"/>
            <a:ext cx="205365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结构入格</a:t>
            </a:r>
            <a:endParaRPr lang="zh-CN" altLang="en-US" sz="3200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2215" y="2511446"/>
            <a:ext cx="20536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审题入格</a:t>
            </a:r>
            <a:endParaRPr lang="zh-CN" altLang="en-US" sz="3200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6255893" y="1918456"/>
            <a:ext cx="389744" cy="2122860"/>
          </a:xfrm>
          <a:prstGeom prst="leftBrace">
            <a:avLst>
              <a:gd name="adj1" fmla="val 64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5583" y="1749222"/>
            <a:ext cx="251834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新材料作文</a:t>
            </a:r>
            <a:endParaRPr lang="zh-CN" altLang="en-US" sz="3200" b="1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5583" y="3757941"/>
            <a:ext cx="235345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应用文</a:t>
            </a:r>
            <a:endParaRPr lang="zh-CN" altLang="en-US" sz="3200" b="1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9183965" y="978105"/>
            <a:ext cx="389744" cy="21885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31176" y="1415930"/>
            <a:ext cx="2803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哲理思辨类</a:t>
            </a:r>
            <a:endParaRPr lang="zh-CN" altLang="en-US" sz="3600" b="1"/>
          </a:p>
        </p:txBody>
      </p:sp>
      <p:sp>
        <p:nvSpPr>
          <p:cNvPr id="22" name="TextBox 21"/>
          <p:cNvSpPr txBox="1"/>
          <p:nvPr/>
        </p:nvSpPr>
        <p:spPr>
          <a:xfrm>
            <a:off x="9628682" y="2059623"/>
            <a:ext cx="25633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多则材料类</a:t>
            </a:r>
            <a:endParaRPr lang="zh-CN" altLang="en-US" sz="3200" b="1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53534" y="2791347"/>
            <a:ext cx="193373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漫画类</a:t>
            </a:r>
            <a:endParaRPr lang="zh-CN" altLang="en-US" sz="3200" b="1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左大括号 24"/>
          <p:cNvSpPr/>
          <p:nvPr/>
        </p:nvSpPr>
        <p:spPr>
          <a:xfrm>
            <a:off x="4047343" y="4644078"/>
            <a:ext cx="389744" cy="151400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52950" y="4560570"/>
            <a:ext cx="2780665" cy="5835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标题的亮点</a:t>
            </a:r>
            <a:endParaRPr lang="zh-CN" altLang="en-US" sz="32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3259" y="5220391"/>
            <a:ext cx="355266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sym typeface="+mn-ea"/>
              </a:rPr>
              <a:t>开头结尾的亮点</a:t>
            </a:r>
            <a:endParaRPr lang="zh-CN" altLang="en-US" sz="3200" b="1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57895" y="4538345"/>
            <a:ext cx="3229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</a:rPr>
              <a:t>分论点的亮点</a:t>
            </a:r>
            <a:endParaRPr lang="zh-CN" altLang="en-US" sz="3200" b="1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57734" y="5250235"/>
            <a:ext cx="2553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</a:rPr>
              <a:t>素材的亮点</a:t>
            </a:r>
            <a:endParaRPr lang="zh-CN" altLang="en-US" sz="3200" b="1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65751" y="5918232"/>
            <a:ext cx="205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/>
              <a:t>……</a:t>
            </a:r>
            <a:endParaRPr lang="zh-CN" altLang="en-US" sz="3600" b="1"/>
          </a:p>
        </p:txBody>
      </p:sp>
      <p:sp>
        <p:nvSpPr>
          <p:cNvPr id="7" name="文本框 6"/>
          <p:cNvSpPr txBox="1"/>
          <p:nvPr/>
        </p:nvSpPr>
        <p:spPr>
          <a:xfrm>
            <a:off x="4701540" y="5919470"/>
            <a:ext cx="2893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sym typeface="+mn-ea"/>
              </a:rPr>
              <a:t>书写的亮点</a:t>
            </a:r>
            <a:endParaRPr lang="zh-CN" altLang="en-US" sz="3200" b="1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6651923" y="2846716"/>
            <a:ext cx="235345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时评类作文</a:t>
            </a:r>
            <a:endParaRPr lang="zh-CN" altLang="en-US" sz="3200" b="1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204585" y="946785"/>
            <a:ext cx="3247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六段三分四环节</a:t>
            </a:r>
            <a:endParaRPr lang="zh-CN" altLang="en-US" sz="3200" b="1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9644043" y="686446"/>
            <a:ext cx="235345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寓言故事类</a:t>
            </a:r>
            <a:endParaRPr lang="zh-CN" altLang="en-US" sz="3200" b="1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280" y="339090"/>
            <a:ext cx="3596005" cy="441960"/>
          </a:xfrm>
        </p:spPr>
        <p:txBody>
          <a:bodyPr>
            <a:normAutofit fontScale="90000"/>
          </a:bodyPr>
          <a:lstStyle/>
          <a:p>
            <a:r>
              <a:rPr sz="3200" spc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4.</a:t>
            </a:r>
            <a:r>
              <a:rPr lang="zh-CN" altLang="en-US" sz="3200" spc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如何让标题亮起来</a:t>
            </a:r>
            <a:endParaRPr lang="zh-CN" altLang="en-US" sz="3200" spc="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269875" y="1583690"/>
            <a:ext cx="8253095" cy="2861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kumimoji="1"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1"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）标题要求及作用：</a:t>
            </a:r>
            <a:endParaRPr kumimoji="1"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kumimoji="1"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kumimoji="1" lang="en-US" altLang="zh-CN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kumimoji="1"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提示论点（议论的观点） </a:t>
            </a:r>
            <a:br>
              <a:rPr kumimoji="1"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kumimoji="1"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kumimoji="1" lang="en-US" altLang="zh-CN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kumimoji="1"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提示论题（议论的范围及对象）</a:t>
            </a:r>
            <a:endParaRPr kumimoji="1" lang="zh-CN" altLang="en-US" sz="36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3884295" cy="44196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（</a:t>
            </a:r>
            <a:r>
              <a:rPr lang="en-US" altLang="zh-CN" sz="3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cs typeface="微软雅黑" panose="020B0503020204020204" charset="-122"/>
              </a:rPr>
              <a:t>）技巧点拨</a:t>
            </a:r>
            <a:endParaRPr lang="zh-CN" altLang="en-US" sz="36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 Box 1030"/>
          <p:cNvSpPr txBox="1"/>
          <p:nvPr/>
        </p:nvSpPr>
        <p:spPr>
          <a:xfrm>
            <a:off x="922782" y="1292897"/>
            <a:ext cx="10346432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方法①：添加前</a:t>
            </a:r>
            <a:r>
              <a:rPr lang="zh-CN" altLang="zh-CN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后缀法</a:t>
            </a:r>
            <a:endParaRPr lang="en-US" altLang="zh-CN" sz="3200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</a:t>
            </a:r>
            <a:r>
              <a:rPr lang="zh-CN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寻找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材料的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关键词、关键句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，用添加前后缀法、造句法，以文章的观点作为题目。</a:t>
            </a:r>
            <a:endParaRPr lang="zh-CN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3100" y="3844290"/>
            <a:ext cx="4271645" cy="206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题目</a:t>
            </a:r>
            <a:r>
              <a:rPr lang="zh-CN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altLang="zh-CN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放手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也是一种</a:t>
            </a:r>
            <a:r>
              <a:rPr lang="zh-CN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爱</a:t>
            </a:r>
            <a:endParaRPr lang="zh-CN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</a:t>
            </a:r>
            <a:r>
              <a:rPr lang="en-US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zh-CN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放手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不等于</a:t>
            </a:r>
            <a:r>
              <a:rPr lang="zh-CN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放弃</a:t>
            </a:r>
            <a:endParaRPr lang="zh-CN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r>
              <a:rPr lang="zh-CN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一种爱叫</a:t>
            </a:r>
            <a:r>
              <a:rPr lang="zh-CN" altLang="zh-CN" sz="32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放手</a:t>
            </a:r>
            <a:endParaRPr lang="zh-CN" altLang="zh-CN" sz="3200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49095" y="3119120"/>
            <a:ext cx="1932940" cy="619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425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如</a:t>
            </a:r>
            <a:r>
              <a:rPr lang="zh-CN" altLang="zh-CN" sz="3425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lang="zh-CN" altLang="zh-CN" sz="3425" b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放手</a:t>
            </a:r>
            <a:endParaRPr lang="zh-CN" altLang="zh-CN" sz="3425" b="1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1"/>
  <p:tag name="KSO_WM_UNIT_INDEX" val="1"/>
  <p:tag name="KSO_WM_UNIT_LAYERLEVEL" val="1"/>
  <p:tag name="KSO_WM_UNIT_SUBTYPE" val="q"/>
  <p:tag name="KSO_WM_UNIT_TYPE" val="i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1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2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4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6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07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08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09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1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683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683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2683"/>
  <p:tag name="KSO_WM_TEMPLATE_MASTER_THUMB_INDEX" val="12"/>
  <p:tag name="KSO_WM_TEMPLATE_MASTER_TYPE" val="1"/>
  <p:tag name="KSO_WM_TEMPLATE_SUBCATEGORY" val="0"/>
  <p:tag name="KSO_WM_TEMPLATE_THUMBS_INDEX" val="1、4、5、6、7、8、9、10、11、12、13"/>
</p:tagLst>
</file>

<file path=ppt/tags/tag11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683"/>
  <p:tag name="KSO_WM_UNIT_COMPATIBLE" val="0"/>
  <p:tag name="KSO_WM_UNIT_DIAGRAM_ISNUMVISUAL" val="0"/>
  <p:tag name="KSO_WM_UNIT_DIAGRAM_ISREFERUNIT" val="0"/>
  <p:tag name="KSO_WM_UNIT_HIGHLIGHT" val="0"/>
  <p:tag name="KSO_WM_UNIT_ID" val="custom20202683_1*a*1"/>
  <p:tag name="KSO_WM_UNIT_INDEX" val="1"/>
  <p:tag name="KSO_WM_UNIT_ISCONTENTSTITLE" val="0"/>
  <p:tag name="KSO_WM_UNIT_LAYERLEVEL" val="1"/>
  <p:tag name="KSO_WM_UNIT_NOCLEAR" val="0"/>
  <p:tag name="KSO_WM_UNIT_PRESET_TEXT" val="简约极简"/>
  <p:tag name="KSO_WM_UNIT_TYPE" val="a"/>
  <p:tag name="KSO_WM_UNIT_VALUE" val="4"/>
</p:tagLst>
</file>

<file path=ppt/tags/tag11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683"/>
  <p:tag name="KSO_WM_UNIT_COMPATIBLE" val="0"/>
  <p:tag name="KSO_WM_UNIT_DIAGRAM_ISNUMVISUAL" val="0"/>
  <p:tag name="KSO_WM_UNIT_DIAGRAM_ISREFERUNIT" val="0"/>
  <p:tag name="KSO_WM_UNIT_HIGHLIGHT" val="0"/>
  <p:tag name="KSO_WM_UNIT_ID" val="custom20202683_1*b*2"/>
  <p:tag name="KSO_WM_UNIT_INDEX" val="2"/>
  <p:tag name="KSO_WM_UNIT_ISCONTENTSTITLE" val="0"/>
  <p:tag name="KSO_WM_UNIT_LAYERLEVEL" val="1"/>
  <p:tag name="KSO_WM_UNIT_NOCLEAR" val="0"/>
  <p:tag name="KSO_WM_UNIT_PRESET_TEXT" val="单击此处添加副标题"/>
  <p:tag name="KSO_WM_UNIT_TYPE" val="b"/>
  <p:tag name="KSO_WM_UNIT_VALUE" val="18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SLIDE_ID" val="custom20202683_1"/>
  <p:tag name="KSO_WM_SLIDE_INDEX" val="1"/>
  <p:tag name="KSO_WM_SLIDE_ITEM_CNT" val="0"/>
  <p:tag name="KSO_WM_SLIDE_LAYOUT" val="a_b"/>
  <p:tag name="KSO_WM_SLIDE_LAYOUT_CNT" val="1_2"/>
  <p:tag name="KSO_WM_SLIDE_SUBTYPE" val="pureTxt"/>
  <p:tag name="KSO_WM_SLIDE_TYPE" val="title"/>
  <p:tag name="KSO_WM_TAG_VERSION" val="1.0"/>
  <p:tag name="KSO_WM_TEMPLATE_CATEGORY" val="custom"/>
  <p:tag name="KSO_WM_TEMPLATE_COLOR_TYPE" val="1"/>
  <p:tag name="KSO_WM_TEMPLATE_INDEX" val="20202683"/>
  <p:tag name="KSO_WM_TEMPLATE_MASTER_THUMB_INDEX" val="12"/>
  <p:tag name="KSO_WM_TEMPLATE_MASTER_TYPE" val="1"/>
  <p:tag name="KSO_WM_TEMPLATE_SUBCATEGORY" val="0"/>
  <p:tag name="KSO_WM_TEMPLATE_THUMBS_INDEX" val="1、4、5、6、7、8、9、10、11、12、13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23.xml><?xml version="1.0" encoding="utf-8"?>
<p:tagLst xmlns:p="http://schemas.openxmlformats.org/presentationml/2006/main">
  <p:tag name="KSO_WM_UNIT_PLACING_PICTURE_USER_VIEWPORT" val="{&quot;height&quot;:9086.351181102362,&quot;width&quot;:16503.305511811024}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83"/>
</p:tagLst>
</file>

<file path=ppt/tags/tag14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683"/>
  <p:tag name="KSO_WM_UNIT_COMPATIBLE" val="0"/>
  <p:tag name="KSO_WM_UNIT_DIAGRAM_ISNUMVISUAL" val="0"/>
  <p:tag name="KSO_WM_UNIT_DIAGRAM_ISREFERUNIT" val="0"/>
  <p:tag name="KSO_WM_UNIT_HIGHLIGHT" val="0"/>
  <p:tag name="KSO_WM_UNIT_ID" val="custom20202683_13*d*1"/>
  <p:tag name="KSO_WM_UNIT_INDEX" val="1"/>
  <p:tag name="KSO_WM_UNIT_LAYERLEVEL" val="1"/>
  <p:tag name="KSO_WM_UNIT_SUPPORT_UNIT_TYPE" val="[&quot;all&quot;]"/>
  <p:tag name="KSO_WM_UNIT_TYPE" val="d"/>
  <p:tag name="KSO_WM_UNIT_VALUE" val="1027*1636"/>
</p:tagLst>
</file>

<file path=ppt/tags/tag14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683"/>
  <p:tag name="KSO_WM_UNIT_COMPATIBLE" val="0"/>
  <p:tag name="KSO_WM_UNIT_DIAGRAM_ISNUMVISUAL" val="0"/>
  <p:tag name="KSO_WM_UNIT_DIAGRAM_ISREFERUNIT" val="0"/>
  <p:tag name="KSO_WM_UNIT_HIGHLIGHT" val="0"/>
  <p:tag name="KSO_WM_UNIT_ID" val="custom20202683_13*a*1"/>
  <p:tag name="KSO_WM_UNIT_INDEX" val="1"/>
  <p:tag name="KSO_WM_UNIT_ISCONTENTSTITLE" val="0"/>
  <p:tag name="KSO_WM_UNIT_LAYERLEVEL" val="1"/>
  <p:tag name="KSO_WM_UNIT_NOCLEAR" val="1"/>
  <p:tag name="KSO_WM_UNIT_PRESET_TEXT" val="THANKS"/>
  <p:tag name="KSO_WM_UNIT_TYPE" val="a"/>
</p:tagLst>
</file>

<file path=ppt/tags/tag146.xml><?xml version="1.0" encoding="utf-8"?>
<p:tagLst xmlns:p="http://schemas.openxmlformats.org/presentationml/2006/main">
  <p:tag name="KSO_WM_BEAUTIFY_FLAG" val="#wm#"/>
  <p:tag name="KSO_WM_SLIDE_ID" val="custom20202683_13"/>
  <p:tag name="KSO_WM_SLIDE_INDEX" val="13"/>
  <p:tag name="KSO_WM_SLIDE_ITEM_CNT" val="0"/>
  <p:tag name="KSO_WM_SLIDE_LAYOUT" val="a_d"/>
  <p:tag name="KSO_WM_SLIDE_LAYOUT_CNT" val="1_1"/>
  <p:tag name="KSO_WM_SLIDE_SUBTYPE" val="picTxt"/>
  <p:tag name="KSO_WM_SLIDE_TYPE" val="endPage"/>
  <p:tag name="KSO_WM_TAG_VERSION" val="1.0"/>
  <p:tag name="KSO_WM_TEMPLATE_CATEGORY" val="custom"/>
  <p:tag name="KSO_WM_TEMPLATE_COLOR_TYPE" val="1"/>
  <p:tag name="KSO_WM_TEMPLATE_INDEX" val="20202683"/>
  <p:tag name="KSO_WM_TEMPLATE_MASTER_TYPE" val="1"/>
  <p:tag name="KSO_WM_TEMPLATE_SUBCATEGORY" val="0"/>
</p:tagLst>
</file>

<file path=ppt/tags/tag14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6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67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69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2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73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74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75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77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78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79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82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4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5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6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7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8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8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2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3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4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5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6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97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98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heme/theme1.xml><?xml version="1.0" encoding="utf-8"?>
<a:theme xmlns:a="http://schemas.openxmlformats.org/drawingml/2006/main" name="1_Office 主题​​">
  <a:themeElements>
    <a:clrScheme name="自定义 84">
      <a:dk1>
        <a:srgbClr val="000000"/>
      </a:dk1>
      <a:lt1>
        <a:srgbClr val="FFFFFF"/>
      </a:lt1>
      <a:dk2>
        <a:srgbClr val="E1E9E6"/>
      </a:dk2>
      <a:lt2>
        <a:srgbClr val="FFFFFF"/>
      </a:lt2>
      <a:accent1>
        <a:srgbClr val="97B7AB"/>
      </a:accent1>
      <a:accent2>
        <a:srgbClr val="9DB6A6"/>
      </a:accent2>
      <a:accent3>
        <a:srgbClr val="A3B49F"/>
      </a:accent3>
      <a:accent4>
        <a:srgbClr val="A9B09A"/>
      </a:accent4>
      <a:accent5>
        <a:srgbClr val="B0AE97"/>
      </a:accent5>
      <a:accent6>
        <a:srgbClr val="B6AB95"/>
      </a:accent6>
      <a:hlink>
        <a:srgbClr val="658BD5"/>
      </a:hlink>
      <a:folHlink>
        <a:srgbClr val="9F67A3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84">
    <a:dk1>
      <a:srgbClr val="000000"/>
    </a:dk1>
    <a:lt1>
      <a:srgbClr val="FFFFFF"/>
    </a:lt1>
    <a:dk2>
      <a:srgbClr val="E1E9E6"/>
    </a:dk2>
    <a:lt2>
      <a:srgbClr val="FFFFFF"/>
    </a:lt2>
    <a:accent1>
      <a:srgbClr val="97B7AB"/>
    </a:accent1>
    <a:accent2>
      <a:srgbClr val="9DB6A6"/>
    </a:accent2>
    <a:accent3>
      <a:srgbClr val="A3B49F"/>
    </a:accent3>
    <a:accent4>
      <a:srgbClr val="A9B09A"/>
    </a:accent4>
    <a:accent5>
      <a:srgbClr val="B0AE97"/>
    </a:accent5>
    <a:accent6>
      <a:srgbClr val="B6AB95"/>
    </a:accent6>
    <a:hlink>
      <a:srgbClr val="658BD5"/>
    </a:hlink>
    <a:folHlink>
      <a:srgbClr val="9F67A3"/>
    </a:folHlink>
  </a:clrScheme>
</a:themeOverride>
</file>

<file path=ppt/theme/themeOverride2.xml><?xml version="1.0" encoding="utf-8"?>
<a:themeOverride xmlns:a="http://schemas.openxmlformats.org/drawingml/2006/main">
  <a:clrScheme name="自定义 84">
    <a:dk1>
      <a:srgbClr val="000000"/>
    </a:dk1>
    <a:lt1>
      <a:srgbClr val="FFFFFF"/>
    </a:lt1>
    <a:dk2>
      <a:srgbClr val="E1E9E6"/>
    </a:dk2>
    <a:lt2>
      <a:srgbClr val="FFFFFF"/>
    </a:lt2>
    <a:accent1>
      <a:srgbClr val="97B7AB"/>
    </a:accent1>
    <a:accent2>
      <a:srgbClr val="9DB6A6"/>
    </a:accent2>
    <a:accent3>
      <a:srgbClr val="A3B49F"/>
    </a:accent3>
    <a:accent4>
      <a:srgbClr val="A9B09A"/>
    </a:accent4>
    <a:accent5>
      <a:srgbClr val="B0AE97"/>
    </a:accent5>
    <a:accent6>
      <a:srgbClr val="B6AB95"/>
    </a:accent6>
    <a:hlink>
      <a:srgbClr val="658BD5"/>
    </a:hlink>
    <a:folHlink>
      <a:srgbClr val="9F67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2293</Words>
  <Application>WPS 演示</Application>
  <PresentationFormat/>
  <Paragraphs>266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汉仪旗黑-85S</vt:lpstr>
      <vt:lpstr>黑体</vt:lpstr>
      <vt:lpstr>Calibri</vt:lpstr>
      <vt:lpstr>方正粗黑宋简体</vt:lpstr>
      <vt:lpstr>楷体</vt:lpstr>
      <vt:lpstr>Arial Unicode MS</vt:lpstr>
      <vt:lpstr>1_Office 主题​​</vt:lpstr>
      <vt:lpstr>写作教学</vt:lpstr>
      <vt:lpstr>1.关于写作</vt:lpstr>
      <vt:lpstr>PowerPoint 演示文稿</vt:lpstr>
      <vt:lpstr>优秀答卷欣赏</vt:lpstr>
      <vt:lpstr>优秀答卷欣赏</vt:lpstr>
      <vt:lpstr>优秀答卷欣赏</vt:lpstr>
      <vt:lpstr>PowerPoint 演示文稿</vt:lpstr>
      <vt:lpstr>4.如何让标题亮起来</vt:lpstr>
      <vt:lpstr>（2）技巧点拨</vt:lpstr>
      <vt:lpstr>常见且有力量的缀词“让、是、用、把、不、动”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5.牛刀小试</vt:lpstr>
      <vt:lpstr>PowerPoint 演示文稿</vt:lpstr>
      <vt:lpstr>PowerPoint 演示文稿</vt:lpstr>
      <vt:lpstr>PowerPoint 演示文稿</vt:lpstr>
      <vt:lpstr>THANKS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2</cp:revision>
  <cp:lastPrinted>2021-03-30T14:51:00Z</cp:lastPrinted>
  <dcterms:created xsi:type="dcterms:W3CDTF">2021-03-30T14:51:00Z</dcterms:created>
  <dcterms:modified xsi:type="dcterms:W3CDTF">2024-04-21T10:35:15Z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2052-11.8.2.10229</vt:lpwstr>
  </property>
</Properties>
</file>