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3" r:id="rId3"/>
    <p:sldId id="259" r:id="rId4"/>
    <p:sldId id="305" r:id="rId5"/>
    <p:sldId id="308" r:id="rId6"/>
    <p:sldId id="309" r:id="rId7"/>
    <p:sldId id="310" r:id="rId9"/>
    <p:sldId id="268" r:id="rId10"/>
    <p:sldId id="267" r:id="rId11"/>
    <p:sldId id="261" r:id="rId12"/>
    <p:sldId id="273" r:id="rId13"/>
    <p:sldId id="277" r:id="rId14"/>
    <p:sldId id="276" r:id="rId15"/>
    <p:sldId id="278" r:id="rId16"/>
    <p:sldId id="282" r:id="rId17"/>
    <p:sldId id="283" r:id="rId18"/>
    <p:sldId id="284" r:id="rId19"/>
    <p:sldId id="288" r:id="rId20"/>
    <p:sldId id="291" r:id="rId21"/>
    <p:sldId id="297" r:id="rId22"/>
    <p:sldId id="295" r:id="rId23"/>
    <p:sldId id="294" r:id="rId24"/>
    <p:sldId id="287" r:id="rId25"/>
    <p:sldId id="260" r:id="rId26"/>
    <p:sldId id="311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1" name="Administrator" initials="A" lastIdx="0" clrIdx="0"/>
  <p:cmAuthor id="2" name="作者" initials="A" lastIdx="0" clrIdx="1"/>
  <p:cmAuthor id="0" name="Users" initials="U" lastIdx="0" clrIdx="0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9" name="幸兴" initials="幸" lastIdx="0" clrIdx="8"/>
  <p:cmAuthor id="10" name="未知用户1" initials="未" lastIdx="0" clrIdx="0"/>
  <p:cmAuthor id="11" name="yyyaogd@126.com" initials="y" lastIdx="0" clrIdx="0"/>
  <p:cmAuthor id="12" name="meflyup" initials="m" lastIdx="0" clrIdx="0"/>
  <p:cmAuthor id="13" name="hp" initials="h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29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1.xml"/><Relationship Id="rId12" Type="http://schemas.openxmlformats.org/officeDocument/2006/relationships/image" Target="../media/image7.png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7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05.xml"/><Relationship Id="rId7" Type="http://schemas.openxmlformats.org/officeDocument/2006/relationships/image" Target="../media/image9.png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0" Type="http://schemas.openxmlformats.org/officeDocument/2006/relationships/notesSlide" Target="../notesSlides/notesSlide12.xml"/><Relationship Id="rId1" Type="http://schemas.openxmlformats.org/officeDocument/2006/relationships/tags" Target="../tags/tag19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8.png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b="60010"/>
          <a:stretch>
            <a:fillRect/>
          </a:stretch>
        </p:blipFill>
        <p:spPr>
          <a:xfrm>
            <a:off x="3759200" y="5371465"/>
            <a:ext cx="5589270" cy="1497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70" y="5030470"/>
            <a:ext cx="1087755" cy="10756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315" y="3209925"/>
            <a:ext cx="163195" cy="147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340" y="3940175"/>
            <a:ext cx="245110" cy="2203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495" y="3541395"/>
            <a:ext cx="132080" cy="1377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499235" y="2233930"/>
            <a:ext cx="965136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>
                <a:solidFill>
                  <a:srgbClr val="954F3A"/>
                </a:solidFill>
                <a:latin typeface="汉仪颜楷W" panose="00020600040101010101" charset="-122"/>
                <a:ea typeface="汉仪颜楷W" panose="00020600040101010101" charset="-122"/>
                <a:cs typeface="汉仪劲楷简" panose="00020600040101010101" charset="-122"/>
              </a:rPr>
              <a:t>议论文主体段写作</a:t>
            </a:r>
            <a:endParaRPr lang="zh-CN" altLang="en-US" sz="8800">
              <a:solidFill>
                <a:srgbClr val="954F3A"/>
              </a:solidFill>
              <a:latin typeface="汉仪颜楷W" panose="00020600040101010101" charset="-122"/>
              <a:ea typeface="汉仪颜楷W" panose="00020600040101010101" charset="-122"/>
              <a:cs typeface="汉仪劲楷简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5" y="2682875"/>
            <a:ext cx="311785" cy="2800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759200" y="1438910"/>
            <a:ext cx="4723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3C312E"/>
                </a:solidFill>
                <a:latin typeface="汉仪劲楷简" panose="00020600040101010101" charset="-122"/>
                <a:ea typeface="汉仪劲楷简" panose="00020600040101010101" charset="-122"/>
                <a:cs typeface="汉仪文黑-45简" panose="00020600040101010101" charset="-122"/>
              </a:rPr>
              <a:t>高中议论文写作专题</a:t>
            </a:r>
            <a:endParaRPr lang="zh-CN" altLang="en-US" sz="3600">
              <a:solidFill>
                <a:srgbClr val="3C312E"/>
              </a:solidFill>
              <a:latin typeface="汉仪劲楷简" panose="00020600040101010101" charset="-122"/>
              <a:ea typeface="汉仪劲楷简" panose="00020600040101010101" charset="-122"/>
              <a:cs typeface="汉仪文黑-45简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59915" y="1734185"/>
            <a:ext cx="1854200" cy="53975"/>
            <a:chOff x="3244" y="3410"/>
            <a:chExt cx="2920" cy="85"/>
          </a:xfrm>
        </p:grpSpPr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>
              <a:off x="3244" y="3453"/>
              <a:ext cx="2835" cy="0"/>
            </a:xfrm>
            <a:prstGeom prst="line">
              <a:avLst/>
            </a:prstGeom>
            <a:ln>
              <a:gradFill>
                <a:gsLst>
                  <a:gs pos="0">
                    <a:srgbClr val="C5795F">
                      <a:alpha val="0"/>
                    </a:srgbClr>
                  </a:gs>
                  <a:gs pos="100000">
                    <a:srgbClr val="C5795F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6079" y="3410"/>
              <a:ext cx="85" cy="85"/>
            </a:xfrm>
            <a:prstGeom prst="ellipse">
              <a:avLst/>
            </a:prstGeom>
            <a:solidFill>
              <a:srgbClr val="C57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8527415" y="1734185"/>
            <a:ext cx="1854200" cy="53975"/>
            <a:chOff x="3244" y="3410"/>
            <a:chExt cx="2920" cy="85"/>
          </a:xfrm>
        </p:grpSpPr>
        <p:cxnSp>
          <p:nvCxnSpPr>
            <p:cNvPr id="21" name="直接连接符 20"/>
            <p:cNvCxnSpPr/>
            <p:nvPr>
              <p:custDataLst>
                <p:tags r:id="rId9"/>
              </p:custDataLst>
            </p:nvPr>
          </p:nvCxnSpPr>
          <p:spPr>
            <a:xfrm>
              <a:off x="3244" y="3453"/>
              <a:ext cx="2835" cy="0"/>
            </a:xfrm>
            <a:prstGeom prst="line">
              <a:avLst/>
            </a:prstGeom>
            <a:ln>
              <a:gradFill>
                <a:gsLst>
                  <a:gs pos="0">
                    <a:srgbClr val="C5795F">
                      <a:alpha val="0"/>
                    </a:srgbClr>
                  </a:gs>
                  <a:gs pos="100000">
                    <a:srgbClr val="C5795F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>
              <p:custDataLst>
                <p:tags r:id="rId10"/>
              </p:custDataLst>
            </p:nvPr>
          </p:nvSpPr>
          <p:spPr>
            <a:xfrm>
              <a:off x="6079" y="3410"/>
              <a:ext cx="85" cy="85"/>
            </a:xfrm>
            <a:prstGeom prst="ellipse">
              <a:avLst/>
            </a:prstGeom>
            <a:solidFill>
              <a:srgbClr val="C57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83750" y="4898390"/>
            <a:ext cx="2155825" cy="133921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0865" y="110490"/>
            <a:ext cx="4453255" cy="646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学习任务二：阐释有道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865" y="850900"/>
            <a:ext cx="10931525" cy="28663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活动：指出下列阐释句的问题，掌握阐释句的写法并尝试升格阐释句。</a:t>
            </a:r>
            <a:endParaRPr lang="en-US" altLang="zh-CN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1.  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人生</a:t>
            </a:r>
            <a:r>
              <a:rPr lang="zh-CN" altLang="zh-CN" sz="2800">
                <a:ea typeface="宋体" panose="02010600030101010101" pitchFamily="2" charset="-122"/>
                <a:sym typeface="+mn-ea"/>
              </a:rPr>
              <a:t>常有磨难，等待只有贫穷，奋斗才有希望。</a:t>
            </a:r>
            <a:endParaRPr lang="zh-CN" altLang="zh-CN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zh-CN" sz="280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      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满怀</a:t>
            </a:r>
            <a:r>
              <a:rPr sz="2800">
                <a:ea typeface="宋体" panose="02010600030101010101" pitchFamily="2" charset="-122"/>
                <a:sym typeface="+mn-ea"/>
              </a:rPr>
              <a:t>斗志</a:t>
            </a:r>
            <a:r>
              <a:rPr lang="zh-CN" sz="2800">
                <a:ea typeface="宋体" panose="02010600030101010101" pitchFamily="2" charset="-122"/>
                <a:sym typeface="+mn-ea"/>
              </a:rPr>
              <a:t>，</a:t>
            </a:r>
            <a:r>
              <a:rPr lang="en-US" sz="2800">
                <a:ea typeface="宋体" panose="02010600030101010101" pitchFamily="2" charset="-122"/>
                <a:sym typeface="+mn-ea"/>
              </a:rPr>
              <a:t>“</a:t>
            </a:r>
            <a:r>
              <a:rPr sz="2800">
                <a:ea typeface="宋体" panose="02010600030101010101" pitchFamily="2" charset="-122"/>
                <a:sym typeface="+mn-ea"/>
              </a:rPr>
              <a:t>榛子大王</a:t>
            </a:r>
            <a:r>
              <a:rPr lang="en-US" sz="2800">
                <a:ea typeface="宋体" panose="02010600030101010101" pitchFamily="2" charset="-122"/>
                <a:sym typeface="+mn-ea"/>
              </a:rPr>
              <a:t>”</a:t>
            </a:r>
            <a:r>
              <a:rPr sz="2800">
                <a:ea typeface="宋体" panose="02010600030101010101" pitchFamily="2" charset="-122"/>
                <a:sym typeface="+mn-ea"/>
              </a:rPr>
              <a:t>李端仁用残疾的双腿支撑起了家乡的榛子产业</a:t>
            </a:r>
            <a:r>
              <a:rPr lang="en-US" sz="2800">
                <a:ea typeface="宋体" panose="02010600030101010101" pitchFamily="2" charset="-122"/>
                <a:sym typeface="+mn-ea"/>
              </a:rPr>
              <a:t>……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    </a:t>
            </a:r>
            <a:r>
              <a:rPr sz="2800">
                <a:solidFill>
                  <a:schemeClr val="tx1"/>
                </a:solidFill>
                <a:uFillTx/>
                <a:latin typeface="Calibri" panose="020F0502020204030204"/>
                <a:ea typeface="宋体" panose="02010600030101010101" pitchFamily="2" charset="-122"/>
                <a:sym typeface="Wingdings" panose="05000000000000000000" charset="0"/>
              </a:rPr>
              <a:t>温情心中</a:t>
            </a:r>
            <a:r>
              <a:rPr lang="zh-CN" sz="2800">
                <a:solidFill>
                  <a:schemeClr val="tx1"/>
                </a:solidFill>
                <a:uFillTx/>
                <a:latin typeface="Calibri" panose="020F0502020204030204"/>
                <a:ea typeface="宋体" panose="02010600030101010101" pitchFamily="2" charset="-122"/>
                <a:sym typeface="Wingdings" panose="05000000000000000000" charset="0"/>
              </a:rPr>
              <a:t>淌</a:t>
            </a:r>
            <a:r>
              <a:rPr sz="2800">
                <a:solidFill>
                  <a:schemeClr val="tx1"/>
                </a:solidFill>
                <a:uFillTx/>
                <a:latin typeface="Calibri" panose="020F0502020204030204"/>
                <a:ea typeface="宋体" panose="02010600030101010101" pitchFamily="2" charset="-122"/>
                <a:sym typeface="Wingdings" panose="05000000000000000000" charset="0"/>
              </a:rPr>
              <a:t>，慷慨歌未央，温情常在，爱意永存。</a:t>
            </a:r>
            <a:endParaRPr lang="zh-CN" altLang="en-US" sz="2800" noProof="1">
              <a:solidFill>
                <a:schemeClr val="tx1"/>
              </a:solidFill>
              <a:uFillTx/>
              <a:ea typeface="宋体" panose="02010600030101010101" pitchFamily="2" charset="-122"/>
              <a:sym typeface="Wingdings" panose="05000000000000000000" charset="0"/>
            </a:endParaRPr>
          </a:p>
          <a:p>
            <a:pPr marL="0" indent="0" fontAlgn="auto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Wingdings" panose="05000000000000000000" charset="0"/>
              </a:rPr>
              <a:t> </a:t>
            </a:r>
            <a:r>
              <a:rPr lang="en-US" altLang="zh-CN" sz="2800">
                <a:ea typeface="宋体" panose="02010600030101010101" pitchFamily="2" charset="-122"/>
                <a:sym typeface="Wingdings" panose="05000000000000000000" charset="0"/>
              </a:rPr>
              <a:t>        </a:t>
            </a:r>
            <a:r>
              <a:rPr lang="zh-CN" altLang="en-US" sz="2800">
                <a:ea typeface="宋体" panose="02010600030101010101" pitchFamily="2" charset="-122"/>
                <a:sym typeface="Wingdings" panose="05000000000000000000" charset="0"/>
              </a:rPr>
              <a:t>流水前波让后波，成全了河流的滔滔不绝。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护理员王程对老年人的照顾细致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…… </a:t>
            </a:r>
            <a:endParaRPr lang="en-US" altLang="zh-CN" sz="2800">
              <a:ea typeface="宋体" panose="02010600030101010101" pitchFamily="2" charset="-122"/>
              <a:sym typeface="+mn-ea"/>
            </a:endParaRPr>
          </a:p>
          <a:p>
            <a:pPr marL="0" indent="0" fontAlgn="auto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zh-CN" sz="2800">
                <a:ea typeface="宋体" panose="02010600030101010101" pitchFamily="2" charset="-122"/>
                <a:sym typeface="+mn-ea"/>
              </a:rPr>
              <a:t>  </a:t>
            </a:r>
            <a:endParaRPr lang="zh-CN" altLang="en-US" sz="3200"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buNone/>
            </a:pP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055735" y="2169160"/>
            <a:ext cx="2346960" cy="77025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阐释句：①缺失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②与观点脱节</a:t>
            </a:r>
            <a:endParaRPr 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99"/>
          <p:cNvSpPr txBox="1"/>
          <p:nvPr>
            <p:custDataLst>
              <p:tags r:id="rId4"/>
            </p:custDataLst>
          </p:nvPr>
        </p:nvSpPr>
        <p:spPr>
          <a:xfrm>
            <a:off x="570865" y="3810635"/>
            <a:ext cx="10831830" cy="2322830"/>
          </a:xfrm>
          <a:prstGeom prst="rect">
            <a:avLst/>
          </a:prstGeom>
          <a:noFill/>
          <a:ln w="317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indent="0" algn="l" fontAlgn="auto">
              <a:lnSpc>
                <a:spcPts val="32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2800" b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升格：</a:t>
            </a:r>
            <a:endParaRPr lang="zh-CN" altLang="zh-CN" sz="2800" b="1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ts val="32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人生</a:t>
            </a:r>
            <a:r>
              <a:rPr lang="zh-CN" altLang="zh-CN" sz="2800">
                <a:ea typeface="宋体" panose="02010600030101010101" pitchFamily="2" charset="-122"/>
                <a:sym typeface="+mn-ea"/>
              </a:rPr>
              <a:t>常有磨难，等待只有贫穷，奋斗才有希望。</a:t>
            </a:r>
            <a:endParaRPr lang="zh-CN" altLang="zh-CN" sz="2800">
              <a:ea typeface="宋体" panose="02010600030101010101" pitchFamily="2" charset="-122"/>
              <a:sym typeface="+mn-ea"/>
            </a:endParaRPr>
          </a:p>
          <a:p>
            <a:pPr marL="0" indent="720090" algn="l" fontAlgn="auto">
              <a:lnSpc>
                <a:spcPts val="5500"/>
              </a:lnSpc>
              <a:spcBef>
                <a:spcPct val="0"/>
              </a:spcBef>
              <a:buNone/>
            </a:pPr>
            <a:r>
              <a:rPr lang="en-US" sz="2800" u="sng">
                <a:ea typeface="宋体" panose="02010600030101010101" pitchFamily="2" charset="-122"/>
                <a:sym typeface="+mn-ea"/>
              </a:rPr>
              <a:t>                                                                               </a:t>
            </a:r>
            <a:r>
              <a:rPr lang="zh-CN" altLang="en-US" sz="2800" u="sng"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满怀</a:t>
            </a:r>
            <a:r>
              <a:rPr sz="2800">
                <a:ea typeface="宋体" panose="02010600030101010101" pitchFamily="2" charset="-122"/>
                <a:sym typeface="+mn-ea"/>
              </a:rPr>
              <a:t>斗志</a:t>
            </a:r>
            <a:r>
              <a:rPr lang="zh-CN" sz="2800">
                <a:ea typeface="宋体" panose="02010600030101010101" pitchFamily="2" charset="-122"/>
                <a:sym typeface="+mn-ea"/>
              </a:rPr>
              <a:t>，</a:t>
            </a:r>
            <a:r>
              <a:rPr lang="en-US" sz="2800">
                <a:ea typeface="宋体" panose="02010600030101010101" pitchFamily="2" charset="-122"/>
                <a:sym typeface="+mn-ea"/>
              </a:rPr>
              <a:t>“</a:t>
            </a:r>
            <a:r>
              <a:rPr sz="2800">
                <a:ea typeface="宋体" panose="02010600030101010101" pitchFamily="2" charset="-122"/>
                <a:sym typeface="+mn-ea"/>
              </a:rPr>
              <a:t>榛子大王</a:t>
            </a:r>
            <a:r>
              <a:rPr lang="en-US" sz="2800">
                <a:ea typeface="宋体" panose="02010600030101010101" pitchFamily="2" charset="-122"/>
                <a:sym typeface="+mn-ea"/>
              </a:rPr>
              <a:t>”</a:t>
            </a:r>
            <a:r>
              <a:rPr sz="2800">
                <a:ea typeface="宋体" panose="02010600030101010101" pitchFamily="2" charset="-122"/>
                <a:sym typeface="+mn-ea"/>
              </a:rPr>
              <a:t>李端仁用残疾的双腿支撑起了家乡的榛子产业</a:t>
            </a:r>
            <a:r>
              <a:rPr lang="en-US" sz="2800">
                <a:ea typeface="宋体" panose="02010600030101010101" pitchFamily="2" charset="-122"/>
                <a:sym typeface="+mn-ea"/>
              </a:rPr>
              <a:t>……</a:t>
            </a:r>
            <a:endParaRPr lang="zh-CN" altLang="en-US" sz="3200" u="sng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479540" y="6133465"/>
            <a:ext cx="492315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名言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道理（嵌入观点词）</a:t>
            </a:r>
            <a:endParaRPr lang="zh-CN" altLang="en-US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343660" y="4592955"/>
            <a:ext cx="6680835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“</a:t>
            </a:r>
            <a:r>
              <a:rPr lang="zh-CN" altLang="en-US" sz="22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千磨万击还坚韧，任尔东西南北风。” </a:t>
            </a:r>
            <a:r>
              <a:rPr lang="en-US" altLang="zh-CN" sz="22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在时代汪洋中</a:t>
            </a:r>
            <a:r>
              <a:rPr lang="zh-CN" altLang="en-US" sz="22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，我们磨砺意志，以奋斗之姿铸就平凡之光。</a:t>
            </a:r>
            <a:endParaRPr lang="zh-CN" altLang="en-US" sz="2200" b="1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27380" y="209550"/>
            <a:ext cx="4410075" cy="646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412615" y="5628640"/>
            <a:ext cx="4062095" cy="107632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问题：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杂而无序，语言冗长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42925" y="934085"/>
            <a:ext cx="11368405" cy="477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spcAft>
                <a:spcPts val="1200"/>
              </a:spcAft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活动一：指出下列例证句的问题，掌握例证句的写法并尝试升格例证句。</a:t>
            </a:r>
            <a:endParaRPr lang="zh-CN" altLang="en-US" sz="2800">
              <a:ea typeface="宋体" panose="02010600030101010101" pitchFamily="2" charset="-122"/>
            </a:endParaRPr>
          </a:p>
          <a:p>
            <a:pPr indent="0" fontAlgn="auto">
              <a:lnSpc>
                <a:spcPts val="3200"/>
              </a:lnSpc>
            </a:pPr>
            <a:r>
              <a:rPr lang="en-US" altLang="zh-CN" sz="2800">
                <a:ea typeface="宋体" panose="02010600030101010101" pitchFamily="2" charset="-122"/>
              </a:rPr>
              <a:t>         </a:t>
            </a:r>
            <a:r>
              <a:rPr lang="zh-CN" altLang="en-US" sz="2800">
                <a:ea typeface="宋体" panose="02010600030101010101" pitchFamily="2" charset="-122"/>
              </a:rPr>
              <a:t>圆月当空，忙碌在外，用温情去滋润他人，传递温暖与幸福。</a:t>
            </a:r>
            <a:endParaRPr lang="zh-CN" altLang="en-US" sz="2800">
              <a:ea typeface="宋体" panose="02010600030101010101" pitchFamily="2" charset="-122"/>
            </a:endParaRPr>
          </a:p>
          <a:p>
            <a:pPr marL="0" indent="0" algn="l" fontAlgn="auto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800">
                <a:ea typeface="宋体" panose="02010600030101010101" pitchFamily="2" charset="-122"/>
                <a:sym typeface="+mn-ea"/>
              </a:rPr>
              <a:t>行动传递温暖，人暖情暖心更暖。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lang="zh-CN" altLang="en-US" sz="2800" b="1">
                <a:highlight>
                  <a:srgbClr val="C0C0C0"/>
                </a:highlight>
                <a:ea typeface="宋体" panose="02010600030101010101" pitchFamily="2" charset="-122"/>
              </a:rPr>
              <a:t>79岁的</a:t>
            </a:r>
            <a:r>
              <a:rPr lang="zh-CN" altLang="en-US" sz="2800" b="1">
                <a:highlight>
                  <a:srgbClr val="FFFF00"/>
                </a:highlight>
                <a:ea typeface="宋体" panose="02010600030101010101" pitchFamily="2" charset="-122"/>
              </a:rPr>
              <a:t>月饼奶奶沈月娥</a:t>
            </a:r>
            <a:r>
              <a:rPr lang="zh-CN" altLang="en-US" sz="2800" b="1">
                <a:highlight>
                  <a:srgbClr val="C0C0C0"/>
                </a:highlight>
                <a:ea typeface="宋体" panose="02010600030101010101" pitchFamily="2" charset="-122"/>
              </a:rPr>
              <a:t>，赴中秋之约，十年坚守，让养老院老人，环工工人，医院护士感受家的温暖，每个月饼，都让他人品味温情盛景；</a:t>
            </a:r>
            <a:r>
              <a:rPr lang="zh-CN" altLang="en-US" sz="2800" b="1">
                <a:highlight>
                  <a:srgbClr val="FFFF00"/>
                </a:highlight>
                <a:ea typeface="宋体" panose="02010600030101010101" pitchFamily="2" charset="-122"/>
              </a:rPr>
              <a:t>王勇，赵鸿浩等外卖骑手</a:t>
            </a:r>
            <a:r>
              <a:rPr lang="zh-CN" altLang="en-US" sz="2800" b="1">
                <a:highlight>
                  <a:srgbClr val="C0C0C0"/>
                </a:highlight>
                <a:ea typeface="宋体" panose="02010600030101010101" pitchFamily="2" charset="-122"/>
              </a:rPr>
              <a:t>，孤独骑行于迷茫山城之中，骑行不停传递不停，一份份外卖，传递的是他们对世界的善意，行军床，暂时家，他人的方便，就是奔波的意义；</a:t>
            </a:r>
            <a:r>
              <a:rPr lang="zh-CN" altLang="en-US" sz="2800" b="1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地震中的武警们</a:t>
            </a:r>
            <a:r>
              <a:rPr lang="zh-CN" altLang="en-US" sz="28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，冒着余震把鲜活的生命挽救，是奔波中的逆行者。多一个家庭团聚，多一个幸存者逃行，就是他们心中的中秋幸福。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lang="zh-CN" altLang="en-US" sz="2800">
                <a:ea typeface="宋体" panose="02010600030101010101" pitchFamily="2" charset="-122"/>
              </a:rPr>
              <a:t>晨光起于白塔顶尖,终将铺满阴霾之地。我们坚信未来长路漫漫，同行者不止你和我，风雨同舟，不分你我，阳无终会普照。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292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字）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31825" y="209550"/>
            <a:ext cx="4377690" cy="646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865" y="1062990"/>
            <a:ext cx="11271250" cy="56508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1. 79岁的月饼奶奶沈月娥，赴中秋之约，十年坚守，让养老院老人，环工工人，医院护士感受家的温暖，每个月饼，都让他人品味温情盛景；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2. 王勇，赵鸿浩等外卖骑手，孤独骑行于迷茫山城之中，骑行不停传递不停，一份份外卖，传递的是他们对世界的善意，行军床，暂时家，他人的方便，就是奔波的意义；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3.地震中的武警们，冒着余震把鲜活的生命挽救，是奔波中的逆行者。多一个家庭团聚，多一个幸存者逃行，就是他们心中的中秋幸福。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19125" y="1933575"/>
            <a:ext cx="11150600" cy="87820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en-US" altLang="zh-CN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十年坚守，赴中秋之约，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79岁的月饼奶奶沈月娥，无偿赠送手工月饼让陌路人感受团圆温情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31190" y="4058285"/>
            <a:ext cx="11149965" cy="87820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en-US" altLang="zh-CN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骑行不停，开传递之路，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王勇、赵鸿浩等外卖骑手，用疫情期间的孤独奔波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传递社会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的温情善意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31825" y="5756275"/>
            <a:ext cx="11149965" cy="87820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en-US" altLang="zh-CN" sz="2400" b="1" u="sng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                                                        </a:t>
            </a:r>
            <a:r>
              <a:rPr lang="zh-CN" altLang="en-US" sz="2400" b="1" u="sng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b="1" u="sng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19125" y="5756275"/>
            <a:ext cx="11149965" cy="87820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冒震逆行，辟挽救之道</a:t>
            </a:r>
            <a:r>
              <a:rPr lang="en-US" altLang="zh-CN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400" b="1" u="sng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一群风华正茂的武警们，放弃了中秋团聚，选择用自己的微光为幸存者送去爱的温情。</a:t>
            </a:r>
            <a:endParaRPr lang="zh-CN" altLang="en-US" sz="2400" b="1" u="sng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8789035" y="96520"/>
            <a:ext cx="3052445" cy="95313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方法一：巧用短句概括事例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0865" y="902970"/>
            <a:ext cx="11271250" cy="39408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3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活动二：运用所学例证句的写法，尝试升格例证句。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720090" fontAlgn="auto">
              <a:lnSpc>
                <a:spcPts val="3200"/>
              </a:lnSpc>
              <a:spcBef>
                <a:spcPct val="0"/>
              </a:spcBef>
              <a:buNone/>
            </a:pPr>
            <a:r>
              <a:rPr lang="zh-CN" altLang="en-US" sz="2400">
                <a:ea typeface="宋体" panose="02010600030101010101" pitchFamily="2" charset="-122"/>
                <a:sym typeface="+mn-ea"/>
              </a:rPr>
              <a:t>百舸争流，奋楫者先。</a:t>
            </a:r>
            <a:endParaRPr lang="zh-CN" altLang="en-US" sz="2400">
              <a:ea typeface="宋体" panose="02010600030101010101" pitchFamily="2" charset="-122"/>
            </a:endParaRPr>
          </a:p>
          <a:p>
            <a:pPr marL="0" indent="720090" fontAlgn="auto">
              <a:lnSpc>
                <a:spcPts val="3200"/>
              </a:lnSpc>
              <a:spcBef>
                <a:spcPct val="0"/>
              </a:spcBef>
              <a:buNone/>
            </a:pPr>
            <a:r>
              <a:rPr lang="en-US" sz="2400">
                <a:ea typeface="宋体" panose="02010600030101010101" pitchFamily="2" charset="-122"/>
                <a:sym typeface="+mn-ea"/>
              </a:rPr>
              <a:t>“</a:t>
            </a:r>
            <a:r>
              <a:rPr sz="2400">
                <a:ea typeface="宋体" panose="02010600030101010101" pitchFamily="2" charset="-122"/>
                <a:sym typeface="+mn-ea"/>
              </a:rPr>
              <a:t>历史总会眷顾奋进者、搏击者，而不是畏难者、犹豫者。</a:t>
            </a:r>
            <a:r>
              <a:rPr lang="en-US" sz="2400">
                <a:ea typeface="宋体" panose="02010600030101010101" pitchFamily="2" charset="-122"/>
                <a:sym typeface="+mn-ea"/>
              </a:rPr>
              <a:t>”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于是，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深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陷山林的</a:t>
            </a:r>
            <a:r>
              <a:rPr lang="zh-CN" sz="2400" b="1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甘宇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，满怀对生命的希望，没有放弃自己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，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渴了喝泉水，饿了吃野果，夜晚睡树丛，最终获得了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解救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。他毫不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畏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难，在生命的长河中奋力摇动船桨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；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面对家乡落后的农产业，</a:t>
            </a:r>
            <a:r>
              <a:rPr lang="en-US" sz="2400" b="1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“</a:t>
            </a:r>
            <a:r>
              <a:rPr sz="2400" b="1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榛子大王</a:t>
            </a:r>
            <a:r>
              <a:rPr lang="en-US" sz="2400" b="1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”</a:t>
            </a:r>
            <a:r>
              <a:rPr sz="2400" b="1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李端仁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用残疾的双腿支撑起了家乡的榛子产业。他步履蹒跚，却充满斗志，屡次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试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种失败，却坚定了他</a:t>
            </a:r>
            <a:r>
              <a:rPr lang="en-US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“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等待只有贫穷，奋斗才有希望</a:t>
            </a:r>
            <a:r>
              <a:rPr lang="en-US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”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的信念。他毫不犹豫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地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将家乡改造成</a:t>
            </a:r>
            <a:r>
              <a:rPr lang="en-US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“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榛子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王国</a:t>
            </a:r>
            <a:r>
              <a:rPr lang="en-US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”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，为家乡经济发展</a:t>
            </a:r>
            <a:r>
              <a:rPr lang="zh-CN"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迈出</a:t>
            </a:r>
            <a:r>
              <a:rPr sz="2400" b="1">
                <a:highlight>
                  <a:srgbClr val="C0C0C0"/>
                </a:highlight>
                <a:ea typeface="宋体" panose="02010600030101010101" pitchFamily="2" charset="-122"/>
                <a:sym typeface="+mn-ea"/>
              </a:rPr>
              <a:t>残障的双腿。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sz="2400">
                <a:ea typeface="宋体" panose="02010600030101010101" pitchFamily="2" charset="-122"/>
                <a:sym typeface="+mn-ea"/>
              </a:rPr>
              <a:t>艰难方显勇毅，磨砺始得玉成。我们应磨</a:t>
            </a:r>
            <a:r>
              <a:rPr lang="zh-CN" sz="2400">
                <a:ea typeface="宋体" panose="02010600030101010101" pitchFamily="2" charset="-122"/>
                <a:sym typeface="+mn-ea"/>
              </a:rPr>
              <a:t>炼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“</a:t>
            </a:r>
            <a:r>
              <a:rPr sz="2400">
                <a:ea typeface="宋体" panose="02010600030101010101" pitchFamily="2" charset="-122"/>
                <a:sym typeface="+mn-ea"/>
              </a:rPr>
              <a:t>踏平坎坷成大道，斗罢艰难又出发</a:t>
            </a:r>
            <a:r>
              <a:rPr lang="en-US" sz="2400">
                <a:ea typeface="宋体" panose="02010600030101010101" pitchFamily="2" charset="-122"/>
                <a:sym typeface="+mn-ea"/>
              </a:rPr>
              <a:t>”</a:t>
            </a:r>
            <a:r>
              <a:rPr sz="2400">
                <a:ea typeface="宋体" panose="02010600030101010101" pitchFamily="2" charset="-122"/>
                <a:sym typeface="+mn-ea"/>
              </a:rPr>
              <a:t>的意志</a:t>
            </a:r>
            <a:r>
              <a:rPr lang="zh-CN" sz="2400"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  <a:p>
            <a:pPr marL="0" indent="-720090" algn="l">
              <a:lnSpc>
                <a:spcPts val="32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-720090" algn="l">
              <a:lnSpc>
                <a:spcPts val="32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70865" y="96520"/>
            <a:ext cx="4438650" cy="646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68655" y="4844415"/>
            <a:ext cx="11172825" cy="17754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毫不畏难，对抗荒野的恶劣环境，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孤身求生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的甘宇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，永不退缩，永不放弃，怀抱希望，奋力前行，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最终等到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了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救援，延续了生命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endParaRPr lang="en-US" altLang="zh-CN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69925" y="4844415"/>
            <a:ext cx="11172190" cy="17754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毫不畏难，对抗荒野的恶劣环境，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孤身求生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的甘宇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，永不退缩，永不放弃，怀抱希望，奋力前行，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最终等到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了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救援，延续了生命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满怀斗志，撑起家乡的榛子产业，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双腿残疾的李端仁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，屡次失败，屡次试种，坚定信念，奋勇摸索，终将</a:t>
            </a:r>
            <a:r>
              <a:rPr lang="en-US" altLang="zh-CN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全村农民带上致富之路</a:t>
            </a:r>
            <a:r>
              <a:rPr lang="zh-CN" altLang="en-US"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endParaRPr lang="zh-CN" altLang="en-US"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789035" y="96520"/>
            <a:ext cx="3052445" cy="95313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方法一：巧用短句概括事例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27380" y="209550"/>
            <a:ext cx="4410075" cy="646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280535" y="5405755"/>
            <a:ext cx="3892550" cy="107632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问题：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叙事笼统，略显单薄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42925" y="934085"/>
            <a:ext cx="11368405" cy="447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spcAft>
                <a:spcPts val="1200"/>
              </a:spcAft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活动三：指出下列例证句的问题，掌握例证句的写法并尝试升格例证句。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720090" fontAlgn="auto">
              <a:lnSpc>
                <a:spcPts val="3700"/>
              </a:lnSpc>
              <a:spcAft>
                <a:spcPct val="0"/>
              </a:spcAft>
            </a:pPr>
            <a:r>
              <a:rPr lang="zh-CN" altLang="en-US" sz="2900">
                <a:ea typeface="宋体" panose="02010600030101010101" pitchFamily="2" charset="-122"/>
              </a:rPr>
              <a:t>心怀梦想，志存高远，少壮应有凌云志，莫负男儿八尺躯。</a:t>
            </a:r>
            <a:endParaRPr lang="zh-CN" altLang="en-US" sz="2900">
              <a:ea typeface="宋体" panose="02010600030101010101" pitchFamily="2" charset="-122"/>
            </a:endParaRPr>
          </a:p>
          <a:p>
            <a:pPr indent="720090" fontAlgn="auto">
              <a:lnSpc>
                <a:spcPts val="3700"/>
              </a:lnSpc>
              <a:spcAft>
                <a:spcPts val="1200"/>
              </a:spcAft>
            </a:pPr>
            <a:r>
              <a:rPr lang="zh-CN" altLang="en-US" sz="2900">
                <a:ea typeface="宋体" panose="02010600030101010101" pitchFamily="2" charset="-122"/>
              </a:rPr>
              <a:t>“志之所趋，无远弗届，穷山距海，不能限也。”新时代青年应怀揣梦想、披荆斩棘，于青春之路奋勇当先，于成长之道砥砺前行。</a:t>
            </a:r>
            <a:r>
              <a:rPr lang="en-US" altLang="zh-CN" sz="29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lang="zh-CN" altLang="en-US" sz="2900">
                <a:highlight>
                  <a:srgbClr val="C0C0C0"/>
                </a:highlight>
                <a:ea typeface="宋体" panose="02010600030101010101" pitchFamily="2" charset="-122"/>
              </a:rPr>
              <a:t>忆往昔，</a:t>
            </a:r>
            <a:r>
              <a:rPr lang="zh-CN" altLang="en-US" sz="2900">
                <a:highlight>
                  <a:srgbClr val="FFFF00"/>
                </a:highlight>
                <a:ea typeface="宋体" panose="02010600030101010101" pitchFamily="2" charset="-122"/>
              </a:rPr>
              <a:t>周恩来</a:t>
            </a:r>
            <a:r>
              <a:rPr lang="zh-CN" altLang="en-US" sz="2900">
                <a:highlight>
                  <a:srgbClr val="C0C0C0"/>
                </a:highlight>
                <a:ea typeface="宋体" panose="02010600030101010101" pitchFamily="2" charset="-122"/>
              </a:rPr>
              <a:t>自少雄心已具，“面壁十年图破壁，难酬蹈海亦英雄”；看如今，</a:t>
            </a:r>
            <a:r>
              <a:rPr lang="zh-CN" altLang="en-US" sz="2900">
                <a:highlight>
                  <a:srgbClr val="FFFF00"/>
                </a:highlight>
                <a:ea typeface="宋体" panose="02010600030101010101" pitchFamily="2" charset="-122"/>
              </a:rPr>
              <a:t>莘莘学子</a:t>
            </a:r>
            <a:r>
              <a:rPr lang="zh-CN" altLang="en-US" sz="2900">
                <a:highlight>
                  <a:srgbClr val="C0C0C0"/>
                </a:highlight>
                <a:ea typeface="宋体" panose="02010600030101010101" pitchFamily="2" charset="-122"/>
              </a:rPr>
              <a:t>坚定信念，奋斗不息，</a:t>
            </a:r>
            <a:r>
              <a:rPr lang="en-US" altLang="zh-CN" sz="2900">
                <a:highlight>
                  <a:srgbClr val="C0C0C0"/>
                </a:highlight>
                <a:ea typeface="宋体" panose="02010600030101010101" pitchFamily="2" charset="-122"/>
              </a:rPr>
              <a:t>“</a:t>
            </a:r>
            <a:r>
              <a:rPr lang="zh-CN" altLang="en-US" sz="2900">
                <a:highlight>
                  <a:srgbClr val="C0C0C0"/>
                </a:highlight>
                <a:ea typeface="宋体" panose="02010600030101010101" pitchFamily="2" charset="-122"/>
              </a:rPr>
              <a:t>十年寒窗磨一剑，一朝初显露锋芒。”</a:t>
            </a:r>
            <a:r>
              <a:rPr lang="en-US" altLang="zh-CN" sz="29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lang="zh-CN" altLang="en-US" sz="2900">
                <a:ea typeface="宋体" panose="02010600030101010101" pitchFamily="2" charset="-122"/>
              </a:rPr>
              <a:t>少年的眼里除了四时景物还应有山川星河”，青春年少，更应具备报国之志、鸿鹄之图，在新时代的中国挥酒青春的光芒万丈。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207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字）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31825" y="209550"/>
            <a:ext cx="4377690" cy="646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865" y="1062990"/>
            <a:ext cx="11271250" cy="56508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1. 忆往昔，周恩来自少雄心已具，“面壁十年图破壁，难酬蹈海亦英雄”；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2. 看如今，莘莘学子坚定信念，奋斗不息，“十年寒窗磨一剑，一朝初显露锋芒。”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19125" y="2028825"/>
            <a:ext cx="111506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忆往昔，周恩来挥笔写下“面壁十年图破壁，难酬蹈海亦英雄”的心志，</a:t>
            </a:r>
            <a:r>
              <a:rPr lang="en-US" altLang="zh-CN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毅然决定返回祖国继续寻求革命道路，笃志改变祖国现状；</a:t>
            </a:r>
            <a:endParaRPr sz="2400" b="1">
              <a:solidFill>
                <a:srgbClr val="1245E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31825" y="4210685"/>
            <a:ext cx="11149965" cy="9842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sz="24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看如今，莘莘学子坚定信念，“十年寒窗磨一剑，一朝初显露锋芒”，</a:t>
            </a:r>
            <a:r>
              <a:rPr lang="en-US" altLang="zh-CN" sz="24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时刻擦亮实干的底色，保持奋进的姿态，用奋斗的画笔书写梦想的华彩。</a:t>
            </a:r>
            <a:endParaRPr lang="en-US" altLang="zh-CN" sz="2400" b="1" u="sng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272280" y="5462905"/>
            <a:ext cx="3052445" cy="95313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方法二：贴合观点丰润事例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69925" y="812800"/>
            <a:ext cx="11173460" cy="35725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3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活动四：运用所学例证句的写法，尝试升格例证句。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marL="0" indent="720090" fontAlgn="auto">
              <a:lnSpc>
                <a:spcPts val="2900"/>
              </a:lnSpc>
              <a:spcBef>
                <a:spcPct val="0"/>
              </a:spcBef>
              <a:buNone/>
            </a:pP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满怀</a:t>
            </a:r>
            <a:r>
              <a:rPr lang="zh-CN" altLang="en-US" sz="2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爱国情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实践强国志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720090" fontAlgn="auto">
              <a:lnSpc>
                <a:spcPts val="2900"/>
              </a:lnSpc>
              <a:spcBef>
                <a:spcPct val="0"/>
              </a:spcBef>
              <a:buNone/>
            </a:pPr>
            <a:r>
              <a:rPr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天下兴亡，匹夫有责。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//</a:t>
            </a:r>
            <a:r>
              <a:rPr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毅然决然放弃国外良好的生活条件、学习环境，满载知识与爱国情投入祖国航天强国建设事业上来，是心之所向，情之所归。</a:t>
            </a:r>
            <a:r>
              <a:rPr sz="22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叶培建</a:t>
            </a:r>
            <a:r>
              <a:rPr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，从小接受家庭良好教育，心怀浓浓爱国情，从小立志</a:t>
            </a:r>
            <a:r>
              <a:rPr lang="zh-CN"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为我国航天事业做出非凡的奉献。</a:t>
            </a:r>
            <a:r>
              <a:rPr lang="en-US"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浓浓爱国情，拳拳爱国心。</a:t>
            </a:r>
            <a:r>
              <a:rPr lang="en-US"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童年，在冰冷的赤刀下，</a:t>
            </a:r>
            <a:r>
              <a:rPr sz="22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王蒙</a:t>
            </a:r>
            <a:r>
              <a:rPr sz="22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深知，我是中国人，祖国的前途、强国的实践与我紧密联系。他用笔墨书写我国发展历程，深扎新疆16年。为文化传播建设作出不可磨灭的奉献。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//</a:t>
            </a:r>
            <a:r>
              <a:rPr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他们是工程师，是人民艺术家，更是吾辈楷模。新时代青年若时刻满怀爱国情、强国志，必能实践“强国圆梦，功成有我”的青春誓言</a:t>
            </a:r>
            <a:r>
              <a:rPr 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2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（273字）</a:t>
            </a:r>
            <a:endParaRPr lang="en-US" altLang="zh-CN" sz="2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69290" y="96520"/>
            <a:ext cx="4340225" cy="646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69925" y="4454525"/>
            <a:ext cx="11172190" cy="22415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en-US" altLang="zh-CN" sz="2200" b="1">
                <a:solidFill>
                  <a:srgbClr val="1245EC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人民科学家叶培建，</a:t>
            </a:r>
            <a:r>
              <a:rPr lang="en-US" altLang="zh-CN" sz="22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从小接受良好教育，学成之后毅然决然放弃国外良好的生活条件，满载知识投入祖国航天强国建设事业，</a:t>
            </a:r>
            <a:r>
              <a:rPr lang="en-US" altLang="zh-CN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从探测月球到逐梦火星，是心之所向，更是情之所归。</a:t>
            </a:r>
            <a:endParaRPr lang="en-US" altLang="zh-CN" sz="2200" b="1" u="sng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endParaRPr lang="en-US" altLang="zh-CN" sz="2200" b="1" u="sng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68655" y="4454525"/>
            <a:ext cx="11172190" cy="22415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en-US" altLang="zh-CN" sz="2200" b="1">
                <a:solidFill>
                  <a:srgbClr val="1245EC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人民科学家叶培建，</a:t>
            </a:r>
            <a:r>
              <a:rPr lang="en-US" altLang="zh-CN" sz="22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从小接受良好教育，学成之后毅然决然放弃国外良好的生活条件，满载知识投入祖国航天</a:t>
            </a:r>
            <a:r>
              <a:rPr lang="en-US" altLang="zh-CN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强国</a:t>
            </a:r>
            <a:r>
              <a:rPr lang="en-US" altLang="zh-CN" sz="22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建设事业，</a:t>
            </a:r>
            <a:r>
              <a:rPr lang="en-US" altLang="zh-CN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从探测月球到逐梦火星，是心之所向，更是情之所归。</a:t>
            </a:r>
            <a:endParaRPr lang="en-US" altLang="zh-CN" sz="2200" b="1" u="sng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33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b="1">
                <a:solidFill>
                  <a:srgbClr val="1245EC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人民的作家王蒙，</a:t>
            </a:r>
            <a:r>
              <a:rPr lang="en-US" altLang="zh-CN" sz="22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用文学书写时代的生动实践，深扎新疆16年，</a:t>
            </a:r>
            <a:r>
              <a:rPr lang="en-US" altLang="zh-CN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见证新中国的发展，</a:t>
            </a:r>
            <a:r>
              <a:rPr lang="en-US" altLang="zh-CN" sz="2200" b="1">
                <a:solidFill>
                  <a:srgbClr val="1245E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为少数民族文化传播作出不可磨灭的贡献，</a:t>
            </a:r>
            <a:r>
              <a:rPr lang="en-US" altLang="zh-CN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用拳拳爱国之心</a:t>
            </a:r>
            <a:r>
              <a:rPr lang="zh-CN" altLang="en-US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记</a:t>
            </a:r>
            <a:r>
              <a:rPr lang="en-US" altLang="zh-CN" sz="2200" b="1" u="sng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录了伟大祖国的传奇故事。</a:t>
            </a:r>
            <a:endParaRPr lang="en-US" altLang="zh-CN" sz="2200" b="1" u="sng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931275" y="96520"/>
            <a:ext cx="3052445" cy="95313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方法二：贴合观点丰润事例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69290" y="919480"/>
            <a:ext cx="8530590" cy="5073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3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活动五：下列例证句有何共同点？学习并掌握例证句的写法。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  <a:p>
            <a:pPr marL="0" indent="720090" fontAlgn="auto">
              <a:lnSpc>
                <a:spcPts val="2900"/>
              </a:lnSpc>
              <a:spcBef>
                <a:spcPct val="0"/>
              </a:spcBef>
              <a:buNone/>
            </a:pP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69290" y="96520"/>
            <a:ext cx="4340225" cy="646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787765" y="96520"/>
            <a:ext cx="3175000" cy="95313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方法三：妙用句式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串联事例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69290" y="1450340"/>
            <a:ext cx="5175250" cy="499935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indent="720090" fontAlgn="auto">
              <a:lnSpc>
                <a:spcPts val="2400"/>
              </a:lnSpc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不畏不惧，砥砺前行，以奋斗之我，做国之守护者。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fontAlgn="auto">
              <a:lnSpc>
                <a:spcPts val="2400"/>
              </a:lnSpc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李大钊说：“青年者，人生之王，人生之春，人生之华也。”甘做国之守护者，怎能缺少一股子蓬勃生长的韧劲？</a:t>
            </a:r>
            <a:r>
              <a:rPr lang="zh-CN" altLang="en-US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看，世界技能大赛冠军杨澳门凭借着日复一日的不懈锤炼，战胜了障碍，终为祖国守护住了技术领域的荣光；看，四川木里二十四名无畏的年轻消防员，以彩虹般逆行的身姿激扬起火线上的青春力量；看，身残志坚的学子魏祥，战胜身体的残缺，考取清华大学，走上了为国添砖加瓦的征程</a:t>
            </a:r>
            <a:r>
              <a:rPr lang="en-US" altLang="zh-CN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……</a:t>
            </a: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“00后”的我们也当如此，惟其艰险，更显勇毅，以奋斗之我，护佑祖国。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161405" y="1450340"/>
            <a:ext cx="5801360" cy="499935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indent="720090" algn="l" fontAlgn="auto">
              <a:lnSpc>
                <a:spcPts val="2400"/>
              </a:lnSpc>
              <a:buClrTx/>
              <a:buSzTx/>
              <a:buNone/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心怀梦想，志存高远，少壮应有凌云志，莫负男儿八尺躯。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algn="l" fontAlgn="auto">
              <a:lnSpc>
                <a:spcPts val="2400"/>
              </a:lnSpc>
              <a:buClrTx/>
              <a:buSzTx/>
              <a:buNone/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“志之所趋，无远弗届，穷山距海，不能限也。”新时代青年应怀揣梦想、披荆斩棘，于青春之路奋勇当先，于成长之道砥砺前行。</a:t>
            </a:r>
            <a:r>
              <a:rPr lang="zh-CN" altLang="en-US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忆往昔，周恩来挥笔写下“面壁十年图破壁，难酬蹈海亦英雄”的心志，毅然决定返回祖国继续寻求革命道路，笃志改变祖国现状；看如今，莘莘学子坚定信念，“十年寒窗磨一剑，一朝初显露锋芒</a:t>
            </a:r>
            <a:r>
              <a:rPr lang="en-US" altLang="zh-CN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</a:t>
            </a:r>
            <a:r>
              <a:rPr lang="zh-CN" altLang="en-US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时刻擦亮实干的底色，保持奋进的姿态，</a:t>
            </a:r>
            <a:r>
              <a:rPr lang="zh-CN" altLang="en-US" sz="2400">
                <a:highlight>
                  <a:srgbClr val="C0C0C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用奋斗的画笔书写梦想的华彩。</a:t>
            </a: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时代在变，少年的前路需砥砺奋斗，少年的征途是星辰大海。青春的我们，应满怀报国之志、鸿鹄之图，在新时代的中国绽放青春的光芒 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980680" y="2919095"/>
            <a:ext cx="1134745" cy="470535"/>
          </a:xfrm>
          <a:prstGeom prst="rect">
            <a:avLst/>
          </a:prstGeom>
          <a:noFill/>
          <a:ln w="762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9589770" y="3829685"/>
            <a:ext cx="1014095" cy="407670"/>
          </a:xfrm>
          <a:prstGeom prst="rect">
            <a:avLst/>
          </a:prstGeom>
          <a:noFill/>
          <a:ln w="762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3993515" y="4445635"/>
            <a:ext cx="576580" cy="439420"/>
          </a:xfrm>
          <a:prstGeom prst="rect">
            <a:avLst/>
          </a:prstGeom>
          <a:noFill/>
          <a:ln w="762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524000" y="3829685"/>
            <a:ext cx="576580" cy="407035"/>
          </a:xfrm>
          <a:prstGeom prst="rect">
            <a:avLst/>
          </a:prstGeom>
          <a:noFill/>
          <a:ln w="762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1523365" y="2941955"/>
            <a:ext cx="577215" cy="424815"/>
          </a:xfrm>
          <a:prstGeom prst="rect">
            <a:avLst/>
          </a:prstGeom>
          <a:noFill/>
          <a:ln w="762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4" grpId="0" animBg="1"/>
      <p:bldP spid="11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69290" y="840105"/>
            <a:ext cx="6332855" cy="5073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3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活动五：学习并掌握例证句的写法。</a:t>
            </a:r>
            <a:endParaRPr lang="zh-CN" altLang="en-US" sz="3200">
              <a:ea typeface="宋体" panose="02010600030101010101" pitchFamily="2" charset="-122"/>
              <a:sym typeface="+mn-ea"/>
            </a:endParaRPr>
          </a:p>
          <a:p>
            <a:pPr marL="0" indent="720090" fontAlgn="auto">
              <a:lnSpc>
                <a:spcPts val="2900"/>
              </a:lnSpc>
              <a:spcBef>
                <a:spcPct val="0"/>
              </a:spcBef>
              <a:buNone/>
            </a:pPr>
            <a:endParaRPr lang="en-US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69290" y="96520"/>
            <a:ext cx="4340225" cy="646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学习任务三：例证有序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69290" y="1444625"/>
            <a:ext cx="9583420" cy="4636135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600"/>
              </a:spcBef>
              <a:spcAft>
                <a:spcPts val="1200"/>
              </a:spcAft>
            </a:pPr>
            <a:r>
              <a:rPr lang="zh-CN" sz="3200" b="1">
                <a:solidFill>
                  <a:srgbClr val="C0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方法三：妙用句式，串联事例</a:t>
            </a:r>
            <a:r>
              <a:rPr lang="zh-CN" sz="32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" panose="05000000000000000000" charset="0"/>
              </a:rPr>
              <a:t>（同类拓展事例）</a:t>
            </a:r>
            <a:endParaRPr lang="zh-CN" sz="3200" b="1" noProof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Wingdings" panose="05000000000000000000" charset="0"/>
            </a:endParaRPr>
          </a:p>
          <a:p>
            <a:pPr fontAlgn="auto">
              <a:lnSpc>
                <a:spcPts val="3800"/>
              </a:lnSpc>
            </a:pPr>
            <a:r>
              <a:rPr lang="zh-CN" altLang="zh-CN" sz="28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①加衔接词。</a:t>
            </a:r>
            <a:endParaRPr lang="zh-CN" altLang="zh-CN" sz="2800" b="1" noProof="1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fontAlgn="auto">
              <a:lnSpc>
                <a:spcPts val="3800"/>
              </a:lnSpc>
            </a:pP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如：且看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且看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且看；君不见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君不见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君不见</a:t>
            </a:r>
            <a:endParaRPr lang="zh-CN" altLang="en-US" sz="2400" b="1" noProof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fontAlgn="auto">
              <a:lnSpc>
                <a:spcPts val="3800"/>
              </a:lnSpc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先看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再看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接着看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；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从…到…再到…；</a:t>
            </a:r>
            <a:endParaRPr lang="zh-CN" altLang="en-US" sz="2400" b="1" noProof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fontAlgn="auto">
              <a:lnSpc>
                <a:spcPts val="3800"/>
              </a:lnSpc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无论是…或是…亦或是…；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忆往昔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看今朝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endParaRPr lang="zh-CN" altLang="en-US" sz="2400" b="1" noProof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algn="l" fontAlgn="auto">
              <a:lnSpc>
                <a:spcPts val="3800"/>
              </a:lnSpc>
              <a:buClrTx/>
              <a:buSzTx/>
              <a:buFontTx/>
            </a:pPr>
            <a:r>
              <a:rPr lang="zh-CN" altLang="zh-CN" sz="28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②</a:t>
            </a:r>
            <a:r>
              <a:rPr lang="zh-CN" altLang="zh-CN" sz="28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找到同类拓展例子的共同点，秒用衔接语。</a:t>
            </a:r>
            <a:endParaRPr lang="zh-CN" altLang="zh-CN" sz="2800" b="1" noProof="1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algn="l" fontAlgn="auto">
              <a:lnSpc>
                <a:spcPts val="3800"/>
              </a:lnSpc>
              <a:buClrTx/>
              <a:buSzTx/>
              <a:buFontTx/>
            </a:pP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如：这光芒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这光芒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这光芒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；</a:t>
            </a:r>
            <a:endParaRPr lang="zh-CN" altLang="en-US" sz="2400" b="1" noProof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algn="l" fontAlgn="auto">
              <a:lnSpc>
                <a:spcPts val="3800"/>
              </a:lnSpc>
              <a:buClrTx/>
              <a:buSzTx/>
              <a:buFontTx/>
            </a:pP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因为对科学的爱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因为对无声者的爱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因为对传统节日的爱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；</a:t>
            </a:r>
            <a:endParaRPr lang="zh-CN" altLang="en-US" sz="2400" b="1" noProof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algn="l" fontAlgn="auto">
              <a:lnSpc>
                <a:spcPts val="3800"/>
              </a:lnSpc>
              <a:buClrTx/>
              <a:buSzTx/>
              <a:buFontTx/>
            </a:pP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人民的科学家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人民的作家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r>
              <a:rPr lang="zh-CN" altLang="en-US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人民的公仆</a:t>
            </a:r>
            <a:r>
              <a:rPr lang="en-US" altLang="zh-CN" sz="24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…</a:t>
            </a:r>
            <a:endParaRPr lang="en-US" altLang="zh-CN" sz="2400" b="1" noProof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3198495" y="1745615"/>
            <a:ext cx="6207760" cy="250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charset="0"/>
              <a:buChar char="p"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巧用短句，概括事例。</a:t>
            </a:r>
            <a:endParaRPr lang="zh-CN" altLang="en-US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457200" indent="-4572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charset="0"/>
              <a:buChar char="p"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贴合观点，丰润事例。</a:t>
            </a:r>
            <a:endParaRPr lang="zh-CN" altLang="en-US" sz="3600" b="1">
              <a:solidFill>
                <a:srgbClr val="0000FF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pPr marL="457200" indent="-4572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charset="0"/>
              <a:buChar char="p"/>
            </a:pPr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妙用句式，串联事例。</a:t>
            </a:r>
            <a:endParaRPr lang="zh-CN" altLang="en-US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200910" y="85090"/>
            <a:ext cx="753110" cy="66878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eaVert" wrap="square" lIns="90000" tIns="1800000" rIns="91440" bIns="45720" rtlCol="0" anchor="ctr" anchorCtr="0">
            <a:noAutofit/>
          </a:bodyPr>
          <a:lstStyle/>
          <a:p>
            <a:pPr lvl="0" fontAlgn="ctr"/>
            <a:r>
              <a:rPr lang="zh-CN" altLang="en-US" sz="4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例证有序</a:t>
            </a:r>
            <a:endParaRPr lang="zh-CN" altLang="en-US" sz="4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 flipH="1">
            <a:off x="294005" y="132080"/>
            <a:ext cx="11898630" cy="586168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97840" y="210185"/>
            <a:ext cx="11207750" cy="55683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课程标准：</a:t>
            </a:r>
            <a:endParaRPr lang="zh-CN" altLang="en-US" sz="3200" b="1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ts val="4000"/>
              </a:lnSpc>
            </a:pP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1.语言的积累与建构：在已经积累的语言材料间建立起有机的联系，在探究中理解、掌握祖国</a:t>
            </a:r>
            <a:r>
              <a:rPr 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语言文字运用的基本规律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语言的表达与交流：运用</a:t>
            </a:r>
            <a:r>
              <a:rPr 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书面语言文明得体地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进行</a:t>
            </a:r>
            <a:r>
              <a:rPr 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表达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与交流。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发展逻辑思维：准确、生动、</a:t>
            </a:r>
            <a:r>
              <a:rPr 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有逻辑地表达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自己的认知。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美的表达与创造：运用语言文字</a:t>
            </a:r>
            <a:r>
              <a:rPr 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表达自己的情感、态度和观念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32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学业水平能力层级定位：</a:t>
            </a:r>
            <a:endParaRPr lang="zh-CN" altLang="en-US" sz="3200" b="1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ts val="4000"/>
              </a:lnSpc>
            </a:pP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-2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：语言表达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观点明确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内容完整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结构清楚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4-3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：语言表达时，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讲究逻辑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注重情感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，能综合运用多种表达方式，从多角度、多个方面表达自己理解和感受，力求内容丰富、思路清晰。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</a:pPr>
            <a:endParaRPr lang="zh-CN" sz="3200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917315" y="5993765"/>
            <a:ext cx="515683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有观点、会表达、有逻辑</a:t>
            </a:r>
            <a:endParaRPr lang="zh-CN" alt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69290" y="919480"/>
            <a:ext cx="8530590" cy="5073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3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活动五：阅读下列联结句，学习并掌握联结句的写法。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  <a:p>
            <a:pPr marL="0" indent="720090" fontAlgn="auto">
              <a:lnSpc>
                <a:spcPts val="2900"/>
              </a:lnSpc>
              <a:spcBef>
                <a:spcPct val="0"/>
              </a:spcBef>
              <a:buNone/>
            </a:pP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669290" y="1450340"/>
            <a:ext cx="5175250" cy="499935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indent="720090" fontAlgn="auto">
              <a:lnSpc>
                <a:spcPts val="2400"/>
              </a:lnSpc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不畏不惧，砥砺前行，以奋斗之我，做国之守护者。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fontAlgn="auto">
              <a:lnSpc>
                <a:spcPts val="2400"/>
              </a:lnSpc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李大钊说：“青年者，人生之王，人生之春，人生之华也。”甘做国之守护者，怎能缺少一股子蓬勃生长的韧劲？看，世界技能大赛冠军杨澳门凭借着日复一日的不懈锤炼，战胜了障碍，终为祖国守护住了技术领域的荣光；看，四川木里二十四名无畏的年轻消防员，以彩虹般逆行的身姿激扬起火线上的青春力量；看，身残志坚的学子魏祥，战胜身体的残缺，考取清华大学，走上了为国添砖加瓦的征程</a:t>
            </a:r>
            <a:r>
              <a:rPr lang="en-US" altLang="zh-CN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……</a:t>
            </a:r>
            <a:r>
              <a:rPr lang="zh-CN" altLang="en-US" sz="24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“00后”的我们也当如此，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惟其艰险，更显勇毅，</a:t>
            </a:r>
            <a:r>
              <a:rPr lang="zh-CN" altLang="en-US" sz="24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奋斗</a:t>
            </a:r>
            <a:r>
              <a:rPr lang="zh-CN" altLang="en-US" sz="24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之我，护佑祖国。</a:t>
            </a:r>
            <a:endParaRPr lang="zh-CN" altLang="en-US" sz="2400">
              <a:highlight>
                <a:srgbClr val="FFFF00"/>
              </a:highligh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88405" y="1462405"/>
            <a:ext cx="5490845" cy="50006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indent="720090" algn="l" fontAlgn="auto">
              <a:lnSpc>
                <a:spcPts val="2400"/>
              </a:lnSpc>
              <a:buClrTx/>
              <a:buSzTx/>
              <a:buNone/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心怀梦想，志存高远，少壮应有凌云志，莫负男儿八尺躯。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algn="l" fontAlgn="auto">
              <a:lnSpc>
                <a:spcPts val="2400"/>
              </a:lnSpc>
              <a:buClrTx/>
              <a:buSzTx/>
              <a:buNone/>
            </a:pP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“志之所趋，无远弗届，穷山距海，不能限也。”新时代青年应怀揣梦想、披荆斩棘，于青春之路奋勇当先，于成长之道砥砺前行。</a:t>
            </a:r>
            <a:r>
              <a:rPr lang="zh-CN" altLang="en-US" sz="24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忆往昔，周恩来挥笔写下“面壁十年图破壁，难酬蹈海亦英雄”的心志，毅然决定返回祖国继续寻求革命道路，笃志改变祖国现状；看如今，莘莘学子坚定信念，“十年寒窗磨一剑，一朝初显露锋芒</a:t>
            </a:r>
            <a:r>
              <a:rPr lang="en-US" altLang="zh-CN" sz="24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，用奋斗的画笔书写梦想的华彩。</a:t>
            </a:r>
            <a:r>
              <a:rPr lang="zh-CN" altLang="en-US" sz="24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时代在变，少年的前路需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脚踏实地</a:t>
            </a:r>
            <a:r>
              <a:rPr lang="zh-CN" altLang="en-US" sz="24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，少年的征途是星辰大海。青春的我们，应满怀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报国之志、鸿鹄之图</a:t>
            </a:r>
            <a:r>
              <a:rPr lang="zh-CN" altLang="en-US" sz="24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，在新时代的中国绽放青春的光芒 。</a:t>
            </a:r>
            <a:endParaRPr lang="zh-CN" altLang="en-US" sz="2400">
              <a:highlight>
                <a:srgbClr val="FFFF00"/>
              </a:highligh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69290" y="208915"/>
            <a:ext cx="4377690" cy="647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学习任务四：联结有点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097010" y="96520"/>
            <a:ext cx="2744470" cy="119888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联结句：总结例证</a:t>
            </a:r>
            <a:endParaRPr 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r"/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联系自身</a:t>
            </a:r>
            <a:endParaRPr 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r"/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回扣观点</a:t>
            </a:r>
            <a:endParaRPr 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0756900" y="101727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2671445" y="1287780"/>
            <a:ext cx="7716520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0"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p"/>
            </a:pPr>
            <a:r>
              <a:rPr lang="zh-CN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观点有态度</a:t>
            </a:r>
            <a:endParaRPr lang="zh-CN" altLang="zh-CN" sz="3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做法、价值阐释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algn="l" eaLnBrk="0" fontAlgn="auto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zh-CN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阐释有道</a:t>
            </a:r>
            <a:endParaRPr lang="zh-CN" altLang="zh-CN" sz="36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名言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道理（嵌入观点词）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457200" algn="l" eaLnBrk="0" fontAlgn="auto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zh-CN" altLang="zh-CN" sz="36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例证有序</a:t>
            </a:r>
            <a:endParaRPr lang="zh-CN" altLang="zh-CN" sz="36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457200" indent="0"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巧用短句，概括事例</a:t>
            </a:r>
            <a:endParaRPr lang="zh-CN" alt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457200" indent="0"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贴合观点，丰润事例</a:t>
            </a:r>
            <a:endParaRPr lang="zh-CN" alt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457200" indent="0"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妙用句式，串联事例</a:t>
            </a:r>
            <a:endParaRPr lang="zh-CN" alt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457200" algn="l" eaLnBrk="0" fontAlgn="auto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zh-CN" altLang="zh-CN" sz="3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联结有点</a:t>
            </a:r>
            <a:endParaRPr lang="zh-CN" altLang="zh-CN" sz="3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  <a:p>
            <a:pPr algn="l"/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总结例证，联系自身，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回扣观点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00910" y="98425"/>
            <a:ext cx="753110" cy="6614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eaVert" wrap="square" lIns="90000" tIns="1800000" rIns="91440" bIns="45720" rtlCol="0" anchor="ctr" anchorCtr="0">
            <a:noAutofit/>
          </a:bodyPr>
          <a:lstStyle/>
          <a:p>
            <a:pPr lvl="0" fontAlgn="ctr">
              <a:lnSpc>
                <a:spcPts val="5280"/>
              </a:lnSpc>
            </a:pPr>
            <a:r>
              <a:rPr lang="zh-CN" altLang="en-US" sz="4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主体段写作之法</a:t>
            </a:r>
            <a:endParaRPr lang="zh-CN" altLang="en-US" sz="4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31825" y="209550"/>
            <a:ext cx="4377690" cy="6467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学习任务五：落笔生花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962775" y="1569720"/>
            <a:ext cx="5084445" cy="493649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lang="zh-CN" altLang="en-US" sz="32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升格：</a:t>
            </a:r>
            <a:r>
              <a:rPr lang="en-US" altLang="zh-CN" sz="32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en-US" altLang="zh-CN" sz="2400" b="1" u="sng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2400" b="1" u="sng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99415" y="855980"/>
            <a:ext cx="11647170" cy="6299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3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活动：结合本节课所学，运用主体段的写作之法，升格下面语段。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326390" y="1485900"/>
            <a:ext cx="6383020" cy="502031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noAutofit/>
          </a:bodyPr>
          <a:p>
            <a:pPr indent="0"/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　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贫困也是一笔财富。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（观点句）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“自古才子出寒门”。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（阐释句）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司马光出身贫寒；范仲淹两岁丧父，随母改嫁，幼时连稠一点的粥都难以喝到；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苏联伟大作家高尔基曾经是个流浪儿；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明代龙图大学士宋濂家中一贫如洗。荷兰画家梵高也曾穷困潦倒，一文不名，生活上常靠着弟弟接济；居里夫人刚满十岁就外出打工</a:t>
            </a:r>
            <a:r>
              <a:rPr 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事例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句）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可见贫困也是一笔财富。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（结论句）</a:t>
            </a:r>
            <a:endParaRPr 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占位符 73730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75970" y="619760"/>
            <a:ext cx="11048365" cy="5830570"/>
          </a:xfrm>
        </p:spPr>
        <p:txBody>
          <a:bodyPr anchor="t" anchorCtr="0">
            <a:noAutofit/>
          </a:bodyPr>
          <a:p>
            <a:pPr indent="457200" algn="l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7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【参考】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贫困也是一笔财富。(</a:t>
            </a:r>
            <a:r>
              <a:rPr lang="zh-CN" altLang="en-US" sz="27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观点句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自古“寒门出贵子，白屋出公卿”，贫困让人学会努力、学会思考、学会成长。(</a:t>
            </a:r>
            <a:r>
              <a:rPr lang="zh-CN" altLang="en-US" sz="27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阐释句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司马光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幼时出身贫寒，</a:t>
            </a:r>
            <a:r>
              <a:rPr lang="zh-CN" altLang="en-US" sz="27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高尔基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曾经流浪街头，</a:t>
            </a:r>
            <a:r>
              <a:rPr lang="zh-CN" altLang="en-US" sz="27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居里夫人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十岁外出打工；北宋政治家</a:t>
            </a:r>
            <a:r>
              <a:rPr lang="zh-CN" altLang="en-US" sz="27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范仲淹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两岁丧父，随母改嫁，幼时连稠一点的粥都难以喝到；明代龙图大学士</a:t>
            </a:r>
            <a:r>
              <a:rPr lang="zh-CN" altLang="en-US" sz="27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宋濂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家中一贫如洗；荷兰画家</a:t>
            </a:r>
            <a:r>
              <a:rPr lang="zh-CN" altLang="en-US" sz="27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梵高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穷困潦倒，一文不名，生活上常靠着弟弟接济。(</a:t>
            </a:r>
            <a:r>
              <a:rPr lang="zh-CN" sz="27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事例</a:t>
            </a:r>
            <a:r>
              <a:rPr lang="zh-CN" altLang="en-US" sz="27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句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他们因为贫穷，才更知道珍惜，知道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靠自己的努力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才能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摆脱。因为贫穷，才会在黑暗中长途跋涉，在逆境中执着前行。(</a:t>
            </a:r>
            <a:r>
              <a:rPr lang="zh-CN" altLang="en-US" sz="27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分析句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可见，贫困也是一笔财富。(</a:t>
            </a:r>
            <a:r>
              <a:rPr lang="zh-CN" altLang="en-US" sz="27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结论句</a:t>
            </a: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7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概括法</a:t>
            </a:r>
            <a:r>
              <a:rPr lang="en-US" altLang="zh-CN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7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>
              <a:solidFill>
                <a:srgbClr val="009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/>
          <p:nvPr>
            <p:custDataLst>
              <p:tags r:id="rId1"/>
            </p:custDataLst>
          </p:nvPr>
        </p:nvSpPr>
        <p:spPr>
          <a:xfrm>
            <a:off x="304800" y="1250950"/>
            <a:ext cx="11581766" cy="5262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结论句是小结</a:t>
            </a: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本段，</a:t>
            </a:r>
            <a:r>
              <a:rPr lang="zh-CN" altLang="en-US" sz="3200" b="1" kern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照应本段开头</a:t>
            </a: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，重申这一段的分论点。</a:t>
            </a:r>
            <a:endParaRPr lang="zh-CN" altLang="en-US" sz="3200" b="1" ker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①引用与论点内容一致的名言、警句、俗话、谚语、格言，再次强调论点，使论点更加鲜明有力。 </a:t>
            </a:r>
            <a:endParaRPr lang="zh-CN" altLang="en-US" sz="3200" b="1" ker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②重复照应论点，给人</a:t>
            </a:r>
            <a:r>
              <a:rPr lang="zh-CN" altLang="en-US" sz="3200" b="1" kern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首尾一贯、结构严谨</a:t>
            </a: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、中心突出的感觉。</a:t>
            </a:r>
            <a:endParaRPr lang="zh-CN" altLang="en-US" sz="3200" b="1" ker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kern="0">
                <a:latin typeface="Calibri" panose="020F0502020204030204" charset="0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</a:t>
            </a:r>
            <a:r>
              <a:rPr lang="zh-CN" altLang="en-US" sz="3200" b="1" ker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评论扣题，脱开个例，引到同一类例子的共性上去，总结共同的规律和事物的普遍性。 </a:t>
            </a:r>
            <a:endParaRPr lang="zh-CN" altLang="en-US" sz="3200" b="1" ker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827655" y="325120"/>
            <a:ext cx="65354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CC0000"/>
                </a:solidFill>
                <a:ea typeface="华文隶书" panose="02010800040101010101" pitchFamily="2" charset="-122"/>
              </a:rPr>
              <a:t>如何写好结论句</a:t>
            </a:r>
            <a:endParaRPr lang="zh-CN" altLang="en-US" sz="4400" b="1">
              <a:solidFill>
                <a:schemeClr val="tx1">
                  <a:lumMod val="95000"/>
                  <a:lumOff val="5000"/>
                </a:schemeClr>
              </a:solidFill>
              <a:latin typeface="南构陈华行书" panose="00020600040101010101" pitchFamily="18" charset="-122"/>
              <a:ea typeface="南构陈华行书" panose="00020600040101010101" pitchFamily="18" charset="-122"/>
            </a:endParaRPr>
          </a:p>
        </p:txBody>
      </p:sp>
    </p:spTree>
    <p:custDataLst>
      <p:tags r:id="rId3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90" y="406400"/>
            <a:ext cx="311785" cy="2800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240" y="5381625"/>
            <a:ext cx="163195" cy="1473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8265" y="6111875"/>
            <a:ext cx="245110" cy="2203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420" y="5713095"/>
            <a:ext cx="132080" cy="137795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755015" y="124460"/>
            <a:ext cx="2116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知识概述</a:t>
            </a:r>
            <a:endParaRPr lang="zh-CN" altLang="en-US" sz="360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3260" y="1377315"/>
            <a:ext cx="10358120" cy="52590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>
                <a:sym typeface="+mn-ea"/>
              </a:rPr>
              <a:t>       </a:t>
            </a:r>
            <a:r>
              <a:rPr lang="zh-CN" altLang="en-US" sz="2800">
                <a:sym typeface="+mn-ea"/>
              </a:rPr>
              <a:t> 主体段又叫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论证段</a:t>
            </a:r>
            <a:r>
              <a:rPr lang="zh-CN" altLang="en-US" sz="2800">
                <a:sym typeface="+mn-ea"/>
              </a:rPr>
              <a:t>，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规范的议论文中要有2至3个这样的主体段落, 意义上相对独立完整,</a:t>
            </a:r>
            <a:r>
              <a:rPr lang="zh-CN" sz="28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篇幅上长短适中,一般为200至300字</a:t>
            </a:r>
            <a:r>
              <a:rPr lang="zh-CN" sz="28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800">
                <a:sym typeface="+mn-ea"/>
              </a:rPr>
              <a:t>。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是议论文的核心部分</a:t>
            </a:r>
            <a:r>
              <a:rPr lang="zh-CN" altLang="en-US" sz="2800">
                <a:sym typeface="+mn-ea"/>
              </a:rPr>
              <a:t>，是证明文章论点是否正确合理的重要手段，更是决定文章能否获得高分的关键段落。</a:t>
            </a:r>
            <a:r>
              <a:rPr lang="zh-CN" sz="2800" b="0">
                <a:solidFill>
                  <a:srgbClr val="000000"/>
                </a:solidFill>
                <a:ea typeface="宋体" panose="02010600030101010101" pitchFamily="2" charset="-122"/>
              </a:rPr>
              <a:t>主体段落的写作思路是先提出分论点,然后列举论据( 包括道理论据 ),最后紧扣观点,对论据进行分析议论。</a:t>
            </a:r>
            <a:endParaRPr lang="zh-CN" altLang="en-US" sz="28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 flipH="1">
            <a:off x="294005" y="132080"/>
            <a:ext cx="11898630" cy="586168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97840" y="210185"/>
            <a:ext cx="11207750" cy="55683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ts val="4000"/>
              </a:lnSpc>
            </a:pPr>
            <a:endParaRPr lang="zh-CN" sz="3200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58545" y="1037590"/>
            <a:ext cx="10074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议论文主体段写作</a:t>
            </a:r>
            <a:endParaRPr lang="zh-CN" altLang="en-US" sz="6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219" name="文本框 9218"/>
          <p:cNvSpPr txBox="1"/>
          <p:nvPr>
            <p:custDataLst>
              <p:tags r:id="rId5"/>
            </p:custDataLst>
          </p:nvPr>
        </p:nvSpPr>
        <p:spPr>
          <a:xfrm>
            <a:off x="763905" y="2052320"/>
            <a:ext cx="10845165" cy="4173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议论文主体段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一般由三个段落构成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，每段200字左右。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标准的议论文主体段，依次包含以下五种功能的句子：</a:t>
            </a:r>
            <a:r>
              <a:rPr lang="zh-CN" altLang="en-US" sz="4000" b="1">
                <a:solidFill>
                  <a:srgbClr val="FF0000"/>
                </a:solidFill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观点句→阐释句→材料句→分析句→结论句。</a:t>
            </a:r>
            <a:endParaRPr lang="zh-CN" altLang="en-US" sz="4000" b="1">
              <a:solidFill>
                <a:srgbClr val="FF0000"/>
              </a:solidFill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40330" y="798195"/>
            <a:ext cx="962914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观点句：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放在段首，紧扣总论，准确鲜明。</a:t>
            </a:r>
            <a:endParaRPr lang="zh-CN" altLang="en-US" sz="32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阐释句：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紧跟观点句，阐述并丰富观点句，力求清晰简洁易懂。</a:t>
            </a:r>
            <a:endParaRPr lang="zh-CN" altLang="en-US" sz="32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材料句：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紧接阐释句，举事实论证，叙述讲究简明扼要，选材角度准确。</a:t>
            </a:r>
            <a:endParaRPr lang="zh-CN" altLang="en-US" sz="32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分析句：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结合材料，就事论理，对事实进行剖析。</a:t>
            </a:r>
            <a:endParaRPr lang="zh-CN" altLang="en-US" sz="32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结论句：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归纳结论，回应段首观点句，由个别到一般。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94640" y="1300480"/>
            <a:ext cx="11118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3600" b="1">
                <a:solidFill>
                  <a:srgbClr val="FF0000"/>
                </a:solidFill>
                <a:highlight>
                  <a:srgbClr val="FFFF00"/>
                </a:highlight>
              </a:rPr>
              <a:t>主体段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</a:rPr>
              <a:t>五种句子的作用</a:t>
            </a:r>
            <a:endParaRPr lang="zh-CN" altLang="en-US" sz="36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右箭头 15"/>
          <p:cNvSpPr/>
          <p:nvPr>
            <p:custDataLst>
              <p:tags r:id="rId3"/>
            </p:custDataLst>
          </p:nvPr>
        </p:nvSpPr>
        <p:spPr>
          <a:xfrm>
            <a:off x="1532255" y="3290570"/>
            <a:ext cx="496570" cy="4629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大括号 2"/>
          <p:cNvSpPr/>
          <p:nvPr>
            <p:custDataLst>
              <p:tags r:id="rId4"/>
            </p:custDataLst>
          </p:nvPr>
        </p:nvSpPr>
        <p:spPr>
          <a:xfrm>
            <a:off x="2154555" y="1145540"/>
            <a:ext cx="360045" cy="475234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6215" y="167640"/>
            <a:ext cx="11995785" cy="65614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示例：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善于取舍，方能成就辉煌人生。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（观点句）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面对困难和险阻，只有懂得取舍，才有能使生命的高度再上阶梯。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（阐释句）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高考状元刘丁宁凭借努力考上了无数人梦想的港大，并获高额奖学金。然而，她为了追求最纯粹的国学，毅然决定退学追求热爱的北大。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（材料句）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假如刘丁宁没有追求自己本心，善于取舍追求自己热爱的，此时的她不知又怎样在纠结中烦恼。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（假设分析句）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只有善于取舍，做出明智的选择，才会成就辉煌的人生，让每一天朝气蓬勃。</a:t>
            </a:r>
            <a:r>
              <a:rPr lang="zh-CN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（结论句）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6895" y="111125"/>
            <a:ext cx="1816100" cy="58356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优秀</a:t>
            </a:r>
            <a:r>
              <a:rPr lang="zh-CN" altLang="en-US" sz="3200" b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语</a:t>
            </a:r>
            <a:r>
              <a:rPr lang="zh-CN" altLang="en-US" sz="32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段</a:t>
            </a:r>
            <a:endParaRPr lang="zh-CN" altLang="en-US" sz="3200" b="1" noProof="1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9624695" y="851535"/>
            <a:ext cx="152844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观点句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624695" y="1640205"/>
            <a:ext cx="152844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阐释句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624695" y="3072765"/>
            <a:ext cx="152844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事例句</a:t>
            </a:r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+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分析句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 flipH="1">
            <a:off x="1753235" y="2358390"/>
            <a:ext cx="527685" cy="49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2400" b="1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 flipH="1">
            <a:off x="5008245" y="4768850"/>
            <a:ext cx="527685" cy="49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2400" b="1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624695" y="4899660"/>
            <a:ext cx="225488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联结回扣句（结论句）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56895" y="851535"/>
            <a:ext cx="8895080" cy="54178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indent="720090" fontAlgn="auto">
              <a:lnSpc>
                <a:spcPts val="3800"/>
              </a:lnSpc>
            </a:pPr>
            <a:r>
              <a:rPr lang="zh-CN" altLang="en-US" sz="280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不畏不惧，砥砺前行，以奋斗之我，做国之守护者。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fontAlgn="auto">
              <a:lnSpc>
                <a:spcPts val="3800"/>
              </a:lnSpc>
            </a:pPr>
            <a:r>
              <a:rPr lang="zh-CN" altLang="en-US" sz="2800">
                <a:highlight>
                  <a:srgbClr val="FF00FF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李大钊说：“青年者，人生之王，人生之春，人生之华也。”甘做国之守护者，怎能缺少一股子蓬勃生长的韧劲？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看，世界技能大赛冠军杨澳门凭借着日复一日的不懈锤炼，战胜了障碍，终为祖国守护住了技术领域的荣光；看，四川木里二十四名无畏的年轻消防员，以彩虹般逆行的身姿激扬起火线上的青春力量；看，身残志坚的学子魏祥，战胜身体的残缺，考取清华大学，走上了为国添砖加瓦的征程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……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“00后”的我们也当如此，惟其艰险，更显勇毅，以奋斗之我，护佑祖国。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fontAlgn="auto">
              <a:lnSpc>
                <a:spcPts val="3800"/>
              </a:lnSpc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——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《热血洒芳龄，守土济苍生》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6895" y="111125"/>
            <a:ext cx="1816100" cy="58356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优秀</a:t>
            </a:r>
            <a:r>
              <a:rPr lang="zh-CN" altLang="en-US" sz="3200" b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语</a:t>
            </a:r>
            <a:r>
              <a:rPr lang="zh-CN" altLang="en-US" sz="32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Wingdings" panose="05000000000000000000" charset="0"/>
              </a:rPr>
              <a:t>段</a:t>
            </a:r>
            <a:endParaRPr lang="zh-CN" altLang="en-US" sz="3200" b="1" noProof="1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Wingdings" panose="05000000000000000000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9846310" y="781685"/>
            <a:ext cx="152844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观点句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846310" y="1785620"/>
            <a:ext cx="152844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阐释句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846310" y="3168015"/>
            <a:ext cx="152844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事例句</a:t>
            </a:r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+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分析句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 flipH="1">
            <a:off x="3801110" y="2504440"/>
            <a:ext cx="527685" cy="49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2400" b="1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 flipH="1">
            <a:off x="2372995" y="4578350"/>
            <a:ext cx="535940" cy="49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2400" b="1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846310" y="4768850"/>
            <a:ext cx="225488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联结回扣句（结论句）</a:t>
            </a:r>
            <a:endParaRPr lang="zh-CN" altLang="en-US" sz="28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56895" y="781685"/>
            <a:ext cx="9194800" cy="563245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indent="720090" fontAlgn="auto">
              <a:lnSpc>
                <a:spcPts val="33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心怀梦想，志存高远，少壮应有凌云志，莫负男儿八尺躯。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fontAlgn="auto">
              <a:lnSpc>
                <a:spcPts val="33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志之所趋，无远弗届，穷山距海，不能限也。”新时代青年应怀揣梦想、披荆斩棘，于青春之路奋勇当先，于成长之道砥砺前行。忆往昔，周恩来挥笔写下“面壁十年图破壁，难酬蹈海亦英雄”的心志，毅然决定返回祖国继续寻求革命道路，笃志改变祖国现状；看如今，莘莘学子坚定信念，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十年寒窗磨一剑，一朝初显露锋芒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时刻擦亮实干的底色，保持奋进的姿态，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用奋斗的画笔书写梦想的华彩。时代在变，少年的前路需脚踏实地，少年的征途是星辰大海。青春的我们，应满怀报国之志、鸿鹄之图，在新时代的中国绽放青春的光芒。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720090" fontAlgn="auto">
              <a:lnSpc>
                <a:spcPts val="3300"/>
              </a:lnSpc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——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《时不我待踔厉奋发，搏击风浪书写华章》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0865" y="96520"/>
            <a:ext cx="4893945" cy="646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学习任务一：观点有态度</a:t>
            </a:r>
            <a:endPara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内容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230" y="871220"/>
            <a:ext cx="10931525" cy="1978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98780" lvl="0" indent="-39878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lvl="1" indent="-33147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9055" lvl="2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0" lvl="3" indent="-264795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680" lvl="4" indent="-26543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63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活动：指出下列观点句的问题，掌握写法并尝试升格观点句。</a:t>
            </a:r>
            <a:endParaRPr lang="zh-CN" altLang="en-US" sz="3200"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ts val="37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人生在世，难免会遇到挫折。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ts val="37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生活不会平淡如水，总会有酸甜苦辣。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ts val="3700"/>
              </a:lnSpc>
              <a:spcBef>
                <a:spcPct val="0"/>
              </a:spcBef>
              <a:buNone/>
            </a:pPr>
            <a:r>
              <a:rPr lang="zh-CN" altLang="en-US" sz="2800">
                <a:ea typeface="宋体" panose="02010600030101010101" pitchFamily="2" charset="-122"/>
                <a:sym typeface="+mn-ea"/>
              </a:rPr>
              <a:t>宝剑锋从磨砺出，梅花香自苦寒来。</a:t>
            </a:r>
            <a:endParaRPr lang="zh-CN" altLang="en-US" sz="3200"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buNone/>
            </a:pP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830060" y="1595120"/>
            <a:ext cx="3359150" cy="107632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观点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不鲜明，不具体。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99"/>
          <p:cNvSpPr txBox="1"/>
          <p:nvPr>
            <p:custDataLst>
              <p:tags r:id="rId4"/>
            </p:custDataLst>
          </p:nvPr>
        </p:nvSpPr>
        <p:spPr>
          <a:xfrm>
            <a:off x="570865" y="2904490"/>
            <a:ext cx="10930890" cy="3384550"/>
          </a:xfrm>
          <a:prstGeom prst="rect">
            <a:avLst/>
          </a:prstGeom>
          <a:noFill/>
          <a:ln w="317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indent="0" algn="l" fontAlgn="auto">
              <a:lnSpc>
                <a:spcPts val="42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3200" b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升格：</a:t>
            </a:r>
            <a:r>
              <a:rPr lang="en-US" altLang="zh-CN" sz="2800">
                <a:ea typeface="宋体" panose="02010600030101010101" pitchFamily="2" charset="-122"/>
              </a:rPr>
              <a:t>                                                                                                                     </a:t>
            </a:r>
            <a:r>
              <a:rPr lang="zh-CN" altLang="en-US" sz="3200">
                <a:ea typeface="宋体" panose="02010600030101010101" pitchFamily="2" charset="-122"/>
              </a:rPr>
              <a:t>人生</a:t>
            </a:r>
            <a:r>
              <a:rPr lang="zh-CN" altLang="zh-CN" sz="3200">
                <a:ea typeface="宋体" panose="02010600030101010101" pitchFamily="2" charset="-122"/>
              </a:rPr>
              <a:t>常有磨难，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等待只有贫穷，奋斗才有希望。</a:t>
            </a:r>
            <a:r>
              <a:rPr lang="en-US" altLang="zh-CN" sz="3200">
                <a:ea typeface="宋体" panose="02010600030101010101" pitchFamily="2" charset="-122"/>
              </a:rPr>
              <a:t>   </a:t>
            </a:r>
            <a:endParaRPr lang="en-US" altLang="zh-CN" sz="3200">
              <a:ea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zh-CN" altLang="zh-CN" sz="3200">
              <a:ea typeface="宋体" panose="02010600030101010101" pitchFamily="2" charset="-122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3200">
                <a:ea typeface="宋体" panose="02010600030101010101" pitchFamily="2" charset="-122"/>
              </a:rPr>
              <a:t>“</a:t>
            </a:r>
            <a:r>
              <a:rPr lang="zh-CN" altLang="zh-CN" sz="3200">
                <a:ea typeface="宋体" panose="02010600030101010101" pitchFamily="2" charset="-122"/>
              </a:rPr>
              <a:t>宝剑锋从磨砺出，梅花香自苦寒来。</a:t>
            </a:r>
            <a:r>
              <a:rPr lang="en-US" altLang="zh-CN" sz="3200">
                <a:ea typeface="宋体" panose="02010600030101010101" pitchFamily="2" charset="-122"/>
              </a:rPr>
              <a:t>”</a:t>
            </a:r>
            <a:r>
              <a:rPr lang="en-US" altLang="zh-CN" sz="3200" u="sng"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3200" u="sng">
                <a:ea typeface="宋体" panose="02010600030101010101" pitchFamily="2" charset="-122"/>
              </a:rPr>
              <a:t>。</a:t>
            </a:r>
            <a:endParaRPr lang="zh-CN" altLang="en-US" sz="3200" u="sng">
              <a:ea typeface="宋体" panose="02010600030101010101" pitchFamily="2" charset="-122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sz="3200" u="sng">
              <a:ea typeface="宋体" panose="02010600030101010101" pitchFamily="2" charset="-122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sz="3200" u="sng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065780" y="4058285"/>
            <a:ext cx="605980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有自己的态度，语言有力度。</a:t>
            </a:r>
            <a:endParaRPr 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141970" y="4726305"/>
            <a:ext cx="3360420" cy="988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6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经过黑暗的磨炼，</a:t>
            </a:r>
            <a:endParaRPr lang="zh-CN" altLang="en-US" sz="2600" b="1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6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就会迎来胜利的曙光。 </a:t>
            </a:r>
            <a:endParaRPr lang="zh-CN" altLang="en-US" sz="2600" b="1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390255" y="6028690"/>
            <a:ext cx="3111500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做法、价值阐释</a:t>
            </a:r>
            <a:endParaRPr lang="zh-CN" altLang="zh-CN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70230" y="5525135"/>
            <a:ext cx="7819390" cy="763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①青年应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不断磨砺自我,砥砺奋进，不负韶华。</a:t>
            </a:r>
            <a:endParaRPr lang="zh-CN" altLang="en-US" sz="2400" b="1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唯有炼就坚韧意志，方能在人生的大起大落中乘风破浪。</a:t>
            </a:r>
            <a:r>
              <a:rPr lang="zh-CN" altLang="en-US" sz="22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200" b="1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/>
      <p:bldP spid="9" grpId="0" animBg="1"/>
      <p:bldP spid="10" grpId="0"/>
    </p:bldLst>
  </p:timing>
</p:sld>
</file>

<file path=ppt/tags/tag1.xml><?xml version="1.0" encoding="utf-8"?>
<p:tagLst xmlns:p="http://schemas.openxmlformats.org/presentationml/2006/main">
  <p:tag name="AS_UNIQUEID" val="2505"/>
</p:tagLst>
</file>

<file path=ppt/tags/tag10.xml><?xml version="1.0" encoding="utf-8"?>
<p:tagLst xmlns:p="http://schemas.openxmlformats.org/presentationml/2006/main">
  <p:tag name="AS_UNIQUEID" val="2515"/>
</p:tagLst>
</file>

<file path=ppt/tags/tag100.xml><?xml version="1.0" encoding="utf-8"?>
<p:tagLst xmlns:p="http://schemas.openxmlformats.org/presentationml/2006/main">
  <p:tag name="AS_UNIQUEID" val="2613"/>
</p:tagLst>
</file>

<file path=ppt/tags/tag101.xml><?xml version="1.0" encoding="utf-8"?>
<p:tagLst xmlns:p="http://schemas.openxmlformats.org/presentationml/2006/main">
  <p:tag name="KSO_WM_SPECIAL_SOURCE" val="bdnull"/>
</p:tagLst>
</file>

<file path=ppt/tags/tag102.xml><?xml version="1.0" encoding="utf-8"?>
<p:tagLst xmlns:p="http://schemas.openxmlformats.org/presentationml/2006/main">
  <p:tag name="AS_UNIQUEID" val="2615"/>
</p:tagLst>
</file>

<file path=ppt/tags/tag103.xml><?xml version="1.0" encoding="utf-8"?>
<p:tagLst xmlns:p="http://schemas.openxmlformats.org/presentationml/2006/main">
  <p:tag name="AS_UNIQUEID" val="2616"/>
</p:tagLst>
</file>

<file path=ppt/tags/tag104.xml><?xml version="1.0" encoding="utf-8"?>
<p:tagLst xmlns:p="http://schemas.openxmlformats.org/presentationml/2006/main">
  <p:tag name="AS_UNIQUEID" val="2617"/>
</p:tagLst>
</file>

<file path=ppt/tags/tag105.xml><?xml version="1.0" encoding="utf-8"?>
<p:tagLst xmlns:p="http://schemas.openxmlformats.org/presentationml/2006/main">
  <p:tag name="AS_UNIQUEID" val="2618"/>
</p:tagLst>
</file>

<file path=ppt/tags/tag106.xml><?xml version="1.0" encoding="utf-8"?>
<p:tagLst xmlns:p="http://schemas.openxmlformats.org/presentationml/2006/main">
  <p:tag name="AS_UNIQUEID" val="2619"/>
</p:tagLst>
</file>

<file path=ppt/tags/tag107.xml><?xml version="1.0" encoding="utf-8"?>
<p:tagLst xmlns:p="http://schemas.openxmlformats.org/presentationml/2006/main">
  <p:tag name="AS_UNIQUEID" val="2620"/>
</p:tagLst>
</file>

<file path=ppt/tags/tag108.xml><?xml version="1.0" encoding="utf-8"?>
<p:tagLst xmlns:p="http://schemas.openxmlformats.org/presentationml/2006/main">
  <p:tag name="AS_UNIQUEID" val="2621"/>
</p:tagLst>
</file>

<file path=ppt/tags/tag109.xml><?xml version="1.0" encoding="utf-8"?>
<p:tagLst xmlns:p="http://schemas.openxmlformats.org/presentationml/2006/main">
  <p:tag name="AS_UNIQUEID" val="2623"/>
</p:tagLst>
</file>

<file path=ppt/tags/tag11.xml><?xml version="1.0" encoding="utf-8"?>
<p:tagLst xmlns:p="http://schemas.openxmlformats.org/presentationml/2006/main">
  <p:tag name="AS_UNIQUEID" val="2517"/>
</p:tagLst>
</file>

<file path=ppt/tags/tag110.xml><?xml version="1.0" encoding="utf-8"?>
<p:tagLst xmlns:p="http://schemas.openxmlformats.org/presentationml/2006/main">
  <p:tag name="KSO_WM_SPECIAL_SOURCE" val="bdnull"/>
</p:tagLst>
</file>

<file path=ppt/tags/tag111.xml><?xml version="1.0" encoding="utf-8"?>
<p:tagLst xmlns:p="http://schemas.openxmlformats.org/presentationml/2006/main">
  <p:tag name="AS_UNIQUEID" val="2503"/>
</p:tagLst>
</file>

<file path=ppt/tags/tag112.xml><?xml version="1.0" encoding="utf-8"?>
<p:tagLst xmlns:p="http://schemas.openxmlformats.org/presentationml/2006/main">
  <p:tag name="AS_UNIQUEID" val="2628"/>
</p:tagLst>
</file>

<file path=ppt/tags/tag113.xml><?xml version="1.0" encoding="utf-8"?>
<p:tagLst xmlns:p="http://schemas.openxmlformats.org/presentationml/2006/main">
  <p:tag name="AS_UNIQUEID" val="2629"/>
</p:tagLst>
</file>

<file path=ppt/tags/tag114.xml><?xml version="1.0" encoding="utf-8"?>
<p:tagLst xmlns:p="http://schemas.openxmlformats.org/presentationml/2006/main">
  <p:tag name="AS_UNIQUEID" val="2630"/>
</p:tagLst>
</file>

<file path=ppt/tags/tag115.xml><?xml version="1.0" encoding="utf-8"?>
<p:tagLst xmlns:p="http://schemas.openxmlformats.org/presentationml/2006/main">
  <p:tag name="AS_UNIQUEID" val="2631"/>
</p:tagLst>
</file>

<file path=ppt/tags/tag116.xml><?xml version="1.0" encoding="utf-8"?>
<p:tagLst xmlns:p="http://schemas.openxmlformats.org/presentationml/2006/main">
  <p:tag name="AS_UNIQUEID" val="2632"/>
</p:tagLst>
</file>

<file path=ppt/tags/tag117.xml><?xml version="1.0" encoding="utf-8"?>
<p:tagLst xmlns:p="http://schemas.openxmlformats.org/presentationml/2006/main">
  <p:tag name="AS_UNIQUEID" val="2633"/>
</p:tagLst>
</file>

<file path=ppt/tags/tag118.xml><?xml version="1.0" encoding="utf-8"?>
<p:tagLst xmlns:p="http://schemas.openxmlformats.org/presentationml/2006/main">
  <p:tag name="AS_UNIQUEID" val="2634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AS_UNIQUEID" val="2518"/>
</p:tagLst>
</file>

<file path=ppt/tags/tag120.xml><?xml version="1.0" encoding="utf-8"?>
<p:tagLst xmlns:p="http://schemas.openxmlformats.org/presentationml/2006/main">
  <p:tag name="AS_UNIQUEID" val="2625"/>
</p:tagLst>
</file>

<file path=ppt/tags/tag121.xml><?xml version="1.0" encoding="utf-8"?>
<p:tagLst xmlns:p="http://schemas.openxmlformats.org/presentationml/2006/main">
  <p:tag name="AS_UNIQUEID" val="2626"/>
</p:tagLst>
</file>

<file path=ppt/tags/tag122.xml><?xml version="1.0" encoding="utf-8"?>
<p:tagLst xmlns:p="http://schemas.openxmlformats.org/presentationml/2006/main">
  <p:tag name="AS_UNIQUEID" val="2503"/>
</p:tagLst>
</file>

<file path=ppt/tags/tag123.xml><?xml version="1.0" encoding="utf-8"?>
<p:tagLst xmlns:p="http://schemas.openxmlformats.org/presentationml/2006/main">
  <p:tag name="AS_UNIQUEID" val="2640"/>
</p:tagLst>
</file>

<file path=ppt/tags/tag124.xml><?xml version="1.0" encoding="utf-8"?>
<p:tagLst xmlns:p="http://schemas.openxmlformats.org/presentationml/2006/main">
  <p:tag name="AS_UNIQUEID" val="2641"/>
</p:tagLst>
</file>

<file path=ppt/tags/tag125.xml><?xml version="1.0" encoding="utf-8"?>
<p:tagLst xmlns:p="http://schemas.openxmlformats.org/presentationml/2006/main">
  <p:tag name="AS_UNIQUEID" val="2642"/>
</p:tagLst>
</file>

<file path=ppt/tags/tag126.xml><?xml version="1.0" encoding="utf-8"?>
<p:tagLst xmlns:p="http://schemas.openxmlformats.org/presentationml/2006/main">
  <p:tag name="AS_UNIQUEID" val="2643"/>
</p:tagLst>
</file>

<file path=ppt/tags/tag127.xml><?xml version="1.0" encoding="utf-8"?>
<p:tagLst xmlns:p="http://schemas.openxmlformats.org/presentationml/2006/main">
  <p:tag name="AS_UNIQUEID" val="2644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AS_UNIQUEID" val="2637"/>
</p:tagLst>
</file>

<file path=ppt/tags/tag13.xml><?xml version="1.0" encoding="utf-8"?>
<p:tagLst xmlns:p="http://schemas.openxmlformats.org/presentationml/2006/main">
  <p:tag name="AS_UNIQUEID" val="2519"/>
</p:tagLst>
</file>

<file path=ppt/tags/tag130.xml><?xml version="1.0" encoding="utf-8"?>
<p:tagLst xmlns:p="http://schemas.openxmlformats.org/presentationml/2006/main">
  <p:tag name="AS_UNIQUEID" val="2638"/>
</p:tagLst>
</file>

<file path=ppt/tags/tag131.xml><?xml version="1.0" encoding="utf-8"?>
<p:tagLst xmlns:p="http://schemas.openxmlformats.org/presentationml/2006/main">
  <p:tag name="AS_UNIQUEID" val="2503"/>
</p:tagLst>
</file>

<file path=ppt/tags/tag132.xml><?xml version="1.0" encoding="utf-8"?>
<p:tagLst xmlns:p="http://schemas.openxmlformats.org/presentationml/2006/main">
  <p:tag name="AS_UNIQUEID" val="2651"/>
</p:tagLst>
</file>

<file path=ppt/tags/tag133.xml><?xml version="1.0" encoding="utf-8"?>
<p:tagLst xmlns:p="http://schemas.openxmlformats.org/presentationml/2006/main">
  <p:tag name="AS_UNIQUEID" val="2652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AS_UNIQUEID" val="2647"/>
</p:tagLst>
</file>

<file path=ppt/tags/tag136.xml><?xml version="1.0" encoding="utf-8"?>
<p:tagLst xmlns:p="http://schemas.openxmlformats.org/presentationml/2006/main">
  <p:tag name="AS_UNIQUEID" val="2648"/>
</p:tagLst>
</file>

<file path=ppt/tags/tag137.xml><?xml version="1.0" encoding="utf-8"?>
<p:tagLst xmlns:p="http://schemas.openxmlformats.org/presentationml/2006/main">
  <p:tag name="AS_UNIQUEID" val="2503"/>
</p:tagLst>
</file>

<file path=ppt/tags/tag138.xml><?xml version="1.0" encoding="utf-8"?>
<p:tagLst xmlns:p="http://schemas.openxmlformats.org/presentationml/2006/main">
  <p:tag name="AS_UNIQUEID" val="2657"/>
</p:tagLst>
</file>

<file path=ppt/tags/tag139.xml><?xml version="1.0" encoding="utf-8"?>
<p:tagLst xmlns:p="http://schemas.openxmlformats.org/presentationml/2006/main">
  <p:tag name="AS_UNIQUEID" val="2658"/>
</p:tagLst>
</file>

<file path=ppt/tags/tag14.xml><?xml version="1.0" encoding="utf-8"?>
<p:tagLst xmlns:p="http://schemas.openxmlformats.org/presentationml/2006/main">
  <p:tag name="AS_UNIQUEID" val="2520"/>
</p:tagLst>
</file>

<file path=ppt/tags/tag140.xml><?xml version="1.0" encoding="utf-8"?>
<p:tagLst xmlns:p="http://schemas.openxmlformats.org/presentationml/2006/main">
  <p:tag name="AS_UNIQUEID" val="2659"/>
</p:tagLst>
</file>

<file path=ppt/tags/tag141.xml><?xml version="1.0" encoding="utf-8"?>
<p:tagLst xmlns:p="http://schemas.openxmlformats.org/presentationml/2006/main">
  <p:tag name="AS_UNIQUEID" val="2660"/>
</p:tagLst>
</file>

<file path=ppt/tags/tag142.xml><?xml version="1.0" encoding="utf-8"?>
<p:tagLst xmlns:p="http://schemas.openxmlformats.org/presentationml/2006/main">
  <p:tag name="AS_UNIQUEID" val="2662"/>
</p:tagLst>
</file>

<file path=ppt/tags/tag143.xml><?xml version="1.0" encoding="utf-8"?>
<p:tagLst xmlns:p="http://schemas.openxmlformats.org/presentationml/2006/main">
  <p:tag name="AS_UNIQUEID" val="2663"/>
</p:tagLst>
</file>

<file path=ppt/tags/tag144.xml><?xml version="1.0" encoding="utf-8"?>
<p:tagLst xmlns:p="http://schemas.openxmlformats.org/presentationml/2006/main">
  <p:tag name="KSO_WM_SPECIAL_SOURCE" val="bdnull"/>
</p:tagLst>
</file>

<file path=ppt/tags/tag145.xml><?xml version="1.0" encoding="utf-8"?>
<p:tagLst xmlns:p="http://schemas.openxmlformats.org/presentationml/2006/main">
  <p:tag name="AS_UNIQUEID" val="2654"/>
</p:tagLst>
</file>

<file path=ppt/tags/tag146.xml><?xml version="1.0" encoding="utf-8"?>
<p:tagLst xmlns:p="http://schemas.openxmlformats.org/presentationml/2006/main">
  <p:tag name="AS_UNIQUEID" val="2655"/>
</p:tagLst>
</file>

<file path=ppt/tags/tag147.xml><?xml version="1.0" encoding="utf-8"?>
<p:tagLst xmlns:p="http://schemas.openxmlformats.org/presentationml/2006/main">
  <p:tag name="AS_UNIQUEID" val="2668"/>
</p:tagLst>
</file>

<file path=ppt/tags/tag148.xml><?xml version="1.0" encoding="utf-8"?>
<p:tagLst xmlns:p="http://schemas.openxmlformats.org/presentationml/2006/main">
  <p:tag name="AS_UNIQUEID" val="2503"/>
</p:tagLst>
</file>

<file path=ppt/tags/tag149.xml><?xml version="1.0" encoding="utf-8"?>
<p:tagLst xmlns:p="http://schemas.openxmlformats.org/presentationml/2006/main">
  <p:tag name="AS_UNIQUEID" val="2670"/>
</p:tagLst>
</file>

<file path=ppt/tags/tag15.xml><?xml version="1.0" encoding="utf-8"?>
<p:tagLst xmlns:p="http://schemas.openxmlformats.org/presentationml/2006/main">
  <p:tag name="AS_UNIQUEID" val="2521"/>
</p:tagLst>
</file>

<file path=ppt/tags/tag150.xml><?xml version="1.0" encoding="utf-8"?>
<p:tagLst xmlns:p="http://schemas.openxmlformats.org/presentationml/2006/main">
  <p:tag name="AS_UNIQUEID" val="2671"/>
</p:tagLst>
</file>

<file path=ppt/tags/tag151.xml><?xml version="1.0" encoding="utf-8"?>
<p:tagLst xmlns:p="http://schemas.openxmlformats.org/presentationml/2006/main">
  <p:tag name="AS_UNIQUEID" val="2672"/>
</p:tagLst>
</file>

<file path=ppt/tags/tag152.xml><?xml version="1.0" encoding="utf-8"?>
<p:tagLst xmlns:p="http://schemas.openxmlformats.org/presentationml/2006/main">
  <p:tag name="KSO_WM_SPECIAL_SOURCE" val="bdnull"/>
</p:tagLst>
</file>

<file path=ppt/tags/tag153.xml><?xml version="1.0" encoding="utf-8"?>
<p:tagLst xmlns:p="http://schemas.openxmlformats.org/presentationml/2006/main">
  <p:tag name="AS_UNIQUEID" val="2665"/>
</p:tagLst>
</file>

<file path=ppt/tags/tag154.xml><?xml version="1.0" encoding="utf-8"?>
<p:tagLst xmlns:p="http://schemas.openxmlformats.org/presentationml/2006/main">
  <p:tag name="AS_UNIQUEID" val="2666"/>
</p:tagLst>
</file>

<file path=ppt/tags/tag155.xml><?xml version="1.0" encoding="utf-8"?>
<p:tagLst xmlns:p="http://schemas.openxmlformats.org/presentationml/2006/main">
  <p:tag name="AS_UNIQUEID" val="2503"/>
</p:tagLst>
</file>

<file path=ppt/tags/tag156.xml><?xml version="1.0" encoding="utf-8"?>
<p:tagLst xmlns:p="http://schemas.openxmlformats.org/presentationml/2006/main">
  <p:tag name="AS_UNIQUEID" val="2678"/>
</p:tagLst>
</file>

<file path=ppt/tags/tag157.xml><?xml version="1.0" encoding="utf-8"?>
<p:tagLst xmlns:p="http://schemas.openxmlformats.org/presentationml/2006/main">
  <p:tag name="AS_UNIQUEID" val="2679"/>
</p:tagLst>
</file>

<file path=ppt/tags/tag158.xml><?xml version="1.0" encoding="utf-8"?>
<p:tagLst xmlns:p="http://schemas.openxmlformats.org/presentationml/2006/main">
  <p:tag name="KSO_WM_SPECIAL_SOURCE" val="bdnull"/>
</p:tagLst>
</file>

<file path=ppt/tags/tag159.xml><?xml version="1.0" encoding="utf-8"?>
<p:tagLst xmlns:p="http://schemas.openxmlformats.org/presentationml/2006/main">
  <p:tag name="AS_UNIQUEID" val="2674"/>
</p:tagLst>
</file>

<file path=ppt/tags/tag16.xml><?xml version="1.0" encoding="utf-8"?>
<p:tagLst xmlns:p="http://schemas.openxmlformats.org/presentationml/2006/main">
  <p:tag name="AS_UNIQUEID" val="2523"/>
</p:tagLst>
</file>

<file path=ppt/tags/tag160.xml><?xml version="1.0" encoding="utf-8"?>
<p:tagLst xmlns:p="http://schemas.openxmlformats.org/presentationml/2006/main">
  <p:tag name="AS_UNIQUEID" val="2675"/>
</p:tagLst>
</file>

<file path=ppt/tags/tag161.xml><?xml version="1.0" encoding="utf-8"?>
<p:tagLst xmlns:p="http://schemas.openxmlformats.org/presentationml/2006/main">
  <p:tag name="AS_UNIQUEID" val="2503"/>
</p:tagLst>
</file>

<file path=ppt/tags/tag162.xml><?xml version="1.0" encoding="utf-8"?>
<p:tagLst xmlns:p="http://schemas.openxmlformats.org/presentationml/2006/main">
  <p:tag name="AS_UNIQUEID" val="2684"/>
</p:tagLst>
</file>

<file path=ppt/tags/tag163.xml><?xml version="1.0" encoding="utf-8"?>
<p:tagLst xmlns:p="http://schemas.openxmlformats.org/presentationml/2006/main">
  <p:tag name="AS_UNIQUEID" val="2685"/>
</p:tagLst>
</file>

<file path=ppt/tags/tag164.xml><?xml version="1.0" encoding="utf-8"?>
<p:tagLst xmlns:p="http://schemas.openxmlformats.org/presentationml/2006/main">
  <p:tag name="AS_UNIQUEID" val="2687"/>
</p:tagLst>
</file>

<file path=ppt/tags/tag165.xml><?xml version="1.0" encoding="utf-8"?>
<p:tagLst xmlns:p="http://schemas.openxmlformats.org/presentationml/2006/main">
  <p:tag name="AS_UNIQUEID" val="2688"/>
</p:tagLst>
</file>

<file path=ppt/tags/tag166.xml><?xml version="1.0" encoding="utf-8"?>
<p:tagLst xmlns:p="http://schemas.openxmlformats.org/presentationml/2006/main">
  <p:tag name="KSO_WM_SPECIAL_SOURCE" val="bdnull"/>
</p:tagLst>
</file>

<file path=ppt/tags/tag167.xml><?xml version="1.0" encoding="utf-8"?>
<p:tagLst xmlns:p="http://schemas.openxmlformats.org/presentationml/2006/main">
  <p:tag name="AS_UNIQUEID" val="2681"/>
</p:tagLst>
</file>

<file path=ppt/tags/tag168.xml><?xml version="1.0" encoding="utf-8"?>
<p:tagLst xmlns:p="http://schemas.openxmlformats.org/presentationml/2006/main">
  <p:tag name="AS_UNIQUEID" val="2682"/>
</p:tagLst>
</file>

<file path=ppt/tags/tag169.xml><?xml version="1.0" encoding="utf-8"?>
<p:tagLst xmlns:p="http://schemas.openxmlformats.org/presentationml/2006/main">
  <p:tag name="AS_UNIQUEID" val="2693"/>
</p:tagLst>
</file>

<file path=ppt/tags/tag17.xml><?xml version="1.0" encoding="utf-8"?>
<p:tagLst xmlns:p="http://schemas.openxmlformats.org/presentationml/2006/main">
  <p:tag name="AS_UNIQUEID" val="2524"/>
</p:tagLst>
</file>

<file path=ppt/tags/tag170.xml><?xml version="1.0" encoding="utf-8"?>
<p:tagLst xmlns:p="http://schemas.openxmlformats.org/presentationml/2006/main">
  <p:tag name="AS_UNIQUEID" val="2503"/>
</p:tagLst>
</file>

<file path=ppt/tags/tag171.xml><?xml version="1.0" encoding="utf-8"?>
<p:tagLst xmlns:p="http://schemas.openxmlformats.org/presentationml/2006/main">
  <p:tag name="AS_UNIQUEID" val="2695"/>
</p:tagLst>
</file>

<file path=ppt/tags/tag172.xml><?xml version="1.0" encoding="utf-8"?>
<p:tagLst xmlns:p="http://schemas.openxmlformats.org/presentationml/2006/main">
  <p:tag name="AS_UNIQUEID" val="2696"/>
</p:tagLst>
</file>

<file path=ppt/tags/tag173.xml><?xml version="1.0" encoding="utf-8"?>
<p:tagLst xmlns:p="http://schemas.openxmlformats.org/presentationml/2006/main">
  <p:tag name="AS_UNIQUEID" val="2697"/>
</p:tagLst>
</file>

<file path=ppt/tags/tag174.xml><?xml version="1.0" encoding="utf-8"?>
<p:tagLst xmlns:p="http://schemas.openxmlformats.org/presentationml/2006/main">
  <p:tag name="KSO_WM_SPECIAL_SOURCE" val="bdnull"/>
</p:tagLst>
</file>

<file path=ppt/tags/tag175.xml><?xml version="1.0" encoding="utf-8"?>
<p:tagLst xmlns:p="http://schemas.openxmlformats.org/presentationml/2006/main">
  <p:tag name="AS_UNIQUEID" val="2690"/>
</p:tagLst>
</file>

<file path=ppt/tags/tag176.xml><?xml version="1.0" encoding="utf-8"?>
<p:tagLst xmlns:p="http://schemas.openxmlformats.org/presentationml/2006/main">
  <p:tag name="AS_UNIQUEID" val="2691"/>
</p:tagLst>
</file>

<file path=ppt/tags/tag177.xml><?xml version="1.0" encoding="utf-8"?>
<p:tagLst xmlns:p="http://schemas.openxmlformats.org/presentationml/2006/main">
  <p:tag name="AS_UNIQUEID" val="2702"/>
</p:tagLst>
</file>

<file path=ppt/tags/tag178.xml><?xml version="1.0" encoding="utf-8"?>
<p:tagLst xmlns:p="http://schemas.openxmlformats.org/presentationml/2006/main">
  <p:tag name="AS_UNIQUEID" val="2503"/>
</p:tagLst>
</file>

<file path=ppt/tags/tag179.xml><?xml version="1.0" encoding="utf-8"?>
<p:tagLst xmlns:p="http://schemas.openxmlformats.org/presentationml/2006/main">
  <p:tag name="AS_UNIQUEID" val="2704"/>
</p:tagLst>
</file>

<file path=ppt/tags/tag18.xml><?xml version="1.0" encoding="utf-8"?>
<p:tagLst xmlns:p="http://schemas.openxmlformats.org/presentationml/2006/main">
  <p:tag name="AS_UNIQUEID" val="2525"/>
</p:tagLst>
</file>

<file path=ppt/tags/tag180.xml><?xml version="1.0" encoding="utf-8"?>
<p:tagLst xmlns:p="http://schemas.openxmlformats.org/presentationml/2006/main">
  <p:tag name="AS_UNIQUEID" val="2705"/>
</p:tagLst>
</file>

<file path=ppt/tags/tag181.xml><?xml version="1.0" encoding="utf-8"?>
<p:tagLst xmlns:p="http://schemas.openxmlformats.org/presentationml/2006/main">
  <p:tag name="AS_UNIQUEID" val="2706"/>
</p:tagLst>
</file>

<file path=ppt/tags/tag182.xml><?xml version="1.0" encoding="utf-8"?>
<p:tagLst xmlns:p="http://schemas.openxmlformats.org/presentationml/2006/main">
  <p:tag name="AS_UNIQUEID" val="2707"/>
</p:tagLst>
</file>

<file path=ppt/tags/tag183.xml><?xml version="1.0" encoding="utf-8"?>
<p:tagLst xmlns:p="http://schemas.openxmlformats.org/presentationml/2006/main">
  <p:tag name="AS_UNIQUEID" val="2708"/>
</p:tagLst>
</file>

<file path=ppt/tags/tag184.xml><?xml version="1.0" encoding="utf-8"?>
<p:tagLst xmlns:p="http://schemas.openxmlformats.org/presentationml/2006/main">
  <p:tag name="AS_UNIQUEID" val="2709"/>
</p:tagLst>
</file>

<file path=ppt/tags/tag185.xml><?xml version="1.0" encoding="utf-8"?>
<p:tagLst xmlns:p="http://schemas.openxmlformats.org/presentationml/2006/main">
  <p:tag name="AS_UNIQUEID" val="2710"/>
</p:tagLst>
</file>

<file path=ppt/tags/tag186.xml><?xml version="1.0" encoding="utf-8"?>
<p:tagLst xmlns:p="http://schemas.openxmlformats.org/presentationml/2006/main">
  <p:tag name="AS_UNIQUEID" val="2711"/>
</p:tagLst>
</file>

<file path=ppt/tags/tag187.xml><?xml version="1.0" encoding="utf-8"?>
<p:tagLst xmlns:p="http://schemas.openxmlformats.org/presentationml/2006/main">
  <p:tag name="KSO_WM_SPECIAL_SOURCE" val="bdnull"/>
</p:tagLst>
</file>

<file path=ppt/tags/tag188.xml><?xml version="1.0" encoding="utf-8"?>
<p:tagLst xmlns:p="http://schemas.openxmlformats.org/presentationml/2006/main">
  <p:tag name="AS_UNIQUEID" val="2699"/>
</p:tagLst>
</file>

<file path=ppt/tags/tag189.xml><?xml version="1.0" encoding="utf-8"?>
<p:tagLst xmlns:p="http://schemas.openxmlformats.org/presentationml/2006/main">
  <p:tag name="AS_UNIQUEID" val="2700"/>
</p:tagLst>
</file>

<file path=ppt/tags/tag19.xml><?xml version="1.0" encoding="utf-8"?>
<p:tagLst xmlns:p="http://schemas.openxmlformats.org/presentationml/2006/main">
  <p:tag name="AS_UNIQUEID" val="2526"/>
</p:tagLst>
</file>

<file path=ppt/tags/tag190.xml><?xml version="1.0" encoding="utf-8"?>
<p:tagLst xmlns:p="http://schemas.openxmlformats.org/presentationml/2006/main">
  <p:tag name="AS_UNIQUEID" val="2716"/>
</p:tagLst>
</file>

<file path=ppt/tags/tag191.xml><?xml version="1.0" encoding="utf-8"?>
<p:tagLst xmlns:p="http://schemas.openxmlformats.org/presentationml/2006/main">
  <p:tag name="AS_UNIQUEID" val="2503"/>
</p:tagLst>
</file>

<file path=ppt/tags/tag192.xml><?xml version="1.0" encoding="utf-8"?>
<p:tagLst xmlns:p="http://schemas.openxmlformats.org/presentationml/2006/main">
  <p:tag name="AS_UNIQUEID" val="2718"/>
</p:tagLst>
</file>

<file path=ppt/tags/tag193.xml><?xml version="1.0" encoding="utf-8"?>
<p:tagLst xmlns:p="http://schemas.openxmlformats.org/presentationml/2006/main">
  <p:tag name="KSO_WM_SPECIAL_SOURCE" val="bdnull"/>
</p:tagLst>
</file>

<file path=ppt/tags/tag194.xml><?xml version="1.0" encoding="utf-8"?>
<p:tagLst xmlns:p="http://schemas.openxmlformats.org/presentationml/2006/main">
  <p:tag name="AS_UNIQUEID" val="2713"/>
</p:tagLst>
</file>

<file path=ppt/tags/tag195.xml><?xml version="1.0" encoding="utf-8"?>
<p:tagLst xmlns:p="http://schemas.openxmlformats.org/presentationml/2006/main">
  <p:tag name="AS_UNIQUEID" val="2714"/>
</p:tagLst>
</file>

<file path=ppt/tags/tag196.xml><?xml version="1.0" encoding="utf-8"?>
<p:tagLst xmlns:p="http://schemas.openxmlformats.org/presentationml/2006/main">
  <p:tag name="AS_UNIQUEID" val="2721"/>
</p:tagLst>
</file>

<file path=ppt/tags/tag197.xml><?xml version="1.0" encoding="utf-8"?>
<p:tagLst xmlns:p="http://schemas.openxmlformats.org/presentationml/2006/main">
  <p:tag name="AS_UNIQUEID" val="2722"/>
</p:tagLst>
</file>

<file path=ppt/tags/tag198.xml><?xml version="1.0" encoding="utf-8"?>
<p:tagLst xmlns:p="http://schemas.openxmlformats.org/presentationml/2006/main">
  <p:tag name="KSO_WM_SPECIAL_SOURCE" val="bdnull"/>
</p:tagLst>
</file>

<file path=ppt/tags/tag199.xml><?xml version="1.0" encoding="utf-8"?>
<p:tagLst xmlns:p="http://schemas.openxmlformats.org/presentationml/2006/main">
  <p:tag name="AS_UNIQUEID" val="2727"/>
</p:tagLst>
</file>

<file path=ppt/tags/tag2.xml><?xml version="1.0" encoding="utf-8"?>
<p:tagLst xmlns:p="http://schemas.openxmlformats.org/presentationml/2006/main">
  <p:tag name="AS_UNIQUEID" val="2506"/>
</p:tagLst>
</file>

<file path=ppt/tags/tag20.xml><?xml version="1.0" encoding="utf-8"?>
<p:tagLst xmlns:p="http://schemas.openxmlformats.org/presentationml/2006/main">
  <p:tag name="AS_UNIQUEID" val="2527"/>
</p:tagLst>
</file>

<file path=ppt/tags/tag200.xml><?xml version="1.0" encoding="utf-8"?>
<p:tagLst xmlns:p="http://schemas.openxmlformats.org/presentationml/2006/main">
  <p:tag name="AS_UNIQUEID" val="2729"/>
</p:tagLst>
</file>

<file path=ppt/tags/tag201.xml><?xml version="1.0" encoding="utf-8"?>
<p:tagLst xmlns:p="http://schemas.openxmlformats.org/presentationml/2006/main">
  <p:tag name="AS_UNIQUEID" val="2730"/>
</p:tagLst>
</file>

<file path=ppt/tags/tag202.xml><?xml version="1.0" encoding="utf-8"?>
<p:tagLst xmlns:p="http://schemas.openxmlformats.org/presentationml/2006/main">
  <p:tag name="AS_UNIQUEID" val="2503"/>
</p:tagLst>
</file>

<file path=ppt/tags/tag203.xml><?xml version="1.0" encoding="utf-8"?>
<p:tagLst xmlns:p="http://schemas.openxmlformats.org/presentationml/2006/main">
  <p:tag name="AS_UNIQUEID" val="2731"/>
</p:tagLst>
</file>

<file path=ppt/tags/tag204.xml><?xml version="1.0" encoding="utf-8"?>
<p:tagLst xmlns:p="http://schemas.openxmlformats.org/presentationml/2006/main">
  <p:tag name="AS_UNIQUEID" val="2750"/>
</p:tagLst>
</file>

<file path=ppt/tags/tag205.xml><?xml version="1.0" encoding="utf-8"?>
<p:tagLst xmlns:p="http://schemas.openxmlformats.org/presentationml/2006/main">
  <p:tag name="KSO_WM_SPECIAL_SOURCE" val="bdnull"/>
</p:tagLst>
</file>

<file path=ppt/tags/tag206.xml><?xml version="1.0" encoding="utf-8"?>
<p:tagLst xmlns:p="http://schemas.openxmlformats.org/presentationml/2006/main">
  <p:tag name="AS_UNIQUEID" val="2724"/>
</p:tagLst>
</file>

<file path=ppt/tags/tag207.xml><?xml version="1.0" encoding="utf-8"?>
<p:tagLst xmlns:p="http://schemas.openxmlformats.org/presentationml/2006/main">
  <p:tag name="AS_UNIQUEID" val="2725"/>
</p:tagLst>
</file>

<file path=ppt/tags/tag208.xml><?xml version="1.0" encoding="utf-8"?>
<p:tagLst xmlns:p="http://schemas.openxmlformats.org/presentationml/2006/main">
  <p:tag name="AS_UNIQUEID" val="2734"/>
</p:tagLst>
</file>

<file path=ppt/tags/tag209.xml><?xml version="1.0" encoding="utf-8"?>
<p:tagLst xmlns:p="http://schemas.openxmlformats.org/presentationml/2006/main">
  <p:tag name="AS_UNIQUEID" val="2735"/>
</p:tagLst>
</file>

<file path=ppt/tags/tag21.xml><?xml version="1.0" encoding="utf-8"?>
<p:tagLst xmlns:p="http://schemas.openxmlformats.org/presentationml/2006/main">
  <p:tag name="AS_UNIQUEID" val="2528"/>
</p:tagLst>
</file>

<file path=ppt/tags/tag210.xml><?xml version="1.0" encoding="utf-8"?>
<p:tagLst xmlns:p="http://schemas.openxmlformats.org/presentationml/2006/main">
  <p:tag name="KSO_WM_SPECIAL_SOURCE" val="bdnull"/>
</p:tagLst>
</file>

<file path=ppt/tags/tag211.xml><?xml version="1.0" encoding="utf-8"?>
<p:tagLst xmlns:p="http://schemas.openxmlformats.org/presentationml/2006/main">
  <p:tag name="AS_UNIQUEID" val="2503"/>
</p:tagLst>
</file>

<file path=ppt/tags/tag212.xml><?xml version="1.0" encoding="utf-8"?>
<p:tagLst xmlns:p="http://schemas.openxmlformats.org/presentationml/2006/main">
  <p:tag name="AS_UNIQUEID" val="2743"/>
</p:tagLst>
</file>

<file path=ppt/tags/tag213.xml><?xml version="1.0" encoding="utf-8"?>
<p:tagLst xmlns:p="http://schemas.openxmlformats.org/presentationml/2006/main">
  <p:tag name="AS_UNIQUEID" val="2745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SPECIAL_SOURCE" val="bdnull"/>
</p:tagLst>
</file>

<file path=ppt/tags/tag216.xml><?xml version="1.0" encoding="utf-8"?>
<p:tagLst xmlns:p="http://schemas.openxmlformats.org/presentationml/2006/main">
  <p:tag name="AS_UNIQUEID" val="2740"/>
</p:tagLst>
</file>

<file path=ppt/tags/tag217.xml><?xml version="1.0" encoding="utf-8"?>
<p:tagLst xmlns:p="http://schemas.openxmlformats.org/presentationml/2006/main">
  <p:tag name="AS_UNIQUEID" val="2741"/>
</p:tagLst>
</file>

<file path=ppt/tags/tag218.xml><?xml version="1.0" encoding="utf-8"?>
<p:tagLst xmlns:p="http://schemas.openxmlformats.org/presentationml/2006/main">
  <p:tag name="AS_UNIQUEID" val="1017"/>
  <p:tag name="KSO_WM_BEAUTIFY_FLAG" val=""/>
</p:tagLst>
</file>

<file path=ppt/tags/tag219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AS_UNIQUEID" val="2530"/>
</p:tagLst>
</file>

<file path=ppt/tags/tag220.xml><?xml version="1.0" encoding="utf-8"?>
<p:tagLst xmlns:p="http://schemas.openxmlformats.org/presentationml/2006/main">
  <p:tag name="AS_UNIQUEID" val="1050"/>
</p:tagLst>
</file>

<file path=ppt/tags/tag221.xml><?xml version="1.0" encoding="utf-8"?>
<p:tagLst xmlns:p="http://schemas.openxmlformats.org/presentationml/2006/main">
  <p:tag name="AS_UNIQUEID" val="1051"/>
</p:tagLst>
</file>

<file path=ppt/tags/tag222.xml><?xml version="1.0" encoding="utf-8"?>
<p:tagLst xmlns:p="http://schemas.openxmlformats.org/presentationml/2006/main">
  <p:tag name="KSO_WM_SPECIAL_SOURCE" val="bdnull"/>
</p:tagLst>
</file>

<file path=ppt/tags/tag223.xml><?xml version="1.0" encoding="utf-8"?>
<p:tagLst xmlns:p="http://schemas.openxmlformats.org/presentationml/2006/main">
  <p:tag name="AS_UNIQUEID" val="2581"/>
</p:tagLst>
</file>

<file path=ppt/tags/tag224.xml><?xml version="1.0" encoding="utf-8"?>
<p:tagLst xmlns:p="http://schemas.openxmlformats.org/presentationml/2006/main">
  <p:tag name="AS_UNIQUEID" val="2582"/>
</p:tagLst>
</file>

<file path=ppt/tags/tag225.xml><?xml version="1.0" encoding="utf-8"?>
<p:tagLst xmlns:p="http://schemas.openxmlformats.org/presentationml/2006/main">
  <p:tag name="AS_UNIQUEID" val="2583"/>
</p:tagLst>
</file>

<file path=ppt/tags/tag226.xml><?xml version="1.0" encoding="utf-8"?>
<p:tagLst xmlns:p="http://schemas.openxmlformats.org/presentationml/2006/main">
  <p:tag name="AS_UNIQUEID" val="2584"/>
</p:tagLst>
</file>

<file path=ppt/tags/tag227.xml><?xml version="1.0" encoding="utf-8"?>
<p:tagLst xmlns:p="http://schemas.openxmlformats.org/presentationml/2006/main">
  <p:tag name="AS_UNIQUEID" val="2585"/>
</p:tagLst>
</file>

<file path=ppt/tags/tag228.xml><?xml version="1.0" encoding="utf-8"?>
<p:tagLst xmlns:p="http://schemas.openxmlformats.org/presentationml/2006/main">
  <p:tag name="AS_UNIQUEID" val="2586"/>
</p:tagLst>
</file>

<file path=ppt/tags/tag22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DdkNmEwYmZkYzExNGIyODIwZDYwOWIzNzZiMjI1M2UifQ=="/>
  <p:tag name="KSO_WPP_MARK_KEY" val="24279191-cdc7-44aa-971f-7a405160ec2f"/>
  <p:tag name="commondata" val="eyJoZGlkIjoiMDQ5ZDBhN2I3NTNiMDIxMTExMzZjMTg4ZWYxMjMxZTkifQ=="/>
</p:tagLst>
</file>

<file path=ppt/tags/tag23.xml><?xml version="1.0" encoding="utf-8"?>
<p:tagLst xmlns:p="http://schemas.openxmlformats.org/presentationml/2006/main">
  <p:tag name="AS_UNIQUEID" val="2531"/>
</p:tagLst>
</file>

<file path=ppt/tags/tag24.xml><?xml version="1.0" encoding="utf-8"?>
<p:tagLst xmlns:p="http://schemas.openxmlformats.org/presentationml/2006/main">
  <p:tag name="AS_UNIQUEID" val="2532"/>
</p:tagLst>
</file>

<file path=ppt/tags/tag25.xml><?xml version="1.0" encoding="utf-8"?>
<p:tagLst xmlns:p="http://schemas.openxmlformats.org/presentationml/2006/main">
  <p:tag name="AS_UNIQUEID" val="2533"/>
</p:tagLst>
</file>

<file path=ppt/tags/tag26.xml><?xml version="1.0" encoding="utf-8"?>
<p:tagLst xmlns:p="http://schemas.openxmlformats.org/presentationml/2006/main">
  <p:tag name="AS_UNIQUEID" val="2534"/>
</p:tagLst>
</file>

<file path=ppt/tags/tag27.xml><?xml version="1.0" encoding="utf-8"?>
<p:tagLst xmlns:p="http://schemas.openxmlformats.org/presentationml/2006/main">
  <p:tag name="AS_UNIQUEID" val="2535"/>
</p:tagLst>
</file>

<file path=ppt/tags/tag28.xml><?xml version="1.0" encoding="utf-8"?>
<p:tagLst xmlns:p="http://schemas.openxmlformats.org/presentationml/2006/main">
  <p:tag name="AS_UNIQUEID" val="2536"/>
</p:tagLst>
</file>

<file path=ppt/tags/tag29.xml><?xml version="1.0" encoding="utf-8"?>
<p:tagLst xmlns:p="http://schemas.openxmlformats.org/presentationml/2006/main">
  <p:tag name="AS_UNIQUEID" val="2537"/>
</p:tagLst>
</file>

<file path=ppt/tags/tag3.xml><?xml version="1.0" encoding="utf-8"?>
<p:tagLst xmlns:p="http://schemas.openxmlformats.org/presentationml/2006/main">
  <p:tag name="AS_UNIQUEID" val="2507"/>
</p:tagLst>
</file>

<file path=ppt/tags/tag30.xml><?xml version="1.0" encoding="utf-8"?>
<p:tagLst xmlns:p="http://schemas.openxmlformats.org/presentationml/2006/main">
  <p:tag name="AS_UNIQUEID" val="2539"/>
</p:tagLst>
</file>

<file path=ppt/tags/tag31.xml><?xml version="1.0" encoding="utf-8"?>
<p:tagLst xmlns:p="http://schemas.openxmlformats.org/presentationml/2006/main">
  <p:tag name="AS_UNIQUEID" val="2540"/>
</p:tagLst>
</file>

<file path=ppt/tags/tag32.xml><?xml version="1.0" encoding="utf-8"?>
<p:tagLst xmlns:p="http://schemas.openxmlformats.org/presentationml/2006/main">
  <p:tag name="AS_UNIQUEID" val="2541"/>
</p:tagLst>
</file>

<file path=ppt/tags/tag33.xml><?xml version="1.0" encoding="utf-8"?>
<p:tagLst xmlns:p="http://schemas.openxmlformats.org/presentationml/2006/main">
  <p:tag name="AS_UNIQUEID" val="2542"/>
</p:tagLst>
</file>

<file path=ppt/tags/tag34.xml><?xml version="1.0" encoding="utf-8"?>
<p:tagLst xmlns:p="http://schemas.openxmlformats.org/presentationml/2006/main">
  <p:tag name="AS_UNIQUEID" val="2544"/>
</p:tagLst>
</file>

<file path=ppt/tags/tag35.xml><?xml version="1.0" encoding="utf-8"?>
<p:tagLst xmlns:p="http://schemas.openxmlformats.org/presentationml/2006/main">
  <p:tag name="AS_UNIQUEID" val="2545"/>
</p:tagLst>
</file>

<file path=ppt/tags/tag36.xml><?xml version="1.0" encoding="utf-8"?>
<p:tagLst xmlns:p="http://schemas.openxmlformats.org/presentationml/2006/main">
  <p:tag name="AS_UNIQUEID" val="2546"/>
</p:tagLst>
</file>

<file path=ppt/tags/tag37.xml><?xml version="1.0" encoding="utf-8"?>
<p:tagLst xmlns:p="http://schemas.openxmlformats.org/presentationml/2006/main">
  <p:tag name="AS_UNIQUEID" val="2548"/>
</p:tagLst>
</file>

<file path=ppt/tags/tag38.xml><?xml version="1.0" encoding="utf-8"?>
<p:tagLst xmlns:p="http://schemas.openxmlformats.org/presentationml/2006/main">
  <p:tag name="AS_UNIQUEID" val="2549"/>
</p:tagLst>
</file>

<file path=ppt/tags/tag39.xml><?xml version="1.0" encoding="utf-8"?>
<p:tagLst xmlns:p="http://schemas.openxmlformats.org/presentationml/2006/main">
  <p:tag name="AS_UNIQUEID" val="2550"/>
</p:tagLst>
</file>

<file path=ppt/tags/tag4.xml><?xml version="1.0" encoding="utf-8"?>
<p:tagLst xmlns:p="http://schemas.openxmlformats.org/presentationml/2006/main">
  <p:tag name="AS_UNIQUEID" val="2508"/>
</p:tagLst>
</file>

<file path=ppt/tags/tag40.xml><?xml version="1.0" encoding="utf-8"?>
<p:tagLst xmlns:p="http://schemas.openxmlformats.org/presentationml/2006/main">
  <p:tag name="AS_UNIQUEID" val="2551"/>
</p:tagLst>
</file>

<file path=ppt/tags/tag41.xml><?xml version="1.0" encoding="utf-8"?>
<p:tagLst xmlns:p="http://schemas.openxmlformats.org/presentationml/2006/main">
  <p:tag name="AS_UNIQUEID" val="2552"/>
</p:tagLst>
</file>

<file path=ppt/tags/tag42.xml><?xml version="1.0" encoding="utf-8"?>
<p:tagLst xmlns:p="http://schemas.openxmlformats.org/presentationml/2006/main">
  <p:tag name="AS_UNIQUEID" val="2553"/>
</p:tagLst>
</file>

<file path=ppt/tags/tag43.xml><?xml version="1.0" encoding="utf-8"?>
<p:tagLst xmlns:p="http://schemas.openxmlformats.org/presentationml/2006/main">
  <p:tag name="AS_UNIQUEID" val="2555"/>
</p:tagLst>
</file>

<file path=ppt/tags/tag44.xml><?xml version="1.0" encoding="utf-8"?>
<p:tagLst xmlns:p="http://schemas.openxmlformats.org/presentationml/2006/main">
  <p:tag name="AS_UNIQUEID" val="2556"/>
</p:tagLst>
</file>

<file path=ppt/tags/tag45.xml><?xml version="1.0" encoding="utf-8"?>
<p:tagLst xmlns:p="http://schemas.openxmlformats.org/presentationml/2006/main">
  <p:tag name="AS_UNIQUEID" val="2557"/>
</p:tagLst>
</file>

<file path=ppt/tags/tag46.xml><?xml version="1.0" encoding="utf-8"?>
<p:tagLst xmlns:p="http://schemas.openxmlformats.org/presentationml/2006/main">
  <p:tag name="AS_UNIQUEID" val="2558"/>
</p:tagLst>
</file>

<file path=ppt/tags/tag47.xml><?xml version="1.0" encoding="utf-8"?>
<p:tagLst xmlns:p="http://schemas.openxmlformats.org/presentationml/2006/main">
  <p:tag name="AS_UNIQUEID" val="2559"/>
</p:tagLst>
</file>

<file path=ppt/tags/tag48.xml><?xml version="1.0" encoding="utf-8"?>
<p:tagLst xmlns:p="http://schemas.openxmlformats.org/presentationml/2006/main">
  <p:tag name="AS_UNIQUEID" val="2560"/>
</p:tagLst>
</file>

<file path=ppt/tags/tag49.xml><?xml version="1.0" encoding="utf-8"?>
<p:tagLst xmlns:p="http://schemas.openxmlformats.org/presentationml/2006/main">
  <p:tag name="AS_UNIQUEID" val="2562"/>
</p:tagLst>
</file>

<file path=ppt/tags/tag5.xml><?xml version="1.0" encoding="utf-8"?>
<p:tagLst xmlns:p="http://schemas.openxmlformats.org/presentationml/2006/main">
  <p:tag name="AS_UNIQUEID" val="2509"/>
</p:tagLst>
</file>

<file path=ppt/tags/tag50.xml><?xml version="1.0" encoding="utf-8"?>
<p:tagLst xmlns:p="http://schemas.openxmlformats.org/presentationml/2006/main">
  <p:tag name="AS_UNIQUEID" val="2563"/>
</p:tagLst>
</file>

<file path=ppt/tags/tag51.xml><?xml version="1.0" encoding="utf-8"?>
<p:tagLst xmlns:p="http://schemas.openxmlformats.org/presentationml/2006/main">
  <p:tag name="AS_UNIQUEID" val="2564"/>
</p:tagLst>
</file>

<file path=ppt/tags/tag52.xml><?xml version="1.0" encoding="utf-8"?>
<p:tagLst xmlns:p="http://schemas.openxmlformats.org/presentationml/2006/main">
  <p:tag name="AS_UNIQUEID" val="2565"/>
</p:tagLst>
</file>

<file path=ppt/tags/tag53.xml><?xml version="1.0" encoding="utf-8"?>
<p:tagLst xmlns:p="http://schemas.openxmlformats.org/presentationml/2006/main">
  <p:tag name="AS_UNIQUEID" val="2566"/>
</p:tagLst>
</file>

<file path=ppt/tags/tag54.xml><?xml version="1.0" encoding="utf-8"?>
<p:tagLst xmlns:p="http://schemas.openxmlformats.org/presentationml/2006/main">
  <p:tag name="AS_UNIQUEID" val="2568"/>
</p:tagLst>
</file>

<file path=ppt/tags/tag55.xml><?xml version="1.0" encoding="utf-8"?>
<p:tagLst xmlns:p="http://schemas.openxmlformats.org/presentationml/2006/main">
  <p:tag name="AS_UNIQUEID" val="2569"/>
</p:tagLst>
</file>

<file path=ppt/tags/tag56.xml><?xml version="1.0" encoding="utf-8"?>
<p:tagLst xmlns:p="http://schemas.openxmlformats.org/presentationml/2006/main">
  <p:tag name="AS_UNIQUEID" val="2570"/>
</p:tagLst>
</file>

<file path=ppt/tags/tag57.xml><?xml version="1.0" encoding="utf-8"?>
<p:tagLst xmlns:p="http://schemas.openxmlformats.org/presentationml/2006/main">
  <p:tag name="AS_UNIQUEID" val="2571"/>
</p:tagLst>
</file>

<file path=ppt/tags/tag58.xml><?xml version="1.0" encoding="utf-8"?>
<p:tagLst xmlns:p="http://schemas.openxmlformats.org/presentationml/2006/main">
  <p:tag name="AS_UNIQUEID" val="2572"/>
</p:tagLst>
</file>

<file path=ppt/tags/tag59.xml><?xml version="1.0" encoding="utf-8"?>
<p:tagLst xmlns:p="http://schemas.openxmlformats.org/presentationml/2006/main">
  <p:tag name="AS_UNIQUEID" val="2574"/>
</p:tagLst>
</file>

<file path=ppt/tags/tag6.xml><?xml version="1.0" encoding="utf-8"?>
<p:tagLst xmlns:p="http://schemas.openxmlformats.org/presentationml/2006/main">
  <p:tag name="AS_UNIQUEID" val="2511"/>
</p:tagLst>
</file>

<file path=ppt/tags/tag60.xml><?xml version="1.0" encoding="utf-8"?>
<p:tagLst xmlns:p="http://schemas.openxmlformats.org/presentationml/2006/main">
  <p:tag name="AS_UNIQUEID" val="2575"/>
</p:tagLst>
</file>

<file path=ppt/tags/tag61.xml><?xml version="1.0" encoding="utf-8"?>
<p:tagLst xmlns:p="http://schemas.openxmlformats.org/presentationml/2006/main">
  <p:tag name="AS_UNIQUEID" val="2576"/>
</p:tagLst>
</file>

<file path=ppt/tags/tag62.xml><?xml version="1.0" encoding="utf-8"?>
<p:tagLst xmlns:p="http://schemas.openxmlformats.org/presentationml/2006/main">
  <p:tag name="AS_UNIQUEID" val="2577"/>
</p:tagLst>
</file>

<file path=ppt/tags/tag63.xml><?xml version="1.0" encoding="utf-8"?>
<p:tagLst xmlns:p="http://schemas.openxmlformats.org/presentationml/2006/main">
  <p:tag name="AS_UNIQUEID" val="2578"/>
</p:tagLst>
</file>

<file path=ppt/tags/tag64.xml><?xml version="1.0" encoding="utf-8"?>
<p:tagLst xmlns:p="http://schemas.openxmlformats.org/presentationml/2006/main">
  <p:tag name="AS_UNIQUEID" val="2579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AS_UNIQUEID" val="2512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AS_UNIQUEID" val="2592"/>
  <p:tag name="KSO_WM_UNIT_PLACING_PICTURE_USER_VIEWPORT" val="{&quot;height&quot;:5158,&quot;width&quot;:13397}"/>
</p:tagLst>
</file>

<file path=ppt/tags/tag73.xml><?xml version="1.0" encoding="utf-8"?>
<p:tagLst xmlns:p="http://schemas.openxmlformats.org/presentationml/2006/main">
  <p:tag name="AS_UNIQUEID" val="2593"/>
</p:tagLst>
</file>

<file path=ppt/tags/tag74.xml><?xml version="1.0" encoding="utf-8"?>
<p:tagLst xmlns:p="http://schemas.openxmlformats.org/presentationml/2006/main">
  <p:tag name="AS_UNIQUEID" val="2595"/>
</p:tagLst>
</file>

<file path=ppt/tags/tag75.xml><?xml version="1.0" encoding="utf-8"?>
<p:tagLst xmlns:p="http://schemas.openxmlformats.org/presentationml/2006/main"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AS_UNIQUEID" val="2592"/>
  <p:tag name="KSO_WM_UNIT_PLACING_PICTURE_USER_VIEWPORT" val="{&quot;height&quot;:5158,&quot;width&quot;:13397}"/>
</p:tagLst>
</file>

<file path=ppt/tags/tag79.xml><?xml version="1.0" encoding="utf-8"?>
<p:tagLst xmlns:p="http://schemas.openxmlformats.org/presentationml/2006/main">
  <p:tag name="AS_UNIQUEID" val="2593"/>
</p:tagLst>
</file>

<file path=ppt/tags/tag8.xml><?xml version="1.0" encoding="utf-8"?>
<p:tagLst xmlns:p="http://schemas.openxmlformats.org/presentationml/2006/main">
  <p:tag name="AS_UNIQUEID" val="2513"/>
</p:tagLst>
</file>

<file path=ppt/tags/tag80.xml><?xml version="1.0" encoding="utf-8"?>
<p:tagLst xmlns:p="http://schemas.openxmlformats.org/presentationml/2006/main">
  <p:tag name="AS_UNIQUEID" val="907"/>
  <p:tag name="KSO_WM_BEAUTIFY_FLAG" val=""/>
</p:tagLst>
</file>

<file path=ppt/tags/tag81.xml><?xml version="1.0" encoding="utf-8"?>
<p:tagLst xmlns:p="http://schemas.openxmlformats.org/presentationml/2006/main">
  <p:tag name="AS_UNIQUEID" val="908"/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AS_UNIQUEID" val="921"/>
</p:tagLst>
</file>

<file path=ppt/tags/tag84.xml><?xml version="1.0" encoding="utf-8"?>
<p:tagLst xmlns:p="http://schemas.openxmlformats.org/presentationml/2006/main">
  <p:tag name="AS_UNIQUEID" val="922"/>
</p:tagLst>
</file>

<file path=ppt/tags/tag85.xml><?xml version="1.0" encoding="utf-8"?>
<p:tagLst xmlns:p="http://schemas.openxmlformats.org/presentationml/2006/main">
  <p:tag name="AS_UNIQUEID" val="923"/>
</p:tagLst>
</file>

<file path=ppt/tags/tag86.xml><?xml version="1.0" encoding="utf-8"?>
<p:tagLst xmlns:p="http://schemas.openxmlformats.org/presentationml/2006/main">
  <p:tag name="AS_UNIQUEID" val="924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AS_UNIQUEID" val="917"/>
</p:tagLst>
</file>

<file path=ppt/tags/tag89.xml><?xml version="1.0" encoding="utf-8"?>
<p:tagLst xmlns:p="http://schemas.openxmlformats.org/presentationml/2006/main">
  <p:tag name="AS_UNIQUEID" val="918"/>
</p:tagLst>
</file>

<file path=ppt/tags/tag9.xml><?xml version="1.0" encoding="utf-8"?>
<p:tagLst xmlns:p="http://schemas.openxmlformats.org/presentationml/2006/main">
  <p:tag name="AS_UNIQUEID" val="2514"/>
</p:tagLst>
</file>

<file path=ppt/tags/tag90.xml><?xml version="1.0" encoding="utf-8"?>
<p:tagLst xmlns:p="http://schemas.openxmlformats.org/presentationml/2006/main">
  <p:tag name="AS_UNIQUEID" val="919"/>
</p:tagLst>
</file>

<file path=ppt/tags/tag91.xml><?xml version="1.0" encoding="utf-8"?>
<p:tagLst xmlns:p="http://schemas.openxmlformats.org/presentationml/2006/main">
  <p:tag name="AS_UNIQUEID" val="926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AS_UNIQUEID" val="2605"/>
</p:tagLst>
</file>

<file path=ppt/tags/tag94.xml><?xml version="1.0" encoding="utf-8"?>
<p:tagLst xmlns:p="http://schemas.openxmlformats.org/presentationml/2006/main">
  <p:tag name="AS_UNIQUEID" val="2606"/>
</p:tagLst>
</file>

<file path=ppt/tags/tag95.xml><?xml version="1.0" encoding="utf-8"?>
<p:tagLst xmlns:p="http://schemas.openxmlformats.org/presentationml/2006/main">
  <p:tag name="AS_UNIQUEID" val="2607"/>
</p:tagLst>
</file>

<file path=ppt/tags/tag96.xml><?xml version="1.0" encoding="utf-8"?>
<p:tagLst xmlns:p="http://schemas.openxmlformats.org/presentationml/2006/main">
  <p:tag name="AS_UNIQUEID" val="2608"/>
</p:tagLst>
</file>

<file path=ppt/tags/tag97.xml><?xml version="1.0" encoding="utf-8"?>
<p:tagLst xmlns:p="http://schemas.openxmlformats.org/presentationml/2006/main">
  <p:tag name="AS_UNIQUEID" val="2609"/>
</p:tagLst>
</file>

<file path=ppt/tags/tag98.xml><?xml version="1.0" encoding="utf-8"?>
<p:tagLst xmlns:p="http://schemas.openxmlformats.org/presentationml/2006/main">
  <p:tag name="AS_UNIQUEID" val="2610"/>
</p:tagLst>
</file>

<file path=ppt/tags/tag99.xml><?xml version="1.0" encoding="utf-8"?>
<p:tagLst xmlns:p="http://schemas.openxmlformats.org/presentationml/2006/main">
  <p:tag name="AS_UNIQUEID" val="26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6724</Words>
  <Application>WPS 演示</Application>
  <PresentationFormat/>
  <Paragraphs>291</Paragraphs>
  <Slides>24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汉仪颜楷W</vt:lpstr>
      <vt:lpstr>汉仪劲楷简</vt:lpstr>
      <vt:lpstr>汉仪文黑-45简</vt:lpstr>
      <vt:lpstr>黑体</vt:lpstr>
      <vt:lpstr>华文中宋</vt:lpstr>
      <vt:lpstr>微软雅黑</vt:lpstr>
      <vt:lpstr>Wingdings</vt:lpstr>
      <vt:lpstr>隶书</vt:lpstr>
      <vt:lpstr>华文新魏</vt:lpstr>
      <vt:lpstr>Calibri</vt:lpstr>
      <vt:lpstr>Arial Unicode MS</vt:lpstr>
      <vt:lpstr>楷体</vt:lpstr>
      <vt:lpstr>Calibri</vt:lpstr>
      <vt:lpstr>华文隶书</vt:lpstr>
      <vt:lpstr>南构陈华行书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4</cp:revision>
  <cp:lastPrinted>2023-11-30T16:02:00Z</cp:lastPrinted>
  <dcterms:created xsi:type="dcterms:W3CDTF">2023-11-30T16:02:00Z</dcterms:created>
  <dcterms:modified xsi:type="dcterms:W3CDTF">2023-12-26T01:59:12Z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59E0C4AD8DFF4476B027B821757EB327_13</vt:lpwstr>
  </property>
  <property fmtid="{D5CDD505-2E9C-101B-9397-08002B2CF9AE}" pid="7" name="KSOProductBuildVer">
    <vt:lpwstr>2052-11.8.2.10229</vt:lpwstr>
  </property>
</Properties>
</file>