
<file path=[Content_Types].xml><?xml version="1.0" encoding="utf-8"?>
<Types xmlns="http://schemas.openxmlformats.org/package/2006/content-types">
  <Default Extension="jpeg" ContentType="image/jpeg"/>
  <Default Extension="JPG" ContentType="image/.jp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393" r:id="rId4"/>
    <p:sldId id="276" r:id="rId5"/>
    <p:sldId id="256" r:id="rId6"/>
    <p:sldId id="343" r:id="rId7"/>
    <p:sldId id="277" r:id="rId8"/>
    <p:sldId id="335" r:id="rId9"/>
    <p:sldId id="357" r:id="rId10"/>
    <p:sldId id="351" r:id="rId11"/>
    <p:sldId id="352" r:id="rId12"/>
    <p:sldId id="353" r:id="rId13"/>
    <p:sldId id="354" r:id="rId14"/>
    <p:sldId id="355" r:id="rId15"/>
    <p:sldId id="356" r:id="rId16"/>
    <p:sldId id="337" r:id="rId17"/>
    <p:sldId id="361" r:id="rId18"/>
    <p:sldId id="362" r:id="rId19"/>
    <p:sldId id="363" r:id="rId20"/>
    <p:sldId id="364" r:id="rId21"/>
    <p:sldId id="365" r:id="rId22"/>
    <p:sldId id="435" r:id="rId23"/>
    <p:sldId id="359" r:id="rId24"/>
    <p:sldId id="437" r:id="rId25"/>
    <p:sldId id="436" r:id="rId26"/>
  </p:sldIdLst>
  <p:sldSz cx="9144000" cy="6858000" type="screen4x3"/>
  <p:notesSz cx="6858000" cy="9144000"/>
  <p:custDataLst>
    <p:tags r:id="rId30"/>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08EA"/>
    <a:srgbClr val="009999"/>
    <a:srgbClr val="FFCC00"/>
    <a:srgbClr val="000000"/>
    <a:srgbClr val="FF0000"/>
    <a:srgbClr val="CC0000"/>
    <a:srgbClr val="FFFFFF"/>
    <a:srgbClr val="A2CDF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97" d="100"/>
          <a:sy n="97" d="100"/>
        </p:scale>
        <p:origin x="-384" y="-96"/>
      </p:cViewPr>
      <p:guideLst>
        <p:guide orient="horz" pos="2160"/>
        <p:guide pos="28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0" Type="http://schemas.openxmlformats.org/officeDocument/2006/relationships/tags" Target="tags/tag1.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dirty="0">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dirty="0">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GIF"/></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slide" Target="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3970" name="图片 83969" descr="bg"/>
          <p:cNvPicPr>
            <a:picLocks noChangeAspect="1"/>
          </p:cNvPicPr>
          <p:nvPr/>
        </p:nvPicPr>
        <p:blipFill>
          <a:blip r:embed="rId1"/>
          <a:srcRect t="10477"/>
          <a:stretch>
            <a:fillRect/>
          </a:stretch>
        </p:blipFill>
        <p:spPr>
          <a:xfrm>
            <a:off x="0" y="0"/>
            <a:ext cx="9144000" cy="6858000"/>
          </a:xfrm>
          <a:prstGeom prst="rect">
            <a:avLst/>
          </a:prstGeom>
          <a:solidFill>
            <a:srgbClr val="FFFFFF"/>
          </a:solidFill>
          <a:ln w="9525">
            <a:noFill/>
          </a:ln>
        </p:spPr>
      </p:pic>
      <p:sp>
        <p:nvSpPr>
          <p:cNvPr id="83972" name="矩形 83971"/>
          <p:cNvSpPr/>
          <p:nvPr/>
        </p:nvSpPr>
        <p:spPr>
          <a:xfrm>
            <a:off x="1363345" y="1676400"/>
            <a:ext cx="6006465" cy="1758315"/>
          </a:xfrm>
          <a:prstGeom prst="rect">
            <a:avLst/>
          </a:prstGeom>
        </p:spPr>
        <p:txBody>
          <a:bodyPr wrap="none" fromWordArt="1">
            <a:prstTxWarp prst="textPlain">
              <a:avLst>
                <a:gd name="adj" fmla="val 51856"/>
              </a:avLst>
            </a:prstTxWarp>
            <a:normAutofit/>
          </a:bodyPr>
          <a:p>
            <a:pPr algn="ctr"/>
            <a:r>
              <a:rPr lang="zh-CN" altLang="en-US"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rPr>
              <a:t>新闻短评</a:t>
            </a:r>
            <a:endParaRPr lang="zh-CN" altLang="en-US"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8" name="副标题 106497"/>
          <p:cNvSpPr>
            <a:spLocks noGrp="1"/>
          </p:cNvSpPr>
          <p:nvPr>
            <p:ph type="subTitle" idx="1"/>
          </p:nvPr>
        </p:nvSpPr>
        <p:spPr>
          <a:xfrm>
            <a:off x="179388" y="115888"/>
            <a:ext cx="8856662" cy="6553200"/>
          </a:xfrm>
        </p:spPr>
        <p:txBody>
          <a:bodyPr/>
          <a:p>
            <a:pPr defTabSz="914400">
              <a:buClrTx/>
              <a:buSzTx/>
              <a:buFontTx/>
            </a:pPr>
            <a:r>
              <a:rPr lang="zh-CN" altLang="en-US" sz="60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新闻短评示例</a:t>
            </a:r>
            <a:endParaRPr lang="zh-CN" altLang="en-US" sz="60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endParaRPr lang="zh-CN" altLang="en-US" sz="60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defTabSz="914400">
              <a:buClrTx/>
              <a:buSzTx/>
              <a:buFontTx/>
            </a:pPr>
            <a:r>
              <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rPr>
              <a:t>第二步：</a:t>
            </a:r>
            <a:r>
              <a:rPr lang="zh-CN" altLang="en-US" sz="3200" b="1" kern="1200" baseline="0" dirty="0">
                <a:latin typeface="楷体_GB2312" panose="02010609030101010101" pitchFamily="49" charset="-122"/>
                <a:ea typeface="楷体_GB2312" panose="02010609030101010101" pitchFamily="49" charset="-122"/>
              </a:rPr>
              <a:t>彰显主旨的标题</a:t>
            </a:r>
            <a:endPar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rPr>
              <a:t>       </a:t>
            </a:r>
            <a:r>
              <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“打不还手、骂不还口” 的尴尬</a:t>
            </a:r>
            <a:endParaRPr lang="zh-CN" altLang="en-US" sz="3200" b="1" kern="1200" baseline="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zh-CN" altLang="en-US" sz="3200" b="1" kern="1200" baseline="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    </a:t>
            </a:r>
            <a:r>
              <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   </a:t>
            </a:r>
            <a:endPar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        遵循守则与保全人格的对立统一</a:t>
            </a:r>
            <a:endPar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zh-CN" altLang="en-US" sz="3200" b="1" kern="1200" baseline="0" dirty="0">
                <a:solidFill>
                  <a:schemeClr val="accent2"/>
                </a:solidFill>
                <a:latin typeface="楷体_GB2312" panose="02010609030101010101" pitchFamily="49" charset="-122"/>
                <a:ea typeface="楷体_GB2312" panose="02010609030101010101" pitchFamily="49" charset="-122"/>
              </a:rPr>
              <a:t> </a:t>
            </a:r>
            <a:endParaRPr lang="zh-CN" altLang="en-US" sz="3200" b="1" kern="1200" baseline="0" dirty="0">
              <a:solidFill>
                <a:schemeClr val="accent2"/>
              </a:solidFill>
              <a:latin typeface="楷体_GB2312" panose="02010609030101010101" pitchFamily="49" charset="-122"/>
              <a:ea typeface="楷体_GB2312" panose="02010609030101010101" pitchFamily="49" charset="-122"/>
            </a:endParaRPr>
          </a:p>
          <a:p>
            <a:pPr algn="l" defTabSz="914400">
              <a:buClrTx/>
              <a:buSzTx/>
              <a:buFontTx/>
            </a:pPr>
            <a:r>
              <a:rPr lang="zh-CN" altLang="en-US" sz="3200" b="1" kern="1200" baseline="0" dirty="0">
                <a:solidFill>
                  <a:srgbClr val="FF3300"/>
                </a:solidFill>
                <a:latin typeface="楷体_GB2312" panose="02010609030101010101" pitchFamily="49" charset="-122"/>
                <a:ea typeface="楷体_GB2312" panose="02010609030101010101" pitchFamily="49" charset="-122"/>
              </a:rPr>
              <a:t>    拟标题关键：其一，彰显主旨；</a:t>
            </a:r>
            <a:endParaRPr lang="zh-CN" altLang="en-US" sz="3200" b="1" kern="1200" baseline="0" dirty="0">
              <a:solidFill>
                <a:srgbClr val="FF3300"/>
              </a:solidFill>
              <a:latin typeface="楷体_GB2312" panose="02010609030101010101" pitchFamily="49" charset="-122"/>
              <a:ea typeface="楷体_GB2312" panose="02010609030101010101" pitchFamily="49" charset="-122"/>
            </a:endParaRPr>
          </a:p>
          <a:p>
            <a:pPr algn="l" defTabSz="914400">
              <a:buClrTx/>
              <a:buSzTx/>
              <a:buFontTx/>
            </a:pPr>
            <a:r>
              <a:rPr lang="zh-CN" altLang="en-US" sz="3200" b="1" kern="1200" baseline="0" dirty="0">
                <a:solidFill>
                  <a:srgbClr val="FF3300"/>
                </a:solidFill>
                <a:latin typeface="楷体_GB2312" panose="02010609030101010101" pitchFamily="49" charset="-122"/>
                <a:ea typeface="楷体_GB2312" panose="02010609030101010101" pitchFamily="49" charset="-122"/>
              </a:rPr>
              <a:t>                其二，牵引短文。</a:t>
            </a:r>
            <a:endParaRPr lang="zh-CN" altLang="en-US" sz="3200" b="1" kern="1200" baseline="0" dirty="0">
              <a:solidFill>
                <a:srgbClr val="FF3300"/>
              </a:solidFill>
              <a:latin typeface="楷体_GB2312" panose="02010609030101010101" pitchFamily="49" charset="-122"/>
              <a:ea typeface="楷体_GB2312" panose="0201060903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6498">
                                            <p:txEl>
                                              <p:charRg st="8" end="20"/>
                                            </p:txEl>
                                          </p:spTgt>
                                        </p:tgtEl>
                                        <p:attrNameLst>
                                          <p:attrName>style.visibility</p:attrName>
                                        </p:attrNameLst>
                                      </p:cBhvr>
                                      <p:to>
                                        <p:strVal val="visible"/>
                                      </p:to>
                                    </p:set>
                                    <p:animEffect transition="in" filter="wheel(4)">
                                      <p:cBhvr>
                                        <p:cTn id="7" dur="1000"/>
                                        <p:tgtEl>
                                          <p:spTgt spid="106498">
                                            <p:txEl>
                                              <p:charRg st="8" end="2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06498">
                                            <p:txEl>
                                              <p:charRg st="20" end="43"/>
                                            </p:txEl>
                                          </p:spTgt>
                                        </p:tgtEl>
                                        <p:attrNameLst>
                                          <p:attrName>style.visibility</p:attrName>
                                        </p:attrNameLst>
                                      </p:cBhvr>
                                      <p:to>
                                        <p:strVal val="visible"/>
                                      </p:to>
                                    </p:set>
                                    <p:animEffect transition="in" filter="diamond(in)">
                                      <p:cBhvr>
                                        <p:cTn id="12" dur="1000"/>
                                        <p:tgtEl>
                                          <p:spTgt spid="106498">
                                            <p:txEl>
                                              <p:charRg st="20" end="4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06498">
                                            <p:txEl>
                                              <p:charRg st="43" end="51"/>
                                            </p:txEl>
                                          </p:spTgt>
                                        </p:tgtEl>
                                        <p:attrNameLst>
                                          <p:attrName>style.visibility</p:attrName>
                                        </p:attrNameLst>
                                      </p:cBhvr>
                                      <p:to>
                                        <p:strVal val="visible"/>
                                      </p:to>
                                    </p:set>
                                    <p:animEffect transition="in" filter="diamond(in)">
                                      <p:cBhvr>
                                        <p:cTn id="17" dur="1000"/>
                                        <p:tgtEl>
                                          <p:spTgt spid="106498">
                                            <p:txEl>
                                              <p:charRg st="43" end="5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106498">
                                            <p:txEl>
                                              <p:charRg st="51" end="74"/>
                                            </p:txEl>
                                          </p:spTgt>
                                        </p:tgtEl>
                                        <p:attrNameLst>
                                          <p:attrName>style.visibility</p:attrName>
                                        </p:attrNameLst>
                                      </p:cBhvr>
                                      <p:to>
                                        <p:strVal val="visible"/>
                                      </p:to>
                                    </p:set>
                                    <p:animEffect transition="in" filter="diamond(in)">
                                      <p:cBhvr>
                                        <p:cTn id="22" dur="1000"/>
                                        <p:tgtEl>
                                          <p:spTgt spid="106498">
                                            <p:txEl>
                                              <p:charRg st="51" end="7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106498">
                                            <p:txEl>
                                              <p:charRg st="74" end="76"/>
                                            </p:txEl>
                                          </p:spTgt>
                                        </p:tgtEl>
                                        <p:attrNameLst>
                                          <p:attrName>style.visibility</p:attrName>
                                        </p:attrNameLst>
                                      </p:cBhvr>
                                      <p:to>
                                        <p:strVal val="visible"/>
                                      </p:to>
                                    </p:set>
                                    <p:animEffect transition="in" filter="diamond(in)">
                                      <p:cBhvr>
                                        <p:cTn id="27" dur="1000"/>
                                        <p:tgtEl>
                                          <p:spTgt spid="106498">
                                            <p:txEl>
                                              <p:charRg st="74" end="7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106498">
                                            <p:txEl>
                                              <p:charRg st="76" end="95"/>
                                            </p:txEl>
                                          </p:spTgt>
                                        </p:tgtEl>
                                        <p:attrNameLst>
                                          <p:attrName>style.visibility</p:attrName>
                                        </p:attrNameLst>
                                      </p:cBhvr>
                                      <p:to>
                                        <p:strVal val="visible"/>
                                      </p:to>
                                    </p:set>
                                    <p:animEffect transition="in" filter="diamond(in)">
                                      <p:cBhvr>
                                        <p:cTn id="32" dur="1000"/>
                                        <p:tgtEl>
                                          <p:spTgt spid="106498">
                                            <p:txEl>
                                              <p:charRg st="76" end="9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106498">
                                            <p:txEl>
                                              <p:charRg st="95" end="120"/>
                                            </p:txEl>
                                          </p:spTgt>
                                        </p:tgtEl>
                                        <p:attrNameLst>
                                          <p:attrName>style.visibility</p:attrName>
                                        </p:attrNameLst>
                                      </p:cBhvr>
                                      <p:to>
                                        <p:strVal val="visible"/>
                                      </p:to>
                                    </p:set>
                                    <p:animEffect transition="in" filter="diamond(in)">
                                      <p:cBhvr>
                                        <p:cTn id="37" dur="1000"/>
                                        <p:tgtEl>
                                          <p:spTgt spid="106498">
                                            <p:txEl>
                                              <p:charRg st="95" end="1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2" name="副标题 107521"/>
          <p:cNvSpPr>
            <a:spLocks noGrp="1"/>
          </p:cNvSpPr>
          <p:nvPr>
            <p:ph type="subTitle" idx="1"/>
          </p:nvPr>
        </p:nvSpPr>
        <p:spPr>
          <a:xfrm>
            <a:off x="179388" y="115888"/>
            <a:ext cx="8856662" cy="6553200"/>
          </a:xfrm>
        </p:spPr>
        <p:txBody>
          <a:bodyPr/>
          <a:p>
            <a:pPr defTabSz="914400">
              <a:buClrTx/>
              <a:buSzTx/>
              <a:buFontTx/>
            </a:pPr>
            <a:endParaRPr lang="en-US" altLang="zh-CN"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defTabSz="914400">
              <a:buClrTx/>
              <a:buSzTx/>
              <a:buFontTx/>
            </a:pPr>
            <a:r>
              <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rPr>
              <a:t>第三步：</a:t>
            </a:r>
            <a:r>
              <a:rPr lang="zh-CN" altLang="en-US" sz="3200" b="1" kern="1200" baseline="0" dirty="0">
                <a:latin typeface="楷体_GB2312" panose="02010609030101010101" pitchFamily="49" charset="-122"/>
                <a:ea typeface="楷体_GB2312" panose="02010609030101010101" pitchFamily="49" charset="-122"/>
              </a:rPr>
              <a:t>简要适用的叙事</a:t>
            </a:r>
            <a:endPar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rPr>
              <a:t>       </a:t>
            </a:r>
            <a:r>
              <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公交车上的顾客无理取闹</a:t>
            </a:r>
            <a:r>
              <a:rPr lang="en-US" altLang="zh-CN" sz="3200" b="1" kern="1200" baseline="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a:t>
            </a:r>
            <a:r>
              <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而司机乘务员却只能笑脸相迎</a:t>
            </a:r>
            <a:r>
              <a:rPr lang="en-US" altLang="zh-CN" sz="3200" b="1" kern="1200" baseline="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a:t>
            </a:r>
            <a:r>
              <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信守“打不还手、骂不还口”</a:t>
            </a:r>
            <a:r>
              <a:rPr lang="zh-CN" altLang="en-US" sz="3200" b="1" kern="1200" baseline="0" dirty="0">
                <a:solidFill>
                  <a:schemeClr val="accent2"/>
                </a:solidFill>
                <a:latin typeface="楷体_GB2312" panose="02010609030101010101" pitchFamily="49" charset="-122"/>
                <a:ea typeface="楷体_GB2312" panose="02010609030101010101" pitchFamily="49" charset="-122"/>
              </a:rPr>
              <a:t> </a:t>
            </a:r>
            <a:r>
              <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的</a:t>
            </a:r>
            <a:r>
              <a:rPr lang="en-US" altLang="zh-CN" sz="3200" b="1" kern="1200" baseline="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a:t>
            </a:r>
            <a:r>
              <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员工守则</a:t>
            </a:r>
            <a:r>
              <a:rPr lang="en-US" altLang="zh-CN" sz="3200" b="1" kern="1200" baseline="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a:t>
            </a:r>
            <a:r>
              <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rPr>
              <a:t>。</a:t>
            </a:r>
            <a:endParaRPr lang="zh-CN" altLang="en-US" sz="3200" b="1" kern="1200" baseline="0" dirty="0">
              <a:solidFill>
                <a:schemeClr val="accent2"/>
              </a:solidFill>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zh-CN" altLang="en-US" sz="3200" b="1" kern="1200" baseline="0" dirty="0">
                <a:solidFill>
                  <a:schemeClr val="accent2"/>
                </a:solidFill>
                <a:latin typeface="楷体_GB2312" panose="02010609030101010101" pitchFamily="49" charset="-122"/>
                <a:ea typeface="楷体_GB2312" panose="02010609030101010101" pitchFamily="49" charset="-122"/>
              </a:rPr>
              <a:t>    </a:t>
            </a:r>
            <a:endParaRPr lang="zh-CN" altLang="en-US" sz="3200" b="1" kern="1200" baseline="0" dirty="0">
              <a:solidFill>
                <a:schemeClr val="accent2"/>
              </a:solidFill>
              <a:latin typeface="楷体_GB2312" panose="02010609030101010101" pitchFamily="49" charset="-122"/>
              <a:ea typeface="楷体_GB2312" panose="02010609030101010101" pitchFamily="49" charset="-122"/>
            </a:endParaRPr>
          </a:p>
          <a:p>
            <a:pPr algn="l" defTabSz="914400">
              <a:buClrTx/>
              <a:buSzTx/>
              <a:buFontTx/>
            </a:pPr>
            <a:r>
              <a:rPr lang="zh-CN" altLang="en-US" sz="3200" b="1" kern="1200" baseline="0" dirty="0">
                <a:solidFill>
                  <a:schemeClr val="accent2"/>
                </a:solidFill>
                <a:latin typeface="楷体_GB2312" panose="02010609030101010101" pitchFamily="49" charset="-122"/>
                <a:ea typeface="楷体_GB2312" panose="02010609030101010101" pitchFamily="49" charset="-122"/>
              </a:rPr>
              <a:t>    </a:t>
            </a:r>
            <a:r>
              <a:rPr lang="zh-CN" altLang="en-US" sz="3200" b="1" kern="1200" baseline="0" dirty="0">
                <a:solidFill>
                  <a:srgbClr val="FF3300"/>
                </a:solidFill>
                <a:latin typeface="楷体_GB2312" panose="02010609030101010101" pitchFamily="49" charset="-122"/>
                <a:ea typeface="楷体_GB2312" panose="02010609030101010101" pitchFamily="49" charset="-122"/>
              </a:rPr>
              <a:t>叙事关键：三言两语，直接切题。</a:t>
            </a:r>
            <a:endParaRPr lang="zh-CN" altLang="en-US" sz="3200" b="1" kern="1200" baseline="0" dirty="0">
              <a:solidFill>
                <a:srgbClr val="FF3300"/>
              </a:solidFill>
              <a:latin typeface="楷体_GB2312" panose="02010609030101010101" pitchFamily="49" charset="-122"/>
              <a:ea typeface="楷体_GB2312" panose="0201060903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7522">
                                            <p:txEl>
                                              <p:charRg st="1" end="13"/>
                                            </p:txEl>
                                          </p:spTgt>
                                        </p:tgtEl>
                                        <p:attrNameLst>
                                          <p:attrName>style.visibility</p:attrName>
                                        </p:attrNameLst>
                                      </p:cBhvr>
                                      <p:to>
                                        <p:strVal val="visible"/>
                                      </p:to>
                                    </p:set>
                                    <p:animEffect transition="in" filter="wheel(4)">
                                      <p:cBhvr>
                                        <p:cTn id="7" dur="1000"/>
                                        <p:tgtEl>
                                          <p:spTgt spid="107522">
                                            <p:txEl>
                                              <p:charRg st="1" end="13"/>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07522">
                                            <p:txEl>
                                              <p:charRg st="13" end="69"/>
                                            </p:txEl>
                                          </p:spTgt>
                                        </p:tgtEl>
                                        <p:attrNameLst>
                                          <p:attrName>style.visibility</p:attrName>
                                        </p:attrNameLst>
                                      </p:cBhvr>
                                      <p:to>
                                        <p:strVal val="visible"/>
                                      </p:to>
                                    </p:set>
                                    <p:animEffect transition="in" filter="diamond(in)">
                                      <p:cBhvr>
                                        <p:cTn id="12" dur="1000"/>
                                        <p:tgtEl>
                                          <p:spTgt spid="107522">
                                            <p:txEl>
                                              <p:charRg st="13" end="6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07522">
                                            <p:txEl>
                                              <p:charRg st="69" end="74"/>
                                            </p:txEl>
                                          </p:spTgt>
                                        </p:tgtEl>
                                        <p:attrNameLst>
                                          <p:attrName>style.visibility</p:attrName>
                                        </p:attrNameLst>
                                      </p:cBhvr>
                                      <p:to>
                                        <p:strVal val="visible"/>
                                      </p:to>
                                    </p:set>
                                    <p:animEffect transition="in" filter="diamond(in)">
                                      <p:cBhvr>
                                        <p:cTn id="17" dur="1000"/>
                                        <p:tgtEl>
                                          <p:spTgt spid="107522">
                                            <p:txEl>
                                              <p:charRg st="69" end="7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107522">
                                            <p:txEl>
                                              <p:charRg st="74" end="94"/>
                                            </p:txEl>
                                          </p:spTgt>
                                        </p:tgtEl>
                                        <p:attrNameLst>
                                          <p:attrName>style.visibility</p:attrName>
                                        </p:attrNameLst>
                                      </p:cBhvr>
                                      <p:to>
                                        <p:strVal val="visible"/>
                                      </p:to>
                                    </p:set>
                                    <p:animEffect transition="in" filter="diamond(in)">
                                      <p:cBhvr>
                                        <p:cTn id="22" dur="1000"/>
                                        <p:tgtEl>
                                          <p:spTgt spid="107522">
                                            <p:txEl>
                                              <p:charRg st="74" end="9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6" name="副标题 108545"/>
          <p:cNvSpPr>
            <a:spLocks noGrp="1"/>
          </p:cNvSpPr>
          <p:nvPr>
            <p:ph type="subTitle" idx="1"/>
          </p:nvPr>
        </p:nvSpPr>
        <p:spPr>
          <a:xfrm>
            <a:off x="179388" y="115888"/>
            <a:ext cx="8856662" cy="6553200"/>
          </a:xfrm>
        </p:spPr>
        <p:txBody>
          <a:bodyPr/>
          <a:p>
            <a:pPr defTabSz="914400">
              <a:buClrTx/>
              <a:buSzTx/>
              <a:buFontTx/>
            </a:pPr>
            <a:endParaRPr lang="en-US" altLang="zh-CN"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defTabSz="914400">
              <a:buClrTx/>
              <a:buSzTx/>
              <a:buFontTx/>
            </a:pPr>
            <a:r>
              <a:rPr lang="en-US" altLang="zh-CN"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   </a:t>
            </a:r>
            <a:r>
              <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第四步：</a:t>
            </a:r>
            <a:r>
              <a:rPr lang="zh-CN" altLang="en-US" sz="3200" b="1" kern="1200" baseline="0" dirty="0">
                <a:latin typeface="楷体" panose="02010609060101010101" charset="-122"/>
                <a:ea typeface="楷体" panose="02010609060101010101" charset="-122"/>
                <a:cs typeface="楷体" panose="02010609060101010101" charset="-122"/>
              </a:rPr>
              <a:t>精到深刻的评论</a:t>
            </a:r>
            <a:endPar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gn="l" defTabSz="914400">
              <a:buClrTx/>
              <a:buSzTx/>
              <a:buFontTx/>
            </a:pPr>
            <a:r>
              <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      </a:t>
            </a:r>
            <a:r>
              <a:rPr lang="zh-CN" altLang="en-US" sz="3200" kern="1200" baseline="0" dirty="0">
                <a:latin typeface="楷体" panose="02010609060101010101" charset="-122"/>
                <a:ea typeface="楷体" panose="02010609060101010101" charset="-122"/>
                <a:cs typeface="楷体" panose="02010609060101010101" charset="-122"/>
              </a:rPr>
              <a:t> </a:t>
            </a:r>
            <a:r>
              <a:rPr lang="zh-CN" altLang="en-US" sz="36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“打不还手、骂不还口”的守则首先是“利润至上”思维模式的产物。</a:t>
            </a:r>
            <a:endParaRPr lang="zh-CN" altLang="en-US" sz="36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gn="l" defTabSz="914400">
              <a:buClrTx/>
              <a:buSzTx/>
              <a:buFontTx/>
            </a:pPr>
            <a:r>
              <a:rPr lang="zh-CN" altLang="en-US" sz="36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      “</a:t>
            </a:r>
            <a:r>
              <a:rPr lang="zh-CN" altLang="en-US" sz="36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打不还手、骂不还口”的守则打上了官本位的烙印。</a:t>
            </a:r>
            <a:endParaRPr lang="zh-CN" altLang="en-US" sz="36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gn="l" defTabSz="914400">
              <a:buClrTx/>
              <a:buSzTx/>
              <a:buFontTx/>
            </a:pPr>
            <a:r>
              <a:rPr lang="zh-CN" altLang="en-US" sz="36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      </a:t>
            </a:r>
            <a:r>
              <a:rPr lang="zh-CN" altLang="en-US" sz="36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a:t>
            </a:r>
            <a:r>
              <a:rPr lang="zh-CN" altLang="en-US" sz="36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打不还手、骂不还口”的守则实际上侵害了员工的生命权、人权。</a:t>
            </a:r>
            <a:endParaRPr lang="zh-CN" altLang="en-US" sz="3600" b="1" kern="1200" baseline="0">
              <a:solidFill>
                <a:schemeClr val="accent2"/>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gn="l" defTabSz="914400">
              <a:buClrTx/>
              <a:buSzTx/>
              <a:buFontTx/>
            </a:pPr>
            <a:r>
              <a:rPr lang="zh-CN" altLang="en-US" sz="3200" b="1" kern="1200" baseline="0" dirty="0">
                <a:solidFill>
                  <a:schemeClr val="accent2"/>
                </a:solidFill>
                <a:latin typeface="楷体" panose="02010609060101010101" charset="-122"/>
                <a:ea typeface="楷体" panose="02010609060101010101" charset="-122"/>
                <a:cs typeface="楷体" panose="02010609060101010101" charset="-122"/>
              </a:rPr>
              <a:t>   </a:t>
            </a:r>
            <a:endParaRPr lang="zh-CN" altLang="en-US" sz="3200" b="1" kern="1200" baseline="0" dirty="0">
              <a:solidFill>
                <a:schemeClr val="accent2"/>
              </a:solidFill>
              <a:latin typeface="楷体" panose="02010609060101010101" charset="-122"/>
              <a:ea typeface="楷体" panose="02010609060101010101" charset="-122"/>
              <a:cs typeface="楷体" panose="02010609060101010101" charset="-122"/>
            </a:endParaRPr>
          </a:p>
          <a:p>
            <a:pPr algn="l" defTabSz="914400">
              <a:buClrTx/>
              <a:buSzTx/>
              <a:buFontTx/>
            </a:pPr>
            <a:r>
              <a:rPr lang="zh-CN" altLang="en-US" sz="3200" b="1" kern="1200" baseline="0" dirty="0">
                <a:solidFill>
                  <a:schemeClr val="accent2"/>
                </a:solidFill>
                <a:latin typeface="楷体" panose="02010609060101010101" charset="-122"/>
                <a:ea typeface="楷体" panose="02010609060101010101" charset="-122"/>
                <a:cs typeface="楷体" panose="02010609060101010101" charset="-122"/>
              </a:rPr>
              <a:t> </a:t>
            </a:r>
            <a:r>
              <a:rPr lang="zh-CN" altLang="en-US" sz="3200" b="1" kern="1200" baseline="0" dirty="0">
                <a:solidFill>
                  <a:srgbClr val="FF3300"/>
                </a:solidFill>
                <a:latin typeface="楷体" panose="02010609060101010101" charset="-122"/>
                <a:ea typeface="楷体" panose="02010609060101010101" charset="-122"/>
                <a:cs typeface="楷体" panose="02010609060101010101" charset="-122"/>
              </a:rPr>
              <a:t>评论关键：其一，深刻；其二，集中。</a:t>
            </a:r>
            <a:endParaRPr lang="zh-CN" altLang="en-US" sz="3200" b="1" kern="1200" baseline="0" dirty="0">
              <a:solidFill>
                <a:srgbClr val="FF3300"/>
              </a:solidFill>
              <a:latin typeface="楷体" panose="02010609060101010101" charset="-122"/>
              <a:ea typeface="楷体" panose="02010609060101010101" charset="-122"/>
              <a:cs typeface="楷体" panose="02010609060101010101" charset="-122"/>
            </a:endParaRPr>
          </a:p>
        </p:txBody>
      </p:sp>
      <p:sp>
        <p:nvSpPr>
          <p:cNvPr id="108547" name="圆角矩形标注 108546"/>
          <p:cNvSpPr/>
          <p:nvPr/>
        </p:nvSpPr>
        <p:spPr>
          <a:xfrm>
            <a:off x="6934200" y="1828800"/>
            <a:ext cx="1371600" cy="520700"/>
          </a:xfrm>
          <a:prstGeom prst="wedgeRoundRectCallout">
            <a:avLst>
              <a:gd name="adj1" fmla="val -102199"/>
              <a:gd name="adj2" fmla="val 23171"/>
              <a:gd name="adj3" fmla="val 16667"/>
            </a:avLst>
          </a:prstGeom>
          <a:solidFill>
            <a:srgbClr val="0000FF"/>
          </a:solidFill>
          <a:ln w="9525" cap="flat" cmpd="sng">
            <a:solidFill>
              <a:schemeClr val="tx1"/>
            </a:solidFill>
            <a:prstDash val="solid"/>
            <a:miter/>
            <a:headEnd type="none" w="med" len="med"/>
            <a:tailEnd type="none" w="med" len="med"/>
          </a:ln>
        </p:spPr>
        <p:txBody>
          <a:bodyPr/>
          <a:p>
            <a:pPr algn="ctr"/>
            <a:r>
              <a:rPr lang="zh-CN" altLang="en-US" sz="2800" b="1" dirty="0">
                <a:solidFill>
                  <a:schemeClr val="bg1"/>
                </a:solidFill>
                <a:latin typeface="Arial" panose="020B0604020202020204" pitchFamily="34" charset="0"/>
                <a:ea typeface="楷体_GB2312" panose="02010609030101010101" pitchFamily="49" charset="-122"/>
              </a:rPr>
              <a:t>动因</a:t>
            </a:r>
            <a:endParaRPr lang="zh-CN" altLang="en-US" sz="2800" b="1" dirty="0">
              <a:solidFill>
                <a:schemeClr val="bg1"/>
              </a:solidFill>
              <a:latin typeface="Arial" panose="020B0604020202020204" pitchFamily="34" charset="0"/>
              <a:ea typeface="楷体_GB2312" panose="02010609030101010101" pitchFamily="49" charset="-122"/>
            </a:endParaRPr>
          </a:p>
        </p:txBody>
      </p:sp>
      <p:sp>
        <p:nvSpPr>
          <p:cNvPr id="108548" name="圆角矩形标注 108547"/>
          <p:cNvSpPr/>
          <p:nvPr/>
        </p:nvSpPr>
        <p:spPr>
          <a:xfrm>
            <a:off x="4419600" y="3124200"/>
            <a:ext cx="1143000" cy="596900"/>
          </a:xfrm>
          <a:prstGeom prst="wedgeRoundRectCallout">
            <a:avLst>
              <a:gd name="adj1" fmla="val -112639"/>
              <a:gd name="adj2" fmla="val -11704"/>
              <a:gd name="adj3" fmla="val 16667"/>
            </a:avLst>
          </a:prstGeom>
          <a:solidFill>
            <a:srgbClr val="0000FF"/>
          </a:solidFill>
          <a:ln w="9525" cap="flat" cmpd="sng">
            <a:solidFill>
              <a:schemeClr val="tx1"/>
            </a:solidFill>
            <a:prstDash val="solid"/>
            <a:miter/>
            <a:headEnd type="none" w="med" len="med"/>
            <a:tailEnd type="none" w="med" len="med"/>
          </a:ln>
        </p:spPr>
        <p:txBody>
          <a:bodyPr/>
          <a:p>
            <a:pPr algn="ctr"/>
            <a:r>
              <a:rPr lang="zh-CN" altLang="en-US" sz="2400" b="1" dirty="0">
                <a:solidFill>
                  <a:schemeClr val="bg1"/>
                </a:solidFill>
                <a:latin typeface="Arial" panose="020B0604020202020204" pitchFamily="34" charset="0"/>
                <a:ea typeface="楷体_GB2312" panose="02010609030101010101" pitchFamily="49" charset="-122"/>
              </a:rPr>
              <a:t>本质</a:t>
            </a:r>
            <a:endParaRPr lang="zh-CN" altLang="en-US" sz="2400" b="1" dirty="0">
              <a:solidFill>
                <a:schemeClr val="bg1"/>
              </a:solidFill>
              <a:latin typeface="Arial" panose="020B0604020202020204" pitchFamily="34" charset="0"/>
              <a:ea typeface="楷体_GB2312" panose="02010609030101010101" pitchFamily="49" charset="-122"/>
            </a:endParaRPr>
          </a:p>
        </p:txBody>
      </p:sp>
      <p:sp>
        <p:nvSpPr>
          <p:cNvPr id="108549" name="圆角矩形标注 108548"/>
          <p:cNvSpPr/>
          <p:nvPr/>
        </p:nvSpPr>
        <p:spPr>
          <a:xfrm>
            <a:off x="7391400" y="4419600"/>
            <a:ext cx="1219200" cy="609600"/>
          </a:xfrm>
          <a:prstGeom prst="wedgeRoundRectCallout">
            <a:avLst>
              <a:gd name="adj1" fmla="val -139843"/>
              <a:gd name="adj2" fmla="val -41407"/>
              <a:gd name="adj3" fmla="val 16667"/>
            </a:avLst>
          </a:prstGeom>
          <a:solidFill>
            <a:srgbClr val="0000FF"/>
          </a:solidFill>
          <a:ln w="9525" cap="flat" cmpd="sng">
            <a:solidFill>
              <a:schemeClr val="tx1"/>
            </a:solidFill>
            <a:prstDash val="solid"/>
            <a:miter/>
            <a:headEnd type="none" w="med" len="med"/>
            <a:tailEnd type="none" w="med" len="med"/>
          </a:ln>
        </p:spPr>
        <p:txBody>
          <a:bodyPr/>
          <a:p>
            <a:pPr algn="ctr"/>
            <a:r>
              <a:rPr lang="zh-CN" altLang="en-US" sz="2400" b="1" dirty="0">
                <a:solidFill>
                  <a:schemeClr val="bg1"/>
                </a:solidFill>
                <a:latin typeface="Arial" panose="020B0604020202020204" pitchFamily="34" charset="0"/>
                <a:ea typeface="楷体_GB2312" panose="02010609030101010101" pitchFamily="49" charset="-122"/>
              </a:rPr>
              <a:t>危害</a:t>
            </a:r>
            <a:endParaRPr lang="zh-CN" altLang="en-US" sz="2400" b="1" dirty="0">
              <a:solidFill>
                <a:schemeClr val="bg1"/>
              </a:solidFill>
              <a:latin typeface="Arial" panose="020B0604020202020204" pitchFamily="34" charset="0"/>
              <a:ea typeface="楷体_GB2312" panose="0201060903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8546">
                                            <p:txEl>
                                              <p:charRg st="16" end="55"/>
                                            </p:txEl>
                                          </p:spTgt>
                                        </p:tgtEl>
                                        <p:attrNameLst>
                                          <p:attrName>style.visibility</p:attrName>
                                        </p:attrNameLst>
                                      </p:cBhvr>
                                      <p:to>
                                        <p:strVal val="visible"/>
                                      </p:to>
                                    </p:set>
                                    <p:animEffect transition="in" filter="diamond(in)">
                                      <p:cBhvr>
                                        <p:cTn id="7" dur="1000"/>
                                        <p:tgtEl>
                                          <p:spTgt spid="108546">
                                            <p:txEl>
                                              <p:charRg st="16" end="5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08547"/>
                                        </p:tgtEl>
                                        <p:attrNameLst>
                                          <p:attrName>style.visibility</p:attrName>
                                        </p:attrNameLst>
                                      </p:cBhvr>
                                      <p:to>
                                        <p:strVal val="visible"/>
                                      </p:to>
                                    </p:set>
                                    <p:anim calcmode="lin" valueType="num">
                                      <p:cBhvr additive="base">
                                        <p:cTn id="12" dur="1000" fill="hold"/>
                                        <p:tgtEl>
                                          <p:spTgt spid="108547"/>
                                        </p:tgtEl>
                                        <p:attrNameLst>
                                          <p:attrName>ppt_x</p:attrName>
                                        </p:attrNameLst>
                                      </p:cBhvr>
                                      <p:tavLst>
                                        <p:tav tm="0">
                                          <p:val>
                                            <p:strVal val="1+#ppt_w/2"/>
                                          </p:val>
                                        </p:tav>
                                        <p:tav tm="100000">
                                          <p:val>
                                            <p:strVal val="#ppt_x"/>
                                          </p:val>
                                        </p:tav>
                                      </p:tavLst>
                                    </p:anim>
                                    <p:anim calcmode="lin" valueType="num">
                                      <p:cBhvr additive="base">
                                        <p:cTn id="13" dur="1000" fill="hold"/>
                                        <p:tgtEl>
                                          <p:spTgt spid="108547"/>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08546">
                                            <p:txEl>
                                              <p:charRg st="55" end="86"/>
                                            </p:txEl>
                                          </p:spTgt>
                                        </p:tgtEl>
                                        <p:attrNameLst>
                                          <p:attrName>style.visibility</p:attrName>
                                        </p:attrNameLst>
                                      </p:cBhvr>
                                      <p:to>
                                        <p:strVal val="visible"/>
                                      </p:to>
                                    </p:set>
                                    <p:animEffect transition="in" filter="diamond(in)">
                                      <p:cBhvr>
                                        <p:cTn id="18" dur="1000"/>
                                        <p:tgtEl>
                                          <p:spTgt spid="108546">
                                            <p:txEl>
                                              <p:charRg st="55" end="8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08548"/>
                                        </p:tgtEl>
                                        <p:attrNameLst>
                                          <p:attrName>style.visibility</p:attrName>
                                        </p:attrNameLst>
                                      </p:cBhvr>
                                      <p:to>
                                        <p:strVal val="visible"/>
                                      </p:to>
                                    </p:set>
                                    <p:anim calcmode="lin" valueType="num">
                                      <p:cBhvr additive="base">
                                        <p:cTn id="23" dur="1000" fill="hold"/>
                                        <p:tgtEl>
                                          <p:spTgt spid="108548"/>
                                        </p:tgtEl>
                                        <p:attrNameLst>
                                          <p:attrName>ppt_x</p:attrName>
                                        </p:attrNameLst>
                                      </p:cBhvr>
                                      <p:tavLst>
                                        <p:tav tm="0">
                                          <p:val>
                                            <p:strVal val="1+#ppt_w/2"/>
                                          </p:val>
                                        </p:tav>
                                        <p:tav tm="100000">
                                          <p:val>
                                            <p:strVal val="#ppt_x"/>
                                          </p:val>
                                        </p:tav>
                                      </p:tavLst>
                                    </p:anim>
                                    <p:anim calcmode="lin" valueType="num">
                                      <p:cBhvr additive="base">
                                        <p:cTn id="24" dur="1000" fill="hold"/>
                                        <p:tgtEl>
                                          <p:spTgt spid="108548"/>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nodeType="clickEffect">
                                  <p:stCondLst>
                                    <p:cond delay="0"/>
                                  </p:stCondLst>
                                  <p:childTnLst>
                                    <p:set>
                                      <p:cBhvr>
                                        <p:cTn id="28" dur="1" fill="hold">
                                          <p:stCondLst>
                                            <p:cond delay="0"/>
                                          </p:stCondLst>
                                        </p:cTn>
                                        <p:tgtEl>
                                          <p:spTgt spid="108546">
                                            <p:txEl>
                                              <p:charRg st="86" end="123"/>
                                            </p:txEl>
                                          </p:spTgt>
                                        </p:tgtEl>
                                        <p:attrNameLst>
                                          <p:attrName>style.visibility</p:attrName>
                                        </p:attrNameLst>
                                      </p:cBhvr>
                                      <p:to>
                                        <p:strVal val="visible"/>
                                      </p:to>
                                    </p:set>
                                    <p:animEffect transition="in" filter="diamond(in)">
                                      <p:cBhvr>
                                        <p:cTn id="29" dur="1000"/>
                                        <p:tgtEl>
                                          <p:spTgt spid="108546">
                                            <p:txEl>
                                              <p:charRg st="86" end="12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108549"/>
                                        </p:tgtEl>
                                        <p:attrNameLst>
                                          <p:attrName>style.visibility</p:attrName>
                                        </p:attrNameLst>
                                      </p:cBhvr>
                                      <p:to>
                                        <p:strVal val="visible"/>
                                      </p:to>
                                    </p:set>
                                    <p:anim calcmode="lin" valueType="num">
                                      <p:cBhvr additive="base">
                                        <p:cTn id="34" dur="1000" fill="hold"/>
                                        <p:tgtEl>
                                          <p:spTgt spid="108549"/>
                                        </p:tgtEl>
                                        <p:attrNameLst>
                                          <p:attrName>ppt_x</p:attrName>
                                        </p:attrNameLst>
                                      </p:cBhvr>
                                      <p:tavLst>
                                        <p:tav tm="0">
                                          <p:val>
                                            <p:strVal val="1+#ppt_w/2"/>
                                          </p:val>
                                        </p:tav>
                                        <p:tav tm="100000">
                                          <p:val>
                                            <p:strVal val="#ppt_x"/>
                                          </p:val>
                                        </p:tav>
                                      </p:tavLst>
                                    </p:anim>
                                    <p:anim calcmode="lin" valueType="num">
                                      <p:cBhvr additive="base">
                                        <p:cTn id="35" dur="1000" fill="hold"/>
                                        <p:tgtEl>
                                          <p:spTgt spid="108549"/>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8" presetClass="entr" presetSubtype="16" fill="hold" nodeType="clickEffect">
                                  <p:stCondLst>
                                    <p:cond delay="0"/>
                                  </p:stCondLst>
                                  <p:childTnLst>
                                    <p:set>
                                      <p:cBhvr>
                                        <p:cTn id="39" dur="1" fill="hold">
                                          <p:stCondLst>
                                            <p:cond delay="0"/>
                                          </p:stCondLst>
                                        </p:cTn>
                                        <p:tgtEl>
                                          <p:spTgt spid="108546">
                                            <p:txEl>
                                              <p:charRg st="123" end="127"/>
                                            </p:txEl>
                                          </p:spTgt>
                                        </p:tgtEl>
                                        <p:attrNameLst>
                                          <p:attrName>style.visibility</p:attrName>
                                        </p:attrNameLst>
                                      </p:cBhvr>
                                      <p:to>
                                        <p:strVal val="visible"/>
                                      </p:to>
                                    </p:set>
                                    <p:animEffect transition="in" filter="diamond(in)">
                                      <p:cBhvr>
                                        <p:cTn id="40" dur="1000"/>
                                        <p:tgtEl>
                                          <p:spTgt spid="108546">
                                            <p:txEl>
                                              <p:charRg st="123" end="12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8" presetClass="entr" presetSubtype="16" fill="hold" nodeType="clickEffect">
                                  <p:stCondLst>
                                    <p:cond delay="0"/>
                                  </p:stCondLst>
                                  <p:childTnLst>
                                    <p:set>
                                      <p:cBhvr>
                                        <p:cTn id="44" dur="1" fill="hold">
                                          <p:stCondLst>
                                            <p:cond delay="0"/>
                                          </p:stCondLst>
                                        </p:cTn>
                                        <p:tgtEl>
                                          <p:spTgt spid="108546">
                                            <p:txEl>
                                              <p:charRg st="127" end="146"/>
                                            </p:txEl>
                                          </p:spTgt>
                                        </p:tgtEl>
                                        <p:attrNameLst>
                                          <p:attrName>style.visibility</p:attrName>
                                        </p:attrNameLst>
                                      </p:cBhvr>
                                      <p:to>
                                        <p:strVal val="visible"/>
                                      </p:to>
                                    </p:set>
                                    <p:animEffect transition="in" filter="diamond(in)">
                                      <p:cBhvr>
                                        <p:cTn id="45" dur="1000"/>
                                        <p:tgtEl>
                                          <p:spTgt spid="108546">
                                            <p:txEl>
                                              <p:charRg st="127" end="14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animBg="1"/>
      <p:bldP spid="108548" grpId="0" animBg="1"/>
      <p:bldP spid="10854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70" name="副标题 109569"/>
          <p:cNvSpPr>
            <a:spLocks noGrp="1"/>
          </p:cNvSpPr>
          <p:nvPr>
            <p:ph type="subTitle" idx="1"/>
          </p:nvPr>
        </p:nvSpPr>
        <p:spPr>
          <a:xfrm>
            <a:off x="179388" y="187325"/>
            <a:ext cx="8856662" cy="5113338"/>
          </a:xfrm>
        </p:spPr>
        <p:txBody>
          <a:bodyPr/>
          <a:p>
            <a:pPr defTabSz="914400">
              <a:lnSpc>
                <a:spcPct val="90000"/>
              </a:lnSpc>
              <a:buClrTx/>
              <a:buSzTx/>
              <a:buFontTx/>
            </a:pPr>
            <a:endParaRPr lang="en-US" altLang="zh-CN" sz="3200" b="1" kern="1200" baseline="0" dirty="0">
              <a:effectLst>
                <a:outerShdw blurRad="38100" dist="38100" dir="2700000">
                  <a:srgbClr val="C0C0C0"/>
                </a:outerShdw>
              </a:effectLst>
              <a:latin typeface="Arial" panose="020B0604020202020204" pitchFamily="34" charset="0"/>
              <a:ea typeface="宋体" panose="02010600030101010101" pitchFamily="2" charset="-122"/>
            </a:endParaRPr>
          </a:p>
          <a:p>
            <a:pPr defTabSz="914400">
              <a:lnSpc>
                <a:spcPct val="90000"/>
              </a:lnSpc>
              <a:buClrTx/>
              <a:buSzTx/>
              <a:buFontTx/>
            </a:pPr>
            <a:r>
              <a:rPr lang="en-US" altLang="zh-CN" sz="3200" b="1" kern="1200" baseline="0" dirty="0">
                <a:effectLst>
                  <a:outerShdw blurRad="38100" dist="38100" dir="2700000">
                    <a:srgbClr val="C0C0C0"/>
                  </a:outerShdw>
                </a:effectLst>
                <a:latin typeface="Arial" panose="020B0604020202020204" pitchFamily="34" charset="0"/>
                <a:ea typeface="宋体" panose="02010600030101010101" pitchFamily="2" charset="-122"/>
              </a:rPr>
              <a:t>   </a:t>
            </a:r>
            <a:r>
              <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rPr>
              <a:t>第五步：融情于理的小结</a:t>
            </a:r>
            <a:endPar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lnSpc>
                <a:spcPct val="140000"/>
              </a:lnSpc>
              <a:buClrTx/>
              <a:buSzTx/>
              <a:buFontTx/>
            </a:pPr>
            <a:r>
              <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rPr>
              <a:t>    这一守则对个体而言，不能保护弱势群体的合法权利，于情不容；对社会而言，不但不能伸张正义，反而助长了邪恶者的气焰，于理不合。那么，“打不还手、骂不还口”此类的职业守则应该废止。</a:t>
            </a:r>
            <a:endPar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lnSpc>
                <a:spcPct val="90000"/>
              </a:lnSpc>
              <a:buClrTx/>
              <a:buSzTx/>
              <a:buFontTx/>
            </a:pPr>
            <a:r>
              <a:rPr lang="zh-CN" altLang="en-US" sz="3200" kern="1200" baseline="0" dirty="0">
                <a:latin typeface="楷体_GB2312" panose="02010609030101010101" pitchFamily="49" charset="-122"/>
                <a:ea typeface="楷体_GB2312" panose="02010609030101010101" pitchFamily="49" charset="-122"/>
              </a:rPr>
              <a:t> </a:t>
            </a:r>
            <a:r>
              <a:rPr lang="zh-CN" altLang="en-US" sz="3200" b="1" kern="1200" baseline="0" dirty="0">
                <a:solidFill>
                  <a:schemeClr val="accent2"/>
                </a:solidFill>
                <a:latin typeface="楷体_GB2312" panose="02010609030101010101" pitchFamily="49" charset="-122"/>
                <a:ea typeface="楷体_GB2312" panose="02010609030101010101" pitchFamily="49" charset="-122"/>
              </a:rPr>
              <a:t>    </a:t>
            </a:r>
            <a:r>
              <a:rPr lang="zh-CN" altLang="en-US" sz="3200" b="1" kern="1200" baseline="0" dirty="0">
                <a:solidFill>
                  <a:srgbClr val="FF3300"/>
                </a:solidFill>
                <a:latin typeface="楷体_GB2312" panose="02010609030101010101" pitchFamily="49" charset="-122"/>
                <a:ea typeface="楷体_GB2312" panose="02010609030101010101" pitchFamily="49" charset="-122"/>
              </a:rPr>
              <a:t>小结关键：收束全文、融情于理。</a:t>
            </a:r>
            <a:endParaRPr lang="zh-CN" altLang="en-US" sz="3200" b="1" kern="1200" baseline="0" dirty="0">
              <a:solidFill>
                <a:srgbClr val="FF3300"/>
              </a:solidFill>
              <a:latin typeface="楷体_GB2312" panose="02010609030101010101" pitchFamily="49" charset="-122"/>
              <a:ea typeface="楷体_GB2312" panose="0201060903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9570">
                                            <p:txEl>
                                              <p:charRg st="16" end="108"/>
                                            </p:txEl>
                                          </p:spTgt>
                                        </p:tgtEl>
                                        <p:attrNameLst>
                                          <p:attrName>style.visibility</p:attrName>
                                        </p:attrNameLst>
                                      </p:cBhvr>
                                      <p:to>
                                        <p:strVal val="visible"/>
                                      </p:to>
                                    </p:set>
                                    <p:animEffect transition="in" filter="diamond(in)">
                                      <p:cBhvr>
                                        <p:cTn id="7" dur="1000"/>
                                        <p:tgtEl>
                                          <p:spTgt spid="109570">
                                            <p:txEl>
                                              <p:charRg st="16" end="108"/>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09570">
                                            <p:txEl>
                                              <p:charRg st="108" end="129"/>
                                            </p:txEl>
                                          </p:spTgt>
                                        </p:tgtEl>
                                        <p:attrNameLst>
                                          <p:attrName>style.visibility</p:attrName>
                                        </p:attrNameLst>
                                      </p:cBhvr>
                                      <p:to>
                                        <p:strVal val="visible"/>
                                      </p:to>
                                    </p:set>
                                    <p:animEffect transition="in" filter="diamond(in)">
                                      <p:cBhvr>
                                        <p:cTn id="12" dur="1000"/>
                                        <p:tgtEl>
                                          <p:spTgt spid="109570">
                                            <p:txEl>
                                              <p:charRg st="108" end="12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8066" name="图片 88065" descr="bg"/>
          <p:cNvPicPr>
            <a:picLocks noChangeAspect="1"/>
          </p:cNvPicPr>
          <p:nvPr/>
        </p:nvPicPr>
        <p:blipFill>
          <a:blip r:embed="rId1"/>
          <a:srcRect t="10477"/>
          <a:stretch>
            <a:fillRect/>
          </a:stretch>
        </p:blipFill>
        <p:spPr>
          <a:xfrm>
            <a:off x="0" y="0"/>
            <a:ext cx="9144000" cy="6858000"/>
          </a:xfrm>
          <a:prstGeom prst="rect">
            <a:avLst/>
          </a:prstGeom>
          <a:solidFill>
            <a:srgbClr val="FFFFFF"/>
          </a:solidFill>
          <a:ln w="9525">
            <a:noFill/>
          </a:ln>
        </p:spPr>
      </p:pic>
      <p:pic>
        <p:nvPicPr>
          <p:cNvPr id="88067" name="图片 88066" descr="rbkt007"/>
          <p:cNvPicPr>
            <a:picLocks noChangeAspect="1"/>
          </p:cNvPicPr>
          <p:nvPr/>
        </p:nvPicPr>
        <p:blipFill>
          <a:blip r:embed="rId2"/>
          <a:srcRect l="33855" t="19565" r="19289" b="3773"/>
          <a:stretch>
            <a:fillRect/>
          </a:stretch>
        </p:blipFill>
        <p:spPr>
          <a:xfrm>
            <a:off x="5413375" y="2667000"/>
            <a:ext cx="3730625" cy="4191000"/>
          </a:xfrm>
          <a:prstGeom prst="rect">
            <a:avLst/>
          </a:prstGeom>
          <a:noFill/>
          <a:ln w="9525">
            <a:noFill/>
          </a:ln>
        </p:spPr>
      </p:pic>
      <p:sp>
        <p:nvSpPr>
          <p:cNvPr id="88068" name="矩形 88067"/>
          <p:cNvSpPr/>
          <p:nvPr/>
        </p:nvSpPr>
        <p:spPr>
          <a:xfrm>
            <a:off x="1143000" y="2286000"/>
            <a:ext cx="4953000" cy="1143000"/>
          </a:xfrm>
          <a:prstGeom prst="rect">
            <a:avLst/>
          </a:prstGeom>
        </p:spPr>
        <p:txBody>
          <a:bodyPr wrap="none" fromWordArt="1">
            <a:prstTxWarp prst="textPlain">
              <a:avLst>
                <a:gd name="adj" fmla="val 51856"/>
              </a:avLst>
            </a:prstTxWarp>
            <a:normAutofit/>
          </a:bodyPr>
          <a:p>
            <a:pPr algn="ctr"/>
            <a:r>
              <a:rPr lang="zh-CN" altLang="en-US"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rPr>
              <a:t>二、方法总结</a:t>
            </a:r>
            <a:endParaRPr lang="zh-CN" altLang="en-US"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endParaRPr>
          </a:p>
          <a:p>
            <a:pPr algn="ctr"/>
            <a:endParaRPr lang="en-US" altLang="zh-CN"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90" name="标题 114689"/>
          <p:cNvSpPr>
            <a:spLocks noGrp="1"/>
          </p:cNvSpPr>
          <p:nvPr>
            <p:ph type="title"/>
          </p:nvPr>
        </p:nvSpPr>
        <p:spPr>
          <a:xfrm>
            <a:off x="395288" y="0"/>
            <a:ext cx="8229600" cy="1143000"/>
          </a:xfrm>
        </p:spPr>
        <p:txBody>
          <a:bodyPr anchor="ctr" anchorCtr="0"/>
          <a:p>
            <a:r>
              <a:rPr lang="zh-CN" altLang="en-US" sz="4000" dirty="0">
                <a:solidFill>
                  <a:schemeClr val="tx1"/>
                </a:solidFill>
                <a:ea typeface="黑体" panose="02010609060101010101" pitchFamily="2" charset="-122"/>
              </a:rPr>
              <a:t>一要切中要害，直指新闻本质</a:t>
            </a:r>
            <a:endParaRPr lang="zh-CN" altLang="en-US" sz="4000" dirty="0">
              <a:solidFill>
                <a:schemeClr val="tx1"/>
              </a:solidFill>
              <a:ea typeface="黑体" panose="02010609060101010101" pitchFamily="2" charset="-122"/>
            </a:endParaRPr>
          </a:p>
        </p:txBody>
      </p:sp>
      <p:sp>
        <p:nvSpPr>
          <p:cNvPr id="114691" name="文本框 114690"/>
          <p:cNvSpPr txBox="1"/>
          <p:nvPr/>
        </p:nvSpPr>
        <p:spPr>
          <a:xfrm>
            <a:off x="323850" y="908050"/>
            <a:ext cx="8459788" cy="6627813"/>
          </a:xfrm>
          <a:prstGeom prst="rect">
            <a:avLst/>
          </a:prstGeom>
          <a:noFill/>
          <a:ln w="9525">
            <a:noFill/>
          </a:ln>
        </p:spPr>
        <p:txBody>
          <a:bodyPr>
            <a:spAutoFit/>
          </a:bodyPr>
          <a:p>
            <a:pPr>
              <a:spcBef>
                <a:spcPct val="20000"/>
              </a:spcBef>
              <a:buClr>
                <a:srgbClr val="FF0000"/>
              </a:buClr>
              <a:buFont typeface="Wingdings" panose="05000000000000000000" pitchFamily="2" charset="2"/>
              <a:buChar char="Ø"/>
            </a:pPr>
            <a:r>
              <a:rPr lang="en-US" altLang="zh-CN" sz="2400" dirty="0">
                <a:solidFill>
                  <a:schemeClr val="bg1"/>
                </a:solidFill>
                <a:latin typeface="黑体" panose="02010609060101010101" pitchFamily="2" charset="-122"/>
                <a:ea typeface="黑体" panose="02010609060101010101" pitchFamily="2" charset="-122"/>
              </a:rPr>
              <a:t>    </a:t>
            </a:r>
            <a:r>
              <a:rPr lang="zh-CN" altLang="en-US" sz="2400" dirty="0">
                <a:solidFill>
                  <a:srgbClr val="000066"/>
                </a:solidFill>
                <a:latin typeface="黑体" panose="02010609060101010101" pitchFamily="2" charset="-122"/>
                <a:ea typeface="黑体" panose="02010609060101010101" pitchFamily="2" charset="-122"/>
              </a:rPr>
              <a:t>一则新闻之所以成为新闻，最重要的是它背后所折射出来的深层次的东西。在阅读新闻的时候，不能只关注到新闻的表面，更应该透过表面看到新闻的背后。只有抓到了新闻的本质，才有可能准确提炼观点。要单刀直入，尖锐而不偏激，评得有力，点到痛处。</a:t>
            </a:r>
            <a:br>
              <a:rPr lang="zh-CN" altLang="en-US" sz="2400" dirty="0">
                <a:solidFill>
                  <a:srgbClr val="000066"/>
                </a:solidFill>
                <a:latin typeface="黑体" panose="02010609060101010101" pitchFamily="2" charset="-122"/>
                <a:ea typeface="黑体" panose="02010609060101010101" pitchFamily="2" charset="-122"/>
              </a:rPr>
            </a:br>
            <a:r>
              <a:rPr lang="zh-CN" altLang="en-US" sz="2400" dirty="0">
                <a:solidFill>
                  <a:srgbClr val="000066"/>
                </a:solidFill>
                <a:latin typeface="黑体" panose="02010609060101010101" pitchFamily="2" charset="-122"/>
                <a:ea typeface="黑体" panose="02010609060101010101" pitchFamily="2" charset="-122"/>
              </a:rPr>
              <a:t>　如对报道北京井盖丢失严重的新闻</a:t>
            </a:r>
            <a:r>
              <a:rPr lang="en-US" altLang="zh-CN" sz="2400">
                <a:solidFill>
                  <a:srgbClr val="000066"/>
                </a:solidFill>
                <a:latin typeface="黑体" panose="02010609060101010101" pitchFamily="2" charset="-122"/>
                <a:ea typeface="黑体" panose="02010609060101010101" pitchFamily="2" charset="-122"/>
              </a:rPr>
              <a:t>《</a:t>
            </a:r>
            <a:r>
              <a:rPr lang="zh-CN" altLang="en-US" sz="2400" dirty="0">
                <a:solidFill>
                  <a:srgbClr val="000066"/>
                </a:solidFill>
                <a:latin typeface="黑体" panose="02010609060101010101" pitchFamily="2" charset="-122"/>
                <a:ea typeface="黑体" panose="02010609060101010101" pitchFamily="2" charset="-122"/>
              </a:rPr>
              <a:t>井盖之惑</a:t>
            </a:r>
            <a:r>
              <a:rPr lang="en-US" altLang="zh-CN" sz="2400">
                <a:solidFill>
                  <a:srgbClr val="000066"/>
                </a:solidFill>
                <a:latin typeface="黑体" panose="02010609060101010101" pitchFamily="2" charset="-122"/>
                <a:ea typeface="黑体" panose="02010609060101010101" pitchFamily="2" charset="-122"/>
              </a:rPr>
              <a:t>》</a:t>
            </a:r>
            <a:r>
              <a:rPr lang="zh-CN" altLang="en-US" sz="2400" dirty="0">
                <a:solidFill>
                  <a:srgbClr val="000066"/>
                </a:solidFill>
                <a:latin typeface="黑体" panose="02010609060101010101" pitchFamily="2" charset="-122"/>
                <a:ea typeface="黑体" panose="02010609060101010101" pitchFamily="2" charset="-122"/>
              </a:rPr>
              <a:t>发表的短评：</a:t>
            </a:r>
            <a:br>
              <a:rPr lang="zh-CN" altLang="en-US" sz="2400" dirty="0">
                <a:solidFill>
                  <a:srgbClr val="000066"/>
                </a:solidFill>
                <a:latin typeface="黑体" panose="02010609060101010101" pitchFamily="2" charset="-122"/>
                <a:ea typeface="黑体" panose="02010609060101010101" pitchFamily="2" charset="-122"/>
              </a:rPr>
            </a:br>
            <a:r>
              <a:rPr lang="zh-CN" altLang="en-US" sz="2400" dirty="0">
                <a:solidFill>
                  <a:srgbClr val="000066"/>
                </a:solidFill>
                <a:latin typeface="黑体" panose="02010609060101010101" pitchFamily="2" charset="-122"/>
                <a:ea typeface="黑体" panose="02010609060101010101" pitchFamily="2" charset="-122"/>
              </a:rPr>
              <a:t>　　</a:t>
            </a:r>
            <a:endParaRPr lang="zh-CN" altLang="en-US" sz="2400" dirty="0">
              <a:solidFill>
                <a:srgbClr val="000066"/>
              </a:solidFill>
              <a:latin typeface="黑体" panose="02010609060101010101" pitchFamily="2" charset="-122"/>
              <a:ea typeface="黑体" panose="02010609060101010101" pitchFamily="2" charset="-122"/>
            </a:endParaRPr>
          </a:p>
          <a:p>
            <a:pPr>
              <a:spcBef>
                <a:spcPct val="20000"/>
              </a:spcBef>
              <a:buClr>
                <a:srgbClr val="FF0000"/>
              </a:buClr>
              <a:buFont typeface="Wingdings" panose="05000000000000000000" pitchFamily="2" charset="2"/>
              <a:buChar char="Ø"/>
            </a:pPr>
            <a:r>
              <a:rPr lang="zh-CN" altLang="en-US" sz="2400" dirty="0">
                <a:solidFill>
                  <a:srgbClr val="FF0000"/>
                </a:solidFill>
                <a:latin typeface="黑体" panose="02010609060101010101" pitchFamily="2" charset="-122"/>
                <a:ea typeface="黑体" panose="02010609060101010101" pitchFamily="2" charset="-122"/>
              </a:rPr>
              <a:t>天天带着小心生活，出门总低着头走路，总不是办法吧？根本的解决办法还是保护井盖。</a:t>
            </a:r>
            <a:br>
              <a:rPr lang="zh-CN" altLang="en-US" sz="2400" dirty="0">
                <a:solidFill>
                  <a:srgbClr val="FF0000"/>
                </a:solidFill>
                <a:latin typeface="黑体" panose="02010609060101010101" pitchFamily="2" charset="-122"/>
                <a:ea typeface="黑体" panose="02010609060101010101" pitchFamily="2" charset="-122"/>
              </a:rPr>
            </a:br>
            <a:r>
              <a:rPr lang="zh-CN" altLang="en-US" sz="2400" dirty="0">
                <a:solidFill>
                  <a:srgbClr val="FF0000"/>
                </a:solidFill>
                <a:latin typeface="黑体" panose="02010609060101010101" pitchFamily="2" charset="-122"/>
                <a:ea typeface="黑体" panose="02010609060101010101" pitchFamily="2" charset="-122"/>
              </a:rPr>
              <a:t>　　负有保护井盖职责的部门多达</a:t>
            </a:r>
            <a:r>
              <a:rPr lang="en-US" altLang="zh-CN" sz="2400">
                <a:solidFill>
                  <a:srgbClr val="FF0000"/>
                </a:solidFill>
                <a:latin typeface="黑体" panose="02010609060101010101" pitchFamily="2" charset="-122"/>
                <a:ea typeface="黑体" panose="02010609060101010101" pitchFamily="2" charset="-122"/>
              </a:rPr>
              <a:t>19</a:t>
            </a:r>
            <a:r>
              <a:rPr lang="zh-CN" altLang="en-US" sz="2400" dirty="0">
                <a:solidFill>
                  <a:srgbClr val="FF0000"/>
                </a:solidFill>
                <a:latin typeface="黑体" panose="02010609060101010101" pitchFamily="2" charset="-122"/>
                <a:ea typeface="黑体" panose="02010609060101010101" pitchFamily="2" charset="-122"/>
              </a:rPr>
              <a:t>个，该保护好了吧？事实却正相反</a:t>
            </a:r>
            <a:r>
              <a:rPr lang="en-US" altLang="zh-CN" sz="2400">
                <a:solidFill>
                  <a:srgbClr val="FF0000"/>
                </a:solidFill>
                <a:latin typeface="Arial" panose="020B0604020202020204" pitchFamily="34" charset="0"/>
                <a:ea typeface="黑体" panose="02010609060101010101" pitchFamily="2" charset="-122"/>
              </a:rPr>
              <a:t>——</a:t>
            </a:r>
            <a:r>
              <a:rPr lang="zh-CN" altLang="en-US" sz="2400" dirty="0">
                <a:solidFill>
                  <a:srgbClr val="FF0000"/>
                </a:solidFill>
                <a:latin typeface="黑体" panose="02010609060101010101" pitchFamily="2" charset="-122"/>
                <a:ea typeface="黑体" panose="02010609060101010101" pitchFamily="2" charset="-122"/>
              </a:rPr>
              <a:t>谁都有责任，意味着谁都可以不负责任，这正应了一句老话：鸡多不下蛋。</a:t>
            </a:r>
            <a:br>
              <a:rPr lang="zh-CN" altLang="en-US" sz="2400" dirty="0">
                <a:solidFill>
                  <a:srgbClr val="FF0000"/>
                </a:solidFill>
                <a:latin typeface="黑体" panose="02010609060101010101" pitchFamily="2" charset="-122"/>
                <a:ea typeface="黑体" panose="02010609060101010101" pitchFamily="2" charset="-122"/>
              </a:rPr>
            </a:br>
            <a:r>
              <a:rPr lang="zh-CN" altLang="en-US" sz="2400" dirty="0">
                <a:solidFill>
                  <a:srgbClr val="FF0000"/>
                </a:solidFill>
                <a:latin typeface="黑体" panose="02010609060101010101" pitchFamily="2" charset="-122"/>
                <a:ea typeface="黑体" panose="02010609060101010101" pitchFamily="2" charset="-122"/>
              </a:rPr>
              <a:t>　　</a:t>
            </a:r>
            <a:endParaRPr lang="zh-CN" altLang="en-US" sz="2400" dirty="0">
              <a:solidFill>
                <a:srgbClr val="FF0000"/>
              </a:solidFill>
              <a:latin typeface="黑体" panose="02010609060101010101" pitchFamily="2" charset="-122"/>
              <a:ea typeface="黑体" panose="02010609060101010101" pitchFamily="2" charset="-122"/>
            </a:endParaRPr>
          </a:p>
          <a:p>
            <a:pPr>
              <a:spcBef>
                <a:spcPct val="20000"/>
              </a:spcBef>
              <a:buClr>
                <a:srgbClr val="FF0000"/>
              </a:buClr>
              <a:buFont typeface="Wingdings" panose="05000000000000000000" pitchFamily="2" charset="2"/>
              <a:buChar char="Ø"/>
            </a:pPr>
            <a:r>
              <a:rPr lang="zh-CN" altLang="en-US" sz="2400" dirty="0">
                <a:solidFill>
                  <a:schemeClr val="bg1"/>
                </a:solidFill>
                <a:latin typeface="黑体" panose="02010609060101010101" pitchFamily="2" charset="-122"/>
                <a:ea typeface="黑体" panose="02010609060101010101" pitchFamily="2" charset="-122"/>
              </a:rPr>
              <a:t>百</a:t>
            </a:r>
            <a:r>
              <a:rPr lang="zh-CN" altLang="en-US" sz="2400" dirty="0">
                <a:solidFill>
                  <a:srgbClr val="000000"/>
                </a:solidFill>
                <a:latin typeface="黑体" panose="02010609060101010101" pitchFamily="2" charset="-122"/>
                <a:ea typeface="黑体" panose="02010609060101010101" pitchFamily="2" charset="-122"/>
              </a:rPr>
              <a:t>字点出这则新闻的实质，特别值得相关部门的深思</a:t>
            </a:r>
            <a:r>
              <a:rPr lang="en-US" altLang="zh-CN" sz="2400">
                <a:solidFill>
                  <a:srgbClr val="000000"/>
                </a:solidFill>
                <a:latin typeface="Arial" panose="020B0604020202020204" pitchFamily="34" charset="0"/>
                <a:ea typeface="黑体" panose="02010609060101010101" pitchFamily="2" charset="-122"/>
              </a:rPr>
              <a:t>——</a:t>
            </a:r>
            <a:r>
              <a:rPr lang="zh-CN" altLang="en-US" sz="2400" dirty="0">
                <a:solidFill>
                  <a:srgbClr val="000000"/>
                </a:solidFill>
                <a:latin typeface="黑体" panose="02010609060101010101" pitchFamily="2" charset="-122"/>
                <a:ea typeface="黑体" panose="02010609060101010101" pitchFamily="2" charset="-122"/>
              </a:rPr>
              <a:t>何以鸡多不下蛋？这样的评论自然能让读者弥久而记忆犹新。</a:t>
            </a:r>
            <a:br>
              <a:rPr lang="zh-CN" altLang="en-US" sz="2400" dirty="0">
                <a:solidFill>
                  <a:srgbClr val="000000"/>
                </a:solidFill>
                <a:latin typeface="黑体" panose="02010609060101010101" pitchFamily="2" charset="-122"/>
                <a:ea typeface="黑体" panose="02010609060101010101" pitchFamily="2" charset="-122"/>
              </a:rPr>
            </a:br>
            <a:endParaRPr lang="zh-CN" altLang="en-US" sz="2400" dirty="0">
              <a:solidFill>
                <a:srgbClr val="000000"/>
              </a:solidFill>
              <a:latin typeface="黑体" panose="02010609060101010101" pitchFamily="2" charset="-122"/>
              <a:ea typeface="黑体" panose="02010609060101010101" pitchFamily="2" charset="-122"/>
            </a:endParaRPr>
          </a:p>
          <a:p>
            <a:pPr>
              <a:spcBef>
                <a:spcPct val="50000"/>
              </a:spcBef>
            </a:pPr>
            <a:endParaRPr lang="zh-CN" altLang="en-US" sz="2400" dirty="0">
              <a:solidFill>
                <a:srgbClr val="000000"/>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4690"/>
                                        </p:tgtEl>
                                        <p:attrNameLst>
                                          <p:attrName>style.visibility</p:attrName>
                                        </p:attrNameLst>
                                      </p:cBhvr>
                                      <p:to>
                                        <p:strVal val="visible"/>
                                      </p:to>
                                    </p:set>
                                    <p:anim calcmode="lin" valueType="num">
                                      <p:cBhvr additive="base">
                                        <p:cTn id="7" dur="500" fill="hold"/>
                                        <p:tgtEl>
                                          <p:spTgt spid="114690"/>
                                        </p:tgtEl>
                                        <p:attrNameLst>
                                          <p:attrName>ppt_x</p:attrName>
                                        </p:attrNameLst>
                                      </p:cBhvr>
                                      <p:tavLst>
                                        <p:tav tm="0">
                                          <p:val>
                                            <p:strVal val="#ppt_x"/>
                                          </p:val>
                                        </p:tav>
                                        <p:tav tm="100000">
                                          <p:val>
                                            <p:strVal val="#ppt_x"/>
                                          </p:val>
                                        </p:tav>
                                      </p:tavLst>
                                    </p:anim>
                                    <p:anim calcmode="lin" valueType="num">
                                      <p:cBhvr additive="base">
                                        <p:cTn id="8" dur="500" fill="hold"/>
                                        <p:tgtEl>
                                          <p:spTgt spid="1146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4691">
                                            <p:txEl>
                                              <p:charRg st="0" end="151"/>
                                            </p:txEl>
                                          </p:spTgt>
                                        </p:tgtEl>
                                        <p:attrNameLst>
                                          <p:attrName>style.visibility</p:attrName>
                                        </p:attrNameLst>
                                      </p:cBhvr>
                                      <p:to>
                                        <p:strVal val="visible"/>
                                      </p:to>
                                    </p:set>
                                    <p:anim calcmode="lin" valueType="num">
                                      <p:cBhvr additive="base">
                                        <p:cTn id="13" dur="500" fill="hold"/>
                                        <p:tgtEl>
                                          <p:spTgt spid="114691">
                                            <p:txEl>
                                              <p:charRg st="0" end="15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4691">
                                            <p:txEl>
                                              <p:charRg st="0" end="15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4691">
                                            <p:txEl>
                                              <p:charRg st="151" end="262"/>
                                            </p:txEl>
                                          </p:spTgt>
                                        </p:tgtEl>
                                        <p:attrNameLst>
                                          <p:attrName>style.visibility</p:attrName>
                                        </p:attrNameLst>
                                      </p:cBhvr>
                                      <p:to>
                                        <p:strVal val="visible"/>
                                      </p:to>
                                    </p:set>
                                    <p:anim calcmode="lin" valueType="num">
                                      <p:cBhvr additive="base">
                                        <p:cTn id="19" dur="500" fill="hold"/>
                                        <p:tgtEl>
                                          <p:spTgt spid="114691">
                                            <p:txEl>
                                              <p:charRg st="151" end="26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4691">
                                            <p:txEl>
                                              <p:charRg st="151" end="26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4691">
                                            <p:txEl>
                                              <p:charRg st="262" end="316"/>
                                            </p:txEl>
                                          </p:spTgt>
                                        </p:tgtEl>
                                        <p:attrNameLst>
                                          <p:attrName>style.visibility</p:attrName>
                                        </p:attrNameLst>
                                      </p:cBhvr>
                                      <p:to>
                                        <p:strVal val="visible"/>
                                      </p:to>
                                    </p:set>
                                    <p:anim calcmode="lin" valueType="num">
                                      <p:cBhvr additive="base">
                                        <p:cTn id="25" dur="500" fill="hold"/>
                                        <p:tgtEl>
                                          <p:spTgt spid="114691">
                                            <p:txEl>
                                              <p:charRg st="262" end="31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4691">
                                            <p:txEl>
                                              <p:charRg st="262" end="3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5714" name="标题 115713"/>
          <p:cNvSpPr>
            <a:spLocks noGrp="1"/>
          </p:cNvSpPr>
          <p:nvPr>
            <p:ph type="title"/>
          </p:nvPr>
        </p:nvSpPr>
        <p:spPr>
          <a:xfrm>
            <a:off x="323850" y="-315912"/>
            <a:ext cx="8540750" cy="1143000"/>
          </a:xfrm>
        </p:spPr>
        <p:txBody>
          <a:bodyPr anchor="ctr" anchorCtr="0"/>
          <a:p>
            <a:r>
              <a:rPr lang="zh-CN" altLang="en-US" sz="3200" dirty="0">
                <a:solidFill>
                  <a:schemeClr val="tx1"/>
                </a:solidFill>
                <a:ea typeface="黑体" panose="02010609060101010101" pitchFamily="2" charset="-122"/>
              </a:rPr>
              <a:t>二要选好点评角度，观点新颖</a:t>
            </a:r>
            <a:endParaRPr lang="zh-CN" altLang="en-US" sz="3200" dirty="0">
              <a:solidFill>
                <a:schemeClr val="tx1"/>
              </a:solidFill>
              <a:ea typeface="黑体" panose="02010609060101010101" pitchFamily="2" charset="-122"/>
            </a:endParaRPr>
          </a:p>
        </p:txBody>
      </p:sp>
      <p:sp>
        <p:nvSpPr>
          <p:cNvPr id="115715" name="文本占位符 115714"/>
          <p:cNvSpPr>
            <a:spLocks noGrp="1"/>
          </p:cNvSpPr>
          <p:nvPr>
            <p:ph type="body" idx="1"/>
          </p:nvPr>
        </p:nvSpPr>
        <p:spPr>
          <a:xfrm>
            <a:off x="0" y="0"/>
            <a:ext cx="9324975" cy="4525963"/>
          </a:xfrm>
        </p:spPr>
        <p:txBody>
          <a:bodyPr/>
          <a:p>
            <a:pPr>
              <a:lnSpc>
                <a:spcPct val="120000"/>
              </a:lnSpc>
              <a:buClr>
                <a:srgbClr val="FF0000"/>
              </a:buClr>
              <a:buFont typeface="Wingdings" panose="05000000000000000000" pitchFamily="2" charset="2"/>
              <a:buChar char="Ø"/>
            </a:pPr>
            <a:br>
              <a:rPr lang="en-US" altLang="zh-CN" sz="2800" b="1" dirty="0"/>
            </a:br>
            <a:r>
              <a:rPr lang="zh-CN" altLang="en-US" sz="2800" b="1" dirty="0">
                <a:solidFill>
                  <a:srgbClr val="FF0000"/>
                </a:solidFill>
                <a:latin typeface="黑体" panose="02010609060101010101" pitchFamily="2" charset="-122"/>
                <a:ea typeface="黑体" panose="02010609060101010101" pitchFamily="2" charset="-122"/>
              </a:rPr>
              <a:t>　</a:t>
            </a:r>
            <a:r>
              <a:rPr lang="zh-CN" altLang="en-US" sz="2000" b="1" dirty="0">
                <a:solidFill>
                  <a:srgbClr val="000000"/>
                </a:solidFill>
                <a:latin typeface="黑体" panose="02010609060101010101" pitchFamily="2" charset="-122"/>
                <a:ea typeface="黑体" panose="02010609060101010101" pitchFamily="2" charset="-122"/>
              </a:rPr>
              <a:t>一则新闻往往可以从不同角度解读，在评论时要用独到的眼光，深入地思考，表达自己独到的见解。阐明自己的观点时要直接，少绕弯子。在展开论述的时候，应该简要列举与这个事件相似的例子来加强说服力。</a:t>
            </a:r>
            <a:br>
              <a:rPr lang="zh-CN" altLang="en-US" sz="2000" b="1" dirty="0">
                <a:solidFill>
                  <a:srgbClr val="000000"/>
                </a:solidFill>
                <a:latin typeface="黑体" panose="02010609060101010101" pitchFamily="2" charset="-122"/>
                <a:ea typeface="黑体" panose="02010609060101010101" pitchFamily="2" charset="-122"/>
              </a:rPr>
            </a:br>
            <a:r>
              <a:rPr lang="zh-CN" altLang="en-US" sz="2000" b="1" dirty="0">
                <a:solidFill>
                  <a:srgbClr val="000000"/>
                </a:solidFill>
                <a:latin typeface="黑体" panose="02010609060101010101" pitchFamily="2" charset="-122"/>
                <a:ea typeface="黑体" panose="02010609060101010101" pitchFamily="2" charset="-122"/>
              </a:rPr>
              <a:t>　　比如针对</a:t>
            </a:r>
            <a:r>
              <a:rPr lang="en-US" altLang="zh-CN" sz="2000" b="1">
                <a:solidFill>
                  <a:srgbClr val="000000"/>
                </a:solidFill>
                <a:latin typeface="黑体" panose="02010609060101010101" pitchFamily="2" charset="-122"/>
                <a:ea typeface="黑体" panose="02010609060101010101" pitchFamily="2" charset="-122"/>
              </a:rPr>
              <a:t>10</a:t>
            </a:r>
            <a:r>
              <a:rPr lang="zh-CN" altLang="en-US" sz="2000" b="1" dirty="0">
                <a:solidFill>
                  <a:srgbClr val="000000"/>
                </a:solidFill>
                <a:latin typeface="黑体" panose="02010609060101010101" pitchFamily="2" charset="-122"/>
                <a:ea typeface="黑体" panose="02010609060101010101" pitchFamily="2" charset="-122"/>
              </a:rPr>
              <a:t>月</a:t>
            </a:r>
            <a:r>
              <a:rPr lang="en-US" altLang="zh-CN" sz="2000" b="1">
                <a:solidFill>
                  <a:srgbClr val="000000"/>
                </a:solidFill>
                <a:latin typeface="黑体" panose="02010609060101010101" pitchFamily="2" charset="-122"/>
                <a:ea typeface="黑体" panose="02010609060101010101" pitchFamily="2" charset="-122"/>
              </a:rPr>
              <a:t>4</a:t>
            </a:r>
            <a:r>
              <a:rPr lang="zh-CN" altLang="en-US" sz="2000" b="1" dirty="0">
                <a:solidFill>
                  <a:srgbClr val="000000"/>
                </a:solidFill>
                <a:latin typeface="黑体" panose="02010609060101010101" pitchFamily="2" charset="-122"/>
                <a:ea typeface="黑体" panose="02010609060101010101" pitchFamily="2" charset="-122"/>
              </a:rPr>
              <a:t>至</a:t>
            </a:r>
            <a:r>
              <a:rPr lang="en-US" altLang="zh-CN" sz="2000" b="1">
                <a:solidFill>
                  <a:srgbClr val="000000"/>
                </a:solidFill>
                <a:latin typeface="黑体" panose="02010609060101010101" pitchFamily="2" charset="-122"/>
                <a:ea typeface="黑体" panose="02010609060101010101" pitchFamily="2" charset="-122"/>
              </a:rPr>
              <a:t>6</a:t>
            </a:r>
            <a:r>
              <a:rPr lang="zh-CN" altLang="en-US" sz="2000" b="1" dirty="0">
                <a:solidFill>
                  <a:srgbClr val="000000"/>
                </a:solidFill>
                <a:latin typeface="黑体" panose="02010609060101010101" pitchFamily="2" charset="-122"/>
                <a:ea typeface="黑体" panose="02010609060101010101" pitchFamily="2" charset="-122"/>
              </a:rPr>
              <a:t>日温家宝总理访朝期间特意祭拜了包括毛岸英在内的长眠在朝鲜的志愿军英烈这则新闻。我们可以从不同角度进行评论。</a:t>
            </a:r>
            <a:br>
              <a:rPr lang="zh-CN" altLang="en-US" sz="2000" b="1" dirty="0">
                <a:solidFill>
                  <a:srgbClr val="000000"/>
                </a:solidFill>
                <a:latin typeface="黑体" panose="02010609060101010101" pitchFamily="2" charset="-122"/>
                <a:ea typeface="黑体" panose="02010609060101010101" pitchFamily="2" charset="-122"/>
              </a:rPr>
            </a:br>
            <a:r>
              <a:rPr lang="zh-CN" altLang="en-US" sz="2000" b="1" dirty="0">
                <a:solidFill>
                  <a:srgbClr val="000000"/>
                </a:solidFill>
                <a:latin typeface="黑体" panose="02010609060101010101" pitchFamily="2" charset="-122"/>
                <a:ea typeface="黑体" panose="02010609060101010101" pitchFamily="2" charset="-122"/>
              </a:rPr>
              <a:t>　　</a:t>
            </a:r>
            <a:endParaRPr lang="zh-CN" altLang="en-US" sz="2000" b="1" dirty="0">
              <a:solidFill>
                <a:srgbClr val="000000"/>
              </a:solidFill>
              <a:latin typeface="黑体" panose="02010609060101010101" pitchFamily="2" charset="-122"/>
              <a:ea typeface="黑体" panose="02010609060101010101" pitchFamily="2" charset="-122"/>
            </a:endParaRPr>
          </a:p>
          <a:p>
            <a:pPr>
              <a:lnSpc>
                <a:spcPct val="120000"/>
              </a:lnSpc>
              <a:buClr>
                <a:srgbClr val="FF0000"/>
              </a:buClr>
              <a:buFont typeface="Wingdings" panose="05000000000000000000" pitchFamily="2" charset="2"/>
              <a:buChar char="Ø"/>
            </a:pPr>
            <a:r>
              <a:rPr lang="zh-CN" altLang="en-US" sz="2000" b="1" dirty="0">
                <a:solidFill>
                  <a:srgbClr val="CC0000"/>
                </a:solidFill>
                <a:latin typeface="黑体" panose="02010609060101010101" pitchFamily="2" charset="-122"/>
                <a:ea typeface="黑体" panose="02010609060101010101" pitchFamily="2" charset="-122"/>
              </a:rPr>
              <a:t>评论一：建议祖国每年拜祭这些英雄英烈</a:t>
            </a:r>
            <a:r>
              <a:rPr lang="en-US" altLang="zh-CN" sz="2000" b="1">
                <a:solidFill>
                  <a:srgbClr val="CC0000"/>
                </a:solidFill>
                <a:latin typeface="黑体" panose="02010609060101010101" pitchFamily="2" charset="-122"/>
                <a:ea typeface="黑体" panose="02010609060101010101" pitchFamily="2" charset="-122"/>
              </a:rPr>
              <a:t>,</a:t>
            </a:r>
            <a:r>
              <a:rPr lang="zh-CN" altLang="en-US" sz="2000" b="1" dirty="0">
                <a:solidFill>
                  <a:srgbClr val="CC0000"/>
                </a:solidFill>
                <a:latin typeface="黑体" panose="02010609060101010101" pitchFamily="2" charset="-122"/>
                <a:ea typeface="黑体" panose="02010609060101010101" pitchFamily="2" charset="-122"/>
              </a:rPr>
              <a:t>正因为他们牺牲了自己宝贵的生命</a:t>
            </a:r>
            <a:r>
              <a:rPr lang="en-US" altLang="zh-CN" sz="2000" b="1">
                <a:solidFill>
                  <a:srgbClr val="CC0000"/>
                </a:solidFill>
                <a:latin typeface="黑体" panose="02010609060101010101" pitchFamily="2" charset="-122"/>
                <a:ea typeface="黑体" panose="02010609060101010101" pitchFamily="2" charset="-122"/>
              </a:rPr>
              <a:t>,</a:t>
            </a:r>
            <a:r>
              <a:rPr lang="zh-CN" altLang="en-US" sz="2000" b="1" dirty="0">
                <a:solidFill>
                  <a:srgbClr val="CC0000"/>
                </a:solidFill>
                <a:latin typeface="黑体" panose="02010609060101010101" pitchFamily="2" charset="-122"/>
                <a:ea typeface="黑体" panose="02010609060101010101" pitchFamily="2" charset="-122"/>
              </a:rPr>
              <a:t>才换来今天祖国的强大和人民的幸福。澳大利亚每年数以百计的人</a:t>
            </a:r>
            <a:r>
              <a:rPr lang="en-US" altLang="zh-CN" sz="2000" b="1">
                <a:solidFill>
                  <a:srgbClr val="CC0000"/>
                </a:solidFill>
                <a:latin typeface="黑体" panose="02010609060101010101" pitchFamily="2" charset="-122"/>
                <a:ea typeface="黑体" panose="02010609060101010101" pitchFamily="2" charset="-122"/>
              </a:rPr>
              <a:t>(</a:t>
            </a:r>
            <a:r>
              <a:rPr lang="zh-CN" altLang="en-US" sz="2000" b="1" dirty="0">
                <a:solidFill>
                  <a:srgbClr val="CC0000"/>
                </a:solidFill>
                <a:latin typeface="黑体" panose="02010609060101010101" pitchFamily="2" charset="-122"/>
                <a:ea typeface="黑体" panose="02010609060101010101" pitchFamily="2" charset="-122"/>
              </a:rPr>
              <a:t>包括官方、民间</a:t>
            </a:r>
            <a:r>
              <a:rPr lang="en-US" altLang="zh-CN" sz="2000" b="1">
                <a:solidFill>
                  <a:srgbClr val="CC0000"/>
                </a:solidFill>
                <a:latin typeface="黑体" panose="02010609060101010101" pitchFamily="2" charset="-122"/>
                <a:ea typeface="黑体" panose="02010609060101010101" pitchFamily="2" charset="-122"/>
              </a:rPr>
              <a:t>)</a:t>
            </a:r>
            <a:r>
              <a:rPr lang="zh-CN" altLang="en-US" sz="2000" b="1" dirty="0">
                <a:solidFill>
                  <a:srgbClr val="CC0000"/>
                </a:solidFill>
                <a:latin typeface="黑体" panose="02010609060101010101" pitchFamily="2" charset="-122"/>
                <a:ea typeface="黑体" panose="02010609060101010101" pitchFamily="2" charset="-122"/>
              </a:rPr>
              <a:t>去土耳其、法国拜祭那些为自由、和平牺牲的澳洲人，让人们永远不要忘记他们。</a:t>
            </a:r>
            <a:br>
              <a:rPr lang="zh-CN" altLang="en-US" sz="2000" b="1" dirty="0">
                <a:solidFill>
                  <a:srgbClr val="CC0000"/>
                </a:solidFill>
                <a:latin typeface="黑体" panose="02010609060101010101" pitchFamily="2" charset="-122"/>
                <a:ea typeface="黑体" panose="02010609060101010101" pitchFamily="2" charset="-122"/>
              </a:rPr>
            </a:br>
            <a:r>
              <a:rPr lang="zh-CN" altLang="en-US" sz="2000" b="1" dirty="0">
                <a:solidFill>
                  <a:srgbClr val="CC0000"/>
                </a:solidFill>
                <a:latin typeface="黑体" panose="02010609060101010101" pitchFamily="2" charset="-122"/>
                <a:ea typeface="黑体" panose="02010609060101010101" pitchFamily="2" charset="-122"/>
              </a:rPr>
              <a:t>　　</a:t>
            </a:r>
            <a:endParaRPr lang="zh-CN" altLang="en-US" sz="2000" b="1" dirty="0">
              <a:solidFill>
                <a:srgbClr val="CC0000"/>
              </a:solidFill>
              <a:latin typeface="黑体" panose="02010609060101010101" pitchFamily="2" charset="-122"/>
              <a:ea typeface="黑体" panose="02010609060101010101" pitchFamily="2" charset="-122"/>
            </a:endParaRPr>
          </a:p>
          <a:p>
            <a:pPr>
              <a:lnSpc>
                <a:spcPct val="120000"/>
              </a:lnSpc>
              <a:buClr>
                <a:srgbClr val="FF0000"/>
              </a:buClr>
              <a:buFont typeface="Wingdings" panose="05000000000000000000" pitchFamily="2" charset="2"/>
              <a:buChar char="Ø"/>
            </a:pPr>
            <a:r>
              <a:rPr lang="zh-CN" altLang="en-US" sz="2000" b="1" dirty="0">
                <a:solidFill>
                  <a:srgbClr val="CC0000"/>
                </a:solidFill>
                <a:latin typeface="黑体" panose="02010609060101010101" pitchFamily="2" charset="-122"/>
                <a:ea typeface="黑体" panose="02010609060101010101" pitchFamily="2" charset="-122"/>
              </a:rPr>
              <a:t>评论二：温总理一方面是在表明富强的中国人民永远不会忘记那些为了和平而献出生命的英烈，但也是用这温和而不失威严的行为告诉朝鲜政府，“吃水不忘挖井人”，朝鲜能有今日的和平，与中国多年的大力支援是密不可分的。</a:t>
            </a:r>
            <a:br>
              <a:rPr lang="zh-CN" altLang="en-US" sz="2000" b="1" dirty="0">
                <a:solidFill>
                  <a:srgbClr val="CC0000"/>
                </a:solidFill>
                <a:latin typeface="黑体" panose="02010609060101010101" pitchFamily="2" charset="-122"/>
                <a:ea typeface="黑体" panose="02010609060101010101" pitchFamily="2" charset="-122"/>
              </a:rPr>
            </a:br>
            <a:r>
              <a:rPr lang="zh-CN" altLang="en-US" sz="2000" b="1" dirty="0">
                <a:latin typeface="黑体" panose="02010609060101010101" pitchFamily="2" charset="-122"/>
                <a:ea typeface="黑体" panose="02010609060101010101" pitchFamily="2" charset="-122"/>
              </a:rPr>
              <a:t>　　这两则评论角度不一样，观点各有不同，但很明显第二则短评更多地显示出了作者思考的独特和视角的与众不同，自然能得到高分。</a:t>
            </a:r>
            <a:br>
              <a:rPr lang="zh-CN" altLang="en-US" sz="2000" b="1" dirty="0">
                <a:latin typeface="黑体" panose="02010609060101010101" pitchFamily="2" charset="-122"/>
                <a:ea typeface="黑体" panose="02010609060101010101" pitchFamily="2" charset="-122"/>
              </a:rPr>
            </a:br>
            <a:endParaRPr lang="zh-CN" altLang="en-US" sz="2000" b="1" dirty="0">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5714"/>
                                        </p:tgtEl>
                                        <p:attrNameLst>
                                          <p:attrName>style.visibility</p:attrName>
                                        </p:attrNameLst>
                                      </p:cBhvr>
                                      <p:to>
                                        <p:strVal val="visible"/>
                                      </p:to>
                                    </p:set>
                                    <p:anim calcmode="lin" valueType="num">
                                      <p:cBhvr additive="base">
                                        <p:cTn id="7" dur="500" fill="hold"/>
                                        <p:tgtEl>
                                          <p:spTgt spid="115714"/>
                                        </p:tgtEl>
                                        <p:attrNameLst>
                                          <p:attrName>ppt_x</p:attrName>
                                        </p:attrNameLst>
                                      </p:cBhvr>
                                      <p:tavLst>
                                        <p:tav tm="0">
                                          <p:val>
                                            <p:strVal val="#ppt_x"/>
                                          </p:val>
                                        </p:tav>
                                        <p:tav tm="100000">
                                          <p:val>
                                            <p:strVal val="#ppt_x"/>
                                          </p:val>
                                        </p:tav>
                                      </p:tavLst>
                                    </p:anim>
                                    <p:anim calcmode="lin" valueType="num">
                                      <p:cBhvr additive="base">
                                        <p:cTn id="8" dur="500" fill="hold"/>
                                        <p:tgtEl>
                                          <p:spTgt spid="1157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5715">
                                            <p:txEl>
                                              <p:charRg st="0" end="165"/>
                                            </p:txEl>
                                          </p:spTgt>
                                        </p:tgtEl>
                                        <p:attrNameLst>
                                          <p:attrName>style.visibility</p:attrName>
                                        </p:attrNameLst>
                                      </p:cBhvr>
                                      <p:to>
                                        <p:strVal val="visible"/>
                                      </p:to>
                                    </p:set>
                                    <p:anim calcmode="lin" valueType="num">
                                      <p:cBhvr additive="base">
                                        <p:cTn id="13" dur="500" fill="hold"/>
                                        <p:tgtEl>
                                          <p:spTgt spid="115715">
                                            <p:txEl>
                                              <p:charRg st="0" end="16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5715">
                                            <p:txEl>
                                              <p:charRg st="0" end="16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5715">
                                            <p:txEl>
                                              <p:charRg st="165" end="278"/>
                                            </p:txEl>
                                          </p:spTgt>
                                        </p:tgtEl>
                                        <p:attrNameLst>
                                          <p:attrName>style.visibility</p:attrName>
                                        </p:attrNameLst>
                                      </p:cBhvr>
                                      <p:to>
                                        <p:strVal val="visible"/>
                                      </p:to>
                                    </p:set>
                                    <p:anim calcmode="lin" valueType="num">
                                      <p:cBhvr additive="base">
                                        <p:cTn id="19" dur="500" fill="hold"/>
                                        <p:tgtEl>
                                          <p:spTgt spid="115715">
                                            <p:txEl>
                                              <p:charRg st="165" end="27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5715">
                                            <p:txEl>
                                              <p:charRg st="165" end="27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5715">
                                            <p:txEl>
                                              <p:charRg st="278" end="442"/>
                                            </p:txEl>
                                          </p:spTgt>
                                        </p:tgtEl>
                                        <p:attrNameLst>
                                          <p:attrName>style.visibility</p:attrName>
                                        </p:attrNameLst>
                                      </p:cBhvr>
                                      <p:to>
                                        <p:strVal val="visible"/>
                                      </p:to>
                                    </p:set>
                                    <p:anim calcmode="lin" valueType="num">
                                      <p:cBhvr additive="base">
                                        <p:cTn id="25" dur="500" fill="hold"/>
                                        <p:tgtEl>
                                          <p:spTgt spid="115715">
                                            <p:txEl>
                                              <p:charRg st="278" end="44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5715">
                                            <p:txEl>
                                              <p:charRg st="278" end="44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6738" name="标题 116737"/>
          <p:cNvSpPr>
            <a:spLocks noGrp="1"/>
          </p:cNvSpPr>
          <p:nvPr>
            <p:ph type="title"/>
          </p:nvPr>
        </p:nvSpPr>
        <p:spPr>
          <a:xfrm>
            <a:off x="395288" y="-171450"/>
            <a:ext cx="8229600" cy="1143000"/>
          </a:xfrm>
        </p:spPr>
        <p:txBody>
          <a:bodyPr anchor="ctr" anchorCtr="0"/>
          <a:p>
            <a:r>
              <a:rPr lang="zh-CN" altLang="en-US" sz="3600" dirty="0">
                <a:solidFill>
                  <a:schemeClr val="tx1"/>
                </a:solidFill>
                <a:latin typeface="黑体" panose="02010609060101010101" pitchFamily="2" charset="-122"/>
                <a:ea typeface="黑体" panose="02010609060101010101" pitchFamily="2" charset="-122"/>
              </a:rPr>
              <a:t>三 要评得有理，不可胡搅蛮缠</a:t>
            </a:r>
            <a:endParaRPr lang="zh-CN" altLang="en-US" sz="3600" dirty="0">
              <a:solidFill>
                <a:schemeClr val="tx1"/>
              </a:solidFill>
              <a:latin typeface="黑体" panose="02010609060101010101" pitchFamily="2" charset="-122"/>
              <a:ea typeface="黑体" panose="02010609060101010101" pitchFamily="2" charset="-122"/>
            </a:endParaRPr>
          </a:p>
        </p:txBody>
      </p:sp>
      <p:sp>
        <p:nvSpPr>
          <p:cNvPr id="116739" name="文本占位符 116738"/>
          <p:cNvSpPr>
            <a:spLocks noGrp="1"/>
          </p:cNvSpPr>
          <p:nvPr>
            <p:ph type="body" idx="1"/>
          </p:nvPr>
        </p:nvSpPr>
        <p:spPr>
          <a:xfrm>
            <a:off x="-152400" y="0"/>
            <a:ext cx="9144000" cy="4525963"/>
          </a:xfrm>
        </p:spPr>
        <p:txBody>
          <a:bodyPr/>
          <a:p>
            <a:pPr>
              <a:lnSpc>
                <a:spcPct val="110000"/>
              </a:lnSpc>
              <a:buClr>
                <a:srgbClr val="FF0000"/>
              </a:buClr>
              <a:buFont typeface="Wingdings" panose="05000000000000000000" pitchFamily="2" charset="2"/>
              <a:buChar char="Ø"/>
            </a:pPr>
            <a:br>
              <a:rPr lang="en-US" altLang="zh-CN" dirty="0">
                <a:solidFill>
                  <a:srgbClr val="000066"/>
                </a:solidFill>
                <a:latin typeface="黑体" panose="02010609060101010101" pitchFamily="2" charset="-122"/>
                <a:ea typeface="黑体" panose="02010609060101010101" pitchFamily="2" charset="-122"/>
              </a:rPr>
            </a:br>
            <a:r>
              <a:rPr lang="zh-CN" altLang="en-US" b="1" dirty="0">
                <a:solidFill>
                  <a:srgbClr val="000066"/>
                </a:solidFill>
                <a:latin typeface="黑体" panose="02010609060101010101" pitchFamily="2" charset="-122"/>
                <a:ea typeface="黑体" panose="02010609060101010101" pitchFamily="2" charset="-122"/>
              </a:rPr>
              <a:t>　　好的短评应做到导向鲜明、事理清晰、鞭辟入里，以理服人、发人深省。针对新闻事件，我们要高屋建瓴，从法、理和情的角度去看待，然后旗帜鲜明地把我们或褒或贬的态度表述出来，那样评的导向也就十分明晰了：或引导人们向善，或劝诫人们警醒，或引起人们深思</a:t>
            </a:r>
            <a:r>
              <a:rPr lang="en-US" altLang="zh-CN" b="1">
                <a:solidFill>
                  <a:srgbClr val="000066"/>
                </a:solidFill>
                <a:latin typeface="Arial" panose="020B0604020202020204" pitchFamily="34" charset="0"/>
                <a:ea typeface="黑体" panose="02010609060101010101" pitchFamily="2" charset="-122"/>
              </a:rPr>
              <a:t>……</a:t>
            </a:r>
            <a:r>
              <a:rPr lang="zh-CN" altLang="en-US" b="1" dirty="0">
                <a:solidFill>
                  <a:srgbClr val="000066"/>
                </a:solidFill>
                <a:latin typeface="黑体" panose="02010609060101010101" pitchFamily="2" charset="-122"/>
                <a:ea typeface="黑体" panose="02010609060101010101" pitchFamily="2" charset="-122"/>
              </a:rPr>
              <a:t>切不可凭空漫说，言不及义，无理取闹。</a:t>
            </a:r>
            <a:br>
              <a:rPr lang="zh-CN" altLang="en-US" b="1" dirty="0">
                <a:solidFill>
                  <a:srgbClr val="000066"/>
                </a:solidFill>
                <a:latin typeface="黑体" panose="02010609060101010101" pitchFamily="2" charset="-122"/>
                <a:ea typeface="黑体" panose="02010609060101010101" pitchFamily="2" charset="-122"/>
              </a:rPr>
            </a:br>
            <a:r>
              <a:rPr lang="zh-CN" altLang="en-US" b="1" dirty="0">
                <a:latin typeface="黑体" panose="02010609060101010101" pitchFamily="2" charset="-122"/>
                <a:ea typeface="黑体" panose="02010609060101010101" pitchFamily="2" charset="-122"/>
              </a:rPr>
              <a:t>在“毒奶粉”事件曝光之后，全国舆论皆对黑心厂家进行揭露与批判，但也有人说为了支持民族品牌，是中国人就得支持三鹿，还把西方攻击和爱国扯了进去。</a:t>
            </a:r>
            <a:br>
              <a:rPr lang="zh-CN" altLang="en-US" b="1" dirty="0">
                <a:solidFill>
                  <a:srgbClr val="000066"/>
                </a:solidFill>
                <a:latin typeface="黑体" panose="02010609060101010101" pitchFamily="2" charset="-122"/>
                <a:ea typeface="黑体" panose="02010609060101010101" pitchFamily="2" charset="-122"/>
              </a:rPr>
            </a:br>
            <a:endParaRPr lang="zh-CN" altLang="en-US" dirty="0">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6738"/>
                                        </p:tgtEl>
                                        <p:attrNameLst>
                                          <p:attrName>style.visibility</p:attrName>
                                        </p:attrNameLst>
                                      </p:cBhvr>
                                      <p:to>
                                        <p:strVal val="visible"/>
                                      </p:to>
                                    </p:set>
                                    <p:anim calcmode="lin" valueType="num">
                                      <p:cBhvr additive="base">
                                        <p:cTn id="7" dur="500" fill="hold"/>
                                        <p:tgtEl>
                                          <p:spTgt spid="116738"/>
                                        </p:tgtEl>
                                        <p:attrNameLst>
                                          <p:attrName>ppt_x</p:attrName>
                                        </p:attrNameLst>
                                      </p:cBhvr>
                                      <p:tavLst>
                                        <p:tav tm="0">
                                          <p:val>
                                            <p:strVal val="#ppt_x"/>
                                          </p:val>
                                        </p:tav>
                                        <p:tav tm="100000">
                                          <p:val>
                                            <p:strVal val="#ppt_x"/>
                                          </p:val>
                                        </p:tav>
                                      </p:tavLst>
                                    </p:anim>
                                    <p:anim calcmode="lin" valueType="num">
                                      <p:cBhvr additive="base">
                                        <p:cTn id="8" dur="500" fill="hold"/>
                                        <p:tgtEl>
                                          <p:spTgt spid="1167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6739">
                                            <p:txEl>
                                              <p:charRg st="0" end="215"/>
                                            </p:txEl>
                                          </p:spTgt>
                                        </p:tgtEl>
                                        <p:attrNameLst>
                                          <p:attrName>style.visibility</p:attrName>
                                        </p:attrNameLst>
                                      </p:cBhvr>
                                      <p:to>
                                        <p:strVal val="visible"/>
                                      </p:to>
                                    </p:set>
                                    <p:anim calcmode="lin" valueType="num">
                                      <p:cBhvr additive="base">
                                        <p:cTn id="13" dur="500" fill="hold"/>
                                        <p:tgtEl>
                                          <p:spTgt spid="116739">
                                            <p:txEl>
                                              <p:charRg st="0" end="21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6739">
                                            <p:txEl>
                                              <p:charRg st="0" end="2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7762" name="标题 117761"/>
          <p:cNvSpPr>
            <a:spLocks noGrp="1"/>
          </p:cNvSpPr>
          <p:nvPr>
            <p:ph type="title"/>
          </p:nvPr>
        </p:nvSpPr>
        <p:spPr>
          <a:xfrm>
            <a:off x="395288" y="-171450"/>
            <a:ext cx="8229600" cy="1143000"/>
          </a:xfrm>
        </p:spPr>
        <p:txBody>
          <a:bodyPr anchor="ctr" anchorCtr="0"/>
          <a:p>
            <a:r>
              <a:rPr lang="zh-CN" altLang="en-US" sz="3600" dirty="0">
                <a:solidFill>
                  <a:schemeClr val="tx1"/>
                </a:solidFill>
                <a:latin typeface="黑体" panose="02010609060101010101" pitchFamily="2" charset="-122"/>
                <a:ea typeface="黑体" panose="02010609060101010101" pitchFamily="2" charset="-122"/>
              </a:rPr>
              <a:t>三 要评得有理，不可胡搅蛮缠</a:t>
            </a:r>
            <a:endParaRPr lang="zh-CN" altLang="en-US" sz="3600" dirty="0">
              <a:solidFill>
                <a:schemeClr val="tx1"/>
              </a:solidFill>
              <a:latin typeface="黑体" panose="02010609060101010101" pitchFamily="2" charset="-122"/>
              <a:ea typeface="黑体" panose="02010609060101010101" pitchFamily="2" charset="-122"/>
            </a:endParaRPr>
          </a:p>
        </p:txBody>
      </p:sp>
      <p:sp>
        <p:nvSpPr>
          <p:cNvPr id="117763" name="文本占位符 117762"/>
          <p:cNvSpPr>
            <a:spLocks noGrp="1"/>
          </p:cNvSpPr>
          <p:nvPr>
            <p:ph type="body" idx="1"/>
          </p:nvPr>
        </p:nvSpPr>
        <p:spPr>
          <a:xfrm>
            <a:off x="-152400" y="0"/>
            <a:ext cx="9144000" cy="4525963"/>
          </a:xfrm>
        </p:spPr>
        <p:txBody>
          <a:bodyPr/>
          <a:p>
            <a:pPr>
              <a:lnSpc>
                <a:spcPct val="120000"/>
              </a:lnSpc>
              <a:buClr>
                <a:srgbClr val="FF0000"/>
              </a:buClr>
              <a:buFont typeface="Wingdings" panose="05000000000000000000" pitchFamily="2" charset="2"/>
              <a:buChar char="Ø"/>
            </a:pPr>
            <a:br>
              <a:rPr lang="en-US" altLang="zh-CN" dirty="0">
                <a:solidFill>
                  <a:srgbClr val="000066"/>
                </a:solidFill>
                <a:latin typeface="黑体" panose="02010609060101010101" pitchFamily="2" charset="-122"/>
                <a:ea typeface="黑体" panose="02010609060101010101" pitchFamily="2" charset="-122"/>
              </a:rPr>
            </a:br>
            <a:r>
              <a:rPr lang="zh-CN" altLang="en-US" b="1" dirty="0">
                <a:solidFill>
                  <a:srgbClr val="000066"/>
                </a:solidFill>
                <a:latin typeface="黑体" panose="02010609060101010101" pitchFamily="2" charset="-122"/>
                <a:ea typeface="黑体" panose="02010609060101010101" pitchFamily="2" charset="-122"/>
              </a:rPr>
              <a:t>　</a:t>
            </a:r>
            <a:r>
              <a:rPr lang="zh-CN" altLang="en-US" b="1" dirty="0">
                <a:latin typeface="黑体" panose="02010609060101010101" pitchFamily="2" charset="-122"/>
                <a:ea typeface="黑体" panose="02010609060101010101" pitchFamily="2" charset="-122"/>
              </a:rPr>
              <a:t>在“毒奶粉”事件曝光之后，全国舆论皆对黑心厂家进行揭露与批判，但也有人说为了支持民族品牌，是中国人就得支持三鹿，还把西方攻击和爱国扯了进去。</a:t>
            </a:r>
            <a:br>
              <a:rPr lang="zh-CN" altLang="en-US" b="1" dirty="0">
                <a:solidFill>
                  <a:srgbClr val="000066"/>
                </a:solidFill>
                <a:latin typeface="黑体" panose="02010609060101010101" pitchFamily="2" charset="-122"/>
                <a:ea typeface="黑体" panose="02010609060101010101" pitchFamily="2" charset="-122"/>
              </a:rPr>
            </a:br>
            <a:r>
              <a:rPr lang="zh-CN" altLang="en-US" b="1" dirty="0">
                <a:solidFill>
                  <a:srgbClr val="000066"/>
                </a:solidFill>
                <a:latin typeface="黑体" panose="02010609060101010101" pitchFamily="2" charset="-122"/>
                <a:ea typeface="黑体" panose="02010609060101010101" pitchFamily="2" charset="-122"/>
              </a:rPr>
              <a:t>点显然于法于理于情都说不过去，为了支持所谓“民族品牌”，竟要牺牲十三亿同胞的生命健康，这类不负责任的言论自然要受到批评，当然不可能得到高分。</a:t>
            </a:r>
            <a:br>
              <a:rPr lang="zh-CN" altLang="en-US" b="1" dirty="0">
                <a:solidFill>
                  <a:srgbClr val="000066"/>
                </a:solidFill>
                <a:latin typeface="黑体" panose="02010609060101010101" pitchFamily="2" charset="-122"/>
                <a:ea typeface="黑体" panose="02010609060101010101" pitchFamily="2" charset="-122"/>
              </a:rPr>
            </a:br>
            <a:r>
              <a:rPr lang="zh-CN" altLang="en-US" dirty="0">
                <a:latin typeface="黑体" panose="02010609060101010101" pitchFamily="2" charset="-122"/>
                <a:ea typeface="黑体" panose="02010609060101010101" pitchFamily="2" charset="-122"/>
              </a:rPr>
              <a:t>　　</a:t>
            </a:r>
            <a:endParaRPr lang="zh-CN" altLang="en-US" dirty="0">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7762"/>
                                        </p:tgtEl>
                                        <p:attrNameLst>
                                          <p:attrName>style.visibility</p:attrName>
                                        </p:attrNameLst>
                                      </p:cBhvr>
                                      <p:to>
                                        <p:strVal val="visible"/>
                                      </p:to>
                                    </p:set>
                                    <p:anim calcmode="lin" valueType="num">
                                      <p:cBhvr additive="base">
                                        <p:cTn id="7" dur="500" fill="hold"/>
                                        <p:tgtEl>
                                          <p:spTgt spid="117762"/>
                                        </p:tgtEl>
                                        <p:attrNameLst>
                                          <p:attrName>ppt_x</p:attrName>
                                        </p:attrNameLst>
                                      </p:cBhvr>
                                      <p:tavLst>
                                        <p:tav tm="0">
                                          <p:val>
                                            <p:strVal val="#ppt_x"/>
                                          </p:val>
                                        </p:tav>
                                        <p:tav tm="100000">
                                          <p:val>
                                            <p:strVal val="#ppt_x"/>
                                          </p:val>
                                        </p:tav>
                                      </p:tavLst>
                                    </p:anim>
                                    <p:anim calcmode="lin" valueType="num">
                                      <p:cBhvr additive="base">
                                        <p:cTn id="8" dur="500" fill="hold"/>
                                        <p:tgtEl>
                                          <p:spTgt spid="11776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7763">
                                            <p:txEl>
                                              <p:charRg st="0" end="147"/>
                                            </p:txEl>
                                          </p:spTgt>
                                        </p:tgtEl>
                                        <p:attrNameLst>
                                          <p:attrName>style.visibility</p:attrName>
                                        </p:attrNameLst>
                                      </p:cBhvr>
                                      <p:to>
                                        <p:strVal val="visible"/>
                                      </p:to>
                                    </p:set>
                                    <p:anim calcmode="lin" valueType="num">
                                      <p:cBhvr additive="base">
                                        <p:cTn id="13" dur="500" fill="hold"/>
                                        <p:tgtEl>
                                          <p:spTgt spid="117763">
                                            <p:txEl>
                                              <p:charRg st="0" end="14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7763">
                                            <p:txEl>
                                              <p:charRg st="0" end="14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8786" name="标题 118785"/>
          <p:cNvSpPr>
            <a:spLocks noGrp="1"/>
          </p:cNvSpPr>
          <p:nvPr>
            <p:ph type="title"/>
          </p:nvPr>
        </p:nvSpPr>
        <p:spPr/>
        <p:txBody>
          <a:bodyPr anchor="ctr" anchorCtr="0"/>
          <a:p>
            <a:r>
              <a:rPr lang="zh-CN" altLang="en-US" sz="3600" dirty="0">
                <a:solidFill>
                  <a:srgbClr val="000066"/>
                </a:solidFill>
                <a:ea typeface="黑体" panose="02010609060101010101" pitchFamily="2" charset="-122"/>
              </a:rPr>
              <a:t>四要评得生动、幽默风趣。</a:t>
            </a:r>
            <a:br>
              <a:rPr lang="zh-CN" altLang="en-US" sz="3600" dirty="0">
                <a:solidFill>
                  <a:srgbClr val="000066"/>
                </a:solidFill>
                <a:ea typeface="黑体" panose="02010609060101010101" pitchFamily="2" charset="-122"/>
              </a:rPr>
            </a:br>
            <a:br>
              <a:rPr lang="zh-CN" altLang="en-US" sz="3600" dirty="0">
                <a:solidFill>
                  <a:srgbClr val="000066"/>
                </a:solidFill>
                <a:ea typeface="黑体" panose="02010609060101010101" pitchFamily="2" charset="-122"/>
              </a:rPr>
            </a:br>
            <a:endParaRPr lang="zh-CN" altLang="en-US" sz="3600" dirty="0">
              <a:solidFill>
                <a:srgbClr val="000066"/>
              </a:solidFill>
              <a:ea typeface="黑体" panose="02010609060101010101" pitchFamily="2" charset="-122"/>
            </a:endParaRPr>
          </a:p>
        </p:txBody>
      </p:sp>
      <p:sp>
        <p:nvSpPr>
          <p:cNvPr id="118787" name="文本占位符 118786"/>
          <p:cNvSpPr>
            <a:spLocks noGrp="1"/>
          </p:cNvSpPr>
          <p:nvPr>
            <p:ph type="body" idx="1"/>
          </p:nvPr>
        </p:nvSpPr>
        <p:spPr>
          <a:xfrm>
            <a:off x="0" y="476250"/>
            <a:ext cx="9144000" cy="4741863"/>
          </a:xfrm>
        </p:spPr>
        <p:txBody>
          <a:bodyPr/>
          <a:p>
            <a:pPr>
              <a:lnSpc>
                <a:spcPct val="110000"/>
              </a:lnSpc>
              <a:buClr>
                <a:srgbClr val="FF0000"/>
              </a:buClr>
              <a:buFont typeface="Wingdings" panose="05000000000000000000" pitchFamily="2" charset="2"/>
              <a:buChar char="Ø"/>
            </a:pPr>
            <a:r>
              <a:rPr lang="en-US" altLang="zh-CN" sz="2400" dirty="0">
                <a:solidFill>
                  <a:schemeClr val="bg1"/>
                </a:solidFill>
                <a:latin typeface="黑体" panose="02010609060101010101" pitchFamily="2" charset="-122"/>
                <a:ea typeface="黑体" panose="02010609060101010101" pitchFamily="2" charset="-122"/>
              </a:rPr>
              <a:t>    </a:t>
            </a:r>
            <a:r>
              <a:rPr lang="en-US" altLang="zh-CN" sz="2400" dirty="0">
                <a:solidFill>
                  <a:srgbClr val="000066"/>
                </a:solidFill>
                <a:latin typeface="黑体" panose="02010609060101010101" pitchFamily="2" charset="-122"/>
                <a:ea typeface="黑体" panose="02010609060101010101" pitchFamily="2" charset="-122"/>
              </a:rPr>
              <a:t> </a:t>
            </a:r>
            <a:r>
              <a:rPr lang="zh-CN" altLang="en-US" sz="2400" b="1" dirty="0">
                <a:solidFill>
                  <a:srgbClr val="000066"/>
                </a:solidFill>
                <a:latin typeface="黑体" panose="02010609060101010101" pitchFamily="2" charset="-122"/>
                <a:ea typeface="黑体" panose="02010609060101010101" pitchFamily="2" charset="-122"/>
              </a:rPr>
              <a:t>新闻短评要讲究艺术性，看准了问题后，我们还要选择表述的角度，做到生动形象，文采斐然，言简意赅，使人耳目一新，具有感染力和说服力。语言要活泼、生动，多用群众的话语，切忌知识分子腔调，否则语言陈旧、老套、死板，令人生厌</a:t>
            </a:r>
            <a:r>
              <a:rPr lang="zh-CN" altLang="en-US" sz="2400" b="1" dirty="0">
                <a:solidFill>
                  <a:schemeClr val="bg1"/>
                </a:solidFill>
                <a:latin typeface="黑体" panose="02010609060101010101" pitchFamily="2" charset="-122"/>
                <a:ea typeface="黑体" panose="02010609060101010101" pitchFamily="2" charset="-122"/>
              </a:rPr>
              <a:t>。</a:t>
            </a:r>
            <a:br>
              <a:rPr lang="zh-CN" altLang="en-US" sz="2400" b="1" dirty="0">
                <a:solidFill>
                  <a:schemeClr val="bg1"/>
                </a:solidFill>
                <a:latin typeface="黑体" panose="02010609060101010101" pitchFamily="2" charset="-122"/>
                <a:ea typeface="黑体" panose="02010609060101010101" pitchFamily="2" charset="-122"/>
              </a:rPr>
            </a:br>
            <a:r>
              <a:rPr lang="zh-CN" altLang="en-US" sz="2400" b="1" dirty="0">
                <a:solidFill>
                  <a:schemeClr val="bg1"/>
                </a:solidFill>
                <a:latin typeface="黑体" panose="02010609060101010101" pitchFamily="2" charset="-122"/>
                <a:ea typeface="黑体" panose="02010609060101010101" pitchFamily="2" charset="-122"/>
              </a:rPr>
              <a:t>　　</a:t>
            </a:r>
            <a:endParaRPr lang="zh-CN" altLang="en-US" sz="2400" b="1" dirty="0">
              <a:solidFill>
                <a:schemeClr val="bg1"/>
              </a:solidFill>
              <a:latin typeface="黑体" panose="02010609060101010101" pitchFamily="2" charset="-122"/>
              <a:ea typeface="黑体" panose="02010609060101010101" pitchFamily="2" charset="-122"/>
            </a:endParaRPr>
          </a:p>
          <a:p>
            <a:pPr>
              <a:lnSpc>
                <a:spcPct val="110000"/>
              </a:lnSpc>
              <a:buClr>
                <a:srgbClr val="FF0000"/>
              </a:buClr>
              <a:buFont typeface="Wingdings" panose="05000000000000000000" pitchFamily="2" charset="2"/>
              <a:buChar char="Ø"/>
            </a:pPr>
            <a:r>
              <a:rPr lang="zh-CN" altLang="en-US" sz="2400" b="1" dirty="0">
                <a:solidFill>
                  <a:srgbClr val="CC0000"/>
                </a:solidFill>
                <a:latin typeface="黑体" panose="02010609060101010101" pitchFamily="2" charset="-122"/>
                <a:ea typeface="黑体" panose="02010609060101010101" pitchFamily="2" charset="-122"/>
              </a:rPr>
              <a:t>新闻</a:t>
            </a:r>
            <a:r>
              <a:rPr lang="en-US" altLang="zh-CN" sz="2400" b="1">
                <a:solidFill>
                  <a:srgbClr val="CC0000"/>
                </a:solidFill>
                <a:latin typeface="黑体" panose="02010609060101010101" pitchFamily="2" charset="-122"/>
                <a:ea typeface="黑体" panose="02010609060101010101" pitchFamily="2" charset="-122"/>
              </a:rPr>
              <a:t>《</a:t>
            </a:r>
            <a:r>
              <a:rPr lang="zh-CN" altLang="en-US" sz="2400" b="1" dirty="0">
                <a:solidFill>
                  <a:srgbClr val="CC0000"/>
                </a:solidFill>
                <a:latin typeface="黑体" panose="02010609060101010101" pitchFamily="2" charset="-122"/>
                <a:ea typeface="黑体" panose="02010609060101010101" pitchFamily="2" charset="-122"/>
              </a:rPr>
              <a:t>女子城管队</a:t>
            </a:r>
            <a:r>
              <a:rPr lang="en-US" altLang="zh-CN" sz="2400" b="1">
                <a:solidFill>
                  <a:srgbClr val="CC0000"/>
                </a:solidFill>
                <a:latin typeface="黑体" panose="02010609060101010101" pitchFamily="2" charset="-122"/>
                <a:ea typeface="黑体" panose="02010609060101010101" pitchFamily="2" charset="-122"/>
              </a:rPr>
              <a:t>》</a:t>
            </a:r>
            <a:r>
              <a:rPr lang="zh-CN" altLang="en-US" sz="2400" b="1" dirty="0">
                <a:solidFill>
                  <a:srgbClr val="CC0000"/>
                </a:solidFill>
                <a:latin typeface="黑体" panose="02010609060101010101" pitchFamily="2" charset="-122"/>
                <a:ea typeface="黑体" panose="02010609060101010101" pitchFamily="2" charset="-122"/>
              </a:rPr>
              <a:t>：“昆明市成立女子城管执法队，十五名选拔出来的队员训练有数、形象良好</a:t>
            </a:r>
            <a:r>
              <a:rPr lang="en-US" altLang="zh-CN" sz="2400" b="1">
                <a:solidFill>
                  <a:srgbClr val="CC0000"/>
                </a:solidFill>
                <a:latin typeface="黑体" panose="02010609060101010101" pitchFamily="2" charset="-122"/>
                <a:ea typeface="黑体" panose="02010609060101010101" pitchFamily="2" charset="-122"/>
              </a:rPr>
              <a:t>,</a:t>
            </a:r>
            <a:r>
              <a:rPr lang="zh-CN" altLang="en-US" sz="2400" b="1" dirty="0">
                <a:solidFill>
                  <a:srgbClr val="CC0000"/>
                </a:solidFill>
                <a:latin typeface="黑体" panose="02010609060101010101" pitchFamily="2" charset="-122"/>
                <a:ea typeface="黑体" panose="02010609060101010101" pitchFamily="2" charset="-122"/>
              </a:rPr>
              <a:t>其主要职责为在重大、突出的执法行动中打头阵，先去进行说服教育和情绪安抚，便于之后执法工作的开展，避免暴力冲突。有关人员希望此柔性执法‘或能消除一些暴力抗法的隐患’。”</a:t>
            </a:r>
            <a:br>
              <a:rPr lang="zh-CN" altLang="en-US" sz="2400" b="1" dirty="0">
                <a:solidFill>
                  <a:srgbClr val="CC0000"/>
                </a:solidFill>
                <a:latin typeface="黑体" panose="02010609060101010101" pitchFamily="2" charset="-122"/>
                <a:ea typeface="黑体" panose="02010609060101010101" pitchFamily="2" charset="-122"/>
              </a:rPr>
            </a:br>
            <a:r>
              <a:rPr lang="zh-CN" altLang="en-US" sz="2400" b="1" dirty="0">
                <a:solidFill>
                  <a:srgbClr val="000066"/>
                </a:solidFill>
                <a:latin typeface="黑体" panose="02010609060101010101" pitchFamily="2" charset="-122"/>
                <a:ea typeface="黑体" panose="02010609060101010101" pitchFamily="2" charset="-122"/>
              </a:rPr>
              <a:t>　　</a:t>
            </a:r>
            <a:endParaRPr lang="zh-CN" altLang="en-US" sz="2400" b="1" dirty="0">
              <a:solidFill>
                <a:srgbClr val="000066"/>
              </a:solidFill>
              <a:latin typeface="黑体" panose="02010609060101010101" pitchFamily="2" charset="-122"/>
              <a:ea typeface="黑体" panose="02010609060101010101" pitchFamily="2" charset="-122"/>
            </a:endParaRPr>
          </a:p>
          <a:p>
            <a:pPr>
              <a:lnSpc>
                <a:spcPct val="110000"/>
              </a:lnSpc>
              <a:buClr>
                <a:srgbClr val="FF0000"/>
              </a:buClr>
              <a:buFont typeface="Wingdings" panose="05000000000000000000" pitchFamily="2" charset="2"/>
              <a:buChar char="Ø"/>
            </a:pPr>
            <a:r>
              <a:rPr lang="zh-CN" altLang="en-US" sz="2400" b="1" dirty="0">
                <a:solidFill>
                  <a:srgbClr val="000066"/>
                </a:solidFill>
                <a:latin typeface="黑体" panose="02010609060101010101" pitchFamily="2" charset="-122"/>
                <a:ea typeface="黑体" panose="02010609060101010101" pitchFamily="2" charset="-122"/>
              </a:rPr>
              <a:t>有人如此点评：如何化解城管的暴力执法，民众的暴力抗法？某著名医生讲：治箭伤就是剪掉箭尾。对于这个问题嘛，就是让美丽的姑娘们上岗，用秋波勾人，用脸蛋诱人，用笑脸动人，柔性执法呗！（语言风趣幽默，并且一针见血，让人读之回味无穷。）</a:t>
            </a:r>
            <a:endParaRPr lang="zh-CN" altLang="en-US" sz="2400" b="1" dirty="0">
              <a:solidFill>
                <a:srgbClr val="000066"/>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8786"/>
                                        </p:tgtEl>
                                        <p:attrNameLst>
                                          <p:attrName>style.visibility</p:attrName>
                                        </p:attrNameLst>
                                      </p:cBhvr>
                                      <p:to>
                                        <p:strVal val="visible"/>
                                      </p:to>
                                    </p:set>
                                    <p:anim calcmode="lin" valueType="num">
                                      <p:cBhvr additive="base">
                                        <p:cTn id="7" dur="500" fill="hold"/>
                                        <p:tgtEl>
                                          <p:spTgt spid="118786"/>
                                        </p:tgtEl>
                                        <p:attrNameLst>
                                          <p:attrName>ppt_x</p:attrName>
                                        </p:attrNameLst>
                                      </p:cBhvr>
                                      <p:tavLst>
                                        <p:tav tm="0">
                                          <p:val>
                                            <p:strVal val="#ppt_x"/>
                                          </p:val>
                                        </p:tav>
                                        <p:tav tm="100000">
                                          <p:val>
                                            <p:strVal val="#ppt_x"/>
                                          </p:val>
                                        </p:tav>
                                      </p:tavLst>
                                    </p:anim>
                                    <p:anim calcmode="lin" valueType="num">
                                      <p:cBhvr additive="base">
                                        <p:cTn id="8" dur="500" fill="hold"/>
                                        <p:tgtEl>
                                          <p:spTgt spid="1187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4578" name="图片 24577" descr="bg"/>
          <p:cNvPicPr>
            <a:picLocks noChangeAspect="1"/>
          </p:cNvPicPr>
          <p:nvPr/>
        </p:nvPicPr>
        <p:blipFill>
          <a:blip r:embed="rId1"/>
          <a:srcRect t="10477"/>
          <a:stretch>
            <a:fillRect/>
          </a:stretch>
        </p:blipFill>
        <p:spPr>
          <a:xfrm>
            <a:off x="0" y="0"/>
            <a:ext cx="9144000" cy="6858000"/>
          </a:xfrm>
          <a:prstGeom prst="rect">
            <a:avLst/>
          </a:prstGeom>
          <a:solidFill>
            <a:srgbClr val="FFFFFF"/>
          </a:solidFill>
          <a:ln w="9525">
            <a:noFill/>
          </a:ln>
        </p:spPr>
      </p:pic>
      <p:sp>
        <p:nvSpPr>
          <p:cNvPr id="24581" name="文本框 24580"/>
          <p:cNvSpPr txBox="1"/>
          <p:nvPr/>
        </p:nvSpPr>
        <p:spPr>
          <a:xfrm>
            <a:off x="635" y="1447800"/>
            <a:ext cx="8989060" cy="4831080"/>
          </a:xfrm>
          <a:prstGeom prst="rect">
            <a:avLst/>
          </a:prstGeom>
          <a:noFill/>
          <a:ln w="9525">
            <a:noFill/>
          </a:ln>
        </p:spPr>
        <p:txBody>
          <a:bodyPr wrap="square">
            <a:spAutoFit/>
          </a:bodyPr>
          <a:p>
            <a:pPr>
              <a:lnSpc>
                <a:spcPct val="150000"/>
              </a:lnSpc>
            </a:pPr>
            <a:r>
              <a:rPr lang="en-US" altLang="zh-CN" sz="4400" b="1">
                <a:solidFill>
                  <a:srgbClr val="800000"/>
                </a:solidFill>
                <a:latin typeface="楷体" panose="02010609060101010101" charset="-122"/>
                <a:ea typeface="楷体" panose="02010609060101010101" charset="-122"/>
                <a:cs typeface="楷体" panose="02010609060101010101" charset="-122"/>
              </a:rPr>
              <a:t>    1. </a:t>
            </a:r>
            <a:r>
              <a:rPr lang="zh-CN" altLang="en-US" sz="4400" b="1" dirty="0" err="1">
                <a:solidFill>
                  <a:srgbClr val="800000"/>
                </a:solidFill>
                <a:latin typeface="楷体" panose="02010609060101010101" charset="-122"/>
                <a:ea typeface="楷体" panose="02010609060101010101" charset="-122"/>
                <a:cs typeface="楷体" panose="02010609060101010101" charset="-122"/>
              </a:rPr>
              <a:t>了解新闻短评的内涵、特点和写作要求</a:t>
            </a:r>
            <a:r>
              <a:rPr lang="zh-CN" altLang="en-US" sz="4400" b="1">
                <a:solidFill>
                  <a:srgbClr val="800000"/>
                </a:solidFill>
                <a:latin typeface="楷体" panose="02010609060101010101" charset="-122"/>
                <a:ea typeface="楷体" panose="02010609060101010101" charset="-122"/>
                <a:cs typeface="楷体" panose="02010609060101010101" charset="-122"/>
              </a:rPr>
              <a:t>；</a:t>
            </a:r>
            <a:endParaRPr lang="zh-CN" altLang="en-US" sz="4400" b="1">
              <a:solidFill>
                <a:srgbClr val="800000"/>
              </a:solidFill>
              <a:latin typeface="楷体" panose="02010609060101010101" charset="-122"/>
              <a:ea typeface="楷体" panose="02010609060101010101" charset="-122"/>
              <a:cs typeface="楷体" panose="02010609060101010101" charset="-122"/>
            </a:endParaRPr>
          </a:p>
          <a:p>
            <a:pPr>
              <a:lnSpc>
                <a:spcPct val="150000"/>
              </a:lnSpc>
            </a:pPr>
            <a:r>
              <a:rPr lang="zh-CN" altLang="en-US" sz="4400" b="1">
                <a:solidFill>
                  <a:srgbClr val="800000"/>
                </a:solidFill>
                <a:latin typeface="楷体" panose="02010609060101010101" charset="-122"/>
                <a:ea typeface="楷体" panose="02010609060101010101" charset="-122"/>
                <a:cs typeface="楷体" panose="02010609060101010101" charset="-122"/>
              </a:rPr>
              <a:t>    </a:t>
            </a:r>
            <a:r>
              <a:rPr lang="en-US" altLang="zh-CN" sz="4400" b="1">
                <a:solidFill>
                  <a:srgbClr val="800000"/>
                </a:solidFill>
                <a:latin typeface="楷体" panose="02010609060101010101" charset="-122"/>
                <a:ea typeface="楷体" panose="02010609060101010101" charset="-122"/>
                <a:cs typeface="楷体" panose="02010609060101010101" charset="-122"/>
              </a:rPr>
              <a:t>2. </a:t>
            </a:r>
            <a:r>
              <a:rPr lang="zh-CN" altLang="en-US" sz="4400" b="1" dirty="0" err="1">
                <a:solidFill>
                  <a:srgbClr val="800000"/>
                </a:solidFill>
                <a:latin typeface="楷体" panose="02010609060101010101" charset="-122"/>
                <a:ea typeface="楷体" panose="02010609060101010101" charset="-122"/>
                <a:cs typeface="楷体" panose="02010609060101010101" charset="-122"/>
              </a:rPr>
              <a:t>提高认识能力，学习写作新闻短评</a:t>
            </a:r>
            <a:r>
              <a:rPr lang="zh-CN" altLang="en-US" sz="4400" b="1">
                <a:solidFill>
                  <a:srgbClr val="800000"/>
                </a:solidFill>
                <a:latin typeface="楷体" panose="02010609060101010101" charset="-122"/>
                <a:ea typeface="楷体" panose="02010609060101010101" charset="-122"/>
                <a:cs typeface="楷体" panose="02010609060101010101" charset="-122"/>
              </a:rPr>
              <a:t>。</a:t>
            </a:r>
            <a:endParaRPr lang="zh-CN" altLang="en-US" sz="4400" b="1">
              <a:solidFill>
                <a:srgbClr val="800000"/>
              </a:solidFill>
              <a:latin typeface="楷体" panose="02010609060101010101" charset="-122"/>
              <a:ea typeface="楷体" panose="02010609060101010101" charset="-122"/>
              <a:cs typeface="楷体" panose="02010609060101010101" charset="-122"/>
            </a:endParaRPr>
          </a:p>
          <a:p>
            <a:endParaRPr lang="zh-CN" altLang="en-US" sz="4400" b="1" dirty="0">
              <a:solidFill>
                <a:srgbClr val="800000"/>
              </a:solidFill>
              <a:latin typeface="楷体" panose="02010609060101010101" charset="-122"/>
              <a:ea typeface="楷体" panose="02010609060101010101" charset="-122"/>
              <a:cs typeface="楷体" panose="02010609060101010101" charset="-122"/>
            </a:endParaRPr>
          </a:p>
        </p:txBody>
      </p:sp>
      <p:sp>
        <p:nvSpPr>
          <p:cNvPr id="24583" name="矩形 24582"/>
          <p:cNvSpPr/>
          <p:nvPr/>
        </p:nvSpPr>
        <p:spPr>
          <a:xfrm>
            <a:off x="457200" y="228600"/>
            <a:ext cx="4648200" cy="838200"/>
          </a:xfrm>
          <a:prstGeom prst="rect">
            <a:avLst/>
          </a:prstGeom>
        </p:spPr>
        <p:txBody>
          <a:bodyPr wrap="none" fromWordArt="1">
            <a:prstTxWarp prst="textPlain">
              <a:avLst>
                <a:gd name="adj" fmla="val 51856"/>
              </a:avLst>
            </a:prstTxWarp>
            <a:normAutofit/>
          </a:bodyPr>
          <a:p>
            <a:pPr algn="ctr"/>
            <a:r>
              <a:rPr lang="zh-CN" altLang="en-US"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rPr>
              <a:t>学习目标</a:t>
            </a:r>
            <a:endParaRPr lang="zh-CN" altLang="en-US"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wheel(4)">
                                      <p:cBhvr>
                                        <p:cTn id="7" dur="20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42" name="图片 112641" descr="bg"/>
          <p:cNvPicPr>
            <a:picLocks noChangeAspect="1"/>
          </p:cNvPicPr>
          <p:nvPr/>
        </p:nvPicPr>
        <p:blipFill>
          <a:blip r:embed="rId1"/>
          <a:srcRect t="10477"/>
          <a:stretch>
            <a:fillRect/>
          </a:stretch>
        </p:blipFill>
        <p:spPr>
          <a:xfrm>
            <a:off x="0" y="0"/>
            <a:ext cx="9144000" cy="6858000"/>
          </a:xfrm>
          <a:prstGeom prst="rect">
            <a:avLst/>
          </a:prstGeom>
          <a:solidFill>
            <a:srgbClr val="FFFFFF"/>
          </a:solidFill>
          <a:ln w="9525">
            <a:noFill/>
          </a:ln>
        </p:spPr>
      </p:pic>
      <p:pic>
        <p:nvPicPr>
          <p:cNvPr id="112643" name="图片 112642" descr="rbkt007"/>
          <p:cNvPicPr>
            <a:picLocks noChangeAspect="1"/>
          </p:cNvPicPr>
          <p:nvPr/>
        </p:nvPicPr>
        <p:blipFill>
          <a:blip r:embed="rId2"/>
          <a:srcRect l="33855" t="19565" r="19289" b="3773"/>
          <a:stretch>
            <a:fillRect/>
          </a:stretch>
        </p:blipFill>
        <p:spPr>
          <a:xfrm>
            <a:off x="5413375" y="2667000"/>
            <a:ext cx="3730625" cy="4191000"/>
          </a:xfrm>
          <a:prstGeom prst="rect">
            <a:avLst/>
          </a:prstGeom>
          <a:noFill/>
          <a:ln w="9525">
            <a:noFill/>
          </a:ln>
        </p:spPr>
      </p:pic>
      <p:sp>
        <p:nvSpPr>
          <p:cNvPr id="112644" name="矩形 112643"/>
          <p:cNvSpPr/>
          <p:nvPr/>
        </p:nvSpPr>
        <p:spPr>
          <a:xfrm>
            <a:off x="1143000" y="2286000"/>
            <a:ext cx="4953000" cy="1143000"/>
          </a:xfrm>
          <a:prstGeom prst="rect">
            <a:avLst/>
          </a:prstGeom>
        </p:spPr>
        <p:txBody>
          <a:bodyPr wrap="none" fromWordArt="1">
            <a:prstTxWarp prst="textPlain">
              <a:avLst>
                <a:gd name="adj" fmla="val 51856"/>
              </a:avLst>
            </a:prstTxWarp>
            <a:normAutofit/>
          </a:bodyPr>
          <a:p>
            <a:pPr algn="ctr"/>
            <a:r>
              <a:rPr lang="zh-CN" altLang="en-US"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rPr>
              <a:t>三、课堂训练</a:t>
            </a:r>
            <a:endParaRPr lang="zh-CN" altLang="en-US"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42" name="图片 112641" descr="bg"/>
          <p:cNvPicPr>
            <a:picLocks noChangeAspect="1"/>
          </p:cNvPicPr>
          <p:nvPr/>
        </p:nvPicPr>
        <p:blipFill>
          <a:blip r:embed="rId1"/>
          <a:srcRect t="10477"/>
          <a:stretch>
            <a:fillRect/>
          </a:stretch>
        </p:blipFill>
        <p:spPr>
          <a:xfrm>
            <a:off x="0" y="0"/>
            <a:ext cx="9144000" cy="6858000"/>
          </a:xfrm>
          <a:prstGeom prst="rect">
            <a:avLst/>
          </a:prstGeom>
          <a:solidFill>
            <a:srgbClr val="FFFFFF"/>
          </a:solidFill>
          <a:ln w="9525">
            <a:noFill/>
          </a:ln>
        </p:spPr>
      </p:pic>
      <p:sp>
        <p:nvSpPr>
          <p:cNvPr id="112644" name="矩形 112643"/>
          <p:cNvSpPr/>
          <p:nvPr/>
        </p:nvSpPr>
        <p:spPr>
          <a:xfrm>
            <a:off x="1143000" y="2286000"/>
            <a:ext cx="4953000" cy="1143000"/>
          </a:xfrm>
          <a:prstGeom prst="rect">
            <a:avLst/>
          </a:prstGeom>
        </p:spPr>
        <p:txBody>
          <a:bodyPr wrap="none" fromWordArt="1">
            <a:prstTxWarp prst="textPlain">
              <a:avLst>
                <a:gd name="adj" fmla="val 51856"/>
              </a:avLst>
            </a:prstTxWarp>
            <a:normAutofit/>
          </a:bodyPr>
          <a:p>
            <a:pPr algn="ctr"/>
            <a:endParaRPr lang="zh-CN" altLang="en-US"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endParaRPr>
          </a:p>
        </p:txBody>
      </p:sp>
      <p:sp>
        <p:nvSpPr>
          <p:cNvPr id="2" name="文本框 1"/>
          <p:cNvSpPr txBox="1"/>
          <p:nvPr/>
        </p:nvSpPr>
        <p:spPr>
          <a:xfrm>
            <a:off x="98425" y="1129030"/>
            <a:ext cx="8807450" cy="3466465"/>
          </a:xfrm>
          <a:prstGeom prst="rect">
            <a:avLst/>
          </a:prstGeom>
          <a:noFill/>
        </p:spPr>
        <p:txBody>
          <a:bodyPr wrap="square" rtlCol="0">
            <a:spAutoFit/>
          </a:bodyPr>
          <a:p>
            <a:pPr algn="ctr">
              <a:lnSpc>
                <a:spcPts val="3760"/>
              </a:lnSpc>
            </a:pPr>
            <a:r>
              <a:rPr lang="zh-CN" altLang="en-US" sz="3200" b="1">
                <a:solidFill>
                  <a:schemeClr val="accent2"/>
                </a:solidFill>
              </a:rPr>
              <a:t>【事件概述】</a:t>
            </a:r>
            <a:endParaRPr lang="zh-CN" altLang="en-US" sz="3200" b="1">
              <a:solidFill>
                <a:schemeClr val="accent2"/>
              </a:solidFill>
            </a:endParaRPr>
          </a:p>
          <a:p>
            <a:pPr algn="l">
              <a:lnSpc>
                <a:spcPts val="3760"/>
              </a:lnSpc>
            </a:pPr>
            <a:r>
              <a:rPr lang="zh-CN" altLang="en-US" sz="2800" b="1">
                <a:solidFill>
                  <a:schemeClr val="accent2"/>
                </a:solidFill>
              </a:rPr>
              <a:t>      当地时间24日13时，日本福岛第一核电站启动核污染水排海。东京电力公司24日在临时记者会上宣布，今天核污染水排放量预计为200到210吨，每天排放情况在次日公布。这一行为遭到无数国家与地区谴责，而这一动作绝不仅仅是生态环境的破坏，更是对全球海洋生态链的威胁。 </a:t>
            </a:r>
            <a:endParaRPr lang="zh-CN" altLang="en-US" sz="2800" b="1">
              <a:solidFill>
                <a:schemeClr val="accent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42" name="图片 112641" descr="bg"/>
          <p:cNvPicPr>
            <a:picLocks noChangeAspect="1"/>
          </p:cNvPicPr>
          <p:nvPr/>
        </p:nvPicPr>
        <p:blipFill>
          <a:blip r:embed="rId1"/>
          <a:srcRect t="10477"/>
          <a:stretch>
            <a:fillRect/>
          </a:stretch>
        </p:blipFill>
        <p:spPr>
          <a:xfrm>
            <a:off x="0" y="0"/>
            <a:ext cx="9144000" cy="6858000"/>
          </a:xfrm>
          <a:prstGeom prst="rect">
            <a:avLst/>
          </a:prstGeom>
          <a:solidFill>
            <a:srgbClr val="FFFFFF"/>
          </a:solidFill>
          <a:ln w="9525">
            <a:noFill/>
          </a:ln>
        </p:spPr>
      </p:pic>
      <p:sp>
        <p:nvSpPr>
          <p:cNvPr id="112644" name="矩形 112643"/>
          <p:cNvSpPr/>
          <p:nvPr/>
        </p:nvSpPr>
        <p:spPr>
          <a:xfrm>
            <a:off x="1143000" y="2286000"/>
            <a:ext cx="4953000" cy="1143000"/>
          </a:xfrm>
          <a:prstGeom prst="rect">
            <a:avLst/>
          </a:prstGeom>
        </p:spPr>
        <p:txBody>
          <a:bodyPr wrap="none" fromWordArt="1">
            <a:prstTxWarp prst="textPlain">
              <a:avLst>
                <a:gd name="adj" fmla="val 51856"/>
              </a:avLst>
            </a:prstTxWarp>
            <a:normAutofit/>
          </a:bodyPr>
          <a:p>
            <a:pPr algn="ctr"/>
            <a:endParaRPr lang="zh-CN" altLang="en-US"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endParaRPr>
          </a:p>
        </p:txBody>
      </p:sp>
      <p:sp>
        <p:nvSpPr>
          <p:cNvPr id="2" name="文本框 1"/>
          <p:cNvSpPr txBox="1"/>
          <p:nvPr/>
        </p:nvSpPr>
        <p:spPr>
          <a:xfrm>
            <a:off x="98425" y="1129030"/>
            <a:ext cx="8807450" cy="3466465"/>
          </a:xfrm>
          <a:prstGeom prst="rect">
            <a:avLst/>
          </a:prstGeom>
          <a:noFill/>
        </p:spPr>
        <p:txBody>
          <a:bodyPr wrap="square" rtlCol="0">
            <a:spAutoFit/>
          </a:bodyPr>
          <a:p>
            <a:pPr algn="ctr">
              <a:lnSpc>
                <a:spcPts val="3760"/>
              </a:lnSpc>
            </a:pPr>
            <a:r>
              <a:rPr lang="zh-CN" altLang="en-US" sz="3200" b="1">
                <a:solidFill>
                  <a:schemeClr val="accent2"/>
                </a:solidFill>
              </a:rPr>
              <a:t> 【新华时评】</a:t>
            </a:r>
            <a:endParaRPr lang="zh-CN" altLang="en-US" sz="3200" b="1">
              <a:solidFill>
                <a:schemeClr val="accent2"/>
              </a:solidFill>
            </a:endParaRPr>
          </a:p>
          <a:p>
            <a:pPr algn="l">
              <a:lnSpc>
                <a:spcPts val="3760"/>
              </a:lnSpc>
            </a:pPr>
            <a:r>
              <a:rPr lang="zh-CN" altLang="en-US" sz="2800" b="1">
                <a:solidFill>
                  <a:schemeClr val="accent2"/>
                </a:solidFill>
              </a:rPr>
              <a:t>       从既往侵略战争历史看，日本是有隐瞒和抹杀“加害”行为“基因”的。而此次，日本行为的“加害”对象是全球海洋环境。大海不会发声，但国际社会不应沉默。日本政府强排核污染水，是对历史、对全球海洋环境、对全人类健康和对子孙后代不负责。如果一意孤行，日本恐将永远背负蓄意祸害海洋环境的恶名。</a:t>
            </a:r>
            <a:endParaRPr lang="zh-CN" altLang="en-US" sz="2800" b="1">
              <a:solidFill>
                <a:schemeClr val="accent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42" name="图片 112641" descr="bg"/>
          <p:cNvPicPr>
            <a:picLocks noChangeAspect="1"/>
          </p:cNvPicPr>
          <p:nvPr/>
        </p:nvPicPr>
        <p:blipFill>
          <a:blip r:embed="rId1"/>
          <a:srcRect t="10477"/>
          <a:stretch>
            <a:fillRect/>
          </a:stretch>
        </p:blipFill>
        <p:spPr>
          <a:xfrm>
            <a:off x="0" y="0"/>
            <a:ext cx="9144000" cy="6858000"/>
          </a:xfrm>
          <a:prstGeom prst="rect">
            <a:avLst/>
          </a:prstGeom>
          <a:solidFill>
            <a:srgbClr val="FFFFFF"/>
          </a:solidFill>
          <a:ln w="9525">
            <a:noFill/>
          </a:ln>
        </p:spPr>
      </p:pic>
      <p:sp>
        <p:nvSpPr>
          <p:cNvPr id="112644" name="矩形 112643"/>
          <p:cNvSpPr/>
          <p:nvPr/>
        </p:nvSpPr>
        <p:spPr>
          <a:xfrm>
            <a:off x="1143000" y="2286000"/>
            <a:ext cx="4953000" cy="1143000"/>
          </a:xfrm>
          <a:prstGeom prst="rect">
            <a:avLst/>
          </a:prstGeom>
        </p:spPr>
        <p:txBody>
          <a:bodyPr wrap="none" fromWordArt="1">
            <a:prstTxWarp prst="textPlain">
              <a:avLst>
                <a:gd name="adj" fmla="val 51856"/>
              </a:avLst>
            </a:prstTxWarp>
            <a:normAutofit/>
          </a:bodyPr>
          <a:p>
            <a:pPr algn="ctr"/>
            <a:endParaRPr lang="zh-CN" altLang="en-US" sz="3600" i="1">
              <a:ln w="9525" cap="flat" cmpd="sng">
                <a:solidFill>
                  <a:schemeClr val="hlink"/>
                </a:solidFill>
                <a:prstDash val="solid"/>
                <a:headEnd type="none" w="med" len="med"/>
                <a:tailEnd type="none" w="med" len="med"/>
              </a:ln>
              <a:solidFill>
                <a:srgbClr val="CCFFFF"/>
              </a:solidFill>
              <a:effectLst>
                <a:outerShdw dist="35921" dir="2699999" algn="ctr" rotWithShape="0">
                  <a:srgbClr val="B2B2B2">
                    <a:alpha val="80000"/>
                  </a:srgbClr>
                </a:outerShdw>
              </a:effectLst>
              <a:latin typeface="华文行楷" panose="02010800040101010101" charset="-122"/>
              <a:ea typeface="华文行楷" panose="02010800040101010101" charset="-122"/>
            </a:endParaRPr>
          </a:p>
        </p:txBody>
      </p:sp>
      <p:sp>
        <p:nvSpPr>
          <p:cNvPr id="2" name="文本框 1"/>
          <p:cNvSpPr txBox="1"/>
          <p:nvPr/>
        </p:nvSpPr>
        <p:spPr>
          <a:xfrm>
            <a:off x="98425" y="1129030"/>
            <a:ext cx="8807450" cy="3466465"/>
          </a:xfrm>
          <a:prstGeom prst="rect">
            <a:avLst/>
          </a:prstGeom>
          <a:noFill/>
        </p:spPr>
        <p:txBody>
          <a:bodyPr wrap="square" rtlCol="0">
            <a:spAutoFit/>
          </a:bodyPr>
          <a:p>
            <a:pPr algn="ctr">
              <a:lnSpc>
                <a:spcPts val="3760"/>
              </a:lnSpc>
            </a:pPr>
            <a:r>
              <a:rPr lang="zh-CN" altLang="en-US" sz="2800" b="1">
                <a:solidFill>
                  <a:schemeClr val="accent2"/>
                </a:solidFill>
              </a:rPr>
              <a:t> </a:t>
            </a:r>
            <a:r>
              <a:rPr lang="zh-CN" altLang="en-US" sz="3200" b="1">
                <a:solidFill>
                  <a:schemeClr val="accent2"/>
                </a:solidFill>
              </a:rPr>
              <a:t>【红网评论】</a:t>
            </a:r>
            <a:endParaRPr lang="zh-CN" altLang="en-US" sz="2800" b="1">
              <a:solidFill>
                <a:schemeClr val="accent2"/>
              </a:solidFill>
            </a:endParaRPr>
          </a:p>
          <a:p>
            <a:pPr algn="l">
              <a:lnSpc>
                <a:spcPts val="3760"/>
              </a:lnSpc>
            </a:pPr>
            <a:r>
              <a:rPr lang="zh-CN" altLang="en-US" sz="2800" b="1">
                <a:solidFill>
                  <a:schemeClr val="accent2"/>
                </a:solidFill>
              </a:rPr>
              <a:t>      日本强行排放核污水是不负责任的表现，更是对全球环境、全球公约、全球责任的挑战。打开“潘多拉魔盒”容易，但是要弥补其带来的灾难性后果却需要全人类的共同努力。对于日本强排核污水入海的行为，全世界的眼睛都在盯着，而对于这一行为的评价，也将被永远镌刻在人类历史的耻辱柱上。</a:t>
            </a:r>
            <a:endParaRPr lang="zh-CN" altLang="en-US" sz="2800" b="1">
              <a:solidFill>
                <a:schemeClr val="accent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文本框 4099"/>
          <p:cNvSpPr txBox="1"/>
          <p:nvPr/>
        </p:nvSpPr>
        <p:spPr>
          <a:xfrm>
            <a:off x="304800" y="755015"/>
            <a:ext cx="8610600" cy="5509260"/>
          </a:xfrm>
          <a:prstGeom prst="rect">
            <a:avLst/>
          </a:prstGeom>
          <a:noFill/>
          <a:ln w="9525">
            <a:noFill/>
          </a:ln>
        </p:spPr>
        <p:txBody>
          <a:bodyPr>
            <a:noAutofit/>
          </a:bodyPr>
          <a:p>
            <a:pPr>
              <a:lnSpc>
                <a:spcPct val="130000"/>
              </a:lnSpc>
            </a:pPr>
            <a:r>
              <a:rPr lang="en-US" altLang="zh-CN" sz="4000" b="1" dirty="0">
                <a:latin typeface="楷体" panose="02010609060101010101" charset="-122"/>
                <a:ea typeface="楷体" panose="02010609060101010101" charset="-122"/>
                <a:cs typeface="楷体" panose="02010609060101010101" charset="-122"/>
              </a:rPr>
              <a:t>    </a:t>
            </a:r>
            <a:r>
              <a:rPr lang="zh-CN" altLang="en-US" sz="4000" b="1" dirty="0">
                <a:latin typeface="楷体" panose="02010609060101010101" charset="-122"/>
                <a:ea typeface="楷体" panose="02010609060101010101" charset="-122"/>
                <a:cs typeface="楷体" panose="02010609060101010101" charset="-122"/>
              </a:rPr>
              <a:t>新闻评论被称作是“报纸的心脏”，而短评则被称作是新闻评论中的“轻骑兵”，</a:t>
            </a:r>
            <a:r>
              <a:rPr lang="zh-CN" altLang="en-US" sz="4000" b="1" dirty="0">
                <a:solidFill>
                  <a:srgbClr val="FF0000"/>
                </a:solidFill>
                <a:latin typeface="楷体" panose="02010609060101010101" charset="-122"/>
                <a:ea typeface="楷体" panose="02010609060101010101" charset="-122"/>
                <a:cs typeface="楷体" panose="02010609060101010101" charset="-122"/>
              </a:rPr>
              <a:t>它是一种篇幅短小、内容集中、简明扼要的新闻评论文章。</a:t>
            </a:r>
            <a:r>
              <a:rPr lang="zh-CN" altLang="en-US" sz="4000" b="1" dirty="0">
                <a:latin typeface="楷体" panose="02010609060101010101" charset="-122"/>
                <a:ea typeface="楷体" panose="02010609060101010101" charset="-122"/>
                <a:cs typeface="楷体" panose="02010609060101010101" charset="-122"/>
              </a:rPr>
              <a:t>其特点是形式短小精悍、内容鲜明独到、语言生动活泼。</a:t>
            </a:r>
            <a:endParaRPr lang="zh-CN" altLang="en-US" sz="4000" b="1" dirty="0">
              <a:latin typeface="楷体" panose="02010609060101010101" charset="-122"/>
              <a:ea typeface="楷体" panose="02010609060101010101" charset="-122"/>
              <a:cs typeface="楷体" panose="02010609060101010101" charset="-122"/>
            </a:endParaRPr>
          </a:p>
        </p:txBody>
      </p:sp>
      <p:sp>
        <p:nvSpPr>
          <p:cNvPr id="4101" name="矩形 4100"/>
          <p:cNvSpPr/>
          <p:nvPr/>
        </p:nvSpPr>
        <p:spPr>
          <a:xfrm>
            <a:off x="2286000" y="76200"/>
            <a:ext cx="4419600" cy="762000"/>
          </a:xfrm>
          <a:prstGeom prst="rect">
            <a:avLst/>
          </a:prstGeom>
          <a:noFill/>
          <a:ln w="9525">
            <a:noFill/>
          </a:ln>
        </p:spPr>
        <p:txBody>
          <a:bodyPr>
            <a:spAutoFit/>
          </a:bodyPr>
          <a:p>
            <a:r>
              <a:rPr lang="zh-CN" altLang="en-US" sz="4400" b="1">
                <a:solidFill>
                  <a:schemeClr val="hlink"/>
                </a:solidFill>
                <a:latin typeface="Arial" panose="020B0604020202020204" pitchFamily="34" charset="0"/>
                <a:ea typeface="楷体_GB2312" panose="02010609030101010101" pitchFamily="49" charset="-122"/>
              </a:rPr>
              <a:t>【</a:t>
            </a:r>
            <a:r>
              <a:rPr lang="zh-CN" altLang="en-US" sz="4400" b="1" dirty="0">
                <a:solidFill>
                  <a:schemeClr val="hlink"/>
                </a:solidFill>
                <a:latin typeface="Arial" panose="020B0604020202020204" pitchFamily="34" charset="0"/>
                <a:ea typeface="楷体_GB2312" panose="02010609030101010101" pitchFamily="49" charset="-122"/>
              </a:rPr>
              <a:t>内涵和特点</a:t>
            </a:r>
            <a:r>
              <a:rPr lang="zh-CN" altLang="en-US" sz="4400" b="1">
                <a:solidFill>
                  <a:schemeClr val="hlink"/>
                </a:solidFill>
                <a:latin typeface="Arial" panose="020B0604020202020204" pitchFamily="34" charset="0"/>
                <a:ea typeface="楷体_GB2312" panose="02010609030101010101" pitchFamily="49" charset="-122"/>
              </a:rPr>
              <a:t>】</a:t>
            </a:r>
            <a:endParaRPr lang="zh-CN" altLang="en-US" sz="4400" b="1">
              <a:solidFill>
                <a:schemeClr val="hlink"/>
              </a:solidFill>
              <a:latin typeface="Arial" panose="020B0604020202020204" pitchFamily="34" charset="0"/>
              <a:ea typeface="楷体_GB2312" panose="02010609030101010101" pitchFamily="49" charset="-122"/>
            </a:endParaRPr>
          </a:p>
        </p:txBody>
      </p:sp>
      <p:pic>
        <p:nvPicPr>
          <p:cNvPr id="4102" name="图片 4101" descr="20040"/>
          <p:cNvPicPr>
            <a:picLocks noChangeAspect="1"/>
          </p:cNvPicPr>
          <p:nvPr/>
        </p:nvPicPr>
        <p:blipFill>
          <a:blip r:embed="rId1"/>
          <a:stretch>
            <a:fillRect/>
          </a:stretch>
        </p:blipFill>
        <p:spPr>
          <a:xfrm>
            <a:off x="-36512" y="5611813"/>
            <a:ext cx="9180512" cy="1093787"/>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4" name="矩形 95233"/>
          <p:cNvSpPr/>
          <p:nvPr/>
        </p:nvSpPr>
        <p:spPr>
          <a:xfrm>
            <a:off x="2667000" y="304800"/>
            <a:ext cx="3962400" cy="701675"/>
          </a:xfrm>
          <a:prstGeom prst="rect">
            <a:avLst/>
          </a:prstGeom>
          <a:noFill/>
          <a:ln w="9525">
            <a:noFill/>
          </a:ln>
        </p:spPr>
        <p:txBody>
          <a:bodyPr>
            <a:spAutoFit/>
          </a:bodyPr>
          <a:p>
            <a:r>
              <a:rPr lang="zh-CN" altLang="en-US" sz="4000" b="1">
                <a:solidFill>
                  <a:schemeClr val="hlink"/>
                </a:solidFill>
                <a:latin typeface="Arial" panose="020B0604020202020204" pitchFamily="34" charset="0"/>
                <a:ea typeface="楷体_GB2312" panose="02010609030101010101" pitchFamily="49" charset="-122"/>
              </a:rPr>
              <a:t>【</a:t>
            </a:r>
            <a:r>
              <a:rPr lang="zh-CN" altLang="zh-CN" sz="4000" b="1" dirty="0">
                <a:solidFill>
                  <a:schemeClr val="hlink"/>
                </a:solidFill>
                <a:latin typeface="Arial" panose="020B0604020202020204" pitchFamily="34" charset="0"/>
                <a:ea typeface="楷体_GB2312" panose="02010609030101010101" pitchFamily="49" charset="-122"/>
              </a:rPr>
              <a:t>写作</a:t>
            </a:r>
            <a:r>
              <a:rPr lang="zh-CN" altLang="en-US" sz="4000" b="1" dirty="0">
                <a:solidFill>
                  <a:schemeClr val="hlink"/>
                </a:solidFill>
                <a:latin typeface="Arial" panose="020B0604020202020204" pitchFamily="34" charset="0"/>
                <a:ea typeface="楷体_GB2312" panose="02010609030101010101" pitchFamily="49" charset="-122"/>
              </a:rPr>
              <a:t>示例</a:t>
            </a:r>
            <a:r>
              <a:rPr lang="zh-CN" altLang="en-US" sz="4000" b="1">
                <a:solidFill>
                  <a:schemeClr val="hlink"/>
                </a:solidFill>
                <a:latin typeface="Arial" panose="020B0604020202020204" pitchFamily="34" charset="0"/>
                <a:ea typeface="楷体_GB2312" panose="02010609030101010101" pitchFamily="49" charset="-122"/>
              </a:rPr>
              <a:t>】</a:t>
            </a:r>
            <a:endParaRPr lang="zh-CN" altLang="en-US" sz="4000" b="1">
              <a:solidFill>
                <a:schemeClr val="hlink"/>
              </a:solidFill>
              <a:latin typeface="Arial" panose="020B0604020202020204" pitchFamily="34" charset="0"/>
              <a:ea typeface="楷体_GB2312" panose="02010609030101010101" pitchFamily="49" charset="-122"/>
            </a:endParaRPr>
          </a:p>
        </p:txBody>
      </p:sp>
      <p:sp>
        <p:nvSpPr>
          <p:cNvPr id="95235" name="文本框 95234"/>
          <p:cNvSpPr txBox="1"/>
          <p:nvPr/>
        </p:nvSpPr>
        <p:spPr>
          <a:xfrm>
            <a:off x="152400" y="1143000"/>
            <a:ext cx="8915400" cy="5236845"/>
          </a:xfrm>
          <a:prstGeom prst="rect">
            <a:avLst/>
          </a:prstGeom>
          <a:noFill/>
          <a:ln w="9525">
            <a:noFill/>
          </a:ln>
        </p:spPr>
        <p:txBody>
          <a:bodyPr>
            <a:spAutoFit/>
          </a:bodyPr>
          <a:p>
            <a:r>
              <a:rPr lang="en-US" altLang="zh-CN" sz="3200" b="1" dirty="0">
                <a:latin typeface="楷体" panose="02010609060101010101" charset="-122"/>
                <a:ea typeface="楷体" panose="02010609060101010101" charset="-122"/>
                <a:cs typeface="楷体" panose="02010609060101010101" charset="-122"/>
              </a:rPr>
              <a:t>         </a:t>
            </a:r>
            <a:r>
              <a:rPr lang="zh-CN" altLang="en-US" sz="3200" b="1" dirty="0">
                <a:solidFill>
                  <a:srgbClr val="800000"/>
                </a:solidFill>
                <a:latin typeface="楷体" panose="02010609060101010101" charset="-122"/>
                <a:ea typeface="楷体" panose="02010609060101010101" charset="-122"/>
                <a:cs typeface="楷体" panose="02010609060101010101" charset="-122"/>
              </a:rPr>
              <a:t>台上他讲，台下讲他</a:t>
            </a:r>
            <a:r>
              <a:rPr lang="zh-CN" altLang="en-US" sz="3200" b="1" dirty="0">
                <a:latin typeface="楷体" panose="02010609060101010101" charset="-122"/>
                <a:ea typeface="楷体" panose="02010609060101010101" charset="-122"/>
                <a:cs typeface="楷体" panose="02010609060101010101" charset="-122"/>
              </a:rPr>
              <a:t>  汪道衍</a:t>
            </a:r>
            <a:endParaRPr lang="zh-CN" altLang="en-US" sz="3200" b="1" dirty="0">
              <a:latin typeface="楷体" panose="02010609060101010101" charset="-122"/>
              <a:ea typeface="楷体" panose="02010609060101010101" charset="-122"/>
              <a:cs typeface="楷体" panose="02010609060101010101" charset="-122"/>
            </a:endParaRPr>
          </a:p>
          <a:p>
            <a:pPr>
              <a:spcBef>
                <a:spcPct val="45000"/>
              </a:spcBef>
            </a:pPr>
            <a:r>
              <a:rPr lang="zh-CN" altLang="en-US" sz="3200" b="1">
                <a:latin typeface="楷体" panose="02010609060101010101" charset="-122"/>
                <a:ea typeface="楷体" panose="02010609060101010101" charset="-122"/>
                <a:cs typeface="楷体" panose="02010609060101010101" charset="-122"/>
              </a:rPr>
              <a:t>    </a:t>
            </a:r>
            <a:r>
              <a:rPr lang="en-US" altLang="zh-CN" sz="3200" b="1">
                <a:latin typeface="楷体" panose="02010609060101010101" charset="-122"/>
                <a:ea typeface="楷体" panose="02010609060101010101" charset="-122"/>
                <a:cs typeface="楷体" panose="02010609060101010101" charset="-122"/>
              </a:rPr>
              <a:t>……</a:t>
            </a:r>
            <a:r>
              <a:rPr lang="zh-CN" altLang="en-US" sz="3200" b="1" dirty="0">
                <a:latin typeface="楷体" panose="02010609060101010101" charset="-122"/>
                <a:ea typeface="楷体" panose="02010609060101010101" charset="-122"/>
                <a:cs typeface="楷体" panose="02010609060101010101" charset="-122"/>
              </a:rPr>
              <a:t>现实</a:t>
            </a:r>
            <a:r>
              <a:rPr lang="zh-CN" altLang="en-US" sz="3200" b="1" dirty="0" err="1">
                <a:latin typeface="楷体" panose="02010609060101010101" charset="-122"/>
                <a:ea typeface="楷体" panose="02010609060101010101" charset="-122"/>
                <a:cs typeface="楷体" panose="02010609060101010101" charset="-122"/>
              </a:rPr>
              <a:t>生活中类似的事情常常可以见到：一个人在台上讲的和他在实际中做的不一样，结果就会导致“台上他讲，台下讲他”的场面</a:t>
            </a:r>
            <a:r>
              <a:rPr lang="zh-CN" altLang="en-US" sz="3200" b="1" dirty="0">
                <a:latin typeface="楷体" panose="02010609060101010101" charset="-122"/>
                <a:ea typeface="楷体" panose="02010609060101010101" charset="-122"/>
                <a:cs typeface="楷体" panose="02010609060101010101" charset="-122"/>
              </a:rPr>
              <a:t>。实践证明</a:t>
            </a:r>
            <a:r>
              <a:rPr lang="zh-CN" altLang="en-US" sz="3200" b="1" dirty="0" err="1">
                <a:latin typeface="楷体" panose="02010609060101010101" charset="-122"/>
                <a:ea typeface="楷体" panose="02010609060101010101" charset="-122"/>
                <a:cs typeface="楷体" panose="02010609060101010101" charset="-122"/>
              </a:rPr>
              <a:t>，以“声”作则必不成</a:t>
            </a:r>
            <a:r>
              <a:rPr lang="zh-CN" altLang="en-US" sz="3200" b="1" dirty="0">
                <a:latin typeface="楷体" panose="02010609060101010101" charset="-122"/>
                <a:ea typeface="楷体" panose="02010609060101010101" charset="-122"/>
                <a:cs typeface="楷体" panose="02010609060101010101" charset="-122"/>
              </a:rPr>
              <a:t>则。叫</a:t>
            </a:r>
            <a:r>
              <a:rPr lang="zh-CN" altLang="en-US" sz="3200" b="1" dirty="0" err="1">
                <a:latin typeface="楷体" panose="02010609060101010101" charset="-122"/>
                <a:ea typeface="楷体" panose="02010609060101010101" charset="-122"/>
                <a:cs typeface="楷体" panose="02010609060101010101" charset="-122"/>
              </a:rPr>
              <a:t>台下做到的，台上的人必须首先做到。否则，当他在台上讲的时候，就不仅难以制止台下讲他，而且有损于党的原则的严肃性</a:t>
            </a:r>
            <a:r>
              <a:rPr lang="zh-CN" altLang="en-US" sz="3200" b="1" dirty="0">
                <a:latin typeface="楷体" panose="02010609060101010101" charset="-122"/>
                <a:ea typeface="楷体" panose="02010609060101010101" charset="-122"/>
                <a:cs typeface="楷体" panose="02010609060101010101" charset="-122"/>
              </a:rPr>
              <a:t>。如果</a:t>
            </a:r>
            <a:r>
              <a:rPr lang="zh-CN" altLang="en-US" sz="3200" b="1" dirty="0" err="1">
                <a:latin typeface="楷体" panose="02010609060101010101" charset="-122"/>
                <a:ea typeface="楷体" panose="02010609060101010101" charset="-122"/>
                <a:cs typeface="楷体" panose="02010609060101010101" charset="-122"/>
              </a:rPr>
              <a:t>在台上只背“台词”，和自己的行动是两码事，那么台下的人只会把他当成一个“演员”，而不会把他当成一个</a:t>
            </a:r>
            <a:r>
              <a:rPr lang="zh-CN" altLang="en-US" sz="3200" b="1" dirty="0">
                <a:latin typeface="楷体" panose="02010609060101010101" charset="-122"/>
                <a:ea typeface="楷体" panose="02010609060101010101" charset="-122"/>
                <a:cs typeface="楷体" panose="02010609060101010101" charset="-122"/>
              </a:rPr>
              <a:t>党员。</a:t>
            </a:r>
            <a:endParaRPr lang="zh-CN" altLang="en-US" sz="3200" b="1" dirty="0">
              <a:latin typeface="楷体" panose="02010609060101010101" charset="-122"/>
              <a:ea typeface="楷体" panose="02010609060101010101" charset="-122"/>
              <a:cs typeface="楷体" panose="02010609060101010101" charset="-122"/>
            </a:endParaRPr>
          </a:p>
        </p:txBody>
      </p:sp>
      <p:pic>
        <p:nvPicPr>
          <p:cNvPr id="95236" name="图片 95235" descr="0a2"/>
          <p:cNvPicPr>
            <a:picLocks noChangeAspect="1"/>
          </p:cNvPicPr>
          <p:nvPr/>
        </p:nvPicPr>
        <p:blipFill>
          <a:blip r:embed="rId1"/>
          <a:stretch>
            <a:fillRect/>
          </a:stretch>
        </p:blipFill>
        <p:spPr>
          <a:xfrm>
            <a:off x="8077200" y="6248400"/>
            <a:ext cx="1066800" cy="601663"/>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3" name="矩形 25602"/>
          <p:cNvSpPr/>
          <p:nvPr/>
        </p:nvSpPr>
        <p:spPr>
          <a:xfrm>
            <a:off x="2209800" y="76200"/>
            <a:ext cx="5410200" cy="701675"/>
          </a:xfrm>
          <a:prstGeom prst="rect">
            <a:avLst/>
          </a:prstGeom>
          <a:noFill/>
          <a:ln w="9525">
            <a:noFill/>
          </a:ln>
        </p:spPr>
        <p:txBody>
          <a:bodyPr>
            <a:spAutoFit/>
          </a:bodyPr>
          <a:p>
            <a:r>
              <a:rPr lang="zh-CN" altLang="en-US" sz="4000" b="1">
                <a:solidFill>
                  <a:schemeClr val="hlink"/>
                </a:solidFill>
                <a:latin typeface="Arial" panose="020B0604020202020204" pitchFamily="34" charset="0"/>
                <a:ea typeface="楷体_GB2312" panose="02010609030101010101" pitchFamily="49" charset="-122"/>
              </a:rPr>
              <a:t>【</a:t>
            </a:r>
            <a:r>
              <a:rPr lang="zh-CN" altLang="zh-CN" sz="4000" b="1" dirty="0">
                <a:solidFill>
                  <a:schemeClr val="hlink"/>
                </a:solidFill>
                <a:latin typeface="Arial" panose="020B0604020202020204" pitchFamily="34" charset="0"/>
                <a:ea typeface="楷体_GB2312" panose="02010609030101010101" pitchFamily="49" charset="-122"/>
              </a:rPr>
              <a:t>写作</a:t>
            </a:r>
            <a:r>
              <a:rPr lang="zh-CN" altLang="en-US" sz="4000" b="1" dirty="0">
                <a:solidFill>
                  <a:schemeClr val="hlink"/>
                </a:solidFill>
                <a:latin typeface="Arial" panose="020B0604020202020204" pitchFamily="34" charset="0"/>
                <a:ea typeface="楷体_GB2312" panose="02010609030101010101" pitchFamily="49" charset="-122"/>
              </a:rPr>
              <a:t>示例及分析</a:t>
            </a:r>
            <a:r>
              <a:rPr lang="zh-CN" altLang="en-US" sz="4000" b="1">
                <a:solidFill>
                  <a:schemeClr val="hlink"/>
                </a:solidFill>
                <a:latin typeface="Arial" panose="020B0604020202020204" pitchFamily="34" charset="0"/>
                <a:ea typeface="楷体_GB2312" panose="02010609030101010101" pitchFamily="49" charset="-122"/>
              </a:rPr>
              <a:t>】</a:t>
            </a:r>
            <a:endParaRPr lang="zh-CN" altLang="en-US" sz="4000" b="1">
              <a:solidFill>
                <a:schemeClr val="hlink"/>
              </a:solidFill>
              <a:latin typeface="Arial" panose="020B0604020202020204" pitchFamily="34" charset="0"/>
              <a:ea typeface="楷体_GB2312" panose="02010609030101010101" pitchFamily="49" charset="-122"/>
            </a:endParaRPr>
          </a:p>
        </p:txBody>
      </p:sp>
      <p:sp>
        <p:nvSpPr>
          <p:cNvPr id="25605" name="文本框 25604"/>
          <p:cNvSpPr txBox="1"/>
          <p:nvPr/>
        </p:nvSpPr>
        <p:spPr>
          <a:xfrm>
            <a:off x="76200" y="762000"/>
            <a:ext cx="8915400" cy="6000750"/>
          </a:xfrm>
          <a:prstGeom prst="rect">
            <a:avLst/>
          </a:prstGeom>
          <a:noFill/>
          <a:ln w="9525">
            <a:noFill/>
          </a:ln>
        </p:spPr>
        <p:txBody>
          <a:bodyPr>
            <a:spAutoFit/>
          </a:bodyPr>
          <a:p>
            <a:r>
              <a:rPr lang="en-US" altLang="zh-CN" sz="3200" b="1">
                <a:latin typeface="楷体" panose="02010609060101010101" charset="-122"/>
                <a:ea typeface="楷体" panose="02010609060101010101" charset="-122"/>
                <a:cs typeface="楷体" panose="02010609060101010101" charset="-122"/>
              </a:rPr>
              <a:t>        </a:t>
            </a:r>
            <a:r>
              <a:rPr lang="en-US" altLang="en-US" sz="3200" b="1" err="1">
                <a:solidFill>
                  <a:srgbClr val="800000"/>
                </a:solidFill>
                <a:latin typeface="楷体" panose="02010609060101010101" charset="-122"/>
                <a:ea typeface="楷体" panose="02010609060101010101" charset="-122"/>
                <a:cs typeface="楷体" panose="02010609060101010101" charset="-122"/>
              </a:rPr>
              <a:t>台上他讲，台下讲他</a:t>
            </a:r>
            <a:r>
              <a:rPr lang="zh-CN" altLang="en-US" sz="3200" b="1">
                <a:solidFill>
                  <a:srgbClr val="FF0000"/>
                </a:solidFill>
                <a:latin typeface="楷体" panose="02010609060101010101" charset="-122"/>
                <a:ea typeface="楷体" panose="02010609060101010101" charset="-122"/>
                <a:cs typeface="楷体" panose="02010609060101010101" charset="-122"/>
              </a:rPr>
              <a:t>（</a:t>
            </a:r>
            <a:r>
              <a:rPr lang="zh-CN" altLang="en-US" sz="3200" b="1" dirty="0">
                <a:solidFill>
                  <a:srgbClr val="FF0000"/>
                </a:solidFill>
                <a:latin typeface="楷体" panose="02010609060101010101" charset="-122"/>
                <a:ea typeface="楷体" panose="02010609060101010101" charset="-122"/>
                <a:cs typeface="楷体" panose="02010609060101010101" charset="-122"/>
              </a:rPr>
              <a:t>标题）</a:t>
            </a:r>
            <a:r>
              <a:rPr lang="zh-CN" altLang="en-US" sz="3200" b="1" dirty="0">
                <a:latin typeface="楷体" panose="02010609060101010101" charset="-122"/>
                <a:ea typeface="楷体" panose="02010609060101010101" charset="-122"/>
                <a:cs typeface="楷体" panose="02010609060101010101" charset="-122"/>
              </a:rPr>
              <a:t> </a:t>
            </a:r>
            <a:r>
              <a:rPr lang="en-US" altLang="en-US" sz="3200" b="1" err="1">
                <a:latin typeface="楷体" panose="02010609060101010101" charset="-122"/>
                <a:ea typeface="楷体" panose="02010609060101010101" charset="-122"/>
                <a:cs typeface="楷体" panose="02010609060101010101" charset="-122"/>
              </a:rPr>
              <a:t>汪道衍</a:t>
            </a:r>
            <a:endParaRPr lang="en-US" altLang="en-US" sz="3200" b="1">
              <a:latin typeface="楷体" panose="02010609060101010101" charset="-122"/>
              <a:ea typeface="楷体" panose="02010609060101010101" charset="-122"/>
              <a:cs typeface="楷体" panose="02010609060101010101" charset="-122"/>
            </a:endParaRPr>
          </a:p>
          <a:p>
            <a:r>
              <a:rPr lang="en-US" altLang="zh-CN" sz="3200" b="1">
                <a:latin typeface="楷体" panose="02010609060101010101" charset="-122"/>
                <a:ea typeface="楷体" panose="02010609060101010101" charset="-122"/>
                <a:cs typeface="楷体" panose="02010609060101010101" charset="-122"/>
              </a:rPr>
              <a:t>    ……</a:t>
            </a:r>
            <a:r>
              <a:rPr lang="zh-CN" altLang="en-US" sz="3200" b="1" dirty="0">
                <a:latin typeface="楷体" panose="02010609060101010101" charset="-122"/>
                <a:ea typeface="楷体" panose="02010609060101010101" charset="-122"/>
                <a:cs typeface="楷体" panose="02010609060101010101" charset="-122"/>
              </a:rPr>
              <a:t>现实</a:t>
            </a:r>
            <a:r>
              <a:rPr lang="zh-CN" altLang="en-US" sz="3200" b="1" dirty="0" err="1">
                <a:latin typeface="楷体" panose="02010609060101010101" charset="-122"/>
                <a:ea typeface="楷体" panose="02010609060101010101" charset="-122"/>
                <a:cs typeface="楷体" panose="02010609060101010101" charset="-122"/>
              </a:rPr>
              <a:t>生活中类似的事情常常可以见到：一个人在台上讲的和他在实际中做的不一样，结果就会导致“台上他讲，台下讲他”的场面。</a:t>
            </a:r>
            <a:r>
              <a:rPr lang="zh-CN" altLang="en-US" sz="3200" b="1" dirty="0" err="1">
                <a:solidFill>
                  <a:srgbClr val="FF0000"/>
                </a:solidFill>
                <a:latin typeface="楷体" panose="02010609060101010101" charset="-122"/>
                <a:ea typeface="楷体" panose="02010609060101010101" charset="-122"/>
                <a:cs typeface="楷体" panose="02010609060101010101" charset="-122"/>
              </a:rPr>
              <a:t>（概述事实</a:t>
            </a:r>
            <a:r>
              <a:rPr lang="zh-CN" altLang="en-US" sz="3200" b="1" dirty="0">
                <a:solidFill>
                  <a:srgbClr val="FF0000"/>
                </a:solidFill>
                <a:latin typeface="楷体" panose="02010609060101010101" charset="-122"/>
                <a:ea typeface="楷体" panose="02010609060101010101" charset="-122"/>
                <a:cs typeface="楷体" panose="02010609060101010101" charset="-122"/>
              </a:rPr>
              <a:t>及后果）</a:t>
            </a:r>
            <a:r>
              <a:rPr lang="zh-CN" altLang="en-US" sz="3200" b="1" dirty="0">
                <a:latin typeface="楷体" panose="02010609060101010101" charset="-122"/>
                <a:ea typeface="楷体" panose="02010609060101010101" charset="-122"/>
                <a:cs typeface="楷体" panose="02010609060101010101" charset="-122"/>
              </a:rPr>
              <a:t>实践证明</a:t>
            </a:r>
            <a:r>
              <a:rPr lang="zh-CN" altLang="en-US" sz="3200" b="1" dirty="0" err="1">
                <a:latin typeface="楷体" panose="02010609060101010101" charset="-122"/>
                <a:ea typeface="楷体" panose="02010609060101010101" charset="-122"/>
                <a:cs typeface="楷体" panose="02010609060101010101" charset="-122"/>
              </a:rPr>
              <a:t>，以“声”作则必不成</a:t>
            </a:r>
            <a:r>
              <a:rPr lang="zh-CN" altLang="en-US" sz="3200" b="1" dirty="0">
                <a:latin typeface="楷体" panose="02010609060101010101" charset="-122"/>
                <a:ea typeface="楷体" panose="02010609060101010101" charset="-122"/>
                <a:cs typeface="楷体" panose="02010609060101010101" charset="-122"/>
              </a:rPr>
              <a:t>则。</a:t>
            </a:r>
            <a:r>
              <a:rPr lang="zh-CN" altLang="en-US" sz="3200" b="1" dirty="0">
                <a:solidFill>
                  <a:srgbClr val="FF0000"/>
                </a:solidFill>
                <a:latin typeface="楷体" panose="02010609060101010101" charset="-122"/>
                <a:ea typeface="楷体" panose="02010609060101010101" charset="-122"/>
                <a:cs typeface="楷体" panose="02010609060101010101" charset="-122"/>
              </a:rPr>
              <a:t>（提出观点）</a:t>
            </a:r>
            <a:r>
              <a:rPr lang="zh-CN" altLang="en-US" sz="3200" b="1" dirty="0">
                <a:latin typeface="楷体" panose="02010609060101010101" charset="-122"/>
                <a:ea typeface="楷体" panose="02010609060101010101" charset="-122"/>
                <a:cs typeface="楷体" panose="02010609060101010101" charset="-122"/>
              </a:rPr>
              <a:t>叫</a:t>
            </a:r>
            <a:r>
              <a:rPr lang="zh-CN" altLang="en-US" sz="3200" b="1" dirty="0" err="1">
                <a:latin typeface="楷体" panose="02010609060101010101" charset="-122"/>
                <a:ea typeface="楷体" panose="02010609060101010101" charset="-122"/>
                <a:cs typeface="楷体" panose="02010609060101010101" charset="-122"/>
              </a:rPr>
              <a:t>台下做到的，台上的人必须首先做到。否则，当他在台上讲的时候，就不仅难以制止台下讲他，而且有损于党的原则的严肃性。</a:t>
            </a:r>
            <a:r>
              <a:rPr lang="zh-CN" altLang="en-US" sz="3200" b="1" dirty="0" err="1">
                <a:solidFill>
                  <a:srgbClr val="FF0000"/>
                </a:solidFill>
                <a:latin typeface="楷体" panose="02010609060101010101" charset="-122"/>
                <a:ea typeface="楷体" panose="02010609060101010101" charset="-122"/>
                <a:cs typeface="楷体" panose="02010609060101010101" charset="-122"/>
              </a:rPr>
              <a:t>（正反结合，分析危害）</a:t>
            </a:r>
            <a:r>
              <a:rPr lang="zh-CN" altLang="en-US" sz="3200" b="1" dirty="0" err="1">
                <a:latin typeface="楷体" panose="02010609060101010101" charset="-122"/>
                <a:ea typeface="楷体" panose="02010609060101010101" charset="-122"/>
                <a:cs typeface="楷体" panose="02010609060101010101" charset="-122"/>
              </a:rPr>
              <a:t>如果在台上只背“台词”，和自己的行动是两码事，那么台下的人只会把他当成一个“演员”，而不会把他当成一个党员。</a:t>
            </a:r>
            <a:r>
              <a:rPr lang="zh-CN" altLang="en-US" sz="3200" b="1" dirty="0" err="1">
                <a:solidFill>
                  <a:srgbClr val="FF0000"/>
                </a:solidFill>
                <a:latin typeface="楷体" panose="02010609060101010101" charset="-122"/>
                <a:ea typeface="楷体" panose="02010609060101010101" charset="-122"/>
                <a:cs typeface="楷体" panose="02010609060101010101" charset="-122"/>
              </a:rPr>
              <a:t>（假设论证，</a:t>
            </a:r>
            <a:r>
              <a:rPr lang="zh-CN" altLang="en-US" sz="3200" b="1" dirty="0">
                <a:solidFill>
                  <a:srgbClr val="FF0000"/>
                </a:solidFill>
                <a:latin typeface="楷体" panose="02010609060101010101" charset="-122"/>
                <a:ea typeface="楷体" panose="02010609060101010101" charset="-122"/>
                <a:cs typeface="楷体" panose="02010609060101010101" charset="-122"/>
              </a:rPr>
              <a:t>分析危害）</a:t>
            </a:r>
            <a:endParaRPr lang="zh-CN" altLang="en-US" sz="3200" b="1" dirty="0">
              <a:solidFill>
                <a:srgbClr val="FF0000"/>
              </a:solidFill>
              <a:latin typeface="楷体" panose="02010609060101010101" charset="-122"/>
              <a:ea typeface="楷体" panose="02010609060101010101" charset="-122"/>
              <a:cs typeface="楷体" panose="02010609060101010101" charset="-122"/>
            </a:endParaRPr>
          </a:p>
        </p:txBody>
      </p:sp>
      <p:pic>
        <p:nvPicPr>
          <p:cNvPr id="25606" name="图片 25605" descr="0a2"/>
          <p:cNvPicPr>
            <a:picLocks noChangeAspect="1"/>
          </p:cNvPicPr>
          <p:nvPr/>
        </p:nvPicPr>
        <p:blipFill>
          <a:blip r:embed="rId1"/>
          <a:stretch>
            <a:fillRect/>
          </a:stretch>
        </p:blipFill>
        <p:spPr>
          <a:xfrm>
            <a:off x="7620000" y="6248400"/>
            <a:ext cx="914400" cy="515938"/>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8" name="文本框 86017"/>
          <p:cNvSpPr txBox="1"/>
          <p:nvPr/>
        </p:nvSpPr>
        <p:spPr>
          <a:xfrm>
            <a:off x="1295400" y="1752600"/>
            <a:ext cx="6553200" cy="3609975"/>
          </a:xfrm>
          <a:prstGeom prst="rect">
            <a:avLst/>
          </a:prstGeom>
          <a:noFill/>
          <a:ln w="9525">
            <a:noFill/>
          </a:ln>
        </p:spPr>
        <p:txBody>
          <a:bodyPr>
            <a:spAutoFit/>
          </a:bodyPr>
          <a:p>
            <a:pPr>
              <a:lnSpc>
                <a:spcPct val="130000"/>
              </a:lnSpc>
            </a:pPr>
            <a:r>
              <a:rPr lang="en-US" altLang="zh-CN" sz="4400" b="1" dirty="0">
                <a:solidFill>
                  <a:srgbClr val="FF0000"/>
                </a:solidFill>
                <a:latin typeface="楷体" panose="02010609060101010101" charset="-122"/>
                <a:ea typeface="楷体" panose="02010609060101010101" charset="-122"/>
                <a:cs typeface="楷体" panose="02010609060101010101" charset="-122"/>
              </a:rPr>
              <a:t>①</a:t>
            </a:r>
            <a:r>
              <a:rPr lang="zh-CN" altLang="en-US" sz="4400" b="1" dirty="0">
                <a:solidFill>
                  <a:srgbClr val="FF0000"/>
                </a:solidFill>
                <a:latin typeface="楷体" panose="02010609060101010101" charset="-122"/>
                <a:ea typeface="楷体" panose="02010609060101010101" charset="-122"/>
                <a:cs typeface="楷体" panose="02010609060101010101" charset="-122"/>
              </a:rPr>
              <a:t>提取要素，</a:t>
            </a:r>
            <a:r>
              <a:rPr lang="zh-CN" altLang="en-US" sz="4400" b="1" dirty="0" err="1">
                <a:solidFill>
                  <a:srgbClr val="FF0000"/>
                </a:solidFill>
                <a:latin typeface="楷体" panose="02010609060101010101" charset="-122"/>
                <a:ea typeface="楷体" panose="02010609060101010101" charset="-122"/>
                <a:cs typeface="楷体" panose="02010609060101010101" charset="-122"/>
              </a:rPr>
              <a:t>概述事实</a:t>
            </a:r>
            <a:r>
              <a:rPr lang="zh-CN" altLang="en-US" sz="4400" b="1">
                <a:solidFill>
                  <a:srgbClr val="FF0000"/>
                </a:solidFill>
                <a:latin typeface="楷体" panose="02010609060101010101" charset="-122"/>
                <a:ea typeface="楷体" panose="02010609060101010101" charset="-122"/>
                <a:cs typeface="楷体" panose="02010609060101010101" charset="-122"/>
              </a:rPr>
              <a:t>。</a:t>
            </a:r>
            <a:endParaRPr lang="zh-CN" altLang="en-US" sz="4400" b="1">
              <a:solidFill>
                <a:srgbClr val="FF0000"/>
              </a:solidFill>
              <a:latin typeface="楷体" panose="02010609060101010101" charset="-122"/>
              <a:ea typeface="楷体" panose="02010609060101010101" charset="-122"/>
              <a:cs typeface="楷体" panose="02010609060101010101" charset="-122"/>
            </a:endParaRPr>
          </a:p>
          <a:p>
            <a:pPr>
              <a:lnSpc>
                <a:spcPct val="130000"/>
              </a:lnSpc>
            </a:pPr>
            <a:r>
              <a:rPr lang="en-US" altLang="zh-CN" sz="4400" b="1" dirty="0">
                <a:solidFill>
                  <a:srgbClr val="FF0000"/>
                </a:solidFill>
                <a:latin typeface="楷体" panose="02010609060101010101" charset="-122"/>
                <a:ea typeface="楷体" panose="02010609060101010101" charset="-122"/>
                <a:cs typeface="楷体" panose="02010609060101010101" charset="-122"/>
              </a:rPr>
              <a:t>②</a:t>
            </a:r>
            <a:r>
              <a:rPr lang="zh-CN" altLang="en-US" sz="4400" b="1" dirty="0" err="1">
                <a:solidFill>
                  <a:srgbClr val="FF0000"/>
                </a:solidFill>
                <a:latin typeface="楷体" panose="02010609060101010101" charset="-122"/>
                <a:ea typeface="楷体" panose="02010609060101010101" charset="-122"/>
                <a:cs typeface="楷体" panose="02010609060101010101" charset="-122"/>
              </a:rPr>
              <a:t>选取角度，提出</a:t>
            </a:r>
            <a:r>
              <a:rPr lang="zh-CN" altLang="en-US" sz="4400" b="1" dirty="0">
                <a:solidFill>
                  <a:srgbClr val="FF0000"/>
                </a:solidFill>
                <a:latin typeface="楷体" panose="02010609060101010101" charset="-122"/>
                <a:ea typeface="楷体" panose="02010609060101010101" charset="-122"/>
                <a:cs typeface="楷体" panose="02010609060101010101" charset="-122"/>
              </a:rPr>
              <a:t>观点。 </a:t>
            </a:r>
            <a:br>
              <a:rPr lang="zh-CN" altLang="en-US" sz="4400" b="1" dirty="0">
                <a:solidFill>
                  <a:srgbClr val="FF0000"/>
                </a:solidFill>
                <a:latin typeface="楷体" panose="02010609060101010101" charset="-122"/>
                <a:ea typeface="楷体" panose="02010609060101010101" charset="-122"/>
                <a:cs typeface="楷体" panose="02010609060101010101" charset="-122"/>
              </a:rPr>
            </a:br>
            <a:r>
              <a:rPr lang="en-US" altLang="zh-CN" sz="4400" b="1" dirty="0">
                <a:solidFill>
                  <a:srgbClr val="FF0000"/>
                </a:solidFill>
                <a:latin typeface="楷体" panose="02010609060101010101" charset="-122"/>
                <a:ea typeface="楷体" panose="02010609060101010101" charset="-122"/>
                <a:cs typeface="楷体" panose="02010609060101010101" charset="-122"/>
              </a:rPr>
              <a:t>③</a:t>
            </a:r>
            <a:r>
              <a:rPr lang="zh-CN" altLang="en-US" sz="4400" b="1" dirty="0">
                <a:solidFill>
                  <a:srgbClr val="FF0000"/>
                </a:solidFill>
                <a:latin typeface="楷体" panose="02010609060101010101" charset="-122"/>
                <a:ea typeface="楷体" panose="02010609060101010101" charset="-122"/>
                <a:cs typeface="楷体" panose="02010609060101010101" charset="-122"/>
              </a:rPr>
              <a:t>阐述观点，以理服人。</a:t>
            </a:r>
            <a:endParaRPr lang="zh-CN" altLang="en-US" sz="4400" b="1">
              <a:solidFill>
                <a:srgbClr val="FF0000"/>
              </a:solidFill>
              <a:latin typeface="楷体" panose="02010609060101010101" charset="-122"/>
              <a:ea typeface="楷体" panose="02010609060101010101" charset="-122"/>
              <a:cs typeface="楷体" panose="02010609060101010101" charset="-122"/>
            </a:endParaRPr>
          </a:p>
          <a:p>
            <a:pPr>
              <a:lnSpc>
                <a:spcPct val="130000"/>
              </a:lnSpc>
            </a:pPr>
            <a:r>
              <a:rPr lang="en-US" altLang="zh-CN" sz="4400" b="1" dirty="0">
                <a:solidFill>
                  <a:srgbClr val="FF0000"/>
                </a:solidFill>
                <a:latin typeface="楷体" panose="02010609060101010101" charset="-122"/>
                <a:ea typeface="楷体" panose="02010609060101010101" charset="-122"/>
                <a:cs typeface="楷体" panose="02010609060101010101" charset="-122"/>
              </a:rPr>
              <a:t>④</a:t>
            </a:r>
            <a:r>
              <a:rPr lang="zh-CN" altLang="en-US" sz="4400" b="1" dirty="0">
                <a:solidFill>
                  <a:srgbClr val="FF0000"/>
                </a:solidFill>
                <a:latin typeface="楷体" panose="02010609060101010101" charset="-122"/>
                <a:ea typeface="楷体" panose="02010609060101010101" charset="-122"/>
                <a:cs typeface="楷体" panose="02010609060101010101" charset="-122"/>
              </a:rPr>
              <a:t>注意格式，表达简练。</a:t>
            </a:r>
            <a:endParaRPr lang="zh-CN" altLang="en-US" sz="4400" b="1" dirty="0">
              <a:solidFill>
                <a:srgbClr val="FF0000"/>
              </a:solidFill>
              <a:latin typeface="楷体" panose="02010609060101010101" charset="-122"/>
              <a:ea typeface="楷体" panose="02010609060101010101" charset="-122"/>
              <a:cs typeface="楷体" panose="02010609060101010101" charset="-122"/>
            </a:endParaRPr>
          </a:p>
        </p:txBody>
      </p:sp>
      <p:sp>
        <p:nvSpPr>
          <p:cNvPr id="86019" name="矩形 86018"/>
          <p:cNvSpPr/>
          <p:nvPr/>
        </p:nvSpPr>
        <p:spPr>
          <a:xfrm>
            <a:off x="1371600" y="457200"/>
            <a:ext cx="6400800" cy="914400"/>
          </a:xfrm>
          <a:prstGeom prst="rect">
            <a:avLst/>
          </a:prstGeom>
          <a:noFill/>
          <a:ln w="9525">
            <a:noFill/>
          </a:ln>
        </p:spPr>
        <p:txBody>
          <a:bodyPr>
            <a:spAutoFit/>
          </a:bodyPr>
          <a:p>
            <a:r>
              <a:rPr lang="zh-CN" altLang="en-US" sz="5400" b="1">
                <a:solidFill>
                  <a:schemeClr val="hlink"/>
                </a:solidFill>
                <a:latin typeface="Arial" panose="020B0604020202020204" pitchFamily="34" charset="0"/>
                <a:ea typeface="楷体_GB2312" panose="02010609030101010101" pitchFamily="49" charset="-122"/>
              </a:rPr>
              <a:t>【</a:t>
            </a:r>
            <a:r>
              <a:rPr lang="zh-CN" altLang="zh-CN" sz="5400" b="1" dirty="0">
                <a:solidFill>
                  <a:schemeClr val="hlink"/>
                </a:solidFill>
                <a:latin typeface="Arial" panose="020B0604020202020204" pitchFamily="34" charset="0"/>
                <a:ea typeface="楷体_GB2312" panose="02010609030101010101" pitchFamily="49" charset="-122"/>
              </a:rPr>
              <a:t>写作要求与技巧</a:t>
            </a:r>
            <a:r>
              <a:rPr lang="zh-CN" altLang="en-US" sz="5400" b="1">
                <a:solidFill>
                  <a:schemeClr val="hlink"/>
                </a:solidFill>
                <a:latin typeface="Arial" panose="020B0604020202020204" pitchFamily="34" charset="0"/>
                <a:ea typeface="楷体_GB2312" panose="02010609030101010101" pitchFamily="49" charset="-122"/>
              </a:rPr>
              <a:t>】</a:t>
            </a:r>
            <a:endParaRPr lang="zh-CN" altLang="en-US" sz="5400" b="1">
              <a:solidFill>
                <a:schemeClr val="hlink"/>
              </a:solidFill>
              <a:latin typeface="Arial" panose="020B0604020202020204" pitchFamily="34" charset="0"/>
              <a:ea typeface="楷体_GB2312" panose="02010609030101010101" pitchFamily="49" charset="-122"/>
            </a:endParaRPr>
          </a:p>
        </p:txBody>
      </p:sp>
      <p:pic>
        <p:nvPicPr>
          <p:cNvPr id="86021" name="图片 86020" descr="20068209132846853">
            <a:hlinkClick r:id="rId1" action="ppaction://hlinksldjump"/>
          </p:cNvPr>
          <p:cNvPicPr>
            <a:picLocks noChangeAspect="1"/>
          </p:cNvPicPr>
          <p:nvPr/>
        </p:nvPicPr>
        <p:blipFill>
          <a:blip r:embed="rId2"/>
          <a:srcRect r="14293"/>
          <a:stretch>
            <a:fillRect/>
          </a:stretch>
        </p:blipFill>
        <p:spPr>
          <a:xfrm>
            <a:off x="6553200" y="5211763"/>
            <a:ext cx="1905000" cy="1133475"/>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4" name="标题 110593"/>
          <p:cNvSpPr>
            <a:spLocks noGrp="1"/>
          </p:cNvSpPr>
          <p:nvPr>
            <p:ph type="title"/>
          </p:nvPr>
        </p:nvSpPr>
        <p:spPr>
          <a:xfrm>
            <a:off x="533400" y="0"/>
            <a:ext cx="8229600" cy="1143000"/>
          </a:xfrm>
        </p:spPr>
        <p:txBody>
          <a:bodyPr anchor="ctr" anchorCtr="0"/>
          <a:p>
            <a:r>
              <a:rPr lang="zh-CN" altLang="en-US" b="1" dirty="0">
                <a:solidFill>
                  <a:srgbClr val="FF0000"/>
                </a:solidFill>
                <a:effectLst>
                  <a:outerShdw blurRad="38100" dist="38100" dir="2700000">
                    <a:srgbClr val="C0C0C0"/>
                  </a:outerShdw>
                </a:effectLst>
                <a:ea typeface="楷体_GB2312" panose="02010609030101010101" pitchFamily="49" charset="-122"/>
              </a:rPr>
              <a:t>基本思路：</a:t>
            </a:r>
            <a:endParaRPr lang="zh-CN" altLang="en-US" b="1" dirty="0">
              <a:solidFill>
                <a:srgbClr val="FF0000"/>
              </a:solidFill>
              <a:effectLst>
                <a:outerShdw blurRad="38100" dist="38100" dir="2700000">
                  <a:srgbClr val="C0C0C0"/>
                </a:outerShdw>
              </a:effectLst>
              <a:ea typeface="楷体_GB2312" panose="02010609030101010101" pitchFamily="49" charset="-122"/>
            </a:endParaRPr>
          </a:p>
        </p:txBody>
      </p:sp>
      <p:sp>
        <p:nvSpPr>
          <p:cNvPr id="110595" name="文本占位符 110594"/>
          <p:cNvSpPr>
            <a:spLocks noGrp="1"/>
          </p:cNvSpPr>
          <p:nvPr>
            <p:ph type="body" idx="1"/>
          </p:nvPr>
        </p:nvSpPr>
        <p:spPr>
          <a:xfrm>
            <a:off x="304800" y="914400"/>
            <a:ext cx="8382000" cy="5943600"/>
          </a:xfrm>
        </p:spPr>
        <p:txBody>
          <a:bodyPr/>
          <a:p>
            <a:pPr>
              <a:lnSpc>
                <a:spcPct val="120000"/>
              </a:lnSpc>
            </a:pPr>
            <a:r>
              <a:rPr lang="zh-CN" altLang="en-US" sz="2800" b="1"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第一步：</a:t>
            </a:r>
            <a:r>
              <a:rPr lang="zh-CN" altLang="en-US" sz="2800" b="1" dirty="0">
                <a:solidFill>
                  <a:srgbClr val="000066"/>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rPr>
              <a:t>熟悉新闻，巧选评论角度</a:t>
            </a:r>
            <a:endParaRPr lang="zh-CN" altLang="en-US" sz="2800" b="1" dirty="0">
              <a:solidFill>
                <a:srgbClr val="000066"/>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nSpc>
                <a:spcPct val="120000"/>
              </a:lnSpc>
            </a:pPr>
            <a:r>
              <a:rPr lang="zh-CN" altLang="en-US" sz="2800" b="1"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第二步：</a:t>
            </a:r>
            <a:r>
              <a:rPr lang="zh-CN" altLang="en-US" sz="2800" b="1" dirty="0">
                <a:solidFill>
                  <a:srgbClr val="CC0000"/>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rPr>
              <a:t>综合事实，精拟标题</a:t>
            </a:r>
            <a:endParaRPr lang="zh-CN" altLang="en-US" sz="2800" b="1" dirty="0">
              <a:solidFill>
                <a:srgbClr val="CC0000"/>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nSpc>
                <a:spcPct val="120000"/>
              </a:lnSpc>
            </a:pPr>
            <a:r>
              <a:rPr lang="zh-CN" altLang="en-US" sz="2800" b="1"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第三步：</a:t>
            </a:r>
            <a:r>
              <a:rPr lang="zh-CN" altLang="en-US" sz="2800" b="1" dirty="0">
                <a:solidFill>
                  <a:srgbClr val="000066"/>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rPr>
              <a:t>引述材料，摆出现象（叙）</a:t>
            </a:r>
            <a:endParaRPr lang="zh-CN" altLang="en-US" sz="2800" b="1" dirty="0">
              <a:solidFill>
                <a:srgbClr val="000066"/>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nSpc>
                <a:spcPct val="120000"/>
              </a:lnSpc>
            </a:pPr>
            <a:r>
              <a:rPr lang="zh-CN" altLang="en-US" sz="2800" b="1"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第四步：</a:t>
            </a:r>
            <a:r>
              <a:rPr lang="zh-CN" altLang="en-US" sz="2800" b="1" dirty="0">
                <a:solidFill>
                  <a:srgbClr val="CC0000"/>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rPr>
              <a:t>从现象中提取论述的观点（评）</a:t>
            </a:r>
            <a:r>
              <a:rPr lang="zh-CN" altLang="en-US" sz="2800" b="1"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                           </a:t>
            </a:r>
            <a:endParaRPr lang="zh-CN" altLang="en-US" sz="2800" b="1"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nSpc>
                <a:spcPct val="120000"/>
              </a:lnSpc>
            </a:pPr>
            <a:r>
              <a:rPr lang="zh-CN" altLang="en-US" sz="2800" b="1"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第五步：</a:t>
            </a:r>
            <a:r>
              <a:rPr lang="zh-CN" altLang="en-US" sz="2800" b="1" dirty="0">
                <a:solidFill>
                  <a:srgbClr val="000066"/>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rPr>
              <a:t>分析论证观点（析）、提出倡议（结）</a:t>
            </a:r>
            <a:endParaRPr lang="zh-CN" altLang="en-US" sz="2800" b="1" dirty="0">
              <a:solidFill>
                <a:srgbClr val="000066"/>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nSpc>
                <a:spcPct val="120000"/>
              </a:lnSpc>
            </a:pPr>
            <a:r>
              <a:rPr lang="zh-CN" altLang="en-US" sz="2800" b="1"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     </a:t>
            </a:r>
            <a:r>
              <a:rPr lang="en-US" altLang="zh-CN" sz="2800" b="1">
                <a:solidFill>
                  <a:srgbClr val="800000"/>
                </a:solidFill>
                <a:latin typeface="楷体" panose="02010609060101010101" charset="-122"/>
                <a:ea typeface="楷体" panose="02010609060101010101" charset="-122"/>
                <a:cs typeface="楷体" panose="02010609060101010101" charset="-122"/>
              </a:rPr>
              <a:t>(</a:t>
            </a:r>
            <a:r>
              <a:rPr lang="zh-CN" altLang="en-US" sz="2800" b="1" dirty="0">
                <a:solidFill>
                  <a:srgbClr val="800000"/>
                </a:solidFill>
                <a:latin typeface="楷体" panose="02010609060101010101" charset="-122"/>
                <a:ea typeface="楷体" panose="02010609060101010101" charset="-122"/>
                <a:cs typeface="楷体" panose="02010609060101010101" charset="-122"/>
              </a:rPr>
              <a:t>分析原因</a:t>
            </a:r>
            <a:r>
              <a:rPr lang="en-US" altLang="zh-CN" sz="2800" b="1">
                <a:solidFill>
                  <a:srgbClr val="800000"/>
                </a:solidFill>
                <a:latin typeface="楷体" panose="02010609060101010101" charset="-122"/>
                <a:ea typeface="楷体" panose="02010609060101010101" charset="-122"/>
                <a:cs typeface="楷体" panose="02010609060101010101" charset="-122"/>
              </a:rPr>
              <a:t>\</a:t>
            </a:r>
            <a:r>
              <a:rPr lang="zh-CN" altLang="en-US" sz="2800" b="1" dirty="0">
                <a:solidFill>
                  <a:srgbClr val="800000"/>
                </a:solidFill>
                <a:latin typeface="楷体" panose="02010609060101010101" charset="-122"/>
                <a:ea typeface="楷体" panose="02010609060101010101" charset="-122"/>
                <a:cs typeface="楷体" panose="02010609060101010101" charset="-122"/>
              </a:rPr>
              <a:t>揭示本质</a:t>
            </a:r>
            <a:r>
              <a:rPr lang="en-US" altLang="zh-CN" sz="2800" b="1">
                <a:solidFill>
                  <a:srgbClr val="800000"/>
                </a:solidFill>
                <a:latin typeface="楷体" panose="02010609060101010101" charset="-122"/>
                <a:ea typeface="楷体" panose="02010609060101010101" charset="-122"/>
                <a:cs typeface="楷体" panose="02010609060101010101" charset="-122"/>
              </a:rPr>
              <a:t>\</a:t>
            </a:r>
            <a:r>
              <a:rPr lang="zh-CN" altLang="en-US" sz="2800" b="1" dirty="0">
                <a:solidFill>
                  <a:srgbClr val="800000"/>
                </a:solidFill>
                <a:latin typeface="楷体" panose="02010609060101010101" charset="-122"/>
                <a:ea typeface="楷体" panose="02010609060101010101" charset="-122"/>
                <a:cs typeface="楷体" panose="02010609060101010101" charset="-122"/>
              </a:rPr>
              <a:t>剖析危害或好处</a:t>
            </a:r>
            <a:r>
              <a:rPr lang="en-US" altLang="zh-CN" sz="2800" b="1">
                <a:solidFill>
                  <a:srgbClr val="800000"/>
                </a:solidFill>
                <a:latin typeface="楷体" panose="02010609060101010101" charset="-122"/>
                <a:ea typeface="楷体" panose="02010609060101010101" charset="-122"/>
                <a:cs typeface="楷体" panose="02010609060101010101" charset="-122"/>
              </a:rPr>
              <a:t>\</a:t>
            </a:r>
            <a:r>
              <a:rPr lang="zh-CN" altLang="en-US" sz="2800" b="1" dirty="0">
                <a:solidFill>
                  <a:srgbClr val="800000"/>
                </a:solidFill>
                <a:latin typeface="楷体" panose="02010609060101010101" charset="-122"/>
                <a:ea typeface="楷体" panose="02010609060101010101" charset="-122"/>
                <a:cs typeface="楷体" panose="02010609060101010101" charset="-122"/>
              </a:rPr>
              <a:t>分析作用</a:t>
            </a:r>
            <a:r>
              <a:rPr lang="en-US" altLang="zh-CN" sz="2800" b="1">
                <a:solidFill>
                  <a:srgbClr val="800000"/>
                </a:solidFill>
                <a:latin typeface="楷体" panose="02010609060101010101" charset="-122"/>
                <a:ea typeface="楷体" panose="02010609060101010101" charset="-122"/>
                <a:cs typeface="楷体" panose="02010609060101010101" charset="-122"/>
              </a:rPr>
              <a:t>\</a:t>
            </a:r>
            <a:r>
              <a:rPr lang="zh-CN" altLang="en-US" sz="2800" b="1" dirty="0">
                <a:solidFill>
                  <a:srgbClr val="800000"/>
                </a:solidFill>
                <a:latin typeface="楷体" panose="02010609060101010101" charset="-122"/>
                <a:ea typeface="楷体" panose="02010609060101010101" charset="-122"/>
                <a:cs typeface="楷体" panose="02010609060101010101" charset="-122"/>
              </a:rPr>
              <a:t>点明启示</a:t>
            </a:r>
            <a:r>
              <a:rPr lang="en-US" altLang="zh-CN" sz="2800" b="1">
                <a:solidFill>
                  <a:srgbClr val="800000"/>
                </a:solidFill>
                <a:latin typeface="楷体" panose="02010609060101010101" charset="-122"/>
                <a:ea typeface="楷体" panose="02010609060101010101" charset="-122"/>
                <a:cs typeface="楷体" panose="02010609060101010101" charset="-122"/>
              </a:rPr>
              <a:t>\</a:t>
            </a:r>
            <a:r>
              <a:rPr lang="zh-CN" altLang="en-US" sz="2800" b="1" dirty="0">
                <a:solidFill>
                  <a:srgbClr val="800000"/>
                </a:solidFill>
                <a:latin typeface="楷体" panose="02010609060101010101" charset="-122"/>
                <a:ea typeface="楷体" panose="02010609060101010101" charset="-122"/>
                <a:cs typeface="楷体" panose="02010609060101010101" charset="-122"/>
              </a:rPr>
              <a:t>应对措施</a:t>
            </a:r>
            <a:r>
              <a:rPr lang="en-US" altLang="zh-CN" sz="2800" b="1">
                <a:solidFill>
                  <a:srgbClr val="800000"/>
                </a:solidFill>
                <a:latin typeface="楷体" panose="02010609060101010101" charset="-122"/>
                <a:ea typeface="楷体" panose="02010609060101010101" charset="-122"/>
                <a:cs typeface="楷体" panose="02010609060101010101" charset="-122"/>
              </a:rPr>
              <a:t>\</a:t>
            </a:r>
            <a:r>
              <a:rPr lang="zh-CN" altLang="en-US" sz="2800" b="1" dirty="0">
                <a:solidFill>
                  <a:srgbClr val="800000"/>
                </a:solidFill>
                <a:latin typeface="楷体" panose="02010609060101010101" charset="-122"/>
                <a:ea typeface="楷体" panose="02010609060101010101" charset="-122"/>
                <a:cs typeface="楷体" panose="02010609060101010101" charset="-122"/>
              </a:rPr>
              <a:t>注意联系实际</a:t>
            </a:r>
            <a:r>
              <a:rPr lang="en-US" altLang="zh-CN" sz="2800" b="1">
                <a:solidFill>
                  <a:srgbClr val="800000"/>
                </a:solidFill>
                <a:latin typeface="楷体" panose="02010609060101010101" charset="-122"/>
                <a:ea typeface="楷体" panose="02010609060101010101" charset="-122"/>
                <a:cs typeface="楷体" panose="02010609060101010101" charset="-122"/>
              </a:rPr>
              <a:t>)</a:t>
            </a:r>
            <a:endParaRPr lang="en-US" altLang="zh-CN" sz="2800" b="1">
              <a:solidFill>
                <a:srgbClr val="800000"/>
              </a:solidFill>
              <a:latin typeface="楷体" panose="02010609060101010101" charset="-122"/>
              <a:ea typeface="楷体" panose="02010609060101010101" charset="-122"/>
              <a:cs typeface="楷体" panose="02010609060101010101" charset="-122"/>
            </a:endParaRPr>
          </a:p>
          <a:p>
            <a:pPr>
              <a:lnSpc>
                <a:spcPct val="120000"/>
              </a:lnSpc>
            </a:pPr>
            <a:r>
              <a:rPr lang="zh-CN" altLang="en-US" sz="2800" b="1"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第六步</a:t>
            </a:r>
            <a:r>
              <a:rPr lang="en-US" altLang="zh-CN" sz="2800" b="1">
                <a:effectLst>
                  <a:outerShdw blurRad="38100" dist="38100" dir="2700000">
                    <a:srgbClr val="C0C0C0"/>
                  </a:outerShdw>
                </a:effectLst>
                <a:latin typeface="楷体" panose="02010609060101010101" charset="-122"/>
                <a:ea typeface="楷体" panose="02010609060101010101" charset="-122"/>
                <a:cs typeface="楷体" panose="02010609060101010101" charset="-122"/>
              </a:rPr>
              <a:t>:</a:t>
            </a:r>
            <a:r>
              <a:rPr lang="zh-CN" altLang="en-US" sz="2800" b="1" dirty="0">
                <a:solidFill>
                  <a:srgbClr val="000066"/>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rPr>
              <a:t>提出倡议（结）</a:t>
            </a:r>
            <a:endParaRPr lang="zh-CN" altLang="en-US" sz="2800" b="1" dirty="0">
              <a:solidFill>
                <a:srgbClr val="000066"/>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nSpc>
                <a:spcPct val="120000"/>
              </a:lnSpc>
            </a:pPr>
            <a:r>
              <a:rPr lang="zh-CN" altLang="en-US" sz="2800" b="1"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要联系实际，紧紧围绕论点，运用各种论证方法。</a:t>
            </a:r>
            <a:endParaRPr lang="zh-CN" altLang="en-US" sz="2800" b="1"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nSpc>
                <a:spcPct val="120000"/>
              </a:lnSpc>
            </a:pPr>
            <a:endParaRPr lang="zh-CN" altLang="en-US" sz="2800" dirty="0">
              <a:solidFill>
                <a:schemeClr val="hlink"/>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450" name="副标题 104449"/>
          <p:cNvSpPr>
            <a:spLocks noGrp="1"/>
          </p:cNvSpPr>
          <p:nvPr>
            <p:ph type="subTitle" idx="1"/>
          </p:nvPr>
        </p:nvSpPr>
        <p:spPr>
          <a:xfrm>
            <a:off x="179388" y="115888"/>
            <a:ext cx="8856662" cy="6553200"/>
          </a:xfrm>
        </p:spPr>
        <p:txBody>
          <a:bodyPr/>
          <a:p>
            <a:pPr algn="l" defTabSz="914400">
              <a:buClrTx/>
              <a:buSzTx/>
              <a:buFontTx/>
            </a:pPr>
            <a:r>
              <a:rPr lang="en-US" altLang="zh-CN"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 </a:t>
            </a:r>
            <a:endParaRPr lang="en-US" altLang="zh-CN"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gn="l" defTabSz="914400">
              <a:buClrTx/>
              <a:buSzTx/>
              <a:buFontTx/>
            </a:pPr>
            <a:r>
              <a:rPr lang="en-US" altLang="zh-CN"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 </a:t>
            </a:r>
            <a:endParaRPr lang="en-US" altLang="zh-CN"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gn="l" defTabSz="914400">
              <a:lnSpc>
                <a:spcPct val="130000"/>
              </a:lnSpc>
              <a:buClrTx/>
              <a:buSzTx/>
              <a:buFontTx/>
            </a:pPr>
            <a:r>
              <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请以下面的新闻为素材</a:t>
            </a:r>
            <a:r>
              <a:rPr lang="en-US" altLang="zh-CN" sz="32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a:t>
            </a:r>
            <a:r>
              <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写一篇短评。</a:t>
            </a:r>
            <a:endParaRPr lang="zh-CN" altLang="en-US" sz="32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gn="l" defTabSz="914400">
              <a:lnSpc>
                <a:spcPct val="130000"/>
              </a:lnSpc>
              <a:buClrTx/>
              <a:buSzTx/>
              <a:buFontTx/>
            </a:pPr>
            <a:r>
              <a:rPr lang="zh-CN" altLang="en-US" sz="32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   </a:t>
            </a:r>
            <a:r>
              <a:rPr lang="en-US" altLang="zh-CN" sz="32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a:t>
            </a:r>
            <a:r>
              <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新京报</a:t>
            </a:r>
            <a:r>
              <a:rPr lang="en-US" altLang="zh-CN" sz="32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》2</a:t>
            </a:r>
            <a:r>
              <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月</a:t>
            </a:r>
            <a:r>
              <a:rPr lang="en-US" altLang="zh-CN" sz="32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3</a:t>
            </a:r>
            <a:r>
              <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日报道，北京</a:t>
            </a:r>
            <a:r>
              <a:rPr lang="en-US" altLang="zh-CN" sz="32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731</a:t>
            </a:r>
            <a:r>
              <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路公交车上</a:t>
            </a:r>
            <a:r>
              <a:rPr lang="en-US" altLang="zh-CN" sz="32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a:t>
            </a:r>
            <a:r>
              <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一名外国乘客因其提出违规停车的要求遭到拒绝而对该车的司机与售票员破口大骂为“中国猪”，司机和售票员笑脸相迎，他们严格遵守公交公司的</a:t>
            </a:r>
            <a:r>
              <a:rPr lang="en-US" altLang="zh-CN" sz="32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a:t>
            </a:r>
            <a:r>
              <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员工守则</a:t>
            </a:r>
            <a:r>
              <a:rPr lang="en-US" altLang="zh-CN" sz="3200" b="1" kern="1200" baseline="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a:t>
            </a:r>
            <a:r>
              <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rPr>
              <a:t>，做到了“打不还手，骂不还口”。</a:t>
            </a:r>
            <a:endParaRPr lang="zh-CN" altLang="en-US" sz="3200" b="1" kern="1200" baseline="0" dirty="0">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a:p>
            <a:pPr algn="l" defTabSz="914400">
              <a:buClrTx/>
              <a:buSzTx/>
              <a:buFontTx/>
            </a:pPr>
            <a:endParaRPr lang="zh-CN" altLang="en-US" sz="3200" b="1" kern="1200" baseline="0">
              <a:solidFill>
                <a:schemeClr val="accent2"/>
              </a:solidFill>
              <a:effectLst>
                <a:outerShdw blurRad="38100" dist="38100" dir="2700000">
                  <a:srgbClr val="C0C0C0"/>
                </a:outerShdw>
              </a:effectLst>
              <a:latin typeface="楷体" panose="02010609060101010101" charset="-122"/>
              <a:ea typeface="楷体" panose="02010609060101010101" charset="-122"/>
              <a:cs typeface="楷体" panose="02010609060101010101" charset="-122"/>
            </a:endParaRPr>
          </a:p>
        </p:txBody>
      </p:sp>
      <p:sp>
        <p:nvSpPr>
          <p:cNvPr id="104451" name="矩形 104450"/>
          <p:cNvSpPr/>
          <p:nvPr/>
        </p:nvSpPr>
        <p:spPr>
          <a:xfrm>
            <a:off x="304800" y="0"/>
            <a:ext cx="4038600" cy="1219200"/>
          </a:xfrm>
          <a:prstGeom prst="rect">
            <a:avLst/>
          </a:prstGeom>
        </p:spPr>
        <p:txBody>
          <a:bodyPr wrap="none" fromWordArt="1">
            <a:prstTxWarp prst="textPlain">
              <a:avLst>
                <a:gd name="adj" fmla="val 50000"/>
              </a:avLst>
            </a:prstTxWarp>
            <a:normAutofit/>
          </a:bodyPr>
          <a:p>
            <a:pPr algn="ctr"/>
            <a:r>
              <a:rPr lang="zh-CN" altLang="en-US" sz="3600" b="1">
                <a:ln w="12700" cap="flat" cmpd="sng">
                  <a:solidFill>
                    <a:srgbClr val="3333CC"/>
                  </a:solidFill>
                  <a:prstDash val="solid"/>
                  <a:headEnd type="none" w="med" len="med"/>
                  <a:tailEnd type="none" w="med" len="med"/>
                </a:ln>
                <a:solidFill>
                  <a:srgbClr val="B2B2B2">
                    <a:alpha val="50000"/>
                  </a:srgbClr>
                </a:solidFill>
                <a:effectLst>
                  <a:outerShdw dist="45791" dir="2021404" algn="ctr" rotWithShape="0">
                    <a:srgbClr val="9999FF"/>
                  </a:outerShdw>
                </a:effectLst>
                <a:latin typeface="楷体_GB2312" panose="02010609030101010101" pitchFamily="49" charset="-122"/>
                <a:ea typeface="楷体_GB2312" panose="02010609030101010101" pitchFamily="49" charset="-122"/>
              </a:rPr>
              <a:t> 写作示范</a:t>
            </a:r>
            <a:endParaRPr lang="zh-CN" altLang="en-US" sz="3600" b="1">
              <a:ln w="12700" cap="flat" cmpd="sng">
                <a:solidFill>
                  <a:srgbClr val="3333CC"/>
                </a:solidFill>
                <a:prstDash val="solid"/>
                <a:headEnd type="none" w="med" len="med"/>
                <a:tailEnd type="none" w="med" len="med"/>
              </a:ln>
              <a:solidFill>
                <a:srgbClr val="B2B2B2">
                  <a:alpha val="50000"/>
                </a:srgbClr>
              </a:solidFill>
              <a:effectLst>
                <a:outerShdw dist="45791" dir="2021404" algn="ctr" rotWithShape="0">
                  <a:srgbClr val="9999FF"/>
                </a:outerShdw>
              </a:effectLst>
              <a:latin typeface="楷体_GB2312" panose="02010609030101010101" pitchFamily="49" charset="-122"/>
              <a:ea typeface="楷体_GB2312" panose="0201060903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4451"/>
                                        </p:tgtEl>
                                        <p:attrNameLst>
                                          <p:attrName>style.visibility</p:attrName>
                                        </p:attrNameLst>
                                      </p:cBhvr>
                                      <p:to>
                                        <p:strVal val="visible"/>
                                      </p:to>
                                    </p:set>
                                    <p:animEffect transition="in" filter="dissolve">
                                      <p:cBhvr>
                                        <p:cTn id="7" dur="500"/>
                                        <p:tgtEl>
                                          <p:spTgt spid="10445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4450">
                                            <p:txEl>
                                              <p:charRg st="0" end="2"/>
                                            </p:txEl>
                                          </p:spTgt>
                                        </p:tgtEl>
                                        <p:attrNameLst>
                                          <p:attrName>style.visibility</p:attrName>
                                        </p:attrNameLst>
                                      </p:cBhvr>
                                      <p:to>
                                        <p:strVal val="visible"/>
                                      </p:to>
                                    </p:set>
                                    <p:animEffect transition="in" filter="blinds(horizontal)">
                                      <p:cBhvr>
                                        <p:cTn id="12" dur="500"/>
                                        <p:tgtEl>
                                          <p:spTgt spid="104450">
                                            <p:txEl>
                                              <p:charRg st="0"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4450">
                                            <p:txEl>
                                              <p:charRg st="2" end="4"/>
                                            </p:txEl>
                                          </p:spTgt>
                                        </p:tgtEl>
                                        <p:attrNameLst>
                                          <p:attrName>style.visibility</p:attrName>
                                        </p:attrNameLst>
                                      </p:cBhvr>
                                      <p:to>
                                        <p:strVal val="visible"/>
                                      </p:to>
                                    </p:set>
                                    <p:animEffect transition="in" filter="blinds(horizontal)">
                                      <p:cBhvr>
                                        <p:cTn id="17" dur="500"/>
                                        <p:tgtEl>
                                          <p:spTgt spid="104450">
                                            <p:txEl>
                                              <p:charRg st="2"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4450">
                                            <p:txEl>
                                              <p:charRg st="4" end="22"/>
                                            </p:txEl>
                                          </p:spTgt>
                                        </p:tgtEl>
                                        <p:attrNameLst>
                                          <p:attrName>style.visibility</p:attrName>
                                        </p:attrNameLst>
                                      </p:cBhvr>
                                      <p:to>
                                        <p:strVal val="visible"/>
                                      </p:to>
                                    </p:set>
                                    <p:animEffect transition="in" filter="blinds(horizontal)">
                                      <p:cBhvr>
                                        <p:cTn id="22" dur="500"/>
                                        <p:tgtEl>
                                          <p:spTgt spid="104450">
                                            <p:txEl>
                                              <p:charRg st="4" end="2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4450">
                                            <p:txEl>
                                              <p:charRg st="22" end="136"/>
                                            </p:txEl>
                                          </p:spTgt>
                                        </p:tgtEl>
                                        <p:attrNameLst>
                                          <p:attrName>style.visibility</p:attrName>
                                        </p:attrNameLst>
                                      </p:cBhvr>
                                      <p:to>
                                        <p:strVal val="visible"/>
                                      </p:to>
                                    </p:set>
                                    <p:animEffect transition="in" filter="blinds(horizontal)">
                                      <p:cBhvr>
                                        <p:cTn id="27" dur="500"/>
                                        <p:tgtEl>
                                          <p:spTgt spid="104450">
                                            <p:txEl>
                                              <p:charRg st="22" end="13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4" name="副标题 105473"/>
          <p:cNvSpPr>
            <a:spLocks noGrp="1"/>
          </p:cNvSpPr>
          <p:nvPr>
            <p:ph type="subTitle" idx="1"/>
          </p:nvPr>
        </p:nvSpPr>
        <p:spPr>
          <a:xfrm>
            <a:off x="179388" y="115888"/>
            <a:ext cx="8856662" cy="6553200"/>
          </a:xfrm>
        </p:spPr>
        <p:txBody>
          <a:bodyPr/>
          <a:p>
            <a:pPr algn="l" defTabSz="914400">
              <a:buClrTx/>
              <a:buSzTx/>
              <a:buFontTx/>
            </a:pPr>
            <a:r>
              <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rPr>
              <a:t>选取写作角度：</a:t>
            </a:r>
            <a:endPar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zh-CN" altLang="en-US" sz="3200" b="1" kern="1200" baseline="0">
                <a:effectLst>
                  <a:outerShdw blurRad="38100" dist="38100" dir="2700000">
                    <a:srgbClr val="C0C0C0"/>
                  </a:outerShdw>
                </a:effectLst>
                <a:latin typeface="楷体_GB2312" panose="02010609030101010101" pitchFamily="49" charset="-122"/>
                <a:ea typeface="楷体_GB2312" panose="02010609030101010101" pitchFamily="49" charset="-122"/>
              </a:rPr>
              <a:t> </a:t>
            </a:r>
            <a:r>
              <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rPr>
              <a:t>（对于司机和乘务员的忍让，你持何态度？）</a:t>
            </a:r>
            <a:endPar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rPr>
              <a:t>（一） 反对忍让</a:t>
            </a:r>
            <a:endPar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en-US" altLang="zh-CN" sz="3200" b="1" kern="1200" baseline="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1.</a:t>
            </a:r>
            <a:r>
              <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触及到了人格及民族尊严。</a:t>
            </a:r>
            <a:endPar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en-US" altLang="zh-CN" sz="3200" b="1" kern="1200" baseline="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2. </a:t>
            </a:r>
            <a:r>
              <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助长了邪恶风气。</a:t>
            </a:r>
            <a:r>
              <a:rPr lang="zh-CN" altLang="en-US" sz="3200" kern="1200" baseline="0" dirty="0">
                <a:solidFill>
                  <a:srgbClr val="FF0000"/>
                </a:solidFill>
                <a:latin typeface="楷体_GB2312" panose="02010609030101010101" pitchFamily="49" charset="-122"/>
                <a:ea typeface="楷体_GB2312" panose="02010609030101010101" pitchFamily="49" charset="-122"/>
              </a:rPr>
              <a:t> </a:t>
            </a:r>
            <a:r>
              <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 </a:t>
            </a:r>
            <a:endPar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en-US" altLang="zh-CN" sz="3200" b="1" kern="1200" baseline="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3.《</a:t>
            </a:r>
            <a:r>
              <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员工守则</a:t>
            </a:r>
            <a:r>
              <a:rPr lang="en-US" altLang="zh-CN" sz="3200" b="1" kern="1200" baseline="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a:t>
            </a:r>
            <a:r>
              <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漠视了员工的名誉权、生命健康权等基本权利。</a:t>
            </a:r>
            <a:endPar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zh-CN" altLang="en-US" sz="3200" kern="1200" baseline="0" dirty="0">
                <a:solidFill>
                  <a:schemeClr val="accent2"/>
                </a:solidFill>
                <a:latin typeface="楷体_GB2312" panose="02010609030101010101" pitchFamily="49" charset="-122"/>
                <a:ea typeface="楷体_GB2312" panose="02010609030101010101" pitchFamily="49" charset="-122"/>
              </a:rPr>
              <a:t> </a:t>
            </a:r>
            <a:r>
              <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rPr>
              <a:t>（二）赞成 忍让</a:t>
            </a:r>
            <a:endParaRPr lang="zh-CN" altLang="en-US" sz="3200" b="1" kern="1200" baseline="0" dirty="0">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en-US" altLang="zh-CN" sz="3200" b="1" kern="1200" baseline="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1.</a:t>
            </a:r>
            <a:r>
              <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表现了一个大国公民的气度和修养。</a:t>
            </a:r>
            <a:endPar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endParaRPr>
          </a:p>
          <a:p>
            <a:pPr algn="l" defTabSz="914400">
              <a:buClrTx/>
              <a:buSzTx/>
              <a:buFontTx/>
            </a:pPr>
            <a:r>
              <a:rPr lang="en-US" altLang="zh-CN" sz="3200" b="1" kern="1200" baseline="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2. </a:t>
            </a:r>
            <a:r>
              <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rPr>
              <a:t>以暴治暴不利于构筑和谐的社会环境</a:t>
            </a:r>
            <a:endParaRPr lang="zh-CN" altLang="en-US" sz="3200" b="1" kern="1200" baseline="0" dirty="0">
              <a:solidFill>
                <a:srgbClr val="FF0000"/>
              </a:solidFill>
              <a:effectLst>
                <a:outerShdw blurRad="38100" dist="38100" dir="2700000">
                  <a:srgbClr val="C0C0C0"/>
                </a:outerShdw>
              </a:effectLst>
              <a:latin typeface="楷体_GB2312" panose="02010609030101010101" pitchFamily="49" charset="-122"/>
              <a:ea typeface="楷体_GB2312" panose="0201060903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5474">
                                            <p:txEl>
                                              <p:charRg st="30" end="39"/>
                                            </p:txEl>
                                          </p:spTgt>
                                        </p:tgtEl>
                                        <p:attrNameLst>
                                          <p:attrName>style.visibility</p:attrName>
                                        </p:attrNameLst>
                                      </p:cBhvr>
                                      <p:to>
                                        <p:strVal val="visible"/>
                                      </p:to>
                                    </p:set>
                                    <p:anim calcmode="lin" valueType="num">
                                      <p:cBhvr additive="base">
                                        <p:cTn id="7" dur="1000" fill="hold"/>
                                        <p:tgtEl>
                                          <p:spTgt spid="105474">
                                            <p:txEl>
                                              <p:charRg st="30" end="39"/>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05474">
                                            <p:txEl>
                                              <p:charRg st="30" end="39"/>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5474">
                                            <p:txEl>
                                              <p:charRg st="39" end="54"/>
                                            </p:txEl>
                                          </p:spTgt>
                                        </p:tgtEl>
                                        <p:attrNameLst>
                                          <p:attrName>style.visibility</p:attrName>
                                        </p:attrNameLst>
                                      </p:cBhvr>
                                      <p:to>
                                        <p:strVal val="visible"/>
                                      </p:to>
                                    </p:set>
                                    <p:anim calcmode="lin" valueType="num">
                                      <p:cBhvr additive="base">
                                        <p:cTn id="13" dur="1000" fill="hold"/>
                                        <p:tgtEl>
                                          <p:spTgt spid="105474">
                                            <p:txEl>
                                              <p:charRg st="39" end="54"/>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05474">
                                            <p:txEl>
                                              <p:charRg st="39" end="5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05474">
                                            <p:txEl>
                                              <p:charRg st="54" end="68"/>
                                            </p:txEl>
                                          </p:spTgt>
                                        </p:tgtEl>
                                        <p:attrNameLst>
                                          <p:attrName>style.visibility</p:attrName>
                                        </p:attrNameLst>
                                      </p:cBhvr>
                                      <p:to>
                                        <p:strVal val="visible"/>
                                      </p:to>
                                    </p:set>
                                    <p:anim calcmode="lin" valueType="num">
                                      <p:cBhvr additive="base">
                                        <p:cTn id="19" dur="1000" fill="hold"/>
                                        <p:tgtEl>
                                          <p:spTgt spid="105474">
                                            <p:txEl>
                                              <p:charRg st="54" end="68"/>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05474">
                                            <p:txEl>
                                              <p:charRg st="54" end="68"/>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05474">
                                            <p:txEl>
                                              <p:charRg st="68" end="98"/>
                                            </p:txEl>
                                          </p:spTgt>
                                        </p:tgtEl>
                                        <p:attrNameLst>
                                          <p:attrName>style.visibility</p:attrName>
                                        </p:attrNameLst>
                                      </p:cBhvr>
                                      <p:to>
                                        <p:strVal val="visible"/>
                                      </p:to>
                                    </p:set>
                                    <p:anim calcmode="lin" valueType="num">
                                      <p:cBhvr additive="base">
                                        <p:cTn id="25" dur="1000" fill="hold"/>
                                        <p:tgtEl>
                                          <p:spTgt spid="105474">
                                            <p:txEl>
                                              <p:charRg st="68" end="98"/>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105474">
                                            <p:txEl>
                                              <p:charRg st="68" end="98"/>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05474">
                                            <p:txEl>
                                              <p:charRg st="98" end="108"/>
                                            </p:txEl>
                                          </p:spTgt>
                                        </p:tgtEl>
                                        <p:attrNameLst>
                                          <p:attrName>style.visibility</p:attrName>
                                        </p:attrNameLst>
                                      </p:cBhvr>
                                      <p:to>
                                        <p:strVal val="visible"/>
                                      </p:to>
                                    </p:set>
                                    <p:anim calcmode="lin" valueType="num">
                                      <p:cBhvr additive="base">
                                        <p:cTn id="31" dur="1000" fill="hold"/>
                                        <p:tgtEl>
                                          <p:spTgt spid="105474">
                                            <p:txEl>
                                              <p:charRg st="98" end="108"/>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105474">
                                            <p:txEl>
                                              <p:charRg st="98" end="10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05474">
                                            <p:txEl>
                                              <p:charRg st="108" end="127"/>
                                            </p:txEl>
                                          </p:spTgt>
                                        </p:tgtEl>
                                        <p:attrNameLst>
                                          <p:attrName>style.visibility</p:attrName>
                                        </p:attrNameLst>
                                      </p:cBhvr>
                                      <p:to>
                                        <p:strVal val="visible"/>
                                      </p:to>
                                    </p:set>
                                    <p:anim calcmode="lin" valueType="num">
                                      <p:cBhvr additive="base">
                                        <p:cTn id="37" dur="1000" fill="hold"/>
                                        <p:tgtEl>
                                          <p:spTgt spid="105474">
                                            <p:txEl>
                                              <p:charRg st="108" end="127"/>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105474">
                                            <p:txEl>
                                              <p:charRg st="108" end="12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105474">
                                            <p:txEl>
                                              <p:charRg st="127" end="147"/>
                                            </p:txEl>
                                          </p:spTgt>
                                        </p:tgtEl>
                                        <p:attrNameLst>
                                          <p:attrName>style.visibility</p:attrName>
                                        </p:attrNameLst>
                                      </p:cBhvr>
                                      <p:to>
                                        <p:strVal val="visible"/>
                                      </p:to>
                                    </p:set>
                                    <p:anim calcmode="lin" valueType="num">
                                      <p:cBhvr additive="base">
                                        <p:cTn id="43" dur="1000" fill="hold"/>
                                        <p:tgtEl>
                                          <p:spTgt spid="105474">
                                            <p:txEl>
                                              <p:charRg st="127" end="147"/>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105474">
                                            <p:txEl>
                                              <p:charRg st="127" end="14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commondata" val="eyJoZGlkIjoiYWVjZjZiOWQ3ZTM0ODdiZDhmNmFlYmRlYzY0NzJhMGM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3624</Words>
  <Application>WPS 演示</Application>
  <PresentationFormat>在屏幕上显示</PresentationFormat>
  <Paragraphs>131</Paragraphs>
  <Slides>23</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23</vt:i4>
      </vt:variant>
    </vt:vector>
  </HeadingPairs>
  <TitlesOfParts>
    <vt:vector size="36" baseType="lpstr">
      <vt:lpstr>Arial</vt:lpstr>
      <vt:lpstr>宋体</vt:lpstr>
      <vt:lpstr>Wingdings</vt:lpstr>
      <vt:lpstr>华文行楷</vt:lpstr>
      <vt:lpstr>微软雅黑</vt:lpstr>
      <vt:lpstr>楷体</vt:lpstr>
      <vt:lpstr>楷体_GB2312</vt:lpstr>
      <vt:lpstr>新宋体</vt:lpstr>
      <vt:lpstr>Arial Unicode MS</vt:lpstr>
      <vt:lpstr>Calibri</vt:lpstr>
      <vt:lpstr>黑体</vt:lpstr>
      <vt:lpstr>默认设计模板</vt:lpstr>
      <vt:lpstr>1_默认设计模板</vt:lpstr>
      <vt:lpstr>PowerPoint 演示文稿</vt:lpstr>
      <vt:lpstr>PowerPoint 演示文稿</vt:lpstr>
      <vt:lpstr>PowerPoint 演示文稿</vt:lpstr>
      <vt:lpstr>PowerPoint 演示文稿</vt:lpstr>
      <vt:lpstr>PowerPoint 演示文稿</vt:lpstr>
      <vt:lpstr>PowerPoint 演示文稿</vt:lpstr>
      <vt:lpstr>基本思路：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一要切中要害，直指新闻本质</vt:lpstr>
      <vt:lpstr>二要选好点评角度，观点新颖</vt:lpstr>
      <vt:lpstr>三 要评得有理，不可胡搅蛮缠</vt:lpstr>
      <vt:lpstr>三 要评得有理，不可胡搅蛮缠</vt:lpstr>
      <vt:lpstr>四要评得生动、幽默风趣。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Administrator</cp:lastModifiedBy>
  <cp:revision>218</cp:revision>
  <dcterms:created xsi:type="dcterms:W3CDTF">2023-11-15T02:43:00Z</dcterms:created>
  <dcterms:modified xsi:type="dcterms:W3CDTF">2023-12-26T01:46:38Z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64F1E01817404840B02492C42E62FC8D_13</vt:lpwstr>
  </property>
  <property fmtid="{D5CDD505-2E9C-101B-9397-08002B2CF9AE}" pid="4" name="KSOProductBuildVer">
    <vt:lpwstr>2052-11.8.2.10229</vt:lpwstr>
  </property>
</Properties>
</file>