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27"/>
  </p:notesMasterIdLst>
  <p:sldIdLst>
    <p:sldId id="259" r:id="rId4"/>
    <p:sldId id="385" r:id="rId5"/>
    <p:sldId id="341" r:id="rId6"/>
    <p:sldId id="384" r:id="rId7"/>
    <p:sldId id="386" r:id="rId8"/>
    <p:sldId id="343" r:id="rId9"/>
    <p:sldId id="339" r:id="rId10"/>
    <p:sldId id="354" r:id="rId11"/>
    <p:sldId id="355" r:id="rId12"/>
    <p:sldId id="356" r:id="rId13"/>
    <p:sldId id="357" r:id="rId14"/>
    <p:sldId id="358" r:id="rId15"/>
    <p:sldId id="387" r:id="rId16"/>
    <p:sldId id="390" r:id="rId17"/>
    <p:sldId id="388" r:id="rId18"/>
    <p:sldId id="389" r:id="rId19"/>
    <p:sldId id="391" r:id="rId20"/>
    <p:sldId id="363" r:id="rId21"/>
    <p:sldId id="392" r:id="rId22"/>
    <p:sldId id="394" r:id="rId23"/>
    <p:sldId id="393" r:id="rId24"/>
    <p:sldId id="376" r:id="rId25"/>
    <p:sldId id="377" r:id="rId26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FFFFFF"/>
    <a:srgbClr val="0CB0EF"/>
    <a:srgbClr val="F4346A"/>
    <a:srgbClr val="92D150"/>
    <a:srgbClr val="FFBF00"/>
    <a:srgbClr val="8B1F82"/>
    <a:srgbClr val="345692"/>
    <a:srgbClr val="17C0D4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990" y="-402"/>
      </p:cViewPr>
      <p:guideLst>
        <p:guide orient="horz" pos="2160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tags" Target="tags/tag1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89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r="6417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">
        <p:random/>
      </p:transition>
    </mc:Choice>
    <mc:Fallback>
      <p:transition spd="slow" advTm="15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">
        <p:random/>
      </p:transition>
    </mc:Choice>
    <mc:Fallback>
      <p:transition spd="slow" advTm="15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54676" y="641455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">
        <p:random/>
      </p:transition>
    </mc:Choice>
    <mc:Fallback>
      <p:transition spd="slow" advTm="15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">
        <p:random/>
      </p:transition>
    </mc:Choice>
    <mc:Fallback>
      <p:transition spd="slow" advTm="15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r="6417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">
        <p:random/>
      </p:transition>
    </mc:Choice>
    <mc:Fallback>
      <p:transition spd="slow" advTm="15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">
        <p:random/>
      </p:transition>
    </mc:Choice>
    <mc:Fallback>
      <p:transition spd="slow" advTm="15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">
        <p:random/>
      </p:transition>
    </mc:Choice>
    <mc:Fallback>
      <p:transition spd="slow" advTm="15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">
        <p:random/>
      </p:transition>
    </mc:Choice>
    <mc:Fallback>
      <p:transition spd="slow" advTm="15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">
        <p:random/>
      </p:transition>
    </mc:Choice>
    <mc:Fallback>
      <p:transition spd="slow" advTm="15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">
        <p:random/>
      </p:transition>
    </mc:Choice>
    <mc:Fallback>
      <p:transition spd="slow" advTm="15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">
        <p:random/>
      </p:transition>
    </mc:Choice>
    <mc:Fallback>
      <p:transition spd="slow" advTm="15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">
        <p:random/>
      </p:transition>
    </mc:Choice>
    <mc:Fallback>
      <p:transition spd="slow" advTm="15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 advTm="1500">
        <p:random/>
      </p:transition>
    </mc:Choice>
    <mc:Fallback>
      <p:transition spd="slow" advTm="15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7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1.xml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3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6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20445" y="2339975"/>
            <a:ext cx="10150475" cy="199199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p>
            <a:pPr algn="ctr">
              <a:lnSpc>
                <a:spcPct val="110000"/>
              </a:lnSpc>
            </a:pPr>
            <a:r>
              <a:rPr lang="zh-CN" altLang="zh-CN" sz="4800" b="1">
                <a:solidFill>
                  <a:srgbClr val="002060"/>
                </a:solidFill>
              </a:rPr>
              <a:t> </a:t>
            </a:r>
            <a:r>
              <a:rPr lang="zh-CN" altLang="en-US" sz="4800" b="1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学写文学短评</a:t>
            </a:r>
            <a:r>
              <a:rPr lang="zh-CN" altLang="zh-CN" sz="4800" b="1">
                <a:solidFill>
                  <a:srgbClr val="002060"/>
                </a:solidFill>
              </a:rPr>
              <a:t> </a:t>
            </a:r>
            <a:endParaRPr lang="zh-CN" altLang="zh-CN" sz="4800" b="1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7"/>
          <p:cNvSpPr txBox="1"/>
          <p:nvPr/>
        </p:nvSpPr>
        <p:spPr>
          <a:xfrm>
            <a:off x="623570" y="309880"/>
            <a:ext cx="6976110" cy="643890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p>
            <a:r>
              <a:rPr lang="zh-CN" altLang="en-US" sz="3600" b="1" dirty="0" smtClean="0">
                <a:solidFill>
                  <a:srgbClr val="F4346A"/>
                </a:solidFill>
                <a:cs typeface="+mn-ea"/>
                <a:sym typeface="+mn-lt"/>
              </a:rPr>
              <a:t>文学短评重点突破一：</a:t>
            </a:r>
            <a:r>
              <a:rPr lang="zh-CN" altLang="en-US" sz="3600" b="1" dirty="0" smtClean="0">
                <a:solidFill>
                  <a:srgbClr val="C00000"/>
                </a:solidFill>
                <a:cs typeface="+mn-ea"/>
                <a:sym typeface="+mn-lt"/>
              </a:rPr>
              <a:t>切口要小</a:t>
            </a:r>
            <a:endParaRPr lang="zh-CN" altLang="en-US" sz="3600" b="1" dirty="0" smtClean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0370" y="2138680"/>
            <a:ext cx="5282565" cy="26403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A.人物形象: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1.揭示人物的典型意义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2.分析人物主要的性格特征。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如《念奴娇》周瑜形象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）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   B.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景物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形象：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特征、含义(如《归园田居》)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   C.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事物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形象: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特征、含义(如《红烛》)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00000"/>
              </a:lnSpc>
            </a:pP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20725" y="1851660"/>
            <a:ext cx="6321425" cy="0"/>
          </a:xfrm>
          <a:prstGeom prst="line">
            <a:avLst/>
          </a:prstGeom>
          <a:ln>
            <a:solidFill>
              <a:srgbClr val="7B4E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17575" y="1282065"/>
            <a:ext cx="4340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角度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赏析作品的</a:t>
            </a:r>
            <a:r>
              <a:rPr 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形象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29935" y="2322195"/>
            <a:ext cx="609600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7"/>
          <p:cNvSpPr txBox="1"/>
          <p:nvPr/>
        </p:nvSpPr>
        <p:spPr>
          <a:xfrm>
            <a:off x="623570" y="309880"/>
            <a:ext cx="6976110" cy="643890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p>
            <a:r>
              <a:rPr lang="zh-CN" altLang="en-US" sz="3600" b="1" dirty="0" smtClean="0">
                <a:solidFill>
                  <a:srgbClr val="F4346A"/>
                </a:solidFill>
                <a:cs typeface="+mn-ea"/>
                <a:sym typeface="+mn-lt"/>
              </a:rPr>
              <a:t>文学短评重点突破一：</a:t>
            </a:r>
            <a:r>
              <a:rPr lang="zh-CN" altLang="en-US" sz="3600" b="1" dirty="0" smtClean="0">
                <a:solidFill>
                  <a:srgbClr val="C00000"/>
                </a:solidFill>
                <a:cs typeface="+mn-ea"/>
                <a:sym typeface="+mn-lt"/>
              </a:rPr>
              <a:t>切口要小</a:t>
            </a:r>
            <a:endParaRPr lang="zh-CN" altLang="en-US" sz="3600" b="1" dirty="0" smtClean="0">
              <a:solidFill>
                <a:srgbClr val="C00000"/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20725" y="1851660"/>
            <a:ext cx="6321425" cy="0"/>
          </a:xfrm>
          <a:prstGeom prst="line">
            <a:avLst/>
          </a:prstGeom>
          <a:ln>
            <a:solidFill>
              <a:srgbClr val="7B4E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17575" y="1282065"/>
            <a:ext cx="4340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角度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赏析作品的</a:t>
            </a:r>
            <a:r>
              <a:rPr 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艺术手法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9" name="文本框 60"/>
          <p:cNvSpPr txBox="1"/>
          <p:nvPr/>
        </p:nvSpPr>
        <p:spPr>
          <a:xfrm>
            <a:off x="236220" y="2070735"/>
            <a:ext cx="11877040" cy="432562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txBody>
          <a:bodyPr wrap="square" lIns="68572" tIns="34286" rIns="68572" bIns="34286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1.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表达方式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记叙、描写、议论、抒情、说明；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2.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表现手法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想象、联想、象征、渲染、烘托、对比、以小见大、先抑后扬、托物言志、借景抒情、寓情于景等；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3.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叙述方式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顺叙、倒叙、插叙、补叙、平叙等；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4.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描写角度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肖像描写、心理描写、语言描写、动作描写、环境描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写等；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5.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描写技法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以动衬静、动静结合、虚实结合、点面结合、明暗结合、声色结合、粗笔勾勒、白描工笔等；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6.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抒情方式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直接抒情（直抒胸臆）、间接抒情（借景抒情、寓情于景）</a:t>
            </a:r>
            <a:endParaRPr lang="zh-CN" altLang="en-US" sz="2400" b="1" dirty="0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>
              <a:spcBef>
                <a:spcPct val="50000"/>
              </a:spcBef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修辞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的运用等。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7"/>
          <p:cNvSpPr txBox="1"/>
          <p:nvPr/>
        </p:nvSpPr>
        <p:spPr>
          <a:xfrm>
            <a:off x="623570" y="309880"/>
            <a:ext cx="6976110" cy="643890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p>
            <a:r>
              <a:rPr lang="zh-CN" altLang="en-US" sz="3600" b="1" dirty="0" smtClean="0">
                <a:solidFill>
                  <a:srgbClr val="F4346A"/>
                </a:solidFill>
                <a:cs typeface="+mn-ea"/>
                <a:sym typeface="+mn-lt"/>
              </a:rPr>
              <a:t>文学短评重点突破一：</a:t>
            </a:r>
            <a:r>
              <a:rPr lang="zh-CN" altLang="en-US" sz="3600" b="1" dirty="0" smtClean="0">
                <a:solidFill>
                  <a:srgbClr val="C00000"/>
                </a:solidFill>
                <a:cs typeface="+mn-ea"/>
                <a:sym typeface="+mn-lt"/>
              </a:rPr>
              <a:t>切口要小</a:t>
            </a:r>
            <a:endParaRPr lang="zh-CN" altLang="en-US" sz="3600" b="1" dirty="0" smtClean="0">
              <a:solidFill>
                <a:srgbClr val="C00000"/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20725" y="1851660"/>
            <a:ext cx="6321425" cy="0"/>
          </a:xfrm>
          <a:prstGeom prst="line">
            <a:avLst/>
          </a:prstGeom>
          <a:ln>
            <a:solidFill>
              <a:srgbClr val="7B4E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17575" y="1282065"/>
            <a:ext cx="4340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角度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赏析作品的</a:t>
            </a:r>
            <a:r>
              <a:rPr 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语言表达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2935" y="2166620"/>
            <a:ext cx="10480040" cy="33337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pPr marL="0" indent="0" algn="l" fontAlgn="auto">
              <a:lnSpc>
                <a:spcPct val="100000"/>
              </a:lnSpc>
              <a:spcBef>
                <a:spcPts val="700"/>
              </a:spcBef>
              <a:buNone/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语言特点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如准确、简练、生动、形象、清新、绚丽、质朴等；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0" indent="0" algn="l" fontAlgn="auto">
              <a:lnSpc>
                <a:spcPct val="100000"/>
              </a:lnSpc>
              <a:spcBef>
                <a:spcPts val="700"/>
              </a:spcBef>
              <a:buNone/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语言风格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如幽默、辛辣、平实、自然、明快、简明、含蓄、深沉、洗练，淋漓酣畅，情韵悠长，回味无穷等；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【杜甫</a:t>
            </a:r>
            <a:r>
              <a:rPr lang="en-US" altLang="zh-CN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沉郁顿挫</a:t>
            </a:r>
            <a:r>
              <a:rPr lang="en-US" altLang="zh-CN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】</a:t>
            </a:r>
            <a:endParaRPr lang="zh-CN" altLang="en-US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0" indent="0" algn="l" fontAlgn="auto">
              <a:lnSpc>
                <a:spcPct val="100000"/>
              </a:lnSpc>
              <a:spcBef>
                <a:spcPts val="700"/>
              </a:spcBef>
              <a:buNone/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修辞手法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如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比喻、比拟、设问、反问、借代、对偶、对比、夸张、反语、双关、互文、反复等。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【苏轼</a:t>
            </a:r>
            <a:r>
              <a:rPr lang="en-US" altLang="zh-CN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乱石穿空，惊涛拍岸，卷起千堆雪</a:t>
            </a:r>
            <a:r>
              <a:rPr lang="en-US" altLang="zh-CN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】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  <a:p>
            <a:pPr marL="0" indent="0" algn="l" fontAlgn="auto">
              <a:lnSpc>
                <a:spcPct val="100000"/>
              </a:lnSpc>
              <a:spcBef>
                <a:spcPts val="700"/>
              </a:spcBef>
              <a:buNone/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其他方面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如粗笔勾勒（简洁的语言描写）；体物入微（描写细致入微、刻画细致生动）；惟妙惟肖（描写逼真，多指人或动物）；浓墨重彩（描写详尽、细腻）；行云流水（结构、语言自然流畅）；等等。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  <a:p>
            <a:pPr marL="0" indent="0" algn="l" fontAlgn="auto">
              <a:lnSpc>
                <a:spcPts val="2220"/>
              </a:lnSpc>
              <a:spcBef>
                <a:spcPts val="700"/>
              </a:spcBef>
              <a:buNone/>
            </a:pP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0220" y="2150110"/>
            <a:ext cx="11200130" cy="1851025"/>
          </a:xfrm>
        </p:spPr>
        <p:txBody>
          <a:bodyPr/>
          <a:p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活动三：</a:t>
            </a:r>
            <a:r>
              <a:rPr lang="en-US" altLang="zh-CN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“立片言而居要，乃一篇之警策”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——观点鲜明，视角新颖</a:t>
            </a:r>
            <a:endParaRPr lang="en-US" altLang="zh-CN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1010" y="661670"/>
            <a:ext cx="11121390" cy="756285"/>
          </a:xfrm>
        </p:spPr>
        <p:txBody>
          <a:bodyPr/>
          <a:p>
            <a:r>
              <a:rPr lang="en-US" altLang="zh-CN" sz="3200"/>
              <a:t>      </a:t>
            </a:r>
            <a:r>
              <a:rPr lang="zh-CN" altLang="en-US" sz="3200"/>
              <a:t>一般的议论文要有中心论点或论述中心，文学评论也是这样。不过，文学评论的中心论点就是对作品的评价，这个评价一定要明确，没有明确的评价，文章就没有统帅，没有灵魂。</a:t>
            </a:r>
            <a:br>
              <a:rPr lang="zh-CN" altLang="en-US" sz="3200"/>
            </a:br>
            <a:br>
              <a:rPr lang="zh-CN" altLang="en-US" sz="3200"/>
            </a:br>
            <a:br>
              <a:rPr lang="zh-CN" altLang="en-US" sz="3200"/>
            </a:br>
            <a:r>
              <a:rPr lang="en-US" altLang="zh-CN" sz="3200"/>
              <a:t>       </a:t>
            </a:r>
            <a:r>
              <a:rPr lang="zh-CN" altLang="en-US" sz="3200"/>
              <a:t>对文学作品的评价视角要新颖，要能有独到的、恰当的见地与发现。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如：评《登高》“无边落木”一联，可解读出“杜甫绵长的心思如江水流动无法停止”的蕴意；也可解读出“落叶归根，长江东去”，诗人在寻找归处，由景及人，表达了无尽的哀愁。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7"/>
          <p:cNvSpPr txBox="1"/>
          <p:nvPr/>
        </p:nvSpPr>
        <p:spPr>
          <a:xfrm>
            <a:off x="623570" y="309880"/>
            <a:ext cx="6976110" cy="643890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p>
            <a:r>
              <a:rPr lang="zh-CN" altLang="en-US" sz="3600" b="1" dirty="0" smtClean="0">
                <a:solidFill>
                  <a:srgbClr val="F4346A"/>
                </a:solidFill>
                <a:cs typeface="+mn-ea"/>
                <a:sym typeface="+mn-lt"/>
              </a:rPr>
              <a:t>文学短评重点突破二：</a:t>
            </a:r>
            <a:r>
              <a:rPr lang="zh-CN" altLang="en-US" sz="3600" b="1" dirty="0" smtClean="0">
                <a:solidFill>
                  <a:srgbClr val="C00000"/>
                </a:solidFill>
                <a:cs typeface="+mn-ea"/>
                <a:sym typeface="+mn-lt"/>
              </a:rPr>
              <a:t>叙议结合</a:t>
            </a:r>
            <a:endParaRPr lang="zh-CN" altLang="en-US" sz="3600" b="1" dirty="0" smtClean="0">
              <a:solidFill>
                <a:srgbClr val="C00000"/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20725" y="1851660"/>
            <a:ext cx="6321425" cy="0"/>
          </a:xfrm>
          <a:prstGeom prst="line">
            <a:avLst/>
          </a:prstGeom>
          <a:ln>
            <a:solidFill>
              <a:srgbClr val="7B4E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283970" y="1216660"/>
            <a:ext cx="4340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叙述与评论的要求：</a:t>
            </a:r>
            <a:endParaRPr lang="zh-CN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5785" y="1939925"/>
            <a:ext cx="1062799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800" b="1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评论：</a:t>
            </a:r>
            <a:endParaRPr lang="zh-CN" altLang="en-US" sz="2800" b="1" kern="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800" b="1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 altLang="zh-CN" sz="2800" b="1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zh-CN" altLang="zh-CN" sz="2800" b="1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文学短评是针对文学作品进行评论，所以对作品的</a:t>
            </a:r>
            <a:r>
              <a:rPr lang="zh-CN" altLang="zh-CN" sz="2800" b="1" kern="1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叙述</a:t>
            </a:r>
            <a:r>
              <a:rPr lang="zh-CN" altLang="zh-CN" sz="2800" b="1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是必不可少的。文学短评，</a:t>
            </a:r>
            <a:r>
              <a:rPr lang="zh-CN" altLang="zh-CN" sz="2800" b="1" kern="1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重</a:t>
            </a:r>
            <a:r>
              <a:rPr lang="zh-CN" altLang="zh-CN" sz="2800" b="1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在一个</a:t>
            </a:r>
            <a:r>
              <a:rPr lang="en-US" altLang="zh-CN" sz="2800" b="1" kern="1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zh-CN" sz="2800" b="1" kern="1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评</a:t>
            </a:r>
            <a:r>
              <a:rPr lang="en-US" altLang="zh-CN" sz="2800" b="1" kern="1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zh-CN" sz="2800" b="1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字，</a:t>
            </a:r>
            <a:r>
              <a:rPr lang="zh-CN" altLang="zh-CN" sz="2800" b="1" kern="1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叙</a:t>
            </a:r>
            <a:r>
              <a:rPr lang="zh-CN" altLang="zh-CN" sz="2800" b="1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只是</a:t>
            </a:r>
            <a:r>
              <a:rPr lang="zh-CN" altLang="zh-CN" sz="2800" b="1" kern="1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手段</a:t>
            </a:r>
            <a:r>
              <a:rPr lang="zh-CN" altLang="zh-CN" sz="2800" b="1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lang="zh-CN" altLang="zh-CN" sz="2800" b="1" kern="1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评</a:t>
            </a:r>
            <a:r>
              <a:rPr lang="zh-CN" altLang="zh-CN" sz="2800" b="1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才是</a:t>
            </a:r>
            <a:r>
              <a:rPr lang="zh-CN" altLang="zh-CN" sz="2800" b="1" kern="1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目的</a:t>
            </a:r>
            <a:r>
              <a:rPr lang="zh-CN" altLang="zh-CN" sz="2800" b="1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zh-CN" sz="2800" b="1" kern="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US" altLang="zh-CN" sz="2800" b="1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叙述</a:t>
            </a:r>
            <a:r>
              <a:rPr lang="zh-CN" altLang="en-US" sz="2800" b="1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r>
              <a:rPr lang="en-US" altLang="zh-CN" sz="2800" b="1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endParaRPr lang="en-US" altLang="zh-CN" sz="2800" b="1" kern="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US" altLang="zh-CN" sz="2800" b="1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文学作品中的部分内容(复述性的简介），复述须要言不烦，避免繁琐零乱；</a:t>
            </a:r>
            <a:r>
              <a:rPr lang="en-US" altLang="zh-CN" sz="2800" b="1" kern="10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不能大段大段地照搬</a:t>
            </a:r>
            <a:r>
              <a:rPr lang="en-US" altLang="zh-CN" sz="2800" b="1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。另外，复述受到内容的约束，不能对原文内容进行创新。</a:t>
            </a:r>
            <a:endParaRPr lang="en-US" altLang="zh-CN" sz="2800" b="1" kern="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7"/>
          <p:cNvSpPr txBox="1"/>
          <p:nvPr/>
        </p:nvSpPr>
        <p:spPr>
          <a:xfrm>
            <a:off x="623570" y="309880"/>
            <a:ext cx="6976110" cy="643890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p>
            <a:r>
              <a:rPr lang="zh-CN" altLang="en-US" sz="3600" b="1" dirty="0" smtClean="0">
                <a:solidFill>
                  <a:srgbClr val="F4346A"/>
                </a:solidFill>
                <a:cs typeface="+mn-ea"/>
                <a:sym typeface="+mn-lt"/>
              </a:rPr>
              <a:t>文学短评重点突破二：</a:t>
            </a:r>
            <a:r>
              <a:rPr lang="zh-CN" altLang="en-US" sz="3600" b="1" dirty="0" smtClean="0">
                <a:solidFill>
                  <a:srgbClr val="C00000"/>
                </a:solidFill>
                <a:cs typeface="+mn-ea"/>
                <a:sym typeface="+mn-lt"/>
              </a:rPr>
              <a:t>叙议结合</a:t>
            </a:r>
            <a:endParaRPr lang="zh-CN" altLang="en-US" sz="3600" b="1" dirty="0" smtClean="0">
              <a:solidFill>
                <a:srgbClr val="C00000"/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20725" y="1851660"/>
            <a:ext cx="6321425" cy="0"/>
          </a:xfrm>
          <a:prstGeom prst="line">
            <a:avLst/>
          </a:prstGeom>
          <a:ln>
            <a:solidFill>
              <a:srgbClr val="7B4E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283970" y="1216660"/>
            <a:ext cx="4340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叙述与评论的要求：</a:t>
            </a:r>
            <a:endParaRPr lang="zh-CN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19070" y="2521585"/>
            <a:ext cx="2324735" cy="2061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pPr algn="ctr">
              <a:buClrTx/>
              <a:buSzTx/>
              <a:buNone/>
            </a:pPr>
            <a:r>
              <a:rPr lang="zh-CN" altLang="zh-CN" sz="3200" b="1" kern="100" dirty="0">
                <a:solidFill>
                  <a:srgbClr val="C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先叙后评</a:t>
            </a:r>
            <a:endParaRPr lang="zh-CN" altLang="zh-CN" sz="3200" b="1" kern="100" dirty="0">
              <a:solidFill>
                <a:srgbClr val="C00000"/>
              </a:solidFill>
              <a:effectLst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algn="ctr">
              <a:buClrTx/>
              <a:buSzTx/>
              <a:buNone/>
            </a:pPr>
            <a:r>
              <a:rPr lang="zh-CN" altLang="zh-CN" sz="3200" b="1" kern="100" dirty="0">
                <a:solidFill>
                  <a:srgbClr val="C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边叙边评</a:t>
            </a:r>
            <a:endParaRPr lang="zh-CN" altLang="zh-CN" sz="3200" b="1" kern="100" dirty="0">
              <a:solidFill>
                <a:srgbClr val="C00000"/>
              </a:solidFill>
              <a:effectLst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algn="ctr">
              <a:buClrTx/>
              <a:buSzTx/>
              <a:buNone/>
            </a:pPr>
            <a:r>
              <a:rPr lang="zh-CN" altLang="zh-CN" sz="3200" b="1" kern="100" dirty="0">
                <a:solidFill>
                  <a:srgbClr val="C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叙议结合</a:t>
            </a:r>
            <a:endParaRPr lang="zh-CN" altLang="zh-CN" sz="3200" b="1" kern="100" dirty="0">
              <a:solidFill>
                <a:srgbClr val="C00000"/>
              </a:solidFill>
              <a:effectLst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algn="ctr">
              <a:buClrTx/>
              <a:buSzTx/>
              <a:buNone/>
            </a:pPr>
            <a:r>
              <a:rPr lang="zh-CN" altLang="zh-CN" sz="3200" b="1" kern="100" dirty="0">
                <a:solidFill>
                  <a:srgbClr val="C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评析结合</a:t>
            </a:r>
            <a:endParaRPr lang="zh-CN" altLang="zh-CN" sz="3200" b="1" kern="100" dirty="0">
              <a:solidFill>
                <a:srgbClr val="C00000"/>
              </a:solidFill>
              <a:effectLst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8105140" y="1306195"/>
            <a:ext cx="3249930" cy="44500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0220" y="2150110"/>
            <a:ext cx="11200130" cy="1851025"/>
          </a:xfrm>
        </p:spPr>
        <p:txBody>
          <a:bodyPr/>
          <a:p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活动四：</a:t>
            </a:r>
            <a:r>
              <a:rPr lang="en-US" altLang="zh-CN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“</a:t>
            </a:r>
            <a:r>
              <a:rPr lang="en-US" altLang="zh-CN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慧眼识得东风面，文内文外总是春”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——安排结构，注重写法</a:t>
            </a:r>
            <a:endParaRPr lang="en-US" altLang="zh-CN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/>
        </p:nvSpPr>
        <p:spPr>
          <a:xfrm>
            <a:off x="443230" y="309880"/>
            <a:ext cx="5584825" cy="643890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zh-CN" altLang="en-US" sz="3600" b="1" dirty="0" smtClean="0">
                <a:solidFill>
                  <a:srgbClr val="F4346A"/>
                </a:solidFill>
                <a:cs typeface="+mn-ea"/>
                <a:sym typeface="+mn-lt"/>
              </a:rPr>
              <a:t>文学短评结构安排</a:t>
            </a:r>
            <a:endParaRPr lang="zh-CN" altLang="en-US" sz="3600" b="1" dirty="0" smtClean="0">
              <a:solidFill>
                <a:srgbClr val="F4346A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3230" y="1347470"/>
            <a:ext cx="10733405" cy="44069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“总—分—总”结构模式。</a:t>
            </a:r>
            <a:endParaRPr sz="2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开头概括复述原文，点出要强调之处，引出论点。中间分析论证。结尾重新照应开头，进一步明确、深化论点。</a:t>
            </a:r>
            <a:endParaRPr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2.论据并列式结构。</a:t>
            </a:r>
            <a:endParaRPr lang="en-US" sz="2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开头概括全文观点，然后从作品中搜集论据，一一列举分析。最后简单结尾，或作小结，或作强调，或发感慨，或谈启发等。</a:t>
            </a:r>
            <a:endParaRPr lang="zh-CN" altLang="zh-CN" sz="2800" strike="noStrike" kern="100" noProof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3.论点并列式结构。</a:t>
            </a:r>
            <a:endParaRPr lang="en-US" sz="2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赏析短文虽小，但中心明确。这一中心有时还可以“化整为零”，可以分化为几个分论点或具体的方面加以评述。比如人物形象的赏析，可以用这种模式从不同角度赏析人物的具体性格特点。</a:t>
            </a:r>
            <a:endParaRPr 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80000"/>
              </a:lnSpc>
            </a:pPr>
            <a:endParaRPr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/>
        </p:nvSpPr>
        <p:spPr>
          <a:xfrm>
            <a:off x="443230" y="101600"/>
            <a:ext cx="5584825" cy="643890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zh-CN" altLang="en-US" sz="3600" b="1" dirty="0" smtClean="0">
                <a:solidFill>
                  <a:srgbClr val="F4346A"/>
                </a:solidFill>
                <a:cs typeface="+mn-ea"/>
                <a:sym typeface="+mn-lt"/>
              </a:rPr>
              <a:t>文学短评示例</a:t>
            </a:r>
            <a:endParaRPr lang="zh-CN" altLang="en-US" sz="3600" b="1" dirty="0" smtClean="0">
              <a:solidFill>
                <a:srgbClr val="F4346A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4800" y="803910"/>
            <a:ext cx="11546205" cy="52508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</a:pP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浅说曹操《短歌行》中的三处用典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711200" fontAlgn="auto">
              <a:lnSpc>
                <a:spcPct val="100000"/>
              </a:lnSpc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曹操的《短歌行》属宴席上的即兴之作，抒发了一位雄才大略的政治家渴慕延纳人才共襄大业的情怀。诗中三处用典，层层递进，富有条理地展露作者延纳人才的情怀由“殷切”到“热切”，再到“迫切”的变化、上升过程。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711200" fontAlgn="auto">
              <a:lnSpc>
                <a:spcPct val="100000"/>
              </a:lnSpc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第一处用典:“青青子衿，悠悠我心。但为君故，沉吟至今。”典出《诗经·郑风·子衿》。把自己渴望得到贤才的专注、专一、殷切的情感，以女孩子恋慕情人为喻。生动、贴切地表达自己在招贤纳士一事上的全神贯注、始终如一。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711200" fontAlgn="auto">
              <a:lnSpc>
                <a:spcPct val="100000"/>
              </a:lnSpc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第二处用典紧承第一处。“呦呦鹿鸣，食野之苹。我有嘉宾，鼓瑟吹笙。”典出《诗经·小雅·鹿鸣》，借原作设宴待客的热闹景象，表达自己延纳人才的热切之情。作者把要延纳的人才称作“嘉宾”，要“鼓瑟吹笙”款待他们，显示出作者的坦诚和热情，愿意和“嘉宾”们肝胆相照。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00000"/>
              </a:lnSpc>
            </a:pP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0220" y="2150110"/>
            <a:ext cx="11200130" cy="1851025"/>
          </a:xfrm>
        </p:spPr>
        <p:txBody>
          <a:bodyPr/>
          <a:p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活动一：</a:t>
            </a:r>
            <a:r>
              <a:rPr lang="zh-CN" altLang="en-US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“渠清如许有源头，识得庐山真面目”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——入乎其内，出乎其外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/>
        </p:nvSpPr>
        <p:spPr>
          <a:xfrm>
            <a:off x="443230" y="101600"/>
            <a:ext cx="5584825" cy="643890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zh-CN" altLang="en-US" sz="3600" b="1" dirty="0" smtClean="0">
                <a:solidFill>
                  <a:srgbClr val="F4346A"/>
                </a:solidFill>
                <a:cs typeface="+mn-ea"/>
                <a:sym typeface="+mn-lt"/>
              </a:rPr>
              <a:t>文学短评示例</a:t>
            </a:r>
            <a:endParaRPr lang="zh-CN" altLang="en-US" sz="3600" b="1" dirty="0" smtClean="0">
              <a:solidFill>
                <a:srgbClr val="F4346A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4800" y="803910"/>
            <a:ext cx="11546205" cy="52508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pPr indent="711200" algn="l">
              <a:lnSpc>
                <a:spcPct val="100000"/>
              </a:lnSpc>
              <a:buClrTx/>
              <a:buSzTx/>
              <a:buNone/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第三处用典出现在全诗的结尾，处于作者情感表达的高潮阶段。“周公吐哺，天下归心。”典出《史记·鲁周公世家》。作者其时正“挟天子以令诸侯”，地位与周公相仿，周公当年“一沭三握发，一饭三吐哺，起以待士，犹恐失天下贤人”的迫切求贤之情，正是此时此地曹操的内心所想。第三处用典，表达的正是曹操处用人之际“唯才是举”的迫切心情。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711200" algn="l">
              <a:lnSpc>
                <a:spcPct val="100000"/>
              </a:lnSpc>
              <a:buClrTx/>
              <a:buSzTx/>
              <a:buNone/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《短歌行》篇幅不长，三处用典精心布置，以少总多，经济而细密地表达出作者延纳人才的“殷切”、“热切”、“迫切”之情，丰富而又层次分明。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/>
        </p:nvSpPr>
        <p:spPr>
          <a:xfrm>
            <a:off x="443230" y="101600"/>
            <a:ext cx="5584825" cy="643890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zh-CN" altLang="en-US" sz="3600" b="1" dirty="0" smtClean="0">
                <a:solidFill>
                  <a:srgbClr val="F4346A"/>
                </a:solidFill>
                <a:cs typeface="+mn-ea"/>
                <a:sym typeface="+mn-lt"/>
              </a:rPr>
              <a:t>文学短评示例</a:t>
            </a:r>
            <a:endParaRPr lang="zh-CN" altLang="en-US" sz="3600" b="1" dirty="0" smtClean="0">
              <a:solidFill>
                <a:srgbClr val="F4346A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4800" y="803910"/>
            <a:ext cx="11546205" cy="52508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</a:pPr>
            <a:r>
              <a:rPr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浅说曹操《短歌行》中的三处用典</a:t>
            </a:r>
            <a:endParaRPr sz="2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曹操的《短歌行》属宴席上的即兴之作，抒发了一位雄才大略的政治家渴慕延纳人才共襄大业的情怀。诗中三处用典，层层递进，富有条理地展露作者延纳人才的情怀由“殷切”到“热切”，再到“迫切”的变化、上升过程。</a:t>
            </a:r>
            <a:endParaRPr sz="2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第一处用典:“青青子衿，悠悠我心。但为君故，沉吟至今。”典出《诗经·郑风·子衿》。把自己渴望得到贤才的专注、专一、殷切的情感，以女孩子恋慕情人为喻。生动、贴切地表达自己在招贤纳士一事上的全神贯注、始终如一。</a:t>
            </a:r>
            <a:endParaRPr sz="2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第二处用典紧承第一处。“呦呦鹿鸣，食野之苹。我有嘉宾，鼓瑟吹笙。”典出《诗经·小雅·鹿鸣》，借原作设宴待客的热闹景象，表达自己延纳人才的热切之情。作者把要延纳的人才称作“嘉宾”，要“鼓瑟吹笙”款待他们，显示出作者的坦诚和热情，愿意和“嘉宾”们肝胆相照。</a:t>
            </a:r>
            <a:endParaRPr sz="2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第三处用典出现在全诗的结尾，处于作者情感表达的高潮阶段。“周公吐哺，天下归心。”典出《史记·鲁周公世家》。作者其时正“挟天子以令诸侯”，地位与周公相仿，周公当年“一沭三握发，一饭三吐哺，起以待士，犹恐失天下贤人”的迫切求贤之情，正是此时此地曹操的内心所想。第三处用典，表达的正是曹操处用人之际“唯才是举”的迫切心情。</a:t>
            </a:r>
            <a:endParaRPr sz="2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00000"/>
              </a:lnSpc>
            </a:pPr>
            <a:endParaRPr sz="2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《短歌行》篇幅不长，三处用典精心布置，以少总多，经济而细密地表达出作者延纳人才的“殷切”、“热切”、“迫切”之情，丰富而又层次分明。</a:t>
            </a:r>
            <a:endParaRPr sz="2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/>
        </p:nvSpPr>
        <p:spPr>
          <a:xfrm>
            <a:off x="629285" y="309880"/>
            <a:ext cx="5551170" cy="643890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zh-CN" altLang="en-US" sz="3600" b="1" dirty="0" smtClean="0">
                <a:solidFill>
                  <a:srgbClr val="F4346A"/>
                </a:solidFill>
                <a:cs typeface="+mn-ea"/>
                <a:sym typeface="+mn-lt"/>
              </a:rPr>
              <a:t>文学短评示例</a:t>
            </a:r>
            <a:endParaRPr lang="zh-CN" altLang="en-US" sz="3600" b="1" dirty="0" smtClean="0">
              <a:solidFill>
                <a:srgbClr val="F4346A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1940" y="1252855"/>
            <a:ext cx="11745595" cy="498348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p>
            <a:pPr indent="457200" algn="l" fontAlgn="auto">
              <a:lnSpc>
                <a:spcPct val="11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曹操在《让县自明本志令》中说：“设使国家无有孤，不知当几人称帝，几人称王。”这话说得很专横但也很真诚。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他的诗也是如此，在英雄的志意与诗人的才情之中，往往又结合着一种唯我独尊的“霸气”。</a:t>
            </a:r>
            <a:endParaRPr lang="zh-CN" altLang="en-US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457200" algn="l" fontAlgn="auto">
              <a:lnSpc>
                <a:spcPct val="110000"/>
              </a:lnSpc>
            </a:pPr>
            <a:r>
              <a:rPr lang="en-US" alt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酒当歌，人生几何！譬如朝露，去日苦多。“人生几何”出于《左传》的“侯河之清，人寿几何”。古人相信，黄河的水千年一清，而黄河水清就意味着天下太平。可是，一个人能享有多少年寿命？怎能等得到那天下太平的时候！人近暮年，逝去的日子一天比一天多，未来的日子一天比一天少，当生命结束时，你所有的才智和所有的理想也就全都落空了。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以曹操的雄才大略，一生之中也只能统一了北方而始终未能统一天下。由此可见，在建安那种乱世，要想实现心中一些美好的理想是何等艰难！在诗人的才情之中结合了英雄的志意，于悲凉中有沉雄之感，这是曹操与一般诗人不同的地方。</a:t>
            </a:r>
            <a:endParaRPr lang="zh-CN" altLang="en-US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/>
        </p:nvSpPr>
        <p:spPr>
          <a:xfrm>
            <a:off x="623570" y="309880"/>
            <a:ext cx="5551170" cy="643890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zh-CN" altLang="en-US" sz="3600" b="1" dirty="0" smtClean="0">
                <a:solidFill>
                  <a:srgbClr val="F4346A"/>
                </a:solidFill>
                <a:cs typeface="+mn-ea"/>
                <a:sym typeface="+mn-lt"/>
              </a:rPr>
              <a:t>文学短评示例</a:t>
            </a:r>
            <a:endParaRPr lang="zh-CN" altLang="en-US" sz="3600" b="1" dirty="0" smtClean="0">
              <a:solidFill>
                <a:srgbClr val="F4346A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1940" y="1252855"/>
            <a:ext cx="11745595" cy="498348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p>
            <a:pPr indent="457200" algn="l" fontAlgn="auto">
              <a:lnSpc>
                <a:spcPct val="11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慨当以慷，忧思难忘。何以解忧？唯有杜康。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“慨当以慷”在“慨”和“慷”之间又加上了“当”和“以”两个虚词，这种形式的四字句在《诗经》里经常出现，其中的虚词只起一个加强语气的作用。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古人用“慷慨”是指一种感情激昂的样子。如《史记·项羽本纪》中讲到项羽兵困孩下时说“于是项王乃悲歌慷慨”。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457200" algn="l" fontAlgn="auto">
              <a:lnSpc>
                <a:spcPct val="11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457200" algn="l" fontAlgn="auto">
              <a:lnSpc>
                <a:spcPct val="11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曹操不仅以他的作品开出了建安一代诗风，而且以他的身份地位推动了建安文学的兴盛。</a:t>
            </a:r>
            <a:r>
              <a:rPr lang="zh-CN" altLang="en-US" sz="2800" b="1"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曹操的诗，古直沉雄，从不雕饰作态，代表了建安诗风转变中较早的一个层次。</a:t>
            </a:r>
            <a:endParaRPr lang="zh-CN" altLang="en-US" sz="2800" b="1">
              <a:highlight>
                <a:srgbClr val="FFFF00"/>
              </a:highligh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457200" algn="r" fontAlgn="auto">
              <a:lnSpc>
                <a:spcPct val="11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——叶嘉莹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7"/>
          <p:cNvSpPr txBox="1"/>
          <p:nvPr/>
        </p:nvSpPr>
        <p:spPr>
          <a:xfrm>
            <a:off x="287020" y="309880"/>
            <a:ext cx="4055745" cy="643890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p>
            <a:pPr lvl="0"/>
            <a:r>
              <a:rPr lang="zh-CN" altLang="en-US" sz="3600" b="1" dirty="0" smtClean="0">
                <a:solidFill>
                  <a:srgbClr val="F4346A"/>
                </a:solidFill>
                <a:cs typeface="+mn-ea"/>
                <a:sym typeface="+mn-lt"/>
              </a:rPr>
              <a:t>什么是文学短评</a:t>
            </a:r>
            <a:endParaRPr lang="zh-CN" altLang="en-US" sz="3600" b="1" dirty="0" smtClean="0">
              <a:solidFill>
                <a:srgbClr val="F4346A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3105" y="1458595"/>
            <a:ext cx="10978515" cy="31540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1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文学短评：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阅读文学作品时，从自己的感受出发，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用简要的文字把自己对作品的理解、分析、评价写出来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，这就是文学短评。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文学短评，应聚焦于文学作品中的</a:t>
            </a:r>
            <a:r>
              <a:rPr lang="zh-CN" altLang="en-US" sz="3200" b="1" u="sng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某一个问题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表达自己的看法，并进行一定的论证即可。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而不是面面俱到，多种角度或观点杂糅，变成文本分析。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文学短评也有人称它为鉴赏短文。古诗词鉴赏也是属于文学短评的一种样式。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09600" y="438150"/>
            <a:ext cx="10972800" cy="862330"/>
          </a:xfrm>
        </p:spPr>
        <p:txBody>
          <a:bodyPr/>
          <a:p>
            <a:r>
              <a:rPr lang="zh-CN" altLang="zh-CN"/>
              <a:t>文学短评和读后感</a:t>
            </a:r>
            <a:endParaRPr lang="zh-CN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609600" y="1464945"/>
            <a:ext cx="10972165" cy="518985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尽管文学短评和文学作品读后感都属于议论文，但两者有明显的区别：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前者重“评”，属于评论体，侧重于分析评价作品思想艺术的优劣高下，带有客观评价的色彩；</a:t>
            </a:r>
            <a:endParaRPr lang="zh-CN" altLang="en-US" sz="2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后者重“感”，属于引申体，需要在写作时结合本人实际，联系社会现实，写出自己的感想、体会、收获， 主观感发的色彩更为鲜明。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以陶渊明的《归园田居》为例，写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《评〈归园田居〉中的隐逸情怀》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和写《有感于〈归园田居〉中的隐逸情怀》自是不同。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0220" y="2150110"/>
            <a:ext cx="11200130" cy="1851025"/>
          </a:xfrm>
        </p:spPr>
        <p:txBody>
          <a:bodyPr/>
          <a:p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活动二：</a:t>
            </a:r>
            <a:r>
              <a:rPr lang="zh-CN" altLang="en-US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“横看成岭侧成峰，远近高低各不同”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——定题小巧，选准角度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7"/>
          <p:cNvSpPr txBox="1"/>
          <p:nvPr/>
        </p:nvSpPr>
        <p:spPr>
          <a:xfrm>
            <a:off x="273050" y="309880"/>
            <a:ext cx="4690110" cy="643890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p>
            <a:pPr lvl="0"/>
            <a:r>
              <a:rPr lang="zh-CN" altLang="en-US" sz="3600" b="1" dirty="0" smtClean="0">
                <a:solidFill>
                  <a:srgbClr val="F4346A"/>
                </a:solidFill>
                <a:cs typeface="+mn-ea"/>
                <a:sym typeface="+mn-lt"/>
              </a:rPr>
              <a:t>文学短评写作要求</a:t>
            </a:r>
            <a:endParaRPr lang="zh-CN" altLang="en-US" sz="3600" b="1" dirty="0" smtClean="0">
              <a:solidFill>
                <a:srgbClr val="F4346A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3050" y="1172210"/>
            <a:ext cx="6070600" cy="35801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1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诗词鉴赏短文虽然篇幅短小,但是它也必须是一篇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①结构完整②层次清晰③观点鲜明④语言流畅⑤短小精悍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的文章。“麻雀虽小”,但应“五脏俱全”。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写作时要以古诗词原文为依据,紧扣作品,有的放矢,评析原文的主要内容。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 descr="blurred-book-book-pages-literature-46274"/>
          <p:cNvPicPr>
            <a:picLocks noChangeAspect="1"/>
          </p:cNvPicPr>
          <p:nvPr/>
        </p:nvPicPr>
        <p:blipFill>
          <a:blip r:embed="rId1"/>
          <a:srcRect l="26417" t="5120" r="41024" b="10263"/>
          <a:stretch>
            <a:fillRect/>
          </a:stretch>
        </p:blipFill>
        <p:spPr>
          <a:xfrm rot="16200000">
            <a:off x="7718425" y="536575"/>
            <a:ext cx="2980690" cy="5151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弧形 11"/>
          <p:cNvSpPr>
            <a:spLocks noChangeArrowheads="1"/>
          </p:cNvSpPr>
          <p:nvPr/>
        </p:nvSpPr>
        <p:spPr bwMode="auto">
          <a:xfrm rot="2819095" flipV="1">
            <a:off x="2979755" y="1640961"/>
            <a:ext cx="2672423" cy="2673648"/>
          </a:xfrm>
          <a:custGeom>
            <a:avLst/>
            <a:gdLst>
              <a:gd name="T0" fmla="*/ 1336677 w 2673350"/>
              <a:gd name="T1" fmla="*/ 0 h 2674938"/>
              <a:gd name="T2" fmla="*/ 1336675 w 2673350"/>
              <a:gd name="T3" fmla="*/ 1337469 h 2674938"/>
              <a:gd name="T4" fmla="*/ 2670532 w 2673350"/>
              <a:gd name="T5" fmla="*/ 1424258 h 2674938"/>
              <a:gd name="T6" fmla="*/ 11796480 60000 65536"/>
              <a:gd name="T7" fmla="*/ 11796480 60000 65536"/>
              <a:gd name="T8" fmla="*/ 5898240 60000 65536"/>
              <a:gd name="T9" fmla="*/ 1336677 w 2673350"/>
              <a:gd name="T10" fmla="*/ 0 h 2674938"/>
              <a:gd name="T11" fmla="*/ 2673350 w 2673350"/>
              <a:gd name="T12" fmla="*/ 1424263 h 26749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73350" h="2674938" stroke="0">
                <a:moveTo>
                  <a:pt x="1336677" y="0"/>
                </a:moveTo>
                <a:lnTo>
                  <a:pt x="1336676" y="0"/>
                </a:lnTo>
                <a:cubicBezTo>
                  <a:pt x="2074901" y="1"/>
                  <a:pt x="2673350" y="598806"/>
                  <a:pt x="2673350" y="1337469"/>
                </a:cubicBezTo>
                <a:cubicBezTo>
                  <a:pt x="2673350" y="1366424"/>
                  <a:pt x="2672410" y="1395371"/>
                  <a:pt x="2670532" y="1424265"/>
                </a:cubicBezTo>
                <a:lnTo>
                  <a:pt x="1336675" y="1337469"/>
                </a:lnTo>
                <a:close/>
              </a:path>
              <a:path w="2673350" h="2674938" fill="none">
                <a:moveTo>
                  <a:pt x="1336677" y="0"/>
                </a:moveTo>
                <a:lnTo>
                  <a:pt x="1336676" y="0"/>
                </a:lnTo>
                <a:cubicBezTo>
                  <a:pt x="2074901" y="1"/>
                  <a:pt x="2673350" y="598806"/>
                  <a:pt x="2673350" y="1337469"/>
                </a:cubicBezTo>
                <a:cubicBezTo>
                  <a:pt x="2673350" y="1366424"/>
                  <a:pt x="2672410" y="1395371"/>
                  <a:pt x="2670532" y="1424265"/>
                </a:cubicBezTo>
              </a:path>
            </a:pathLst>
          </a:custGeom>
          <a:noFill/>
          <a:ln w="25400" algn="ctr">
            <a:solidFill>
              <a:srgbClr val="92D150"/>
            </a:solidFill>
            <a:miter lim="800000"/>
            <a:tailEnd type="stealth" w="med" len="med"/>
          </a:ln>
        </p:spPr>
        <p:txBody>
          <a:bodyPr vert="eaVert" lIns="91380" tIns="45690" rIns="91380" bIns="45690" anchor="ctr"/>
          <a:lstStyle/>
          <a:p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9" name="弧形 16"/>
          <p:cNvSpPr>
            <a:spLocks noChangeArrowheads="1"/>
          </p:cNvSpPr>
          <p:nvPr/>
        </p:nvSpPr>
        <p:spPr bwMode="auto">
          <a:xfrm rot="-2819095">
            <a:off x="2979755" y="1282307"/>
            <a:ext cx="2672423" cy="2673648"/>
          </a:xfrm>
          <a:custGeom>
            <a:avLst/>
            <a:gdLst>
              <a:gd name="T0" fmla="*/ 1336677 w 2673350"/>
              <a:gd name="T1" fmla="*/ 0 h 2674938"/>
              <a:gd name="T2" fmla="*/ 1336675 w 2673350"/>
              <a:gd name="T3" fmla="*/ 1337469 h 2674938"/>
              <a:gd name="T4" fmla="*/ 2670532 w 2673350"/>
              <a:gd name="T5" fmla="*/ 1424258 h 2674938"/>
              <a:gd name="T6" fmla="*/ 11796480 60000 65536"/>
              <a:gd name="T7" fmla="*/ 11796480 60000 65536"/>
              <a:gd name="T8" fmla="*/ 5898240 60000 65536"/>
              <a:gd name="T9" fmla="*/ 1336677 w 2673350"/>
              <a:gd name="T10" fmla="*/ 0 h 2674938"/>
              <a:gd name="T11" fmla="*/ 2673350 w 2673350"/>
              <a:gd name="T12" fmla="*/ 1424263 h 26749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73350" h="2674938" stroke="0">
                <a:moveTo>
                  <a:pt x="1336677" y="0"/>
                </a:moveTo>
                <a:lnTo>
                  <a:pt x="1336676" y="0"/>
                </a:lnTo>
                <a:cubicBezTo>
                  <a:pt x="2074901" y="1"/>
                  <a:pt x="2673350" y="598806"/>
                  <a:pt x="2673350" y="1337469"/>
                </a:cubicBezTo>
                <a:cubicBezTo>
                  <a:pt x="2673350" y="1366424"/>
                  <a:pt x="2672410" y="1395371"/>
                  <a:pt x="2670532" y="1424265"/>
                </a:cubicBezTo>
                <a:lnTo>
                  <a:pt x="1336675" y="1337469"/>
                </a:lnTo>
                <a:close/>
              </a:path>
              <a:path w="2673350" h="2674938" fill="none">
                <a:moveTo>
                  <a:pt x="1336677" y="0"/>
                </a:moveTo>
                <a:lnTo>
                  <a:pt x="1336676" y="0"/>
                </a:lnTo>
                <a:cubicBezTo>
                  <a:pt x="2074901" y="1"/>
                  <a:pt x="2673350" y="598806"/>
                  <a:pt x="2673350" y="1337469"/>
                </a:cubicBezTo>
                <a:cubicBezTo>
                  <a:pt x="2673350" y="1366424"/>
                  <a:pt x="2672410" y="1395371"/>
                  <a:pt x="2670532" y="1424265"/>
                </a:cubicBezTo>
              </a:path>
            </a:pathLst>
          </a:custGeom>
          <a:noFill/>
          <a:ln w="25400" algn="ctr">
            <a:solidFill>
              <a:srgbClr val="92D150"/>
            </a:solidFill>
            <a:miter lim="800000"/>
            <a:tailEnd type="stealth" w="med" len="med"/>
          </a:ln>
        </p:spPr>
        <p:txBody>
          <a:bodyPr vert="eaVert" lIns="91380" tIns="45690" rIns="91380" bIns="45690" anchor="ctr"/>
          <a:lstStyle/>
          <a:p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0" name="半闭框 17"/>
          <p:cNvSpPr>
            <a:spLocks noChangeArrowheads="1"/>
          </p:cNvSpPr>
          <p:nvPr/>
        </p:nvSpPr>
        <p:spPr bwMode="auto">
          <a:xfrm rot="8093902">
            <a:off x="7369606" y="2579487"/>
            <a:ext cx="466563" cy="466500"/>
          </a:xfrm>
          <a:custGeom>
            <a:avLst/>
            <a:gdLst>
              <a:gd name="T0" fmla="*/ 424806 w 466725"/>
              <a:gd name="T1" fmla="*/ 41919 h 466725"/>
              <a:gd name="T2" fmla="*/ 43475 w 466725"/>
              <a:gd name="T3" fmla="*/ 423249 h 466725"/>
              <a:gd name="T4" fmla="*/ 0 w 466725"/>
              <a:gd name="T5" fmla="*/ 233363 h 466725"/>
              <a:gd name="T6" fmla="*/ 233363 w 466725"/>
              <a:gd name="T7" fmla="*/ 0 h 4667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66725"/>
              <a:gd name="T13" fmla="*/ 0 h 466725"/>
              <a:gd name="T14" fmla="*/ 466725 w 466725"/>
              <a:gd name="T15" fmla="*/ 466725 h 4667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6725" h="466725">
                <a:moveTo>
                  <a:pt x="0" y="0"/>
                </a:moveTo>
                <a:lnTo>
                  <a:pt x="466725" y="0"/>
                </a:lnTo>
                <a:lnTo>
                  <a:pt x="382887" y="83838"/>
                </a:lnTo>
                <a:lnTo>
                  <a:pt x="86951" y="83838"/>
                </a:lnTo>
                <a:lnTo>
                  <a:pt x="86951" y="379774"/>
                </a:lnTo>
                <a:lnTo>
                  <a:pt x="0" y="466725"/>
                </a:lnTo>
                <a:close/>
              </a:path>
            </a:pathLst>
          </a:custGeom>
          <a:solidFill>
            <a:srgbClr val="92D150"/>
          </a:solidFill>
          <a:ln w="12700" algn="ctr">
            <a:solidFill>
              <a:srgbClr val="92D150"/>
            </a:solidFill>
            <a:miter lim="800000"/>
          </a:ln>
        </p:spPr>
        <p:txBody>
          <a:bodyPr rot="10800000" vert="eaVert" lIns="91380" tIns="45690" rIns="91380" bIns="45690" anchor="ctr"/>
          <a:lstStyle/>
          <a:p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1" name="椭圆 12"/>
          <p:cNvSpPr>
            <a:spLocks noChangeArrowheads="1"/>
          </p:cNvSpPr>
          <p:nvPr/>
        </p:nvSpPr>
        <p:spPr bwMode="auto">
          <a:xfrm>
            <a:off x="4849904" y="1643153"/>
            <a:ext cx="2305527" cy="2304251"/>
          </a:xfrm>
          <a:prstGeom prst="ellipse">
            <a:avLst/>
          </a:prstGeom>
          <a:solidFill>
            <a:srgbClr val="FFBF00"/>
          </a:solidFill>
          <a:ln w="12700" algn="ctr">
            <a:noFill/>
            <a:miter lim="800000"/>
          </a:ln>
        </p:spPr>
        <p:txBody>
          <a:bodyPr lIns="91380" tIns="45690" rIns="91380" bIns="45690" anchor="ctr"/>
          <a:lstStyle/>
          <a:p>
            <a:pPr algn="ctr"/>
            <a:endParaRPr lang="zh-CN" altLang="en-US" sz="32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椭圆 4"/>
          <p:cNvSpPr>
            <a:spLocks noChangeArrowheads="1"/>
          </p:cNvSpPr>
          <p:nvPr/>
        </p:nvSpPr>
        <p:spPr bwMode="auto">
          <a:xfrm>
            <a:off x="1395580" y="1643153"/>
            <a:ext cx="2305526" cy="2304251"/>
          </a:xfrm>
          <a:prstGeom prst="ellipse">
            <a:avLst/>
          </a:prstGeom>
          <a:solidFill>
            <a:srgbClr val="0CB0EF"/>
          </a:solidFill>
          <a:ln w="12700" algn="ctr">
            <a:noFill/>
            <a:miter lim="800000"/>
          </a:ln>
        </p:spPr>
        <p:txBody>
          <a:bodyPr lIns="91380" tIns="45690" rIns="91380" bIns="45690" anchor="ctr"/>
          <a:lstStyle/>
          <a:p>
            <a:pPr algn="ctr"/>
            <a:endParaRPr lang="zh-CN" altLang="en-US" sz="32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椭圆 18"/>
          <p:cNvSpPr>
            <a:spLocks noChangeArrowheads="1"/>
          </p:cNvSpPr>
          <p:nvPr/>
        </p:nvSpPr>
        <p:spPr bwMode="auto">
          <a:xfrm>
            <a:off x="8339130" y="1654261"/>
            <a:ext cx="2305526" cy="2304251"/>
          </a:xfrm>
          <a:prstGeom prst="ellipse">
            <a:avLst/>
          </a:prstGeom>
          <a:solidFill>
            <a:srgbClr val="F4346A"/>
          </a:solidFill>
          <a:ln w="12700" algn="ctr">
            <a:noFill/>
            <a:miter lim="800000"/>
          </a:ln>
        </p:spPr>
        <p:txBody>
          <a:bodyPr lIns="91380" tIns="45690" rIns="91380" bIns="45690" anchor="ctr"/>
          <a:lstStyle/>
          <a:p>
            <a:pPr algn="ctr"/>
            <a:endParaRPr lang="zh-CN" altLang="en-US" sz="32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1665741" y="2521420"/>
            <a:ext cx="1807210" cy="5822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380" tIns="45690" rIns="91380" bIns="45690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结构完整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5235711" y="2482685"/>
            <a:ext cx="1807210" cy="5822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380" tIns="45690" rIns="91380" bIns="45690">
            <a:spAutoFit/>
          </a:bodyPr>
          <a:p>
            <a:pPr algn="l"/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层次清晰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8588511" y="2482685"/>
            <a:ext cx="1807210" cy="5822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380" tIns="45690" rIns="91380" bIns="45690">
            <a:spAutoFit/>
          </a:bodyPr>
          <a:p>
            <a:pPr algn="ctr"/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观点鲜明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半闭框 17"/>
          <p:cNvSpPr>
            <a:spLocks noChangeArrowheads="1"/>
          </p:cNvSpPr>
          <p:nvPr/>
        </p:nvSpPr>
        <p:spPr bwMode="auto">
          <a:xfrm rot="8093902">
            <a:off x="9137446" y="4568942"/>
            <a:ext cx="466563" cy="466500"/>
          </a:xfrm>
          <a:custGeom>
            <a:avLst/>
            <a:gdLst>
              <a:gd name="T0" fmla="*/ 424806 w 466725"/>
              <a:gd name="T1" fmla="*/ 41919 h 466725"/>
              <a:gd name="T2" fmla="*/ 43475 w 466725"/>
              <a:gd name="T3" fmla="*/ 423249 h 466725"/>
              <a:gd name="T4" fmla="*/ 0 w 466725"/>
              <a:gd name="T5" fmla="*/ 233363 h 466725"/>
              <a:gd name="T6" fmla="*/ 233363 w 466725"/>
              <a:gd name="T7" fmla="*/ 0 h 4667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66725"/>
              <a:gd name="T13" fmla="*/ 0 h 466725"/>
              <a:gd name="T14" fmla="*/ 466725 w 466725"/>
              <a:gd name="T15" fmla="*/ 466725 h 4667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6725" h="466725">
                <a:moveTo>
                  <a:pt x="0" y="0"/>
                </a:moveTo>
                <a:lnTo>
                  <a:pt x="466725" y="0"/>
                </a:lnTo>
                <a:lnTo>
                  <a:pt x="382887" y="83838"/>
                </a:lnTo>
                <a:lnTo>
                  <a:pt x="86951" y="83838"/>
                </a:lnTo>
                <a:lnTo>
                  <a:pt x="86951" y="379774"/>
                </a:lnTo>
                <a:lnTo>
                  <a:pt x="0" y="466725"/>
                </a:lnTo>
                <a:close/>
              </a:path>
            </a:pathLst>
          </a:custGeom>
          <a:solidFill>
            <a:srgbClr val="92D150"/>
          </a:solidFill>
          <a:ln w="12700" algn="ctr">
            <a:solidFill>
              <a:srgbClr val="92D150"/>
            </a:solidFill>
            <a:miter lim="800000"/>
          </a:ln>
        </p:spPr>
        <p:txBody>
          <a:bodyPr rot="10800000" vert="eaVert" lIns="91380" tIns="45690" rIns="91380" bIns="45690" anchor="ctr"/>
          <a:p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4" name="椭圆 12"/>
          <p:cNvSpPr>
            <a:spLocks noChangeArrowheads="1"/>
          </p:cNvSpPr>
          <p:nvPr/>
        </p:nvSpPr>
        <p:spPr bwMode="auto">
          <a:xfrm>
            <a:off x="6617744" y="3632608"/>
            <a:ext cx="2305527" cy="230425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 algn="ctr">
            <a:noFill/>
            <a:miter lim="800000"/>
          </a:ln>
        </p:spPr>
        <p:txBody>
          <a:bodyPr lIns="91380" tIns="45690" rIns="91380" bIns="45690" anchor="ctr"/>
          <a:p>
            <a:pPr algn="ctr"/>
            <a:endParaRPr lang="zh-CN" altLang="en-US" sz="32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椭圆 4"/>
          <p:cNvSpPr>
            <a:spLocks noChangeArrowheads="1"/>
          </p:cNvSpPr>
          <p:nvPr/>
        </p:nvSpPr>
        <p:spPr bwMode="auto">
          <a:xfrm>
            <a:off x="3163420" y="3632608"/>
            <a:ext cx="2305526" cy="23042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algn="ctr">
            <a:noFill/>
            <a:miter lim="800000"/>
          </a:ln>
        </p:spPr>
        <p:txBody>
          <a:bodyPr lIns="91380" tIns="45690" rIns="91380" bIns="45690" anchor="ctr"/>
          <a:p>
            <a:pPr algn="ctr"/>
            <a:endParaRPr lang="zh-CN" altLang="en-US" sz="32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3433581" y="4510875"/>
            <a:ext cx="1807210" cy="5822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380" tIns="45690" rIns="91380" bIns="45690">
            <a:spAutoFit/>
          </a:bodyPr>
          <a:p>
            <a:pPr algn="l"/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语言流畅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7003551" y="4472140"/>
            <a:ext cx="1807210" cy="5822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380" tIns="45690" rIns="91380" bIns="45690">
            <a:spAutoFit/>
          </a:bodyPr>
          <a:p>
            <a:pPr algn="l"/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短小精悍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37"/>
          <p:cNvSpPr txBox="1"/>
          <p:nvPr/>
        </p:nvSpPr>
        <p:spPr>
          <a:xfrm>
            <a:off x="623570" y="309880"/>
            <a:ext cx="3293745" cy="643890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p>
            <a:pPr lvl="0"/>
            <a:r>
              <a:rPr lang="zh-CN" altLang="en-US" sz="3600" b="1" dirty="0" smtClean="0">
                <a:solidFill>
                  <a:srgbClr val="F4346A"/>
                </a:solidFill>
                <a:cs typeface="+mn-ea"/>
                <a:sym typeface="+mn-lt"/>
              </a:rPr>
              <a:t>文学短评要求</a:t>
            </a:r>
            <a:endParaRPr lang="zh-CN" altLang="en-US" sz="3600" b="1" dirty="0" smtClean="0">
              <a:solidFill>
                <a:srgbClr val="F4346A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/>
      <p:bldP spid="5" grpId="0"/>
      <p:bldP spid="6" grpId="0"/>
      <p:bldP spid="3" grpId="0" bldLvl="0" animBg="1"/>
      <p:bldP spid="4" grpId="0" bldLvl="0" animBg="1"/>
      <p:bldP spid="15" grpId="0" bldLvl="0" animBg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7"/>
          <p:cNvSpPr txBox="1"/>
          <p:nvPr/>
        </p:nvSpPr>
        <p:spPr>
          <a:xfrm>
            <a:off x="623570" y="309880"/>
            <a:ext cx="6976110" cy="643890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p>
            <a:pPr lvl="0"/>
            <a:r>
              <a:rPr lang="zh-CN" altLang="en-US" sz="3600" b="1" dirty="0" smtClean="0">
                <a:solidFill>
                  <a:srgbClr val="F4346A"/>
                </a:solidFill>
                <a:cs typeface="+mn-ea"/>
                <a:sym typeface="+mn-lt"/>
              </a:rPr>
              <a:t>文学短评重点突破一：</a:t>
            </a:r>
            <a:r>
              <a:rPr lang="zh-CN" altLang="en-US" sz="3600" b="1" dirty="0" smtClean="0">
                <a:solidFill>
                  <a:srgbClr val="C00000"/>
                </a:solidFill>
                <a:cs typeface="+mn-ea"/>
                <a:sym typeface="+mn-lt"/>
              </a:rPr>
              <a:t>切口要小</a:t>
            </a:r>
            <a:endParaRPr lang="zh-CN" altLang="en-US" sz="3600" b="1" dirty="0" smtClean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755" y="1301750"/>
            <a:ext cx="11885295" cy="32804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1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就文学作品而言，可供评论的方面很多，我们千万不要贪多求全。选择的论题尽可能集中，所选角度要尽可能小点，</a:t>
            </a:r>
            <a:r>
              <a:rPr sz="32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这样才能见“微”而显“著”，以“小”见“大”。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区区800字左右的篇幅，绝不可能也不应该面面俱到。</a:t>
            </a:r>
            <a:endParaRPr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32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选择的论题，一定要精心选择自己有所心得的，把握得最准确的，能够评好的角度来写。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只有把“口子”开小一点，才能论得清楚，议得到位。</a:t>
            </a:r>
            <a:endParaRPr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endParaRPr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endParaRPr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7"/>
          <p:cNvSpPr txBox="1"/>
          <p:nvPr/>
        </p:nvSpPr>
        <p:spPr>
          <a:xfrm>
            <a:off x="623570" y="309880"/>
            <a:ext cx="6976110" cy="643890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p>
            <a:r>
              <a:rPr lang="zh-CN" altLang="en-US" sz="3600" b="1" dirty="0" smtClean="0">
                <a:solidFill>
                  <a:srgbClr val="F4346A"/>
                </a:solidFill>
                <a:cs typeface="+mn-ea"/>
                <a:sym typeface="+mn-lt"/>
              </a:rPr>
              <a:t>文学短评重点突破一：</a:t>
            </a:r>
            <a:r>
              <a:rPr lang="zh-CN" altLang="en-US" sz="3600" b="1" dirty="0" smtClean="0">
                <a:solidFill>
                  <a:srgbClr val="C00000"/>
                </a:solidFill>
                <a:cs typeface="+mn-ea"/>
                <a:sym typeface="+mn-lt"/>
              </a:rPr>
              <a:t>切口要小</a:t>
            </a:r>
            <a:endParaRPr lang="zh-CN" altLang="en-US" sz="3600" b="1" dirty="0" smtClean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3675" y="2038985"/>
            <a:ext cx="6425565" cy="27400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32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评析作品的思想内容及主题思想，反映了怎样的社会现实，指出作品有何积极意义或局限性。</a:t>
            </a:r>
            <a:endParaRPr lang="zh-CN" altLang="en-US" sz="32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3200" b="1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赏析主题常用的术语有：中心突出、主题深刻、言近旨远、言简意丰、意在言外、含蓄蕴藉、深化主题等。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HarmonyOS Sans SC Medium" panose="00000600000000000000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20725" y="1851660"/>
            <a:ext cx="6321425" cy="0"/>
          </a:xfrm>
          <a:prstGeom prst="line">
            <a:avLst/>
          </a:prstGeom>
          <a:ln>
            <a:solidFill>
              <a:srgbClr val="7B4E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17575" y="1282065"/>
            <a:ext cx="4340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角度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赏析作品的</a:t>
            </a:r>
            <a:r>
              <a:rPr 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主题思想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42150" y="1639570"/>
            <a:ext cx="4248150" cy="323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p="http://schemas.openxmlformats.org/presentationml/2006/main">
  <p:tag name="COMMONDATA" val="eyJoZGlkIjoiMDYyZmM4ZjRiNjM5YjJkZGNiMmVmZTk3ODkxZTA2ODYifQ=="/>
  <p:tag name="KSO_WPP_MARK_KEY" val="5051736b-859b-4530-bcca-36a2c950bfeb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84D4D"/>
      </a:accent1>
      <a:accent2>
        <a:srgbClr val="FF6B42"/>
      </a:accent2>
      <a:accent3>
        <a:srgbClr val="5BA3EB"/>
      </a:accent3>
      <a:accent4>
        <a:srgbClr val="06BB9A"/>
      </a:accent4>
      <a:accent5>
        <a:srgbClr val="8E7EF0"/>
      </a:accent5>
      <a:accent6>
        <a:srgbClr val="F4B919"/>
      </a:accent6>
      <a:hlink>
        <a:srgbClr val="4472C4"/>
      </a:hlink>
      <a:folHlink>
        <a:srgbClr val="BFBFBF"/>
      </a:folHlink>
    </a:clrScheme>
    <a:fontScheme name="5smnnkf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4004</Words>
  <Application>WPS 演示</Application>
  <PresentationFormat>自定义</PresentationFormat>
  <Paragraphs>153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宋体</vt:lpstr>
      <vt:lpstr>Wingdings</vt:lpstr>
      <vt:lpstr>楷体</vt:lpstr>
      <vt:lpstr>仿宋</vt:lpstr>
      <vt:lpstr>HarmonyOS Sans SC Medium</vt:lpstr>
      <vt:lpstr>微软雅黑</vt:lpstr>
      <vt:lpstr>Arial Unicode MS</vt:lpstr>
      <vt:lpstr>Calibri</vt:lpstr>
      <vt:lpstr>Times New Roman</vt:lpstr>
      <vt:lpstr>第一PPT，www.1ppt.com</vt:lpstr>
      <vt:lpstr>自定义设计方案</vt:lpstr>
      <vt:lpstr>PowerPoint 演示文稿</vt:lpstr>
      <vt:lpstr>    活动一：“渠清如许有源头，识得庐山真面目”——入乎其内，出乎其外</vt:lpstr>
      <vt:lpstr>PowerPoint 演示文稿</vt:lpstr>
      <vt:lpstr>文学短评和读后感</vt:lpstr>
      <vt:lpstr>    活动二：“横看成岭侧成峰，远近高低各不同”——定题小巧，选准角度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活动三：“立片言而居要，乃一篇之警策”——观点鲜明，视角新颖</vt:lpstr>
      <vt:lpstr>      一般的议论文要有中心论点或论述中心，文学评论也是这样。不过，文学评论的中心论点就是对作品的评价，这个评价一定要明确，没有明确的评价，文章就没有统帅，没有灵魂。          对文学作品的评价视角要新颖，要能有独到的、恰当的见地与发现。如：评《登高》“无边落木”一联，可解读出“杜甫绵长的心思如江水流动无法停止”的蕴意；也可解读出“落叶归根，长江东去”，诗人在寻找归处，由景及人，表达了无尽的哀愁。</vt:lpstr>
      <vt:lpstr>PowerPoint 演示文稿</vt:lpstr>
      <vt:lpstr>PowerPoint 演示文稿</vt:lpstr>
      <vt:lpstr>    活动四：“慧眼识得东风面，文内文外总是春”——安排结构，注重写法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励志青春放飞梦想</dc:title>
  <dc:creator>第一PPT</dc:creator>
  <cp:keywords>www.1ppt.com</cp:keywords>
  <dc:description>www.1ppt.com</dc:description>
  <cp:lastModifiedBy>16桃</cp:lastModifiedBy>
  <cp:revision>112</cp:revision>
  <dcterms:created xsi:type="dcterms:W3CDTF">2017-08-18T03:02:00Z</dcterms:created>
  <dcterms:modified xsi:type="dcterms:W3CDTF">2023-11-03T01:28:05Z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0D95E3DCC5EC459AA54C79C3CB0FC597_13</vt:lpwstr>
  </property>
</Properties>
</file>