
<file path=[Content_Types].xml><?xml version="1.0" encoding="utf-8"?>
<Types xmlns="http://schemas.openxmlformats.org/package/2006/content-types">
  <Default Extension="jpeg" ContentType="image/jpeg"/>
  <Default Extension="png" ContentType="image/png"/>
  <Default Extension="emf" ContentType="image/x-emf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7"/>
  </p:notesMasterIdLst>
  <p:sldIdLst>
    <p:sldId id="260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61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5A8C7-CC1A-4A08-9B4B-31F43B054C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1B693-632D-4080-9CF6-EA28B66DC80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854199"/>
            <a:ext cx="9144000" cy="1655763"/>
          </a:xfrm>
        </p:spPr>
        <p:txBody>
          <a:bodyPr anchor="b">
            <a:normAutofit/>
          </a:bodyPr>
          <a:lstStyle>
            <a:lvl1pPr algn="ctr">
              <a:defRPr sz="7200" b="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838200" y="2187443"/>
            <a:ext cx="10515600" cy="2483115"/>
          </a:xfrm>
        </p:spPr>
        <p:txBody>
          <a:bodyPr>
            <a:normAutofit/>
          </a:bodyPr>
          <a:lstStyle>
            <a:lvl1pPr algn="ctr">
              <a:defRPr sz="6000" b="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238500" y="2159000"/>
            <a:ext cx="5715000" cy="1382450"/>
          </a:xfrm>
        </p:spPr>
        <p:txBody>
          <a:bodyPr anchor="b" anchorCtr="0">
            <a:normAutofit/>
          </a:bodyPr>
          <a:lstStyle>
            <a:lvl1pPr algn="ctr">
              <a:defRPr sz="8000" b="0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37" name="内容占位符 36"/>
          <p:cNvSpPr>
            <a:spLocks noGrp="1"/>
          </p:cNvSpPr>
          <p:nvPr>
            <p:ph sz="quarter" idx="13" hasCustomPrompt="1"/>
          </p:nvPr>
        </p:nvSpPr>
        <p:spPr>
          <a:xfrm>
            <a:off x="3238500" y="3733201"/>
            <a:ext cx="5715000" cy="118593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00" y="713673"/>
            <a:ext cx="4681654" cy="1428161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642517" y="713673"/>
            <a:ext cx="5711882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2313873"/>
            <a:ext cx="4681654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10444898" y="365125"/>
            <a:ext cx="908901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9446443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tags" Target="../tags/tag3.xml"/><Relationship Id="rId12" Type="http://schemas.openxmlformats.org/officeDocument/2006/relationships/tags" Target="../tags/tag2.xml"/><Relationship Id="rId11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0030101010101" pitchFamily="49" charset="-122"/>
                <a:ea typeface="黑体" panose="02010600030101010101" pitchFamily="49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0030101010101" pitchFamily="49" charset="-122"/>
                <a:ea typeface="黑体" panose="0201060003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0030101010101" pitchFamily="49" charset="-122"/>
                <a:ea typeface="黑体" panose="02010600030101010101" pitchFamily="49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2" name="KSO_TEMPLATE" hidden="1"/>
          <p:cNvSpPr/>
          <p:nvPr userDrawn="1"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GIF"/><Relationship Id="rId1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图片 6168" descr="图片1asd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71588" y="0"/>
            <a:ext cx="9577387" cy="7046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4" name="文本框 6164"/>
          <p:cNvSpPr txBox="1"/>
          <p:nvPr/>
        </p:nvSpPr>
        <p:spPr>
          <a:xfrm>
            <a:off x="3493135" y="476250"/>
            <a:ext cx="497967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zh-CN" altLang="en-US" sz="4000" dirty="0">
                <a:solidFill>
                  <a:srgbClr val="FF0000"/>
                </a:solidFill>
                <a:latin typeface="Arial" panose="020B0604020202020204" pitchFamily="34" charset="0"/>
                <a:ea typeface="黑体" panose="02010600030101010101" pitchFamily="49" charset="-122"/>
              </a:rPr>
              <a:t>政治生活主观题复习</a:t>
            </a:r>
            <a:endParaRPr lang="zh-CN" altLang="en-US" sz="4000" dirty="0">
              <a:solidFill>
                <a:srgbClr val="FF0000"/>
              </a:solidFill>
              <a:latin typeface="Arial" panose="020B0604020202020204" pitchFamily="34" charset="0"/>
              <a:ea typeface="黑体" panose="02010600030101010101" pitchFamily="49" charset="-122"/>
            </a:endParaRPr>
          </a:p>
        </p:txBody>
      </p:sp>
      <p:sp>
        <p:nvSpPr>
          <p:cNvPr id="3075" name="文本框 6165"/>
          <p:cNvSpPr txBox="1"/>
          <p:nvPr/>
        </p:nvSpPr>
        <p:spPr>
          <a:xfrm>
            <a:off x="1524000" y="1773238"/>
            <a:ext cx="9144000" cy="35382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dirty="0">
                <a:latin typeface="Arial" panose="020B0604020202020204" pitchFamily="34" charset="0"/>
                <a:ea typeface="宋体" panose="02010600030101010101" pitchFamily="2" charset="-122"/>
              </a:rPr>
              <a:t>注意事项：</a:t>
            </a:r>
            <a:endParaRPr lang="zh-CN" altLang="en-US" sz="32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3200"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3200" dirty="0">
                <a:latin typeface="Arial" panose="020B0604020202020204" pitchFamily="34" charset="0"/>
                <a:ea typeface="宋体" panose="02010600030101010101" pitchFamily="2" charset="-122"/>
              </a:rPr>
              <a:t>、明确主体，不同的主体在政治生活中功能不同；</a:t>
            </a:r>
            <a:endParaRPr lang="zh-CN" altLang="en-US" sz="32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3200"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3200" dirty="0">
                <a:latin typeface="Arial" panose="020B0604020202020204" pitchFamily="34" charset="0"/>
                <a:ea typeface="宋体" panose="02010600030101010101" pitchFamily="2" charset="-122"/>
              </a:rPr>
              <a:t>、思维发散，在回答主观题的时候，从不同角度作答；</a:t>
            </a:r>
            <a:endParaRPr lang="zh-CN" altLang="en-US" sz="32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3200"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r>
              <a:rPr lang="zh-CN" altLang="en-US" sz="3200" dirty="0">
                <a:latin typeface="Arial" panose="020B0604020202020204" pitchFamily="34" charset="0"/>
                <a:ea typeface="宋体" panose="02010600030101010101" pitchFamily="2" charset="-122"/>
              </a:rPr>
              <a:t>、分点分层，用政治生活教材语言回答，注意结合材料；</a:t>
            </a:r>
            <a:endParaRPr lang="zh-CN" altLang="en-US" sz="32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3200">
                <a:latin typeface="Arial" panose="020B0604020202020204" pitchFamily="34" charset="0"/>
                <a:ea typeface="宋体" panose="02010600030101010101" pitchFamily="2" charset="-122"/>
              </a:rPr>
              <a:t>4</a:t>
            </a:r>
            <a:r>
              <a:rPr lang="zh-CN" altLang="en-US" sz="3200" dirty="0">
                <a:latin typeface="Arial" panose="020B0604020202020204" pitchFamily="34" charset="0"/>
                <a:ea typeface="宋体" panose="02010600030101010101" pitchFamily="2" charset="-122"/>
              </a:rPr>
              <a:t>、审题清晰，注意题目中的要求，根据要求作答！</a:t>
            </a:r>
            <a:endParaRPr lang="zh-CN" altLang="en-US" sz="3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标题 56321"/>
          <p:cNvSpPr>
            <a:spLocks noGrp="1"/>
          </p:cNvSpPr>
          <p:nvPr>
            <p:ph type="title"/>
          </p:nvPr>
        </p:nvSpPr>
        <p:spPr/>
        <p:txBody>
          <a:bodyPr anchor="ctr"/>
          <a:p>
            <a:r>
              <a:rPr lang="zh-CN" altLang="en-US" b="1" dirty="0">
                <a:solidFill>
                  <a:srgbClr val="0000FF"/>
                </a:solidFill>
                <a:ea typeface="黑体" panose="02010600030101010101" pitchFamily="49" charset="-122"/>
              </a:rPr>
              <a:t>主观题解题策略之一：问题归类</a:t>
            </a:r>
            <a:endParaRPr lang="zh-CN" altLang="en-US" b="1" dirty="0">
              <a:solidFill>
                <a:srgbClr val="0000FF"/>
              </a:solidFill>
              <a:ea typeface="黑体" panose="02010600030101010101" pitchFamily="49" charset="-122"/>
            </a:endParaRPr>
          </a:p>
        </p:txBody>
      </p:sp>
      <p:sp>
        <p:nvSpPr>
          <p:cNvPr id="17410" name="文本占位符 56322"/>
          <p:cNvSpPr>
            <a:spLocks noGrp="1"/>
          </p:cNvSpPr>
          <p:nvPr>
            <p:ph idx="1"/>
          </p:nvPr>
        </p:nvSpPr>
        <p:spPr>
          <a:xfrm>
            <a:off x="1524000" y="1412875"/>
            <a:ext cx="9144000" cy="5445125"/>
          </a:xfrm>
        </p:spPr>
        <p:txBody>
          <a:bodyPr anchor="t"/>
          <a:p>
            <a:pPr>
              <a:buNone/>
            </a:pPr>
            <a:r>
              <a:rPr lang="en-US" altLang="zh-CN" sz="4000">
                <a:latin typeface="黑体" panose="02010600030101010101" pitchFamily="49" charset="-122"/>
                <a:ea typeface="黑体" panose="02010600030101010101" pitchFamily="49" charset="-122"/>
              </a:rPr>
              <a:t>1</a:t>
            </a:r>
            <a:r>
              <a:rPr lang="zh-CN" altLang="en-US" sz="4000" dirty="0">
                <a:latin typeface="黑体" panose="02010600030101010101" pitchFamily="49" charset="-122"/>
                <a:ea typeface="黑体" panose="02010600030101010101" pitchFamily="49" charset="-122"/>
              </a:rPr>
              <a:t>、某村村民为什么能够直接参与自己管理自己？</a:t>
            </a:r>
            <a:endParaRPr lang="zh-CN" altLang="en-US" sz="4000" dirty="0"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>
              <a:buNone/>
            </a:pPr>
            <a:r>
              <a:rPr lang="en-US" altLang="zh-CN" sz="4000">
                <a:latin typeface="黑体" panose="02010600030101010101" pitchFamily="49" charset="-122"/>
                <a:ea typeface="黑体" panose="02010600030101010101" pitchFamily="49" charset="-122"/>
              </a:rPr>
              <a:t>2</a:t>
            </a:r>
            <a:r>
              <a:rPr lang="zh-CN" altLang="en-US" sz="4000" dirty="0">
                <a:latin typeface="黑体" panose="02010600030101010101" pitchFamily="49" charset="-122"/>
                <a:ea typeface="黑体" panose="02010600030101010101" pitchFamily="49" charset="-122"/>
              </a:rPr>
              <a:t>、真州镇政府为什么要植树造林、美化环境？</a:t>
            </a:r>
            <a:endParaRPr lang="zh-CN" altLang="en-US" sz="4000" dirty="0"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>
              <a:buNone/>
            </a:pPr>
            <a:r>
              <a:rPr lang="en-US" altLang="zh-CN" sz="4000">
                <a:latin typeface="黑体" panose="02010600030101010101" pitchFamily="49" charset="-122"/>
                <a:ea typeface="黑体" panose="02010600030101010101" pitchFamily="49" charset="-122"/>
              </a:rPr>
              <a:t>3</a:t>
            </a:r>
            <a:r>
              <a:rPr lang="zh-CN" altLang="en-US" sz="4000" dirty="0">
                <a:latin typeface="黑体" panose="02010600030101010101" pitchFamily="49" charset="-122"/>
                <a:ea typeface="黑体" panose="02010600030101010101" pitchFamily="49" charset="-122"/>
              </a:rPr>
              <a:t>、省委书记深入田间地头，了解民众疾苦，体现了什么道理？</a:t>
            </a:r>
            <a:endParaRPr lang="zh-CN" altLang="en-US" sz="4000" dirty="0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pic>
        <p:nvPicPr>
          <p:cNvPr id="17411" name="Picture 4" descr="bottom_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5334000"/>
            <a:ext cx="9144000" cy="1524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标题 57345"/>
          <p:cNvSpPr>
            <a:spLocks noGrp="1"/>
          </p:cNvSpPr>
          <p:nvPr>
            <p:ph type="title"/>
          </p:nvPr>
        </p:nvSpPr>
        <p:spPr/>
        <p:txBody>
          <a:bodyPr anchor="ctr"/>
          <a:p>
            <a:r>
              <a:rPr lang="zh-CN" altLang="en-US" b="1" dirty="0">
                <a:solidFill>
                  <a:srgbClr val="0000FF"/>
                </a:solidFill>
                <a:ea typeface="黑体" panose="02010600030101010101" pitchFamily="49" charset="-122"/>
              </a:rPr>
              <a:t>主观题解题策略之二：总分结合</a:t>
            </a:r>
            <a:endParaRPr lang="zh-CN" altLang="en-US" b="1" dirty="0">
              <a:solidFill>
                <a:srgbClr val="0000FF"/>
              </a:solidFill>
              <a:ea typeface="黑体" panose="02010600030101010101" pitchFamily="49" charset="-122"/>
            </a:endParaRPr>
          </a:p>
        </p:txBody>
      </p:sp>
      <p:sp>
        <p:nvSpPr>
          <p:cNvPr id="18434" name="文本占位符 57346"/>
          <p:cNvSpPr>
            <a:spLocks noGrp="1"/>
          </p:cNvSpPr>
          <p:nvPr>
            <p:ph idx="1"/>
          </p:nvPr>
        </p:nvSpPr>
        <p:spPr/>
        <p:txBody>
          <a:bodyPr anchor="t"/>
          <a:p>
            <a:pPr>
              <a:buNone/>
            </a:pPr>
            <a:r>
              <a:rPr lang="en-US" altLang="zh-CN"/>
              <a:t>1</a:t>
            </a:r>
            <a:r>
              <a:rPr lang="zh-CN" altLang="en-US" dirty="0"/>
              <a:t>、政府这么做体现了什么原则？</a:t>
            </a:r>
            <a:endParaRPr lang="zh-CN" altLang="en-US" dirty="0"/>
          </a:p>
          <a:p>
            <a:pPr>
              <a:buNone/>
            </a:pPr>
            <a:endParaRPr lang="zh-CN" altLang="en-US" dirty="0"/>
          </a:p>
          <a:p>
            <a:pPr>
              <a:buNone/>
            </a:pPr>
            <a:r>
              <a:rPr lang="en-US" altLang="zh-CN"/>
              <a:t>2</a:t>
            </a:r>
            <a:r>
              <a:rPr lang="zh-CN" altLang="en-US" dirty="0"/>
              <a:t>、怎么样对政府权力进行监督？</a:t>
            </a:r>
            <a:endParaRPr lang="zh-CN" altLang="en-US" dirty="0"/>
          </a:p>
        </p:txBody>
      </p:sp>
      <p:sp>
        <p:nvSpPr>
          <p:cNvPr id="57348" name="文本框 57347"/>
          <p:cNvSpPr txBox="1"/>
          <p:nvPr/>
        </p:nvSpPr>
        <p:spPr>
          <a:xfrm>
            <a:off x="4800600" y="3429000"/>
            <a:ext cx="50596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关键是什么？建立什么？具体怎么？</a:t>
            </a:r>
            <a:endParaRPr lang="zh-CN" altLang="en-US" sz="24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8436" name="Picture 44" descr="花纹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4000" y="4984750"/>
            <a:ext cx="1404938" cy="18732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标题 58369"/>
          <p:cNvSpPr>
            <a:spLocks noGrp="1"/>
          </p:cNvSpPr>
          <p:nvPr>
            <p:ph type="title"/>
          </p:nvPr>
        </p:nvSpPr>
        <p:spPr/>
        <p:txBody>
          <a:bodyPr anchor="ctr"/>
          <a:p>
            <a:r>
              <a:rPr lang="zh-CN" altLang="en-US" dirty="0">
                <a:ea typeface="黑体" panose="02010600030101010101" pitchFamily="49" charset="-122"/>
              </a:rPr>
              <a:t>关键一点是什么？</a:t>
            </a:r>
            <a:endParaRPr lang="zh-CN" altLang="en-US" dirty="0">
              <a:ea typeface="黑体" panose="02010600030101010101" pitchFamily="49" charset="-122"/>
            </a:endParaRPr>
          </a:p>
        </p:txBody>
      </p:sp>
      <p:sp>
        <p:nvSpPr>
          <p:cNvPr id="58371" name="内容占位符 58370"/>
          <p:cNvSpPr>
            <a:spLocks noGrp="1"/>
          </p:cNvSpPr>
          <p:nvPr>
            <p:ph idx="1"/>
          </p:nvPr>
        </p:nvSpPr>
        <p:spPr>
          <a:xfrm>
            <a:off x="1847850" y="3644900"/>
            <a:ext cx="8388350" cy="1079500"/>
          </a:xfrm>
        </p:spPr>
        <p:txBody>
          <a:bodyPr anchor="t"/>
          <a:p>
            <a:pPr>
              <a:buNone/>
            </a:pPr>
            <a:r>
              <a:rPr lang="zh-CN" altLang="en-US" dirty="0">
                <a:solidFill>
                  <a:srgbClr val="FF0000"/>
                </a:solidFill>
                <a:ea typeface="黑体" panose="02010600030101010101" pitchFamily="49" charset="-122"/>
              </a:rPr>
              <a:t>该背的背，要懂的懂！能写，会写，写全！</a:t>
            </a:r>
            <a:endParaRPr lang="zh-CN" altLang="en-US" dirty="0">
              <a:solidFill>
                <a:srgbClr val="FF0000"/>
              </a:solidFill>
              <a:ea typeface="黑体" panose="02010600030101010101" pitchFamily="49" charset="-122"/>
            </a:endParaRPr>
          </a:p>
        </p:txBody>
      </p:sp>
      <p:pic>
        <p:nvPicPr>
          <p:cNvPr id="19459" name="图片 58371" descr="图片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5734050"/>
            <a:ext cx="9144000" cy="112395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9460" name="组合 58372"/>
          <p:cNvGrpSpPr/>
          <p:nvPr/>
        </p:nvGrpSpPr>
        <p:grpSpPr>
          <a:xfrm>
            <a:off x="6240463" y="981075"/>
            <a:ext cx="4191000" cy="1366838"/>
            <a:chOff x="2602" y="2784"/>
            <a:chExt cx="2937" cy="1389"/>
          </a:xfrm>
        </p:grpSpPr>
        <p:pic>
          <p:nvPicPr>
            <p:cNvPr id="19461" name="图片 58373" descr="gif001ho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92" y="3216"/>
              <a:ext cx="1688" cy="86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9462" name="图片 58374" descr="gif001ho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02" y="3312"/>
              <a:ext cx="1689" cy="86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8376" name="文本框 58375"/>
            <p:cNvSpPr txBox="1"/>
            <p:nvPr/>
          </p:nvSpPr>
          <p:spPr>
            <a:xfrm>
              <a:off x="2794" y="3216"/>
              <a:ext cx="2745" cy="468"/>
            </a:xfrm>
            <a:prstGeom prst="rect">
              <a:avLst/>
            </a:prstGeom>
            <a:noFill/>
            <a:ln w="76200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  <a:buClr>
                  <a:srgbClr val="000000"/>
                </a:buClr>
              </a:pPr>
              <a:endParaRPr lang="zh-CN" altLang="en-US" sz="2400" noProof="1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ea typeface="黑体" panose="02010600030101010101" pitchFamily="49" charset="-122"/>
              </a:endParaRPr>
            </a:p>
          </p:txBody>
        </p:sp>
        <p:pic>
          <p:nvPicPr>
            <p:cNvPr id="19464" name="图片 58376" descr="gif001ho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74" y="2784"/>
              <a:ext cx="816" cy="477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371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371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/>
    </p:bldLst>
  </p:timing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3.xml><?xml version="1.0" encoding="utf-8"?>
<p:tagLst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heme/theme1.xml><?xml version="1.0" encoding="utf-8"?>
<a:theme xmlns:a="http://schemas.openxmlformats.org/drawingml/2006/main" name="Office 主题">
  <a:themeElements>
    <a:clrScheme name="自定义 21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283</Words>
  <Application>WPS 演示</Application>
  <PresentationFormat>宽屏</PresentationFormat>
  <Paragraphs>26</Paragraphs>
  <Slides>4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3" baseType="lpstr">
      <vt:lpstr>Arial</vt:lpstr>
      <vt:lpstr>宋体</vt:lpstr>
      <vt:lpstr>Wingdings</vt:lpstr>
      <vt:lpstr>黑体</vt:lpstr>
      <vt:lpstr>Calibri</vt:lpstr>
      <vt:lpstr>微软雅黑</vt:lpstr>
      <vt:lpstr>Arial Unicode MS</vt:lpstr>
      <vt:lpstr>Times New Roman</vt:lpstr>
      <vt:lpstr>Office 主题</vt:lpstr>
      <vt:lpstr>PowerPoint 演示文稿</vt:lpstr>
      <vt:lpstr>主观题解题策略之一：问题归类</vt:lpstr>
      <vt:lpstr>主观题解题策略之二：总分结合</vt:lpstr>
      <vt:lpstr>关键一点是什么？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王行之</cp:lastModifiedBy>
  <cp:revision>3</cp:revision>
  <dcterms:created xsi:type="dcterms:W3CDTF">2018-03-01T02:03:00Z</dcterms:created>
  <dcterms:modified xsi:type="dcterms:W3CDTF">2018-06-26T09:04:40Z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