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6"/>
  </p:notesMasterIdLst>
  <p:sldIdLst>
    <p:sldId id="257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标题 49153"/>
          <p:cNvSpPr>
            <a:spLocks noGrp="1"/>
          </p:cNvSpPr>
          <p:nvPr>
            <p:ph type="title"/>
          </p:nvPr>
        </p:nvSpPr>
        <p:spPr>
          <a:xfrm>
            <a:off x="2063750" y="1125538"/>
            <a:ext cx="8229600" cy="1143000"/>
          </a:xfrm>
        </p:spPr>
        <p:txBody>
          <a:bodyPr anchor="ctr"/>
          <a:p>
            <a:r>
              <a:rPr lang="zh-CN" altLang="en-US" b="1" dirty="0">
                <a:solidFill>
                  <a:srgbClr val="FF0000"/>
                </a:solidFill>
                <a:ea typeface="黑体" panose="02010600030101010101" pitchFamily="49" charset="-122"/>
              </a:rPr>
              <a:t>第二单元的核心知识点有哪些？</a:t>
            </a:r>
            <a:endParaRPr lang="zh-CN" altLang="en-US" b="1" dirty="0">
              <a:solidFill>
                <a:srgbClr val="FF0000"/>
              </a:solidFill>
              <a:ea typeface="黑体" panose="02010600030101010101" pitchFamily="49" charset="-122"/>
            </a:endParaRPr>
          </a:p>
        </p:txBody>
      </p:sp>
      <p:pic>
        <p:nvPicPr>
          <p:cNvPr id="1024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3024188"/>
            <a:ext cx="9144000" cy="38338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文本占位符 50178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 anchor="t"/>
          <a:p>
            <a:pPr>
              <a:buNone/>
            </a:pPr>
            <a:r>
              <a:rPr lang="en-US" altLang="zh-CN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1</a:t>
            </a:r>
            <a:r>
              <a:rPr lang="zh-CN" altLang="en-US" dirty="0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、我国政府的性质、职能；</a:t>
            </a:r>
            <a:endParaRPr lang="zh-CN" altLang="en-US" dirty="0">
              <a:solidFill>
                <a:srgbClr val="0000FF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2</a:t>
            </a:r>
            <a:r>
              <a:rPr lang="zh-CN" altLang="en-US" dirty="0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、我国政府的宗旨，原则及其表现；</a:t>
            </a:r>
            <a:endParaRPr lang="zh-CN" altLang="en-US" dirty="0">
              <a:solidFill>
                <a:srgbClr val="0000FF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3</a:t>
            </a:r>
            <a:r>
              <a:rPr lang="zh-CN" altLang="en-US" dirty="0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、公民向政府求助、投诉的渠道有哪些？</a:t>
            </a:r>
            <a:endParaRPr lang="zh-CN" altLang="en-US" dirty="0">
              <a:solidFill>
                <a:srgbClr val="0000FF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4</a:t>
            </a:r>
            <a:r>
              <a:rPr lang="zh-CN" altLang="en-US" dirty="0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、政府为什么要依法行政？（必要性、重要性、根本原因）</a:t>
            </a:r>
            <a:endParaRPr lang="zh-CN" altLang="en-US" dirty="0">
              <a:solidFill>
                <a:srgbClr val="0000FF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5</a:t>
            </a:r>
            <a:r>
              <a:rPr lang="zh-CN" altLang="en-US" dirty="0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、政府依法行政的重要意义；</a:t>
            </a:r>
            <a:endParaRPr lang="zh-CN" altLang="en-US" dirty="0">
              <a:solidFill>
                <a:srgbClr val="0000FF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6</a:t>
            </a:r>
            <a:r>
              <a:rPr lang="zh-CN" altLang="en-US" dirty="0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、政府权力的行使包括哪些环节？如何决策？如何减少决策失误？</a:t>
            </a:r>
            <a:endParaRPr lang="zh-CN" altLang="en-US" dirty="0">
              <a:solidFill>
                <a:srgbClr val="0000FF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7</a:t>
            </a:r>
            <a:r>
              <a:rPr lang="zh-CN" altLang="en-US" dirty="0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、政府权力的行使为什么需要监督？（必要、重要、根本）</a:t>
            </a:r>
            <a:endParaRPr lang="zh-CN" altLang="en-US" dirty="0">
              <a:solidFill>
                <a:srgbClr val="0000FF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8</a:t>
            </a:r>
            <a:r>
              <a:rPr lang="zh-CN" altLang="en-US" dirty="0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、有效制约和监督权力的关键是什么？包括哪些？行政系统内部和外部监督具体指哪些</a:t>
            </a:r>
            <a:r>
              <a:rPr lang="en-US" altLang="zh-CN" dirty="0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?</a:t>
            </a:r>
            <a:endParaRPr lang="en-US" altLang="zh-CN" dirty="0">
              <a:solidFill>
                <a:srgbClr val="0000FF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buNone/>
            </a:pPr>
            <a:endParaRPr lang="zh-CN" altLang="en-US" dirty="0">
              <a:solidFill>
                <a:srgbClr val="0000FF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11266" name="文本框 50179"/>
          <p:cNvSpPr txBox="1"/>
          <p:nvPr/>
        </p:nvSpPr>
        <p:spPr>
          <a:xfrm>
            <a:off x="7731125" y="0"/>
            <a:ext cx="29260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黑体" panose="02010600030101010101" pitchFamily="49" charset="-122"/>
              </a:rPr>
              <a:t>必背知识点！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黑体" panose="02010600030101010101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标题 52225"/>
          <p:cNvSpPr>
            <a:spLocks noGrp="1"/>
          </p:cNvSpPr>
          <p:nvPr>
            <p:ph type="title"/>
          </p:nvPr>
        </p:nvSpPr>
        <p:spPr>
          <a:xfrm>
            <a:off x="1847850" y="0"/>
            <a:ext cx="8291513" cy="561975"/>
          </a:xfrm>
        </p:spPr>
        <p:txBody>
          <a:bodyPr anchor="ctr">
            <a:normAutofit fontScale="90000"/>
          </a:bodyPr>
          <a:p>
            <a:r>
              <a:rPr lang="zh-CN" altLang="en-US" sz="4000" dirty="0">
                <a:solidFill>
                  <a:srgbClr val="FF0000"/>
                </a:solidFill>
                <a:ea typeface="黑体" panose="02010600030101010101" pitchFamily="49" charset="-122"/>
              </a:rPr>
              <a:t>判断正误</a:t>
            </a:r>
            <a:endParaRPr lang="zh-CN" altLang="en-US" sz="4000" dirty="0">
              <a:solidFill>
                <a:srgbClr val="FF0000"/>
              </a:solidFill>
              <a:ea typeface="黑体" panose="02010600030101010101" pitchFamily="49" charset="-122"/>
            </a:endParaRPr>
          </a:p>
        </p:txBody>
      </p:sp>
      <p:sp>
        <p:nvSpPr>
          <p:cNvPr id="12290" name="文本占位符 52226"/>
          <p:cNvSpPr>
            <a:spLocks noGrp="1"/>
          </p:cNvSpPr>
          <p:nvPr>
            <p:ph idx="1"/>
          </p:nvPr>
        </p:nvSpPr>
        <p:spPr>
          <a:xfrm>
            <a:off x="1524000" y="549275"/>
            <a:ext cx="9324975" cy="6308725"/>
          </a:xfrm>
        </p:spPr>
        <p:txBody>
          <a:bodyPr anchor="t"/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1</a:t>
            </a:r>
            <a:r>
              <a:rPr lang="zh-CN" altLang="en-US" dirty="0">
                <a:ea typeface="黑体" panose="02010600030101010101" pitchFamily="49" charset="-122"/>
              </a:rPr>
              <a:t>、我国政府是国家权力机关的执行机关，必须坚持依法执政。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2</a:t>
            </a:r>
            <a:r>
              <a:rPr lang="zh-CN" altLang="en-US" dirty="0">
                <a:ea typeface="黑体" panose="02010600030101010101" pitchFamily="49" charset="-122"/>
              </a:rPr>
              <a:t>、各级政府必须在党的领导下，在法治的轨道上开展工作。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3</a:t>
            </a:r>
            <a:r>
              <a:rPr lang="zh-CN" altLang="en-US" dirty="0">
                <a:ea typeface="黑体" panose="02010600030101010101" pitchFamily="49" charset="-122"/>
              </a:rPr>
              <a:t>、我国政府在工作中要坚持求真务实的工作方法。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4</a:t>
            </a:r>
            <a:r>
              <a:rPr lang="zh-CN" altLang="en-US" dirty="0">
                <a:ea typeface="黑体" panose="02010600030101010101" pitchFamily="49" charset="-122"/>
              </a:rPr>
              <a:t>、从来源上看，我国政府的权力是人民赋予的。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5</a:t>
            </a:r>
            <a:r>
              <a:rPr lang="zh-CN" altLang="en-US" dirty="0">
                <a:ea typeface="黑体" panose="02010600030101010101" pitchFamily="49" charset="-122"/>
              </a:rPr>
              <a:t>、政府及其工作人员的权力由人民授予。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6</a:t>
            </a:r>
            <a:r>
              <a:rPr lang="zh-CN" altLang="en-US" dirty="0">
                <a:ea typeface="黑体" panose="02010600030101010101" pitchFamily="49" charset="-122"/>
              </a:rPr>
              <a:t>、政府依法行政，有利于防止立法权力的缺失和滥用。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7</a:t>
            </a:r>
            <a:r>
              <a:rPr lang="zh-CN" altLang="en-US" dirty="0">
                <a:ea typeface="黑体" panose="02010600030101010101" pitchFamily="49" charset="-122"/>
              </a:rPr>
              <a:t>、司法机关和人大的监督是国家权力机关的监督。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8</a:t>
            </a:r>
            <a:r>
              <a:rPr lang="zh-CN" altLang="en-US" dirty="0">
                <a:ea typeface="黑体" panose="02010600030101010101" pitchFamily="49" charset="-122"/>
              </a:rPr>
              <a:t>、有效制约和监督权力的关键，一靠民主，二靠法制。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endParaRPr lang="zh-CN" altLang="en-US" sz="2800" dirty="0">
              <a:ea typeface="黑体" panose="02010600030101010101" pitchFamily="49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403</Words>
  <Application>WPS 演示</Application>
  <PresentationFormat>宽屏</PresentationFormat>
  <Paragraphs>26</Paragraphs>
  <Slides>3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黑体</vt:lpstr>
      <vt:lpstr>Calibri</vt:lpstr>
      <vt:lpstr>微软雅黑</vt:lpstr>
      <vt:lpstr>Arial Unicode MS</vt:lpstr>
      <vt:lpstr>Times New Roman</vt:lpstr>
      <vt:lpstr>Office 主题</vt:lpstr>
      <vt:lpstr>第二单元的核心知识点有哪些？</vt:lpstr>
      <vt:lpstr>PowerPoint 演示文稿</vt:lpstr>
      <vt:lpstr>判断正误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王行之</cp:lastModifiedBy>
  <cp:revision>3</cp:revision>
  <dcterms:created xsi:type="dcterms:W3CDTF">2018-03-01T02:03:00Z</dcterms:created>
  <dcterms:modified xsi:type="dcterms:W3CDTF">2018-06-26T09:03:23Z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