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6"/>
  </p:notesMasterIdLst>
  <p:sldIdLst>
    <p:sldId id="568" r:id="rId4"/>
    <p:sldId id="289" r:id="rId5"/>
    <p:sldId id="514" r:id="rId7"/>
    <p:sldId id="424" r:id="rId8"/>
    <p:sldId id="291" r:id="rId9"/>
    <p:sldId id="533" r:id="rId10"/>
    <p:sldId id="534" r:id="rId11"/>
    <p:sldId id="535" r:id="rId12"/>
    <p:sldId id="536" r:id="rId13"/>
    <p:sldId id="537" r:id="rId14"/>
    <p:sldId id="538" r:id="rId15"/>
    <p:sldId id="539" r:id="rId16"/>
    <p:sldId id="554" r:id="rId17"/>
    <p:sldId id="542" r:id="rId18"/>
    <p:sldId id="541" r:id="rId19"/>
    <p:sldId id="543" r:id="rId20"/>
    <p:sldId id="544" r:id="rId21"/>
    <p:sldId id="546" r:id="rId22"/>
    <p:sldId id="548" r:id="rId23"/>
    <p:sldId id="547" r:id="rId24"/>
    <p:sldId id="549" r:id="rId25"/>
    <p:sldId id="550" r:id="rId26"/>
    <p:sldId id="468" r:id="rId27"/>
    <p:sldId id="469" r:id="rId28"/>
    <p:sldId id="470" r:id="rId29"/>
    <p:sldId id="567" r:id="rId30"/>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0AE0"/>
    <a:srgbClr val="FFFFFF"/>
    <a:srgbClr val="74928F"/>
    <a:srgbClr val="1F464A"/>
    <a:srgbClr val="2F696F"/>
    <a:srgbClr val="679C40"/>
    <a:srgbClr val="F69F95"/>
    <a:srgbClr val="7BAD51"/>
    <a:srgbClr val="F37D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4660"/>
  </p:normalViewPr>
  <p:slideViewPr>
    <p:cSldViewPr snapToGrid="0">
      <p:cViewPr>
        <p:scale>
          <a:sx n="75" d="100"/>
          <a:sy n="75" d="100"/>
        </p:scale>
        <p:origin x="1224" y="9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tags" Target="tags/tag4.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03ED4C-9CE4-4C5E-9C37-BBEED524226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596276-0669-4C70-B1D8-CECD76584F5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4E0FDD-B2E2-4139-8485-E59DB86FC5A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75874" name="幻灯片图像占位符 1"/>
          <p:cNvSpPr>
            <a:spLocks noGrp="1" noRot="1" noChangeAspect="1" noTextEdit="1"/>
          </p:cNvSpPr>
          <p:nvPr>
            <p:ph type="sldImg"/>
          </p:nvPr>
        </p:nvSpPr>
        <p:spPr>
          <a:ln>
            <a:solidFill>
              <a:srgbClr val="000000"/>
            </a:solidFill>
            <a:miter/>
          </a:ln>
        </p:spPr>
      </p:sp>
      <p:sp>
        <p:nvSpPr>
          <p:cNvPr id="3" name="备注占位符 2"/>
          <p:cNvSpPr>
            <a:spLocks noGrp="1"/>
          </p:cNvSpPr>
          <p:nvPr>
            <p:ph type="body" idx="1"/>
          </p:nvPr>
        </p:nvSpPr>
        <p:spPr/>
        <p:txBody>
          <a:bodyPr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975876" name="灯片编号占位符 3"/>
          <p:cNvSpPr txBox="1">
            <a:spLocks noGrp="1"/>
          </p:cNvSpPr>
          <p:nvPr/>
        </p:nvSpPr>
        <p:spPr>
          <a:xfrm>
            <a:off x="3884613" y="8685213"/>
            <a:ext cx="2971800" cy="458787"/>
          </a:xfrm>
          <a:prstGeom prst="rect">
            <a:avLst/>
          </a:prstGeom>
          <a:noFill/>
          <a:ln w="9525">
            <a:noFill/>
          </a:ln>
        </p:spPr>
        <p:txBody>
          <a:bodyPr anchor="b" anchorCtr="0"/>
          <a:p>
            <a:pPr lvl="0" algn="r"/>
            <a:fld id="{9A0DB2DC-4C9A-4742-B13C-FB6460FD3503}" type="slidenum">
              <a:rPr lang="zh-CN" altLang="en-US" sz="1200" b="0" dirty="0"/>
            </a:fld>
            <a:endParaRPr lang="zh-CN" altLang="en-US" sz="1200" b="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4E0FDD-B2E2-4139-8485-E59DB86FC5A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4E0FDD-B2E2-4139-8485-E59DB86FC5A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2C8E393-B8FC-4CE8-BDCE-9E00103984CE}"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85448F3-C4FE-45AB-B7D8-11374CECE2C5}"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2C8E393-B8FC-4CE8-BDCE-9E00103984CE}"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85448F3-C4FE-45AB-B7D8-11374CECE2C5}"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2C8E393-B8FC-4CE8-BDCE-9E00103984CE}"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85448F3-C4FE-45AB-B7D8-11374CECE2C5}"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08CF43-6C0E-43BA-A6E4-C19625DB98B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08CF43-6C0E-43BA-A6E4-C19625DB98B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08CF43-6C0E-43BA-A6E4-C19625DB98B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08CF43-6C0E-43BA-A6E4-C19625DB98B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908CF43-6C0E-43BA-A6E4-C19625DB98B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908CF43-6C0E-43BA-A6E4-C19625DB98B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908CF43-6C0E-43BA-A6E4-C19625DB98B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08CF43-6C0E-43BA-A6E4-C19625DB98B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2C8E393-B8FC-4CE8-BDCE-9E00103984CE}"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85448F3-C4FE-45AB-B7D8-11374CECE2C5}"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08CF43-6C0E-43BA-A6E4-C19625DB98B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08CF43-6C0E-43BA-A6E4-C19625DB98B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08CF43-6C0E-43BA-A6E4-C19625DB98B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1_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E219E8F-8862-44E4-AD39-5D3D9257F6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08CF43-6C0E-43BA-A6E4-C19625DB98B9}" type="slidenum">
              <a:rPr lang="zh-CN" altLang="en-US" smtClean="0"/>
            </a:fld>
            <a:endParaRPr lang="zh-CN" altLang="en-US"/>
          </a:p>
        </p:txBody>
      </p:sp>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2147482608" descr="浅水印小"/>
          <p:cNvPicPr>
            <a:picLocks noChangeAspect="1"/>
          </p:cNvPicPr>
          <p:nvPr userDrawn="1"/>
        </p:nvPicPr>
        <p:blipFill>
          <a:blip r:embed="rId3"/>
          <a:stretch>
            <a:fillRect/>
          </a:stretch>
        </p:blipFill>
        <p:spPr>
          <a:xfrm>
            <a:off x="9737090" y="6409690"/>
            <a:ext cx="2108200" cy="2921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2C8E393-B8FC-4CE8-BDCE-9E00103984CE}"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85448F3-C4FE-45AB-B7D8-11374CECE2C5}"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62C8E393-B8FC-4CE8-BDCE-9E00103984CE}"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385448F3-C4FE-45AB-B7D8-11374CECE2C5}"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62C8E393-B8FC-4CE8-BDCE-9E00103984CE}"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385448F3-C4FE-45AB-B7D8-11374CECE2C5}"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62C8E393-B8FC-4CE8-BDCE-9E00103984CE}"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385448F3-C4FE-45AB-B7D8-11374CECE2C5}"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62C8E393-B8FC-4CE8-BDCE-9E00103984CE}"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385448F3-C4FE-45AB-B7D8-11374CECE2C5}"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62C8E393-B8FC-4CE8-BDCE-9E00103984CE}"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385448F3-C4FE-45AB-B7D8-11374CECE2C5}"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62C8E393-B8FC-4CE8-BDCE-9E00103984CE}"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385448F3-C4FE-45AB-B7D8-11374CECE2C5}"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147482607" name="图片 -2147482608" descr="浅水印小"/>
          <p:cNvPicPr>
            <a:picLocks noChangeAspect="1"/>
          </p:cNvPicPr>
          <p:nvPr userDrawn="1"/>
        </p:nvPicPr>
        <p:blipFill>
          <a:blip r:embed="rId12"/>
          <a:stretch>
            <a:fillRect/>
          </a:stretch>
        </p:blipFill>
        <p:spPr>
          <a:xfrm>
            <a:off x="9737090" y="6409690"/>
            <a:ext cx="2108200" cy="2921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219E8F-8862-44E4-AD39-5D3D9257F6B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08CF43-6C0E-43BA-A6E4-C19625DB98B9}" type="slidenum">
              <a:rPr lang="zh-CN" altLang="en-US" smtClean="0"/>
            </a:fld>
            <a:endParaRPr lang="zh-CN" altLang="en-US"/>
          </a:p>
        </p:txBody>
      </p:sp>
      <p:pic>
        <p:nvPicPr>
          <p:cNvPr id="7" name="图片 -2147482608" descr="浅水印小"/>
          <p:cNvPicPr>
            <a:picLocks noChangeAspect="1"/>
          </p:cNvPicPr>
          <p:nvPr userDrawn="1"/>
        </p:nvPicPr>
        <p:blipFill>
          <a:blip r:embed="rId13"/>
          <a:stretch>
            <a:fillRect/>
          </a:stretch>
        </p:blipFill>
        <p:spPr>
          <a:xfrm>
            <a:off x="9737090" y="6409690"/>
            <a:ext cx="2108200" cy="2921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xml"/><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image" Target="file:///C:\Users\Administrator\AppData\Local\Temp\wps\INetCache\2642161414017bab5c65d944c3e595fb" TargetMode="External"/><Relationship Id="rId2" Type="http://schemas.openxmlformats.org/officeDocument/2006/relationships/image" Target="../media/image13.GIF"/><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xml"/><Relationship Id="rId3" Type="http://schemas.openxmlformats.org/officeDocument/2006/relationships/image" Target="file:///C:\Users\Administrator\AppData\Local\Temp\wps\INetCache\2642161414017bab5c65d944c3e595fb" TargetMode="External"/><Relationship Id="rId2" Type="http://schemas.openxmlformats.org/officeDocument/2006/relationships/image" Target="../media/image13.GIF"/><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image" Target="../media/image14.png"/><Relationship Id="rId3" Type="http://schemas.openxmlformats.org/officeDocument/2006/relationships/image" Target="file:///C:\Users\Administrator\AppData\Local\Temp\wps\INetCache\2642161414017bab5c65d944c3e595fb" TargetMode="External"/><Relationship Id="rId2" Type="http://schemas.openxmlformats.org/officeDocument/2006/relationships/image" Target="../media/image13.GIF"/><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3.xml"/><Relationship Id="rId3" Type="http://schemas.openxmlformats.org/officeDocument/2006/relationships/image" Target="file:///C:\Users\Administrator\AppData\Local\Temp\wps\INetCache\2642161414017bab5c65d944c3e595fb" TargetMode="External"/><Relationship Id="rId2" Type="http://schemas.openxmlformats.org/officeDocument/2006/relationships/image" Target="../media/image13.GIF"/><Relationship Id="rId1" Type="http://schemas.openxmlformats.org/officeDocument/2006/relationships/image" Target="../media/image12.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image" Target="file:///C:\Users\Administrator\AppData\Local\Temp\wps\INetCache\2642161414017bab5c65d944c3e595fb" TargetMode="External"/><Relationship Id="rId2" Type="http://schemas.openxmlformats.org/officeDocument/2006/relationships/image" Target="../media/image13.GIF"/><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16.png"/><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file:///C:\Users\Administrator\AppData\Local\Temp\wps\INetCache\9d7e1c4865900453c1aef194a8d24c62" TargetMode="External"/><Relationship Id="rId5" Type="http://schemas.openxmlformats.org/officeDocument/2006/relationships/image" Target="../media/image8.jpeg"/><Relationship Id="rId4" Type="http://schemas.openxmlformats.org/officeDocument/2006/relationships/image" Target="file:///C:\Users\Administrator\AppData\Local\Temp\wps\INetCache\9ff8ffbc353e8cafae4e03dfc2cc4842" TargetMode="External"/><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file:///C:\Users\Administrator\AppData\Local\Temp\wps\INetCache\e17a6edb43823fc5bac21f107f7c3f78" TargetMode="External"/><Relationship Id="rId1"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endParaRPr lang="zh-CN" altLang="en-US"/>
          </a:p>
        </p:txBody>
      </p:sp>
      <p:sp>
        <p:nvSpPr>
          <p:cNvPr id="3" name="副标题 2"/>
          <p:cNvSpPr>
            <a:spLocks noGrp="1"/>
          </p:cNvSpPr>
          <p:nvPr>
            <p:ph type="subTitle" idx="1"/>
          </p:nvPr>
        </p:nvSpPr>
        <p:spPr/>
        <p:txBody>
          <a:bodyPr/>
          <a:p>
            <a:endParaRPr lang="zh-CN" altLang="en-US"/>
          </a:p>
        </p:txBody>
      </p:sp>
      <p:pic>
        <p:nvPicPr>
          <p:cNvPr id="4" name="图片 3" descr="页头"/>
          <p:cNvPicPr>
            <a:picLocks noChangeAspect="1"/>
          </p:cNvPicPr>
          <p:nvPr/>
        </p:nvPicPr>
        <p:blipFill>
          <a:blip r:embed="rId1"/>
          <a:stretch>
            <a:fillRect/>
          </a:stretch>
        </p:blipFill>
        <p:spPr>
          <a:xfrm>
            <a:off x="0" y="0"/>
            <a:ext cx="12197715"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100000">
              <a:srgbClr val="846C21"/>
            </a:gs>
          </a:gsLst>
          <a:lin ang="5400000" scaled="0"/>
        </a:gradFill>
        <a:effectLst/>
      </p:bgPr>
    </p:bg>
    <p:spTree>
      <p:nvGrpSpPr>
        <p:cNvPr id="1" name=""/>
        <p:cNvGrpSpPr/>
        <p:nvPr/>
      </p:nvGrpSpPr>
      <p:grpSpPr>
        <a:xfrm>
          <a:off x="0" y="0"/>
          <a:ext cx="0" cy="0"/>
          <a:chOff x="0" y="0"/>
          <a:chExt cx="0" cy="0"/>
        </a:xfrm>
      </p:grpSpPr>
      <p:grpSp>
        <p:nvGrpSpPr>
          <p:cNvPr id="8" name="组合 7"/>
          <p:cNvGrpSpPr/>
          <p:nvPr/>
        </p:nvGrpSpPr>
        <p:grpSpPr>
          <a:xfrm>
            <a:off x="1367004" y="416938"/>
            <a:ext cx="9457855" cy="5908940"/>
            <a:chOff x="1578319" y="1504743"/>
            <a:chExt cx="7967050" cy="4977537"/>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l="38163" r="8371"/>
            <a:stretch>
              <a:fillRect/>
            </a:stretch>
          </p:blipFill>
          <p:spPr>
            <a:xfrm>
              <a:off x="1578319" y="1602463"/>
              <a:ext cx="7967050" cy="4879817"/>
            </a:xfrm>
            <a:prstGeom prst="rect">
              <a:avLst/>
            </a:prstGeom>
          </p:spPr>
        </p:pic>
        <p:pic>
          <p:nvPicPr>
            <p:cNvPr id="34" name="图片 33"/>
            <p:cNvPicPr>
              <a:picLocks noChangeAspect="1"/>
            </p:cNvPicPr>
            <p:nvPr/>
          </p:nvPicPr>
          <p:blipFill rotWithShape="1">
            <a:blip r:embed="rId2">
              <a:extLst>
                <a:ext uri="{28A0092B-C50C-407E-A947-70E740481C1C}">
                  <a14:useLocalDpi xmlns:a14="http://schemas.microsoft.com/office/drawing/2010/main" val="0"/>
                </a:ext>
              </a:extLst>
            </a:blip>
            <a:srcRect l="32044" t="5137" r="56525" b="84782"/>
            <a:stretch>
              <a:fillRect/>
            </a:stretch>
          </p:blipFill>
          <p:spPr>
            <a:xfrm rot="5400000">
              <a:off x="3403617" y="1794454"/>
              <a:ext cx="1149790" cy="570368"/>
            </a:xfrm>
            <a:prstGeom prst="rect">
              <a:avLst/>
            </a:prstGeom>
          </p:spPr>
        </p:pic>
        <p:pic>
          <p:nvPicPr>
            <p:cNvPr id="35" name="图片 34"/>
            <p:cNvPicPr>
              <a:picLocks noChangeAspect="1"/>
            </p:cNvPicPr>
            <p:nvPr/>
          </p:nvPicPr>
          <p:blipFill rotWithShape="1">
            <a:blip r:embed="rId2">
              <a:extLst>
                <a:ext uri="{28A0092B-C50C-407E-A947-70E740481C1C}">
                  <a14:useLocalDpi xmlns:a14="http://schemas.microsoft.com/office/drawing/2010/main" val="0"/>
                </a:ext>
              </a:extLst>
            </a:blip>
            <a:srcRect l="32044" t="5137" r="56525" b="84782"/>
            <a:stretch>
              <a:fillRect/>
            </a:stretch>
          </p:blipFill>
          <p:spPr>
            <a:xfrm rot="5400000">
              <a:off x="6026835" y="1794454"/>
              <a:ext cx="1149790" cy="570368"/>
            </a:xfrm>
            <a:prstGeom prst="rect">
              <a:avLst/>
            </a:prstGeom>
          </p:spPr>
        </p:pic>
      </p:grpSp>
      <p:sp>
        <p:nvSpPr>
          <p:cNvPr id="62" name="文本框 61"/>
          <p:cNvSpPr txBox="1"/>
          <p:nvPr/>
        </p:nvSpPr>
        <p:spPr>
          <a:xfrm>
            <a:off x="2246630" y="1998980"/>
            <a:ext cx="7518400" cy="2861310"/>
          </a:xfrm>
          <a:prstGeom prst="rect">
            <a:avLst/>
          </a:prstGeom>
          <a:noFill/>
        </p:spPr>
        <p:txBody>
          <a:bodyPr wrap="square" rtlCol="0">
            <a:spAutoFit/>
          </a:bodyPr>
          <a:lstStyle/>
          <a:p>
            <a:pPr algn="ctr" fontAlgn="auto">
              <a:lnSpc>
                <a:spcPct val="150000"/>
              </a:lnSpc>
            </a:pPr>
            <a:r>
              <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rPr>
              <a:t>二、强秦的塑造</a:t>
            </a:r>
            <a:endPar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endParaRPr>
          </a:p>
          <a:p>
            <a:pPr algn="ctr" fontAlgn="auto">
              <a:lnSpc>
                <a:spcPct val="150000"/>
              </a:lnSpc>
            </a:pPr>
            <a:r>
              <a:rPr lang="en-US" altLang="zh-CN"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rPr>
              <a:t>——</a:t>
            </a:r>
            <a:r>
              <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rPr>
              <a:t>巩固统一</a:t>
            </a:r>
            <a:endPar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endParaRPr>
          </a:p>
        </p:txBody>
      </p:sp>
      <p:pic>
        <p:nvPicPr>
          <p:cNvPr id="3" name="图片 -2147482608" descr="浅水印小"/>
          <p:cNvPicPr>
            <a:picLocks noChangeAspect="1"/>
          </p:cNvPicPr>
          <p:nvPr userDrawn="1"/>
        </p:nvPicPr>
        <p:blipFill>
          <a:blip r:embed="rId3"/>
          <a:stretch>
            <a:fillRect/>
          </a:stretch>
        </p:blipFill>
        <p:spPr>
          <a:xfrm>
            <a:off x="9737090" y="6409690"/>
            <a:ext cx="2108200" cy="2921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29260" y="247650"/>
            <a:ext cx="11334115" cy="1383665"/>
          </a:xfrm>
          <a:prstGeom prst="rect">
            <a:avLst/>
          </a:prstGeom>
          <a:noFill/>
        </p:spPr>
        <p:txBody>
          <a:bodyPr wrap="square" rtlCol="0">
            <a:spAutoFit/>
          </a:bodyPr>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宋体" panose="02010600030101010101" pitchFamily="2" charset="-122"/>
              </a:rPr>
              <a:t>学习任务二</a:t>
            </a:r>
            <a:r>
              <a:rPr lang="zh-CN" altLang="en-US" sz="2800" b="1">
                <a:latin typeface="宋体" panose="02010600030101010101" pitchFamily="2" charset="-122"/>
                <a:ea typeface="宋体" panose="02010600030101010101" pitchFamily="2" charset="-122"/>
                <a:cs typeface="宋体" panose="02010600030101010101" pitchFamily="2" charset="-122"/>
              </a:rPr>
              <a:t>：阅读教科书第一目</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秦的统一</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第四段并结合所学知识，总结秦朝巩固中央集权的统治措施。</a:t>
            </a:r>
            <a:endParaRPr lang="zh-CN" altLang="en-US" sz="2800" b="1">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3" name="表格 2"/>
          <p:cNvGraphicFramePr/>
          <p:nvPr>
            <p:custDataLst>
              <p:tags r:id="rId1"/>
            </p:custDataLst>
          </p:nvPr>
        </p:nvGraphicFramePr>
        <p:xfrm>
          <a:off x="579120" y="1904365"/>
          <a:ext cx="11033125" cy="3856990"/>
        </p:xfrm>
        <a:graphic>
          <a:graphicData uri="http://schemas.openxmlformats.org/drawingml/2006/table">
            <a:tbl>
              <a:tblPr firstRow="1" bandRow="1">
                <a:tableStyleId>{5940675A-B579-460E-94D1-54222C63F5DA}</a:tableStyleId>
              </a:tblPr>
              <a:tblGrid>
                <a:gridCol w="1661160"/>
                <a:gridCol w="9371965"/>
              </a:tblGrid>
              <a:tr h="640080">
                <a:tc gridSpan="2">
                  <a:txBody>
                    <a:bodyPr/>
                    <a:p>
                      <a:pPr indent="0" algn="ctr" fontAlgn="auto">
                        <a:lnSpc>
                          <a:spcPct val="150000"/>
                        </a:lnSpc>
                        <a:buNone/>
                      </a:pPr>
                      <a:r>
                        <a:rPr lang="zh-CN" altLang="en-US" sz="2800" b="1">
                          <a:latin typeface="宋体" panose="02010600030101010101" pitchFamily="2" charset="-122"/>
                          <a:ea typeface="宋体" panose="02010600030101010101" pitchFamily="2" charset="-122"/>
                          <a:cs typeface="宋体" panose="02010600030101010101" pitchFamily="2" charset="-122"/>
                          <a:sym typeface="+mn-ea"/>
                        </a:rPr>
                        <a:t>秦朝巩固中央集权的统治措施</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640080">
                <a:tc>
                  <a:txBody>
                    <a:bodyPr/>
                    <a:p>
                      <a:pPr indent="0" algn="ctr"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政治</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a:txBody>
                    <a:bodyPr/>
                    <a:p>
                      <a:pPr indent="0" fontAlgn="auto">
                        <a:lnSpc>
                          <a:spcPct val="150000"/>
                        </a:lnSpc>
                        <a:buNone/>
                      </a:pP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r>
              <a:tr h="640080">
                <a:tc>
                  <a:txBody>
                    <a:bodyPr/>
                    <a:p>
                      <a:pPr indent="0" algn="ctr"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经济</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a:txBody>
                    <a:bodyPr/>
                    <a:p>
                      <a:pPr indent="0" fontAlgn="auto">
                        <a:lnSpc>
                          <a:spcPct val="150000"/>
                        </a:lnSpc>
                        <a:buNone/>
                      </a:pP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r>
              <a:tr h="640080">
                <a:tc>
                  <a:txBody>
                    <a:bodyPr/>
                    <a:p>
                      <a:pPr indent="0" algn="ctr"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文化</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a:txBody>
                    <a:bodyPr/>
                    <a:p>
                      <a:pPr indent="0" fontAlgn="auto">
                        <a:lnSpc>
                          <a:spcPct val="150000"/>
                        </a:lnSpc>
                        <a:buNone/>
                      </a:pP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r>
              <a:tr h="640080">
                <a:tc>
                  <a:txBody>
                    <a:bodyPr/>
                    <a:p>
                      <a:pPr indent="0" algn="ctr"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军事</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a:txBody>
                    <a:bodyPr/>
                    <a:p>
                      <a:pPr indent="0" fontAlgn="auto">
                        <a:lnSpc>
                          <a:spcPct val="150000"/>
                        </a:lnSpc>
                        <a:buNone/>
                      </a:pP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r>
              <a:tr h="656590">
                <a:tc>
                  <a:txBody>
                    <a:bodyPr/>
                    <a:p>
                      <a:pPr indent="0" algn="ctr"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其他</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a:txBody>
                    <a:bodyPr/>
                    <a:p>
                      <a:pPr indent="0" fontAlgn="auto">
                        <a:lnSpc>
                          <a:spcPct val="150000"/>
                        </a:lnSpc>
                        <a:buNone/>
                      </a:pP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29260" y="247650"/>
            <a:ext cx="11334115" cy="1383665"/>
          </a:xfrm>
          <a:prstGeom prst="rect">
            <a:avLst/>
          </a:prstGeom>
          <a:noFill/>
        </p:spPr>
        <p:txBody>
          <a:bodyPr wrap="square" rtlCol="0">
            <a:spAutoFit/>
          </a:bodyPr>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宋体" panose="02010600030101010101" pitchFamily="2" charset="-122"/>
              </a:rPr>
              <a:t>学习任务二</a:t>
            </a:r>
            <a:r>
              <a:rPr lang="zh-CN" altLang="en-US" sz="2800" b="1">
                <a:latin typeface="宋体" panose="02010600030101010101" pitchFamily="2" charset="-122"/>
                <a:ea typeface="宋体" panose="02010600030101010101" pitchFamily="2" charset="-122"/>
                <a:cs typeface="宋体" panose="02010600030101010101" pitchFamily="2" charset="-122"/>
              </a:rPr>
              <a:t>：阅读教科书第一目</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秦的统一</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第四段并结合所学知识，总结秦朝巩固中央集权的统治措施。</a:t>
            </a:r>
            <a:endParaRPr lang="zh-CN" altLang="en-US" sz="2800" b="1">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3" name="表格 2"/>
          <p:cNvGraphicFramePr/>
          <p:nvPr>
            <p:custDataLst>
              <p:tags r:id="rId1"/>
            </p:custDataLst>
          </p:nvPr>
        </p:nvGraphicFramePr>
        <p:xfrm>
          <a:off x="579120" y="1904365"/>
          <a:ext cx="11033125" cy="3856990"/>
        </p:xfrm>
        <a:graphic>
          <a:graphicData uri="http://schemas.openxmlformats.org/drawingml/2006/table">
            <a:tbl>
              <a:tblPr firstRow="1" bandRow="1">
                <a:tableStyleId>{5940675A-B579-460E-94D1-54222C63F5DA}</a:tableStyleId>
              </a:tblPr>
              <a:tblGrid>
                <a:gridCol w="1661160"/>
                <a:gridCol w="9371965"/>
              </a:tblGrid>
              <a:tr h="640080">
                <a:tc gridSpan="2">
                  <a:txBody>
                    <a:bodyPr/>
                    <a:p>
                      <a:pPr indent="0" algn="ctr" fontAlgn="auto">
                        <a:lnSpc>
                          <a:spcPct val="150000"/>
                        </a:lnSpc>
                        <a:buNone/>
                      </a:pPr>
                      <a:r>
                        <a:rPr lang="zh-CN" altLang="en-US" sz="2800" b="1">
                          <a:latin typeface="宋体" panose="02010600030101010101" pitchFamily="2" charset="-122"/>
                          <a:ea typeface="宋体" panose="02010600030101010101" pitchFamily="2" charset="-122"/>
                          <a:cs typeface="宋体" panose="02010600030101010101" pitchFamily="2" charset="-122"/>
                          <a:sym typeface="+mn-ea"/>
                        </a:rPr>
                        <a:t>秦朝巩固中央集权的统治措施</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640080">
                <a:tc>
                  <a:txBody>
                    <a:bodyPr/>
                    <a:p>
                      <a:pPr indent="0" algn="ctr"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政治</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a:txBody>
                    <a:bodyPr/>
                    <a:p>
                      <a:pPr indent="0"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皇帝制度、三公九卿制、</a:t>
                      </a:r>
                      <a:r>
                        <a:rPr lang="zh-CN" altLang="en-US" sz="2800" b="1">
                          <a:latin typeface="宋体" panose="02010600030101010101" pitchFamily="2" charset="-122"/>
                          <a:ea typeface="宋体" panose="02010600030101010101" pitchFamily="2" charset="-122"/>
                          <a:cs typeface="宋体" panose="02010600030101010101" pitchFamily="2" charset="-122"/>
                        </a:rPr>
                        <a:t>郡县</a:t>
                      </a:r>
                      <a:r>
                        <a:rPr lang="en-US" sz="2800" b="1">
                          <a:latin typeface="宋体" panose="02010600030101010101" pitchFamily="2" charset="-122"/>
                          <a:ea typeface="宋体" panose="02010600030101010101" pitchFamily="2" charset="-122"/>
                          <a:cs typeface="宋体" panose="02010600030101010101" pitchFamily="2" charset="-122"/>
                        </a:rPr>
                        <a:t>制</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r>
              <a:tr h="640080">
                <a:tc>
                  <a:txBody>
                    <a:bodyPr/>
                    <a:p>
                      <a:pPr indent="0" algn="ctr"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经济</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a:txBody>
                    <a:bodyPr/>
                    <a:p>
                      <a:pPr indent="0"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统一货币、度量衡</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r>
              <a:tr h="640080">
                <a:tc>
                  <a:txBody>
                    <a:bodyPr/>
                    <a:p>
                      <a:pPr indent="0" algn="ctr"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文化</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a:txBody>
                    <a:bodyPr/>
                    <a:p>
                      <a:pPr indent="0"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统一文字、法律</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r>
              <a:tr h="640080">
                <a:tc>
                  <a:txBody>
                    <a:bodyPr/>
                    <a:p>
                      <a:pPr indent="0" algn="ctr"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军事</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a:txBody>
                    <a:bodyPr/>
                    <a:p>
                      <a:pPr indent="0"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北击匈奴、修建长城、征服南方越族、控制西南夷</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r>
              <a:tr h="656590">
                <a:tc>
                  <a:txBody>
                    <a:bodyPr/>
                    <a:p>
                      <a:pPr indent="0" algn="ctr"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其他</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c>
                  <a:txBody>
                    <a:bodyPr/>
                    <a:p>
                      <a:pPr indent="0" fontAlgn="auto">
                        <a:lnSpc>
                          <a:spcPct val="150000"/>
                        </a:lnSpc>
                        <a:buNone/>
                      </a:pPr>
                      <a:r>
                        <a:rPr lang="en-US" sz="2800" b="1">
                          <a:latin typeface="宋体" panose="02010600030101010101" pitchFamily="2" charset="-122"/>
                          <a:ea typeface="宋体" panose="02010600030101010101" pitchFamily="2" charset="-122"/>
                          <a:cs typeface="宋体" panose="02010600030101010101" pitchFamily="2" charset="-122"/>
                        </a:rPr>
                        <a:t>统一车轨、编制户籍、迁徙六国贵族豪强、整顿社会风俗</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6">
                        <a:lumMod val="20000"/>
                        <a:lumOff val="80000"/>
                      </a:scheme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4429760" y="132080"/>
            <a:ext cx="3333115" cy="1038225"/>
          </a:xfrm>
          <a:prstGeom prst="rect">
            <a:avLst/>
          </a:prstGeom>
        </p:spPr>
      </p:pic>
      <p:sp>
        <p:nvSpPr>
          <p:cNvPr id="2" name="文本框 1"/>
          <p:cNvSpPr txBox="1"/>
          <p:nvPr/>
        </p:nvSpPr>
        <p:spPr>
          <a:xfrm>
            <a:off x="4570095" y="1312545"/>
            <a:ext cx="7309485" cy="5262245"/>
          </a:xfrm>
          <a:prstGeom prst="rect">
            <a:avLst/>
          </a:prstGeom>
          <a:noFill/>
        </p:spPr>
        <p:txBody>
          <a:bodyPr wrap="square" rtlCol="0">
            <a:spAutoFit/>
          </a:bodyPr>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黑体" panose="02010609060101010101" charset="-122"/>
              </a:rPr>
              <a:t>问题</a:t>
            </a:r>
            <a:r>
              <a:rPr lang="en-US" altLang="zh-CN" sz="2800" b="1">
                <a:solidFill>
                  <a:srgbClr val="FF0000"/>
                </a:solidFill>
                <a:latin typeface="黑体" panose="02010609060101010101" charset="-122"/>
                <a:ea typeface="黑体" panose="02010609060101010101" charset="-122"/>
                <a:cs typeface="黑体" panose="02010609060101010101" charset="-122"/>
              </a:rPr>
              <a:t>1</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根据导学案材料</a:t>
            </a:r>
            <a:r>
              <a:rPr lang="en-US" altLang="zh-CN" sz="2800" b="1">
                <a:latin typeface="宋体" panose="02010600030101010101" pitchFamily="2" charset="-122"/>
                <a:ea typeface="宋体" panose="02010600030101010101" pitchFamily="2" charset="-122"/>
                <a:cs typeface="宋体" panose="02010600030101010101" pitchFamily="2" charset="-122"/>
              </a:rPr>
              <a:t>6</a:t>
            </a:r>
            <a:r>
              <a:rPr lang="zh-CN" altLang="en-US" sz="2800" b="1">
                <a:latin typeface="宋体" panose="02010600030101010101" pitchFamily="2" charset="-122"/>
                <a:ea typeface="宋体" panose="02010600030101010101" pitchFamily="2" charset="-122"/>
                <a:cs typeface="宋体" panose="02010600030101010101" pitchFamily="2" charset="-122"/>
              </a:rPr>
              <a:t>并结合所学知识，指出皇帝称号的由来和皇帝制度的特点。</a:t>
            </a:r>
            <a:endParaRPr lang="zh-CN" altLang="en-US" sz="2800" b="1">
              <a:latin typeface="宋体" panose="02010600030101010101" pitchFamily="2" charset="-122"/>
              <a:ea typeface="宋体" panose="02010600030101010101" pitchFamily="2" charset="-122"/>
              <a:cs typeface="宋体" panose="02010600030101010101" pitchFamily="2" charset="-122"/>
            </a:endParaRPr>
          </a:p>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黑体" panose="02010609060101010101" charset="-122"/>
                <a:sym typeface="+mn-ea"/>
              </a:rPr>
              <a:t>问题</a:t>
            </a:r>
            <a:r>
              <a:rPr lang="en-US" altLang="zh-CN" sz="2800" b="1">
                <a:solidFill>
                  <a:srgbClr val="FF0000"/>
                </a:solidFill>
                <a:latin typeface="黑体" panose="02010609060101010101" charset="-122"/>
                <a:ea typeface="黑体" panose="02010609060101010101" charset="-122"/>
                <a:cs typeface="黑体" panose="02010609060101010101" charset="-122"/>
                <a:sym typeface="+mn-ea"/>
              </a:rPr>
              <a:t>2</a:t>
            </a:r>
            <a:r>
              <a:rPr lang="en-US" altLang="zh-CN" sz="2800" b="1">
                <a:latin typeface="宋体" panose="02010600030101010101" pitchFamily="2" charset="-122"/>
                <a:ea typeface="宋体" panose="02010600030101010101" pitchFamily="2" charset="-122"/>
                <a:cs typeface="宋体" panose="02010600030101010101" pitchFamily="2" charset="-122"/>
                <a:sym typeface="+mn-ea"/>
              </a:rPr>
              <a:t>.</a:t>
            </a:r>
            <a:r>
              <a:rPr lang="zh-CN" altLang="en-US" sz="2800" b="1">
                <a:latin typeface="宋体" panose="02010600030101010101" pitchFamily="2" charset="-122"/>
                <a:ea typeface="宋体" panose="02010600030101010101" pitchFamily="2" charset="-122"/>
                <a:cs typeface="宋体" panose="02010600030101010101" pitchFamily="2" charset="-122"/>
                <a:sym typeface="+mn-ea"/>
              </a:rPr>
              <a:t>根据导学案材料</a:t>
            </a:r>
            <a:r>
              <a:rPr lang="en-US" altLang="zh-CN" sz="2800" b="1">
                <a:latin typeface="宋体" panose="02010600030101010101" pitchFamily="2" charset="-122"/>
                <a:ea typeface="宋体" panose="02010600030101010101" pitchFamily="2" charset="-122"/>
                <a:cs typeface="宋体" panose="02010600030101010101" pitchFamily="2" charset="-122"/>
                <a:sym typeface="+mn-ea"/>
              </a:rPr>
              <a:t>7</a:t>
            </a:r>
            <a:r>
              <a:rPr lang="zh-CN" altLang="en-US" sz="2800" b="1">
                <a:latin typeface="宋体" panose="02010600030101010101" pitchFamily="2" charset="-122"/>
                <a:ea typeface="宋体" panose="02010600030101010101" pitchFamily="2" charset="-122"/>
                <a:cs typeface="宋体" panose="02010600030101010101" pitchFamily="2" charset="-122"/>
                <a:sym typeface="+mn-ea"/>
              </a:rPr>
              <a:t>并结合所学知识，说明三公九卿制的职能及其特点。</a:t>
            </a:r>
            <a:endParaRPr lang="en-US" altLang="zh-CN" sz="2800" b="1">
              <a:latin typeface="宋体" panose="02010600030101010101" pitchFamily="2" charset="-122"/>
              <a:ea typeface="宋体" panose="02010600030101010101" pitchFamily="2" charset="-122"/>
              <a:cs typeface="宋体" panose="02010600030101010101" pitchFamily="2" charset="-122"/>
            </a:endParaRPr>
          </a:p>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黑体" panose="02010609060101010101" charset="-122"/>
                <a:sym typeface="+mn-ea"/>
              </a:rPr>
              <a:t>问题</a:t>
            </a:r>
            <a:r>
              <a:rPr lang="en-US" altLang="zh-CN" sz="2800" b="1">
                <a:solidFill>
                  <a:srgbClr val="FF0000"/>
                </a:solidFill>
                <a:latin typeface="黑体" panose="02010609060101010101" charset="-122"/>
                <a:ea typeface="黑体" panose="02010609060101010101" charset="-122"/>
                <a:cs typeface="黑体" panose="02010609060101010101" charset="-122"/>
                <a:sym typeface="+mn-ea"/>
              </a:rPr>
              <a:t>3</a:t>
            </a:r>
            <a:r>
              <a:rPr lang="en-US" altLang="zh-CN" sz="2800" b="1">
                <a:latin typeface="宋体" panose="02010600030101010101" pitchFamily="2" charset="-122"/>
                <a:ea typeface="宋体" panose="02010600030101010101" pitchFamily="2" charset="-122"/>
                <a:cs typeface="宋体" panose="02010600030101010101" pitchFamily="2" charset="-122"/>
                <a:sym typeface="+mn-ea"/>
              </a:rPr>
              <a:t>.</a:t>
            </a:r>
            <a:r>
              <a:rPr lang="zh-CN" altLang="en-US" sz="2800" b="1">
                <a:latin typeface="宋体" panose="02010600030101010101" pitchFamily="2" charset="-122"/>
                <a:ea typeface="宋体" panose="02010600030101010101" pitchFamily="2" charset="-122"/>
                <a:cs typeface="宋体" panose="02010600030101010101" pitchFamily="2" charset="-122"/>
                <a:sym typeface="+mn-ea"/>
              </a:rPr>
              <a:t>根据导学案材料</a:t>
            </a:r>
            <a:r>
              <a:rPr lang="en-US" altLang="zh-CN" sz="2800" b="1">
                <a:latin typeface="宋体" panose="02010600030101010101" pitchFamily="2" charset="-122"/>
                <a:ea typeface="宋体" panose="02010600030101010101" pitchFamily="2" charset="-122"/>
                <a:cs typeface="宋体" panose="02010600030101010101" pitchFamily="2" charset="-122"/>
                <a:sym typeface="+mn-ea"/>
              </a:rPr>
              <a:t>8</a:t>
            </a:r>
            <a:r>
              <a:rPr lang="zh-CN" altLang="en-US" sz="2800" b="1">
                <a:latin typeface="宋体" panose="02010600030101010101" pitchFamily="2" charset="-122"/>
                <a:ea typeface="宋体" panose="02010600030101010101" pitchFamily="2" charset="-122"/>
                <a:cs typeface="宋体" panose="02010600030101010101" pitchFamily="2" charset="-122"/>
                <a:sym typeface="+mn-ea"/>
              </a:rPr>
              <a:t>并结合所学知识，比较西周分封制与秦朝郡县制的异同。</a:t>
            </a:r>
            <a:endParaRPr lang="en-US" altLang="zh-CN" sz="2800" b="1">
              <a:latin typeface="宋体" panose="02010600030101010101" pitchFamily="2" charset="-122"/>
              <a:ea typeface="宋体" panose="02010600030101010101" pitchFamily="2" charset="-122"/>
              <a:cs typeface="宋体" panose="02010600030101010101" pitchFamily="2" charset="-122"/>
            </a:endParaRPr>
          </a:p>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黑体" panose="02010609060101010101" charset="-122"/>
                <a:sym typeface="+mn-ea"/>
              </a:rPr>
              <a:t>问题</a:t>
            </a:r>
            <a:r>
              <a:rPr lang="en-US" altLang="zh-CN" sz="2800" b="1">
                <a:solidFill>
                  <a:srgbClr val="FF0000"/>
                </a:solidFill>
                <a:latin typeface="黑体" panose="02010609060101010101" charset="-122"/>
                <a:ea typeface="黑体" panose="02010609060101010101" charset="-122"/>
                <a:cs typeface="黑体" panose="02010609060101010101" charset="-122"/>
                <a:sym typeface="+mn-ea"/>
              </a:rPr>
              <a:t>4</a:t>
            </a:r>
            <a:r>
              <a:rPr lang="en-US" altLang="zh-CN" sz="2800" b="1">
                <a:latin typeface="宋体" panose="02010600030101010101" pitchFamily="2" charset="-122"/>
                <a:ea typeface="宋体" panose="02010600030101010101" pitchFamily="2" charset="-122"/>
                <a:cs typeface="宋体" panose="02010600030101010101" pitchFamily="2" charset="-122"/>
                <a:sym typeface="+mn-ea"/>
              </a:rPr>
              <a:t>.</a:t>
            </a:r>
            <a:r>
              <a:rPr lang="zh-CN" altLang="en-US" sz="2800" b="1">
                <a:latin typeface="宋体" panose="02010600030101010101" pitchFamily="2" charset="-122"/>
                <a:ea typeface="宋体" panose="02010600030101010101" pitchFamily="2" charset="-122"/>
                <a:cs typeface="宋体" panose="02010600030101010101" pitchFamily="2" charset="-122"/>
                <a:sym typeface="+mn-ea"/>
              </a:rPr>
              <a:t>根据导学案材料</a:t>
            </a:r>
            <a:r>
              <a:rPr lang="en-US" altLang="zh-CN" sz="2800" b="1">
                <a:latin typeface="宋体" panose="02010600030101010101" pitchFamily="2" charset="-122"/>
                <a:ea typeface="宋体" panose="02010600030101010101" pitchFamily="2" charset="-122"/>
                <a:cs typeface="宋体" panose="02010600030101010101" pitchFamily="2" charset="-122"/>
                <a:sym typeface="+mn-ea"/>
              </a:rPr>
              <a:t>9</a:t>
            </a:r>
            <a:r>
              <a:rPr lang="zh-CN" altLang="en-US" sz="2800" b="1">
                <a:latin typeface="宋体" panose="02010600030101010101" pitchFamily="2" charset="-122"/>
                <a:ea typeface="宋体" panose="02010600030101010101" pitchFamily="2" charset="-122"/>
                <a:cs typeface="宋体" panose="02010600030101010101" pitchFamily="2" charset="-122"/>
                <a:sym typeface="+mn-ea"/>
              </a:rPr>
              <a:t>并结合所学知识，说明秦中央集权制建立的影响。</a:t>
            </a:r>
            <a:endParaRPr lang="en-US" altLang="zh-CN" sz="2800" b="1">
              <a:latin typeface="宋体" panose="02010600030101010101" pitchFamily="2" charset="-122"/>
              <a:ea typeface="宋体" panose="02010600030101010101" pitchFamily="2" charset="-122"/>
              <a:cs typeface="宋体" panose="02010600030101010101" pitchFamily="2" charset="-122"/>
            </a:endParaRPr>
          </a:p>
        </p:txBody>
      </p:sp>
      <p:pic>
        <p:nvPicPr>
          <p:cNvPr id="106" name="图片 105"/>
          <p:cNvPicPr/>
          <p:nvPr/>
        </p:nvPicPr>
        <p:blipFill>
          <a:blip r:embed="rId2" r:link="rId3"/>
          <a:stretch>
            <a:fillRect/>
          </a:stretch>
        </p:blipFill>
        <p:spPr>
          <a:xfrm>
            <a:off x="1069340" y="1033780"/>
            <a:ext cx="2468245" cy="3049270"/>
          </a:xfrm>
          <a:prstGeom prst="rect">
            <a:avLst/>
          </a:prstGeom>
          <a:noFill/>
          <a:ln w="9525">
            <a:noFill/>
          </a:ln>
        </p:spPr>
      </p:pic>
      <p:sp>
        <p:nvSpPr>
          <p:cNvPr id="11" name="圆角矩形 10"/>
          <p:cNvSpPr/>
          <p:nvPr/>
        </p:nvSpPr>
        <p:spPr>
          <a:xfrm>
            <a:off x="1069340" y="4248150"/>
            <a:ext cx="2322195" cy="70612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中央集权制</a:t>
            </a:r>
            <a:endParaRPr lang="zh-CN" altLang="en-US" sz="2800" b="1">
              <a:latin typeface="黑体" panose="02010609060101010101" charset="-122"/>
              <a:ea typeface="黑体" panose="02010609060101010101" charset="-122"/>
            </a:endParaRPr>
          </a:p>
        </p:txBody>
      </p:sp>
      <p:sp>
        <p:nvSpPr>
          <p:cNvPr id="12" name="左大括号 11"/>
          <p:cNvSpPr/>
          <p:nvPr/>
        </p:nvSpPr>
        <p:spPr>
          <a:xfrm rot="5400000">
            <a:off x="1997710" y="3373120"/>
            <a:ext cx="375920" cy="3539490"/>
          </a:xfrm>
          <a:prstGeom prst="leftBrace">
            <a:avLst/>
          </a:prstGeom>
          <a:ln w="635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4" name="圆角矩形 13"/>
          <p:cNvSpPr/>
          <p:nvPr/>
        </p:nvSpPr>
        <p:spPr>
          <a:xfrm>
            <a:off x="170688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皇帝制度</a:t>
            </a:r>
            <a:endParaRPr lang="zh-CN" altLang="en-US" sz="2800" b="1">
              <a:latin typeface="黑体" panose="02010609060101010101" charset="-122"/>
              <a:ea typeface="黑体" panose="02010609060101010101" charset="-122"/>
            </a:endParaRPr>
          </a:p>
        </p:txBody>
      </p:sp>
      <p:sp>
        <p:nvSpPr>
          <p:cNvPr id="15" name="圆角矩形 14"/>
          <p:cNvSpPr/>
          <p:nvPr/>
        </p:nvSpPr>
        <p:spPr>
          <a:xfrm>
            <a:off x="324612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郡县制度</a:t>
            </a:r>
            <a:endParaRPr lang="zh-CN" altLang="en-US" sz="2800" b="1">
              <a:latin typeface="黑体" panose="02010609060101010101" charset="-122"/>
              <a:ea typeface="黑体" panose="02010609060101010101" charset="-122"/>
            </a:endParaRPr>
          </a:p>
        </p:txBody>
      </p:sp>
      <p:sp>
        <p:nvSpPr>
          <p:cNvPr id="16" name="圆角矩形 15"/>
          <p:cNvSpPr/>
          <p:nvPr/>
        </p:nvSpPr>
        <p:spPr>
          <a:xfrm>
            <a:off x="16764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三公九卿</a:t>
            </a:r>
            <a:endParaRPr lang="zh-CN" altLang="en-US" sz="28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4429760" y="132080"/>
            <a:ext cx="3333115" cy="1038225"/>
          </a:xfrm>
          <a:prstGeom prst="rect">
            <a:avLst/>
          </a:prstGeom>
        </p:spPr>
      </p:pic>
      <p:sp>
        <p:nvSpPr>
          <p:cNvPr id="2" name="文本框 1"/>
          <p:cNvSpPr txBox="1"/>
          <p:nvPr/>
        </p:nvSpPr>
        <p:spPr>
          <a:xfrm>
            <a:off x="4429760" y="1312545"/>
            <a:ext cx="7578090" cy="1383665"/>
          </a:xfrm>
          <a:prstGeom prst="rect">
            <a:avLst/>
          </a:prstGeom>
          <a:noFill/>
        </p:spPr>
        <p:txBody>
          <a:bodyPr wrap="square" rtlCol="0">
            <a:spAutoFit/>
          </a:bodyPr>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黑体" panose="02010609060101010101" charset="-122"/>
              </a:rPr>
              <a:t>问题</a:t>
            </a:r>
            <a:r>
              <a:rPr lang="en-US" altLang="zh-CN" sz="2800" b="1">
                <a:solidFill>
                  <a:srgbClr val="FF0000"/>
                </a:solidFill>
                <a:latin typeface="黑体" panose="02010609060101010101" charset="-122"/>
                <a:ea typeface="黑体" panose="02010609060101010101" charset="-122"/>
                <a:cs typeface="黑体" panose="02010609060101010101" charset="-122"/>
              </a:rPr>
              <a:t>1</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根据导学案并结合所学知识，指出皇帝称号的由来和皇帝制度的特点。</a:t>
            </a:r>
            <a:endParaRPr lang="en-US" altLang="zh-CN" sz="2800" b="1">
              <a:latin typeface="宋体" panose="02010600030101010101" pitchFamily="2" charset="-122"/>
              <a:ea typeface="宋体" panose="02010600030101010101" pitchFamily="2" charset="-122"/>
              <a:cs typeface="宋体" panose="02010600030101010101" pitchFamily="2" charset="-122"/>
            </a:endParaRPr>
          </a:p>
        </p:txBody>
      </p:sp>
      <p:pic>
        <p:nvPicPr>
          <p:cNvPr id="106" name="图片 105"/>
          <p:cNvPicPr/>
          <p:nvPr/>
        </p:nvPicPr>
        <p:blipFill>
          <a:blip r:embed="rId2" r:link="rId3"/>
          <a:stretch>
            <a:fillRect/>
          </a:stretch>
        </p:blipFill>
        <p:spPr>
          <a:xfrm>
            <a:off x="1069340" y="1033780"/>
            <a:ext cx="2468245" cy="3049270"/>
          </a:xfrm>
          <a:prstGeom prst="rect">
            <a:avLst/>
          </a:prstGeom>
          <a:noFill/>
          <a:ln w="9525">
            <a:noFill/>
          </a:ln>
        </p:spPr>
      </p:pic>
      <p:sp>
        <p:nvSpPr>
          <p:cNvPr id="11" name="圆角矩形 10"/>
          <p:cNvSpPr/>
          <p:nvPr/>
        </p:nvSpPr>
        <p:spPr>
          <a:xfrm>
            <a:off x="1069340" y="4248150"/>
            <a:ext cx="2322195" cy="70612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中央集权制</a:t>
            </a:r>
            <a:endParaRPr lang="zh-CN" altLang="en-US" sz="2800" b="1">
              <a:latin typeface="黑体" panose="02010609060101010101" charset="-122"/>
              <a:ea typeface="黑体" panose="02010609060101010101" charset="-122"/>
            </a:endParaRPr>
          </a:p>
        </p:txBody>
      </p:sp>
      <p:sp>
        <p:nvSpPr>
          <p:cNvPr id="12" name="左大括号 11"/>
          <p:cNvSpPr/>
          <p:nvPr/>
        </p:nvSpPr>
        <p:spPr>
          <a:xfrm rot="5400000">
            <a:off x="1997710" y="3373120"/>
            <a:ext cx="375920" cy="3539490"/>
          </a:xfrm>
          <a:prstGeom prst="leftBrace">
            <a:avLst/>
          </a:prstGeom>
          <a:ln w="635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4" name="圆角矩形 13"/>
          <p:cNvSpPr/>
          <p:nvPr/>
        </p:nvSpPr>
        <p:spPr>
          <a:xfrm>
            <a:off x="170688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皇帝制度</a:t>
            </a:r>
            <a:endParaRPr lang="zh-CN" altLang="en-US" sz="2800" b="1">
              <a:latin typeface="黑体" panose="02010609060101010101" charset="-122"/>
              <a:ea typeface="黑体" panose="02010609060101010101" charset="-122"/>
            </a:endParaRPr>
          </a:p>
        </p:txBody>
      </p:sp>
      <p:sp>
        <p:nvSpPr>
          <p:cNvPr id="15" name="圆角矩形 14"/>
          <p:cNvSpPr/>
          <p:nvPr/>
        </p:nvSpPr>
        <p:spPr>
          <a:xfrm>
            <a:off x="324612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郡县制度</a:t>
            </a:r>
            <a:endParaRPr lang="zh-CN" altLang="en-US" sz="2800" b="1">
              <a:latin typeface="黑体" panose="02010609060101010101" charset="-122"/>
              <a:ea typeface="黑体" panose="02010609060101010101" charset="-122"/>
            </a:endParaRPr>
          </a:p>
        </p:txBody>
      </p:sp>
      <p:sp>
        <p:nvSpPr>
          <p:cNvPr id="16" name="圆角矩形 15"/>
          <p:cNvSpPr/>
          <p:nvPr/>
        </p:nvSpPr>
        <p:spPr>
          <a:xfrm>
            <a:off x="16764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三公九卿</a:t>
            </a:r>
            <a:endParaRPr lang="zh-CN" altLang="en-US" sz="2800" b="1">
              <a:latin typeface="黑体" panose="02010609060101010101" charset="-122"/>
              <a:ea typeface="黑体" panose="02010609060101010101" charset="-122"/>
            </a:endParaRPr>
          </a:p>
        </p:txBody>
      </p:sp>
      <p:sp>
        <p:nvSpPr>
          <p:cNvPr id="3" name="文本框 2"/>
          <p:cNvSpPr txBox="1"/>
          <p:nvPr/>
        </p:nvSpPr>
        <p:spPr>
          <a:xfrm>
            <a:off x="4429760" y="2838450"/>
            <a:ext cx="7578090" cy="2676525"/>
          </a:xfrm>
          <a:prstGeom prst="rect">
            <a:avLst/>
          </a:prstGeom>
          <a:solidFill>
            <a:schemeClr val="accent1">
              <a:lumMod val="20000"/>
              <a:lumOff val="80000"/>
            </a:schemeClr>
          </a:solidFill>
        </p:spPr>
        <p:txBody>
          <a:bodyPr wrap="square" rtlCol="0">
            <a:spAutoFit/>
          </a:bodyPr>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1</a:t>
            </a:r>
            <a:r>
              <a:rPr lang="zh-CN" altLang="en-US" sz="2800" b="1">
                <a:latin typeface="宋体" panose="02010600030101010101" pitchFamily="2" charset="-122"/>
                <a:ea typeface="宋体" panose="02010600030101010101" pitchFamily="2" charset="-122"/>
              </a:rPr>
              <a:t>）</a:t>
            </a:r>
            <a:r>
              <a:rPr lang="zh-CN" altLang="en-US" sz="2800" b="1">
                <a:solidFill>
                  <a:srgbClr val="FF0000"/>
                </a:solidFill>
                <a:latin typeface="黑体" panose="02010609060101010101" charset="-122"/>
                <a:ea typeface="黑体" panose="02010609060101010101" charset="-122"/>
              </a:rPr>
              <a:t>由来</a:t>
            </a:r>
            <a:r>
              <a:rPr lang="zh-CN" altLang="en-US" sz="2800" b="1">
                <a:latin typeface="宋体" panose="02010600030101010101" pitchFamily="2" charset="-122"/>
                <a:ea typeface="宋体" panose="02010600030101010101" pitchFamily="2" charset="-122"/>
              </a:rPr>
              <a:t>：“皇帝”源于上古传说中的三皇五帝。秦王嬴政自认为“德兼三皇，功过五帝”，决定用“皇帝”作为自己的专用称号。</a:t>
            </a:r>
            <a:endParaRPr lang="zh-CN" altLang="en-US" sz="2800" b="1">
              <a:latin typeface="宋体" panose="02010600030101010101" pitchFamily="2" charset="-122"/>
              <a:ea typeface="宋体" panose="02010600030101010101" pitchFamily="2" charset="-122"/>
            </a:endParaRPr>
          </a:p>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2</a:t>
            </a:r>
            <a:r>
              <a:rPr lang="zh-CN" altLang="en-US" sz="2800" b="1">
                <a:latin typeface="宋体" panose="02010600030101010101" pitchFamily="2" charset="-122"/>
                <a:ea typeface="宋体" panose="02010600030101010101" pitchFamily="2" charset="-122"/>
              </a:rPr>
              <a:t>）</a:t>
            </a:r>
            <a:r>
              <a:rPr lang="zh-CN" altLang="en-US" sz="2800" b="1">
                <a:solidFill>
                  <a:srgbClr val="FF0000"/>
                </a:solidFill>
                <a:latin typeface="黑体" panose="02010609060101010101" charset="-122"/>
                <a:ea typeface="黑体" panose="02010609060101010101" charset="-122"/>
              </a:rPr>
              <a:t>特点</a:t>
            </a:r>
            <a:r>
              <a:rPr lang="zh-CN" altLang="en-US" sz="2800" b="1">
                <a:latin typeface="宋体" panose="02010600030101010101" pitchFamily="2" charset="-122"/>
                <a:ea typeface="宋体" panose="02010600030101010101" pitchFamily="2" charset="-122"/>
              </a:rPr>
              <a:t>：皇帝独尊、皇权至上、皇位世袭。</a:t>
            </a:r>
            <a:endParaRPr lang="zh-CN" altLang="en-US" sz="2800" b="1">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4429760" y="132080"/>
            <a:ext cx="3333115" cy="1038225"/>
          </a:xfrm>
          <a:prstGeom prst="rect">
            <a:avLst/>
          </a:prstGeom>
        </p:spPr>
      </p:pic>
      <p:sp>
        <p:nvSpPr>
          <p:cNvPr id="2" name="文本框 1"/>
          <p:cNvSpPr txBox="1"/>
          <p:nvPr/>
        </p:nvSpPr>
        <p:spPr>
          <a:xfrm>
            <a:off x="4429760" y="1312545"/>
            <a:ext cx="7578090" cy="1383665"/>
          </a:xfrm>
          <a:prstGeom prst="rect">
            <a:avLst/>
          </a:prstGeom>
          <a:noFill/>
        </p:spPr>
        <p:txBody>
          <a:bodyPr wrap="square" rtlCol="0">
            <a:spAutoFit/>
          </a:bodyPr>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黑体" panose="02010609060101010101" charset="-122"/>
              </a:rPr>
              <a:t>问题</a:t>
            </a:r>
            <a:r>
              <a:rPr lang="en-US" altLang="zh-CN" sz="2800" b="1">
                <a:solidFill>
                  <a:srgbClr val="FF0000"/>
                </a:solidFill>
                <a:latin typeface="黑体" panose="02010609060101010101" charset="-122"/>
                <a:ea typeface="黑体" panose="02010609060101010101" charset="-122"/>
                <a:cs typeface="黑体" panose="02010609060101010101" charset="-122"/>
              </a:rPr>
              <a:t>2</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sym typeface="+mn-ea"/>
              </a:rPr>
              <a:t>根据导学案并结合所学知识，说明三公九卿制的职能及其特点。</a:t>
            </a:r>
            <a:endParaRPr lang="en-US" altLang="zh-CN" sz="2800" b="1">
              <a:latin typeface="宋体" panose="02010600030101010101" pitchFamily="2" charset="-122"/>
              <a:ea typeface="宋体" panose="02010600030101010101" pitchFamily="2" charset="-122"/>
              <a:cs typeface="宋体" panose="02010600030101010101" pitchFamily="2" charset="-122"/>
            </a:endParaRPr>
          </a:p>
        </p:txBody>
      </p:sp>
      <p:pic>
        <p:nvPicPr>
          <p:cNvPr id="106" name="图片 105"/>
          <p:cNvPicPr/>
          <p:nvPr/>
        </p:nvPicPr>
        <p:blipFill>
          <a:blip r:embed="rId2" r:link="rId3"/>
          <a:stretch>
            <a:fillRect/>
          </a:stretch>
        </p:blipFill>
        <p:spPr>
          <a:xfrm>
            <a:off x="1069340" y="1033780"/>
            <a:ext cx="2468245" cy="3049270"/>
          </a:xfrm>
          <a:prstGeom prst="rect">
            <a:avLst/>
          </a:prstGeom>
          <a:noFill/>
          <a:ln w="9525">
            <a:noFill/>
          </a:ln>
        </p:spPr>
      </p:pic>
      <p:sp>
        <p:nvSpPr>
          <p:cNvPr id="11" name="圆角矩形 10"/>
          <p:cNvSpPr/>
          <p:nvPr/>
        </p:nvSpPr>
        <p:spPr>
          <a:xfrm>
            <a:off x="1069340" y="4248150"/>
            <a:ext cx="2322195" cy="70612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中央集权制</a:t>
            </a:r>
            <a:endParaRPr lang="zh-CN" altLang="en-US" sz="2800" b="1">
              <a:latin typeface="黑体" panose="02010609060101010101" charset="-122"/>
              <a:ea typeface="黑体" panose="02010609060101010101" charset="-122"/>
            </a:endParaRPr>
          </a:p>
        </p:txBody>
      </p:sp>
      <p:sp>
        <p:nvSpPr>
          <p:cNvPr id="12" name="左大括号 11"/>
          <p:cNvSpPr/>
          <p:nvPr/>
        </p:nvSpPr>
        <p:spPr>
          <a:xfrm rot="5400000">
            <a:off x="1997710" y="3373120"/>
            <a:ext cx="375920" cy="3539490"/>
          </a:xfrm>
          <a:prstGeom prst="leftBrace">
            <a:avLst/>
          </a:prstGeom>
          <a:ln w="635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4" name="圆角矩形 13"/>
          <p:cNvSpPr/>
          <p:nvPr/>
        </p:nvSpPr>
        <p:spPr>
          <a:xfrm>
            <a:off x="170688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皇帝制度</a:t>
            </a:r>
            <a:endParaRPr lang="zh-CN" altLang="en-US" sz="2800" b="1">
              <a:latin typeface="黑体" panose="02010609060101010101" charset="-122"/>
              <a:ea typeface="黑体" panose="02010609060101010101" charset="-122"/>
            </a:endParaRPr>
          </a:p>
        </p:txBody>
      </p:sp>
      <p:sp>
        <p:nvSpPr>
          <p:cNvPr id="15" name="圆角矩形 14"/>
          <p:cNvSpPr/>
          <p:nvPr/>
        </p:nvSpPr>
        <p:spPr>
          <a:xfrm>
            <a:off x="324612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郡县制度</a:t>
            </a:r>
            <a:endParaRPr lang="zh-CN" altLang="en-US" sz="2800" b="1">
              <a:latin typeface="黑体" panose="02010609060101010101" charset="-122"/>
              <a:ea typeface="黑体" panose="02010609060101010101" charset="-122"/>
            </a:endParaRPr>
          </a:p>
        </p:txBody>
      </p:sp>
      <p:sp>
        <p:nvSpPr>
          <p:cNvPr id="16" name="圆角矩形 15"/>
          <p:cNvSpPr/>
          <p:nvPr/>
        </p:nvSpPr>
        <p:spPr>
          <a:xfrm>
            <a:off x="16764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三公九卿</a:t>
            </a:r>
            <a:endParaRPr lang="zh-CN" altLang="en-US" sz="2800" b="1">
              <a:latin typeface="黑体" panose="02010609060101010101" charset="-122"/>
              <a:ea typeface="黑体" panose="02010609060101010101" charset="-122"/>
            </a:endParaRPr>
          </a:p>
        </p:txBody>
      </p:sp>
      <p:sp>
        <p:nvSpPr>
          <p:cNvPr id="17" name="文本框 16"/>
          <p:cNvSpPr txBox="1"/>
          <p:nvPr/>
        </p:nvSpPr>
        <p:spPr>
          <a:xfrm>
            <a:off x="4521200" y="4954270"/>
            <a:ext cx="7578090" cy="1753235"/>
          </a:xfrm>
          <a:prstGeom prst="rect">
            <a:avLst/>
          </a:prstGeom>
          <a:solidFill>
            <a:schemeClr val="accent1">
              <a:lumMod val="20000"/>
              <a:lumOff val="80000"/>
            </a:schemeClr>
          </a:solidFill>
        </p:spPr>
        <p:txBody>
          <a:bodyPr wrap="square" rtlCol="0">
            <a:spAutoFit/>
          </a:bodyPr>
          <a:p>
            <a:pPr fontAlgn="auto">
              <a:lnSpc>
                <a:spcPct val="150000"/>
              </a:lnSpc>
            </a:pPr>
            <a:r>
              <a:rPr lang="zh-CN" altLang="en-US" sz="2400" b="1">
                <a:latin typeface="宋体" panose="02010600030101010101" pitchFamily="2" charset="-122"/>
                <a:ea typeface="宋体" panose="02010600030101010101" pitchFamily="2" charset="-122"/>
              </a:rPr>
              <a:t>（</a:t>
            </a:r>
            <a:r>
              <a:rPr lang="en-US" altLang="zh-CN" sz="2400" b="1">
                <a:latin typeface="宋体" panose="02010600030101010101" pitchFamily="2" charset="-122"/>
                <a:ea typeface="宋体" panose="02010600030101010101" pitchFamily="2" charset="-122"/>
              </a:rPr>
              <a:t>2</a:t>
            </a:r>
            <a:r>
              <a:rPr lang="zh-CN" altLang="en-US" sz="2400" b="1">
                <a:latin typeface="宋体" panose="02010600030101010101" pitchFamily="2" charset="-122"/>
                <a:ea typeface="宋体" panose="02010600030101010101" pitchFamily="2" charset="-122"/>
              </a:rPr>
              <a:t>）</a:t>
            </a:r>
            <a:r>
              <a:rPr lang="zh-CN" altLang="en-US" sz="2400" b="1">
                <a:solidFill>
                  <a:srgbClr val="FF0000"/>
                </a:solidFill>
                <a:latin typeface="黑体" panose="02010609060101010101" charset="-122"/>
                <a:ea typeface="黑体" panose="02010609060101010101" charset="-122"/>
              </a:rPr>
              <a:t>特点</a:t>
            </a:r>
            <a:r>
              <a:rPr lang="zh-CN" altLang="en-US" sz="2400" b="1">
                <a:latin typeface="宋体" panose="02010600030101010101" pitchFamily="2" charset="-122"/>
                <a:ea typeface="宋体" panose="02010600030101010101" pitchFamily="2" charset="-122"/>
              </a:rPr>
              <a:t>：</a:t>
            </a:r>
            <a:r>
              <a:rPr lang="zh-CN" altLang="en-US" sz="2400" b="1">
                <a:latin typeface="宋体" panose="02010600030101010101" pitchFamily="2" charset="-122"/>
                <a:ea typeface="宋体" panose="02010600030101010101" pitchFamily="2" charset="-122"/>
                <a:cs typeface="宋体" panose="02010600030101010101" pitchFamily="2" charset="-122"/>
              </a:rPr>
              <a:t>①由皇帝任免，不得世袭。②分工明确，行政效率高。③丞相位高权重。④新的较完备的官僚制度。⑤皇帝拥有最终决策权。</a:t>
            </a:r>
            <a:endParaRPr lang="zh-CN" altLang="en-US" sz="2400" b="1">
              <a:latin typeface="宋体" panose="02010600030101010101" pitchFamily="2" charset="-122"/>
              <a:ea typeface="宋体" panose="02010600030101010101" pitchFamily="2" charset="-122"/>
              <a:cs typeface="宋体" panose="02010600030101010101" pitchFamily="2" charset="-122"/>
            </a:endParaRPr>
          </a:p>
        </p:txBody>
      </p:sp>
      <p:pic>
        <p:nvPicPr>
          <p:cNvPr id="18"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57110" y="2696210"/>
            <a:ext cx="3498850" cy="2124710"/>
          </a:xfrm>
          <a:prstGeom prst="rect">
            <a:avLst/>
          </a:prstGeom>
        </p:spPr>
      </p:pic>
      <p:sp>
        <p:nvSpPr>
          <p:cNvPr id="19" name="文本框 18"/>
          <p:cNvSpPr txBox="1"/>
          <p:nvPr/>
        </p:nvSpPr>
        <p:spPr>
          <a:xfrm>
            <a:off x="4521200" y="2739390"/>
            <a:ext cx="2040255" cy="645160"/>
          </a:xfrm>
          <a:prstGeom prst="rect">
            <a:avLst/>
          </a:prstGeom>
          <a:solidFill>
            <a:schemeClr val="accent1">
              <a:lumMod val="20000"/>
              <a:lumOff val="80000"/>
            </a:schemeClr>
          </a:solidFill>
        </p:spPr>
        <p:txBody>
          <a:bodyPr wrap="square" rtlCol="0">
            <a:spAutoFit/>
          </a:bodyPr>
          <a:p>
            <a:pPr fontAlgn="auto">
              <a:lnSpc>
                <a:spcPct val="150000"/>
              </a:lnSpc>
            </a:pPr>
            <a:r>
              <a:rPr lang="zh-CN" altLang="en-US" sz="2400" b="1">
                <a:latin typeface="宋体" panose="02010600030101010101" pitchFamily="2" charset="-122"/>
                <a:ea typeface="宋体" panose="02010600030101010101" pitchFamily="2" charset="-122"/>
              </a:rPr>
              <a:t>（</a:t>
            </a:r>
            <a:r>
              <a:rPr lang="en-US" altLang="zh-CN" sz="2400" b="1">
                <a:latin typeface="宋体" panose="02010600030101010101" pitchFamily="2" charset="-122"/>
                <a:ea typeface="宋体" panose="02010600030101010101" pitchFamily="2" charset="-122"/>
              </a:rPr>
              <a:t>1</a:t>
            </a:r>
            <a:r>
              <a:rPr lang="zh-CN" altLang="en-US" sz="2400" b="1">
                <a:latin typeface="宋体" panose="02010600030101010101" pitchFamily="2" charset="-122"/>
                <a:ea typeface="宋体" panose="02010600030101010101" pitchFamily="2" charset="-122"/>
              </a:rPr>
              <a:t>）</a:t>
            </a:r>
            <a:r>
              <a:rPr lang="zh-CN" altLang="en-US" sz="2400" b="1">
                <a:solidFill>
                  <a:srgbClr val="FF0000"/>
                </a:solidFill>
                <a:latin typeface="黑体" panose="02010609060101010101" charset="-122"/>
                <a:ea typeface="黑体" panose="02010609060101010101" charset="-122"/>
                <a:cs typeface="宋体" panose="02010600030101010101" pitchFamily="2" charset="-122"/>
                <a:sym typeface="+mn-ea"/>
              </a:rPr>
              <a:t>职能</a:t>
            </a:r>
            <a:r>
              <a:rPr lang="zh-CN" altLang="en-US" sz="2400" b="1">
                <a:latin typeface="宋体" panose="02010600030101010101" pitchFamily="2" charset="-122"/>
                <a:ea typeface="宋体" panose="02010600030101010101" pitchFamily="2" charset="-122"/>
              </a:rPr>
              <a:t>：</a:t>
            </a:r>
            <a:endParaRPr lang="zh-CN" altLang="en-US" sz="2400" b="1">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linds(horizont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7" grpId="1" animBg="1"/>
      <p:bldP spid="19" grpId="0" bldLvl="0" animBg="1"/>
      <p:bldP spid="19"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4429760" y="132080"/>
            <a:ext cx="3333115" cy="1038225"/>
          </a:xfrm>
          <a:prstGeom prst="rect">
            <a:avLst/>
          </a:prstGeom>
        </p:spPr>
      </p:pic>
      <p:sp>
        <p:nvSpPr>
          <p:cNvPr id="2" name="文本框 1"/>
          <p:cNvSpPr txBox="1"/>
          <p:nvPr/>
        </p:nvSpPr>
        <p:spPr>
          <a:xfrm>
            <a:off x="4429760" y="1312545"/>
            <a:ext cx="7578090" cy="1383665"/>
          </a:xfrm>
          <a:prstGeom prst="rect">
            <a:avLst/>
          </a:prstGeom>
          <a:noFill/>
        </p:spPr>
        <p:txBody>
          <a:bodyPr wrap="square" rtlCol="0">
            <a:spAutoFit/>
          </a:bodyPr>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黑体" panose="02010609060101010101" charset="-122"/>
              </a:rPr>
              <a:t>问题</a:t>
            </a:r>
            <a:r>
              <a:rPr lang="en-US" altLang="zh-CN" sz="2800" b="1">
                <a:solidFill>
                  <a:srgbClr val="FF0000"/>
                </a:solidFill>
                <a:latin typeface="黑体" panose="02010609060101010101" charset="-122"/>
                <a:ea typeface="黑体" panose="02010609060101010101" charset="-122"/>
                <a:cs typeface="黑体" panose="02010609060101010101" charset="-122"/>
              </a:rPr>
              <a:t>3</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sym typeface="+mn-ea"/>
              </a:rPr>
              <a:t>根据导学案并结合所学知识，比较西周分封制与秦朝郡县制的异同。</a:t>
            </a:r>
            <a:endParaRPr lang="en-US" altLang="zh-CN" sz="2800" b="1">
              <a:latin typeface="宋体" panose="02010600030101010101" pitchFamily="2" charset="-122"/>
              <a:ea typeface="宋体" panose="02010600030101010101" pitchFamily="2" charset="-122"/>
              <a:cs typeface="宋体" panose="02010600030101010101" pitchFamily="2" charset="-122"/>
            </a:endParaRPr>
          </a:p>
        </p:txBody>
      </p:sp>
      <p:pic>
        <p:nvPicPr>
          <p:cNvPr id="106" name="图片 105"/>
          <p:cNvPicPr/>
          <p:nvPr/>
        </p:nvPicPr>
        <p:blipFill>
          <a:blip r:embed="rId2" r:link="rId3"/>
          <a:stretch>
            <a:fillRect/>
          </a:stretch>
        </p:blipFill>
        <p:spPr>
          <a:xfrm>
            <a:off x="1069340" y="1033780"/>
            <a:ext cx="2468245" cy="3049270"/>
          </a:xfrm>
          <a:prstGeom prst="rect">
            <a:avLst/>
          </a:prstGeom>
          <a:noFill/>
          <a:ln w="9525">
            <a:noFill/>
          </a:ln>
        </p:spPr>
      </p:pic>
      <p:sp>
        <p:nvSpPr>
          <p:cNvPr id="11" name="圆角矩形 10"/>
          <p:cNvSpPr/>
          <p:nvPr/>
        </p:nvSpPr>
        <p:spPr>
          <a:xfrm>
            <a:off x="1069340" y="4248150"/>
            <a:ext cx="2322195" cy="70612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中央集权制</a:t>
            </a:r>
            <a:endParaRPr lang="zh-CN" altLang="en-US" sz="2800" b="1">
              <a:latin typeface="黑体" panose="02010609060101010101" charset="-122"/>
              <a:ea typeface="黑体" panose="02010609060101010101" charset="-122"/>
            </a:endParaRPr>
          </a:p>
        </p:txBody>
      </p:sp>
      <p:sp>
        <p:nvSpPr>
          <p:cNvPr id="12" name="左大括号 11"/>
          <p:cNvSpPr/>
          <p:nvPr/>
        </p:nvSpPr>
        <p:spPr>
          <a:xfrm rot="5400000">
            <a:off x="1997710" y="3373120"/>
            <a:ext cx="375920" cy="3539490"/>
          </a:xfrm>
          <a:prstGeom prst="leftBrace">
            <a:avLst/>
          </a:prstGeom>
          <a:ln w="635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4" name="圆角矩形 13"/>
          <p:cNvSpPr/>
          <p:nvPr/>
        </p:nvSpPr>
        <p:spPr>
          <a:xfrm>
            <a:off x="170688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皇帝制度</a:t>
            </a:r>
            <a:endParaRPr lang="zh-CN" altLang="en-US" sz="2800" b="1">
              <a:latin typeface="黑体" panose="02010609060101010101" charset="-122"/>
              <a:ea typeface="黑体" panose="02010609060101010101" charset="-122"/>
            </a:endParaRPr>
          </a:p>
        </p:txBody>
      </p:sp>
      <p:sp>
        <p:nvSpPr>
          <p:cNvPr id="15" name="圆角矩形 14"/>
          <p:cNvSpPr/>
          <p:nvPr/>
        </p:nvSpPr>
        <p:spPr>
          <a:xfrm>
            <a:off x="324612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郡县制度</a:t>
            </a:r>
            <a:endParaRPr lang="zh-CN" altLang="en-US" sz="2800" b="1">
              <a:latin typeface="黑体" panose="02010609060101010101" charset="-122"/>
              <a:ea typeface="黑体" panose="02010609060101010101" charset="-122"/>
            </a:endParaRPr>
          </a:p>
        </p:txBody>
      </p:sp>
      <p:sp>
        <p:nvSpPr>
          <p:cNvPr id="16" name="圆角矩形 15"/>
          <p:cNvSpPr/>
          <p:nvPr/>
        </p:nvSpPr>
        <p:spPr>
          <a:xfrm>
            <a:off x="16764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三公九卿</a:t>
            </a:r>
            <a:endParaRPr lang="zh-CN" altLang="en-US" sz="2800" b="1">
              <a:latin typeface="黑体" panose="02010609060101010101" charset="-122"/>
              <a:ea typeface="黑体" panose="02010609060101010101" charset="-122"/>
            </a:endParaRPr>
          </a:p>
        </p:txBody>
      </p:sp>
      <p:graphicFrame>
        <p:nvGraphicFramePr>
          <p:cNvPr id="3" name="Group 229"/>
          <p:cNvGraphicFramePr>
            <a:graphicFrameLocks noGrp="1"/>
          </p:cNvGraphicFramePr>
          <p:nvPr>
            <p:custDataLst>
              <p:tags r:id="rId4"/>
            </p:custDataLst>
          </p:nvPr>
        </p:nvGraphicFramePr>
        <p:xfrm>
          <a:off x="4667250" y="2776220"/>
          <a:ext cx="7103110" cy="4389120"/>
        </p:xfrm>
        <a:graphic>
          <a:graphicData uri="http://schemas.openxmlformats.org/drawingml/2006/table">
            <a:tbl>
              <a:tblPr/>
              <a:tblGrid>
                <a:gridCol w="1291590"/>
                <a:gridCol w="1782445"/>
                <a:gridCol w="1751965"/>
                <a:gridCol w="2277110"/>
              </a:tblGrid>
              <a:tr h="567690">
                <a:tc gridSpan="2">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比较</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hMerge="1">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分封制</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郡县制</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474345">
                <a:tc rowSpan="4">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不同点</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TlToBr>
                      <a:noFill/>
                    </a:lnTlToBr>
                    <a:lnBlToTr>
                      <a:noFill/>
                    </a:lnBlToTr>
                    <a:solidFill>
                      <a:schemeClr val="accent1">
                        <a:lumMod val="20000"/>
                        <a:lumOff val="80000"/>
                      </a:schemeClr>
                    </a:solidFill>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建立基础</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血缘</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地域</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427355">
                <a:tc vMerge="1">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传承制度</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官位世袭</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皇帝任免</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731520">
                <a:tc vMerge="1">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权力大小</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独立性强</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服从中央</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731520">
                <a:tc vMerge="1">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历史影响</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地方割据</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p>
                      <a:pPr marL="0" marR="0" lvl="0" indent="0" algn="ctr" defTabSz="914400" rtl="0" fontAlgn="base">
                        <a:lnSpc>
                          <a:spcPct val="100000"/>
                        </a:lnSpc>
                        <a:spcBef>
                          <a:spcPct val="0"/>
                        </a:spcBef>
                        <a:spcAft>
                          <a:spcPct val="0"/>
                        </a:spcAft>
                        <a:buClrTx/>
                        <a:buSzTx/>
                        <a:buFontTx/>
                        <a:buNone/>
                      </a:pPr>
                      <a:r>
                        <a:rPr lang="zh-CN" altLang="en-US" sz="2800" b="1" smtClean="0">
                          <a:ln>
                            <a:noFill/>
                          </a:ln>
                          <a:effectLst/>
                          <a:latin typeface="宋体" panose="02010600030101010101" pitchFamily="2" charset="-122"/>
                          <a:ea typeface="宋体" panose="02010600030101010101" pitchFamily="2" charset="-122"/>
                          <a:cs typeface="Times New Roman" panose="02020603050405020304" pitchFamily="18" charset="0"/>
                          <a:sym typeface="+mn-ea"/>
                        </a:rPr>
                        <a:t>中央集权</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731520">
                <a:tc>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共同点</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gridSpan="3">
                  <a:txBody>
                    <a:bodyPr/>
                    <a:p>
                      <a:pPr marL="0" marR="0" lvl="0" indent="0" algn="ctr" defTabSz="914400" rtl="0" fontAlgn="base">
                        <a:lnSpc>
                          <a:spcPct val="100000"/>
                        </a:lnSpc>
                        <a:spcBef>
                          <a:spcPct val="0"/>
                        </a:spcBef>
                        <a:spcAft>
                          <a:spcPct val="0"/>
                        </a:spcAft>
                        <a:buClrTx/>
                        <a:buSzTx/>
                        <a:buFontTx/>
                        <a:buNone/>
                      </a:pPr>
                      <a:r>
                        <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rPr>
                        <a:t>为了巩固统治，都是地方行政制度</a:t>
                      </a:r>
                      <a:endPara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a:txBody>
                  <a:tcPr anchor="ctr" anchorCtr="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hMerge="1">
                  <a:tcPr/>
                </a:tc>
                <a:tc hMerge="1">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4429760" y="132080"/>
            <a:ext cx="3333115" cy="1038225"/>
          </a:xfrm>
          <a:prstGeom prst="rect">
            <a:avLst/>
          </a:prstGeom>
        </p:spPr>
      </p:pic>
      <p:sp>
        <p:nvSpPr>
          <p:cNvPr id="2" name="文本框 1"/>
          <p:cNvSpPr txBox="1"/>
          <p:nvPr/>
        </p:nvSpPr>
        <p:spPr>
          <a:xfrm>
            <a:off x="4429760" y="1312545"/>
            <a:ext cx="7578090" cy="1383665"/>
          </a:xfrm>
          <a:prstGeom prst="rect">
            <a:avLst/>
          </a:prstGeom>
          <a:noFill/>
        </p:spPr>
        <p:txBody>
          <a:bodyPr wrap="square" rtlCol="0">
            <a:spAutoFit/>
          </a:bodyPr>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黑体" panose="02010609060101010101" charset="-122"/>
              </a:rPr>
              <a:t>问题</a:t>
            </a:r>
            <a:r>
              <a:rPr lang="en-US" altLang="zh-CN" sz="2800" b="1">
                <a:solidFill>
                  <a:srgbClr val="FF0000"/>
                </a:solidFill>
                <a:latin typeface="黑体" panose="02010609060101010101" charset="-122"/>
                <a:ea typeface="黑体" panose="02010609060101010101" charset="-122"/>
                <a:cs typeface="黑体" panose="02010609060101010101" charset="-122"/>
              </a:rPr>
              <a:t>4</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sym typeface="+mn-ea"/>
              </a:rPr>
              <a:t>根据导学案并结合所学知识，说明秦中央集权制建立的影响。</a:t>
            </a:r>
            <a:endParaRPr lang="en-US" altLang="zh-CN" sz="2800" b="1">
              <a:latin typeface="宋体" panose="02010600030101010101" pitchFamily="2" charset="-122"/>
              <a:ea typeface="宋体" panose="02010600030101010101" pitchFamily="2" charset="-122"/>
              <a:cs typeface="宋体" panose="02010600030101010101" pitchFamily="2" charset="-122"/>
            </a:endParaRPr>
          </a:p>
        </p:txBody>
      </p:sp>
      <p:pic>
        <p:nvPicPr>
          <p:cNvPr id="106" name="图片 105"/>
          <p:cNvPicPr/>
          <p:nvPr/>
        </p:nvPicPr>
        <p:blipFill>
          <a:blip r:embed="rId2" r:link="rId3"/>
          <a:stretch>
            <a:fillRect/>
          </a:stretch>
        </p:blipFill>
        <p:spPr>
          <a:xfrm>
            <a:off x="1069340" y="1033780"/>
            <a:ext cx="2468245" cy="3049270"/>
          </a:xfrm>
          <a:prstGeom prst="rect">
            <a:avLst/>
          </a:prstGeom>
          <a:noFill/>
          <a:ln w="9525">
            <a:noFill/>
          </a:ln>
        </p:spPr>
      </p:pic>
      <p:sp>
        <p:nvSpPr>
          <p:cNvPr id="11" name="圆角矩形 10"/>
          <p:cNvSpPr/>
          <p:nvPr/>
        </p:nvSpPr>
        <p:spPr>
          <a:xfrm>
            <a:off x="1069340" y="4248150"/>
            <a:ext cx="2322195" cy="70612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中央集权制</a:t>
            </a:r>
            <a:endParaRPr lang="zh-CN" altLang="en-US" sz="2800" b="1">
              <a:latin typeface="黑体" panose="02010609060101010101" charset="-122"/>
              <a:ea typeface="黑体" panose="02010609060101010101" charset="-122"/>
            </a:endParaRPr>
          </a:p>
        </p:txBody>
      </p:sp>
      <p:sp>
        <p:nvSpPr>
          <p:cNvPr id="12" name="左大括号 11"/>
          <p:cNvSpPr/>
          <p:nvPr/>
        </p:nvSpPr>
        <p:spPr>
          <a:xfrm rot="5400000">
            <a:off x="1997710" y="3373120"/>
            <a:ext cx="375920" cy="3539490"/>
          </a:xfrm>
          <a:prstGeom prst="leftBrace">
            <a:avLst/>
          </a:prstGeom>
          <a:ln w="635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4" name="圆角矩形 13"/>
          <p:cNvSpPr/>
          <p:nvPr/>
        </p:nvSpPr>
        <p:spPr>
          <a:xfrm>
            <a:off x="170688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皇帝制度</a:t>
            </a:r>
            <a:endParaRPr lang="zh-CN" altLang="en-US" sz="2800" b="1">
              <a:latin typeface="黑体" panose="02010609060101010101" charset="-122"/>
              <a:ea typeface="黑体" panose="02010609060101010101" charset="-122"/>
            </a:endParaRPr>
          </a:p>
        </p:txBody>
      </p:sp>
      <p:sp>
        <p:nvSpPr>
          <p:cNvPr id="15" name="圆角矩形 14"/>
          <p:cNvSpPr/>
          <p:nvPr/>
        </p:nvSpPr>
        <p:spPr>
          <a:xfrm>
            <a:off x="324612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郡县制度</a:t>
            </a:r>
            <a:endParaRPr lang="zh-CN" altLang="en-US" sz="2800" b="1">
              <a:latin typeface="黑体" panose="02010609060101010101" charset="-122"/>
              <a:ea typeface="黑体" panose="02010609060101010101" charset="-122"/>
            </a:endParaRPr>
          </a:p>
        </p:txBody>
      </p:sp>
      <p:sp>
        <p:nvSpPr>
          <p:cNvPr id="16" name="圆角矩形 15"/>
          <p:cNvSpPr/>
          <p:nvPr/>
        </p:nvSpPr>
        <p:spPr>
          <a:xfrm>
            <a:off x="167640" y="5331460"/>
            <a:ext cx="1047750" cy="124333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黑体" panose="02010609060101010101" charset="-122"/>
                <a:ea typeface="黑体" panose="02010609060101010101" charset="-122"/>
              </a:rPr>
              <a:t>三公九卿</a:t>
            </a:r>
            <a:endParaRPr lang="zh-CN" altLang="en-US" sz="2800" b="1">
              <a:latin typeface="黑体" panose="02010609060101010101" charset="-122"/>
              <a:ea typeface="黑体" panose="02010609060101010101" charset="-122"/>
            </a:endParaRPr>
          </a:p>
        </p:txBody>
      </p:sp>
      <p:sp>
        <p:nvSpPr>
          <p:cNvPr id="3" name="文本框 2"/>
          <p:cNvSpPr txBox="1"/>
          <p:nvPr/>
        </p:nvSpPr>
        <p:spPr>
          <a:xfrm>
            <a:off x="4429760" y="2696210"/>
            <a:ext cx="7578090" cy="3969385"/>
          </a:xfrm>
          <a:prstGeom prst="rect">
            <a:avLst/>
          </a:prstGeom>
          <a:solidFill>
            <a:schemeClr val="accent1">
              <a:lumMod val="20000"/>
              <a:lumOff val="80000"/>
            </a:schemeClr>
          </a:solidFill>
        </p:spPr>
        <p:txBody>
          <a:bodyPr wrap="square" rtlCol="0">
            <a:spAutoFit/>
          </a:bodyPr>
          <a:p>
            <a:pPr fontAlgn="auto">
              <a:lnSpc>
                <a:spcPct val="150000"/>
              </a:lnSpc>
            </a:pPr>
            <a:r>
              <a:rPr lang="zh-CN" altLang="en-US" sz="2400" b="1">
                <a:solidFill>
                  <a:srgbClr val="FF0000"/>
                </a:solidFill>
                <a:latin typeface="黑体" panose="02010609060101010101" charset="-122"/>
                <a:ea typeface="黑体" panose="02010609060101010101" charset="-122"/>
              </a:rPr>
              <a:t>影响</a:t>
            </a:r>
            <a:r>
              <a:rPr lang="zh-CN" altLang="en-US" sz="2400" b="1">
                <a:latin typeface="宋体" panose="02010600030101010101" pitchFamily="2" charset="-122"/>
                <a:ea typeface="宋体" panose="02010600030101010101" pitchFamily="2" charset="-122"/>
              </a:rPr>
              <a:t>：积极影响：</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①</a:t>
            </a:r>
            <a:r>
              <a:rPr lang="zh-CN" altLang="en-US" sz="2400" b="1">
                <a:latin typeface="宋体" panose="02010600030101010101" pitchFamily="2" charset="-122"/>
                <a:ea typeface="宋体" panose="02010600030101010101" pitchFamily="2" charset="-122"/>
              </a:rPr>
              <a:t>有利于封建经济文化的发展。</a:t>
            </a:r>
            <a:endParaRPr lang="zh-CN" altLang="en-US" sz="2400" b="1">
              <a:latin typeface="宋体" panose="02010600030101010101" pitchFamily="2" charset="-122"/>
              <a:ea typeface="宋体" panose="02010600030101010101" pitchFamily="2" charset="-122"/>
            </a:endParaRPr>
          </a:p>
          <a:p>
            <a:pPr fontAlgn="auto">
              <a:lnSpc>
                <a:spcPct val="150000"/>
              </a:lnSpc>
            </a:pPr>
            <a:r>
              <a:rPr lang="zh-CN" altLang="en-US" sz="2400" b="1">
                <a:latin typeface="宋体" panose="02010600030101010101" pitchFamily="2" charset="-122"/>
                <a:ea typeface="宋体" panose="02010600030101010101" pitchFamily="2" charset="-122"/>
                <a:cs typeface="宋体" panose="02010600030101010101" pitchFamily="2" charset="-122"/>
                <a:sym typeface="+mn-ea"/>
              </a:rPr>
              <a:t>②对祖国疆域的初步奠定、国家统一以及形成以华夏族为主体的中华民族，都起了重要作用。</a:t>
            </a:r>
            <a:endParaRPr lang="zh-CN" altLang="en-US" sz="2400" b="1">
              <a:latin typeface="宋体" panose="02010600030101010101" pitchFamily="2" charset="-122"/>
              <a:ea typeface="宋体" panose="02010600030101010101" pitchFamily="2" charset="-122"/>
              <a:cs typeface="宋体" panose="02010600030101010101" pitchFamily="2" charset="-122"/>
              <a:sym typeface="+mn-ea"/>
            </a:endParaRPr>
          </a:p>
          <a:p>
            <a:pPr fontAlgn="auto">
              <a:lnSpc>
                <a:spcPct val="150000"/>
              </a:lnSpc>
            </a:pPr>
            <a:r>
              <a:rPr lang="zh-CN" altLang="en-US" sz="2400" b="1">
                <a:latin typeface="宋体" panose="02010600030101010101" pitchFamily="2" charset="-122"/>
                <a:ea typeface="宋体" panose="02010600030101010101" pitchFamily="2" charset="-122"/>
                <a:cs typeface="宋体" panose="02010600030101010101" pitchFamily="2" charset="-122"/>
                <a:sym typeface="+mn-ea"/>
              </a:rPr>
              <a:t>③奠定了中国两千多年封建政治制度的基础，为历代封建王朝所沿用，并不断得到加强与完善。</a:t>
            </a:r>
            <a:endParaRPr lang="zh-CN" altLang="en-US" sz="2400" b="1">
              <a:latin typeface="宋体" panose="02010600030101010101" pitchFamily="2" charset="-122"/>
              <a:ea typeface="宋体" panose="02010600030101010101" pitchFamily="2" charset="-122"/>
              <a:cs typeface="宋体" panose="02010600030101010101" pitchFamily="2" charset="-122"/>
              <a:sym typeface="+mn-ea"/>
            </a:endParaRPr>
          </a:p>
          <a:p>
            <a:pPr fontAlgn="auto">
              <a:lnSpc>
                <a:spcPct val="150000"/>
              </a:lnSpc>
            </a:pPr>
            <a:r>
              <a:rPr lang="zh-CN" altLang="en-US" sz="2400" b="1">
                <a:latin typeface="宋体" panose="02010600030101010101" pitchFamily="2" charset="-122"/>
                <a:ea typeface="宋体" panose="02010600030101010101" pitchFamily="2" charset="-122"/>
              </a:rPr>
              <a:t>消极影响：秦朝的中央集权制度是以专制皇权为中心，这直接导致了秦的暴政，一定程度上加速了秦的灭亡。</a:t>
            </a:r>
            <a:endParaRPr lang="zh-CN" altLang="en-US" sz="2400" b="1">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100000">
              <a:srgbClr val="846C21"/>
            </a:gs>
          </a:gsLst>
          <a:lin ang="5400000" scaled="0"/>
        </a:gradFill>
        <a:effectLst/>
      </p:bgPr>
    </p:bg>
    <p:spTree>
      <p:nvGrpSpPr>
        <p:cNvPr id="1" name=""/>
        <p:cNvGrpSpPr/>
        <p:nvPr/>
      </p:nvGrpSpPr>
      <p:grpSpPr>
        <a:xfrm>
          <a:off x="0" y="0"/>
          <a:ext cx="0" cy="0"/>
          <a:chOff x="0" y="0"/>
          <a:chExt cx="0" cy="0"/>
        </a:xfrm>
      </p:grpSpPr>
      <p:grpSp>
        <p:nvGrpSpPr>
          <p:cNvPr id="3" name="组合 2"/>
          <p:cNvGrpSpPr/>
          <p:nvPr/>
        </p:nvGrpSpPr>
        <p:grpSpPr>
          <a:xfrm>
            <a:off x="1367004" y="416938"/>
            <a:ext cx="9457855" cy="5908940"/>
            <a:chOff x="1578319" y="1504743"/>
            <a:chExt cx="7967050" cy="4977537"/>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38163" r="8371"/>
            <a:stretch>
              <a:fillRect/>
            </a:stretch>
          </p:blipFill>
          <p:spPr>
            <a:xfrm>
              <a:off x="1578319" y="1602463"/>
              <a:ext cx="7967050" cy="4879817"/>
            </a:xfrm>
            <a:prstGeom prst="rect">
              <a:avLst/>
            </a:prstGeom>
          </p:spPr>
        </p:pic>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l="32044" t="5137" r="56525" b="84782"/>
            <a:stretch>
              <a:fillRect/>
            </a:stretch>
          </p:blipFill>
          <p:spPr>
            <a:xfrm rot="5400000">
              <a:off x="3403617" y="1794454"/>
              <a:ext cx="1149790" cy="57036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32044" t="5137" r="56525" b="84782"/>
            <a:stretch>
              <a:fillRect/>
            </a:stretch>
          </p:blipFill>
          <p:spPr>
            <a:xfrm rot="5400000">
              <a:off x="6026835" y="1794454"/>
              <a:ext cx="1149790" cy="570368"/>
            </a:xfrm>
            <a:prstGeom prst="rect">
              <a:avLst/>
            </a:prstGeom>
          </p:spPr>
        </p:pic>
      </p:grpSp>
      <p:sp>
        <p:nvSpPr>
          <p:cNvPr id="62" name="文本框 61"/>
          <p:cNvSpPr txBox="1"/>
          <p:nvPr/>
        </p:nvSpPr>
        <p:spPr>
          <a:xfrm>
            <a:off x="2235200" y="1998345"/>
            <a:ext cx="7518400" cy="2861310"/>
          </a:xfrm>
          <a:prstGeom prst="rect">
            <a:avLst/>
          </a:prstGeom>
          <a:noFill/>
        </p:spPr>
        <p:txBody>
          <a:bodyPr wrap="square" rtlCol="0">
            <a:spAutoFit/>
          </a:bodyPr>
          <a:lstStyle/>
          <a:p>
            <a:pPr algn="ctr" fontAlgn="auto">
              <a:lnSpc>
                <a:spcPct val="150000"/>
              </a:lnSpc>
            </a:pPr>
            <a:r>
              <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rPr>
              <a:t>三、亡秦的回响</a:t>
            </a:r>
            <a:endPar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endParaRPr>
          </a:p>
          <a:p>
            <a:pPr algn="ctr" fontAlgn="auto">
              <a:lnSpc>
                <a:spcPct val="150000"/>
              </a:lnSpc>
            </a:pPr>
            <a:r>
              <a:rPr lang="en-US" altLang="zh-CN"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rPr>
              <a:t>——</a:t>
            </a:r>
            <a:r>
              <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rPr>
              <a:t>失去统一</a:t>
            </a:r>
            <a:endPar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右箭头 2"/>
          <p:cNvSpPr/>
          <p:nvPr/>
        </p:nvSpPr>
        <p:spPr>
          <a:xfrm>
            <a:off x="118110" y="847725"/>
            <a:ext cx="11956415" cy="1843405"/>
          </a:xfrm>
          <a:prstGeom prst="rightArrow">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椭圆 3"/>
          <p:cNvSpPr/>
          <p:nvPr/>
        </p:nvSpPr>
        <p:spPr>
          <a:xfrm>
            <a:off x="117475" y="1393825"/>
            <a:ext cx="1548130" cy="75120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190AE0"/>
                </a:solidFill>
                <a:latin typeface="宋体" panose="02010600030101010101" pitchFamily="2" charset="-122"/>
                <a:ea typeface="宋体" panose="02010600030101010101" pitchFamily="2" charset="-122"/>
              </a:rPr>
              <a:t>前</a:t>
            </a:r>
            <a:r>
              <a:rPr lang="en-US" altLang="zh-CN" sz="2800" b="1">
                <a:solidFill>
                  <a:srgbClr val="190AE0"/>
                </a:solidFill>
                <a:latin typeface="宋体" panose="02010600030101010101" pitchFamily="2" charset="-122"/>
                <a:ea typeface="宋体" panose="02010600030101010101" pitchFamily="2" charset="-122"/>
              </a:rPr>
              <a:t>221</a:t>
            </a:r>
            <a:endParaRPr lang="en-US" altLang="zh-CN" sz="2800" b="1">
              <a:solidFill>
                <a:srgbClr val="190AE0"/>
              </a:solidFill>
              <a:latin typeface="宋体" panose="02010600030101010101" pitchFamily="2" charset="-122"/>
              <a:ea typeface="宋体" panose="02010600030101010101" pitchFamily="2" charset="-122"/>
            </a:endParaRPr>
          </a:p>
        </p:txBody>
      </p:sp>
      <p:sp>
        <p:nvSpPr>
          <p:cNvPr id="5" name="椭圆 4"/>
          <p:cNvSpPr/>
          <p:nvPr/>
        </p:nvSpPr>
        <p:spPr>
          <a:xfrm>
            <a:off x="3587115" y="1393190"/>
            <a:ext cx="1548130" cy="75120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190AE0"/>
                </a:solidFill>
                <a:latin typeface="宋体" panose="02010600030101010101" pitchFamily="2" charset="-122"/>
                <a:ea typeface="宋体" panose="02010600030101010101" pitchFamily="2" charset="-122"/>
              </a:rPr>
              <a:t>前</a:t>
            </a:r>
            <a:r>
              <a:rPr lang="en-US" altLang="zh-CN" sz="2800" b="1">
                <a:solidFill>
                  <a:srgbClr val="190AE0"/>
                </a:solidFill>
                <a:latin typeface="宋体" panose="02010600030101010101" pitchFamily="2" charset="-122"/>
                <a:ea typeface="宋体" panose="02010600030101010101" pitchFamily="2" charset="-122"/>
              </a:rPr>
              <a:t>209</a:t>
            </a:r>
            <a:endParaRPr lang="en-US" altLang="zh-CN" sz="2800" b="1">
              <a:solidFill>
                <a:srgbClr val="190AE0"/>
              </a:solidFill>
              <a:latin typeface="宋体" panose="02010600030101010101" pitchFamily="2" charset="-122"/>
              <a:ea typeface="宋体" panose="02010600030101010101" pitchFamily="2" charset="-122"/>
            </a:endParaRPr>
          </a:p>
        </p:txBody>
      </p:sp>
      <p:sp>
        <p:nvSpPr>
          <p:cNvPr id="13" name="椭圆 12"/>
          <p:cNvSpPr/>
          <p:nvPr/>
        </p:nvSpPr>
        <p:spPr>
          <a:xfrm>
            <a:off x="5321935" y="1393825"/>
            <a:ext cx="1548130" cy="75120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190AE0"/>
                </a:solidFill>
                <a:latin typeface="宋体" panose="02010600030101010101" pitchFamily="2" charset="-122"/>
                <a:ea typeface="宋体" panose="02010600030101010101" pitchFamily="2" charset="-122"/>
              </a:rPr>
              <a:t>前</a:t>
            </a:r>
            <a:r>
              <a:rPr lang="en-US" altLang="zh-CN" sz="2800" b="1">
                <a:solidFill>
                  <a:srgbClr val="190AE0"/>
                </a:solidFill>
                <a:latin typeface="宋体" panose="02010600030101010101" pitchFamily="2" charset="-122"/>
                <a:ea typeface="宋体" panose="02010600030101010101" pitchFamily="2" charset="-122"/>
              </a:rPr>
              <a:t>207</a:t>
            </a:r>
            <a:endParaRPr lang="en-US" altLang="zh-CN" sz="2800" b="1">
              <a:solidFill>
                <a:srgbClr val="190AE0"/>
              </a:solidFill>
              <a:latin typeface="宋体" panose="02010600030101010101" pitchFamily="2" charset="-122"/>
              <a:ea typeface="宋体" panose="02010600030101010101" pitchFamily="2" charset="-122"/>
            </a:endParaRPr>
          </a:p>
        </p:txBody>
      </p:sp>
      <p:sp>
        <p:nvSpPr>
          <p:cNvPr id="14" name="文本框 13"/>
          <p:cNvSpPr txBox="1"/>
          <p:nvPr/>
        </p:nvSpPr>
        <p:spPr>
          <a:xfrm>
            <a:off x="160655" y="2230755"/>
            <a:ext cx="1461770" cy="460375"/>
          </a:xfrm>
          <a:prstGeom prst="rect">
            <a:avLst/>
          </a:prstGeom>
          <a:noFill/>
        </p:spPr>
        <p:txBody>
          <a:bodyPr wrap="square" rtlCol="0">
            <a:spAutoFit/>
          </a:bodyPr>
          <a:p>
            <a:pPr algn="ctr"/>
            <a:r>
              <a:rPr lang="zh-CN" altLang="en-US" sz="2400" b="1">
                <a:latin typeface="宋体" panose="02010600030101010101" pitchFamily="2" charset="-122"/>
                <a:ea typeface="宋体" panose="02010600030101010101" pitchFamily="2" charset="-122"/>
                <a:cs typeface="宋体" panose="02010600030101010101" pitchFamily="2" charset="-122"/>
              </a:rPr>
              <a:t>秦统一</a:t>
            </a:r>
            <a:endParaRPr lang="zh-CN" altLang="en-US" sz="2400" b="1">
              <a:latin typeface="宋体" panose="02010600030101010101" pitchFamily="2" charset="-122"/>
              <a:ea typeface="宋体" panose="02010600030101010101" pitchFamily="2" charset="-122"/>
              <a:cs typeface="宋体" panose="02010600030101010101" pitchFamily="2" charset="-122"/>
            </a:endParaRPr>
          </a:p>
        </p:txBody>
      </p:sp>
      <p:sp>
        <p:nvSpPr>
          <p:cNvPr id="15" name="文本框 14"/>
          <p:cNvSpPr txBox="1"/>
          <p:nvPr/>
        </p:nvSpPr>
        <p:spPr>
          <a:xfrm>
            <a:off x="3596005" y="2230755"/>
            <a:ext cx="1543685" cy="829945"/>
          </a:xfrm>
          <a:prstGeom prst="rect">
            <a:avLst/>
          </a:prstGeom>
          <a:noFill/>
        </p:spPr>
        <p:txBody>
          <a:bodyPr wrap="square" rtlCol="0">
            <a:spAutoFit/>
          </a:bodyPr>
          <a:p>
            <a:pPr algn="ctr"/>
            <a:r>
              <a:rPr lang="zh-CN" altLang="en-US" sz="2400" b="1">
                <a:latin typeface="宋体" panose="02010600030101010101" pitchFamily="2" charset="-122"/>
                <a:ea typeface="宋体" panose="02010600030101010101" pitchFamily="2" charset="-122"/>
                <a:cs typeface="宋体" panose="02010600030101010101" pitchFamily="2" charset="-122"/>
              </a:rPr>
              <a:t>陈胜吴广起义</a:t>
            </a:r>
            <a:endParaRPr lang="zh-CN" altLang="en-US" sz="2400" b="1">
              <a:latin typeface="宋体" panose="02010600030101010101" pitchFamily="2" charset="-122"/>
              <a:ea typeface="宋体" panose="02010600030101010101" pitchFamily="2" charset="-122"/>
              <a:cs typeface="宋体" panose="02010600030101010101" pitchFamily="2" charset="-122"/>
            </a:endParaRPr>
          </a:p>
        </p:txBody>
      </p:sp>
      <p:sp>
        <p:nvSpPr>
          <p:cNvPr id="16" name="文本框 15"/>
          <p:cNvSpPr txBox="1"/>
          <p:nvPr/>
        </p:nvSpPr>
        <p:spPr>
          <a:xfrm>
            <a:off x="5378450" y="2230755"/>
            <a:ext cx="1485265" cy="460375"/>
          </a:xfrm>
          <a:prstGeom prst="rect">
            <a:avLst/>
          </a:prstGeom>
          <a:noFill/>
        </p:spPr>
        <p:txBody>
          <a:bodyPr wrap="square" rtlCol="0">
            <a:spAutoFit/>
          </a:bodyPr>
          <a:p>
            <a:pPr algn="ctr"/>
            <a:r>
              <a:rPr lang="zh-CN" altLang="en-US" sz="2400" b="1">
                <a:latin typeface="宋体" panose="02010600030101010101" pitchFamily="2" charset="-122"/>
                <a:ea typeface="宋体" panose="02010600030101010101" pitchFamily="2" charset="-122"/>
                <a:cs typeface="宋体" panose="02010600030101010101" pitchFamily="2" charset="-122"/>
              </a:rPr>
              <a:t>秦朝灭亡</a:t>
            </a:r>
            <a:endParaRPr lang="zh-CN" altLang="en-US" sz="2400" b="1">
              <a:latin typeface="宋体" panose="02010600030101010101" pitchFamily="2" charset="-122"/>
              <a:ea typeface="宋体" panose="02010600030101010101" pitchFamily="2" charset="-122"/>
              <a:cs typeface="宋体" panose="02010600030101010101" pitchFamily="2" charset="-122"/>
            </a:endParaRPr>
          </a:p>
        </p:txBody>
      </p:sp>
      <p:sp>
        <p:nvSpPr>
          <p:cNvPr id="18" name="椭圆 17"/>
          <p:cNvSpPr/>
          <p:nvPr/>
        </p:nvSpPr>
        <p:spPr>
          <a:xfrm>
            <a:off x="1852295" y="1393825"/>
            <a:ext cx="1548130" cy="75120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190AE0"/>
                </a:solidFill>
                <a:latin typeface="宋体" panose="02010600030101010101" pitchFamily="2" charset="-122"/>
                <a:ea typeface="宋体" panose="02010600030101010101" pitchFamily="2" charset="-122"/>
              </a:rPr>
              <a:t>前</a:t>
            </a:r>
            <a:r>
              <a:rPr lang="en-US" altLang="zh-CN" sz="2800" b="1">
                <a:solidFill>
                  <a:srgbClr val="190AE0"/>
                </a:solidFill>
                <a:latin typeface="宋体" panose="02010600030101010101" pitchFamily="2" charset="-122"/>
                <a:ea typeface="宋体" panose="02010600030101010101" pitchFamily="2" charset="-122"/>
              </a:rPr>
              <a:t>210</a:t>
            </a:r>
            <a:endParaRPr lang="en-US" altLang="zh-CN" sz="2800" b="1">
              <a:solidFill>
                <a:srgbClr val="190AE0"/>
              </a:solidFill>
              <a:latin typeface="宋体" panose="02010600030101010101" pitchFamily="2" charset="-122"/>
              <a:ea typeface="宋体" panose="02010600030101010101" pitchFamily="2" charset="-122"/>
            </a:endParaRPr>
          </a:p>
        </p:txBody>
      </p:sp>
      <p:sp>
        <p:nvSpPr>
          <p:cNvPr id="19" name="文本框 18"/>
          <p:cNvSpPr txBox="1"/>
          <p:nvPr/>
        </p:nvSpPr>
        <p:spPr>
          <a:xfrm>
            <a:off x="1895475" y="2230755"/>
            <a:ext cx="1461770" cy="829945"/>
          </a:xfrm>
          <a:prstGeom prst="rect">
            <a:avLst/>
          </a:prstGeom>
          <a:noFill/>
        </p:spPr>
        <p:txBody>
          <a:bodyPr wrap="square" rtlCol="0">
            <a:spAutoFit/>
          </a:bodyPr>
          <a:p>
            <a:pPr algn="ctr"/>
            <a:r>
              <a:rPr lang="zh-CN" altLang="en-US" sz="2400" b="1">
                <a:latin typeface="宋体" panose="02010600030101010101" pitchFamily="2" charset="-122"/>
                <a:ea typeface="宋体" panose="02010600030101010101" pitchFamily="2" charset="-122"/>
                <a:cs typeface="宋体" panose="02010600030101010101" pitchFamily="2" charset="-122"/>
              </a:rPr>
              <a:t>秦二世</a:t>
            </a:r>
            <a:endParaRPr lang="zh-CN" altLang="en-US" sz="2400" b="1">
              <a:latin typeface="宋体" panose="02010600030101010101" pitchFamily="2" charset="-122"/>
              <a:ea typeface="宋体" panose="02010600030101010101" pitchFamily="2" charset="-122"/>
              <a:cs typeface="宋体" panose="02010600030101010101" pitchFamily="2" charset="-122"/>
            </a:endParaRPr>
          </a:p>
          <a:p>
            <a:pPr algn="ctr"/>
            <a:r>
              <a:rPr lang="zh-CN" altLang="en-US" sz="2400" b="1">
                <a:latin typeface="宋体" panose="02010600030101010101" pitchFamily="2" charset="-122"/>
                <a:ea typeface="宋体" panose="02010600030101010101" pitchFamily="2" charset="-122"/>
                <a:cs typeface="宋体" panose="02010600030101010101" pitchFamily="2" charset="-122"/>
              </a:rPr>
              <a:t>继位</a:t>
            </a:r>
            <a:endParaRPr lang="zh-CN" altLang="en-US" sz="2400" b="1">
              <a:latin typeface="宋体" panose="02010600030101010101" pitchFamily="2" charset="-122"/>
              <a:ea typeface="宋体" panose="02010600030101010101" pitchFamily="2" charset="-122"/>
              <a:cs typeface="宋体" panose="02010600030101010101" pitchFamily="2" charset="-122"/>
            </a:endParaRPr>
          </a:p>
        </p:txBody>
      </p:sp>
      <p:sp>
        <p:nvSpPr>
          <p:cNvPr id="20" name="椭圆 19"/>
          <p:cNvSpPr/>
          <p:nvPr/>
        </p:nvSpPr>
        <p:spPr>
          <a:xfrm>
            <a:off x="7056755" y="1393190"/>
            <a:ext cx="3090545" cy="75120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190AE0"/>
                </a:solidFill>
                <a:latin typeface="宋体" panose="02010600030101010101" pitchFamily="2" charset="-122"/>
                <a:ea typeface="宋体" panose="02010600030101010101" pitchFamily="2" charset="-122"/>
              </a:rPr>
              <a:t>前</a:t>
            </a:r>
            <a:r>
              <a:rPr lang="en-US" altLang="zh-CN" sz="2800" b="1">
                <a:solidFill>
                  <a:srgbClr val="190AE0"/>
                </a:solidFill>
                <a:latin typeface="宋体" panose="02010600030101010101" pitchFamily="2" charset="-122"/>
                <a:ea typeface="宋体" panose="02010600030101010101" pitchFamily="2" charset="-122"/>
              </a:rPr>
              <a:t>206-</a:t>
            </a:r>
            <a:r>
              <a:rPr lang="zh-CN" altLang="en-US" sz="2800" b="1">
                <a:solidFill>
                  <a:srgbClr val="190AE0"/>
                </a:solidFill>
                <a:latin typeface="宋体" panose="02010600030101010101" pitchFamily="2" charset="-122"/>
                <a:ea typeface="宋体" panose="02010600030101010101" pitchFamily="2" charset="-122"/>
              </a:rPr>
              <a:t>前</a:t>
            </a:r>
            <a:r>
              <a:rPr lang="en-US" altLang="zh-CN" sz="2800" b="1">
                <a:solidFill>
                  <a:srgbClr val="190AE0"/>
                </a:solidFill>
                <a:latin typeface="宋体" panose="02010600030101010101" pitchFamily="2" charset="-122"/>
                <a:ea typeface="宋体" panose="02010600030101010101" pitchFamily="2" charset="-122"/>
              </a:rPr>
              <a:t>203</a:t>
            </a:r>
            <a:endParaRPr lang="en-US" altLang="zh-CN" sz="2800" b="1">
              <a:solidFill>
                <a:srgbClr val="190AE0"/>
              </a:solidFill>
              <a:latin typeface="宋体" panose="02010600030101010101" pitchFamily="2" charset="-122"/>
              <a:ea typeface="宋体" panose="02010600030101010101" pitchFamily="2" charset="-122"/>
            </a:endParaRPr>
          </a:p>
        </p:txBody>
      </p:sp>
      <p:sp>
        <p:nvSpPr>
          <p:cNvPr id="21" name="文本框 20"/>
          <p:cNvSpPr txBox="1"/>
          <p:nvPr/>
        </p:nvSpPr>
        <p:spPr>
          <a:xfrm>
            <a:off x="7859395" y="2230755"/>
            <a:ext cx="1485265" cy="460375"/>
          </a:xfrm>
          <a:prstGeom prst="rect">
            <a:avLst/>
          </a:prstGeom>
          <a:noFill/>
        </p:spPr>
        <p:txBody>
          <a:bodyPr wrap="square" rtlCol="0">
            <a:spAutoFit/>
          </a:bodyPr>
          <a:p>
            <a:pPr algn="ctr"/>
            <a:r>
              <a:rPr lang="zh-CN" altLang="en-US" sz="2400" b="1">
                <a:latin typeface="宋体" panose="02010600030101010101" pitchFamily="2" charset="-122"/>
                <a:ea typeface="宋体" panose="02010600030101010101" pitchFamily="2" charset="-122"/>
                <a:cs typeface="宋体" panose="02010600030101010101" pitchFamily="2" charset="-122"/>
              </a:rPr>
              <a:t>楚汉战争</a:t>
            </a:r>
            <a:endParaRPr lang="zh-CN" altLang="en-US" sz="2400" b="1">
              <a:latin typeface="宋体" panose="02010600030101010101" pitchFamily="2" charset="-122"/>
              <a:ea typeface="宋体" panose="02010600030101010101" pitchFamily="2" charset="-122"/>
              <a:cs typeface="宋体" panose="02010600030101010101" pitchFamily="2" charset="-122"/>
            </a:endParaRPr>
          </a:p>
        </p:txBody>
      </p:sp>
      <p:sp>
        <p:nvSpPr>
          <p:cNvPr id="22" name="文本框 21"/>
          <p:cNvSpPr txBox="1"/>
          <p:nvPr/>
        </p:nvSpPr>
        <p:spPr>
          <a:xfrm>
            <a:off x="10340340" y="2230755"/>
            <a:ext cx="910590" cy="829945"/>
          </a:xfrm>
          <a:prstGeom prst="rect">
            <a:avLst/>
          </a:prstGeom>
          <a:noFill/>
        </p:spPr>
        <p:txBody>
          <a:bodyPr wrap="square" rtlCol="0">
            <a:spAutoFit/>
          </a:bodyPr>
          <a:p>
            <a:pPr algn="ctr"/>
            <a:r>
              <a:rPr lang="zh-CN" altLang="en-US" sz="2400" b="1">
                <a:latin typeface="宋体" panose="02010600030101010101" pitchFamily="2" charset="-122"/>
                <a:ea typeface="宋体" panose="02010600030101010101" pitchFamily="2" charset="-122"/>
                <a:cs typeface="宋体" panose="02010600030101010101" pitchFamily="2" charset="-122"/>
              </a:rPr>
              <a:t>汉朝</a:t>
            </a:r>
            <a:endParaRPr lang="zh-CN" altLang="en-US" sz="2400" b="1">
              <a:latin typeface="宋体" panose="02010600030101010101" pitchFamily="2" charset="-122"/>
              <a:ea typeface="宋体" panose="02010600030101010101" pitchFamily="2" charset="-122"/>
              <a:cs typeface="宋体" panose="02010600030101010101" pitchFamily="2" charset="-122"/>
            </a:endParaRPr>
          </a:p>
          <a:p>
            <a:pPr algn="ctr"/>
            <a:r>
              <a:rPr lang="zh-CN" altLang="en-US" sz="2400" b="1">
                <a:latin typeface="宋体" panose="02010600030101010101" pitchFamily="2" charset="-122"/>
                <a:ea typeface="宋体" panose="02010600030101010101" pitchFamily="2" charset="-122"/>
                <a:cs typeface="宋体" panose="02010600030101010101" pitchFamily="2" charset="-122"/>
              </a:rPr>
              <a:t>建立</a:t>
            </a:r>
            <a:endParaRPr lang="zh-CN" altLang="en-US" sz="2400" b="1">
              <a:latin typeface="宋体" panose="02010600030101010101" pitchFamily="2" charset="-122"/>
              <a:ea typeface="宋体" panose="02010600030101010101" pitchFamily="2" charset="-122"/>
              <a:cs typeface="宋体" panose="02010600030101010101" pitchFamily="2" charset="-122"/>
            </a:endParaRPr>
          </a:p>
        </p:txBody>
      </p:sp>
      <p:sp>
        <p:nvSpPr>
          <p:cNvPr id="23" name="椭圆 22"/>
          <p:cNvSpPr/>
          <p:nvPr/>
        </p:nvSpPr>
        <p:spPr>
          <a:xfrm>
            <a:off x="10333990" y="1393190"/>
            <a:ext cx="1548130" cy="75120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190AE0"/>
                </a:solidFill>
                <a:latin typeface="宋体" panose="02010600030101010101" pitchFamily="2" charset="-122"/>
                <a:ea typeface="宋体" panose="02010600030101010101" pitchFamily="2" charset="-122"/>
              </a:rPr>
              <a:t>前</a:t>
            </a:r>
            <a:r>
              <a:rPr lang="en-US" altLang="zh-CN" sz="2800" b="1">
                <a:solidFill>
                  <a:srgbClr val="190AE0"/>
                </a:solidFill>
                <a:latin typeface="宋体" panose="02010600030101010101" pitchFamily="2" charset="-122"/>
                <a:ea typeface="宋体" panose="02010600030101010101" pitchFamily="2" charset="-122"/>
              </a:rPr>
              <a:t>202</a:t>
            </a:r>
            <a:endParaRPr lang="en-US" altLang="zh-CN" sz="2800" b="1">
              <a:solidFill>
                <a:srgbClr val="190AE0"/>
              </a:solidFill>
              <a:latin typeface="宋体" panose="02010600030101010101" pitchFamily="2" charset="-122"/>
              <a:ea typeface="宋体" panose="02010600030101010101" pitchFamily="2" charset="-122"/>
            </a:endParaRPr>
          </a:p>
        </p:txBody>
      </p:sp>
      <p:pic>
        <p:nvPicPr>
          <p:cNvPr id="24" name="图片 23" descr="06《中外历史纲要》上 P19"/>
          <p:cNvPicPr>
            <a:picLocks noChangeAspect="1"/>
          </p:cNvPicPr>
          <p:nvPr/>
        </p:nvPicPr>
        <p:blipFill>
          <a:blip r:embed="rId1"/>
          <a:stretch>
            <a:fillRect/>
          </a:stretch>
        </p:blipFill>
        <p:spPr>
          <a:xfrm>
            <a:off x="118110" y="3060700"/>
            <a:ext cx="3871595" cy="3621405"/>
          </a:xfrm>
          <a:prstGeom prst="rect">
            <a:avLst/>
          </a:prstGeom>
        </p:spPr>
      </p:pic>
      <p:pic>
        <p:nvPicPr>
          <p:cNvPr id="25" name="图片 24" descr="07《中外历史纲要》上 P19"/>
          <p:cNvPicPr>
            <a:picLocks noChangeAspect="1"/>
          </p:cNvPicPr>
          <p:nvPr/>
        </p:nvPicPr>
        <p:blipFill>
          <a:blip r:embed="rId2"/>
          <a:stretch>
            <a:fillRect/>
          </a:stretch>
        </p:blipFill>
        <p:spPr>
          <a:xfrm>
            <a:off x="7858760" y="3107690"/>
            <a:ext cx="4023360" cy="3573780"/>
          </a:xfrm>
          <a:prstGeom prst="rect">
            <a:avLst/>
          </a:prstGeom>
        </p:spPr>
      </p:pic>
      <p:sp>
        <p:nvSpPr>
          <p:cNvPr id="26" name="文本框 25"/>
          <p:cNvSpPr txBox="1"/>
          <p:nvPr/>
        </p:nvSpPr>
        <p:spPr>
          <a:xfrm>
            <a:off x="3989070" y="3101975"/>
            <a:ext cx="2434590" cy="1383665"/>
          </a:xfrm>
          <a:prstGeom prst="rect">
            <a:avLst/>
          </a:prstGeom>
          <a:noFill/>
        </p:spPr>
        <p:txBody>
          <a:bodyPr wrap="square" rtlCol="0" anchor="t">
            <a:spAutoFit/>
          </a:bodyPr>
          <a:p>
            <a:pPr algn="ctr" fontAlgn="auto">
              <a:lnSpc>
                <a:spcPct val="150000"/>
              </a:lnSpc>
            </a:pPr>
            <a:r>
              <a:rPr lang="zh-CN" altLang="en-US" sz="2800" b="1">
                <a:solidFill>
                  <a:srgbClr val="FF0000"/>
                </a:solidFill>
                <a:latin typeface="黑体" panose="02010609060101010101" charset="-122"/>
                <a:ea typeface="黑体" panose="02010609060101010101" charset="-122"/>
              </a:rPr>
              <a:t>反抗秦暴政的农民起义</a:t>
            </a:r>
            <a:endParaRPr lang="zh-CN" altLang="en-US" sz="2800" b="1">
              <a:solidFill>
                <a:srgbClr val="FF0000"/>
              </a:solidFill>
              <a:latin typeface="黑体" panose="02010609060101010101" charset="-122"/>
              <a:ea typeface="黑体" panose="02010609060101010101" charset="-122"/>
            </a:endParaRPr>
          </a:p>
        </p:txBody>
      </p:sp>
      <p:sp>
        <p:nvSpPr>
          <p:cNvPr id="27" name="文本框 26"/>
          <p:cNvSpPr txBox="1"/>
          <p:nvPr/>
        </p:nvSpPr>
        <p:spPr>
          <a:xfrm>
            <a:off x="5321935" y="5299075"/>
            <a:ext cx="2434590" cy="1383665"/>
          </a:xfrm>
          <a:prstGeom prst="rect">
            <a:avLst/>
          </a:prstGeom>
          <a:noFill/>
        </p:spPr>
        <p:txBody>
          <a:bodyPr wrap="square" rtlCol="0" anchor="t">
            <a:spAutoFit/>
          </a:bodyPr>
          <a:p>
            <a:pPr algn="ctr" fontAlgn="auto">
              <a:lnSpc>
                <a:spcPct val="150000"/>
              </a:lnSpc>
            </a:pPr>
            <a:r>
              <a:rPr lang="zh-CN" altLang="en-US" sz="2800" b="1">
                <a:solidFill>
                  <a:srgbClr val="190AE0"/>
                </a:solidFill>
                <a:latin typeface="黑体" panose="02010609060101010101" charset="-122"/>
                <a:ea typeface="黑体" panose="02010609060101010101" charset="-122"/>
              </a:rPr>
              <a:t>争夺全国统治权的斗争</a:t>
            </a:r>
            <a:endParaRPr lang="zh-CN" altLang="en-US" sz="2800" b="1">
              <a:solidFill>
                <a:srgbClr val="190AE0"/>
              </a:solidFill>
              <a:latin typeface="黑体" panose="02010609060101010101" charset="-122"/>
              <a:ea typeface="黑体" panose="02010609060101010101" charset="-122"/>
            </a:endParaRPr>
          </a:p>
        </p:txBody>
      </p:sp>
      <p:sp>
        <p:nvSpPr>
          <p:cNvPr id="6" name="右弧形箭头 5"/>
          <p:cNvSpPr/>
          <p:nvPr/>
        </p:nvSpPr>
        <p:spPr>
          <a:xfrm>
            <a:off x="6591935" y="3592830"/>
            <a:ext cx="1017270" cy="1706245"/>
          </a:xfrm>
          <a:prstGeom prst="curved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pic>
        <p:nvPicPr>
          <p:cNvPr id="10" name="图片 9"/>
          <p:cNvPicPr>
            <a:picLocks noChangeAspect="1"/>
          </p:cNvPicPr>
          <p:nvPr/>
        </p:nvPicPr>
        <p:blipFill>
          <a:blip r:embed="rId3"/>
          <a:stretch>
            <a:fillRect/>
          </a:stretch>
        </p:blipFill>
        <p:spPr>
          <a:xfrm>
            <a:off x="4429125" y="188595"/>
            <a:ext cx="3333750" cy="10382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100000">
              <a:srgbClr val="846C21"/>
            </a:gs>
          </a:gsLst>
          <a:lin ang="5400000" scaled="0"/>
        </a:gra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a:extLst>
              <a:ext uri="{28A0092B-C50C-407E-A947-70E740481C1C}">
                <a14:useLocalDpi xmlns:a14="http://schemas.microsoft.com/office/drawing/2010/main" val="0"/>
              </a:ext>
            </a:extLst>
          </a:blip>
          <a:srcRect l="8634" t="2946" r="9476" b="1861"/>
          <a:stretch>
            <a:fillRect/>
          </a:stretch>
        </p:blipFill>
        <p:spPr>
          <a:xfrm>
            <a:off x="1379081" y="343910"/>
            <a:ext cx="9434132" cy="6168857"/>
          </a:xfrm>
          <a:prstGeom prst="rect">
            <a:avLst/>
          </a:prstGeom>
        </p:spPr>
      </p:pic>
      <p:sp>
        <p:nvSpPr>
          <p:cNvPr id="5" name="文本框 4"/>
          <p:cNvSpPr txBox="1"/>
          <p:nvPr/>
        </p:nvSpPr>
        <p:spPr>
          <a:xfrm>
            <a:off x="5330190" y="1609725"/>
            <a:ext cx="4929505" cy="2306955"/>
          </a:xfrm>
          <a:prstGeom prst="rect">
            <a:avLst/>
          </a:prstGeom>
          <a:noFill/>
        </p:spPr>
        <p:txBody>
          <a:bodyPr wrap="square" rtlCol="0">
            <a:spAutoFit/>
          </a:bodyPr>
          <a:lstStyle/>
          <a:p>
            <a:pPr algn="ctr" fontAlgn="auto">
              <a:lnSpc>
                <a:spcPct val="120000"/>
              </a:lnSpc>
            </a:pPr>
            <a:r>
              <a:rPr lang="zh-CN" altLang="en-US" sz="4000" b="1" dirty="0">
                <a:solidFill>
                  <a:schemeClr val="bg1"/>
                </a:solidFill>
                <a:latin typeface="黑体" panose="02010609060101010101" charset="-122"/>
                <a:ea typeface="黑体" panose="02010609060101010101" charset="-122"/>
                <a:cs typeface="黑体" panose="02010609060101010101" charset="-122"/>
                <a:sym typeface="思源黑体 CN Normal" panose="020B0400000000000000" pitchFamily="34" charset="-122"/>
              </a:rPr>
              <a:t>第3课 </a:t>
            </a:r>
            <a:endParaRPr lang="zh-CN" altLang="en-US" sz="4000" b="1" dirty="0">
              <a:solidFill>
                <a:schemeClr val="bg1"/>
              </a:solidFill>
              <a:latin typeface="黑体" panose="02010609060101010101" charset="-122"/>
              <a:ea typeface="黑体" panose="02010609060101010101" charset="-122"/>
              <a:cs typeface="黑体" panose="02010609060101010101" charset="-122"/>
              <a:sym typeface="思源黑体 CN Normal" panose="020B0400000000000000" pitchFamily="34" charset="-122"/>
            </a:endParaRPr>
          </a:p>
          <a:p>
            <a:pPr algn="ctr" fontAlgn="auto">
              <a:lnSpc>
                <a:spcPct val="120000"/>
              </a:lnSpc>
            </a:pPr>
            <a:r>
              <a:rPr lang="zh-CN" altLang="en-US" sz="4000" b="1" dirty="0">
                <a:solidFill>
                  <a:schemeClr val="bg1"/>
                </a:solidFill>
                <a:latin typeface="黑体" panose="02010609060101010101" charset="-122"/>
                <a:ea typeface="黑体" panose="02010609060101010101" charset="-122"/>
                <a:cs typeface="黑体" panose="02010609060101010101" charset="-122"/>
                <a:sym typeface="思源黑体 CN Normal" panose="020B0400000000000000" pitchFamily="34" charset="-122"/>
              </a:rPr>
              <a:t>秦统一多民族封建</a:t>
            </a:r>
            <a:endParaRPr lang="zh-CN" altLang="en-US" sz="4000" b="1" dirty="0">
              <a:solidFill>
                <a:schemeClr val="bg1"/>
              </a:solidFill>
              <a:latin typeface="黑体" panose="02010609060101010101" charset="-122"/>
              <a:ea typeface="黑体" panose="02010609060101010101" charset="-122"/>
              <a:cs typeface="黑体" panose="02010609060101010101" charset="-122"/>
              <a:sym typeface="思源黑体 CN Normal" panose="020B0400000000000000" pitchFamily="34" charset="-122"/>
            </a:endParaRPr>
          </a:p>
          <a:p>
            <a:pPr algn="ctr" fontAlgn="auto">
              <a:lnSpc>
                <a:spcPct val="120000"/>
              </a:lnSpc>
            </a:pPr>
            <a:r>
              <a:rPr lang="zh-CN" altLang="en-US" sz="4000" b="1" dirty="0">
                <a:solidFill>
                  <a:schemeClr val="bg1"/>
                </a:solidFill>
                <a:latin typeface="黑体" panose="02010609060101010101" charset="-122"/>
                <a:ea typeface="黑体" panose="02010609060101010101" charset="-122"/>
                <a:cs typeface="黑体" panose="02010609060101010101" charset="-122"/>
                <a:sym typeface="思源黑体 CN Normal" panose="020B0400000000000000" pitchFamily="34" charset="-122"/>
              </a:rPr>
              <a:t>国家的建立</a:t>
            </a:r>
            <a:endParaRPr lang="zh-CN" altLang="en-US" sz="4000" b="1" dirty="0">
              <a:solidFill>
                <a:schemeClr val="bg1"/>
              </a:solidFill>
              <a:latin typeface="黑体" panose="02010609060101010101" charset="-122"/>
              <a:ea typeface="黑体" panose="02010609060101010101" charset="-122"/>
              <a:cs typeface="黑体" panose="02010609060101010101" charset="-122"/>
              <a:sym typeface="思源黑体 CN Normal" panose="020B0400000000000000" pitchFamily="34" charset="-122"/>
            </a:endParaRPr>
          </a:p>
        </p:txBody>
      </p:sp>
      <p:sp>
        <p:nvSpPr>
          <p:cNvPr id="6" name="文本框 5"/>
          <p:cNvSpPr txBox="1"/>
          <p:nvPr/>
        </p:nvSpPr>
        <p:spPr>
          <a:xfrm>
            <a:off x="5994400" y="4660900"/>
            <a:ext cx="3601720" cy="1124585"/>
          </a:xfrm>
          <a:prstGeom prst="rect">
            <a:avLst/>
          </a:prstGeom>
          <a:noFill/>
        </p:spPr>
        <p:txBody>
          <a:bodyPr wrap="square" rtlCol="0">
            <a:spAutoFit/>
          </a:bodyPr>
          <a:lstStyle/>
          <a:p>
            <a:pPr algn="ctr" fontAlgn="auto">
              <a:lnSpc>
                <a:spcPct val="120000"/>
              </a:lnSpc>
            </a:pPr>
            <a:r>
              <a:rPr lang="zh-CN" altLang="en-US" sz="2800" b="1" dirty="0">
                <a:solidFill>
                  <a:schemeClr val="tx1"/>
                </a:solidFill>
                <a:latin typeface="黑体" panose="02010609060101010101" charset="-122"/>
                <a:ea typeface="黑体" panose="02010609060101010101" charset="-122"/>
                <a:cs typeface="微软雅黑" panose="020B0503020204020204" charset="-122"/>
                <a:sym typeface="思源黑体 CN Normal" panose="020B0400000000000000" pitchFamily="34" charset="-122"/>
              </a:rPr>
              <a:t>李金超</a:t>
            </a:r>
            <a:endParaRPr lang="zh-CN" altLang="en-US" sz="2800" b="1" dirty="0">
              <a:solidFill>
                <a:schemeClr val="tx1"/>
              </a:solidFill>
              <a:latin typeface="黑体" panose="02010609060101010101" charset="-122"/>
              <a:ea typeface="黑体" panose="02010609060101010101" charset="-122"/>
              <a:cs typeface="微软雅黑" panose="020B0503020204020204" charset="-122"/>
              <a:sym typeface="思源黑体 CN Normal" panose="020B0400000000000000" pitchFamily="34" charset="-122"/>
            </a:endParaRPr>
          </a:p>
          <a:p>
            <a:pPr algn="ctr" fontAlgn="auto">
              <a:lnSpc>
                <a:spcPct val="120000"/>
              </a:lnSpc>
            </a:pPr>
            <a:r>
              <a:rPr lang="zh-CN" altLang="en-US" sz="2800" b="1" dirty="0">
                <a:solidFill>
                  <a:schemeClr val="tx1"/>
                </a:solidFill>
                <a:latin typeface="黑体" panose="02010609060101010101" charset="-122"/>
                <a:ea typeface="黑体" panose="02010609060101010101" charset="-122"/>
                <a:cs typeface="微软雅黑" panose="020B0503020204020204" charset="-122"/>
                <a:sym typeface="思源黑体 CN Normal" panose="020B0400000000000000" pitchFamily="34" charset="-122"/>
              </a:rPr>
              <a:t>邯郸市第二中学</a:t>
            </a:r>
            <a:endParaRPr lang="zh-CN" altLang="en-US" sz="2800" b="1" dirty="0">
              <a:solidFill>
                <a:schemeClr val="tx1"/>
              </a:solidFill>
              <a:latin typeface="黑体" panose="02010609060101010101" charset="-122"/>
              <a:ea typeface="黑体" panose="02010609060101010101" charset="-122"/>
              <a:cs typeface="微软雅黑" panose="020B0503020204020204" charset="-122"/>
              <a:sym typeface="思源黑体 CN Normal" panose="020B0400000000000000" pitchFamily="34" charset="-122"/>
            </a:endParaRPr>
          </a:p>
        </p:txBody>
      </p:sp>
      <p:sp>
        <p:nvSpPr>
          <p:cNvPr id="10" name="文本框 9"/>
          <p:cNvSpPr txBox="1"/>
          <p:nvPr/>
        </p:nvSpPr>
        <p:spPr>
          <a:xfrm>
            <a:off x="1708304" y="1070768"/>
            <a:ext cx="2398395" cy="4714830"/>
          </a:xfrm>
          <a:prstGeom prst="rect">
            <a:avLst/>
          </a:prstGeom>
          <a:noFill/>
        </p:spPr>
        <p:txBody>
          <a:bodyPr vert="eaVert" wrap="square" rtlCol="0">
            <a:spAutoFit/>
          </a:bodyPr>
          <a:lstStyle/>
          <a:p>
            <a:pPr algn="ctr" fontAlgn="auto">
              <a:lnSpc>
                <a:spcPct val="150000"/>
              </a:lnSpc>
            </a:pPr>
            <a:r>
              <a:rPr lang="zh-CN" altLang="en-US" sz="4800" b="1" dirty="0">
                <a:solidFill>
                  <a:schemeClr val="tx1"/>
                </a:solidFill>
                <a:latin typeface="黑体" panose="02010609060101010101" charset="-122"/>
                <a:ea typeface="黑体" panose="02010609060101010101" charset="-122"/>
                <a:cs typeface="微软雅黑" panose="020B0503020204020204" charset="-122"/>
                <a:sym typeface="思源黑体 CN Normal" panose="020B0400000000000000" pitchFamily="34" charset="-122"/>
              </a:rPr>
              <a:t>《中外历史纲要》上册</a:t>
            </a:r>
            <a:endParaRPr lang="zh-CN" altLang="en-US" sz="4800" b="1" dirty="0">
              <a:solidFill>
                <a:schemeClr val="tx1"/>
              </a:solidFill>
              <a:latin typeface="黑体" panose="02010609060101010101" charset="-122"/>
              <a:ea typeface="黑体" panose="02010609060101010101" charset="-122"/>
              <a:cs typeface="微软雅黑" panose="020B0503020204020204" charset="-122"/>
              <a:sym typeface="思源黑体 CN Normal" panose="020B0400000000000000" pitchFamily="34" charset="-122"/>
            </a:endParaRPr>
          </a:p>
        </p:txBody>
      </p:sp>
      <p:sp>
        <p:nvSpPr>
          <p:cNvPr id="4" name="文本框 3"/>
          <p:cNvSpPr txBox="1"/>
          <p:nvPr/>
        </p:nvSpPr>
        <p:spPr>
          <a:xfrm>
            <a:off x="5352415" y="897890"/>
            <a:ext cx="1729105" cy="521970"/>
          </a:xfrm>
          <a:prstGeom prst="rect">
            <a:avLst/>
          </a:prstGeom>
          <a:noFill/>
        </p:spPr>
        <p:txBody>
          <a:bodyPr wrap="square" rtlCol="0">
            <a:spAutoFit/>
          </a:bodyPr>
          <a:p>
            <a:pPr algn="ctr"/>
            <a:r>
              <a:rPr lang="zh-CN" altLang="en-US" sz="2800" b="1">
                <a:solidFill>
                  <a:schemeClr val="tx1"/>
                </a:solidFill>
                <a:latin typeface="黑体" panose="02010609060101010101" charset="-122"/>
                <a:ea typeface="黑体" panose="02010609060101010101" charset="-122"/>
              </a:rPr>
              <a:t>第一单元</a:t>
            </a:r>
            <a:endParaRPr lang="zh-CN" altLang="en-US" sz="2800" b="1">
              <a:solidFill>
                <a:schemeClr val="tx1"/>
              </a:solidFill>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 name="文本框 108"/>
          <p:cNvSpPr txBox="1"/>
          <p:nvPr/>
        </p:nvSpPr>
        <p:spPr>
          <a:xfrm>
            <a:off x="429260" y="1861185"/>
            <a:ext cx="4694555" cy="4615815"/>
          </a:xfrm>
          <a:prstGeom prst="rect">
            <a:avLst/>
          </a:prstGeom>
          <a:solidFill>
            <a:schemeClr val="accent1">
              <a:lumMod val="20000"/>
              <a:lumOff val="80000"/>
            </a:schemeClr>
          </a:solidFill>
          <a:ln w="9525">
            <a:noFill/>
          </a:ln>
        </p:spPr>
        <p:txBody>
          <a:bodyPr wrap="square">
            <a:spAutoFit/>
          </a:bodyPr>
          <a:p>
            <a:pPr indent="0" fontAlgn="auto">
              <a:lnSpc>
                <a:spcPct val="150000"/>
              </a:lnSpc>
            </a:pPr>
            <a:r>
              <a:rPr lang="zh-CN" sz="2800" b="1">
                <a:latin typeface="宋体" panose="02010600030101010101" pitchFamily="2" charset="-122"/>
                <a:ea typeface="宋体" panose="02010600030101010101" pitchFamily="2" charset="-122"/>
                <a:cs typeface="宋体" panose="02010600030101010101" pitchFamily="2" charset="-122"/>
                <a:sym typeface="+mn-ea"/>
              </a:rPr>
              <a:t>（</a:t>
            </a:r>
            <a:r>
              <a:rPr lang="en-US" altLang="zh-CN" sz="2800" b="1">
                <a:latin typeface="宋体" panose="02010600030101010101" pitchFamily="2" charset="-122"/>
                <a:ea typeface="宋体" panose="02010600030101010101" pitchFamily="2" charset="-122"/>
                <a:cs typeface="宋体" panose="02010600030101010101" pitchFamily="2" charset="-122"/>
                <a:sym typeface="+mn-ea"/>
              </a:rPr>
              <a:t>1</a:t>
            </a:r>
            <a:r>
              <a:rPr lang="zh-CN" sz="2800" b="1">
                <a:latin typeface="宋体" panose="02010600030101010101" pitchFamily="2" charset="-122"/>
                <a:ea typeface="宋体" panose="02010600030101010101" pitchFamily="2" charset="-122"/>
                <a:cs typeface="宋体" panose="02010600030101010101" pitchFamily="2" charset="-122"/>
                <a:sym typeface="+mn-ea"/>
              </a:rPr>
              <a:t>）</a:t>
            </a:r>
            <a:r>
              <a:rPr lang="zh-CN" sz="2800" b="1">
                <a:latin typeface="宋体" panose="02010600030101010101" pitchFamily="2" charset="-122"/>
                <a:ea typeface="宋体" panose="02010600030101010101" pitchFamily="2" charset="-122"/>
                <a:cs typeface="宋体" panose="02010600030101010101" pitchFamily="2" charset="-122"/>
              </a:rPr>
              <a:t>穷奢极欲，大兴土木。</a:t>
            </a:r>
            <a:r>
              <a:rPr lang="en-US" sz="2800" b="1">
                <a:latin typeface="宋体" panose="02010600030101010101" pitchFamily="2" charset="-122"/>
                <a:ea typeface="宋体" panose="02010600030101010101" pitchFamily="2" charset="-122"/>
                <a:cs typeface="宋体" panose="02010600030101010101" pitchFamily="2" charset="-122"/>
              </a:rPr>
              <a:t>  </a:t>
            </a:r>
            <a:r>
              <a:rPr lang="zh-CN" sz="2800" b="1">
                <a:latin typeface="宋体" panose="02010600030101010101" pitchFamily="2" charset="-122"/>
                <a:ea typeface="宋体" panose="02010600030101010101" pitchFamily="2" charset="-122"/>
                <a:cs typeface="宋体" panose="02010600030101010101" pitchFamily="2" charset="-122"/>
              </a:rPr>
              <a:t>（2）花费巨资，求仙访药。（3）兴师动众，巡游封禅。（4）</a:t>
            </a:r>
            <a:r>
              <a:rPr lang="zh-CN" sz="2800" b="1">
                <a:latin typeface="宋体" panose="02010600030101010101" pitchFamily="2" charset="-122"/>
                <a:ea typeface="宋体" panose="02010600030101010101" pitchFamily="2" charset="-122"/>
                <a:cs typeface="宋体" panose="02010600030101010101" pitchFamily="2" charset="-122"/>
                <a:sym typeface="+mn-ea"/>
              </a:rPr>
              <a:t>征发繁重，不堪重负。（5）刑罚严苛，天下愁怨。（6）焚书坑儒，钳制思想。（7）残忍</a:t>
            </a:r>
            <a:r>
              <a:rPr lang="zh-CN" sz="2800" b="1">
                <a:latin typeface="宋体" panose="02010600030101010101" pitchFamily="2" charset="-122"/>
                <a:ea typeface="宋体" panose="02010600030101010101" pitchFamily="2" charset="-122"/>
                <a:cs typeface="宋体" panose="02010600030101010101" pitchFamily="2" charset="-122"/>
                <a:sym typeface="+mn-ea"/>
              </a:rPr>
              <a:t>昏庸</a:t>
            </a:r>
            <a:r>
              <a:rPr lang="zh-CN" sz="2800" b="1">
                <a:latin typeface="宋体" panose="02010600030101010101" pitchFamily="2" charset="-122"/>
                <a:ea typeface="宋体" panose="02010600030101010101" pitchFamily="2" charset="-122"/>
                <a:cs typeface="宋体" panose="02010600030101010101" pitchFamily="2" charset="-122"/>
                <a:sym typeface="+mn-ea"/>
              </a:rPr>
              <a:t>，严刑峻法。</a:t>
            </a:r>
            <a:endParaRPr lang="zh-CN" altLang="en-US" sz="2800" b="1">
              <a:latin typeface="宋体" panose="02010600030101010101" pitchFamily="2" charset="-122"/>
              <a:ea typeface="宋体" panose="02010600030101010101" pitchFamily="2" charset="-122"/>
              <a:cs typeface="宋体" panose="02010600030101010101" pitchFamily="2" charset="-122"/>
            </a:endParaRPr>
          </a:p>
        </p:txBody>
      </p:sp>
      <p:sp>
        <p:nvSpPr>
          <p:cNvPr id="6" name="右箭头 5"/>
          <p:cNvSpPr/>
          <p:nvPr/>
        </p:nvSpPr>
        <p:spPr>
          <a:xfrm>
            <a:off x="6872605" y="2436495"/>
            <a:ext cx="1800225" cy="853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5250815" y="2509520"/>
            <a:ext cx="1308100" cy="706755"/>
          </a:xfrm>
          <a:prstGeom prst="rect">
            <a:avLst/>
          </a:prstGeom>
          <a:noFill/>
          <a:ln w="63500">
            <a:solidFill>
              <a:srgbClr val="190AE0"/>
            </a:solidFill>
          </a:ln>
        </p:spPr>
        <p:txBody>
          <a:bodyPr wrap="square" rtlCol="0" anchor="t">
            <a:spAutoFit/>
          </a:bodyPr>
          <a:p>
            <a:pPr algn="ctr"/>
            <a:r>
              <a:rPr lang="zh-CN" altLang="en-US" sz="4000" b="1">
                <a:solidFill>
                  <a:srgbClr val="FF0000"/>
                </a:solidFill>
                <a:latin typeface="黑体" panose="02010609060101010101" charset="-122"/>
                <a:ea typeface="黑体" panose="02010609060101010101" charset="-122"/>
                <a:cs typeface="宋体" panose="02010600030101010101" pitchFamily="2" charset="-122"/>
                <a:sym typeface="+mn-ea"/>
              </a:rPr>
              <a:t>暴政</a:t>
            </a:r>
            <a:endParaRPr lang="zh-CN" altLang="en-US" sz="4000" b="1">
              <a:solidFill>
                <a:srgbClr val="FF0000"/>
              </a:solidFill>
              <a:latin typeface="黑体" panose="02010609060101010101" charset="-122"/>
              <a:ea typeface="黑体" panose="02010609060101010101" charset="-122"/>
              <a:cs typeface="宋体" panose="02010600030101010101" pitchFamily="2" charset="-122"/>
              <a:sym typeface="+mn-ea"/>
            </a:endParaRPr>
          </a:p>
        </p:txBody>
      </p:sp>
      <p:sp>
        <p:nvSpPr>
          <p:cNvPr id="8" name="文本框 7"/>
          <p:cNvSpPr txBox="1"/>
          <p:nvPr/>
        </p:nvSpPr>
        <p:spPr>
          <a:xfrm>
            <a:off x="8986520" y="1631315"/>
            <a:ext cx="2776855" cy="2306955"/>
          </a:xfrm>
          <a:prstGeom prst="rect">
            <a:avLst/>
          </a:prstGeom>
          <a:noFill/>
          <a:ln w="63500">
            <a:solidFill>
              <a:srgbClr val="190AE0"/>
            </a:solidFill>
          </a:ln>
        </p:spPr>
        <p:txBody>
          <a:bodyPr wrap="square" rtlCol="0" anchor="t">
            <a:spAutoFit/>
          </a:bodyPr>
          <a:p>
            <a:pPr algn="ctr" fontAlgn="auto">
              <a:lnSpc>
                <a:spcPct val="150000"/>
              </a:lnSpc>
            </a:pPr>
            <a:r>
              <a:rPr lang="zh-CN" altLang="en-US" sz="3200" b="1">
                <a:solidFill>
                  <a:srgbClr val="FF0000"/>
                </a:solidFill>
                <a:latin typeface="黑体" panose="02010609060101010101" charset="-122"/>
                <a:ea typeface="黑体" panose="02010609060101010101" charset="-122"/>
                <a:cs typeface="宋体" panose="02010600030101010101" pitchFamily="2" charset="-122"/>
                <a:sym typeface="+mn-ea"/>
              </a:rPr>
              <a:t>阶级矛盾和统治阶层内部矛盾尖锐化</a:t>
            </a:r>
            <a:endParaRPr lang="zh-CN" altLang="en-US" sz="3200" b="1">
              <a:solidFill>
                <a:srgbClr val="FF0000"/>
              </a:solidFill>
              <a:latin typeface="黑体" panose="02010609060101010101" charset="-122"/>
              <a:ea typeface="黑体" panose="02010609060101010101" charset="-122"/>
              <a:cs typeface="宋体" panose="02010600030101010101" pitchFamily="2" charset="-122"/>
              <a:sym typeface="+mn-ea"/>
            </a:endParaRPr>
          </a:p>
        </p:txBody>
      </p:sp>
      <p:sp>
        <p:nvSpPr>
          <p:cNvPr id="9" name="下箭头 8"/>
          <p:cNvSpPr/>
          <p:nvPr/>
        </p:nvSpPr>
        <p:spPr>
          <a:xfrm>
            <a:off x="9942830" y="4187825"/>
            <a:ext cx="864870" cy="13328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8987155" y="5770245"/>
            <a:ext cx="2776855" cy="706755"/>
          </a:xfrm>
          <a:prstGeom prst="rect">
            <a:avLst/>
          </a:prstGeom>
          <a:noFill/>
          <a:ln w="63500">
            <a:solidFill>
              <a:srgbClr val="190AE0"/>
            </a:solidFill>
          </a:ln>
        </p:spPr>
        <p:txBody>
          <a:bodyPr wrap="square" rtlCol="0" anchor="t">
            <a:spAutoFit/>
          </a:bodyPr>
          <a:p>
            <a:pPr algn="ctr"/>
            <a:r>
              <a:rPr lang="zh-CN" altLang="en-US" sz="4000" b="1">
                <a:solidFill>
                  <a:srgbClr val="FF0000"/>
                </a:solidFill>
                <a:latin typeface="黑体" panose="02010609060101010101" charset="-122"/>
                <a:ea typeface="黑体" panose="02010609060101010101" charset="-122"/>
                <a:cs typeface="宋体" panose="02010600030101010101" pitchFamily="2" charset="-122"/>
                <a:sym typeface="+mn-ea"/>
              </a:rPr>
              <a:t>农民起义</a:t>
            </a:r>
            <a:endParaRPr lang="zh-CN" altLang="en-US" sz="4000" b="1">
              <a:solidFill>
                <a:srgbClr val="FF0000"/>
              </a:solidFill>
              <a:latin typeface="黑体" panose="02010609060101010101" charset="-122"/>
              <a:ea typeface="黑体" panose="02010609060101010101" charset="-122"/>
              <a:cs typeface="宋体" panose="02010600030101010101" pitchFamily="2" charset="-122"/>
              <a:sym typeface="+mn-ea"/>
            </a:endParaRPr>
          </a:p>
        </p:txBody>
      </p:sp>
      <p:sp>
        <p:nvSpPr>
          <p:cNvPr id="11" name="左箭头 10"/>
          <p:cNvSpPr/>
          <p:nvPr/>
        </p:nvSpPr>
        <p:spPr>
          <a:xfrm>
            <a:off x="6871970" y="5720715"/>
            <a:ext cx="1764030" cy="80581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5250815" y="5770245"/>
            <a:ext cx="1308100" cy="706755"/>
          </a:xfrm>
          <a:prstGeom prst="rect">
            <a:avLst/>
          </a:prstGeom>
          <a:noFill/>
          <a:ln w="63500">
            <a:solidFill>
              <a:srgbClr val="190AE0"/>
            </a:solidFill>
          </a:ln>
        </p:spPr>
        <p:txBody>
          <a:bodyPr wrap="square" rtlCol="0" anchor="t">
            <a:spAutoFit/>
          </a:bodyPr>
          <a:p>
            <a:pPr algn="ctr"/>
            <a:r>
              <a:rPr lang="zh-CN" altLang="en-US" sz="4000" b="1">
                <a:solidFill>
                  <a:srgbClr val="FF0000"/>
                </a:solidFill>
                <a:latin typeface="黑体" panose="02010609060101010101" charset="-122"/>
                <a:ea typeface="黑体" panose="02010609060101010101" charset="-122"/>
                <a:cs typeface="宋体" panose="02010600030101010101" pitchFamily="2" charset="-122"/>
                <a:sym typeface="+mn-ea"/>
              </a:rPr>
              <a:t>秦亡</a:t>
            </a:r>
            <a:endParaRPr lang="zh-CN" altLang="en-US" sz="4000" b="1">
              <a:solidFill>
                <a:srgbClr val="FF0000"/>
              </a:solidFill>
              <a:latin typeface="黑体" panose="02010609060101010101" charset="-122"/>
              <a:ea typeface="黑体" panose="02010609060101010101" charset="-122"/>
              <a:cs typeface="宋体" panose="02010600030101010101" pitchFamily="2" charset="-122"/>
              <a:sym typeface="+mn-ea"/>
            </a:endParaRPr>
          </a:p>
        </p:txBody>
      </p:sp>
      <p:sp>
        <p:nvSpPr>
          <p:cNvPr id="3" name="文本框 2"/>
          <p:cNvSpPr txBox="1"/>
          <p:nvPr/>
        </p:nvSpPr>
        <p:spPr>
          <a:xfrm>
            <a:off x="429260" y="247650"/>
            <a:ext cx="11334115" cy="1383665"/>
          </a:xfrm>
          <a:prstGeom prst="rect">
            <a:avLst/>
          </a:prstGeom>
          <a:noFill/>
        </p:spPr>
        <p:txBody>
          <a:bodyPr wrap="square" rtlCol="0">
            <a:spAutoFit/>
          </a:bodyPr>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宋体" panose="02010600030101010101" pitchFamily="2" charset="-122"/>
              </a:rPr>
              <a:t>学习任务三</a:t>
            </a:r>
            <a:r>
              <a:rPr lang="zh-CN" altLang="en-US" sz="2800" b="1">
                <a:latin typeface="宋体" panose="02010600030101010101" pitchFamily="2" charset="-122"/>
                <a:ea typeface="宋体" panose="02010600030101010101" pitchFamily="2" charset="-122"/>
                <a:cs typeface="宋体" panose="02010600030101010101" pitchFamily="2" charset="-122"/>
              </a:rPr>
              <a:t>：阅读教科书第三目</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秦末农民起义与秦的速亡</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，说明秦朝灭亡的原因及其教训。</a:t>
            </a:r>
            <a:endParaRPr lang="zh-CN" altLang="en-US" sz="2800" b="1">
              <a:latin typeface="宋体" panose="02010600030101010101" pitchFamily="2" charset="-122"/>
              <a:ea typeface="宋体" panose="02010600030101010101" pitchFamily="2" charset="-122"/>
              <a:cs typeface="宋体" panose="02010600030101010101" pitchFamily="2" charset="-122"/>
            </a:endParaRPr>
          </a:p>
        </p:txBody>
      </p:sp>
      <p:sp>
        <p:nvSpPr>
          <p:cNvPr id="4" name="圆角矩形 3"/>
          <p:cNvSpPr/>
          <p:nvPr/>
        </p:nvSpPr>
        <p:spPr>
          <a:xfrm>
            <a:off x="1434465" y="2387600"/>
            <a:ext cx="9323070" cy="2082165"/>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6000" b="1">
                <a:latin typeface="宋体" panose="02010600030101010101" pitchFamily="2" charset="-122"/>
                <a:ea typeface="宋体" panose="02010600030101010101" pitchFamily="2" charset="-122"/>
                <a:cs typeface="宋体" panose="02010600030101010101" pitchFamily="2" charset="-122"/>
              </a:rPr>
              <a:t>秦之失,在于政,不在制。</a:t>
            </a:r>
            <a:endParaRPr lang="zh-CN" altLang="en-US" sz="6000" b="1">
              <a:latin typeface="宋体" panose="02010600030101010101" pitchFamily="2" charset="-122"/>
              <a:ea typeface="宋体" panose="02010600030101010101" pitchFamily="2" charset="-122"/>
              <a:cs typeface="宋体" panose="02010600030101010101" pitchFamily="2" charset="-122"/>
            </a:endParaRPr>
          </a:p>
          <a:p>
            <a:pPr algn="r"/>
            <a:r>
              <a:rPr lang="en-US" altLang="zh-CN" sz="4000" b="1">
                <a:latin typeface="宋体" panose="02010600030101010101" pitchFamily="2" charset="-122"/>
                <a:ea typeface="宋体" panose="02010600030101010101" pitchFamily="2" charset="-122"/>
                <a:cs typeface="宋体" panose="02010600030101010101" pitchFamily="2" charset="-122"/>
              </a:rPr>
              <a:t>——</a:t>
            </a:r>
            <a:r>
              <a:rPr lang="zh-CN" altLang="en-US" sz="4000" b="1">
                <a:latin typeface="宋体" panose="02010600030101010101" pitchFamily="2" charset="-122"/>
                <a:ea typeface="宋体" panose="02010600030101010101" pitchFamily="2" charset="-122"/>
                <a:cs typeface="宋体" panose="02010600030101010101" pitchFamily="2" charset="-122"/>
              </a:rPr>
              <a:t>柳宗元</a:t>
            </a:r>
            <a:endParaRPr lang="zh-CN" altLang="en-US" sz="4000" b="1">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blinds(horizontal)">
                                      <p:cBhvr>
                                        <p:cTn id="7" dur="500"/>
                                        <p:tgtEl>
                                          <p:spTgt spid="10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blinds(horizontal)">
                                      <p:cBhvr>
                                        <p:cTn id="5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bldLvl="0" animBg="1"/>
      <p:bldP spid="109" grpId="1" animBg="1"/>
      <p:bldP spid="7" grpId="0" animBg="1"/>
      <p:bldP spid="7" grpId="1" animBg="1"/>
      <p:bldP spid="6" grpId="0" animBg="1"/>
      <p:bldP spid="6"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4" grpId="0" animBg="1"/>
      <p:bldP spid="4"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29260" y="247650"/>
            <a:ext cx="11334115" cy="1383665"/>
          </a:xfrm>
          <a:prstGeom prst="rect">
            <a:avLst/>
          </a:prstGeom>
          <a:noFill/>
        </p:spPr>
        <p:txBody>
          <a:bodyPr wrap="square" rtlCol="0">
            <a:spAutoFit/>
          </a:bodyPr>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宋体" panose="02010600030101010101" pitchFamily="2" charset="-122"/>
              </a:rPr>
              <a:t>学习任务三</a:t>
            </a:r>
            <a:r>
              <a:rPr lang="zh-CN" altLang="en-US" sz="2800" b="1">
                <a:latin typeface="宋体" panose="02010600030101010101" pitchFamily="2" charset="-122"/>
                <a:ea typeface="宋体" panose="02010600030101010101" pitchFamily="2" charset="-122"/>
                <a:cs typeface="宋体" panose="02010600030101010101" pitchFamily="2" charset="-122"/>
              </a:rPr>
              <a:t>：阅读教科书第三目</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秦末农民起义与秦的速亡</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，说明秦朝灭亡的原因及其教训。</a:t>
            </a:r>
            <a:endParaRPr lang="zh-CN" altLang="en-US" sz="2800" b="1">
              <a:latin typeface="宋体" panose="02010600030101010101" pitchFamily="2" charset="-122"/>
              <a:ea typeface="宋体" panose="02010600030101010101" pitchFamily="2" charset="-122"/>
              <a:cs typeface="宋体" panose="02010600030101010101" pitchFamily="2" charset="-122"/>
            </a:endParaRPr>
          </a:p>
        </p:txBody>
      </p:sp>
      <p:sp>
        <p:nvSpPr>
          <p:cNvPr id="6" name="文本框 5"/>
          <p:cNvSpPr txBox="1"/>
          <p:nvPr/>
        </p:nvSpPr>
        <p:spPr>
          <a:xfrm>
            <a:off x="428625" y="1807210"/>
            <a:ext cx="11335385" cy="3969385"/>
          </a:xfrm>
          <a:prstGeom prst="rect">
            <a:avLst/>
          </a:prstGeom>
          <a:solidFill>
            <a:schemeClr val="accent1">
              <a:lumMod val="20000"/>
              <a:lumOff val="80000"/>
            </a:schemeClr>
          </a:solidFill>
        </p:spPr>
        <p:txBody>
          <a:bodyPr wrap="square" rtlCol="0">
            <a:spAutoFit/>
          </a:bodyPr>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1</a:t>
            </a:r>
            <a:r>
              <a:rPr lang="zh-CN" altLang="en-US" sz="2800" b="1">
                <a:latin typeface="宋体" panose="02010600030101010101" pitchFamily="2" charset="-122"/>
                <a:ea typeface="宋体" panose="02010600030101010101" pitchFamily="2" charset="-122"/>
              </a:rPr>
              <a:t>）</a:t>
            </a:r>
            <a:r>
              <a:rPr lang="zh-CN" altLang="en-US" sz="2800" b="1">
                <a:solidFill>
                  <a:srgbClr val="FF0000"/>
                </a:solidFill>
                <a:latin typeface="黑体" panose="02010609060101010101" charset="-122"/>
                <a:ea typeface="黑体" panose="02010609060101010101" charset="-122"/>
              </a:rPr>
              <a:t>原因</a:t>
            </a:r>
            <a:r>
              <a:rPr lang="zh-CN" altLang="en-US" sz="2800" b="1">
                <a:latin typeface="宋体" panose="02010600030101010101" pitchFamily="2" charset="-122"/>
                <a:ea typeface="宋体" panose="02010600030101010101" pitchFamily="2" charset="-122"/>
              </a:rPr>
              <a:t>：</a:t>
            </a:r>
            <a:r>
              <a:rPr lang="zh-CN" altLang="en-US" sz="2800" b="1">
                <a:latin typeface="宋体" panose="02010600030101010101" pitchFamily="2" charset="-122"/>
                <a:ea typeface="宋体" panose="02010600030101010101" pitchFamily="2" charset="-122"/>
                <a:sym typeface="+mn-ea"/>
              </a:rPr>
              <a:t>秦朝暴政激起人民的反抗。</a:t>
            </a:r>
            <a:endParaRPr lang="zh-CN" altLang="en-US" sz="2800" b="1">
              <a:latin typeface="宋体" panose="02010600030101010101" pitchFamily="2" charset="-122"/>
              <a:ea typeface="宋体" panose="02010600030101010101" pitchFamily="2" charset="-122"/>
              <a:sym typeface="+mn-ea"/>
            </a:endParaRPr>
          </a:p>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2</a:t>
            </a:r>
            <a:r>
              <a:rPr lang="zh-CN" altLang="en-US" sz="2800" b="1">
                <a:latin typeface="宋体" panose="02010600030101010101" pitchFamily="2" charset="-122"/>
                <a:ea typeface="宋体" panose="02010600030101010101" pitchFamily="2" charset="-122"/>
              </a:rPr>
              <a:t>）</a:t>
            </a:r>
            <a:r>
              <a:rPr lang="zh-CN" altLang="en-US" sz="2800" b="1">
                <a:solidFill>
                  <a:srgbClr val="FF0000"/>
                </a:solidFill>
                <a:latin typeface="黑体" panose="02010609060101010101" charset="-122"/>
                <a:ea typeface="黑体" panose="02010609060101010101" charset="-122"/>
              </a:rPr>
              <a:t>教训</a:t>
            </a:r>
            <a:r>
              <a:rPr lang="zh-CN" altLang="en-US" sz="2800" b="1">
                <a:latin typeface="宋体" panose="02010600030101010101" pitchFamily="2" charset="-122"/>
                <a:ea typeface="宋体" panose="02010600030101010101" pitchFamily="2" charset="-122"/>
              </a:rPr>
              <a:t>：秦速亡的主要教训在于没有在统一之后尽快调整策略，以适应不同的文化需求。所以，一个王朝要长治久安，除了对统治思想的正确解读，建立健全的制度，选择英明的领导之外，最重要的就是要尊重文化的多元性，且能够在尊重多元文化的同时建立一种让全国百姓认同的意识形态和文化思想。</a:t>
            </a:r>
            <a:endParaRPr lang="zh-CN" altLang="en-US" sz="2800" b="1">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4429760" y="173990"/>
            <a:ext cx="3332480" cy="1043305"/>
          </a:xfrm>
          <a:prstGeom prst="rect">
            <a:avLst/>
          </a:prstGeom>
        </p:spPr>
      </p:pic>
      <p:sp>
        <p:nvSpPr>
          <p:cNvPr id="4" name="文本框 3"/>
          <p:cNvSpPr txBox="1"/>
          <p:nvPr/>
        </p:nvSpPr>
        <p:spPr>
          <a:xfrm>
            <a:off x="327025" y="2091055"/>
            <a:ext cx="2141855" cy="2676525"/>
          </a:xfrm>
          <a:prstGeom prst="rect">
            <a:avLst/>
          </a:prstGeom>
          <a:noFill/>
        </p:spPr>
        <p:txBody>
          <a:bodyPr wrap="square" rtlCol="0">
            <a:spAutoFit/>
          </a:bodyPr>
          <a:p>
            <a:pPr algn="ctr" fontAlgn="auto">
              <a:lnSpc>
                <a:spcPct val="150000"/>
              </a:lnSpc>
            </a:pPr>
            <a:r>
              <a:rPr lang="zh-CN" altLang="en-US" sz="2800" b="1">
                <a:latin typeface="宋体" panose="02010600030101010101" pitchFamily="2" charset="-122"/>
                <a:ea typeface="宋体" panose="02010600030101010101" pitchFamily="2" charset="-122"/>
              </a:rPr>
              <a:t>秦</a:t>
            </a:r>
            <a:endParaRPr lang="zh-CN" altLang="en-US" sz="2800" b="1">
              <a:latin typeface="宋体" panose="02010600030101010101" pitchFamily="2" charset="-122"/>
              <a:ea typeface="宋体" panose="02010600030101010101" pitchFamily="2" charset="-122"/>
            </a:endParaRPr>
          </a:p>
          <a:p>
            <a:pPr algn="ctr" fontAlgn="auto">
              <a:lnSpc>
                <a:spcPct val="150000"/>
              </a:lnSpc>
            </a:pPr>
            <a:r>
              <a:rPr lang="zh-CN" altLang="en-US" sz="2800" b="1">
                <a:latin typeface="宋体" panose="02010600030101010101" pitchFamily="2" charset="-122"/>
                <a:ea typeface="宋体" panose="02010600030101010101" pitchFamily="2" charset="-122"/>
              </a:rPr>
              <a:t>统一多民族封建国家的建立</a:t>
            </a:r>
            <a:endParaRPr lang="zh-CN" altLang="en-US" sz="2800" b="1">
              <a:latin typeface="宋体" panose="02010600030101010101" pitchFamily="2" charset="-122"/>
              <a:ea typeface="宋体" panose="02010600030101010101" pitchFamily="2" charset="-122"/>
            </a:endParaRPr>
          </a:p>
        </p:txBody>
      </p:sp>
      <p:sp>
        <p:nvSpPr>
          <p:cNvPr id="5" name="左大括号 4"/>
          <p:cNvSpPr/>
          <p:nvPr/>
        </p:nvSpPr>
        <p:spPr>
          <a:xfrm>
            <a:off x="2314575" y="1983105"/>
            <a:ext cx="864870" cy="2893060"/>
          </a:xfrm>
          <a:prstGeom prst="leftBrace">
            <a:avLst/>
          </a:prstGeom>
          <a:ln w="63500">
            <a:solidFill>
              <a:srgbClr val="190AE0"/>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7" name="文本框 6"/>
          <p:cNvSpPr txBox="1"/>
          <p:nvPr/>
        </p:nvSpPr>
        <p:spPr>
          <a:xfrm>
            <a:off x="2734945" y="2091055"/>
            <a:ext cx="1811655" cy="521970"/>
          </a:xfrm>
          <a:prstGeom prst="rect">
            <a:avLst/>
          </a:prstGeom>
          <a:noFill/>
        </p:spPr>
        <p:txBody>
          <a:bodyPr wrap="square" rtlCol="0">
            <a:spAutoFit/>
          </a:bodyPr>
          <a:p>
            <a:pPr algn="ctr"/>
            <a:r>
              <a:rPr lang="zh-CN" altLang="en-US" sz="2800" b="1">
                <a:latin typeface="宋体" panose="02010600030101010101" pitchFamily="2" charset="-122"/>
                <a:ea typeface="宋体" panose="02010600030101010101" pitchFamily="2" charset="-122"/>
              </a:rPr>
              <a:t>实现统一</a:t>
            </a:r>
            <a:endParaRPr lang="zh-CN" altLang="en-US" sz="2800" b="1">
              <a:latin typeface="宋体" panose="02010600030101010101" pitchFamily="2" charset="-122"/>
              <a:ea typeface="宋体" panose="02010600030101010101" pitchFamily="2" charset="-122"/>
            </a:endParaRPr>
          </a:p>
        </p:txBody>
      </p:sp>
      <p:sp>
        <p:nvSpPr>
          <p:cNvPr id="8" name="文本框 7"/>
          <p:cNvSpPr txBox="1"/>
          <p:nvPr/>
        </p:nvSpPr>
        <p:spPr>
          <a:xfrm>
            <a:off x="2734945" y="3168015"/>
            <a:ext cx="1811655" cy="521970"/>
          </a:xfrm>
          <a:prstGeom prst="rect">
            <a:avLst/>
          </a:prstGeom>
          <a:noFill/>
        </p:spPr>
        <p:txBody>
          <a:bodyPr wrap="square" rtlCol="0">
            <a:spAutoFit/>
          </a:bodyPr>
          <a:p>
            <a:pPr algn="ctr"/>
            <a:r>
              <a:rPr lang="zh-CN" altLang="en-US" sz="2800" b="1">
                <a:latin typeface="宋体" panose="02010600030101010101" pitchFamily="2" charset="-122"/>
                <a:ea typeface="宋体" panose="02010600030101010101" pitchFamily="2" charset="-122"/>
              </a:rPr>
              <a:t>巩固统一</a:t>
            </a:r>
            <a:endParaRPr lang="zh-CN" altLang="en-US" sz="2800" b="1">
              <a:latin typeface="宋体" panose="02010600030101010101" pitchFamily="2" charset="-122"/>
              <a:ea typeface="宋体" panose="02010600030101010101" pitchFamily="2" charset="-122"/>
            </a:endParaRPr>
          </a:p>
        </p:txBody>
      </p:sp>
      <p:sp>
        <p:nvSpPr>
          <p:cNvPr id="9" name="文本框 8"/>
          <p:cNvSpPr txBox="1"/>
          <p:nvPr/>
        </p:nvSpPr>
        <p:spPr>
          <a:xfrm>
            <a:off x="2734945" y="4244975"/>
            <a:ext cx="1811655" cy="521970"/>
          </a:xfrm>
          <a:prstGeom prst="rect">
            <a:avLst/>
          </a:prstGeom>
          <a:noFill/>
        </p:spPr>
        <p:txBody>
          <a:bodyPr wrap="square" rtlCol="0">
            <a:spAutoFit/>
          </a:bodyPr>
          <a:p>
            <a:pPr algn="ctr"/>
            <a:r>
              <a:rPr lang="zh-CN" altLang="en-US" sz="2800" b="1">
                <a:latin typeface="宋体" panose="02010600030101010101" pitchFamily="2" charset="-122"/>
                <a:ea typeface="宋体" panose="02010600030101010101" pitchFamily="2" charset="-122"/>
              </a:rPr>
              <a:t>失去统一</a:t>
            </a:r>
            <a:endParaRPr lang="zh-CN" altLang="en-US" sz="2800" b="1">
              <a:latin typeface="宋体" panose="02010600030101010101" pitchFamily="2" charset="-122"/>
              <a:ea typeface="宋体" panose="02010600030101010101" pitchFamily="2" charset="-122"/>
            </a:endParaRPr>
          </a:p>
        </p:txBody>
      </p:sp>
      <p:sp>
        <p:nvSpPr>
          <p:cNvPr id="11" name="文本框 10"/>
          <p:cNvSpPr txBox="1"/>
          <p:nvPr/>
        </p:nvSpPr>
        <p:spPr>
          <a:xfrm>
            <a:off x="4812665" y="1336675"/>
            <a:ext cx="2348865" cy="2030095"/>
          </a:xfrm>
          <a:prstGeom prst="rect">
            <a:avLst/>
          </a:prstGeom>
          <a:noFill/>
        </p:spPr>
        <p:txBody>
          <a:bodyPr wrap="square" rtlCol="0">
            <a:spAutoFit/>
          </a:bodyPr>
          <a:p>
            <a:pPr algn="ctr" fontAlgn="auto">
              <a:lnSpc>
                <a:spcPct val="150000"/>
              </a:lnSpc>
            </a:pPr>
            <a:r>
              <a:rPr lang="zh-CN" altLang="en-US" sz="2800" b="1">
                <a:latin typeface="宋体" panose="02010600030101010101" pitchFamily="2" charset="-122"/>
                <a:ea typeface="宋体" panose="02010600030101010101" pitchFamily="2" charset="-122"/>
              </a:rPr>
              <a:t>统一的原因</a:t>
            </a:r>
            <a:endParaRPr lang="zh-CN" altLang="en-US" sz="2800" b="1">
              <a:latin typeface="宋体" panose="02010600030101010101" pitchFamily="2" charset="-122"/>
              <a:ea typeface="宋体" panose="02010600030101010101" pitchFamily="2" charset="-122"/>
            </a:endParaRPr>
          </a:p>
          <a:p>
            <a:pPr algn="ctr" fontAlgn="auto">
              <a:lnSpc>
                <a:spcPct val="150000"/>
              </a:lnSpc>
            </a:pPr>
            <a:r>
              <a:rPr lang="zh-CN" altLang="en-US" sz="2800" b="1">
                <a:latin typeface="宋体" panose="02010600030101010101" pitchFamily="2" charset="-122"/>
                <a:ea typeface="宋体" panose="02010600030101010101" pitchFamily="2" charset="-122"/>
              </a:rPr>
              <a:t>统一的过程</a:t>
            </a:r>
            <a:endParaRPr lang="zh-CN" altLang="en-US" sz="2800" b="1">
              <a:latin typeface="宋体" panose="02010600030101010101" pitchFamily="2" charset="-122"/>
              <a:ea typeface="宋体" panose="02010600030101010101" pitchFamily="2" charset="-122"/>
            </a:endParaRPr>
          </a:p>
          <a:p>
            <a:pPr algn="ctr" fontAlgn="auto">
              <a:lnSpc>
                <a:spcPct val="150000"/>
              </a:lnSpc>
            </a:pPr>
            <a:r>
              <a:rPr lang="zh-CN" altLang="en-US" sz="2800" b="1">
                <a:latin typeface="宋体" panose="02010600030101010101" pitchFamily="2" charset="-122"/>
                <a:ea typeface="宋体" panose="02010600030101010101" pitchFamily="2" charset="-122"/>
              </a:rPr>
              <a:t>统一的意义</a:t>
            </a:r>
            <a:endParaRPr lang="zh-CN" altLang="en-US" sz="2800" b="1">
              <a:latin typeface="宋体" panose="02010600030101010101" pitchFamily="2" charset="-122"/>
              <a:ea typeface="宋体" panose="02010600030101010101" pitchFamily="2" charset="-122"/>
            </a:endParaRPr>
          </a:p>
        </p:txBody>
      </p:sp>
      <p:sp>
        <p:nvSpPr>
          <p:cNvPr id="14" name="右箭头 13"/>
          <p:cNvSpPr/>
          <p:nvPr/>
        </p:nvSpPr>
        <p:spPr>
          <a:xfrm>
            <a:off x="4429760" y="2110105"/>
            <a:ext cx="607695" cy="502920"/>
          </a:xfrm>
          <a:prstGeom prst="rightArrow">
            <a:avLst/>
          </a:prstGeom>
          <a:solidFill>
            <a:srgbClr val="190AE0"/>
          </a:solidFill>
          <a:ln>
            <a:solidFill>
              <a:srgbClr val="190A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右箭头 14"/>
          <p:cNvSpPr/>
          <p:nvPr/>
        </p:nvSpPr>
        <p:spPr>
          <a:xfrm>
            <a:off x="4429760" y="3177540"/>
            <a:ext cx="2802255" cy="502920"/>
          </a:xfrm>
          <a:prstGeom prst="rightArrow">
            <a:avLst/>
          </a:prstGeom>
          <a:solidFill>
            <a:srgbClr val="190AE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7232015" y="1768475"/>
            <a:ext cx="1460500" cy="3322955"/>
          </a:xfrm>
          <a:prstGeom prst="rect">
            <a:avLst/>
          </a:prstGeom>
          <a:noFill/>
        </p:spPr>
        <p:txBody>
          <a:bodyPr wrap="square" rtlCol="0">
            <a:spAutoFit/>
          </a:bodyPr>
          <a:p>
            <a:pPr algn="ctr" fontAlgn="auto">
              <a:lnSpc>
                <a:spcPct val="150000"/>
              </a:lnSpc>
            </a:pPr>
            <a:r>
              <a:rPr lang="zh-CN" altLang="en-US" sz="2800" b="1">
                <a:latin typeface="宋体" panose="02010600030101010101" pitchFamily="2" charset="-122"/>
                <a:ea typeface="宋体" panose="02010600030101010101" pitchFamily="2" charset="-122"/>
              </a:rPr>
              <a:t>军事上</a:t>
            </a:r>
            <a:endParaRPr lang="zh-CN" altLang="en-US" sz="2800" b="1">
              <a:latin typeface="宋体" panose="02010600030101010101" pitchFamily="2" charset="-122"/>
              <a:ea typeface="宋体" panose="02010600030101010101" pitchFamily="2" charset="-122"/>
            </a:endParaRPr>
          </a:p>
          <a:p>
            <a:pPr algn="ctr" fontAlgn="auto">
              <a:lnSpc>
                <a:spcPct val="150000"/>
              </a:lnSpc>
            </a:pPr>
            <a:r>
              <a:rPr lang="zh-CN" altLang="en-US" sz="2800" b="1">
                <a:latin typeface="宋体" panose="02010600030101010101" pitchFamily="2" charset="-122"/>
                <a:ea typeface="宋体" panose="02010600030101010101" pitchFamily="2" charset="-122"/>
                <a:sym typeface="+mn-ea"/>
              </a:rPr>
              <a:t>经济上</a:t>
            </a:r>
            <a:endParaRPr lang="zh-CN" altLang="en-US" sz="2800" b="1">
              <a:latin typeface="宋体" panose="02010600030101010101" pitchFamily="2" charset="-122"/>
              <a:ea typeface="宋体" panose="02010600030101010101" pitchFamily="2" charset="-122"/>
            </a:endParaRPr>
          </a:p>
          <a:p>
            <a:pPr algn="ctr" fontAlgn="auto">
              <a:lnSpc>
                <a:spcPct val="150000"/>
              </a:lnSpc>
            </a:pPr>
            <a:r>
              <a:rPr lang="zh-CN" altLang="en-US" sz="2800" b="1">
                <a:solidFill>
                  <a:srgbClr val="FF0000"/>
                </a:solidFill>
                <a:latin typeface="黑体" panose="02010609060101010101" charset="-122"/>
                <a:ea typeface="黑体" panose="02010609060101010101" charset="-122"/>
              </a:rPr>
              <a:t>政治上</a:t>
            </a:r>
            <a:endParaRPr lang="zh-CN" altLang="en-US" sz="2800" b="1">
              <a:solidFill>
                <a:srgbClr val="FF0000"/>
              </a:solidFill>
              <a:latin typeface="黑体" panose="02010609060101010101" charset="-122"/>
              <a:ea typeface="黑体" panose="02010609060101010101" charset="-122"/>
            </a:endParaRPr>
          </a:p>
          <a:p>
            <a:pPr algn="ctr" fontAlgn="auto">
              <a:lnSpc>
                <a:spcPct val="150000"/>
              </a:lnSpc>
            </a:pPr>
            <a:r>
              <a:rPr lang="zh-CN" altLang="en-US" sz="2800" b="1">
                <a:latin typeface="宋体" panose="02010600030101010101" pitchFamily="2" charset="-122"/>
                <a:ea typeface="宋体" panose="02010600030101010101" pitchFamily="2" charset="-122"/>
              </a:rPr>
              <a:t>文化上</a:t>
            </a:r>
            <a:endParaRPr lang="zh-CN" altLang="en-US" sz="2800" b="1">
              <a:latin typeface="宋体" panose="02010600030101010101" pitchFamily="2" charset="-122"/>
              <a:ea typeface="宋体" panose="02010600030101010101" pitchFamily="2" charset="-122"/>
            </a:endParaRPr>
          </a:p>
          <a:p>
            <a:pPr algn="ctr" fontAlgn="auto">
              <a:lnSpc>
                <a:spcPct val="150000"/>
              </a:lnSpc>
            </a:pPr>
            <a:r>
              <a:rPr lang="zh-CN" altLang="en-US" sz="2800" b="1">
                <a:latin typeface="宋体" panose="02010600030101010101" pitchFamily="2" charset="-122"/>
                <a:ea typeface="宋体" panose="02010600030101010101" pitchFamily="2" charset="-122"/>
              </a:rPr>
              <a:t>社会上</a:t>
            </a:r>
            <a:endParaRPr lang="zh-CN" altLang="en-US" sz="2800" b="1">
              <a:latin typeface="宋体" panose="02010600030101010101" pitchFamily="2" charset="-122"/>
              <a:ea typeface="宋体" panose="02010600030101010101" pitchFamily="2" charset="-122"/>
            </a:endParaRPr>
          </a:p>
        </p:txBody>
      </p:sp>
      <p:sp>
        <p:nvSpPr>
          <p:cNvPr id="17" name="左大括号 16"/>
          <p:cNvSpPr/>
          <p:nvPr/>
        </p:nvSpPr>
        <p:spPr>
          <a:xfrm>
            <a:off x="8794750" y="2378075"/>
            <a:ext cx="374015" cy="2103755"/>
          </a:xfrm>
          <a:prstGeom prst="leftBrace">
            <a:avLst/>
          </a:prstGeom>
          <a:ln w="63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8" name="文本框 17"/>
          <p:cNvSpPr txBox="1"/>
          <p:nvPr/>
        </p:nvSpPr>
        <p:spPr>
          <a:xfrm>
            <a:off x="9079865" y="2414905"/>
            <a:ext cx="1905000" cy="2030095"/>
          </a:xfrm>
          <a:prstGeom prst="rect">
            <a:avLst/>
          </a:prstGeom>
          <a:noFill/>
        </p:spPr>
        <p:txBody>
          <a:bodyPr wrap="square" rtlCol="0">
            <a:spAutoFit/>
          </a:bodyPr>
          <a:p>
            <a:pPr algn="ctr" fontAlgn="auto">
              <a:lnSpc>
                <a:spcPct val="150000"/>
              </a:lnSpc>
            </a:pPr>
            <a:r>
              <a:rPr lang="zh-CN" altLang="en-US" sz="2800" b="1">
                <a:latin typeface="宋体" panose="02010600030101010101" pitchFamily="2" charset="-122"/>
                <a:ea typeface="宋体" panose="02010600030101010101" pitchFamily="2" charset="-122"/>
              </a:rPr>
              <a:t>皇帝制度</a:t>
            </a:r>
            <a:endParaRPr lang="zh-CN" altLang="en-US" sz="2800" b="1">
              <a:latin typeface="宋体" panose="02010600030101010101" pitchFamily="2" charset="-122"/>
              <a:ea typeface="宋体" panose="02010600030101010101" pitchFamily="2" charset="-122"/>
            </a:endParaRPr>
          </a:p>
          <a:p>
            <a:pPr algn="ctr" fontAlgn="auto">
              <a:lnSpc>
                <a:spcPct val="150000"/>
              </a:lnSpc>
            </a:pPr>
            <a:r>
              <a:rPr lang="zh-CN" altLang="en-US" sz="2800" b="1">
                <a:latin typeface="宋体" panose="02010600030101010101" pitchFamily="2" charset="-122"/>
                <a:ea typeface="宋体" panose="02010600030101010101" pitchFamily="2" charset="-122"/>
              </a:rPr>
              <a:t>三公九卿</a:t>
            </a:r>
            <a:endParaRPr lang="zh-CN" altLang="en-US" sz="2800" b="1">
              <a:latin typeface="宋体" panose="02010600030101010101" pitchFamily="2" charset="-122"/>
              <a:ea typeface="宋体" panose="02010600030101010101" pitchFamily="2" charset="-122"/>
            </a:endParaRPr>
          </a:p>
          <a:p>
            <a:pPr algn="ctr" fontAlgn="auto">
              <a:lnSpc>
                <a:spcPct val="150000"/>
              </a:lnSpc>
            </a:pPr>
            <a:r>
              <a:rPr lang="zh-CN" altLang="en-US" sz="2800" b="1">
                <a:latin typeface="宋体" panose="02010600030101010101" pitchFamily="2" charset="-122"/>
                <a:ea typeface="宋体" panose="02010600030101010101" pitchFamily="2" charset="-122"/>
              </a:rPr>
              <a:t>郡县制度</a:t>
            </a:r>
            <a:endParaRPr lang="zh-CN" altLang="en-US" sz="2800" b="1">
              <a:latin typeface="宋体" panose="02010600030101010101" pitchFamily="2" charset="-122"/>
              <a:ea typeface="宋体" panose="02010600030101010101" pitchFamily="2" charset="-122"/>
            </a:endParaRPr>
          </a:p>
        </p:txBody>
      </p:sp>
      <p:sp>
        <p:nvSpPr>
          <p:cNvPr id="19" name="文本框 18"/>
          <p:cNvSpPr txBox="1"/>
          <p:nvPr/>
        </p:nvSpPr>
        <p:spPr>
          <a:xfrm>
            <a:off x="4780915" y="3814445"/>
            <a:ext cx="2348865" cy="1383665"/>
          </a:xfrm>
          <a:prstGeom prst="rect">
            <a:avLst/>
          </a:prstGeom>
          <a:noFill/>
        </p:spPr>
        <p:txBody>
          <a:bodyPr wrap="square" rtlCol="0">
            <a:spAutoFit/>
          </a:bodyPr>
          <a:p>
            <a:pPr algn="ctr" fontAlgn="auto">
              <a:lnSpc>
                <a:spcPct val="150000"/>
              </a:lnSpc>
            </a:pPr>
            <a:r>
              <a:rPr lang="zh-CN" altLang="en-US" sz="2800" b="1">
                <a:latin typeface="宋体" panose="02010600030101010101" pitchFamily="2" charset="-122"/>
                <a:ea typeface="宋体" panose="02010600030101010101" pitchFamily="2" charset="-122"/>
              </a:rPr>
              <a:t>灭亡的原因</a:t>
            </a:r>
            <a:endParaRPr lang="zh-CN" altLang="en-US" sz="2800" b="1">
              <a:latin typeface="宋体" panose="02010600030101010101" pitchFamily="2" charset="-122"/>
              <a:ea typeface="宋体" panose="02010600030101010101" pitchFamily="2" charset="-122"/>
            </a:endParaRPr>
          </a:p>
          <a:p>
            <a:pPr algn="ctr" fontAlgn="auto">
              <a:lnSpc>
                <a:spcPct val="150000"/>
              </a:lnSpc>
            </a:pPr>
            <a:r>
              <a:rPr lang="zh-CN" altLang="en-US" sz="2800" b="1">
                <a:latin typeface="宋体" panose="02010600030101010101" pitchFamily="2" charset="-122"/>
                <a:ea typeface="宋体" panose="02010600030101010101" pitchFamily="2" charset="-122"/>
              </a:rPr>
              <a:t>灭亡的教训</a:t>
            </a:r>
            <a:endParaRPr lang="zh-CN" altLang="en-US" sz="2800" b="1">
              <a:latin typeface="宋体" panose="02010600030101010101" pitchFamily="2" charset="-122"/>
              <a:ea typeface="宋体" panose="02010600030101010101" pitchFamily="2" charset="-122"/>
            </a:endParaRPr>
          </a:p>
        </p:txBody>
      </p:sp>
      <p:sp>
        <p:nvSpPr>
          <p:cNvPr id="20" name="右箭头 19"/>
          <p:cNvSpPr/>
          <p:nvPr/>
        </p:nvSpPr>
        <p:spPr>
          <a:xfrm>
            <a:off x="4429760" y="4244975"/>
            <a:ext cx="607695" cy="502920"/>
          </a:xfrm>
          <a:prstGeom prst="rightArrow">
            <a:avLst/>
          </a:prstGeom>
          <a:solidFill>
            <a:srgbClr val="190AE0"/>
          </a:solidFill>
          <a:ln>
            <a:solidFill>
              <a:srgbClr val="190A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147482608" descr="浅水印小"/>
          <p:cNvPicPr>
            <a:picLocks noChangeAspect="1"/>
          </p:cNvPicPr>
          <p:nvPr userDrawn="1"/>
        </p:nvPicPr>
        <p:blipFill>
          <a:blip r:embed="rId2"/>
          <a:stretch>
            <a:fillRect/>
          </a:stretch>
        </p:blipFill>
        <p:spPr>
          <a:xfrm>
            <a:off x="9737090" y="6409690"/>
            <a:ext cx="2108200" cy="2921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 name="文本框 106"/>
          <p:cNvSpPr txBox="1"/>
          <p:nvPr/>
        </p:nvSpPr>
        <p:spPr>
          <a:xfrm>
            <a:off x="278130" y="1125220"/>
            <a:ext cx="11637010" cy="5262245"/>
          </a:xfrm>
          <a:prstGeom prst="rect">
            <a:avLst/>
          </a:prstGeom>
          <a:noFill/>
          <a:ln w="9525">
            <a:noFill/>
          </a:ln>
        </p:spPr>
        <p:txBody>
          <a:bodyPr wrap="square">
            <a:spAutoFit/>
          </a:bodyPr>
          <a:p>
            <a:pPr indent="0" fontAlgn="auto">
              <a:lnSpc>
                <a:spcPct val="150000"/>
              </a:lnSpc>
            </a:pPr>
            <a:r>
              <a:rPr lang="zh-CN" sz="2800" b="1">
                <a:latin typeface="宋体" panose="02010600030101010101" pitchFamily="2" charset="-122"/>
                <a:ea typeface="宋体" panose="02010600030101010101" pitchFamily="2" charset="-122"/>
                <a:cs typeface="宋体" panose="02010600030101010101" pitchFamily="2" charset="-122"/>
              </a:rPr>
              <a:t>1.据分析统计,《孟子》一书中关于水利的谈话有11次,都涉及黄河洪水泛滥殃及邻国。从当时历史发展的趋势来看,解决的根本之道在于(　　</a:t>
            </a:r>
            <a:r>
              <a:rPr lang="en-US" altLang="zh-CN" sz="2800" b="1">
                <a:latin typeface="宋体" panose="02010600030101010101" pitchFamily="2" charset="-122"/>
                <a:ea typeface="宋体" panose="02010600030101010101" pitchFamily="2" charset="-122"/>
                <a:cs typeface="宋体" panose="02010600030101010101" pitchFamily="2" charset="-122"/>
              </a:rPr>
              <a:t> </a:t>
            </a:r>
            <a:r>
              <a:rPr lang="zh-CN" sz="2800" b="1">
                <a:latin typeface="宋体" panose="02010600030101010101" pitchFamily="2" charset="-122"/>
                <a:ea typeface="宋体" panose="02010600030101010101" pitchFamily="2" charset="-122"/>
                <a:cs typeface="宋体" panose="02010600030101010101" pitchFamily="2" charset="-122"/>
              </a:rPr>
              <a:t>)A.各国减少战争,专力治黄</a:t>
            </a:r>
            <a:r>
              <a:rPr lang="en-US" sz="2800" b="1">
                <a:latin typeface="宋体" panose="02010600030101010101" pitchFamily="2" charset="-122"/>
                <a:ea typeface="宋体" panose="02010600030101010101" pitchFamily="2" charset="-122"/>
                <a:cs typeface="宋体" panose="02010600030101010101" pitchFamily="2" charset="-122"/>
              </a:rPr>
              <a:t>     </a:t>
            </a:r>
            <a:r>
              <a:rPr lang="zh-CN" sz="2800" b="1">
                <a:latin typeface="宋体" panose="02010600030101010101" pitchFamily="2" charset="-122"/>
                <a:ea typeface="宋体" panose="02010600030101010101" pitchFamily="2" charset="-122"/>
                <a:cs typeface="宋体" panose="02010600030101010101" pitchFamily="2" charset="-122"/>
              </a:rPr>
              <a:t>B.各国加强协调,统一治黄C.统一中原,由中央治理</a:t>
            </a:r>
            <a:r>
              <a:rPr lang="en-US" sz="2800" b="1">
                <a:latin typeface="宋体" panose="02010600030101010101" pitchFamily="2" charset="-122"/>
                <a:ea typeface="宋体" panose="02010600030101010101" pitchFamily="2" charset="-122"/>
                <a:cs typeface="宋体" panose="02010600030101010101" pitchFamily="2" charset="-122"/>
              </a:rPr>
              <a:t>       </a:t>
            </a:r>
            <a:r>
              <a:rPr lang="zh-CN" sz="2800" b="1">
                <a:latin typeface="宋体" panose="02010600030101010101" pitchFamily="2" charset="-122"/>
                <a:ea typeface="宋体" panose="02010600030101010101" pitchFamily="2" charset="-122"/>
                <a:cs typeface="宋体" panose="02010600030101010101" pitchFamily="2" charset="-122"/>
              </a:rPr>
              <a:t>D.各自为政,加强治理</a:t>
            </a:r>
            <a:endParaRPr lang="zh-CN"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sz="2800" b="1">
                <a:latin typeface="宋体" panose="02010600030101010101" pitchFamily="2" charset="-122"/>
                <a:ea typeface="宋体" panose="02010600030101010101" pitchFamily="2" charset="-122"/>
                <a:cs typeface="宋体" panose="02010600030101010101" pitchFamily="2" charset="-122"/>
              </a:rPr>
              <a:t>2.中国行政区划曾经历从“裂土而治”到“分民而治”的转变。与这一转变相对应的制度是(　　</a:t>
            </a:r>
            <a:r>
              <a:rPr lang="en-US" altLang="zh-CN" sz="2800" b="1">
                <a:latin typeface="宋体" panose="02010600030101010101" pitchFamily="2" charset="-122"/>
                <a:ea typeface="宋体" panose="02010600030101010101" pitchFamily="2" charset="-122"/>
                <a:cs typeface="宋体" panose="02010600030101010101" pitchFamily="2" charset="-122"/>
              </a:rPr>
              <a:t> </a:t>
            </a:r>
            <a:r>
              <a:rPr lang="zh-CN" altLang="en-US" sz="2800" b="1">
                <a:latin typeface="宋体" panose="02010600030101010101" pitchFamily="2" charset="-122"/>
                <a:ea typeface="宋体" panose="02010600030101010101" pitchFamily="2" charset="-122"/>
                <a:cs typeface="宋体" panose="02010600030101010101" pitchFamily="2" charset="-122"/>
              </a:rPr>
              <a:t>)</a:t>
            </a:r>
            <a:endParaRPr lang="zh-CN" altLang="en-US"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sz="2800" b="1">
                <a:latin typeface="宋体" panose="02010600030101010101" pitchFamily="2" charset="-122"/>
                <a:ea typeface="宋体" panose="02010600030101010101" pitchFamily="2" charset="-122"/>
                <a:cs typeface="宋体" panose="02010600030101010101" pitchFamily="2" charset="-122"/>
              </a:rPr>
              <a:t>A.从内外服制到分封制	       B.从宗法制到礼乐制</a:t>
            </a:r>
            <a:endParaRPr lang="zh-CN" altLang="en-US"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sz="2800" b="1">
                <a:latin typeface="宋体" panose="02010600030101010101" pitchFamily="2" charset="-122"/>
                <a:ea typeface="宋体" panose="02010600030101010101" pitchFamily="2" charset="-122"/>
                <a:cs typeface="宋体" panose="02010600030101010101" pitchFamily="2" charset="-122"/>
              </a:rPr>
              <a:t>C.从分封制到郡县制	       D.从郡县制到行省制</a:t>
            </a:r>
            <a:endParaRPr lang="zh-CN" altLang="en-US" sz="2800" b="1">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10507980" y="1649095"/>
            <a:ext cx="643890" cy="1198880"/>
          </a:xfrm>
          <a:prstGeom prst="rect">
            <a:avLst/>
          </a:prstGeom>
          <a:noFill/>
          <a:ln>
            <a:noFill/>
          </a:ln>
        </p:spPr>
        <p:txBody>
          <a:bodyPr wrap="none" rtlCol="0" anchor="t">
            <a:spAutoFit/>
          </a:bodyPr>
          <a:p>
            <a:pPr algn="ctr"/>
            <a:r>
              <a:rPr lang="en-US" altLang="zh-CN" sz="7200" b="1">
                <a:ln w="22225">
                  <a:solidFill>
                    <a:schemeClr val="accent2"/>
                  </a:solidFill>
                  <a:prstDash val="solid"/>
                </a:ln>
                <a:solidFill>
                  <a:schemeClr val="accent2">
                    <a:lumMod val="40000"/>
                    <a:lumOff val="60000"/>
                  </a:schemeClr>
                </a:solidFill>
                <a:effectLst/>
              </a:rPr>
              <a:t>C</a:t>
            </a:r>
            <a:endParaRPr lang="en-US" altLang="zh-CN" sz="7200" b="1">
              <a:ln w="22225">
                <a:solidFill>
                  <a:schemeClr val="accent2"/>
                </a:solidFill>
                <a:prstDash val="solid"/>
              </a:ln>
              <a:solidFill>
                <a:schemeClr val="accent2">
                  <a:lumMod val="40000"/>
                  <a:lumOff val="60000"/>
                </a:schemeClr>
              </a:solidFill>
              <a:effectLst/>
            </a:endParaRPr>
          </a:p>
        </p:txBody>
      </p:sp>
      <p:sp>
        <p:nvSpPr>
          <p:cNvPr id="3" name="矩形 2"/>
          <p:cNvSpPr/>
          <p:nvPr/>
        </p:nvSpPr>
        <p:spPr>
          <a:xfrm>
            <a:off x="3469640" y="4149090"/>
            <a:ext cx="643890" cy="1198880"/>
          </a:xfrm>
          <a:prstGeom prst="rect">
            <a:avLst/>
          </a:prstGeom>
          <a:noFill/>
          <a:ln>
            <a:noFill/>
          </a:ln>
        </p:spPr>
        <p:txBody>
          <a:bodyPr wrap="none" rtlCol="0" anchor="t">
            <a:spAutoFit/>
          </a:bodyPr>
          <a:p>
            <a:pPr algn="ctr"/>
            <a:r>
              <a:rPr lang="en-US" altLang="zh-CN" sz="7200" b="1">
                <a:ln w="22225">
                  <a:solidFill>
                    <a:schemeClr val="accent2"/>
                  </a:solidFill>
                  <a:prstDash val="solid"/>
                </a:ln>
                <a:solidFill>
                  <a:schemeClr val="accent2">
                    <a:lumMod val="40000"/>
                    <a:lumOff val="60000"/>
                  </a:schemeClr>
                </a:solidFill>
                <a:effectLst/>
              </a:rPr>
              <a:t>C</a:t>
            </a:r>
            <a:endParaRPr lang="en-US" altLang="zh-CN" sz="7200" b="1">
              <a:ln w="22225">
                <a:solidFill>
                  <a:schemeClr val="accent2"/>
                </a:solidFill>
                <a:prstDash val="solid"/>
              </a:ln>
              <a:solidFill>
                <a:schemeClr val="accent2">
                  <a:lumMod val="40000"/>
                  <a:lumOff val="60000"/>
                </a:schemeClr>
              </a:solidFill>
              <a:effectLst/>
            </a:endParaRPr>
          </a:p>
        </p:txBody>
      </p:sp>
      <p:pic>
        <p:nvPicPr>
          <p:cNvPr id="7" name="图片 6"/>
          <p:cNvPicPr>
            <a:picLocks noChangeAspect="1"/>
          </p:cNvPicPr>
          <p:nvPr/>
        </p:nvPicPr>
        <p:blipFill>
          <a:blip r:embed="rId1"/>
          <a:stretch>
            <a:fillRect/>
          </a:stretch>
        </p:blipFill>
        <p:spPr>
          <a:xfrm>
            <a:off x="4429125" y="81915"/>
            <a:ext cx="3333750" cy="10433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 name="文本框 106"/>
          <p:cNvSpPr txBox="1"/>
          <p:nvPr/>
        </p:nvSpPr>
        <p:spPr>
          <a:xfrm>
            <a:off x="278130" y="1125220"/>
            <a:ext cx="11637010" cy="5262245"/>
          </a:xfrm>
          <a:prstGeom prst="rect">
            <a:avLst/>
          </a:prstGeom>
          <a:noFill/>
          <a:ln w="9525">
            <a:noFill/>
          </a:ln>
        </p:spPr>
        <p:txBody>
          <a:bodyPr wrap="square">
            <a:spAutoFit/>
          </a:bodyPr>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3.秦朝之所以能“一法度衡石丈尺,车同轨,书同文字”,其主要原因是(　)</a:t>
            </a:r>
            <a:endParaRPr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A.生产力的发展     	       B.国家实现统一</a:t>
            </a:r>
            <a:endParaRPr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C.秦始皇的雄才大略	       D.秦朝推行法治</a:t>
            </a:r>
            <a:endParaRPr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4.2002年,在湘西土家族苗族自治州的龙山县里耶古城出土了37 000余枚秦代简牍。这批秦简中有“洞庭郡”字样的简例,这里的“洞庭郡”应是</a:t>
            </a:r>
            <a:endParaRPr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a:t>
            </a:r>
            <a:r>
              <a:rPr lang="en-US" sz="2800" b="1">
                <a:latin typeface="宋体" panose="02010600030101010101" pitchFamily="2" charset="-122"/>
                <a:ea typeface="宋体" panose="02010600030101010101" pitchFamily="2" charset="-122"/>
                <a:cs typeface="宋体" panose="02010600030101010101" pitchFamily="2" charset="-122"/>
              </a:rPr>
              <a:t>     </a:t>
            </a:r>
            <a:r>
              <a:rPr sz="2800" b="1">
                <a:latin typeface="宋体" panose="02010600030101010101" pitchFamily="2" charset="-122"/>
                <a:ea typeface="宋体" panose="02010600030101010101" pitchFamily="2" charset="-122"/>
                <a:cs typeface="宋体" panose="02010600030101010101" pitchFamily="2" charset="-122"/>
              </a:rPr>
              <a:t>)</a:t>
            </a:r>
            <a:endParaRPr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A.直属中央的地方行政机构</a:t>
            </a:r>
            <a:r>
              <a:rPr lang="en-US" sz="2800" b="1">
                <a:latin typeface="宋体" panose="02010600030101010101" pitchFamily="2" charset="-122"/>
                <a:ea typeface="宋体" panose="02010600030101010101" pitchFamily="2" charset="-122"/>
                <a:cs typeface="宋体" panose="02010600030101010101" pitchFamily="2" charset="-122"/>
              </a:rPr>
              <a:t>  </a:t>
            </a:r>
            <a:r>
              <a:rPr sz="2800" b="1">
                <a:latin typeface="宋体" panose="02010600030101010101" pitchFamily="2" charset="-122"/>
                <a:ea typeface="宋体" panose="02010600030101010101" pitchFamily="2" charset="-122"/>
                <a:cs typeface="宋体" panose="02010600030101010101" pitchFamily="2" charset="-122"/>
              </a:rPr>
              <a:t>B.相当于地方行政机构“县”,隶属于州</a:t>
            </a:r>
            <a:endParaRPr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C.设置在少数民族聚居地的地方行政机构</a:t>
            </a:r>
            <a:r>
              <a:rPr lang="en-US" sz="2800" b="1">
                <a:latin typeface="宋体" panose="02010600030101010101" pitchFamily="2" charset="-122"/>
                <a:ea typeface="宋体" panose="02010600030101010101" pitchFamily="2" charset="-122"/>
                <a:cs typeface="宋体" panose="02010600030101010101" pitchFamily="2" charset="-122"/>
              </a:rPr>
              <a:t>  </a:t>
            </a:r>
            <a:r>
              <a:rPr sz="2800" b="1">
                <a:latin typeface="宋体" panose="02010600030101010101" pitchFamily="2" charset="-122"/>
                <a:ea typeface="宋体" panose="02010600030101010101" pitchFamily="2" charset="-122"/>
                <a:cs typeface="宋体" panose="02010600030101010101" pitchFamily="2" charset="-122"/>
              </a:rPr>
              <a:t>D.中央政府的统治机构</a:t>
            </a:r>
            <a:endParaRPr sz="2800" b="1">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11361420" y="1026795"/>
            <a:ext cx="643890" cy="1198880"/>
          </a:xfrm>
          <a:prstGeom prst="rect">
            <a:avLst/>
          </a:prstGeom>
          <a:noFill/>
          <a:ln>
            <a:noFill/>
          </a:ln>
        </p:spPr>
        <p:txBody>
          <a:bodyPr wrap="none" rtlCol="0" anchor="t">
            <a:spAutoFit/>
          </a:bodyPr>
          <a:p>
            <a:pPr algn="ctr"/>
            <a:r>
              <a:rPr lang="en-US" altLang="zh-CN" sz="7200" b="1">
                <a:ln w="22225">
                  <a:solidFill>
                    <a:schemeClr val="accent2"/>
                  </a:solidFill>
                  <a:prstDash val="solid"/>
                </a:ln>
                <a:solidFill>
                  <a:schemeClr val="accent2">
                    <a:lumMod val="40000"/>
                    <a:lumOff val="60000"/>
                  </a:schemeClr>
                </a:solidFill>
                <a:effectLst/>
              </a:rPr>
              <a:t>B</a:t>
            </a:r>
            <a:endParaRPr lang="en-US" altLang="zh-CN" sz="7200" b="1">
              <a:ln w="22225">
                <a:solidFill>
                  <a:schemeClr val="accent2"/>
                </a:solidFill>
                <a:prstDash val="solid"/>
              </a:ln>
              <a:solidFill>
                <a:schemeClr val="accent2">
                  <a:lumMod val="40000"/>
                  <a:lumOff val="60000"/>
                </a:schemeClr>
              </a:solidFill>
              <a:effectLst/>
            </a:endParaRPr>
          </a:p>
        </p:txBody>
      </p:sp>
      <p:sp>
        <p:nvSpPr>
          <p:cNvPr id="3" name="矩形 2"/>
          <p:cNvSpPr/>
          <p:nvPr/>
        </p:nvSpPr>
        <p:spPr>
          <a:xfrm>
            <a:off x="676910" y="4103370"/>
            <a:ext cx="643890" cy="1198880"/>
          </a:xfrm>
          <a:prstGeom prst="rect">
            <a:avLst/>
          </a:prstGeom>
          <a:noFill/>
          <a:ln>
            <a:noFill/>
          </a:ln>
        </p:spPr>
        <p:txBody>
          <a:bodyPr wrap="none" rtlCol="0" anchor="t">
            <a:spAutoFit/>
          </a:bodyPr>
          <a:p>
            <a:pPr algn="ctr"/>
            <a:r>
              <a:rPr lang="en-US" altLang="zh-CN" sz="7200" b="1">
                <a:ln w="22225">
                  <a:solidFill>
                    <a:schemeClr val="accent2"/>
                  </a:solidFill>
                  <a:prstDash val="solid"/>
                </a:ln>
                <a:solidFill>
                  <a:schemeClr val="accent2">
                    <a:lumMod val="40000"/>
                    <a:lumOff val="60000"/>
                  </a:schemeClr>
                </a:solidFill>
                <a:effectLst/>
              </a:rPr>
              <a:t>A</a:t>
            </a:r>
            <a:endParaRPr lang="en-US" altLang="zh-CN" sz="7200" b="1">
              <a:ln w="22225">
                <a:solidFill>
                  <a:schemeClr val="accent2"/>
                </a:solidFill>
                <a:prstDash val="solid"/>
              </a:ln>
              <a:solidFill>
                <a:schemeClr val="accent2">
                  <a:lumMod val="40000"/>
                  <a:lumOff val="60000"/>
                </a:schemeClr>
              </a:solidFill>
              <a:effectLst/>
            </a:endParaRPr>
          </a:p>
        </p:txBody>
      </p:sp>
      <p:pic>
        <p:nvPicPr>
          <p:cNvPr id="7" name="图片 6"/>
          <p:cNvPicPr>
            <a:picLocks noChangeAspect="1"/>
          </p:cNvPicPr>
          <p:nvPr/>
        </p:nvPicPr>
        <p:blipFill>
          <a:blip r:embed="rId1"/>
          <a:stretch>
            <a:fillRect/>
          </a:stretch>
        </p:blipFill>
        <p:spPr>
          <a:xfrm>
            <a:off x="4429125" y="81915"/>
            <a:ext cx="3333750" cy="10433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 name="文本框 106"/>
          <p:cNvSpPr txBox="1"/>
          <p:nvPr/>
        </p:nvSpPr>
        <p:spPr>
          <a:xfrm>
            <a:off x="278130" y="1125220"/>
            <a:ext cx="11637010" cy="5262245"/>
          </a:xfrm>
          <a:prstGeom prst="rect">
            <a:avLst/>
          </a:prstGeom>
          <a:noFill/>
          <a:ln w="9525">
            <a:noFill/>
          </a:ln>
        </p:spPr>
        <p:txBody>
          <a:bodyPr wrap="square">
            <a:spAutoFit/>
          </a:bodyPr>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5.杜牧在《阿房宫赋》中写道,雄伟壮丽的阿房宫被项羽军队焚毁。但考古发掘表明,阿房宫并未建成更没有遭受大规模焚烧。由此可见(　　</a:t>
            </a:r>
            <a:r>
              <a:rPr lang="en-US" sz="2800" b="1">
                <a:latin typeface="宋体" panose="02010600030101010101" pitchFamily="2" charset="-122"/>
                <a:ea typeface="宋体" panose="02010600030101010101" pitchFamily="2" charset="-122"/>
                <a:cs typeface="宋体" panose="02010600030101010101" pitchFamily="2" charset="-122"/>
              </a:rPr>
              <a:t> </a:t>
            </a:r>
            <a:r>
              <a:rPr sz="2800" b="1">
                <a:latin typeface="宋体" panose="02010600030101010101" pitchFamily="2" charset="-122"/>
                <a:ea typeface="宋体" panose="02010600030101010101" pitchFamily="2" charset="-122"/>
                <a:cs typeface="宋体" panose="02010600030101010101" pitchFamily="2" charset="-122"/>
              </a:rPr>
              <a:t>)</a:t>
            </a:r>
            <a:endParaRPr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A.考古发现比古人的记述更为真实</a:t>
            </a:r>
            <a:r>
              <a:rPr lang="en-US" sz="2800" b="1">
                <a:latin typeface="宋体" panose="02010600030101010101" pitchFamily="2" charset="-122"/>
                <a:ea typeface="宋体" panose="02010600030101010101" pitchFamily="2" charset="-122"/>
                <a:cs typeface="宋体" panose="02010600030101010101" pitchFamily="2" charset="-122"/>
              </a:rPr>
              <a:t>  </a:t>
            </a:r>
            <a:r>
              <a:rPr sz="2800" b="1">
                <a:latin typeface="宋体" panose="02010600030101010101" pitchFamily="2" charset="-122"/>
                <a:ea typeface="宋体" panose="02010600030101010101" pitchFamily="2" charset="-122"/>
                <a:cs typeface="宋体" panose="02010600030101010101" pitchFamily="2" charset="-122"/>
              </a:rPr>
              <a:t>B.史事的真实性需要考古的确证</a:t>
            </a:r>
            <a:endParaRPr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C.考古发掘是还原史事的重要手段</a:t>
            </a:r>
            <a:r>
              <a:rPr lang="en-US" sz="2800" b="1">
                <a:latin typeface="宋体" panose="02010600030101010101" pitchFamily="2" charset="-122"/>
                <a:ea typeface="宋体" panose="02010600030101010101" pitchFamily="2" charset="-122"/>
                <a:cs typeface="宋体" panose="02010600030101010101" pitchFamily="2" charset="-122"/>
              </a:rPr>
              <a:t>  </a:t>
            </a:r>
            <a:r>
              <a:rPr sz="2800" b="1">
                <a:latin typeface="宋体" panose="02010600030101010101" pitchFamily="2" charset="-122"/>
                <a:ea typeface="宋体" panose="02010600030101010101" pitchFamily="2" charset="-122"/>
                <a:cs typeface="宋体" panose="02010600030101010101" pitchFamily="2" charset="-122"/>
              </a:rPr>
              <a:t>D.文学作品具有一定的史料价值</a:t>
            </a:r>
            <a:endParaRPr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6.中国象棋中“楚河汉界”的来历与历史上的“楚汉相争”有关,这场战争发生于(　　</a:t>
            </a:r>
            <a:r>
              <a:rPr lang="en-US" sz="2800" b="1">
                <a:latin typeface="宋体" panose="02010600030101010101" pitchFamily="2" charset="-122"/>
                <a:ea typeface="宋体" panose="02010600030101010101" pitchFamily="2" charset="-122"/>
                <a:cs typeface="宋体" panose="02010600030101010101" pitchFamily="2" charset="-122"/>
              </a:rPr>
              <a:t> </a:t>
            </a:r>
            <a:r>
              <a:rPr sz="2800" b="1">
                <a:latin typeface="宋体" panose="02010600030101010101" pitchFamily="2" charset="-122"/>
                <a:ea typeface="宋体" panose="02010600030101010101" pitchFamily="2" charset="-122"/>
                <a:cs typeface="宋体" panose="02010600030101010101" pitchFamily="2" charset="-122"/>
              </a:rPr>
              <a:t>)</a:t>
            </a:r>
            <a:endParaRPr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A.公元前2世纪初	         B.公元前2世纪末</a:t>
            </a:r>
            <a:endParaRPr sz="2800" b="1">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sz="2800" b="1">
                <a:latin typeface="宋体" panose="02010600030101010101" pitchFamily="2" charset="-122"/>
                <a:ea typeface="宋体" panose="02010600030101010101" pitchFamily="2" charset="-122"/>
                <a:cs typeface="宋体" panose="02010600030101010101" pitchFamily="2" charset="-122"/>
              </a:rPr>
              <a:t>C.公元前3世纪初	         D.公元前3世纪末</a:t>
            </a:r>
            <a:endParaRPr sz="2800" b="1">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10496550" y="1520190"/>
            <a:ext cx="643890" cy="1198880"/>
          </a:xfrm>
          <a:prstGeom prst="rect">
            <a:avLst/>
          </a:prstGeom>
          <a:noFill/>
          <a:ln>
            <a:noFill/>
          </a:ln>
        </p:spPr>
        <p:txBody>
          <a:bodyPr wrap="none" rtlCol="0" anchor="t">
            <a:spAutoFit/>
          </a:bodyPr>
          <a:p>
            <a:pPr algn="ctr"/>
            <a:r>
              <a:rPr lang="en-US" altLang="zh-CN" sz="7200" b="1">
                <a:ln w="22225">
                  <a:solidFill>
                    <a:schemeClr val="accent2"/>
                  </a:solidFill>
                  <a:prstDash val="solid"/>
                </a:ln>
                <a:solidFill>
                  <a:schemeClr val="accent2">
                    <a:lumMod val="40000"/>
                    <a:lumOff val="60000"/>
                  </a:schemeClr>
                </a:solidFill>
                <a:effectLst/>
              </a:rPr>
              <a:t>C</a:t>
            </a:r>
            <a:endParaRPr lang="en-US" altLang="zh-CN" sz="7200" b="1">
              <a:ln w="22225">
                <a:solidFill>
                  <a:schemeClr val="accent2"/>
                </a:solidFill>
                <a:prstDash val="solid"/>
              </a:ln>
              <a:solidFill>
                <a:schemeClr val="accent2">
                  <a:lumMod val="40000"/>
                  <a:lumOff val="60000"/>
                </a:schemeClr>
              </a:solidFill>
              <a:effectLst/>
            </a:endParaRPr>
          </a:p>
        </p:txBody>
      </p:sp>
      <p:sp>
        <p:nvSpPr>
          <p:cNvPr id="3" name="矩形 2"/>
          <p:cNvSpPr/>
          <p:nvPr/>
        </p:nvSpPr>
        <p:spPr>
          <a:xfrm>
            <a:off x="2091055" y="4171950"/>
            <a:ext cx="643890" cy="1198880"/>
          </a:xfrm>
          <a:prstGeom prst="rect">
            <a:avLst/>
          </a:prstGeom>
          <a:noFill/>
          <a:ln>
            <a:noFill/>
          </a:ln>
        </p:spPr>
        <p:txBody>
          <a:bodyPr wrap="none" rtlCol="0" anchor="t">
            <a:spAutoFit/>
          </a:bodyPr>
          <a:p>
            <a:pPr algn="ctr"/>
            <a:r>
              <a:rPr lang="en-US" altLang="zh-CN" sz="7200" b="1">
                <a:ln w="22225">
                  <a:solidFill>
                    <a:schemeClr val="accent2"/>
                  </a:solidFill>
                  <a:prstDash val="solid"/>
                </a:ln>
                <a:solidFill>
                  <a:schemeClr val="accent2">
                    <a:lumMod val="40000"/>
                    <a:lumOff val="60000"/>
                  </a:schemeClr>
                </a:solidFill>
                <a:effectLst/>
              </a:rPr>
              <a:t>D</a:t>
            </a:r>
            <a:endParaRPr lang="en-US" altLang="zh-CN" sz="7200" b="1">
              <a:ln w="22225">
                <a:solidFill>
                  <a:schemeClr val="accent2"/>
                </a:solidFill>
                <a:prstDash val="solid"/>
              </a:ln>
              <a:solidFill>
                <a:schemeClr val="accent2">
                  <a:lumMod val="40000"/>
                  <a:lumOff val="60000"/>
                </a:schemeClr>
              </a:solidFill>
              <a:effectLst/>
            </a:endParaRPr>
          </a:p>
        </p:txBody>
      </p:sp>
      <p:pic>
        <p:nvPicPr>
          <p:cNvPr id="7" name="图片 6"/>
          <p:cNvPicPr>
            <a:picLocks noChangeAspect="1"/>
          </p:cNvPicPr>
          <p:nvPr/>
        </p:nvPicPr>
        <p:blipFill>
          <a:blip r:embed="rId1"/>
          <a:stretch>
            <a:fillRect/>
          </a:stretch>
        </p:blipFill>
        <p:spPr>
          <a:xfrm>
            <a:off x="4429760" y="81915"/>
            <a:ext cx="3333750" cy="10433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descr="版权页尾页"/>
          <p:cNvPicPr>
            <a:picLocks noChangeAspect="1"/>
          </p:cNvPicPr>
          <p:nvPr>
            <p:ph idx="1"/>
          </p:nvPr>
        </p:nvPicPr>
        <p:blipFill>
          <a:blip r:embed="rId1"/>
          <a:stretch>
            <a:fillRect/>
          </a:stretch>
        </p:blipFill>
        <p:spPr>
          <a:xfrm>
            <a:off x="0" y="-76200"/>
            <a:ext cx="12480925" cy="69342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05《中外历史纲要》上 P17"/>
          <p:cNvPicPr>
            <a:picLocks noChangeAspect="1"/>
          </p:cNvPicPr>
          <p:nvPr/>
        </p:nvPicPr>
        <p:blipFill>
          <a:blip r:embed="rId1"/>
          <a:stretch>
            <a:fillRect/>
          </a:stretch>
        </p:blipFill>
        <p:spPr>
          <a:xfrm>
            <a:off x="8072120" y="2987040"/>
            <a:ext cx="4002405" cy="3719830"/>
          </a:xfrm>
          <a:prstGeom prst="rect">
            <a:avLst/>
          </a:prstGeom>
        </p:spPr>
      </p:pic>
      <p:sp>
        <p:nvSpPr>
          <p:cNvPr id="9" name="右箭头 8"/>
          <p:cNvSpPr/>
          <p:nvPr/>
        </p:nvSpPr>
        <p:spPr>
          <a:xfrm>
            <a:off x="118110" y="1013460"/>
            <a:ext cx="11956415" cy="1843405"/>
          </a:xfrm>
          <a:prstGeom prst="rightArrow">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椭圆 10"/>
          <p:cNvSpPr/>
          <p:nvPr/>
        </p:nvSpPr>
        <p:spPr>
          <a:xfrm>
            <a:off x="1306195" y="1559560"/>
            <a:ext cx="1548130" cy="75120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190AE0"/>
                </a:solidFill>
                <a:latin typeface="宋体" panose="02010600030101010101" pitchFamily="2" charset="-122"/>
                <a:ea typeface="宋体" panose="02010600030101010101" pitchFamily="2" charset="-122"/>
              </a:rPr>
              <a:t>春秋</a:t>
            </a:r>
            <a:endParaRPr lang="zh-CN" altLang="en-US" sz="2800" b="1">
              <a:solidFill>
                <a:srgbClr val="190AE0"/>
              </a:solidFill>
              <a:latin typeface="宋体" panose="02010600030101010101" pitchFamily="2" charset="-122"/>
              <a:ea typeface="宋体" panose="02010600030101010101" pitchFamily="2" charset="-122"/>
            </a:endParaRPr>
          </a:p>
        </p:txBody>
      </p:sp>
      <p:sp>
        <p:nvSpPr>
          <p:cNvPr id="12" name="椭圆 11"/>
          <p:cNvSpPr/>
          <p:nvPr/>
        </p:nvSpPr>
        <p:spPr>
          <a:xfrm>
            <a:off x="5321935" y="1559560"/>
            <a:ext cx="1548130" cy="75120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190AE0"/>
                </a:solidFill>
                <a:latin typeface="宋体" panose="02010600030101010101" pitchFamily="2" charset="-122"/>
                <a:ea typeface="宋体" panose="02010600030101010101" pitchFamily="2" charset="-122"/>
              </a:rPr>
              <a:t>战国</a:t>
            </a:r>
            <a:endParaRPr lang="zh-CN" altLang="en-US" sz="2800" b="1">
              <a:solidFill>
                <a:srgbClr val="190AE0"/>
              </a:solidFill>
              <a:latin typeface="宋体" panose="02010600030101010101" pitchFamily="2" charset="-122"/>
              <a:ea typeface="宋体" panose="02010600030101010101" pitchFamily="2" charset="-122"/>
            </a:endParaRPr>
          </a:p>
        </p:txBody>
      </p:sp>
      <p:sp>
        <p:nvSpPr>
          <p:cNvPr id="13" name="椭圆 12"/>
          <p:cNvSpPr/>
          <p:nvPr/>
        </p:nvSpPr>
        <p:spPr>
          <a:xfrm>
            <a:off x="9196070" y="1559560"/>
            <a:ext cx="1548130" cy="75120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solidFill>
                  <a:srgbClr val="190AE0"/>
                </a:solidFill>
                <a:latin typeface="宋体" panose="02010600030101010101" pitchFamily="2" charset="-122"/>
                <a:ea typeface="宋体" panose="02010600030101010101" pitchFamily="2" charset="-122"/>
              </a:rPr>
              <a:t>秦朝</a:t>
            </a:r>
            <a:endParaRPr lang="zh-CN" altLang="en-US" sz="2800" b="1">
              <a:solidFill>
                <a:srgbClr val="190AE0"/>
              </a:solidFill>
              <a:latin typeface="宋体" panose="02010600030101010101" pitchFamily="2" charset="-122"/>
              <a:ea typeface="宋体" panose="02010600030101010101" pitchFamily="2" charset="-122"/>
            </a:endParaRPr>
          </a:p>
        </p:txBody>
      </p:sp>
      <p:sp>
        <p:nvSpPr>
          <p:cNvPr id="14" name="文本框 13"/>
          <p:cNvSpPr txBox="1"/>
          <p:nvPr/>
        </p:nvSpPr>
        <p:spPr>
          <a:xfrm>
            <a:off x="730250" y="2418080"/>
            <a:ext cx="2700655" cy="460375"/>
          </a:xfrm>
          <a:prstGeom prst="rect">
            <a:avLst/>
          </a:prstGeom>
          <a:noFill/>
        </p:spPr>
        <p:txBody>
          <a:bodyPr wrap="square" rtlCol="0">
            <a:spAutoFit/>
          </a:bodyPr>
          <a:p>
            <a:pPr algn="ctr"/>
            <a:r>
              <a:rPr lang="zh-CN" altLang="en-US" sz="2400" b="1">
                <a:latin typeface="宋体" panose="02010600030101010101" pitchFamily="2" charset="-122"/>
                <a:ea typeface="宋体" panose="02010600030101010101" pitchFamily="2" charset="-122"/>
                <a:cs typeface="宋体" panose="02010600030101010101" pitchFamily="2" charset="-122"/>
              </a:rPr>
              <a:t>（前</a:t>
            </a:r>
            <a:r>
              <a:rPr lang="en-US" altLang="zh-CN" sz="2400" b="1">
                <a:latin typeface="宋体" panose="02010600030101010101" pitchFamily="2" charset="-122"/>
                <a:ea typeface="宋体" panose="02010600030101010101" pitchFamily="2" charset="-122"/>
                <a:cs typeface="宋体" panose="02010600030101010101" pitchFamily="2" charset="-122"/>
              </a:rPr>
              <a:t>770-</a:t>
            </a:r>
            <a:r>
              <a:rPr lang="zh-CN" altLang="en-US" sz="2400" b="1">
                <a:latin typeface="宋体" panose="02010600030101010101" pitchFamily="2" charset="-122"/>
                <a:ea typeface="宋体" panose="02010600030101010101" pitchFamily="2" charset="-122"/>
                <a:cs typeface="宋体" panose="02010600030101010101" pitchFamily="2" charset="-122"/>
              </a:rPr>
              <a:t>前</a:t>
            </a:r>
            <a:r>
              <a:rPr lang="en-US" altLang="zh-CN" sz="2400" b="1">
                <a:latin typeface="宋体" panose="02010600030101010101" pitchFamily="2" charset="-122"/>
                <a:ea typeface="宋体" panose="02010600030101010101" pitchFamily="2" charset="-122"/>
                <a:cs typeface="宋体" panose="02010600030101010101" pitchFamily="2" charset="-122"/>
              </a:rPr>
              <a:t>476</a:t>
            </a:r>
            <a:r>
              <a:rPr lang="zh-CN" altLang="en-US" sz="2400" b="1">
                <a:latin typeface="宋体" panose="02010600030101010101" pitchFamily="2" charset="-122"/>
                <a:ea typeface="宋体" panose="02010600030101010101" pitchFamily="2" charset="-122"/>
                <a:cs typeface="宋体" panose="02010600030101010101" pitchFamily="2" charset="-122"/>
              </a:rPr>
              <a:t>年）</a:t>
            </a:r>
            <a:endParaRPr lang="zh-CN" altLang="en-US" sz="2400" b="1">
              <a:latin typeface="宋体" panose="02010600030101010101" pitchFamily="2" charset="-122"/>
              <a:ea typeface="宋体" panose="02010600030101010101" pitchFamily="2" charset="-122"/>
              <a:cs typeface="宋体" panose="02010600030101010101" pitchFamily="2" charset="-122"/>
            </a:endParaRPr>
          </a:p>
        </p:txBody>
      </p:sp>
      <p:sp>
        <p:nvSpPr>
          <p:cNvPr id="15" name="文本框 14"/>
          <p:cNvSpPr txBox="1"/>
          <p:nvPr/>
        </p:nvSpPr>
        <p:spPr>
          <a:xfrm>
            <a:off x="4745990" y="2419350"/>
            <a:ext cx="2700655" cy="460375"/>
          </a:xfrm>
          <a:prstGeom prst="rect">
            <a:avLst/>
          </a:prstGeom>
          <a:noFill/>
        </p:spPr>
        <p:txBody>
          <a:bodyPr wrap="square" rtlCol="0">
            <a:spAutoFit/>
          </a:bodyPr>
          <a:p>
            <a:pPr algn="ctr"/>
            <a:r>
              <a:rPr lang="zh-CN" altLang="en-US" sz="2400" b="1">
                <a:latin typeface="宋体" panose="02010600030101010101" pitchFamily="2" charset="-122"/>
                <a:ea typeface="宋体" panose="02010600030101010101" pitchFamily="2" charset="-122"/>
                <a:cs typeface="宋体" panose="02010600030101010101" pitchFamily="2" charset="-122"/>
              </a:rPr>
              <a:t>（前</a:t>
            </a:r>
            <a:r>
              <a:rPr lang="en-US" altLang="zh-CN" sz="2400" b="1">
                <a:latin typeface="宋体" panose="02010600030101010101" pitchFamily="2" charset="-122"/>
                <a:ea typeface="宋体" panose="02010600030101010101" pitchFamily="2" charset="-122"/>
                <a:cs typeface="宋体" panose="02010600030101010101" pitchFamily="2" charset="-122"/>
              </a:rPr>
              <a:t>475-</a:t>
            </a:r>
            <a:r>
              <a:rPr lang="zh-CN" altLang="en-US" sz="2400" b="1">
                <a:latin typeface="宋体" panose="02010600030101010101" pitchFamily="2" charset="-122"/>
                <a:ea typeface="宋体" panose="02010600030101010101" pitchFamily="2" charset="-122"/>
                <a:cs typeface="宋体" panose="02010600030101010101" pitchFamily="2" charset="-122"/>
              </a:rPr>
              <a:t>前</a:t>
            </a:r>
            <a:r>
              <a:rPr lang="en-US" altLang="zh-CN" sz="2400" b="1">
                <a:latin typeface="宋体" panose="02010600030101010101" pitchFamily="2" charset="-122"/>
                <a:ea typeface="宋体" panose="02010600030101010101" pitchFamily="2" charset="-122"/>
                <a:cs typeface="宋体" panose="02010600030101010101" pitchFamily="2" charset="-122"/>
              </a:rPr>
              <a:t>221</a:t>
            </a:r>
            <a:r>
              <a:rPr lang="zh-CN" altLang="en-US" sz="2400" b="1">
                <a:latin typeface="宋体" panose="02010600030101010101" pitchFamily="2" charset="-122"/>
                <a:ea typeface="宋体" panose="02010600030101010101" pitchFamily="2" charset="-122"/>
                <a:cs typeface="宋体" panose="02010600030101010101" pitchFamily="2" charset="-122"/>
              </a:rPr>
              <a:t>年）</a:t>
            </a:r>
            <a:endParaRPr lang="zh-CN" altLang="en-US" sz="2400" b="1">
              <a:latin typeface="宋体" panose="02010600030101010101" pitchFamily="2" charset="-122"/>
              <a:ea typeface="宋体" panose="02010600030101010101" pitchFamily="2" charset="-122"/>
              <a:cs typeface="宋体" panose="02010600030101010101" pitchFamily="2" charset="-122"/>
            </a:endParaRPr>
          </a:p>
        </p:txBody>
      </p:sp>
      <p:sp>
        <p:nvSpPr>
          <p:cNvPr id="16" name="文本框 15"/>
          <p:cNvSpPr txBox="1"/>
          <p:nvPr/>
        </p:nvSpPr>
        <p:spPr>
          <a:xfrm>
            <a:off x="8619490" y="2418715"/>
            <a:ext cx="2700655" cy="460375"/>
          </a:xfrm>
          <a:prstGeom prst="rect">
            <a:avLst/>
          </a:prstGeom>
          <a:noFill/>
        </p:spPr>
        <p:txBody>
          <a:bodyPr wrap="square" rtlCol="0">
            <a:spAutoFit/>
          </a:bodyPr>
          <a:p>
            <a:pPr algn="ctr"/>
            <a:r>
              <a:rPr lang="zh-CN" altLang="en-US" sz="2400" b="1">
                <a:latin typeface="宋体" panose="02010600030101010101" pitchFamily="2" charset="-122"/>
                <a:ea typeface="宋体" panose="02010600030101010101" pitchFamily="2" charset="-122"/>
                <a:cs typeface="宋体" panose="02010600030101010101" pitchFamily="2" charset="-122"/>
              </a:rPr>
              <a:t>（前</a:t>
            </a:r>
            <a:r>
              <a:rPr lang="en-US" altLang="zh-CN" sz="2400" b="1">
                <a:latin typeface="宋体" panose="02010600030101010101" pitchFamily="2" charset="-122"/>
                <a:ea typeface="宋体" panose="02010600030101010101" pitchFamily="2" charset="-122"/>
                <a:cs typeface="宋体" panose="02010600030101010101" pitchFamily="2" charset="-122"/>
              </a:rPr>
              <a:t>221-</a:t>
            </a:r>
            <a:r>
              <a:rPr lang="zh-CN" altLang="en-US" sz="2400" b="1">
                <a:latin typeface="宋体" panose="02010600030101010101" pitchFamily="2" charset="-122"/>
                <a:ea typeface="宋体" panose="02010600030101010101" pitchFamily="2" charset="-122"/>
                <a:cs typeface="宋体" panose="02010600030101010101" pitchFamily="2" charset="-122"/>
              </a:rPr>
              <a:t>前</a:t>
            </a:r>
            <a:r>
              <a:rPr lang="en-US" altLang="zh-CN" sz="2400" b="1">
                <a:latin typeface="宋体" panose="02010600030101010101" pitchFamily="2" charset="-122"/>
                <a:ea typeface="宋体" panose="02010600030101010101" pitchFamily="2" charset="-122"/>
                <a:cs typeface="宋体" panose="02010600030101010101" pitchFamily="2" charset="-122"/>
              </a:rPr>
              <a:t>207</a:t>
            </a:r>
            <a:r>
              <a:rPr lang="zh-CN" altLang="en-US" sz="2400" b="1">
                <a:latin typeface="宋体" panose="02010600030101010101" pitchFamily="2" charset="-122"/>
                <a:ea typeface="宋体" panose="02010600030101010101" pitchFamily="2" charset="-122"/>
                <a:cs typeface="宋体" panose="02010600030101010101" pitchFamily="2" charset="-122"/>
              </a:rPr>
              <a:t>年）</a:t>
            </a:r>
            <a:endParaRPr lang="zh-CN" altLang="en-US" sz="2400" b="1">
              <a:latin typeface="宋体" panose="02010600030101010101" pitchFamily="2" charset="-122"/>
              <a:ea typeface="宋体" panose="02010600030101010101" pitchFamily="2" charset="-122"/>
              <a:cs typeface="宋体" panose="02010600030101010101" pitchFamily="2" charset="-122"/>
            </a:endParaRPr>
          </a:p>
        </p:txBody>
      </p:sp>
      <p:pic>
        <p:nvPicPr>
          <p:cNvPr id="10" name="图片 9"/>
          <p:cNvPicPr>
            <a:picLocks noChangeAspect="1"/>
          </p:cNvPicPr>
          <p:nvPr/>
        </p:nvPicPr>
        <p:blipFill>
          <a:blip r:embed="rId2"/>
          <a:stretch>
            <a:fillRect/>
          </a:stretch>
        </p:blipFill>
        <p:spPr>
          <a:xfrm>
            <a:off x="4429125" y="188595"/>
            <a:ext cx="3333750" cy="1038225"/>
          </a:xfrm>
          <a:prstGeom prst="rect">
            <a:avLst/>
          </a:prstGeom>
        </p:spPr>
      </p:pic>
      <p:pic>
        <p:nvPicPr>
          <p:cNvPr id="102" name="图片 101"/>
          <p:cNvPicPr/>
          <p:nvPr/>
        </p:nvPicPr>
        <p:blipFill>
          <a:blip r:embed="rId3" r:link="rId4"/>
          <a:stretch>
            <a:fillRect/>
          </a:stretch>
        </p:blipFill>
        <p:spPr>
          <a:xfrm>
            <a:off x="118110" y="2985770"/>
            <a:ext cx="3837940" cy="3413760"/>
          </a:xfrm>
          <a:prstGeom prst="rect">
            <a:avLst/>
          </a:prstGeom>
          <a:noFill/>
          <a:ln w="9525">
            <a:noFill/>
          </a:ln>
        </p:spPr>
      </p:pic>
      <p:pic>
        <p:nvPicPr>
          <p:cNvPr id="103" name="图片 102"/>
          <p:cNvPicPr/>
          <p:nvPr/>
        </p:nvPicPr>
        <p:blipFill>
          <a:blip r:embed="rId5" r:link="rId6"/>
          <a:stretch>
            <a:fillRect/>
          </a:stretch>
        </p:blipFill>
        <p:spPr>
          <a:xfrm>
            <a:off x="4067810" y="2988310"/>
            <a:ext cx="3899535" cy="3410585"/>
          </a:xfrm>
          <a:prstGeom prst="rect">
            <a:avLst/>
          </a:prstGeom>
          <a:noFill/>
          <a:ln w="9525">
            <a:noFill/>
          </a:ln>
        </p:spPr>
      </p:pic>
      <p:sp>
        <p:nvSpPr>
          <p:cNvPr id="2" name="圆角矩形 1"/>
          <p:cNvSpPr/>
          <p:nvPr/>
        </p:nvSpPr>
        <p:spPr>
          <a:xfrm>
            <a:off x="1159510" y="6052820"/>
            <a:ext cx="1755140" cy="654050"/>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zh-CN" sz="2800" b="1">
                <a:latin typeface="宋体" panose="02010600030101010101" pitchFamily="2" charset="-122"/>
                <a:ea typeface="宋体" panose="02010600030101010101" pitchFamily="2" charset="-122"/>
              </a:rPr>
              <a:t>西陲立国</a:t>
            </a:r>
            <a:endParaRPr lang="zh-CN" altLang="zh-CN" sz="2800" b="1">
              <a:latin typeface="宋体" panose="02010600030101010101" pitchFamily="2" charset="-122"/>
              <a:ea typeface="宋体" panose="02010600030101010101" pitchFamily="2" charset="-122"/>
            </a:endParaRPr>
          </a:p>
        </p:txBody>
      </p:sp>
      <p:sp>
        <p:nvSpPr>
          <p:cNvPr id="3" name="圆角矩形 2"/>
          <p:cNvSpPr/>
          <p:nvPr/>
        </p:nvSpPr>
        <p:spPr>
          <a:xfrm>
            <a:off x="5172710" y="6052820"/>
            <a:ext cx="1755140" cy="654050"/>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zh-CN" sz="2800" b="1">
                <a:latin typeface="宋体" panose="02010600030101010101" pitchFamily="2" charset="-122"/>
                <a:ea typeface="宋体" panose="02010600030101010101" pitchFamily="2" charset="-122"/>
              </a:rPr>
              <a:t>变法强国</a:t>
            </a:r>
            <a:endParaRPr lang="zh-CN" altLang="zh-CN" sz="2800" b="1">
              <a:latin typeface="宋体" panose="02010600030101010101" pitchFamily="2" charset="-122"/>
              <a:ea typeface="宋体" panose="02010600030101010101" pitchFamily="2" charset="-122"/>
            </a:endParaRPr>
          </a:p>
        </p:txBody>
      </p:sp>
      <p:sp>
        <p:nvSpPr>
          <p:cNvPr id="4" name="圆角矩形 3"/>
          <p:cNvSpPr/>
          <p:nvPr/>
        </p:nvSpPr>
        <p:spPr>
          <a:xfrm>
            <a:off x="9185910" y="6052820"/>
            <a:ext cx="1755140" cy="654050"/>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zh-CN" sz="2800" b="1">
                <a:latin typeface="宋体" panose="02010600030101010101" pitchFamily="2" charset="-122"/>
                <a:ea typeface="宋体" panose="02010600030101010101" pitchFamily="2" charset="-122"/>
              </a:rPr>
              <a:t>统一帝国</a:t>
            </a:r>
            <a:endParaRPr lang="zh-CN" altLang="zh-CN" sz="2800" b="1">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100000">
              <a:srgbClr val="846C21"/>
            </a:gs>
          </a:gsLst>
          <a:lin ang="5400000" scaled="0"/>
        </a:gradFill>
        <a:effectLst/>
      </p:bgPr>
    </p:bg>
    <p:spTree>
      <p:nvGrpSpPr>
        <p:cNvPr id="1" name=""/>
        <p:cNvGrpSpPr/>
        <p:nvPr/>
      </p:nvGrpSpPr>
      <p:grpSpPr/>
      <p:sp>
        <p:nvSpPr>
          <p:cNvPr id="2" name="圆角矩形 1"/>
          <p:cNvSpPr/>
          <p:nvPr/>
        </p:nvSpPr>
        <p:spPr>
          <a:xfrm>
            <a:off x="415290" y="1038860"/>
            <a:ext cx="11361420" cy="47802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800" b="1">
                <a:solidFill>
                  <a:srgbClr val="FF0000"/>
                </a:solidFill>
                <a:latin typeface="黑体" panose="02010609060101010101" charset="-122"/>
                <a:ea typeface="黑体" panose="02010609060101010101" charset="-122"/>
                <a:cs typeface="宋体" panose="02010600030101010101" pitchFamily="2" charset="-122"/>
              </a:rPr>
              <a:t>学习目标</a:t>
            </a:r>
            <a:r>
              <a:rPr lang="zh-CN" altLang="en-US" sz="2800" b="1">
                <a:solidFill>
                  <a:schemeClr val="tx1"/>
                </a:solidFill>
                <a:latin typeface="宋体" panose="02010600030101010101" pitchFamily="2" charset="-122"/>
                <a:ea typeface="宋体" panose="02010600030101010101" pitchFamily="2" charset="-122"/>
                <a:cs typeface="宋体" panose="02010600030101010101" pitchFamily="2" charset="-122"/>
              </a:rPr>
              <a:t>：</a:t>
            </a:r>
            <a:endParaRPr lang="zh-CN" altLang="en-US" sz="2800" b="1">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457200" algn="l" fontAlgn="auto">
              <a:lnSpc>
                <a:spcPct val="150000"/>
              </a:lnSpc>
            </a:pPr>
            <a:r>
              <a:rPr lang="zh-CN" altLang="en-US" sz="2800" b="1">
                <a:solidFill>
                  <a:schemeClr val="tx1"/>
                </a:solidFill>
                <a:latin typeface="宋体" panose="02010600030101010101" pitchFamily="2" charset="-122"/>
                <a:ea typeface="宋体" panose="02010600030101010101" pitchFamily="2" charset="-122"/>
                <a:cs typeface="宋体" panose="02010600030101010101" pitchFamily="2" charset="-122"/>
              </a:rPr>
              <a:t>1.通过自主学习，了解秦统一的原因、过程和意义，学会运用时空定位分析历史事件的时代背景。</a:t>
            </a:r>
            <a:endParaRPr lang="zh-CN" altLang="en-US" sz="2800" b="1">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457200" algn="l" fontAlgn="auto">
              <a:lnSpc>
                <a:spcPct val="150000"/>
              </a:lnSpc>
            </a:pPr>
            <a:r>
              <a:rPr lang="zh-CN" altLang="en-US" sz="2800" b="1">
                <a:solidFill>
                  <a:schemeClr val="tx1"/>
                </a:solidFill>
                <a:latin typeface="宋体" panose="02010600030101010101" pitchFamily="2" charset="-122"/>
                <a:ea typeface="宋体" panose="02010600030101010101" pitchFamily="2" charset="-122"/>
                <a:cs typeface="宋体" panose="02010600030101010101" pitchFamily="2" charset="-122"/>
              </a:rPr>
              <a:t>2.通过深度学习，认识秦朝巩固统一的措施，重点掌握中央集权制的内容、特点、影响，学会论从史出、史论结合的</a:t>
            </a:r>
            <a:r>
              <a:rPr lang="zh-CN" altLang="en-US" sz="2800" b="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历史思维</a:t>
            </a:r>
            <a:r>
              <a:rPr lang="zh-CN" altLang="en-US" sz="2800" b="1">
                <a:solidFill>
                  <a:schemeClr val="tx1"/>
                </a:solidFill>
                <a:latin typeface="宋体" panose="02010600030101010101" pitchFamily="2" charset="-122"/>
                <a:ea typeface="宋体" panose="02010600030101010101" pitchFamily="2" charset="-122"/>
                <a:cs typeface="宋体" panose="02010600030101010101" pitchFamily="2" charset="-122"/>
              </a:rPr>
              <a:t>。</a:t>
            </a:r>
            <a:endParaRPr lang="zh-CN" altLang="en-US" sz="2800" b="1">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457200" algn="l" fontAlgn="auto">
              <a:lnSpc>
                <a:spcPct val="150000"/>
              </a:lnSpc>
            </a:pPr>
            <a:r>
              <a:rPr lang="zh-CN" altLang="en-US" sz="2800" b="1">
                <a:solidFill>
                  <a:schemeClr val="tx1"/>
                </a:solidFill>
                <a:latin typeface="宋体" panose="02010600030101010101" pitchFamily="2" charset="-122"/>
                <a:ea typeface="宋体" panose="02010600030101010101" pitchFamily="2" charset="-122"/>
                <a:cs typeface="宋体" panose="02010600030101010101" pitchFamily="2" charset="-122"/>
              </a:rPr>
              <a:t>3.通过延伸学习，分析秦朝灭亡的原因和教训，学会运用唯物史观评价历史现象和历史人物。</a:t>
            </a:r>
            <a:endParaRPr lang="zh-CN" altLang="en-US" sz="2800" b="1">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100000">
              <a:srgbClr val="846C21"/>
            </a:gs>
          </a:gsLst>
          <a:lin ang="5400000" scaled="0"/>
        </a:gradFill>
        <a:effectLst/>
      </p:bgPr>
    </p:bg>
    <p:spTree>
      <p:nvGrpSpPr>
        <p:cNvPr id="1" name=""/>
        <p:cNvGrpSpPr/>
        <p:nvPr/>
      </p:nvGrpSpPr>
      <p:grpSpPr>
        <a:xfrm>
          <a:off x="0" y="0"/>
          <a:ext cx="0" cy="0"/>
          <a:chOff x="0" y="0"/>
          <a:chExt cx="0" cy="0"/>
        </a:xfrm>
      </p:grpSpPr>
      <p:grpSp>
        <p:nvGrpSpPr>
          <p:cNvPr id="3" name="组合 2"/>
          <p:cNvGrpSpPr/>
          <p:nvPr/>
        </p:nvGrpSpPr>
        <p:grpSpPr>
          <a:xfrm>
            <a:off x="1367004" y="416938"/>
            <a:ext cx="9457855" cy="5908940"/>
            <a:chOff x="1578319" y="1504743"/>
            <a:chExt cx="7967050" cy="4977537"/>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38163" r="8371"/>
            <a:stretch>
              <a:fillRect/>
            </a:stretch>
          </p:blipFill>
          <p:spPr>
            <a:xfrm>
              <a:off x="1578319" y="1602463"/>
              <a:ext cx="7967050" cy="4879817"/>
            </a:xfrm>
            <a:prstGeom prst="rect">
              <a:avLst/>
            </a:prstGeom>
          </p:spPr>
        </p:pic>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l="32044" t="5137" r="56525" b="84782"/>
            <a:stretch>
              <a:fillRect/>
            </a:stretch>
          </p:blipFill>
          <p:spPr>
            <a:xfrm rot="5400000">
              <a:off x="3403617" y="1794454"/>
              <a:ext cx="1149790" cy="57036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32044" t="5137" r="56525" b="84782"/>
            <a:stretch>
              <a:fillRect/>
            </a:stretch>
          </p:blipFill>
          <p:spPr>
            <a:xfrm rot="5400000">
              <a:off x="6026835" y="1794454"/>
              <a:ext cx="1149790" cy="570368"/>
            </a:xfrm>
            <a:prstGeom prst="rect">
              <a:avLst/>
            </a:prstGeom>
          </p:spPr>
        </p:pic>
      </p:grpSp>
      <p:sp>
        <p:nvSpPr>
          <p:cNvPr id="62" name="文本框 61"/>
          <p:cNvSpPr txBox="1"/>
          <p:nvPr/>
        </p:nvSpPr>
        <p:spPr>
          <a:xfrm>
            <a:off x="2223770" y="1998980"/>
            <a:ext cx="7529830" cy="2861310"/>
          </a:xfrm>
          <a:prstGeom prst="rect">
            <a:avLst/>
          </a:prstGeom>
          <a:noFill/>
        </p:spPr>
        <p:txBody>
          <a:bodyPr wrap="square" rtlCol="0">
            <a:spAutoFit/>
          </a:bodyPr>
          <a:lstStyle/>
          <a:p>
            <a:pPr algn="ctr" fontAlgn="auto">
              <a:lnSpc>
                <a:spcPct val="150000"/>
              </a:lnSpc>
            </a:pPr>
            <a:r>
              <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rPr>
              <a:t>一、弱秦的逆袭</a:t>
            </a:r>
            <a:endPar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endParaRPr>
          </a:p>
          <a:p>
            <a:pPr algn="ctr" fontAlgn="auto">
              <a:lnSpc>
                <a:spcPct val="150000"/>
              </a:lnSpc>
            </a:pPr>
            <a:r>
              <a:rPr lang="en-US" altLang="zh-CN"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rPr>
              <a:t>——</a:t>
            </a:r>
            <a:r>
              <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rPr>
              <a:t>实现统一</a:t>
            </a:r>
            <a:endParaRPr lang="zh-CN" altLang="en-US" sz="6000" b="1" dirty="0">
              <a:solidFill>
                <a:schemeClr val="bg1"/>
              </a:solidFill>
              <a:effectLst/>
              <a:latin typeface="宋体" panose="02010600030101010101" pitchFamily="2" charset="-122"/>
              <a:ea typeface="宋体" panose="02010600030101010101" pitchFamily="2" charset="-122"/>
              <a:cs typeface="微软雅黑" panose="020B0503020204020204" charset="-122"/>
              <a:sym typeface="思源黑体 CN Normal"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p:nvSpPr>
        <p:spPr>
          <a:xfrm>
            <a:off x="428625" y="1750695"/>
            <a:ext cx="11334750" cy="4615815"/>
          </a:xfrm>
          <a:prstGeom prst="rect">
            <a:avLst/>
          </a:prstGeom>
          <a:solidFill>
            <a:schemeClr val="accent6">
              <a:lumMod val="20000"/>
              <a:lumOff val="80000"/>
            </a:schemeClr>
          </a:solidFill>
          <a:ln w="38100">
            <a:solidFill>
              <a:schemeClr val="accent4">
                <a:lumMod val="50000"/>
              </a:schemeClr>
            </a:solidFill>
          </a:ln>
        </p:spPr>
        <p:txBody>
          <a:bodyPr wrap="square" rtlCol="0" anchor="t">
            <a:spAutoFit/>
          </a:bodyPr>
          <a:p>
            <a:pPr indent="457200" fontAlgn="auto">
              <a:lnSpc>
                <a:spcPct val="150000"/>
              </a:lnSpc>
            </a:pPr>
            <a:r>
              <a:rPr sz="2800" b="1">
                <a:latin typeface="仿宋" panose="02010609060101010101" charset="-122"/>
                <a:ea typeface="仿宋" panose="02010609060101010101" charset="-122"/>
                <a:cs typeface="仿宋" panose="02010609060101010101" charset="-122"/>
              </a:rPr>
              <a:t>孝公元年</a:t>
            </a:r>
            <a:r>
              <a:rPr lang="zh-CN" sz="2800" b="1">
                <a:latin typeface="仿宋" panose="02010609060101010101" charset="-122"/>
                <a:ea typeface="仿宋" panose="02010609060101010101" charset="-122"/>
                <a:cs typeface="仿宋" panose="02010609060101010101" charset="-122"/>
              </a:rPr>
              <a:t>（前</a:t>
            </a:r>
            <a:r>
              <a:rPr lang="en-US" altLang="zh-CN" sz="2800" b="1">
                <a:latin typeface="仿宋" panose="02010609060101010101" charset="-122"/>
                <a:ea typeface="仿宋" panose="02010609060101010101" charset="-122"/>
                <a:cs typeface="仿宋" panose="02010609060101010101" charset="-122"/>
              </a:rPr>
              <a:t>361</a:t>
            </a:r>
            <a:r>
              <a:rPr lang="zh-CN" altLang="en-US" sz="2800" b="1">
                <a:latin typeface="仿宋" panose="02010609060101010101" charset="-122"/>
                <a:ea typeface="仿宋" panose="02010609060101010101" charset="-122"/>
                <a:cs typeface="仿宋" panose="02010609060101010101" charset="-122"/>
              </a:rPr>
              <a:t>年）</a:t>
            </a:r>
            <a:r>
              <a:rPr sz="2800" b="1">
                <a:latin typeface="仿宋" panose="02010609060101010101" charset="-122"/>
                <a:ea typeface="仿宋" panose="02010609060101010101" charset="-122"/>
                <a:cs typeface="仿宋" panose="02010609060101010101" charset="-122"/>
              </a:rPr>
              <a:t>，河、山以东强国六，与齐威、楚宣、魏惠、燕悼、韩哀、赵成侯并。淮、泗之间小国十余。</a:t>
            </a:r>
            <a:r>
              <a:rPr lang="zh-CN" altLang="en-US" sz="2800" b="1">
                <a:latin typeface="仿宋" panose="02010609060101010101" charset="-122"/>
                <a:ea typeface="仿宋" panose="02010609060101010101" charset="-122"/>
                <a:cs typeface="仿宋" panose="02010609060101010101" charset="-122"/>
                <a:sym typeface="+mn-ea"/>
              </a:rPr>
              <a:t>……</a:t>
            </a:r>
            <a:r>
              <a:rPr sz="2800" b="1">
                <a:latin typeface="仿宋" panose="02010609060101010101" charset="-122"/>
                <a:ea typeface="仿宋" panose="02010609060101010101" charset="-122"/>
                <a:cs typeface="仿宋" panose="02010609060101010101" charset="-122"/>
              </a:rPr>
              <a:t>周室微，诸侯力政、争，相并。秦僻在雍州，不与中国诸侯之会、盟，夷、翟遇之。</a:t>
            </a:r>
            <a:r>
              <a:rPr lang="zh-CN" altLang="en-US" sz="2800" b="1">
                <a:latin typeface="仿宋" panose="02010609060101010101" charset="-122"/>
                <a:ea typeface="仿宋" panose="02010609060101010101" charset="-122"/>
                <a:cs typeface="仿宋" panose="02010609060101010101" charset="-122"/>
                <a:sym typeface="+mn-ea"/>
              </a:rPr>
              <a:t>……</a:t>
            </a:r>
            <a:r>
              <a:rPr sz="2800" b="1">
                <a:latin typeface="仿宋" panose="02010609060101010101" charset="-122"/>
                <a:ea typeface="仿宋" panose="02010609060101010101" charset="-122"/>
                <a:cs typeface="仿宋" panose="02010609060101010101" charset="-122"/>
              </a:rPr>
              <a:t>会往者厉、躁、简公、出子之不宁，国、家内忧，未遑外事，三晋攻、夺我先君河西地，诸侯卑秦、丑莫大焉。</a:t>
            </a:r>
            <a:r>
              <a:rPr lang="zh-CN" altLang="en-US" sz="2800" b="1">
                <a:latin typeface="仿宋" panose="02010609060101010101" charset="-122"/>
                <a:ea typeface="仿宋" panose="02010609060101010101" charset="-122"/>
                <a:cs typeface="仿宋" panose="02010609060101010101" charset="-122"/>
                <a:sym typeface="+mn-ea"/>
              </a:rPr>
              <a:t>……</a:t>
            </a:r>
            <a:r>
              <a:rPr sz="2800" b="1">
                <a:latin typeface="仿宋" panose="02010609060101010101" charset="-122"/>
                <a:ea typeface="仿宋" panose="02010609060101010101" charset="-122"/>
                <a:cs typeface="仿宋" panose="02010609060101010101" charset="-122"/>
              </a:rPr>
              <a:t>秦王政立二十六年</a:t>
            </a:r>
            <a:r>
              <a:rPr lang="zh-CN" sz="2800" b="1">
                <a:latin typeface="仿宋" panose="02010609060101010101" charset="-122"/>
                <a:ea typeface="仿宋" panose="02010609060101010101" charset="-122"/>
                <a:cs typeface="仿宋" panose="02010609060101010101" charset="-122"/>
                <a:sym typeface="+mn-ea"/>
              </a:rPr>
              <a:t>（前</a:t>
            </a:r>
            <a:r>
              <a:rPr lang="en-US" altLang="zh-CN" sz="2800" b="1">
                <a:latin typeface="仿宋" panose="02010609060101010101" charset="-122"/>
                <a:ea typeface="仿宋" panose="02010609060101010101" charset="-122"/>
                <a:cs typeface="仿宋" panose="02010609060101010101" charset="-122"/>
                <a:sym typeface="+mn-ea"/>
              </a:rPr>
              <a:t>221</a:t>
            </a:r>
            <a:r>
              <a:rPr lang="zh-CN" altLang="en-US" sz="2800" b="1">
                <a:latin typeface="仿宋" panose="02010609060101010101" charset="-122"/>
                <a:ea typeface="仿宋" panose="02010609060101010101" charset="-122"/>
                <a:cs typeface="仿宋" panose="02010609060101010101" charset="-122"/>
                <a:sym typeface="+mn-ea"/>
              </a:rPr>
              <a:t>年）</a:t>
            </a:r>
            <a:r>
              <a:rPr sz="2800" b="1">
                <a:latin typeface="仿宋" panose="02010609060101010101" charset="-122"/>
                <a:ea typeface="仿宋" panose="02010609060101010101" charset="-122"/>
                <a:cs typeface="仿宋" panose="02010609060101010101" charset="-122"/>
              </a:rPr>
              <a:t>，初并天下，为三十六郡，号为始皇帝。</a:t>
            </a:r>
            <a:endParaRPr sz="2800" b="1">
              <a:latin typeface="仿宋" panose="02010609060101010101" charset="-122"/>
              <a:ea typeface="仿宋" panose="02010609060101010101" charset="-122"/>
              <a:cs typeface="仿宋" panose="02010609060101010101" charset="-122"/>
            </a:endParaRPr>
          </a:p>
          <a:p>
            <a:pPr indent="457200" algn="r" fontAlgn="auto">
              <a:lnSpc>
                <a:spcPct val="150000"/>
              </a:lnSpc>
            </a:pPr>
            <a:r>
              <a:rPr lang="en-US" altLang="zh-CN" sz="2800" b="1">
                <a:latin typeface="仿宋" panose="02010609060101010101" charset="-122"/>
                <a:ea typeface="仿宋" panose="02010609060101010101" charset="-122"/>
                <a:cs typeface="仿宋" panose="02010609060101010101" charset="-122"/>
                <a:sym typeface="+mn-ea"/>
              </a:rPr>
              <a:t>——</a:t>
            </a:r>
            <a:r>
              <a:rPr lang="zh-CN" altLang="en-US" sz="2800" b="1">
                <a:latin typeface="仿宋" panose="02010609060101010101" charset="-122"/>
                <a:ea typeface="仿宋" panose="02010609060101010101" charset="-122"/>
                <a:cs typeface="仿宋" panose="02010609060101010101" charset="-122"/>
                <a:sym typeface="+mn-ea"/>
              </a:rPr>
              <a:t>《史记·秦本纪》</a:t>
            </a:r>
            <a:endParaRPr sz="2800" b="1">
              <a:latin typeface="仿宋" panose="02010609060101010101" charset="-122"/>
              <a:ea typeface="仿宋" panose="02010609060101010101" charset="-122"/>
              <a:cs typeface="仿宋" panose="02010609060101010101" charset="-122"/>
            </a:endParaRPr>
          </a:p>
        </p:txBody>
      </p:sp>
      <p:sp>
        <p:nvSpPr>
          <p:cNvPr id="2" name="文本框 1"/>
          <p:cNvSpPr txBox="1"/>
          <p:nvPr/>
        </p:nvSpPr>
        <p:spPr>
          <a:xfrm>
            <a:off x="429260" y="247650"/>
            <a:ext cx="11334115" cy="1383665"/>
          </a:xfrm>
          <a:prstGeom prst="rect">
            <a:avLst/>
          </a:prstGeom>
          <a:noFill/>
        </p:spPr>
        <p:txBody>
          <a:bodyPr wrap="square" rtlCol="0">
            <a:spAutoFit/>
          </a:bodyPr>
          <a:p>
            <a:pPr indent="457200" fontAlgn="auto">
              <a:lnSpc>
                <a:spcPct val="150000"/>
              </a:lnSpc>
            </a:pPr>
            <a:r>
              <a:rPr lang="zh-CN" altLang="en-US" sz="2800" b="1">
                <a:solidFill>
                  <a:srgbClr val="FF0000"/>
                </a:solidFill>
                <a:latin typeface="黑体" panose="02010609060101010101" charset="-122"/>
                <a:ea typeface="黑体" panose="02010609060101010101" charset="-122"/>
                <a:cs typeface="宋体" panose="02010600030101010101" pitchFamily="2" charset="-122"/>
              </a:rPr>
              <a:t>学习任务一</a:t>
            </a:r>
            <a:r>
              <a:rPr lang="zh-CN" altLang="en-US" sz="2800" b="1">
                <a:latin typeface="宋体" panose="02010600030101010101" pitchFamily="2" charset="-122"/>
                <a:ea typeface="宋体" panose="02010600030101010101" pitchFamily="2" charset="-122"/>
                <a:cs typeface="宋体" panose="02010600030101010101" pitchFamily="2" charset="-122"/>
              </a:rPr>
              <a:t>：阅读教科书第一目</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秦的统一</a:t>
            </a:r>
            <a:r>
              <a:rPr lang="en-US" altLang="zh-CN" sz="2800" b="1">
                <a:latin typeface="宋体" panose="02010600030101010101" pitchFamily="2" charset="-122"/>
                <a:ea typeface="宋体" panose="02010600030101010101" pitchFamily="2" charset="-122"/>
                <a:cs typeface="宋体" panose="02010600030101010101" pitchFamily="2" charset="-122"/>
              </a:rPr>
              <a:t>”</a:t>
            </a:r>
            <a:r>
              <a:rPr lang="zh-CN" altLang="en-US" sz="2800" b="1">
                <a:latin typeface="宋体" panose="02010600030101010101" pitchFamily="2" charset="-122"/>
                <a:ea typeface="宋体" panose="02010600030101010101" pitchFamily="2" charset="-122"/>
                <a:cs typeface="宋体" panose="02010600030101010101" pitchFamily="2" charset="-122"/>
              </a:rPr>
              <a:t>前三段并结合导学案材料</a:t>
            </a:r>
            <a:r>
              <a:rPr lang="en-US" altLang="zh-CN" sz="2800" b="1">
                <a:latin typeface="宋体" panose="02010600030101010101" pitchFamily="2" charset="-122"/>
                <a:ea typeface="宋体" panose="02010600030101010101" pitchFamily="2" charset="-122"/>
                <a:cs typeface="宋体" panose="02010600030101010101" pitchFamily="2" charset="-122"/>
              </a:rPr>
              <a:t>1-5</a:t>
            </a:r>
            <a:r>
              <a:rPr lang="zh-CN" altLang="en-US" sz="2800" b="1">
                <a:latin typeface="宋体" panose="02010600030101010101" pitchFamily="2" charset="-122"/>
                <a:ea typeface="宋体" panose="02010600030101010101" pitchFamily="2" charset="-122"/>
                <a:cs typeface="宋体" panose="02010600030101010101" pitchFamily="2" charset="-122"/>
              </a:rPr>
              <a:t>，说明秦从诸侯卑秦到初并天下的原因。</a:t>
            </a:r>
            <a:endParaRPr lang="zh-CN" altLang="en-US" sz="2800" b="1">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25730" y="1444625"/>
            <a:ext cx="9629775" cy="3969385"/>
          </a:xfrm>
          <a:prstGeom prst="rect">
            <a:avLst/>
          </a:prstGeom>
          <a:noFill/>
        </p:spPr>
        <p:txBody>
          <a:bodyPr wrap="square" rtlCol="0">
            <a:spAutoFit/>
          </a:bodyPr>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1</a:t>
            </a:r>
            <a:r>
              <a:rPr lang="zh-CN" altLang="en-US" sz="2800" b="1">
                <a:latin typeface="宋体" panose="02010600030101010101" pitchFamily="2" charset="-122"/>
                <a:ea typeface="宋体" panose="02010600030101010101" pitchFamily="2" charset="-122"/>
              </a:rPr>
              <a:t>）长期战乱给社会带来巨大灾难，人民渴望安定统一。</a:t>
            </a:r>
            <a:endParaRPr lang="zh-CN" altLang="en-US" sz="2800" b="1">
              <a:latin typeface="宋体" panose="02010600030101010101" pitchFamily="2" charset="-122"/>
              <a:ea typeface="宋体" panose="02010600030101010101" pitchFamily="2" charset="-122"/>
            </a:endParaRPr>
          </a:p>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2</a:t>
            </a:r>
            <a:r>
              <a:rPr lang="zh-CN" altLang="en-US" sz="2800" b="1">
                <a:latin typeface="宋体" panose="02010600030101010101" pitchFamily="2" charset="-122"/>
                <a:ea typeface="宋体" panose="02010600030101010101" pitchFamily="2" charset="-122"/>
              </a:rPr>
              <a:t>）各地域经济的发展，要求打破政治分裂所带来的阻碍。</a:t>
            </a:r>
            <a:endParaRPr lang="zh-CN" altLang="en-US" sz="2800" b="1">
              <a:latin typeface="宋体" panose="02010600030101010101" pitchFamily="2" charset="-122"/>
              <a:ea typeface="宋体" panose="02010600030101010101" pitchFamily="2" charset="-122"/>
            </a:endParaRPr>
          </a:p>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3</a:t>
            </a:r>
            <a:r>
              <a:rPr lang="zh-CN" altLang="en-US" sz="2800" b="1">
                <a:latin typeface="宋体" panose="02010600030101010101" pitchFamily="2" charset="-122"/>
                <a:ea typeface="宋体" panose="02010600030101010101" pitchFamily="2" charset="-122"/>
              </a:rPr>
              <a:t>）秦地理位置优越，物质基础雄厚。</a:t>
            </a:r>
            <a:endParaRPr lang="zh-CN" altLang="en-US" sz="2800" b="1">
              <a:latin typeface="宋体" panose="02010600030101010101" pitchFamily="2" charset="-122"/>
              <a:ea typeface="宋体" panose="02010600030101010101" pitchFamily="2" charset="-122"/>
            </a:endParaRPr>
          </a:p>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4</a:t>
            </a:r>
            <a:r>
              <a:rPr lang="zh-CN" altLang="en-US" sz="2800" b="1">
                <a:latin typeface="宋体" panose="02010600030101010101" pitchFamily="2" charset="-122"/>
                <a:ea typeface="宋体" panose="02010600030101010101" pitchFamily="2" charset="-122"/>
              </a:rPr>
              <a:t>）秦王励精图治，广纳贤才，吏治较为清明。</a:t>
            </a:r>
            <a:endParaRPr lang="zh-CN" altLang="en-US" sz="2800" b="1">
              <a:latin typeface="宋体" panose="02010600030101010101" pitchFamily="2" charset="-122"/>
              <a:ea typeface="宋体" panose="02010600030101010101" pitchFamily="2" charset="-122"/>
            </a:endParaRPr>
          </a:p>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5</a:t>
            </a:r>
            <a:r>
              <a:rPr lang="zh-CN" altLang="en-US" sz="2800" b="1">
                <a:latin typeface="宋体" panose="02010600030101010101" pitchFamily="2" charset="-122"/>
                <a:ea typeface="宋体" panose="02010600030101010101" pitchFamily="2" charset="-122"/>
              </a:rPr>
              <a:t>）商鞅变法后，秦尊奉法家，奖励耕战，国家日益强盛。</a:t>
            </a:r>
            <a:endParaRPr lang="zh-CN" altLang="en-US" sz="2800" b="1">
              <a:latin typeface="宋体" panose="02010600030101010101" pitchFamily="2" charset="-122"/>
              <a:ea typeface="宋体" panose="02010600030101010101" pitchFamily="2" charset="-122"/>
            </a:endParaRPr>
          </a:p>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6</a:t>
            </a:r>
            <a:r>
              <a:rPr lang="zh-CN" altLang="en-US" sz="2800" b="1">
                <a:latin typeface="宋体" panose="02010600030101010101" pitchFamily="2" charset="-122"/>
                <a:ea typeface="宋体" panose="02010600030101010101" pitchFamily="2" charset="-122"/>
              </a:rPr>
              <a:t>）采取远交近攻策略，分化瓦解，各个击破。</a:t>
            </a:r>
            <a:endParaRPr lang="zh-CN" altLang="en-US" sz="2800" b="1">
              <a:latin typeface="宋体" panose="02010600030101010101" pitchFamily="2" charset="-122"/>
              <a:ea typeface="宋体" panose="02010600030101010101" pitchFamily="2" charset="-122"/>
            </a:endParaRPr>
          </a:p>
        </p:txBody>
      </p:sp>
      <p:sp>
        <p:nvSpPr>
          <p:cNvPr id="6" name="右大括号 5"/>
          <p:cNvSpPr/>
          <p:nvPr/>
        </p:nvSpPr>
        <p:spPr>
          <a:xfrm>
            <a:off x="9436735" y="1546860"/>
            <a:ext cx="443865" cy="1217930"/>
          </a:xfrm>
          <a:prstGeom prst="rightBrace">
            <a:avLst/>
          </a:prstGeom>
          <a:ln w="63500">
            <a:solidFill>
              <a:srgbClr val="190AE0"/>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7" name="文本框 6"/>
          <p:cNvSpPr txBox="1"/>
          <p:nvPr/>
        </p:nvSpPr>
        <p:spPr>
          <a:xfrm>
            <a:off x="10153650" y="1802765"/>
            <a:ext cx="1804670" cy="706755"/>
          </a:xfrm>
          <a:prstGeom prst="rect">
            <a:avLst/>
          </a:prstGeom>
          <a:noFill/>
        </p:spPr>
        <p:txBody>
          <a:bodyPr wrap="square" rtlCol="0">
            <a:spAutoFit/>
          </a:bodyPr>
          <a:p>
            <a:pPr algn="ctr"/>
            <a:r>
              <a:rPr lang="zh-CN" altLang="en-US" sz="4000" b="1">
                <a:solidFill>
                  <a:srgbClr val="FF0000"/>
                </a:solidFill>
                <a:latin typeface="黑体" panose="02010609060101010101" charset="-122"/>
                <a:ea typeface="黑体" panose="02010609060101010101" charset="-122"/>
              </a:rPr>
              <a:t>必然性</a:t>
            </a:r>
            <a:endParaRPr lang="zh-CN" altLang="en-US" sz="4000" b="1">
              <a:solidFill>
                <a:srgbClr val="FF0000"/>
              </a:solidFill>
              <a:latin typeface="黑体" panose="02010609060101010101" charset="-122"/>
              <a:ea typeface="黑体" panose="02010609060101010101" charset="-122"/>
            </a:endParaRPr>
          </a:p>
        </p:txBody>
      </p:sp>
      <p:sp>
        <p:nvSpPr>
          <p:cNvPr id="8" name="右大括号 7"/>
          <p:cNvSpPr/>
          <p:nvPr/>
        </p:nvSpPr>
        <p:spPr>
          <a:xfrm>
            <a:off x="9436735" y="2983230"/>
            <a:ext cx="443865" cy="2321560"/>
          </a:xfrm>
          <a:prstGeom prst="rightBrace">
            <a:avLst/>
          </a:prstGeom>
          <a:ln w="63500">
            <a:solidFill>
              <a:srgbClr val="190AE0"/>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9" name="文本框 8"/>
          <p:cNvSpPr txBox="1"/>
          <p:nvPr/>
        </p:nvSpPr>
        <p:spPr>
          <a:xfrm>
            <a:off x="10153650" y="3790950"/>
            <a:ext cx="1804670" cy="706755"/>
          </a:xfrm>
          <a:prstGeom prst="rect">
            <a:avLst/>
          </a:prstGeom>
          <a:noFill/>
        </p:spPr>
        <p:txBody>
          <a:bodyPr wrap="square" rtlCol="0">
            <a:spAutoFit/>
          </a:bodyPr>
          <a:p>
            <a:pPr algn="ctr"/>
            <a:r>
              <a:rPr lang="zh-CN" altLang="en-US" sz="4000" b="1">
                <a:solidFill>
                  <a:srgbClr val="FF0000"/>
                </a:solidFill>
                <a:latin typeface="黑体" panose="02010609060101010101" charset="-122"/>
                <a:ea typeface="黑体" panose="02010609060101010101" charset="-122"/>
              </a:rPr>
              <a:t>可能性</a:t>
            </a:r>
            <a:endParaRPr lang="zh-CN" altLang="en-US" sz="4000" b="1">
              <a:solidFill>
                <a:srgbClr val="FF0000"/>
              </a:solidFill>
              <a:latin typeface="黑体" panose="02010609060101010101" charset="-122"/>
              <a:ea typeface="黑体" panose="02010609060101010101" charset="-122"/>
            </a:endParaRPr>
          </a:p>
        </p:txBody>
      </p:sp>
      <p:sp>
        <p:nvSpPr>
          <p:cNvPr id="10" name="圆角矩形 9"/>
          <p:cNvSpPr/>
          <p:nvPr/>
        </p:nvSpPr>
        <p:spPr>
          <a:xfrm>
            <a:off x="410845" y="332105"/>
            <a:ext cx="4509135" cy="910590"/>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000" b="1">
                <a:latin typeface="黑体" panose="02010609060101010101" charset="-122"/>
                <a:ea typeface="黑体" panose="02010609060101010101" charset="-122"/>
                <a:cs typeface="黑体" panose="02010609060101010101" charset="-122"/>
              </a:rPr>
              <a:t>1.</a:t>
            </a:r>
            <a:r>
              <a:rPr lang="zh-CN" altLang="en-US" sz="4000" b="1">
                <a:latin typeface="黑体" panose="02010609060101010101" charset="-122"/>
                <a:ea typeface="黑体" panose="02010609060101010101" charset="-122"/>
                <a:cs typeface="黑体" panose="02010609060101010101" charset="-122"/>
              </a:rPr>
              <a:t>秦统一的原因</a:t>
            </a:r>
            <a:endParaRPr lang="zh-CN" altLang="en-US" sz="4000" b="1">
              <a:latin typeface="黑体" panose="02010609060101010101" charset="-122"/>
              <a:ea typeface="黑体" panose="02010609060101010101" charset="-122"/>
              <a:cs typeface="黑体" panose="02010609060101010101" charset="-122"/>
            </a:endParaRPr>
          </a:p>
        </p:txBody>
      </p:sp>
      <p:pic>
        <p:nvPicPr>
          <p:cNvPr id="2" name="图片 -2147482608" descr="浅水印小"/>
          <p:cNvPicPr>
            <a:picLocks noChangeAspect="1"/>
          </p:cNvPicPr>
          <p:nvPr userDrawn="1"/>
        </p:nvPicPr>
        <p:blipFill>
          <a:blip r:embed="rId1"/>
          <a:stretch>
            <a:fillRect/>
          </a:stretch>
        </p:blipFill>
        <p:spPr>
          <a:xfrm>
            <a:off x="9737090" y="6409690"/>
            <a:ext cx="2108200" cy="2921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7" grpId="1"/>
      <p:bldP spid="8" grpId="0" animBg="1"/>
      <p:bldP spid="8" grpId="1"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圆角矩形 9"/>
          <p:cNvSpPr/>
          <p:nvPr/>
        </p:nvSpPr>
        <p:spPr>
          <a:xfrm>
            <a:off x="410845" y="332105"/>
            <a:ext cx="4509135" cy="910590"/>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000" b="1">
                <a:latin typeface="黑体" panose="02010609060101010101" charset="-122"/>
                <a:ea typeface="黑体" panose="02010609060101010101" charset="-122"/>
                <a:cs typeface="黑体" panose="02010609060101010101" charset="-122"/>
              </a:rPr>
              <a:t>2.</a:t>
            </a:r>
            <a:r>
              <a:rPr lang="zh-CN" altLang="en-US" sz="4000" b="1">
                <a:latin typeface="黑体" panose="02010609060101010101" charset="-122"/>
                <a:ea typeface="黑体" panose="02010609060101010101" charset="-122"/>
                <a:cs typeface="黑体" panose="02010609060101010101" charset="-122"/>
              </a:rPr>
              <a:t>秦统一的过程</a:t>
            </a:r>
            <a:endParaRPr lang="zh-CN" altLang="en-US" sz="4000" b="1">
              <a:latin typeface="黑体" panose="02010609060101010101" charset="-122"/>
              <a:ea typeface="黑体" panose="02010609060101010101" charset="-122"/>
              <a:cs typeface="黑体" panose="02010609060101010101" charset="-122"/>
            </a:endParaRPr>
          </a:p>
        </p:txBody>
      </p:sp>
      <p:pic>
        <p:nvPicPr>
          <p:cNvPr id="104" name="图片 103"/>
          <p:cNvPicPr/>
          <p:nvPr/>
        </p:nvPicPr>
        <p:blipFill>
          <a:blip r:embed="rId1" r:link="rId2"/>
          <a:stretch>
            <a:fillRect/>
          </a:stretch>
        </p:blipFill>
        <p:spPr>
          <a:xfrm>
            <a:off x="6579054" y="0"/>
            <a:ext cx="5408022" cy="6858000"/>
          </a:xfrm>
          <a:prstGeom prst="rect">
            <a:avLst/>
          </a:prstGeom>
          <a:noFill/>
          <a:ln w="9525">
            <a:noFill/>
          </a:ln>
        </p:spPr>
      </p:pic>
      <p:sp>
        <p:nvSpPr>
          <p:cNvPr id="3" name="文本框 2"/>
          <p:cNvSpPr txBox="1"/>
          <p:nvPr/>
        </p:nvSpPr>
        <p:spPr>
          <a:xfrm>
            <a:off x="125730" y="1767840"/>
            <a:ext cx="6453505" cy="3322955"/>
          </a:xfrm>
          <a:prstGeom prst="rect">
            <a:avLst/>
          </a:prstGeom>
          <a:noFill/>
        </p:spPr>
        <p:txBody>
          <a:bodyPr wrap="square" rtlCol="0">
            <a:spAutoFit/>
          </a:bodyPr>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1</a:t>
            </a:r>
            <a:r>
              <a:rPr lang="zh-CN" altLang="en-US" sz="2800" b="1">
                <a:latin typeface="宋体" panose="02010600030101010101" pitchFamily="2" charset="-122"/>
                <a:ea typeface="宋体" panose="02010600030101010101" pitchFamily="2" charset="-122"/>
              </a:rPr>
              <a:t>）前</a:t>
            </a:r>
            <a:r>
              <a:rPr lang="en-US" altLang="zh-CN" sz="2800" b="1">
                <a:latin typeface="宋体" panose="02010600030101010101" pitchFamily="2" charset="-122"/>
                <a:ea typeface="宋体" panose="02010600030101010101" pitchFamily="2" charset="-122"/>
              </a:rPr>
              <a:t>230-</a:t>
            </a:r>
            <a:r>
              <a:rPr lang="zh-CN" altLang="en-US" sz="2800" b="1">
                <a:latin typeface="宋体" panose="02010600030101010101" pitchFamily="2" charset="-122"/>
                <a:ea typeface="宋体" panose="02010600030101010101" pitchFamily="2" charset="-122"/>
              </a:rPr>
              <a:t>前</a:t>
            </a:r>
            <a:r>
              <a:rPr lang="en-US" altLang="zh-CN" sz="2800" b="1">
                <a:latin typeface="宋体" panose="02010600030101010101" pitchFamily="2" charset="-122"/>
                <a:ea typeface="宋体" panose="02010600030101010101" pitchFamily="2" charset="-122"/>
              </a:rPr>
              <a:t>221</a:t>
            </a:r>
            <a:r>
              <a:rPr lang="zh-CN" altLang="en-US" sz="2800" b="1">
                <a:latin typeface="宋体" panose="02010600030101010101" pitchFamily="2" charset="-122"/>
                <a:ea typeface="宋体" panose="02010600030101010101" pitchFamily="2" charset="-122"/>
              </a:rPr>
              <a:t>年，灭掉东方六国。</a:t>
            </a:r>
            <a:endParaRPr lang="zh-CN" altLang="en-US" sz="2800" b="1">
              <a:latin typeface="宋体" panose="02010600030101010101" pitchFamily="2" charset="-122"/>
              <a:ea typeface="宋体" panose="02010600030101010101" pitchFamily="2" charset="-122"/>
            </a:endParaRPr>
          </a:p>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2</a:t>
            </a:r>
            <a:r>
              <a:rPr lang="zh-CN" altLang="en-US" sz="2800" b="1">
                <a:latin typeface="宋体" panose="02010600030101010101" pitchFamily="2" charset="-122"/>
                <a:ea typeface="宋体" panose="02010600030101010101" pitchFamily="2" charset="-122"/>
              </a:rPr>
              <a:t>）</a:t>
            </a:r>
            <a:r>
              <a:rPr lang="zh-CN" altLang="en-US" sz="2800" b="1">
                <a:latin typeface="宋体" panose="02010600030101010101" pitchFamily="2" charset="-122"/>
                <a:ea typeface="宋体" panose="02010600030101010101" pitchFamily="2" charset="-122"/>
                <a:sym typeface="+mn-ea"/>
              </a:rPr>
              <a:t>前</a:t>
            </a:r>
            <a:r>
              <a:rPr lang="en-US" altLang="zh-CN" sz="2800" b="1">
                <a:latin typeface="宋体" panose="02010600030101010101" pitchFamily="2" charset="-122"/>
                <a:ea typeface="宋体" panose="02010600030101010101" pitchFamily="2" charset="-122"/>
                <a:sym typeface="+mn-ea"/>
              </a:rPr>
              <a:t>219</a:t>
            </a:r>
            <a:r>
              <a:rPr lang="en-US" altLang="zh-CN" sz="2800" b="1">
                <a:latin typeface="宋体" panose="02010600030101010101" pitchFamily="2" charset="-122"/>
                <a:ea typeface="宋体" panose="02010600030101010101" pitchFamily="2" charset="-122"/>
                <a:sym typeface="+mn-ea"/>
              </a:rPr>
              <a:t>-</a:t>
            </a:r>
            <a:r>
              <a:rPr lang="zh-CN" altLang="en-US" sz="2800" b="1">
                <a:latin typeface="宋体" panose="02010600030101010101" pitchFamily="2" charset="-122"/>
                <a:ea typeface="宋体" panose="02010600030101010101" pitchFamily="2" charset="-122"/>
                <a:sym typeface="+mn-ea"/>
              </a:rPr>
              <a:t>前</a:t>
            </a:r>
            <a:r>
              <a:rPr lang="en-US" altLang="zh-CN" sz="2800" b="1">
                <a:latin typeface="宋体" panose="02010600030101010101" pitchFamily="2" charset="-122"/>
                <a:ea typeface="宋体" panose="02010600030101010101" pitchFamily="2" charset="-122"/>
                <a:sym typeface="+mn-ea"/>
              </a:rPr>
              <a:t>214</a:t>
            </a:r>
            <a:r>
              <a:rPr lang="zh-CN" altLang="en-US" sz="2800" b="1">
                <a:latin typeface="宋体" panose="02010600030101010101" pitchFamily="2" charset="-122"/>
                <a:ea typeface="宋体" panose="02010600030101010101" pitchFamily="2" charset="-122"/>
                <a:sym typeface="+mn-ea"/>
              </a:rPr>
              <a:t>年，征服南方越族，</a:t>
            </a:r>
            <a:endParaRPr lang="zh-CN" altLang="en-US" sz="2800" b="1">
              <a:latin typeface="宋体" panose="02010600030101010101" pitchFamily="2" charset="-122"/>
              <a:ea typeface="宋体" panose="02010600030101010101" pitchFamily="2" charset="-122"/>
              <a:sym typeface="+mn-ea"/>
            </a:endParaRPr>
          </a:p>
          <a:p>
            <a:pPr fontAlgn="auto">
              <a:lnSpc>
                <a:spcPct val="150000"/>
              </a:lnSpc>
            </a:pPr>
            <a:r>
              <a:rPr lang="en-US" altLang="zh-CN" sz="2800" b="1">
                <a:latin typeface="宋体" panose="02010600030101010101" pitchFamily="2" charset="-122"/>
                <a:ea typeface="宋体" panose="02010600030101010101" pitchFamily="2" charset="-122"/>
                <a:sym typeface="+mn-ea"/>
              </a:rPr>
              <a:t>     </a:t>
            </a:r>
            <a:r>
              <a:rPr lang="zh-CN" altLang="en-US" sz="2800" b="1">
                <a:latin typeface="宋体" panose="02010600030101010101" pitchFamily="2" charset="-122"/>
                <a:ea typeface="宋体" panose="02010600030101010101" pitchFamily="2" charset="-122"/>
                <a:sym typeface="+mn-ea"/>
              </a:rPr>
              <a:t>加强对云、贵一带西南夷的控制</a:t>
            </a:r>
            <a:r>
              <a:rPr lang="zh-CN" altLang="en-US" sz="2800" b="1">
                <a:latin typeface="宋体" panose="02010600030101010101" pitchFamily="2" charset="-122"/>
                <a:ea typeface="宋体" panose="02010600030101010101" pitchFamily="2" charset="-122"/>
              </a:rPr>
              <a:t>。</a:t>
            </a:r>
            <a:endParaRPr lang="zh-CN" altLang="en-US" sz="2800" b="1">
              <a:latin typeface="宋体" panose="02010600030101010101" pitchFamily="2" charset="-122"/>
              <a:ea typeface="宋体" panose="02010600030101010101" pitchFamily="2" charset="-122"/>
            </a:endParaRPr>
          </a:p>
          <a:p>
            <a:pPr fontAlgn="auto">
              <a:lnSpc>
                <a:spcPct val="150000"/>
              </a:lnSpc>
            </a:pPr>
            <a:r>
              <a:rPr lang="zh-CN" altLang="en-US" sz="2800" b="1">
                <a:latin typeface="宋体" panose="02010600030101010101" pitchFamily="2" charset="-122"/>
                <a:ea typeface="宋体" panose="02010600030101010101" pitchFamily="2" charset="-122"/>
              </a:rPr>
              <a:t>（</a:t>
            </a:r>
            <a:r>
              <a:rPr lang="en-US" altLang="zh-CN" sz="2800" b="1">
                <a:latin typeface="宋体" panose="02010600030101010101" pitchFamily="2" charset="-122"/>
                <a:ea typeface="宋体" panose="02010600030101010101" pitchFamily="2" charset="-122"/>
              </a:rPr>
              <a:t>3</a:t>
            </a:r>
            <a:r>
              <a:rPr lang="zh-CN" altLang="en-US" sz="2800" b="1">
                <a:latin typeface="宋体" panose="02010600030101010101" pitchFamily="2" charset="-122"/>
                <a:ea typeface="宋体" panose="02010600030101010101" pitchFamily="2" charset="-122"/>
              </a:rPr>
              <a:t>）</a:t>
            </a:r>
            <a:r>
              <a:rPr lang="zh-CN" altLang="en-US" sz="2800" b="1">
                <a:latin typeface="宋体" panose="02010600030101010101" pitchFamily="2" charset="-122"/>
                <a:ea typeface="宋体" panose="02010600030101010101" pitchFamily="2" charset="-122"/>
                <a:sym typeface="+mn-ea"/>
              </a:rPr>
              <a:t>前</a:t>
            </a:r>
            <a:r>
              <a:rPr lang="en-US" altLang="zh-CN" sz="2800" b="1">
                <a:latin typeface="宋体" panose="02010600030101010101" pitchFamily="2" charset="-122"/>
                <a:ea typeface="宋体" panose="02010600030101010101" pitchFamily="2" charset="-122"/>
                <a:sym typeface="+mn-ea"/>
              </a:rPr>
              <a:t>215-</a:t>
            </a:r>
            <a:r>
              <a:rPr lang="zh-CN" altLang="en-US" sz="2800" b="1">
                <a:latin typeface="宋体" panose="02010600030101010101" pitchFamily="2" charset="-122"/>
                <a:ea typeface="宋体" panose="02010600030101010101" pitchFamily="2" charset="-122"/>
                <a:sym typeface="+mn-ea"/>
              </a:rPr>
              <a:t>前</a:t>
            </a:r>
            <a:r>
              <a:rPr lang="en-US" altLang="zh-CN" sz="2800" b="1">
                <a:latin typeface="宋体" panose="02010600030101010101" pitchFamily="2" charset="-122"/>
                <a:ea typeface="宋体" panose="02010600030101010101" pitchFamily="2" charset="-122"/>
                <a:sym typeface="+mn-ea"/>
              </a:rPr>
              <a:t>213</a:t>
            </a:r>
            <a:r>
              <a:rPr lang="zh-CN" altLang="en-US" sz="2800" b="1">
                <a:latin typeface="宋体" panose="02010600030101010101" pitchFamily="2" charset="-122"/>
                <a:ea typeface="宋体" panose="02010600030101010101" pitchFamily="2" charset="-122"/>
                <a:sym typeface="+mn-ea"/>
              </a:rPr>
              <a:t>年</a:t>
            </a:r>
            <a:r>
              <a:rPr lang="zh-CN" altLang="en-US" sz="2800" b="1">
                <a:latin typeface="宋体" panose="02010600030101010101" pitchFamily="2" charset="-122"/>
                <a:ea typeface="宋体" panose="02010600030101010101" pitchFamily="2" charset="-122"/>
              </a:rPr>
              <a:t>，击退匈奴进攻，</a:t>
            </a:r>
            <a:endParaRPr lang="zh-CN" altLang="en-US" sz="2800" b="1">
              <a:latin typeface="宋体" panose="02010600030101010101" pitchFamily="2" charset="-122"/>
              <a:ea typeface="宋体" panose="02010600030101010101" pitchFamily="2" charset="-122"/>
            </a:endParaRPr>
          </a:p>
          <a:p>
            <a:pPr fontAlgn="auto">
              <a:lnSpc>
                <a:spcPct val="150000"/>
              </a:lnSpc>
            </a:pPr>
            <a:r>
              <a:rPr lang="en-US" altLang="zh-CN" sz="2800" b="1">
                <a:latin typeface="宋体" panose="02010600030101010101" pitchFamily="2" charset="-122"/>
                <a:ea typeface="宋体" panose="02010600030101010101" pitchFamily="2" charset="-122"/>
              </a:rPr>
              <a:t>     </a:t>
            </a:r>
            <a:r>
              <a:rPr lang="zh-CN" altLang="en-US" sz="2800" b="1">
                <a:latin typeface="宋体" panose="02010600030101010101" pitchFamily="2" charset="-122"/>
                <a:ea typeface="宋体" panose="02010600030101010101" pitchFamily="2" charset="-122"/>
              </a:rPr>
              <a:t>在旧长城基础上，修筑万里长城。</a:t>
            </a:r>
            <a:endParaRPr lang="zh-CN" altLang="en-US" sz="2800" b="1">
              <a:latin typeface="宋体" panose="02010600030101010101" pitchFamily="2" charset="-122"/>
              <a:ea typeface="宋体" panose="02010600030101010101" pitchFamily="2" charset="-122"/>
            </a:endParaRPr>
          </a:p>
        </p:txBody>
      </p:sp>
      <p:sp>
        <p:nvSpPr>
          <p:cNvPr id="5" name="圆角矩形 4"/>
          <p:cNvSpPr/>
          <p:nvPr/>
        </p:nvSpPr>
        <p:spPr>
          <a:xfrm>
            <a:off x="8321040" y="5090795"/>
            <a:ext cx="1924050" cy="944880"/>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宋体" panose="02010600030101010101" pitchFamily="2" charset="-122"/>
                <a:ea typeface="宋体" panose="02010600030101010101" pitchFamily="2" charset="-122"/>
              </a:rPr>
              <a:t>开凿灵渠</a:t>
            </a:r>
            <a:endParaRPr lang="zh-CN" altLang="en-US" sz="2800" b="1">
              <a:latin typeface="宋体" panose="02010600030101010101" pitchFamily="2" charset="-122"/>
              <a:ea typeface="宋体" panose="02010600030101010101" pitchFamily="2" charset="-122"/>
            </a:endParaRPr>
          </a:p>
          <a:p>
            <a:pPr algn="ctr"/>
            <a:r>
              <a:rPr lang="zh-CN" altLang="en-US" sz="2800" b="1">
                <a:latin typeface="宋体" panose="02010600030101010101" pitchFamily="2" charset="-122"/>
                <a:ea typeface="宋体" panose="02010600030101010101" pitchFamily="2" charset="-122"/>
              </a:rPr>
              <a:t>设置三郡</a:t>
            </a:r>
            <a:endParaRPr lang="zh-CN" altLang="en-US" sz="2800" b="1">
              <a:latin typeface="宋体" panose="02010600030101010101" pitchFamily="2" charset="-122"/>
              <a:ea typeface="宋体" panose="02010600030101010101" pitchFamily="2" charset="-122"/>
            </a:endParaRPr>
          </a:p>
        </p:txBody>
      </p:sp>
      <p:sp>
        <p:nvSpPr>
          <p:cNvPr id="11" name="圆角矩形 10"/>
          <p:cNvSpPr/>
          <p:nvPr/>
        </p:nvSpPr>
        <p:spPr>
          <a:xfrm>
            <a:off x="6579235" y="466725"/>
            <a:ext cx="1924050" cy="944880"/>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宋体" panose="02010600030101010101" pitchFamily="2" charset="-122"/>
                <a:ea typeface="宋体" panose="02010600030101010101" pitchFamily="2" charset="-122"/>
              </a:rPr>
              <a:t>修筑直道</a:t>
            </a:r>
            <a:endParaRPr lang="zh-CN" altLang="en-US" sz="2800" b="1">
              <a:latin typeface="宋体" panose="02010600030101010101" pitchFamily="2" charset="-122"/>
              <a:ea typeface="宋体" panose="02010600030101010101" pitchFamily="2" charset="-122"/>
            </a:endParaRPr>
          </a:p>
          <a:p>
            <a:pPr algn="ctr"/>
            <a:r>
              <a:rPr lang="zh-CN" altLang="en-US" sz="2800" b="1">
                <a:latin typeface="宋体" panose="02010600030101010101" pitchFamily="2" charset="-122"/>
                <a:ea typeface="宋体" panose="02010600030101010101" pitchFamily="2" charset="-122"/>
              </a:rPr>
              <a:t>万里长城</a:t>
            </a:r>
            <a:endParaRPr lang="zh-CN" altLang="en-US" sz="2800" b="1">
              <a:latin typeface="宋体" panose="02010600030101010101" pitchFamily="2" charset="-122"/>
              <a:ea typeface="宋体" panose="02010600030101010101" pitchFamily="2" charset="-122"/>
            </a:endParaRPr>
          </a:p>
        </p:txBody>
      </p:sp>
      <p:sp>
        <p:nvSpPr>
          <p:cNvPr id="12" name="圆角矩形 11"/>
          <p:cNvSpPr/>
          <p:nvPr/>
        </p:nvSpPr>
        <p:spPr>
          <a:xfrm>
            <a:off x="6579235" y="3132455"/>
            <a:ext cx="1924050" cy="592455"/>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宋体" panose="02010600030101010101" pitchFamily="2" charset="-122"/>
                <a:ea typeface="宋体" panose="02010600030101010101" pitchFamily="2" charset="-122"/>
              </a:rPr>
              <a:t>辟五尺道</a:t>
            </a:r>
            <a:endParaRPr lang="zh-CN" altLang="en-US" sz="2800" b="1">
              <a:latin typeface="宋体" panose="02010600030101010101" pitchFamily="2" charset="-122"/>
              <a:ea typeface="宋体" panose="02010600030101010101" pitchFamily="2" charset="-122"/>
            </a:endParaRPr>
          </a:p>
        </p:txBody>
      </p:sp>
      <p:sp>
        <p:nvSpPr>
          <p:cNvPr id="13" name="圆角矩形 12"/>
          <p:cNvSpPr/>
          <p:nvPr/>
        </p:nvSpPr>
        <p:spPr>
          <a:xfrm>
            <a:off x="7955280" y="2212975"/>
            <a:ext cx="1059815" cy="571500"/>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宋体" panose="02010600030101010101" pitchFamily="2" charset="-122"/>
                <a:ea typeface="宋体" panose="02010600030101010101" pitchFamily="2" charset="-122"/>
              </a:rPr>
              <a:t>咸阳</a:t>
            </a:r>
            <a:endParaRPr lang="zh-CN" altLang="en-US" sz="2800" b="1">
              <a:latin typeface="宋体" panose="02010600030101010101" pitchFamily="2" charset="-122"/>
              <a:ea typeface="宋体" panose="02010600030101010101" pitchFamily="2" charset="-122"/>
            </a:endParaRPr>
          </a:p>
        </p:txBody>
      </p:sp>
      <p:sp>
        <p:nvSpPr>
          <p:cNvPr id="14" name="圆角矩形 13"/>
          <p:cNvSpPr/>
          <p:nvPr/>
        </p:nvSpPr>
        <p:spPr>
          <a:xfrm>
            <a:off x="10062845" y="3132455"/>
            <a:ext cx="1924050" cy="592455"/>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宋体" panose="02010600030101010101" pitchFamily="2" charset="-122"/>
                <a:ea typeface="宋体" panose="02010600030101010101" pitchFamily="2" charset="-122"/>
              </a:rPr>
              <a:t>修驰道</a:t>
            </a:r>
            <a:endParaRPr lang="zh-CN" altLang="en-US" sz="2800" b="1">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5" grpId="0" animBg="1"/>
      <p:bldP spid="5" grpId="1" animBg="1"/>
      <p:bldP spid="12" grpId="0" animBg="1"/>
      <p:bldP spid="12" grpId="1"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圆角矩形 9"/>
          <p:cNvSpPr/>
          <p:nvPr/>
        </p:nvSpPr>
        <p:spPr>
          <a:xfrm>
            <a:off x="410845" y="332105"/>
            <a:ext cx="4509135" cy="910590"/>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000" b="1">
                <a:latin typeface="黑体" panose="02010609060101010101" charset="-122"/>
                <a:ea typeface="黑体" panose="02010609060101010101" charset="-122"/>
                <a:cs typeface="黑体" panose="02010609060101010101" charset="-122"/>
              </a:rPr>
              <a:t>3.</a:t>
            </a:r>
            <a:r>
              <a:rPr lang="zh-CN" altLang="en-US" sz="4000" b="1">
                <a:latin typeface="黑体" panose="02010609060101010101" charset="-122"/>
                <a:ea typeface="黑体" panose="02010609060101010101" charset="-122"/>
                <a:cs typeface="黑体" panose="02010609060101010101" charset="-122"/>
              </a:rPr>
              <a:t>秦统一的意义</a:t>
            </a:r>
            <a:endParaRPr lang="zh-CN" altLang="en-US" sz="4000" b="1">
              <a:latin typeface="黑体" panose="02010609060101010101" charset="-122"/>
              <a:ea typeface="黑体" panose="02010609060101010101" charset="-122"/>
              <a:cs typeface="黑体" panose="02010609060101010101" charset="-122"/>
            </a:endParaRPr>
          </a:p>
        </p:txBody>
      </p:sp>
      <p:sp>
        <p:nvSpPr>
          <p:cNvPr id="3" name="文本框 2"/>
          <p:cNvSpPr txBox="1"/>
          <p:nvPr/>
        </p:nvSpPr>
        <p:spPr>
          <a:xfrm>
            <a:off x="216535" y="1492885"/>
            <a:ext cx="6101080" cy="4615815"/>
          </a:xfrm>
          <a:prstGeom prst="rect">
            <a:avLst/>
          </a:prstGeom>
          <a:noFill/>
        </p:spPr>
        <p:txBody>
          <a:bodyPr wrap="square" rtlCol="0">
            <a:spAutoFit/>
          </a:bodyPr>
          <a:p>
            <a:pPr fontAlgn="auto">
              <a:lnSpc>
                <a:spcPct val="150000"/>
              </a:lnSpc>
            </a:pPr>
            <a:r>
              <a:rPr sz="2800" b="1">
                <a:latin typeface="宋体" panose="02010600030101010101" pitchFamily="2" charset="-122"/>
                <a:ea typeface="宋体" panose="02010600030101010101" pitchFamily="2" charset="-122"/>
              </a:rPr>
              <a:t>（1）建立起幅员辽阔的国家，奠定了此后历代疆域的基本版图。</a:t>
            </a:r>
            <a:endParaRPr sz="2800" b="1">
              <a:latin typeface="宋体" panose="02010600030101010101" pitchFamily="2" charset="-122"/>
              <a:ea typeface="宋体" panose="02010600030101010101" pitchFamily="2" charset="-122"/>
            </a:endParaRPr>
          </a:p>
          <a:p>
            <a:pPr fontAlgn="auto">
              <a:lnSpc>
                <a:spcPct val="150000"/>
              </a:lnSpc>
            </a:pPr>
            <a:r>
              <a:rPr sz="2800" b="1">
                <a:latin typeface="宋体" panose="02010600030101010101" pitchFamily="2" charset="-122"/>
                <a:ea typeface="宋体" panose="02010600030101010101" pitchFamily="2" charset="-122"/>
              </a:rPr>
              <a:t>（2）统一中央集权国家的形成是历史发展的必然，也是客观需要。</a:t>
            </a:r>
            <a:endParaRPr sz="2800" b="1">
              <a:latin typeface="宋体" panose="02010600030101010101" pitchFamily="2" charset="-122"/>
              <a:ea typeface="宋体" panose="02010600030101010101" pitchFamily="2" charset="-122"/>
            </a:endParaRPr>
          </a:p>
          <a:p>
            <a:pPr fontAlgn="auto">
              <a:lnSpc>
                <a:spcPct val="150000"/>
              </a:lnSpc>
            </a:pPr>
            <a:r>
              <a:rPr sz="2800" b="1">
                <a:latin typeface="宋体" panose="02010600030101010101" pitchFamily="2" charset="-122"/>
                <a:ea typeface="宋体" panose="02010600030101010101" pitchFamily="2" charset="-122"/>
              </a:rPr>
              <a:t>（3）空前统一的封建国家促进了各民族的交往交流与交融，推动了统一多民族国家政治、经济、社会的发展。</a:t>
            </a:r>
            <a:endParaRPr sz="2800" b="1">
              <a:latin typeface="宋体" panose="02010600030101010101" pitchFamily="2" charset="-122"/>
              <a:ea typeface="宋体" panose="02010600030101010101" pitchFamily="2" charset="-122"/>
            </a:endParaRPr>
          </a:p>
        </p:txBody>
      </p:sp>
      <p:pic>
        <p:nvPicPr>
          <p:cNvPr id="4" name="图片 3" descr="05《中外历史纲要》上 P17"/>
          <p:cNvPicPr>
            <a:picLocks noChangeAspect="1"/>
          </p:cNvPicPr>
          <p:nvPr/>
        </p:nvPicPr>
        <p:blipFill>
          <a:blip r:embed="rId1"/>
          <a:stretch>
            <a:fillRect/>
          </a:stretch>
        </p:blipFill>
        <p:spPr>
          <a:xfrm>
            <a:off x="6420485" y="331470"/>
            <a:ext cx="5629910" cy="6232525"/>
          </a:xfrm>
          <a:prstGeom prst="rect">
            <a:avLst/>
          </a:prstGeom>
        </p:spPr>
      </p:pic>
      <p:sp>
        <p:nvSpPr>
          <p:cNvPr id="5" name="椭圆 4"/>
          <p:cNvSpPr/>
          <p:nvPr/>
        </p:nvSpPr>
        <p:spPr>
          <a:xfrm>
            <a:off x="8568055" y="411480"/>
            <a:ext cx="877570" cy="831215"/>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椭圆 5"/>
          <p:cNvSpPr/>
          <p:nvPr/>
        </p:nvSpPr>
        <p:spPr>
          <a:xfrm>
            <a:off x="7117080" y="1711960"/>
            <a:ext cx="877570" cy="831215"/>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椭圆 6"/>
          <p:cNvSpPr/>
          <p:nvPr/>
        </p:nvSpPr>
        <p:spPr>
          <a:xfrm>
            <a:off x="8796655" y="5173345"/>
            <a:ext cx="877570" cy="831215"/>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椭圆 7"/>
          <p:cNvSpPr/>
          <p:nvPr/>
        </p:nvSpPr>
        <p:spPr>
          <a:xfrm>
            <a:off x="10927715" y="788670"/>
            <a:ext cx="877570" cy="831215"/>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TABLE_BEAUTIFY" val="smartTable{69cc3cbc-c37f-4304-a0cf-1cdfadece422}"/>
  <p:tag name="TABLE_ENDDRAG_ORIGIN_RECT" val="868*280"/>
  <p:tag name="TABLE_ENDDRAG_RECT" val="45*128*868*280"/>
</p:tagLst>
</file>

<file path=ppt/tags/tag2.xml><?xml version="1.0" encoding="utf-8"?>
<p:tagLst xmlns:p="http://schemas.openxmlformats.org/presentationml/2006/main">
  <p:tag name="KSO_WM_UNIT_TABLE_BEAUTIFY" val="smartTable{69cc3cbc-c37f-4304-a0cf-1cdfadece422}"/>
  <p:tag name="TABLE_ENDDRAG_ORIGIN_RECT" val="868*280"/>
  <p:tag name="TABLE_ENDDRAG_RECT" val="45*128*868*280"/>
</p:tagLst>
</file>

<file path=ppt/tags/tag3.xml><?xml version="1.0" encoding="utf-8"?>
<p:tagLst xmlns:p="http://schemas.openxmlformats.org/presentationml/2006/main">
  <p:tag name="KSO_WM_UNIT_TABLE_BEAUTIFY" val="smartTable{fe48ad17-3e11-457f-91cb-0425f5915f6c}"/>
  <p:tag name="TABLE_ENDDRAG_ORIGIN_RECT" val="559*310"/>
  <p:tag name="TABLE_ENDDRAG_RECT" val="376*169*559*310"/>
</p:tagLst>
</file>

<file path=ppt/tags/tag4.xml><?xml version="1.0" encoding="utf-8"?>
<p:tagLst xmlns:p="http://schemas.openxmlformats.org/presentationml/2006/main">
  <p:tag name="ISPRING_PRESENTATION_TITLE" val="复古花鸟中国风教师教育教学说课述职报告PPT模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ine5og0">
      <a:majorFont>
        <a:latin typeface="字魂36号-正文宋楷"/>
        <a:ea typeface="字魂36号-正文宋楷"/>
        <a:cs typeface=""/>
      </a:majorFont>
      <a:minorFont>
        <a:latin typeface="字魂36号-正文宋楷"/>
        <a:ea typeface="字魂36号-正文宋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3172</Words>
  <Application>WPS 演示</Application>
  <PresentationFormat>宽屏</PresentationFormat>
  <Paragraphs>358</Paragraphs>
  <Slides>26</Slides>
  <Notes>25</Notes>
  <HiddenSlides>0</HiddenSlides>
  <MMClips>1</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Arial</vt:lpstr>
      <vt:lpstr>宋体</vt:lpstr>
      <vt:lpstr>Wingdings</vt:lpstr>
      <vt:lpstr>黑体</vt:lpstr>
      <vt:lpstr>思源黑体 CN Normal</vt:lpstr>
      <vt:lpstr>微软雅黑</vt:lpstr>
      <vt:lpstr>仿宋</vt:lpstr>
      <vt:lpstr>Arial Unicode MS</vt:lpstr>
      <vt:lpstr>字魂36号-正文宋楷</vt:lpstr>
      <vt:lpstr>等线</vt:lpstr>
      <vt:lpstr>Times New Roman</vt:lpstr>
      <vt:lpstr>Calibri Light</vt:lpstr>
      <vt:lpstr>Calibri</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素材来源网站当图网-www.99ppt.com</dc:title>
  <dc:creator>素材来源网站当图网-www.99ppt.com</dc:creator>
  <dc:description>素材来源网站当图网-www.99ppt.com</dc:description>
  <dc:subject>素材来源网站当图网-www.99ppt.com</dc:subject>
  <cp:lastModifiedBy>lenovo</cp:lastModifiedBy>
  <cp:revision>121</cp:revision>
  <dcterms:created xsi:type="dcterms:W3CDTF">2017-04-22T13:48:00Z</dcterms:created>
  <dcterms:modified xsi:type="dcterms:W3CDTF">2021-08-21T08:45:05Z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A92127A3C8C647FD88AAFF93A21EC4F6</vt:lpwstr>
  </property>
  <property fmtid="{D5CDD505-2E9C-101B-9397-08002B2CF9AE}" pid="3" name="KSOProductBuildVer">
    <vt:lpwstr>2052-11.1.0.10650</vt:lpwstr>
  </property>
</Properties>
</file>