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notesSlides/notesSlide2.xml" ContentType="application/vnd.openxmlformats-officedocument.presentationml.notesSlide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s/slide36.xml" ContentType="application/vnd.openxmlformats-officedocument.presentationml.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33.xml" ContentType="application/vnd.openxmlformats-officedocument.presentationml.slide+xml"/>
  <Override PartName="/ppt/tags/tag68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68.xml" ContentType="application/vnd.openxmlformats-officedocument.presentationml.tags+xml"/>
  <Default Extension="wdp" ContentType="image/vnd.ms-photo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Default Extension="vml" ContentType="application/vnd.openxmlformats-officedocument.vmlDrawing"/>
  <Override PartName="/ppt/tags/tag128.xml" ContentType="application/vnd.openxmlformats-officedocument.presentationml.tags+xml"/>
  <Override PartName="/ppt/tags/tag157.xml" ContentType="application/vnd.openxmlformats-officedocument.presentationml.tags+xml"/>
  <Default Extension="gif" ContentType="image/gif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64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71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tags/tag160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tags/tag3.xml" ContentType="application/vnd.openxmlformats-officedocument.presentationml.tags+xml"/>
  <Override PartName="/ppt/tags/tag59.xml" ContentType="application/vnd.openxmlformats-officedocument.presentationml.tags+xml"/>
  <Default Extension="jpeg" ContentType="image/jpeg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Default Extension="tiff" ContentType="image/tiff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slides/slide29.xml" ContentType="application/vnd.openxmlformats-officedocument.presentationml.slide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slides/slide32.xml" ContentType="application/vnd.openxmlformats-officedocument.presentationml.slide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141.xml" ContentType="application/vnd.openxmlformats-officedocument.presentationml.tags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266" r:id="rId4"/>
    <p:sldId id="258" r:id="rId5"/>
    <p:sldId id="259" r:id="rId6"/>
    <p:sldId id="295" r:id="rId7"/>
    <p:sldId id="260" r:id="rId8"/>
    <p:sldId id="261" r:id="rId9"/>
    <p:sldId id="262" r:id="rId10"/>
    <p:sldId id="264" r:id="rId11"/>
    <p:sldId id="263" r:id="rId12"/>
    <p:sldId id="296" r:id="rId13"/>
    <p:sldId id="289" r:id="rId14"/>
    <p:sldId id="290" r:id="rId15"/>
    <p:sldId id="291" r:id="rId16"/>
    <p:sldId id="292" r:id="rId17"/>
    <p:sldId id="293" r:id="rId18"/>
    <p:sldId id="294" r:id="rId19"/>
    <p:sldId id="297" r:id="rId20"/>
    <p:sldId id="298" r:id="rId21"/>
    <p:sldId id="300" r:id="rId22"/>
    <p:sldId id="301" r:id="rId23"/>
    <p:sldId id="302" r:id="rId24"/>
    <p:sldId id="303" r:id="rId25"/>
    <p:sldId id="304" r:id="rId26"/>
    <p:sldId id="305" r:id="rId27"/>
    <p:sldId id="322" r:id="rId28"/>
    <p:sldId id="306" r:id="rId29"/>
    <p:sldId id="307" r:id="rId30"/>
    <p:sldId id="308" r:id="rId31"/>
    <p:sldId id="309" r:id="rId32"/>
    <p:sldId id="310" r:id="rId33"/>
    <p:sldId id="311" r:id="rId34"/>
    <p:sldId id="312" r:id="rId35"/>
    <p:sldId id="313" r:id="rId36"/>
    <p:sldId id="314" r:id="rId37"/>
    <p:sldId id="278" r:id="rId38"/>
    <p:sldId id="316" r:id="rId39"/>
    <p:sldId id="317" r:id="rId40"/>
    <p:sldId id="320" r:id="rId41"/>
    <p:sldId id="280" r:id="rId42"/>
  </p:sldIdLst>
  <p:sldSz cx="12192000" cy="6858000"/>
  <p:notesSz cx="6858000" cy="9144000"/>
  <p:custDataLst>
    <p:tags r:id="rId4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7020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89" d="100"/>
          <a:sy n="89" d="100"/>
        </p:scale>
        <p:origin x="-264" y="-96"/>
      </p:cViewPr>
      <p:guideLst>
        <p:guide orient="horz" pos="2196"/>
        <p:guide pos="386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/>
              </a:rPr>
              <a:pPr/>
              <a:t>2021/8/26</a:t>
            </a:fld>
            <a:endParaRPr lang="zh-CN" altLang="en-US" smtClean="0">
              <a:latin typeface="微软雅黑" panose="020B0503020204020204" charset="-122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/>
              </a:rPr>
              <a:pPr/>
              <a:t>‹#›</a:t>
            </a:fld>
            <a:endParaRPr lang="zh-CN" altLang="en-US" smtClean="0">
              <a:latin typeface="微软雅黑" panose="020B0503020204020204" charset="-122"/>
              <a:ea typeface="微软雅黑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notesMaster" Target="../notesMasters/notesMaster1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4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5" Type="http://schemas.openxmlformats.org/officeDocument/2006/relationships/slide" Target="../slides/slide18.xml"/><Relationship Id="rId4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TextEdit="1"/>
          </p:cNvSpPr>
          <p:nvPr>
            <p:ph type="sldImg"/>
            <p:custDataLst>
              <p:tags r:id="rId1"/>
            </p:custDataLst>
          </p:nvPr>
        </p:nvSpPr>
        <p:spPr>
          <a:xfrm>
            <a:off x="409575" y="754063"/>
            <a:ext cx="5854700" cy="3294062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28003" name="Rectangle 3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lvl="0"/>
            <a:r>
              <a:rPr lang="zh-CN" altLang="zh-CN">
                <a:ea typeface="等线" panose="02010600030101010101" pitchFamily="2" charset="-122"/>
              </a:rPr>
              <a:t>区别主要看它们的分子组成中是否有碳元素。如糖类是有机物，由碳、氢、氧三种元素组成；水是无机物，由氢、氧二种元素组成。</a:t>
            </a:r>
          </a:p>
        </p:txBody>
      </p:sp>
    </p:spTree>
    <p:extLst>
      <p:ext uri="{BB962C8B-B14F-4D97-AF65-F5344CB8AC3E}">
        <p14:creationId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2019357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1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4121380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40963" name="备注占位符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914400"/>
            <a:endParaRPr lang="zh-CN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964" name="灯片编号占位符 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3713A52-02FE-4EFE-9A7E-44FD3C005E76}" type="slidenum">
              <a:rPr lang="en-US" altLang="zh-CN"/>
              <a:pPr/>
              <a:t>29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BF27CCF-0611-4840-B337-4E8F469879FD}" type="slidenum">
              <a:rPr lang="en-US" altLang="zh-CN"/>
              <a:pPr/>
              <a:t>30</a:t>
            </a:fld>
            <a:endParaRPr lang="en-US" altLang="zh-CN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/>
          <a:lstStyle/>
          <a:p>
            <a:pPr defTabSz="914400"/>
            <a:r>
              <a:rPr lang="zh-CN" altLang="en-US">
                <a:solidFill>
                  <a:srgbClr val="000000"/>
                </a:solidFill>
                <a:latin typeface="Arial" charset="0"/>
              </a:rPr>
              <a:t>自由水向结合水转化较多时，代谢强度就会下降，抗寒、抗热、抗旱的性能提高，所以旱生植物比水生植物具有较强抗旱能力。</a:t>
            </a:r>
          </a:p>
          <a:p>
            <a:pPr defTabSz="914400"/>
            <a:r>
              <a:rPr lang="en-US" altLang="zh-CN">
                <a:solidFill>
                  <a:srgbClr val="000000"/>
                </a:solidFill>
              </a:rPr>
              <a:t>2</a:t>
            </a:r>
            <a:r>
              <a:rPr lang="zh-CN" altLang="en-US">
                <a:solidFill>
                  <a:srgbClr val="000000"/>
                </a:solidFill>
                <a:latin typeface="Arial" charset="0"/>
                <a:ea typeface="仿宋_GB2312" pitchFamily="49" charset="-122"/>
              </a:rPr>
              <a:t>含亲水物质越多，结合水越多（蛋白质、淀粉、纤维素）</a:t>
            </a:r>
            <a:r>
              <a:rPr lang="zh-CN" altLang="en-US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defTabSz="914400"/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870024E-86E5-47E3-ABE1-344B2C531DB7}" type="slidenum">
              <a:rPr lang="en-US" altLang="zh-CN"/>
              <a:pPr/>
              <a:t>36</a:t>
            </a:fld>
            <a:endParaRPr lang="en-US" altLang="zh-CN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/>
          <a:lstStyle/>
          <a:p>
            <a:pPr defTabSz="914400"/>
            <a:r>
              <a:rPr lang="zh-CN" altLang="en-US">
                <a:solidFill>
                  <a:srgbClr val="000000"/>
                </a:solidFill>
                <a:latin typeface="Arial" charset="0"/>
              </a:rPr>
              <a:t>缺铁会导致贫血；钙是组成骨骼的重要成分，儿童缺钙会得佝偻病，老年人会骨质疏松；缺碘会导致粗脖子病（地方性甲状腺肿）等</a:t>
            </a:r>
            <a:r>
              <a:rPr lang="zh-CN" altLang="en-US">
                <a:solidFill>
                  <a:srgbClr val="000000"/>
                </a:solidFill>
                <a:latin typeface="宋体" charset="-122"/>
              </a:rPr>
              <a:t> </a:t>
            </a:r>
          </a:p>
          <a:p>
            <a:pPr defTabSz="914400"/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3A57C35-2F11-4CB2-BC21-2C88267FA219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19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267460" y="262255"/>
            <a:ext cx="10924540" cy="581660"/>
          </a:xfrm>
          <a:prstGeom prst="rect">
            <a:avLst/>
          </a:prstGeom>
          <a:gradFill>
            <a:gsLst>
              <a:gs pos="7000">
                <a:srgbClr val="9EE256"/>
              </a:gs>
              <a:gs pos="100000">
                <a:srgbClr val="52762D"/>
              </a:gs>
            </a:gsLst>
            <a:lin ang="0" scaled="0"/>
          </a:gra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0" cstate="print"/>
          <a:srcRect r="4448" b="24961"/>
          <a:stretch>
            <a:fillRect/>
          </a:stretch>
        </p:blipFill>
        <p:spPr>
          <a:xfrm>
            <a:off x="86360" y="0"/>
            <a:ext cx="1363980" cy="1236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vmlDrawing" Target="../drawings/vmlDrawing1.v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9" Type="http://schemas.openxmlformats.org/officeDocument/2006/relationships/oleObject" Target="../embeddings/Microsoft_Office_Excel_97-2003____11.xls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tags" Target="../tags/tag102.xml"/><Relationship Id="rId18" Type="http://schemas.openxmlformats.org/officeDocument/2006/relationships/tags" Target="../tags/tag107.xml"/><Relationship Id="rId26" Type="http://schemas.openxmlformats.org/officeDocument/2006/relationships/tags" Target="../tags/tag115.xml"/><Relationship Id="rId39" Type="http://schemas.openxmlformats.org/officeDocument/2006/relationships/tags" Target="../tags/tag128.xml"/><Relationship Id="rId3" Type="http://schemas.openxmlformats.org/officeDocument/2006/relationships/tags" Target="../tags/tag92.xml"/><Relationship Id="rId21" Type="http://schemas.openxmlformats.org/officeDocument/2006/relationships/tags" Target="../tags/tag110.xml"/><Relationship Id="rId34" Type="http://schemas.openxmlformats.org/officeDocument/2006/relationships/tags" Target="../tags/tag123.xml"/><Relationship Id="rId42" Type="http://schemas.openxmlformats.org/officeDocument/2006/relationships/tags" Target="../tags/tag131.xml"/><Relationship Id="rId47" Type="http://schemas.openxmlformats.org/officeDocument/2006/relationships/tags" Target="../tags/tag136.xml"/><Relationship Id="rId50" Type="http://schemas.openxmlformats.org/officeDocument/2006/relationships/notesSlide" Target="../notesSlides/notesSlide2.xml"/><Relationship Id="rId7" Type="http://schemas.openxmlformats.org/officeDocument/2006/relationships/tags" Target="../tags/tag96.xml"/><Relationship Id="rId12" Type="http://schemas.openxmlformats.org/officeDocument/2006/relationships/tags" Target="../tags/tag101.xml"/><Relationship Id="rId17" Type="http://schemas.openxmlformats.org/officeDocument/2006/relationships/tags" Target="../tags/tag106.xml"/><Relationship Id="rId25" Type="http://schemas.openxmlformats.org/officeDocument/2006/relationships/tags" Target="../tags/tag114.xml"/><Relationship Id="rId33" Type="http://schemas.openxmlformats.org/officeDocument/2006/relationships/tags" Target="../tags/tag122.xml"/><Relationship Id="rId38" Type="http://schemas.openxmlformats.org/officeDocument/2006/relationships/tags" Target="../tags/tag127.xml"/><Relationship Id="rId46" Type="http://schemas.openxmlformats.org/officeDocument/2006/relationships/tags" Target="../tags/tag135.xml"/><Relationship Id="rId2" Type="http://schemas.openxmlformats.org/officeDocument/2006/relationships/tags" Target="../tags/tag91.xml"/><Relationship Id="rId16" Type="http://schemas.openxmlformats.org/officeDocument/2006/relationships/tags" Target="../tags/tag105.xml"/><Relationship Id="rId20" Type="http://schemas.openxmlformats.org/officeDocument/2006/relationships/tags" Target="../tags/tag109.xml"/><Relationship Id="rId29" Type="http://schemas.openxmlformats.org/officeDocument/2006/relationships/tags" Target="../tags/tag118.xml"/><Relationship Id="rId41" Type="http://schemas.openxmlformats.org/officeDocument/2006/relationships/tags" Target="../tags/tag130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tags" Target="../tags/tag100.xml"/><Relationship Id="rId24" Type="http://schemas.openxmlformats.org/officeDocument/2006/relationships/tags" Target="../tags/tag113.xml"/><Relationship Id="rId32" Type="http://schemas.openxmlformats.org/officeDocument/2006/relationships/tags" Target="../tags/tag121.xml"/><Relationship Id="rId37" Type="http://schemas.openxmlformats.org/officeDocument/2006/relationships/tags" Target="../tags/tag126.xml"/><Relationship Id="rId40" Type="http://schemas.openxmlformats.org/officeDocument/2006/relationships/tags" Target="../tags/tag129.xml"/><Relationship Id="rId45" Type="http://schemas.openxmlformats.org/officeDocument/2006/relationships/tags" Target="../tags/tag134.xml"/><Relationship Id="rId5" Type="http://schemas.openxmlformats.org/officeDocument/2006/relationships/tags" Target="../tags/tag94.xml"/><Relationship Id="rId15" Type="http://schemas.openxmlformats.org/officeDocument/2006/relationships/tags" Target="../tags/tag104.xml"/><Relationship Id="rId23" Type="http://schemas.openxmlformats.org/officeDocument/2006/relationships/tags" Target="../tags/tag112.xml"/><Relationship Id="rId28" Type="http://schemas.openxmlformats.org/officeDocument/2006/relationships/tags" Target="../tags/tag117.xml"/><Relationship Id="rId36" Type="http://schemas.openxmlformats.org/officeDocument/2006/relationships/tags" Target="../tags/tag125.xml"/><Relationship Id="rId49" Type="http://schemas.openxmlformats.org/officeDocument/2006/relationships/slideLayout" Target="../slideLayouts/slideLayout7.xml"/><Relationship Id="rId10" Type="http://schemas.openxmlformats.org/officeDocument/2006/relationships/tags" Target="../tags/tag99.xml"/><Relationship Id="rId19" Type="http://schemas.openxmlformats.org/officeDocument/2006/relationships/tags" Target="../tags/tag108.xml"/><Relationship Id="rId31" Type="http://schemas.openxmlformats.org/officeDocument/2006/relationships/tags" Target="../tags/tag120.xml"/><Relationship Id="rId44" Type="http://schemas.openxmlformats.org/officeDocument/2006/relationships/tags" Target="../tags/tag133.xml"/><Relationship Id="rId4" Type="http://schemas.openxmlformats.org/officeDocument/2006/relationships/tags" Target="../tags/tag93.xml"/><Relationship Id="rId9" Type="http://schemas.openxmlformats.org/officeDocument/2006/relationships/tags" Target="../tags/tag98.xml"/><Relationship Id="rId14" Type="http://schemas.openxmlformats.org/officeDocument/2006/relationships/tags" Target="../tags/tag103.xml"/><Relationship Id="rId22" Type="http://schemas.openxmlformats.org/officeDocument/2006/relationships/tags" Target="../tags/tag111.xml"/><Relationship Id="rId27" Type="http://schemas.openxmlformats.org/officeDocument/2006/relationships/tags" Target="../tags/tag116.xml"/><Relationship Id="rId30" Type="http://schemas.openxmlformats.org/officeDocument/2006/relationships/tags" Target="../tags/tag119.xml"/><Relationship Id="rId35" Type="http://schemas.openxmlformats.org/officeDocument/2006/relationships/tags" Target="../tags/tag124.xml"/><Relationship Id="rId43" Type="http://schemas.openxmlformats.org/officeDocument/2006/relationships/tags" Target="../tags/tag132.xml"/><Relationship Id="rId48" Type="http://schemas.openxmlformats.org/officeDocument/2006/relationships/tags" Target="../tags/tag137.xml"/><Relationship Id="rId8" Type="http://schemas.openxmlformats.org/officeDocument/2006/relationships/tags" Target="../tags/tag9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42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image" Target="../media/image9.tiff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46.xml"/><Relationship Id="rId7" Type="http://schemas.openxmlformats.org/officeDocument/2006/relationships/tags" Target="../tags/tag150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image" Target="../media/image11.png"/><Relationship Id="rId5" Type="http://schemas.openxmlformats.org/officeDocument/2006/relationships/tags" Target="../tags/tag148.xml"/><Relationship Id="rId10" Type="http://schemas.openxmlformats.org/officeDocument/2006/relationships/image" Target="../media/image9.tiff"/><Relationship Id="rId4" Type="http://schemas.openxmlformats.org/officeDocument/2006/relationships/tags" Target="../tags/tag147.xml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5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57.xml"/><Relationship Id="rId7" Type="http://schemas.openxmlformats.org/officeDocument/2006/relationships/image" Target="../media/image9.tiff"/><Relationship Id="rId2" Type="http://schemas.openxmlformats.org/officeDocument/2006/relationships/tags" Target="../tags/tag156.xml"/><Relationship Id="rId1" Type="http://schemas.openxmlformats.org/officeDocument/2006/relationships/tags" Target="../tags/tag15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9.xml"/><Relationship Id="rId4" Type="http://schemas.openxmlformats.org/officeDocument/2006/relationships/tags" Target="../tags/tag15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4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6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6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71.xml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2.xml"/><Relationship Id="rId5" Type="http://schemas.openxmlformats.org/officeDocument/2006/relationships/image" Target="../media/image21.gif"/><Relationship Id="rId4" Type="http://schemas.microsoft.com/office/2007/relationships/hdphoto" Target="../media/image17.wdp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image" Target="../media/image6.png"/><Relationship Id="rId5" Type="http://schemas.openxmlformats.org/officeDocument/2006/relationships/tags" Target="../tags/tag73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72.xml"/><Relationship Id="rId9" Type="http://schemas.openxmlformats.org/officeDocument/2006/relationships/tags" Target="../tags/tag7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1.xml"/><Relationship Id="rId1" Type="http://schemas.openxmlformats.org/officeDocument/2006/relationships/tags" Target="../tags/tag8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/>
          <a:srcRect l="7805" t="6790" r="35191" b="4146"/>
          <a:stretch>
            <a:fillRect/>
          </a:stretch>
        </p:blipFill>
        <p:spPr>
          <a:xfrm>
            <a:off x="382905" y="424180"/>
            <a:ext cx="6183630" cy="5925185"/>
          </a:xfrm>
          <a:prstGeom prst="ellipse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96670" y="4254500"/>
            <a:ext cx="4634230" cy="14452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8800" b="1">
                <a:ln w="25400" cmpd="sng">
                  <a:solidFill>
                    <a:srgbClr val="25702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生  物  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894205" y="5989955"/>
            <a:ext cx="3161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</a:rPr>
              <a:t>（新苏教版）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324600" y="1633220"/>
            <a:ext cx="5632450" cy="2953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>
                <a:latin typeface="微软雅黑" panose="020B0503020204020204" charset="-122"/>
                <a:ea typeface="微软雅黑"/>
              </a:rPr>
              <a:t>第一章细胞的分子组成</a:t>
            </a:r>
          </a:p>
          <a:p>
            <a:pPr algn="ctr">
              <a:lnSpc>
                <a:spcPct val="150000"/>
              </a:lnSpc>
            </a:pPr>
            <a:r>
              <a:rPr lang="zh-CN" altLang="en-US" sz="3200">
                <a:latin typeface="微软雅黑" panose="020B0503020204020204" charset="-122"/>
                <a:ea typeface="微软雅黑"/>
              </a:rPr>
              <a:t>第</a:t>
            </a:r>
            <a:r>
              <a:rPr lang="en-US" altLang="zh-CN" sz="3200">
                <a:latin typeface="微软雅黑" panose="020B0503020204020204" charset="-122"/>
                <a:ea typeface="微软雅黑"/>
              </a:rPr>
              <a:t>1</a:t>
            </a:r>
            <a:r>
              <a:rPr lang="zh-CN" altLang="en-US" sz="3200">
                <a:latin typeface="微软雅黑" panose="020B0503020204020204" charset="-122"/>
                <a:ea typeface="微软雅黑"/>
              </a:rPr>
              <a:t>节细胞中的元素和无机化合物   </a:t>
            </a:r>
            <a:endParaRPr lang="en-US" altLang="zh-CN" sz="3200">
              <a:latin typeface="微软雅黑" panose="020B0503020204020204" charset="-122"/>
              <a:ea typeface="微软雅黑"/>
            </a:endParaRPr>
          </a:p>
          <a:p>
            <a:pPr algn="ctr">
              <a:lnSpc>
                <a:spcPct val="150000"/>
              </a:lnSpc>
            </a:pPr>
            <a:endParaRPr lang="zh-CN" altLang="en-US" sz="2800">
              <a:latin typeface="微软雅黑" panose="020B0503020204020204" charset="-122"/>
              <a:ea typeface="微软雅黑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7355" y="1600200"/>
            <a:ext cx="1126871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C H O N P S </a:t>
            </a:r>
            <a:r>
              <a:rPr lang="zh-CN" altLang="en-US" sz="3200"/>
              <a:t>构成了细胞结构和功能所需的基本物质，称为主要元素</a:t>
            </a:r>
          </a:p>
          <a:p>
            <a:endParaRPr lang="en-US" altLang="zh-CN" sz="3200"/>
          </a:p>
          <a:p>
            <a:r>
              <a:rPr lang="en-US" altLang="zh-CN" sz="3200">
                <a:solidFill>
                  <a:srgbClr val="FF0000"/>
                </a:solidFill>
              </a:rPr>
              <a:t>C H O N</a:t>
            </a:r>
            <a:r>
              <a:rPr lang="zh-CN" altLang="en-US" sz="3200">
                <a:solidFill>
                  <a:srgbClr val="FF0000"/>
                </a:solidFill>
              </a:rPr>
              <a:t>含量较高，称为基本元素</a:t>
            </a:r>
          </a:p>
          <a:p>
            <a:endParaRPr lang="en-US" altLang="zh-CN" sz="3200"/>
          </a:p>
          <a:p>
            <a:r>
              <a:rPr lang="en-US" altLang="zh-CN" sz="3200">
                <a:solidFill>
                  <a:srgbClr val="FF0000"/>
                </a:solidFill>
              </a:rPr>
              <a:t>C</a:t>
            </a:r>
            <a:r>
              <a:rPr lang="zh-CN" altLang="en-US" sz="3200">
                <a:solidFill>
                  <a:srgbClr val="FF0000"/>
                </a:solidFill>
              </a:rPr>
              <a:t>构成生物大分子的骨架，为最基本元素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9450" y="1076960"/>
            <a:ext cx="1002728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/>
              <a:t>阅读课本</a:t>
            </a:r>
            <a:r>
              <a:rPr lang="en-US" altLang="zh-CN" sz="3200"/>
              <a:t>P6</a:t>
            </a:r>
            <a:r>
              <a:rPr lang="zh-CN" altLang="en-US" sz="3200"/>
              <a:t>页第三段文字，思考该段文字表述的观点。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2015" y="1838325"/>
            <a:ext cx="1074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微量元素在生物体内含量极少，一旦缺乏也会引起相应病症</a:t>
            </a:r>
          </a:p>
        </p:txBody>
      </p:sp>
      <p:sp>
        <p:nvSpPr>
          <p:cNvPr id="9218" name="Text Box 2"/>
          <p:cNvSpPr txBox="1"/>
          <p:nvPr/>
        </p:nvSpPr>
        <p:spPr>
          <a:xfrm>
            <a:off x="969010" y="2501583"/>
            <a:ext cx="1547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缺</a:t>
            </a:r>
            <a:r>
              <a:rPr lang="en-US" altLang="zh-CN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Fe</a:t>
            </a: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：</a:t>
            </a:r>
          </a:p>
        </p:txBody>
      </p:sp>
      <p:sp>
        <p:nvSpPr>
          <p:cNvPr id="219139" name="Text Box 3"/>
          <p:cNvSpPr txBox="1"/>
          <p:nvPr/>
        </p:nvSpPr>
        <p:spPr>
          <a:xfrm>
            <a:off x="2085023" y="2515870"/>
            <a:ext cx="47894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人体患</a:t>
            </a:r>
            <a:r>
              <a:rPr lang="zh-CN" altLang="en-US" sz="2800">
                <a:solidFill>
                  <a:srgbClr val="0000FF"/>
                </a:solidFill>
                <a:latin typeface="华文中宋" panose="02010600040101010101" charset="-122"/>
                <a:ea typeface="华文中宋" panose="02010600040101010101" charset="-122"/>
              </a:rPr>
              <a:t>贫血</a:t>
            </a:r>
          </a:p>
        </p:txBody>
      </p:sp>
      <p:sp>
        <p:nvSpPr>
          <p:cNvPr id="9220" name="Text Box 4"/>
          <p:cNvSpPr txBox="1"/>
          <p:nvPr/>
        </p:nvSpPr>
        <p:spPr>
          <a:xfrm>
            <a:off x="969010" y="3160395"/>
            <a:ext cx="16557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缺</a:t>
            </a:r>
            <a:r>
              <a:rPr lang="en-US" altLang="zh-CN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Ca</a:t>
            </a: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：</a:t>
            </a:r>
          </a:p>
        </p:txBody>
      </p:sp>
      <p:sp>
        <p:nvSpPr>
          <p:cNvPr id="219141" name="Text Box 5"/>
          <p:cNvSpPr txBox="1"/>
          <p:nvPr/>
        </p:nvSpPr>
        <p:spPr>
          <a:xfrm>
            <a:off x="2048510" y="3133725"/>
            <a:ext cx="903033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>
                <a:latin typeface="华文中宋" panose="02010600040101010101" charset="-122"/>
                <a:ea typeface="华文中宋" panose="02010600040101010101" charset="-122"/>
              </a:rPr>
              <a:t>成年人缺钙患</a:t>
            </a:r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骨质疏松症</a:t>
            </a: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；血液缺钙会出现</a:t>
            </a:r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抽搐</a:t>
            </a: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。</a:t>
            </a:r>
          </a:p>
        </p:txBody>
      </p:sp>
      <p:sp>
        <p:nvSpPr>
          <p:cNvPr id="9222" name="Text Box 6"/>
          <p:cNvSpPr txBox="1"/>
          <p:nvPr/>
        </p:nvSpPr>
        <p:spPr>
          <a:xfrm>
            <a:off x="967423" y="3854133"/>
            <a:ext cx="13684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缺</a:t>
            </a:r>
            <a:r>
              <a:rPr lang="en-US" altLang="zh-CN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I</a:t>
            </a: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：</a:t>
            </a:r>
          </a:p>
        </p:txBody>
      </p:sp>
      <p:sp>
        <p:nvSpPr>
          <p:cNvPr id="219143" name="Text Box 7"/>
          <p:cNvSpPr txBox="1"/>
          <p:nvPr/>
        </p:nvSpPr>
        <p:spPr>
          <a:xfrm>
            <a:off x="1977390" y="3854450"/>
            <a:ext cx="83007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人幼年患</a:t>
            </a:r>
            <a:r>
              <a:rPr lang="zh-CN" altLang="en-US" sz="2800">
                <a:solidFill>
                  <a:srgbClr val="0000FF"/>
                </a:solidFill>
                <a:latin typeface="华文中宋" panose="02010600040101010101" charset="-122"/>
                <a:ea typeface="华文中宋" panose="02010600040101010101" charset="-122"/>
              </a:rPr>
              <a:t>呆小症</a:t>
            </a: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；成年患</a:t>
            </a:r>
            <a:r>
              <a:rPr lang="zh-CN" altLang="en-US" sz="2800">
                <a:solidFill>
                  <a:srgbClr val="0000FF"/>
                </a:solidFill>
                <a:latin typeface="华文中宋" panose="02010600040101010101" charset="-122"/>
                <a:ea typeface="华文中宋" panose="02010600040101010101" charset="-122"/>
              </a:rPr>
              <a:t>甲状腺肿大</a:t>
            </a: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（大脖子病）</a:t>
            </a:r>
          </a:p>
        </p:txBody>
      </p:sp>
      <p:sp>
        <p:nvSpPr>
          <p:cNvPr id="9224" name="Text Box 8"/>
          <p:cNvSpPr txBox="1"/>
          <p:nvPr/>
        </p:nvSpPr>
        <p:spPr>
          <a:xfrm>
            <a:off x="934085" y="5293995"/>
            <a:ext cx="14763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缺</a:t>
            </a:r>
            <a:r>
              <a:rPr lang="en-US" altLang="zh-CN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Zn</a:t>
            </a: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：</a:t>
            </a:r>
          </a:p>
        </p:txBody>
      </p:sp>
      <p:sp>
        <p:nvSpPr>
          <p:cNvPr id="219145" name="Text Box 9"/>
          <p:cNvSpPr txBox="1"/>
          <p:nvPr/>
        </p:nvSpPr>
        <p:spPr>
          <a:xfrm>
            <a:off x="1977073" y="4517708"/>
            <a:ext cx="7416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花”而不实（</a:t>
            </a:r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只开花不结果</a:t>
            </a: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）</a:t>
            </a:r>
          </a:p>
        </p:txBody>
      </p:sp>
      <p:sp>
        <p:nvSpPr>
          <p:cNvPr id="9226" name="Text Box 10"/>
          <p:cNvSpPr txBox="1"/>
          <p:nvPr/>
        </p:nvSpPr>
        <p:spPr>
          <a:xfrm>
            <a:off x="967423" y="4517708"/>
            <a:ext cx="14033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缺</a:t>
            </a:r>
            <a:r>
              <a:rPr lang="en-US" altLang="zh-CN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B</a:t>
            </a: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：</a:t>
            </a:r>
          </a:p>
        </p:txBody>
      </p:sp>
      <p:sp>
        <p:nvSpPr>
          <p:cNvPr id="219147" name="Text Box 11"/>
          <p:cNvSpPr txBox="1"/>
          <p:nvPr/>
        </p:nvSpPr>
        <p:spPr>
          <a:xfrm>
            <a:off x="2193290" y="5293995"/>
            <a:ext cx="64001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影响人体生长</a:t>
            </a:r>
            <a:r>
              <a:rPr lang="zh-CN" altLang="en-US" sz="2800">
                <a:solidFill>
                  <a:srgbClr val="0000FF"/>
                </a:solidFill>
                <a:latin typeface="华文中宋" panose="02010600040101010101" charset="-122"/>
                <a:ea typeface="华文中宋" panose="02010600040101010101" charset="-122"/>
              </a:rPr>
              <a:t>发育</a:t>
            </a: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、大脑发育和性成熟</a:t>
            </a:r>
          </a:p>
        </p:txBody>
      </p:sp>
      <p:sp>
        <p:nvSpPr>
          <p:cNvPr id="9228" name="Text Box 12"/>
          <p:cNvSpPr txBox="1"/>
          <p:nvPr/>
        </p:nvSpPr>
        <p:spPr>
          <a:xfrm>
            <a:off x="895985" y="6029008"/>
            <a:ext cx="14398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缺</a:t>
            </a:r>
            <a:r>
              <a:rPr lang="en-US" altLang="zh-CN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Mg</a:t>
            </a:r>
            <a:r>
              <a:rPr lang="zh-CN" altLang="en-US" sz="2800" b="1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：</a:t>
            </a:r>
          </a:p>
        </p:txBody>
      </p:sp>
      <p:sp>
        <p:nvSpPr>
          <p:cNvPr id="219149" name="Text Box 13"/>
          <p:cNvSpPr txBox="1"/>
          <p:nvPr/>
        </p:nvSpPr>
        <p:spPr>
          <a:xfrm>
            <a:off x="2193290" y="6029325"/>
            <a:ext cx="81610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影响植物</a:t>
            </a:r>
            <a:r>
              <a:rPr lang="zh-CN" altLang="en-US" sz="280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叶绿素的合成</a:t>
            </a:r>
            <a:r>
              <a:rPr lang="zh-CN" altLang="en-US" sz="2800">
                <a:solidFill>
                  <a:srgbClr val="000066"/>
                </a:solidFill>
                <a:latin typeface="华文中宋" panose="02010600040101010101" charset="-122"/>
                <a:ea typeface="华文中宋" panose="02010600040101010101" charset="-122"/>
              </a:rPr>
              <a:t>，影响光合作用的进行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9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19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19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19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19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2"/>
      <p:bldP spid="9218" grpId="6"/>
      <p:bldP spid="219139" grpId="0"/>
      <p:bldP spid="9220" grpId="7"/>
      <p:bldP spid="219141" grpId="1"/>
      <p:bldP spid="9222" grpId="8"/>
      <p:bldP spid="219143" grpId="2"/>
      <p:bldP spid="9224" grpId="10"/>
      <p:bldP spid="219145" grpId="3"/>
      <p:bldP spid="9226" grpId="9"/>
      <p:bldP spid="219147" grpId="4"/>
      <p:bldP spid="9228" grpId="11"/>
      <p:bldP spid="219149" grpId="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文本框 1"/>
          <p:cNvSpPr/>
          <p:nvPr>
            <p:custDataLst>
              <p:tags r:id="rId2"/>
            </p:custDataLst>
          </p:nvPr>
        </p:nvSpPr>
        <p:spPr>
          <a:xfrm>
            <a:off x="266443" y="831186"/>
            <a:ext cx="1129538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609600" algn="l" defTabSz="4572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组成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细胞的各种元素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以化合物的形式存在，如水、糖类、脂质、蛋白质、核酸等等。</a:t>
            </a:r>
          </a:p>
        </p:txBody>
      </p:sp>
      <p:grpSp>
        <p:nvGrpSpPr>
          <p:cNvPr id="2" name="组合 22"/>
          <p:cNvGrpSpPr/>
          <p:nvPr>
            <p:custDataLst>
              <p:tags r:id="rId3"/>
            </p:custDataLst>
          </p:nvPr>
        </p:nvGrpSpPr>
        <p:grpSpPr>
          <a:xfrm>
            <a:off x="1219200" y="1706575"/>
            <a:ext cx="8516202" cy="4940591"/>
            <a:chOff x="2869" y="2870"/>
            <a:chExt cx="11381" cy="7779"/>
          </a:xfrm>
        </p:grpSpPr>
        <p:graphicFrame>
          <p:nvGraphicFramePr>
            <p:cNvPr id="99333" name="对象 33"/>
            <p:cNvGraphicFramePr>
              <a:graphicFrameLocks noChangeAspect="1"/>
            </p:cNvGraphicFramePr>
            <p:nvPr/>
          </p:nvGraphicFramePr>
          <p:xfrm>
            <a:off x="4775" y="2870"/>
            <a:ext cx="9475" cy="7500"/>
          </p:xfrm>
          <a:graphic>
            <a:graphicData uri="http://schemas.openxmlformats.org/presentationml/2006/ole">
              <p:oleObj spid="_x0000_s1026" r:id="rId9" imgW="6342857" imgH="4761905" progId="">
                <p:embed/>
              </p:oleObj>
            </a:graphicData>
          </a:graphic>
        </p:graphicFrame>
        <p:sp>
          <p:nvSpPr>
            <p:cNvPr id="99334" name="文本框 13"/>
            <p:cNvSpPr/>
            <p:nvPr>
              <p:custDataLst>
                <p:tags r:id="rId5"/>
              </p:custDataLst>
            </p:nvPr>
          </p:nvSpPr>
          <p:spPr>
            <a:xfrm>
              <a:off x="4721" y="3114"/>
              <a:ext cx="3426" cy="5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defTabSz="4572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无机盐（1%～</a:t>
              </a:r>
              <a:r>
                <a:rPr lang="en-US" altLang="zh-CN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1.5</a:t>
              </a:r>
              <a:r>
                <a: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%）</a:t>
              </a:r>
            </a:p>
          </p:txBody>
        </p:sp>
        <p:sp>
          <p:nvSpPr>
            <p:cNvPr id="99335" name="文本框 20"/>
            <p:cNvSpPr/>
            <p:nvPr>
              <p:custDataLst>
                <p:tags r:id="rId6"/>
              </p:custDataLst>
            </p:nvPr>
          </p:nvSpPr>
          <p:spPr>
            <a:xfrm>
              <a:off x="2869" y="4087"/>
              <a:ext cx="4597" cy="5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defTabSz="4572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糖类和核酸（1%～</a:t>
              </a:r>
              <a:r>
                <a:rPr lang="en-US" altLang="zh-CN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1.5</a:t>
              </a:r>
              <a:r>
                <a: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%）</a:t>
              </a:r>
            </a:p>
          </p:txBody>
        </p:sp>
        <p:sp>
          <p:nvSpPr>
            <p:cNvPr id="99336" name="文本框 21"/>
            <p:cNvSpPr/>
            <p:nvPr>
              <p:custDataLst>
                <p:tags r:id="rId7"/>
              </p:custDataLst>
            </p:nvPr>
          </p:nvSpPr>
          <p:spPr>
            <a:xfrm>
              <a:off x="7027" y="10021"/>
              <a:ext cx="5362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Tx/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defTabSz="4572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组成细胞的主要化合物及相对含量</a:t>
              </a:r>
            </a:p>
          </p:txBody>
        </p:sp>
      </p:grpSp>
      <p:sp>
        <p:nvSpPr>
          <p:cNvPr id="99332" name="Text Box 12"/>
          <p:cNvSpPr/>
          <p:nvPr>
            <p:custDataLst>
              <p:tags r:id="rId4"/>
            </p:custDataLst>
          </p:nvPr>
        </p:nvSpPr>
        <p:spPr>
          <a:xfrm>
            <a:off x="0" y="0"/>
            <a:ext cx="6196084" cy="830997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Tx/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45720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组成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细胞的化合物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98463" y="2366963"/>
            <a:ext cx="2482850" cy="1060450"/>
          </a:xfrm>
          <a:prstGeom prst="roundRect">
            <a:avLst>
              <a:gd name="adj" fmla="val 10000"/>
            </a:avLst>
          </a:prstGeom>
          <a:solidFill>
            <a:srgbClr val="2A5682"/>
          </a:solidFill>
          <a:ln w="28575">
            <a:solidFill>
              <a:srgbClr val="C0C0C0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73037" y="2636838"/>
            <a:ext cx="3717925" cy="6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</a:rPr>
              <a:t>构成细胞</a:t>
            </a:r>
          </a:p>
          <a:p>
            <a:pPr marL="0" marR="0" lvl="0" indent="0" algn="ctr" defTabSz="914400" rtl="0" eaLnBrk="1" fontAlgn="base" latinLnBrk="0" hangingPunct="1">
              <a:lnSpc>
                <a:spcPct val="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</a:rPr>
              <a:t>的化合物</a:t>
            </a:r>
          </a:p>
        </p:txBody>
      </p:sp>
      <p:sp>
        <p:nvSpPr>
          <p:cNvPr id="16389" name="AutoShap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379788" y="1341438"/>
            <a:ext cx="3090863" cy="596900"/>
          </a:xfrm>
          <a:prstGeom prst="roundRect">
            <a:avLst>
              <a:gd name="adj" fmla="val 16755"/>
            </a:avLst>
          </a:prstGeom>
          <a:noFill/>
          <a:ln w="19050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995613" y="1485900"/>
            <a:ext cx="37179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无机化合物</a:t>
            </a:r>
          </a:p>
        </p:txBody>
      </p:sp>
      <p:sp>
        <p:nvSpPr>
          <p:cNvPr id="16391" name="AutoShap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95663" y="3854450"/>
            <a:ext cx="3089275" cy="596900"/>
          </a:xfrm>
          <a:prstGeom prst="roundRect">
            <a:avLst>
              <a:gd name="adj" fmla="val 16755"/>
            </a:avLst>
          </a:prstGeom>
          <a:noFill/>
          <a:ln w="19050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033713" y="3979863"/>
            <a:ext cx="37179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有机化合物</a:t>
            </a:r>
          </a:p>
        </p:txBody>
      </p:sp>
      <p:grpSp>
        <p:nvGrpSpPr>
          <p:cNvPr id="2" name="Group 9"/>
          <p:cNvGrpSpPr/>
          <p:nvPr>
            <p:custDataLst>
              <p:tags r:id="rId7"/>
            </p:custDataLst>
          </p:nvPr>
        </p:nvGrpSpPr>
        <p:grpSpPr>
          <a:xfrm>
            <a:off x="2900363" y="1485900"/>
            <a:ext cx="473075" cy="2509838"/>
            <a:chOff x="0" y="0"/>
            <a:chExt cx="224" cy="1581"/>
          </a:xfrm>
        </p:grpSpPr>
        <p:sp>
          <p:nvSpPr>
            <p:cNvPr id="16427" name="Line 10"/>
            <p:cNvSpPr>
              <a:spLocks noChangeShapeType="1"/>
            </p:cNvSpPr>
            <p:nvPr>
              <p:custDataLst>
                <p:tags r:id="rId45"/>
              </p:custDataLst>
            </p:nvPr>
          </p:nvSpPr>
          <p:spPr bwMode="auto">
            <a:xfrm>
              <a:off x="0" y="780"/>
              <a:ext cx="11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28" name="Line 11"/>
            <p:cNvSpPr>
              <a:spLocks noChangeShapeType="1"/>
            </p:cNvSpPr>
            <p:nvPr>
              <p:custDataLst>
                <p:tags r:id="rId46"/>
              </p:custDataLst>
            </p:nvPr>
          </p:nvSpPr>
          <p:spPr bwMode="auto">
            <a:xfrm flipH="1">
              <a:off x="112" y="2"/>
              <a:ext cx="0" cy="157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29" name="Line 12"/>
            <p:cNvSpPr>
              <a:spLocks noChangeShapeType="1"/>
            </p:cNvSpPr>
            <p:nvPr>
              <p:custDataLst>
                <p:tags r:id="rId47"/>
              </p:custDataLst>
            </p:nvPr>
          </p:nvSpPr>
          <p:spPr bwMode="auto">
            <a:xfrm>
              <a:off x="113" y="0"/>
              <a:ext cx="11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30" name="Line 13"/>
            <p:cNvSpPr>
              <a:spLocks noChangeShapeType="1"/>
            </p:cNvSpPr>
            <p:nvPr>
              <p:custDataLst>
                <p:tags r:id="rId48"/>
              </p:custDataLst>
            </p:nvPr>
          </p:nvSpPr>
          <p:spPr bwMode="auto">
            <a:xfrm>
              <a:off x="113" y="1581"/>
              <a:ext cx="11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Group 14"/>
          <p:cNvGrpSpPr/>
          <p:nvPr>
            <p:custDataLst>
              <p:tags r:id="rId8"/>
            </p:custDataLst>
          </p:nvPr>
        </p:nvGrpSpPr>
        <p:grpSpPr>
          <a:xfrm>
            <a:off x="6503988" y="1103313"/>
            <a:ext cx="474662" cy="1095375"/>
            <a:chOff x="0" y="0"/>
            <a:chExt cx="224" cy="1581"/>
          </a:xfrm>
        </p:grpSpPr>
        <p:sp>
          <p:nvSpPr>
            <p:cNvPr id="16423" name="Line 15"/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>
              <a:off x="0" y="779"/>
              <a:ext cx="11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24" name="Line 16"/>
            <p:cNvSpPr>
              <a:spLocks noChangeShapeType="1"/>
            </p:cNvSpPr>
            <p:nvPr>
              <p:custDataLst>
                <p:tags r:id="rId42"/>
              </p:custDataLst>
            </p:nvPr>
          </p:nvSpPr>
          <p:spPr bwMode="auto">
            <a:xfrm flipH="1">
              <a:off x="112" y="2"/>
              <a:ext cx="0" cy="157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25" name="Line 17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113" y="0"/>
              <a:ext cx="11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26" name="Line 18"/>
            <p:cNvSpPr>
              <a:spLocks noChangeShapeType="1"/>
            </p:cNvSpPr>
            <p:nvPr>
              <p:custDataLst>
                <p:tags r:id="rId44"/>
              </p:custDataLst>
            </p:nvPr>
          </p:nvSpPr>
          <p:spPr bwMode="auto">
            <a:xfrm>
              <a:off x="113" y="1581"/>
              <a:ext cx="11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6395" name="AutoShape 1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011988" y="838200"/>
            <a:ext cx="4422775" cy="596900"/>
          </a:xfrm>
          <a:prstGeom prst="roundRect">
            <a:avLst>
              <a:gd name="adj" fmla="val 16755"/>
            </a:avLst>
          </a:prstGeom>
          <a:noFill/>
          <a:ln w="19050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20" name="Text Box 2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124700" y="963613"/>
            <a:ext cx="512921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水 占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70-90%</a:t>
            </a:r>
          </a:p>
        </p:txBody>
      </p:sp>
      <p:sp>
        <p:nvSpPr>
          <p:cNvPr id="16397" name="AutoShape 2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011988" y="1912938"/>
            <a:ext cx="4422775" cy="596900"/>
          </a:xfrm>
          <a:prstGeom prst="roundRect">
            <a:avLst>
              <a:gd name="adj" fmla="val 16755"/>
            </a:avLst>
          </a:prstGeom>
          <a:noFill/>
          <a:ln w="19050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22" name="Text Box 2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131050" y="2038350"/>
            <a:ext cx="512921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无机盐 占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1-1.5%</a:t>
            </a:r>
          </a:p>
        </p:txBody>
      </p:sp>
      <p:sp>
        <p:nvSpPr>
          <p:cNvPr id="16399" name="Line 23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6503988" y="4124325"/>
            <a:ext cx="2349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00" name="Line 24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 flipH="1">
            <a:off x="6742113" y="3063875"/>
            <a:ext cx="0" cy="224948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01" name="Line 25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6743700" y="3079750"/>
            <a:ext cx="2349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02" name="Line 26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6743700" y="3871913"/>
            <a:ext cx="2349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03" name="AutoShape 2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011988" y="2814638"/>
            <a:ext cx="4422775" cy="596900"/>
          </a:xfrm>
          <a:prstGeom prst="roundRect">
            <a:avLst>
              <a:gd name="adj" fmla="val 16755"/>
            </a:avLst>
          </a:prstGeom>
          <a:noFill/>
          <a:ln w="19050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28" name="Text Box 28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124700" y="2940050"/>
            <a:ext cx="512921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蛋白质  占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7-10%</a:t>
            </a:r>
          </a:p>
        </p:txBody>
      </p:sp>
      <p:sp>
        <p:nvSpPr>
          <p:cNvPr id="16405" name="AutoShape 29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7011988" y="3586163"/>
            <a:ext cx="4422775" cy="596900"/>
          </a:xfrm>
          <a:prstGeom prst="roundRect">
            <a:avLst>
              <a:gd name="adj" fmla="val 16755"/>
            </a:avLst>
          </a:prstGeom>
          <a:noFill/>
          <a:ln w="19050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30" name="Text Box 30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7131050" y="3711575"/>
            <a:ext cx="512921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脂质 占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1-2%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</a:p>
        </p:txBody>
      </p:sp>
      <p:sp>
        <p:nvSpPr>
          <p:cNvPr id="16407" name="Line 31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6743700" y="4614863"/>
            <a:ext cx="2349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08" name="AutoShape 32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7011988" y="4329113"/>
            <a:ext cx="1390650" cy="596900"/>
          </a:xfrm>
          <a:prstGeom prst="roundRect">
            <a:avLst>
              <a:gd name="adj" fmla="val 16755"/>
            </a:avLst>
          </a:prstGeom>
          <a:noFill/>
          <a:ln w="19050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33" name="Text Box 33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7131050" y="4454525"/>
            <a:ext cx="512921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糖类</a:t>
            </a:r>
          </a:p>
        </p:txBody>
      </p:sp>
      <p:sp>
        <p:nvSpPr>
          <p:cNvPr id="16410" name="Line 34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>
            <a:off x="6738938" y="5318125"/>
            <a:ext cx="2349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11" name="AutoShape 35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7011988" y="5032375"/>
            <a:ext cx="1390650" cy="596900"/>
          </a:xfrm>
          <a:prstGeom prst="roundRect">
            <a:avLst>
              <a:gd name="adj" fmla="val 16755"/>
            </a:avLst>
          </a:prstGeom>
          <a:noFill/>
          <a:ln w="19050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36" name="Text Box 36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7131050" y="5168900"/>
            <a:ext cx="24892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核酸</a:t>
            </a:r>
          </a:p>
        </p:txBody>
      </p:sp>
      <p:grpSp>
        <p:nvGrpSpPr>
          <p:cNvPr id="5" name="Group 37"/>
          <p:cNvGrpSpPr/>
          <p:nvPr>
            <p:custDataLst>
              <p:tags r:id="rId27"/>
            </p:custDataLst>
          </p:nvPr>
        </p:nvGrpSpPr>
        <p:grpSpPr>
          <a:xfrm rot="10800000">
            <a:off x="8456613" y="4457700"/>
            <a:ext cx="473075" cy="1095375"/>
            <a:chOff x="0" y="0"/>
            <a:chExt cx="224" cy="1581"/>
          </a:xfrm>
        </p:grpSpPr>
        <p:sp>
          <p:nvSpPr>
            <p:cNvPr id="16419" name="Line 38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0" y="779"/>
              <a:ext cx="111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20" name="Line 39"/>
            <p:cNvSpPr>
              <a:spLocks noChangeShapeType="1"/>
            </p:cNvSpPr>
            <p:nvPr>
              <p:custDataLst>
                <p:tags r:id="rId38"/>
              </p:custDataLst>
            </p:nvPr>
          </p:nvSpPr>
          <p:spPr bwMode="auto">
            <a:xfrm flipH="1">
              <a:off x="112" y="2"/>
              <a:ext cx="0" cy="1576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21" name="Line 40"/>
            <p:cNvSpPr>
              <a:spLocks noChangeShapeType="1"/>
            </p:cNvSpPr>
            <p:nvPr>
              <p:custDataLst>
                <p:tags r:id="rId39"/>
              </p:custDataLst>
            </p:nvPr>
          </p:nvSpPr>
          <p:spPr bwMode="auto">
            <a:xfrm>
              <a:off x="113" y="0"/>
              <a:ext cx="111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22" name="Line 41"/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>
              <a:off x="113" y="1581"/>
              <a:ext cx="111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</a:ln>
            <a:extLst>
              <a:ext uri="{909E8E84-426E-40DD-AFC4-6F175D3DCCD1}">
  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5642" name="Text Box 42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9043988" y="4832350"/>
            <a:ext cx="32162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占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1-1.5%</a:t>
            </a:r>
          </a:p>
        </p:txBody>
      </p:sp>
      <p:sp>
        <p:nvSpPr>
          <p:cNvPr id="25643" name="Text Box 43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306705" y="5504180"/>
            <a:ext cx="1168781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细胞中最多的化合物是</a:t>
            </a:r>
            <a:r>
              <a:rPr lang="en-US" altLang="zh-CN" sz="32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_____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；最多的有机化合物是</a:t>
            </a:r>
            <a:r>
              <a:rPr lang="en-US" altLang="zh-CN" sz="32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____________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。在干细胞中含量最多的化合物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__</a:t>
            </a:r>
            <a:r>
              <a:rPr lang="en-US" altLang="zh-CN" sz="32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______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____</a:t>
            </a:r>
            <a:r>
              <a:rPr kumimoji="0" lang="zh-CN" alt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</a:p>
        </p:txBody>
      </p:sp>
      <p:sp>
        <p:nvSpPr>
          <p:cNvPr id="25644" name="Text Box 44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4208780" y="5447348"/>
            <a:ext cx="13462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水</a:t>
            </a:r>
          </a:p>
        </p:txBody>
      </p:sp>
      <p:sp>
        <p:nvSpPr>
          <p:cNvPr id="25645" name="Text Box 45"/>
          <p:cNvSpPr txBox="1"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9167500" y="5505730"/>
            <a:ext cx="268763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蛋白质</a:t>
            </a:r>
          </a:p>
        </p:txBody>
      </p:sp>
      <p:sp>
        <p:nvSpPr>
          <p:cNvPr id="25646" name="Text Box 46"/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5277168" y="5942013"/>
            <a:ext cx="268763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蛋白质</a:t>
            </a:r>
          </a:p>
        </p:txBody>
      </p:sp>
      <p:sp>
        <p:nvSpPr>
          <p:cNvPr id="1073742909" name="文本框 1073742908"/>
          <p:cNvSpPr txBox="1"/>
          <p:nvPr>
            <p:custDataLst>
              <p:tags r:id="rId33"/>
            </p:custDataLst>
          </p:nvPr>
        </p:nvSpPr>
        <p:spPr>
          <a:xfrm>
            <a:off x="4699635" y="2571750"/>
            <a:ext cx="2744470" cy="104013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CHON</a:t>
            </a:r>
          </a:p>
          <a:p>
            <a:pPr algn="ctr"/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S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Fe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4"/>
            </p:custDataLst>
          </p:nvPr>
        </p:nvSpPr>
        <p:spPr>
          <a:xfrm>
            <a:off x="9693724" y="3591405"/>
            <a:ext cx="2516674" cy="553617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CHO（N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  <a:p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35"/>
            </p:custDataLst>
          </p:nvPr>
        </p:nvSpPr>
        <p:spPr>
          <a:xfrm>
            <a:off x="5336323" y="5063693"/>
            <a:ext cx="2118603" cy="553617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CHON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36"/>
            </p:custDataLst>
          </p:nvPr>
        </p:nvSpPr>
        <p:spPr>
          <a:xfrm>
            <a:off x="5939899" y="4367747"/>
            <a:ext cx="1262781" cy="553617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CHO</a:t>
            </a:r>
          </a:p>
          <a:p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073742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8" grpId="0"/>
      <p:bldP spid="25620" grpId="0"/>
      <p:bldP spid="25622" grpId="0"/>
      <p:bldP spid="25622" grpId="1"/>
      <p:bldP spid="25628" grpId="0"/>
      <p:bldP spid="25630" grpId="0"/>
      <p:bldP spid="25633" grpId="0"/>
      <p:bldP spid="25636" grpId="0"/>
      <p:bldP spid="25642" grpId="0"/>
      <p:bldP spid="25643" grpId="0"/>
      <p:bldP spid="25644" grpId="0"/>
      <p:bldP spid="25645" grpId="0"/>
      <p:bldP spid="25646" grpId="0"/>
      <p:bldP spid="1073742909" grpId="0" animBg="1"/>
      <p:bldP spid="3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90805" y="264795"/>
            <a:ext cx="11840845" cy="6768465"/>
          </a:xfrm>
          <a:prstGeom prst="rect">
            <a:avLst/>
          </a:prstGeom>
        </p:spPr>
        <p:txBody>
          <a:bodyPr wrap="square" lIns="121875" tIns="60936" rIns="121875" bIns="60936">
            <a:spAutoFit/>
          </a:bodyPr>
          <a:lstStyle/>
          <a:p>
            <a:pPr algn="just">
              <a:lnSpc>
                <a:spcPct val="150000"/>
              </a:lnSpc>
              <a:spcAft>
                <a:spcPct val="0"/>
              </a:spcAft>
              <a:tabLst>
                <a:tab pos="2430780" algn="l"/>
              </a:tabLst>
            </a:pPr>
            <a:r>
              <a:rPr lang="en-US" altLang="zh-CN" sz="32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32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如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图</a:t>
            </a: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1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是细胞中化合物含量的扇形图，图</a:t>
            </a: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2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是有活性的细胞中元素含量的柱形图，请分析</a:t>
            </a:r>
            <a:r>
              <a:rPr lang="zh-CN" altLang="zh-CN" sz="32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：</a:t>
            </a:r>
            <a:endParaRPr lang="en-US" altLang="zh-CN" sz="3200" b="1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pPr algn="just">
              <a:lnSpc>
                <a:spcPct val="150000"/>
              </a:lnSpc>
              <a:spcAft>
                <a:spcPct val="0"/>
              </a:spcAft>
              <a:tabLst>
                <a:tab pos="2430780" algn="l"/>
              </a:tabLst>
            </a:pPr>
            <a:endParaRPr lang="en-US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pPr algn="just">
              <a:lnSpc>
                <a:spcPct val="150000"/>
              </a:lnSpc>
              <a:spcAft>
                <a:spcPct val="0"/>
              </a:spcAft>
              <a:tabLst>
                <a:tab pos="2430780" algn="l"/>
              </a:tabLst>
            </a:pPr>
            <a:endParaRPr lang="en-US" altLang="zh-CN" sz="3200" b="1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pPr algn="just">
              <a:lnSpc>
                <a:spcPct val="150000"/>
              </a:lnSpc>
              <a:spcAft>
                <a:spcPct val="0"/>
              </a:spcAft>
              <a:tabLst>
                <a:tab pos="2430780" algn="l"/>
              </a:tabLst>
            </a:pPr>
            <a:endParaRPr lang="en-US" altLang="zh-CN" sz="3200" b="1" kern="100" dirty="0" smtClean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pPr algn="just">
              <a:lnSpc>
                <a:spcPct val="150000"/>
              </a:lnSpc>
              <a:spcAft>
                <a:spcPct val="0"/>
              </a:spcAft>
              <a:tabLst>
                <a:tab pos="2430780" algn="l"/>
              </a:tabLst>
            </a:pPr>
            <a:endParaRPr lang="en-US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pPr algn="just">
              <a:lnSpc>
                <a:spcPct val="150000"/>
              </a:lnSpc>
              <a:spcAft>
                <a:spcPct val="0"/>
              </a:spcAft>
              <a:tabLst>
                <a:tab pos="2430780" algn="l"/>
              </a:tabLst>
            </a:pP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(1)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若图</a:t>
            </a: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1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表示细胞鲜重，则</a:t>
            </a: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A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、</a:t>
            </a: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B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化合物依次</a:t>
            </a:r>
            <a:r>
              <a:rPr lang="zh-CN" altLang="zh-CN" sz="32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是</a:t>
            </a:r>
            <a:r>
              <a:rPr lang="en-US" altLang="zh-CN" sz="3200" b="1" u="sng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         </a:t>
            </a:r>
            <a:r>
              <a:rPr lang="en-US" altLang="zh-CN" sz="3200" b="1" u="sng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    </a:t>
            </a:r>
            <a:r>
              <a:rPr lang="en-US" altLang="zh-CN" sz="3200" b="1" u="sng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         </a:t>
            </a:r>
            <a:r>
              <a:rPr lang="zh-CN" altLang="zh-CN" sz="32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。</a:t>
            </a:r>
            <a:endParaRPr lang="zh-CN" altLang="zh-CN" sz="32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Courier New" panose="02070309020205020404"/>
            </a:endParaRPr>
          </a:p>
          <a:p>
            <a:pPr algn="just">
              <a:lnSpc>
                <a:spcPct val="150000"/>
              </a:lnSpc>
              <a:spcAft>
                <a:spcPct val="0"/>
              </a:spcAft>
              <a:tabLst>
                <a:tab pos="2430780" algn="l"/>
              </a:tabLst>
            </a:pP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(2)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若图</a:t>
            </a: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2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表示组成人体细胞的元素含量，则</a:t>
            </a: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a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、</a:t>
            </a: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b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、</a:t>
            </a: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c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依次</a:t>
            </a:r>
            <a:r>
              <a:rPr lang="zh-CN" altLang="zh-CN" sz="32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是</a:t>
            </a:r>
            <a:r>
              <a:rPr lang="en-US" altLang="zh-CN" sz="3200" b="1" u="sng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                    </a:t>
            </a:r>
            <a:r>
              <a:rPr lang="zh-CN" altLang="zh-CN" sz="32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。</a:t>
            </a:r>
            <a:endParaRPr lang="zh-CN" altLang="zh-CN" sz="32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Courier New" panose="02070309020205020404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val="0"/>
              </a:ext>
            </a:extLst>
          </a:blip>
          <a:stretch>
            <a:fillRect/>
          </a:stretch>
        </p:blipFill>
        <p:spPr>
          <a:xfrm>
            <a:off x="2203853" y="1653869"/>
            <a:ext cx="7334797" cy="2869034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8684733" y="4759109"/>
            <a:ext cx="2484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水、蛋白质</a:t>
            </a: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990874" y="6274716"/>
            <a:ext cx="193611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O</a:t>
            </a:r>
            <a:r>
              <a:rPr lang="zh-CN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、</a:t>
            </a:r>
            <a:r>
              <a:rPr lang="en-US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C</a:t>
            </a:r>
            <a:r>
              <a:rPr lang="zh-CN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、</a:t>
            </a:r>
            <a:r>
              <a:rPr lang="en-US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rcRect b="6273"/>
          <a:stretch>
            <a:fillRect/>
          </a:stretch>
        </p:blipFill>
        <p:spPr>
          <a:xfrm>
            <a:off x="10902950" y="0"/>
            <a:ext cx="1300480" cy="116205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210348" y="341709"/>
            <a:ext cx="11342307" cy="56464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ts val="5300"/>
              </a:lnSpc>
              <a:spcAft>
                <a:spcPct val="0"/>
              </a:spcAft>
              <a:tabLst>
                <a:tab pos="2430780" algn="l"/>
              </a:tabLst>
            </a:pP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(3)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若图</a:t>
            </a: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1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表示细胞完全脱水后的化合物含量，则</a:t>
            </a: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A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化合物具有多样性，其必含的元素</a:t>
            </a:r>
            <a:r>
              <a:rPr lang="zh-CN" altLang="zh-CN" sz="32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是</a:t>
            </a:r>
            <a:r>
              <a:rPr lang="en-US" altLang="zh-CN" sz="3200" b="1" u="sng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             </a:t>
            </a:r>
            <a:r>
              <a:rPr lang="en-US" altLang="zh-CN" sz="3200" b="1" u="sng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 </a:t>
            </a:r>
            <a:r>
              <a:rPr lang="en-US" altLang="zh-CN" sz="3200" b="1" u="sng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            </a:t>
            </a:r>
            <a:r>
              <a:rPr lang="zh-CN" altLang="zh-CN" sz="32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。</a:t>
            </a:r>
            <a:endParaRPr lang="en-US" altLang="zh-CN" sz="3200" b="1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pPr algn="just">
              <a:lnSpc>
                <a:spcPts val="5300"/>
              </a:lnSpc>
              <a:spcAft>
                <a:spcPct val="0"/>
              </a:spcAft>
              <a:tabLst>
                <a:tab pos="2430780" algn="l"/>
              </a:tabLst>
            </a:pPr>
            <a:endParaRPr lang="en-US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pPr algn="just">
              <a:lnSpc>
                <a:spcPts val="5300"/>
              </a:lnSpc>
              <a:spcAft>
                <a:spcPct val="0"/>
              </a:spcAft>
              <a:tabLst>
                <a:tab pos="2430780" algn="l"/>
              </a:tabLst>
            </a:pPr>
            <a:endParaRPr lang="en-US" altLang="zh-CN" sz="3200" b="1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pPr algn="just">
              <a:lnSpc>
                <a:spcPts val="5300"/>
              </a:lnSpc>
              <a:spcAft>
                <a:spcPct val="0"/>
              </a:spcAft>
              <a:tabLst>
                <a:tab pos="2430780" algn="l"/>
              </a:tabLst>
            </a:pPr>
            <a:endParaRPr lang="en-US" altLang="zh-CN" sz="32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pPr algn="just">
              <a:lnSpc>
                <a:spcPts val="5300"/>
              </a:lnSpc>
              <a:spcAft>
                <a:spcPct val="0"/>
              </a:spcAft>
              <a:tabLst>
                <a:tab pos="2430780" algn="l"/>
              </a:tabLst>
            </a:pPr>
            <a:endParaRPr lang="en-US" altLang="zh-CN" sz="3200" b="1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pPr algn="just">
              <a:lnSpc>
                <a:spcPct val="150000"/>
              </a:lnSpc>
              <a:spcAft>
                <a:spcPct val="0"/>
              </a:spcAft>
              <a:tabLst>
                <a:tab pos="2430780" algn="l"/>
              </a:tabLst>
            </a:pPr>
            <a:r>
              <a:rPr lang="en-US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(4)</a:t>
            </a:r>
            <a:r>
              <a:rPr lang="zh-CN" altLang="zh-CN" sz="32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生物界和非生物界既然在元素组成上具有统一性，那么为什么会出现元素含量的差异性</a:t>
            </a:r>
            <a:r>
              <a:rPr lang="zh-CN" altLang="zh-CN" sz="32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？</a:t>
            </a:r>
            <a:endParaRPr lang="zh-CN" altLang="zh-CN" sz="32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Courier New" panose="02070309020205020404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val="0"/>
              </a:ext>
            </a:extLst>
          </a:blip>
          <a:stretch>
            <a:fillRect/>
          </a:stretch>
        </p:blipFill>
        <p:spPr>
          <a:xfrm>
            <a:off x="3240255" y="2047956"/>
            <a:ext cx="5711807" cy="2233934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361007" y="6120531"/>
            <a:ext cx="11197870" cy="7372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ct val="0"/>
              </a:spcAft>
              <a:tabLst>
                <a:tab pos="2430780" algn="l"/>
              </a:tabLst>
            </a:pPr>
            <a:endParaRPr lang="zh-CN" altLang="zh-CN" sz="2800" kern="100">
              <a:latin typeface="Times New Roman" panose="02020603050405020304" pitchFamily="18" charset="0"/>
              <a:ea typeface="华文细黑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>
            <p:custDataLst>
              <p:tags r:id="rId5"/>
            </p:custDataLst>
          </p:nvPr>
        </p:nvSpPr>
        <p:spPr>
          <a:xfrm>
            <a:off x="361424" y="5988275"/>
            <a:ext cx="11742785" cy="770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5300"/>
              </a:lnSpc>
            </a:pPr>
            <a:r>
              <a:rPr lang="zh-CN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因为组成细胞的元素是细胞有选择地从无机自然界中吸收获得</a:t>
            </a:r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4752684" y="1120849"/>
            <a:ext cx="268732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C</a:t>
            </a:r>
            <a:r>
              <a:rPr lang="zh-CN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、</a:t>
            </a:r>
            <a:r>
              <a:rPr lang="en-US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H</a:t>
            </a:r>
            <a:r>
              <a:rPr lang="zh-CN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、</a:t>
            </a:r>
            <a:r>
              <a:rPr lang="en-US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O</a:t>
            </a:r>
            <a:r>
              <a:rPr lang="zh-CN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、</a:t>
            </a:r>
            <a:r>
              <a:rPr lang="en-US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N</a:t>
            </a:r>
          </a:p>
        </p:txBody>
      </p:sp>
      <p:pic>
        <p:nvPicPr>
          <p:cNvPr id="99333" name="New picture"/>
          <p:cNvPicPr/>
          <p:nvPr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1925300" y="118745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13820" y="596872"/>
            <a:ext cx="11964994" cy="1501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5500"/>
              </a:lnSpc>
              <a:spcAft>
                <a:spcPct val="0"/>
              </a:spcAft>
              <a:tabLst>
                <a:tab pos="2430780" algn="l"/>
              </a:tabLst>
            </a:pP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(5)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请给不同状态的细胞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(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鲜重、干重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)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前四种元素的含量排序，并尝试分析两种状态下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O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元素排序差异的原因。</a:t>
            </a:r>
            <a:endParaRPr lang="zh-CN" altLang="zh-CN" sz="3200" b="1" kern="10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Courier New" panose="02070309020205020404"/>
            </a:endParaRPr>
          </a:p>
        </p:txBody>
      </p:sp>
      <p:sp>
        <p:nvSpPr>
          <p:cNvPr id="11" name="矩形 10"/>
          <p:cNvSpPr/>
          <p:nvPr>
            <p:custDataLst>
              <p:tags r:id="rId2"/>
            </p:custDataLst>
          </p:nvPr>
        </p:nvSpPr>
        <p:spPr>
          <a:xfrm>
            <a:off x="258098" y="2287796"/>
            <a:ext cx="11075637" cy="3489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5300"/>
              </a:lnSpc>
              <a:spcAft>
                <a:spcPct val="0"/>
              </a:spcAft>
              <a:tabLst>
                <a:tab pos="2430780" algn="l"/>
              </a:tabLst>
            </a:pPr>
            <a:r>
              <a:rPr lang="zh-CN" altLang="zh-CN" sz="3200" b="1" kern="1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细胞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鲜重时元素含量：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O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＞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C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＞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H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＞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N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。</a:t>
            </a:r>
          </a:p>
          <a:p>
            <a:pPr algn="just">
              <a:lnSpc>
                <a:spcPts val="5300"/>
              </a:lnSpc>
              <a:spcAft>
                <a:spcPct val="0"/>
              </a:spcAft>
              <a:tabLst>
                <a:tab pos="2430780" algn="l"/>
              </a:tabLst>
            </a:pP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细胞干重时元素含量：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C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＞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O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＞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N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＞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H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。</a:t>
            </a:r>
          </a:p>
          <a:p>
            <a:pPr algn="just">
              <a:lnSpc>
                <a:spcPts val="5300"/>
              </a:lnSpc>
              <a:spcAft>
                <a:spcPct val="0"/>
              </a:spcAft>
              <a:tabLst>
                <a:tab pos="2430780" algn="l"/>
              </a:tabLst>
            </a:pPr>
            <a:r>
              <a:rPr lang="zh-CN" altLang="zh-CN" sz="3200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原因：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鲜重中水是细胞中含量最多的化合物，而水分子中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O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的含量远大于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H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，因此组成生物体的元素中，</a:t>
            </a:r>
            <a:r>
              <a:rPr lang="en-US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O</a:t>
            </a:r>
            <a:r>
              <a:rPr lang="zh-CN" altLang="zh-CN" sz="3200" b="1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元素占细胞鲜重百分比最多</a:t>
            </a:r>
            <a:r>
              <a:rPr lang="zh-CN" altLang="zh-CN" sz="3200" b="1" kern="1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。</a:t>
            </a:r>
            <a:endParaRPr lang="zh-CN" altLang="zh-CN" sz="3200" b="1" kern="100">
              <a:latin typeface="微软雅黑" panose="020B0503020204020204" pitchFamily="34" charset="-122"/>
              <a:ea typeface="微软雅黑" panose="020B0503020204020204" pitchFamily="34" charset="-122"/>
              <a:cs typeface="Courier New" panose="02070309020205020404"/>
            </a:endParaRPr>
          </a:p>
        </p:txBody>
      </p:sp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290985" y="5597123"/>
            <a:ext cx="11964994" cy="79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5500"/>
              </a:lnSpc>
              <a:spcAft>
                <a:spcPct val="0"/>
              </a:spcAft>
              <a:tabLst>
                <a:tab pos="2430780" algn="l"/>
              </a:tabLst>
            </a:pPr>
            <a:r>
              <a:rPr lang="zh-CN" altLang="zh-CN" sz="3200" b="1" kern="10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</a:rPr>
              <a:t>判断：在活细胞中氢原子的数目最多（    ）</a:t>
            </a: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7091813" y="5696800"/>
            <a:ext cx="104394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4400" b="1" kern="10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  <a:sym typeface="+mn-ea"/>
              </a:rPr>
              <a:t>√  </a:t>
            </a:r>
            <a:r>
              <a:rPr lang="zh-CN" altLang="zh-CN" b="1" kern="10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  <a:sym typeface="+mn-ea"/>
              </a:rPr>
              <a:t>  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val="0"/>
              </a:ext>
            </a:extLst>
          </a:blip>
          <a:stretch>
            <a:fillRect/>
          </a:stretch>
        </p:blipFill>
        <p:spPr>
          <a:xfrm>
            <a:off x="6447046" y="188961"/>
            <a:ext cx="5711807" cy="2233934"/>
          </a:xfrm>
          <a:prstGeom prst="rect">
            <a:avLst/>
          </a:prstGeom>
        </p:spPr>
      </p:pic>
      <p:sp>
        <p:nvSpPr>
          <p:cNvPr id="102" name="文本框 101"/>
          <p:cNvSpPr txBox="1"/>
          <p:nvPr>
            <p:custDataLst>
              <p:tags r:id="rId2"/>
            </p:custDataLst>
          </p:nvPr>
        </p:nvSpPr>
        <p:spPr>
          <a:xfrm>
            <a:off x="448310" y="2643505"/>
            <a:ext cx="11710670" cy="4030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A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．若图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表示正常细胞，则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A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B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化合物共有的元素中含量最多的是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a</a:t>
            </a:r>
          </a:p>
          <a:p>
            <a:pPr indent="0"/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B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．若图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表示细胞完全脱水后化合物含量的扇形图，则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A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化合物中含量最多的元素为图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中的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b</a:t>
            </a:r>
          </a:p>
          <a:p>
            <a:pPr indent="0"/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C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．图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的正常细胞中数量最多的元素是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c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，这与细胞中含量最多的有机物有关</a:t>
            </a:r>
          </a:p>
          <a:p>
            <a:pPr indent="0"/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D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．若图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表示正常细胞，则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B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化合物具有多样性，其必含的元素为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C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H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O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N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-145" y="1768094"/>
            <a:ext cx="5079059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下列说法不正确的是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(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　　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)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4013914" y="1644931"/>
            <a:ext cx="1064698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C</a:t>
            </a: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9077725" y="2351605"/>
            <a:ext cx="21526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图</a:t>
            </a:r>
            <a:r>
              <a:rPr lang="en-US" altLang="zh-CN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/>
                <a:sym typeface="+mn-ea"/>
              </a:rPr>
              <a:t>2</a:t>
            </a:r>
            <a:r>
              <a:rPr lang="zh-CN" altLang="zh-CN" b="1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是有活性的细胞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438718" y="714104"/>
            <a:ext cx="11166106" cy="5908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ct val="0"/>
              </a:spcAft>
            </a:pP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关于元素和化合物的</a:t>
            </a:r>
            <a:r>
              <a:rPr lang="en-US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个易错点</a:t>
            </a:r>
            <a:endParaRPr lang="zh-CN" altLang="zh-CN" sz="1050" b="1" kern="1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(1)</a:t>
            </a: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大量元素和微量元素划分的依据是含量的多少，而不是生理作用，含量少的不一定不重要。</a:t>
            </a:r>
            <a:endParaRPr lang="zh-CN" altLang="zh-CN" sz="1050" b="1" kern="1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(2)</a:t>
            </a: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大量元素和微量元素都是必需元素，而生物体内含有的元素不一定是生物体所必需的元素，如</a:t>
            </a:r>
            <a:r>
              <a:rPr lang="en-US" altLang="zh-CN" sz="2800" b="1" kern="10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Pb</a:t>
            </a: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。这样的元素含量再多也不是大量元素。</a:t>
            </a:r>
            <a:endParaRPr lang="zh-CN" altLang="zh-CN" sz="1050" b="1" kern="1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(3)</a:t>
            </a: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分析含量之</a:t>
            </a:r>
            <a:r>
              <a:rPr lang="en-US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最</a:t>
            </a:r>
            <a:r>
              <a:rPr lang="en-US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时，要看清楚是干重还是鲜重，是有机物、无机物还是化合物。如在细胞的鲜重中，含量最多的元素是</a:t>
            </a:r>
            <a:r>
              <a:rPr lang="en-US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</a:t>
            </a: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，最多的化合物是水，最多的有机物是蛋白质；在细胞的干重中，含量最多的元素是</a:t>
            </a:r>
            <a:r>
              <a:rPr lang="en-US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</a:t>
            </a: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，最多的化合物</a:t>
            </a:r>
            <a:r>
              <a:rPr lang="en-US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</a:t>
            </a: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有机物</a:t>
            </a:r>
            <a:r>
              <a:rPr lang="en-US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)</a:t>
            </a:r>
            <a:r>
              <a:rPr lang="zh-CN" altLang="zh-CN" sz="2800" b="1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是蛋白质。</a:t>
            </a:r>
            <a:endParaRPr lang="zh-CN" altLang="zh-CN" sz="1050" b="1" kern="10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2"/>
          <p:cNvGrpSpPr/>
          <p:nvPr>
            <p:custDataLst>
              <p:tags r:id="rId2"/>
            </p:custDataLst>
          </p:nvPr>
        </p:nvGrpSpPr>
        <p:grpSpPr>
          <a:xfrm>
            <a:off x="363855" y="678180"/>
            <a:ext cx="845820" cy="838835"/>
            <a:chOff x="4666" y="6362"/>
            <a:chExt cx="1692" cy="1692"/>
          </a:xfrm>
        </p:grpSpPr>
        <p:sp>
          <p:nvSpPr>
            <p:cNvPr id="449" name="椭圆 448"/>
            <p:cNvSpPr/>
            <p:nvPr>
              <p:custDataLst>
                <p:tags r:id="rId3"/>
              </p:custDataLst>
            </p:nvPr>
          </p:nvSpPr>
          <p:spPr>
            <a:xfrm>
              <a:off x="4666" y="6362"/>
              <a:ext cx="1692" cy="1692"/>
            </a:xfrm>
            <a:prstGeom prst="ellipse">
              <a:avLst/>
            </a:prstGeom>
            <a:solidFill>
              <a:schemeClr val="accent3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0" name="Freeform 9"/>
            <p:cNvSpPr>
              <a:spLocks noEditPoints="1"/>
            </p:cNvSpPr>
            <p:nvPr>
              <p:custDataLst>
                <p:tags r:id="rId4"/>
              </p:custDataLst>
            </p:nvPr>
          </p:nvSpPr>
          <p:spPr bwMode="auto">
            <a:xfrm>
              <a:off x="4979" y="6681"/>
              <a:ext cx="1052" cy="1051"/>
            </a:xfrm>
            <a:custGeom>
              <a:avLst/>
              <a:gdLst>
                <a:gd name="T0" fmla="*/ 606 w 701"/>
                <a:gd name="T1" fmla="*/ 701 h 701"/>
                <a:gd name="T2" fmla="*/ 105 w 701"/>
                <a:gd name="T3" fmla="*/ 701 h 701"/>
                <a:gd name="T4" fmla="*/ 32 w 701"/>
                <a:gd name="T5" fmla="*/ 670 h 701"/>
                <a:gd name="T6" fmla="*/ 0 w 701"/>
                <a:gd name="T7" fmla="*/ 600 h 701"/>
                <a:gd name="T8" fmla="*/ 0 w 701"/>
                <a:gd name="T9" fmla="*/ 93 h 701"/>
                <a:gd name="T10" fmla="*/ 34 w 701"/>
                <a:gd name="T11" fmla="*/ 26 h 701"/>
                <a:gd name="T12" fmla="*/ 105 w 701"/>
                <a:gd name="T13" fmla="*/ 3 h 701"/>
                <a:gd name="T14" fmla="*/ 374 w 701"/>
                <a:gd name="T15" fmla="*/ 3 h 701"/>
                <a:gd name="T16" fmla="*/ 399 w 701"/>
                <a:gd name="T17" fmla="*/ 27 h 701"/>
                <a:gd name="T18" fmla="*/ 374 w 701"/>
                <a:gd name="T19" fmla="*/ 51 h 701"/>
                <a:gd name="T20" fmla="*/ 105 w 701"/>
                <a:gd name="T21" fmla="*/ 51 h 701"/>
                <a:gd name="T22" fmla="*/ 49 w 701"/>
                <a:gd name="T23" fmla="*/ 93 h 701"/>
                <a:gd name="T24" fmla="*/ 49 w 701"/>
                <a:gd name="T25" fmla="*/ 600 h 701"/>
                <a:gd name="T26" fmla="*/ 105 w 701"/>
                <a:gd name="T27" fmla="*/ 653 h 701"/>
                <a:gd name="T28" fmla="*/ 606 w 701"/>
                <a:gd name="T29" fmla="*/ 653 h 701"/>
                <a:gd name="T30" fmla="*/ 647 w 701"/>
                <a:gd name="T31" fmla="*/ 600 h 701"/>
                <a:gd name="T32" fmla="*/ 647 w 701"/>
                <a:gd name="T33" fmla="*/ 341 h 701"/>
                <a:gd name="T34" fmla="*/ 672 w 701"/>
                <a:gd name="T35" fmla="*/ 317 h 701"/>
                <a:gd name="T36" fmla="*/ 697 w 701"/>
                <a:gd name="T37" fmla="*/ 341 h 701"/>
                <a:gd name="T38" fmla="*/ 697 w 701"/>
                <a:gd name="T39" fmla="*/ 600 h 701"/>
                <a:gd name="T40" fmla="*/ 674 w 701"/>
                <a:gd name="T41" fmla="*/ 668 h 701"/>
                <a:gd name="T42" fmla="*/ 606 w 701"/>
                <a:gd name="T43" fmla="*/ 701 h 701"/>
                <a:gd name="T44" fmla="*/ 340 w 701"/>
                <a:gd name="T45" fmla="*/ 382 h 701"/>
                <a:gd name="T46" fmla="*/ 318 w 701"/>
                <a:gd name="T47" fmla="*/ 373 h 701"/>
                <a:gd name="T48" fmla="*/ 318 w 701"/>
                <a:gd name="T49" fmla="*/ 331 h 701"/>
                <a:gd name="T50" fmla="*/ 645 w 701"/>
                <a:gd name="T51" fmla="*/ 12 h 701"/>
                <a:gd name="T52" fmla="*/ 689 w 701"/>
                <a:gd name="T53" fmla="*/ 12 h 701"/>
                <a:gd name="T54" fmla="*/ 689 w 701"/>
                <a:gd name="T55" fmla="*/ 64 h 701"/>
                <a:gd name="T56" fmla="*/ 371 w 701"/>
                <a:gd name="T57" fmla="*/ 373 h 701"/>
                <a:gd name="T58" fmla="*/ 340 w 701"/>
                <a:gd name="T59" fmla="*/ 382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1" h="701">
                  <a:moveTo>
                    <a:pt x="606" y="701"/>
                  </a:moveTo>
                  <a:cubicBezTo>
                    <a:pt x="105" y="701"/>
                    <a:pt x="105" y="701"/>
                    <a:pt x="105" y="701"/>
                  </a:cubicBezTo>
                  <a:cubicBezTo>
                    <a:pt x="79" y="701"/>
                    <a:pt x="52" y="690"/>
                    <a:pt x="32" y="670"/>
                  </a:cubicBezTo>
                  <a:cubicBezTo>
                    <a:pt x="12" y="651"/>
                    <a:pt x="0" y="625"/>
                    <a:pt x="0" y="60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67"/>
                    <a:pt x="12" y="43"/>
                    <a:pt x="34" y="26"/>
                  </a:cubicBezTo>
                  <a:cubicBezTo>
                    <a:pt x="54" y="12"/>
                    <a:pt x="79" y="3"/>
                    <a:pt x="105" y="3"/>
                  </a:cubicBezTo>
                  <a:cubicBezTo>
                    <a:pt x="374" y="3"/>
                    <a:pt x="374" y="3"/>
                    <a:pt x="374" y="3"/>
                  </a:cubicBezTo>
                  <a:cubicBezTo>
                    <a:pt x="388" y="3"/>
                    <a:pt x="399" y="14"/>
                    <a:pt x="399" y="27"/>
                  </a:cubicBezTo>
                  <a:cubicBezTo>
                    <a:pt x="399" y="40"/>
                    <a:pt x="388" y="51"/>
                    <a:pt x="374" y="51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78" y="51"/>
                    <a:pt x="49" y="68"/>
                    <a:pt x="49" y="93"/>
                  </a:cubicBezTo>
                  <a:cubicBezTo>
                    <a:pt x="49" y="600"/>
                    <a:pt x="49" y="600"/>
                    <a:pt x="49" y="600"/>
                  </a:cubicBezTo>
                  <a:cubicBezTo>
                    <a:pt x="49" y="626"/>
                    <a:pt x="78" y="653"/>
                    <a:pt x="105" y="653"/>
                  </a:cubicBezTo>
                  <a:cubicBezTo>
                    <a:pt x="606" y="653"/>
                    <a:pt x="606" y="653"/>
                    <a:pt x="606" y="653"/>
                  </a:cubicBezTo>
                  <a:cubicBezTo>
                    <a:pt x="632" y="653"/>
                    <a:pt x="647" y="626"/>
                    <a:pt x="647" y="600"/>
                  </a:cubicBezTo>
                  <a:cubicBezTo>
                    <a:pt x="647" y="341"/>
                    <a:pt x="647" y="341"/>
                    <a:pt x="647" y="341"/>
                  </a:cubicBezTo>
                  <a:cubicBezTo>
                    <a:pt x="647" y="328"/>
                    <a:pt x="659" y="317"/>
                    <a:pt x="672" y="317"/>
                  </a:cubicBezTo>
                  <a:cubicBezTo>
                    <a:pt x="686" y="317"/>
                    <a:pt x="697" y="328"/>
                    <a:pt x="697" y="341"/>
                  </a:cubicBezTo>
                  <a:cubicBezTo>
                    <a:pt x="697" y="600"/>
                    <a:pt x="697" y="600"/>
                    <a:pt x="697" y="600"/>
                  </a:cubicBezTo>
                  <a:cubicBezTo>
                    <a:pt x="697" y="626"/>
                    <a:pt x="689" y="649"/>
                    <a:pt x="674" y="668"/>
                  </a:cubicBezTo>
                  <a:cubicBezTo>
                    <a:pt x="656" y="690"/>
                    <a:pt x="633" y="701"/>
                    <a:pt x="606" y="701"/>
                  </a:cubicBezTo>
                  <a:close/>
                  <a:moveTo>
                    <a:pt x="340" y="382"/>
                  </a:moveTo>
                  <a:cubicBezTo>
                    <a:pt x="332" y="382"/>
                    <a:pt x="324" y="379"/>
                    <a:pt x="318" y="373"/>
                  </a:cubicBezTo>
                  <a:cubicBezTo>
                    <a:pt x="306" y="361"/>
                    <a:pt x="306" y="342"/>
                    <a:pt x="318" y="331"/>
                  </a:cubicBezTo>
                  <a:cubicBezTo>
                    <a:pt x="645" y="12"/>
                    <a:pt x="645" y="12"/>
                    <a:pt x="645" y="12"/>
                  </a:cubicBezTo>
                  <a:cubicBezTo>
                    <a:pt x="657" y="0"/>
                    <a:pt x="677" y="0"/>
                    <a:pt x="689" y="12"/>
                  </a:cubicBezTo>
                  <a:cubicBezTo>
                    <a:pt x="701" y="23"/>
                    <a:pt x="701" y="52"/>
                    <a:pt x="689" y="64"/>
                  </a:cubicBezTo>
                  <a:cubicBezTo>
                    <a:pt x="371" y="373"/>
                    <a:pt x="371" y="373"/>
                    <a:pt x="371" y="373"/>
                  </a:cubicBezTo>
                  <a:cubicBezTo>
                    <a:pt x="365" y="379"/>
                    <a:pt x="348" y="382"/>
                    <a:pt x="340" y="3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5370" y="2044700"/>
            <a:ext cx="2113280" cy="17329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392420" y="248666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/>
              <a:t>02</a:t>
            </a:r>
            <a:endParaRPr lang="en-US" altLang="zh-CN" sz="4800" dirty="0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3989705" y="3800475"/>
            <a:ext cx="8106410" cy="0"/>
          </a:xfrm>
          <a:prstGeom prst="line">
            <a:avLst/>
          </a:prstGeom>
          <a:ln w="730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989705" y="3902710"/>
            <a:ext cx="71437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  <a:latin typeface="方正标致简体" panose="02010600010101010101" charset="-122"/>
                <a:ea typeface="方正标致简体" panose="02010600010101010101" charset="-122"/>
              </a:rPr>
              <a:t>水和无机盐是细胞中的无机化合物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54785" y="233045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latin typeface="方正标致简体" panose="02010600010101010101" charset="-122"/>
                <a:ea typeface="方正标致简体" panose="02010600010101010101" charset="-122"/>
              </a:rPr>
              <a:t>积极思维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923030" y="280035"/>
            <a:ext cx="547433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2"/>
                </a:solidFill>
                <a:latin typeface="方正字迹-志勇魏碑简体" panose="02010600010101010101" charset="-122"/>
                <a:ea typeface="方正字迹-志勇魏碑简体" panose="02010600010101010101" charset="-122"/>
              </a:rPr>
              <a:t>人体细胞里含有哪些元素呢？</a:t>
            </a:r>
          </a:p>
        </p:txBody>
      </p:sp>
      <p:sp>
        <p:nvSpPr>
          <p:cNvPr id="8" name="矩形 7"/>
          <p:cNvSpPr/>
          <p:nvPr/>
        </p:nvSpPr>
        <p:spPr>
          <a:xfrm>
            <a:off x="1454949" y="1122799"/>
            <a:ext cx="4881734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342900" rtl="0" latinLnBrk="1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微软雅黑"/>
              </a:rPr>
              <a:t>人体内的元素来自哪里？</a:t>
            </a:r>
          </a:p>
        </p:txBody>
      </p:sp>
      <p:sp>
        <p:nvSpPr>
          <p:cNvPr id="11" name="矩形 10"/>
          <p:cNvSpPr/>
          <p:nvPr/>
        </p:nvSpPr>
        <p:spPr>
          <a:xfrm>
            <a:off x="1454489" y="1993621"/>
            <a:ext cx="5727828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342900" rtl="0" latinLnBrk="1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微软雅黑"/>
              </a:rPr>
              <a:t>蔬菜水果中的元素来自于哪里？</a:t>
            </a:r>
          </a:p>
        </p:txBody>
      </p:sp>
      <p:sp>
        <p:nvSpPr>
          <p:cNvPr id="13" name="矩形 12"/>
          <p:cNvSpPr/>
          <p:nvPr/>
        </p:nvSpPr>
        <p:spPr>
          <a:xfrm>
            <a:off x="1454785" y="2865120"/>
            <a:ext cx="773811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342900" rtl="0" latinLnBrk="1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微软雅黑"/>
              </a:rPr>
              <a:t>水果蔬菜和人的细胞中的元素相同吗？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rcRect l="26517" t="1611" r="21701" b="14088"/>
          <a:stretch>
            <a:fillRect/>
          </a:stretch>
        </p:blipFill>
        <p:spPr>
          <a:xfrm>
            <a:off x="7353935" y="3779520"/>
            <a:ext cx="2860675" cy="2625725"/>
          </a:xfrm>
          <a:prstGeom prst="pentagon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rcRect l="1977" t="7391" r="4957" b="11268"/>
          <a:stretch>
            <a:fillRect/>
          </a:stretch>
        </p:blipFill>
        <p:spPr>
          <a:xfrm>
            <a:off x="1684020" y="3779520"/>
            <a:ext cx="4423410" cy="2851150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/>
          </p:cNvSpPr>
          <p:nvPr>
            <p:ph idx="1"/>
          </p:nvPr>
        </p:nvSpPr>
        <p:spPr>
          <a:xfrm>
            <a:off x="431800" y="4365626"/>
            <a:ext cx="11760200" cy="1800225"/>
          </a:xfrm>
          <a:noFill/>
          <a:ln/>
        </p:spPr>
        <p:txBody>
          <a:bodyPr/>
          <a:lstStyle/>
          <a:p>
            <a:pPr eaLnBrk="1" hangingPunct="1"/>
            <a:r>
              <a:rPr lang="zh-CN" altLang="en-US" sz="2400" b="1" smtClean="0">
                <a:latin typeface="宋体" charset="-122"/>
              </a:rPr>
              <a:t>一个人在极限状况下，可坚持</a:t>
            </a:r>
            <a:r>
              <a:rPr lang="en-US" altLang="zh-CN" sz="2400" b="1" smtClean="0">
                <a:solidFill>
                  <a:srgbClr val="FF3300"/>
                </a:solidFill>
                <a:latin typeface="宋体" charset="-122"/>
              </a:rPr>
              <a:t>20d</a:t>
            </a:r>
            <a:r>
              <a:rPr lang="zh-CN" altLang="en-US" sz="2400" b="1" smtClean="0">
                <a:latin typeface="宋体" charset="-122"/>
              </a:rPr>
              <a:t>以上不进食。</a:t>
            </a:r>
          </a:p>
          <a:p>
            <a:pPr eaLnBrk="1" hangingPunct="1"/>
            <a:r>
              <a:rPr lang="zh-CN" altLang="en-US" sz="2400" b="1" smtClean="0">
                <a:latin typeface="宋体" charset="-122"/>
              </a:rPr>
              <a:t>一个人不喝水，</a:t>
            </a:r>
            <a:r>
              <a:rPr lang="en-US" altLang="zh-CN" sz="2400" b="1" smtClean="0">
                <a:solidFill>
                  <a:srgbClr val="FF3300"/>
                </a:solidFill>
              </a:rPr>
              <a:t>1</a:t>
            </a:r>
            <a:r>
              <a:rPr lang="en-US" altLang="zh-CN" sz="2400" b="1" smtClean="0">
                <a:solidFill>
                  <a:srgbClr val="FF3300"/>
                </a:solidFill>
                <a:latin typeface="宋体" charset="-122"/>
              </a:rPr>
              <a:t>d</a:t>
            </a:r>
            <a:r>
              <a:rPr lang="zh-CN" altLang="en-US" sz="2400" b="1" smtClean="0"/>
              <a:t>后就会丧失意识 </a:t>
            </a:r>
            <a:r>
              <a:rPr lang="en-US" altLang="zh-CN" sz="2400" b="1" smtClean="0"/>
              <a:t>,</a:t>
            </a:r>
            <a:r>
              <a:rPr lang="zh-CN" altLang="en-US" sz="2400" b="1" smtClean="0"/>
              <a:t>生命濒临终点</a:t>
            </a:r>
            <a:endParaRPr lang="zh-CN" altLang="en-US" sz="2400" b="1" smtClean="0">
              <a:latin typeface="宋体" charset="-122"/>
            </a:endParaRPr>
          </a:p>
          <a:p>
            <a:pPr eaLnBrk="1" hangingPunct="1"/>
            <a:r>
              <a:rPr lang="zh-CN" altLang="en-US" sz="2400" b="1" smtClean="0"/>
              <a:t>干燥的种子必须吸足水才能萌发；</a:t>
            </a:r>
          </a:p>
          <a:p>
            <a:pPr eaLnBrk="1" hangingPunct="1"/>
            <a:r>
              <a:rPr lang="zh-CN" altLang="en-US" sz="2400" b="1" smtClean="0"/>
              <a:t>人的胚胎也要浸润在羊水中发育。</a:t>
            </a:r>
          </a:p>
        </p:txBody>
      </p:sp>
      <p:pic>
        <p:nvPicPr>
          <p:cNvPr id="15363" name="Picture 8" descr="200799143840694_2"/>
          <p:cNvPicPr>
            <a:picLocks noChangeAspect="1" noChangeArrowheads="1"/>
          </p:cNvPicPr>
          <p:nvPr/>
        </p:nvPicPr>
        <p:blipFill>
          <a:blip r:embed="rId2" cstate="print"/>
          <a:srcRect b="14597"/>
          <a:stretch>
            <a:fillRect/>
          </a:stretch>
        </p:blipFill>
        <p:spPr bwMode="auto">
          <a:xfrm>
            <a:off x="527051" y="260351"/>
            <a:ext cx="10945283" cy="4105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99" name="Text Box 4"/>
          <p:cNvSpPr/>
          <p:nvPr/>
        </p:nvSpPr>
        <p:spPr>
          <a:xfrm>
            <a:off x="3600451" y="3284539"/>
            <a:ext cx="5183716" cy="708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水</a:t>
            </a:r>
            <a:r>
              <a:rPr lang="en-US" altLang="zh-CN" sz="4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-</a:t>
            </a:r>
            <a:r>
              <a:rPr lang="zh-CN" altLang="en-US" sz="4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生命之源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773632" presetClass="entr" presetSubtype="8804377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773632" presetClass="entr" presetSubtype="8804377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773632" presetClass="entr" presetSubtype="8804377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773632" presetClass="entr" presetSubtype="8804377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4"/>
          <p:cNvSpPr>
            <a:spLocks noChangeArrowheads="1"/>
          </p:cNvSpPr>
          <p:nvPr/>
        </p:nvSpPr>
        <p:spPr bwMode="auto">
          <a:xfrm>
            <a:off x="267648" y="1195269"/>
            <a:ext cx="9956800" cy="782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36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华文行楷" pitchFamily="2" charset="-122"/>
              </a:rPr>
              <a:t>自主学习</a:t>
            </a:r>
            <a:endParaRPr lang="en-US" altLang="zh-CN" sz="3600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华文行楷" pitchFamily="2" charset="-122"/>
            </a:endParaRPr>
          </a:p>
          <a:p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ea typeface="华文楷体" pitchFamily="2" charset="-122"/>
              </a:rPr>
              <a:t>      </a:t>
            </a:r>
            <a:r>
              <a:rPr lang="zh-CN" alt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楷体" pitchFamily="2" charset="-122"/>
              </a:rPr>
              <a:t>阅读教材</a:t>
            </a:r>
            <a:r>
              <a:rPr lang="en-US" altLang="zh-CN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楷体" pitchFamily="2" charset="-122"/>
              </a:rPr>
              <a:t>P6-8</a:t>
            </a:r>
            <a:r>
              <a:rPr lang="zh-CN" alt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楷体" pitchFamily="2" charset="-122"/>
              </a:rPr>
              <a:t>，</a:t>
            </a:r>
            <a:r>
              <a:rPr lang="zh-CN" alt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楷体" pitchFamily="2" charset="-122"/>
              </a:rPr>
              <a:t>思考并回答以下问题：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334434" y="2102989"/>
            <a:ext cx="10977033" cy="3940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ts val="3875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zh-CN" sz="2400" b="1" dirty="0">
                <a:latin typeface="Verdana" pitchFamily="34" charset="0"/>
              </a:rPr>
              <a:t>1</a:t>
            </a:r>
            <a:r>
              <a:rPr lang="zh-CN" altLang="en-US" sz="2400" b="1" dirty="0">
                <a:latin typeface="Verdana" pitchFamily="34" charset="0"/>
              </a:rPr>
              <a:t>、生物体的含水量有何特点？存在形式有哪些</a:t>
            </a:r>
            <a:r>
              <a:rPr lang="zh-CN" altLang="en-US" sz="2400" b="1" dirty="0" smtClean="0">
                <a:latin typeface="Verdana" pitchFamily="34" charset="0"/>
              </a:rPr>
              <a:t>？</a:t>
            </a:r>
            <a:endParaRPr lang="zh-CN" altLang="en-US" sz="2400" b="1" dirty="0">
              <a:latin typeface="Verdana" pitchFamily="34" charset="0"/>
            </a:endParaRPr>
          </a:p>
          <a:p>
            <a:pPr marL="342900" indent="-342900">
              <a:lnSpc>
                <a:spcPts val="3875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</a:pPr>
            <a:r>
              <a:rPr lang="en-US" altLang="zh-CN" sz="2400" b="1" dirty="0">
                <a:latin typeface="Verdana" pitchFamily="34" charset="0"/>
              </a:rPr>
              <a:t>2</a:t>
            </a:r>
            <a:r>
              <a:rPr lang="zh-CN" altLang="en-US" sz="2400" b="1" dirty="0">
                <a:latin typeface="Verdana" pitchFamily="34" charset="0"/>
              </a:rPr>
              <a:t>、细胞中自由水、结合水的比例有什么特点</a:t>
            </a:r>
            <a:r>
              <a:rPr lang="zh-CN" altLang="en-US" sz="2400" b="1" dirty="0" smtClean="0">
                <a:latin typeface="Verdana" pitchFamily="34" charset="0"/>
              </a:rPr>
              <a:t>？</a:t>
            </a:r>
            <a:endParaRPr lang="zh-CN" altLang="en-US" sz="2400" b="1" dirty="0">
              <a:latin typeface="Verdana" pitchFamily="34" charset="0"/>
            </a:endParaRPr>
          </a:p>
          <a:p>
            <a:pPr marL="342900" indent="-342900">
              <a:lnSpc>
                <a:spcPts val="3875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</a:pPr>
            <a:r>
              <a:rPr lang="en-US" altLang="zh-CN" sz="2400" b="1" dirty="0">
                <a:latin typeface="Verdana" pitchFamily="34" charset="0"/>
              </a:rPr>
              <a:t>3</a:t>
            </a:r>
            <a:r>
              <a:rPr lang="zh-CN" altLang="en-US" sz="2400" b="1" dirty="0">
                <a:latin typeface="Verdana" pitchFamily="34" charset="0"/>
              </a:rPr>
              <a:t>、细胞中的水有哪些重要作用</a:t>
            </a:r>
            <a:r>
              <a:rPr lang="zh-CN" altLang="en-US" sz="2400" b="1" dirty="0" smtClean="0">
                <a:latin typeface="Verdana" pitchFamily="34" charset="0"/>
              </a:rPr>
              <a:t>？</a:t>
            </a:r>
            <a:endParaRPr lang="zh-CN" altLang="en-US" sz="2400" b="1" dirty="0">
              <a:latin typeface="Verdana" pitchFamily="34" charset="0"/>
            </a:endParaRPr>
          </a:p>
          <a:p>
            <a:pPr marL="342900" indent="-342900">
              <a:lnSpc>
                <a:spcPts val="3875"/>
              </a:lnSpc>
              <a:spcBef>
                <a:spcPct val="20000"/>
              </a:spcBef>
              <a:buClr>
                <a:srgbClr val="000000"/>
              </a:buClr>
              <a:buFont typeface="Wingdings" pitchFamily="2" charset="2"/>
              <a:buNone/>
            </a:pPr>
            <a:r>
              <a:rPr lang="en-US" altLang="zh-CN" sz="2400" b="1" dirty="0">
                <a:latin typeface="Verdana" pitchFamily="34" charset="0"/>
              </a:rPr>
              <a:t>4</a:t>
            </a:r>
            <a:r>
              <a:rPr lang="zh-CN" altLang="en-US" sz="2400" b="1" dirty="0">
                <a:latin typeface="Verdana" pitchFamily="34" charset="0"/>
              </a:rPr>
              <a:t>、大多数无机盐在细胞中以什么形式存在</a:t>
            </a:r>
            <a:r>
              <a:rPr lang="zh-CN" altLang="en-US" sz="2400" b="1" dirty="0" smtClean="0">
                <a:latin typeface="Verdana" pitchFamily="34" charset="0"/>
              </a:rPr>
              <a:t>？</a:t>
            </a:r>
            <a:endParaRPr lang="zh-CN" altLang="en-US" sz="2400" b="1" dirty="0">
              <a:latin typeface="Verdana" pitchFamily="34" charset="0"/>
            </a:endParaRPr>
          </a:p>
        </p:txBody>
      </p:sp>
      <p:pic>
        <p:nvPicPr>
          <p:cNvPr id="17413" name="New 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20800" y="12331700"/>
            <a:ext cx="440267" cy="254000"/>
          </a:xfrm>
          <a:prstGeom prst="rect">
            <a:avLst/>
          </a:prstGeom>
          <a:noFill/>
          <a:ln w="9525" cap="flat" algn="ctr">
            <a:noFill/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Group 7"/>
          <p:cNvGraphicFramePr>
            <a:graphicFrameLocks noGrp="1"/>
          </p:cNvGraphicFramePr>
          <p:nvPr/>
        </p:nvGraphicFramePr>
        <p:xfrm>
          <a:off x="912284" y="1412876"/>
          <a:ext cx="5376334" cy="4713288"/>
        </p:xfrm>
        <a:graphic>
          <a:graphicData uri="http://schemas.openxmlformats.org/drawingml/2006/table">
            <a:tbl>
              <a:tblPr/>
              <a:tblGrid>
                <a:gridCol w="2347383"/>
                <a:gridCol w="3028951"/>
              </a:tblGrid>
              <a:tr h="10064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细胞鲜重中各类化合物的含量 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化合物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质量分数 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(%)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水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85~90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无机盐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1~1.5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蛋白质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7~10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脂质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1~2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糖类和核酸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1~1.5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94" name="Rectangle 32"/>
          <p:cNvSpPr/>
          <p:nvPr/>
        </p:nvSpPr>
        <p:spPr>
          <a:xfrm>
            <a:off x="6864351" y="1608129"/>
            <a:ext cx="4559300" cy="95410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800" b="1">
                <a:latin typeface="Times New Roman" pitchFamily="18" charset="0"/>
              </a:rPr>
              <a:t>在组成细胞的六类化合物中，水的含量是最多的。 </a:t>
            </a:r>
          </a:p>
        </p:txBody>
      </p:sp>
      <p:sp>
        <p:nvSpPr>
          <p:cNvPr id="7195" name="Rectangle 33"/>
          <p:cNvSpPr/>
          <p:nvPr/>
        </p:nvSpPr>
        <p:spPr>
          <a:xfrm>
            <a:off x="6576485" y="3930800"/>
            <a:ext cx="4243469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Times New Roman" pitchFamily="18" charset="0"/>
              </a:rPr>
              <a:t>生物体中水的含量又如何呢？</a:t>
            </a:r>
            <a:r>
              <a:rPr lang="zh-CN" altLang="en-US" b="1">
                <a:latin typeface="Times New Roman" pitchFamily="18" charset="0"/>
              </a:rPr>
              <a:t> </a:t>
            </a:r>
          </a:p>
        </p:txBody>
      </p:sp>
      <p:sp>
        <p:nvSpPr>
          <p:cNvPr id="18461" name="Text Box 34"/>
          <p:cNvSpPr>
            <a:spLocks noChangeArrowheads="1"/>
          </p:cNvSpPr>
          <p:nvPr/>
        </p:nvSpPr>
        <p:spPr bwMode="auto">
          <a:xfrm>
            <a:off x="4787900" y="2992438"/>
            <a:ext cx="18473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zh-CN" altLang="zh-CN" b="1">
              <a:latin typeface="Times New Roman" pitchFamily="18" charset="0"/>
            </a:endParaRPr>
          </a:p>
        </p:txBody>
      </p:sp>
      <p:sp>
        <p:nvSpPr>
          <p:cNvPr id="7197" name="WordArt 39"/>
          <p:cNvSpPr>
            <a:spLocks noChangeArrowheads="1" noChangeShapeType="1" noTextEdit="1"/>
          </p:cNvSpPr>
          <p:nvPr/>
        </p:nvSpPr>
        <p:spPr bwMode="auto">
          <a:xfrm>
            <a:off x="624417" y="374651"/>
            <a:ext cx="294640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 algn="ctr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分析讨论一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4" grpId="0" animBg="1"/>
      <p:bldP spid="719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Group 2"/>
          <p:cNvGraphicFramePr>
            <a:graphicFrameLocks noGrp="1"/>
          </p:cNvGraphicFramePr>
          <p:nvPr/>
        </p:nvGraphicFramePr>
        <p:xfrm>
          <a:off x="814917" y="1150939"/>
          <a:ext cx="10752667" cy="2560638"/>
        </p:xfrm>
        <a:graphic>
          <a:graphicData uri="http://schemas.openxmlformats.org/drawingml/2006/table">
            <a:tbl>
              <a:tblPr/>
              <a:tblGrid>
                <a:gridCol w="1701800"/>
                <a:gridCol w="1320800"/>
                <a:gridCol w="1547283"/>
                <a:gridCol w="848784"/>
                <a:gridCol w="1604433"/>
                <a:gridCol w="1397000"/>
                <a:gridCol w="2332567"/>
              </a:tblGrid>
              <a:tr h="717550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几种不同生物体内水的含量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020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生物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水母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鱼类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蛙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哺乳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楷体_GB2312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动物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藻类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高等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楷体_GB2312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植物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水含量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_GB2312" pitchFamily="49" charset="-122"/>
                        </a:rPr>
                        <a:t>%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楷体_GB2312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楷体_GB2312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楷体_GB2312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楷体_GB2312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楷体_GB2312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楷体_GB2312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21" name="Rectangle 30"/>
          <p:cNvSpPr/>
          <p:nvPr/>
        </p:nvSpPr>
        <p:spPr>
          <a:xfrm>
            <a:off x="5929699" y="4686416"/>
            <a:ext cx="4987263" cy="584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不同生物体的含水量不同</a:t>
            </a:r>
            <a:r>
              <a:rPr lang="zh-CN" altLang="en-US" b="1" dirty="0">
                <a:latin typeface="Times New Roman" pitchFamily="18" charset="0"/>
              </a:rPr>
              <a:t> 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</a:rPr>
              <a:t>。</a:t>
            </a:r>
          </a:p>
        </p:txBody>
      </p:sp>
      <p:sp>
        <p:nvSpPr>
          <p:cNvPr id="19487" name="Rectangle 31"/>
          <p:cNvSpPr>
            <a:spLocks noChangeArrowheads="1"/>
          </p:cNvSpPr>
          <p:nvPr/>
        </p:nvSpPr>
        <p:spPr bwMode="auto">
          <a:xfrm>
            <a:off x="440267" y="256095"/>
            <a:ext cx="459613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1</a:t>
            </a:r>
            <a:r>
              <a:rPr lang="zh-CN" altLang="en-US" sz="3200" b="1">
                <a:latin typeface="Times New Roman" pitchFamily="18" charset="0"/>
              </a:rPr>
              <a:t>、</a:t>
            </a:r>
            <a:r>
              <a:rPr lang="zh-TW" altLang="en-US" sz="3200" b="1">
                <a:latin typeface="Times New Roman" pitchFamily="18" charset="0"/>
              </a:rPr>
              <a:t>水在生物体中的含量</a:t>
            </a:r>
            <a:r>
              <a:rPr lang="zh-CN" altLang="en-US" sz="3200" b="1">
                <a:latin typeface="Times New Roman" pitchFamily="18" charset="0"/>
              </a:rPr>
              <a:t> </a:t>
            </a:r>
          </a:p>
        </p:txBody>
      </p:sp>
      <p:pic>
        <p:nvPicPr>
          <p:cNvPr id="19488" name="Picture 32" descr="1605382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167" y="3860800"/>
            <a:ext cx="4720167" cy="2635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224" name="矩形 5"/>
          <p:cNvSpPr/>
          <p:nvPr/>
        </p:nvSpPr>
        <p:spPr>
          <a:xfrm>
            <a:off x="2832100" y="3100389"/>
            <a:ext cx="9601200" cy="904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buFont typeface="Arial" charset="0"/>
              <a:buAutoNum type="arabicPlain" startAt="97"/>
            </a:pPr>
            <a:r>
              <a:rPr lang="en-US" altLang="zh-CN" sz="2400" b="1" dirty="0">
                <a:latin typeface="Times New Roman" pitchFamily="18" charset="0"/>
                <a:ea typeface="楷体_GB2312" pitchFamily="49" charset="-122"/>
              </a:rPr>
              <a:t>    </a:t>
            </a:r>
            <a:r>
              <a:rPr lang="en-US" altLang="zh-CN" sz="2400" b="1" dirty="0" smtClean="0">
                <a:latin typeface="Times New Roman" pitchFamily="18" charset="0"/>
                <a:ea typeface="楷体_GB2312" pitchFamily="49" charset="-122"/>
              </a:rPr>
              <a:t>         </a:t>
            </a:r>
            <a:r>
              <a:rPr lang="en-US" altLang="zh-CN" sz="2400" b="1" dirty="0">
                <a:latin typeface="Times New Roman" pitchFamily="18" charset="0"/>
                <a:ea typeface="楷体_GB2312" pitchFamily="49" charset="-122"/>
              </a:rPr>
              <a:t>80-85      </a:t>
            </a:r>
            <a:r>
              <a:rPr lang="en-US" altLang="zh-CN" sz="2400" b="1" dirty="0" smtClean="0">
                <a:latin typeface="Times New Roman" pitchFamily="18" charset="0"/>
                <a:ea typeface="楷体_GB2312" pitchFamily="49" charset="-122"/>
              </a:rPr>
              <a:t> 78              65             </a:t>
            </a:r>
            <a:r>
              <a:rPr lang="en-US" altLang="zh-CN" sz="2400" b="1" dirty="0">
                <a:latin typeface="Times New Roman" pitchFamily="18" charset="0"/>
                <a:ea typeface="楷体_GB2312" pitchFamily="49" charset="-122"/>
              </a:rPr>
              <a:t>90          </a:t>
            </a:r>
            <a:r>
              <a:rPr lang="en-US" altLang="zh-CN" sz="2400" b="1" dirty="0" smtClean="0">
                <a:latin typeface="Times New Roman" pitchFamily="18" charset="0"/>
                <a:ea typeface="楷体_GB2312" pitchFamily="49" charset="-122"/>
              </a:rPr>
              <a:t>     </a:t>
            </a:r>
            <a:r>
              <a:rPr lang="en-US" altLang="zh-CN" sz="2400" b="1" dirty="0">
                <a:latin typeface="Times New Roman" pitchFamily="18" charset="0"/>
                <a:ea typeface="楷体_GB2312" pitchFamily="49" charset="-122"/>
              </a:rPr>
              <a:t>60-80</a:t>
            </a:r>
          </a:p>
          <a:p>
            <a:pPr marL="457200" indent="-457200">
              <a:spcBef>
                <a:spcPct val="20000"/>
              </a:spcBef>
              <a:buFont typeface="Arial" charset="0"/>
              <a:buAutoNum type="arabicPlain" startAt="97"/>
            </a:pPr>
            <a:endParaRPr lang="en-US" altLang="zh-CN" sz="2400" b="1" dirty="0">
              <a:latin typeface="Times New Roman" pitchFamily="18" charset="0"/>
              <a:ea typeface="楷体_GB2312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 fill="hold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1" grpId="0" animBg="1"/>
      <p:bldP spid="82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Group 2"/>
          <p:cNvGraphicFramePr>
            <a:graphicFrameLocks noGrp="1"/>
          </p:cNvGraphicFramePr>
          <p:nvPr/>
        </p:nvGraphicFramePr>
        <p:xfrm>
          <a:off x="1200151" y="1052514"/>
          <a:ext cx="10081684" cy="2160589"/>
        </p:xfrm>
        <a:graphic>
          <a:graphicData uri="http://schemas.openxmlformats.org/drawingml/2006/table">
            <a:tbl>
              <a:tblPr/>
              <a:tblGrid>
                <a:gridCol w="2167467"/>
                <a:gridCol w="1468967"/>
                <a:gridCol w="1610783"/>
                <a:gridCol w="1631951"/>
                <a:gridCol w="1629833"/>
                <a:gridCol w="1572683"/>
              </a:tblGrid>
              <a:tr h="820738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F5F5F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人体中不同器官或组织中水的含量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组织器官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牙齿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骨骼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骨骼肌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心肌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血液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所占比例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%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2" name="Rectangle 27"/>
          <p:cNvSpPr/>
          <p:nvPr/>
        </p:nvSpPr>
        <p:spPr>
          <a:xfrm>
            <a:off x="2159000" y="4149725"/>
            <a:ext cx="7537451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同种生物，不同器官的含水量不同</a:t>
            </a:r>
            <a:r>
              <a:rPr lang="zh-CN" altLang="en-US" b="1">
                <a:latin typeface="Times New Roman" pitchFamily="18" charset="0"/>
              </a:rPr>
              <a:t> </a:t>
            </a:r>
            <a:r>
              <a:rPr lang="zh-CN" altLang="en-US" b="1">
                <a:solidFill>
                  <a:srgbClr val="FF0000"/>
                </a:solidFill>
                <a:latin typeface="Times New Roman" pitchFamily="18" charset="0"/>
              </a:rPr>
              <a:t>。</a:t>
            </a:r>
          </a:p>
        </p:txBody>
      </p:sp>
      <p:sp>
        <p:nvSpPr>
          <p:cNvPr id="20508" name="Rectangle 31"/>
          <p:cNvSpPr>
            <a:spLocks noChangeArrowheads="1"/>
          </p:cNvSpPr>
          <p:nvPr/>
        </p:nvSpPr>
        <p:spPr bwMode="auto">
          <a:xfrm>
            <a:off x="440267" y="256095"/>
            <a:ext cx="459613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1</a:t>
            </a:r>
            <a:r>
              <a:rPr lang="zh-CN" altLang="en-US" sz="3200" b="1">
                <a:latin typeface="Times New Roman" pitchFamily="18" charset="0"/>
              </a:rPr>
              <a:t>、</a:t>
            </a:r>
            <a:r>
              <a:rPr lang="zh-TW" altLang="en-US" sz="3200" b="1">
                <a:latin typeface="Times New Roman" pitchFamily="18" charset="0"/>
              </a:rPr>
              <a:t>水在生物体中的含量</a:t>
            </a:r>
            <a:r>
              <a:rPr lang="zh-CN" altLang="en-US" sz="3200" b="1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0509" name="表格 7"/>
          <p:cNvGraphicFramePr>
            <a:graphicFrameLocks noGrp="1"/>
          </p:cNvGraphicFramePr>
          <p:nvPr/>
        </p:nvGraphicFramePr>
        <p:xfrm>
          <a:off x="3367617" y="2492375"/>
          <a:ext cx="7914216" cy="730250"/>
        </p:xfrm>
        <a:graphic>
          <a:graphicData uri="http://schemas.openxmlformats.org/drawingml/2006/table">
            <a:tbl>
              <a:tblPr/>
              <a:tblGrid>
                <a:gridCol w="1468967"/>
                <a:gridCol w="1612900"/>
                <a:gridCol w="1629833"/>
                <a:gridCol w="1629833"/>
                <a:gridCol w="1572683"/>
              </a:tblGrid>
              <a:tr h="730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22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76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79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83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Group 2"/>
          <p:cNvGraphicFramePr>
            <a:graphicFrameLocks noGrp="1"/>
          </p:cNvGraphicFramePr>
          <p:nvPr/>
        </p:nvGraphicFramePr>
        <p:xfrm>
          <a:off x="863600" y="1030288"/>
          <a:ext cx="8593667" cy="1616076"/>
        </p:xfrm>
        <a:graphic>
          <a:graphicData uri="http://schemas.openxmlformats.org/drawingml/2006/table">
            <a:tbl>
              <a:tblPr/>
              <a:tblGrid>
                <a:gridCol w="2482851"/>
                <a:gridCol w="1733549"/>
                <a:gridCol w="2106084"/>
                <a:gridCol w="2271183"/>
              </a:tblGrid>
              <a:tr h="6683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人体不同生长时期体内水的含量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生长时期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幼儿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成年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老年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所占比例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%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charset="-122"/>
                        <a:ea typeface="宋体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charset="-122"/>
                        <a:ea typeface="宋体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charset="-122"/>
                        <a:ea typeface="宋体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0" name="Rectangle 21"/>
          <p:cNvSpPr/>
          <p:nvPr/>
        </p:nvSpPr>
        <p:spPr>
          <a:xfrm>
            <a:off x="7213601" y="3894129"/>
            <a:ext cx="4451351" cy="95410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不同的生长发育阶段，体内的含水量也不相同</a:t>
            </a:r>
            <a:r>
              <a:rPr lang="zh-CN" altLang="en-US" b="1">
                <a:latin typeface="Times New Roman" pitchFamily="18" charset="0"/>
              </a:rPr>
              <a:t> 。</a:t>
            </a:r>
          </a:p>
        </p:txBody>
      </p:sp>
      <p:pic>
        <p:nvPicPr>
          <p:cNvPr id="21526" name="Picture 22" descr="pic_2265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8034" y="3000376"/>
            <a:ext cx="2857500" cy="3095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1527" name="Picture 23" descr="pic_2265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9618" y="2971800"/>
            <a:ext cx="3128433" cy="3067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1528" name="Rectangle 31"/>
          <p:cNvSpPr>
            <a:spLocks noChangeArrowheads="1"/>
          </p:cNvSpPr>
          <p:nvPr/>
        </p:nvSpPr>
        <p:spPr bwMode="auto">
          <a:xfrm>
            <a:off x="440267" y="256095"/>
            <a:ext cx="459613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1</a:t>
            </a:r>
            <a:r>
              <a:rPr lang="zh-CN" altLang="en-US" sz="3200" b="1">
                <a:latin typeface="Times New Roman" pitchFamily="18" charset="0"/>
              </a:rPr>
              <a:t>、</a:t>
            </a:r>
            <a:r>
              <a:rPr lang="zh-TW" altLang="en-US" sz="3200" b="1">
                <a:latin typeface="Times New Roman" pitchFamily="18" charset="0"/>
              </a:rPr>
              <a:t>水在生物体中的含量</a:t>
            </a:r>
            <a:r>
              <a:rPr lang="zh-CN" altLang="en-US" sz="3200" b="1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1529" name="表格 7"/>
          <p:cNvGraphicFramePr>
            <a:graphicFrameLocks noGrp="1"/>
          </p:cNvGraphicFramePr>
          <p:nvPr/>
        </p:nvGraphicFramePr>
        <p:xfrm>
          <a:off x="3346451" y="2179638"/>
          <a:ext cx="6108700" cy="457200"/>
        </p:xfrm>
        <a:graphic>
          <a:graphicData uri="http://schemas.openxmlformats.org/drawingml/2006/table">
            <a:tbl>
              <a:tblPr/>
              <a:tblGrid>
                <a:gridCol w="1733549"/>
                <a:gridCol w="2106084"/>
                <a:gridCol w="2269067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77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60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50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 fill="hold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 fill="hold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 fill="hold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雪地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5818" y="4554538"/>
            <a:ext cx="4142316" cy="2330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2531" name="Picture 4" descr="0602shui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0567" y="981075"/>
            <a:ext cx="4248151" cy="2389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2532" name="Picture 5" descr="xin_570403130923890294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49501"/>
            <a:ext cx="4521200" cy="2543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533" name="Text Box 8"/>
          <p:cNvSpPr>
            <a:spLocks noChangeArrowheads="1"/>
          </p:cNvSpPr>
          <p:nvPr/>
        </p:nvSpPr>
        <p:spPr bwMode="auto">
          <a:xfrm>
            <a:off x="1236134" y="4868863"/>
            <a:ext cx="1979084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蒸气</a:t>
            </a: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5135033" y="2276475"/>
            <a:ext cx="3073400" cy="527050"/>
            <a:chOff x="3822700" y="1446213"/>
            <a:chExt cx="2305050" cy="527050"/>
          </a:xfrm>
        </p:grpSpPr>
        <p:sp>
          <p:nvSpPr>
            <p:cNvPr id="22535" name="Text Box 6"/>
            <p:cNvSpPr>
              <a:spLocks noChangeArrowheads="1"/>
            </p:cNvSpPr>
            <p:nvPr/>
          </p:nvSpPr>
          <p:spPr bwMode="auto">
            <a:xfrm>
              <a:off x="3822700" y="1454150"/>
              <a:ext cx="1484313" cy="519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b="1">
                  <a:latin typeface="黑体" pitchFamily="2" charset="-122"/>
                  <a:ea typeface="黑体" pitchFamily="2" charset="-122"/>
                </a:rPr>
                <a:t>流水</a:t>
              </a:r>
            </a:p>
          </p:txBody>
        </p:sp>
        <p:sp>
          <p:nvSpPr>
            <p:cNvPr id="22536" name="Text Box 9"/>
            <p:cNvSpPr>
              <a:spLocks noChangeArrowheads="1"/>
            </p:cNvSpPr>
            <p:nvPr/>
          </p:nvSpPr>
          <p:spPr bwMode="auto">
            <a:xfrm>
              <a:off x="4478338" y="1446213"/>
              <a:ext cx="1649412" cy="5191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（液态）</a:t>
              </a:r>
            </a:p>
          </p:txBody>
        </p:sp>
      </p:grpSp>
      <p:sp>
        <p:nvSpPr>
          <p:cNvPr id="22537" name="Text Box 10"/>
          <p:cNvSpPr>
            <a:spLocks noChangeArrowheads="1"/>
          </p:cNvSpPr>
          <p:nvPr/>
        </p:nvSpPr>
        <p:spPr bwMode="auto">
          <a:xfrm>
            <a:off x="2072217" y="4868863"/>
            <a:ext cx="2199216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（气态）</a:t>
            </a:r>
          </a:p>
        </p:txBody>
      </p:sp>
      <p:grpSp>
        <p:nvGrpSpPr>
          <p:cNvPr id="3" name="组合 12"/>
          <p:cNvGrpSpPr>
            <a:grpSpLocks/>
          </p:cNvGrpSpPr>
          <p:nvPr/>
        </p:nvGrpSpPr>
        <p:grpSpPr bwMode="auto">
          <a:xfrm>
            <a:off x="5308601" y="5543551"/>
            <a:ext cx="2899833" cy="549275"/>
            <a:chOff x="3814763" y="5357813"/>
            <a:chExt cx="2174875" cy="549275"/>
          </a:xfrm>
        </p:grpSpPr>
        <p:sp>
          <p:nvSpPr>
            <p:cNvPr id="22539" name="Text Box 7"/>
            <p:cNvSpPr>
              <a:spLocks noChangeArrowheads="1"/>
            </p:cNvSpPr>
            <p:nvPr/>
          </p:nvSpPr>
          <p:spPr bwMode="auto">
            <a:xfrm>
              <a:off x="3814763" y="5387975"/>
              <a:ext cx="1484312" cy="519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b="1">
                  <a:latin typeface="黑体" pitchFamily="2" charset="-122"/>
                  <a:ea typeface="黑体" pitchFamily="2" charset="-122"/>
                </a:rPr>
                <a:t>白雪</a:t>
              </a:r>
            </a:p>
          </p:txBody>
        </p:sp>
        <p:sp>
          <p:nvSpPr>
            <p:cNvPr id="22540" name="Text Box 11"/>
            <p:cNvSpPr>
              <a:spLocks noChangeArrowheads="1"/>
            </p:cNvSpPr>
            <p:nvPr/>
          </p:nvSpPr>
          <p:spPr bwMode="auto">
            <a:xfrm>
              <a:off x="4340225" y="5357813"/>
              <a:ext cx="1649413" cy="5191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（固态）</a:t>
              </a:r>
            </a:p>
          </p:txBody>
        </p:sp>
      </p:grpSp>
      <p:sp>
        <p:nvSpPr>
          <p:cNvPr id="22541" name="Rectangle 2"/>
          <p:cNvSpPr>
            <a:spLocks noChangeArrowheads="1"/>
          </p:cNvSpPr>
          <p:nvPr/>
        </p:nvSpPr>
        <p:spPr bwMode="auto">
          <a:xfrm>
            <a:off x="719667" y="980609"/>
            <a:ext cx="4269117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TW" altLang="en-US" sz="2800" b="1">
                <a:latin typeface="黑体" pitchFamily="2" charset="-122"/>
                <a:ea typeface="黑体" pitchFamily="2" charset="-122"/>
              </a:rPr>
              <a:t>水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在自然界中的存在形式</a:t>
            </a:r>
            <a:r>
              <a:rPr lang="zh-CN" altLang="en-US" b="1">
                <a:latin typeface="黑体" pitchFamily="2" charset="-122"/>
                <a:ea typeface="黑体" pitchFamily="2" charset="-122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:p15="http://schemas.microsoft.com/office/powerpoint/2012/main" xmlns:p14="http://schemas.microsoft.com/office/powerpoint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15="http://schemas.microsoft.com/office/powerpoint/2012/main" xmlns:p14="http://schemas.microsoft.com/office/powerpoint/2010/main" xmlns="" val="0"/>
              </a:ext>
            </a:extLst>
          </a:blip>
          <a:stretch>
            <a:fillRect/>
          </a:stretch>
        </p:blipFill>
        <p:spPr>
          <a:xfrm>
            <a:off x="3258185" y="1033145"/>
            <a:ext cx="4539615" cy="56222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19555" y="241935"/>
            <a:ext cx="64211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5"/>
              </a:buBlip>
            </a:pPr>
            <a:r>
              <a:rPr lang="zh-CN" altLang="en-US" sz="3200"/>
              <a:t>氢键使水分子具有许多的理化性质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Group 44"/>
          <p:cNvGraphicFramePr>
            <a:graphicFrameLocks noGrp="1"/>
          </p:cNvGraphicFramePr>
          <p:nvPr/>
        </p:nvGraphicFramePr>
        <p:xfrm>
          <a:off x="431801" y="1412876"/>
          <a:ext cx="11425767" cy="4030663"/>
        </p:xfrm>
        <a:graphic>
          <a:graphicData uri="http://schemas.openxmlformats.org/drawingml/2006/table">
            <a:tbl>
              <a:tblPr/>
              <a:tblGrid>
                <a:gridCol w="1930400"/>
                <a:gridCol w="2743200"/>
                <a:gridCol w="1930400"/>
                <a:gridCol w="4821767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49" charset="-122"/>
                        </a:rPr>
                        <a:t>  </a:t>
                      </a: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49" charset="-122"/>
                        </a:rPr>
                        <a:t>形式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49" charset="-122"/>
                        </a:rPr>
                        <a:t>      </a:t>
                      </a: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49" charset="-122"/>
                        </a:rPr>
                        <a:t>定义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49" charset="-122"/>
                        </a:rPr>
                        <a:t>   </a:t>
                      </a: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49" charset="-122"/>
                        </a:rPr>
                        <a:t>含量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49" charset="-122"/>
                        </a:rPr>
                        <a:t>           </a:t>
                      </a: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49" charset="-122"/>
                        </a:rPr>
                        <a:t>功能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zh-CN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黑体" pitchFamily="49" charset="-122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细胞中游离态的水，可以自由流动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33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33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95%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以上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1.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是细胞内的良好溶剂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2.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参与细胞内的生化反应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3.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为细胞提供液体环境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4.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运送养料和代谢废物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zh-CN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黑体" pitchFamily="49" charset="-122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细胞中与其他物质结合的水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约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4.5%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zh-CN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黑体" pitchFamily="49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zh-CN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是组成细胞的重要成分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76" name="Text Box 30"/>
          <p:cNvSpPr>
            <a:spLocks noChangeArrowheads="1"/>
          </p:cNvSpPr>
          <p:nvPr/>
        </p:nvSpPr>
        <p:spPr bwMode="auto">
          <a:xfrm>
            <a:off x="7535333" y="0"/>
            <a:ext cx="4032251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 b="1">
              <a:solidFill>
                <a:srgbClr val="AFBF39"/>
              </a:solidFill>
              <a:latin typeface="Times New Roman" pitchFamily="18" charset="0"/>
            </a:endParaRPr>
          </a:p>
        </p:txBody>
      </p:sp>
      <p:sp>
        <p:nvSpPr>
          <p:cNvPr id="12312" name="Text Box 45"/>
          <p:cNvSpPr/>
          <p:nvPr/>
        </p:nvSpPr>
        <p:spPr>
          <a:xfrm>
            <a:off x="2446866" y="2349501"/>
            <a:ext cx="2497667" cy="1192213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CN"/>
          </a:p>
          <a:p>
            <a:pPr>
              <a:spcBef>
                <a:spcPct val="50000"/>
              </a:spcBef>
            </a:pPr>
            <a:endParaRPr lang="en-US" altLang="zh-CN"/>
          </a:p>
          <a:p>
            <a:pPr>
              <a:spcBef>
                <a:spcPct val="50000"/>
              </a:spcBef>
            </a:pPr>
            <a:endParaRPr lang="en-US" altLang="zh-CN"/>
          </a:p>
        </p:txBody>
      </p:sp>
      <p:sp>
        <p:nvSpPr>
          <p:cNvPr id="12313" name="Text Box 46"/>
          <p:cNvSpPr/>
          <p:nvPr/>
        </p:nvSpPr>
        <p:spPr>
          <a:xfrm>
            <a:off x="2446867" y="4005263"/>
            <a:ext cx="2592917" cy="1192212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CN"/>
          </a:p>
          <a:p>
            <a:pPr>
              <a:spcBef>
                <a:spcPct val="50000"/>
              </a:spcBef>
            </a:pPr>
            <a:endParaRPr lang="en-US" altLang="zh-CN"/>
          </a:p>
          <a:p>
            <a:pPr>
              <a:spcBef>
                <a:spcPct val="50000"/>
              </a:spcBef>
            </a:pPr>
            <a:endParaRPr lang="en-US" altLang="zh-CN"/>
          </a:p>
        </p:txBody>
      </p:sp>
      <p:sp>
        <p:nvSpPr>
          <p:cNvPr id="12314" name="Text Box 47"/>
          <p:cNvSpPr/>
          <p:nvPr/>
        </p:nvSpPr>
        <p:spPr>
          <a:xfrm>
            <a:off x="5135034" y="2924176"/>
            <a:ext cx="1824567" cy="396875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000"/>
          </a:p>
        </p:txBody>
      </p:sp>
      <p:sp>
        <p:nvSpPr>
          <p:cNvPr id="12315" name="Text Box 48"/>
          <p:cNvSpPr/>
          <p:nvPr/>
        </p:nvSpPr>
        <p:spPr>
          <a:xfrm>
            <a:off x="5135034" y="4149726"/>
            <a:ext cx="1729317" cy="366713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2316" name="Text Box 49"/>
          <p:cNvSpPr/>
          <p:nvPr/>
        </p:nvSpPr>
        <p:spPr>
          <a:xfrm>
            <a:off x="7114945" y="2067477"/>
            <a:ext cx="4072467" cy="368300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2317" name="Text Box 50"/>
          <p:cNvSpPr/>
          <p:nvPr/>
        </p:nvSpPr>
        <p:spPr>
          <a:xfrm>
            <a:off x="7152218" y="2403475"/>
            <a:ext cx="4607983" cy="368300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2318" name="Text Box 51"/>
          <p:cNvSpPr/>
          <p:nvPr/>
        </p:nvSpPr>
        <p:spPr>
          <a:xfrm>
            <a:off x="7152218" y="2771775"/>
            <a:ext cx="4034367" cy="368300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2319" name="Text Box 52"/>
          <p:cNvSpPr/>
          <p:nvPr/>
        </p:nvSpPr>
        <p:spPr>
          <a:xfrm>
            <a:off x="7085958" y="4247667"/>
            <a:ext cx="3649133" cy="366712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3585" name="Rectangle 4"/>
          <p:cNvSpPr>
            <a:spLocks noChangeArrowheads="1"/>
          </p:cNvSpPr>
          <p:nvPr/>
        </p:nvSpPr>
        <p:spPr bwMode="auto">
          <a:xfrm>
            <a:off x="431801" y="257681"/>
            <a:ext cx="6237605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3200" b="1">
                <a:latin typeface="Times New Roman" pitchFamily="18" charset="0"/>
              </a:rPr>
              <a:t>2</a:t>
            </a:r>
            <a:r>
              <a:rPr lang="zh-CN" altLang="en-US" sz="3200" b="1">
                <a:latin typeface="Times New Roman" pitchFamily="18" charset="0"/>
              </a:rPr>
              <a:t>、</a:t>
            </a:r>
            <a:r>
              <a:rPr lang="zh-TW" altLang="en-US" sz="3200" b="1">
                <a:latin typeface="Times New Roman" pitchFamily="18" charset="0"/>
              </a:rPr>
              <a:t>水</a:t>
            </a:r>
            <a:r>
              <a:rPr lang="zh-CN" altLang="en-US" sz="3200" b="1">
                <a:latin typeface="Times New Roman" pitchFamily="18" charset="0"/>
              </a:rPr>
              <a:t>在细胞中的存在形式及作用 </a:t>
            </a:r>
          </a:p>
        </p:txBody>
      </p:sp>
      <p:sp>
        <p:nvSpPr>
          <p:cNvPr id="12321" name="矩形 12"/>
          <p:cNvSpPr/>
          <p:nvPr/>
        </p:nvSpPr>
        <p:spPr>
          <a:xfrm>
            <a:off x="624418" y="2565401"/>
            <a:ext cx="1189749" cy="49244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zh-CN" altLang="en-US" sz="2600" b="1">
                <a:ea typeface="黑体" pitchFamily="49" charset="-122"/>
              </a:rPr>
              <a:t>自由水</a:t>
            </a:r>
          </a:p>
        </p:txBody>
      </p:sp>
      <p:sp>
        <p:nvSpPr>
          <p:cNvPr id="12322" name="矩形 13"/>
          <p:cNvSpPr/>
          <p:nvPr/>
        </p:nvSpPr>
        <p:spPr>
          <a:xfrm>
            <a:off x="624418" y="4365626"/>
            <a:ext cx="1189749" cy="49244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zh-CN" altLang="en-US" sz="2600" b="1">
                <a:ea typeface="黑体" pitchFamily="49" charset="-122"/>
              </a:rPr>
              <a:t>结合水</a:t>
            </a:r>
          </a:p>
        </p:txBody>
      </p:sp>
      <p:sp>
        <p:nvSpPr>
          <p:cNvPr id="12323" name="Text Box 51"/>
          <p:cNvSpPr/>
          <p:nvPr/>
        </p:nvSpPr>
        <p:spPr>
          <a:xfrm>
            <a:off x="7020984" y="3140075"/>
            <a:ext cx="4165600" cy="368300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 fill="hold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 fill="hold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 fill="hold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 fill="hold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 fill="hold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 fill="hold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 fill="hold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 fill="hold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 fill="hold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2" grpId="0" animBg="1"/>
      <p:bldP spid="12313" grpId="0" animBg="1"/>
      <p:bldP spid="12314" grpId="0" animBg="1"/>
      <p:bldP spid="12315" grpId="0" animBg="1"/>
      <p:bldP spid="12316" grpId="0" animBg="1"/>
      <p:bldP spid="12317" grpId="0" animBg="1"/>
      <p:bldP spid="12318" grpId="0" animBg="1"/>
      <p:bldP spid="12319" grpId="0" animBg="1"/>
      <p:bldP spid="12321" grpId="0" animBg="1"/>
      <p:bldP spid="12322" grpId="0" animBg="1"/>
      <p:bldP spid="123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624417" y="404814"/>
            <a:ext cx="10752667" cy="3024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判断：以下实例中水主要以什么形式存在？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） 切西瓜时流出的瓜汁水      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B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）新鲜小麦种子晒干时丢失的水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）小麦干种子烘烤时丢失的水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D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）鸡蛋清里的水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   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E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）浆糊中的水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 </a:t>
            </a:r>
          </a:p>
        </p:txBody>
      </p:sp>
      <p:sp>
        <p:nvSpPr>
          <p:cNvPr id="24579" name="Text Box 4"/>
          <p:cNvSpPr>
            <a:spLocks noChangeArrowheads="1"/>
          </p:cNvSpPr>
          <p:nvPr/>
        </p:nvSpPr>
        <p:spPr bwMode="auto">
          <a:xfrm>
            <a:off x="6671733" y="4005264"/>
            <a:ext cx="4607984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  <a:ea typeface="黑体" pitchFamily="49" charset="-122"/>
              </a:rPr>
              <a:t>A</a:t>
            </a:r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  <a:ea typeface="黑体" pitchFamily="49" charset="-122"/>
              </a:rPr>
              <a:t>　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  <a:ea typeface="黑体" pitchFamily="49" charset="-122"/>
              </a:rPr>
              <a:t>B</a:t>
            </a:r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  <a:ea typeface="黑体" pitchFamily="49" charset="-122"/>
              </a:rPr>
              <a:t>　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  <a:ea typeface="黑体" pitchFamily="49" charset="-122"/>
              </a:rPr>
              <a:t>C</a:t>
            </a:r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  <a:ea typeface="黑体" pitchFamily="49" charset="-122"/>
              </a:rPr>
              <a:t>　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  <a:ea typeface="黑体" pitchFamily="49" charset="-122"/>
              </a:rPr>
              <a:t>D    E</a:t>
            </a:r>
            <a:r>
              <a:rPr lang="zh-CN" altLang="en-US" sz="3200" b="1">
                <a:solidFill>
                  <a:srgbClr val="FF3300"/>
                </a:solidFill>
                <a:latin typeface="Times New Roman" pitchFamily="18" charset="0"/>
                <a:ea typeface="黑体" pitchFamily="49" charset="-122"/>
              </a:rPr>
              <a:t>　　　</a:t>
            </a:r>
          </a:p>
        </p:txBody>
      </p:sp>
      <p:sp>
        <p:nvSpPr>
          <p:cNvPr id="24580" name="Text Box 5"/>
          <p:cNvSpPr>
            <a:spLocks noChangeArrowheads="1"/>
          </p:cNvSpPr>
          <p:nvPr/>
        </p:nvSpPr>
        <p:spPr bwMode="auto">
          <a:xfrm>
            <a:off x="1102784" y="4076701"/>
            <a:ext cx="5952067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33CC"/>
                </a:solidFill>
                <a:latin typeface="Times New Roman" pitchFamily="18" charset="0"/>
                <a:ea typeface="黑体" pitchFamily="49" charset="-122"/>
              </a:rPr>
              <a:t>以自由水方式存在的有：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33CC"/>
                </a:solidFill>
                <a:latin typeface="Times New Roman" pitchFamily="18" charset="0"/>
                <a:ea typeface="黑体" pitchFamily="49" charset="-122"/>
              </a:rPr>
              <a:t>以结合水方式存在的有：</a:t>
            </a:r>
          </a:p>
        </p:txBody>
      </p:sp>
      <p:sp>
        <p:nvSpPr>
          <p:cNvPr id="13316" name="Text Box 6"/>
          <p:cNvSpPr/>
          <p:nvPr/>
        </p:nvSpPr>
        <p:spPr>
          <a:xfrm>
            <a:off x="6592221" y="4149726"/>
            <a:ext cx="673100" cy="366713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3317" name="Text Box 7"/>
          <p:cNvSpPr/>
          <p:nvPr/>
        </p:nvSpPr>
        <p:spPr>
          <a:xfrm>
            <a:off x="7248387" y="4156214"/>
            <a:ext cx="673100" cy="366713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3318" name="Text Box 8"/>
          <p:cNvSpPr/>
          <p:nvPr/>
        </p:nvSpPr>
        <p:spPr>
          <a:xfrm>
            <a:off x="6671734" y="4868863"/>
            <a:ext cx="673100" cy="366712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3319" name="Text Box 9"/>
          <p:cNvSpPr/>
          <p:nvPr/>
        </p:nvSpPr>
        <p:spPr>
          <a:xfrm>
            <a:off x="7341153" y="4868863"/>
            <a:ext cx="673100" cy="366712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3320" name="Text Box 10"/>
          <p:cNvSpPr/>
          <p:nvPr/>
        </p:nvSpPr>
        <p:spPr>
          <a:xfrm>
            <a:off x="7979466" y="4868863"/>
            <a:ext cx="673100" cy="366712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 fill="hold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 fill="hold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 fill="hold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 fill="hold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 animBg="1"/>
      <p:bldP spid="13318" grpId="0" animBg="1"/>
      <p:bldP spid="13319" grpId="0" animBg="1"/>
      <p:bldP spid="133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5370" y="2044700"/>
            <a:ext cx="2113280" cy="17329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392420" y="2486660"/>
            <a:ext cx="8610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/>
              <a:t>01</a:t>
            </a: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3989705" y="3800475"/>
            <a:ext cx="8106410" cy="0"/>
          </a:xfrm>
          <a:prstGeom prst="line">
            <a:avLst/>
          </a:prstGeom>
          <a:ln w="730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989705" y="3902710"/>
            <a:ext cx="49593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solidFill>
                  <a:schemeClr val="accent1"/>
                </a:solidFill>
                <a:latin typeface="方正标致简体" panose="02010600010101010101" charset="-122"/>
                <a:ea typeface="方正标致简体" panose="02010600010101010101" charset="-122"/>
              </a:rPr>
              <a:t>构成细胞的元素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3"/>
          <p:cNvSpPr/>
          <p:nvPr/>
        </p:nvSpPr>
        <p:spPr>
          <a:xfrm>
            <a:off x="861757" y="1467196"/>
            <a:ext cx="7416800" cy="519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宋体" charset="-122"/>
              </a:rPr>
              <a:t>）在一定条件下可以</a:t>
            </a:r>
            <a:r>
              <a:rPr lang="zh-CN" altLang="en-US" sz="2800" b="1" dirty="0">
                <a:solidFill>
                  <a:srgbClr val="FF3300"/>
                </a:solidFill>
                <a:latin typeface="宋体" charset="-122"/>
              </a:rPr>
              <a:t>相互转化</a:t>
            </a:r>
            <a:endParaRPr lang="zh-CN" altLang="en-US" dirty="0"/>
          </a:p>
        </p:txBody>
      </p:sp>
      <p:sp>
        <p:nvSpPr>
          <p:cNvPr id="15362" name="Text Box 4"/>
          <p:cNvSpPr/>
          <p:nvPr/>
        </p:nvSpPr>
        <p:spPr>
          <a:xfrm>
            <a:off x="874368" y="3382342"/>
            <a:ext cx="10588762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宋体" charset="-122"/>
              </a:rPr>
              <a:t>）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</a:rPr>
              <a:t>两者的相对含量</a:t>
            </a:r>
            <a:r>
              <a:rPr lang="en-US" altLang="zh-CN" sz="2800" b="1" dirty="0">
                <a:solidFill>
                  <a:srgbClr val="0000FF"/>
                </a:solidFill>
                <a:latin typeface="Times New Roman" pitchFamily="18" charset="0"/>
              </a:rPr>
              <a:t>(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</a:rPr>
              <a:t>自由水</a:t>
            </a:r>
            <a:r>
              <a:rPr lang="en-US" altLang="zh-CN" sz="2800" b="1" dirty="0">
                <a:solidFill>
                  <a:srgbClr val="0000FF"/>
                </a:solidFill>
                <a:latin typeface="Times New Roman" pitchFamily="18" charset="0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</a:rPr>
              <a:t>结合水</a:t>
            </a:r>
            <a:r>
              <a:rPr lang="en-US" altLang="zh-CN" sz="2800" b="1" dirty="0">
                <a:solidFill>
                  <a:srgbClr val="0000FF"/>
                </a:solidFill>
                <a:latin typeface="Times New Roman" pitchFamily="18" charset="0"/>
              </a:rPr>
              <a:t>)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</a:rPr>
              <a:t>影响生物组织细胞的代谢速率</a:t>
            </a: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577574" y="244428"/>
            <a:ext cx="5211683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3200" b="1" dirty="0">
                <a:latin typeface="Times New Roman" pitchFamily="18" charset="0"/>
              </a:rPr>
              <a:t>3</a:t>
            </a:r>
            <a:r>
              <a:rPr lang="zh-CN" altLang="en-US" sz="3200" b="1" dirty="0" smtClean="0">
                <a:latin typeface="Times New Roman" pitchFamily="18" charset="0"/>
              </a:rPr>
              <a:t>、  自由水</a:t>
            </a:r>
            <a:r>
              <a:rPr lang="zh-CN" altLang="en-US" sz="3200" b="1" dirty="0">
                <a:latin typeface="Times New Roman" pitchFamily="18" charset="0"/>
              </a:rPr>
              <a:t>与结合水的关系 </a:t>
            </a:r>
          </a:p>
        </p:txBody>
      </p:sp>
      <p:sp>
        <p:nvSpPr>
          <p:cNvPr id="15365" name="Text Box 5"/>
          <p:cNvSpPr/>
          <p:nvPr/>
        </p:nvSpPr>
        <p:spPr>
          <a:xfrm>
            <a:off x="2266952" y="2276475"/>
            <a:ext cx="2305049" cy="64135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结合水</a:t>
            </a:r>
          </a:p>
        </p:txBody>
      </p:sp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4751918" y="2051050"/>
            <a:ext cx="2880783" cy="514350"/>
            <a:chOff x="3563888" y="2051556"/>
            <a:chExt cx="2160240" cy="513348"/>
          </a:xfrm>
        </p:grpSpPr>
        <p:sp>
          <p:nvSpPr>
            <p:cNvPr id="25608" name="Text Box 6"/>
            <p:cNvSpPr>
              <a:spLocks noChangeArrowheads="1"/>
            </p:cNvSpPr>
            <p:nvPr/>
          </p:nvSpPr>
          <p:spPr bwMode="auto">
            <a:xfrm>
              <a:off x="3993753" y="2051556"/>
              <a:ext cx="1730375" cy="46076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/>
                <a:t>代谢旺盛</a:t>
              </a:r>
            </a:p>
          </p:txBody>
        </p:sp>
        <p:sp>
          <p:nvSpPr>
            <p:cNvPr id="25609" name="Line 7"/>
            <p:cNvSpPr>
              <a:spLocks noChangeShapeType="1"/>
            </p:cNvSpPr>
            <p:nvPr/>
          </p:nvSpPr>
          <p:spPr bwMode="auto">
            <a:xfrm>
              <a:off x="3563888" y="2564904"/>
              <a:ext cx="1944688" cy="0"/>
            </a:xfrm>
            <a:prstGeom prst="line">
              <a:avLst/>
            </a:prstGeom>
            <a:noFill/>
            <a:ln w="57150" algn="ctr">
              <a:solidFill>
                <a:srgbClr val="00CCFF"/>
              </a:solidFill>
              <a:round/>
              <a:headEnd type="none" w="sm" len="sm"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组合 17"/>
          <p:cNvGrpSpPr>
            <a:grpSpLocks/>
          </p:cNvGrpSpPr>
          <p:nvPr/>
        </p:nvGrpSpPr>
        <p:grpSpPr bwMode="auto">
          <a:xfrm>
            <a:off x="4667252" y="2737519"/>
            <a:ext cx="2978701" cy="461665"/>
            <a:chOff x="3500438" y="2737692"/>
            <a:chExt cx="2233627" cy="461374"/>
          </a:xfrm>
        </p:grpSpPr>
        <p:sp>
          <p:nvSpPr>
            <p:cNvPr id="25611" name="Text Box 8"/>
            <p:cNvSpPr>
              <a:spLocks noChangeArrowheads="1"/>
            </p:cNvSpPr>
            <p:nvPr/>
          </p:nvSpPr>
          <p:spPr bwMode="auto">
            <a:xfrm>
              <a:off x="4003690" y="2737692"/>
              <a:ext cx="1730375" cy="46137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 smtClean="0"/>
                <a:t>抗逆性强</a:t>
              </a:r>
              <a:endParaRPr lang="zh-CN" altLang="en-US" sz="2400" b="1" dirty="0"/>
            </a:p>
          </p:txBody>
        </p:sp>
        <p:sp>
          <p:nvSpPr>
            <p:cNvPr id="25612" name="Line 9"/>
            <p:cNvSpPr>
              <a:spLocks noChangeShapeType="1"/>
            </p:cNvSpPr>
            <p:nvPr/>
          </p:nvSpPr>
          <p:spPr bwMode="auto">
            <a:xfrm flipH="1">
              <a:off x="3500438" y="2779862"/>
              <a:ext cx="1949450" cy="0"/>
            </a:xfrm>
            <a:prstGeom prst="line">
              <a:avLst/>
            </a:prstGeom>
            <a:noFill/>
            <a:ln w="57150" algn="ctr">
              <a:solidFill>
                <a:srgbClr val="00CCFF"/>
              </a:solidFill>
              <a:round/>
              <a:headEnd type="none" w="sm" len="sm"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Text Box 10"/>
          <p:cNvSpPr/>
          <p:nvPr/>
        </p:nvSpPr>
        <p:spPr>
          <a:xfrm>
            <a:off x="7548034" y="2349500"/>
            <a:ext cx="2400300" cy="64135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自由水</a:t>
            </a:r>
          </a:p>
        </p:txBody>
      </p:sp>
      <p:sp>
        <p:nvSpPr>
          <p:cNvPr id="15373" name="矩形 26"/>
          <p:cNvSpPr/>
          <p:nvPr/>
        </p:nvSpPr>
        <p:spPr>
          <a:xfrm>
            <a:off x="3788834" y="4562475"/>
            <a:ext cx="3874779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Times New Roman" pitchFamily="18" charset="0"/>
              </a:rPr>
              <a:t>自由水</a:t>
            </a:r>
            <a:r>
              <a:rPr lang="en-US" altLang="zh-CN" sz="2800" b="1" dirty="0">
                <a:latin typeface="Times New Roman" pitchFamily="18" charset="0"/>
              </a:rPr>
              <a:t>/</a:t>
            </a:r>
            <a:r>
              <a:rPr lang="zh-CN" altLang="en-US" sz="2800" b="1" dirty="0">
                <a:latin typeface="Times New Roman" pitchFamily="18" charset="0"/>
              </a:rPr>
              <a:t>结合水的比值大</a:t>
            </a:r>
          </a:p>
        </p:txBody>
      </p:sp>
      <p:sp>
        <p:nvSpPr>
          <p:cNvPr id="15374" name="矩形 27"/>
          <p:cNvSpPr/>
          <p:nvPr/>
        </p:nvSpPr>
        <p:spPr>
          <a:xfrm>
            <a:off x="3750734" y="5661026"/>
            <a:ext cx="4134465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Times New Roman" pitchFamily="18" charset="0"/>
              </a:rPr>
              <a:t>代谢旺盛（生命活动强）</a:t>
            </a:r>
          </a:p>
        </p:txBody>
      </p:sp>
      <p:sp>
        <p:nvSpPr>
          <p:cNvPr id="15375" name="下箭头 30"/>
          <p:cNvSpPr/>
          <p:nvPr/>
        </p:nvSpPr>
        <p:spPr>
          <a:xfrm>
            <a:off x="6191251" y="5084763"/>
            <a:ext cx="287867" cy="576262"/>
          </a:xfrm>
          <a:prstGeom prst="downArrow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946816" presetClass="entr" presetSubtype="913881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946816" presetClass="entr" presetSubtype="9138858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814917" y="1628775"/>
            <a:ext cx="10972800" cy="3335338"/>
          </a:xfrm>
          <a:prstGeom prst="rect">
            <a:avLst/>
          </a:prstGeom>
          <a:noFill/>
          <a:ln w="9525" cap="flat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342900" indent="-342900" eaLnBrk="0" hangingPunct="0">
              <a:spcBef>
                <a:spcPct val="18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</a:pPr>
            <a:r>
              <a:rPr lang="zh-CN" altLang="en-US" sz="3000"/>
              <a:t>当你烘干一粒小麦种子，然后点燃烧尽，最终会得到一些白色灰烬，这些灰烬就是小麦种子里的</a:t>
            </a:r>
            <a:r>
              <a:rPr lang="zh-CN" altLang="en-US" sz="3000">
                <a:solidFill>
                  <a:srgbClr val="0000FF"/>
                </a:solidFill>
              </a:rPr>
              <a:t>无机盐</a:t>
            </a:r>
            <a:r>
              <a:rPr lang="zh-CN" altLang="en-US" sz="3000"/>
              <a:t>。</a:t>
            </a:r>
            <a:endParaRPr lang="zh-CN" altLang="en-US" sz="2800"/>
          </a:p>
          <a:p>
            <a:pPr marL="342900" indent="-342900" eaLnBrk="0" hangingPunct="0">
              <a:spcBef>
                <a:spcPct val="18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</a:pPr>
            <a:endParaRPr lang="zh-CN" altLang="en-US" sz="2800" b="1"/>
          </a:p>
          <a:p>
            <a:pPr marL="342900" indent="-342900" eaLnBrk="0" hangingPunct="0">
              <a:spcBef>
                <a:spcPct val="18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</a:pPr>
            <a:r>
              <a:rPr lang="zh-CN" altLang="en-US" sz="3000">
                <a:latin typeface="宋体" charset="-122"/>
              </a:rPr>
              <a:t>在炎热的夏天，人们在大出汗后往往感觉很疲惫，这时候需要喝加</a:t>
            </a:r>
            <a:r>
              <a:rPr lang="zh-CN" altLang="en-US" sz="3000" b="1">
                <a:latin typeface="宋体" charset="-122"/>
              </a:rPr>
              <a:t>盐</a:t>
            </a:r>
            <a:r>
              <a:rPr lang="zh-CN" altLang="en-US" sz="3000">
                <a:latin typeface="宋体" charset="-122"/>
              </a:rPr>
              <a:t>的开水或是富含</a:t>
            </a:r>
            <a:r>
              <a:rPr lang="zh-CN" altLang="en-US" sz="3000" b="1">
                <a:latin typeface="宋体" charset="-122"/>
              </a:rPr>
              <a:t>矿物质</a:t>
            </a:r>
            <a:r>
              <a:rPr lang="zh-CN" altLang="en-US" sz="3000">
                <a:latin typeface="宋体" charset="-122"/>
              </a:rPr>
              <a:t>的饮料才能使精力恢复的更快</a:t>
            </a:r>
            <a:r>
              <a:rPr lang="zh-CN" altLang="en-US" sz="3000">
                <a:latin typeface="黑体" pitchFamily="49" charset="-122"/>
              </a:rPr>
              <a:t>。</a:t>
            </a:r>
            <a:endParaRPr lang="zh-CN" altLang="en-US" sz="2800">
              <a:latin typeface="黑体" pitchFamily="49" charset="-122"/>
            </a:endParaRPr>
          </a:p>
          <a:p>
            <a:pPr marL="342900" indent="-342900" eaLnBrk="0" hangingPunct="0">
              <a:spcBef>
                <a:spcPct val="18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</a:pPr>
            <a:endParaRPr lang="en-US" altLang="zh-CN" sz="280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7600" y="0"/>
            <a:ext cx="28448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8434" name="Text Box 3"/>
          <p:cNvSpPr/>
          <p:nvPr/>
        </p:nvSpPr>
        <p:spPr>
          <a:xfrm>
            <a:off x="1625601" y="1295400"/>
            <a:ext cx="6672019" cy="64633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无机盐在细胞中的存在形式：</a:t>
            </a:r>
          </a:p>
        </p:txBody>
      </p:sp>
      <p:sp>
        <p:nvSpPr>
          <p:cNvPr id="18435" name="Text Box 4"/>
          <p:cNvSpPr/>
          <p:nvPr/>
        </p:nvSpPr>
        <p:spPr>
          <a:xfrm>
            <a:off x="2946400" y="2057400"/>
            <a:ext cx="37592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ea typeface="楷体_GB2312" pitchFamily="49" charset="-122"/>
              </a:rPr>
              <a:t>——</a:t>
            </a:r>
            <a:r>
              <a:rPr lang="zh-CN" altLang="en-US" sz="3200" b="1">
                <a:solidFill>
                  <a:srgbClr val="FF3300"/>
                </a:solidFill>
                <a:ea typeface="楷体_GB2312" pitchFamily="49" charset="-122"/>
              </a:rPr>
              <a:t>离子形式</a:t>
            </a:r>
          </a:p>
        </p:txBody>
      </p:sp>
      <p:sp>
        <p:nvSpPr>
          <p:cNvPr id="18436" name="Text Box 5"/>
          <p:cNvSpPr/>
          <p:nvPr/>
        </p:nvSpPr>
        <p:spPr>
          <a:xfrm>
            <a:off x="2032001" y="2819400"/>
            <a:ext cx="9920817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993300"/>
                </a:solidFill>
                <a:latin typeface="楷体_GB2312" pitchFamily="49" charset="-122"/>
                <a:ea typeface="楷体_GB2312" pitchFamily="49" charset="-122"/>
              </a:rPr>
              <a:t>阳离子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Na</a:t>
            </a:r>
            <a:r>
              <a:rPr lang="en-US" altLang="zh-CN" sz="3200" b="1" baseline="60000"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K</a:t>
            </a:r>
            <a:r>
              <a:rPr lang="en-US" altLang="zh-CN" sz="3200" b="1" baseline="60000"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 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Ca</a:t>
            </a:r>
            <a:r>
              <a:rPr lang="en-US" altLang="zh-CN" sz="3200" b="1" baseline="60000">
                <a:latin typeface="楷体_GB2312" pitchFamily="49" charset="-122"/>
                <a:ea typeface="楷体_GB2312" pitchFamily="49" charset="-122"/>
              </a:rPr>
              <a:t>2+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Mg</a:t>
            </a:r>
            <a:r>
              <a:rPr lang="en-US" altLang="zh-CN" sz="3200" b="1" baseline="60000">
                <a:latin typeface="楷体_GB2312" pitchFamily="49" charset="-122"/>
                <a:ea typeface="楷体_GB2312" pitchFamily="49" charset="-122"/>
              </a:rPr>
              <a:t>2+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Fe</a:t>
            </a:r>
            <a:r>
              <a:rPr lang="en-US" altLang="zh-CN" sz="3200" b="1" baseline="60000">
                <a:latin typeface="楷体_GB2312" pitchFamily="49" charset="-122"/>
                <a:ea typeface="楷体_GB2312" pitchFamily="49" charset="-122"/>
              </a:rPr>
              <a:t>2+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</a:t>
            </a:r>
          </a:p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        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Fe</a:t>
            </a:r>
            <a:r>
              <a:rPr lang="en-US" altLang="zh-CN" sz="3200" b="1" baseline="60000">
                <a:latin typeface="楷体_GB2312" pitchFamily="49" charset="-122"/>
                <a:ea typeface="楷体_GB2312" pitchFamily="49" charset="-122"/>
              </a:rPr>
              <a:t>3+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等。</a:t>
            </a:r>
          </a:p>
        </p:txBody>
      </p:sp>
      <p:sp>
        <p:nvSpPr>
          <p:cNvPr id="18437" name="Text Box 6"/>
          <p:cNvSpPr/>
          <p:nvPr/>
        </p:nvSpPr>
        <p:spPr>
          <a:xfrm>
            <a:off x="2133601" y="4191000"/>
            <a:ext cx="6994222" cy="107721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993300"/>
                </a:solidFill>
                <a:latin typeface="楷体_GB2312" pitchFamily="49" charset="-122"/>
                <a:ea typeface="楷体_GB2312" pitchFamily="49" charset="-122"/>
              </a:rPr>
              <a:t>阴离子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Cl</a:t>
            </a:r>
            <a:r>
              <a:rPr lang="en-US" altLang="zh-CN" sz="3200" b="1" baseline="60000"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SO</a:t>
            </a:r>
            <a:r>
              <a:rPr lang="en-US" altLang="zh-CN" sz="3200" b="1" baseline="-2500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en-US" altLang="zh-CN" sz="3200" b="1" baseline="60000">
                <a:latin typeface="楷体_GB2312" pitchFamily="49" charset="-122"/>
                <a:ea typeface="楷体_GB2312" pitchFamily="49" charset="-122"/>
              </a:rPr>
              <a:t>2-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PO</a:t>
            </a:r>
            <a:r>
              <a:rPr lang="en-US" altLang="zh-CN" sz="3200" b="1" baseline="-2500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en-US" altLang="zh-CN" sz="3200" b="1" baseline="60000">
                <a:latin typeface="楷体_GB2312" pitchFamily="49" charset="-122"/>
                <a:ea typeface="楷体_GB2312" pitchFamily="49" charset="-122"/>
              </a:rPr>
              <a:t>3-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HCO</a:t>
            </a:r>
            <a:r>
              <a:rPr lang="en-US" altLang="zh-CN" sz="3200" b="1" baseline="-2500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en-US" altLang="zh-CN" sz="3200" b="1" baseline="60000"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等。</a:t>
            </a:r>
          </a:p>
          <a:p>
            <a:endParaRPr lang="en-US" altLang="zh-CN" sz="32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8" name="Text Box 7"/>
          <p:cNvSpPr/>
          <p:nvPr/>
        </p:nvSpPr>
        <p:spPr>
          <a:xfrm>
            <a:off x="1930401" y="381000"/>
            <a:ext cx="4698722" cy="76944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latin typeface="华文行楷" pitchFamily="2" charset="-122"/>
                <a:ea typeface="华文行楷" pitchFamily="2" charset="-122"/>
              </a:rPr>
              <a:t>细胞</a:t>
            </a:r>
            <a:r>
              <a:rPr lang="zh-CN" altLang="en-US" sz="4400" b="1" dirty="0">
                <a:latin typeface="华文行楷" pitchFamily="2" charset="-122"/>
                <a:ea typeface="华文行楷" pitchFamily="2" charset="-122"/>
              </a:rPr>
              <a:t>中的无机盐：</a:t>
            </a:r>
          </a:p>
        </p:txBody>
      </p:sp>
      <p:sp>
        <p:nvSpPr>
          <p:cNvPr id="18439" name="Text Box 8"/>
          <p:cNvSpPr/>
          <p:nvPr/>
        </p:nvSpPr>
        <p:spPr>
          <a:xfrm>
            <a:off x="1727200" y="5181600"/>
            <a:ext cx="100584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含量：</a:t>
            </a: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很少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，仅占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％－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1.5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animBg="1"/>
      <p:bldP spid="18436" grpId="0" animBg="1"/>
      <p:bldP spid="18437" grpId="0" animBg="1"/>
      <p:bldP spid="18438" grpId="0" animBg="1"/>
      <p:bldP spid="1843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>
            <a:spLocks noChangeArrowheads="1"/>
          </p:cNvSpPr>
          <p:nvPr/>
        </p:nvSpPr>
        <p:spPr bwMode="auto">
          <a:xfrm>
            <a:off x="239184" y="4962526"/>
            <a:ext cx="10513483" cy="1160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）为什么缺铁会导致贫血？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）植物缺镁会影响光合作用，为什么？</a:t>
            </a:r>
          </a:p>
        </p:txBody>
      </p:sp>
      <p:pic>
        <p:nvPicPr>
          <p:cNvPr id="28675" name="Picture 3" descr="t42-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18400" y="930276"/>
            <a:ext cx="4199467" cy="3960813"/>
          </a:xfrm>
          <a:solidFill>
            <a:schemeClr val="tx1">
              <a:alpha val="50195"/>
            </a:schemeClr>
          </a:solidFill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734734" y="930276"/>
            <a:ext cx="4121151" cy="3600699"/>
            <a:chOff x="1950" y="0"/>
            <a:chExt cx="1699" cy="2205"/>
          </a:xfrm>
        </p:grpSpPr>
        <p:pic>
          <p:nvPicPr>
            <p:cNvPr id="28677" name="Picture 5" descr="6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50" y="0"/>
              <a:ext cx="1699" cy="22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9461" name="Text Box 6"/>
            <p:cNvSpPr/>
            <p:nvPr/>
          </p:nvSpPr>
          <p:spPr>
            <a:xfrm>
              <a:off x="1950" y="1515"/>
              <a:ext cx="273" cy="452"/>
            </a:xfrm>
            <a:prstGeom prst="rect">
              <a:avLst/>
            </a:prstGeom>
            <a:solidFill>
              <a:srgbClr val="333399">
                <a:alpha val="41960"/>
              </a:srgbClr>
            </a:solidFill>
            <a:ln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 b="1">
                  <a:latin typeface="Tahoma" pitchFamily="34" charset="0"/>
                  <a:ea typeface="隶书" pitchFamily="49" charset="-122"/>
                </a:rPr>
                <a:t>血红蛋白</a:t>
              </a:r>
            </a:p>
          </p:txBody>
        </p:sp>
      </p:grpSp>
      <p:sp>
        <p:nvSpPr>
          <p:cNvPr id="19462" name="Oval 8"/>
          <p:cNvSpPr/>
          <p:nvPr/>
        </p:nvSpPr>
        <p:spPr>
          <a:xfrm>
            <a:off x="4267200" y="2041525"/>
            <a:ext cx="711200" cy="609600"/>
          </a:xfrm>
          <a:prstGeom prst="ellipse">
            <a:avLst/>
          </a:prstGeom>
          <a:noFill/>
          <a:ln w="38100">
            <a:solidFill>
              <a:srgbClr val="FF330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3" name="Oval 9"/>
          <p:cNvSpPr/>
          <p:nvPr/>
        </p:nvSpPr>
        <p:spPr>
          <a:xfrm>
            <a:off x="9448800" y="2041525"/>
            <a:ext cx="711200" cy="609600"/>
          </a:xfrm>
          <a:prstGeom prst="ellipse">
            <a:avLst/>
          </a:prstGeom>
          <a:noFill/>
          <a:ln w="38100">
            <a:solidFill>
              <a:srgbClr val="FF330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4" name="Text Box 11"/>
          <p:cNvSpPr/>
          <p:nvPr/>
        </p:nvSpPr>
        <p:spPr>
          <a:xfrm>
            <a:off x="6671733" y="5035550"/>
            <a:ext cx="5088467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铁是血红蛋白的重要组分</a:t>
            </a:r>
          </a:p>
        </p:txBody>
      </p:sp>
      <p:sp>
        <p:nvSpPr>
          <p:cNvPr id="19465" name="Text Box 12"/>
          <p:cNvSpPr/>
          <p:nvPr/>
        </p:nvSpPr>
        <p:spPr>
          <a:xfrm>
            <a:off x="6671734" y="6186488"/>
            <a:ext cx="4703233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镁是叶绿素的重要组分</a:t>
            </a:r>
          </a:p>
        </p:txBody>
      </p:sp>
      <p:sp>
        <p:nvSpPr>
          <p:cNvPr id="19466" name="Rectangle 17"/>
          <p:cNvSpPr/>
          <p:nvPr/>
        </p:nvSpPr>
        <p:spPr>
          <a:xfrm>
            <a:off x="311151" y="4090988"/>
            <a:ext cx="11533716" cy="1357312"/>
          </a:xfrm>
          <a:prstGeom prst="rect">
            <a:avLst/>
          </a:prstGeom>
          <a:solidFill>
            <a:srgbClr val="93E27E"/>
          </a:solidFill>
          <a:ln w="228600" cap="sq">
            <a:solidFill>
              <a:schemeClr val="bg2">
                <a:alpha val="32941"/>
              </a:schemeClr>
            </a:solidFill>
            <a:miter lim="800000"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en-US" altLang="zh-CN" sz="3600"/>
          </a:p>
          <a:p>
            <a:r>
              <a:rPr lang="zh-CN" altLang="en-US" sz="2800"/>
              <a:t>功能一：</a:t>
            </a:r>
            <a:r>
              <a:rPr lang="zh-CN" altLang="en-US" sz="3200"/>
              <a:t>构成细胞中复杂化合物的重要组成成分</a:t>
            </a:r>
          </a:p>
          <a:p>
            <a:pPr>
              <a:spcBef>
                <a:spcPct val="50000"/>
              </a:spcBef>
            </a:pPr>
            <a:endParaRPr lang="zh-CN" altLang="en-US" sz="3600"/>
          </a:p>
        </p:txBody>
      </p:sp>
      <p:sp>
        <p:nvSpPr>
          <p:cNvPr id="19467" name="Text Box 3"/>
          <p:cNvSpPr txBox="1">
            <a:spLocks noChangeArrowheads="1"/>
          </p:cNvSpPr>
          <p:nvPr/>
        </p:nvSpPr>
        <p:spPr bwMode="auto">
          <a:xfrm>
            <a:off x="476251" y="285751"/>
            <a:ext cx="3892412" cy="64633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5742A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无机盐的功能：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 fill="hold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 fill="hold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 fill="hold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  <p:bldP spid="19463" grpId="0" animBg="1"/>
      <p:bldP spid="19464" grpId="0" animBg="1"/>
      <p:bldP spid="19465" grpId="0" animBg="1"/>
      <p:bldP spid="1946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54000" y="1320801"/>
            <a:ext cx="5291667" cy="3338513"/>
            <a:chOff x="0" y="0"/>
            <a:chExt cx="2500" cy="2103"/>
          </a:xfrm>
        </p:grpSpPr>
        <p:pic>
          <p:nvPicPr>
            <p:cNvPr id="29699" name="Picture 4" descr="DSCN0238"/>
            <p:cNvPicPr>
              <a:picLocks noChangeAspect="1" noChangeArrowheads="1"/>
            </p:cNvPicPr>
            <p:nvPr/>
          </p:nvPicPr>
          <p:blipFill>
            <a:blip r:embed="rId2" cstate="print"/>
            <a:srcRect l="37660" t="9593" r="28502" b="52449"/>
            <a:stretch>
              <a:fillRect/>
            </a:stretch>
          </p:blipFill>
          <p:spPr bwMode="auto">
            <a:xfrm>
              <a:off x="0" y="0"/>
              <a:ext cx="2500" cy="21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29700" name="Text Box 10"/>
            <p:cNvSpPr>
              <a:spLocks noChangeArrowheads="1"/>
            </p:cNvSpPr>
            <p:nvPr/>
          </p:nvSpPr>
          <p:spPr bwMode="auto">
            <a:xfrm>
              <a:off x="44" y="1145"/>
              <a:ext cx="289" cy="4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>
                  <a:solidFill>
                    <a:srgbClr val="FF0000"/>
                  </a:solidFill>
                  <a:latin typeface="Tahoma" pitchFamily="34" charset="0"/>
                  <a:ea typeface="华文中宋" pitchFamily="2" charset="-122"/>
                </a:rPr>
                <a:t>生理盐水</a:t>
              </a:r>
            </a:p>
          </p:txBody>
        </p:sp>
      </p:grpSp>
      <p:sp>
        <p:nvSpPr>
          <p:cNvPr id="20484" name="Rectangle 5"/>
          <p:cNvSpPr/>
          <p:nvPr/>
        </p:nvSpPr>
        <p:spPr>
          <a:xfrm>
            <a:off x="1178984" y="2141539"/>
            <a:ext cx="1818216" cy="5540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5" name="Rectangle 6"/>
          <p:cNvSpPr/>
          <p:nvPr/>
        </p:nvSpPr>
        <p:spPr>
          <a:xfrm>
            <a:off x="3810001" y="3349626"/>
            <a:ext cx="1318684" cy="8540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3" name="Text Box 12"/>
          <p:cNvSpPr>
            <a:spLocks noChangeArrowheads="1"/>
          </p:cNvSpPr>
          <p:nvPr/>
        </p:nvSpPr>
        <p:spPr bwMode="auto">
          <a:xfrm>
            <a:off x="7133167" y="1862138"/>
            <a:ext cx="18473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zh-CN" altLang="en-US">
              <a:latin typeface="Times New Roman" pitchFamily="18" charset="0"/>
            </a:endParaRPr>
          </a:p>
        </p:txBody>
      </p:sp>
      <p:sp>
        <p:nvSpPr>
          <p:cNvPr id="20487" name="Text Box 15"/>
          <p:cNvSpPr/>
          <p:nvPr/>
        </p:nvSpPr>
        <p:spPr>
          <a:xfrm>
            <a:off x="5641008" y="1862691"/>
            <a:ext cx="6299201" cy="53553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b="1" dirty="0">
                <a:latin typeface="Times New Roman" pitchFamily="18" charset="0"/>
              </a:rPr>
              <a:t>在正常情况下，人体内的无机盐浓度为</a:t>
            </a:r>
            <a:r>
              <a:rPr lang="en-US" altLang="zh-CN" sz="2400" b="1" dirty="0">
                <a:latin typeface="Times New Roman" pitchFamily="18" charset="0"/>
              </a:rPr>
              <a:t>0.9%.</a:t>
            </a:r>
            <a:endParaRPr lang="zh-CN" altLang="en-US" sz="2400" b="1" dirty="0">
              <a:latin typeface="Times New Roman" pitchFamily="18" charset="0"/>
            </a:endParaRPr>
          </a:p>
        </p:txBody>
      </p:sp>
      <p:sp>
        <p:nvSpPr>
          <p:cNvPr id="20488" name="Text Box 16"/>
          <p:cNvSpPr/>
          <p:nvPr/>
        </p:nvSpPr>
        <p:spPr>
          <a:xfrm>
            <a:off x="5751442" y="3152775"/>
            <a:ext cx="6268280" cy="134806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b="1" dirty="0">
                <a:latin typeface="Times New Roman" pitchFamily="18" charset="0"/>
              </a:rPr>
              <a:t>为患者输入</a:t>
            </a:r>
            <a:r>
              <a:rPr lang="en-US" altLang="zh-CN" sz="2400" b="1" dirty="0">
                <a:latin typeface="Times New Roman" pitchFamily="18" charset="0"/>
              </a:rPr>
              <a:t>0.9%</a:t>
            </a:r>
            <a:r>
              <a:rPr lang="zh-CN" altLang="en-US" sz="2400" b="1" dirty="0">
                <a:latin typeface="Times New Roman" pitchFamily="18" charset="0"/>
              </a:rPr>
              <a:t>的氯化钠溶液有利于维持机体的渗透压平衡。 </a:t>
            </a:r>
          </a:p>
          <a:p>
            <a:pPr eaLnBrk="0" hangingPunct="0"/>
            <a:endParaRPr lang="zh-CN" altLang="en-US" sz="2400" b="1" dirty="0">
              <a:latin typeface="Times New Roman" pitchFamily="18" charset="0"/>
            </a:endParaRPr>
          </a:p>
        </p:txBody>
      </p:sp>
      <p:sp>
        <p:nvSpPr>
          <p:cNvPr id="20489" name="Rectangle 17"/>
          <p:cNvSpPr/>
          <p:nvPr/>
        </p:nvSpPr>
        <p:spPr>
          <a:xfrm>
            <a:off x="361951" y="4964113"/>
            <a:ext cx="11533716" cy="1357312"/>
          </a:xfrm>
          <a:prstGeom prst="rect">
            <a:avLst/>
          </a:prstGeom>
          <a:solidFill>
            <a:srgbClr val="93E27E"/>
          </a:solidFill>
          <a:ln w="228600" cap="sq">
            <a:solidFill>
              <a:schemeClr val="bg2">
                <a:alpha val="32941"/>
              </a:schemeClr>
            </a:solidFill>
            <a:miter lim="800000"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en-US" altLang="zh-CN" sz="3600"/>
          </a:p>
          <a:p>
            <a:r>
              <a:rPr lang="zh-CN" altLang="en-US" sz="3200"/>
              <a:t>功能二 ：维持生物体内</a:t>
            </a:r>
            <a:r>
              <a:rPr lang="zh-CN" altLang="en-US" sz="3200">
                <a:solidFill>
                  <a:srgbClr val="FF0000"/>
                </a:solidFill>
              </a:rPr>
              <a:t>渗透压</a:t>
            </a:r>
            <a:r>
              <a:rPr lang="zh-CN" altLang="en-US" sz="3200"/>
              <a:t>平衡</a:t>
            </a:r>
          </a:p>
          <a:p>
            <a:pPr>
              <a:spcBef>
                <a:spcPct val="50000"/>
              </a:spcBef>
            </a:pPr>
            <a:endParaRPr lang="zh-CN" altLang="en-US" sz="3600"/>
          </a:p>
        </p:txBody>
      </p:sp>
      <p:sp>
        <p:nvSpPr>
          <p:cNvPr id="20490" name="Text Box 3"/>
          <p:cNvSpPr txBox="1">
            <a:spLocks noChangeArrowheads="1"/>
          </p:cNvSpPr>
          <p:nvPr/>
        </p:nvSpPr>
        <p:spPr bwMode="auto">
          <a:xfrm>
            <a:off x="476251" y="285751"/>
            <a:ext cx="3892412" cy="64633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5742A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无机盐的功能：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 fill="hold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 fill="hold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5" grpId="0" animBg="1"/>
      <p:bldP spid="20487" grpId="0" animBg="1"/>
      <p:bldP spid="20488" grpId="0" animBg="1"/>
      <p:bldP spid="2048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57809" y="990117"/>
            <a:ext cx="11540067" cy="5473700"/>
            <a:chOff x="165575" y="1124744"/>
            <a:chExt cx="8654897" cy="5472608"/>
          </a:xfrm>
        </p:grpSpPr>
        <p:pic>
          <p:nvPicPr>
            <p:cNvPr id="30728" name="图片 6" descr="QQ截图20141011091208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5575" y="1124744"/>
              <a:ext cx="8654897" cy="5472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21512" name="圆角矩形 8"/>
            <p:cNvSpPr/>
            <p:nvPr/>
          </p:nvSpPr>
          <p:spPr>
            <a:xfrm>
              <a:off x="4586685" y="3040474"/>
              <a:ext cx="1655733" cy="504724"/>
            </a:xfrm>
            <a:prstGeom prst="roundRect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730" name="直接连接符 11"/>
            <p:cNvSpPr>
              <a:spLocks noChangeShapeType="1"/>
            </p:cNvSpPr>
            <p:nvPr/>
          </p:nvSpPr>
          <p:spPr bwMode="auto">
            <a:xfrm>
              <a:off x="4356501" y="4292762"/>
              <a:ext cx="4032179" cy="0"/>
            </a:xfrm>
            <a:prstGeom prst="line">
              <a:avLst/>
            </a:prstGeom>
            <a:noFill/>
            <a:ln w="25400" cap="flat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1" name="直接连接符 12"/>
            <p:cNvSpPr>
              <a:spLocks noChangeShapeType="1"/>
            </p:cNvSpPr>
            <p:nvPr/>
          </p:nvSpPr>
          <p:spPr bwMode="auto">
            <a:xfrm>
              <a:off x="3564353" y="4581629"/>
              <a:ext cx="4032179" cy="0"/>
            </a:xfrm>
            <a:prstGeom prst="line">
              <a:avLst/>
            </a:prstGeom>
            <a:noFill/>
            <a:ln w="25400" cap="flat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5" name="Text Box 4"/>
          <p:cNvSpPr/>
          <p:nvPr/>
        </p:nvSpPr>
        <p:spPr>
          <a:xfrm>
            <a:off x="285751" y="4292600"/>
            <a:ext cx="11567583" cy="641350"/>
          </a:xfrm>
          <a:prstGeom prst="rect">
            <a:avLst/>
          </a:prstGeom>
          <a:solidFill>
            <a:srgbClr val="93E27E"/>
          </a:solidFill>
          <a:ln w="228600" cap="sq">
            <a:solidFill>
              <a:schemeClr val="bg2">
                <a:alpha val="32941"/>
              </a:schemeClr>
            </a:solidFill>
            <a:miter lim="800000"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en-US" altLang="zh-CN" sz="3600"/>
              <a:t>   </a:t>
            </a:r>
            <a:r>
              <a:rPr lang="zh-CN" altLang="en-US" sz="3600"/>
              <a:t>功能三：</a:t>
            </a:r>
            <a:r>
              <a:rPr lang="en-US" altLang="zh-CN" sz="3600"/>
              <a:t> </a:t>
            </a:r>
            <a:r>
              <a:rPr lang="zh-CN" altLang="en-US" sz="3600"/>
              <a:t>维持细胞和生物体的酸碱平衡</a:t>
            </a:r>
          </a:p>
        </p:txBody>
      </p:sp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622300" y="838200"/>
            <a:ext cx="11330517" cy="2889250"/>
            <a:chOff x="466725" y="838200"/>
            <a:chExt cx="8497888" cy="2889250"/>
          </a:xfrm>
        </p:grpSpPr>
        <p:sp>
          <p:nvSpPr>
            <p:cNvPr id="30724" name="Rectangle 2"/>
            <p:cNvSpPr>
              <a:spLocks noChangeArrowheads="1"/>
            </p:cNvSpPr>
            <p:nvPr/>
          </p:nvSpPr>
          <p:spPr bwMode="auto">
            <a:xfrm>
              <a:off x="466725" y="838200"/>
              <a:ext cx="8497888" cy="17912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None/>
              </a:pPr>
              <a:endParaRPr lang="en-US" altLang="zh-CN" sz="2800" b="1">
                <a:latin typeface="楷体_GB2312" pitchFamily="49" charset="-122"/>
                <a:ea typeface="楷体_GB2312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各种蛋白质对于</a:t>
              </a:r>
              <a:r>
                <a:rPr lang="en-US" altLang="zh-CN" sz="3200" b="1">
                  <a:latin typeface="楷体_GB2312" pitchFamily="49" charset="-122"/>
                  <a:ea typeface="楷体_GB2312" pitchFamily="49" charset="-122"/>
                </a:rPr>
                <a:t>pH</a:t>
              </a:r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的改变异常敏感，人体血浆</a:t>
              </a:r>
              <a:r>
                <a:rPr lang="en-US" altLang="zh-CN" sz="3200" b="1">
                  <a:latin typeface="楷体_GB2312" pitchFamily="49" charset="-122"/>
                  <a:ea typeface="楷体_GB2312" pitchFamily="49" charset="-122"/>
                </a:rPr>
                <a:t>pH</a:t>
              </a:r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降低</a:t>
              </a:r>
              <a:r>
                <a:rPr lang="en-US" altLang="zh-CN" sz="3200" b="1">
                  <a:latin typeface="楷体_GB2312" pitchFamily="49" charset="-122"/>
                  <a:ea typeface="楷体_GB2312" pitchFamily="49" charset="-122"/>
                </a:rPr>
                <a:t>0.5</a:t>
              </a:r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个单位，立即发生酸中毒。</a:t>
              </a:r>
            </a:p>
          </p:txBody>
        </p:sp>
        <p:sp>
          <p:nvSpPr>
            <p:cNvPr id="30725" name="Text Box 5"/>
            <p:cNvSpPr>
              <a:spLocks noChangeArrowheads="1"/>
            </p:cNvSpPr>
            <p:nvPr/>
          </p:nvSpPr>
          <p:spPr bwMode="auto">
            <a:xfrm>
              <a:off x="539750" y="2781300"/>
              <a:ext cx="7561263" cy="9461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FF3300"/>
                  </a:solidFill>
                  <a:latin typeface="Times New Roman" pitchFamily="18" charset="0"/>
                </a:rPr>
                <a:t>无机离子如</a:t>
              </a:r>
              <a:r>
                <a:rPr lang="en-US" altLang="zh-CN" sz="2800" dirty="0">
                  <a:solidFill>
                    <a:srgbClr val="FF3300"/>
                  </a:solidFill>
                  <a:latin typeface="Times New Roman" pitchFamily="18" charset="0"/>
                </a:rPr>
                <a:t>HPO</a:t>
              </a:r>
              <a:r>
                <a:rPr lang="en-US" altLang="zh-CN" sz="2800" baseline="-25000" dirty="0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  <a:r>
                <a:rPr lang="en-US" altLang="zh-CN" sz="2800" baseline="50000" dirty="0">
                  <a:solidFill>
                    <a:srgbClr val="FF3300"/>
                  </a:solidFill>
                  <a:latin typeface="Times New Roman" pitchFamily="18" charset="0"/>
                </a:rPr>
                <a:t>2-</a:t>
              </a:r>
              <a:r>
                <a:rPr lang="en-US" altLang="zh-CN" sz="2800" dirty="0">
                  <a:solidFill>
                    <a:srgbClr val="FF3300"/>
                  </a:solidFill>
                  <a:latin typeface="Times New Roman" pitchFamily="18" charset="0"/>
                </a:rPr>
                <a:t>/H</a:t>
              </a:r>
              <a:r>
                <a:rPr lang="en-US" altLang="zh-CN" sz="2800" baseline="-25000" dirty="0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  <a:r>
                <a:rPr lang="en-US" altLang="zh-CN" sz="2800" dirty="0">
                  <a:solidFill>
                    <a:srgbClr val="FF3300"/>
                  </a:solidFill>
                  <a:latin typeface="Times New Roman" pitchFamily="18" charset="0"/>
                </a:rPr>
                <a:t>PO</a:t>
              </a:r>
              <a:r>
                <a:rPr lang="en-US" altLang="zh-CN" sz="2800" baseline="-25000" dirty="0">
                  <a:solidFill>
                    <a:srgbClr val="FF3300"/>
                  </a:solidFill>
                  <a:latin typeface="Times New Roman" pitchFamily="18" charset="0"/>
                </a:rPr>
                <a:t>4</a:t>
              </a:r>
              <a:r>
                <a:rPr lang="en-US" altLang="zh-CN" sz="2800" baseline="50000" dirty="0">
                  <a:solidFill>
                    <a:srgbClr val="FF3300"/>
                  </a:solidFill>
                  <a:latin typeface="Times New Roman" pitchFamily="18" charset="0"/>
                </a:rPr>
                <a:t>-</a:t>
              </a:r>
              <a:r>
                <a:rPr lang="zh-CN" altLang="en-US" sz="2800" dirty="0">
                  <a:solidFill>
                    <a:srgbClr val="FF3300"/>
                  </a:solidFill>
                  <a:latin typeface="Times New Roman" pitchFamily="18" charset="0"/>
                </a:rPr>
                <a:t>和</a:t>
              </a:r>
              <a:r>
                <a:rPr lang="en-US" altLang="zh-CN" sz="2800" dirty="0">
                  <a:solidFill>
                    <a:srgbClr val="FF3300"/>
                  </a:solidFill>
                  <a:latin typeface="Times New Roman" pitchFamily="18" charset="0"/>
                </a:rPr>
                <a:t>H</a:t>
              </a:r>
              <a:r>
                <a:rPr lang="en-US" altLang="zh-CN" sz="2800" baseline="-25000" dirty="0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  <a:r>
                <a:rPr lang="en-US" altLang="zh-CN" sz="2800" dirty="0">
                  <a:solidFill>
                    <a:srgbClr val="FF3300"/>
                  </a:solidFill>
                  <a:latin typeface="Times New Roman" pitchFamily="18" charset="0"/>
                </a:rPr>
                <a:t>CO</a:t>
              </a:r>
              <a:r>
                <a:rPr lang="en-US" altLang="zh-CN" sz="2800" baseline="-25000" dirty="0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  <a:r>
                <a:rPr lang="en-US" altLang="zh-CN" sz="2800" dirty="0">
                  <a:solidFill>
                    <a:srgbClr val="FF3300"/>
                  </a:solidFill>
                  <a:latin typeface="Times New Roman" pitchFamily="18" charset="0"/>
                </a:rPr>
                <a:t>/HCO</a:t>
              </a:r>
              <a:r>
                <a:rPr lang="en-US" altLang="zh-CN" sz="2800" baseline="-25000" dirty="0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  <a:r>
                <a:rPr lang="en-US" altLang="zh-CN" sz="2800" baseline="50000" dirty="0">
                  <a:solidFill>
                    <a:srgbClr val="FF3300"/>
                  </a:solidFill>
                  <a:latin typeface="Times New Roman" pitchFamily="18" charset="0"/>
                </a:rPr>
                <a:t>-</a:t>
              </a:r>
              <a:r>
                <a:rPr lang="zh-CN" altLang="en-US" sz="2800" dirty="0">
                  <a:solidFill>
                    <a:srgbClr val="FF3300"/>
                  </a:solidFill>
                  <a:latin typeface="Times New Roman" pitchFamily="18" charset="0"/>
                </a:rPr>
                <a:t>等组成重要的缓冲体系来调节并维持</a:t>
              </a:r>
              <a:r>
                <a:rPr lang="en-US" altLang="zh-CN" sz="2800" dirty="0">
                  <a:solidFill>
                    <a:srgbClr val="FF3300"/>
                  </a:solidFill>
                  <a:latin typeface="Times New Roman" pitchFamily="18" charset="0"/>
                </a:rPr>
                <a:t>pH</a:t>
              </a:r>
              <a:r>
                <a:rPr lang="zh-CN" altLang="en-US" sz="2800" dirty="0">
                  <a:solidFill>
                    <a:srgbClr val="FF3300"/>
                  </a:solidFill>
                  <a:latin typeface="Times New Roman" pitchFamily="18" charset="0"/>
                </a:rPr>
                <a:t>平衡。</a:t>
              </a:r>
            </a:p>
          </p:txBody>
        </p:sp>
      </p:grpSp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476251" y="285751"/>
            <a:ext cx="3892412" cy="64633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5742A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无机盐的功能：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idx="1"/>
          </p:nvPr>
        </p:nvSpPr>
        <p:spPr>
          <a:xfrm>
            <a:off x="239185" y="2533650"/>
            <a:ext cx="11178116" cy="2681288"/>
          </a:xfrm>
          <a:noFill/>
          <a:ln/>
        </p:spPr>
        <p:txBody>
          <a:bodyPr/>
          <a:lstStyle/>
          <a:p>
            <a:pPr eaLnBrk="1" hangingPunct="1"/>
            <a:r>
              <a:rPr lang="zh-CN" altLang="en-US" sz="2800" b="1" smtClean="0"/>
              <a:t>广告一：健康体魄，来源于“碘碘”滴滴！</a:t>
            </a:r>
          </a:p>
          <a:p>
            <a:pPr eaLnBrk="1" hangingPunct="1"/>
            <a:r>
              <a:rPr lang="zh-CN" altLang="en-US" sz="2800" b="1" smtClean="0"/>
              <a:t>广告二：高钙片，一片顶两片！</a:t>
            </a:r>
            <a:endParaRPr lang="zh-CN" altLang="en-US" sz="2800" b="1" smtClean="0">
              <a:latin typeface="宋体" charset="-122"/>
            </a:endParaRPr>
          </a:p>
          <a:p>
            <a:pPr eaLnBrk="1" hangingPunct="1"/>
            <a:r>
              <a:rPr lang="zh-CN" altLang="en-US" sz="2800" b="1" smtClean="0"/>
              <a:t>广告三：补铁、补血，效果好！朴雪口服液！</a:t>
            </a:r>
            <a:endParaRPr lang="zh-CN" altLang="en-US" sz="2800" b="1" smtClean="0">
              <a:latin typeface="宋体" charset="-122"/>
            </a:endParaRPr>
          </a:p>
          <a:p>
            <a:pPr eaLnBrk="1" hangingPunct="1"/>
            <a:endParaRPr lang="zh-CN" altLang="en-US" sz="2800" b="1" smtClean="0">
              <a:latin typeface="宋体" charset="-122"/>
            </a:endParaRPr>
          </a:p>
          <a:p>
            <a:pPr eaLnBrk="1" hangingPunct="1"/>
            <a:endParaRPr lang="en-US" altLang="zh-CN" sz="2800" b="1" smtClean="0"/>
          </a:p>
        </p:txBody>
      </p:sp>
      <p:sp>
        <p:nvSpPr>
          <p:cNvPr id="22530" name="Oval 4"/>
          <p:cNvSpPr/>
          <p:nvPr/>
        </p:nvSpPr>
        <p:spPr>
          <a:xfrm>
            <a:off x="5299397" y="2560156"/>
            <a:ext cx="575733" cy="504825"/>
          </a:xfrm>
          <a:prstGeom prst="ellipse">
            <a:avLst/>
          </a:prstGeom>
          <a:noFill/>
          <a:ln w="38100">
            <a:solidFill>
              <a:srgbClr val="FF330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1" name="Oval 5"/>
          <p:cNvSpPr/>
          <p:nvPr/>
        </p:nvSpPr>
        <p:spPr>
          <a:xfrm>
            <a:off x="2324837" y="3184249"/>
            <a:ext cx="711200" cy="609600"/>
          </a:xfrm>
          <a:prstGeom prst="ellipse">
            <a:avLst/>
          </a:prstGeom>
          <a:noFill/>
          <a:ln w="38100">
            <a:solidFill>
              <a:srgbClr val="FF330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2" name="Oval 6"/>
          <p:cNvSpPr/>
          <p:nvPr/>
        </p:nvSpPr>
        <p:spPr>
          <a:xfrm>
            <a:off x="2311585" y="3879782"/>
            <a:ext cx="670984" cy="503237"/>
          </a:xfrm>
          <a:prstGeom prst="ellipse">
            <a:avLst/>
          </a:prstGeom>
          <a:noFill/>
          <a:ln w="38100">
            <a:solidFill>
              <a:srgbClr val="FF330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3" name="Rectangle 17"/>
          <p:cNvSpPr/>
          <p:nvPr/>
        </p:nvSpPr>
        <p:spPr>
          <a:xfrm>
            <a:off x="285751" y="4500563"/>
            <a:ext cx="11533716" cy="1357312"/>
          </a:xfrm>
          <a:prstGeom prst="rect">
            <a:avLst/>
          </a:prstGeom>
          <a:solidFill>
            <a:srgbClr val="93E27E"/>
          </a:solidFill>
          <a:ln w="228600" cap="sq">
            <a:solidFill>
              <a:schemeClr val="bg2">
                <a:alpha val="32941"/>
              </a:schemeClr>
            </a:solidFill>
            <a:miter lim="800000"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en-US" altLang="zh-CN" sz="3600"/>
          </a:p>
          <a:p>
            <a:r>
              <a:rPr lang="zh-CN" altLang="en-US" sz="3200"/>
              <a:t>功能四 ：维持细胞和生物体的生命活动</a:t>
            </a:r>
          </a:p>
          <a:p>
            <a:pPr>
              <a:spcBef>
                <a:spcPct val="50000"/>
              </a:spcBef>
            </a:pPr>
            <a:endParaRPr lang="zh-CN" altLang="en-US" sz="3600"/>
          </a:p>
        </p:txBody>
      </p:sp>
      <p:sp>
        <p:nvSpPr>
          <p:cNvPr id="22534" name="Text Box 16"/>
          <p:cNvSpPr/>
          <p:nvPr/>
        </p:nvSpPr>
        <p:spPr>
          <a:xfrm>
            <a:off x="285751" y="1357314"/>
            <a:ext cx="11233149" cy="9540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ea typeface="楷体_GB2312" pitchFamily="49" charset="-122"/>
              </a:rPr>
              <a:t>为什么很多老年人晚上睡觉时常有抽搐（通常称做“抽筋”）现象？应该怎样预防呢？</a:t>
            </a:r>
          </a:p>
        </p:txBody>
      </p:sp>
      <p:sp>
        <p:nvSpPr>
          <p:cNvPr id="22535" name="Text Box 3"/>
          <p:cNvSpPr txBox="1">
            <a:spLocks noChangeArrowheads="1"/>
          </p:cNvSpPr>
          <p:nvPr/>
        </p:nvSpPr>
        <p:spPr bwMode="auto">
          <a:xfrm>
            <a:off x="476251" y="285751"/>
            <a:ext cx="3892412" cy="64633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5742A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无机盐的功能：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 fill="hold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 animBg="1"/>
      <p:bldP spid="22532" grpId="0" animBg="1"/>
      <p:bldP spid="2253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/>
          </p:cNvSpPr>
          <p:nvPr/>
        </p:nvSpPr>
        <p:spPr>
          <a:xfrm>
            <a:off x="647700" y="1405255"/>
            <a:ext cx="11268710" cy="508825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1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）细胞内</a:t>
            </a:r>
            <a:r>
              <a:rPr lang="en-US" altLang="en-US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复杂化合物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的重要组成成分。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2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）维持</a:t>
            </a:r>
            <a:r>
              <a:rPr lang="en-US" altLang="en-US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正常生命活动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    哺乳动物的血液中</a:t>
            </a:r>
            <a:r>
              <a:rPr lang="en-US" altLang="zh-CN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  <a:sym typeface="+mn-ea"/>
              </a:rPr>
              <a:t>Ca</a:t>
            </a:r>
            <a:r>
              <a:rPr lang="en-US" altLang="zh-CN" sz="2800" b="1" baseline="30000" dirty="0">
                <a:latin typeface="宋体" pitchFamily="2" charset="-122"/>
                <a:ea typeface="宋体" pitchFamily="2" charset="-122"/>
                <a:cs typeface="宋体" panose="02010600030101010101" pitchFamily="2" charset="-122"/>
                <a:sym typeface="+mn-ea"/>
              </a:rPr>
              <a:t>2+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含量太</a:t>
            </a:r>
            <a:r>
              <a:rPr lang="en-US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低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，会出现</a:t>
            </a:r>
            <a:r>
              <a:rPr lang="en-US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抽搐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等症状；含量过</a:t>
            </a:r>
            <a:r>
              <a:rPr lang="en-US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高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，会引起</a:t>
            </a:r>
            <a:r>
              <a:rPr lang="en-US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肌无力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3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）维持细胞的</a:t>
            </a:r>
            <a:r>
              <a:rPr lang="en-US" altLang="en-US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渗透压平衡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en-US" altLang="en-US" sz="2800" b="1" dirty="0">
              <a:solidFill>
                <a:srgbClr val="FF0000"/>
              </a:solidFill>
              <a:latin typeface="宋体" pitchFamily="2" charset="-122"/>
              <a:ea typeface="宋体" pitchFamily="2" charset="-122"/>
              <a:cs typeface="宋体" panose="0201060003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（4）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  <a:sym typeface="+mn-ea"/>
              </a:rPr>
              <a:t>维持细胞的</a:t>
            </a:r>
            <a:r>
              <a:rPr lang="en-US" altLang="en-US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酸碱平衡</a:t>
            </a:r>
            <a:r>
              <a:rPr lang="en-US" altLang="en-US" sz="2800" b="1" dirty="0">
                <a:latin typeface="宋体" pitchFamily="2" charset="-122"/>
                <a:ea typeface="宋体" pitchFamily="2" charset="-122"/>
                <a:cs typeface="宋体" panose="02010600030101010101" pitchFamily="2" charset="-122"/>
              </a:rPr>
              <a:t>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99835" y="4005580"/>
            <a:ext cx="5086985" cy="1900541"/>
            <a:chOff x="8957" y="8220"/>
            <a:chExt cx="5442" cy="2145"/>
          </a:xfrm>
        </p:grpSpPr>
        <p:pic>
          <p:nvPicPr>
            <p:cNvPr id="29701" name="图片 2"/>
            <p:cNvPicPr>
              <a:picLocks noChangeAspect="1"/>
            </p:cNvPicPr>
            <p:nvPr/>
          </p:nvPicPr>
          <p:blipFill>
            <a:blip r:embed="rId2" cstate="print">
              <a:lum bright="-6000" contrast="54000"/>
            </a:blip>
            <a:stretch>
              <a:fillRect/>
            </a:stretch>
          </p:blipFill>
          <p:spPr>
            <a:xfrm>
              <a:off x="8957" y="8220"/>
              <a:ext cx="5442" cy="14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702" name="文本框 2"/>
            <p:cNvSpPr txBox="1"/>
            <p:nvPr/>
          </p:nvSpPr>
          <p:spPr>
            <a:xfrm>
              <a:off x="9184" y="9915"/>
              <a:ext cx="5215" cy="4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lvl="1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lvl="2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lvl="3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lvl="4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2000" b="1"/>
                <a:t>低渗溶液高渗溶液生理盐水</a:t>
              </a:r>
            </a:p>
          </p:txBody>
        </p:sp>
      </p:grpSp>
      <p:sp>
        <p:nvSpPr>
          <p:cNvPr id="25603" name="Text Box 13"/>
          <p:cNvSpPr txBox="1">
            <a:spLocks noChangeArrowheads="1"/>
          </p:cNvSpPr>
          <p:nvPr/>
        </p:nvSpPr>
        <p:spPr bwMode="auto">
          <a:xfrm>
            <a:off x="1487170" y="253365"/>
            <a:ext cx="419544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zh-CN" altLang="en-US" b="1" dirty="0" smtClean="0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无机盐的功能</a:t>
            </a:r>
            <a:endParaRPr lang="zh-CN" altLang="en-US" b="1" dirty="0">
              <a:solidFill>
                <a:srgbClr val="000000"/>
              </a:solidFill>
              <a:latin typeface="Times New Roman" pitchFamily="18" charset="0"/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0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08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0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6417" y="560389"/>
            <a:ext cx="10972800" cy="1139825"/>
          </a:xfrm>
        </p:spPr>
        <p:txBody>
          <a:bodyPr/>
          <a:lstStyle/>
          <a:p>
            <a:pPr algn="ctr" eaLnBrk="1" hangingPunct="1"/>
            <a:r>
              <a:rPr lang="en-US" altLang="zh-CN" sz="3600" b="1" smtClean="0">
                <a:solidFill>
                  <a:srgbClr val="000000"/>
                </a:solidFill>
                <a:ea typeface="宋体" charset="-122"/>
              </a:rPr>
              <a:t>【</a:t>
            </a:r>
            <a:r>
              <a:rPr lang="zh-CN" altLang="en-US" sz="3600" b="1" smtClean="0">
                <a:solidFill>
                  <a:srgbClr val="000000"/>
                </a:solidFill>
                <a:ea typeface="宋体" charset="-122"/>
              </a:rPr>
              <a:t>当堂检测</a:t>
            </a:r>
            <a:r>
              <a:rPr lang="en-US" altLang="zh-CN" sz="3600" b="1" smtClean="0">
                <a:solidFill>
                  <a:srgbClr val="000000"/>
                </a:solidFill>
                <a:ea typeface="宋体" charset="-122"/>
              </a:rPr>
              <a:t>】</a:t>
            </a:r>
            <a:endParaRPr lang="zh-CN" altLang="en-US" sz="3600" b="1" smtClea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41438"/>
            <a:ext cx="11880851" cy="4953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400" b="1" dirty="0" smtClean="0">
                <a:latin typeface="Times New Roman" pitchFamily="18" charset="0"/>
              </a:rPr>
              <a:t>    1.</a:t>
            </a:r>
            <a:r>
              <a:rPr lang="zh-CN" altLang="en-US" sz="2400" b="1" dirty="0" smtClean="0">
                <a:latin typeface="Times New Roman" pitchFamily="18" charset="0"/>
              </a:rPr>
              <a:t>某人得了脂肪肝病（即肝细胞中有过多的脂肪），那么肝细 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400" b="1" dirty="0" smtClean="0">
                <a:latin typeface="Times New Roman" pitchFamily="18" charset="0"/>
              </a:rPr>
              <a:t>       胞中含量最多的化合物是（    ）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400" b="1" dirty="0" smtClean="0">
                <a:latin typeface="Times New Roman" pitchFamily="18" charset="0"/>
              </a:rPr>
              <a:t>       A.</a:t>
            </a:r>
            <a:r>
              <a:rPr lang="zh-CN" altLang="en-US" sz="2400" b="1" dirty="0" smtClean="0">
                <a:latin typeface="Times New Roman" pitchFamily="18" charset="0"/>
              </a:rPr>
              <a:t>脂肪   </a:t>
            </a:r>
            <a:r>
              <a:rPr lang="en-US" altLang="zh-CN" sz="2400" b="1" dirty="0" smtClean="0">
                <a:latin typeface="Times New Roman" pitchFamily="18" charset="0"/>
              </a:rPr>
              <a:t>B.</a:t>
            </a:r>
            <a:r>
              <a:rPr lang="zh-CN" altLang="en-US" sz="2400" b="1" dirty="0" smtClean="0">
                <a:latin typeface="Times New Roman" pitchFamily="18" charset="0"/>
              </a:rPr>
              <a:t>蛋白质       </a:t>
            </a:r>
            <a:r>
              <a:rPr lang="en-US" altLang="zh-CN" sz="2400" b="1" dirty="0" smtClean="0">
                <a:latin typeface="Times New Roman" pitchFamily="18" charset="0"/>
              </a:rPr>
              <a:t>C.</a:t>
            </a:r>
            <a:r>
              <a:rPr lang="zh-CN" altLang="en-US" sz="2400" b="1" dirty="0" smtClean="0">
                <a:latin typeface="Times New Roman" pitchFamily="18" charset="0"/>
              </a:rPr>
              <a:t>水         </a:t>
            </a:r>
            <a:r>
              <a:rPr lang="en-US" altLang="zh-CN" sz="2400" b="1" dirty="0" smtClean="0">
                <a:latin typeface="Times New Roman" pitchFamily="18" charset="0"/>
              </a:rPr>
              <a:t>D.</a:t>
            </a:r>
            <a:r>
              <a:rPr lang="zh-CN" altLang="en-US" sz="2400" b="1" dirty="0" smtClean="0">
                <a:latin typeface="Times New Roman" pitchFamily="18" charset="0"/>
              </a:rPr>
              <a:t>无机盐                                                        </a:t>
            </a:r>
            <a:endParaRPr lang="en-US" altLang="zh-CN" sz="2400" b="1" dirty="0" smtClean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2400" b="1" dirty="0" smtClean="0">
                <a:latin typeface="Times New Roman" pitchFamily="18" charset="0"/>
              </a:rPr>
              <a:t>  2.</a:t>
            </a:r>
            <a:r>
              <a:rPr lang="zh-CN" altLang="en-US" sz="2400" b="1" dirty="0" smtClean="0">
                <a:latin typeface="Times New Roman" pitchFamily="18" charset="0"/>
              </a:rPr>
              <a:t>下列过程中所散失的水分主要属于结合水的是（    ）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400" b="1" dirty="0" smtClean="0">
                <a:latin typeface="Times New Roman" pitchFamily="18" charset="0"/>
              </a:rPr>
              <a:t>     A.</a:t>
            </a:r>
            <a:r>
              <a:rPr lang="zh-CN" altLang="en-US" sz="2400" b="1" dirty="0" smtClean="0">
                <a:latin typeface="Times New Roman" pitchFamily="18" charset="0"/>
              </a:rPr>
              <a:t>种子收获后晒干过程中散失的水分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400" b="1" dirty="0" smtClean="0">
                <a:latin typeface="Times New Roman" pitchFamily="18" charset="0"/>
              </a:rPr>
              <a:t>     B.</a:t>
            </a:r>
            <a:r>
              <a:rPr lang="zh-CN" altLang="en-US" sz="2400" b="1" dirty="0" smtClean="0">
                <a:latin typeface="Times New Roman" pitchFamily="18" charset="0"/>
              </a:rPr>
              <a:t>干种子烘烤过程中散失的水分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400" b="1" dirty="0" smtClean="0">
                <a:latin typeface="Times New Roman" pitchFamily="18" charset="0"/>
              </a:rPr>
              <a:t>     C.</a:t>
            </a:r>
            <a:r>
              <a:rPr lang="zh-CN" altLang="en-US" sz="2400" b="1" dirty="0" smtClean="0">
                <a:latin typeface="Times New Roman" pitchFamily="18" charset="0"/>
              </a:rPr>
              <a:t>植物蒸腾作用散失的水分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400" b="1" dirty="0" smtClean="0">
                <a:latin typeface="Times New Roman" pitchFamily="18" charset="0"/>
              </a:rPr>
              <a:t>     D.</a:t>
            </a:r>
            <a:r>
              <a:rPr lang="zh-CN" altLang="en-US" sz="2400" b="1" dirty="0" smtClean="0">
                <a:latin typeface="Times New Roman" pitchFamily="18" charset="0"/>
              </a:rPr>
              <a:t>凉拌黄瓜流出来的水分</a:t>
            </a:r>
            <a:endParaRPr lang="en-US" altLang="zh-CN" sz="2400" b="1" dirty="0" smtClean="0">
              <a:latin typeface="Times New Roman" pitchFamily="18" charset="0"/>
            </a:endParaRPr>
          </a:p>
        </p:txBody>
      </p:sp>
      <p:sp>
        <p:nvSpPr>
          <p:cNvPr id="25603" name="矩形 6"/>
          <p:cNvSpPr/>
          <p:nvPr/>
        </p:nvSpPr>
        <p:spPr>
          <a:xfrm>
            <a:off x="4559946" y="1972021"/>
            <a:ext cx="484428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zh-CN" altLang="en-US" sz="2400" b="1" dirty="0">
                <a:latin typeface="Times New Roman" pitchFamily="18" charset="0"/>
              </a:rPr>
              <a:t> </a:t>
            </a:r>
            <a:endParaRPr lang="zh-CN" altLang="en-US" sz="2400" dirty="0"/>
          </a:p>
        </p:txBody>
      </p:sp>
      <p:sp>
        <p:nvSpPr>
          <p:cNvPr id="25604" name="矩形 7"/>
          <p:cNvSpPr/>
          <p:nvPr/>
        </p:nvSpPr>
        <p:spPr>
          <a:xfrm>
            <a:off x="7169426" y="3366051"/>
            <a:ext cx="874391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</a:rPr>
              <a:t> B</a:t>
            </a:r>
            <a:r>
              <a:rPr lang="zh-CN" altLang="en-US" sz="2400" b="1" dirty="0" smtClean="0">
                <a:latin typeface="Times New Roman" pitchFamily="18" charset="0"/>
              </a:rPr>
              <a:t> 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 fill="hold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  <p:bldP spid="2560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99533" y="1343025"/>
            <a:ext cx="10972800" cy="38862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400" b="1" smtClean="0">
                <a:latin typeface="宋体" charset="-122"/>
              </a:rPr>
              <a:t>  3.</a:t>
            </a:r>
            <a:r>
              <a:rPr lang="zh-CN" altLang="en-US" sz="2400" b="1" smtClean="0">
                <a:latin typeface="宋体" charset="-122"/>
              </a:rPr>
              <a:t>某儿童患佝偻病，发病时就会抽搐，医生建议他平时要补充（   ）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400" b="1" smtClean="0">
                <a:latin typeface="宋体" charset="-122"/>
              </a:rPr>
              <a:t>     A.</a:t>
            </a:r>
            <a:r>
              <a:rPr lang="zh-CN" altLang="en-US" sz="2400" b="1" smtClean="0">
                <a:latin typeface="宋体" charset="-122"/>
              </a:rPr>
              <a:t>新鲜水果和蔬菜             </a:t>
            </a:r>
            <a:r>
              <a:rPr lang="en-US" altLang="zh-CN" sz="2400" b="1" smtClean="0">
                <a:latin typeface="宋体" charset="-122"/>
              </a:rPr>
              <a:t>B.</a:t>
            </a:r>
            <a:r>
              <a:rPr lang="zh-CN" altLang="en-US" sz="2400" b="1" smtClean="0">
                <a:latin typeface="宋体" charset="-122"/>
              </a:rPr>
              <a:t>钙片和维生素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400" b="1" smtClean="0">
                <a:latin typeface="宋体" charset="-122"/>
              </a:rPr>
              <a:t>     C.</a:t>
            </a:r>
            <a:r>
              <a:rPr lang="zh-CN" altLang="en-US" sz="2400" b="1" smtClean="0">
                <a:latin typeface="宋体" charset="-122"/>
              </a:rPr>
              <a:t>谷物种皮和葫萝卜           </a:t>
            </a:r>
            <a:r>
              <a:rPr lang="en-US" altLang="zh-CN" sz="2400" b="1" smtClean="0">
                <a:latin typeface="宋体" charset="-122"/>
              </a:rPr>
              <a:t>D.</a:t>
            </a:r>
            <a:r>
              <a:rPr lang="zh-CN" altLang="en-US" sz="2400" b="1" smtClean="0">
                <a:latin typeface="宋体" charset="-122"/>
              </a:rPr>
              <a:t>蛋白质和糖类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400" b="1" smtClean="0">
                <a:latin typeface="宋体" charset="-122"/>
              </a:rPr>
              <a:t>  4.</a:t>
            </a:r>
            <a:r>
              <a:rPr lang="zh-CN" altLang="en-US" sz="2400" b="1" smtClean="0">
                <a:latin typeface="宋体" charset="-122"/>
              </a:rPr>
              <a:t>某乳酸亚铁口服液可以有效治疗人类贫血，这是因为亚铁离子进入人体后能（  ）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400" b="1" smtClean="0">
                <a:latin typeface="宋体" charset="-122"/>
              </a:rPr>
              <a:t>     A.</a:t>
            </a:r>
            <a:r>
              <a:rPr lang="zh-CN" altLang="en-US" sz="2400" b="1" smtClean="0">
                <a:latin typeface="宋体" charset="-122"/>
              </a:rPr>
              <a:t>调节人体酸碱平衡        </a:t>
            </a:r>
            <a:r>
              <a:rPr lang="en-US" altLang="zh-CN" sz="2400" b="1" smtClean="0">
                <a:latin typeface="宋体" charset="-122"/>
              </a:rPr>
              <a:t>B.</a:t>
            </a:r>
            <a:r>
              <a:rPr lang="zh-CN" altLang="en-US" sz="2400" b="1" smtClean="0">
                <a:latin typeface="宋体" charset="-122"/>
              </a:rPr>
              <a:t>调节血浆渗透压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400" b="1" smtClean="0">
                <a:latin typeface="宋体" charset="-122"/>
              </a:rPr>
              <a:t>     </a:t>
            </a:r>
            <a:r>
              <a:rPr lang="en-US" altLang="zh-CN" sz="2400" b="1" smtClean="0">
                <a:latin typeface="宋体" charset="-122"/>
              </a:rPr>
              <a:t>C.</a:t>
            </a:r>
            <a:r>
              <a:rPr lang="zh-CN" altLang="en-US" sz="2400" b="1" smtClean="0">
                <a:latin typeface="宋体" charset="-122"/>
              </a:rPr>
              <a:t>构成人体血红蛋白        </a:t>
            </a:r>
            <a:r>
              <a:rPr lang="en-US" altLang="zh-CN" sz="2400" b="1" smtClean="0">
                <a:latin typeface="宋体" charset="-122"/>
              </a:rPr>
              <a:t>D.</a:t>
            </a:r>
            <a:r>
              <a:rPr lang="zh-CN" altLang="en-US" sz="2400" b="1" smtClean="0">
                <a:latin typeface="宋体" charset="-122"/>
              </a:rPr>
              <a:t>促进更多红细胞产生</a:t>
            </a:r>
          </a:p>
        </p:txBody>
      </p:sp>
      <p:sp>
        <p:nvSpPr>
          <p:cNvPr id="26626" name="矩形 5"/>
          <p:cNvSpPr/>
          <p:nvPr/>
        </p:nvSpPr>
        <p:spPr>
          <a:xfrm>
            <a:off x="10064383" y="1302648"/>
            <a:ext cx="466794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zh-CN" altLang="en-US" sz="2400" b="1" dirty="0">
                <a:latin typeface="Times New Roman" pitchFamily="18" charset="0"/>
              </a:rPr>
              <a:t> </a:t>
            </a:r>
            <a:endParaRPr lang="zh-CN" altLang="en-US" sz="2400" dirty="0"/>
          </a:p>
        </p:txBody>
      </p:sp>
      <p:sp>
        <p:nvSpPr>
          <p:cNvPr id="26627" name="矩形 6"/>
          <p:cNvSpPr/>
          <p:nvPr/>
        </p:nvSpPr>
        <p:spPr>
          <a:xfrm>
            <a:off x="1702721" y="3529842"/>
            <a:ext cx="484428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zh-CN" altLang="en-US" sz="2400" b="1" dirty="0">
                <a:latin typeface="Times New Roman" pitchFamily="18" charset="0"/>
              </a:rPr>
              <a:t> 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 fill="hold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23030" y="280035"/>
            <a:ext cx="547433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2"/>
                </a:solidFill>
                <a:latin typeface="方正字迹-志勇魏碑简体" panose="02010600010101010101" charset="-122"/>
                <a:ea typeface="方正字迹-志勇魏碑简体" panose="02010600010101010101" charset="-122"/>
              </a:rPr>
              <a:t>人体细胞里含有哪些元素呢？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33730" y="1215390"/>
            <a:ext cx="112782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表 1 - 1 - 1 人体细胞的一些元素及其平均含量（占细胞鲜重的百分比）            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718820" y="1951355"/>
          <a:ext cx="11289030" cy="14008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0430"/>
                <a:gridCol w="1135380"/>
                <a:gridCol w="1151255"/>
                <a:gridCol w="1150620"/>
                <a:gridCol w="1165860"/>
                <a:gridCol w="1213485"/>
                <a:gridCol w="1041400"/>
                <a:gridCol w="1119505"/>
                <a:gridCol w="1104265"/>
                <a:gridCol w="1306830"/>
              </a:tblGrid>
              <a:tr h="5778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元素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氧（O）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碳（C）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氢（H）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氮（N）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钙（Ca）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磷（P）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硫（S）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钾（K）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镁（Mg）</a:t>
                      </a:r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平均含量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65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10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1.5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0.3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/>
                        <a:t>0.1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884555" y="3702685"/>
            <a:ext cx="11027410" cy="25533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现已证明，地球上自然存在的元素有 90 多种。生活在地球上的各种生物，无论其结构简单还是复杂，组成物质无一例外地都来自这些元素。</a:t>
            </a:r>
          </a:p>
          <a:p>
            <a:r>
              <a:rPr lang="zh-CN" altLang="en-US" sz="320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组成生物体的 任何一种元素都可以在无机自然界中找到。</a:t>
            </a:r>
            <a:r>
              <a:rPr lang="zh-CN" altLang="en-US" sz="3200" noProof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体现了生物界与非生物界的</a:t>
            </a:r>
            <a:r>
              <a:rPr lang="zh-CN" altLang="en-US" sz="3200" noProof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统一性</a:t>
            </a:r>
            <a:r>
              <a:rPr lang="zh-CN" altLang="en-US" sz="3200" noProof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。</a:t>
            </a:r>
            <a:endParaRPr lang="zh-CN" altLang="en-US" sz="32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14"/>
          <p:cNvSpPr>
            <a:spLocks noChangeArrowheads="1"/>
          </p:cNvSpPr>
          <p:nvPr/>
        </p:nvSpPr>
        <p:spPr bwMode="auto">
          <a:xfrm>
            <a:off x="624418" y="194090"/>
            <a:ext cx="4607983" cy="1008063"/>
          </a:xfrm>
          <a:prstGeom prst="horizontalScroll">
            <a:avLst>
              <a:gd name="adj" fmla="val 12500"/>
            </a:avLst>
          </a:prstGeom>
          <a:solidFill>
            <a:srgbClr val="008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1200151" y="549276"/>
            <a:ext cx="336126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与生活的联系</a:t>
            </a:r>
          </a:p>
        </p:txBody>
      </p:sp>
      <p:sp>
        <p:nvSpPr>
          <p:cNvPr id="37892" name="Text Box 5"/>
          <p:cNvSpPr>
            <a:spLocks noChangeArrowheads="1"/>
          </p:cNvSpPr>
          <p:nvPr/>
        </p:nvSpPr>
        <p:spPr bwMode="auto">
          <a:xfrm>
            <a:off x="609600" y="1371601"/>
            <a:ext cx="10670117" cy="1801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宋体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宋体" charset="-122"/>
              </a:rPr>
              <a:t>在患急性肠炎时，要及时注射葡萄糖盐水。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宋体" charset="-122"/>
              </a:rPr>
              <a:t>2</a:t>
            </a:r>
            <a:r>
              <a:rPr lang="zh-CN" altLang="en-US" sz="2800" b="1">
                <a:solidFill>
                  <a:srgbClr val="0000FF"/>
                </a:solidFill>
                <a:latin typeface="宋体" charset="-122"/>
              </a:rPr>
              <a:t>不慎受外伤时，要用</a:t>
            </a:r>
            <a:r>
              <a:rPr lang="en-US" altLang="zh-CN" sz="2800" b="1">
                <a:solidFill>
                  <a:srgbClr val="0000FF"/>
                </a:solidFill>
                <a:latin typeface="宋体" charset="-122"/>
              </a:rPr>
              <a:t>0.9%</a:t>
            </a:r>
            <a:r>
              <a:rPr lang="zh-CN" altLang="en-US" sz="2800" b="1">
                <a:solidFill>
                  <a:srgbClr val="0000FF"/>
                </a:solidFill>
                <a:latin typeface="宋体" charset="-122"/>
              </a:rPr>
              <a:t>的盐水清洗伤口。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宋体" charset="-122"/>
              </a:rPr>
              <a:t>3</a:t>
            </a:r>
            <a:r>
              <a:rPr lang="zh-CN" altLang="en-US" sz="2800" b="1">
                <a:solidFill>
                  <a:srgbClr val="0000FF"/>
                </a:solidFill>
                <a:latin typeface="宋体" charset="-122"/>
              </a:rPr>
              <a:t>在高温作业，</a:t>
            </a:r>
            <a:r>
              <a:rPr lang="zh-CN" altLang="en-US" sz="2800" b="1">
                <a:solidFill>
                  <a:srgbClr val="0000FF"/>
                </a:solidFill>
              </a:rPr>
              <a:t>大量排汗</a:t>
            </a:r>
            <a:r>
              <a:rPr lang="zh-CN" altLang="en-US" sz="2800" b="1">
                <a:solidFill>
                  <a:srgbClr val="0000FF"/>
                </a:solidFill>
                <a:latin typeface="宋体" charset="-122"/>
              </a:rPr>
              <a:t>时，要喝淡盐水 。</a:t>
            </a:r>
          </a:p>
        </p:txBody>
      </p:sp>
      <p:sp>
        <p:nvSpPr>
          <p:cNvPr id="37893" name="Text Box 7"/>
          <p:cNvSpPr>
            <a:spLocks noChangeArrowheads="1"/>
          </p:cNvSpPr>
          <p:nvPr/>
        </p:nvSpPr>
        <p:spPr bwMode="auto">
          <a:xfrm>
            <a:off x="624418" y="3357563"/>
            <a:ext cx="9476316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5050"/>
                </a:solidFill>
              </a:rPr>
              <a:t>以上三种做法的主要原因依次是（　）</a:t>
            </a:r>
          </a:p>
        </p:txBody>
      </p:sp>
      <p:sp>
        <p:nvSpPr>
          <p:cNvPr id="29701" name="Rectangle 8"/>
          <p:cNvSpPr/>
          <p:nvPr/>
        </p:nvSpPr>
        <p:spPr>
          <a:xfrm>
            <a:off x="624418" y="3890963"/>
            <a:ext cx="10943167" cy="946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TW" altLang="en-US" sz="2800" b="1">
                <a:solidFill>
                  <a:srgbClr val="008000"/>
                </a:solidFill>
              </a:rPr>
              <a:t>①</a:t>
            </a:r>
            <a:r>
              <a:rPr lang="zh-CN" altLang="en-US" sz="2800" b="1">
                <a:solidFill>
                  <a:srgbClr val="008000"/>
                </a:solidFill>
              </a:rPr>
              <a:t>消毒</a:t>
            </a:r>
            <a:r>
              <a:rPr lang="zh-TW" altLang="en-US" sz="2800" b="1">
                <a:solidFill>
                  <a:srgbClr val="008000"/>
                </a:solidFill>
              </a:rPr>
              <a:t>②</a:t>
            </a:r>
            <a:r>
              <a:rPr lang="zh-CN" altLang="en-US" sz="2800" b="1">
                <a:solidFill>
                  <a:srgbClr val="008000"/>
                </a:solidFill>
              </a:rPr>
              <a:t>维持水分的代谢平衡</a:t>
            </a:r>
            <a:r>
              <a:rPr lang="zh-TW" altLang="en-US" sz="2800" b="1">
                <a:solidFill>
                  <a:srgbClr val="008000"/>
                </a:solidFill>
              </a:rPr>
              <a:t>③</a:t>
            </a:r>
            <a:r>
              <a:rPr lang="zh-CN" altLang="en-US" sz="2800" b="1">
                <a:solidFill>
                  <a:srgbClr val="008000"/>
                </a:solidFill>
              </a:rPr>
              <a:t>维持无机盐的代谢平衡</a:t>
            </a:r>
            <a:r>
              <a:rPr lang="zh-TW" altLang="en-US" sz="2800" b="1">
                <a:solidFill>
                  <a:srgbClr val="008000"/>
                </a:solidFill>
              </a:rPr>
              <a:t>④</a:t>
            </a:r>
            <a:r>
              <a:rPr lang="zh-CN" altLang="en-US" sz="2800" b="1">
                <a:solidFill>
                  <a:srgbClr val="008000"/>
                </a:solidFill>
              </a:rPr>
              <a:t> 降温</a:t>
            </a:r>
            <a:r>
              <a:rPr lang="zh-TW" altLang="en-US" sz="2800" b="1">
                <a:solidFill>
                  <a:srgbClr val="008000"/>
                </a:solidFill>
              </a:rPr>
              <a:t>⑤</a:t>
            </a:r>
            <a:r>
              <a:rPr lang="zh-CN" altLang="en-US" sz="2800" b="1">
                <a:solidFill>
                  <a:srgbClr val="008000"/>
                </a:solidFill>
              </a:rPr>
              <a:t>细胞的的等渗溶液并有清洁作用</a:t>
            </a:r>
          </a:p>
        </p:txBody>
      </p:sp>
      <p:sp>
        <p:nvSpPr>
          <p:cNvPr id="29702" name="Text Box 9"/>
          <p:cNvSpPr/>
          <p:nvPr/>
        </p:nvSpPr>
        <p:spPr>
          <a:xfrm>
            <a:off x="1390651" y="4868863"/>
            <a:ext cx="3232149" cy="519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A</a:t>
            </a:r>
            <a:r>
              <a:rPr lang="zh-CN" altLang="en-US" sz="2800" b="1"/>
              <a:t>、 </a:t>
            </a:r>
            <a:r>
              <a:rPr lang="zh-TW" altLang="en-US" sz="2800" b="1">
                <a:solidFill>
                  <a:srgbClr val="0000FF"/>
                </a:solidFill>
              </a:rPr>
              <a:t>① ② ④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29703" name="Text Box 10"/>
          <p:cNvSpPr/>
          <p:nvPr/>
        </p:nvSpPr>
        <p:spPr>
          <a:xfrm>
            <a:off x="5753100" y="4881563"/>
            <a:ext cx="4013200" cy="519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B</a:t>
            </a:r>
            <a:r>
              <a:rPr lang="zh-CN" altLang="en-US" sz="2800" b="1"/>
              <a:t>、 </a:t>
            </a:r>
            <a:r>
              <a:rPr lang="zh-TW" altLang="en-US" sz="2800" b="1">
                <a:solidFill>
                  <a:srgbClr val="0000FF"/>
                </a:solidFill>
              </a:rPr>
              <a:t>③ ② ⑤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29704" name="Text Box 11"/>
          <p:cNvSpPr/>
          <p:nvPr/>
        </p:nvSpPr>
        <p:spPr>
          <a:xfrm>
            <a:off x="1405467" y="5567363"/>
            <a:ext cx="4682067" cy="519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C</a:t>
            </a:r>
            <a:r>
              <a:rPr lang="zh-CN" altLang="en-US" sz="2800" b="1"/>
              <a:t>、 </a:t>
            </a:r>
            <a:r>
              <a:rPr lang="zh-TW" altLang="en-US" sz="2800" b="1">
                <a:solidFill>
                  <a:srgbClr val="0000FF"/>
                </a:solidFill>
              </a:rPr>
              <a:t>② ⑤</a:t>
            </a:r>
            <a:r>
              <a:rPr lang="zh-CN" altLang="en-US" sz="2800" b="1">
                <a:solidFill>
                  <a:srgbClr val="0000FF"/>
                </a:solidFill>
              </a:rPr>
              <a:t> </a:t>
            </a:r>
            <a:r>
              <a:rPr lang="zh-TW" altLang="en-US" sz="2800" b="1">
                <a:solidFill>
                  <a:srgbClr val="0000FF"/>
                </a:solidFill>
              </a:rPr>
              <a:t>③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29705" name="Text Box 12"/>
          <p:cNvSpPr/>
          <p:nvPr/>
        </p:nvSpPr>
        <p:spPr>
          <a:xfrm>
            <a:off x="5808134" y="5516563"/>
            <a:ext cx="3232151" cy="519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D</a:t>
            </a:r>
            <a:r>
              <a:rPr lang="zh-CN" altLang="en-US" sz="2800" b="1"/>
              <a:t>、 </a:t>
            </a:r>
            <a:r>
              <a:rPr lang="zh-TW" altLang="en-US" sz="2800" b="1">
                <a:solidFill>
                  <a:srgbClr val="0000FF"/>
                </a:solidFill>
              </a:rPr>
              <a:t>② ③ ④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29706" name="Text Box 13"/>
          <p:cNvSpPr/>
          <p:nvPr/>
        </p:nvSpPr>
        <p:spPr>
          <a:xfrm>
            <a:off x="6007652" y="3403808"/>
            <a:ext cx="711200" cy="519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C</a:t>
            </a:r>
          </a:p>
        </p:txBody>
      </p:sp>
      <p:sp>
        <p:nvSpPr>
          <p:cNvPr id="29707" name="Text Box 15"/>
          <p:cNvSpPr/>
          <p:nvPr/>
        </p:nvSpPr>
        <p:spPr>
          <a:xfrm>
            <a:off x="5535452" y="1452632"/>
            <a:ext cx="2400300" cy="457200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/>
          </a:p>
        </p:txBody>
      </p:sp>
      <p:cxnSp>
        <p:nvCxnSpPr>
          <p:cNvPr id="37901" name="Line 16"/>
          <p:cNvCxnSpPr>
            <a:cxnSpLocks noChangeShapeType="1"/>
          </p:cNvCxnSpPr>
          <p:nvPr/>
        </p:nvCxnSpPr>
        <p:spPr bwMode="auto">
          <a:xfrm>
            <a:off x="5561957" y="1929366"/>
            <a:ext cx="2495549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902" name="Line 17"/>
          <p:cNvCxnSpPr>
            <a:cxnSpLocks noChangeShapeType="1"/>
          </p:cNvCxnSpPr>
          <p:nvPr/>
        </p:nvCxnSpPr>
        <p:spPr bwMode="auto">
          <a:xfrm flipV="1">
            <a:off x="4061609" y="2584174"/>
            <a:ext cx="1848861" cy="773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9710" name="Text Box 18"/>
          <p:cNvSpPr/>
          <p:nvPr/>
        </p:nvSpPr>
        <p:spPr>
          <a:xfrm>
            <a:off x="4119217" y="2073826"/>
            <a:ext cx="1804505" cy="457200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/>
          </a:p>
        </p:txBody>
      </p:sp>
      <p:cxnSp>
        <p:nvCxnSpPr>
          <p:cNvPr id="37904" name="Line 19"/>
          <p:cNvCxnSpPr>
            <a:cxnSpLocks noChangeShapeType="1"/>
          </p:cNvCxnSpPr>
          <p:nvPr/>
        </p:nvCxnSpPr>
        <p:spPr bwMode="auto">
          <a:xfrm>
            <a:off x="5856909" y="3186596"/>
            <a:ext cx="1399117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9712" name="Text Box 20"/>
          <p:cNvSpPr/>
          <p:nvPr/>
        </p:nvSpPr>
        <p:spPr>
          <a:xfrm>
            <a:off x="5856131" y="2702507"/>
            <a:ext cx="1536700" cy="457200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 fill="hold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 fill="hold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 fill="hold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 animBg="1"/>
      <p:bldP spid="29707" grpId="0" animBg="1"/>
      <p:bldP spid="29710" grpId="0" animBg="1"/>
      <p:bldP spid="2971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460500" y="130175"/>
            <a:ext cx="3798570" cy="811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buClr>
                <a:srgbClr val="9966FF"/>
              </a:buClr>
            </a:pPr>
            <a:r>
              <a:rPr lang="zh-CN" sz="36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课堂小结</a:t>
            </a: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733377" y="1116087"/>
            <a:ext cx="35147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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zh-CN" altLang="en-US" sz="2800" b="1">
                <a:solidFill>
                  <a:srgbClr val="0070C0"/>
                </a:solidFill>
                <a:latin typeface="Times New Roman" pitchFamily="18" charset="0"/>
                <a:ea typeface="黑体" panose="02010609060101010101" charset="-122"/>
              </a:rPr>
              <a:t>一、构成细胞的元素</a:t>
            </a:r>
            <a:endParaRPr lang="zh-CN" altLang="en-US" sz="1600" b="1">
              <a:solidFill>
                <a:srgbClr val="0070C0"/>
              </a:solidFill>
              <a:latin typeface="Times New Roman" pitchFamily="18" charset="0"/>
              <a:ea typeface="黑体" panose="02010609060101010101" charset="-122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652222" y="3299021"/>
            <a:ext cx="2606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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（一）水</a:t>
            </a:r>
          </a:p>
        </p:txBody>
      </p:sp>
      <p:sp>
        <p:nvSpPr>
          <p:cNvPr id="33797" name="Text Box 15"/>
          <p:cNvSpPr txBox="1">
            <a:spLocks noChangeArrowheads="1"/>
          </p:cNvSpPr>
          <p:nvPr/>
        </p:nvSpPr>
        <p:spPr bwMode="auto">
          <a:xfrm>
            <a:off x="2176780" y="3729990"/>
            <a:ext cx="76034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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、水的含量及水在细胞中的存在形式和作用</a:t>
            </a:r>
          </a:p>
        </p:txBody>
      </p:sp>
      <p:sp>
        <p:nvSpPr>
          <p:cNvPr id="26" name="Rectangle 12"/>
          <p:cNvSpPr txBox="1">
            <a:spLocks noChangeArrowheads="1"/>
          </p:cNvSpPr>
          <p:nvPr/>
        </p:nvSpPr>
        <p:spPr bwMode="auto">
          <a:xfrm>
            <a:off x="370205" y="2753043"/>
            <a:ext cx="890651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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zh-CN" altLang="en-US" sz="2800" b="1">
                <a:solidFill>
                  <a:srgbClr val="0070C0"/>
                </a:solidFill>
                <a:latin typeface="Times New Roman" pitchFamily="18" charset="0"/>
                <a:ea typeface="黑体" panose="02010609060101010101" charset="-122"/>
              </a:rPr>
              <a:t>　二、水和无机盐是细胞中的无机化合物</a:t>
            </a: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2228850" y="5280025"/>
            <a:ext cx="631317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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altLang="zh-TW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、无机盐的含量及</a:t>
            </a:r>
            <a:r>
              <a:rPr lang="zh-TW" altLang="en-US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存在形式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 </a:t>
            </a:r>
          </a:p>
        </p:txBody>
      </p:sp>
      <p:sp>
        <p:nvSpPr>
          <p:cNvPr id="29" name="Text Box 33"/>
          <p:cNvSpPr txBox="1">
            <a:spLocks noChangeArrowheads="1"/>
          </p:cNvSpPr>
          <p:nvPr/>
        </p:nvSpPr>
        <p:spPr bwMode="auto">
          <a:xfrm>
            <a:off x="1641427" y="4819602"/>
            <a:ext cx="215826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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（二）无机盐</a:t>
            </a:r>
            <a:endParaRPr lang="en-US" altLang="zh-CN" sz="2400" b="1">
              <a:solidFill>
                <a:srgbClr val="000000"/>
              </a:solidFill>
              <a:latin typeface="Times New Roman" pitchFamily="18" charset="0"/>
              <a:ea typeface="黑体" panose="02010609060101010101" charset="-122"/>
            </a:endParaRPr>
          </a:p>
        </p:txBody>
      </p:sp>
      <p:sp>
        <p:nvSpPr>
          <p:cNvPr id="31" name="Text Box 16"/>
          <p:cNvSpPr txBox="1">
            <a:spLocks noChangeArrowheads="1"/>
          </p:cNvSpPr>
          <p:nvPr/>
        </p:nvSpPr>
        <p:spPr bwMode="auto">
          <a:xfrm>
            <a:off x="2280872" y="5770783"/>
            <a:ext cx="215826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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、作用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190115" y="4222115"/>
            <a:ext cx="500951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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、自由水与结合水的相互转化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641475" y="1638300"/>
            <a:ext cx="5313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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（一）统一性和差异性</a:t>
            </a:r>
          </a:p>
        </p:txBody>
      </p:sp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1641427" y="2118143"/>
            <a:ext cx="594775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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黑体" panose="02010609060101010101" charset="-122"/>
              </a:rPr>
              <a:t>（二）大量元素和微量元素</a:t>
            </a:r>
          </a:p>
        </p:txBody>
      </p:sp>
      <p:pic>
        <p:nvPicPr>
          <p:cNvPr id="33798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52300" y="122428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997" name="Group 5"/>
          <p:cNvGrpSpPr/>
          <p:nvPr/>
        </p:nvGrpSpPr>
        <p:grpSpPr>
          <a:xfrm>
            <a:off x="2324100" y="1068070"/>
            <a:ext cx="4090670" cy="3068320"/>
            <a:chOff x="521" y="663"/>
            <a:chExt cx="2404" cy="1722"/>
          </a:xfrm>
        </p:grpSpPr>
        <p:sp>
          <p:nvSpPr>
            <p:cNvPr id="5127" name="Rectangle 6"/>
            <p:cNvSpPr/>
            <p:nvPr/>
          </p:nvSpPr>
          <p:spPr>
            <a:xfrm>
              <a:off x="2109" y="2098"/>
              <a:ext cx="81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10.0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28" name="Rectangle 7"/>
            <p:cNvSpPr/>
            <p:nvPr/>
          </p:nvSpPr>
          <p:spPr>
            <a:xfrm>
              <a:off x="1143" y="2098"/>
              <a:ext cx="96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0.76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29" name="Rectangle 8"/>
            <p:cNvSpPr/>
            <p:nvPr/>
          </p:nvSpPr>
          <p:spPr>
            <a:xfrm>
              <a:off x="521" y="2098"/>
              <a:ext cx="622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  H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0" name="Rectangle 9"/>
            <p:cNvSpPr/>
            <p:nvPr/>
          </p:nvSpPr>
          <p:spPr>
            <a:xfrm>
              <a:off x="2109" y="1811"/>
              <a:ext cx="81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3.0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1" name="Rectangle 10"/>
            <p:cNvSpPr/>
            <p:nvPr/>
          </p:nvSpPr>
          <p:spPr>
            <a:xfrm>
              <a:off x="1143" y="1811"/>
              <a:ext cx="96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0.03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2" name="Rectangle 11"/>
            <p:cNvSpPr/>
            <p:nvPr/>
          </p:nvSpPr>
          <p:spPr>
            <a:xfrm>
              <a:off x="521" y="1811"/>
              <a:ext cx="622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  N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3" name="Rectangle 12"/>
            <p:cNvSpPr/>
            <p:nvPr/>
          </p:nvSpPr>
          <p:spPr>
            <a:xfrm>
              <a:off x="2109" y="1524"/>
              <a:ext cx="81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18.0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4" name="Rectangle 13"/>
            <p:cNvSpPr/>
            <p:nvPr/>
          </p:nvSpPr>
          <p:spPr>
            <a:xfrm>
              <a:off x="1143" y="1524"/>
              <a:ext cx="96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0.087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5" name="Rectangle 14"/>
            <p:cNvSpPr/>
            <p:nvPr/>
          </p:nvSpPr>
          <p:spPr>
            <a:xfrm>
              <a:off x="521" y="1524"/>
              <a:ext cx="622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  C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6" name="Rectangle 15"/>
            <p:cNvSpPr/>
            <p:nvPr/>
          </p:nvSpPr>
          <p:spPr>
            <a:xfrm>
              <a:off x="2109" y="1237"/>
              <a:ext cx="81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zh-CN" altLang="en-US" sz="2000" b="1">
                  <a:latin typeface="Times New Roman" pitchFamily="18" charset="0"/>
                  <a:cs typeface="Times New Roman" panose="02020603050405020304" pitchFamily="18" charset="0"/>
                </a:rPr>
                <a:t>极少</a:t>
              </a:r>
              <a:endParaRPr lang="zh-CN" altLang="en-US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7" name="Rectangle 16"/>
            <p:cNvSpPr/>
            <p:nvPr/>
          </p:nvSpPr>
          <p:spPr>
            <a:xfrm>
              <a:off x="1143" y="1237"/>
              <a:ext cx="96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26.30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8" name="Rectangle 17"/>
            <p:cNvSpPr/>
            <p:nvPr/>
          </p:nvSpPr>
          <p:spPr>
            <a:xfrm>
              <a:off x="521" y="1237"/>
              <a:ext cx="622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  Si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9" name="Rectangle 18"/>
            <p:cNvSpPr/>
            <p:nvPr/>
          </p:nvSpPr>
          <p:spPr>
            <a:xfrm>
              <a:off x="2109" y="950"/>
              <a:ext cx="81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65.0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40" name="Rectangle 19"/>
            <p:cNvSpPr/>
            <p:nvPr/>
          </p:nvSpPr>
          <p:spPr>
            <a:xfrm>
              <a:off x="1143" y="950"/>
              <a:ext cx="96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48.60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41" name="Rectangle 20"/>
            <p:cNvSpPr/>
            <p:nvPr/>
          </p:nvSpPr>
          <p:spPr>
            <a:xfrm>
              <a:off x="521" y="950"/>
              <a:ext cx="622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2000" b="1">
                  <a:latin typeface="Times New Roman" pitchFamily="18" charset="0"/>
                  <a:cs typeface="Times New Roman" panose="02020603050405020304" pitchFamily="18" charset="0"/>
                </a:rPr>
                <a:t>  O</a:t>
              </a:r>
              <a:endParaRPr lang="en-US" altLang="zh-CN" sz="2000" b="1"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42" name="Rectangle 21"/>
            <p:cNvSpPr/>
            <p:nvPr/>
          </p:nvSpPr>
          <p:spPr>
            <a:xfrm>
              <a:off x="2109" y="663"/>
              <a:ext cx="81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细胞</a:t>
              </a:r>
              <a:endParaRPr lang="zh-CN" altLang="en-US" sz="2000" b="1">
                <a:solidFill>
                  <a:srgbClr val="0000FF"/>
                </a:solidFill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43" name="Rectangle 22"/>
            <p:cNvSpPr/>
            <p:nvPr/>
          </p:nvSpPr>
          <p:spPr>
            <a:xfrm>
              <a:off x="1143" y="663"/>
              <a:ext cx="966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地壳</a:t>
              </a:r>
              <a:endParaRPr lang="zh-CN" altLang="en-US" sz="2000" b="1">
                <a:solidFill>
                  <a:srgbClr val="0000FF"/>
                </a:solidFill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44" name="Rectangle 23"/>
            <p:cNvSpPr/>
            <p:nvPr/>
          </p:nvSpPr>
          <p:spPr>
            <a:xfrm>
              <a:off x="521" y="663"/>
              <a:ext cx="622" cy="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元素</a:t>
              </a:r>
              <a:endParaRPr lang="zh-CN" altLang="en-US" sz="2000" b="1">
                <a:solidFill>
                  <a:srgbClr val="0000FF"/>
                </a:solidFill>
                <a:latin typeface="Times New Roman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" name="Line 24"/>
            <p:cNvSpPr/>
            <p:nvPr/>
          </p:nvSpPr>
          <p:spPr>
            <a:xfrm>
              <a:off x="521" y="663"/>
              <a:ext cx="24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46" name="Line 25"/>
            <p:cNvSpPr/>
            <p:nvPr/>
          </p:nvSpPr>
          <p:spPr>
            <a:xfrm>
              <a:off x="521" y="950"/>
              <a:ext cx="24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47" name="Line 26"/>
            <p:cNvSpPr/>
            <p:nvPr/>
          </p:nvSpPr>
          <p:spPr>
            <a:xfrm>
              <a:off x="521" y="1237"/>
              <a:ext cx="24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48" name="Line 27"/>
            <p:cNvSpPr/>
            <p:nvPr/>
          </p:nvSpPr>
          <p:spPr>
            <a:xfrm>
              <a:off x="521" y="1524"/>
              <a:ext cx="24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49" name="Line 28"/>
            <p:cNvSpPr/>
            <p:nvPr/>
          </p:nvSpPr>
          <p:spPr>
            <a:xfrm>
              <a:off x="521" y="1811"/>
              <a:ext cx="24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50" name="Line 29"/>
            <p:cNvSpPr/>
            <p:nvPr/>
          </p:nvSpPr>
          <p:spPr>
            <a:xfrm>
              <a:off x="521" y="2098"/>
              <a:ext cx="24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51" name="Line 30"/>
            <p:cNvSpPr/>
            <p:nvPr/>
          </p:nvSpPr>
          <p:spPr>
            <a:xfrm>
              <a:off x="521" y="2385"/>
              <a:ext cx="24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52" name="Line 31"/>
            <p:cNvSpPr/>
            <p:nvPr/>
          </p:nvSpPr>
          <p:spPr>
            <a:xfrm flipH="1">
              <a:off x="521" y="663"/>
              <a:ext cx="0" cy="172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53" name="Line 32"/>
            <p:cNvSpPr/>
            <p:nvPr/>
          </p:nvSpPr>
          <p:spPr>
            <a:xfrm flipH="1">
              <a:off x="1143" y="663"/>
              <a:ext cx="0" cy="172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54" name="Line 33"/>
            <p:cNvSpPr/>
            <p:nvPr/>
          </p:nvSpPr>
          <p:spPr>
            <a:xfrm flipH="1">
              <a:off x="2109" y="663"/>
              <a:ext cx="0" cy="172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55" name="Line 34"/>
            <p:cNvSpPr/>
            <p:nvPr/>
          </p:nvSpPr>
          <p:spPr>
            <a:xfrm flipH="1">
              <a:off x="2925" y="663"/>
              <a:ext cx="0" cy="172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55955" y="294640"/>
            <a:ext cx="7904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/>
              <a:t>比较组成地壳和组成细胞的部分元素的含量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34085" y="4422140"/>
            <a:ext cx="1032383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不同的元素在地壳中和在生物细胞中所占的比例各不相同。</a:t>
            </a:r>
            <a:r>
              <a:rPr lang="zh-CN" altLang="en-US" sz="3200" noProof="0">
                <a:solidFill>
                  <a:srgbClr val="0070C0"/>
                </a:solidFill>
                <a:latin typeface="方正标致简体" panose="02010600010101010101" charset="-122"/>
                <a:ea typeface="方正标致简体" panose="02010600010101010101" charset="-122"/>
                <a:sym typeface="+mn-ea"/>
              </a:rPr>
              <a:t>体现了生物界与非生物界的</a:t>
            </a:r>
            <a:r>
              <a:rPr lang="zh-CN" altLang="en-US" sz="3200" noProof="0">
                <a:solidFill>
                  <a:srgbClr val="FF0000"/>
                </a:solidFill>
                <a:latin typeface="方正标致简体" panose="02010600010101010101" charset="-122"/>
                <a:ea typeface="方正标致简体" panose="02010600010101010101" charset="-122"/>
                <a:sym typeface="+mn-ea"/>
              </a:rPr>
              <a:t>差异性</a:t>
            </a:r>
            <a:r>
              <a:rPr lang="zh-CN" altLang="en-US" sz="3200" noProof="0">
                <a:solidFill>
                  <a:srgbClr val="0070C0"/>
                </a:solidFill>
                <a:latin typeface="方正标致简体" panose="02010600010101010101" charset="-122"/>
                <a:ea typeface="方正标致简体" panose="02010600010101010101" charset="-122"/>
                <a:sym typeface="+mn-ea"/>
              </a:rPr>
              <a:t>。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5"/>
          <p:cNvSpPr txBox="1"/>
          <p:nvPr>
            <p:custDataLst>
              <p:tags r:id="rId2"/>
            </p:custDataLst>
          </p:nvPr>
        </p:nvSpPr>
        <p:spPr>
          <a:xfrm>
            <a:off x="0" y="233282"/>
            <a:ext cx="10229850" cy="583565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生物界与非生物界在元素组成上的统一性和差异性</a:t>
            </a: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352425" y="1290955"/>
            <a:ext cx="5546090" cy="4420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细胞生命活动所需的物质，归根结底是从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中获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取的。组成细胞的化学元素，在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______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_________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中都能找到。没有一种化学元素为</a:t>
            </a: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______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特有。但是，细胞中各种元素的相对含量与无机自然界的大不相同。</a:t>
            </a:r>
          </a:p>
        </p:txBody>
      </p:sp>
      <p:sp>
        <p:nvSpPr>
          <p:cNvPr id="12" name="文本框 11"/>
          <p:cNvSpPr txBox="1"/>
          <p:nvPr>
            <p:custDataLst>
              <p:tags r:id="rId4"/>
            </p:custDataLst>
          </p:nvPr>
        </p:nvSpPr>
        <p:spPr>
          <a:xfrm>
            <a:off x="2384425" y="1888490"/>
            <a:ext cx="26695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无机自然界</a:t>
            </a:r>
          </a:p>
        </p:txBody>
      </p:sp>
      <p:sp>
        <p:nvSpPr>
          <p:cNvPr id="13" name="文本框 12"/>
          <p:cNvSpPr txBox="1"/>
          <p:nvPr>
            <p:custDataLst>
              <p:tags r:id="rId5"/>
            </p:custDataLst>
          </p:nvPr>
        </p:nvSpPr>
        <p:spPr>
          <a:xfrm>
            <a:off x="1188085" y="2887980"/>
            <a:ext cx="32651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无机自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然界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4127500" y="3446145"/>
            <a:ext cx="11017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细胞</a:t>
            </a:r>
          </a:p>
        </p:txBody>
      </p:sp>
      <p:pic>
        <p:nvPicPr>
          <p:cNvPr id="27" name="图片 2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6026150" y="1304290"/>
            <a:ext cx="5782310" cy="4772660"/>
          </a:xfrm>
          <a:prstGeom prst="rect">
            <a:avLst/>
          </a:prstGeom>
        </p:spPr>
      </p:pic>
      <p:sp>
        <p:nvSpPr>
          <p:cNvPr id="15" name="文本框 14"/>
          <p:cNvSpPr txBox="1"/>
          <p:nvPr>
            <p:custDataLst>
              <p:tags r:id="rId8"/>
            </p:custDataLst>
          </p:nvPr>
        </p:nvSpPr>
        <p:spPr>
          <a:xfrm>
            <a:off x="10548938" y="4593273"/>
            <a:ext cx="1119187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含量</a:t>
            </a:r>
          </a:p>
        </p:txBody>
      </p: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6026150" y="4593590"/>
            <a:ext cx="13525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种类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62735" y="308610"/>
            <a:ext cx="3027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latin typeface="方正标致简体" panose="02010600010101010101" charset="-122"/>
                <a:ea typeface="方正标致简体" panose="02010600010101010101" charset="-122"/>
              </a:rPr>
              <a:t>构成细胞的元素</a:t>
            </a:r>
          </a:p>
        </p:txBody>
      </p:sp>
      <p:sp>
        <p:nvSpPr>
          <p:cNvPr id="6157" name="Text Box 20"/>
          <p:cNvSpPr>
            <a:spLocks noChangeArrowheads="1"/>
          </p:cNvSpPr>
          <p:nvPr/>
        </p:nvSpPr>
        <p:spPr bwMode="auto">
          <a:xfrm>
            <a:off x="940256" y="1597918"/>
            <a:ext cx="83756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000000"/>
                </a:solidFill>
                <a:latin typeface="+mj-ea"/>
                <a:ea typeface="+mj-ea"/>
                <a:cs typeface="+mj-ea"/>
              </a:rPr>
              <a:t>大量元素：Ｃ  </a:t>
            </a:r>
            <a:r>
              <a:rPr lang="en-US" altLang="zh-CN" sz="2800" b="1">
                <a:solidFill>
                  <a:srgbClr val="000000"/>
                </a:solidFill>
                <a:latin typeface="+mj-ea"/>
                <a:ea typeface="+mj-ea"/>
                <a:cs typeface="+mj-ea"/>
              </a:rPr>
              <a:t>H  O  N  P  S  K  Ca </a:t>
            </a:r>
            <a:r>
              <a:rPr lang="zh-CN" altLang="en-US" sz="2800" b="1">
                <a:solidFill>
                  <a:srgbClr val="000000"/>
                </a:solidFill>
                <a:latin typeface="+mj-ea"/>
                <a:ea typeface="+mj-ea"/>
                <a:cs typeface="+mj-ea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+mj-ea"/>
                <a:ea typeface="+mj-ea"/>
                <a:cs typeface="+mj-ea"/>
              </a:rPr>
              <a:t>Mg  Na   Cl</a:t>
            </a:r>
            <a:r>
              <a:rPr lang="zh-CN" altLang="en-US" sz="2800" b="1">
                <a:solidFill>
                  <a:srgbClr val="000000"/>
                </a:solidFill>
                <a:latin typeface="+mj-ea"/>
                <a:ea typeface="+mj-ea"/>
                <a:cs typeface="+mj-ea"/>
              </a:rPr>
              <a:t>等</a:t>
            </a:r>
            <a:endParaRPr lang="en-US" sz="2800" b="1">
              <a:solidFill>
                <a:srgbClr val="000000"/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6160" name="Text Box 35"/>
          <p:cNvSpPr>
            <a:spLocks noChangeArrowheads="1"/>
          </p:cNvSpPr>
          <p:nvPr/>
        </p:nvSpPr>
        <p:spPr bwMode="auto">
          <a:xfrm>
            <a:off x="996303" y="2484705"/>
            <a:ext cx="747141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000000"/>
                </a:solidFill>
                <a:latin typeface="+mj-ea"/>
                <a:ea typeface="+mj-ea"/>
                <a:cs typeface="+mj-ea"/>
                <a:sym typeface="宋体" pitchFamily="2" charset="-122"/>
              </a:rPr>
              <a:t>微量元素：</a:t>
            </a:r>
            <a:r>
              <a:rPr lang="en-US" altLang="zh-CN" sz="2800" b="1">
                <a:solidFill>
                  <a:srgbClr val="000000"/>
                </a:solidFill>
                <a:latin typeface="+mj-ea"/>
                <a:ea typeface="+mj-ea"/>
                <a:cs typeface="+mj-ea"/>
                <a:sym typeface="宋体" pitchFamily="2" charset="-122"/>
              </a:rPr>
              <a:t>Fe  Mn  B  Zn  Mo  Cu  Co  Se</a:t>
            </a:r>
            <a:r>
              <a:rPr lang="zh-CN" altLang="en-US" sz="2800" b="1">
                <a:solidFill>
                  <a:srgbClr val="000000"/>
                </a:solidFill>
                <a:latin typeface="+mj-ea"/>
                <a:ea typeface="+mj-ea"/>
                <a:cs typeface="+mj-ea"/>
                <a:sym typeface="宋体" pitchFamily="2" charset="-122"/>
              </a:rPr>
              <a:t>等</a:t>
            </a:r>
            <a:endParaRPr lang="en-US" sz="2800" b="1">
              <a:solidFill>
                <a:srgbClr val="000000"/>
              </a:solidFill>
              <a:latin typeface="+mj-ea"/>
              <a:ea typeface="+mj-ea"/>
              <a:cs typeface="+mj-ea"/>
              <a:sym typeface="宋体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rcRect l="24700" t="31701" r="50854" b="15434"/>
          <a:stretch>
            <a:fillRect/>
          </a:stretch>
        </p:blipFill>
        <p:spPr>
          <a:xfrm>
            <a:off x="1363345" y="934720"/>
            <a:ext cx="4874260" cy="59264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94805" y="1895475"/>
            <a:ext cx="513651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不同生物体内所含的元素种类基本相同，但每种元素的含量存在一定的差异。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91820" y="1840865"/>
          <a:ext cx="11289030" cy="17316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0430"/>
                <a:gridCol w="1135380"/>
                <a:gridCol w="1151255"/>
                <a:gridCol w="1150620"/>
                <a:gridCol w="1165860"/>
                <a:gridCol w="1213485"/>
                <a:gridCol w="1041400"/>
                <a:gridCol w="1119505"/>
                <a:gridCol w="1104265"/>
                <a:gridCol w="1306830"/>
              </a:tblGrid>
              <a:tr h="5778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元素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氧（O）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碳（C）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氢（H）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氮（N）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钙（Ca）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磷（P）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硫（S）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钾（K）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镁（Mg）</a:t>
                      </a:r>
                    </a:p>
                  </a:txBody>
                  <a:tcPr anchor="ctr"/>
                </a:tc>
              </a:tr>
              <a:tr h="5137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 b="1">
                        <a:sym typeface="+mn-ea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65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10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1.5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0.3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ym typeface="+mn-ea"/>
                        </a:rPr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/>
                        <a:t>0.1</a:t>
                      </a:r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 b="1">
                        <a:sym typeface="+mn-ea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ym typeface="+mn-ea"/>
                        </a:rPr>
                        <a:t>14.62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ym typeface="+mn-ea"/>
                        </a:rPr>
                        <a:t>55.99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ym typeface="+mn-ea"/>
                        </a:rPr>
                        <a:t>7.46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ym typeface="+mn-ea"/>
                        </a:rPr>
                        <a:t>9.33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ym typeface="+mn-ea"/>
                        </a:rPr>
                        <a:t>4.67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ym typeface="+mn-ea"/>
                        </a:rPr>
                        <a:t>3.11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ym typeface="+mn-ea"/>
                        </a:rPr>
                        <a:t>0.78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ym typeface="+mn-ea"/>
                        </a:rPr>
                        <a:t>1.09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/>
                        <a:t>0.16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2691130" y="1012190"/>
            <a:ext cx="62788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ym typeface="+mn-ea"/>
              </a:rPr>
              <a:t>人体细胞的一些元素及其平均含量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91820" y="2443480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鲜重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21030" y="2965450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</a:rPr>
              <a:t>干重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1030" y="3840480"/>
            <a:ext cx="1125982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黑体" panose="02010609060101010101" charset="-122"/>
                <a:ea typeface="黑体" panose="02010609060101010101" charset="-122"/>
                <a:sym typeface="+mn-ea"/>
              </a:rPr>
              <a:t>人体细胞</a:t>
            </a:r>
            <a:r>
              <a:rPr lang="zh-CN" altLang="en-US" sz="32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鲜重</a:t>
            </a:r>
            <a:r>
              <a:rPr lang="zh-CN" altLang="en-US" sz="3200" b="1">
                <a:latin typeface="黑体" panose="02010609060101010101" charset="-122"/>
                <a:ea typeface="黑体" panose="02010609060101010101" charset="-122"/>
                <a:sym typeface="+mn-ea"/>
              </a:rPr>
              <a:t>和</a:t>
            </a:r>
            <a:r>
              <a:rPr lang="zh-CN" altLang="en-US" sz="32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干重</a:t>
            </a:r>
            <a:r>
              <a:rPr lang="zh-CN" altLang="en-US" sz="3200" b="1">
                <a:latin typeface="黑体" panose="02010609060101010101" charset="-122"/>
                <a:ea typeface="黑体" panose="02010609060101010101" charset="-122"/>
                <a:sym typeface="+mn-ea"/>
              </a:rPr>
              <a:t>中，哪种元素的含量最多，哪几种元素含量是较多的？为何有这样的差别？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77595" y="5408930"/>
            <a:ext cx="971105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鲜重含量最多的是</a:t>
            </a:r>
            <a:r>
              <a:rPr lang="en-US" altLang="zh-CN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O</a:t>
            </a:r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元素，干重含量最多是</a:t>
            </a:r>
            <a:r>
              <a:rPr lang="en-US" altLang="zh-CN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C</a:t>
            </a:r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元素。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无论干重还是鲜重</a:t>
            </a:r>
            <a:r>
              <a:rPr lang="en-US" altLang="zh-CN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,</a:t>
            </a:r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细胞中</a:t>
            </a:r>
            <a:r>
              <a:rPr lang="en-US" altLang="zh-CN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C</a:t>
            </a:r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H</a:t>
            </a:r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O</a:t>
            </a:r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和</a:t>
            </a:r>
            <a:r>
              <a:rPr lang="en-US" altLang="zh-CN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N</a:t>
            </a:r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这四种元素含量较多。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1"/>
      <p:bldP spid="8" grpId="2"/>
      <p:bldP spid="9" grpId="3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6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7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8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9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3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4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6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7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8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9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7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8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9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7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8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9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3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4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6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7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9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3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5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7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8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9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2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23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24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25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26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2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33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3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35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36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29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3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3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|8.3|5.8|5.9|2.8|21.3|13.4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8.1|36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4.3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2.4|18.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2882289-acc8-44a5-914b-c8ac7d30a256}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PECIAL_SOURCE" val="bdnul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3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7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7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2882289-acc8-44a5-914b-c8ac7d30a256}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27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4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29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3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3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6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7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8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9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6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4130</Words>
  <Application>Microsoft Office PowerPoint</Application>
  <PresentationFormat>自定义</PresentationFormat>
  <Paragraphs>391</Paragraphs>
  <Slides>41</Slides>
  <Notes>6</Notes>
  <HiddenSlides>1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41</vt:i4>
      </vt:variant>
    </vt:vector>
  </HeadingPairs>
  <TitlesOfParts>
    <vt:vector size="42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【当堂检测】</vt:lpstr>
      <vt:lpstr>幻灯片 39</vt:lpstr>
      <vt:lpstr>幻灯片 40</vt:lpstr>
      <vt:lpstr>幻灯片 41</vt:lpstr>
    </vt:vector>
  </TitlesOfParts>
  <Company>学科网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rbm.xkw.com</dc:creator>
  <cp:lastModifiedBy>Administrator</cp:lastModifiedBy>
  <cp:revision>18</cp:revision>
  <cp:lastPrinted>2020-09-16T14:32:48Z</cp:lastPrinted>
  <dcterms:created xsi:type="dcterms:W3CDTF">2020-09-16T14:32:48Z</dcterms:created>
  <dcterms:modified xsi:type="dcterms:W3CDTF">2021-08-26T11:13:49Z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