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</p:sldMasterIdLst>
  <p:sldIdLst>
    <p:sldId id="256" r:id="rId6"/>
    <p:sldId id="307" r:id="rId7"/>
    <p:sldId id="257" r:id="rId8"/>
    <p:sldId id="306" r:id="rId9"/>
    <p:sldId id="304" r:id="rId10"/>
    <p:sldId id="283" r:id="rId11"/>
    <p:sldId id="308" r:id="rId12"/>
    <p:sldId id="259" r:id="rId13"/>
    <p:sldId id="264" r:id="rId14"/>
    <p:sldId id="275" r:id="rId15"/>
    <p:sldId id="302" r:id="rId16"/>
    <p:sldId id="263" r:id="rId17"/>
    <p:sldId id="276" r:id="rId18"/>
    <p:sldId id="261" r:id="rId19"/>
    <p:sldId id="284" r:id="rId20"/>
    <p:sldId id="311" r:id="rId21"/>
    <p:sldId id="310" r:id="rId22"/>
    <p:sldId id="277" r:id="rId23"/>
    <p:sldId id="312" r:id="rId24"/>
    <p:sldId id="316" r:id="rId25"/>
    <p:sldId id="313" r:id="rId26"/>
    <p:sldId id="314" r:id="rId27"/>
    <p:sldId id="315" r:id="rId28"/>
    <p:sldId id="317" r:id="rId29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7228F6"/>
    <a:srgbClr val="7A0C04"/>
    <a:srgbClr val="781106"/>
    <a:srgbClr val="7B030E"/>
    <a:srgbClr val="710D0D"/>
    <a:srgbClr val="C40830"/>
    <a:srgbClr val="0000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19900" y="457200"/>
            <a:ext cx="2171700" cy="56229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457200"/>
            <a:ext cx="6362700" cy="56229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554163"/>
            <a:ext cx="42672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24400" y="1554163"/>
            <a:ext cx="42672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19900" y="457200"/>
            <a:ext cx="2171700" cy="56229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4800" y="457200"/>
            <a:ext cx="6362700" cy="56229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83970" name="组合 83969"/>
          <p:cNvGrpSpPr/>
          <p:nvPr/>
        </p:nvGrpSpPr>
        <p:grpSpPr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83971" name="组合 83970"/>
            <p:cNvGrpSpPr/>
            <p:nvPr/>
          </p:nvGrpSpPr>
          <p:grpSpPr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83972" name="矩形 83971"/>
              <p:cNvSpPr/>
              <p:nvPr/>
            </p:nvSpPr>
            <p:spPr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3973" name="矩形 83972"/>
              <p:cNvSpPr/>
              <p:nvPr/>
            </p:nvSpPr>
            <p:spPr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83974" name="组合 83973"/>
            <p:cNvGrpSpPr/>
            <p:nvPr/>
          </p:nvGrpSpPr>
          <p:grpSpPr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83975" name="矩形 83974"/>
              <p:cNvSpPr/>
              <p:nvPr/>
            </p:nvSpPr>
            <p:spPr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83976" name="矩形 83975"/>
              <p:cNvSpPr/>
              <p:nvPr/>
            </p:nvSpPr>
            <p:spPr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  <a:tileRect/>
              </a:gra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83977" name="矩形 83976"/>
            <p:cNvSpPr/>
            <p:nvPr/>
          </p:nvSpPr>
          <p:spPr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978" name="矩形 83977"/>
            <p:cNvSpPr/>
            <p:nvPr/>
          </p:nvSpPr>
          <p:spPr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3979" name="矩形 83978"/>
            <p:cNvSpPr/>
            <p:nvPr/>
          </p:nvSpPr>
          <p:spPr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83980" name="标题 83979"/>
          <p:cNvSpPr>
            <a:spLocks noGrp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lvl="0">
              <a:defRPr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3981" name="副标题 83980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457200" lvl="1" indent="0" algn="ctr">
              <a:buNone/>
              <a:defRPr/>
            </a:lvl2pPr>
            <a:lvl3pPr marL="914400" lvl="2" indent="0" algn="ctr">
              <a:buNone/>
              <a:defRPr/>
            </a:lvl3pPr>
            <a:lvl4pPr marL="1371600" lvl="3" indent="0" algn="ctr">
              <a:buNone/>
              <a:defRPr/>
            </a:lvl4pPr>
            <a:lvl5pPr marL="1828800" lvl="4" indent="0" algn="ctr">
              <a:buNone/>
              <a:defRPr/>
            </a:lvl5pPr>
          </a:lstStyle>
          <a:p>
            <a:pPr lvl="0"/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83982" name="日期占位符 83981"/>
          <p:cNvSpPr>
            <a:spLocks noGrp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defRPr sz="140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pPr eaLnBrk="1" hangingPunct="1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3983" name="页脚占位符 83982"/>
          <p:cNvSpPr>
            <a:spLocks noGrp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algn="ctr">
              <a:defRPr sz="140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pPr eaLnBrk="1" hangingPunct="1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83984" name="灯片编号占位符 83983"/>
          <p:cNvSpPr>
            <a:spLocks noGrp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algn="r">
              <a:defRPr sz="140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pPr eaLnBrk="1" hangingPunct="1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46612" y="2017713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04051" y="214313"/>
            <a:ext cx="1951038" cy="5918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40009" cy="5918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9570" name="标题 109569"/>
          <p:cNvSpPr>
            <a:spLocks noGrp="1" noRot="1"/>
          </p:cNvSpPr>
          <p:nvPr>
            <p:ph type="ctrTitle"/>
          </p:nvPr>
        </p:nvSpPr>
        <p:spPr>
          <a:xfrm>
            <a:off x="3962400" y="1066800"/>
            <a:ext cx="4648200" cy="1981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9571" name="副标题 109570"/>
          <p:cNvSpPr>
            <a:spLocks noGrp="1" noRot="1"/>
          </p:cNvSpPr>
          <p:nvPr>
            <p:ph type="subTitle" idx="1"/>
          </p:nvPr>
        </p:nvSpPr>
        <p:spPr>
          <a:xfrm>
            <a:off x="3962400" y="3657600"/>
            <a:ext cx="4572000" cy="1676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457200" lvl="1" indent="0" algn="ctr">
              <a:buNone/>
              <a:defRPr/>
            </a:lvl2pPr>
            <a:lvl3pPr marL="914400" lvl="2" indent="0" algn="ctr">
              <a:buNone/>
              <a:defRPr/>
            </a:lvl3pPr>
            <a:lvl4pPr marL="1371600" lvl="3" indent="0" algn="ctr">
              <a:buNone/>
              <a:defRPr/>
            </a:lvl4pPr>
            <a:lvl5pPr marL="1828800" lvl="4" indent="0" algn="ctr">
              <a:buNone/>
              <a:defRPr/>
            </a:lvl5pPr>
          </a:lstStyle>
          <a:p>
            <a:pPr lvl="0"/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09572" name="日期占位符 109571"/>
          <p:cNvSpPr>
            <a:spLocks noGrp="1"/>
          </p:cNvSpPr>
          <p:nvPr>
            <p:ph type="dt" sz="half" idx="2"/>
          </p:nvPr>
        </p:nvSpPr>
        <p:spPr>
          <a:xfrm>
            <a:off x="301625" y="607695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9573" name="页脚占位符 109572"/>
          <p:cNvSpPr>
            <a:spLocks noGrp="1"/>
          </p:cNvSpPr>
          <p:nvPr>
            <p:ph type="ftr" sz="quarter" idx="3"/>
          </p:nvPr>
        </p:nvSpPr>
        <p:spPr>
          <a:xfrm>
            <a:off x="3124200" y="6076950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pPr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9574" name="灯片编号占位符 109573"/>
          <p:cNvSpPr>
            <a:spLocks noGrp="1"/>
          </p:cNvSpPr>
          <p:nvPr>
            <p:ph type="sldNum" sz="quarter" idx="4"/>
          </p:nvPr>
        </p:nvSpPr>
        <p:spPr>
          <a:xfrm>
            <a:off x="6553200" y="607695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pPr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981200"/>
            <a:ext cx="4184968" cy="3886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60583" y="1981200"/>
            <a:ext cx="4184968" cy="3886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4800" y="1554163"/>
            <a:ext cx="42672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24400" y="1554163"/>
            <a:ext cx="42672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9569" y="685800"/>
            <a:ext cx="2135981" cy="5181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685800"/>
            <a:ext cx="6284119" cy="51816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 2" panose="05020102010507070707" pitchFamily="18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3" Type="http://schemas.openxmlformats.org/officeDocument/2006/relationships/theme" Target="../theme/theme4.xml"/><Relationship Id="rId12" Type="http://schemas.openxmlformats.org/officeDocument/2006/relationships/image" Target="../media/image4.jpeg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3074" name="Group 2"/>
          <p:cNvGrpSpPr/>
          <p:nvPr/>
        </p:nvGrpSpPr>
        <p:grpSpPr>
          <a:xfrm>
            <a:off x="506413" y="1036638"/>
            <a:ext cx="8643937" cy="30162"/>
            <a:chOff x="0" y="0"/>
            <a:chExt cx="5445" cy="19"/>
          </a:xfrm>
        </p:grpSpPr>
        <p:pic>
          <p:nvPicPr>
            <p:cNvPr id="3086" name="直接连接符 6"/>
            <p:cNvPicPr/>
            <p:nvPr/>
          </p:nvPicPr>
          <p:blipFill>
            <a:blip r:embed="rId12"/>
            <a:stretch>
              <a:fillRect/>
            </a:stretch>
          </p:blipFill>
          <p:spPr>
            <a:xfrm>
              <a:off x="0" y="0"/>
              <a:ext cx="5445" cy="1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5" y="9"/>
              <a:ext cx="0" cy="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Book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075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30" name="日期占位符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477000" y="76200"/>
            <a:ext cx="2514600" cy="288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solidFill>
                  <a:srgbClr val="D38E27"/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31" name="页脚占位符 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76200"/>
            <a:ext cx="3352800" cy="288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solidFill>
                  <a:srgbClr val="D38E27"/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32" name="灯片编号占位符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9600" y="6477000"/>
            <a:ext cx="762000" cy="244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solidFill>
                  <a:srgbClr val="D38E27"/>
                </a:solidFill>
                <a:latin typeface="Franklin Gothic Book" pitchFamily="34" charset="0"/>
                <a:ea typeface="华文楷体" charset="-122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  <p:sp>
        <p:nvSpPr>
          <p:cNvPr id="3079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grpSp>
        <p:nvGrpSpPr>
          <p:cNvPr id="3080" name="Group 10"/>
          <p:cNvGrpSpPr/>
          <p:nvPr/>
        </p:nvGrpSpPr>
        <p:grpSpPr>
          <a:xfrm>
            <a:off x="506413" y="1036638"/>
            <a:ext cx="8643937" cy="30162"/>
            <a:chOff x="0" y="0"/>
            <a:chExt cx="5445" cy="19"/>
          </a:xfrm>
        </p:grpSpPr>
        <p:pic>
          <p:nvPicPr>
            <p:cNvPr id="3084" name="直接连接符 8"/>
            <p:cNvPicPr/>
            <p:nvPr/>
          </p:nvPicPr>
          <p:blipFill>
            <a:blip r:embed="rId12"/>
            <a:stretch>
              <a:fillRect/>
            </a:stretch>
          </p:blipFill>
          <p:spPr>
            <a:xfrm>
              <a:off x="0" y="0"/>
              <a:ext cx="5445" cy="1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36" name="Text Box 12"/>
            <p:cNvSpPr txBox="1">
              <a:spLocks noChangeArrowheads="1"/>
            </p:cNvSpPr>
            <p:nvPr/>
          </p:nvSpPr>
          <p:spPr bwMode="auto">
            <a:xfrm>
              <a:off x="5" y="9"/>
              <a:ext cx="0" cy="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Book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081" name="Group 13"/>
          <p:cNvGrpSpPr/>
          <p:nvPr/>
        </p:nvGrpSpPr>
        <p:grpSpPr>
          <a:xfrm>
            <a:off x="506413" y="1047750"/>
            <a:ext cx="8643937" cy="25400"/>
            <a:chOff x="0" y="0"/>
            <a:chExt cx="5445" cy="16"/>
          </a:xfrm>
        </p:grpSpPr>
        <p:pic>
          <p:nvPicPr>
            <p:cNvPr id="3082" name="直接连接符 11"/>
            <p:cNvPicPr/>
            <p:nvPr/>
          </p:nvPicPr>
          <p:blipFill>
            <a:blip r:embed="rId13"/>
            <a:stretch>
              <a:fillRect/>
            </a:stretch>
          </p:blipFill>
          <p:spPr>
            <a:xfrm>
              <a:off x="0" y="0"/>
              <a:ext cx="5445" cy="1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39" name="Text Box 15"/>
            <p:cNvSpPr txBox="1">
              <a:spLocks noChangeArrowheads="1"/>
            </p:cNvSpPr>
            <p:nvPr/>
          </p:nvSpPr>
          <p:spPr bwMode="auto">
            <a:xfrm>
              <a:off x="5" y="6"/>
              <a:ext cx="0" cy="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Book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  <a:ea typeface="隶书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  <a:ea typeface="隶书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  <a:ea typeface="隶书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  <a:ea typeface="隶书" pitchFamily="49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  <a:ea typeface="隶书" pitchFamily="49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  <a:ea typeface="隶书" pitchFamily="49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  <a:ea typeface="隶书" pitchFamily="49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  <a:ea typeface="隶书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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"/>
        <a:defRPr sz="2800">
          <a:solidFill>
            <a:schemeClr val="tx2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"/>
        <a:defRPr sz="2400">
          <a:solidFill>
            <a:schemeClr val="tx2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"/>
        <a:defRPr sz="2000">
          <a:solidFill>
            <a:schemeClr val="tx2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>
          <a:solidFill>
            <a:schemeClr val="tx2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>
          <a:solidFill>
            <a:schemeClr val="tx2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>
          <a:solidFill>
            <a:schemeClr val="tx2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>
          <a:solidFill>
            <a:schemeClr val="tx2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>
          <a:solidFill>
            <a:schemeClr val="tx2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4098" name="Group 2"/>
          <p:cNvGrpSpPr/>
          <p:nvPr/>
        </p:nvGrpSpPr>
        <p:grpSpPr>
          <a:xfrm>
            <a:off x="506413" y="1036638"/>
            <a:ext cx="8643937" cy="30162"/>
            <a:chOff x="0" y="0"/>
            <a:chExt cx="5445" cy="19"/>
          </a:xfrm>
        </p:grpSpPr>
        <p:pic>
          <p:nvPicPr>
            <p:cNvPr id="4110" name="直接连接符 6"/>
            <p:cNvPicPr/>
            <p:nvPr/>
          </p:nvPicPr>
          <p:blipFill>
            <a:blip r:embed="rId12"/>
            <a:stretch>
              <a:fillRect/>
            </a:stretch>
          </p:blipFill>
          <p:spPr>
            <a:xfrm>
              <a:off x="0" y="0"/>
              <a:ext cx="5445" cy="1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76" name="Text Box 4"/>
            <p:cNvSpPr txBox="1">
              <a:spLocks noChangeArrowheads="1"/>
            </p:cNvSpPr>
            <p:nvPr/>
          </p:nvSpPr>
          <p:spPr bwMode="auto">
            <a:xfrm>
              <a:off x="5" y="9"/>
              <a:ext cx="0" cy="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Book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099" name="Group 5"/>
          <p:cNvGrpSpPr/>
          <p:nvPr/>
        </p:nvGrpSpPr>
        <p:grpSpPr>
          <a:xfrm>
            <a:off x="506413" y="1036638"/>
            <a:ext cx="8643937" cy="30162"/>
            <a:chOff x="0" y="0"/>
            <a:chExt cx="5445" cy="19"/>
          </a:xfrm>
        </p:grpSpPr>
        <p:pic>
          <p:nvPicPr>
            <p:cNvPr id="4108" name="直接连接符 8"/>
            <p:cNvPicPr/>
            <p:nvPr/>
          </p:nvPicPr>
          <p:blipFill>
            <a:blip r:embed="rId12"/>
            <a:stretch>
              <a:fillRect/>
            </a:stretch>
          </p:blipFill>
          <p:spPr>
            <a:xfrm>
              <a:off x="0" y="0"/>
              <a:ext cx="5445" cy="1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79" name="Text Box 7"/>
            <p:cNvSpPr txBox="1">
              <a:spLocks noChangeArrowheads="1"/>
            </p:cNvSpPr>
            <p:nvPr/>
          </p:nvSpPr>
          <p:spPr bwMode="auto">
            <a:xfrm>
              <a:off x="5" y="9"/>
              <a:ext cx="0" cy="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Book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4100" name="Group 8"/>
          <p:cNvGrpSpPr/>
          <p:nvPr/>
        </p:nvGrpSpPr>
        <p:grpSpPr>
          <a:xfrm>
            <a:off x="506413" y="1047750"/>
            <a:ext cx="8643937" cy="25400"/>
            <a:chOff x="0" y="0"/>
            <a:chExt cx="5445" cy="16"/>
          </a:xfrm>
        </p:grpSpPr>
        <p:pic>
          <p:nvPicPr>
            <p:cNvPr id="4106" name="直接连接符 11"/>
            <p:cNvPicPr/>
            <p:nvPr/>
          </p:nvPicPr>
          <p:blipFill>
            <a:blip r:embed="rId13"/>
            <a:stretch>
              <a:fillRect/>
            </a:stretch>
          </p:blipFill>
          <p:spPr>
            <a:xfrm>
              <a:off x="0" y="0"/>
              <a:ext cx="5445" cy="1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82" name="Text Box 10"/>
            <p:cNvSpPr txBox="1">
              <a:spLocks noChangeArrowheads="1"/>
            </p:cNvSpPr>
            <p:nvPr/>
          </p:nvSpPr>
          <p:spPr bwMode="auto">
            <a:xfrm>
              <a:off x="5" y="6"/>
              <a:ext cx="0" cy="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Book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101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102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85" name="日期占位符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477000" y="76200"/>
            <a:ext cx="2514600" cy="288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solidFill>
                  <a:srgbClr val="D38E27"/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86" name="页脚占位符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76200"/>
            <a:ext cx="2895600" cy="288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solidFill>
                  <a:srgbClr val="D38E27"/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D38E2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87" name="灯片编号占位符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29600" y="6473825"/>
            <a:ext cx="758825" cy="2476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solidFill>
                  <a:srgbClr val="D38E27"/>
                </a:solidFill>
                <a:latin typeface="Franklin Gothic Book" pitchFamily="34" charset="0"/>
                <a:ea typeface="华文楷体" charset="-122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  <a:ea typeface="隶书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  <a:ea typeface="隶书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  <a:ea typeface="隶书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  <a:ea typeface="隶书" pitchFamily="49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  <a:ea typeface="隶书" pitchFamily="49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  <a:ea typeface="隶书" pitchFamily="49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  <a:ea typeface="隶书" pitchFamily="49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anose="020B0603020102020204" pitchFamily="34" charset="0"/>
          <a:ea typeface="隶书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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"/>
        <a:defRPr sz="2800">
          <a:solidFill>
            <a:schemeClr val="tx2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"/>
        <a:defRPr sz="2400">
          <a:solidFill>
            <a:schemeClr val="tx2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anose="05020102010507070707" pitchFamily="18" charset="2"/>
        <a:buChar char=""/>
        <a:defRPr sz="2000">
          <a:solidFill>
            <a:schemeClr val="tx2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>
          <a:solidFill>
            <a:schemeClr val="tx2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>
          <a:solidFill>
            <a:schemeClr val="tx2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>
          <a:solidFill>
            <a:schemeClr val="tx2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>
          <a:solidFill>
            <a:schemeClr val="tx2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anose="05020102010507070707" pitchFamily="18" charset="2"/>
        <a:buChar char=""/>
        <a:defRPr>
          <a:solidFill>
            <a:schemeClr val="tx2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82946" name="矩形 82945"/>
          <p:cNvSpPr/>
          <p:nvPr/>
        </p:nvSpPr>
        <p:spPr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txBody>
          <a:bodyPr wrap="none" anchor="ctr"/>
          <a:p>
            <a:pPr lvl="0" algn="ctr" eaLnBrk="1" hangingPunct="1">
              <a:buClr>
                <a:schemeClr val="bg1"/>
              </a:buClr>
            </a:pPr>
            <a:endParaRPr lang="zh-CN" altLang="en-US" sz="2400" dirty="0">
              <a:latin typeface="Tahoma" panose="020B0604030504040204" pitchFamily="34" charset="0"/>
            </a:endParaRPr>
          </a:p>
        </p:txBody>
      </p:sp>
      <p:sp>
        <p:nvSpPr>
          <p:cNvPr id="82947" name="矩形 82946"/>
          <p:cNvSpPr/>
          <p:nvPr/>
        </p:nvSpPr>
        <p:spPr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/>
          <a:p>
            <a:pPr lvl="0" algn="ctr" eaLnBrk="1" hangingPunct="1">
              <a:buClr>
                <a:schemeClr val="bg1"/>
              </a:buClr>
            </a:pPr>
            <a:endParaRPr lang="zh-CN" altLang="en-US" sz="2400" dirty="0">
              <a:latin typeface="Tahoma" panose="020B0604030504040204" pitchFamily="34" charset="0"/>
            </a:endParaRPr>
          </a:p>
        </p:txBody>
      </p:sp>
      <p:sp>
        <p:nvSpPr>
          <p:cNvPr id="82948" name="矩形 82947"/>
          <p:cNvSpPr/>
          <p:nvPr/>
        </p:nvSpPr>
        <p:spPr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</a:ln>
        </p:spPr>
        <p:txBody>
          <a:bodyPr wrap="none" anchor="ctr"/>
          <a:p>
            <a:pPr lvl="0" algn="ctr" eaLnBrk="1" hangingPunct="1">
              <a:buClr>
                <a:schemeClr val="bg1"/>
              </a:buClr>
            </a:pPr>
            <a:endParaRPr lang="zh-CN" altLang="en-US" sz="2400" dirty="0">
              <a:latin typeface="Tahoma" panose="020B0604030504040204" pitchFamily="34" charset="0"/>
            </a:endParaRPr>
          </a:p>
        </p:txBody>
      </p:sp>
      <p:sp>
        <p:nvSpPr>
          <p:cNvPr id="82949" name="矩形 82948"/>
          <p:cNvSpPr/>
          <p:nvPr/>
        </p:nvSpPr>
        <p:spPr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/>
          <a:p>
            <a:pPr lvl="0" algn="ctr" eaLnBrk="1" hangingPunct="1">
              <a:buClr>
                <a:schemeClr val="bg1"/>
              </a:buClr>
            </a:pPr>
            <a:endParaRPr lang="zh-CN" altLang="en-US" sz="2400" dirty="0">
              <a:latin typeface="Tahoma" panose="020B0604030504040204" pitchFamily="34" charset="0"/>
            </a:endParaRPr>
          </a:p>
        </p:txBody>
      </p:sp>
      <p:sp>
        <p:nvSpPr>
          <p:cNvPr id="82950" name="矩形 82949"/>
          <p:cNvSpPr/>
          <p:nvPr/>
        </p:nvSpPr>
        <p:spPr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  <a:tileRect/>
          </a:gradFill>
          <a:ln w="9525">
            <a:noFill/>
          </a:ln>
        </p:spPr>
        <p:txBody>
          <a:bodyPr wrap="none" anchor="ctr"/>
          <a:p>
            <a:pPr lvl="0" algn="ctr" eaLnBrk="1" hangingPunct="1">
              <a:buClr>
                <a:schemeClr val="bg1"/>
              </a:buClr>
            </a:pPr>
            <a:endParaRPr lang="zh-CN" altLang="en-US" sz="2400" dirty="0">
              <a:latin typeface="Tahoma" panose="020B0604030504040204" pitchFamily="34" charset="0"/>
            </a:endParaRPr>
          </a:p>
        </p:txBody>
      </p:sp>
      <p:sp>
        <p:nvSpPr>
          <p:cNvPr id="82951" name="矩形 82950"/>
          <p:cNvSpPr/>
          <p:nvPr/>
        </p:nvSpPr>
        <p:spPr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 wrap="none" anchor="ctr"/>
          <a:p>
            <a:pPr lvl="0" algn="ctr" eaLnBrk="1" hangingPunct="1">
              <a:buClr>
                <a:schemeClr val="bg1"/>
              </a:buClr>
            </a:pPr>
            <a:endParaRPr lang="zh-CN" altLang="en-US" sz="2400" dirty="0">
              <a:latin typeface="Tahoma" panose="020B0604030504040204" pitchFamily="34" charset="0"/>
            </a:endParaRPr>
          </a:p>
        </p:txBody>
      </p:sp>
      <p:sp>
        <p:nvSpPr>
          <p:cNvPr id="82952" name="矩形 82951"/>
          <p:cNvSpPr/>
          <p:nvPr/>
        </p:nvSpPr>
        <p:spPr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/>
          <a:p>
            <a:pPr lvl="0" algn="ctr" eaLnBrk="1" hangingPunct="1">
              <a:buClr>
                <a:schemeClr val="bg1"/>
              </a:buClr>
            </a:pPr>
            <a:endParaRPr lang="zh-CN" altLang="en-US" sz="2400" dirty="0">
              <a:latin typeface="Tahoma" panose="020B0604030504040204" pitchFamily="34" charset="0"/>
            </a:endParaRPr>
          </a:p>
        </p:txBody>
      </p:sp>
      <p:sp>
        <p:nvSpPr>
          <p:cNvPr id="82953" name="标题 82952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2954" name="文本占位符 82953"/>
          <p:cNvSpPr>
            <a:spLocks noGrp="1"/>
          </p:cNvSpPr>
          <p:nvPr>
            <p:ph type="body" idx="1"/>
          </p:nvPr>
        </p:nvSpPr>
        <p:spPr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82955" name="日期占位符 82954"/>
          <p:cNvSpPr>
            <a:spLocks noGrp="1"/>
          </p:cNvSpPr>
          <p:nvPr>
            <p:ph type="dt" sz="half" idx="2"/>
          </p:nvPr>
        </p:nvSpPr>
        <p:spPr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defRPr sz="1400">
                <a:latin typeface="Tahoma" panose="020B0604030504040204" pitchFamily="34" charset="0"/>
              </a:defRPr>
            </a:lvl1pPr>
          </a:lstStyle>
          <a:p>
            <a:pPr lvl="0" eaLnBrk="1" hangingPunct="1">
              <a:buClr>
                <a:schemeClr val="bg1"/>
              </a:buClr>
            </a:pP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2956" name="页脚占位符 82955"/>
          <p:cNvSpPr>
            <a:spLocks noGrp="1"/>
          </p:cNvSpPr>
          <p:nvPr>
            <p:ph type="ftr" sz="quarter" idx="3"/>
          </p:nvPr>
        </p:nvSpPr>
        <p:spPr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algn="ctr">
              <a:defRPr sz="1400">
                <a:latin typeface="Tahoma" panose="020B0604030504040204" pitchFamily="34" charset="0"/>
              </a:defRPr>
            </a:lvl1pPr>
          </a:lstStyle>
          <a:p>
            <a:pPr lvl="0" eaLnBrk="1" hangingPunct="1">
              <a:buClr>
                <a:schemeClr val="bg1"/>
              </a:buClr>
            </a:pPr>
            <a:endParaRPr lang="zh-CN" altLang="en-US" dirty="0"/>
          </a:p>
        </p:txBody>
      </p:sp>
      <p:sp>
        <p:nvSpPr>
          <p:cNvPr id="82957" name="灯片编号占位符 82956"/>
          <p:cNvSpPr>
            <a:spLocks noGrp="1"/>
          </p:cNvSpPr>
          <p:nvPr>
            <p:ph type="sldNum" sz="quarter" idx="4"/>
          </p:nvPr>
        </p:nvSpPr>
        <p:spPr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algn="r">
              <a:defRPr sz="1400">
                <a:latin typeface="Tahoma" panose="020B0604030504040204" pitchFamily="34" charset="0"/>
              </a:defRPr>
            </a:lvl1pPr>
          </a:lstStyle>
          <a:p>
            <a:pPr lvl="0" eaLnBrk="1" hangingPunct="1">
              <a:buClr>
                <a:schemeClr val="bg1"/>
              </a:buClr>
            </a:pPr>
            <a:fld id="{9A0DB2DC-4C9A-4742-B13C-FB6460FD3503}" type="slidenum">
              <a:rPr lang="zh-CN" altLang="en-US" dirty="0"/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8546" name="标题 108545"/>
          <p:cNvSpPr>
            <a:spLocks noGrp="1" noRot="1"/>
          </p:cNvSpPr>
          <p:nvPr>
            <p:ph type="title"/>
          </p:nvPr>
        </p:nvSpPr>
        <p:spPr>
          <a:xfrm>
            <a:off x="301625" y="6858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8547" name="文本占位符 108546"/>
          <p:cNvSpPr>
            <a:spLocks noGrp="1" noRot="1"/>
          </p:cNvSpPr>
          <p:nvPr>
            <p:ph type="body" idx="1"/>
          </p:nvPr>
        </p:nvSpPr>
        <p:spPr>
          <a:xfrm>
            <a:off x="304800" y="1981200"/>
            <a:ext cx="8540750" cy="3886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8548" name="日期占位符 108547"/>
          <p:cNvSpPr>
            <a:spLocks noGrp="1"/>
          </p:cNvSpPr>
          <p:nvPr>
            <p:ph type="dt" sz="half" idx="2"/>
          </p:nvPr>
        </p:nvSpPr>
        <p:spPr>
          <a:xfrm>
            <a:off x="301625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8549" name="页脚占位符 108548"/>
          <p:cNvSpPr>
            <a:spLocks noGrp="1"/>
          </p:cNvSpPr>
          <p:nvPr>
            <p:ph type="ftr" sz="quarter" idx="3"/>
          </p:nvPr>
        </p:nvSpPr>
        <p:spPr>
          <a:xfrm>
            <a:off x="3124200" y="6019800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8550" name="灯片编号占位符 108549"/>
          <p:cNvSpPr>
            <a:spLocks noGrp="1"/>
          </p:cNvSpPr>
          <p:nvPr>
            <p:ph type="sldNum" sz="quarter" idx="4"/>
          </p:nvPr>
        </p:nvSpPr>
        <p:spPr>
          <a:xfrm>
            <a:off x="6553200" y="6019800"/>
            <a:ext cx="2289175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8.jpe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1.jpeg"/><Relationship Id="rId2" Type="http://schemas.openxmlformats.org/officeDocument/2006/relationships/slide" Target="slide8.xml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1.jpeg"/><Relationship Id="rId2" Type="http://schemas.openxmlformats.org/officeDocument/2006/relationships/slide" Target="slide8.xml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7.jpeg"/><Relationship Id="rId1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19.png"/><Relationship Id="rId3" Type="http://schemas.microsoft.com/office/2007/relationships/media" Target="file:///C:\Documents%20and%20Settings\Administrator\&#26700;&#38754;\&#21021;&#38634;.mp3" TargetMode="External"/><Relationship Id="rId2" Type="http://schemas.openxmlformats.org/officeDocument/2006/relationships/audio" Target="file:///C:\Documents%20and%20Settings\Administrator\&#26700;&#38754;\&#21021;&#38634;.mp3" TargetMode="External"/><Relationship Id="rId1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1.jpeg"/><Relationship Id="rId2" Type="http://schemas.openxmlformats.org/officeDocument/2006/relationships/slide" Target="slide8.xml"/><Relationship Id="rId1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hyperlink" Target="../Local%20Settings/Temp/Rar$DI00.796/&#27604;&#36739;&#26495;&#22359;&#30340;&#38142;&#25509;.ppt" TargetMode="External"/><Relationship Id="rId1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1.jpeg"/><Relationship Id="rId3" Type="http://schemas.openxmlformats.org/officeDocument/2006/relationships/slide" Target="slide14.xml"/><Relationship Id="rId2" Type="http://schemas.openxmlformats.org/officeDocument/2006/relationships/slide" Target="slide12.xml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2.jpeg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5122" name="竖卷形 5"/>
          <p:cNvPicPr/>
          <p:nvPr/>
        </p:nvPicPr>
        <p:blipFill>
          <a:blip r:embed="rId2"/>
          <a:stretch>
            <a:fillRect/>
          </a:stretch>
        </p:blipFill>
        <p:spPr>
          <a:xfrm>
            <a:off x="5541963" y="152400"/>
            <a:ext cx="3028950" cy="120523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123" name="Group 3"/>
          <p:cNvGrpSpPr/>
          <p:nvPr/>
        </p:nvGrpSpPr>
        <p:grpSpPr>
          <a:xfrm>
            <a:off x="5980113" y="585788"/>
            <a:ext cx="2335212" cy="5387975"/>
            <a:chOff x="0" y="0"/>
            <a:chExt cx="1471" cy="3394"/>
          </a:xfrm>
        </p:grpSpPr>
        <p:pic>
          <p:nvPicPr>
            <p:cNvPr id="5125" name="TextBox 8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471" cy="339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26" name="Text Box 5"/>
            <p:cNvSpPr txBox="1"/>
            <p:nvPr/>
          </p:nvSpPr>
          <p:spPr>
            <a:xfrm>
              <a:off x="156" y="158"/>
              <a:ext cx="1164" cy="3084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>
              <a:spAutoFit/>
            </a:bodyPr>
            <a:p>
              <a:r>
                <a:rPr lang="en-US" altLang="zh-CN" sz="5400" b="1">
                  <a:solidFill>
                    <a:srgbClr val="A7847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  </a:t>
              </a:r>
              <a:r>
                <a:rPr lang="en-US" altLang="zh-CN" sz="5400" b="1">
                  <a:solidFill>
                    <a:srgbClr val="0D0D0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--</a:t>
              </a:r>
              <a:r>
                <a:rPr lang="zh-CN" altLang="en-US" sz="5400" b="1" dirty="0">
                  <a:solidFill>
                    <a:srgbClr val="0D0D0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郁达夫</a:t>
              </a:r>
              <a:endParaRPr lang="en-US" altLang="zh-CN" sz="5400" b="1">
                <a:solidFill>
                  <a:srgbClr val="0D0D0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r>
                <a:rPr lang="zh-CN" altLang="en-US" sz="5400" b="1" dirty="0">
                  <a:solidFill>
                    <a:srgbClr val="0D0D0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江南的冬景</a:t>
              </a:r>
              <a:endParaRPr lang="en-US" altLang="zh-CN" sz="5400" b="1">
                <a:solidFill>
                  <a:srgbClr val="0D0D0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5124" name="图片 13" descr="图片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850" y="1052513"/>
            <a:ext cx="5475288" cy="41052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TextBox 3"/>
          <p:cNvSpPr txBox="1"/>
          <p:nvPr/>
        </p:nvSpPr>
        <p:spPr>
          <a:xfrm>
            <a:off x="827088" y="476250"/>
            <a:ext cx="7632700" cy="55848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3600" b="1" dirty="0">
                <a:solidFill>
                  <a:srgbClr val="7228F6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</a:t>
            </a:r>
            <a:r>
              <a:rPr lang="zh-CN" altLang="zh-CN" sz="3600" b="1" dirty="0">
                <a:solidFill>
                  <a:srgbClr val="7228F6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所</a:t>
            </a:r>
            <a:r>
              <a:rPr lang="zh-CN" altLang="en-US" sz="3600" b="1" dirty="0">
                <a:solidFill>
                  <a:srgbClr val="7228F6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写景物</a:t>
            </a:r>
            <a:r>
              <a:rPr lang="zh-CN" altLang="zh-CN" sz="3600" b="1" dirty="0">
                <a:latin typeface="黑体" panose="02010600030101010101" pitchFamily="49" charset="-122"/>
                <a:ea typeface="黑体" panose="02010600030101010101" pitchFamily="49" charset="-122"/>
              </a:rPr>
              <a:t>：</a:t>
            </a:r>
            <a:endParaRPr lang="en-US" altLang="zh-CN" sz="3600" b="1"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 eaLnBrk="0" hangingPunct="0"/>
            <a:r>
              <a:rPr lang="en-US" altLang="zh-CN" sz="3600" b="1">
                <a:latin typeface="黑体" panose="02010600030101010101" pitchFamily="49" charset="-122"/>
                <a:ea typeface="黑体" panose="02010600030101010101" pitchFamily="49" charset="-122"/>
              </a:rPr>
              <a:t>   </a:t>
            </a:r>
            <a:r>
              <a:rPr lang="zh-CN" altLang="zh-CN" sz="3600" b="1" dirty="0">
                <a:latin typeface="黑体" panose="02010600030101010101" pitchFamily="49" charset="-122"/>
                <a:ea typeface="黑体" panose="02010600030101010101" pitchFamily="49" charset="-122"/>
              </a:rPr>
              <a:t>白色的芦花、火红的乌桕树、雪白的桕子、赭色的野草、和煦的微风、温暖的阳光</a:t>
            </a:r>
            <a:r>
              <a:rPr lang="zh-CN" altLang="zh-CN" b="1" dirty="0">
                <a:latin typeface="Arial" panose="020B0604020202020204" pitchFamily="34" charset="0"/>
              </a:rPr>
              <a:t>。</a:t>
            </a:r>
            <a:endParaRPr lang="zh-CN" altLang="en-US" b="1" dirty="0">
              <a:latin typeface="Arial" panose="020B0604020202020204" pitchFamily="34" charset="0"/>
            </a:endParaRPr>
          </a:p>
          <a:p>
            <a:pPr eaLnBrk="0" hangingPunct="0"/>
            <a:r>
              <a:rPr lang="zh-CN" altLang="en-US" sz="3600" b="1" dirty="0">
                <a:solidFill>
                  <a:srgbClr val="7228F6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景物特点</a:t>
            </a:r>
            <a:r>
              <a:rPr lang="zh-CN" altLang="en-US" sz="3600" b="1" dirty="0">
                <a:latin typeface="黑体" panose="02010600030101010101" pitchFamily="49" charset="-122"/>
                <a:ea typeface="黑体" panose="02010600030101010101" pitchFamily="49" charset="-122"/>
              </a:rPr>
              <a:t>：</a:t>
            </a:r>
            <a:endParaRPr lang="en-US" altLang="zh-CN" sz="3600" b="1"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 algn="just" eaLnBrk="0" hangingPunct="0"/>
            <a:r>
              <a:rPr lang="zh-CN" altLang="en-US" sz="3600" b="1" dirty="0">
                <a:latin typeface="黑体" panose="02010600030101010101" pitchFamily="49" charset="-122"/>
                <a:ea typeface="黑体" panose="02010600030101010101" pitchFamily="49" charset="-122"/>
              </a:rPr>
              <a:t>  </a:t>
            </a:r>
            <a:r>
              <a:rPr lang="zh-CN" altLang="zh-CN" sz="3600" b="1" dirty="0">
                <a:latin typeface="黑体" panose="02010600030101010101" pitchFamily="49" charset="-122"/>
                <a:ea typeface="黑体" panose="02010600030101010101" pitchFamily="49" charset="-122"/>
              </a:rPr>
              <a:t>色彩明丽而有生气。</a:t>
            </a:r>
            <a:endParaRPr lang="zh-CN" altLang="en-US" sz="3600" b="1" dirty="0"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 algn="just" eaLnBrk="0" hangingPunct="0"/>
            <a:r>
              <a:rPr lang="zh-CN" altLang="zh-CN" sz="3600" b="1" dirty="0">
                <a:solidFill>
                  <a:srgbClr val="7228F6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作者感受：</a:t>
            </a:r>
            <a:endParaRPr lang="zh-CN" altLang="en-US" sz="3600" b="1" dirty="0">
              <a:solidFill>
                <a:srgbClr val="7228F6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 algn="just" eaLnBrk="0" hangingPunct="0"/>
            <a:r>
              <a:rPr lang="zh-CN" altLang="en-US" sz="3600" b="1" dirty="0">
                <a:solidFill>
                  <a:srgbClr val="7228F6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</a:t>
            </a:r>
            <a:r>
              <a:rPr lang="zh-CN" altLang="zh-CN" sz="3600" b="1" dirty="0">
                <a:latin typeface="黑体" panose="02010600030101010101" pitchFamily="49" charset="-122"/>
                <a:ea typeface="黑体" panose="02010600030101010101" pitchFamily="49" charset="-122"/>
              </a:rPr>
              <a:t>和煦温暖，生机盎然。</a:t>
            </a:r>
            <a:endParaRPr lang="zh-CN" altLang="en-US" sz="3600" b="1" dirty="0"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 eaLnBrk="0" hangingPunct="0"/>
            <a:r>
              <a:rPr lang="zh-CN" altLang="en-US" sz="3600" b="1" dirty="0">
                <a:solidFill>
                  <a:srgbClr val="7228F6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所用手法：</a:t>
            </a:r>
            <a:endParaRPr lang="en-US" altLang="zh-CN" sz="3600" b="1">
              <a:solidFill>
                <a:srgbClr val="7228F6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 eaLnBrk="0" hangingPunct="0"/>
            <a:r>
              <a:rPr lang="zh-CN" altLang="en-US" sz="3600" b="1" dirty="0">
                <a:latin typeface="黑体" panose="02010600030101010101" pitchFamily="49" charset="-122"/>
                <a:ea typeface="黑体" panose="02010600030101010101" pitchFamily="49" charset="-122"/>
              </a:rPr>
              <a:t>   工笔描绘，浓墨重彩</a:t>
            </a:r>
            <a:endParaRPr lang="en-US" altLang="zh-CN" sz="3600" b="1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5" name="心形 4">
            <a:hlinkClick r:id="rId2" action="ppaction://hlinksldjump"/>
          </p:cNvPr>
          <p:cNvSpPr/>
          <p:nvPr/>
        </p:nvSpPr>
        <p:spPr>
          <a:xfrm>
            <a:off x="7308304" y="5445224"/>
            <a:ext cx="1584176" cy="1080120"/>
          </a:xfrm>
          <a:prstGeom prst="hear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7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charRg st="7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charRg st="7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8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charRg st="48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charRg st="48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55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charRg st="55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charRg st="55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67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charRg st="67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charRg st="67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73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charRg st="73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charRg st="73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86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charRg st="86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charRg st="86" end="9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93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charRg st="93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charRg st="93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0900" name="图片 80899" descr="large_MLQv_8222p20610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0898" name="标题 80897"/>
          <p:cNvSpPr>
            <a:spLocks noGrp="1"/>
          </p:cNvSpPr>
          <p:nvPr>
            <p:ph type="title"/>
          </p:nvPr>
        </p:nvSpPr>
        <p:spPr>
          <a:xfrm>
            <a:off x="457200" y="404813"/>
            <a:ext cx="8686800" cy="838200"/>
          </a:xfrm>
          <a:ln/>
        </p:spPr>
        <p:txBody>
          <a:bodyPr anchor="ctr"/>
          <a:p>
            <a:r>
              <a:rPr lang="zh-CN" altLang="en-US" sz="4400" b="1" dirty="0">
                <a:solidFill>
                  <a:schemeClr val="tx1"/>
                </a:solidFill>
              </a:rPr>
              <a:t>色彩对比的赏析</a:t>
            </a:r>
            <a:endParaRPr lang="zh-CN" altLang="en-US" sz="4400" b="1" dirty="0">
              <a:solidFill>
                <a:schemeClr val="tx1"/>
              </a:solidFill>
            </a:endParaRPr>
          </a:p>
        </p:txBody>
      </p:sp>
      <p:sp>
        <p:nvSpPr>
          <p:cNvPr id="80899" name="文本占位符 80898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>
              <a:buNone/>
            </a:pPr>
            <a:r>
              <a:rPr lang="zh-CN" altLang="en-US" sz="3600" b="1" dirty="0">
                <a:solidFill>
                  <a:srgbClr val="000099"/>
                </a:solidFill>
              </a:rPr>
              <a:t>两个</a:t>
            </a:r>
            <a:r>
              <a:rPr lang="zh-CN" altLang="en-US" sz="3600" b="1" dirty="0">
                <a:solidFill>
                  <a:srgbClr val="FF0000"/>
                </a:solidFill>
              </a:rPr>
              <a:t>黄</a:t>
            </a:r>
            <a:r>
              <a:rPr lang="zh-CN" altLang="en-US" sz="3600" b="1" dirty="0">
                <a:solidFill>
                  <a:srgbClr val="000099"/>
                </a:solidFill>
              </a:rPr>
              <a:t>鹂鸣</a:t>
            </a:r>
            <a:r>
              <a:rPr lang="zh-CN" altLang="en-US" sz="3600" b="1" dirty="0">
                <a:solidFill>
                  <a:srgbClr val="FF0000"/>
                </a:solidFill>
              </a:rPr>
              <a:t>翠</a:t>
            </a:r>
            <a:r>
              <a:rPr lang="zh-CN" altLang="en-US" sz="3600" b="1" dirty="0">
                <a:solidFill>
                  <a:srgbClr val="000099"/>
                </a:solidFill>
              </a:rPr>
              <a:t>柳，一行</a:t>
            </a:r>
            <a:r>
              <a:rPr lang="zh-CN" altLang="en-US" sz="3600" b="1" dirty="0">
                <a:solidFill>
                  <a:srgbClr val="FF0000"/>
                </a:solidFill>
              </a:rPr>
              <a:t>白</a:t>
            </a:r>
            <a:r>
              <a:rPr lang="zh-CN" altLang="en-US" sz="3600" b="1" dirty="0">
                <a:solidFill>
                  <a:srgbClr val="000099"/>
                </a:solidFill>
              </a:rPr>
              <a:t>鹭上</a:t>
            </a:r>
            <a:r>
              <a:rPr lang="zh-CN" altLang="en-US" sz="3600" b="1" dirty="0">
                <a:solidFill>
                  <a:srgbClr val="FF0000"/>
                </a:solidFill>
              </a:rPr>
              <a:t>青</a:t>
            </a:r>
            <a:r>
              <a:rPr lang="zh-CN" altLang="en-US" sz="3600" b="1" dirty="0">
                <a:solidFill>
                  <a:srgbClr val="000099"/>
                </a:solidFill>
              </a:rPr>
              <a:t>天。</a:t>
            </a:r>
            <a:endParaRPr lang="zh-CN" altLang="en-US" sz="3600" b="1" dirty="0">
              <a:solidFill>
                <a:srgbClr val="000099"/>
              </a:solidFill>
            </a:endParaRPr>
          </a:p>
          <a:p>
            <a:pPr>
              <a:buNone/>
            </a:pPr>
            <a:r>
              <a:rPr lang="zh-CN" altLang="en-US" sz="3600" b="1" dirty="0">
                <a:solidFill>
                  <a:srgbClr val="000099"/>
                </a:solidFill>
              </a:rPr>
              <a:t>                                      </a:t>
            </a:r>
            <a:r>
              <a:rPr lang="en-US" altLang="zh-CN" sz="3600" b="1">
                <a:solidFill>
                  <a:srgbClr val="000099"/>
                </a:solidFill>
              </a:rPr>
              <a:t>——</a:t>
            </a:r>
            <a:r>
              <a:rPr lang="zh-CN" altLang="en-US" sz="3600" b="1" dirty="0">
                <a:solidFill>
                  <a:srgbClr val="000099"/>
                </a:solidFill>
              </a:rPr>
              <a:t>杜甫</a:t>
            </a:r>
            <a:r>
              <a:rPr lang="en-US" altLang="zh-CN" sz="3600" b="1">
                <a:solidFill>
                  <a:srgbClr val="000099"/>
                </a:solidFill>
              </a:rPr>
              <a:t>《</a:t>
            </a:r>
            <a:r>
              <a:rPr lang="zh-CN" altLang="en-US" sz="3600" b="1" dirty="0">
                <a:solidFill>
                  <a:srgbClr val="000099"/>
                </a:solidFill>
              </a:rPr>
              <a:t>绝句</a:t>
            </a:r>
            <a:r>
              <a:rPr lang="en-US" altLang="zh-CN" sz="3600" b="1">
                <a:solidFill>
                  <a:srgbClr val="000099"/>
                </a:solidFill>
              </a:rPr>
              <a:t>》</a:t>
            </a:r>
            <a:endParaRPr lang="en-US" altLang="zh-CN" sz="3600" b="1">
              <a:solidFill>
                <a:srgbClr val="000099"/>
              </a:solidFill>
            </a:endParaRPr>
          </a:p>
          <a:p>
            <a:pPr>
              <a:buNone/>
            </a:pPr>
            <a:endParaRPr lang="en-US" altLang="zh-CN" sz="3600" b="1">
              <a:solidFill>
                <a:srgbClr val="000099"/>
              </a:solidFill>
            </a:endParaRPr>
          </a:p>
          <a:p>
            <a:pPr>
              <a:buNone/>
            </a:pPr>
            <a:r>
              <a:rPr lang="zh-CN" altLang="en-US" sz="3600" b="1" dirty="0">
                <a:solidFill>
                  <a:srgbClr val="000099"/>
                </a:solidFill>
              </a:rPr>
              <a:t>远上寒山石径斜，</a:t>
            </a:r>
            <a:r>
              <a:rPr lang="zh-CN" altLang="en-US" sz="3600" b="1" dirty="0">
                <a:solidFill>
                  <a:srgbClr val="FF0000"/>
                </a:solidFill>
              </a:rPr>
              <a:t>白</a:t>
            </a:r>
            <a:r>
              <a:rPr lang="zh-CN" altLang="en-US" sz="3600" b="1" dirty="0">
                <a:solidFill>
                  <a:srgbClr val="000099"/>
                </a:solidFill>
              </a:rPr>
              <a:t>云深处有人家。</a:t>
            </a:r>
            <a:endParaRPr lang="zh-CN" altLang="en-US" sz="3600" b="1" dirty="0">
              <a:solidFill>
                <a:srgbClr val="000099"/>
              </a:solidFill>
            </a:endParaRPr>
          </a:p>
          <a:p>
            <a:pPr>
              <a:buNone/>
            </a:pPr>
            <a:r>
              <a:rPr lang="zh-CN" altLang="en-US" sz="3600" b="1" dirty="0">
                <a:solidFill>
                  <a:srgbClr val="000099"/>
                </a:solidFill>
              </a:rPr>
              <a:t>停车坐爱枫林晚，霜叶</a:t>
            </a:r>
            <a:r>
              <a:rPr lang="zh-CN" altLang="en-US" sz="3600" b="1" dirty="0">
                <a:solidFill>
                  <a:srgbClr val="FF0000"/>
                </a:solidFill>
              </a:rPr>
              <a:t>红</a:t>
            </a:r>
            <a:r>
              <a:rPr lang="zh-CN" altLang="en-US" sz="3600" b="1" dirty="0">
                <a:solidFill>
                  <a:srgbClr val="000099"/>
                </a:solidFill>
              </a:rPr>
              <a:t>于二月花。</a:t>
            </a:r>
            <a:endParaRPr lang="zh-CN" altLang="en-US" sz="3600" b="1" dirty="0">
              <a:solidFill>
                <a:srgbClr val="000099"/>
              </a:solidFill>
            </a:endParaRPr>
          </a:p>
          <a:p>
            <a:pPr>
              <a:buNone/>
            </a:pPr>
            <a:r>
              <a:rPr lang="zh-CN" altLang="en-US" sz="3600" b="1" dirty="0">
                <a:solidFill>
                  <a:srgbClr val="000099"/>
                </a:solidFill>
              </a:rPr>
              <a:t>                                      </a:t>
            </a:r>
            <a:r>
              <a:rPr lang="en-US" altLang="zh-CN" sz="3600" b="1">
                <a:solidFill>
                  <a:srgbClr val="000099"/>
                </a:solidFill>
              </a:rPr>
              <a:t>——</a:t>
            </a:r>
            <a:r>
              <a:rPr lang="zh-CN" altLang="en-US" sz="3600" b="1" dirty="0">
                <a:solidFill>
                  <a:srgbClr val="000099"/>
                </a:solidFill>
              </a:rPr>
              <a:t>杜牧</a:t>
            </a:r>
            <a:r>
              <a:rPr lang="en-US" altLang="zh-CN" sz="3600" b="1">
                <a:solidFill>
                  <a:srgbClr val="000099"/>
                </a:solidFill>
              </a:rPr>
              <a:t>《</a:t>
            </a:r>
            <a:r>
              <a:rPr lang="zh-CN" altLang="en-US" sz="3600" b="1" dirty="0">
                <a:solidFill>
                  <a:srgbClr val="000099"/>
                </a:solidFill>
              </a:rPr>
              <a:t>山行</a:t>
            </a:r>
            <a:r>
              <a:rPr lang="en-US" altLang="zh-CN" sz="3600" b="1">
                <a:solidFill>
                  <a:srgbClr val="000099"/>
                </a:solidFill>
              </a:rPr>
              <a:t>》</a:t>
            </a:r>
            <a:endParaRPr lang="en-US" altLang="zh-CN" sz="3600" b="1">
              <a:solidFill>
                <a:srgbClr val="000099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7411" name="内容占位符 3" descr="图片6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1125538"/>
            <a:ext cx="6835775" cy="5130800"/>
          </a:xfrm>
          <a:ln/>
        </p:spPr>
      </p:pic>
      <p:sp>
        <p:nvSpPr>
          <p:cNvPr id="14339" name="矩形 4"/>
          <p:cNvSpPr/>
          <p:nvPr/>
        </p:nvSpPr>
        <p:spPr>
          <a:xfrm>
            <a:off x="1258888" y="404813"/>
            <a:ext cx="272415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寒村微雨图</a:t>
            </a:r>
            <a:endParaRPr lang="zh-CN" altLang="en-US" sz="4000" b="1" dirty="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TextBox 3"/>
          <p:cNvSpPr txBox="1"/>
          <p:nvPr/>
        </p:nvSpPr>
        <p:spPr>
          <a:xfrm>
            <a:off x="0" y="730250"/>
            <a:ext cx="8532813" cy="5578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4000" b="1" dirty="0">
                <a:solidFill>
                  <a:srgbClr val="7228F6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</a:t>
            </a:r>
            <a:r>
              <a:rPr lang="zh-CN" altLang="zh-CN" sz="4000" b="1" dirty="0">
                <a:solidFill>
                  <a:srgbClr val="7228F6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所写景物：</a:t>
            </a:r>
            <a:endParaRPr lang="en-US" altLang="zh-CN" sz="4000" b="1">
              <a:solidFill>
                <a:srgbClr val="7228F6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r>
              <a:rPr lang="zh-CN" altLang="en-US" sz="40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</a:t>
            </a:r>
            <a:r>
              <a:rPr lang="zh-CN" altLang="en-US" sz="4000" b="1" dirty="0">
                <a:latin typeface="黑体" panose="02010600030101010101" pitchFamily="49" charset="-122"/>
                <a:ea typeface="黑体" panose="02010600030101010101" pitchFamily="49" charset="-122"/>
              </a:rPr>
              <a:t>微雨  寒村  人家  河流  长桥     树林  乌篷  酒客  茅屋</a:t>
            </a:r>
            <a:endParaRPr lang="zh-CN" altLang="en-US" sz="4000" b="1" dirty="0"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 eaLnBrk="0" hangingPunct="0"/>
            <a:r>
              <a:rPr lang="zh-CN" altLang="en-US" sz="4000" b="1" dirty="0">
                <a:solidFill>
                  <a:srgbClr val="7228F6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景物特点：</a:t>
            </a:r>
            <a:endParaRPr lang="en-US" altLang="zh-CN" sz="4000" b="1">
              <a:solidFill>
                <a:srgbClr val="7228F6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 eaLnBrk="0" hangingPunct="0"/>
            <a:r>
              <a:rPr lang="zh-CN" altLang="en-US" sz="40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</a:t>
            </a:r>
            <a:r>
              <a:rPr lang="zh-CN" altLang="en-US" sz="4000" b="1" dirty="0">
                <a:latin typeface="黑体" panose="02010600030101010101" pitchFamily="49" charset="-122"/>
                <a:ea typeface="黑体" panose="02010600030101010101" pitchFamily="49" charset="-122"/>
              </a:rPr>
              <a:t>色彩朴素淡雅   意境朦胧悠远</a:t>
            </a:r>
            <a:endParaRPr lang="zh-CN" altLang="en-US" sz="4000" b="1" dirty="0"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 algn="just" eaLnBrk="0" hangingPunct="0"/>
            <a:r>
              <a:rPr lang="zh-CN" altLang="zh-CN" sz="4000" b="1" dirty="0">
                <a:solidFill>
                  <a:srgbClr val="7228F6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作者感受：</a:t>
            </a:r>
            <a:endParaRPr lang="zh-CN" altLang="en-US" sz="4000" b="1" dirty="0">
              <a:solidFill>
                <a:srgbClr val="7228F6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 algn="just" eaLnBrk="0" hangingPunct="0"/>
            <a:r>
              <a:rPr lang="zh-CN" altLang="en-US" sz="40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</a:t>
            </a:r>
            <a:r>
              <a:rPr lang="zh-CN" altLang="en-US" sz="4000" b="1" dirty="0">
                <a:latin typeface="黑体" panose="02010600030101010101" pitchFamily="49" charset="-122"/>
                <a:ea typeface="黑体" panose="02010600030101010101" pitchFamily="49" charset="-122"/>
              </a:rPr>
              <a:t>悠闲洒脱。得失俱亡，死生不问。</a:t>
            </a:r>
            <a:endParaRPr lang="zh-CN" altLang="en-US" sz="4000" b="1" dirty="0"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 eaLnBrk="0" hangingPunct="0"/>
            <a:r>
              <a:rPr lang="zh-CN" altLang="en-US" sz="4000" b="1" dirty="0">
                <a:solidFill>
                  <a:srgbClr val="7228F6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所用手法：</a:t>
            </a:r>
            <a:endParaRPr lang="en-US" altLang="zh-CN" sz="4000" b="1">
              <a:solidFill>
                <a:srgbClr val="7228F6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 eaLnBrk="0" hangingPunct="0"/>
            <a:r>
              <a:rPr lang="zh-CN" altLang="en-US" sz="40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</a:t>
            </a:r>
            <a:r>
              <a:rPr lang="zh-CN" altLang="en-US" sz="4000" b="1" dirty="0">
                <a:latin typeface="黑体" panose="02010600030101010101" pitchFamily="49" charset="-122"/>
                <a:ea typeface="黑体" panose="02010600030101010101" pitchFamily="49" charset="-122"/>
              </a:rPr>
              <a:t>淡笔素描，略加点染</a:t>
            </a:r>
            <a:endParaRPr lang="en-US" altLang="zh-CN" sz="4000" b="1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5" name="心形 4">
            <a:hlinkClick r:id="rId2" action="ppaction://hlinksldjump"/>
          </p:cNvPr>
          <p:cNvSpPr/>
          <p:nvPr/>
        </p:nvSpPr>
        <p:spPr>
          <a:xfrm>
            <a:off x="7308304" y="5445224"/>
            <a:ext cx="1584176" cy="1080120"/>
          </a:xfrm>
          <a:prstGeom prst="hear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charRg st="0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7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charRg st="7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charRg st="7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7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charRg st="47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charRg st="47" end="5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54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charRg st="54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charRg st="54" end="7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72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charRg st="72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charRg st="72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78" end="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charRg st="78" end="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charRg st="78" end="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95" end="10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charRg st="95" end="10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charRg st="95" end="10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102" end="1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charRg st="102" end="1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charRg st="102" end="1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6387" name="内容占位符 3" descr="图片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1196975"/>
            <a:ext cx="6292850" cy="5040313"/>
          </a:xfrm>
          <a:ln/>
        </p:spPr>
      </p:pic>
      <p:sp>
        <p:nvSpPr>
          <p:cNvPr id="12291" name="矩形 4"/>
          <p:cNvSpPr/>
          <p:nvPr/>
        </p:nvSpPr>
        <p:spPr>
          <a:xfrm>
            <a:off x="1042988" y="404813"/>
            <a:ext cx="272415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江南雪景图</a:t>
            </a:r>
            <a:endParaRPr lang="zh-CN" altLang="en-US" sz="4000" b="1" dirty="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4274" name="标题 54273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en-US" altLang="zh-CN" b="1">
                <a:solidFill>
                  <a:srgbClr val="FF0000"/>
                </a:solidFill>
                <a:ea typeface="黑体" panose="02010600030101010101" pitchFamily="49" charset="-122"/>
              </a:rPr>
              <a:t>《</a:t>
            </a:r>
            <a:r>
              <a:rPr lang="zh-CN" altLang="en-US" b="1" dirty="0">
                <a:solidFill>
                  <a:srgbClr val="FF0000"/>
                </a:solidFill>
                <a:ea typeface="黑体" panose="02010600030101010101" pitchFamily="49" charset="-122"/>
              </a:rPr>
              <a:t>济南的冬天</a:t>
            </a:r>
            <a:r>
              <a:rPr lang="en-US" altLang="zh-CN" b="1">
                <a:solidFill>
                  <a:srgbClr val="FF0000"/>
                </a:solidFill>
                <a:ea typeface="黑体" panose="02010600030101010101" pitchFamily="49" charset="-122"/>
              </a:rPr>
              <a:t>》</a:t>
            </a:r>
            <a:endParaRPr lang="en-US" altLang="zh-CN" b="1">
              <a:solidFill>
                <a:srgbClr val="FF0000"/>
              </a:solidFill>
              <a:ea typeface="黑体" panose="02010600030101010101" pitchFamily="49" charset="-122"/>
            </a:endParaRPr>
          </a:p>
        </p:txBody>
      </p:sp>
      <p:sp>
        <p:nvSpPr>
          <p:cNvPr id="54275" name="文本占位符 54274"/>
          <p:cNvSpPr>
            <a:spLocks noGrp="1"/>
          </p:cNvSpPr>
          <p:nvPr>
            <p:ph type="body" idx="1"/>
          </p:nvPr>
        </p:nvSpPr>
        <p:spPr>
          <a:xfrm>
            <a:off x="304800" y="1196975"/>
            <a:ext cx="8686800" cy="5472113"/>
          </a:xfrm>
          <a:ln/>
        </p:spPr>
        <p:txBody>
          <a:bodyPr/>
          <a:p>
            <a:r>
              <a:rPr lang="zh-CN" altLang="en-US" b="1" dirty="0">
                <a:solidFill>
                  <a:srgbClr val="000099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最妙的是下点小雪呀。看吧，山上的矮松越发的青黑，树尖上顶着一髻儿白花，像些小日本看护妇。山尖全白了，给蓝天镶上一道银边。山坡上有的地方雪厚点，有的地方草色还露着，这样，一道儿白，一道儿暗黄，给山们穿上一件带水纹的花衣；看着看着，这件花衣好像被风儿吹动，叫你希望看见一点更美的山的肌肤。等到快日落的时候，微黄的阳光斜射在山腰上，那点薄雪好像忽然害了羞，微微露出点粉色。就是下小雪吧，济南是受不住大雪的，那些小山太秀气 。</a:t>
            </a:r>
            <a:endParaRPr lang="zh-CN" altLang="en-US" b="1" dirty="0">
              <a:solidFill>
                <a:srgbClr val="000099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1618" name="Rectangle 2"/>
          <p:cNvSpPr>
            <a:spLocks noGrp="1"/>
          </p:cNvSpPr>
          <p:nvPr>
            <p:ph type="body"/>
          </p:nvPr>
        </p:nvSpPr>
        <p:spPr>
          <a:xfrm>
            <a:off x="395288" y="2708275"/>
            <a:ext cx="8369300" cy="4357688"/>
          </a:xfrm>
          <a:ln/>
        </p:spPr>
        <p:txBody>
          <a:bodyPr vert="horz" wrap="square" lIns="91440" tIns="45720" rIns="91440" bIns="45720" anchor="t"/>
          <a:p>
            <a:pPr eaLnBrk="1" hangingPunct="1">
              <a:lnSpc>
                <a:spcPct val="90000"/>
              </a:lnSpc>
              <a:buClr>
                <a:schemeClr val="folHlink"/>
              </a:buClr>
              <a:buNone/>
            </a:pPr>
            <a:r>
              <a:rPr lang="en-US" altLang="zh-CN" sz="4400" b="1">
                <a:latin typeface="华文新魏" pitchFamily="2" charset="-122"/>
                <a:ea typeface="华文新魏" pitchFamily="2" charset="-122"/>
              </a:rPr>
              <a:t> </a:t>
            </a:r>
            <a:endParaRPr lang="en-US" altLang="zh-CN" sz="4400" b="1">
              <a:latin typeface="华文新魏" pitchFamily="2" charset="-122"/>
              <a:ea typeface="华文新魏" pitchFamily="2" charset="-122"/>
            </a:endParaRP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None/>
            </a:pPr>
            <a:r>
              <a:rPr lang="en-US" altLang="zh-CN" sz="4400" b="1">
                <a:latin typeface="华文新魏" pitchFamily="2" charset="-122"/>
                <a:ea typeface="华文新魏" pitchFamily="2" charset="-122"/>
              </a:rPr>
              <a:t>《</a:t>
            </a:r>
            <a:r>
              <a:rPr lang="zh-CN" altLang="en-US" sz="4400" b="1" dirty="0">
                <a:latin typeface="华文新魏" pitchFamily="2" charset="-122"/>
                <a:ea typeface="华文新魏" pitchFamily="2" charset="-122"/>
              </a:rPr>
              <a:t>济南的冬天</a:t>
            </a:r>
            <a:r>
              <a:rPr lang="en-US" altLang="zh-CN" sz="4400" b="1">
                <a:latin typeface="华文新魏" pitchFamily="2" charset="-122"/>
                <a:ea typeface="华文新魏" pitchFamily="2" charset="-122"/>
              </a:rPr>
              <a:t>》</a:t>
            </a:r>
            <a:r>
              <a:rPr lang="zh-CN" altLang="en-US" sz="4400" b="1" dirty="0">
                <a:latin typeface="华文新魏" pitchFamily="2" charset="-122"/>
                <a:ea typeface="华文新魏" pitchFamily="2" charset="-122"/>
              </a:rPr>
              <a:t>：</a:t>
            </a:r>
            <a:r>
              <a:rPr lang="zh-CN" altLang="en-US" sz="4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直接描写</a:t>
            </a:r>
            <a:endParaRPr lang="zh-CN" altLang="en-US" sz="4400" b="1" dirty="0">
              <a:latin typeface="华文新魏" pitchFamily="2" charset="-122"/>
              <a:ea typeface="华文新魏" pitchFamily="2" charset="-122"/>
            </a:endParaRP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None/>
            </a:pPr>
            <a:r>
              <a:rPr lang="en-US" altLang="zh-CN" sz="4400" b="1">
                <a:latin typeface="华文新魏" pitchFamily="2" charset="-122"/>
                <a:ea typeface="华文新魏" pitchFamily="2" charset="-122"/>
              </a:rPr>
              <a:t>《</a:t>
            </a:r>
            <a:r>
              <a:rPr lang="zh-CN" altLang="en-US" sz="4400" b="1" dirty="0">
                <a:latin typeface="华文新魏" pitchFamily="2" charset="-122"/>
                <a:ea typeface="华文新魏" pitchFamily="2" charset="-122"/>
              </a:rPr>
              <a:t>江南的冬景</a:t>
            </a:r>
            <a:r>
              <a:rPr lang="en-US" altLang="zh-CN" sz="4400" b="1">
                <a:latin typeface="华文新魏" pitchFamily="2" charset="-122"/>
                <a:ea typeface="华文新魏" pitchFamily="2" charset="-122"/>
              </a:rPr>
              <a:t>》</a:t>
            </a:r>
            <a:r>
              <a:rPr lang="zh-CN" altLang="en-US" sz="4400" b="1" dirty="0">
                <a:latin typeface="华文新魏" pitchFamily="2" charset="-122"/>
                <a:ea typeface="华文新魏" pitchFamily="2" charset="-122"/>
              </a:rPr>
              <a:t>：</a:t>
            </a:r>
            <a:r>
              <a:rPr lang="zh-CN" altLang="en-US" sz="4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引用诗句</a:t>
            </a:r>
            <a:endParaRPr lang="zh-CN" altLang="en-US" sz="4400" b="1" dirty="0">
              <a:solidFill>
                <a:srgbClr val="FF0000"/>
              </a:solidFill>
              <a:latin typeface="华文新魏" pitchFamily="2" charset="-122"/>
              <a:ea typeface="华文新魏" pitchFamily="2" charset="-122"/>
            </a:endParaRP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None/>
            </a:pPr>
            <a:r>
              <a:rPr lang="zh-CN" altLang="en-US" sz="4400" b="1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　　　　　　　　避实就虚</a:t>
            </a:r>
            <a:endParaRPr lang="zh-CN" altLang="en-US" sz="60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11619" name="Text Box 3"/>
          <p:cNvSpPr txBox="1"/>
          <p:nvPr/>
        </p:nvSpPr>
        <p:spPr>
          <a:xfrm>
            <a:off x="971550" y="1196975"/>
            <a:ext cx="7272338" cy="1739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b="1">
                <a:solidFill>
                  <a:srgbClr val="000000"/>
                </a:solidFill>
                <a:latin typeface="Arial" panose="020B0604020202020204" pitchFamily="34" charset="0"/>
              </a:rPr>
              <a:t>       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</a:rPr>
              <a:t>同是写雪景</a:t>
            </a:r>
            <a:r>
              <a:rPr lang="en-US" altLang="zh-CN" sz="3600" b="1">
                <a:solidFill>
                  <a:srgbClr val="000000"/>
                </a:solidFill>
                <a:latin typeface="Arial" panose="020B0604020202020204" pitchFamily="34" charset="0"/>
              </a:rPr>
              <a:t>,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</a:rPr>
              <a:t>与</a:t>
            </a:r>
            <a:r>
              <a:rPr lang="en-US" altLang="zh-CN" sz="3600" b="1">
                <a:solidFill>
                  <a:srgbClr val="000000"/>
                </a:solidFill>
                <a:latin typeface="Arial" panose="020B0604020202020204" pitchFamily="34" charset="0"/>
              </a:rPr>
              <a:t>《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</a:rPr>
              <a:t>济南的冬天</a:t>
            </a:r>
            <a:r>
              <a:rPr lang="en-US" altLang="zh-CN" sz="3600" b="1">
                <a:solidFill>
                  <a:srgbClr val="000000"/>
                </a:solidFill>
                <a:latin typeface="Arial" panose="020B0604020202020204" pitchFamily="34" charset="0"/>
              </a:rPr>
              <a:t>》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</a:rPr>
              <a:t>比较</a:t>
            </a:r>
            <a:r>
              <a:rPr lang="en-US" altLang="zh-CN" sz="3600" b="1">
                <a:solidFill>
                  <a:srgbClr val="000000"/>
                </a:solidFill>
                <a:latin typeface="Arial" panose="020B0604020202020204" pitchFamily="34" charset="0"/>
              </a:rPr>
              <a:t>,《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</a:rPr>
              <a:t>江南的冬景</a:t>
            </a:r>
            <a:r>
              <a:rPr lang="en-US" altLang="zh-CN" sz="3600" b="1">
                <a:solidFill>
                  <a:srgbClr val="000000"/>
                </a:solidFill>
                <a:latin typeface="Arial" panose="020B0604020202020204" pitchFamily="34" charset="0"/>
              </a:rPr>
              <a:t>》</a:t>
            </a:r>
            <a:r>
              <a:rPr lang="zh-CN" altLang="en-US" sz="3600" b="1" dirty="0">
                <a:solidFill>
                  <a:srgbClr val="000000"/>
                </a:solidFill>
                <a:latin typeface="Arial" panose="020B0604020202020204" pitchFamily="34" charset="0"/>
              </a:rPr>
              <a:t>在写法上有什么不同的地方？</a:t>
            </a:r>
            <a:endParaRPr lang="zh-CN" altLang="en-US" sz="36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15716" name="文本框 115715"/>
          <p:cNvSpPr txBox="1"/>
          <p:nvPr/>
        </p:nvSpPr>
        <p:spPr>
          <a:xfrm>
            <a:off x="395288" y="333375"/>
            <a:ext cx="230505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Arial" panose="020B0604020202020204" pitchFamily="34" charset="0"/>
              </a:rPr>
              <a:t>思考：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1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>
                                            <p:txEl>
                                              <p:charRg st="2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1618">
                                            <p:txEl>
                                              <p:charRg st="2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1618">
                                            <p:txEl>
                                              <p:charRg st="2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>
                                            <p:txEl>
                                              <p:charRg st="15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1618">
                                            <p:txEl>
                                              <p:charRg st="15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1618">
                                            <p:txEl>
                                              <p:charRg st="15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18">
                                            <p:txEl>
                                              <p:charRg st="28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1618">
                                            <p:txEl>
                                              <p:charRg st="28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1618">
                                            <p:txEl>
                                              <p:charRg st="28" end="4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18" grpId="0" build="p"/>
      <p:bldP spid="1116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4690" name="Picture 2" descr="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4762"/>
            <a:ext cx="9144000" cy="68627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5715" name="Rectangle 3"/>
          <p:cNvSpPr>
            <a:spLocks noChangeArrowheads="1"/>
          </p:cNvSpPr>
          <p:nvPr/>
        </p:nvSpPr>
        <p:spPr bwMode="auto">
          <a:xfrm>
            <a:off x="755650" y="1268413"/>
            <a:ext cx="6840538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　晚来天欲雪，能饮一杯无？</a:t>
            </a:r>
            <a:endParaRPr kumimoji="0" lang="zh-CN" altLang="en-US" sz="3200" b="1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5716" name="Rectangle 4"/>
          <p:cNvSpPr>
            <a:spLocks noChangeArrowheads="1"/>
          </p:cNvSpPr>
          <p:nvPr/>
        </p:nvSpPr>
        <p:spPr bwMode="auto">
          <a:xfrm>
            <a:off x="755650" y="2276475"/>
            <a:ext cx="7056438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　寒沙梅影路，微雪酒香村。</a:t>
            </a:r>
            <a:endParaRPr kumimoji="0" lang="zh-CN" altLang="en-US" sz="3200" b="1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5717" name="Text Box 5"/>
          <p:cNvSpPr txBox="1">
            <a:spLocks noChangeArrowheads="1"/>
          </p:cNvSpPr>
          <p:nvPr/>
        </p:nvSpPr>
        <p:spPr bwMode="auto">
          <a:xfrm>
            <a:off x="900113" y="3429000"/>
            <a:ext cx="6264275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　柴门闻犬吠，风雪夜归人。</a:t>
            </a:r>
            <a:endParaRPr kumimoji="0" lang="zh-CN" altLang="en-US" sz="3200" b="1" kern="1200" cap="none" spc="0" normalizeH="0" baseline="0" noProof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5718" name="Rectangle 6"/>
          <p:cNvSpPr>
            <a:spLocks noChangeArrowheads="1"/>
          </p:cNvSpPr>
          <p:nvPr/>
        </p:nvSpPr>
        <p:spPr bwMode="auto">
          <a:xfrm>
            <a:off x="900113" y="4652963"/>
            <a:ext cx="6769100" cy="4826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　前村深雪里，昨夜一枝开。</a:t>
            </a:r>
            <a:endParaRPr kumimoji="0" lang="zh-CN" altLang="en-US" sz="3200" b="1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5719" name="Text Box 7"/>
          <p:cNvSpPr txBox="1">
            <a:spLocks noChangeArrowheads="1"/>
          </p:cNvSpPr>
          <p:nvPr/>
        </p:nvSpPr>
        <p:spPr bwMode="auto">
          <a:xfrm>
            <a:off x="6516688" y="1341438"/>
            <a:ext cx="1511300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 smtClean="0">
                <a:solidFill>
                  <a:srgbClr val="00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黑体" panose="02010600030101010101" pitchFamily="49" charset="-122"/>
                <a:cs typeface="+mn-cs"/>
              </a:rPr>
              <a:t>日暮</a:t>
            </a:r>
            <a:endParaRPr kumimoji="0" lang="zh-CN" altLang="en-US" sz="3200" b="1" kern="1200" cap="none" spc="0" normalizeH="0" baseline="0" noProof="0" smtClean="0">
              <a:solidFill>
                <a:srgbClr val="00080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黑体" panose="02010600030101010101" pitchFamily="49" charset="-122"/>
              <a:cs typeface="+mn-cs"/>
            </a:endParaRPr>
          </a:p>
        </p:txBody>
      </p:sp>
      <p:sp>
        <p:nvSpPr>
          <p:cNvPr id="115720" name="Text Box 8"/>
          <p:cNvSpPr txBox="1">
            <a:spLocks noChangeArrowheads="1"/>
          </p:cNvSpPr>
          <p:nvPr/>
        </p:nvSpPr>
        <p:spPr bwMode="auto">
          <a:xfrm>
            <a:off x="6588125" y="2205038"/>
            <a:ext cx="2124075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 smtClean="0">
                <a:solidFill>
                  <a:srgbClr val="00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黑体" panose="02010600030101010101" pitchFamily="49" charset="-122"/>
                <a:cs typeface="+mn-cs"/>
              </a:rPr>
              <a:t>入夜</a:t>
            </a:r>
            <a:endParaRPr kumimoji="0" lang="zh-CN" altLang="en-US" sz="3200" b="1" kern="1200" cap="none" spc="0" normalizeH="0" baseline="0" noProof="0" smtClean="0">
              <a:solidFill>
                <a:srgbClr val="00080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黑体" panose="02010600030101010101" pitchFamily="49" charset="-122"/>
              <a:cs typeface="+mn-cs"/>
            </a:endParaRPr>
          </a:p>
        </p:txBody>
      </p:sp>
      <p:sp>
        <p:nvSpPr>
          <p:cNvPr id="115721" name="Text Box 9"/>
          <p:cNvSpPr txBox="1">
            <a:spLocks noChangeArrowheads="1"/>
          </p:cNvSpPr>
          <p:nvPr/>
        </p:nvSpPr>
        <p:spPr bwMode="auto">
          <a:xfrm>
            <a:off x="6659563" y="3573463"/>
            <a:ext cx="2124075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 smtClean="0">
                <a:solidFill>
                  <a:srgbClr val="00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黑体" panose="02010600030101010101" pitchFamily="49" charset="-122"/>
                <a:cs typeface="+mn-cs"/>
              </a:rPr>
              <a:t>深夜</a:t>
            </a:r>
            <a:endParaRPr kumimoji="0" lang="zh-CN" altLang="en-US" sz="3200" b="1" kern="1200" cap="none" spc="0" normalizeH="0" baseline="0" noProof="0" smtClean="0">
              <a:solidFill>
                <a:srgbClr val="00080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黑体" panose="02010600030101010101" pitchFamily="49" charset="-122"/>
              <a:cs typeface="+mn-cs"/>
            </a:endParaRPr>
          </a:p>
        </p:txBody>
      </p:sp>
      <p:sp>
        <p:nvSpPr>
          <p:cNvPr id="115722" name="Text Box 10"/>
          <p:cNvSpPr txBox="1">
            <a:spLocks noChangeArrowheads="1"/>
          </p:cNvSpPr>
          <p:nvPr/>
        </p:nvSpPr>
        <p:spPr bwMode="auto">
          <a:xfrm>
            <a:off x="6659563" y="4652963"/>
            <a:ext cx="1512888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0" smtClean="0">
                <a:solidFill>
                  <a:srgbClr val="00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黑体" panose="02010600030101010101" pitchFamily="49" charset="-122"/>
                <a:cs typeface="+mn-cs"/>
              </a:rPr>
              <a:t>清晨</a:t>
            </a:r>
            <a:endParaRPr kumimoji="0" lang="zh-CN" altLang="en-US" sz="3200" b="1" kern="1200" cap="none" spc="0" normalizeH="0" baseline="0" noProof="0" smtClean="0">
              <a:solidFill>
                <a:srgbClr val="00080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黑体" panose="02010600030101010101" pitchFamily="49" charset="-122"/>
              <a:cs typeface="+mn-cs"/>
            </a:endParaRPr>
          </a:p>
        </p:txBody>
      </p:sp>
      <p:sp>
        <p:nvSpPr>
          <p:cNvPr id="115723" name="Text Box 11"/>
          <p:cNvSpPr txBox="1">
            <a:spLocks noChangeArrowheads="1"/>
          </p:cNvSpPr>
          <p:nvPr/>
        </p:nvSpPr>
        <p:spPr bwMode="auto">
          <a:xfrm>
            <a:off x="1187450" y="5734050"/>
            <a:ext cx="676910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3600" b="1" kern="1200" cap="none" spc="0" normalizeH="0" baseline="0" noProof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黑体" panose="02010600030101010101" pitchFamily="49" charset="-122"/>
                <a:cs typeface="+mn-cs"/>
              </a:rPr>
              <a:t>顺序：时间先后</a:t>
            </a:r>
            <a:r>
              <a:rPr kumimoji="0" lang="zh-CN" altLang="en-US" sz="3600" b="1" kern="1200" cap="none" spc="0" normalizeH="0" baseline="0" noProof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黑体" panose="02010600030101010101" pitchFamily="49" charset="-122"/>
                <a:cs typeface="+mn-cs"/>
              </a:rPr>
              <a:t>　</a:t>
            </a:r>
            <a:r>
              <a:rPr kumimoji="0" lang="zh-CN" altLang="en-US" sz="3600" b="1" kern="1200" cap="none" spc="0" normalizeH="0" baseline="0" noProof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ea typeface="黑体" panose="02010600030101010101" pitchFamily="49" charset="-122"/>
                <a:cs typeface="+mn-cs"/>
              </a:rPr>
              <a:t>雪量小大</a:t>
            </a:r>
            <a:endParaRPr kumimoji="0" lang="zh-CN" altLang="en-US" sz="3600" b="1" kern="1200" cap="none" spc="0" normalizeH="0" baseline="0" noProof="0" smtClean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ea typeface="黑体" panose="02010600030101010101" pitchFamily="49" charset="-122"/>
              <a:cs typeface="+mn-cs"/>
            </a:endParaRPr>
          </a:p>
        </p:txBody>
      </p:sp>
      <p:sp>
        <p:nvSpPr>
          <p:cNvPr id="114700" name="Rectangle 12"/>
          <p:cNvSpPr/>
          <p:nvPr/>
        </p:nvSpPr>
        <p:spPr>
          <a:xfrm>
            <a:off x="4572000" y="404813"/>
            <a:ext cx="4249738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5400" b="1" dirty="0">
                <a:solidFill>
                  <a:srgbClr val="FF0000"/>
                </a:solidFill>
                <a:latin typeface="Arial" panose="020B0604020202020204" pitchFamily="34" charset="0"/>
                <a:ea typeface="华文彩云" pitchFamily="2" charset="-122"/>
              </a:rPr>
              <a:t>江南雪景图</a:t>
            </a:r>
            <a:endParaRPr lang="zh-CN" altLang="en-US" sz="5400" b="1" dirty="0">
              <a:solidFill>
                <a:srgbClr val="FF0000"/>
              </a:solidFill>
              <a:latin typeface="Arial" panose="020B0604020202020204" pitchFamily="34" charset="0"/>
              <a:ea typeface="华文彩云" pitchFamily="2" charset="-122"/>
            </a:endParaRPr>
          </a:p>
        </p:txBody>
      </p:sp>
      <p:sp>
        <p:nvSpPr>
          <p:cNvPr id="114701" name="Rectangle 13"/>
          <p:cNvSpPr/>
          <p:nvPr/>
        </p:nvSpPr>
        <p:spPr>
          <a:xfrm>
            <a:off x="755650" y="1268413"/>
            <a:ext cx="5545138" cy="579437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20000"/>
              </a:spcBef>
            </a:pP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宋体" panose="02010600030101010101" pitchFamily="2" charset="-122"/>
              </a:rPr>
              <a:t>　晚来天</a:t>
            </a:r>
            <a:r>
              <a:rPr lang="zh-CN" altLang="en-US" sz="3200" b="1" u="sng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宋体" panose="02010600030101010101" pitchFamily="2" charset="-122"/>
              </a:rPr>
              <a:t>欲雪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宋体" panose="02010600030101010101" pitchFamily="2" charset="-122"/>
              </a:rPr>
              <a:t>，能饮一杯无？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>
                  <a:srgbClr val="FFFFFF"/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114702" name="Rectangle 14"/>
          <p:cNvSpPr/>
          <p:nvPr/>
        </p:nvSpPr>
        <p:spPr>
          <a:xfrm>
            <a:off x="684213" y="2276475"/>
            <a:ext cx="5616575" cy="579438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宋体" panose="02010600030101010101" pitchFamily="2" charset="-122"/>
              </a:rPr>
              <a:t>　寒沙梅影路，</a:t>
            </a:r>
            <a:r>
              <a:rPr lang="zh-CN" altLang="en-US" sz="3200" b="1" u="sng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宋体" panose="02010600030101010101" pitchFamily="2" charset="-122"/>
              </a:rPr>
              <a:t>微雪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宋体" panose="02010600030101010101" pitchFamily="2" charset="-122"/>
              </a:rPr>
              <a:t>酒香村。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>
                  <a:srgbClr val="FFFFFF"/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114703" name="Text Box 15"/>
          <p:cNvSpPr txBox="1"/>
          <p:nvPr/>
        </p:nvSpPr>
        <p:spPr>
          <a:xfrm>
            <a:off x="684213" y="3500438"/>
            <a:ext cx="5832475" cy="579437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宋体" panose="02010600030101010101" pitchFamily="2" charset="-122"/>
              </a:rPr>
              <a:t>　柴门闻犬吠，</a:t>
            </a:r>
            <a:r>
              <a:rPr lang="zh-CN" altLang="en-US" sz="3200" b="1" u="sng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宋体" panose="02010600030101010101" pitchFamily="2" charset="-122"/>
              </a:rPr>
              <a:t>风雪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宋体" panose="02010600030101010101" pitchFamily="2" charset="-122"/>
              </a:rPr>
              <a:t>夜归人。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>
                  <a:srgbClr val="FFFFFF"/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114704" name="Rectangle 16"/>
          <p:cNvSpPr/>
          <p:nvPr/>
        </p:nvSpPr>
        <p:spPr>
          <a:xfrm>
            <a:off x="900113" y="4652963"/>
            <a:ext cx="5616575" cy="482600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>
            <a:spAutoFit/>
          </a:bodyPr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宋体" panose="02010600030101010101" pitchFamily="2" charset="-122"/>
              </a:rPr>
              <a:t>　前村</a:t>
            </a:r>
            <a:r>
              <a:rPr lang="zh-CN" altLang="en-US" sz="3200" b="1" u="sng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宋体" panose="02010600030101010101" pitchFamily="2" charset="-122"/>
              </a:rPr>
              <a:t>深雪</a:t>
            </a:r>
            <a:r>
              <a:rPr lang="zh-CN" altLang="en-US" sz="3200" b="1" dirty="0">
                <a:solidFill>
                  <a:srgbClr val="000000"/>
                </a:solidFill>
                <a:effectLst>
                  <a:outerShdw blurRad="38100" dist="38100" dir="2700000">
                    <a:srgbClr val="FFFFFF"/>
                  </a:outerShdw>
                </a:effectLst>
                <a:latin typeface="宋体" panose="02010600030101010101" pitchFamily="2" charset="-122"/>
              </a:rPr>
              <a:t>里，昨夜一枝开。</a:t>
            </a:r>
            <a:endParaRPr lang="zh-CN" altLang="en-US" sz="3200" b="1" dirty="0">
              <a:solidFill>
                <a:srgbClr val="000000"/>
              </a:solidFill>
              <a:effectLst>
                <a:outerShdw blurRad="38100" dist="38100" dir="2700000">
                  <a:srgbClr val="FFFFFF"/>
                </a:outerShdw>
              </a:effectLst>
              <a:latin typeface="宋体" panose="02010600030101010101" pitchFamily="2" charset="-122"/>
            </a:endParaRPr>
          </a:p>
        </p:txBody>
      </p:sp>
      <p:sp>
        <p:nvSpPr>
          <p:cNvPr id="114705" name="Text Box 17"/>
          <p:cNvSpPr txBox="1"/>
          <p:nvPr/>
        </p:nvSpPr>
        <p:spPr>
          <a:xfrm>
            <a:off x="1547813" y="1844675"/>
            <a:ext cx="3887787" cy="39687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schemeClr val="tx2"/>
                </a:solidFill>
                <a:latin typeface="Arial" panose="020B0604020202020204" pitchFamily="34" charset="0"/>
              </a:rPr>
              <a:t>（生活的悠闲，友情的深厚）</a:t>
            </a:r>
            <a:endParaRPr lang="zh-CN" altLang="en-US" sz="20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14706" name="Text Box 18"/>
          <p:cNvSpPr txBox="1"/>
          <p:nvPr/>
        </p:nvSpPr>
        <p:spPr>
          <a:xfrm>
            <a:off x="1547813" y="5300663"/>
            <a:ext cx="3887787" cy="33655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zh-CN" altLang="en-US" sz="2000" b="1" dirty="0">
                <a:solidFill>
                  <a:schemeClr val="tx2"/>
                </a:solidFill>
                <a:latin typeface="Arial" panose="020B0604020202020204" pitchFamily="34" charset="0"/>
              </a:rPr>
              <a:t>（雪后冬晨的惊喜）</a:t>
            </a:r>
            <a:endParaRPr lang="zh-CN" altLang="en-US" sz="20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14708" name="Text Box 20"/>
          <p:cNvSpPr txBox="1"/>
          <p:nvPr/>
        </p:nvSpPr>
        <p:spPr>
          <a:xfrm>
            <a:off x="1619250" y="2924175"/>
            <a:ext cx="3816350" cy="39687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000" b="1" dirty="0">
                <a:solidFill>
                  <a:schemeClr val="tx2"/>
                </a:solidFill>
                <a:latin typeface="Arial" panose="020B0604020202020204" pitchFamily="34" charset="0"/>
              </a:rPr>
              <a:t>（美丽的雪景，怡人的酒香）</a:t>
            </a:r>
            <a:endParaRPr lang="zh-CN" altLang="en-US" sz="2000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pic>
        <p:nvPicPr>
          <p:cNvPr id="115733" name="初雪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740650" y="5876925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4710" name="Text Box 20"/>
          <p:cNvSpPr txBox="1"/>
          <p:nvPr/>
        </p:nvSpPr>
        <p:spPr>
          <a:xfrm>
            <a:off x="1619250" y="4149725"/>
            <a:ext cx="3816350" cy="366713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chemeClr val="tx2"/>
                </a:solidFill>
                <a:latin typeface="Arial" panose="020B0604020202020204" pitchFamily="34" charset="0"/>
              </a:rPr>
              <a:t>（夜深人静后的亲切、温暖）</a:t>
            </a:r>
            <a:endParaRPr lang="zh-CN" altLang="en-US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0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5720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5720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5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572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572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5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5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14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14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14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114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5733"/>
                </p:tgtEl>
              </p:cMediaNode>
            </p:audio>
          </p:childTnLst>
        </p:cTn>
      </p:par>
    </p:tnLst>
    <p:bldLst>
      <p:bldP spid="114701" grpId="0" animBg="1"/>
      <p:bldP spid="114702" grpId="0" animBg="1"/>
      <p:bldP spid="114703" grpId="0" animBg="1"/>
      <p:bldP spid="114704" grpId="0" animBg="1"/>
      <p:bldP spid="114705" grpId="0" animBg="1"/>
      <p:bldP spid="114706" grpId="0" animBg="1"/>
      <p:bldP spid="114708" grpId="0" animBg="1"/>
      <p:bldP spid="1147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TextBox 3"/>
          <p:cNvSpPr txBox="1"/>
          <p:nvPr/>
        </p:nvSpPr>
        <p:spPr>
          <a:xfrm>
            <a:off x="827088" y="836613"/>
            <a:ext cx="6985000" cy="4486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所写景物：</a:t>
            </a:r>
            <a:endParaRPr lang="en-US" altLang="zh-CN" sz="3600" b="1">
              <a:solidFill>
                <a:srgbClr val="FF000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r>
              <a:rPr lang="zh-CN" altLang="en-US" sz="3600" b="1" dirty="0">
                <a:latin typeface="黑体" panose="02010600030101010101" pitchFamily="49" charset="-122"/>
                <a:ea typeface="黑体" panose="02010600030101010101" pitchFamily="49" charset="-122"/>
              </a:rPr>
              <a:t>   围炉对酒、月映梅花、美酒飘香、柴门犬吠、行人投宿、雪中红梅、村童弄雪</a:t>
            </a:r>
            <a:endParaRPr lang="en-US" altLang="zh-CN" sz="3600" b="1"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r>
              <a:rPr lang="zh-CN" altLang="en-US" sz="36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景物特点：</a:t>
            </a:r>
            <a:endParaRPr lang="en-US" altLang="zh-CN" sz="3600" b="1">
              <a:solidFill>
                <a:srgbClr val="FF000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r>
              <a:rPr lang="zh-CN" altLang="en-US" sz="3600" b="1" dirty="0">
                <a:latin typeface="黑体" panose="02010600030101010101" pitchFamily="49" charset="-122"/>
                <a:ea typeface="黑体" panose="02010600030101010101" pitchFamily="49" charset="-122"/>
              </a:rPr>
              <a:t>   色彩浓淡相宜  高雅 宁静</a:t>
            </a:r>
            <a:endParaRPr lang="en-US" altLang="zh-CN" sz="3600" b="1"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r>
              <a:rPr lang="zh-CN" altLang="en-US" sz="36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所用手法：</a:t>
            </a:r>
            <a:endParaRPr lang="en-US" altLang="zh-CN" sz="3600" b="1">
              <a:solidFill>
                <a:srgbClr val="FF000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r>
              <a:rPr lang="zh-CN" altLang="en-US" sz="3600" b="1" dirty="0">
                <a:latin typeface="黑体" panose="02010600030101010101" pitchFamily="49" charset="-122"/>
                <a:ea typeface="黑体" panose="02010600030101010101" pitchFamily="49" charset="-122"/>
              </a:rPr>
              <a:t>   引用诗句、避实就虚。 </a:t>
            </a:r>
            <a:endParaRPr lang="zh-CN" altLang="en-US" sz="3600" b="1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5" name="心形 4">
            <a:hlinkClick r:id="rId2" action="ppaction://hlinksldjump"/>
          </p:cNvPr>
          <p:cNvSpPr/>
          <p:nvPr/>
        </p:nvSpPr>
        <p:spPr>
          <a:xfrm>
            <a:off x="7308304" y="5373216"/>
            <a:ext cx="1584176" cy="1080120"/>
          </a:xfrm>
          <a:prstGeom prst="hear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6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charRg st="6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charRg st="6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4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charRg st="44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charRg st="44" end="5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50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charRg st="50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charRg st="50" end="6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67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charRg st="67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charRg st="67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73" end="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charRg st="73" end="8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18786" name="标题 118785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sz="3200" dirty="0">
                <a:solidFill>
                  <a:schemeClr val="tx1"/>
                </a:solidFill>
              </a:rPr>
              <a:t>探究阅读：</a:t>
            </a:r>
            <a:r>
              <a:rPr lang="zh-CN" altLang="en-US" sz="3200" dirty="0"/>
              <a:t>文章中剩下的第</a:t>
            </a:r>
            <a:r>
              <a:rPr lang="en-US" altLang="zh-CN" sz="3200"/>
              <a:t>1</a:t>
            </a:r>
            <a:r>
              <a:rPr lang="zh-CN" altLang="en-US" sz="3200" dirty="0"/>
              <a:t>、</a:t>
            </a:r>
            <a:r>
              <a:rPr lang="en-US" altLang="zh-CN" sz="3200"/>
              <a:t>3</a:t>
            </a:r>
            <a:r>
              <a:rPr lang="zh-CN" altLang="en-US" sz="3200" dirty="0"/>
              <a:t>、</a:t>
            </a:r>
            <a:r>
              <a:rPr lang="en-US" altLang="zh-CN" sz="3200"/>
              <a:t>4</a:t>
            </a:r>
            <a:r>
              <a:rPr lang="zh-CN" altLang="en-US" sz="3200" dirty="0"/>
              <a:t>、</a:t>
            </a:r>
            <a:r>
              <a:rPr lang="en-US" altLang="zh-CN" sz="3200"/>
              <a:t>6</a:t>
            </a:r>
            <a:r>
              <a:rPr lang="zh-CN" altLang="en-US" sz="3200" dirty="0"/>
              <a:t>段是否多余，又是写了什么呢？通过这几段作者写出了江南冬景的哪些主要特征？</a:t>
            </a:r>
            <a:endParaRPr lang="zh-CN" altLang="en-US" sz="3200" dirty="0"/>
          </a:p>
        </p:txBody>
      </p:sp>
      <p:sp>
        <p:nvSpPr>
          <p:cNvPr id="118787" name="文本占位符 118786"/>
          <p:cNvSpPr>
            <a:spLocks noGrp="1"/>
          </p:cNvSpPr>
          <p:nvPr>
            <p:ph type="body" idx="1"/>
          </p:nvPr>
        </p:nvSpPr>
        <p:spPr>
          <a:xfrm>
            <a:off x="250825" y="2332038"/>
            <a:ext cx="8686800" cy="4525962"/>
          </a:xfrm>
          <a:ln/>
        </p:spPr>
        <p:txBody>
          <a:bodyPr/>
          <a:p>
            <a:pPr>
              <a:buNone/>
            </a:pPr>
            <a:r>
              <a:rPr lang="en-US" altLang="zh-CN" b="1">
                <a:solidFill>
                  <a:srgbClr val="000099"/>
                </a:solidFill>
              </a:rPr>
              <a:t>1</a:t>
            </a:r>
            <a:r>
              <a:rPr lang="zh-CN" altLang="en-US" b="1" dirty="0">
                <a:solidFill>
                  <a:srgbClr val="000099"/>
                </a:solidFill>
              </a:rPr>
              <a:t>节 北国的冬天       江南的冬天</a:t>
            </a:r>
            <a:endParaRPr lang="zh-CN" altLang="en-US" b="1" dirty="0">
              <a:solidFill>
                <a:srgbClr val="000099"/>
              </a:solidFill>
            </a:endParaRPr>
          </a:p>
          <a:p>
            <a:pPr>
              <a:buNone/>
            </a:pPr>
            <a:r>
              <a:rPr lang="en-US" altLang="zh-CN" b="1">
                <a:solidFill>
                  <a:srgbClr val="000099"/>
                </a:solidFill>
              </a:rPr>
              <a:t>3</a:t>
            </a:r>
            <a:r>
              <a:rPr lang="zh-CN" altLang="en-US" b="1" dirty="0">
                <a:solidFill>
                  <a:srgbClr val="000099"/>
                </a:solidFill>
              </a:rPr>
              <a:t>节 北方的夏夜       江南的冬天</a:t>
            </a:r>
            <a:endParaRPr lang="zh-CN" altLang="en-US" b="1" dirty="0">
              <a:solidFill>
                <a:srgbClr val="000099"/>
              </a:solidFill>
            </a:endParaRPr>
          </a:p>
          <a:p>
            <a:pPr>
              <a:buNone/>
            </a:pPr>
            <a:r>
              <a:rPr lang="en-US" altLang="zh-CN" b="1">
                <a:solidFill>
                  <a:srgbClr val="000099"/>
                </a:solidFill>
              </a:rPr>
              <a:t>4</a:t>
            </a:r>
            <a:r>
              <a:rPr lang="zh-CN" altLang="en-US" b="1" dirty="0">
                <a:solidFill>
                  <a:srgbClr val="000099"/>
                </a:solidFill>
              </a:rPr>
              <a:t>节 闽粤的冬天       江南的冬天</a:t>
            </a:r>
            <a:endParaRPr lang="zh-CN" altLang="en-US" b="1" dirty="0">
              <a:solidFill>
                <a:srgbClr val="000099"/>
              </a:solidFill>
            </a:endParaRPr>
          </a:p>
          <a:p>
            <a:pPr>
              <a:buNone/>
            </a:pPr>
            <a:r>
              <a:rPr lang="en-US" altLang="zh-CN" b="1">
                <a:solidFill>
                  <a:srgbClr val="000099"/>
                </a:solidFill>
              </a:rPr>
              <a:t>6</a:t>
            </a:r>
            <a:r>
              <a:rPr lang="zh-CN" altLang="en-US" b="1" dirty="0">
                <a:solidFill>
                  <a:srgbClr val="000099"/>
                </a:solidFill>
              </a:rPr>
              <a:t>节 在德国散步       江南寒郊散步</a:t>
            </a:r>
            <a:endParaRPr lang="zh-CN" altLang="en-US" b="1" dirty="0">
              <a:solidFill>
                <a:srgbClr val="000099"/>
              </a:solidFill>
            </a:endParaRPr>
          </a:p>
        </p:txBody>
      </p:sp>
      <p:sp>
        <p:nvSpPr>
          <p:cNvPr id="118788" name="左右箭头 118787"/>
          <p:cNvSpPr/>
          <p:nvPr/>
        </p:nvSpPr>
        <p:spPr>
          <a:xfrm>
            <a:off x="3276600" y="2492375"/>
            <a:ext cx="360363" cy="215900"/>
          </a:xfrm>
          <a:prstGeom prst="leftRightArrow">
            <a:avLst>
              <a:gd name="adj1" fmla="val 50000"/>
              <a:gd name="adj2" fmla="val 33382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18789" name="左右箭头 118788"/>
          <p:cNvSpPr/>
          <p:nvPr/>
        </p:nvSpPr>
        <p:spPr>
          <a:xfrm>
            <a:off x="3276600" y="3068638"/>
            <a:ext cx="360363" cy="215900"/>
          </a:xfrm>
          <a:prstGeom prst="leftRightArrow">
            <a:avLst>
              <a:gd name="adj1" fmla="val 50000"/>
              <a:gd name="adj2" fmla="val 33382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18790" name="左右箭头 118789"/>
          <p:cNvSpPr/>
          <p:nvPr/>
        </p:nvSpPr>
        <p:spPr>
          <a:xfrm>
            <a:off x="3276600" y="3716338"/>
            <a:ext cx="360363" cy="215900"/>
          </a:xfrm>
          <a:prstGeom prst="leftRightArrow">
            <a:avLst>
              <a:gd name="adj1" fmla="val 50000"/>
              <a:gd name="adj2" fmla="val 33382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18791" name="左右箭头 118790"/>
          <p:cNvSpPr/>
          <p:nvPr/>
        </p:nvSpPr>
        <p:spPr>
          <a:xfrm>
            <a:off x="3276600" y="4292600"/>
            <a:ext cx="360363" cy="215900"/>
          </a:xfrm>
          <a:prstGeom prst="leftRightArrow">
            <a:avLst>
              <a:gd name="adj1" fmla="val 50000"/>
              <a:gd name="adj2" fmla="val 33382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8787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charRg st="21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18787">
                                            <p:txEl>
                                              <p:charRg st="21" end="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charRg st="42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8787">
                                            <p:txEl>
                                              <p:charRg st="42" end="6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>
                                            <p:txEl>
                                              <p:charRg st="63" end="8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18787">
                                            <p:txEl>
                                              <p:charRg st="63" end="8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3186" name="Rectangle 2"/>
          <p:cNvSpPr/>
          <p:nvPr/>
        </p:nvSpPr>
        <p:spPr>
          <a:xfrm>
            <a:off x="179388" y="1052513"/>
            <a:ext cx="8534400" cy="5578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/>
            <a:r>
              <a:rPr lang="en-US" altLang="zh-CN" sz="4000" b="1">
                <a:solidFill>
                  <a:srgbClr val="000000"/>
                </a:solidFill>
                <a:latin typeface="Times New Roman" panose="02020603050405020304" pitchFamily="18" charset="0"/>
              </a:rPr>
              <a:t>        </a:t>
            </a:r>
            <a:r>
              <a:rPr lang="zh-CN" altLang="en-US" sz="4000" dirty="0">
                <a:solidFill>
                  <a:srgbClr val="000000"/>
                </a:solidFill>
                <a:latin typeface="Times New Roman" panose="02020603050405020304" pitchFamily="18" charset="0"/>
              </a:rPr>
              <a:t>国画大师刘海粟曾说过</a:t>
            </a:r>
            <a:r>
              <a:rPr lang="en-US" altLang="zh-CN" sz="4000">
                <a:solidFill>
                  <a:srgbClr val="000000"/>
                </a:solidFill>
                <a:latin typeface="Verdana" panose="020B0604030504040204" pitchFamily="34" charset="0"/>
              </a:rPr>
              <a:t>:</a:t>
            </a:r>
            <a:r>
              <a:rPr lang="en-US" altLang="zh-CN" sz="4000">
                <a:solidFill>
                  <a:srgbClr val="000000"/>
                </a:solidFill>
                <a:latin typeface="Times New Roman" panose="02020603050405020304" pitchFamily="18" charset="0"/>
              </a:rPr>
              <a:t>“</a:t>
            </a:r>
            <a:r>
              <a:rPr lang="zh-CN" altLang="en-US" sz="4000" dirty="0">
                <a:solidFill>
                  <a:srgbClr val="000000"/>
                </a:solidFill>
                <a:latin typeface="Times New Roman" panose="02020603050405020304" pitchFamily="18" charset="0"/>
              </a:rPr>
              <a:t>青年画家不精读郁达夫的游记，画不了浙皖的山水；不看钱塘、富阳、新安的山水也读不通达夫的妙文。”这是对郁达夫写景散文的高度评价。的确，充满</a:t>
            </a:r>
            <a:r>
              <a:rPr lang="zh-CN" altLang="en-US" sz="4000" dirty="0">
                <a:solidFill>
                  <a:srgbClr val="0000CC"/>
                </a:solidFill>
                <a:latin typeface="Times New Roman" panose="02020603050405020304" pitchFamily="18" charset="0"/>
              </a:rPr>
              <a:t>诗情画意</a:t>
            </a:r>
            <a:r>
              <a:rPr lang="zh-CN" altLang="en-US" sz="4000" dirty="0">
                <a:solidFill>
                  <a:srgbClr val="000000"/>
                </a:solidFill>
                <a:latin typeface="Times New Roman" panose="02020603050405020304" pitchFamily="18" charset="0"/>
              </a:rPr>
              <a:t>，这就是郁达夫写景散文的特点。今天我们就来一起品味</a:t>
            </a:r>
            <a:r>
              <a:rPr lang="en-US" altLang="zh-CN" sz="4000">
                <a:solidFill>
                  <a:srgbClr val="000000"/>
                </a:solidFill>
                <a:latin typeface="Times New Roman" panose="02020603050405020304" pitchFamily="18" charset="0"/>
              </a:rPr>
              <a:t>《</a:t>
            </a:r>
            <a:r>
              <a:rPr lang="zh-CN" altLang="en-US" sz="4000" dirty="0">
                <a:solidFill>
                  <a:srgbClr val="000000"/>
                </a:solidFill>
                <a:latin typeface="Times New Roman" panose="02020603050405020304" pitchFamily="18" charset="0"/>
              </a:rPr>
              <a:t>江南的冬景</a:t>
            </a:r>
            <a:r>
              <a:rPr lang="en-US" altLang="zh-CN" sz="4000">
                <a:solidFill>
                  <a:srgbClr val="000000"/>
                </a:solidFill>
                <a:latin typeface="Times New Roman" panose="02020603050405020304" pitchFamily="18" charset="0"/>
              </a:rPr>
              <a:t>》</a:t>
            </a:r>
            <a:r>
              <a:rPr lang="zh-CN" altLang="en-US" sz="4000" dirty="0">
                <a:solidFill>
                  <a:srgbClr val="000000"/>
                </a:solidFill>
                <a:latin typeface="Times New Roman" panose="02020603050405020304" pitchFamily="18" charset="0"/>
              </a:rPr>
              <a:t>里写景的</a:t>
            </a:r>
            <a:r>
              <a:rPr lang="zh-CN" altLang="en-US" sz="4000" dirty="0">
                <a:solidFill>
                  <a:srgbClr val="0000CC"/>
                </a:solidFill>
                <a:latin typeface="Times New Roman" panose="02020603050405020304" pitchFamily="18" charset="0"/>
              </a:rPr>
              <a:t>诗情画意</a:t>
            </a:r>
            <a:r>
              <a:rPr lang="zh-CN" altLang="en-US" sz="4000" dirty="0">
                <a:solidFill>
                  <a:srgbClr val="000000"/>
                </a:solidFill>
                <a:latin typeface="Times New Roman" panose="02020603050405020304" pitchFamily="18" charset="0"/>
              </a:rPr>
              <a:t>。</a:t>
            </a:r>
            <a:endParaRPr lang="zh-CN" altLang="en-US" sz="4000" dirty="0">
              <a:latin typeface="Times New Roman" panose="02020603050405020304" pitchFamily="18" charset="0"/>
            </a:endParaRPr>
          </a:p>
          <a:p>
            <a:pPr eaLnBrk="0" hangingPunct="0"/>
            <a:endParaRPr lang="en-US" altLang="zh-CN" sz="40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882" name="Picture 2" descr="15_10613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000099">
                  <a:alpha val="60001"/>
                </a:srgbClr>
              </a:gs>
              <a:gs pos="100000">
                <a:srgbClr val="FFFFFF">
                  <a:alpha val="60001"/>
                </a:srgbClr>
              </a:gs>
            </a:gsLst>
            <a:lin ang="5400000" scaled="1"/>
            <a:tileRect/>
          </a:gradFill>
          <a:ln w="9525">
            <a:noFill/>
          </a:ln>
        </p:spPr>
      </p:pic>
      <p:sp>
        <p:nvSpPr>
          <p:cNvPr id="120835" name="Rectangle 3"/>
          <p:cNvSpPr>
            <a:spLocks noGrp="1"/>
          </p:cNvSpPr>
          <p:nvPr>
            <p:ph type="title"/>
          </p:nvPr>
        </p:nvSpPr>
        <p:spPr>
          <a:xfrm>
            <a:off x="0" y="4149725"/>
            <a:ext cx="9144000" cy="2438400"/>
          </a:xfrm>
          <a:gradFill rotWithShape="1">
            <a:gsLst>
              <a:gs pos="0">
                <a:srgbClr val="000099">
                  <a:alpha val="60001"/>
                </a:srgbClr>
              </a:gs>
              <a:gs pos="100000">
                <a:schemeClr val="bg1">
                  <a:alpha val="79999"/>
                </a:schemeClr>
              </a:gs>
            </a:gsLst>
            <a:lin ang="5400000" scaled="1"/>
            <a:tileRect/>
          </a:gradFill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sz="4000" b="1" dirty="0">
                <a:solidFill>
                  <a:srgbClr val="000808"/>
                </a:solidFill>
              </a:rPr>
              <a:t>作者心境：清新明朗、悠闲洒脱</a:t>
            </a:r>
            <a:endParaRPr lang="zh-CN" altLang="en-US" sz="4000" b="1" dirty="0">
              <a:solidFill>
                <a:srgbClr val="000808"/>
              </a:solidFill>
            </a:endParaRPr>
          </a:p>
        </p:txBody>
      </p:sp>
      <p:sp>
        <p:nvSpPr>
          <p:cNvPr id="120836" name="Text Box 4"/>
          <p:cNvSpPr txBox="1"/>
          <p:nvPr/>
        </p:nvSpPr>
        <p:spPr>
          <a:xfrm>
            <a:off x="685800" y="304800"/>
            <a:ext cx="44958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FFFF00"/>
                </a:solidFill>
                <a:latin typeface="Arial" panose="020B0604020202020204" pitchFamily="34" charset="0"/>
              </a:rPr>
              <a:t>作者情感基调</a:t>
            </a:r>
            <a:endParaRPr lang="zh-CN" altLang="en-US" sz="4400" b="1" dirty="0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122885" name="Rectangle 5"/>
          <p:cNvSpPr/>
          <p:nvPr/>
        </p:nvSpPr>
        <p:spPr>
          <a:xfrm>
            <a:off x="609600" y="1295400"/>
            <a:ext cx="7924800" cy="1739900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>
            <a:spAutoFit/>
          </a:bodyPr>
          <a:p>
            <a:pPr>
              <a:buChar char="•"/>
            </a:pPr>
            <a:r>
              <a:rPr lang="zh-CN" altLang="en-US" sz="3600" b="1" dirty="0">
                <a:latin typeface="Arial" panose="020B0604020202020204" pitchFamily="34" charset="0"/>
              </a:rPr>
              <a:t>有我之境，以我观物，故物皆著我之色彩。    </a:t>
            </a:r>
            <a:endParaRPr lang="zh-CN" altLang="en-US" sz="3600" b="1" dirty="0">
              <a:latin typeface="Arial" panose="020B0604020202020204" pitchFamily="34" charset="0"/>
            </a:endParaRPr>
          </a:p>
          <a:p>
            <a:r>
              <a:rPr lang="zh-CN" altLang="en-US" sz="3600" b="1" dirty="0">
                <a:latin typeface="Arial" panose="020B0604020202020204" pitchFamily="34" charset="0"/>
              </a:rPr>
              <a:t>                     </a:t>
            </a:r>
            <a:r>
              <a:rPr lang="en-US" altLang="zh-CN" sz="3600" b="1">
                <a:latin typeface="Arial" panose="020B0604020202020204" pitchFamily="34" charset="0"/>
              </a:rPr>
              <a:t>——</a:t>
            </a:r>
            <a:r>
              <a:rPr lang="zh-CN" altLang="en-US" sz="3600" b="1" dirty="0">
                <a:latin typeface="Arial" panose="020B0604020202020204" pitchFamily="34" charset="0"/>
              </a:rPr>
              <a:t>王国维</a:t>
            </a:r>
            <a:r>
              <a:rPr lang="en-US" altLang="zh-CN" sz="3600" b="1">
                <a:latin typeface="Arial" panose="020B0604020202020204" pitchFamily="34" charset="0"/>
              </a:rPr>
              <a:t>《</a:t>
            </a:r>
            <a:r>
              <a:rPr lang="zh-CN" altLang="en-US" sz="3600" b="1" dirty="0">
                <a:latin typeface="Arial" panose="020B0604020202020204" pitchFamily="34" charset="0"/>
              </a:rPr>
              <a:t>人间词话</a:t>
            </a:r>
            <a:r>
              <a:rPr lang="en-US" altLang="zh-CN" sz="3600" b="1">
                <a:latin typeface="Arial" panose="020B0604020202020204" pitchFamily="34" charset="0"/>
              </a:rPr>
              <a:t>》</a:t>
            </a:r>
            <a:endParaRPr lang="en-US" altLang="zh-CN" sz="3600" b="1">
              <a:latin typeface="Arial" panose="020B0604020202020204" pitchFamily="34" charset="0"/>
            </a:endParaRPr>
          </a:p>
        </p:txBody>
      </p:sp>
      <p:sp>
        <p:nvSpPr>
          <p:cNvPr id="122886" name="Text Box 6"/>
          <p:cNvSpPr txBox="1"/>
          <p:nvPr/>
        </p:nvSpPr>
        <p:spPr>
          <a:xfrm>
            <a:off x="611188" y="3141663"/>
            <a:ext cx="7559675" cy="1066800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郁达夫：“欣赏山水以及自然景物的心情，就是欣赏艺术与人生的心情</a:t>
            </a:r>
            <a:r>
              <a:rPr lang="en-US" altLang="zh-CN" sz="3200" b="1">
                <a:solidFill>
                  <a:srgbClr val="FF0000"/>
                </a:solidFill>
                <a:latin typeface="Arial" panose="020B0604020202020204" pitchFamily="34" charset="0"/>
              </a:rPr>
              <a:t>.”</a:t>
            </a:r>
            <a:endParaRPr lang="en-US" altLang="zh-CN" sz="32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0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22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35" grpId="0" animBg="1"/>
      <p:bldP spid="122885" grpId="0" animBg="1"/>
      <p:bldP spid="12288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9810" name="Rectangle 3"/>
          <p:cNvSpPr>
            <a:spLocks noGrp="1"/>
          </p:cNvSpPr>
          <p:nvPr>
            <p:ph type="body"/>
          </p:nvPr>
        </p:nvSpPr>
        <p:spPr>
          <a:xfrm>
            <a:off x="539750" y="620713"/>
            <a:ext cx="8215313" cy="5616575"/>
          </a:xfrm>
          <a:ln/>
        </p:spPr>
        <p:txBody>
          <a:bodyPr vert="horz" wrap="square" lIns="91440" tIns="45720" rIns="91440" bIns="45720" anchor="t"/>
          <a:p>
            <a:pPr eaLnBrk="1" hangingPunct="1">
              <a:buNone/>
            </a:pPr>
            <a:r>
              <a:rPr lang="zh-CN" altLang="en-US" sz="4800" b="1" dirty="0">
                <a:solidFill>
                  <a:srgbClr val="009900"/>
                </a:solidFill>
                <a:ea typeface="黑体" panose="02010600030101010101" pitchFamily="49" charset="-122"/>
              </a:rPr>
              <a:t>　</a:t>
            </a:r>
            <a:r>
              <a:rPr lang="zh-CN" altLang="en-US" sz="4800" b="1" dirty="0">
                <a:solidFill>
                  <a:srgbClr val="009900"/>
                </a:solidFill>
                <a:latin typeface="Times New Roman" panose="02020603050405020304" pitchFamily="18" charset="0"/>
                <a:ea typeface="黑体" panose="02010600030101010101" pitchFamily="49" charset="-122"/>
              </a:rPr>
              <a:t>这篇文章让我们看到了在</a:t>
            </a:r>
            <a:r>
              <a:rPr lang="zh-CN" altLang="en-US" sz="4800" b="1" dirty="0">
                <a:solidFill>
                  <a:srgbClr val="009900"/>
                </a:solidFill>
                <a:ea typeface="黑体" panose="02010600030101010101" pitchFamily="49" charset="-122"/>
              </a:rPr>
              <a:t>“</a:t>
            </a:r>
            <a:r>
              <a:rPr lang="zh-CN" altLang="en-US" sz="4800" b="1" dirty="0">
                <a:solidFill>
                  <a:srgbClr val="009900"/>
                </a:solidFill>
                <a:latin typeface="Times New Roman" panose="02020603050405020304" pitchFamily="18" charset="0"/>
                <a:ea typeface="黑体" panose="02010600030101010101" pitchFamily="49" charset="-122"/>
              </a:rPr>
              <a:t>可爱</a:t>
            </a:r>
            <a:r>
              <a:rPr lang="zh-CN" altLang="en-US" sz="4800" b="1" dirty="0">
                <a:solidFill>
                  <a:srgbClr val="009900"/>
                </a:solidFill>
                <a:ea typeface="黑体" panose="02010600030101010101" pitchFamily="49" charset="-122"/>
              </a:rPr>
              <a:t>”“</a:t>
            </a:r>
            <a:r>
              <a:rPr lang="zh-CN" altLang="en-US" sz="4800" b="1" dirty="0">
                <a:solidFill>
                  <a:srgbClr val="009900"/>
                </a:solidFill>
                <a:latin typeface="Times New Roman" panose="02020603050405020304" pitchFamily="18" charset="0"/>
                <a:ea typeface="黑体" panose="02010600030101010101" pitchFamily="49" charset="-122"/>
              </a:rPr>
              <a:t>迷人</a:t>
            </a:r>
            <a:r>
              <a:rPr lang="zh-CN" altLang="en-US" sz="4800" b="1" dirty="0">
                <a:solidFill>
                  <a:srgbClr val="009900"/>
                </a:solidFill>
                <a:ea typeface="黑体" panose="02010600030101010101" pitchFamily="49" charset="-122"/>
              </a:rPr>
              <a:t>”“</a:t>
            </a:r>
            <a:r>
              <a:rPr lang="zh-CN" altLang="en-US" sz="4800" b="1" dirty="0">
                <a:solidFill>
                  <a:srgbClr val="009900"/>
                </a:solidFill>
                <a:latin typeface="Times New Roman" panose="02020603050405020304" pitchFamily="18" charset="0"/>
                <a:ea typeface="黑体" panose="02010600030101010101" pitchFamily="49" charset="-122"/>
              </a:rPr>
              <a:t>美丽</a:t>
            </a:r>
            <a:r>
              <a:rPr lang="zh-CN" altLang="en-US" sz="4800" b="1" dirty="0">
                <a:solidFill>
                  <a:srgbClr val="009900"/>
                </a:solidFill>
                <a:ea typeface="黑体" panose="02010600030101010101" pitchFamily="49" charset="-122"/>
              </a:rPr>
              <a:t>”</a:t>
            </a:r>
            <a:r>
              <a:rPr lang="zh-CN" altLang="en-US" sz="4800" b="1" dirty="0">
                <a:solidFill>
                  <a:srgbClr val="009900"/>
                </a:solidFill>
                <a:latin typeface="Times New Roman" panose="02020603050405020304" pitchFamily="18" charset="0"/>
                <a:ea typeface="黑体" panose="02010600030101010101" pitchFamily="49" charset="-122"/>
              </a:rPr>
              <a:t>的江南的冬景里散步的郁达夫，显得那么的闲适而洒脱，而这篇文章却是写于</a:t>
            </a:r>
            <a:r>
              <a:rPr lang="en-US" altLang="zh-CN" sz="4800" b="1">
                <a:solidFill>
                  <a:srgbClr val="009900"/>
                </a:solidFill>
                <a:latin typeface="Times New Roman" panose="02020603050405020304" pitchFamily="18" charset="0"/>
                <a:ea typeface="黑体" panose="02010600030101010101" pitchFamily="49" charset="-122"/>
              </a:rPr>
              <a:t>1935</a:t>
            </a:r>
            <a:r>
              <a:rPr lang="zh-CN" altLang="en-US" sz="4800" b="1" dirty="0">
                <a:solidFill>
                  <a:srgbClr val="009900"/>
                </a:solidFill>
                <a:latin typeface="Times New Roman" panose="02020603050405020304" pitchFamily="18" charset="0"/>
                <a:ea typeface="黑体" panose="02010600030101010101" pitchFamily="49" charset="-122"/>
              </a:rPr>
              <a:t>年的冬天，郁达夫何来的洒脱闲适呢？</a:t>
            </a:r>
            <a:endParaRPr lang="zh-CN" altLang="en-US" sz="4800" b="1" dirty="0">
              <a:solidFill>
                <a:srgbClr val="009900"/>
              </a:solidFill>
              <a:latin typeface="Times New Roman" panose="02020603050405020304" pitchFamily="18" charset="0"/>
              <a:ea typeface="黑体" panose="02010600030101010101" pitchFamily="49" charset="-122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0834" name="Text Box 2"/>
          <p:cNvSpPr txBox="1"/>
          <p:nvPr/>
        </p:nvSpPr>
        <p:spPr>
          <a:xfrm>
            <a:off x="323850" y="188913"/>
            <a:ext cx="8569325" cy="6427787"/>
          </a:xfrm>
          <a:prstGeom prst="rect">
            <a:avLst/>
          </a:prstGeom>
          <a:noFill/>
          <a:ln w="9525">
            <a:noFill/>
          </a:ln>
        </p:spPr>
        <p:txBody>
          <a:bodyPr anchor="b">
            <a:spAutoFit/>
          </a:bodyPr>
          <a:p>
            <a:r>
              <a:rPr lang="en-US" altLang="zh-CN" sz="2800" b="1">
                <a:solidFill>
                  <a:srgbClr val="FF9900"/>
                </a:solidFill>
                <a:latin typeface="Tahoma" panose="020B0604030504040204" pitchFamily="34" charset="0"/>
                <a:ea typeface="隶书" pitchFamily="49" charset="-122"/>
              </a:rPr>
              <a:t> </a:t>
            </a:r>
            <a:r>
              <a:rPr lang="zh-CN" altLang="en-US" sz="2800" b="1" dirty="0">
                <a:solidFill>
                  <a:srgbClr val="FF9900"/>
                </a:solidFill>
                <a:latin typeface="隶书" pitchFamily="49" charset="-122"/>
                <a:ea typeface="隶书" pitchFamily="49" charset="-122"/>
              </a:rPr>
              <a:t>　　</a:t>
            </a:r>
            <a:r>
              <a:rPr lang="zh-CN" altLang="en-US" sz="3200" b="1" dirty="0">
                <a:latin typeface="隶书" pitchFamily="49" charset="-122"/>
                <a:ea typeface="隶书" pitchFamily="49" charset="-122"/>
              </a:rPr>
              <a:t>幼年丧父和后来的饱受屈辱和歧视的留日生活一方面使他感伤、愤世，另一方面也激发了他的爱国热忱。他曾经去大革命的策源地广州，但是他强烈地不满反动军阀投机革命。</a:t>
            </a:r>
            <a:r>
              <a:rPr lang="en-US" altLang="zh-CN" sz="3200" b="1">
                <a:latin typeface="隶书" pitchFamily="49" charset="-122"/>
                <a:ea typeface="隶书" pitchFamily="49" charset="-122"/>
              </a:rPr>
              <a:t>1933</a:t>
            </a:r>
            <a:r>
              <a:rPr lang="zh-CN" altLang="en-US" sz="3200" b="1" dirty="0">
                <a:latin typeface="隶书" pitchFamily="49" charset="-122"/>
                <a:ea typeface="隶书" pitchFamily="49" charset="-122"/>
              </a:rPr>
              <a:t>年</a:t>
            </a:r>
            <a:r>
              <a:rPr lang="en-US" altLang="zh-CN" sz="3200" b="1">
                <a:latin typeface="隶书" pitchFamily="49" charset="-122"/>
                <a:ea typeface="隶书" pitchFamily="49" charset="-122"/>
              </a:rPr>
              <a:t>4 </a:t>
            </a:r>
            <a:r>
              <a:rPr lang="zh-CN" altLang="en-US" sz="3200" b="1" dirty="0">
                <a:latin typeface="隶书" pitchFamily="49" charset="-122"/>
                <a:ea typeface="隶书" pitchFamily="49" charset="-122"/>
              </a:rPr>
              <a:t>月他举家移居杭州，修筑</a:t>
            </a:r>
            <a:r>
              <a:rPr lang="zh-CN" altLang="en-US" sz="3200" b="1" dirty="0">
                <a:latin typeface="Tahoma" panose="020B0604030504040204" pitchFamily="34" charset="0"/>
                <a:ea typeface="隶书" pitchFamily="49" charset="-122"/>
              </a:rPr>
              <a:t>“</a:t>
            </a:r>
            <a:r>
              <a:rPr lang="zh-CN" altLang="en-US" sz="3200" b="1" dirty="0">
                <a:latin typeface="隶书" pitchFamily="49" charset="-122"/>
                <a:ea typeface="隶书" pitchFamily="49" charset="-122"/>
              </a:rPr>
              <a:t>风雨茅庐</a:t>
            </a:r>
            <a:r>
              <a:rPr lang="zh-CN" altLang="en-US" sz="3200" b="1" dirty="0">
                <a:latin typeface="Tahoma" panose="020B0604030504040204" pitchFamily="34" charset="0"/>
                <a:ea typeface="隶书" pitchFamily="49" charset="-122"/>
              </a:rPr>
              <a:t>”</a:t>
            </a:r>
            <a:r>
              <a:rPr lang="zh-CN" altLang="en-US" sz="3200" b="1" dirty="0">
                <a:latin typeface="隶书" pitchFamily="49" charset="-122"/>
                <a:ea typeface="隶书" pitchFamily="49" charset="-122"/>
              </a:rPr>
              <a:t>，想在这里过隐士般的生活。在这期间，他写了大量的山水游记</a:t>
            </a:r>
            <a:r>
              <a:rPr lang="en-US" altLang="zh-CN" sz="3200" b="1">
                <a:latin typeface="隶书" pitchFamily="49" charset="-122"/>
                <a:ea typeface="隶书" pitchFamily="49" charset="-122"/>
              </a:rPr>
              <a:t>《</a:t>
            </a:r>
            <a:r>
              <a:rPr lang="zh-CN" altLang="en-US" sz="3200" b="1" dirty="0">
                <a:latin typeface="隶书" pitchFamily="49" charset="-122"/>
                <a:ea typeface="隶书" pitchFamily="49" charset="-122"/>
              </a:rPr>
              <a:t>达夫游记</a:t>
            </a:r>
            <a:r>
              <a:rPr lang="en-US" altLang="zh-CN" sz="3200" b="1">
                <a:latin typeface="隶书" pitchFamily="49" charset="-122"/>
                <a:ea typeface="隶书" pitchFamily="49" charset="-122"/>
              </a:rPr>
              <a:t>》</a:t>
            </a:r>
            <a:r>
              <a:rPr lang="zh-CN" altLang="en-US" sz="3200" b="1" dirty="0">
                <a:latin typeface="隶书" pitchFamily="49" charset="-122"/>
                <a:ea typeface="隶书" pitchFamily="49" charset="-122"/>
              </a:rPr>
              <a:t>、</a:t>
            </a:r>
            <a:r>
              <a:rPr lang="en-US" altLang="zh-CN" sz="3200" b="1">
                <a:latin typeface="隶书" pitchFamily="49" charset="-122"/>
                <a:ea typeface="隶书" pitchFamily="49" charset="-122"/>
              </a:rPr>
              <a:t>《</a:t>
            </a:r>
            <a:r>
              <a:rPr lang="zh-CN" altLang="en-US" sz="3200" b="1" dirty="0">
                <a:latin typeface="隶书" pitchFamily="49" charset="-122"/>
                <a:ea typeface="隶书" pitchFamily="49" charset="-122"/>
              </a:rPr>
              <a:t>屐痕处处</a:t>
            </a:r>
            <a:r>
              <a:rPr lang="en-US" altLang="zh-CN" sz="3200" b="1">
                <a:latin typeface="隶书" pitchFamily="49" charset="-122"/>
                <a:ea typeface="隶书" pitchFamily="49" charset="-122"/>
              </a:rPr>
              <a:t>》</a:t>
            </a:r>
            <a:r>
              <a:rPr lang="zh-CN" altLang="en-US" sz="3200" b="1" dirty="0">
                <a:latin typeface="隶书" pitchFamily="49" charset="-122"/>
                <a:ea typeface="隶书" pitchFamily="49" charset="-122"/>
              </a:rPr>
              <a:t>、</a:t>
            </a:r>
            <a:r>
              <a:rPr lang="en-US" altLang="zh-CN" sz="3200" b="1">
                <a:latin typeface="隶书" pitchFamily="49" charset="-122"/>
                <a:ea typeface="隶书" pitchFamily="49" charset="-122"/>
              </a:rPr>
              <a:t>《</a:t>
            </a:r>
            <a:r>
              <a:rPr lang="zh-CN" altLang="en-US" sz="3200" b="1" dirty="0">
                <a:latin typeface="隶书" pitchFamily="49" charset="-122"/>
                <a:ea typeface="隶书" pitchFamily="49" charset="-122"/>
              </a:rPr>
              <a:t>达夫日记</a:t>
            </a:r>
            <a:r>
              <a:rPr lang="en-US" altLang="zh-CN" sz="3200" b="1">
                <a:latin typeface="隶书" pitchFamily="49" charset="-122"/>
                <a:ea typeface="隶书" pitchFamily="49" charset="-122"/>
              </a:rPr>
              <a:t>》</a:t>
            </a:r>
            <a:r>
              <a:rPr lang="zh-CN" altLang="en-US" sz="3200" b="1" dirty="0">
                <a:latin typeface="隶书" pitchFamily="49" charset="-122"/>
                <a:ea typeface="隶书" pitchFamily="49" charset="-122"/>
              </a:rPr>
              <a:t>、</a:t>
            </a:r>
            <a:r>
              <a:rPr lang="en-US" altLang="zh-CN" sz="3200" b="1">
                <a:latin typeface="隶书" pitchFamily="49" charset="-122"/>
                <a:ea typeface="隶书" pitchFamily="49" charset="-122"/>
              </a:rPr>
              <a:t>《</a:t>
            </a:r>
            <a:r>
              <a:rPr lang="zh-CN" altLang="en-US" sz="3200" b="1" dirty="0">
                <a:latin typeface="隶书" pitchFamily="49" charset="-122"/>
                <a:ea typeface="隶书" pitchFamily="49" charset="-122"/>
              </a:rPr>
              <a:t>达夫散文集</a:t>
            </a:r>
            <a:r>
              <a:rPr lang="en-US" altLang="zh-CN" sz="3200" b="1">
                <a:latin typeface="隶书" pitchFamily="49" charset="-122"/>
                <a:ea typeface="隶书" pitchFamily="49" charset="-122"/>
              </a:rPr>
              <a:t>》</a:t>
            </a:r>
            <a:r>
              <a:rPr lang="zh-CN" altLang="en-US" sz="3200" b="1" dirty="0">
                <a:latin typeface="隶书" pitchFamily="49" charset="-122"/>
                <a:ea typeface="隶书" pitchFamily="49" charset="-122"/>
              </a:rPr>
              <a:t>、</a:t>
            </a:r>
            <a:r>
              <a:rPr lang="en-US" altLang="zh-CN" sz="3200" b="1">
                <a:latin typeface="隶书" pitchFamily="49" charset="-122"/>
                <a:ea typeface="隶书" pitchFamily="49" charset="-122"/>
              </a:rPr>
              <a:t>《</a:t>
            </a:r>
            <a:r>
              <a:rPr lang="zh-CN" altLang="en-US" sz="3200" b="1" dirty="0">
                <a:latin typeface="隶书" pitchFamily="49" charset="-122"/>
                <a:ea typeface="隶书" pitchFamily="49" charset="-122"/>
              </a:rPr>
              <a:t>闲书</a:t>
            </a:r>
            <a:r>
              <a:rPr lang="en-US" altLang="zh-CN" sz="3200" b="1">
                <a:latin typeface="隶书" pitchFamily="49" charset="-122"/>
                <a:ea typeface="隶书" pitchFamily="49" charset="-122"/>
              </a:rPr>
              <a:t>》</a:t>
            </a:r>
            <a:r>
              <a:rPr lang="zh-CN" altLang="en-US" sz="3200" b="1" dirty="0">
                <a:latin typeface="隶书" pitchFamily="49" charset="-122"/>
                <a:ea typeface="隶书" pitchFamily="49" charset="-122"/>
              </a:rPr>
              <a:t>等等，以山水力排心中苦闷，</a:t>
            </a:r>
            <a:r>
              <a:rPr lang="en-US" altLang="zh-CN" sz="3200" b="1">
                <a:latin typeface="隶书" pitchFamily="49" charset="-122"/>
                <a:ea typeface="隶书" pitchFamily="49" charset="-122"/>
              </a:rPr>
              <a:t>《</a:t>
            </a:r>
            <a:r>
              <a:rPr lang="zh-CN" altLang="en-US" sz="3200" b="1" dirty="0">
                <a:latin typeface="隶书" pitchFamily="49" charset="-122"/>
                <a:ea typeface="隶书" pitchFamily="49" charset="-122"/>
              </a:rPr>
              <a:t>江南的冬景</a:t>
            </a:r>
            <a:r>
              <a:rPr lang="en-US" altLang="zh-CN" sz="3200" b="1">
                <a:latin typeface="隶书" pitchFamily="49" charset="-122"/>
                <a:ea typeface="隶书" pitchFamily="49" charset="-122"/>
              </a:rPr>
              <a:t>》</a:t>
            </a:r>
            <a:r>
              <a:rPr lang="zh-CN" altLang="en-US" sz="3200" b="1" dirty="0">
                <a:latin typeface="隶书" pitchFamily="49" charset="-122"/>
                <a:ea typeface="隶书" pitchFamily="49" charset="-122"/>
              </a:rPr>
              <a:t>就是在这样的情况写成的，</a:t>
            </a:r>
            <a:r>
              <a:rPr lang="zh-CN" altLang="en-US" sz="3200" b="1" dirty="0">
                <a:solidFill>
                  <a:srgbClr val="FF6600"/>
                </a:solidFill>
                <a:latin typeface="隶书" pitchFamily="49" charset="-122"/>
                <a:ea typeface="隶书" pitchFamily="49" charset="-122"/>
              </a:rPr>
              <a:t>在江南的冬景里，我们看到了一位逍遥在山水之间的名士，其实这位名士的逍遥不过是</a:t>
            </a:r>
            <a:r>
              <a:rPr lang="zh-CN" altLang="en-US" sz="3200" b="1" dirty="0">
                <a:solidFill>
                  <a:schemeClr val="hlink"/>
                </a:solidFill>
                <a:latin typeface="隶书" pitchFamily="49" charset="-122"/>
                <a:ea typeface="隶书" pitchFamily="49" charset="-122"/>
              </a:rPr>
              <a:t>在现实中受阻之后为自己设计的一条解脱之路罢了</a:t>
            </a:r>
            <a:r>
              <a:rPr lang="zh-CN" altLang="en-US" sz="3200" b="1" dirty="0">
                <a:solidFill>
                  <a:srgbClr val="FF6600"/>
                </a:solidFill>
                <a:latin typeface="隶书" pitchFamily="49" charset="-122"/>
                <a:ea typeface="隶书" pitchFamily="49" charset="-122"/>
              </a:rPr>
              <a:t>。</a:t>
            </a:r>
            <a:r>
              <a:rPr lang="zh-CN" altLang="en-US" sz="3200" b="1" dirty="0">
                <a:solidFill>
                  <a:srgbClr val="009900"/>
                </a:solidFill>
                <a:latin typeface="隶书" pitchFamily="49" charset="-122"/>
                <a:ea typeface="隶书" pitchFamily="49" charset="-122"/>
              </a:rPr>
              <a:t> </a:t>
            </a:r>
            <a:endParaRPr lang="zh-CN" altLang="en-US" sz="3200" b="1" dirty="0">
              <a:solidFill>
                <a:srgbClr val="009900"/>
              </a:solidFill>
              <a:latin typeface="隶书" pitchFamily="49" charset="-122"/>
              <a:ea typeface="隶书" pitchFamily="49" charset="-122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1858" name="Picture 2" descr="ddfg46uh6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883" name="Rectangle 3"/>
          <p:cNvSpPr>
            <a:spLocks noGrp="1"/>
          </p:cNvSpPr>
          <p:nvPr>
            <p:ph type="title"/>
          </p:nvPr>
        </p:nvSpPr>
        <p:spPr>
          <a:xfrm>
            <a:off x="107950" y="609600"/>
            <a:ext cx="9036050" cy="114300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b="1" dirty="0">
                <a:solidFill>
                  <a:srgbClr val="000808"/>
                </a:solidFill>
                <a:ea typeface="华文中宋" pitchFamily="2" charset="-122"/>
              </a:rPr>
              <a:t>从郁达夫散文中学习到哪些写法？</a:t>
            </a:r>
            <a:endParaRPr lang="zh-CN" altLang="en-US" b="1" dirty="0">
              <a:solidFill>
                <a:srgbClr val="000808"/>
              </a:solidFill>
              <a:ea typeface="华文中宋" pitchFamily="2" charset="-122"/>
            </a:endParaRPr>
          </a:p>
        </p:txBody>
      </p:sp>
      <p:sp>
        <p:nvSpPr>
          <p:cNvPr id="122884" name="Rectangle 4"/>
          <p:cNvSpPr>
            <a:spLocks noGrp="1"/>
          </p:cNvSpPr>
          <p:nvPr>
            <p:ph type="body"/>
          </p:nvPr>
        </p:nvSpPr>
        <p:spPr>
          <a:xfrm>
            <a:off x="0" y="1557338"/>
            <a:ext cx="9901238" cy="6624637"/>
          </a:xfrm>
          <a:ln/>
        </p:spPr>
        <p:txBody>
          <a:bodyPr vert="horz" wrap="square" lIns="91440" tIns="45720" rIns="91440" bIns="45720" anchor="t"/>
          <a:p>
            <a:pPr eaLnBrk="1" hangingPunct="1">
              <a:lnSpc>
                <a:spcPct val="90000"/>
              </a:lnSpc>
              <a:buNone/>
            </a:pPr>
            <a:endParaRPr lang="en-US" altLang="zh-CN" sz="4800">
              <a:latin typeface="华文中宋" pitchFamily="2" charset="-122"/>
              <a:ea typeface="华文中宋" pitchFamily="2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4400" b="1">
                <a:solidFill>
                  <a:srgbClr val="000808"/>
                </a:solidFill>
                <a:latin typeface="华文中宋" pitchFamily="2" charset="-122"/>
                <a:ea typeface="华文中宋" pitchFamily="2" charset="-122"/>
              </a:rPr>
              <a:t>1</a:t>
            </a:r>
            <a:r>
              <a:rPr lang="zh-CN" altLang="en-US" sz="4400" b="1" dirty="0">
                <a:solidFill>
                  <a:srgbClr val="000808"/>
                </a:solidFill>
                <a:latin typeface="华文中宋" pitchFamily="2" charset="-122"/>
                <a:ea typeface="华文中宋" pitchFamily="2" charset="-122"/>
              </a:rPr>
              <a:t>．多引用诗句，使之文采斐然。</a:t>
            </a:r>
            <a:endParaRPr lang="zh-CN" altLang="en-US" sz="4400" b="1" dirty="0">
              <a:solidFill>
                <a:srgbClr val="000808"/>
              </a:solidFill>
              <a:latin typeface="华文中宋" pitchFamily="2" charset="-122"/>
              <a:ea typeface="华文中宋" pitchFamily="2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4400" b="1">
                <a:solidFill>
                  <a:srgbClr val="000808"/>
                </a:solidFill>
                <a:latin typeface="华文中宋" pitchFamily="2" charset="-122"/>
                <a:ea typeface="华文中宋" pitchFamily="2" charset="-122"/>
              </a:rPr>
              <a:t>2</a:t>
            </a:r>
            <a:r>
              <a:rPr lang="zh-CN" altLang="en-US" sz="4400" b="1" dirty="0">
                <a:solidFill>
                  <a:srgbClr val="000808"/>
                </a:solidFill>
                <a:latin typeface="华文中宋" pitchFamily="2" charset="-122"/>
                <a:ea typeface="华文中宋" pitchFamily="2" charset="-122"/>
              </a:rPr>
              <a:t>．多用色，使文章充满诗情画意。</a:t>
            </a:r>
            <a:endParaRPr lang="zh-CN" altLang="en-US" sz="4400" b="1" dirty="0">
              <a:solidFill>
                <a:srgbClr val="000808"/>
              </a:solidFill>
              <a:latin typeface="华文中宋" pitchFamily="2" charset="-122"/>
              <a:ea typeface="华文中宋" pitchFamily="2" charset="-122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zh-CN" sz="4400" b="1">
                <a:solidFill>
                  <a:srgbClr val="000808"/>
                </a:solidFill>
                <a:latin typeface="华文中宋" pitchFamily="2" charset="-122"/>
                <a:ea typeface="华文中宋" pitchFamily="2" charset="-122"/>
              </a:rPr>
              <a:t>3. </a:t>
            </a:r>
            <a:r>
              <a:rPr lang="zh-CN" altLang="en-US" sz="4400" b="1" dirty="0">
                <a:solidFill>
                  <a:schemeClr val="tx1"/>
                </a:solidFill>
                <a:latin typeface="华文中宋" pitchFamily="2" charset="-122"/>
                <a:ea typeface="华文中宋" pitchFamily="2" charset="-122"/>
                <a:hlinkClick r:id="rId2" action="ppaction://hlinkpres?slideindex=1&amp;slidetitle="/>
              </a:rPr>
              <a:t>运用比较写法突出景物的特点。</a:t>
            </a:r>
            <a:endParaRPr lang="zh-CN" altLang="en-US" sz="4400" b="1" dirty="0">
              <a:solidFill>
                <a:schemeClr val="tx1"/>
              </a:solidFill>
              <a:latin typeface="华文中宋" pitchFamily="2" charset="-122"/>
              <a:ea typeface="华文中宋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>
                                            <p:txEl>
                                              <p:charRg st="1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84">
                                            <p:txEl>
                                              <p:charRg st="1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84">
                                            <p:txEl>
                                              <p:charRg st="1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>
                                            <p:txEl>
                                              <p:charRg st="17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884">
                                            <p:txEl>
                                              <p:charRg st="17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884">
                                            <p:txEl>
                                              <p:charRg st="17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>
                                            <p:txEl>
                                              <p:charRg st="34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884">
                                            <p:txEl>
                                              <p:charRg st="34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884">
                                            <p:txEl>
                                              <p:charRg st="34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3906" name="标题 123905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0850"/>
          </a:xfrm>
          <a:ln/>
        </p:spPr>
        <p:txBody>
          <a:bodyPr anchor="ctr"/>
          <a:p>
            <a:r>
              <a:rPr lang="zh-CN" altLang="en-US" sz="3200" dirty="0"/>
              <a:t>课后作业</a:t>
            </a:r>
            <a:endParaRPr lang="zh-CN" altLang="en-US" sz="3200" dirty="0"/>
          </a:p>
        </p:txBody>
      </p:sp>
      <p:sp>
        <p:nvSpPr>
          <p:cNvPr id="123907" name="文本占位符 123906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>
              <a:buNone/>
            </a:pPr>
            <a:r>
              <a:rPr lang="zh-CN" altLang="en-US" dirty="0"/>
              <a:t>         </a:t>
            </a:r>
            <a:r>
              <a:rPr lang="zh-CN" altLang="en-US" b="1" dirty="0"/>
              <a:t>自主阅读</a:t>
            </a:r>
            <a:r>
              <a:rPr lang="en-US" altLang="zh-CN" b="1"/>
              <a:t>9</a:t>
            </a:r>
            <a:r>
              <a:rPr lang="zh-CN" altLang="en-US" b="1" dirty="0"/>
              <a:t>、</a:t>
            </a:r>
            <a:r>
              <a:rPr lang="en-US" altLang="zh-CN" b="1"/>
              <a:t>10</a:t>
            </a:r>
            <a:r>
              <a:rPr lang="zh-CN" altLang="en-US" b="1" dirty="0"/>
              <a:t>节，找出写旱冬景色以及郁达夫先生内心感受的语句，想象郁先生在高爽的晴空下，在洋溢的日光中去湖上散步的情境， 写成</a:t>
            </a:r>
            <a:r>
              <a:rPr lang="en-US" altLang="zh-CN" b="1"/>
              <a:t>200</a:t>
            </a:r>
            <a:r>
              <a:rPr lang="zh-CN" altLang="en-US" b="1" dirty="0"/>
              <a:t>字左右的文字。</a:t>
            </a:r>
            <a:endParaRPr lang="zh-CN" altLang="en-US" b="1" dirty="0"/>
          </a:p>
          <a:p>
            <a:pPr>
              <a:buNone/>
            </a:pPr>
            <a:r>
              <a:rPr lang="zh-CN" altLang="en-US" b="1" dirty="0"/>
              <a:t>        要求 ；既要写出湖上的美丽风光，又要写出郁先生湖边散步的种种情态 </a:t>
            </a:r>
            <a:endParaRPr lang="zh-CN" alt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2291" name="文本占位符 2"/>
          <p:cNvSpPr>
            <a:spLocks noGrp="1"/>
          </p:cNvSpPr>
          <p:nvPr>
            <p:ph type="body"/>
          </p:nvPr>
        </p:nvSpPr>
        <p:spPr>
          <a:xfrm>
            <a:off x="179388" y="476250"/>
            <a:ext cx="4752975" cy="5472113"/>
          </a:xfrm>
          <a:ln/>
        </p:spPr>
        <p:txBody>
          <a:bodyPr vert="horz" wrap="square" lIns="91440" tIns="45720" rIns="91440" bIns="45720" anchor="t"/>
          <a:p>
            <a:pPr marL="0" indent="0" eaLnBrk="1" hangingPunct="1">
              <a:buNone/>
            </a:pPr>
            <a:r>
              <a:rPr lang="zh-CN" altLang="en-US" b="1" dirty="0">
                <a:solidFill>
                  <a:schemeClr val="tx1"/>
                </a:solidFill>
              </a:rPr>
              <a:t>郁达夫：原名郁文，字达夫，浙江富阳人。中国现代作家。</a:t>
            </a:r>
            <a:r>
              <a:rPr lang="en-US" altLang="zh-CN" b="1">
                <a:solidFill>
                  <a:schemeClr val="tx1"/>
                </a:solidFill>
              </a:rPr>
              <a:t>1921</a:t>
            </a:r>
            <a:r>
              <a:rPr lang="zh-CN" altLang="en-US" b="1" dirty="0">
                <a:solidFill>
                  <a:schemeClr val="tx1"/>
                </a:solidFill>
              </a:rPr>
              <a:t>年</a:t>
            </a:r>
            <a:r>
              <a:rPr lang="en-US" altLang="zh-CN" b="1">
                <a:solidFill>
                  <a:schemeClr val="tx1"/>
                </a:solidFill>
              </a:rPr>
              <a:t>6</a:t>
            </a:r>
            <a:r>
              <a:rPr lang="zh-CN" altLang="en-US" b="1" dirty="0">
                <a:solidFill>
                  <a:schemeClr val="tx1"/>
                </a:solidFill>
              </a:rPr>
              <a:t>月，与成仿吾、郭沫若等成立创造社。短篇小说</a:t>
            </a:r>
            <a:r>
              <a:rPr lang="en-US" altLang="zh-CN" b="1">
                <a:solidFill>
                  <a:schemeClr val="tx1"/>
                </a:solidFill>
              </a:rPr>
              <a:t>《</a:t>
            </a:r>
            <a:r>
              <a:rPr lang="zh-CN" altLang="en-US" b="1" dirty="0">
                <a:solidFill>
                  <a:schemeClr val="tx1"/>
                </a:solidFill>
              </a:rPr>
              <a:t>沉沦</a:t>
            </a:r>
            <a:r>
              <a:rPr lang="en-US" altLang="zh-CN" b="1">
                <a:solidFill>
                  <a:schemeClr val="tx1"/>
                </a:solidFill>
              </a:rPr>
              <a:t>》</a:t>
            </a:r>
            <a:r>
              <a:rPr lang="zh-CN" altLang="en-US" b="1" dirty="0">
                <a:solidFill>
                  <a:schemeClr val="tx1"/>
                </a:solidFill>
              </a:rPr>
              <a:t>、</a:t>
            </a:r>
            <a:r>
              <a:rPr lang="en-US" altLang="zh-CN" b="1">
                <a:solidFill>
                  <a:schemeClr val="tx1"/>
                </a:solidFill>
              </a:rPr>
              <a:t>《</a:t>
            </a:r>
            <a:r>
              <a:rPr lang="zh-CN" altLang="en-US" b="1" dirty="0">
                <a:solidFill>
                  <a:schemeClr val="tx1"/>
                </a:solidFill>
              </a:rPr>
              <a:t>春风沉醉的晚上</a:t>
            </a:r>
            <a:r>
              <a:rPr lang="en-US" altLang="zh-CN" b="1">
                <a:solidFill>
                  <a:schemeClr val="tx1"/>
                </a:solidFill>
              </a:rPr>
              <a:t>》</a:t>
            </a:r>
            <a:r>
              <a:rPr lang="zh-CN" altLang="en-US" b="1" dirty="0">
                <a:solidFill>
                  <a:schemeClr val="tx1"/>
                </a:solidFill>
              </a:rPr>
              <a:t>影响很大。</a:t>
            </a:r>
            <a:r>
              <a:rPr lang="en-US" altLang="zh-CN" b="1">
                <a:solidFill>
                  <a:schemeClr val="tx1"/>
                </a:solidFill>
              </a:rPr>
              <a:t>1930</a:t>
            </a:r>
            <a:r>
              <a:rPr lang="zh-CN" altLang="en-US" b="1" dirty="0">
                <a:solidFill>
                  <a:schemeClr val="tx1"/>
                </a:solidFill>
              </a:rPr>
              <a:t>年</a:t>
            </a:r>
            <a:r>
              <a:rPr lang="en-US" altLang="zh-CN" b="1">
                <a:solidFill>
                  <a:schemeClr val="tx1"/>
                </a:solidFill>
              </a:rPr>
              <a:t>3</a:t>
            </a:r>
            <a:r>
              <a:rPr lang="zh-CN" altLang="en-US" b="1" dirty="0">
                <a:solidFill>
                  <a:schemeClr val="tx1"/>
                </a:solidFill>
              </a:rPr>
              <a:t>月，成为中国左翼作家联盟成员。</a:t>
            </a:r>
            <a:r>
              <a:rPr lang="en-US" altLang="zh-CN" b="1">
                <a:solidFill>
                  <a:schemeClr val="tx1"/>
                </a:solidFill>
              </a:rPr>
              <a:t>1937</a:t>
            </a:r>
            <a:r>
              <a:rPr lang="zh-CN" altLang="en-US" b="1" dirty="0">
                <a:solidFill>
                  <a:schemeClr val="tx1"/>
                </a:solidFill>
              </a:rPr>
              <a:t>年后积极参加抗日活动，</a:t>
            </a:r>
            <a:r>
              <a:rPr lang="en-US" altLang="zh-CN" b="1">
                <a:solidFill>
                  <a:schemeClr val="tx1"/>
                </a:solidFill>
              </a:rPr>
              <a:t>1945</a:t>
            </a:r>
            <a:r>
              <a:rPr lang="zh-CN" altLang="en-US" b="1" dirty="0">
                <a:solidFill>
                  <a:schemeClr val="tx1"/>
                </a:solidFill>
              </a:rPr>
              <a:t>年被日本宪兵杀害。散文以游记著称。</a:t>
            </a:r>
            <a:endParaRPr lang="zh-CN" altLang="en-US" b="1" dirty="0">
              <a:solidFill>
                <a:schemeClr val="tx1"/>
              </a:solidFill>
            </a:endParaRPr>
          </a:p>
        </p:txBody>
      </p:sp>
      <p:pic>
        <p:nvPicPr>
          <p:cNvPr id="8195" name="内容占位符 4" descr="图片4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148263" y="188913"/>
            <a:ext cx="3995737" cy="5472112"/>
          </a:xfrm>
          <a:ln/>
        </p:spPr>
      </p:pic>
    </p:spTree>
  </p:cSld>
  <p:clrMapOvr>
    <a:masterClrMapping/>
  </p:clrMapOvr>
  <p:transition>
    <p:strips dir="l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62" name="Text Box 2"/>
          <p:cNvSpPr txBox="1"/>
          <p:nvPr/>
        </p:nvSpPr>
        <p:spPr>
          <a:xfrm>
            <a:off x="1258888" y="333375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20000"/>
              </a:spcBef>
            </a:pPr>
            <a:endParaRPr lang="zh-CN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92163" name="WordArt 3"/>
          <p:cNvSpPr>
            <a:spLocks noTextEdit="1"/>
          </p:cNvSpPr>
          <p:nvPr/>
        </p:nvSpPr>
        <p:spPr>
          <a:xfrm>
            <a:off x="323850" y="260350"/>
            <a:ext cx="2519363" cy="9366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  <a:normAutofit/>
          </a:bodyPr>
          <a:p>
            <a:pPr algn="ctr" eaLnBrk="0" hangingPunct="0"/>
            <a:r>
              <a:rPr lang="zh-CN" altLang="en-US" sz="4400" b="1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检查预习</a:t>
            </a:r>
            <a:endParaRPr lang="zh-CN" altLang="en-US" sz="4400" b="1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2164" name="Text Box 4"/>
          <p:cNvSpPr txBox="1"/>
          <p:nvPr/>
        </p:nvSpPr>
        <p:spPr>
          <a:xfrm>
            <a:off x="1023938" y="1628775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20000"/>
              </a:spcBef>
            </a:pPr>
            <a:endParaRPr lang="zh-CN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92165" name="Text Box 5"/>
          <p:cNvSpPr txBox="1"/>
          <p:nvPr/>
        </p:nvSpPr>
        <p:spPr>
          <a:xfrm>
            <a:off x="950913" y="2563813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20000"/>
              </a:spcBef>
            </a:pPr>
            <a:endParaRPr lang="zh-CN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82950" name="Text Box 6"/>
          <p:cNvSpPr txBox="1"/>
          <p:nvPr/>
        </p:nvSpPr>
        <p:spPr>
          <a:xfrm>
            <a:off x="468313" y="1773238"/>
            <a:ext cx="8424862" cy="43767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煮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茗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     　　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涮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羊肉         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蛰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居</a:t>
            </a:r>
            <a:endParaRPr lang="zh-CN" altLang="en-US" sz="3200" b="1" dirty="0">
              <a:solidFill>
                <a:srgbClr val="00000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lnSpc>
                <a:spcPct val="13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间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或          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曝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背            闽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粤</a:t>
            </a:r>
            <a:endParaRPr lang="zh-CN" altLang="en-US" sz="3200" b="1" dirty="0">
              <a:solidFill>
                <a:srgbClr val="FF000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lnSpc>
                <a:spcPct val="13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丰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腴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         乌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桕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树         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赭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色</a:t>
            </a:r>
            <a:endParaRPr lang="zh-CN" altLang="en-US" sz="3200" b="1" dirty="0">
              <a:solidFill>
                <a:srgbClr val="00000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lnSpc>
                <a:spcPct val="13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远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阜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　         冬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霖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         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槎桠</a:t>
            </a:r>
            <a:endParaRPr lang="zh-CN" altLang="en-US" sz="3200" b="1" dirty="0">
              <a:solidFill>
                <a:srgbClr val="FF000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lnSpc>
                <a:spcPct val="130000"/>
              </a:lnSpc>
              <a:spcBef>
                <a:spcPct val="2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月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晕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           乌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篷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船          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恣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意</a:t>
            </a:r>
            <a:endParaRPr lang="zh-CN" altLang="en-US" sz="3200" b="1" dirty="0">
              <a:solidFill>
                <a:srgbClr val="00000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  <a:p>
            <a:pPr>
              <a:lnSpc>
                <a:spcPct val="130000"/>
              </a:lnSpc>
              <a:spcBef>
                <a:spcPct val="20000"/>
              </a:spcBef>
            </a:pPr>
            <a:endParaRPr lang="en-US" altLang="zh-CN" sz="3200" b="1">
              <a:solidFill>
                <a:srgbClr val="000000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92167" name="Text Box 7"/>
          <p:cNvSpPr txBox="1"/>
          <p:nvPr/>
        </p:nvSpPr>
        <p:spPr>
          <a:xfrm>
            <a:off x="1958975" y="2492375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20000"/>
              </a:spcBef>
            </a:pPr>
            <a:endParaRPr lang="zh-CN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92168" name="Text Box 8"/>
          <p:cNvSpPr txBox="1"/>
          <p:nvPr/>
        </p:nvSpPr>
        <p:spPr>
          <a:xfrm>
            <a:off x="5127625" y="2420938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20000"/>
              </a:spcBef>
            </a:pPr>
            <a:endParaRPr lang="zh-CN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92169" name="Text Box 9"/>
          <p:cNvSpPr txBox="1"/>
          <p:nvPr/>
        </p:nvSpPr>
        <p:spPr>
          <a:xfrm>
            <a:off x="2032000" y="2997200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20000"/>
              </a:spcBef>
            </a:pPr>
            <a:endParaRPr lang="zh-CN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92170" name="Text Box 10"/>
          <p:cNvSpPr txBox="1"/>
          <p:nvPr/>
        </p:nvSpPr>
        <p:spPr>
          <a:xfrm>
            <a:off x="4767263" y="3068638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20000"/>
              </a:spcBef>
            </a:pPr>
            <a:endParaRPr lang="zh-CN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92171" name="Text Box 11"/>
          <p:cNvSpPr txBox="1"/>
          <p:nvPr/>
        </p:nvSpPr>
        <p:spPr>
          <a:xfrm>
            <a:off x="2247900" y="3573463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20000"/>
              </a:spcBef>
            </a:pPr>
            <a:endParaRPr lang="zh-CN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92172" name="Text Box 12"/>
          <p:cNvSpPr txBox="1"/>
          <p:nvPr/>
        </p:nvSpPr>
        <p:spPr>
          <a:xfrm>
            <a:off x="5127625" y="3573463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20000"/>
              </a:spcBef>
            </a:pPr>
            <a:endParaRPr lang="zh-CN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92173" name="Text Box 13"/>
          <p:cNvSpPr txBox="1"/>
          <p:nvPr/>
        </p:nvSpPr>
        <p:spPr>
          <a:xfrm>
            <a:off x="1887538" y="4148138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20000"/>
              </a:spcBef>
            </a:pPr>
            <a:endParaRPr lang="zh-CN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92174" name="Text Box 14"/>
          <p:cNvSpPr txBox="1"/>
          <p:nvPr/>
        </p:nvSpPr>
        <p:spPr>
          <a:xfrm>
            <a:off x="4767263" y="4148138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20000"/>
              </a:spcBef>
            </a:pPr>
            <a:endParaRPr lang="zh-CN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92175" name="Text Box 15"/>
          <p:cNvSpPr txBox="1"/>
          <p:nvPr/>
        </p:nvSpPr>
        <p:spPr>
          <a:xfrm>
            <a:off x="2032000" y="4724400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20000"/>
              </a:spcBef>
            </a:pPr>
            <a:endParaRPr lang="zh-CN" altLang="zh-CN" sz="2400" dirty="0">
              <a:latin typeface="Times New Roman" panose="02020603050405020304" pitchFamily="18" charset="0"/>
            </a:endParaRPr>
          </a:p>
        </p:txBody>
      </p:sp>
      <p:sp>
        <p:nvSpPr>
          <p:cNvPr id="92176" name="Text Box 16"/>
          <p:cNvSpPr txBox="1"/>
          <p:nvPr/>
        </p:nvSpPr>
        <p:spPr>
          <a:xfrm>
            <a:off x="5127625" y="4797425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20000"/>
              </a:spcBef>
            </a:pPr>
            <a:endParaRPr lang="zh-CN" altLang="zh-CN" sz="2400" dirty="0">
              <a:latin typeface="Times New Roman" panose="02020603050405020304" pitchFamily="18" charset="0"/>
            </a:endParaRPr>
          </a:p>
        </p:txBody>
      </p:sp>
      <p:grpSp>
        <p:nvGrpSpPr>
          <p:cNvPr id="2" name="Group 17"/>
          <p:cNvGrpSpPr/>
          <p:nvPr/>
        </p:nvGrpSpPr>
        <p:grpSpPr>
          <a:xfrm>
            <a:off x="1908175" y="1916113"/>
            <a:ext cx="7056438" cy="3457575"/>
            <a:chOff x="1202" y="1207"/>
            <a:chExt cx="4445" cy="2178"/>
          </a:xfrm>
        </p:grpSpPr>
        <p:sp>
          <p:nvSpPr>
            <p:cNvPr id="92178" name="Text Box 18"/>
            <p:cNvSpPr txBox="1"/>
            <p:nvPr/>
          </p:nvSpPr>
          <p:spPr>
            <a:xfrm>
              <a:off x="1202" y="1207"/>
              <a:ext cx="602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>
                <a:spcBef>
                  <a:spcPct val="20000"/>
                </a:spcBef>
              </a:pPr>
              <a:r>
                <a:rPr lang="en-US" altLang="zh-CN" sz="2800" b="1" err="1">
                  <a:solidFill>
                    <a:schemeClr val="tx2"/>
                  </a:solidFill>
                  <a:latin typeface="Times New Roman" panose="02020603050405020304" pitchFamily="18" charset="0"/>
                </a:rPr>
                <a:t>míng</a:t>
              </a:r>
              <a:endParaRPr lang="en-US" altLang="zh-CN" sz="2800" b="1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2179" name="Text Box 19"/>
            <p:cNvSpPr txBox="1"/>
            <p:nvPr/>
          </p:nvSpPr>
          <p:spPr>
            <a:xfrm>
              <a:off x="3198" y="1207"/>
              <a:ext cx="690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>
                <a:spcBef>
                  <a:spcPct val="20000"/>
                </a:spcBef>
              </a:pPr>
              <a:r>
                <a:rPr lang="en-US" altLang="zh-CN" sz="2800" b="1" err="1">
                  <a:solidFill>
                    <a:schemeClr val="tx2"/>
                  </a:solidFill>
                  <a:latin typeface="Times New Roman" panose="02020603050405020304" pitchFamily="18" charset="0"/>
                </a:rPr>
                <a:t>shuàn</a:t>
              </a:r>
              <a:endParaRPr lang="en-US" altLang="zh-CN" sz="2800" b="1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2180" name="Text Box 20"/>
            <p:cNvSpPr txBox="1"/>
            <p:nvPr/>
          </p:nvSpPr>
          <p:spPr>
            <a:xfrm>
              <a:off x="4909" y="1479"/>
              <a:ext cx="11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>
                <a:spcBef>
                  <a:spcPct val="20000"/>
                </a:spcBef>
              </a:pPr>
              <a:endParaRPr lang="zh-CN" altLang="zh-CN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92181" name="Text Box 21"/>
            <p:cNvSpPr txBox="1"/>
            <p:nvPr/>
          </p:nvSpPr>
          <p:spPr>
            <a:xfrm>
              <a:off x="5012" y="1207"/>
              <a:ext cx="43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>
                <a:spcBef>
                  <a:spcPct val="20000"/>
                </a:spcBef>
              </a:pPr>
              <a:r>
                <a:rPr lang="en-US" altLang="zh-CN" sz="2800" b="1" err="1">
                  <a:solidFill>
                    <a:schemeClr val="tx2"/>
                  </a:solidFill>
                  <a:latin typeface="Times New Roman" panose="02020603050405020304" pitchFamily="18" charset="0"/>
                </a:rPr>
                <a:t>zhé</a:t>
              </a:r>
              <a:endParaRPr lang="en-US" altLang="zh-CN" sz="2800" b="1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2182" name="Text Box 22"/>
            <p:cNvSpPr txBox="1"/>
            <p:nvPr/>
          </p:nvSpPr>
          <p:spPr>
            <a:xfrm>
              <a:off x="1202" y="1661"/>
              <a:ext cx="490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>
                <a:spcBef>
                  <a:spcPct val="20000"/>
                </a:spcBef>
              </a:pPr>
              <a:r>
                <a:rPr lang="en-US" altLang="zh-CN" sz="2800" b="1" err="1">
                  <a:solidFill>
                    <a:schemeClr val="tx2"/>
                  </a:solidFill>
                  <a:latin typeface="Times New Roman" panose="02020603050405020304" pitchFamily="18" charset="0"/>
                </a:rPr>
                <a:t>jiàn</a:t>
              </a:r>
              <a:endParaRPr lang="en-US" altLang="zh-CN" sz="2800" b="1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2183" name="Text Box 23"/>
            <p:cNvSpPr txBox="1"/>
            <p:nvPr/>
          </p:nvSpPr>
          <p:spPr>
            <a:xfrm>
              <a:off x="3194" y="1661"/>
              <a:ext cx="366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>
                <a:spcBef>
                  <a:spcPct val="20000"/>
                </a:spcBef>
              </a:pPr>
              <a:r>
                <a:rPr lang="en-US" altLang="zh-CN" sz="2800" b="1" err="1">
                  <a:solidFill>
                    <a:schemeClr val="tx2"/>
                  </a:solidFill>
                  <a:latin typeface="Times New Roman" panose="02020603050405020304" pitchFamily="18" charset="0"/>
                </a:rPr>
                <a:t>pù</a:t>
              </a:r>
              <a:endParaRPr lang="en-US" altLang="zh-CN" sz="2800" b="1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2184" name="Text Box 24"/>
            <p:cNvSpPr txBox="1"/>
            <p:nvPr/>
          </p:nvSpPr>
          <p:spPr>
            <a:xfrm>
              <a:off x="4863" y="1933"/>
              <a:ext cx="11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>
                <a:spcBef>
                  <a:spcPct val="20000"/>
                </a:spcBef>
              </a:pPr>
              <a:endParaRPr lang="zh-CN" altLang="zh-CN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92185" name="Text Box 25"/>
            <p:cNvSpPr txBox="1"/>
            <p:nvPr/>
          </p:nvSpPr>
          <p:spPr>
            <a:xfrm>
              <a:off x="5013" y="1661"/>
              <a:ext cx="452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>
                <a:spcBef>
                  <a:spcPct val="20000"/>
                </a:spcBef>
              </a:pPr>
              <a:r>
                <a:rPr lang="en-US" altLang="zh-CN" sz="2800" b="1" err="1">
                  <a:solidFill>
                    <a:schemeClr val="tx2"/>
                  </a:solidFill>
                  <a:latin typeface="Times New Roman" panose="02020603050405020304" pitchFamily="18" charset="0"/>
                </a:rPr>
                <a:t>yuè</a:t>
              </a:r>
              <a:endParaRPr lang="en-US" altLang="zh-CN" sz="2800" b="1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2186" name="Text Box 26"/>
            <p:cNvSpPr txBox="1"/>
            <p:nvPr/>
          </p:nvSpPr>
          <p:spPr>
            <a:xfrm>
              <a:off x="1212" y="2115"/>
              <a:ext cx="353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>
                <a:spcBef>
                  <a:spcPct val="20000"/>
                </a:spcBef>
              </a:pPr>
              <a:r>
                <a:rPr lang="en-US" altLang="zh-CN" sz="2800" b="1" err="1">
                  <a:solidFill>
                    <a:schemeClr val="tx2"/>
                  </a:solidFill>
                  <a:latin typeface="Times New Roman" panose="02020603050405020304" pitchFamily="18" charset="0"/>
                </a:rPr>
                <a:t>yú</a:t>
              </a:r>
              <a:endParaRPr lang="en-US" altLang="zh-CN" sz="2800" b="1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2187" name="Text Box 27"/>
            <p:cNvSpPr txBox="1"/>
            <p:nvPr/>
          </p:nvSpPr>
          <p:spPr>
            <a:xfrm>
              <a:off x="3243" y="2115"/>
              <a:ext cx="726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20000"/>
                </a:spcBef>
              </a:pPr>
              <a:r>
                <a:rPr lang="en-US" altLang="zh-CN" sz="2800" b="1" err="1">
                  <a:solidFill>
                    <a:schemeClr val="tx2"/>
                  </a:solidFill>
                  <a:latin typeface="Times New Roman" panose="02020603050405020304" pitchFamily="18" charset="0"/>
                </a:rPr>
                <a:t>jiù</a:t>
              </a:r>
              <a:endParaRPr lang="en-US" altLang="zh-CN" sz="2800" b="1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2188" name="Text Box 28"/>
            <p:cNvSpPr txBox="1"/>
            <p:nvPr/>
          </p:nvSpPr>
          <p:spPr>
            <a:xfrm>
              <a:off x="4954" y="2296"/>
              <a:ext cx="11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>
                <a:spcBef>
                  <a:spcPct val="20000"/>
                </a:spcBef>
              </a:pPr>
              <a:endParaRPr lang="zh-CN" altLang="zh-CN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92189" name="Text Box 29"/>
            <p:cNvSpPr txBox="1"/>
            <p:nvPr/>
          </p:nvSpPr>
          <p:spPr>
            <a:xfrm>
              <a:off x="5012" y="2151"/>
              <a:ext cx="556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20000"/>
                </a:spcBef>
              </a:pPr>
              <a:r>
                <a:rPr lang="en-US" altLang="zh-CN" sz="2800" b="1" err="1">
                  <a:solidFill>
                    <a:schemeClr val="tx2"/>
                  </a:solidFill>
                  <a:latin typeface="Times New Roman" panose="02020603050405020304" pitchFamily="18" charset="0"/>
                </a:rPr>
                <a:t>zh</a:t>
              </a:r>
              <a:r>
                <a:rPr lang="en-US" altLang="zh-CN" sz="2400" b="1" err="1">
                  <a:solidFill>
                    <a:schemeClr val="tx2"/>
                  </a:solidFill>
                  <a:latin typeface="Times New Roman" panose="02020603050405020304" pitchFamily="18" charset="0"/>
                </a:rPr>
                <a:t>ě</a:t>
              </a:r>
              <a:endParaRPr lang="en-US" altLang="zh-CN" sz="2400" b="1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2190" name="Text Box 30"/>
            <p:cNvSpPr txBox="1"/>
            <p:nvPr/>
          </p:nvSpPr>
          <p:spPr>
            <a:xfrm>
              <a:off x="1202" y="2604"/>
              <a:ext cx="316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>
                <a:spcBef>
                  <a:spcPct val="20000"/>
                </a:spcBef>
              </a:pPr>
              <a:r>
                <a:rPr lang="en-US" altLang="zh-CN" sz="2800" b="1" err="1">
                  <a:solidFill>
                    <a:schemeClr val="tx2"/>
                  </a:solidFill>
                  <a:latin typeface="Times New Roman" panose="02020603050405020304" pitchFamily="18" charset="0"/>
                </a:rPr>
                <a:t>fù</a:t>
              </a:r>
              <a:endParaRPr lang="en-US" altLang="zh-CN" sz="2800" b="1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2191" name="Text Box 31"/>
            <p:cNvSpPr txBox="1"/>
            <p:nvPr/>
          </p:nvSpPr>
          <p:spPr>
            <a:xfrm>
              <a:off x="3241" y="2604"/>
              <a:ext cx="365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>
                <a:spcBef>
                  <a:spcPct val="20000"/>
                </a:spcBef>
              </a:pPr>
              <a:r>
                <a:rPr lang="en-US" altLang="zh-CN" sz="2800" b="1" err="1">
                  <a:solidFill>
                    <a:schemeClr val="tx2"/>
                  </a:solidFill>
                  <a:latin typeface="Times New Roman" panose="02020603050405020304" pitchFamily="18" charset="0"/>
                </a:rPr>
                <a:t>lín</a:t>
              </a:r>
              <a:endParaRPr lang="en-US" altLang="zh-CN" sz="2800" b="1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2192" name="Text Box 32"/>
            <p:cNvSpPr txBox="1"/>
            <p:nvPr/>
          </p:nvSpPr>
          <p:spPr>
            <a:xfrm>
              <a:off x="4909" y="2704"/>
              <a:ext cx="11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>
                <a:spcBef>
                  <a:spcPct val="20000"/>
                </a:spcBef>
              </a:pPr>
              <a:endParaRPr lang="zh-CN" altLang="zh-CN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92193" name="Text Box 33"/>
            <p:cNvSpPr txBox="1"/>
            <p:nvPr/>
          </p:nvSpPr>
          <p:spPr>
            <a:xfrm>
              <a:off x="4986" y="2604"/>
              <a:ext cx="661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>
                <a:spcBef>
                  <a:spcPct val="20000"/>
                </a:spcBef>
              </a:pPr>
              <a:r>
                <a:rPr lang="en-US" altLang="zh-CN" sz="2800" b="1" err="1">
                  <a:solidFill>
                    <a:schemeClr val="tx2"/>
                  </a:solidFill>
                  <a:latin typeface="Times New Roman" panose="02020603050405020304" pitchFamily="18" charset="0"/>
                </a:rPr>
                <a:t>ch</a:t>
              </a:r>
              <a:r>
                <a:rPr lang="en-US" altLang="zh-CN" sz="2400" b="1" err="1">
                  <a:solidFill>
                    <a:schemeClr val="tx2"/>
                  </a:solidFill>
                  <a:latin typeface="Times New Roman" panose="02020603050405020304" pitchFamily="18" charset="0"/>
                </a:rPr>
                <a:t>á</a:t>
              </a:r>
              <a:r>
                <a:rPr lang="en-US" altLang="zh-CN" sz="2800" b="1" err="1">
                  <a:solidFill>
                    <a:schemeClr val="tx2"/>
                  </a:solidFill>
                  <a:latin typeface="Times New Roman" panose="02020603050405020304" pitchFamily="18" charset="0"/>
                </a:rPr>
                <a:t>yā</a:t>
              </a:r>
              <a:endParaRPr lang="en-US" altLang="zh-CN" sz="2800" b="1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2194" name="Text Box 34"/>
            <p:cNvSpPr txBox="1"/>
            <p:nvPr/>
          </p:nvSpPr>
          <p:spPr>
            <a:xfrm>
              <a:off x="1202" y="3012"/>
              <a:ext cx="47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>
                <a:spcBef>
                  <a:spcPct val="20000"/>
                </a:spcBef>
              </a:pPr>
              <a:r>
                <a:rPr lang="en-US" altLang="zh-CN" sz="2800" b="1" err="1">
                  <a:solidFill>
                    <a:schemeClr val="tx2"/>
                  </a:solidFill>
                  <a:latin typeface="Times New Roman" panose="02020603050405020304" pitchFamily="18" charset="0"/>
                </a:rPr>
                <a:t>yùn</a:t>
              </a:r>
              <a:endParaRPr lang="en-US" altLang="zh-CN" sz="2800" b="1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2195" name="Text Box 35"/>
            <p:cNvSpPr txBox="1"/>
            <p:nvPr/>
          </p:nvSpPr>
          <p:spPr>
            <a:xfrm>
              <a:off x="3210" y="3012"/>
              <a:ext cx="577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>
                <a:spcBef>
                  <a:spcPct val="20000"/>
                </a:spcBef>
              </a:pPr>
              <a:r>
                <a:rPr lang="en-US" altLang="zh-CN" sz="2800" b="1" err="1">
                  <a:solidFill>
                    <a:schemeClr val="tx2"/>
                  </a:solidFill>
                  <a:latin typeface="Times New Roman" panose="02020603050405020304" pitchFamily="18" charset="0"/>
                </a:rPr>
                <a:t>péng</a:t>
              </a:r>
              <a:endParaRPr lang="en-US" altLang="zh-CN" sz="2800" b="1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2196" name="Text Box 36"/>
            <p:cNvSpPr txBox="1"/>
            <p:nvPr/>
          </p:nvSpPr>
          <p:spPr>
            <a:xfrm>
              <a:off x="4999" y="3022"/>
              <a:ext cx="11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pPr>
                <a:spcBef>
                  <a:spcPct val="20000"/>
                </a:spcBef>
              </a:pPr>
              <a:endParaRPr lang="zh-CN" altLang="zh-CN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92197" name="Text Box 37"/>
            <p:cNvSpPr txBox="1"/>
            <p:nvPr/>
          </p:nvSpPr>
          <p:spPr>
            <a:xfrm>
              <a:off x="5012" y="3058"/>
              <a:ext cx="40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20000"/>
                </a:spcBef>
              </a:pPr>
              <a:r>
                <a:rPr lang="en-US" altLang="zh-CN" sz="2800" b="1" err="1">
                  <a:solidFill>
                    <a:schemeClr val="tx2"/>
                  </a:solidFill>
                  <a:latin typeface="Times New Roman" panose="02020603050405020304" pitchFamily="18" charset="0"/>
                </a:rPr>
                <a:t>zì</a:t>
              </a:r>
              <a:endParaRPr lang="en-US" altLang="zh-CN" sz="2800" b="1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950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>
                                            <p:txEl>
                                              <p:charRg st="27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2950">
                                            <p:txEl>
                                              <p:charRg st="27" end="5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>
                                            <p:txEl>
                                              <p:charRg st="57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2950">
                                            <p:txEl>
                                              <p:charRg st="57" end="8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>
                                            <p:txEl>
                                              <p:charRg st="86" end="1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2950">
                                            <p:txEl>
                                              <p:charRg st="86" end="1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>
                                            <p:txEl>
                                              <p:charRg st="115" end="1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2950">
                                            <p:txEl>
                                              <p:charRg st="115" end="14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0114" name="文本框 90113"/>
          <p:cNvSpPr txBox="1"/>
          <p:nvPr/>
        </p:nvSpPr>
        <p:spPr>
          <a:xfrm>
            <a:off x="611188" y="1196975"/>
            <a:ext cx="4271962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散文阅读的规律和方法：</a:t>
            </a:r>
            <a:endParaRPr lang="zh-CN" altLang="en-US" sz="2800" b="1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90115" name="文本框 90114"/>
          <p:cNvSpPr txBox="1"/>
          <p:nvPr/>
        </p:nvSpPr>
        <p:spPr>
          <a:xfrm>
            <a:off x="685800" y="1997075"/>
            <a:ext cx="8229600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、整体阅读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</a:rPr>
              <a:t>——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弄清文章写什么，怎么写，为什么这样写。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0116" name="文本框 90115"/>
          <p:cNvSpPr txBox="1"/>
          <p:nvPr/>
        </p:nvSpPr>
        <p:spPr>
          <a:xfrm>
            <a:off x="755650" y="3141663"/>
            <a:ext cx="8153400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、精读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</a:rPr>
              <a:t>——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对精彩段落作仔细的探究，体味其中的含意，揣摩作者的观点、用意。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0117" name="文本框 90116"/>
          <p:cNvSpPr txBox="1"/>
          <p:nvPr/>
        </p:nvSpPr>
        <p:spPr>
          <a:xfrm>
            <a:off x="755650" y="4365625"/>
            <a:ext cx="7848600" cy="1373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  <a:buClr>
                <a:schemeClr val="bg1"/>
              </a:buClr>
            </a:pP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、感悟理解</a:t>
            </a:r>
            <a:r>
              <a:rPr lang="en-US" altLang="zh-CN" sz="2800" b="1">
                <a:solidFill>
                  <a:srgbClr val="000000"/>
                </a:solidFill>
                <a:latin typeface="Times New Roman" panose="02020603050405020304" pitchFamily="18" charset="0"/>
              </a:rPr>
              <a:t>——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作品的内涵怎样，运用怎样的艺术技巧，作家在作品中流露出怎样的情感和思想。</a:t>
            </a:r>
            <a:endParaRPr lang="zh-CN" altLang="en-US" sz="2800" b="1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0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0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/>
      <p:bldP spid="90116" grpId="0"/>
      <p:bldP spid="901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50" name="标题 53249"/>
          <p:cNvSpPr>
            <a:spLocks noGrp="1" noRot="1"/>
          </p:cNvSpPr>
          <p:nvPr>
            <p:ph type="title"/>
          </p:nvPr>
        </p:nvSpPr>
        <p:spPr>
          <a:xfrm>
            <a:off x="395288" y="188913"/>
            <a:ext cx="7777162" cy="741362"/>
          </a:xfrm>
          <a:ln/>
        </p:spPr>
        <p:txBody>
          <a:bodyPr anchor="ctr"/>
          <a:p>
            <a:r>
              <a:rPr lang="zh-CN" altLang="en-US" sz="4000" b="1" dirty="0">
                <a:solidFill>
                  <a:srgbClr val="710D0D"/>
                </a:solidFill>
              </a:rPr>
              <a:t>速读全文，思考问题：</a:t>
            </a:r>
            <a:endParaRPr lang="zh-CN" altLang="en-US" sz="4000" b="1" dirty="0">
              <a:solidFill>
                <a:srgbClr val="710D0D"/>
              </a:solidFill>
            </a:endParaRPr>
          </a:p>
        </p:txBody>
      </p:sp>
      <p:sp>
        <p:nvSpPr>
          <p:cNvPr id="53251" name="文本占位符 53250"/>
          <p:cNvSpPr>
            <a:spLocks noGrp="1" noRot="1"/>
          </p:cNvSpPr>
          <p:nvPr>
            <p:ph type="body" idx="1"/>
          </p:nvPr>
        </p:nvSpPr>
        <p:spPr>
          <a:xfrm>
            <a:off x="611188" y="1341438"/>
            <a:ext cx="7772400" cy="4114800"/>
          </a:xfrm>
          <a:ln/>
        </p:spPr>
        <p:txBody>
          <a:bodyPr/>
          <a:p>
            <a:pPr>
              <a:buNone/>
            </a:pPr>
            <a:r>
              <a:rPr lang="en-US" altLang="zh-CN" b="1"/>
              <a:t>1</a:t>
            </a:r>
            <a:r>
              <a:rPr lang="zh-CN" altLang="en-US" b="1" dirty="0"/>
              <a:t>、从文中看，郁达夫笔下的“江南”区域界定在哪里？</a:t>
            </a:r>
            <a:endParaRPr lang="zh-CN" altLang="en-US" b="1" dirty="0"/>
          </a:p>
          <a:p>
            <a:r>
              <a:rPr lang="zh-CN" altLang="en-US" b="1" dirty="0">
                <a:solidFill>
                  <a:srgbClr val="710D0D"/>
                </a:solidFill>
              </a:rPr>
              <a:t>明确：江浙一带（第六段）</a:t>
            </a:r>
            <a:endParaRPr lang="zh-CN" altLang="en-US" b="1" dirty="0">
              <a:solidFill>
                <a:srgbClr val="710D0D"/>
              </a:solidFill>
            </a:endParaRPr>
          </a:p>
          <a:p>
            <a:pPr>
              <a:buNone/>
            </a:pPr>
            <a:r>
              <a:rPr lang="en-US" altLang="zh-CN" b="1"/>
              <a:t>2</a:t>
            </a:r>
            <a:r>
              <a:rPr lang="zh-CN" altLang="en-US" b="1" dirty="0"/>
              <a:t>、文中哪些段落是直接来描写江南的冬景？</a:t>
            </a:r>
            <a:endParaRPr lang="zh-CN" altLang="en-US" b="1" dirty="0"/>
          </a:p>
          <a:p>
            <a:r>
              <a:rPr lang="zh-CN" altLang="en-US" b="1" dirty="0">
                <a:solidFill>
                  <a:srgbClr val="710D0D"/>
                </a:solidFill>
              </a:rPr>
              <a:t>明确：</a:t>
            </a:r>
            <a:r>
              <a:rPr lang="en-US" altLang="zh-CN" b="1">
                <a:solidFill>
                  <a:srgbClr val="710D0D"/>
                </a:solidFill>
              </a:rPr>
              <a:t>2</a:t>
            </a:r>
            <a:r>
              <a:rPr lang="zh-CN" altLang="en-US" b="1" dirty="0">
                <a:solidFill>
                  <a:srgbClr val="710D0D"/>
                </a:solidFill>
              </a:rPr>
              <a:t>、</a:t>
            </a:r>
            <a:r>
              <a:rPr lang="en-US" altLang="zh-CN" b="1">
                <a:solidFill>
                  <a:srgbClr val="710D0D"/>
                </a:solidFill>
              </a:rPr>
              <a:t>5</a:t>
            </a:r>
            <a:r>
              <a:rPr lang="zh-CN" altLang="en-US" b="1" dirty="0">
                <a:solidFill>
                  <a:srgbClr val="710D0D"/>
                </a:solidFill>
              </a:rPr>
              <a:t>、</a:t>
            </a:r>
            <a:r>
              <a:rPr lang="en-US" altLang="zh-CN" b="1">
                <a:solidFill>
                  <a:srgbClr val="710D0D"/>
                </a:solidFill>
              </a:rPr>
              <a:t>7</a:t>
            </a:r>
            <a:r>
              <a:rPr lang="zh-CN" altLang="en-US" b="1" dirty="0">
                <a:solidFill>
                  <a:srgbClr val="710D0D"/>
                </a:solidFill>
              </a:rPr>
              <a:t>、</a:t>
            </a:r>
            <a:r>
              <a:rPr lang="en-US" altLang="zh-CN" b="1">
                <a:solidFill>
                  <a:srgbClr val="710D0D"/>
                </a:solidFill>
              </a:rPr>
              <a:t>8</a:t>
            </a:r>
            <a:r>
              <a:rPr lang="zh-CN" altLang="en-US" b="1" dirty="0">
                <a:solidFill>
                  <a:srgbClr val="710D0D"/>
                </a:solidFill>
              </a:rPr>
              <a:t>、</a:t>
            </a:r>
            <a:r>
              <a:rPr lang="en-US" altLang="zh-CN" b="1">
                <a:solidFill>
                  <a:srgbClr val="710D0D"/>
                </a:solidFill>
              </a:rPr>
              <a:t>9</a:t>
            </a:r>
            <a:endParaRPr lang="en-US" altLang="zh-CN" b="1">
              <a:solidFill>
                <a:srgbClr val="710D0D"/>
              </a:solidFill>
            </a:endParaRPr>
          </a:p>
          <a:p>
            <a:pPr>
              <a:buNone/>
            </a:pPr>
            <a:r>
              <a:rPr lang="en-US" altLang="zh-CN" b="1"/>
              <a:t>3</a:t>
            </a:r>
            <a:r>
              <a:rPr lang="zh-CN" altLang="en-US" b="1" dirty="0"/>
              <a:t>、江南的冬景是怎样的一种情调？（从原文中找出关键词）</a:t>
            </a:r>
            <a:endParaRPr lang="zh-CN" altLang="en-US" b="1" dirty="0"/>
          </a:p>
          <a:p>
            <a:r>
              <a:rPr lang="zh-CN" altLang="en-US" b="1" dirty="0">
                <a:solidFill>
                  <a:srgbClr val="7B030E"/>
                </a:solidFill>
              </a:rPr>
              <a:t>明确：明朗（第三段）</a:t>
            </a:r>
            <a:endParaRPr lang="zh-CN" altLang="en-US" b="1" dirty="0">
              <a:solidFill>
                <a:srgbClr val="7B030E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charRg st="26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3251">
                                            <p:txEl>
                                              <p:charRg st="26" end="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charRg st="60" end="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3251">
                                            <p:txEl>
                                              <p:charRg st="60" end="7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charRg st="101" end="1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3251">
                                            <p:txEl>
                                              <p:charRg st="101" end="1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43" name="文本占位符 112642"/>
          <p:cNvSpPr>
            <a:spLocks noGrp="1" noRot="1"/>
          </p:cNvSpPr>
          <p:nvPr>
            <p:ph type="body" idx="1"/>
          </p:nvPr>
        </p:nvSpPr>
        <p:spPr>
          <a:xfrm>
            <a:off x="395288" y="333375"/>
            <a:ext cx="8540750" cy="2879725"/>
          </a:xfrm>
          <a:ln/>
        </p:spPr>
        <p:txBody>
          <a:bodyPr/>
          <a:p>
            <a:r>
              <a:rPr lang="zh-CN" altLang="en-US" b="1" dirty="0">
                <a:solidFill>
                  <a:srgbClr val="710D0D"/>
                </a:solidFill>
              </a:rPr>
              <a:t>思考讨论： </a:t>
            </a:r>
            <a:endParaRPr lang="zh-CN" altLang="en-US" b="1" dirty="0">
              <a:solidFill>
                <a:srgbClr val="710D0D"/>
              </a:solidFill>
            </a:endParaRPr>
          </a:p>
          <a:p>
            <a:r>
              <a:rPr lang="zh-CN" altLang="en-US" b="1" dirty="0"/>
              <a:t>文章中</a:t>
            </a:r>
            <a:r>
              <a:rPr lang="en-US" altLang="zh-CN" b="1"/>
              <a:t>2</a:t>
            </a:r>
            <a:r>
              <a:rPr lang="zh-CN" altLang="en-US" b="1" dirty="0"/>
              <a:t>、</a:t>
            </a:r>
            <a:r>
              <a:rPr lang="en-US" altLang="zh-CN" b="1"/>
              <a:t>5</a:t>
            </a:r>
            <a:r>
              <a:rPr lang="zh-CN" altLang="en-US" b="1" dirty="0"/>
              <a:t>、</a:t>
            </a:r>
            <a:r>
              <a:rPr lang="en-US" altLang="zh-CN" b="1"/>
              <a:t>7</a:t>
            </a:r>
            <a:r>
              <a:rPr lang="zh-CN" altLang="en-US" b="1" dirty="0"/>
              <a:t>、</a:t>
            </a:r>
            <a:r>
              <a:rPr lang="en-US" altLang="zh-CN" b="1"/>
              <a:t>8</a:t>
            </a:r>
            <a:r>
              <a:rPr lang="zh-CN" altLang="en-US" b="1" dirty="0"/>
              <a:t>、</a:t>
            </a:r>
            <a:r>
              <a:rPr lang="en-US" altLang="zh-CN" b="1"/>
              <a:t>9</a:t>
            </a:r>
            <a:r>
              <a:rPr lang="zh-CN" altLang="en-US" b="1" dirty="0"/>
              <a:t>自然段是直接来描写江南的冬景的，那么这几个自然段分别描写了江南冬景的哪几个场景呢？请结合具体段落中的景物特点等，尝试给每幅画来命名。</a:t>
            </a:r>
            <a:endParaRPr lang="zh-CN" altLang="en-US" b="1" dirty="0"/>
          </a:p>
        </p:txBody>
      </p:sp>
      <p:sp>
        <p:nvSpPr>
          <p:cNvPr id="112644" name="文本框 112643"/>
          <p:cNvSpPr txBox="1"/>
          <p:nvPr/>
        </p:nvSpPr>
        <p:spPr>
          <a:xfrm>
            <a:off x="2555875" y="3068638"/>
            <a:ext cx="2665413" cy="3506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C40830"/>
                </a:solidFill>
                <a:latin typeface="Arial" panose="020B0604020202020204" pitchFamily="34" charset="0"/>
              </a:rPr>
              <a:t>曝背谈天图</a:t>
            </a:r>
            <a:endParaRPr lang="zh-CN" altLang="en-US" sz="3200" b="1" dirty="0">
              <a:solidFill>
                <a:srgbClr val="C40830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C40830"/>
                </a:solidFill>
                <a:latin typeface="Arial" panose="020B0604020202020204" pitchFamily="34" charset="0"/>
              </a:rPr>
              <a:t>冬郊植被图</a:t>
            </a:r>
            <a:endParaRPr lang="zh-CN" altLang="en-US" sz="3200" b="1" dirty="0">
              <a:solidFill>
                <a:srgbClr val="C40830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C40830"/>
                </a:solidFill>
                <a:latin typeface="Arial" panose="020B0604020202020204" pitchFamily="34" charset="0"/>
              </a:rPr>
              <a:t>寒村微雨图</a:t>
            </a:r>
            <a:endParaRPr lang="zh-CN" altLang="en-US" sz="3200" b="1" dirty="0">
              <a:solidFill>
                <a:srgbClr val="C40830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C40830"/>
                </a:solidFill>
                <a:latin typeface="Arial" panose="020B0604020202020204" pitchFamily="34" charset="0"/>
              </a:rPr>
              <a:t>江南雪景图</a:t>
            </a:r>
            <a:endParaRPr lang="zh-CN" altLang="en-US" sz="3200" b="1" dirty="0">
              <a:solidFill>
                <a:srgbClr val="C40830"/>
              </a:solidFill>
              <a:latin typeface="Arial" panose="020B0604020202020204" pitchFamily="34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C40830"/>
                </a:solidFill>
                <a:latin typeface="Arial" panose="020B0604020202020204" pitchFamily="34" charset="0"/>
              </a:rPr>
              <a:t>旱冬散步图</a:t>
            </a:r>
            <a:endParaRPr lang="zh-CN" altLang="en-US" sz="3200" b="1" dirty="0">
              <a:solidFill>
                <a:srgbClr val="C4083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9" name="右箭头 8"/>
          <p:cNvSpPr/>
          <p:nvPr/>
        </p:nvSpPr>
        <p:spPr>
          <a:xfrm>
            <a:off x="1265933" y="1529755"/>
            <a:ext cx="2520280" cy="1224136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222" name="TextBox 10"/>
          <p:cNvSpPr txBox="1"/>
          <p:nvPr/>
        </p:nvSpPr>
        <p:spPr>
          <a:xfrm>
            <a:off x="1258888" y="1916113"/>
            <a:ext cx="201612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冬郊植被图</a:t>
            </a:r>
            <a:endParaRPr lang="zh-CN" altLang="en-US" sz="2800" b="1" dirty="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1266081" y="2827461"/>
            <a:ext cx="2520280" cy="1224136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右箭头 12"/>
          <p:cNvSpPr/>
          <p:nvPr/>
        </p:nvSpPr>
        <p:spPr>
          <a:xfrm>
            <a:off x="1262236" y="4049217"/>
            <a:ext cx="2520280" cy="1224136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229" name="TextBox 15"/>
          <p:cNvSpPr txBox="1"/>
          <p:nvPr/>
        </p:nvSpPr>
        <p:spPr>
          <a:xfrm>
            <a:off x="1331913" y="3141663"/>
            <a:ext cx="223202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u="sng" dirty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寒村微雨</a:t>
            </a:r>
            <a:r>
              <a:rPr lang="zh-CN" altLang="en-US" sz="2800" b="1" u="sng" dirty="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  <a:hlinkClick r:id="rId2" action="ppaction://hlinksldjump"/>
              </a:rPr>
              <a:t>图</a:t>
            </a:r>
            <a:endParaRPr lang="zh-CN" altLang="en-US" sz="2800" b="1" u="sng" dirty="0">
              <a:solidFill>
                <a:srgbClr val="FF0000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9230" name="TextBox 16"/>
          <p:cNvSpPr txBox="1"/>
          <p:nvPr/>
        </p:nvSpPr>
        <p:spPr>
          <a:xfrm>
            <a:off x="1258888" y="4365625"/>
            <a:ext cx="2160587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latin typeface="华文行楷" pitchFamily="2" charset="-122"/>
                <a:ea typeface="华文行楷" pitchFamily="2" charset="-122"/>
                <a:hlinkClick r:id="rId3" action="ppaction://hlinksldjump"/>
              </a:rPr>
              <a:t>江南雪景图</a:t>
            </a:r>
            <a:endParaRPr lang="zh-CN" altLang="en-US" sz="2800" b="1" dirty="0"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11" name="心形 10">
            <a:hlinkClick r:id="" action="ppaction://noaction"/>
          </p:cNvPr>
          <p:cNvSpPr/>
          <p:nvPr/>
        </p:nvSpPr>
        <p:spPr>
          <a:xfrm>
            <a:off x="5807546" y="5467002"/>
            <a:ext cx="1584176" cy="1080120"/>
          </a:xfrm>
          <a:prstGeom prst="hear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240" name="文本框 9239"/>
          <p:cNvSpPr txBox="1"/>
          <p:nvPr/>
        </p:nvSpPr>
        <p:spPr>
          <a:xfrm>
            <a:off x="4211638" y="1557338"/>
            <a:ext cx="4608512" cy="35036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latin typeface="Arial" panose="020B0604020202020204" pitchFamily="34" charset="0"/>
              </a:rPr>
              <a:t>一般来说，景物描写我们会从以下几个角度来鉴赏：</a:t>
            </a:r>
            <a:endParaRPr lang="zh-CN" altLang="en-US" sz="3200" b="1" dirty="0">
              <a:latin typeface="Arial" panose="020B0604020202020204" pitchFamily="34" charset="0"/>
            </a:endParaRPr>
          </a:p>
          <a:p>
            <a:r>
              <a:rPr lang="en-US" altLang="zh-CN" sz="3200" b="1">
                <a:latin typeface="Arial" panose="020B0604020202020204" pitchFamily="34" charset="0"/>
              </a:rPr>
              <a:t>1.</a:t>
            </a:r>
            <a:r>
              <a:rPr lang="zh-CN" altLang="en-US" sz="3200" b="1" dirty="0">
                <a:latin typeface="Arial" panose="020B0604020202020204" pitchFamily="34" charset="0"/>
              </a:rPr>
              <a:t>写了哪些景物？</a:t>
            </a:r>
            <a:endParaRPr lang="zh-CN" altLang="en-US" sz="3200" b="1" dirty="0">
              <a:latin typeface="Arial" panose="020B0604020202020204" pitchFamily="34" charset="0"/>
            </a:endParaRPr>
          </a:p>
          <a:p>
            <a:r>
              <a:rPr lang="en-US" altLang="zh-CN" sz="3200" b="1">
                <a:latin typeface="Arial" panose="020B0604020202020204" pitchFamily="34" charset="0"/>
              </a:rPr>
              <a:t>2.</a:t>
            </a:r>
            <a:r>
              <a:rPr lang="zh-CN" altLang="en-US" sz="3200" b="1" dirty="0">
                <a:latin typeface="Arial" panose="020B0604020202020204" pitchFamily="34" charset="0"/>
              </a:rPr>
              <a:t>景物有何特点？</a:t>
            </a:r>
            <a:endParaRPr lang="zh-CN" altLang="en-US" sz="3200" b="1" dirty="0">
              <a:latin typeface="Arial" panose="020B0604020202020204" pitchFamily="34" charset="0"/>
            </a:endParaRPr>
          </a:p>
          <a:p>
            <a:r>
              <a:rPr lang="en-US" altLang="zh-CN" sz="3200" b="1">
                <a:latin typeface="Arial" panose="020B0604020202020204" pitchFamily="34" charset="0"/>
              </a:rPr>
              <a:t>3.</a:t>
            </a:r>
            <a:r>
              <a:rPr lang="zh-CN" altLang="en-US" sz="3200" b="1" dirty="0">
                <a:latin typeface="Arial" panose="020B0604020202020204" pitchFamily="34" charset="0"/>
              </a:rPr>
              <a:t>作者感受如何？</a:t>
            </a:r>
            <a:endParaRPr lang="zh-CN" altLang="en-US" sz="3200" b="1" dirty="0">
              <a:latin typeface="Arial" panose="020B0604020202020204" pitchFamily="34" charset="0"/>
            </a:endParaRPr>
          </a:p>
          <a:p>
            <a:r>
              <a:rPr lang="en-US" altLang="zh-CN" sz="3200" b="1">
                <a:latin typeface="Arial" panose="020B0604020202020204" pitchFamily="34" charset="0"/>
              </a:rPr>
              <a:t>4.</a:t>
            </a:r>
            <a:r>
              <a:rPr lang="zh-CN" altLang="en-US" sz="3200" b="1" dirty="0">
                <a:latin typeface="Arial" panose="020B0604020202020204" pitchFamily="34" charset="0"/>
              </a:rPr>
              <a:t>运用何种手法？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  <p:sp>
        <p:nvSpPr>
          <p:cNvPr id="9241" name="文本框 9240"/>
          <p:cNvSpPr txBox="1"/>
          <p:nvPr/>
        </p:nvSpPr>
        <p:spPr>
          <a:xfrm>
            <a:off x="1116013" y="333375"/>
            <a:ext cx="468153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710D0D"/>
                </a:solidFill>
                <a:latin typeface="Arial" panose="020B0604020202020204" pitchFamily="34" charset="0"/>
              </a:rPr>
              <a:t>精读赏析：</a:t>
            </a:r>
            <a:endParaRPr lang="zh-CN" altLang="en-US" sz="3600" b="1" dirty="0">
              <a:solidFill>
                <a:srgbClr val="710D0D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4339" name="内容占位符 5" descr="图片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196975"/>
            <a:ext cx="6337300" cy="4752975"/>
          </a:xfrm>
          <a:ln/>
        </p:spPr>
      </p:pic>
      <p:sp>
        <p:nvSpPr>
          <p:cNvPr id="10244" name="文本框 10243"/>
          <p:cNvSpPr txBox="1"/>
          <p:nvPr/>
        </p:nvSpPr>
        <p:spPr>
          <a:xfrm>
            <a:off x="684213" y="476250"/>
            <a:ext cx="3167062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  <a:latin typeface="Arial" panose="020B0604020202020204" pitchFamily="34" charset="0"/>
              </a:rPr>
              <a:t>冬郊植被图</a:t>
            </a:r>
            <a:endParaRPr lang="zh-CN" altLang="en-US" sz="36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跋涉">
  <a:themeElements>
    <a:clrScheme name="跋涉 1">
      <a:dk1>
        <a:srgbClr val="000000"/>
      </a:dk1>
      <a:lt1>
        <a:srgbClr val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FFFFFF"/>
      </a:accent3>
      <a:accent4>
        <a:srgbClr val="000000"/>
      </a:accent4>
      <a:accent5>
        <a:srgbClr val="F6CEAD"/>
      </a:accent5>
      <a:accent6>
        <a:srgbClr val="955A46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隶书"/>
        <a:cs typeface=""/>
      </a:majorFont>
      <a:minorFont>
        <a:latin typeface="Franklin Gothic Book"/>
        <a:ea typeface="华文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跋涉 1">
        <a:dk1>
          <a:srgbClr val="000000"/>
        </a:dk1>
        <a:lt1>
          <a:srgbClr val="FFFFFF"/>
        </a:lt1>
        <a:dk2>
          <a:srgbClr val="4E3B30"/>
        </a:dk2>
        <a:lt2>
          <a:srgbClr val="FBEEC9"/>
        </a:lt2>
        <a:accent1>
          <a:srgbClr val="F0A22E"/>
        </a:accent1>
        <a:accent2>
          <a:srgbClr val="A5644E"/>
        </a:accent2>
        <a:accent3>
          <a:srgbClr val="FFFFFF"/>
        </a:accent3>
        <a:accent4>
          <a:srgbClr val="000000"/>
        </a:accent4>
        <a:accent5>
          <a:srgbClr val="F6CEAD"/>
        </a:accent5>
        <a:accent6>
          <a:srgbClr val="955A46"/>
        </a:accent6>
        <a:hlink>
          <a:srgbClr val="AD1F1F"/>
        </a:hlink>
        <a:folHlink>
          <a:srgbClr val="FFC42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跋涉">
  <a:themeElements>
    <a:clrScheme name="2_跋涉 1">
      <a:dk1>
        <a:srgbClr val="000000"/>
      </a:dk1>
      <a:lt1>
        <a:srgbClr val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FFFFFF"/>
      </a:accent3>
      <a:accent4>
        <a:srgbClr val="000000"/>
      </a:accent4>
      <a:accent5>
        <a:srgbClr val="F6CEAD"/>
      </a:accent5>
      <a:accent6>
        <a:srgbClr val="955A46"/>
      </a:accent6>
      <a:hlink>
        <a:srgbClr val="AD1F1F"/>
      </a:hlink>
      <a:folHlink>
        <a:srgbClr val="FFC42F"/>
      </a:folHlink>
    </a:clrScheme>
    <a:fontScheme name="2_跋涉">
      <a:majorFont>
        <a:latin typeface="Franklin Gothic Medium"/>
        <a:ea typeface="隶书"/>
        <a:cs typeface=""/>
      </a:majorFont>
      <a:minorFont>
        <a:latin typeface="Franklin Gothic Book"/>
        <a:ea typeface="华文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2_跋涉 1">
        <a:dk1>
          <a:srgbClr val="000000"/>
        </a:dk1>
        <a:lt1>
          <a:srgbClr val="FFFFFF"/>
        </a:lt1>
        <a:dk2>
          <a:srgbClr val="4E3B30"/>
        </a:dk2>
        <a:lt2>
          <a:srgbClr val="FBEEC9"/>
        </a:lt2>
        <a:accent1>
          <a:srgbClr val="F0A22E"/>
        </a:accent1>
        <a:accent2>
          <a:srgbClr val="A5644E"/>
        </a:accent2>
        <a:accent3>
          <a:srgbClr val="FFFFFF"/>
        </a:accent3>
        <a:accent4>
          <a:srgbClr val="000000"/>
        </a:accent4>
        <a:accent5>
          <a:srgbClr val="F6CEAD"/>
        </a:accent5>
        <a:accent6>
          <a:srgbClr val="955A46"/>
        </a:accent6>
        <a:hlink>
          <a:srgbClr val="AD1F1F"/>
        </a:hlink>
        <a:folHlink>
          <a:srgbClr val="FFC42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lends">
  <a:themeElements>
    <a:clrScheme name="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0"/>
      </a:accent5>
      <a:accent6>
        <a:srgbClr val="E5B900"/>
      </a:accent6>
      <a:hlink>
        <a:srgbClr val="FF0000"/>
      </a:hlink>
      <a:folHlink>
        <a:srgbClr val="3333CC"/>
      </a:folHlink>
    </a:clrScheme>
    <a:fontScheme name="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FFFF"/>
        </a:dk1>
        <a:lt1>
          <a:srgbClr val="000000"/>
        </a:lt1>
        <a:dk2>
          <a:srgbClr val="DDDDDD"/>
        </a:dk2>
        <a:lt2>
          <a:srgbClr val="969696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CDCDC"/>
        </a:accent4>
        <a:accent5>
          <a:srgbClr val="AAEFD0"/>
        </a:accent5>
        <a:accent6>
          <a:srgbClr val="2D2DB7"/>
        </a:accent6>
        <a:hlink>
          <a:srgbClr val="FF5050"/>
        </a:hlink>
        <a:folHlink>
          <a:srgbClr val="FFCF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CC"/>
        </a:lt1>
        <a:dk2>
          <a:srgbClr val="FFFFCC"/>
        </a:dk2>
        <a:lt2>
          <a:srgbClr val="000094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CDCDC"/>
        </a:accent4>
        <a:accent5>
          <a:srgbClr val="ADC8FF"/>
        </a:accent5>
        <a:accent6>
          <a:srgbClr val="8900E5"/>
        </a:accent6>
        <a:hlink>
          <a:srgbClr val="FF3399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0"/>
        </a:accent5>
        <a:accent6>
          <a:srgbClr val="E5B900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5"/>
        </a:accent5>
        <a:accent6>
          <a:srgbClr val="ACACAC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CCA"/>
        </a:accent5>
        <a:accent6>
          <a:srgbClr val="4345A2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AAB82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古瓶荷花">
  <a:themeElements>
    <a:clrScheme name="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F"/>
      </a:accent4>
      <a:accent5>
        <a:srgbClr val="E2F4FF"/>
      </a:accent5>
      <a:accent6>
        <a:srgbClr val="2D89E5"/>
      </a:accent6>
      <a:hlink>
        <a:srgbClr val="CC0066"/>
      </a:hlink>
      <a:folHlink>
        <a:srgbClr val="7D7DA9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F"/>
        </a:accent4>
        <a:accent5>
          <a:srgbClr val="E2F4FF"/>
        </a:accent5>
        <a:accent6>
          <a:srgbClr val="2D89E5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5FAF5"/>
        </a:accent3>
        <a:accent4>
          <a:srgbClr val="006866"/>
        </a:accent4>
        <a:accent5>
          <a:srgbClr val="F1F5F0"/>
        </a:accent5>
        <a:accent6>
          <a:srgbClr val="E589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B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9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E"/>
        </a:accent3>
        <a:accent4>
          <a:srgbClr val="545480"/>
        </a:accent4>
        <a:accent5>
          <a:srgbClr val="FFEDED"/>
        </a:accent5>
        <a:accent6>
          <a:srgbClr val="E589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D"/>
        </a:accent4>
        <a:accent5>
          <a:srgbClr val="E9F7FF"/>
        </a:accent5>
        <a:accent6>
          <a:srgbClr val="E589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DED"/>
        </a:accent3>
        <a:accent4>
          <a:srgbClr val="0057AF"/>
        </a:accent4>
        <a:accent5>
          <a:srgbClr val="FFFFE2"/>
        </a:accent5>
        <a:accent6>
          <a:srgbClr val="008989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22222"/>
        </a:accent4>
        <a:accent5>
          <a:srgbClr val="E1E1EA"/>
        </a:accent5>
        <a:accent6>
          <a:srgbClr val="E5B7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0</TotalTime>
  <Words>2591</Words>
  <Application>WPS 演示</Application>
  <PresentationFormat>在屏幕上显示</PresentationFormat>
  <Paragraphs>207</Paragraphs>
  <Slides>24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24</vt:i4>
      </vt:variant>
    </vt:vector>
  </HeadingPairs>
  <TitlesOfParts>
    <vt:vector size="50" baseType="lpstr">
      <vt:lpstr>Arial</vt:lpstr>
      <vt:lpstr>宋体</vt:lpstr>
      <vt:lpstr>Wingdings</vt:lpstr>
      <vt:lpstr>Franklin Gothic Medium</vt:lpstr>
      <vt:lpstr>隶书</vt:lpstr>
      <vt:lpstr>Franklin Gothic Book</vt:lpstr>
      <vt:lpstr>华文楷体</vt:lpstr>
      <vt:lpstr>Wingdings 2</vt:lpstr>
      <vt:lpstr>Calibri</vt:lpstr>
      <vt:lpstr>Tahoma</vt:lpstr>
      <vt:lpstr>楷体</vt:lpstr>
      <vt:lpstr>Times New Roman</vt:lpstr>
      <vt:lpstr>Verdana</vt:lpstr>
      <vt:lpstr>黑体</vt:lpstr>
      <vt:lpstr>华文行楷</vt:lpstr>
      <vt:lpstr>华文新魏</vt:lpstr>
      <vt:lpstr>华文彩云</vt:lpstr>
      <vt:lpstr>华文中宋</vt:lpstr>
      <vt:lpstr>Franklin Gothic Book</vt:lpstr>
      <vt:lpstr>楷体_GB2312</vt:lpstr>
      <vt:lpstr>微软雅黑</vt:lpstr>
      <vt:lpstr>Arial Unicode MS</vt:lpstr>
      <vt:lpstr>跋涉</vt:lpstr>
      <vt:lpstr>2_跋涉</vt:lpstr>
      <vt:lpstr>Blends</vt:lpstr>
      <vt:lpstr>古瓶荷花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苏科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trt</cp:lastModifiedBy>
  <cp:revision>92</cp:revision>
  <dcterms:created xsi:type="dcterms:W3CDTF">2011-05-29T00:29:26Z</dcterms:created>
  <dcterms:modified xsi:type="dcterms:W3CDTF">2019-01-20T00:19:55Z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