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comments/comment1.xml" ContentType="application/vnd.openxmlformats-officedocument.presentationml.comments+xml"/>
  <Override PartName="/ppt/comments/comment2.xml" ContentType="application/vnd.openxmlformats-officedocument.presentationml.comments+xml"/>
  <Override PartName="/ppt/comments/comment3.xml" ContentType="application/vnd.openxmlformats-officedocument.presentationml.comments+xml"/>
  <Override PartName="/ppt/comments/comment4.xml" ContentType="application/vnd.openxmlformats-officedocument.presentationml.comments+xml"/>
  <Override PartName="/ppt/comments/comment5.xml" ContentType="application/vnd.openxmlformats-officedocument.presentationml.comments+xml"/>
  <Override PartName="/ppt/comments/comment6.xml" ContentType="application/vnd.openxmlformats-officedocument.presentationml.comment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ygt" initials="y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99" d="100"/>
          <a:sy n="99" d="100"/>
        </p:scale>
        <p:origin x="84" y="582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4" Type="http://schemas.openxmlformats.org/officeDocument/2006/relationships/commentAuthors" Target="commentAuthors.xml"/><Relationship Id="rId43" Type="http://schemas.openxmlformats.org/officeDocument/2006/relationships/tableStyles" Target="tableStyles.xml"/><Relationship Id="rId42" Type="http://schemas.openxmlformats.org/officeDocument/2006/relationships/viewProps" Target="viewProps.xml"/><Relationship Id="rId41" Type="http://schemas.openxmlformats.org/officeDocument/2006/relationships/presProps" Target="presProps.xml"/><Relationship Id="rId40" Type="http://schemas.openxmlformats.org/officeDocument/2006/relationships/slide" Target="slides/slide38.xml"/><Relationship Id="rId4" Type="http://schemas.openxmlformats.org/officeDocument/2006/relationships/slide" Target="slides/slide2.xml"/><Relationship Id="rId39" Type="http://schemas.openxmlformats.org/officeDocument/2006/relationships/slide" Target="slides/slide37.xml"/><Relationship Id="rId38" Type="http://schemas.openxmlformats.org/officeDocument/2006/relationships/slide" Target="slides/slide36.xml"/><Relationship Id="rId37" Type="http://schemas.openxmlformats.org/officeDocument/2006/relationships/slide" Target="slides/slide35.xml"/><Relationship Id="rId36" Type="http://schemas.openxmlformats.org/officeDocument/2006/relationships/slide" Target="slides/slide34.xml"/><Relationship Id="rId35" Type="http://schemas.openxmlformats.org/officeDocument/2006/relationships/slide" Target="slides/slide33.xml"/><Relationship Id="rId34" Type="http://schemas.openxmlformats.org/officeDocument/2006/relationships/slide" Target="slides/slide32.xml"/><Relationship Id="rId33" Type="http://schemas.openxmlformats.org/officeDocument/2006/relationships/slide" Target="slides/slide31.xml"/><Relationship Id="rId32" Type="http://schemas.openxmlformats.org/officeDocument/2006/relationships/slide" Target="slides/slide30.xml"/><Relationship Id="rId31" Type="http://schemas.openxmlformats.org/officeDocument/2006/relationships/slide" Target="slides/slide29.xml"/><Relationship Id="rId30" Type="http://schemas.openxmlformats.org/officeDocument/2006/relationships/slide" Target="slides/slide28.xml"/><Relationship Id="rId3" Type="http://schemas.openxmlformats.org/officeDocument/2006/relationships/slide" Target="slides/slide1.xml"/><Relationship Id="rId29" Type="http://schemas.openxmlformats.org/officeDocument/2006/relationships/slide" Target="slides/slide27.xml"/><Relationship Id="rId28" Type="http://schemas.openxmlformats.org/officeDocument/2006/relationships/slide" Target="slides/slide26.xml"/><Relationship Id="rId27" Type="http://schemas.openxmlformats.org/officeDocument/2006/relationships/slide" Target="slides/slide25.xml"/><Relationship Id="rId26" Type="http://schemas.openxmlformats.org/officeDocument/2006/relationships/slide" Target="slides/slide24.xml"/><Relationship Id="rId25" Type="http://schemas.openxmlformats.org/officeDocument/2006/relationships/slide" Target="slides/slide23.xml"/><Relationship Id="rId24" Type="http://schemas.openxmlformats.org/officeDocument/2006/relationships/slide" Target="slides/slide22.xml"/><Relationship Id="rId23" Type="http://schemas.openxmlformats.org/officeDocument/2006/relationships/slide" Target="slides/slide21.xml"/><Relationship Id="rId22" Type="http://schemas.openxmlformats.org/officeDocument/2006/relationships/slide" Target="slides/slide20.xml"/><Relationship Id="rId21" Type="http://schemas.openxmlformats.org/officeDocument/2006/relationships/slide" Target="slides/slide19.xml"/><Relationship Id="rId20" Type="http://schemas.openxmlformats.org/officeDocument/2006/relationships/slide" Target="slides/slide18.xml"/><Relationship Id="rId2" Type="http://schemas.openxmlformats.org/officeDocument/2006/relationships/theme" Target="theme/theme1.xml"/><Relationship Id="rId19" Type="http://schemas.openxmlformats.org/officeDocument/2006/relationships/slide" Target="slides/slide17.xml"/><Relationship Id="rId18" Type="http://schemas.openxmlformats.org/officeDocument/2006/relationships/slide" Target="slides/slide16.xml"/><Relationship Id="rId17" Type="http://schemas.openxmlformats.org/officeDocument/2006/relationships/slide" Target="slides/slide15.xml"/><Relationship Id="rId16" Type="http://schemas.openxmlformats.org/officeDocument/2006/relationships/slide" Target="slides/slide14.xml"/><Relationship Id="rId15" Type="http://schemas.openxmlformats.org/officeDocument/2006/relationships/slide" Target="slides/slide13.xml"/><Relationship Id="rId14" Type="http://schemas.openxmlformats.org/officeDocument/2006/relationships/slide" Target="slides/slide12.xml"/><Relationship Id="rId13" Type="http://schemas.openxmlformats.org/officeDocument/2006/relationships/slide" Target="slides/slide1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10-29T08:02:22.115" idx="1">
    <p:pos x="10" y="10"/>
    <p:text/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10-29T08:02:22.115" idx="1">
    <p:pos x="10" y="10"/>
    <p:text/>
  </p:cm>
</p:cmLst>
</file>

<file path=ppt/comments/comment3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10-29T08:02:22.115" idx="1">
    <p:pos x="10" y="10"/>
    <p:text/>
  </p:cm>
</p:cmLst>
</file>

<file path=ppt/comments/comment4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idx="786497536">
    <p:pos x="0" y="0"/>
    <p:text/>
  </p:cm>
</p:cmLst>
</file>

<file path=ppt/comments/comment5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idx="786497536">
    <p:pos x="0" y="0"/>
    <p:text/>
  </p:cm>
</p:cmLst>
</file>

<file path=ppt/comments/comment6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idx="786497536">
    <p:pos x="0" y="0"/>
    <p:text/>
  </p:cm>
</p:cmLst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>
                <a:sym typeface="+mn-ea"/>
              </a:rPr>
              <a:t>单击此处编辑标题</a:t>
            </a:r>
            <a:endParaRPr>
              <a:sym typeface="+mn-ea"/>
            </a:endParaRP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  <a:endParaRPr>
              <a:sym typeface="+mn-ea"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dirty="0">
                <a:sym typeface="+mn-ea"/>
              </a:rPr>
              <a:t>单击此处编辑标题</a:t>
            </a:r>
            <a:endParaRPr dirty="0">
              <a:sym typeface="+mn-ea"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FFFFF"/>
            </a:gs>
            <a:gs pos="100000">
              <a:srgbClr val="D9D9D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4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2.xml"/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5.xml"/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6.xml"/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3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100" name="文本框 99"/>
          <p:cNvSpPr txBox="1"/>
          <p:nvPr/>
        </p:nvSpPr>
        <p:spPr>
          <a:xfrm>
            <a:off x="109219" y="2435225"/>
            <a:ext cx="11973555" cy="1614801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p>
            <a:pPr algn="ctr">
              <a:lnSpc>
                <a:spcPct val="150000"/>
              </a:lnSpc>
            </a:pPr>
            <a:r>
              <a:rPr lang="zh-CN" sz="6600" b="1" noProof="1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  <a:latin typeface="Arial" panose="020B0604020202020204" pitchFamily="34" charset="0"/>
                <a:ea typeface="幼圆" panose="02010509060101010101" charset="-122"/>
                <a:cs typeface="+mn-cs"/>
              </a:rPr>
              <a:t>实施有效评课，</a:t>
            </a:r>
            <a:r>
              <a:rPr lang="zh-CN" altLang="en-US" sz="6600" b="1" noProof="1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  <a:latin typeface="Arial" panose="020B0604020202020204" pitchFamily="34" charset="0"/>
                <a:ea typeface="幼圆" panose="02010509060101010101" charset="-122"/>
                <a:cs typeface="+mn-cs"/>
              </a:rPr>
              <a:t>促进教师成长</a:t>
            </a:r>
            <a:endParaRPr lang="zh-CN" altLang="en-US" sz="6600" b="1" noProof="1">
              <a:ln w="12700">
                <a:solidFill>
                  <a:schemeClr val="tx2">
                    <a:lumMod val="75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dist="38100" dir="2640000" algn="bl" rotWithShape="0">
                  <a:schemeClr val="tx2">
                    <a:lumMod val="75000"/>
                  </a:schemeClr>
                </a:outerShdw>
              </a:effectLst>
              <a:latin typeface="Arial" panose="020B0604020202020204" pitchFamily="34" charset="0"/>
              <a:ea typeface="幼圆" panose="02010509060101010101" charset="-122"/>
              <a:cs typeface="+mn-cs"/>
            </a:endParaRPr>
          </a:p>
        </p:txBody>
      </p:sp>
    </p:spTree>
  </p:cSld>
  <p:clrMapOvr>
    <a:masterClrMapping/>
  </p:clrMapOvr>
  <p:transition spd="slow" advClick="0">
    <p:fad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9697" name="文本框 2"/>
          <p:cNvSpPr txBox="1"/>
          <p:nvPr/>
        </p:nvSpPr>
        <p:spPr>
          <a:xfrm>
            <a:off x="887413" y="1344613"/>
            <a:ext cx="4814887" cy="522287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二、教学过程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11267" name="文本框 1"/>
          <p:cNvSpPr txBox="1"/>
          <p:nvPr/>
        </p:nvSpPr>
        <p:spPr>
          <a:xfrm>
            <a:off x="887413" y="1965325"/>
            <a:ext cx="4814887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（一）环节</a:t>
            </a:r>
            <a:endParaRPr lang="zh-CN" altLang="zh-CN" sz="2800" b="1">
              <a:solidFill>
                <a:srgbClr val="00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  <p:sp>
        <p:nvSpPr>
          <p:cNvPr id="11268" name="文本框 3"/>
          <p:cNvSpPr txBox="1"/>
          <p:nvPr/>
        </p:nvSpPr>
        <p:spPr>
          <a:xfrm>
            <a:off x="887413" y="2524125"/>
            <a:ext cx="10099675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1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整体设计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合理有效、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环节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清楚齐备、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节奏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紧凑流畅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1269" name="文本框 4"/>
          <p:cNvSpPr txBox="1"/>
          <p:nvPr/>
        </p:nvSpPr>
        <p:spPr>
          <a:xfrm>
            <a:off x="887413" y="3082925"/>
            <a:ext cx="8656637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2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逻辑关系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线索清晰、环环相扣、逐层推进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1270" name="文本框 5"/>
          <p:cNvSpPr txBox="1"/>
          <p:nvPr/>
        </p:nvSpPr>
        <p:spPr>
          <a:xfrm>
            <a:off x="887413" y="3641725"/>
            <a:ext cx="8115300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3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内容阐解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承前启后、化繁为简、点线结合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1271" name="文本框 6"/>
          <p:cNvSpPr txBox="1"/>
          <p:nvPr/>
        </p:nvSpPr>
        <p:spPr>
          <a:xfrm>
            <a:off x="887413" y="4252913"/>
            <a:ext cx="9258300" cy="522287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4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情景创设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紧扣目标</a:t>
            </a:r>
            <a:r>
              <a:rPr lang="en-US" altLang="zh-CN" sz="2800">
                <a:solidFill>
                  <a:srgbClr val="000000"/>
                </a:solidFill>
                <a:latin typeface="楷体_GB2312" charset="0"/>
                <a:ea typeface="宋体" panose="02010600030101010101" pitchFamily="2" charset="-122"/>
              </a:rPr>
              <a:t>,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探究问题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设计与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活动安排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符合需要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112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12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2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12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2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12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12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12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12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7" grpId="0"/>
      <p:bldP spid="11268" grpId="0"/>
      <p:bldP spid="11269" grpId="0"/>
      <p:bldP spid="11270" grpId="0"/>
      <p:bldP spid="11271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0721" name="文本框 2"/>
          <p:cNvSpPr txBox="1"/>
          <p:nvPr/>
        </p:nvSpPr>
        <p:spPr>
          <a:xfrm>
            <a:off x="901700" y="1352550"/>
            <a:ext cx="4838700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二、教学过程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12291" name="文本框 1"/>
          <p:cNvSpPr txBox="1"/>
          <p:nvPr/>
        </p:nvSpPr>
        <p:spPr>
          <a:xfrm>
            <a:off x="901700" y="2030413"/>
            <a:ext cx="4838700" cy="522287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（二）策略</a:t>
            </a:r>
            <a:endParaRPr lang="zh-CN" altLang="zh-CN" sz="2800" b="1">
              <a:solidFill>
                <a:srgbClr val="00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  <p:sp>
        <p:nvSpPr>
          <p:cNvPr id="12292" name="文本框 3"/>
          <p:cNvSpPr txBox="1"/>
          <p:nvPr/>
        </p:nvSpPr>
        <p:spPr>
          <a:xfrm>
            <a:off x="901700" y="2703513"/>
            <a:ext cx="9445625" cy="522287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教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与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学方法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符合实际;实施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手段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灵活、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创新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、机智、多样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122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22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22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1" grpId="0"/>
      <p:bldP spid="12292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1745" name="文本框 2"/>
          <p:cNvSpPr txBox="1"/>
          <p:nvPr/>
        </p:nvSpPr>
        <p:spPr>
          <a:xfrm>
            <a:off x="936625" y="1344613"/>
            <a:ext cx="4832350" cy="522287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二、教学过程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13315" name="文本框 1"/>
          <p:cNvSpPr txBox="1"/>
          <p:nvPr/>
        </p:nvSpPr>
        <p:spPr>
          <a:xfrm>
            <a:off x="936625" y="1965325"/>
            <a:ext cx="4832350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（三）状态</a:t>
            </a:r>
            <a:endParaRPr lang="zh-CN" altLang="zh-CN" sz="2800" b="1">
              <a:solidFill>
                <a:srgbClr val="00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  <p:sp>
        <p:nvSpPr>
          <p:cNvPr id="13316" name="文本框 3"/>
          <p:cNvSpPr txBox="1"/>
          <p:nvPr/>
        </p:nvSpPr>
        <p:spPr>
          <a:xfrm>
            <a:off x="938213" y="2524125"/>
            <a:ext cx="10115550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1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教师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情绪饱满、情感投入、思维理性、思路开放多样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3317" name="文本框 4"/>
          <p:cNvSpPr txBox="1"/>
          <p:nvPr/>
        </p:nvSpPr>
        <p:spPr>
          <a:xfrm>
            <a:off x="936625" y="3082925"/>
            <a:ext cx="9671050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2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学生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广泛参与、思维自主活跃、敢于思辨、勇于质疑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3318" name="文本框 5"/>
          <p:cNvSpPr txBox="1"/>
          <p:nvPr/>
        </p:nvSpPr>
        <p:spPr>
          <a:xfrm>
            <a:off x="938213" y="3641725"/>
            <a:ext cx="9991725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3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师生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生生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互动交流充分有效，尊重个性，课堂气氛民主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133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33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33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33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33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33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33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5" grpId="0"/>
      <p:bldP spid="13316" grpId="0"/>
      <p:bldP spid="13317" grpId="0"/>
      <p:bldP spid="13318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2769" name="文本框 2"/>
          <p:cNvSpPr txBox="1"/>
          <p:nvPr/>
        </p:nvSpPr>
        <p:spPr>
          <a:xfrm>
            <a:off x="898525" y="1352550"/>
            <a:ext cx="4813300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二、教学过程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14339" name="文本框 1"/>
          <p:cNvSpPr txBox="1"/>
          <p:nvPr/>
        </p:nvSpPr>
        <p:spPr>
          <a:xfrm>
            <a:off x="898525" y="2046288"/>
            <a:ext cx="4813300" cy="522287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（四）习惯</a:t>
            </a:r>
            <a:endParaRPr lang="zh-CN" altLang="zh-CN" sz="2800" b="1">
              <a:solidFill>
                <a:srgbClr val="00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  <p:sp>
        <p:nvSpPr>
          <p:cNvPr id="14340" name="文本框 3"/>
          <p:cNvSpPr txBox="1"/>
          <p:nvPr/>
        </p:nvSpPr>
        <p:spPr>
          <a:xfrm>
            <a:off x="896938" y="2506663"/>
            <a:ext cx="10099675" cy="138430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注重学生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学习习惯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养成和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学法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指导并及时小结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  <a:p>
            <a:pPr>
              <a:lnSpc>
                <a:spcPct val="150000"/>
              </a:lnSpc>
            </a:pP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（听讲、阅读、思考、答题思路角度、语言表述等）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143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39" grpId="0"/>
      <p:bldP spid="14340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6083" name="矩形 46082"/>
          <p:cNvSpPr/>
          <p:nvPr/>
        </p:nvSpPr>
        <p:spPr>
          <a:xfrm>
            <a:off x="863600" y="1319213"/>
            <a:ext cx="5260975" cy="830262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2800" dirty="0">
                <a:latin typeface="Arial" panose="020B0604020202020204" pitchFamily="34" charset="0"/>
                <a:ea typeface="宋体" panose="02010600030101010101" pitchFamily="2" charset="-122"/>
              </a:rPr>
              <a:t>     </a:t>
            </a:r>
            <a:r>
              <a:rPr lang="zh-CN" altLang="en-US" sz="28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从教学方法和手段上分析</a:t>
            </a:r>
            <a:r>
              <a:rPr lang="zh-CN" altLang="en-US" sz="3200" b="1" dirty="0"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lang="zh-CN" altLang="en-US" sz="32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13177" y="641350"/>
            <a:ext cx="2515235" cy="64516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</a:bodyPr>
          <a:p>
            <a:r>
              <a:rPr lang="zh-CN" altLang="en-US" sz="3600" b="1" noProof="1" dirty="0"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  <a:latin typeface="Verdana" panose="020B0604030504040204" pitchFamily="34" charset="0"/>
                <a:ea typeface="黑体" panose="02010609060101010101" pitchFamily="49" charset="-122"/>
                <a:cs typeface="+mn-cs"/>
                <a:sym typeface="+mn-ea"/>
              </a:rPr>
              <a:t>如何评？</a:t>
            </a:r>
            <a:endParaRPr lang="zh-CN" altLang="en-US" sz="3600" b="1" noProof="1" dirty="0">
              <a:solidFill>
                <a:srgbClr val="FF0000"/>
              </a:solid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  <a:latin typeface="Verdana" panose="020B0604030504040204" pitchFamily="34" charset="0"/>
              <a:ea typeface="黑体" panose="02010609060101010101" pitchFamily="49" charset="-122"/>
              <a:sym typeface="+mn-ea"/>
            </a:endParaRPr>
          </a:p>
        </p:txBody>
      </p:sp>
      <p:sp>
        <p:nvSpPr>
          <p:cNvPr id="52226" name="矩形 52225"/>
          <p:cNvSpPr/>
          <p:nvPr/>
        </p:nvSpPr>
        <p:spPr>
          <a:xfrm>
            <a:off x="1312863" y="2309813"/>
            <a:ext cx="7897812" cy="552450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25000"/>
              </a:lnSpc>
            </a:pPr>
            <a:r>
              <a:rPr lang="zh-CN" altLang="en-US" sz="2400" b="1" dirty="0">
                <a:latin typeface="Arial" panose="020B0604020202020204" pitchFamily="34" charset="0"/>
                <a:ea typeface="宋体" panose="02010600030101010101" pitchFamily="2" charset="-122"/>
              </a:rPr>
              <a:t>评析教学方法与手段包括以下几个主要内容： </a:t>
            </a:r>
            <a:endParaRPr lang="zh-CN" altLang="en-US" sz="24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2228" name="矩形 52227"/>
          <p:cNvSpPr/>
          <p:nvPr/>
        </p:nvSpPr>
        <p:spPr>
          <a:xfrm>
            <a:off x="1312863" y="3021013"/>
            <a:ext cx="5233987" cy="460375"/>
          </a:xfrm>
          <a:prstGeom prst="rect">
            <a:avLst/>
          </a:prstGeom>
          <a:noFill/>
          <a:ln w="9525">
            <a:noFill/>
          </a:ln>
        </p:spPr>
        <p:txBody>
          <a:bodyPr wrap="none" anchor="ctr" anchorCtr="0">
            <a:spAutoFit/>
          </a:bodyPr>
          <a:p>
            <a:r>
              <a:rPr lang="zh-CN" altLang="en-US" sz="2400" b="1">
                <a:solidFill>
                  <a:srgbClr val="0E12C2"/>
                </a:solidFill>
                <a:latin typeface="仿宋_GB2312" pitchFamily="49" charset="-122"/>
                <a:ea typeface="仿宋_GB2312" pitchFamily="49" charset="-122"/>
              </a:rPr>
              <a:t>（</a:t>
            </a:r>
            <a:r>
              <a:rPr lang="en-US" altLang="zh-CN" sz="2400" b="1">
                <a:solidFill>
                  <a:srgbClr val="0E12C2"/>
                </a:solidFill>
                <a:latin typeface="仿宋_GB2312" pitchFamily="49" charset="-122"/>
                <a:ea typeface="仿宋_GB2312" pitchFamily="49" charset="-122"/>
              </a:rPr>
              <a:t>1</a:t>
            </a:r>
            <a:r>
              <a:rPr lang="zh-CN" altLang="en-US" sz="2400" b="1" dirty="0">
                <a:solidFill>
                  <a:srgbClr val="0E12C2"/>
                </a:solidFill>
                <a:latin typeface="仿宋_GB2312" pitchFamily="49" charset="-122"/>
                <a:ea typeface="仿宋_GB2312" pitchFamily="49" charset="-122"/>
              </a:rPr>
              <a:t>）看是不是量体裁衣，优选活用？</a:t>
            </a:r>
            <a:endParaRPr lang="zh-CN" altLang="en-US" sz="2400" b="1" dirty="0">
              <a:solidFill>
                <a:srgbClr val="0E12C2"/>
              </a:solidFill>
              <a:latin typeface="仿宋_GB2312" pitchFamily="49" charset="-122"/>
              <a:ea typeface="仿宋_GB2312" pitchFamily="49" charset="-122"/>
            </a:endParaRPr>
          </a:p>
        </p:txBody>
      </p:sp>
      <p:sp>
        <p:nvSpPr>
          <p:cNvPr id="52229" name="矩形 52228"/>
          <p:cNvSpPr/>
          <p:nvPr/>
        </p:nvSpPr>
        <p:spPr>
          <a:xfrm>
            <a:off x="1312863" y="3640138"/>
            <a:ext cx="4010025" cy="460375"/>
          </a:xfrm>
          <a:prstGeom prst="rect">
            <a:avLst/>
          </a:prstGeom>
          <a:noFill/>
          <a:ln w="9525">
            <a:noFill/>
          </a:ln>
        </p:spPr>
        <p:txBody>
          <a:bodyPr wrap="none" anchor="ctr" anchorCtr="0">
            <a:spAutoFit/>
          </a:bodyPr>
          <a:p>
            <a:r>
              <a:rPr lang="zh-CN" altLang="en-US" sz="2400" b="1" dirty="0">
                <a:solidFill>
                  <a:srgbClr val="0E12C2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（</a:t>
            </a:r>
            <a:r>
              <a:rPr lang="en-US" altLang="zh-CN" sz="2400" b="1">
                <a:solidFill>
                  <a:srgbClr val="0E12C2"/>
                </a:solidFill>
                <a:latin typeface="仿宋_GB2312" pitchFamily="49" charset="-122"/>
                <a:ea typeface="仿宋_GB2312" pitchFamily="49" charset="-122"/>
              </a:rPr>
              <a:t>2</a:t>
            </a:r>
            <a:r>
              <a:rPr lang="zh-CN" altLang="en-US" sz="2400" b="1" dirty="0">
                <a:solidFill>
                  <a:srgbClr val="0E12C2"/>
                </a:solidFill>
                <a:latin typeface="仿宋_GB2312" pitchFamily="49" charset="-122"/>
                <a:ea typeface="仿宋_GB2312" pitchFamily="49" charset="-122"/>
              </a:rPr>
              <a:t>）看教学方法的多样化。</a:t>
            </a:r>
            <a:endParaRPr lang="zh-CN" altLang="en-US" sz="2400" b="1" dirty="0">
              <a:solidFill>
                <a:srgbClr val="0E12C2"/>
              </a:solidFill>
              <a:latin typeface="仿宋_GB2312" pitchFamily="49" charset="-122"/>
              <a:ea typeface="仿宋_GB2312" pitchFamily="49" charset="-122"/>
            </a:endParaRPr>
          </a:p>
        </p:txBody>
      </p:sp>
      <p:sp>
        <p:nvSpPr>
          <p:cNvPr id="52230" name="矩形 52229"/>
          <p:cNvSpPr/>
          <p:nvPr/>
        </p:nvSpPr>
        <p:spPr>
          <a:xfrm>
            <a:off x="1312863" y="4259263"/>
            <a:ext cx="4621212" cy="460375"/>
          </a:xfrm>
          <a:prstGeom prst="rect">
            <a:avLst/>
          </a:prstGeom>
          <a:noFill/>
          <a:ln w="9525">
            <a:noFill/>
          </a:ln>
        </p:spPr>
        <p:txBody>
          <a:bodyPr wrap="none" anchor="ctr" anchorCtr="0">
            <a:spAutoFit/>
          </a:bodyPr>
          <a:p>
            <a:r>
              <a:rPr lang="zh-CN" altLang="en-US" sz="2400" b="1">
                <a:solidFill>
                  <a:srgbClr val="0E12C2"/>
                </a:solidFill>
                <a:latin typeface="仿宋_GB2312" pitchFamily="49" charset="-122"/>
                <a:ea typeface="仿宋_GB2312" pitchFamily="49" charset="-122"/>
              </a:rPr>
              <a:t>（</a:t>
            </a:r>
            <a:r>
              <a:rPr lang="en-US" altLang="zh-CN" sz="2400" b="1">
                <a:solidFill>
                  <a:srgbClr val="0E12C2"/>
                </a:solidFill>
                <a:latin typeface="仿宋_GB2312" pitchFamily="49" charset="-122"/>
                <a:ea typeface="仿宋_GB2312" pitchFamily="49" charset="-122"/>
              </a:rPr>
              <a:t>3</a:t>
            </a:r>
            <a:r>
              <a:rPr lang="zh-CN" altLang="en-US" sz="2400" b="1" dirty="0">
                <a:solidFill>
                  <a:srgbClr val="0E12C2"/>
                </a:solidFill>
                <a:latin typeface="仿宋_GB2312" pitchFamily="49" charset="-122"/>
                <a:ea typeface="仿宋_GB2312" pitchFamily="49" charset="-122"/>
              </a:rPr>
              <a:t>）看教学方法的改革与创新。</a:t>
            </a:r>
            <a:endParaRPr lang="zh-CN" altLang="en-US" sz="2400" b="1" dirty="0">
              <a:solidFill>
                <a:srgbClr val="0E12C2"/>
              </a:solidFill>
              <a:latin typeface="仿宋_GB2312" pitchFamily="49" charset="-122"/>
              <a:ea typeface="仿宋_GB2312" pitchFamily="49" charset="-122"/>
            </a:endParaRPr>
          </a:p>
        </p:txBody>
      </p:sp>
      <p:sp>
        <p:nvSpPr>
          <p:cNvPr id="52231" name="矩形 52230"/>
          <p:cNvSpPr/>
          <p:nvPr/>
        </p:nvSpPr>
        <p:spPr>
          <a:xfrm>
            <a:off x="1312863" y="4876800"/>
            <a:ext cx="4706937" cy="460375"/>
          </a:xfrm>
          <a:prstGeom prst="rect">
            <a:avLst/>
          </a:prstGeom>
          <a:noFill/>
          <a:ln w="9525">
            <a:noFill/>
          </a:ln>
        </p:spPr>
        <p:txBody>
          <a:bodyPr wrap="none" anchor="ctr" anchorCtr="0">
            <a:spAutoFit/>
          </a:bodyPr>
          <a:p>
            <a:r>
              <a:rPr lang="zh-CN" altLang="en-US" sz="2400" b="1">
                <a:solidFill>
                  <a:srgbClr val="0E12C2"/>
                </a:solidFill>
                <a:latin typeface="仿宋_GB2312" pitchFamily="49" charset="-122"/>
                <a:ea typeface="仿宋_GB2312" pitchFamily="49" charset="-122"/>
              </a:rPr>
              <a:t>（</a:t>
            </a:r>
            <a:r>
              <a:rPr lang="en-US" altLang="zh-CN" sz="2400" b="1">
                <a:solidFill>
                  <a:srgbClr val="0E12C2"/>
                </a:solidFill>
                <a:latin typeface="仿宋_GB2312" pitchFamily="49" charset="-122"/>
                <a:ea typeface="仿宋_GB2312" pitchFamily="49" charset="-122"/>
              </a:rPr>
              <a:t>4</a:t>
            </a:r>
            <a:r>
              <a:rPr lang="zh-CN" altLang="en-US" sz="2400" b="1" dirty="0">
                <a:solidFill>
                  <a:srgbClr val="0E12C2"/>
                </a:solidFill>
                <a:latin typeface="仿宋_GB2312" pitchFamily="49" charset="-122"/>
                <a:ea typeface="仿宋_GB2312" pitchFamily="49" charset="-122"/>
              </a:rPr>
              <a:t>）看现代化教学手段的运用。</a:t>
            </a:r>
            <a:r>
              <a:rPr lang="zh-CN" altLang="en-US" sz="2400" dirty="0">
                <a:solidFill>
                  <a:srgbClr val="0E12C2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lang="zh-CN" altLang="en-US" sz="2400" dirty="0">
              <a:solidFill>
                <a:srgbClr val="0E12C2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522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522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522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522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083" grpId="0"/>
      <p:bldP spid="52226" grpId="0"/>
      <p:bldP spid="52228" grpId="0"/>
      <p:bldP spid="52229" grpId="0"/>
      <p:bldP spid="52230" grpId="0"/>
      <p:bldP spid="52231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4817" name="文本框 2"/>
          <p:cNvSpPr txBox="1"/>
          <p:nvPr/>
        </p:nvSpPr>
        <p:spPr>
          <a:xfrm>
            <a:off x="909638" y="1323975"/>
            <a:ext cx="5853112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三、学科内涵（以历史学科为例）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15363" name="文本框 1"/>
          <p:cNvSpPr txBox="1"/>
          <p:nvPr/>
        </p:nvSpPr>
        <p:spPr>
          <a:xfrm>
            <a:off x="909638" y="1946275"/>
            <a:ext cx="4830762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（一）知识</a:t>
            </a:r>
            <a:endParaRPr lang="zh-CN" altLang="zh-CN" sz="2800" b="1">
              <a:solidFill>
                <a:srgbClr val="00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  <p:sp>
        <p:nvSpPr>
          <p:cNvPr id="15364" name="文本框 3"/>
          <p:cNvSpPr txBox="1"/>
          <p:nvPr/>
        </p:nvSpPr>
        <p:spPr>
          <a:xfrm>
            <a:off x="909638" y="2468563"/>
            <a:ext cx="10115550" cy="138430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文献、图像、章节目录、大事年表、阶段特征、概念阐释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  <a:p>
            <a:pPr>
              <a:lnSpc>
                <a:spcPct val="150000"/>
              </a:lnSpc>
            </a:pP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（内容线索化、知识结构化、思维角度化、任务问题化）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153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3" grpId="0"/>
      <p:bldP spid="15364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5841" name="文本框 2"/>
          <p:cNvSpPr txBox="1"/>
          <p:nvPr/>
        </p:nvSpPr>
        <p:spPr>
          <a:xfrm>
            <a:off x="922338" y="1344613"/>
            <a:ext cx="6507162" cy="522287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三、学科内涵（以历史学科为例）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16387" name="文本框 1"/>
          <p:cNvSpPr txBox="1"/>
          <p:nvPr/>
        </p:nvSpPr>
        <p:spPr>
          <a:xfrm>
            <a:off x="922338" y="1965325"/>
            <a:ext cx="4838700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（二）能力</a:t>
            </a:r>
            <a:endParaRPr lang="zh-CN" altLang="zh-CN" sz="2800" b="1">
              <a:solidFill>
                <a:srgbClr val="00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  <p:sp>
        <p:nvSpPr>
          <p:cNvPr id="16388" name="文本框 3"/>
          <p:cNvSpPr txBox="1"/>
          <p:nvPr/>
        </p:nvSpPr>
        <p:spPr>
          <a:xfrm>
            <a:off x="922338" y="2524125"/>
            <a:ext cx="10123487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1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再认再现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历史知识（调动已知形成判断）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6389" name="文本框 4"/>
          <p:cNvSpPr txBox="1"/>
          <p:nvPr/>
        </p:nvSpPr>
        <p:spPr>
          <a:xfrm>
            <a:off x="922338" y="3082925"/>
            <a:ext cx="8680450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2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重构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历史时序（梳理进程定位时空）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6390" name="文本框 5"/>
          <p:cNvSpPr txBox="1"/>
          <p:nvPr/>
        </p:nvSpPr>
        <p:spPr>
          <a:xfrm>
            <a:off x="922338" y="3641725"/>
            <a:ext cx="8139112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3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获取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有效历史信息（获取信息提炼论据）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6391" name="文本框 6"/>
          <p:cNvSpPr txBox="1"/>
          <p:nvPr/>
        </p:nvSpPr>
        <p:spPr>
          <a:xfrm>
            <a:off x="922338" y="4238625"/>
            <a:ext cx="8947150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4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理解分析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历史事物（辨析历史特征解释本质和规律）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6392" name="文本框 7"/>
          <p:cNvSpPr txBox="1"/>
          <p:nvPr/>
        </p:nvSpPr>
        <p:spPr>
          <a:xfrm>
            <a:off x="922338" y="4716463"/>
            <a:ext cx="11163300" cy="2030412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5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运用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历史方法论证、评价历史问题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2800">
                <a:latin typeface="Arial" panose="020B0604020202020204" pitchFamily="34" charset="0"/>
                <a:ea typeface="宋体" panose="02010600030101010101" pitchFamily="2" charset="-122"/>
              </a:rPr>
              <a:t>（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运用比较、归纳、分析、质疑等法,结合史实,正确阐释历史事物本质、</a:t>
            </a:r>
            <a:r>
              <a:rPr lang="en-US" altLang="zh-CN" sz="2800"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lang="en-US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  <a:p>
            <a:pPr>
              <a:lnSpc>
                <a:spcPct val="150000"/>
              </a:lnSpc>
            </a:pPr>
            <a:r>
              <a:rPr lang="en-US" altLang="zh-CN" sz="2800">
                <a:latin typeface="Arial" panose="020B0604020202020204" pitchFamily="34" charset="0"/>
                <a:ea typeface="宋体" panose="02010600030101010101" pitchFamily="2" charset="-122"/>
              </a:rPr>
              <a:t>    </a:t>
            </a:r>
            <a:r>
              <a:rPr lang="zh-CN" altLang="zh-CN" sz="2800">
                <a:latin typeface="Arial" panose="020B0604020202020204" pitchFamily="34" charset="0"/>
                <a:ea typeface="宋体" panose="02010600030101010101" pitchFamily="2" charset="-122"/>
              </a:rPr>
              <a:t>意义）</a:t>
            </a:r>
            <a:endParaRPr lang="zh-CN" altLang="zh-CN" sz="280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163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63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63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63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63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63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63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63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63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63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63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/>
      <p:bldP spid="16388" grpId="0"/>
      <p:bldP spid="16389" grpId="0"/>
      <p:bldP spid="16390" grpId="0"/>
      <p:bldP spid="16391" grpId="0"/>
      <p:bldP spid="16392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6865" name="文本框 2"/>
          <p:cNvSpPr txBox="1"/>
          <p:nvPr/>
        </p:nvSpPr>
        <p:spPr>
          <a:xfrm>
            <a:off x="920750" y="1333500"/>
            <a:ext cx="5853113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三、学科内涵（以历史学科为例）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17411" name="文本框 1"/>
          <p:cNvSpPr txBox="1"/>
          <p:nvPr/>
        </p:nvSpPr>
        <p:spPr>
          <a:xfrm>
            <a:off x="920750" y="1984375"/>
            <a:ext cx="4830763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（三）素养</a:t>
            </a:r>
            <a:endParaRPr lang="zh-CN" altLang="zh-CN" sz="2800" b="1">
              <a:solidFill>
                <a:srgbClr val="00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  <p:sp>
        <p:nvSpPr>
          <p:cNvPr id="17412" name="文本框 3"/>
          <p:cNvSpPr txBox="1"/>
          <p:nvPr/>
        </p:nvSpPr>
        <p:spPr>
          <a:xfrm>
            <a:off x="920750" y="2506663"/>
            <a:ext cx="10115550" cy="738187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论从史出、史论结合、史由证来、以史为鉴</a:t>
            </a:r>
            <a:endParaRPr lang="zh-CN" altLang="zh-CN" sz="2800" b="1">
              <a:solidFill>
                <a:srgbClr val="FF0000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174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1" grpId="0"/>
      <p:bldP spid="17412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6083" name="矩形 46082"/>
          <p:cNvSpPr/>
          <p:nvPr/>
        </p:nvSpPr>
        <p:spPr>
          <a:xfrm>
            <a:off x="863600" y="1319213"/>
            <a:ext cx="5260975" cy="830262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2800" dirty="0">
                <a:latin typeface="Arial" panose="020B0604020202020204" pitchFamily="34" charset="0"/>
                <a:ea typeface="宋体" panose="02010600030101010101" pitchFamily="2" charset="-122"/>
              </a:rPr>
              <a:t>     （一）</a:t>
            </a:r>
            <a:r>
              <a:rPr lang="zh-CN" altLang="en-US" sz="28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  <a:sym typeface="宋体" panose="02010600030101010101" pitchFamily="2" charset="-122"/>
              </a:rPr>
              <a:t>从处理教材上分析</a:t>
            </a:r>
            <a:r>
              <a:rPr lang="zh-CN" altLang="en-US" sz="3200" b="1" dirty="0"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lang="zh-CN" altLang="en-US" sz="32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13177" y="641350"/>
            <a:ext cx="2515235" cy="64516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</a:bodyPr>
          <a:p>
            <a:r>
              <a:rPr lang="zh-CN" altLang="en-US" sz="3600" b="1" noProof="1" dirty="0"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  <a:latin typeface="Verdana" panose="020B0604030504040204" pitchFamily="34" charset="0"/>
                <a:ea typeface="黑体" panose="02010609060101010101" pitchFamily="49" charset="-122"/>
                <a:cs typeface="+mn-cs"/>
                <a:sym typeface="+mn-ea"/>
              </a:rPr>
              <a:t>如何评？</a:t>
            </a:r>
            <a:endParaRPr lang="zh-CN" altLang="en-US" sz="3600" b="1" noProof="1" dirty="0">
              <a:solidFill>
                <a:srgbClr val="FF0000"/>
              </a:solid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  <a:latin typeface="Verdana" panose="020B0604030504040204" pitchFamily="34" charset="0"/>
              <a:ea typeface="黑体" panose="02010609060101010101" pitchFamily="49" charset="-122"/>
              <a:sym typeface="+mn-ea"/>
            </a:endParaRPr>
          </a:p>
        </p:txBody>
      </p:sp>
      <p:sp>
        <p:nvSpPr>
          <p:cNvPr id="48130" name="矩形 48129"/>
          <p:cNvSpPr/>
          <p:nvPr/>
        </p:nvSpPr>
        <p:spPr>
          <a:xfrm>
            <a:off x="1312863" y="2182813"/>
            <a:ext cx="9388475" cy="2998787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35000"/>
              </a:lnSpc>
            </a:pPr>
            <a:r>
              <a:rPr lang="zh-CN" altLang="en-US" sz="2800" dirty="0">
                <a:latin typeface="Arial" panose="020B0604020202020204" pitchFamily="34" charset="0"/>
                <a:ea typeface="宋体" panose="02010600030101010101" pitchFamily="2" charset="-122"/>
              </a:rPr>
              <a:t>     </a:t>
            </a:r>
            <a:r>
              <a:rPr lang="en-US" altLang="zh-CN" sz="2800" dirty="0">
                <a:latin typeface="Arial" panose="020B0604020202020204" pitchFamily="34" charset="0"/>
                <a:ea typeface="宋体" panose="02010600030101010101" pitchFamily="2" charset="-122"/>
              </a:rPr>
              <a:t>  </a:t>
            </a:r>
            <a:r>
              <a:rPr lang="zh-CN" altLang="en-US" sz="2800" b="1" dirty="0">
                <a:solidFill>
                  <a:srgbClr val="0000FF"/>
                </a:solidFill>
                <a:latin typeface="Verdana" panose="020B0604030504040204" pitchFamily="34" charset="0"/>
                <a:ea typeface="仿宋_GB2312" pitchFamily="49" charset="-122"/>
              </a:rPr>
              <a:t>评析老师一节课上的好与坏不仅要看教学目标的制定和落实，还要看教者对教材的组织和处理。评析教师一节课时，既要看教师知识教授的准确科学，更要注意分析教师教材处理和教法选择上是否突出了重点，突破了难点，抓住了关键。</a:t>
            </a:r>
            <a:endParaRPr lang="zh-CN" altLang="en-US" sz="2800" b="1" dirty="0">
              <a:solidFill>
                <a:srgbClr val="0000FF"/>
              </a:solidFill>
              <a:latin typeface="Verdana" panose="020B0604030504040204" pitchFamily="34" charset="0"/>
              <a:ea typeface="仿宋_GB2312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083" grpId="0"/>
      <p:bldP spid="48130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54275" name="矩形 54274"/>
          <p:cNvSpPr/>
          <p:nvPr/>
        </p:nvSpPr>
        <p:spPr>
          <a:xfrm>
            <a:off x="1692275" y="2744788"/>
            <a:ext cx="9191625" cy="3011487"/>
          </a:xfrm>
          <a:prstGeom prst="rect">
            <a:avLst/>
          </a:prstGeom>
          <a:noFill/>
          <a:ln w="9525">
            <a:noFill/>
          </a:ln>
        </p:spPr>
        <p:txBody>
          <a:bodyPr anchor="t" anchorCtr="0"/>
          <a:p>
            <a:pPr marL="342900" indent="-342900" eaLnBrk="0" hangingPunct="0">
              <a:lnSpc>
                <a:spcPct val="12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zh-CN" altLang="en-US" sz="23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</a:t>
            </a:r>
            <a:r>
              <a:rPr lang="en-US" altLang="zh-CN" sz="23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800" b="1" dirty="0">
                <a:solidFill>
                  <a:srgbClr val="FF0000"/>
                </a:solidFill>
                <a:latin typeface="Verdana" panose="020B060403050404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深入解读教材</a:t>
            </a:r>
            <a:r>
              <a:rPr lang="en-US" altLang="zh-CN" sz="2800" b="1">
                <a:solidFill>
                  <a:srgbClr val="FF0000"/>
                </a:solidFill>
                <a:latin typeface="华文中宋" panose="02010600040101010101" pitchFamily="2" charset="-122"/>
                <a:ea typeface="华文中宋" panose="02010600040101010101" pitchFamily="2" charset="-122"/>
                <a:sym typeface="宋体" panose="02010600030101010101" pitchFamily="2" charset="-122"/>
              </a:rPr>
              <a:t>:</a:t>
            </a:r>
            <a:endParaRPr lang="zh-CN" altLang="en-US" sz="28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 marL="342900" indent="-342900" eaLnBrk="0" hangingPunct="0">
              <a:lnSpc>
                <a:spcPct val="12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en-US" altLang="zh-CN" sz="23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第一层境界：主要关注“教科书包含了什么”；</a:t>
            </a:r>
            <a:endParaRPr lang="zh-CN" altLang="en-US" sz="28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 marL="342900" indent="-342900" eaLnBrk="0" hangingPunct="0">
              <a:lnSpc>
                <a:spcPct val="12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第二层境界：主要思考“教科书的重点内容是什么</a:t>
            </a:r>
            <a:r>
              <a:rPr lang="en-US" altLang="zh-CN" sz="2800" b="1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?”</a:t>
            </a:r>
            <a:endParaRPr lang="en-US" altLang="zh-CN" sz="2800" b="1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 marL="342900" indent="-342900" eaLnBrk="0" hangingPunct="0">
              <a:lnSpc>
                <a:spcPct val="12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第三层境界：教科书内容应该如何组织与整合；</a:t>
            </a:r>
            <a:endParaRPr lang="zh-CN" altLang="en-US" sz="28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 marL="342900" indent="-342900" eaLnBrk="0" hangingPunct="0">
              <a:lnSpc>
                <a:spcPct val="12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第四层境界：教科书对教师和学生意味什么</a:t>
            </a:r>
            <a:r>
              <a:rPr lang="en-US" altLang="zh-CN" sz="2800" b="1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?</a:t>
            </a:r>
            <a:endParaRPr lang="en-US" altLang="zh-CN" sz="2800" b="1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 marL="342900" indent="-342900" eaLnBrk="0" hangingPunct="0">
              <a:lnSpc>
                <a:spcPct val="12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en-US" altLang="zh-CN" sz="2800" b="1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第五层境界：教科书蕴含着什么</a:t>
            </a:r>
            <a:r>
              <a:rPr lang="en-US" altLang="zh-CN" sz="2800" b="1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?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折射什么教育理念</a:t>
            </a:r>
            <a:r>
              <a:rPr lang="en-US" altLang="zh-CN" sz="2800" b="1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?</a:t>
            </a:r>
            <a:r>
              <a:rPr lang="en-US" altLang="zh-CN" sz="2800">
                <a:solidFill>
                  <a:srgbClr val="0000FF"/>
                </a:solidFill>
                <a:latin typeface="楷体_GB2312" pitchFamily="49" charset="-122"/>
                <a:ea typeface="楷体_GB2312" pitchFamily="49" charset="-122"/>
              </a:rPr>
              <a:t> </a:t>
            </a:r>
            <a:endParaRPr lang="en-US" altLang="zh-CN" sz="2800">
              <a:solidFill>
                <a:srgbClr val="0000FF"/>
              </a:solidFill>
              <a:latin typeface="楷体_GB2312" pitchFamily="49" charset="-122"/>
              <a:ea typeface="楷体_GB2312" pitchFamily="49" charset="-122"/>
            </a:endParaRPr>
          </a:p>
        </p:txBody>
      </p:sp>
      <p:sp>
        <p:nvSpPr>
          <p:cNvPr id="54274" name="矩形 54273"/>
          <p:cNvSpPr/>
          <p:nvPr/>
        </p:nvSpPr>
        <p:spPr>
          <a:xfrm>
            <a:off x="1958975" y="1293813"/>
            <a:ext cx="8388350" cy="1555750"/>
          </a:xfrm>
          <a:prstGeom prst="rect">
            <a:avLst/>
          </a:prstGeom>
          <a:noFill/>
          <a:ln w="9525">
            <a:noFill/>
          </a:ln>
        </p:spPr>
        <p:txBody>
          <a:bodyPr anchor="t" anchorCtr="0">
            <a:spAutoFit/>
          </a:bodyPr>
          <a:p>
            <a:r>
              <a:rPr lang="zh-CN" altLang="en-US" sz="2400" b="1" dirty="0">
                <a:solidFill>
                  <a:srgbClr val="FF0000"/>
                </a:solidFill>
                <a:latin typeface="Verdana" panose="020B0604030504040204" pitchFamily="34" charset="0"/>
                <a:ea typeface="宋体" panose="02010600030101010101" pitchFamily="2" charset="-122"/>
              </a:rPr>
              <a:t>      </a:t>
            </a:r>
            <a:r>
              <a:rPr lang="zh-CN" altLang="en-US" sz="2800" b="1" dirty="0">
                <a:solidFill>
                  <a:srgbClr val="FF0000"/>
                </a:solidFill>
                <a:latin typeface="Verdana" panose="020B0604030504040204" pitchFamily="34" charset="0"/>
                <a:ea typeface="宋体" panose="02010600030101010101" pitchFamily="2" charset="-122"/>
              </a:rPr>
              <a:t>全面解读教材</a:t>
            </a:r>
            <a:r>
              <a:rPr lang="en-US" altLang="zh-CN" sz="2800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:</a:t>
            </a:r>
            <a:endParaRPr lang="en-US" altLang="zh-CN" sz="2400" b="1">
              <a:solidFill>
                <a:srgbClr val="FF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lnSpc>
                <a:spcPct val="120000"/>
              </a:lnSpc>
            </a:pPr>
            <a:r>
              <a:rPr lang="en-US" altLang="zh-CN" sz="2400" b="1">
                <a:solidFill>
                  <a:srgbClr val="FF0000"/>
                </a:solidFill>
                <a:latin typeface="Verdana" panose="020B0604030504040204" pitchFamily="34" charset="0"/>
                <a:ea typeface="宋体" panose="02010600030101010101" pitchFamily="2" charset="-122"/>
              </a:rPr>
              <a:t>      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只有全面解读材，才能避免对文本支离破碎的解读，克服断章取义、以偏概全的现象。</a:t>
            </a:r>
            <a:r>
              <a:rPr lang="zh-CN" altLang="en-US" sz="2800" dirty="0">
                <a:solidFill>
                  <a:srgbClr val="0000FF"/>
                </a:solidFill>
                <a:latin typeface="Verdana" panose="020B0604030504040204" pitchFamily="34" charset="0"/>
                <a:ea typeface="宋体" panose="02010600030101010101" pitchFamily="2" charset="-122"/>
              </a:rPr>
              <a:t> </a:t>
            </a:r>
            <a:endParaRPr lang="zh-CN" altLang="en-US" sz="2800" b="1" dirty="0">
              <a:solidFill>
                <a:srgbClr val="0000FF"/>
              </a:solidFill>
              <a:latin typeface="Verdana" panose="020B0604030504040204" pitchFamily="34" charset="0"/>
              <a:ea typeface="宋体" panose="02010600030101010101" pitchFamily="2" charset="-122"/>
            </a:endParaRPr>
          </a:p>
        </p:txBody>
      </p:sp>
      <p:sp>
        <p:nvSpPr>
          <p:cNvPr id="38915" name="文本框 1"/>
          <p:cNvSpPr txBox="1"/>
          <p:nvPr/>
        </p:nvSpPr>
        <p:spPr>
          <a:xfrm>
            <a:off x="1385888" y="3603625"/>
            <a:ext cx="385762" cy="460375"/>
          </a:xfrm>
          <a:prstGeom prst="rect">
            <a:avLst/>
          </a:prstGeom>
          <a:noFill/>
          <a:ln w="9525">
            <a:noFill/>
          </a:ln>
        </p:spPr>
        <p:txBody>
          <a:bodyPr wrap="none" anchor="t" anchorCtr="0">
            <a:spAutoFit/>
          </a:bodyPr>
          <a:p>
            <a:r>
              <a:rPr lang="zh-CN" altLang="en-US" sz="2400" b="1" dirty="0">
                <a:solidFill>
                  <a:srgbClr val="FF0000"/>
                </a:solidFill>
                <a:latin typeface="Verdana" panose="020B0604030504040204" pitchFamily="34" charset="0"/>
                <a:ea typeface="宋体" panose="02010600030101010101" pitchFamily="2" charset="-122"/>
              </a:rPr>
              <a:t> </a:t>
            </a:r>
            <a:r>
              <a:rPr lang="en-US" altLang="zh-CN" sz="2400">
                <a:latin typeface="华文中宋" panose="02010600040101010101" pitchFamily="2" charset="-122"/>
                <a:ea typeface="华文中宋" panose="02010600040101010101" pitchFamily="2" charset="-122"/>
              </a:rPr>
              <a:t> </a:t>
            </a:r>
            <a:endParaRPr lang="en-US" altLang="zh-CN" sz="2400" b="1">
              <a:solidFill>
                <a:srgbClr val="0000FF"/>
              </a:solidFill>
              <a:latin typeface="Verdana" panose="020B060403050404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542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274" grpId="0"/>
      <p:bldP spid="5427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7171" name="文本占位符 7170"/>
          <p:cNvSpPr>
            <a:spLocks noGrp="1"/>
          </p:cNvSpPr>
          <p:nvPr/>
        </p:nvSpPr>
        <p:spPr>
          <a:xfrm>
            <a:off x="1350963" y="2066925"/>
            <a:ext cx="10050463" cy="2895600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 marL="34290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Font typeface="Wingdings" panose="05000000000000000000" pitchFamily="2" charset="2"/>
              <a:buChar char="v"/>
              <a:defRPr sz="2800" b="1" i="0" u="non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lvl="1" indent="-28575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sz="28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2pPr>
            <a:lvl3pPr marL="1143000" lvl="2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  <a:defRPr sz="24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3pPr>
            <a:lvl4pPr marL="1600200" lvl="3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–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4pPr>
            <a:lvl5pPr marL="2057400" lvl="4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»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5pPr>
            <a:lvl6pPr marL="2514600" lvl="5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»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6pPr>
            <a:lvl7pPr marL="2971800" lvl="6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»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7pPr>
            <a:lvl8pPr marL="3429000" lvl="7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»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8pPr>
            <a:lvl9pPr marL="3886200" lvl="8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»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9pPr>
          </a:lstStyle>
          <a:p>
            <a:pPr marL="0" indent="0" fontAlgn="base">
              <a:lnSpc>
                <a:spcPct val="150000"/>
              </a:lnSpc>
              <a:spcBef>
                <a:spcPts val="0"/>
              </a:spcBef>
              <a:buNone/>
            </a:pPr>
            <a:r>
              <a:rPr lang="zh-CN" altLang="en-US" strike="noStrike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（一）着眼于学生发展</a:t>
            </a:r>
            <a:endParaRPr lang="zh-CN" altLang="en-US" strike="noStrike" noProof="1" dirty="0">
              <a:solidFill>
                <a:srgbClr val="000099"/>
              </a:solidFill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  <a:sym typeface="+mn-ea"/>
            </a:endParaRPr>
          </a:p>
          <a:p>
            <a:pPr marL="0" indent="0" fontAlgn="base">
              <a:lnSpc>
                <a:spcPct val="150000"/>
              </a:lnSpc>
              <a:spcBef>
                <a:spcPts val="0"/>
              </a:spcBef>
              <a:buNone/>
            </a:pPr>
            <a:r>
              <a:rPr lang="zh-CN" altLang="en-US" strike="noStrike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（二）关注课堂的交往与生成</a:t>
            </a:r>
            <a:endParaRPr lang="zh-CN" altLang="en-US" strike="noStrike" noProof="1" dirty="0">
              <a:ea typeface="仿宋_GB2312" pitchFamily="49" charset="-122"/>
            </a:endParaRPr>
          </a:p>
          <a:p>
            <a:pPr marL="0" indent="0" fontAlgn="base">
              <a:lnSpc>
                <a:spcPct val="150000"/>
              </a:lnSpc>
              <a:buNone/>
            </a:pPr>
            <a:r>
              <a:rPr lang="zh-CN" altLang="en-US" strike="noStrike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（三）注重课程资源的开发利用</a:t>
            </a:r>
            <a:endParaRPr lang="zh-CN" altLang="en-US" b="1" strike="noStrike" noProof="1" dirty="0">
              <a:solidFill>
                <a:srgbClr val="000099"/>
              </a:solidFill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</a:endParaRPr>
          </a:p>
          <a:p>
            <a:pPr marL="0" indent="0" fontAlgn="base">
              <a:lnSpc>
                <a:spcPct val="150000"/>
              </a:lnSpc>
              <a:buNone/>
            </a:pPr>
            <a:r>
              <a:rPr lang="zh-CN" altLang="en-US" strike="noStrike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（四）关注教师的教学特色</a:t>
            </a:r>
            <a:endParaRPr lang="zh-CN" altLang="en-US" strike="noStrike" noProof="1" dirty="0"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349375" y="1236663"/>
            <a:ext cx="6319838" cy="830263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>
              <a:lnSpc>
                <a:spcPct val="150000"/>
              </a:lnSpc>
              <a:spcBef>
                <a:spcPts val="0"/>
              </a:spcBef>
            </a:pPr>
            <a:r>
              <a:rPr lang="zh-CN" altLang="en-US" sz="3200" b="1" noProof="1" dirty="0">
                <a:solidFill>
                  <a:srgbClr val="FF0000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  <a:cs typeface="+mn-cs"/>
                <a:sym typeface="+mn-ea"/>
              </a:rPr>
              <a:t>今天课堂教学评价关注的是什么？</a:t>
            </a:r>
            <a:endParaRPr lang="zh-CN" altLang="en-US" sz="3200" b="1" noProof="1" dirty="0">
              <a:solidFill>
                <a:srgbClr val="FF0000"/>
              </a:solidFill>
              <a:effectLst>
                <a:outerShdw blurRad="38100" dist="38100" dir="2700000">
                  <a:srgbClr val="C0C0C0"/>
                </a:outerShdw>
              </a:effectLst>
              <a:latin typeface="黑体" panose="02010609060101010101" pitchFamily="49" charset="-122"/>
              <a:ea typeface="黑体" panose="02010609060101010101" pitchFamily="49" charset="-122"/>
              <a:cs typeface="黑体" panose="02010609060101010101" pitchFamily="49" charset="-122"/>
              <a:sym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charRg st="0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3" dur="2000"/>
                                        <p:tgtEl>
                                          <p:spTgt spid="7171">
                                            <p:txEl>
                                              <p:charRg st="0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charRg st="11" end="2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8" dur="2000"/>
                                        <p:tgtEl>
                                          <p:spTgt spid="7171">
                                            <p:txEl>
                                              <p:charRg st="11" end="2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charRg st="25" end="4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3" dur="2000"/>
                                        <p:tgtEl>
                                          <p:spTgt spid="7171">
                                            <p:txEl>
                                              <p:charRg st="25" end="4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charRg st="40" end="5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8" dur="2000"/>
                                        <p:tgtEl>
                                          <p:spTgt spid="7171">
                                            <p:txEl>
                                              <p:charRg st="40" end="5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6083" name="矩形 46082"/>
          <p:cNvSpPr/>
          <p:nvPr/>
        </p:nvSpPr>
        <p:spPr>
          <a:xfrm>
            <a:off x="863600" y="1319213"/>
            <a:ext cx="5260975" cy="830262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2800" dirty="0">
                <a:latin typeface="Arial" panose="020B0604020202020204" pitchFamily="34" charset="0"/>
                <a:ea typeface="宋体" panose="02010600030101010101" pitchFamily="2" charset="-122"/>
              </a:rPr>
              <a:t>     （二）</a:t>
            </a:r>
            <a:r>
              <a:rPr lang="zh-CN" altLang="en-US" sz="28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  <a:sym typeface="宋体" panose="02010600030101010101" pitchFamily="2" charset="-122"/>
              </a:rPr>
              <a:t>从教学程序上分析</a:t>
            </a:r>
            <a:r>
              <a:rPr lang="zh-CN" altLang="en-US" sz="3200" b="1" dirty="0"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lang="zh-CN" altLang="en-US" sz="32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13177" y="641350"/>
            <a:ext cx="2515235" cy="64516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</a:bodyPr>
          <a:p>
            <a:r>
              <a:rPr lang="zh-CN" altLang="en-US" sz="3600" b="1" noProof="1" dirty="0"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  <a:latin typeface="Verdana" panose="020B0604030504040204" pitchFamily="34" charset="0"/>
                <a:ea typeface="黑体" panose="02010609060101010101" pitchFamily="49" charset="-122"/>
                <a:cs typeface="+mn-cs"/>
                <a:sym typeface="+mn-ea"/>
              </a:rPr>
              <a:t>如何评？</a:t>
            </a:r>
            <a:endParaRPr lang="zh-CN" altLang="en-US" sz="3600" b="1" noProof="1" dirty="0">
              <a:solidFill>
                <a:srgbClr val="FF0000"/>
              </a:solid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  <a:latin typeface="Verdana" panose="020B0604030504040204" pitchFamily="34" charset="0"/>
              <a:ea typeface="黑体" panose="02010609060101010101" pitchFamily="49" charset="-122"/>
              <a:sym typeface="+mn-ea"/>
            </a:endParaRPr>
          </a:p>
        </p:txBody>
      </p:sp>
      <p:sp>
        <p:nvSpPr>
          <p:cNvPr id="49156" name="矩形 49155"/>
          <p:cNvSpPr/>
          <p:nvPr/>
        </p:nvSpPr>
        <p:spPr>
          <a:xfrm>
            <a:off x="1192213" y="2314575"/>
            <a:ext cx="3425825" cy="457200"/>
          </a:xfrm>
          <a:prstGeom prst="rect">
            <a:avLst/>
          </a:prstGeom>
          <a:noFill/>
          <a:ln w="9525">
            <a:noFill/>
          </a:ln>
        </p:spPr>
        <p:txBody>
          <a:bodyPr wrap="none" anchor="t" anchorCtr="0">
            <a:spAutoFit/>
          </a:bodyPr>
          <a:p>
            <a:r>
              <a:rPr lang="zh-CN" altLang="en-US" sz="24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（</a:t>
            </a:r>
            <a:r>
              <a:rPr lang="en-US" altLang="zh-CN" sz="240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1</a:t>
            </a:r>
            <a:r>
              <a:rPr lang="zh-CN" altLang="en-US" sz="24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）看教学思路设计：</a:t>
            </a:r>
            <a:endParaRPr lang="zh-CN" altLang="en-US" sz="2400" dirty="0">
              <a:solidFill>
                <a:schemeClr val="tx2"/>
              </a:solidFill>
              <a:latin typeface="Verdana" panose="020B0604030504040204" pitchFamily="34" charset="0"/>
              <a:ea typeface="黑体" panose="02010609060101010101" pitchFamily="49" charset="-122"/>
            </a:endParaRPr>
          </a:p>
        </p:txBody>
      </p:sp>
      <p:sp>
        <p:nvSpPr>
          <p:cNvPr id="49155" name="矩形 49154"/>
          <p:cNvSpPr/>
          <p:nvPr/>
        </p:nvSpPr>
        <p:spPr>
          <a:xfrm>
            <a:off x="1312863" y="2760663"/>
            <a:ext cx="9661525" cy="3449637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30000"/>
              </a:lnSpc>
            </a:pPr>
            <a:r>
              <a:rPr lang="zh-CN" altLang="en-US" sz="2800" dirty="0">
                <a:latin typeface="Arial" panose="020B0604020202020204" pitchFamily="34" charset="0"/>
                <a:ea typeface="宋体" panose="02010600030101010101" pitchFamily="2" charset="-122"/>
              </a:rPr>
              <a:t>       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一要看教学思路设计符不符合教学内容实际，符不符合学生实际；</a:t>
            </a:r>
            <a:endParaRPr lang="zh-CN" altLang="en-US" sz="28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30000"/>
              </a:lnSpc>
            </a:pP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二看教学思路的设计是不是有一定的独创性，超凡脱俗给学生以新鲜的感受；</a:t>
            </a:r>
            <a:endParaRPr lang="zh-CN" altLang="en-US" sz="28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30000"/>
              </a:lnSpc>
            </a:pP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三看教学思路的层次，脉络是不是清晰；四看教师在课堂上教学思路实际运作效果。</a:t>
            </a:r>
            <a:r>
              <a:rPr lang="zh-CN" altLang="en-US" sz="2800" b="1" dirty="0">
                <a:solidFill>
                  <a:srgbClr val="0000FF"/>
                </a:solidFill>
                <a:latin typeface="Verdana" panose="020B0604030504040204" pitchFamily="34" charset="0"/>
                <a:ea typeface="楷体_GB2312" pitchFamily="49" charset="-122"/>
              </a:rPr>
              <a:t> </a:t>
            </a:r>
            <a:endParaRPr lang="zh-CN" altLang="en-US" sz="2800" b="1" dirty="0">
              <a:solidFill>
                <a:srgbClr val="0000FF"/>
              </a:solidFill>
              <a:latin typeface="Verdana" panose="020B0604030504040204" pitchFamily="34" charset="0"/>
              <a:ea typeface="楷体_GB2312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49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083" grpId="0"/>
      <p:bldP spid="49156" grpId="0"/>
      <p:bldP spid="49155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0961" name="矩形 46082"/>
          <p:cNvSpPr/>
          <p:nvPr/>
        </p:nvSpPr>
        <p:spPr>
          <a:xfrm>
            <a:off x="863600" y="1319213"/>
            <a:ext cx="5260975" cy="830262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2800" dirty="0">
                <a:latin typeface="Arial" panose="020B0604020202020204" pitchFamily="34" charset="0"/>
                <a:ea typeface="宋体" panose="02010600030101010101" pitchFamily="2" charset="-122"/>
              </a:rPr>
              <a:t>     （二）</a:t>
            </a:r>
            <a:r>
              <a:rPr lang="zh-CN" altLang="en-US" sz="28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  <a:sym typeface="宋体" panose="02010600030101010101" pitchFamily="2" charset="-122"/>
              </a:rPr>
              <a:t>从教学程序上分析</a:t>
            </a:r>
            <a:r>
              <a:rPr lang="zh-CN" altLang="en-US" sz="3200" b="1" dirty="0"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lang="zh-CN" altLang="en-US" sz="32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13177" y="641350"/>
            <a:ext cx="2515235" cy="64516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</a:bodyPr>
          <a:p>
            <a:r>
              <a:rPr lang="zh-CN" altLang="en-US" sz="3600" b="1" noProof="1" dirty="0"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  <a:latin typeface="Verdana" panose="020B0604030504040204" pitchFamily="34" charset="0"/>
                <a:ea typeface="黑体" panose="02010609060101010101" pitchFamily="49" charset="-122"/>
                <a:cs typeface="+mn-cs"/>
                <a:sym typeface="+mn-ea"/>
              </a:rPr>
              <a:t>如何评？</a:t>
            </a:r>
            <a:endParaRPr lang="zh-CN" altLang="en-US" sz="3600" b="1" noProof="1" dirty="0">
              <a:solidFill>
                <a:srgbClr val="FF0000"/>
              </a:solid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  <a:latin typeface="Verdana" panose="020B0604030504040204" pitchFamily="34" charset="0"/>
              <a:ea typeface="黑体" panose="02010609060101010101" pitchFamily="49" charset="-122"/>
              <a:sym typeface="+mn-ea"/>
            </a:endParaRPr>
          </a:p>
        </p:txBody>
      </p:sp>
      <p:sp>
        <p:nvSpPr>
          <p:cNvPr id="49156" name="矩形 49155"/>
          <p:cNvSpPr/>
          <p:nvPr/>
        </p:nvSpPr>
        <p:spPr>
          <a:xfrm>
            <a:off x="1192213" y="2314575"/>
            <a:ext cx="3424237" cy="460375"/>
          </a:xfrm>
          <a:prstGeom prst="rect">
            <a:avLst/>
          </a:prstGeom>
          <a:noFill/>
          <a:ln w="9525">
            <a:noFill/>
          </a:ln>
        </p:spPr>
        <p:txBody>
          <a:bodyPr wrap="none" anchor="t" anchorCtr="0">
            <a:spAutoFit/>
          </a:bodyPr>
          <a:p>
            <a:r>
              <a:rPr lang="zh-CN" altLang="en-US" sz="24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（</a:t>
            </a:r>
            <a:r>
              <a:rPr lang="en-US" altLang="zh-CN" sz="240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2</a:t>
            </a:r>
            <a:r>
              <a:rPr lang="zh-CN" altLang="en-US" sz="24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）</a:t>
            </a:r>
            <a:r>
              <a:rPr lang="zh-CN" altLang="en-US" sz="24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  <a:sym typeface="宋体" panose="02010600030101010101" pitchFamily="2" charset="-122"/>
              </a:rPr>
              <a:t>看课堂结构安排</a:t>
            </a:r>
            <a:r>
              <a:rPr lang="zh-CN" altLang="en-US" sz="24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：</a:t>
            </a:r>
            <a:endParaRPr lang="zh-CN" altLang="en-US" sz="2400" dirty="0">
              <a:solidFill>
                <a:schemeClr val="tx2"/>
              </a:solidFill>
              <a:latin typeface="Verdana" panose="020B0604030504040204" pitchFamily="34" charset="0"/>
              <a:ea typeface="黑体" panose="02010609060101010101" pitchFamily="49" charset="-122"/>
            </a:endParaRPr>
          </a:p>
        </p:txBody>
      </p:sp>
      <p:sp>
        <p:nvSpPr>
          <p:cNvPr id="50178" name="矩形 50177"/>
          <p:cNvSpPr/>
          <p:nvPr/>
        </p:nvSpPr>
        <p:spPr>
          <a:xfrm>
            <a:off x="1312863" y="2774950"/>
            <a:ext cx="9494837" cy="3079750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35000"/>
              </a:lnSpc>
            </a:pPr>
            <a:r>
              <a:rPr lang="zh-CN" altLang="en-US" sz="2400" dirty="0">
                <a:latin typeface="仿宋_GB2312" pitchFamily="49" charset="-122"/>
                <a:ea typeface="仿宋_GB2312" pitchFamily="49" charset="-122"/>
              </a:rPr>
              <a:t>    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计算授课者的教学时间设计，能较好地了解授课者授课重点、结构。安排授课时间设计包括：</a:t>
            </a:r>
            <a:endParaRPr lang="zh-CN" altLang="en-US" sz="24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35000"/>
              </a:lnSpc>
            </a:pP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①计算教学环节的时间分配</a:t>
            </a:r>
            <a:r>
              <a:rPr lang="en-US" altLang="zh-CN" sz="2400" b="1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,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看教学环节时间分配和衔接是否恰当。看有无前松后紧或前紧后松现象</a:t>
            </a:r>
            <a:r>
              <a:rPr lang="en-US" altLang="zh-CN" sz="2400" b="1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,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看讲与练时间搭配是否合理等。</a:t>
            </a:r>
            <a:endParaRPr lang="zh-CN" altLang="en-US" sz="24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35000"/>
              </a:lnSpc>
            </a:pP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②计算教师活动时间分配，看是否与教学目的要求一致，有无教师占用时间过多，学生活动时间过少现象。</a:t>
            </a:r>
            <a:endParaRPr lang="zh-CN" altLang="en-US" sz="2400" b="1" dirty="0">
              <a:solidFill>
                <a:srgbClr val="0000FF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49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156" grpId="0"/>
      <p:bldP spid="50178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51202" name="矩形 51201"/>
          <p:cNvSpPr/>
          <p:nvPr/>
        </p:nvSpPr>
        <p:spPr>
          <a:xfrm>
            <a:off x="1322388" y="1574800"/>
            <a:ext cx="9180512" cy="3708400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40000"/>
              </a:lnSpc>
            </a:pPr>
            <a:r>
              <a:rPr lang="zh-CN" altLang="en-US" sz="2400" b="1" dirty="0">
                <a:solidFill>
                  <a:srgbClr val="0000FF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      </a:t>
            </a:r>
            <a:r>
              <a:rPr lang="en-US" altLang="zh-CN" sz="2400" b="1" dirty="0">
                <a:solidFill>
                  <a:srgbClr val="0000FF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③计算学生的个人活动时间与学生集体活动时间的分配。看学生个人活动，小组活动和全般活动时间分配是否合理，有无集体活动过多，学生个人自学、独立思考、独立完成作业时间太少现象。</a:t>
            </a:r>
            <a:endParaRPr lang="zh-CN" altLang="en-US" sz="24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40000"/>
              </a:lnSpc>
            </a:pP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</a:t>
            </a:r>
            <a:r>
              <a:rPr lang="en-US" altLang="zh-CN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④计算优差生活动时间。看优中差生活动时间分配是否合理。有无优等生占用时间过多，差等生占用时间太少的现象。</a:t>
            </a:r>
            <a:endParaRPr lang="zh-CN" altLang="en-US" sz="24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40000"/>
              </a:lnSpc>
            </a:pP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</a:t>
            </a:r>
            <a:r>
              <a:rPr lang="en-US" altLang="zh-CN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⑤计算非教学时间，看教师在课堂上有无脱离教学内容，做别的事情。浪费宝贵的课堂教学时间的现象。</a:t>
            </a:r>
            <a:endParaRPr lang="zh-CN" altLang="en-US" sz="24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02" grpId="0" bldLvl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3009" name="文本框 2"/>
          <p:cNvSpPr txBox="1"/>
          <p:nvPr/>
        </p:nvSpPr>
        <p:spPr>
          <a:xfrm>
            <a:off x="1285875" y="1360488"/>
            <a:ext cx="5845175" cy="522287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四、课堂效益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18435" name="文本框 1"/>
          <p:cNvSpPr txBox="1"/>
          <p:nvPr/>
        </p:nvSpPr>
        <p:spPr>
          <a:xfrm>
            <a:off x="1287463" y="2001838"/>
            <a:ext cx="8670925" cy="138430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（一）教学目标达成度</a:t>
            </a:r>
            <a:endParaRPr lang="zh-CN" altLang="zh-CN" sz="2800" b="1">
              <a:solidFill>
                <a:srgbClr val="FF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  <a:p>
            <a:pPr>
              <a:lnSpc>
                <a:spcPct val="150000"/>
              </a:lnSpc>
            </a:pP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根据预设目标随堂命题，选择样本测试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  <p:sp>
        <p:nvSpPr>
          <p:cNvPr id="18436" name="文本框 4"/>
          <p:cNvSpPr txBox="1"/>
          <p:nvPr/>
        </p:nvSpPr>
        <p:spPr>
          <a:xfrm>
            <a:off x="1285875" y="3321050"/>
            <a:ext cx="7993063" cy="138430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（二）学生学习情感、总体效果</a:t>
            </a:r>
            <a:endParaRPr lang="zh-CN" altLang="zh-CN" sz="2800" b="1">
              <a:solidFill>
                <a:srgbClr val="FF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  <a:p>
            <a:pPr>
              <a:lnSpc>
                <a:spcPct val="150000"/>
              </a:lnSpc>
            </a:pP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问卷调查反馈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4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5" grpId="0"/>
      <p:bldP spid="18436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6083" name="矩形 46082"/>
          <p:cNvSpPr/>
          <p:nvPr/>
        </p:nvSpPr>
        <p:spPr>
          <a:xfrm>
            <a:off x="863600" y="1319213"/>
            <a:ext cx="5260975" cy="830262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2800" dirty="0">
                <a:latin typeface="Arial" panose="020B0604020202020204" pitchFamily="34" charset="0"/>
                <a:ea typeface="宋体" panose="02010600030101010101" pitchFamily="2" charset="-122"/>
              </a:rPr>
              <a:t>     （一）</a:t>
            </a:r>
            <a:r>
              <a:rPr lang="zh-CN" altLang="en-US" sz="28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  <a:sym typeface="宋体" panose="02010600030101010101" pitchFamily="2" charset="-122"/>
              </a:rPr>
              <a:t>从目标达成来看</a:t>
            </a:r>
            <a:r>
              <a:rPr lang="zh-CN" altLang="en-US" sz="3200" b="1" dirty="0"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lang="zh-CN" altLang="en-US" sz="32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13177" y="641350"/>
            <a:ext cx="2515235" cy="64516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</a:bodyPr>
          <a:p>
            <a:r>
              <a:rPr lang="zh-CN" altLang="en-US" sz="3600" b="1" noProof="1" dirty="0"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  <a:latin typeface="Verdana" panose="020B0604030504040204" pitchFamily="34" charset="0"/>
                <a:ea typeface="黑体" panose="02010609060101010101" pitchFamily="49" charset="-122"/>
                <a:cs typeface="+mn-cs"/>
                <a:sym typeface="+mn-ea"/>
              </a:rPr>
              <a:t>如何评？</a:t>
            </a:r>
            <a:endParaRPr lang="zh-CN" altLang="en-US" sz="3600" b="1" noProof="1" dirty="0">
              <a:solidFill>
                <a:srgbClr val="FF0000"/>
              </a:solid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  <a:latin typeface="Verdana" panose="020B0604030504040204" pitchFamily="34" charset="0"/>
              <a:ea typeface="黑体" panose="02010609060101010101" pitchFamily="49" charset="-122"/>
              <a:sym typeface="+mn-ea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312863" y="2276475"/>
            <a:ext cx="9132887" cy="2417763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35000"/>
              </a:lnSpc>
            </a:pPr>
            <a:r>
              <a:rPr lang="zh-CN" altLang="en-US" sz="2800" b="1" dirty="0"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要看教学目标是不是明确地体现在每一教学环节中，教学手段是否都紧密地围绕目标，为实现目标服务。要看课堂上是否尽快地接触重担内容，重点内容的教学时间是否得到保证，重点知识和技能是否得到巩固和强化。</a:t>
            </a:r>
            <a:r>
              <a:rPr lang="zh-CN" altLang="en-US" sz="2800" b="1" dirty="0">
                <a:solidFill>
                  <a:srgbClr val="0000FF"/>
                </a:solidFill>
                <a:latin typeface="Verdana" panose="020B0604030504040204" pitchFamily="34" charset="0"/>
                <a:ea typeface="楷体_GB2312" pitchFamily="49" charset="-122"/>
              </a:rPr>
              <a:t> </a:t>
            </a:r>
            <a:endParaRPr lang="zh-CN" altLang="en-US" sz="2800" b="1" dirty="0">
              <a:solidFill>
                <a:srgbClr val="0000FF"/>
              </a:solidFill>
              <a:latin typeface="Verdana" panose="020B0604030504040204" pitchFamily="34" charset="0"/>
              <a:ea typeface="楷体_GB2312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083" grpId="0"/>
      <p:bldP spid="3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6083" name="矩形 46082"/>
          <p:cNvSpPr/>
          <p:nvPr/>
        </p:nvSpPr>
        <p:spPr>
          <a:xfrm>
            <a:off x="863600" y="1319213"/>
            <a:ext cx="5260975" cy="830262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2800" dirty="0">
                <a:latin typeface="Arial" panose="020B0604020202020204" pitchFamily="34" charset="0"/>
                <a:ea typeface="宋体" panose="02010600030101010101" pitchFamily="2" charset="-122"/>
              </a:rPr>
              <a:t>     （二）</a:t>
            </a:r>
            <a:r>
              <a:rPr lang="zh-CN" altLang="en-US" sz="2800" b="1" dirty="0">
                <a:latin typeface="黑体" panose="02010609060101010101" pitchFamily="49" charset="-122"/>
                <a:ea typeface="黑体" panose="02010609060101010101" pitchFamily="49" charset="-122"/>
              </a:rPr>
              <a:t>从教学效果上分析</a:t>
            </a:r>
            <a:r>
              <a:rPr lang="zh-CN" altLang="en-US" sz="3200" b="1" dirty="0"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lang="zh-CN" altLang="en-US" sz="32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13177" y="641350"/>
            <a:ext cx="2515235" cy="64516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</a:bodyPr>
          <a:p>
            <a:r>
              <a:rPr lang="zh-CN" altLang="en-US" sz="3600" b="1" noProof="1" dirty="0"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  <a:latin typeface="Verdana" panose="020B0604030504040204" pitchFamily="34" charset="0"/>
                <a:ea typeface="黑体" panose="02010609060101010101" pitchFamily="49" charset="-122"/>
                <a:cs typeface="+mn-cs"/>
                <a:sym typeface="+mn-ea"/>
              </a:rPr>
              <a:t>如何评？</a:t>
            </a:r>
            <a:endParaRPr lang="zh-CN" altLang="en-US" sz="3600" b="1" noProof="1" dirty="0">
              <a:solidFill>
                <a:srgbClr val="FF0000"/>
              </a:solid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  <a:latin typeface="Verdana" panose="020B0604030504040204" pitchFamily="34" charset="0"/>
              <a:ea typeface="黑体" panose="02010609060101010101" pitchFamily="49" charset="-122"/>
              <a:sym typeface="+mn-ea"/>
            </a:endParaRPr>
          </a:p>
        </p:txBody>
      </p:sp>
      <p:sp>
        <p:nvSpPr>
          <p:cNvPr id="55298" name="矩形 55297"/>
          <p:cNvSpPr/>
          <p:nvPr/>
        </p:nvSpPr>
        <p:spPr>
          <a:xfrm>
            <a:off x="1414463" y="2130425"/>
            <a:ext cx="9239250" cy="4244975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 indent="196850">
              <a:lnSpc>
                <a:spcPct val="125000"/>
              </a:lnSpc>
            </a:pPr>
            <a:r>
              <a:rPr lang="zh-CN" altLang="en-US" sz="2400" b="1" dirty="0">
                <a:latin typeface="Arial" panose="020B0604020202020204" pitchFamily="34" charset="0"/>
                <a:ea typeface="宋体" panose="02010600030101010101" pitchFamily="2" charset="-122"/>
              </a:rPr>
              <a:t>  </a:t>
            </a:r>
            <a:r>
              <a:rPr lang="zh-CN" altLang="en-US" sz="2400" b="1" dirty="0">
                <a:latin typeface="仿宋_GB2312" pitchFamily="49" charset="-122"/>
                <a:ea typeface="仿宋_GB2312" pitchFamily="49" charset="-122"/>
              </a:rPr>
              <a:t> 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“分析一节课，既要分析教学过程和教学方法方面，又要分析教学结果方面。”看课堂教学效果是评价课堂教学的重要依据。课堂效果评析包括以下几个方面： </a:t>
            </a:r>
            <a:b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</a:b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4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一是</a:t>
            </a:r>
            <a:r>
              <a:rPr lang="en-US" altLang="zh-CN" sz="2400" b="1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: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教学效率高，学生思维活跃，气氛热烈。 </a:t>
            </a:r>
            <a:b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</a:b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4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二是</a:t>
            </a:r>
            <a:r>
              <a:rPr lang="en-US" altLang="zh-CN" sz="2400" b="1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: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学生受益面大，不同程度的学生在原有基础上都有进步。知识、能力、思想情操目标达成。 </a:t>
            </a:r>
            <a:b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</a:br>
            <a:r>
              <a:rPr lang="en-US" altLang="zh-CN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4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三是</a:t>
            </a:r>
            <a:r>
              <a:rPr lang="en-US" altLang="zh-CN" sz="2400" b="1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: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有效利用</a:t>
            </a:r>
            <a:r>
              <a:rPr lang="en-US" altLang="zh-CN" sz="2400" b="1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40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分钟，学生学得轻松愉快，积极性高，当堂问题当堂解决，学生负担合理。 </a:t>
            </a:r>
            <a:b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</a:br>
            <a:r>
              <a:rPr lang="en-US" altLang="zh-CN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课堂效果的评析，有时也可以借助于当堂测试手段。</a:t>
            </a:r>
            <a:endParaRPr lang="zh-CN" altLang="en-US" sz="2400" b="1" dirty="0">
              <a:solidFill>
                <a:srgbClr val="0000FF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083" grpId="0"/>
      <p:bldP spid="55298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6081" name="文本框 2"/>
          <p:cNvSpPr txBox="1"/>
          <p:nvPr/>
        </p:nvSpPr>
        <p:spPr>
          <a:xfrm>
            <a:off x="1241425" y="1317625"/>
            <a:ext cx="5843588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五、教师基本功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19459" name="文本框 1"/>
          <p:cNvSpPr txBox="1"/>
          <p:nvPr/>
        </p:nvSpPr>
        <p:spPr>
          <a:xfrm>
            <a:off x="1241425" y="1993900"/>
            <a:ext cx="8670925" cy="73660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（一）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教态</a:t>
            </a:r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：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大方、自然、亲和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  <p:sp>
        <p:nvSpPr>
          <p:cNvPr id="19460" name="文本框 4"/>
          <p:cNvSpPr txBox="1"/>
          <p:nvPr/>
        </p:nvSpPr>
        <p:spPr>
          <a:xfrm>
            <a:off x="1241425" y="2767013"/>
            <a:ext cx="9496425" cy="738187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（二）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语言</a:t>
            </a:r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：</a:t>
            </a: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准确、丰富、生动、流畅、干净、有感染力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  <p:sp>
        <p:nvSpPr>
          <p:cNvPr id="19461" name="文本框 3"/>
          <p:cNvSpPr txBox="1"/>
          <p:nvPr/>
        </p:nvSpPr>
        <p:spPr>
          <a:xfrm>
            <a:off x="1241425" y="3540125"/>
            <a:ext cx="9290050" cy="73660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（三）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板书</a:t>
            </a:r>
            <a:r>
              <a:rPr lang="zh-CN" altLang="zh-CN" sz="2800">
                <a:latin typeface="Arial" panose="020B0604020202020204" pitchFamily="34" charset="0"/>
                <a:ea typeface="黑体" panose="02010609060101010101" pitchFamily="49" charset="-122"/>
              </a:rPr>
              <a:t>：结构严谨完整、逻辑清晰简练、书写流利</a:t>
            </a:r>
            <a:endParaRPr lang="zh-CN" altLang="zh-CN" sz="2800"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4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4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4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94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94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94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9" grpId="0"/>
      <p:bldP spid="19460" grpId="0"/>
      <p:bldP spid="19461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6083" name="矩形 46082"/>
          <p:cNvSpPr/>
          <p:nvPr/>
        </p:nvSpPr>
        <p:spPr>
          <a:xfrm>
            <a:off x="863600" y="1319213"/>
            <a:ext cx="5260975" cy="830262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2800" dirty="0">
                <a:latin typeface="Arial" panose="020B0604020202020204" pitchFamily="34" charset="0"/>
                <a:ea typeface="宋体" panose="02010600030101010101" pitchFamily="2" charset="-122"/>
              </a:rPr>
              <a:t>     </a:t>
            </a:r>
            <a:r>
              <a:rPr lang="zh-CN" altLang="en-US" sz="28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从教师教学基本功上分析</a:t>
            </a:r>
            <a:r>
              <a:rPr lang="zh-CN" altLang="en-US" sz="3200" b="1" dirty="0"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lang="zh-CN" altLang="en-US" sz="32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13177" y="641350"/>
            <a:ext cx="2515235" cy="64516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</a:bodyPr>
          <a:p>
            <a:r>
              <a:rPr lang="zh-CN" altLang="en-US" sz="3600" b="1" noProof="1" dirty="0"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  <a:latin typeface="Verdana" panose="020B0604030504040204" pitchFamily="34" charset="0"/>
                <a:ea typeface="黑体" panose="02010609060101010101" pitchFamily="49" charset="-122"/>
                <a:cs typeface="+mn-cs"/>
                <a:sym typeface="+mn-ea"/>
              </a:rPr>
              <a:t>如何评？</a:t>
            </a:r>
            <a:endParaRPr lang="zh-CN" altLang="en-US" sz="3600" b="1" noProof="1" dirty="0">
              <a:solidFill>
                <a:srgbClr val="FF0000"/>
              </a:solid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  <a:latin typeface="Verdana" panose="020B0604030504040204" pitchFamily="34" charset="0"/>
              <a:ea typeface="黑体" panose="02010609060101010101" pitchFamily="49" charset="-122"/>
              <a:sym typeface="+mn-ea"/>
            </a:endParaRPr>
          </a:p>
        </p:txBody>
      </p:sp>
      <p:sp>
        <p:nvSpPr>
          <p:cNvPr id="53251" name="矩形 53250"/>
          <p:cNvSpPr/>
          <p:nvPr/>
        </p:nvSpPr>
        <p:spPr>
          <a:xfrm>
            <a:off x="1312863" y="2260600"/>
            <a:ext cx="9691687" cy="4244975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25000"/>
              </a:lnSpc>
            </a:pPr>
            <a:r>
              <a:rPr lang="zh-CN" altLang="en-US" sz="2400" dirty="0">
                <a:latin typeface="Arial" panose="020B0604020202020204" pitchFamily="34" charset="0"/>
                <a:ea typeface="宋体" panose="02010600030101010101" pitchFamily="2" charset="-122"/>
              </a:rPr>
              <a:t>    </a:t>
            </a:r>
            <a:r>
              <a:rPr lang="zh-CN" altLang="en-US" sz="2400" b="1" dirty="0">
                <a:solidFill>
                  <a:srgbClr val="FF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（</a:t>
            </a:r>
            <a:r>
              <a:rPr lang="en-US" altLang="zh-CN" sz="2400" b="1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1</a:t>
            </a:r>
            <a:r>
              <a:rPr lang="zh-CN" altLang="en-US" sz="24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）看板书：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设计科学合理；言简意赅；条理性强；富有艺术性（字迹工整美观，板画娴熟等）</a:t>
            </a:r>
            <a:r>
              <a:rPr lang="zh-CN" altLang="en-US" sz="2400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</a:t>
            </a:r>
            <a:br>
              <a:rPr lang="zh-CN" altLang="en-US" sz="2400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</a:br>
            <a:r>
              <a:rPr lang="zh-CN" altLang="en-US" sz="2400" dirty="0">
                <a:latin typeface="仿宋_GB2312" pitchFamily="49" charset="-122"/>
                <a:ea typeface="仿宋_GB2312" pitchFamily="49" charset="-122"/>
              </a:rPr>
              <a:t>  </a:t>
            </a:r>
            <a:r>
              <a:rPr lang="zh-CN" altLang="en-US" sz="24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（</a:t>
            </a:r>
            <a:r>
              <a:rPr lang="en-US" altLang="zh-CN" sz="2400" b="1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2</a:t>
            </a:r>
            <a:r>
              <a:rPr lang="zh-CN" altLang="en-US" sz="24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）看教态：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教师课堂上的教态应该是明朗、快活、庄重，富有感染力。仪表端庄，举止从容，态度热情，热爱学生，师生情感交融。 </a:t>
            </a:r>
            <a:b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</a:br>
            <a:r>
              <a:rPr lang="zh-CN" altLang="en-US" sz="2400" dirty="0">
                <a:latin typeface="仿宋_GB2312" pitchFamily="49" charset="-122"/>
                <a:ea typeface="仿宋_GB2312" pitchFamily="49" charset="-122"/>
              </a:rPr>
              <a:t>  </a:t>
            </a:r>
            <a:r>
              <a:rPr lang="zh-CN" altLang="en-US" sz="24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（</a:t>
            </a:r>
            <a:r>
              <a:rPr lang="en-US" altLang="zh-CN" sz="2400" b="1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3</a:t>
            </a:r>
            <a:r>
              <a:rPr lang="zh-CN" altLang="en-US" sz="24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）看语言：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教学也是一种语言的艺术。教师的语言有时关系到一节课的成败。教师的课堂语言，要准确清楚，精当简练，生动形象有启发性。教学语言的语调要高低适宜，快慢适度，抑扬顿挫，富于变化。</a:t>
            </a:r>
            <a:r>
              <a:rPr lang="zh-CN" altLang="en-US" sz="2400" b="1" dirty="0">
                <a:latin typeface="仿宋_GB2312" pitchFamily="49" charset="-122"/>
                <a:ea typeface="仿宋_GB2312" pitchFamily="49" charset="-122"/>
              </a:rPr>
              <a:t> </a:t>
            </a:r>
            <a:br>
              <a:rPr lang="zh-CN" altLang="en-US" sz="2400" b="1" dirty="0">
                <a:latin typeface="仿宋_GB2312" pitchFamily="49" charset="-122"/>
                <a:ea typeface="仿宋_GB2312" pitchFamily="49" charset="-122"/>
              </a:rPr>
            </a:br>
            <a:r>
              <a:rPr lang="zh-CN" altLang="en-US" sz="2400" dirty="0">
                <a:latin typeface="仿宋_GB2312" pitchFamily="49" charset="-122"/>
                <a:ea typeface="仿宋_GB2312" pitchFamily="49" charset="-122"/>
              </a:rPr>
              <a:t>  </a:t>
            </a:r>
            <a:r>
              <a:rPr lang="zh-CN" altLang="en-US" sz="24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（</a:t>
            </a:r>
            <a:r>
              <a:rPr lang="en-US" altLang="zh-CN" sz="2400" b="1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4</a:t>
            </a:r>
            <a:r>
              <a:rPr lang="zh-CN" altLang="en-US" sz="24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）看操作：</a:t>
            </a:r>
            <a:r>
              <a:rPr lang="zh-CN" altLang="en-US" sz="24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看教师运用教具，操作投影仪、录音机、微机等熟练程度。</a:t>
            </a:r>
            <a:endParaRPr lang="zh-CN" altLang="en-US" sz="2400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083" grpId="0"/>
      <p:bldP spid="53251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文本框 1"/>
          <p:cNvSpPr txBox="1"/>
          <p:nvPr/>
        </p:nvSpPr>
        <p:spPr>
          <a:xfrm>
            <a:off x="1695450" y="2497138"/>
            <a:ext cx="9123363" cy="1384300"/>
          </a:xfrm>
          <a:prstGeom prst="rect">
            <a:avLst/>
          </a:prstGeom>
          <a:noFill/>
          <a:ln w="9525">
            <a:noFill/>
          </a:ln>
        </p:spPr>
        <p:txBody>
          <a:bodyPr wrap="none" anchor="t" anchorCtr="0">
            <a:spAutoFit/>
          </a:bodyPr>
          <a:p>
            <a:pPr>
              <a:lnSpc>
                <a:spcPct val="150000"/>
              </a:lnSpc>
            </a:pPr>
            <a:r>
              <a:rPr lang="en-US" altLang="zh-CN" sz="28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  <a:sym typeface="宋体" panose="02010600030101010101" pitchFamily="2" charset="-122"/>
              </a:rPr>
              <a:t>    </a:t>
            </a:r>
            <a:r>
              <a:rPr lang="zh-CN" altLang="en-US" sz="28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  <a:sym typeface="宋体" panose="02010600030101010101" pitchFamily="2" charset="-122"/>
              </a:rPr>
              <a:t>叶澜：“一个教师写一辈子教案，不一定成为名师；</a:t>
            </a:r>
            <a:endParaRPr lang="zh-CN" altLang="en-US" sz="2800" b="1" dirty="0">
              <a:solidFill>
                <a:srgbClr val="FF0000"/>
              </a:solidFill>
              <a:latin typeface="仿宋_GB2312" pitchFamily="49" charset="-122"/>
              <a:ea typeface="仿宋_GB2312" pitchFamily="49" charset="-122"/>
              <a:sym typeface="宋体" panose="02010600030101010101" pitchFamily="2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28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  <a:sym typeface="宋体" panose="02010600030101010101" pitchFamily="2" charset="-122"/>
              </a:rPr>
              <a:t>如果一个教师写三年反思，有可能成为名师。”</a:t>
            </a:r>
            <a:endParaRPr lang="zh-CN" altLang="en-US" sz="2800" b="1" dirty="0">
              <a:solidFill>
                <a:srgbClr val="FF0000"/>
              </a:solidFill>
              <a:latin typeface="仿宋_GB2312" pitchFamily="49" charset="-122"/>
              <a:ea typeface="仿宋_GB2312" pitchFamily="49" charset="-122"/>
              <a:sym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2428875" y="4619625"/>
            <a:ext cx="7334250" cy="522288"/>
          </a:xfrm>
          <a:prstGeom prst="rect">
            <a:avLst/>
          </a:prstGeom>
          <a:noFill/>
          <a:ln w="9525">
            <a:noFill/>
          </a:ln>
        </p:spPr>
        <p:txBody>
          <a:bodyPr wrap="none" anchor="t" anchorCtr="0">
            <a:spAutoFit/>
          </a:bodyPr>
          <a:p>
            <a:r>
              <a:rPr lang="zh-CN" altLang="en-US" sz="2800" b="1" dirty="0">
                <a:solidFill>
                  <a:srgbClr val="CC0000"/>
                </a:solidFill>
                <a:latin typeface="仿宋_GB2312" pitchFamily="49" charset="-122"/>
                <a:ea typeface="仿宋_GB2312" pitchFamily="49" charset="-122"/>
                <a:sym typeface="宋体" panose="02010600030101010101" pitchFamily="2" charset="-122"/>
              </a:rPr>
              <a:t>优秀的教师，在研究中教学，在教学中研究。</a:t>
            </a:r>
            <a:endParaRPr lang="zh-CN" altLang="en-US" sz="2800" b="1" dirty="0">
              <a:solidFill>
                <a:srgbClr val="CC0000"/>
              </a:solidFill>
              <a:latin typeface="仿宋_GB2312" pitchFamily="49" charset="-122"/>
              <a:ea typeface="仿宋_GB2312" pitchFamily="49" charset="-122"/>
              <a:sym typeface="宋体" panose="02010600030101010101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" name="文本框 2"/>
          <p:cNvSpPr txBox="1"/>
          <p:nvPr/>
        </p:nvSpPr>
        <p:spPr>
          <a:xfrm>
            <a:off x="2987675" y="2284413"/>
            <a:ext cx="5994400" cy="1014412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40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如何认定一堂</a:t>
            </a:r>
            <a:r>
              <a:rPr lang="en-US" altLang="zh-CN" sz="40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“</a:t>
            </a:r>
            <a:r>
              <a:rPr lang="zh-CN" altLang="en-US" sz="40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好课</a:t>
            </a:r>
            <a:r>
              <a:rPr lang="en-US" altLang="zh-CN" sz="40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”</a:t>
            </a:r>
            <a:r>
              <a:rPr lang="zh-CN" altLang="en-US" sz="40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？</a:t>
            </a:r>
            <a:endParaRPr lang="zh-CN" altLang="en-US" sz="4000" b="1" dirty="0">
              <a:solidFill>
                <a:srgbClr val="FF0000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7171" name="文本占位符 7170"/>
          <p:cNvSpPr>
            <a:spLocks noGrp="1"/>
          </p:cNvSpPr>
          <p:nvPr/>
        </p:nvSpPr>
        <p:spPr>
          <a:xfrm>
            <a:off x="1438275" y="1617663"/>
            <a:ext cx="9707563" cy="4525962"/>
          </a:xfrm>
          <a:prstGeom prst="rect">
            <a:avLst/>
          </a:prstGeom>
          <a:noFill/>
          <a:ln w="9525">
            <a:noFill/>
          </a:ln>
        </p:spPr>
        <p:txBody>
          <a:bodyPr anchor="t" anchorCtr="0"/>
          <a:p>
            <a:pPr marL="342900" indent="-342900" eaLnBrk="0" hangingPunct="0">
              <a:lnSpc>
                <a:spcPct val="150000"/>
              </a:lnSpc>
              <a:buClr>
                <a:schemeClr val="hlink"/>
              </a:buClr>
              <a:buFont typeface="Wingdings" panose="05000000000000000000" pitchFamily="2" charset="2"/>
              <a:buChar char="v"/>
            </a:pPr>
            <a:r>
              <a:rPr lang="zh-CN" altLang="en-US" sz="2800" b="1" dirty="0">
                <a:latin typeface="Verdana" panose="020B0604030504040204" pitchFamily="34" charset="0"/>
                <a:ea typeface="仿宋_GB2312" pitchFamily="49" charset="-122"/>
              </a:rPr>
              <a:t>新</a:t>
            </a:r>
            <a:r>
              <a:rPr lang="en-US" altLang="zh-CN" sz="28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2800" b="1" dirty="0">
                <a:latin typeface="Verdana" panose="020B0604030504040204" pitchFamily="34" charset="0"/>
                <a:ea typeface="仿宋_GB2312" pitchFamily="49" charset="-122"/>
              </a:rPr>
              <a:t>理念新、思路新、手段新；</a:t>
            </a:r>
            <a:endParaRPr lang="zh-CN" altLang="en-US" sz="2800" b="1" dirty="0">
              <a:latin typeface="Verdana" panose="020B0604030504040204" pitchFamily="34" charset="0"/>
              <a:ea typeface="仿宋_GB2312" pitchFamily="49" charset="-122"/>
            </a:endParaRPr>
          </a:p>
          <a:p>
            <a:pPr marL="342900" indent="-342900" eaLnBrk="0" hangingPunct="0">
              <a:lnSpc>
                <a:spcPct val="150000"/>
              </a:lnSpc>
              <a:buClr>
                <a:schemeClr val="hlink"/>
              </a:buClr>
              <a:buFont typeface="Wingdings" panose="05000000000000000000" pitchFamily="2" charset="2"/>
              <a:buChar char="v"/>
            </a:pPr>
            <a:r>
              <a:rPr lang="zh-CN" altLang="en-US" sz="2800" b="1" dirty="0">
                <a:latin typeface="Verdana" panose="020B0604030504040204" pitchFamily="34" charset="0"/>
                <a:ea typeface="仿宋_GB2312" pitchFamily="49" charset="-122"/>
              </a:rPr>
              <a:t>趣</a:t>
            </a:r>
            <a:r>
              <a:rPr lang="en-US" altLang="zh-CN" sz="28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2800" b="1" dirty="0">
                <a:latin typeface="Verdana" panose="020B0604030504040204" pitchFamily="34" charset="0"/>
                <a:ea typeface="仿宋_GB2312" pitchFamily="49" charset="-122"/>
              </a:rPr>
              <a:t>引发兴趣、保持兴趣、提高兴趣；</a:t>
            </a:r>
            <a:endParaRPr lang="zh-CN" altLang="en-US" sz="2800" b="1" dirty="0">
              <a:latin typeface="Arial" panose="020B0604020202020204" pitchFamily="34" charset="0"/>
              <a:ea typeface="仿宋_GB2312" pitchFamily="49" charset="-122"/>
            </a:endParaRPr>
          </a:p>
          <a:p>
            <a:pPr marL="342900" indent="-342900" eaLnBrk="0" hangingPunct="0">
              <a:lnSpc>
                <a:spcPct val="150000"/>
              </a:lnSpc>
              <a:buClr>
                <a:schemeClr val="hlink"/>
              </a:buClr>
              <a:buFont typeface="Wingdings" panose="05000000000000000000" pitchFamily="2" charset="2"/>
              <a:buChar char="v"/>
            </a:pPr>
            <a:r>
              <a:rPr lang="zh-CN" altLang="en-US" sz="2800" b="1" dirty="0">
                <a:latin typeface="Verdana" panose="020B0604030504040204" pitchFamily="34" charset="0"/>
                <a:ea typeface="仿宋_GB2312" pitchFamily="49" charset="-122"/>
              </a:rPr>
              <a:t>活</a:t>
            </a:r>
            <a:r>
              <a:rPr lang="en-US" altLang="zh-CN" sz="28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2800" b="1" dirty="0">
                <a:latin typeface="Verdana" panose="020B0604030504040204" pitchFamily="34" charset="0"/>
                <a:ea typeface="仿宋_GB2312" pitchFamily="49" charset="-122"/>
              </a:rPr>
              <a:t>教法灵活、教材用活、学生学活；</a:t>
            </a:r>
            <a:endParaRPr lang="zh-CN" altLang="en-US" sz="2800" b="1" dirty="0">
              <a:latin typeface="Arial" panose="020B0604020202020204" pitchFamily="34" charset="0"/>
              <a:ea typeface="仿宋_GB2312" pitchFamily="49" charset="-122"/>
            </a:endParaRPr>
          </a:p>
          <a:p>
            <a:pPr marL="342900" indent="-342900" eaLnBrk="0" hangingPunct="0">
              <a:lnSpc>
                <a:spcPct val="150000"/>
              </a:lnSpc>
              <a:buClr>
                <a:schemeClr val="hlink"/>
              </a:buClr>
              <a:buFont typeface="Wingdings" panose="05000000000000000000" pitchFamily="2" charset="2"/>
              <a:buChar char="v"/>
            </a:pPr>
            <a:r>
              <a:rPr lang="zh-CN" altLang="en-US" sz="2800" b="1" dirty="0">
                <a:latin typeface="Verdana" panose="020B0604030504040204" pitchFamily="34" charset="0"/>
                <a:ea typeface="仿宋_GB2312" pitchFamily="49" charset="-122"/>
              </a:rPr>
              <a:t>实</a:t>
            </a:r>
            <a:r>
              <a:rPr lang="en-US" altLang="zh-CN" sz="28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2800" b="1" dirty="0">
                <a:latin typeface="Verdana" panose="020B0604030504040204" pitchFamily="34" charset="0"/>
                <a:ea typeface="仿宋_GB2312" pitchFamily="49" charset="-122"/>
              </a:rPr>
              <a:t>内容充实、训练扎实、目标落实；</a:t>
            </a:r>
            <a:endParaRPr lang="zh-CN" altLang="en-US" sz="2800" b="1" dirty="0">
              <a:latin typeface="Arial" panose="020B0604020202020204" pitchFamily="34" charset="0"/>
              <a:ea typeface="仿宋_GB2312" pitchFamily="49" charset="-122"/>
            </a:endParaRPr>
          </a:p>
          <a:p>
            <a:pPr marL="342900" indent="-342900" eaLnBrk="0" hangingPunct="0">
              <a:lnSpc>
                <a:spcPct val="150000"/>
              </a:lnSpc>
              <a:buClr>
                <a:schemeClr val="hlink"/>
              </a:buClr>
              <a:buFont typeface="Wingdings" panose="05000000000000000000" pitchFamily="2" charset="2"/>
              <a:buChar char="v"/>
            </a:pPr>
            <a:r>
              <a:rPr lang="zh-CN" altLang="en-US" sz="2800" b="1" dirty="0">
                <a:latin typeface="Verdana" panose="020B0604030504040204" pitchFamily="34" charset="0"/>
                <a:ea typeface="仿宋_GB2312" pitchFamily="49" charset="-122"/>
              </a:rPr>
              <a:t>美</a:t>
            </a:r>
            <a:r>
              <a:rPr lang="en-US" altLang="zh-CN" sz="28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2800" b="1" dirty="0">
                <a:latin typeface="Verdana" panose="020B0604030504040204" pitchFamily="34" charset="0"/>
                <a:ea typeface="仿宋_GB2312" pitchFamily="49" charset="-122"/>
              </a:rPr>
              <a:t>语言美、教风美、板书美。</a:t>
            </a:r>
            <a:endParaRPr lang="zh-CN" altLang="en-US" sz="2800" b="1" dirty="0">
              <a:latin typeface="Arial" panose="020B0604020202020204" pitchFamily="34" charset="0"/>
              <a:ea typeface="仿宋_GB2312" pitchFamily="49" charset="-122"/>
            </a:endParaRPr>
          </a:p>
          <a:p>
            <a:pPr marL="342900" indent="-342900" eaLnBrk="0" hangingPunct="0"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  <a:buChar char="v"/>
            </a:pPr>
            <a:endParaRPr lang="zh-CN" altLang="en-US" sz="28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22530" name="文本框 2"/>
          <p:cNvSpPr txBox="1"/>
          <p:nvPr/>
        </p:nvSpPr>
        <p:spPr>
          <a:xfrm>
            <a:off x="1436688" y="571500"/>
            <a:ext cx="7212012" cy="830263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3200" b="1" dirty="0">
                <a:solidFill>
                  <a:srgbClr val="FF0000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一节成功的公开课应该具备的特点</a:t>
            </a:r>
            <a:endParaRPr lang="zh-CN" altLang="en-US" sz="3200" b="1" dirty="0">
              <a:solidFill>
                <a:srgbClr val="FF0000"/>
              </a:solidFill>
              <a:latin typeface="Verdana" panose="020B0604030504040204" pitchFamily="34" charset="0"/>
              <a:ea typeface="黑体" panose="02010609060101010101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1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7171" name="文本占位符 7170"/>
          <p:cNvSpPr>
            <a:spLocks noGrp="1"/>
          </p:cNvSpPr>
          <p:nvPr/>
        </p:nvSpPr>
        <p:spPr>
          <a:xfrm>
            <a:off x="1195388" y="1481138"/>
            <a:ext cx="10009188" cy="4414838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 marL="34290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Font typeface="Wingdings" panose="05000000000000000000" pitchFamily="2" charset="2"/>
              <a:buChar char="v"/>
              <a:defRPr sz="2800" b="1" i="0" u="non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lvl="1" indent="-28575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sz="28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2pPr>
            <a:lvl3pPr marL="1143000" lvl="2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  <a:defRPr sz="24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3pPr>
            <a:lvl4pPr marL="1600200" lvl="3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–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4pPr>
            <a:lvl5pPr marL="2057400" lvl="4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»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5pPr>
            <a:lvl6pPr marL="2514600" lvl="5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»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6pPr>
            <a:lvl7pPr marL="2971800" lvl="6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»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7pPr>
            <a:lvl8pPr marL="3429000" lvl="7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»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8pPr>
            <a:lvl9pPr marL="3886200" lvl="8" indent="-2286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»"/>
              <a:defRPr sz="2000"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9pPr>
          </a:lstStyle>
          <a:p>
            <a:pPr marL="0" indent="0" fontAlgn="base">
              <a:lnSpc>
                <a:spcPct val="150000"/>
              </a:lnSpc>
              <a:spcBef>
                <a:spcPts val="0"/>
              </a:spcBef>
              <a:buNone/>
            </a:pPr>
            <a:r>
              <a:rPr lang="en-US" altLang="zh-CN" strike="noStrike" noProof="1" dirty="0">
                <a:latin typeface="+mn-lt"/>
                <a:ea typeface="仿宋_GB2312" pitchFamily="49" charset="-122"/>
                <a:cs typeface="+mn-cs"/>
              </a:rPr>
              <a:t>1</a:t>
            </a:r>
            <a:r>
              <a:rPr lang="zh-CN" altLang="en-US" strike="noStrike" noProof="1" dirty="0">
                <a:latin typeface="+mn-lt"/>
                <a:ea typeface="仿宋_GB2312" pitchFamily="49" charset="-122"/>
                <a:cs typeface="+mn-cs"/>
              </a:rPr>
              <a:t>、学生念念不忘的喜欢上的课就是好课，学生还想听的课就是好课。</a:t>
            </a:r>
            <a:endParaRPr lang="zh-CN" altLang="en-US" strike="noStrike" noProof="1" dirty="0">
              <a:ea typeface="仿宋_GB2312" pitchFamily="49" charset="-122"/>
            </a:endParaRPr>
          </a:p>
          <a:p>
            <a:pPr marL="0" indent="0" fontAlgn="base">
              <a:lnSpc>
                <a:spcPct val="150000"/>
              </a:lnSpc>
              <a:spcBef>
                <a:spcPts val="0"/>
              </a:spcBef>
              <a:buNone/>
            </a:pPr>
            <a:r>
              <a:rPr lang="en-US" altLang="zh-CN" strike="noStrike" noProof="1" dirty="0">
                <a:latin typeface="+mn-lt"/>
                <a:ea typeface="仿宋_GB2312" pitchFamily="49" charset="-122"/>
                <a:cs typeface="+mn-cs"/>
              </a:rPr>
              <a:t>2</a:t>
            </a:r>
            <a:r>
              <a:rPr lang="zh-CN" altLang="en-US" strike="noStrike" noProof="1" dirty="0">
                <a:latin typeface="+mn-lt"/>
                <a:ea typeface="仿宋_GB2312" pitchFamily="49" charset="-122"/>
                <a:cs typeface="+mn-cs"/>
              </a:rPr>
              <a:t>、好课是一种追求，是一种境界，是一个自我完善的过程，是对学生献出的一份爱心。</a:t>
            </a:r>
            <a:endParaRPr lang="zh-CN" altLang="en-US" strike="noStrike" noProof="1" dirty="0">
              <a:ea typeface="仿宋_GB2312" pitchFamily="49" charset="-122"/>
            </a:endParaRPr>
          </a:p>
          <a:p>
            <a:pPr marL="0" indent="0" fontAlgn="base">
              <a:lnSpc>
                <a:spcPct val="150000"/>
              </a:lnSpc>
              <a:spcBef>
                <a:spcPts val="0"/>
              </a:spcBef>
              <a:buNone/>
            </a:pPr>
            <a:r>
              <a:rPr lang="en-US" altLang="zh-CN" strike="noStrike" noProof="1" dirty="0">
                <a:latin typeface="+mn-lt"/>
                <a:ea typeface="仿宋_GB2312" pitchFamily="49" charset="-122"/>
                <a:cs typeface="+mn-cs"/>
              </a:rPr>
              <a:t>3</a:t>
            </a:r>
            <a:r>
              <a:rPr lang="zh-CN" altLang="en-US" strike="noStrike" noProof="1" dirty="0">
                <a:latin typeface="+mn-lt"/>
                <a:ea typeface="仿宋_GB2312" pitchFamily="49" charset="-122"/>
                <a:cs typeface="+mn-cs"/>
              </a:rPr>
              <a:t>、引发学生思考和兴趣，培养学生良好学习习惯。</a:t>
            </a:r>
            <a:endParaRPr lang="zh-CN" altLang="en-US" strike="noStrike" noProof="1" dirty="0">
              <a:ea typeface="仿宋_GB2312" pitchFamily="49" charset="-122"/>
            </a:endParaRPr>
          </a:p>
          <a:p>
            <a:pPr marL="0" indent="0" fontAlgn="base">
              <a:lnSpc>
                <a:spcPct val="150000"/>
              </a:lnSpc>
              <a:spcBef>
                <a:spcPts val="0"/>
              </a:spcBef>
              <a:buNone/>
            </a:pPr>
            <a:r>
              <a:rPr lang="en-US" altLang="zh-CN" strike="noStrike" noProof="1" dirty="0">
                <a:latin typeface="+mn-lt"/>
                <a:ea typeface="仿宋_GB2312" pitchFamily="49" charset="-122"/>
                <a:cs typeface="+mn-cs"/>
              </a:rPr>
              <a:t>4</a:t>
            </a:r>
            <a:r>
              <a:rPr lang="zh-CN" altLang="en-US" strike="noStrike" noProof="1" dirty="0">
                <a:latin typeface="+mn-lt"/>
                <a:ea typeface="仿宋_GB2312" pitchFamily="49" charset="-122"/>
                <a:cs typeface="+mn-cs"/>
              </a:rPr>
              <a:t>、学得主动、教得生动、负担不重、质量不错。</a:t>
            </a:r>
            <a:endParaRPr lang="zh-CN" altLang="en-US" strike="noStrike" noProof="1" dirty="0">
              <a:ea typeface="仿宋_GB2312" pitchFamily="49" charset="-122"/>
            </a:endParaRPr>
          </a:p>
          <a:p>
            <a:pPr fontAlgn="base"/>
            <a:endParaRPr lang="zh-CN" altLang="en-US" strike="noStrike" noProof="1" dirty="0"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196975" y="650875"/>
            <a:ext cx="3365500" cy="830263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32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什么是</a:t>
            </a:r>
            <a:r>
              <a:rPr lang="en-US" altLang="zh-CN" sz="32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“</a:t>
            </a:r>
            <a:r>
              <a:rPr lang="zh-CN" altLang="en-US" sz="32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好课</a:t>
            </a:r>
            <a:r>
              <a:rPr lang="en-US" altLang="zh-CN" sz="32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”</a:t>
            </a:r>
            <a:r>
              <a:rPr lang="zh-CN" altLang="en-US" sz="32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？</a:t>
            </a:r>
            <a:endParaRPr lang="zh-CN" altLang="en-US" sz="3200" b="1" dirty="0">
              <a:solidFill>
                <a:srgbClr val="FF0000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charRg st="0" end="3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1" dur="2000"/>
                                        <p:tgtEl>
                                          <p:spTgt spid="7171">
                                            <p:txEl>
                                              <p:charRg st="0" end="3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charRg st="32" end="7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6" dur="2000"/>
                                        <p:tgtEl>
                                          <p:spTgt spid="7171">
                                            <p:txEl>
                                              <p:charRg st="32" end="7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charRg st="72" end="9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1" dur="2000"/>
                                        <p:tgtEl>
                                          <p:spTgt spid="7171">
                                            <p:txEl>
                                              <p:charRg st="72" end="9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charRg st="96" end="11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6" dur="2000"/>
                                        <p:tgtEl>
                                          <p:spTgt spid="7171">
                                            <p:txEl>
                                              <p:charRg st="96" end="11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7171" name="文本占位符 7170"/>
          <p:cNvSpPr>
            <a:spLocks noGrp="1"/>
          </p:cNvSpPr>
          <p:nvPr/>
        </p:nvSpPr>
        <p:spPr>
          <a:xfrm>
            <a:off x="1144588" y="1444625"/>
            <a:ext cx="10001250" cy="5045075"/>
          </a:xfrm>
          <a:prstGeom prst="rect">
            <a:avLst/>
          </a:prstGeom>
          <a:noFill/>
          <a:ln w="9525">
            <a:noFill/>
          </a:ln>
        </p:spPr>
        <p:txBody>
          <a:bodyPr anchor="t" anchorCtr="0"/>
          <a:p>
            <a:pPr eaLnBrk="0" hangingPunct="0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zh-CN" altLang="en-US" sz="2800" b="1" dirty="0">
                <a:latin typeface="仿宋_GB2312" pitchFamily="49" charset="-122"/>
                <a:ea typeface="仿宋_GB2312" pitchFamily="49" charset="-122"/>
              </a:rPr>
              <a:t>一堂好课的基本要求没有绝对标准，但有一些基本要求。</a:t>
            </a:r>
            <a:endParaRPr lang="zh-CN" altLang="en-US" sz="2800" b="1" dirty="0">
              <a:latin typeface="仿宋_GB2312" pitchFamily="49" charset="-122"/>
              <a:ea typeface="仿宋_GB2312" pitchFamily="49" charset="-122"/>
            </a:endParaRPr>
          </a:p>
          <a:p>
            <a:pPr eaLnBrk="0" hangingPunct="0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en-US" altLang="zh-CN" sz="2800" b="1">
                <a:latin typeface="仿宋_GB2312" pitchFamily="49" charset="-122"/>
                <a:ea typeface="仿宋_GB2312" pitchFamily="49" charset="-122"/>
              </a:rPr>
              <a:t>1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、有意义</a:t>
            </a:r>
            <a:r>
              <a:rPr lang="en-US" altLang="zh-CN" sz="28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2800" b="1" err="1">
                <a:latin typeface="仿宋_GB2312" pitchFamily="49" charset="-122"/>
                <a:ea typeface="仿宋_GB2312" pitchFamily="49" charset="-122"/>
              </a:rPr>
              <a:t>扎实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：</a:t>
            </a:r>
            <a:endParaRPr lang="zh-CN" altLang="en-US" sz="2800" b="1">
              <a:latin typeface="仿宋_GB2312" pitchFamily="49" charset="-122"/>
              <a:ea typeface="仿宋_GB2312" pitchFamily="49" charset="-122"/>
            </a:endParaRPr>
          </a:p>
          <a:p>
            <a:pPr eaLnBrk="0" hangingPunct="0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800" b="1" err="1">
                <a:latin typeface="仿宋_GB2312" pitchFamily="49" charset="-122"/>
                <a:ea typeface="仿宋_GB2312" pitchFamily="49" charset="-122"/>
              </a:rPr>
              <a:t>进来以前和出去的时候是不是有了变化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；</a:t>
            </a:r>
            <a:endParaRPr lang="zh-CN" altLang="en-US" sz="2800" b="1">
              <a:latin typeface="仿宋_GB2312" pitchFamily="49" charset="-122"/>
              <a:ea typeface="仿宋_GB2312" pitchFamily="49" charset="-122"/>
            </a:endParaRPr>
          </a:p>
          <a:p>
            <a:pPr eaLnBrk="0" hangingPunct="0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en-US" altLang="zh-CN" sz="2800" b="1">
                <a:latin typeface="仿宋_GB2312" pitchFamily="49" charset="-122"/>
                <a:ea typeface="仿宋_GB2312" pitchFamily="49" charset="-122"/>
              </a:rPr>
              <a:t>2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、有效率</a:t>
            </a:r>
            <a:r>
              <a:rPr lang="en-US" altLang="zh-CN" sz="28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2800" b="1" err="1">
                <a:latin typeface="仿宋_GB2312" pitchFamily="49" charset="-122"/>
                <a:ea typeface="仿宋_GB2312" pitchFamily="49" charset="-122"/>
              </a:rPr>
              <a:t>充实</a:t>
            </a:r>
            <a:r>
              <a:rPr lang="zh-CN" altLang="en-US" sz="2800" b="1" dirty="0">
                <a:latin typeface="仿宋_GB2312" pitchFamily="49" charset="-122"/>
                <a:ea typeface="仿宋_GB2312" pitchFamily="49" charset="-122"/>
              </a:rPr>
              <a:t>：</a:t>
            </a:r>
            <a:endParaRPr lang="zh-CN" altLang="en-US" sz="2800" b="1" dirty="0">
              <a:latin typeface="仿宋_GB2312" pitchFamily="49" charset="-122"/>
              <a:ea typeface="仿宋_GB2312" pitchFamily="49" charset="-122"/>
            </a:endParaRPr>
          </a:p>
          <a:p>
            <a:pPr eaLnBrk="0" hangingPunct="0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zh-CN" altLang="en-US" sz="2800" b="1" dirty="0">
                <a:latin typeface="仿宋_GB2312" pitchFamily="49" charset="-122"/>
                <a:ea typeface="仿宋_GB2312" pitchFamily="49" charset="-122"/>
              </a:rPr>
              <a:t>    一是对多少学生有效，二是效率的高低；</a:t>
            </a:r>
            <a:endParaRPr lang="zh-CN" altLang="en-US" sz="2800" b="1" dirty="0">
              <a:latin typeface="仿宋_GB2312" pitchFamily="49" charset="-122"/>
              <a:ea typeface="仿宋_GB2312" pitchFamily="49" charset="-122"/>
            </a:endParaRPr>
          </a:p>
          <a:p>
            <a:pPr eaLnBrk="0" hangingPunct="0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en-US" altLang="zh-CN" sz="2800" b="1">
                <a:latin typeface="仿宋_GB2312" pitchFamily="49" charset="-122"/>
                <a:ea typeface="仿宋_GB2312" pitchFamily="49" charset="-122"/>
              </a:rPr>
              <a:t>3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、生成性</a:t>
            </a:r>
            <a:r>
              <a:rPr lang="en-US" altLang="zh-CN" sz="28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2800" b="1" err="1">
                <a:latin typeface="仿宋_GB2312" pitchFamily="49" charset="-122"/>
                <a:ea typeface="仿宋_GB2312" pitchFamily="49" charset="-122"/>
              </a:rPr>
              <a:t>丰实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：</a:t>
            </a:r>
            <a:endParaRPr lang="zh-CN" altLang="en-US" sz="2800" b="1">
              <a:latin typeface="仿宋_GB2312" pitchFamily="49" charset="-122"/>
              <a:ea typeface="仿宋_GB2312" pitchFamily="49" charset="-122"/>
            </a:endParaRPr>
          </a:p>
          <a:p>
            <a:pPr eaLnBrk="0" hangingPunct="0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800" b="1" err="1">
                <a:latin typeface="仿宋_GB2312" pitchFamily="49" charset="-122"/>
                <a:ea typeface="仿宋_GB2312" pitchFamily="49" charset="-122"/>
              </a:rPr>
              <a:t>既有资源的生成，又有过程状态生成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；</a:t>
            </a:r>
            <a:endParaRPr lang="zh-CN" altLang="en-US" sz="2800" b="1">
              <a:latin typeface="仿宋_GB2312" pitchFamily="49" charset="-122"/>
              <a:ea typeface="仿宋_GB2312" pitchFamily="49" charset="-122"/>
            </a:endParaRPr>
          </a:p>
          <a:p>
            <a:pPr eaLnBrk="0" hangingPunct="0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en-US" altLang="zh-CN" sz="2800" b="1">
                <a:latin typeface="仿宋_GB2312" pitchFamily="49" charset="-122"/>
                <a:ea typeface="仿宋_GB2312" pitchFamily="49" charset="-122"/>
              </a:rPr>
              <a:t>4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、常态性</a:t>
            </a:r>
            <a:r>
              <a:rPr lang="en-US" altLang="zh-CN" sz="28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2800" b="1" err="1">
                <a:latin typeface="仿宋_GB2312" pitchFamily="49" charset="-122"/>
                <a:ea typeface="仿宋_GB2312" pitchFamily="49" charset="-122"/>
              </a:rPr>
              <a:t>平实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：</a:t>
            </a:r>
            <a:endParaRPr lang="zh-CN" altLang="en-US" sz="2800" b="1">
              <a:latin typeface="仿宋_GB2312" pitchFamily="49" charset="-122"/>
              <a:ea typeface="仿宋_GB2312" pitchFamily="49" charset="-122"/>
            </a:endParaRPr>
          </a:p>
          <a:p>
            <a:pPr eaLnBrk="0" hangingPunct="0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800" b="1" err="1">
                <a:latin typeface="仿宋_GB2312" pitchFamily="49" charset="-122"/>
                <a:ea typeface="仿宋_GB2312" pitchFamily="49" charset="-122"/>
              </a:rPr>
              <a:t>平平常常、实实在在的课，平时能上的课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；</a:t>
            </a:r>
            <a:endParaRPr lang="zh-CN" altLang="en-US" sz="2800" b="1">
              <a:latin typeface="仿宋_GB2312" pitchFamily="49" charset="-122"/>
              <a:ea typeface="仿宋_GB2312" pitchFamily="49" charset="-122"/>
            </a:endParaRPr>
          </a:p>
          <a:p>
            <a:pPr eaLnBrk="0" hangingPunct="0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en-US" altLang="zh-CN" sz="2800" b="1">
                <a:latin typeface="仿宋_GB2312" pitchFamily="49" charset="-122"/>
                <a:ea typeface="仿宋_GB2312" pitchFamily="49" charset="-122"/>
              </a:rPr>
              <a:t>5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、有待完善的课</a:t>
            </a:r>
            <a:r>
              <a:rPr lang="en-US" altLang="zh-CN" sz="28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2800" b="1" err="1">
                <a:latin typeface="仿宋_GB2312" pitchFamily="49" charset="-122"/>
                <a:ea typeface="仿宋_GB2312" pitchFamily="49" charset="-122"/>
              </a:rPr>
              <a:t>真实</a:t>
            </a: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：</a:t>
            </a:r>
            <a:endParaRPr lang="zh-CN" altLang="en-US" sz="2800" b="1">
              <a:latin typeface="仿宋_GB2312" pitchFamily="49" charset="-122"/>
              <a:ea typeface="仿宋_GB2312" pitchFamily="49" charset="-122"/>
            </a:endParaRPr>
          </a:p>
          <a:p>
            <a:pPr eaLnBrk="0" hangingPunct="0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zh-CN" altLang="en-US" sz="2800" b="1"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800" b="1" err="1">
                <a:latin typeface="仿宋_GB2312" pitchFamily="49" charset="-122"/>
                <a:ea typeface="仿宋_GB2312" pitchFamily="49" charset="-122"/>
              </a:rPr>
              <a:t>生活中的课本来就是有缺憾的，有待完善的</a:t>
            </a:r>
            <a:r>
              <a:rPr lang="zh-CN" altLang="en-US" sz="2800" b="1" dirty="0">
                <a:latin typeface="仿宋_GB2312" pitchFamily="49" charset="-122"/>
                <a:ea typeface="仿宋_GB2312" pitchFamily="49" charset="-122"/>
              </a:rPr>
              <a:t>。</a:t>
            </a:r>
            <a:endParaRPr lang="zh-CN" altLang="en-US" sz="28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144588" y="614363"/>
            <a:ext cx="5183187" cy="830262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en-US" altLang="zh-CN" sz="32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“</a:t>
            </a:r>
            <a:r>
              <a:rPr lang="zh-CN" altLang="en-US" sz="32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好课</a:t>
            </a:r>
            <a:r>
              <a:rPr lang="en-US" altLang="zh-CN" sz="32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”</a:t>
            </a:r>
            <a:r>
              <a:rPr lang="zh-CN" altLang="en-US" sz="3200" b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的标准是什么？</a:t>
            </a:r>
            <a:endParaRPr lang="zh-CN" altLang="en-US" sz="3200" b="1" dirty="0">
              <a:solidFill>
                <a:srgbClr val="FF0000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7171" grpId="0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7651" name="文本框 27650"/>
          <p:cNvSpPr txBox="1"/>
          <p:nvPr/>
        </p:nvSpPr>
        <p:spPr>
          <a:xfrm>
            <a:off x="1524000" y="1766888"/>
            <a:ext cx="8899525" cy="332422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p>
            <a:pPr>
              <a:lnSpc>
                <a:spcPct val="150000"/>
              </a:lnSpc>
              <a:spcBef>
                <a:spcPts val="0"/>
              </a:spcBef>
            </a:pPr>
            <a:r>
              <a:rPr lang="zh-CN" altLang="en-US" sz="28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</a:rPr>
              <a:t>既有科学、合理、全面的符合素质教育要求的三维目标</a:t>
            </a:r>
            <a:r>
              <a:rPr lang="en-US" altLang="zh-CN" sz="28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</a:rPr>
              <a:t>;</a:t>
            </a:r>
            <a:endParaRPr lang="zh-CN" altLang="en-US" sz="2800" b="1" noProof="1" dirty="0">
              <a:solidFill>
                <a:srgbClr val="000099"/>
              </a:solidFill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50000"/>
              </a:lnSpc>
              <a:spcBef>
                <a:spcPts val="0"/>
              </a:spcBef>
            </a:pPr>
            <a:r>
              <a:rPr lang="zh-CN" altLang="en-US" sz="28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</a:rPr>
              <a:t>又有体现现代教学策略理论的课堂教学设计</a:t>
            </a:r>
            <a:r>
              <a:rPr lang="en-US" altLang="zh-CN" sz="28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</a:rPr>
              <a:t>;</a:t>
            </a:r>
            <a:endParaRPr lang="zh-CN" altLang="en-US" sz="2800" b="1" noProof="1" dirty="0">
              <a:solidFill>
                <a:srgbClr val="000099"/>
              </a:solidFill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50000"/>
              </a:lnSpc>
              <a:spcBef>
                <a:spcPts val="0"/>
              </a:spcBef>
            </a:pPr>
            <a:r>
              <a:rPr lang="zh-CN" altLang="en-US" sz="28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</a:rPr>
              <a:t>能真正凸显从教师的教向学生的学的转变</a:t>
            </a:r>
            <a:r>
              <a:rPr lang="en-US" altLang="zh-CN" sz="28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</a:rPr>
              <a:t>;</a:t>
            </a:r>
            <a:endParaRPr lang="zh-CN" altLang="en-US" sz="2800" b="1" noProof="1" dirty="0">
              <a:solidFill>
                <a:srgbClr val="000099"/>
              </a:solidFill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50000"/>
              </a:lnSpc>
              <a:spcBef>
                <a:spcPts val="0"/>
              </a:spcBef>
            </a:pPr>
            <a:r>
              <a:rPr lang="zh-CN" altLang="en-US" sz="28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</a:rPr>
              <a:t>使学生在自主、合作、探究的学习氛围中获得全面发展，这样的课才是好课。</a:t>
            </a:r>
            <a:endParaRPr lang="en-US" altLang="zh-CN" sz="2800" b="1" noProof="1" dirty="0">
              <a:solidFill>
                <a:srgbClr val="000099"/>
              </a:solidFill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</a:endParaRPr>
          </a:p>
        </p:txBody>
      </p:sp>
      <p:sp>
        <p:nvSpPr>
          <p:cNvPr id="27650" name="文本框 27649"/>
          <p:cNvSpPr txBox="1"/>
          <p:nvPr/>
        </p:nvSpPr>
        <p:spPr>
          <a:xfrm>
            <a:off x="1524000" y="844550"/>
            <a:ext cx="6934200" cy="584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p>
            <a:pPr>
              <a:spcBef>
                <a:spcPct val="50000"/>
              </a:spcBef>
            </a:pPr>
            <a:r>
              <a:rPr lang="zh-CN" altLang="en-US" sz="3200" b="1" noProof="1" dirty="0">
                <a:solidFill>
                  <a:srgbClr val="FF0000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  <a:cs typeface="+mn-cs"/>
              </a:rPr>
              <a:t>好课的标准（简言之）</a:t>
            </a:r>
            <a:endParaRPr lang="zh-CN" altLang="en-US" sz="3200" b="1" noProof="1" dirty="0">
              <a:solidFill>
                <a:srgbClr val="FF0000"/>
              </a:solidFill>
              <a:effectLst>
                <a:outerShdw blurRad="38100" dist="38100" dir="2700000">
                  <a:srgbClr val="C0C0C0"/>
                </a:outerShdw>
              </a:effectLst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76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76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76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76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51" grpId="0"/>
      <p:bldP spid="27650" grpId="0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19459" name="文本框 1"/>
          <p:cNvSpPr txBox="1"/>
          <p:nvPr/>
        </p:nvSpPr>
        <p:spPr>
          <a:xfrm>
            <a:off x="1927225" y="1789113"/>
            <a:ext cx="8056563" cy="3414712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3600" b="1" dirty="0">
                <a:latin typeface="Arial" panose="020B0604020202020204" pitchFamily="34" charset="0"/>
                <a:ea typeface="仿宋_GB2312" pitchFamily="49" charset="-122"/>
              </a:rPr>
              <a:t>让课堂活起来，让学生动起来</a:t>
            </a:r>
            <a:endParaRPr lang="zh-CN" altLang="en-US" sz="3600" b="1" dirty="0">
              <a:latin typeface="Arial" panose="020B0604020202020204" pitchFamily="34" charset="0"/>
              <a:ea typeface="仿宋_GB2312" pitchFamily="49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3600" b="1">
                <a:latin typeface="Arial" panose="020B0604020202020204" pitchFamily="34" charset="0"/>
                <a:ea typeface="仿宋_GB2312" pitchFamily="49" charset="-122"/>
              </a:rPr>
              <a:t>               </a:t>
            </a:r>
            <a:r>
              <a:rPr lang="en-US" altLang="zh-CN" sz="36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3600" b="1" dirty="0">
                <a:latin typeface="Arial" panose="020B0604020202020204" pitchFamily="34" charset="0"/>
                <a:ea typeface="仿宋_GB2312" pitchFamily="49" charset="-122"/>
              </a:rPr>
              <a:t>一节好课的必要条件</a:t>
            </a:r>
            <a:endParaRPr lang="zh-CN" altLang="en-US" sz="3600" b="1" dirty="0">
              <a:latin typeface="Arial" panose="020B0604020202020204" pitchFamily="34" charset="0"/>
              <a:ea typeface="仿宋_GB2312" pitchFamily="49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3600" b="1" dirty="0">
                <a:latin typeface="Arial" panose="020B0604020202020204" pitchFamily="34" charset="0"/>
                <a:ea typeface="仿宋_GB2312" pitchFamily="49" charset="-122"/>
              </a:rPr>
              <a:t>带给学生认知的完善和精神生活的充实</a:t>
            </a:r>
            <a:endParaRPr lang="zh-CN" altLang="en-US" sz="3600" b="1" dirty="0">
              <a:latin typeface="Arial" panose="020B0604020202020204" pitchFamily="34" charset="0"/>
              <a:ea typeface="仿宋_GB2312" pitchFamily="49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3600" b="1">
                <a:latin typeface="Arial" panose="020B0604020202020204" pitchFamily="34" charset="0"/>
                <a:ea typeface="仿宋_GB2312" pitchFamily="49" charset="-122"/>
              </a:rPr>
              <a:t>               </a:t>
            </a:r>
            <a:r>
              <a:rPr lang="en-US" altLang="zh-CN" sz="3600" b="1">
                <a:latin typeface="Verdana" panose="020B0604030504040204" pitchFamily="34" charset="0"/>
                <a:ea typeface="仿宋_GB2312" pitchFamily="49" charset="-122"/>
              </a:rPr>
              <a:t>——</a:t>
            </a:r>
            <a:r>
              <a:rPr lang="zh-CN" altLang="en-US" sz="3600" b="1" dirty="0">
                <a:latin typeface="Arial" panose="020B0604020202020204" pitchFamily="34" charset="0"/>
                <a:ea typeface="仿宋_GB2312" pitchFamily="49" charset="-122"/>
              </a:rPr>
              <a:t>一节好课的充分条件</a:t>
            </a:r>
            <a:endParaRPr lang="zh-CN" altLang="en-US" sz="3600" b="1" dirty="0">
              <a:solidFill>
                <a:srgbClr val="000000"/>
              </a:solidFill>
              <a:latin typeface="Arial" panose="020B0604020202020204" pitchFamily="34" charset="0"/>
              <a:ea typeface="仿宋_GB2312" pitchFamily="49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3268663" y="668338"/>
            <a:ext cx="4314825" cy="644525"/>
          </a:xfrm>
          <a:prstGeom prst="rect">
            <a:avLst/>
          </a:prstGeom>
          <a:noFill/>
          <a:ln w="9525">
            <a:noFill/>
          </a:ln>
        </p:spPr>
        <p:txBody>
          <a:bodyPr wrap="none" anchor="t" anchorCtr="0">
            <a:spAutoFit/>
          </a:bodyPr>
          <a:p>
            <a:r>
              <a:rPr lang="zh-CN" altLang="en-US" sz="3600" b="1" dirty="0">
                <a:solidFill>
                  <a:srgbClr val="FF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“好课”的两个条件</a:t>
            </a:r>
            <a:endParaRPr lang="zh-CN" altLang="en-US" sz="3600" b="1" dirty="0">
              <a:solidFill>
                <a:srgbClr val="FF0000"/>
              </a:solidFill>
              <a:latin typeface="Arial" panose="020B0604020202020204" pitchFamily="34" charset="0"/>
              <a:ea typeface="黑体" panose="02010609060101010101" pitchFamily="49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charRg st="0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9459">
                                            <p:txEl>
                                              <p:charRg st="0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459">
                                            <p:txEl>
                                              <p:charRg st="0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charRg st="14" end="4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9459">
                                            <p:txEl>
                                              <p:charRg st="14" end="4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9459">
                                            <p:txEl>
                                              <p:charRg st="14" end="4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charRg st="41" end="5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9459">
                                            <p:txEl>
                                              <p:charRg st="41" end="5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9459">
                                            <p:txEl>
                                              <p:charRg st="41" end="5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charRg st="59" end="8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9459">
                                            <p:txEl>
                                              <p:charRg st="59" end="8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9459">
                                            <p:txEl>
                                              <p:charRg st="59" end="8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19459" name="文本框 1"/>
          <p:cNvSpPr txBox="1"/>
          <p:nvPr/>
        </p:nvSpPr>
        <p:spPr>
          <a:xfrm>
            <a:off x="2876550" y="1655763"/>
            <a:ext cx="7021513" cy="258445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en-US" altLang="zh-CN" sz="3600" b="1" noProof="1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1</a:t>
            </a:r>
            <a:r>
              <a:rPr lang="en-US" altLang="en-US" sz="36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、有效教学</a:t>
            </a:r>
            <a:r>
              <a:rPr lang="zh-CN" altLang="en-US" sz="36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 </a:t>
            </a:r>
            <a:endParaRPr lang="zh-CN" altLang="en-US" sz="3600" b="1" noProof="1" dirty="0">
              <a:solidFill>
                <a:srgbClr val="000099"/>
              </a:solidFill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50000"/>
              </a:lnSpc>
            </a:pPr>
            <a:r>
              <a:rPr lang="en-US" altLang="zh-CN" sz="3600" b="1" noProof="1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2</a:t>
            </a:r>
            <a:r>
              <a:rPr lang="en-US" altLang="en-US" sz="36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、高效教学</a:t>
            </a:r>
            <a:r>
              <a:rPr lang="zh-CN" altLang="en-US" sz="36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 </a:t>
            </a:r>
            <a:endParaRPr lang="zh-CN" altLang="en-US" sz="3600" b="1" noProof="1" dirty="0">
              <a:solidFill>
                <a:srgbClr val="000099"/>
              </a:solidFill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50000"/>
              </a:lnSpc>
            </a:pPr>
            <a:r>
              <a:rPr lang="en-US" altLang="zh-CN" sz="3600" b="1" noProof="1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3</a:t>
            </a:r>
            <a:r>
              <a:rPr lang="en-US" altLang="en-US" sz="36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、魅力教学</a:t>
            </a:r>
            <a:endParaRPr lang="zh-CN" altLang="en-US" sz="3600" b="1" noProof="1" dirty="0">
              <a:solidFill>
                <a:srgbClr val="000000"/>
              </a:solidFill>
              <a:latin typeface="Arial" panose="020B0604020202020204" pitchFamily="34" charset="0"/>
              <a:ea typeface="仿宋_GB2312" pitchFamily="49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2587625" y="663575"/>
            <a:ext cx="5692775" cy="644525"/>
          </a:xfrm>
          <a:prstGeom prst="rect">
            <a:avLst/>
          </a:prstGeom>
          <a:noFill/>
          <a:ln w="9525">
            <a:noFill/>
          </a:ln>
        </p:spPr>
        <p:txBody>
          <a:bodyPr wrap="none" anchor="t" anchorCtr="0">
            <a:spAutoFit/>
          </a:bodyPr>
          <a:p>
            <a:r>
              <a:rPr lang="zh-CN" altLang="en-US" sz="3600" b="1" dirty="0">
                <a:solidFill>
                  <a:srgbClr val="FF0000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“好课”</a:t>
            </a:r>
            <a:r>
              <a:rPr lang="en-US" altLang="en-US" sz="3600" b="1" dirty="0">
                <a:solidFill>
                  <a:srgbClr val="FF0000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要</a:t>
            </a:r>
            <a:r>
              <a:rPr lang="zh-CN" altLang="en-US" sz="3600" b="1" dirty="0">
                <a:solidFill>
                  <a:srgbClr val="FF0000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达到的</a:t>
            </a:r>
            <a:r>
              <a:rPr lang="en-US" altLang="en-US" sz="3600" b="1" dirty="0">
                <a:solidFill>
                  <a:srgbClr val="FF0000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三个境界</a:t>
            </a:r>
            <a:endParaRPr lang="en-US" altLang="en-US" sz="3600" b="1" dirty="0">
              <a:solidFill>
                <a:srgbClr val="FF0000"/>
              </a:solidFill>
              <a:latin typeface="Verdana" panose="020B0604030504040204" pitchFamily="34" charset="0"/>
              <a:ea typeface="黑体" panose="02010609060101010101" pitchFamily="49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94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4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19459" grpId="0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19459" name="文本框 1"/>
          <p:cNvSpPr txBox="1"/>
          <p:nvPr/>
        </p:nvSpPr>
        <p:spPr>
          <a:xfrm>
            <a:off x="2979738" y="1751013"/>
            <a:ext cx="7021513" cy="2251075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30000"/>
              </a:lnSpc>
            </a:pPr>
            <a:r>
              <a:rPr lang="zh-CN" altLang="en-US" sz="36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有效率</a:t>
            </a:r>
            <a:endParaRPr lang="zh-CN" altLang="en-US" sz="3600" b="1" noProof="1" dirty="0">
              <a:solidFill>
                <a:srgbClr val="000099"/>
              </a:solidFill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30000"/>
              </a:lnSpc>
            </a:pPr>
            <a:r>
              <a:rPr lang="zh-CN" altLang="en-US" sz="36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有效果</a:t>
            </a:r>
            <a:endParaRPr lang="zh-CN" altLang="en-US" sz="3600" b="1" noProof="1" dirty="0">
              <a:solidFill>
                <a:srgbClr val="000099"/>
              </a:solidFill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30000"/>
              </a:lnSpc>
            </a:pPr>
            <a:r>
              <a:rPr lang="zh-CN" altLang="en-US" sz="3600" b="1" noProof="1" dirty="0">
                <a:solidFill>
                  <a:srgbClr val="000099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仿宋_GB2312" pitchFamily="49" charset="-122"/>
                <a:ea typeface="仿宋_GB2312" pitchFamily="49" charset="-122"/>
                <a:cs typeface="+mn-cs"/>
                <a:sym typeface="+mn-ea"/>
              </a:rPr>
              <a:t>有效益</a:t>
            </a:r>
            <a:r>
              <a:rPr lang="zh-CN" altLang="en-US" sz="3600" b="1" noProof="1" dirty="0">
                <a:solidFill>
                  <a:srgbClr val="04040C"/>
                </a:solidFill>
                <a:latin typeface="Arial" panose="020B0604020202020204" pitchFamily="34" charset="0"/>
                <a:ea typeface="华文新魏" panose="02010800040101010101" pitchFamily="2" charset="-122"/>
                <a:cs typeface="+mn-cs"/>
                <a:sym typeface="+mn-ea"/>
              </a:rPr>
              <a:t> </a:t>
            </a:r>
            <a:endParaRPr lang="zh-CN" altLang="en-US" sz="3600" b="1" noProof="1" dirty="0">
              <a:solidFill>
                <a:srgbClr val="000000"/>
              </a:solidFill>
              <a:latin typeface="Arial" panose="020B0604020202020204" pitchFamily="34" charset="0"/>
              <a:ea typeface="仿宋_GB2312" pitchFamily="49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4225925" y="603250"/>
            <a:ext cx="2038350" cy="644525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en-US" sz="3600" b="1" dirty="0">
                <a:solidFill>
                  <a:srgbClr val="FF0000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有效课堂</a:t>
            </a:r>
            <a:endParaRPr lang="zh-CN" altLang="en-US" sz="3600" b="1" dirty="0">
              <a:solidFill>
                <a:srgbClr val="FF0000"/>
              </a:solidFill>
              <a:latin typeface="Verdana" panose="020B0604030504040204" pitchFamily="34" charset="0"/>
              <a:ea typeface="黑体" panose="02010609060101010101" pitchFamily="49" charset="-122"/>
            </a:endParaRPr>
          </a:p>
        </p:txBody>
      </p:sp>
      <p:grpSp>
        <p:nvGrpSpPr>
          <p:cNvPr id="22531" name="组合 22530"/>
          <p:cNvGrpSpPr/>
          <p:nvPr/>
        </p:nvGrpSpPr>
        <p:grpSpPr>
          <a:xfrm>
            <a:off x="6264275" y="1247775"/>
            <a:ext cx="3097213" cy="1582738"/>
            <a:chOff x="0" y="0"/>
            <a:chExt cx="1951" cy="997"/>
          </a:xfrm>
        </p:grpSpPr>
        <p:sp>
          <p:nvSpPr>
            <p:cNvPr id="55300" name="圆角矩形标注 22531"/>
            <p:cNvSpPr/>
            <p:nvPr/>
          </p:nvSpPr>
          <p:spPr>
            <a:xfrm>
              <a:off x="0" y="45"/>
              <a:ext cx="1951" cy="952"/>
            </a:xfrm>
            <a:prstGeom prst="wedgeRoundRectCallout">
              <a:avLst>
                <a:gd name="adj1" fmla="val -107815"/>
                <a:gd name="adj2" fmla="val 6407"/>
                <a:gd name="adj3" fmla="val 16667"/>
              </a:avLst>
            </a:prstGeom>
            <a:solidFill>
              <a:srgbClr val="FFFF00">
                <a:alpha val="46999"/>
              </a:srgbClr>
            </a:solidFill>
            <a:ln w="9525" cap="flat" cmpd="sng">
              <a:solidFill>
                <a:schemeClr val="tx1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 anchorCtr="0"/>
            <a:p>
              <a:pPr algn="ctr"/>
              <a:endParaRPr lang="zh-CN" altLang="en-US" sz="2400" b="1" dirty="0">
                <a:solidFill>
                  <a:srgbClr val="04040C"/>
                </a:solidFill>
                <a:latin typeface="宋体" panose="02010600030101010101" pitchFamily="2" charset="-122"/>
                <a:ea typeface="宋体" panose="02010600030101010101" pitchFamily="2" charset="-122"/>
              </a:endParaRPr>
            </a:p>
          </p:txBody>
        </p:sp>
        <p:sp>
          <p:nvSpPr>
            <p:cNvPr id="22533" name="文本框 22532"/>
            <p:cNvSpPr txBox="1"/>
            <p:nvPr/>
          </p:nvSpPr>
          <p:spPr>
            <a:xfrm>
              <a:off x="91" y="0"/>
              <a:ext cx="1860" cy="979"/>
            </a:xfrm>
            <a:prstGeom prst="rect">
              <a:avLst/>
            </a:prstGeom>
            <a:solidFill>
              <a:srgbClr val="FFFF00">
                <a:alpha val="46999"/>
              </a:srgbClr>
            </a:solidFill>
            <a:ln w="9525">
              <a:noFill/>
            </a:ln>
          </p:spPr>
          <p:txBody>
            <a:bodyPr>
              <a:spAutoFit/>
            </a:bodyPr>
            <a:p>
              <a:pPr>
                <a:spcBef>
                  <a:spcPct val="50000"/>
                </a:spcBef>
              </a:pPr>
              <a:r>
                <a:rPr lang="zh-CN" altLang="en-US" sz="3200" b="1" noProof="1" dirty="0">
                  <a:solidFill>
                    <a:srgbClr val="04040C"/>
                  </a:solidFill>
                  <a:effectLst>
                    <a:outerShdw blurRad="38100" dist="38100" dir="2700000">
                      <a:srgbClr val="FFFFFF"/>
                    </a:outerShdw>
                  </a:effectLst>
                  <a:latin typeface="Arial" panose="020B0604020202020204" pitchFamily="34" charset="0"/>
                  <a:ea typeface="宋体" panose="02010600030101010101" pitchFamily="2" charset="-122"/>
                  <a:cs typeface="+mn-cs"/>
                </a:rPr>
                <a:t>单位时间内学生的学习结果</a:t>
              </a:r>
              <a:r>
                <a:rPr lang="en-US" altLang="zh-CN" sz="3200" b="1" noProof="1">
                  <a:solidFill>
                    <a:srgbClr val="04040C"/>
                  </a:solidFill>
                  <a:effectLst>
                    <a:outerShdw blurRad="38100" dist="38100" dir="2700000">
                      <a:srgbClr val="FFFFFF"/>
                    </a:outerShdw>
                  </a:effectLst>
                  <a:latin typeface="Arial" panose="020B0604020202020204" pitchFamily="34" charset="0"/>
                  <a:ea typeface="宋体" panose="02010600030101010101" pitchFamily="2" charset="-122"/>
                  <a:cs typeface="+mn-cs"/>
                </a:rPr>
                <a:t>(</a:t>
              </a:r>
              <a:r>
                <a:rPr lang="zh-CN" altLang="en-US" sz="3200" b="1" noProof="1" dirty="0">
                  <a:solidFill>
                    <a:srgbClr val="04040C"/>
                  </a:solidFill>
                  <a:latin typeface="Arial" panose="020B0604020202020204" pitchFamily="34" charset="0"/>
                  <a:ea typeface="宋体" panose="02010600030101010101" pitchFamily="2" charset="-122"/>
                  <a:cs typeface="+mn-cs"/>
                </a:rPr>
                <a:t>数量和质量</a:t>
              </a:r>
              <a:r>
                <a:rPr lang="en-US" altLang="zh-CN" sz="3200" b="1" noProof="1">
                  <a:solidFill>
                    <a:srgbClr val="04040C"/>
                  </a:solidFill>
                  <a:latin typeface="Arial" panose="020B0604020202020204" pitchFamily="34" charset="0"/>
                  <a:ea typeface="宋体" panose="02010600030101010101" pitchFamily="2" charset="-122"/>
                  <a:cs typeface="+mn-cs"/>
                </a:rPr>
                <a:t>)</a:t>
              </a:r>
              <a:endParaRPr lang="en-US" altLang="zh-CN" sz="3200" b="1" noProof="1">
                <a:solidFill>
                  <a:srgbClr val="04040C"/>
                </a:solidFill>
                <a:latin typeface="Arial" panose="020B0604020202020204" pitchFamily="34" charset="0"/>
              </a:endParaRPr>
            </a:p>
          </p:txBody>
        </p:sp>
      </p:grpSp>
      <p:grpSp>
        <p:nvGrpSpPr>
          <p:cNvPr id="22534" name="组合 22533"/>
          <p:cNvGrpSpPr/>
          <p:nvPr/>
        </p:nvGrpSpPr>
        <p:grpSpPr>
          <a:xfrm>
            <a:off x="6264275" y="2901950"/>
            <a:ext cx="3200400" cy="1225550"/>
            <a:chOff x="0" y="0"/>
            <a:chExt cx="2016" cy="772"/>
          </a:xfrm>
        </p:grpSpPr>
        <p:sp>
          <p:nvSpPr>
            <p:cNvPr id="55303" name="圆角矩形标注 22534"/>
            <p:cNvSpPr/>
            <p:nvPr/>
          </p:nvSpPr>
          <p:spPr>
            <a:xfrm>
              <a:off x="0" y="0"/>
              <a:ext cx="1993" cy="772"/>
            </a:xfrm>
            <a:prstGeom prst="wedgeRoundRectCallout">
              <a:avLst>
                <a:gd name="adj1" fmla="val -105394"/>
                <a:gd name="adj2" fmla="val -45468"/>
                <a:gd name="adj3" fmla="val 16667"/>
              </a:avLst>
            </a:prstGeom>
            <a:solidFill>
              <a:srgbClr val="FFFF00">
                <a:alpha val="50000"/>
              </a:srgbClr>
            </a:solidFill>
            <a:ln w="9525" cap="flat" cmpd="sng">
              <a:solidFill>
                <a:schemeClr val="tx1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 anchorCtr="0"/>
            <a:p>
              <a:pPr algn="ctr"/>
              <a:endParaRPr lang="zh-CN" altLang="en-US" sz="2400" b="1" dirty="0">
                <a:solidFill>
                  <a:srgbClr val="04040C"/>
                </a:solidFill>
                <a:latin typeface="宋体" panose="02010600030101010101" pitchFamily="2" charset="-122"/>
                <a:ea typeface="宋体" panose="02010600030101010101" pitchFamily="2" charset="-122"/>
              </a:endParaRPr>
            </a:p>
          </p:txBody>
        </p:sp>
        <p:sp>
          <p:nvSpPr>
            <p:cNvPr id="55304" name="文本框 22535"/>
            <p:cNvSpPr txBox="1"/>
            <p:nvPr/>
          </p:nvSpPr>
          <p:spPr>
            <a:xfrm>
              <a:off x="0" y="0"/>
              <a:ext cx="2016" cy="672"/>
            </a:xfrm>
            <a:prstGeom prst="rect">
              <a:avLst/>
            </a:prstGeom>
            <a:solidFill>
              <a:srgbClr val="FFFF00">
                <a:alpha val="50000"/>
              </a:srgbClr>
            </a:solidFill>
            <a:ln w="9525">
              <a:noFill/>
            </a:ln>
          </p:spPr>
          <p:txBody>
            <a:bodyPr anchor="t" anchorCtr="0">
              <a:spAutoFit/>
            </a:bodyPr>
            <a:p>
              <a:pPr>
                <a:spcBef>
                  <a:spcPct val="50000"/>
                </a:spcBef>
              </a:pPr>
              <a:r>
                <a:rPr lang="zh-CN" altLang="en-US" sz="3200" b="1" dirty="0">
                  <a:solidFill>
                    <a:srgbClr val="04040C"/>
                  </a:solidFill>
                  <a:latin typeface="Arial" panose="020B0604020202020204" pitchFamily="34" charset="0"/>
                  <a:ea typeface="宋体" panose="02010600030101010101" pitchFamily="2" charset="-122"/>
                </a:rPr>
                <a:t>教学预期目标的实现程度</a:t>
              </a:r>
              <a:endParaRPr lang="zh-CN" altLang="en-US" sz="3200" b="1" dirty="0">
                <a:solidFill>
                  <a:srgbClr val="04040C"/>
                </a:solidFill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</p:grpSp>
      <p:grpSp>
        <p:nvGrpSpPr>
          <p:cNvPr id="22537" name="组合 22536"/>
          <p:cNvGrpSpPr/>
          <p:nvPr/>
        </p:nvGrpSpPr>
        <p:grpSpPr>
          <a:xfrm>
            <a:off x="6149975" y="4227513"/>
            <a:ext cx="3851275" cy="1192212"/>
            <a:chOff x="0" y="0"/>
            <a:chExt cx="2222" cy="771"/>
          </a:xfrm>
        </p:grpSpPr>
        <p:sp>
          <p:nvSpPr>
            <p:cNvPr id="55306" name="圆角矩形标注 2"/>
            <p:cNvSpPr/>
            <p:nvPr/>
          </p:nvSpPr>
          <p:spPr>
            <a:xfrm>
              <a:off x="45" y="0"/>
              <a:ext cx="2177" cy="771"/>
            </a:xfrm>
            <a:prstGeom prst="wedgeRoundRectCallout">
              <a:avLst>
                <a:gd name="adj1" fmla="val -90009"/>
                <a:gd name="adj2" fmla="val -85407"/>
                <a:gd name="adj3" fmla="val 16667"/>
              </a:avLst>
            </a:prstGeom>
            <a:solidFill>
              <a:srgbClr val="FFFF00">
                <a:alpha val="50000"/>
              </a:srgbClr>
            </a:solidFill>
            <a:ln w="9525" cap="flat" cmpd="sng">
              <a:solidFill>
                <a:schemeClr val="tx1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 anchorCtr="0"/>
            <a:p>
              <a:pPr algn="ctr"/>
              <a:endParaRPr lang="zh-CN" altLang="en-US" sz="2400" b="1" dirty="0">
                <a:solidFill>
                  <a:srgbClr val="04040C"/>
                </a:solidFill>
                <a:latin typeface="宋体" panose="02010600030101010101" pitchFamily="2" charset="-122"/>
                <a:ea typeface="宋体" panose="02010600030101010101" pitchFamily="2" charset="-122"/>
              </a:endParaRPr>
            </a:p>
          </p:txBody>
        </p:sp>
        <p:sp>
          <p:nvSpPr>
            <p:cNvPr id="55307" name="文本框 22538"/>
            <p:cNvSpPr txBox="1"/>
            <p:nvPr/>
          </p:nvSpPr>
          <p:spPr>
            <a:xfrm>
              <a:off x="0" y="45"/>
              <a:ext cx="2222" cy="690"/>
            </a:xfrm>
            <a:prstGeom prst="rect">
              <a:avLst/>
            </a:prstGeom>
            <a:solidFill>
              <a:srgbClr val="FFFF00">
                <a:alpha val="50000"/>
              </a:srgbClr>
            </a:solidFill>
            <a:ln w="9525">
              <a:noFill/>
            </a:ln>
          </p:spPr>
          <p:txBody>
            <a:bodyPr anchor="t" anchorCtr="0">
              <a:spAutoFit/>
            </a:bodyPr>
            <a:p>
              <a:pPr>
                <a:spcBef>
                  <a:spcPct val="50000"/>
                </a:spcBef>
              </a:pPr>
              <a:r>
                <a:rPr lang="zh-CN" altLang="en-US" sz="3200" b="1" dirty="0">
                  <a:solidFill>
                    <a:srgbClr val="04040C"/>
                  </a:solidFill>
                  <a:latin typeface="Arial" panose="020B0604020202020204" pitchFamily="34" charset="0"/>
                  <a:ea typeface="宋体" panose="02010600030101010101" pitchFamily="2" charset="-122"/>
                </a:rPr>
                <a:t>促进学生</a:t>
              </a:r>
              <a:r>
                <a:rPr lang="zh-CN" altLang="en-US" sz="3200" b="1" dirty="0">
                  <a:solidFill>
                    <a:srgbClr val="04040C"/>
                  </a:solidFill>
                  <a:latin typeface="Times New Roman" panose="02020603050405020304" pitchFamily="18" charset="0"/>
                  <a:ea typeface="宋体" panose="02010600030101010101" pitchFamily="2" charset="-122"/>
                </a:rPr>
                <a:t>能力的</a:t>
              </a:r>
              <a:r>
                <a:rPr lang="zh-CN" altLang="en-US" sz="3200" b="1" dirty="0">
                  <a:solidFill>
                    <a:srgbClr val="04040C"/>
                  </a:solidFill>
                  <a:latin typeface="Arial" panose="020B0604020202020204" pitchFamily="34" charset="0"/>
                  <a:ea typeface="宋体" panose="02010600030101010101" pitchFamily="2" charset="-122"/>
                </a:rPr>
                <a:t>发展与</a:t>
              </a:r>
              <a:r>
                <a:rPr lang="zh-CN" altLang="en-US" sz="3200" b="1" dirty="0">
                  <a:solidFill>
                    <a:srgbClr val="04040C"/>
                  </a:solidFill>
                  <a:latin typeface="Times New Roman" panose="02020603050405020304" pitchFamily="18" charset="0"/>
                  <a:ea typeface="宋体" panose="02010600030101010101" pitchFamily="2" charset="-122"/>
                </a:rPr>
                <a:t>提升</a:t>
              </a:r>
              <a:r>
                <a:rPr lang="zh-CN" altLang="en-US" sz="3200" b="1" dirty="0">
                  <a:solidFill>
                    <a:srgbClr val="04040C"/>
                  </a:solidFill>
                  <a:latin typeface="Arial" panose="020B0604020202020204" pitchFamily="34" charset="0"/>
                  <a:ea typeface="宋体" panose="02010600030101010101" pitchFamily="2" charset="-122"/>
                </a:rPr>
                <a:t>的程度</a:t>
              </a:r>
              <a:endParaRPr lang="zh-CN" altLang="en-US" sz="3200" b="1" dirty="0">
                <a:solidFill>
                  <a:srgbClr val="04040C"/>
                </a:solidFill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</p:grp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charRg st="0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9459">
                                            <p:txEl>
                                              <p:charRg st="0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459">
                                            <p:txEl>
                                              <p:charRg st="0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charRg st="4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9459">
                                            <p:txEl>
                                              <p:charRg st="4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9459">
                                            <p:txEl>
                                              <p:charRg st="4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charRg st="8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9459">
                                            <p:txEl>
                                              <p:charRg st="8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9459">
                                            <p:txEl>
                                              <p:charRg st="8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6" dur="2000"/>
                                        <p:tgtEl>
                                          <p:spTgt spid="225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31" dur="2000"/>
                                        <p:tgtEl>
                                          <p:spTgt spid="225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36" dur="2000"/>
                                        <p:tgtEl>
                                          <p:spTgt spid="225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19459" name="文本框 1"/>
          <p:cNvSpPr txBox="1"/>
          <p:nvPr/>
        </p:nvSpPr>
        <p:spPr>
          <a:xfrm>
            <a:off x="965200" y="2090419"/>
            <a:ext cx="10297160" cy="2676525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en-US" altLang="zh-CN" sz="2800" b="1" noProof="1" dirty="0">
                <a:gradFill>
                  <a:gsLst>
                    <a:gs pos="0">
                      <a:srgbClr val="7B32B2"/>
                    </a:gs>
                    <a:gs pos="100000">
                      <a:srgbClr val="401A5D"/>
                    </a:gs>
                  </a:gsLst>
                  <a:lin scaled="0"/>
                </a:gra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  <a:sym typeface="Arial" panose="020B0604020202020204" pitchFamily="34" charset="0"/>
              </a:rPr>
              <a:t>    </a:t>
            </a:r>
            <a:r>
              <a:rPr lang="zh-CN" altLang="en-US" sz="2800" b="1" noProof="1" dirty="0">
                <a:solidFill>
                  <a:srgbClr val="0E12C2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  <a:sym typeface="Arial" panose="020B0604020202020204" pitchFamily="34" charset="0"/>
              </a:rPr>
              <a:t>在评课时要做到“六个关注”：关注课型、关注教学思路、关注学习方式、关注学习成效、关注教学风格、关注评价方式。</a:t>
            </a:r>
            <a:endParaRPr lang="zh-CN" altLang="en-US" sz="2800" b="1" noProof="1" dirty="0">
              <a:solidFill>
                <a:srgbClr val="0E12C2"/>
              </a:solidFill>
              <a:latin typeface="宋体" panose="02010600030101010101" pitchFamily="2" charset="-122"/>
              <a:cs typeface="宋体" panose="02010600030101010101" pitchFamily="2" charset="-122"/>
              <a:sym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en-US" altLang="zh-CN" sz="2800" b="1" noProof="1" dirty="0">
                <a:solidFill>
                  <a:srgbClr val="0E12C2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  <a:sym typeface="Arial" panose="020B0604020202020204" pitchFamily="34" charset="0"/>
              </a:rPr>
              <a:t>    </a:t>
            </a:r>
            <a:r>
              <a:rPr lang="zh-CN" altLang="en-US" sz="2800" b="1" noProof="1" dirty="0">
                <a:solidFill>
                  <a:srgbClr val="0E12C2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  <a:sym typeface="Arial" panose="020B0604020202020204" pitchFamily="34" charset="0"/>
              </a:rPr>
              <a:t>尤其值得强调的是评课者要从学生“学”的情况，反观教师“教”的水平。</a:t>
            </a:r>
            <a:endParaRPr lang="zh-CN" altLang="en-US" sz="2800" b="1" noProof="1" dirty="0">
              <a:solidFill>
                <a:srgbClr val="0E12C2"/>
              </a:solidFill>
              <a:latin typeface="宋体" panose="02010600030101010101" pitchFamily="2" charset="-122"/>
              <a:ea typeface="宋体" panose="02010600030101010101" pitchFamily="2" charset="-122"/>
              <a:cs typeface="宋体" panose="02010600030101010101" pitchFamily="2" charset="-122"/>
              <a:sym typeface="Arial" panose="020B0604020202020204" pitchFamily="34" charset="0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660525" y="1279525"/>
            <a:ext cx="8905875" cy="644525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p>
            <a:r>
              <a:rPr lang="zh-CN" altLang="en-US" sz="3600" b="1" noProof="1" dirty="0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cs"/>
                <a:sym typeface="黑体" panose="02010609060101010101" pitchFamily="49" charset="-122"/>
              </a:rPr>
              <a:t>真正的好课，不是老师出彩，而是学生出彩</a:t>
            </a:r>
            <a:endParaRPr lang="zh-CN" altLang="en-US" sz="3600" b="1" noProof="1" dirty="0">
              <a:solidFill>
                <a:srgbClr val="FF0000"/>
              </a:solidFill>
              <a:effectLst>
                <a:outerShdw blurRad="38100" dist="38100" dir="2700000">
                  <a:srgbClr val="C0C0C0"/>
                </a:outerShdw>
              </a:effectLst>
              <a:latin typeface="黑体" panose="02010609060101010101" pitchFamily="49" charset="-122"/>
              <a:ea typeface="黑体" panose="02010609060101010101" pitchFamily="49" charset="-122"/>
              <a:sym typeface="黑体" panose="02010609060101010101" pitchFamily="49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94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4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19459" grpId="0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7889" name="文本框 1"/>
          <p:cNvSpPr txBox="1"/>
          <p:nvPr/>
        </p:nvSpPr>
        <p:spPr>
          <a:xfrm>
            <a:off x="2667000" y="2600325"/>
            <a:ext cx="6856413" cy="2030413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2800" b="1" dirty="0">
                <a:latin typeface="仿宋_GB2312" pitchFamily="49" charset="-122"/>
                <a:ea typeface="仿宋_GB2312" pitchFamily="49" charset="-122"/>
              </a:rPr>
              <a:t>仅仅停留在知识层面</a:t>
            </a:r>
            <a:r>
              <a:rPr lang="en-US" altLang="zh-CN" sz="2800" b="1">
                <a:latin typeface="Arial" panose="020B0604020202020204" pitchFamily="34" charset="0"/>
                <a:ea typeface="仿宋_GB2312" pitchFamily="49" charset="-122"/>
              </a:rPr>
              <a:t>——</a:t>
            </a:r>
            <a:r>
              <a:rPr lang="zh-CN" altLang="en-US" sz="2800" b="1" dirty="0">
                <a:latin typeface="仿宋_GB2312" pitchFamily="49" charset="-122"/>
                <a:ea typeface="仿宋_GB2312" pitchFamily="49" charset="-122"/>
              </a:rPr>
              <a:t>教书匠</a:t>
            </a:r>
            <a:endParaRPr lang="zh-CN" altLang="en-US" sz="2800" b="1" dirty="0"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2800" b="1" dirty="0">
                <a:latin typeface="仿宋_GB2312" pitchFamily="49" charset="-122"/>
                <a:ea typeface="仿宋_GB2312" pitchFamily="49" charset="-122"/>
              </a:rPr>
              <a:t>能够体现学科思维（智者）</a:t>
            </a:r>
            <a:r>
              <a:rPr lang="en-US" altLang="zh-CN" sz="2800" b="1">
                <a:latin typeface="Arial" panose="020B0604020202020204" pitchFamily="34" charset="0"/>
                <a:ea typeface="仿宋_GB2312" pitchFamily="49" charset="-122"/>
              </a:rPr>
              <a:t>——</a:t>
            </a:r>
            <a:r>
              <a:rPr lang="zh-CN" altLang="en-US" sz="2800" b="1" dirty="0">
                <a:latin typeface="仿宋_GB2312" pitchFamily="49" charset="-122"/>
                <a:ea typeface="仿宋_GB2312" pitchFamily="49" charset="-122"/>
              </a:rPr>
              <a:t>教师</a:t>
            </a:r>
            <a:endParaRPr lang="zh-CN" altLang="en-US" sz="2800" b="1" dirty="0"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2800" b="1" dirty="0">
                <a:latin typeface="仿宋_GB2312" pitchFamily="49" charset="-122"/>
                <a:ea typeface="仿宋_GB2312" pitchFamily="49" charset="-122"/>
              </a:rPr>
              <a:t>而能进行无形的学科文化熏陶</a:t>
            </a:r>
            <a:r>
              <a:rPr lang="en-US" altLang="zh-CN" sz="2800" b="1">
                <a:latin typeface="Arial" panose="020B0604020202020204" pitchFamily="34" charset="0"/>
                <a:ea typeface="仿宋_GB2312" pitchFamily="49" charset="-122"/>
              </a:rPr>
              <a:t>——</a:t>
            </a:r>
            <a:r>
              <a:rPr lang="zh-CN" altLang="en-US" sz="2800" b="1" dirty="0">
                <a:latin typeface="仿宋_GB2312" pitchFamily="49" charset="-122"/>
                <a:ea typeface="仿宋_GB2312" pitchFamily="49" charset="-122"/>
              </a:rPr>
              <a:t>名师</a:t>
            </a:r>
            <a:endParaRPr lang="zh-CN" altLang="en-US" sz="2800" b="1" dirty="0">
              <a:solidFill>
                <a:srgbClr val="7030A0"/>
              </a:solidFill>
              <a:latin typeface="宋体" panose="02010600030101010101" pitchFamily="2" charset="-122"/>
              <a:ea typeface="宋体" panose="02010600030101010101" pitchFamily="2" charset="-122"/>
              <a:sym typeface="Arial" panose="020B0604020202020204" pitchFamily="34" charset="0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3327400" y="1301750"/>
            <a:ext cx="5233988" cy="768350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p>
            <a:r>
              <a:rPr lang="zh-CN" altLang="en-US" sz="4400" b="1" noProof="1" dirty="0">
                <a:solidFill>
                  <a:srgbClr val="FF0000"/>
                </a:solidFill>
                <a:latin typeface="Arial" panose="020B0604020202020204" pitchFamily="34" charset="0"/>
                <a:ea typeface="黑体" panose="02010609060101010101" pitchFamily="49" charset="-122"/>
                <a:cs typeface="+mn-cs"/>
                <a:sym typeface="+mn-ea"/>
              </a:rPr>
              <a:t>功崇惟志，业广惟勤</a:t>
            </a:r>
            <a:endParaRPr lang="zh-CN" altLang="en-US" sz="4400" b="1" noProof="1" dirty="0">
              <a:solidFill>
                <a:srgbClr val="FF0000"/>
              </a:solidFill>
              <a:effectLst>
                <a:outerShdw blurRad="38100" dist="38100" dir="2700000">
                  <a:srgbClr val="C0C0C0"/>
                </a:outerShdw>
              </a:effectLst>
              <a:latin typeface="Arial" panose="020B0604020202020204" pitchFamily="34" charset="0"/>
              <a:ea typeface="黑体" panose="02010609060101010101" pitchFamily="49" charset="-122"/>
              <a:cs typeface="+mn-cs"/>
              <a:sym typeface="+mn-ea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378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889" grpId="0"/>
      <p:bldP spid="2" grpId="0"/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58369" name="文本框 75777"/>
          <p:cNvSpPr txBox="1"/>
          <p:nvPr/>
        </p:nvSpPr>
        <p:spPr>
          <a:xfrm>
            <a:off x="1981200" y="509588"/>
            <a:ext cx="8382000" cy="838200"/>
          </a:xfrm>
          <a:prstGeom prst="rect">
            <a:avLst/>
          </a:prstGeom>
          <a:noFill/>
          <a:ln w="9525">
            <a:noFill/>
          </a:ln>
        </p:spPr>
        <p:txBody>
          <a:bodyPr anchor="t" anchorCtr="0">
            <a:spAutoFit/>
          </a:bodyPr>
          <a:p>
            <a:pPr algn="just">
              <a:lnSpc>
                <a:spcPct val="135000"/>
              </a:lnSpc>
            </a:pPr>
            <a:endParaRPr lang="zh-CN" altLang="en-US" sz="3600" b="1" dirty="0">
              <a:solidFill>
                <a:schemeClr val="folHlink"/>
              </a:solidFill>
              <a:latin typeface="仿宋_GB2312" pitchFamily="49" charset="-122"/>
              <a:ea typeface="仿宋_GB2312" pitchFamily="49" charset="-122"/>
            </a:endParaRPr>
          </a:p>
        </p:txBody>
      </p:sp>
      <p:sp>
        <p:nvSpPr>
          <p:cNvPr id="75780" name="文本框 75779"/>
          <p:cNvSpPr txBox="1"/>
          <p:nvPr/>
        </p:nvSpPr>
        <p:spPr>
          <a:xfrm>
            <a:off x="2208213" y="4508500"/>
            <a:ext cx="309563" cy="1076325"/>
          </a:xfrm>
          <a:prstGeom prst="rect">
            <a:avLst/>
          </a:prstGeom>
          <a:noFill/>
          <a:ln w="9525">
            <a:noFill/>
          </a:ln>
        </p:spPr>
        <p:txBody>
          <a:bodyPr wrap="none" anchor="t" anchorCtr="0">
            <a:spAutoFit/>
          </a:bodyPr>
          <a:p>
            <a:endParaRPr lang="zh-CN" altLang="en-US" sz="3200" b="1" noProof="1" dirty="0"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</a:endParaRPr>
          </a:p>
          <a:p>
            <a:endParaRPr lang="zh-CN" altLang="en-US" sz="3200" b="1" noProof="1" dirty="0">
              <a:effectLst>
                <a:outerShdw blurRad="38100" dist="38100" dir="2700000">
                  <a:srgbClr val="C0C0C0"/>
                </a:outerShdw>
              </a:effectLst>
              <a:latin typeface="仿宋_GB2312" pitchFamily="49" charset="-122"/>
              <a:ea typeface="仿宋_GB2312" pitchFamily="49" charset="-122"/>
            </a:endParaRPr>
          </a:p>
        </p:txBody>
      </p:sp>
      <p:sp>
        <p:nvSpPr>
          <p:cNvPr id="75781" name="文本框 75780"/>
          <p:cNvSpPr txBox="1"/>
          <p:nvPr/>
        </p:nvSpPr>
        <p:spPr>
          <a:xfrm>
            <a:off x="3032760" y="2766060"/>
            <a:ext cx="6127115" cy="119888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en-US" sz="7200" b="1" noProof="1" dirty="0">
                <a:gradFill>
                  <a:gsLst>
                    <a:gs pos="0">
                      <a:srgbClr val="E30000"/>
                    </a:gs>
                    <a:gs pos="100000">
                      <a:srgbClr val="760303"/>
                    </a:gs>
                  </a:gsLst>
                  <a:lin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ramond" panose="02020404030301010803" pitchFamily="18" charset="0"/>
                <a:ea typeface="华文行楷" panose="02010800040101010101" pitchFamily="2" charset="-122"/>
                <a:cs typeface="+mn-cs"/>
              </a:rPr>
              <a:t>感谢您的倾听！</a:t>
            </a:r>
            <a:endParaRPr lang="zh-CN" altLang="en-US" sz="7200" b="1" noProof="1" dirty="0">
              <a:gradFill>
                <a:gsLst>
                  <a:gs pos="0">
                    <a:srgbClr val="E30000"/>
                  </a:gs>
                  <a:gs pos="100000">
                    <a:srgbClr val="760303"/>
                  </a:gs>
                </a:gsLst>
                <a:lin scaled="0"/>
              </a:gra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aramond" panose="02020404030301010803" pitchFamily="18" charset="0"/>
              <a:ea typeface="华文行楷" panose="02010800040101010101" pitchFamily="2" charset="-122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7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757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757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578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7171" name="文本占位符 7170"/>
          <p:cNvSpPr>
            <a:spLocks noGrp="1"/>
          </p:cNvSpPr>
          <p:nvPr/>
        </p:nvSpPr>
        <p:spPr>
          <a:xfrm>
            <a:off x="1438275" y="1897063"/>
            <a:ext cx="9963150" cy="4257675"/>
          </a:xfrm>
          <a:prstGeom prst="rect">
            <a:avLst/>
          </a:prstGeom>
          <a:noFill/>
          <a:ln w="9525">
            <a:noFill/>
          </a:ln>
        </p:spPr>
        <p:txBody>
          <a:bodyPr anchor="t" anchorCtr="0"/>
          <a:p>
            <a:pPr marL="342900" indent="-342900" eaLnBrk="0" hangingPunct="0"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r>
              <a:rPr lang="zh-CN" altLang="en-US" sz="2800" b="1" dirty="0">
                <a:latin typeface="Arial" panose="020B0604020202020204" pitchFamily="34" charset="0"/>
                <a:ea typeface="仿宋_GB2312" pitchFamily="49" charset="-122"/>
              </a:rPr>
              <a:t>（一）课前要有一定的准备工作</a:t>
            </a:r>
            <a:br>
              <a:rPr lang="zh-CN" altLang="en-US" sz="2800" b="1" dirty="0">
                <a:latin typeface="Arial" panose="020B0604020202020204" pitchFamily="34" charset="0"/>
                <a:ea typeface="仿宋_GB2312" pitchFamily="49" charset="-122"/>
              </a:rPr>
            </a:br>
            <a:endParaRPr lang="zh-CN" altLang="en-US" sz="2800" b="1" dirty="0">
              <a:latin typeface="Arial" panose="020B0604020202020204" pitchFamily="34" charset="0"/>
              <a:ea typeface="仿宋_GB2312" pitchFamily="49" charset="-122"/>
            </a:endParaRPr>
          </a:p>
          <a:p>
            <a:pPr marL="342900" indent="-342900" eaLnBrk="0" hangingPunct="0"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endParaRPr lang="zh-CN" altLang="en-US" sz="2800" b="1" dirty="0">
              <a:latin typeface="Arial" panose="020B0604020202020204" pitchFamily="34" charset="0"/>
              <a:ea typeface="宋体" panose="02010600030101010101" pitchFamily="2" charset="-122"/>
            </a:endParaRPr>
          </a:p>
          <a:p>
            <a:pPr marL="342900" indent="-342900" eaLnBrk="0" hangingPunct="0"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</a:pPr>
            <a:endParaRPr lang="zh-CN" altLang="en-US" sz="28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1438275" y="585788"/>
            <a:ext cx="5922963" cy="830263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>
              <a:lnSpc>
                <a:spcPct val="150000"/>
              </a:lnSpc>
              <a:spcBef>
                <a:spcPts val="0"/>
              </a:spcBef>
            </a:pPr>
            <a:r>
              <a:rPr lang="zh-CN" altLang="en-US" sz="3200" b="1" noProof="1" dirty="0">
                <a:solidFill>
                  <a:srgbClr val="FF0000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  <a:cs typeface="黑体" panose="02010609060101010101" pitchFamily="49" charset="-122"/>
                <a:sym typeface="+mn-ea"/>
              </a:rPr>
              <a:t>怎么听课</a:t>
            </a:r>
            <a:r>
              <a:rPr lang="en-US" altLang="zh-CN" sz="3200" b="1" noProof="1">
                <a:solidFill>
                  <a:srgbClr val="FF0000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  <a:cs typeface="黑体" panose="02010609060101010101" pitchFamily="49" charset="-122"/>
                <a:sym typeface="黑体" panose="02010609060101010101" pitchFamily="49" charset="-122"/>
              </a:rPr>
              <a:t>——</a:t>
            </a:r>
            <a:r>
              <a:rPr lang="zh-CN" altLang="en-US" sz="3200" b="1" noProof="1" dirty="0">
                <a:solidFill>
                  <a:srgbClr val="FF0000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  <a:cs typeface="黑体" panose="02010609060101010101" pitchFamily="49" charset="-122"/>
                <a:sym typeface="黑体" panose="02010609060101010101" pitchFamily="49" charset="-122"/>
              </a:rPr>
              <a:t>教什么的思考</a:t>
            </a:r>
            <a:endParaRPr lang="zh-CN" altLang="en-US" sz="3200" b="1" noProof="1" dirty="0">
              <a:solidFill>
                <a:srgbClr val="FF0000"/>
              </a:solidFill>
              <a:effectLst>
                <a:outerShdw blurRad="38100" dist="38100" dir="2700000">
                  <a:srgbClr val="C0C0C0"/>
                </a:outerShdw>
              </a:effectLst>
              <a:latin typeface="黑体" panose="02010609060101010101" pitchFamily="49" charset="-122"/>
              <a:ea typeface="黑体" panose="02010609060101010101" pitchFamily="49" charset="-122"/>
              <a:cs typeface="黑体" panose="02010609060101010101" pitchFamily="49" charset="-122"/>
              <a:sym typeface="黑体" panose="02010609060101010101" pitchFamily="49" charset="-122"/>
            </a:endParaRPr>
          </a:p>
        </p:txBody>
      </p:sp>
      <p:sp>
        <p:nvSpPr>
          <p:cNvPr id="23555" name="矩形 37890"/>
          <p:cNvSpPr/>
          <p:nvPr/>
        </p:nvSpPr>
        <p:spPr>
          <a:xfrm>
            <a:off x="1436688" y="2427288"/>
            <a:ext cx="9488487" cy="276860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 defTabSz="914400">
              <a:lnSpc>
                <a:spcPct val="150000"/>
              </a:lnSpc>
              <a:buClr>
                <a:srgbClr val="D7181F"/>
              </a:buClr>
              <a:buFont typeface="Wingdings" panose="05000000000000000000" pitchFamily="2" charset="2"/>
              <a:buChar char="v"/>
              <a:tabLst>
                <a:tab pos="4460875" algn="l"/>
              </a:tabLst>
            </a:pPr>
            <a:r>
              <a:rPr lang="zh-CN" altLang="en-US" sz="29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座位的选择：利于听讲、观察</a:t>
            </a:r>
            <a:endParaRPr lang="zh-CN" altLang="en-US" sz="29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 defTabSz="914400">
              <a:lnSpc>
                <a:spcPct val="150000"/>
              </a:lnSpc>
              <a:buClr>
                <a:srgbClr val="D7181F"/>
              </a:buClr>
              <a:buFont typeface="Wingdings" panose="05000000000000000000" pitchFamily="2" charset="2"/>
              <a:buChar char="v"/>
              <a:tabLst>
                <a:tab pos="4460875" algn="l"/>
              </a:tabLst>
            </a:pPr>
            <a:r>
              <a:rPr lang="zh-CN" altLang="en-US" sz="29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了解教材对该教学内容的教学建议及课时安排</a:t>
            </a:r>
            <a:endParaRPr lang="zh-CN" altLang="en-US" sz="29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 defTabSz="914400">
              <a:lnSpc>
                <a:spcPct val="150000"/>
              </a:lnSpc>
              <a:buClr>
                <a:srgbClr val="D7181F"/>
              </a:buClr>
              <a:buFont typeface="Wingdings" panose="05000000000000000000" pitchFamily="2" charset="2"/>
              <a:buChar char="v"/>
              <a:tabLst>
                <a:tab pos="4460875" algn="l"/>
              </a:tabLst>
            </a:pPr>
            <a:r>
              <a:rPr lang="zh-CN" altLang="en-US" sz="29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了解该教学内容在教材中的地位与作用</a:t>
            </a:r>
            <a:endParaRPr lang="zh-CN" altLang="en-US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 defTabSz="914400">
              <a:lnSpc>
                <a:spcPct val="150000"/>
              </a:lnSpc>
              <a:buClr>
                <a:srgbClr val="D7181F"/>
              </a:buClr>
              <a:buFont typeface="Wingdings" panose="05000000000000000000" pitchFamily="2" charset="2"/>
              <a:buChar char="v"/>
              <a:tabLst>
                <a:tab pos="4460875" algn="l"/>
              </a:tabLst>
            </a:pPr>
            <a:r>
              <a:rPr lang="zh-CN" altLang="en-US" sz="29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了解班级和学生的具体情况</a:t>
            </a:r>
            <a:endParaRPr lang="zh-CN" altLang="en-US" sz="29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charRg st="0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3" dur="2000"/>
                                        <p:tgtEl>
                                          <p:spTgt spid="7171">
                                            <p:txEl>
                                              <p:charRg st="0" end="1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4577" name="标题 1"/>
          <p:cNvSpPr>
            <a:spLocks noGrp="1"/>
          </p:cNvSpPr>
          <p:nvPr>
            <p:ph type="ctrTitle"/>
          </p:nvPr>
        </p:nvSpPr>
        <p:spPr>
          <a:xfrm>
            <a:off x="1222375" y="1457325"/>
            <a:ext cx="9144000" cy="704850"/>
          </a:xfrm>
          <a:noFill/>
          <a:ln>
            <a:noFill/>
          </a:ln>
        </p:spPr>
        <p:txBody>
          <a:bodyPr anchor="b" anchorCtr="0"/>
          <a:p>
            <a:pPr algn="l">
              <a:buClrTx/>
              <a:buSzTx/>
              <a:buFontTx/>
            </a:pPr>
            <a:r>
              <a:rPr lang="zh-CN" altLang="en-US" sz="2800" b="1" kern="1200" dirty="0">
                <a:latin typeface="+mj-lt"/>
                <a:ea typeface="仿宋_GB2312" pitchFamily="49" charset="-122"/>
                <a:cs typeface="+mj-cs"/>
              </a:rPr>
              <a:t>（二）听课中要认真观察和记录</a:t>
            </a:r>
            <a:r>
              <a:rPr lang="zh-CN" altLang="en-US" sz="2800" b="1" kern="1200" dirty="0">
                <a:latin typeface="+mj-lt"/>
                <a:ea typeface="+mj-ea"/>
                <a:cs typeface="+mj-cs"/>
              </a:rPr>
              <a:t> </a:t>
            </a:r>
            <a:br>
              <a:rPr lang="zh-CN" altLang="en-US" sz="2800" b="1" kern="1200" dirty="0">
                <a:latin typeface="+mj-lt"/>
                <a:ea typeface="+mj-ea"/>
                <a:cs typeface="+mj-cs"/>
              </a:rPr>
            </a:br>
            <a:endParaRPr lang="zh-CN" altLang="en-US" sz="2800" b="1" kern="1200" dirty="0">
              <a:latin typeface="+mj-lt"/>
              <a:ea typeface="+mj-ea"/>
              <a:cs typeface="+mj-cs"/>
            </a:endParaRPr>
          </a:p>
        </p:txBody>
      </p:sp>
      <p:sp>
        <p:nvSpPr>
          <p:cNvPr id="24578" name="文本框 3"/>
          <p:cNvSpPr txBox="1"/>
          <p:nvPr/>
        </p:nvSpPr>
        <p:spPr>
          <a:xfrm>
            <a:off x="1524000" y="1905000"/>
            <a:ext cx="5330825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E12C2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1</a:t>
            </a:r>
            <a:r>
              <a:rPr lang="zh-CN" altLang="en-US" sz="2800" b="1">
                <a:solidFill>
                  <a:srgbClr val="0E12C2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en-US" sz="2800" b="1" dirty="0">
                <a:solidFill>
                  <a:srgbClr val="0E12C2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认真听讲，注意观察</a:t>
            </a:r>
            <a:endParaRPr lang="zh-CN" altLang="en-US" sz="2800" b="1" dirty="0">
              <a:solidFill>
                <a:srgbClr val="0E12C2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24579" name="文本框 4"/>
          <p:cNvSpPr txBox="1"/>
          <p:nvPr/>
        </p:nvSpPr>
        <p:spPr>
          <a:xfrm>
            <a:off x="1524000" y="2530475"/>
            <a:ext cx="5746750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en-US" altLang="zh-CN" sz="2800" b="1">
                <a:solidFill>
                  <a:srgbClr val="0E12C2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2</a:t>
            </a:r>
            <a:r>
              <a:rPr lang="zh-CN" altLang="en-US" sz="2800" b="1">
                <a:solidFill>
                  <a:srgbClr val="0E12C2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、</a:t>
            </a:r>
            <a:r>
              <a:rPr lang="zh-CN" altLang="en-US" sz="2800" b="1" dirty="0">
                <a:solidFill>
                  <a:srgbClr val="0E12C2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及时记录，分类整理</a:t>
            </a:r>
            <a:endParaRPr lang="zh-CN" altLang="en-US" sz="2800" b="1" dirty="0">
              <a:solidFill>
                <a:srgbClr val="0E12C2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ransition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5601" name="标题 1"/>
          <p:cNvSpPr>
            <a:spLocks noGrp="1"/>
          </p:cNvSpPr>
          <p:nvPr>
            <p:ph type="ctrTitle"/>
          </p:nvPr>
        </p:nvSpPr>
        <p:spPr>
          <a:xfrm>
            <a:off x="1524000" y="1587500"/>
            <a:ext cx="9144000" cy="615950"/>
          </a:xfrm>
          <a:noFill/>
          <a:ln>
            <a:noFill/>
          </a:ln>
        </p:spPr>
        <p:txBody>
          <a:bodyPr anchor="b" anchorCtr="0"/>
          <a:p>
            <a:pPr algn="l">
              <a:buClrTx/>
              <a:buSzTx/>
              <a:buFontTx/>
            </a:pPr>
            <a:r>
              <a:rPr lang="zh-CN" altLang="en-US" sz="2800" b="1" kern="1200" dirty="0">
                <a:latin typeface="+mj-lt"/>
                <a:ea typeface="仿宋_GB2312" pitchFamily="49" charset="-122"/>
                <a:cs typeface="+mj-cs"/>
              </a:rPr>
              <a:t>（三）听课后要思考和整理</a:t>
            </a:r>
            <a:br>
              <a:rPr lang="zh-CN" altLang="en-US" sz="2800" b="1" kern="1200" dirty="0">
                <a:latin typeface="+mj-lt"/>
                <a:ea typeface="+mj-ea"/>
                <a:cs typeface="+mj-cs"/>
              </a:rPr>
            </a:br>
            <a:endParaRPr lang="zh-CN" altLang="en-US" sz="2800" b="1" kern="1200" dirty="0">
              <a:latin typeface="+mj-lt"/>
              <a:ea typeface="+mj-ea"/>
              <a:cs typeface="+mj-cs"/>
            </a:endParaRPr>
          </a:p>
        </p:txBody>
      </p:sp>
      <p:sp>
        <p:nvSpPr>
          <p:cNvPr id="25603" name="文本框 3"/>
          <p:cNvSpPr txBox="1"/>
          <p:nvPr/>
        </p:nvSpPr>
        <p:spPr>
          <a:xfrm>
            <a:off x="1106488" y="1874838"/>
            <a:ext cx="9791700" cy="422529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>
              <a:lnSpc>
                <a:spcPct val="130000"/>
              </a:lnSpc>
              <a:spcBef>
                <a:spcPct val="50000"/>
              </a:spcBef>
            </a:pPr>
            <a:r>
              <a:rPr lang="en-US" altLang="zh-CN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每个教师在长期教学活动中都可能形成自己独特的教学风格，不同的教师会有不同的教法。</a:t>
            </a:r>
            <a:endParaRPr lang="zh-CN" altLang="en-US" sz="28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30000"/>
              </a:lnSpc>
              <a:spcBef>
                <a:spcPct val="50000"/>
              </a:spcBef>
            </a:pPr>
            <a:r>
              <a:rPr lang="en-US" altLang="zh-CN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  <a:sym typeface="+mn-ea"/>
              </a:rPr>
              <a:t>听课的老师就要善于进行比较，研究、准确地评价各种教学方法的长处和短处，并结合自己的教学实际，吸收他人有益经验，改进自己的教学。在分析他人课时，听课者还要注意分析执教者课外的功夫，看老师的教学基本功和课前备课情况。这种思考对自己也会有很大帮助。</a:t>
            </a:r>
            <a:r>
              <a:rPr lang="zh-CN" altLang="en-US" sz="2800" b="1" dirty="0">
                <a:solidFill>
                  <a:srgbClr val="0000FF"/>
                </a:solidFill>
                <a:latin typeface="Verdana" panose="020B0604030504040204" pitchFamily="34" charset="0"/>
                <a:ea typeface="楷体_GB2312" pitchFamily="49" charset="-122"/>
                <a:sym typeface="+mn-ea"/>
              </a:rPr>
              <a:t> </a:t>
            </a:r>
            <a:endParaRPr lang="zh-CN" altLang="en-US" sz="2800" b="1" dirty="0">
              <a:solidFill>
                <a:srgbClr val="0000FF"/>
              </a:solidFill>
              <a:latin typeface="Verdana" panose="020B0604030504040204" pitchFamily="34" charset="0"/>
              <a:ea typeface="楷体_GB2312" pitchFamily="49" charset="-122"/>
            </a:endParaRPr>
          </a:p>
        </p:txBody>
      </p:sp>
    </p:spTree>
  </p:cSld>
  <p:clrMapOvr>
    <a:masterClrMapping/>
  </p:clrMapOvr>
  <p:transition>
    <p:fad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9217" name="文本框 99"/>
          <p:cNvSpPr txBox="1"/>
          <p:nvPr/>
        </p:nvSpPr>
        <p:spPr>
          <a:xfrm>
            <a:off x="1187450" y="735013"/>
            <a:ext cx="10160000" cy="646113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en-US" sz="3600" noProof="1" dirty="0">
                <a:solidFill>
                  <a:srgbClr val="FF0000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  <a:cs typeface="+mn-cs"/>
                <a:sym typeface="+mn-ea"/>
              </a:rPr>
              <a:t>如何评课</a:t>
            </a:r>
            <a:r>
              <a:rPr lang="en-US" altLang="zh-CN" sz="3600" noProof="1">
                <a:solidFill>
                  <a:srgbClr val="FF0000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Arial" panose="020B0604020202020204" pitchFamily="34" charset="0"/>
                <a:ea typeface="黑体" panose="02010609060101010101" pitchFamily="49" charset="-122"/>
                <a:cs typeface="+mn-cs"/>
                <a:sym typeface="黑体" panose="02010609060101010101" pitchFamily="49" charset="-122"/>
              </a:rPr>
              <a:t>——</a:t>
            </a:r>
            <a:r>
              <a:rPr lang="zh-CN" altLang="en-US" sz="3600" noProof="1" dirty="0">
                <a:solidFill>
                  <a:srgbClr val="FF0000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  <a:cs typeface="+mn-cs"/>
                <a:sym typeface="黑体" panose="02010609060101010101" pitchFamily="49" charset="-122"/>
              </a:rPr>
              <a:t>怎么教的探索</a:t>
            </a:r>
            <a:r>
              <a:rPr lang="zh-CN" altLang="en-US" sz="3600" b="1" noProof="1" dirty="0">
                <a:solidFill>
                  <a:srgbClr val="FF0000"/>
                </a:solidFill>
                <a:latin typeface="Arial" panose="020B0604020202020204" pitchFamily="34" charset="0"/>
                <a:ea typeface="黑体" panose="02010609060101010101" pitchFamily="49" charset="-122"/>
                <a:cs typeface="+mn-cs"/>
                <a:sym typeface="+mn-ea"/>
              </a:rPr>
              <a:t>（课堂观察记录）</a:t>
            </a:r>
            <a:endParaRPr lang="zh-CN" altLang="en-US" sz="3600" b="1" noProof="1" dirty="0">
              <a:solidFill>
                <a:srgbClr val="FF0000"/>
              </a:solidFill>
              <a:latin typeface="Arial" panose="020B0604020202020204" pitchFamily="34" charset="0"/>
              <a:ea typeface="黑体" panose="02010609060101010101" pitchFamily="49" charset="-122"/>
              <a:sym typeface="+mn-ea"/>
            </a:endParaRPr>
          </a:p>
        </p:txBody>
      </p:sp>
      <p:sp>
        <p:nvSpPr>
          <p:cNvPr id="9218" name="文本框 1"/>
          <p:cNvSpPr txBox="1"/>
          <p:nvPr/>
        </p:nvSpPr>
        <p:spPr>
          <a:xfrm>
            <a:off x="1187450" y="1619250"/>
            <a:ext cx="4735513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一、教学目标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9219" name="文本框 2"/>
          <p:cNvSpPr txBox="1"/>
          <p:nvPr/>
        </p:nvSpPr>
        <p:spPr>
          <a:xfrm>
            <a:off x="1187450" y="2378075"/>
            <a:ext cx="4735513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二、教学过程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9220" name="文本框 3"/>
          <p:cNvSpPr txBox="1"/>
          <p:nvPr/>
        </p:nvSpPr>
        <p:spPr>
          <a:xfrm>
            <a:off x="1187450" y="3136900"/>
            <a:ext cx="4735513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三、学科内涵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9221" name="文本框 4"/>
          <p:cNvSpPr txBox="1"/>
          <p:nvPr/>
        </p:nvSpPr>
        <p:spPr>
          <a:xfrm>
            <a:off x="1187450" y="3895725"/>
            <a:ext cx="4735513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四、课堂效益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9222" name="文本框 5"/>
          <p:cNvSpPr txBox="1"/>
          <p:nvPr/>
        </p:nvSpPr>
        <p:spPr>
          <a:xfrm>
            <a:off x="1187450" y="4654550"/>
            <a:ext cx="4735513" cy="522288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五、教师基本功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92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92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92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92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92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92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92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92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7" grpId="0"/>
      <p:bldP spid="9218" grpId="0"/>
      <p:bldP spid="9219" grpId="0"/>
      <p:bldP spid="9220" grpId="0"/>
      <p:bldP spid="9221" grpId="0"/>
      <p:bldP spid="922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7649" name="文本框 1"/>
          <p:cNvSpPr txBox="1"/>
          <p:nvPr/>
        </p:nvSpPr>
        <p:spPr>
          <a:xfrm>
            <a:off x="796925" y="1296988"/>
            <a:ext cx="4857750" cy="522287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r>
              <a:rPr lang="zh-CN" altLang="zh-CN" sz="2800" b="1">
                <a:solidFill>
                  <a:srgbClr val="000000"/>
                </a:solidFill>
                <a:latin typeface="Arial" panose="020B0604020202020204" pitchFamily="34" charset="0"/>
                <a:ea typeface="幼圆" panose="02010509060101010101" charset="-122"/>
              </a:rPr>
              <a:t>一、教学目标</a:t>
            </a:r>
            <a:endParaRPr lang="zh-CN" altLang="en-US" sz="2800" b="1">
              <a:solidFill>
                <a:srgbClr val="000000"/>
              </a:solidFill>
              <a:latin typeface="Arial" panose="020B0604020202020204" pitchFamily="34" charset="0"/>
              <a:ea typeface="幼圆" panose="02010509060101010101" charset="-122"/>
            </a:endParaRPr>
          </a:p>
        </p:txBody>
      </p:sp>
      <p:sp>
        <p:nvSpPr>
          <p:cNvPr id="10243" name="文本框 2"/>
          <p:cNvSpPr txBox="1"/>
          <p:nvPr/>
        </p:nvSpPr>
        <p:spPr>
          <a:xfrm>
            <a:off x="796925" y="1919288"/>
            <a:ext cx="10915650" cy="138430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 marL="201930" indent="-201930">
              <a:lnSpc>
                <a:spcPct val="150000"/>
              </a:lnSpc>
            </a:pPr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1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依据课标，针对学情，准确定位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  <a:p>
            <a:pPr marL="201930" indent="-201930">
              <a:lnSpc>
                <a:spcPct val="150000"/>
              </a:lnSpc>
            </a:pP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（目标具体精确、可操作、有层次、有坡度；依不同时段确定课型）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0244" name="文本框 3"/>
          <p:cNvSpPr txBox="1"/>
          <p:nvPr/>
        </p:nvSpPr>
        <p:spPr>
          <a:xfrm>
            <a:off x="798513" y="3500438"/>
            <a:ext cx="9153525" cy="138430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 marL="201930" indent="-201930">
              <a:lnSpc>
                <a:spcPct val="150000"/>
              </a:lnSpc>
            </a:pPr>
            <a:r>
              <a:rPr lang="en-US" altLang="zh-CN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2</a:t>
            </a:r>
            <a:r>
              <a:rPr lang="zh-CN" altLang="en-US" sz="2800" b="1">
                <a:solidFill>
                  <a:srgbClr val="00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、</a:t>
            </a:r>
            <a:r>
              <a:rPr lang="zh-CN" altLang="zh-CN" sz="2800" b="1">
                <a:solidFill>
                  <a:srgbClr val="FF0000"/>
                </a:solidFill>
                <a:latin typeface="Arial" panose="020B0604020202020204" pitchFamily="34" charset="0"/>
                <a:ea typeface="黑体" panose="02010609060101010101" pitchFamily="49" charset="-122"/>
              </a:rPr>
              <a:t>兼顾知识与能力、过程与方法、情感态度与价值观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  <a:p>
            <a:pPr marL="201930" indent="-201930">
              <a:lnSpc>
                <a:spcPct val="150000"/>
              </a:lnSpc>
            </a:pPr>
            <a:r>
              <a:rPr lang="zh-CN" altLang="zh-CN" sz="2800">
                <a:solidFill>
                  <a:srgbClr val="000000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（观察课堂达成、生成情况）</a:t>
            </a:r>
            <a:endParaRPr lang="zh-CN" altLang="zh-CN" sz="2800">
              <a:solidFill>
                <a:srgbClr val="000000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ransition spd="slow" advClick="0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2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2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3" grpId="0"/>
      <p:bldP spid="1024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6083" name="矩形 46082"/>
          <p:cNvSpPr/>
          <p:nvPr/>
        </p:nvSpPr>
        <p:spPr>
          <a:xfrm>
            <a:off x="863600" y="1319213"/>
            <a:ext cx="5260975" cy="830262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50000"/>
              </a:lnSpc>
            </a:pPr>
            <a:r>
              <a:rPr lang="zh-CN" altLang="en-US" sz="2800" dirty="0">
                <a:latin typeface="Arial" panose="020B0604020202020204" pitchFamily="34" charset="0"/>
                <a:ea typeface="宋体" panose="02010600030101010101" pitchFamily="2" charset="-122"/>
              </a:rPr>
              <a:t>     </a:t>
            </a:r>
            <a:r>
              <a:rPr lang="zh-CN" altLang="en-US" sz="2800" dirty="0">
                <a:solidFill>
                  <a:schemeClr val="tx2"/>
                </a:solidFill>
                <a:latin typeface="Verdana" panose="020B0604030504040204" pitchFamily="34" charset="0"/>
                <a:ea typeface="黑体" panose="02010609060101010101" pitchFamily="49" charset="-122"/>
              </a:rPr>
              <a:t>从教学目标制订来看</a:t>
            </a:r>
            <a:r>
              <a:rPr lang="zh-CN" altLang="en-US" sz="3200" b="1" dirty="0"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lang="zh-CN" altLang="en-US" sz="3200" b="1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13177" y="641350"/>
            <a:ext cx="2515235" cy="64516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</a:bodyPr>
          <a:p>
            <a:r>
              <a:rPr lang="zh-CN" altLang="en-US" sz="3600" b="1" noProof="1" dirty="0"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  <a:latin typeface="Verdana" panose="020B0604030504040204" pitchFamily="34" charset="0"/>
                <a:ea typeface="黑体" panose="02010609060101010101" pitchFamily="49" charset="-122"/>
                <a:cs typeface="+mn-cs"/>
                <a:sym typeface="+mn-ea"/>
              </a:rPr>
              <a:t>如何评？</a:t>
            </a:r>
            <a:endParaRPr lang="zh-CN" altLang="en-US" sz="3600" b="1" noProof="1" dirty="0">
              <a:solidFill>
                <a:srgbClr val="FF0000"/>
              </a:solid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  <a:latin typeface="Verdana" panose="020B0604030504040204" pitchFamily="34" charset="0"/>
              <a:ea typeface="黑体" panose="02010609060101010101" pitchFamily="49" charset="-122"/>
              <a:sym typeface="+mn-ea"/>
            </a:endParaRPr>
          </a:p>
        </p:txBody>
      </p:sp>
      <p:sp>
        <p:nvSpPr>
          <p:cNvPr id="46084" name="矩形 46083"/>
          <p:cNvSpPr/>
          <p:nvPr/>
        </p:nvSpPr>
        <p:spPr>
          <a:xfrm>
            <a:off x="1312863" y="2066925"/>
            <a:ext cx="9636125" cy="4400550"/>
          </a:xfrm>
          <a:prstGeom prst="rect">
            <a:avLst/>
          </a:prstGeom>
          <a:noFill/>
          <a:ln w="9525">
            <a:noFill/>
          </a:ln>
        </p:spPr>
        <p:txBody>
          <a:bodyPr wrap="square" anchor="ctr" anchorCtr="0">
            <a:spAutoFit/>
          </a:bodyPr>
          <a:p>
            <a:pPr>
              <a:lnSpc>
                <a:spcPct val="125000"/>
              </a:lnSpc>
            </a:pPr>
            <a:r>
              <a:rPr lang="zh-CN" altLang="en-US" sz="2800" dirty="0">
                <a:solidFill>
                  <a:schemeClr val="hlink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       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要看是否</a:t>
            </a:r>
            <a:r>
              <a:rPr lang="zh-CN" altLang="en-US" sz="28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全面、具体、适宜</a:t>
            </a:r>
            <a:r>
              <a:rPr lang="en-US" altLang="zh-CN" sz="2800" b="1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.</a:t>
            </a:r>
            <a:endParaRPr lang="en-US" altLang="zh-CN" sz="2800" b="1">
              <a:solidFill>
                <a:srgbClr val="FF0000"/>
              </a:solidFill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25000"/>
              </a:lnSpc>
            </a:pPr>
            <a:r>
              <a:rPr lang="en-US" altLang="zh-CN" sz="2800" b="1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8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全面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是指要从知识、能力、思想感情、学习策略、文化策略等五个方面来确定教学目标；</a:t>
            </a:r>
            <a:endParaRPr lang="zh-CN" altLang="en-US" sz="28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25000"/>
              </a:lnSpc>
            </a:pP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8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具体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是指知识目标要有量化要求，能力、思想情感目标要有明确要求，体现学科特点（参见课标）；</a:t>
            </a:r>
            <a:endParaRPr lang="zh-CN" altLang="en-US" sz="28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  <a:p>
            <a:pPr>
              <a:lnSpc>
                <a:spcPct val="125000"/>
              </a:lnSpc>
            </a:pP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    </a:t>
            </a:r>
            <a:r>
              <a:rPr lang="zh-CN" altLang="en-US" sz="2800" b="1" dirty="0">
                <a:solidFill>
                  <a:srgbClr val="FF0000"/>
                </a:solidFill>
                <a:latin typeface="仿宋_GB2312" pitchFamily="49" charset="-122"/>
                <a:ea typeface="仿宋_GB2312" pitchFamily="49" charset="-122"/>
              </a:rPr>
              <a:t>适宜</a:t>
            </a:r>
            <a:r>
              <a:rPr lang="zh-CN" altLang="en-US" sz="2800" b="1" dirty="0">
                <a:solidFill>
                  <a:srgbClr val="0000FF"/>
                </a:solidFill>
                <a:latin typeface="仿宋_GB2312" pitchFamily="49" charset="-122"/>
                <a:ea typeface="仿宋_GB2312" pitchFamily="49" charset="-122"/>
              </a:rPr>
              <a:t>是指确定的教学目标，能以大纲为指导，体现年段、年级、单元教材特点，符合学生年龄实际和认识规律，难易适度。</a:t>
            </a:r>
            <a:endParaRPr lang="zh-CN" altLang="en-US" sz="2800" b="1" dirty="0">
              <a:solidFill>
                <a:srgbClr val="0000FF"/>
              </a:solidFill>
              <a:latin typeface="仿宋_GB2312" pitchFamily="49" charset="-122"/>
              <a:ea typeface="仿宋_GB2312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60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083" grpId="0"/>
      <p:bldP spid="46084" grpId="0"/>
    </p:bldLst>
  </p:timing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3960</Words>
  <PresentationFormat>宽屏</PresentationFormat>
  <Paragraphs>299</Paragraphs>
  <Slides>38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20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38</vt:i4>
      </vt:variant>
    </vt:vector>
  </HeadingPairs>
  <TitlesOfParts>
    <vt:vector size="59" baseType="lpstr">
      <vt:lpstr>Arial</vt:lpstr>
      <vt:lpstr>宋体</vt:lpstr>
      <vt:lpstr>Wingdings</vt:lpstr>
      <vt:lpstr>微软雅黑</vt:lpstr>
      <vt:lpstr>Wingdings</vt:lpstr>
      <vt:lpstr>Arial Unicode MS</vt:lpstr>
      <vt:lpstr>Calibri</vt:lpstr>
      <vt:lpstr>幼圆</vt:lpstr>
      <vt:lpstr>仿宋_GB2312</vt:lpstr>
      <vt:lpstr>仿宋</vt:lpstr>
      <vt:lpstr>黑体</vt:lpstr>
      <vt:lpstr>Verdana</vt:lpstr>
      <vt:lpstr>楷体_GB2312</vt:lpstr>
      <vt:lpstr>楷体_GB2312</vt:lpstr>
      <vt:lpstr>新宋体</vt:lpstr>
      <vt:lpstr>华文中宋</vt:lpstr>
      <vt:lpstr>华文新魏</vt:lpstr>
      <vt:lpstr>Times New Roman</vt:lpstr>
      <vt:lpstr>Garamond</vt:lpstr>
      <vt:lpstr>华文行楷</vt:lpstr>
      <vt:lpstr>Office 主题​​</vt:lpstr>
      <vt:lpstr>PowerPoint 演示文稿</vt:lpstr>
      <vt:lpstr>PowerPoint 演示文稿</vt:lpstr>
      <vt:lpstr>PowerPoint 演示文稿</vt:lpstr>
      <vt:lpstr>PowerPoint 演示文稿</vt:lpstr>
      <vt:lpstr>（二）听课中要认真观察和记录  </vt:lpstr>
      <vt:lpstr>（三）听课后要思考和整理 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2019-06-19T02:08:00Z</dcterms:created>
  <dcterms:modified xsi:type="dcterms:W3CDTF">2021-11-23T11:53:44Z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2052-11.1.0.11045</vt:lpwstr>
  </property>
  <property fmtid="{D5CDD505-2E9C-101B-9397-08002B2CF9AE}" pid="3" name="ICV">
    <vt:lpwstr>E513898BBDE04DD1B9E826F1F5655EC6</vt:lpwstr>
  </property>
</Properties>
</file>