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8.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9.xml" ContentType="application/vnd.openxmlformats-officedocument.them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0.xml" ContentType="application/vnd.openxmlformats-officedocument.them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97" r:id="rId4"/>
    <p:sldMasterId id="2147483711" r:id="rId5"/>
    <p:sldMasterId id="2147483725" r:id="rId6"/>
    <p:sldMasterId id="2147483739" r:id="rId7"/>
    <p:sldMasterId id="2147483753" r:id="rId8"/>
    <p:sldMasterId id="2147483767" r:id="rId9"/>
    <p:sldMasterId id="2147483781" r:id="rId10"/>
  </p:sldMasterIdLst>
  <p:notesMasterIdLst>
    <p:notesMasterId r:id="rId43"/>
  </p:notesMasterIdLst>
  <p:handoutMasterIdLst>
    <p:handoutMasterId r:id="rId44"/>
  </p:handoutMasterIdLst>
  <p:sldIdLst>
    <p:sldId id="642" r:id="rId11"/>
    <p:sldId id="527" r:id="rId12"/>
    <p:sldId id="716" r:id="rId13"/>
    <p:sldId id="717" r:id="rId14"/>
    <p:sldId id="727" r:id="rId15"/>
    <p:sldId id="731" r:id="rId16"/>
    <p:sldId id="750" r:id="rId17"/>
    <p:sldId id="749" r:id="rId18"/>
    <p:sldId id="380" r:id="rId19"/>
    <p:sldId id="718" r:id="rId20"/>
    <p:sldId id="725" r:id="rId21"/>
    <p:sldId id="751" r:id="rId22"/>
    <p:sldId id="687" r:id="rId23"/>
    <p:sldId id="741" r:id="rId24"/>
    <p:sldId id="722" r:id="rId25"/>
    <p:sldId id="723" r:id="rId26"/>
    <p:sldId id="678" r:id="rId27"/>
    <p:sldId id="706" r:id="rId28"/>
    <p:sldId id="708" r:id="rId29"/>
    <p:sldId id="752" r:id="rId30"/>
    <p:sldId id="753" r:id="rId31"/>
    <p:sldId id="754" r:id="rId32"/>
    <p:sldId id="755" r:id="rId33"/>
    <p:sldId id="756" r:id="rId34"/>
    <p:sldId id="758" r:id="rId35"/>
    <p:sldId id="759" r:id="rId36"/>
    <p:sldId id="760" r:id="rId37"/>
    <p:sldId id="761" r:id="rId38"/>
    <p:sldId id="762" r:id="rId39"/>
    <p:sldId id="765" r:id="rId40"/>
    <p:sldId id="766" r:id="rId41"/>
    <p:sldId id="767" r:id="rId42"/>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0000FF"/>
    <a:srgbClr val="F19B27"/>
    <a:srgbClr val="00A291"/>
    <a:srgbClr val="97B0DE"/>
    <a:srgbClr val="AF2019"/>
    <a:srgbClr val="BB231B"/>
    <a:srgbClr val="C2241C"/>
    <a:srgbClr val="DF2E25"/>
    <a:srgbClr val="FF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64" autoAdjust="0"/>
    <p:restoredTop sz="92795" autoAdjust="0"/>
  </p:normalViewPr>
  <p:slideViewPr>
    <p:cSldViewPr snapToObjects="1">
      <p:cViewPr varScale="1">
        <p:scale>
          <a:sx n="83" d="100"/>
          <a:sy n="83" d="100"/>
        </p:scale>
        <p:origin x="-282" y="-78"/>
      </p:cViewPr>
      <p:guideLst>
        <p:guide orient="horz" pos="2150"/>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66"/>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2021/9/7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25919769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2021/9/7</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0048280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785B52-E624-43F7-AACD-745EECD7DD83}"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18.png"/><Relationship Id="rId5" Type="http://schemas.openxmlformats.org/officeDocument/2006/relationships/tags" Target="../tags/tag45.xml"/><Relationship Id="rId10" Type="http://schemas.openxmlformats.org/officeDocument/2006/relationships/image" Target="../media/image17.png"/><Relationship Id="rId4" Type="http://schemas.openxmlformats.org/officeDocument/2006/relationships/tags" Target="../tags/tag44.xml"/><Relationship Id="rId9"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8" Type="http://schemas.openxmlformats.org/officeDocument/2006/relationships/tags" Target="../tags/tag56.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18.png"/><Relationship Id="rId5" Type="http://schemas.openxmlformats.org/officeDocument/2006/relationships/tags" Target="../tags/tag53.xml"/><Relationship Id="rId10" Type="http://schemas.openxmlformats.org/officeDocument/2006/relationships/image" Target="../media/image17.png"/><Relationship Id="rId4" Type="http://schemas.openxmlformats.org/officeDocument/2006/relationships/tags" Target="../tags/tag52.xml"/><Relationship Id="rId9"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8.png"/><Relationship Id="rId5" Type="http://schemas.openxmlformats.org/officeDocument/2006/relationships/tags" Target="../tags/tag5.xml"/><Relationship Id="rId10" Type="http://schemas.openxmlformats.org/officeDocument/2006/relationships/image" Target="../media/image17.png"/><Relationship Id="rId4" Type="http://schemas.openxmlformats.org/officeDocument/2006/relationships/tags" Target="../tags/tag4.xml"/><Relationship Id="rId9"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18.png"/><Relationship Id="rId5" Type="http://schemas.openxmlformats.org/officeDocument/2006/relationships/tags" Target="../tags/tag13.xml"/><Relationship Id="rId10" Type="http://schemas.openxmlformats.org/officeDocument/2006/relationships/image" Target="../media/image17.png"/><Relationship Id="rId4" Type="http://schemas.openxmlformats.org/officeDocument/2006/relationships/tags" Target="../tags/tag12.xml"/><Relationship Id="rId9"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image" Target="../media/image18.png"/><Relationship Id="rId5" Type="http://schemas.openxmlformats.org/officeDocument/2006/relationships/tags" Target="../tags/tag21.xml"/><Relationship Id="rId10" Type="http://schemas.openxmlformats.org/officeDocument/2006/relationships/image" Target="../media/image17.png"/><Relationship Id="rId4" Type="http://schemas.openxmlformats.org/officeDocument/2006/relationships/tags" Target="../tags/tag20.xml"/><Relationship Id="rId9"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18.png"/><Relationship Id="rId5" Type="http://schemas.openxmlformats.org/officeDocument/2006/relationships/tags" Target="../tags/tag29.xml"/><Relationship Id="rId10" Type="http://schemas.openxmlformats.org/officeDocument/2006/relationships/image" Target="../media/image17.png"/><Relationship Id="rId4" Type="http://schemas.openxmlformats.org/officeDocument/2006/relationships/tags" Target="../tags/tag28.xml"/><Relationship Id="rId9"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8" Type="http://schemas.openxmlformats.org/officeDocument/2006/relationships/tags" Target="../tags/tag40.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image" Target="../media/image18.png"/><Relationship Id="rId5" Type="http://schemas.openxmlformats.org/officeDocument/2006/relationships/tags" Target="../tags/tag37.xml"/><Relationship Id="rId10" Type="http://schemas.openxmlformats.org/officeDocument/2006/relationships/image" Target="../media/image17.png"/><Relationship Id="rId4" Type="http://schemas.openxmlformats.org/officeDocument/2006/relationships/tags" Target="../tags/tag36.xml"/><Relationship Id="rId9"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2" y="2565400"/>
            <a:ext cx="6334126" cy="863600"/>
          </a:xfrm>
        </p:spPr>
        <p:txBody>
          <a:bodyPr/>
          <a:lstStyle>
            <a:lvl1pP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4948237" y="3644900"/>
            <a:ext cx="6335712" cy="647700"/>
          </a:xfrm>
        </p:spPr>
        <p:txBody>
          <a:bodyPr/>
          <a:lstStyle>
            <a:lvl1pPr marL="0" indent="0">
              <a:buFontTx/>
              <a:buNone/>
              <a:defRPr sz="2400"/>
            </a:lvl1pPr>
          </a:lstStyle>
          <a:p>
            <a:pPr lvl="0"/>
            <a:r>
              <a:rPr lang="zh-CN" noProof="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23"/>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48"/>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59"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59"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59"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10"/>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59"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59"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10"/>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59"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4034" y="908050"/>
            <a:ext cx="2743201"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72"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51"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80"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09"/>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3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52"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52"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86" y="2886751"/>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407"/>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cstate="print"/>
          <a:srcRect/>
          <a:stretch>
            <a:fillRect/>
          </a:stretch>
        </p:blipFill>
        <p:spPr bwMode="auto">
          <a:xfrm>
            <a:off x="1040518" y="1447919"/>
            <a:ext cx="3013732"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8"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408" y="2904388"/>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22" y="2574291"/>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cstate="print"/>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cstate="print"/>
          <a:srcRect/>
          <a:stretch>
            <a:fillRect/>
          </a:stretch>
        </p:blipFill>
        <p:spPr bwMode="auto">
          <a:xfrm>
            <a:off x="5352404" y="3446021"/>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69" y="2725480"/>
            <a:ext cx="1116793"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1" y="3624921"/>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946" y="2365142"/>
            <a:ext cx="522111"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cstate="print"/>
          <a:srcRect/>
          <a:stretch>
            <a:fillRect/>
          </a:stretch>
        </p:blipFill>
        <p:spPr bwMode="auto">
          <a:xfrm>
            <a:off x="2054504" y="2795902"/>
            <a:ext cx="169736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cstate="print"/>
          <a:srcRect/>
          <a:stretch>
            <a:fillRect/>
          </a:stretch>
        </p:blipFill>
        <p:spPr bwMode="auto">
          <a:xfrm>
            <a:off x="3983695"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cstate="print"/>
          <a:srcRect/>
          <a:stretch>
            <a:fillRect/>
          </a:stretch>
        </p:blipFill>
        <p:spPr bwMode="auto">
          <a:xfrm>
            <a:off x="8519342" y="3325067"/>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cstate="print"/>
          <a:srcRect/>
          <a:stretch>
            <a:fillRect/>
          </a:stretch>
        </p:blipFill>
        <p:spPr bwMode="auto">
          <a:xfrm>
            <a:off x="9239080" y="2909427"/>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cstate="print"/>
          <a:srcRect/>
          <a:stretch>
            <a:fillRect/>
          </a:stretch>
        </p:blipFill>
        <p:spPr bwMode="auto">
          <a:xfrm>
            <a:off x="9744990" y="3446020"/>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52"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49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52"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52"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496"/>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52"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44"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73"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757" y="2130568"/>
            <a:ext cx="1036724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515" y="3886200"/>
            <a:ext cx="8537734"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F0B69B8B-7A45-4D4A-9140-F64FC36F0436}"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57F24DA2-9DB5-40F5-8CD0-906F77244972}"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7043"/>
            <a:ext cx="1036724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CAF6EBD-EFDB-48E3-AEC1-D3E615D13AA8}"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838" y="1600206"/>
            <a:ext cx="538690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021" y="1600206"/>
            <a:ext cx="538690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269C1A6-A415-442A-A593-A8BDA1405F71}"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838" y="1535113"/>
            <a:ext cx="538902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838" y="2174875"/>
            <a:ext cx="53890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859" y="1535113"/>
            <a:ext cx="539113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859" y="2174875"/>
            <a:ext cx="539113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p:txBody>
          <a:bodyPr/>
          <a:lstStyle>
            <a:lvl1pPr>
              <a:defRPr/>
            </a:lvl1pPr>
          </a:lstStyle>
          <a:p>
            <a:pPr>
              <a:defRPr/>
            </a:pPr>
            <a:fld id="{B0855F9E-A996-444D-83FD-93CA98F5C27E}"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8B85FAC4-2FFA-4C74-B301-42ABC2CC4E48}"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p:txBody>
          <a:bodyPr/>
          <a:lstStyle>
            <a:lvl1pPr>
              <a:defRPr/>
            </a:lvl1pPr>
          </a:lstStyle>
          <a:p>
            <a:pPr>
              <a:defRPr/>
            </a:pPr>
            <a:fld id="{FAE96547-FE20-4E72-9B86-43FE6FC6461D}"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844" y="273050"/>
            <a:ext cx="4012651"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597" y="273192"/>
            <a:ext cx="68183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844" y="1435103"/>
            <a:ext cx="401265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94E1D296-BFC0-450B-9955-FFB40593AB7B}"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1" y="4800600"/>
            <a:ext cx="731805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51" y="612775"/>
            <a:ext cx="731805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51" y="5367338"/>
            <a:ext cx="731805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33E3B1C-1BFE-4DA5-88DC-CF28A294BFDF}"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CFC1C4F-FB41-46B0-A1EE-249DBEB76738}"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653" y="274779"/>
            <a:ext cx="2744272"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838" y="274779"/>
            <a:ext cx="8029536"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8BDD43B8-C6F1-4F8C-B9EA-D4B896B6C296}" type="slidenum">
              <a:rPr lang="en-US" altLang="zh-CN">
                <a:solidFill>
                  <a:srgbClr val="000000"/>
                </a:solidFill>
              </a:rPr>
              <a:t>‹#›</a:t>
            </a:fld>
            <a:endParaRPr lang="en-US" altLang="zh-CN">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p:nvSpPr>
        <p:spPr>
          <a:xfrm>
            <a:off x="914757" y="3197364"/>
            <a:ext cx="10367249"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ctrTitle"/>
          </p:nvPr>
        </p:nvSpPr>
        <p:spPr>
          <a:xfrm>
            <a:off x="914757" y="1676401"/>
            <a:ext cx="10367249"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829515" y="3214686"/>
            <a:ext cx="8537734"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pPr>
              <a:defRPr/>
            </a:pPr>
            <a:fld id="{B8CD270F-B88C-48E1-BE88-B7AF2818AB62}"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609838" y="1411288"/>
            <a:ext cx="10977087"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a:xfrm>
            <a:off x="97406" y="6400939"/>
            <a:ext cx="4268867" cy="284163"/>
          </a:xfrm>
        </p:spPr>
        <p:txBody>
          <a:bodyPr/>
          <a:lstStyle>
            <a:lvl1pPr>
              <a:defRPr/>
            </a:lvl1pPr>
          </a:lstStyle>
          <a:p>
            <a:pPr>
              <a:defRPr/>
            </a:pPr>
            <a:endParaRPr lang="en-US" altLang="zh-CN">
              <a:solidFill>
                <a:srgbClr val="000000">
                  <a:lumMod val="75000"/>
                  <a:lumOff val="25000"/>
                </a:srgbClr>
              </a:solidFill>
            </a:endParaRPr>
          </a:p>
        </p:txBody>
      </p:sp>
      <p:sp>
        <p:nvSpPr>
          <p:cNvPr id="6" name="页脚占位符 4"/>
          <p:cNvSpPr>
            <a:spLocks noGrp="1"/>
          </p:cNvSpPr>
          <p:nvPr>
            <p:ph type="ftr" sz="quarter" idx="11"/>
          </p:nvPr>
        </p:nvSpPr>
        <p:spPr>
          <a:xfrm>
            <a:off x="7110610" y="6400939"/>
            <a:ext cx="4980345" cy="284163"/>
          </a:xfrm>
        </p:spPr>
        <p:txBody>
          <a:bodyPr/>
          <a:lstStyle>
            <a:lvl1pPr>
              <a:defRPr/>
            </a:lvl1pPr>
          </a:lstStyle>
          <a:p>
            <a:pPr>
              <a:defRPr/>
            </a:pPr>
            <a:endParaRPr lang="en-US" altLang="zh-CN">
              <a:solidFill>
                <a:srgbClr val="000000">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pPr>
              <a:defRPr/>
            </a:pPr>
            <a:fld id="{9B05DC95-CB63-4E64-AB03-3FAABD4B3D89}"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757" y="3143389"/>
            <a:ext cx="10367249"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a:xfrm>
            <a:off x="963460" y="3143255"/>
            <a:ext cx="10367249"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963460" y="1643200"/>
            <a:ext cx="10367249"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pPr>
              <a:defRPr/>
            </a:pPr>
            <a:fld id="{6A1EC074-CD9D-41B2-8C78-F337B9E23DEB}"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4"/>
          <p:cNvSpPr/>
          <p:nvPr/>
        </p:nvSpPr>
        <p:spPr>
          <a:xfrm>
            <a:off x="609838" y="1411288"/>
            <a:ext cx="10977087"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838" y="1600206"/>
            <a:ext cx="538690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200021" y="1600206"/>
            <a:ext cx="538690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7" name="页脚占位符 5"/>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8" name="灯片编号占位符 6"/>
          <p:cNvSpPr>
            <a:spLocks noGrp="1"/>
          </p:cNvSpPr>
          <p:nvPr>
            <p:ph type="sldNum" sz="quarter" idx="12"/>
          </p:nvPr>
        </p:nvSpPr>
        <p:spPr/>
        <p:txBody>
          <a:bodyPr/>
          <a:lstStyle>
            <a:lvl1pPr>
              <a:defRPr/>
            </a:lvl1pPr>
          </a:lstStyle>
          <a:p>
            <a:pPr>
              <a:defRPr/>
            </a:pPr>
            <a:fld id="{538AD414-F2BE-47BC-A908-B7B7F25179C3}"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p:cNvSpPr/>
          <p:nvPr/>
        </p:nvSpPr>
        <p:spPr>
          <a:xfrm>
            <a:off x="609838" y="1411288"/>
            <a:ext cx="10977087"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609838" y="1535113"/>
            <a:ext cx="5389022"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838" y="2174875"/>
            <a:ext cx="538902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6195856" y="1535113"/>
            <a:ext cx="5391139"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856" y="2174875"/>
            <a:ext cx="539113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9" name="页脚占位符 7"/>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10" name="灯片编号占位符 8"/>
          <p:cNvSpPr>
            <a:spLocks noGrp="1"/>
          </p:cNvSpPr>
          <p:nvPr>
            <p:ph type="sldNum" sz="quarter" idx="12"/>
          </p:nvPr>
        </p:nvSpPr>
        <p:spPr/>
        <p:txBody>
          <a:bodyPr/>
          <a:lstStyle>
            <a:lvl1pPr>
              <a:defRPr/>
            </a:lvl1pPr>
          </a:lstStyle>
          <a:p>
            <a:pPr>
              <a:defRPr/>
            </a:pPr>
            <a:fld id="{9272072A-E35E-4C8E-A2F9-7E92D4693E65}"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p:nvSpPr>
        <p:spPr>
          <a:xfrm>
            <a:off x="609838" y="1411288"/>
            <a:ext cx="10977087"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5" name="页脚占位符 3"/>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6" name="灯片编号占位符 4"/>
          <p:cNvSpPr>
            <a:spLocks noGrp="1"/>
          </p:cNvSpPr>
          <p:nvPr>
            <p:ph type="sldNum" sz="quarter" idx="12"/>
          </p:nvPr>
        </p:nvSpPr>
        <p:spPr/>
        <p:txBody>
          <a:bodyPr/>
          <a:lstStyle>
            <a:lvl1pPr>
              <a:defRPr/>
            </a:lvl1pPr>
          </a:lstStyle>
          <a:p>
            <a:pPr>
              <a:defRPr/>
            </a:pPr>
            <a:fld id="{9CD6CC48-46F4-415E-BD3C-AC6FF36B1976}"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85" y="4407042"/>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85"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3" name="页脚占位符 2"/>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4" name="灯片编号占位符 3"/>
          <p:cNvSpPr>
            <a:spLocks noGrp="1"/>
          </p:cNvSpPr>
          <p:nvPr>
            <p:ph type="sldNum" sz="quarter" idx="12"/>
          </p:nvPr>
        </p:nvSpPr>
        <p:spPr/>
        <p:txBody>
          <a:bodyPr/>
          <a:lstStyle>
            <a:lvl1pPr>
              <a:defRPr/>
            </a:lvl1pPr>
          </a:lstStyle>
          <a:p>
            <a:pPr>
              <a:defRPr/>
            </a:pPr>
            <a:fld id="{ACC42D7C-0AD3-4388-A244-8642C7BE6D09}"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3716269" y="1054239"/>
            <a:ext cx="7874958"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a:xfrm>
            <a:off x="3716253" y="228600"/>
            <a:ext cx="7870743"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3716185" y="1142984"/>
            <a:ext cx="787074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09912" y="1142984"/>
            <a:ext cx="3011053"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7" name="页脚占位符 5"/>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8" name="灯片编号占位符 6"/>
          <p:cNvSpPr>
            <a:spLocks noGrp="1"/>
          </p:cNvSpPr>
          <p:nvPr>
            <p:ph type="sldNum" sz="quarter" idx="12"/>
          </p:nvPr>
        </p:nvSpPr>
        <p:spPr/>
        <p:txBody>
          <a:bodyPr/>
          <a:lstStyle>
            <a:lvl1pPr>
              <a:defRPr/>
            </a:lvl1pPr>
          </a:lstStyle>
          <a:p>
            <a:pPr>
              <a:defRPr/>
            </a:pPr>
            <a:fld id="{819B8355-DC00-4D6E-AEE2-58E1A4A9294E}"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11478" y="304800"/>
            <a:ext cx="8537734"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935835" y="1143000"/>
            <a:ext cx="9634760"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3150830" y="5410200"/>
            <a:ext cx="754679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6" name="页脚占位符 5"/>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7" name="灯片编号占位符 6"/>
          <p:cNvSpPr>
            <a:spLocks noGrp="1"/>
          </p:cNvSpPr>
          <p:nvPr>
            <p:ph type="sldNum" sz="quarter" idx="12"/>
          </p:nvPr>
        </p:nvSpPr>
        <p:spPr/>
        <p:txBody>
          <a:bodyPr/>
          <a:lstStyle>
            <a:lvl1pPr>
              <a:defRPr/>
            </a:lvl1pPr>
          </a:lstStyle>
          <a:p>
            <a:pPr>
              <a:defRPr/>
            </a:pPr>
            <a:fld id="{BA19B673-60F7-48C5-90D2-3C137174E66E}"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3"/>
          <p:cNvSpPr/>
          <p:nvPr/>
        </p:nvSpPr>
        <p:spPr>
          <a:xfrm>
            <a:off x="609838" y="1411288"/>
            <a:ext cx="10977087"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7" name="灯片编号占位符 5"/>
          <p:cNvSpPr>
            <a:spLocks noGrp="1"/>
          </p:cNvSpPr>
          <p:nvPr>
            <p:ph type="sldNum" sz="quarter" idx="12"/>
          </p:nvPr>
        </p:nvSpPr>
        <p:spPr/>
        <p:txBody>
          <a:bodyPr/>
          <a:lstStyle>
            <a:lvl1pPr>
              <a:defRPr/>
            </a:lvl1pPr>
          </a:lstStyle>
          <a:p>
            <a:pPr>
              <a:defRPr/>
            </a:pPr>
            <a:fld id="{75CE7D38-892B-4432-9387-4E966693B9AD}"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24100" y="274638"/>
            <a:ext cx="1962892"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838" y="274638"/>
            <a:ext cx="8918907" cy="601188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endParaRPr lang="en-US" altLang="zh-CN">
              <a:solidFill>
                <a:srgbClr val="000000">
                  <a:lumMod val="75000"/>
                  <a:lumOff val="25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ltLang="zh-CN">
              <a:solidFill>
                <a:srgbClr val="000000">
                  <a:lumMod val="75000"/>
                  <a:lumOff val="25000"/>
                </a:srgbClr>
              </a:solidFill>
            </a:endParaRPr>
          </a:p>
        </p:txBody>
      </p:sp>
      <p:sp>
        <p:nvSpPr>
          <p:cNvPr id="6" name="灯片编号占位符 5"/>
          <p:cNvSpPr>
            <a:spLocks noGrp="1"/>
          </p:cNvSpPr>
          <p:nvPr>
            <p:ph type="sldNum" sz="quarter" idx="12"/>
          </p:nvPr>
        </p:nvSpPr>
        <p:spPr/>
        <p:txBody>
          <a:bodyPr/>
          <a:lstStyle>
            <a:lvl1pPr>
              <a:defRPr/>
            </a:lvl1pPr>
          </a:lstStyle>
          <a:p>
            <a:pPr>
              <a:defRPr/>
            </a:pPr>
            <a:fld id="{EC2269FC-ECAB-40A7-BC97-D7AAA033B3DF}"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63"/>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88"/>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79"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79"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66" y="1600206"/>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855" y="1600206"/>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9"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50"/>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79"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9"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50"/>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79"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71"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700"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5"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68"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68"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81" y="1535113"/>
            <a:ext cx="53911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81" y="2174875"/>
            <a:ext cx="539115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59"/>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8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7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77"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4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7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46"/>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7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69"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98"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53"/>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78"/>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74"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74"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4"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40"/>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74"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4"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40"/>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74"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66"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95"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45"/>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70"/>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70"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70"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050"/>
            <a:ext cx="4013201"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192"/>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4" y="1435103"/>
            <a:ext cx="401320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0"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32"/>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70"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70"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32"/>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70"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62"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91"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835"/>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2175" y="4589560"/>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842"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842"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842"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528"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4611" y="1825625"/>
            <a:ext cx="5183624"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9"/>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40165"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40165" y="2505075"/>
            <a:ext cx="5159802"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4611" y="2505075"/>
            <a:ext cx="5185213"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65"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5213" y="987522"/>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40165"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65"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522"/>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40165"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57"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527" y="365125"/>
            <a:ext cx="7737322"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D3EA4F-1EDE-45EC-A989-20A5F84427B5}"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EE84438-E772-424D-9DA6-564B7D41FD3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711686" y="2666921"/>
            <a:ext cx="10670727" cy="609398"/>
          </a:xfrm>
          <a:prstGeom prst="rect">
            <a:avLst/>
          </a:prstGeom>
        </p:spPr>
        <p:txBody>
          <a:bodyPr lIns="0" tIns="0" rIns="0" bIns="0" anchor="ctr">
            <a:spAutoFit/>
          </a:bodyPr>
          <a:lstStyle/>
          <a:p>
            <a:pPr algn="ctr"/>
            <a:endParaRPr lang="en-US" sz="4400" b="0" strike="noStrike" spc="-1">
              <a:latin typeface="Arial" panose="020B0604020202020204"/>
            </a:endParaRPr>
          </a:p>
        </p:txBody>
      </p:sp>
      <p:sp>
        <p:nvSpPr>
          <p:cNvPr id="132" name="PlaceHolder 2"/>
          <p:cNvSpPr>
            <a:spLocks noGrp="1"/>
          </p:cNvSpPr>
          <p:nvPr>
            <p:ph type="body"/>
          </p:nvPr>
        </p:nvSpPr>
        <p:spPr>
          <a:xfrm>
            <a:off x="609838"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
        <p:nvSpPr>
          <p:cNvPr id="133" name="PlaceHolder 3"/>
          <p:cNvSpPr>
            <a:spLocks noGrp="1"/>
          </p:cNvSpPr>
          <p:nvPr>
            <p:ph type="body"/>
          </p:nvPr>
        </p:nvSpPr>
        <p:spPr>
          <a:xfrm>
            <a:off x="6234274" y="1604520"/>
            <a:ext cx="5356012" cy="3976920"/>
          </a:xfrm>
          <a:prstGeom prst="rect">
            <a:avLst/>
          </a:prstGeom>
        </p:spPr>
        <p:txBody>
          <a:bodyPr lIns="0" tIns="0" rIns="0" bIns="0">
            <a:normAutofit fontScale="85000"/>
          </a:bodyPr>
          <a:lstStyle/>
          <a:p>
            <a:endParaRPr lang="en-US" sz="3200" b="0" strike="noStrike" spc="-1">
              <a:latin typeface="Arial" panose="020B0604020202020204"/>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3" y="959227"/>
            <a:ext cx="12196763"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buFontTx/>
              <a:buNone/>
            </a:pPr>
            <a:endParaRPr lang="en-US" altLang="zh-CN">
              <a:solidFill>
                <a:prstClr val="white"/>
              </a:solidFill>
              <a:sym typeface="+mn-ea"/>
            </a:endParaRPr>
          </a:p>
        </p:txBody>
      </p:sp>
      <p:pic>
        <p:nvPicPr>
          <p:cNvPr id="9" name="图片 8"/>
          <p:cNvPicPr>
            <a:picLocks noChangeAspect="1"/>
          </p:cNvPicPr>
          <p:nvPr userDrawn="1">
            <p:custDataLst>
              <p:tags r:id="rId2"/>
            </p:custDataLst>
          </p:nvPr>
        </p:nvPicPr>
        <p:blipFill rotWithShape="1">
          <a:blip r:embed="rId10"/>
          <a:srcRect/>
          <a:stretch>
            <a:fillRect/>
          </a:stretch>
        </p:blipFill>
        <p:spPr>
          <a:xfrm>
            <a:off x="10404728" y="3804920"/>
            <a:ext cx="1795211" cy="3053080"/>
          </a:xfrm>
          <a:prstGeom prst="rect">
            <a:avLst/>
          </a:prstGeom>
        </p:spPr>
      </p:pic>
      <p:pic>
        <p:nvPicPr>
          <p:cNvPr id="11" name="内容占位符 8"/>
          <p:cNvPicPr>
            <a:picLocks noChangeAspect="1"/>
          </p:cNvPicPr>
          <p:nvPr userDrawn="1">
            <p:custDataLst>
              <p:tags r:id="rId3"/>
            </p:custDataLst>
          </p:nvPr>
        </p:nvPicPr>
        <p:blipFill rotWithShape="1">
          <a:blip r:embed="rId11"/>
          <a:srcRect/>
          <a:stretch>
            <a:fillRect/>
          </a:stretch>
        </p:blipFill>
        <p:spPr>
          <a:xfrm rot="16200000" flipV="1">
            <a:off x="626066" y="-634956"/>
            <a:ext cx="1776730" cy="3030769"/>
          </a:xfrm>
          <a:prstGeom prst="rect">
            <a:avLst/>
          </a:prstGeom>
        </p:spPr>
      </p:pic>
      <p:sp>
        <p:nvSpPr>
          <p:cNvPr id="2" name="标题 1"/>
          <p:cNvSpPr>
            <a:spLocks noGrp="1"/>
          </p:cNvSpPr>
          <p:nvPr>
            <p:ph type="title" hasCustomPrompt="1"/>
            <p:custDataLst>
              <p:tags r:id="rId4"/>
            </p:custDataLst>
          </p:nvPr>
        </p:nvSpPr>
        <p:spPr>
          <a:xfrm>
            <a:off x="1523395" y="1339200"/>
            <a:ext cx="9147572" cy="2386800"/>
          </a:xfrm>
        </p:spPr>
        <p:txBody>
          <a:bodyPr anchor="b"/>
          <a:lstStyle>
            <a:lvl1pPr algn="ctr">
              <a:defRPr sz="6000" baseline="0">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prstClr val="black">
                    <a:tint val="75000"/>
                  </a:prstClr>
                </a:solidFill>
              </a:rPr>
              <a:t>2021/9/7</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8"/>
            </p:custDataLst>
          </p:nvPr>
        </p:nvSpPr>
        <p:spPr>
          <a:xfrm>
            <a:off x="1523008" y="3862800"/>
            <a:ext cx="9147572" cy="1656000"/>
          </a:xfrm>
        </p:spPr>
        <p:txBody>
          <a:bodyPr/>
          <a:lstStyle>
            <a:lvl1pPr algn="ctr">
              <a:defRPr baseline="0">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image" Target="../media/image16.jpeg"/><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16.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16.jpe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16.jpe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image" Target="../media/image16.jpeg"/><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image" Target="../media/image16.jpeg"/><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16.jpe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5"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5" y="1600206"/>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2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2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2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838" y="274638"/>
            <a:ext cx="109770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09838" y="1600206"/>
            <a:ext cx="1097708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21188" name="Rectangle 4"/>
          <p:cNvSpPr>
            <a:spLocks noGrp="1" noChangeArrowheads="1"/>
          </p:cNvSpPr>
          <p:nvPr>
            <p:ph type="dt" sz="half" idx="2"/>
          </p:nvPr>
        </p:nvSpPr>
        <p:spPr bwMode="auto">
          <a:xfrm>
            <a:off x="609838" y="6245225"/>
            <a:ext cx="2845911"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atin typeface="Arial" panose="020B0604020202020204" pitchFamily="34" charset="0"/>
              </a:defRPr>
            </a:lvl1pPr>
          </a:lstStyle>
          <a:p>
            <a:pPr>
              <a:buFontTx/>
              <a:buNone/>
              <a:defRPr/>
            </a:pPr>
            <a:endParaRPr lang="en-US" altLang="zh-CN">
              <a:solidFill>
                <a:srgbClr val="000000"/>
              </a:solidFill>
            </a:endParaRPr>
          </a:p>
        </p:txBody>
      </p:sp>
      <p:sp>
        <p:nvSpPr>
          <p:cNvPr id="221189" name="Rectangle 5"/>
          <p:cNvSpPr>
            <a:spLocks noGrp="1" noChangeArrowheads="1"/>
          </p:cNvSpPr>
          <p:nvPr>
            <p:ph type="ftr" sz="quarter" idx="3"/>
          </p:nvPr>
        </p:nvSpPr>
        <p:spPr bwMode="auto">
          <a:xfrm>
            <a:off x="4167228" y="6245225"/>
            <a:ext cx="386230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atin typeface="Arial" panose="020B0604020202020204" pitchFamily="34" charset="0"/>
              </a:defRPr>
            </a:lvl1pPr>
          </a:lstStyle>
          <a:p>
            <a:pPr>
              <a:buFontTx/>
              <a:buNone/>
              <a:defRPr/>
            </a:pPr>
            <a:endParaRPr lang="en-US" altLang="zh-CN">
              <a:solidFill>
                <a:srgbClr val="000000"/>
              </a:solidFill>
            </a:endParaRPr>
          </a:p>
        </p:txBody>
      </p:sp>
      <p:sp>
        <p:nvSpPr>
          <p:cNvPr id="221190" name="Rectangle 6"/>
          <p:cNvSpPr>
            <a:spLocks noGrp="1" noChangeArrowheads="1"/>
          </p:cNvSpPr>
          <p:nvPr>
            <p:ph type="sldNum" sz="quarter" idx="4"/>
          </p:nvPr>
        </p:nvSpPr>
        <p:spPr bwMode="auto">
          <a:xfrm>
            <a:off x="8741082" y="6245225"/>
            <a:ext cx="2845911"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smtClean="0">
                <a:latin typeface="Arial" panose="020B0604020202020204" pitchFamily="34" charset="0"/>
              </a:defRPr>
            </a:lvl1pPr>
          </a:lstStyle>
          <a:p>
            <a:pPr>
              <a:buFontTx/>
              <a:buNone/>
              <a:defRPr/>
            </a:pPr>
            <a:fld id="{9D2AC777-F213-441D-A37C-BB3D6466E4C6}" type="slidenum">
              <a:rPr lang="en-US" altLang="zh-CN">
                <a:solidFill>
                  <a:srgbClr val="000000"/>
                </a:solidFill>
              </a:rPr>
              <a:t>‹#›</a:t>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752"/>
            <a:ext cx="12196763"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
        <p:nvSpPr>
          <p:cNvPr id="1027" name="标题占位符 1"/>
          <p:cNvSpPr>
            <a:spLocks noGrp="1"/>
          </p:cNvSpPr>
          <p:nvPr>
            <p:ph type="title"/>
          </p:nvPr>
        </p:nvSpPr>
        <p:spPr bwMode="auto">
          <a:xfrm>
            <a:off x="609838" y="274638"/>
            <a:ext cx="109770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8" name="文本占位符 2"/>
          <p:cNvSpPr>
            <a:spLocks noGrp="1"/>
          </p:cNvSpPr>
          <p:nvPr>
            <p:ph type="body" idx="1"/>
          </p:nvPr>
        </p:nvSpPr>
        <p:spPr bwMode="auto">
          <a:xfrm>
            <a:off x="609838" y="1600200"/>
            <a:ext cx="10977087"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101708" y="6400939"/>
            <a:ext cx="4268867" cy="284163"/>
          </a:xfrm>
          <a:prstGeom prst="rect">
            <a:avLst/>
          </a:prstGeom>
        </p:spPr>
        <p:txBody>
          <a:bodyPr vert="horz" rtlCol="0" anchor="b"/>
          <a:lstStyle>
            <a:lvl1pPr algn="l" eaLnBrk="1" latinLnBrk="0" hangingPunct="1">
              <a:defRPr kumimoji="0" sz="1100">
                <a:solidFill>
                  <a:schemeClr val="tx2">
                    <a:lumMod val="75000"/>
                    <a:lumOff val="25000"/>
                  </a:schemeClr>
                </a:solidFill>
                <a:latin typeface="Arial" panose="020B0604020202020204" pitchFamily="34" charset="0"/>
              </a:defRPr>
            </a:lvl1pPr>
          </a:lstStyle>
          <a:p>
            <a:pPr>
              <a:spcBef>
                <a:spcPct val="20000"/>
              </a:spcBef>
              <a:buFontTx/>
              <a:buChar char="•"/>
              <a:defRPr/>
            </a:pPr>
            <a:endParaRPr lang="en-US" altLang="zh-CN" b="1">
              <a:solidFill>
                <a:srgbClr val="000000">
                  <a:lumMod val="75000"/>
                  <a:lumOff val="25000"/>
                </a:srgbClr>
              </a:solidFill>
            </a:endParaRPr>
          </a:p>
        </p:txBody>
      </p:sp>
      <p:sp>
        <p:nvSpPr>
          <p:cNvPr id="5" name="页脚占位符 4"/>
          <p:cNvSpPr>
            <a:spLocks noGrp="1"/>
          </p:cNvSpPr>
          <p:nvPr>
            <p:ph type="ftr" sz="quarter" idx="3"/>
          </p:nvPr>
        </p:nvSpPr>
        <p:spPr>
          <a:xfrm>
            <a:off x="7114778" y="6400939"/>
            <a:ext cx="4980345" cy="284163"/>
          </a:xfrm>
          <a:prstGeom prst="rect">
            <a:avLst/>
          </a:prstGeom>
        </p:spPr>
        <p:txBody>
          <a:bodyPr vert="horz" rtlCol="0" anchor="ctr"/>
          <a:lstStyle>
            <a:lvl1pPr algn="r" eaLnBrk="1" latinLnBrk="0" hangingPunct="1">
              <a:defRPr kumimoji="0" sz="1100">
                <a:solidFill>
                  <a:schemeClr val="tx2">
                    <a:lumMod val="75000"/>
                    <a:lumOff val="25000"/>
                  </a:schemeClr>
                </a:solidFill>
                <a:latin typeface="Arial" panose="020B0604020202020204" pitchFamily="34" charset="0"/>
              </a:defRPr>
            </a:lvl1pPr>
          </a:lstStyle>
          <a:p>
            <a:pPr>
              <a:spcBef>
                <a:spcPct val="20000"/>
              </a:spcBef>
              <a:buFontTx/>
              <a:buChar char="•"/>
              <a:defRPr/>
            </a:pPr>
            <a:endParaRPr lang="en-US" altLang="zh-CN" b="1">
              <a:solidFill>
                <a:srgbClr val="000000">
                  <a:lumMod val="75000"/>
                  <a:lumOff val="25000"/>
                </a:srgbClr>
              </a:solidFill>
            </a:endParaRPr>
          </a:p>
        </p:txBody>
      </p:sp>
      <p:sp>
        <p:nvSpPr>
          <p:cNvPr id="6" name="灯片编号占位符 5"/>
          <p:cNvSpPr>
            <a:spLocks noGrp="1"/>
          </p:cNvSpPr>
          <p:nvPr>
            <p:ph type="sldNum" sz="quarter" idx="4"/>
          </p:nvPr>
        </p:nvSpPr>
        <p:spPr>
          <a:xfrm>
            <a:off x="5488544" y="6400939"/>
            <a:ext cx="1219676" cy="284163"/>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latin typeface="Arial" panose="020B0604020202020204" pitchFamily="34" charset="0"/>
              </a:defRPr>
            </a:lvl1pPr>
          </a:lstStyle>
          <a:p>
            <a:pPr>
              <a:spcBef>
                <a:spcPct val="20000"/>
              </a:spcBef>
              <a:buFontTx/>
              <a:buChar char="•"/>
              <a:defRPr/>
            </a:pPr>
            <a:fld id="{26B1DFEF-CF8C-47C1-B2DA-56304D82D403}" type="slidenum">
              <a:rPr lang="en-US" altLang="zh-CN">
                <a:solidFill>
                  <a:srgbClr val="000000">
                    <a:lumMod val="75000"/>
                    <a:lumOff val="25000"/>
                  </a:srgbClr>
                </a:solidFill>
              </a:rPr>
              <a:t>‹#›</a:t>
            </a:fld>
            <a:endParaRPr lang="en-US" altLang="zh-CN">
              <a:solidFill>
                <a:srgbClr val="000000">
                  <a:lumMod val="75000"/>
                  <a:lumOff val="25000"/>
                </a:srgbClr>
              </a:solidFill>
            </a:endParaRPr>
          </a:p>
        </p:txBody>
      </p:sp>
      <p:sp>
        <p:nvSpPr>
          <p:cNvPr id="8" name="矩形 7"/>
          <p:cNvSpPr/>
          <p:nvPr/>
        </p:nvSpPr>
        <p:spPr>
          <a:xfrm>
            <a:off x="0" y="0"/>
            <a:ext cx="12196763"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Bef>
                <a:spcPct val="20000"/>
              </a:spcBef>
              <a:buFontTx/>
              <a:buChar char="•"/>
              <a:defRPr/>
            </a:pPr>
            <a:endParaRPr lang="zh-CN" altLang="en-US" sz="4800" b="1">
              <a:solidFill>
                <a:prstClr val="white"/>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75"/>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75"/>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75"/>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7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7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7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65"/>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65"/>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65"/>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57"/>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57"/>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57"/>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47"/>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47"/>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47"/>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9"/>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435"/>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64D3EA4F-1EDE-45EC-A989-20A5F84427B5}" type="datetimeFigureOut">
              <a:rPr lang="zh-CN" altLang="en-US" smtClean="0">
                <a:solidFill>
                  <a:prstClr val="black">
                    <a:tint val="75000"/>
                  </a:prstClr>
                </a:solidFill>
                <a:latin typeface="等线" panose="02010600030101010101" charset="-122"/>
              </a:rPr>
              <a:t>2021/9/7</a:t>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4040178" y="6356435"/>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8613964" y="6356435"/>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9EE84438-E772-424D-9DA6-564B7D41FD34}" type="slidenum">
              <a:rPr lang="zh-CN" altLang="en-US" smtClean="0">
                <a:solidFill>
                  <a:prstClr val="black">
                    <a:tint val="75000"/>
                  </a:prstClr>
                </a:solidFill>
                <a:latin typeface="等线" panose="02010600030101010101" charset="-122"/>
              </a:rPr>
              <a:t>‹#›</a:t>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3.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3.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1.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13" name="Freeform 6"/>
          <p:cNvSpPr/>
          <p:nvPr/>
        </p:nvSpPr>
        <p:spPr bwMode="auto">
          <a:xfrm>
            <a:off x="3997397" y="2165350"/>
            <a:ext cx="8199755" cy="2527300"/>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14" name="Freeform 7"/>
          <p:cNvSpPr/>
          <p:nvPr/>
        </p:nvSpPr>
        <p:spPr bwMode="auto">
          <a:xfrm>
            <a:off x="5" y="2165428"/>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468251" y="2698909"/>
            <a:ext cx="7960582" cy="1993741"/>
          </a:xfrm>
          <a:effectLst/>
        </p:spPr>
        <p:txBody>
          <a:bodyPr/>
          <a:lstStyle/>
          <a:p>
            <a:pPr algn="ctr">
              <a:lnSpc>
                <a:spcPct val="150000"/>
              </a:lnSpc>
            </a:pPr>
            <a:r>
              <a:rPr lang="zh-CN" altLang="en-US" sz="3600" b="1" dirty="0">
                <a:solidFill>
                  <a:srgbClr val="F8F8F8"/>
                </a:solidFill>
                <a:latin typeface="+mj-ea"/>
              </a:rPr>
              <a:t>基于</a:t>
            </a:r>
            <a:r>
              <a:rPr lang="zh-CN" altLang="en-US" sz="3600" b="1" dirty="0" smtClean="0">
                <a:solidFill>
                  <a:srgbClr val="F8F8F8"/>
                </a:solidFill>
                <a:latin typeface="+mj-ea"/>
              </a:rPr>
              <a:t>学科核心素养</a:t>
            </a:r>
            <a:r>
              <a:rPr lang="zh-CN" altLang="en-US" sz="3600" b="1" dirty="0">
                <a:solidFill>
                  <a:srgbClr val="F8F8F8"/>
                </a:solidFill>
                <a:latin typeface="+mj-ea"/>
              </a:rPr>
              <a:t>的学</a:t>
            </a:r>
            <a:r>
              <a:rPr lang="zh-CN" altLang="en-US" sz="3600" b="1" dirty="0" smtClean="0">
                <a:solidFill>
                  <a:srgbClr val="F8F8F8"/>
                </a:solidFill>
                <a:latin typeface="+mj-ea"/>
              </a:rPr>
              <a:t>导</a:t>
            </a:r>
            <a:r>
              <a:rPr lang="zh-CN" altLang="en-US" sz="3600" b="1" dirty="0">
                <a:solidFill>
                  <a:srgbClr val="F8F8F8"/>
                </a:solidFill>
                <a:latin typeface="+mj-ea"/>
              </a:rPr>
              <a:t>教学</a:t>
            </a:r>
            <a:r>
              <a:rPr lang="zh-CN" altLang="en-US" sz="3600" b="1" dirty="0" smtClean="0">
                <a:solidFill>
                  <a:srgbClr val="F8F8F8"/>
                </a:solidFill>
                <a:latin typeface="+mj-ea"/>
              </a:rPr>
              <a:t>设计</a:t>
            </a:r>
            <a:r>
              <a:rPr lang="zh-CN" altLang="en-US" sz="4000" b="1" dirty="0">
                <a:solidFill>
                  <a:srgbClr val="F8F8F8"/>
                </a:solidFill>
                <a:latin typeface="+mj-ea"/>
              </a:rPr>
              <a:t/>
            </a:r>
            <a:br>
              <a:rPr lang="zh-CN" altLang="en-US" sz="4000" b="1" dirty="0">
                <a:solidFill>
                  <a:srgbClr val="F8F8F8"/>
                </a:solidFill>
                <a:latin typeface="+mj-ea"/>
              </a:rPr>
            </a:br>
            <a:endParaRPr lang="zh-CN" altLang="en-US" sz="4000" b="1" dirty="0">
              <a:solidFill>
                <a:srgbClr val="F8F8F8"/>
              </a:solidFill>
              <a:latin typeface="+mj-ea"/>
            </a:endParaRPr>
          </a:p>
        </p:txBody>
      </p:sp>
      <p:sp>
        <p:nvSpPr>
          <p:cNvPr id="15" name="Freeform 5"/>
          <p:cNvSpPr>
            <a:spLocks noEditPoints="1"/>
          </p:cNvSpPr>
          <p:nvPr/>
        </p:nvSpPr>
        <p:spPr bwMode="auto">
          <a:xfrm>
            <a:off x="1966915" y="2508252"/>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56" name="组合 55"/>
          <p:cNvGrpSpPr/>
          <p:nvPr/>
        </p:nvGrpSpPr>
        <p:grpSpPr>
          <a:xfrm>
            <a:off x="1392564" y="1813513"/>
            <a:ext cx="3109913" cy="3135314"/>
            <a:chOff x="1346200" y="1839912"/>
            <a:chExt cx="3109913" cy="3135314"/>
          </a:xfrm>
        </p:grpSpPr>
        <p:sp>
          <p:nvSpPr>
            <p:cNvPr id="16" name="Freeform 6"/>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7"/>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8"/>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9"/>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0"/>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1"/>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 name="直接连接符 2"/>
          <p:cNvCxnSpPr/>
          <p:nvPr/>
        </p:nvCxnSpPr>
        <p:spPr bwMode="auto">
          <a:xfrm>
            <a:off x="4825284" y="4404479"/>
            <a:ext cx="5559422" cy="0"/>
          </a:xfrm>
          <a:prstGeom prst="line">
            <a:avLst/>
          </a:prstGeom>
          <a:solidFill>
            <a:schemeClr val="accent1"/>
          </a:solidFill>
          <a:ln w="9525" cap="flat" cmpd="sng" algn="ctr">
            <a:solidFill>
              <a:schemeClr val="tx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文本框 59"/>
          <p:cNvSpPr txBox="1"/>
          <p:nvPr/>
        </p:nvSpPr>
        <p:spPr>
          <a:xfrm>
            <a:off x="4825217" y="1459570"/>
            <a:ext cx="6986588" cy="707886"/>
          </a:xfrm>
          <a:prstGeom prst="rect">
            <a:avLst/>
          </a:prstGeom>
          <a:noFill/>
        </p:spPr>
        <p:txBody>
          <a:bodyPr wrap="square">
            <a:spAutoFit/>
          </a:bodyPr>
          <a:lstStyle/>
          <a:p>
            <a:pPr algn="ctr" fontAlgn="auto">
              <a:spcBef>
                <a:spcPts val="0"/>
              </a:spcBef>
              <a:spcAft>
                <a:spcPts val="0"/>
              </a:spcAft>
              <a:defRPr/>
            </a:pPr>
            <a:endParaRPr lang="zh-CN" altLang="en-US" sz="4000" b="1" dirty="0">
              <a:solidFill>
                <a:srgbClr val="0070C0"/>
              </a:solidFill>
              <a:latin typeface="造字工房悦黑（非商用）常规体" pitchFamily="2" charset="-122"/>
              <a:ea typeface="造字工房悦黑（非商用）常规体"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nodePh="1">
                                  <p:stCondLst>
                                    <p:cond delay="25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448" y="-89285"/>
            <a:ext cx="10517187" cy="132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04988" y="1233102"/>
            <a:ext cx="2683288" cy="924560"/>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800" b="0" i="0" u="none" strike="noStrike" kern="0" cap="none" spc="0" normalizeH="0" baseline="0" noProof="0" dirty="0" smtClean="0">
                <a:ln>
                  <a:noFill/>
                </a:ln>
                <a:solidFill>
                  <a:prstClr val="white"/>
                </a:solidFill>
                <a:effectLst/>
                <a:uLnTx/>
                <a:uFillTx/>
                <a:latin typeface="等线" panose="02010600030101010101" charset="-122"/>
                <a:cs typeface="+mn-cs"/>
              </a:rPr>
              <a:t>学什么</a:t>
            </a:r>
            <a:endParaRPr kumimoji="0" lang="zh-CN" altLang="en-US" sz="4800" b="0" i="0" u="none" strike="noStrike" kern="0" cap="none" spc="0" normalizeH="0" baseline="0" noProof="0" dirty="0">
              <a:ln>
                <a:noFill/>
              </a:ln>
              <a:solidFill>
                <a:prstClr val="white"/>
              </a:solidFill>
              <a:effectLst/>
              <a:uLnTx/>
              <a:uFillTx/>
              <a:latin typeface="等线" panose="02010600030101010101" charset="-122"/>
              <a:cs typeface="+mn-cs"/>
            </a:endParaRPr>
          </a:p>
        </p:txBody>
      </p:sp>
      <p:sp>
        <p:nvSpPr>
          <p:cNvPr id="7" name="文本框 4"/>
          <p:cNvSpPr txBox="1"/>
          <p:nvPr/>
        </p:nvSpPr>
        <p:spPr>
          <a:xfrm>
            <a:off x="935084" y="2637036"/>
            <a:ext cx="1727875" cy="3525709"/>
          </a:xfrm>
          <a:prstGeom prst="rect">
            <a:avLst/>
          </a:prstGeom>
          <a:noFill/>
        </p:spPr>
        <p:txBody>
          <a:bodyPr wrap="square" rtlCol="0">
            <a:spAutoFit/>
          </a:bodyPr>
          <a:lstStyle/>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1.</a:t>
            </a:r>
            <a:r>
              <a:rPr lang="zh-CN" altLang="en-US" sz="3600" dirty="0" smtClean="0">
                <a:solidFill>
                  <a:prstClr val="black"/>
                </a:solidFill>
                <a:latin typeface="方正楷体_GBK" panose="03000509000000000000" pitchFamily="65" charset="-122"/>
                <a:ea typeface="方正楷体_GBK" panose="03000509000000000000" pitchFamily="65" charset="-122"/>
              </a:rPr>
              <a:t>原因</a:t>
            </a:r>
            <a:endParaRPr lang="en-US" altLang="zh-CN" sz="36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2.</a:t>
            </a:r>
            <a:r>
              <a:rPr lang="zh-CN" altLang="en-US" sz="3600" dirty="0" smtClean="0">
                <a:solidFill>
                  <a:prstClr val="black"/>
                </a:solidFill>
                <a:latin typeface="方正楷体_GBK" panose="03000509000000000000" pitchFamily="65" charset="-122"/>
                <a:ea typeface="方正楷体_GBK" panose="03000509000000000000" pitchFamily="65" charset="-122"/>
              </a:rPr>
              <a:t>概况</a:t>
            </a:r>
            <a:endParaRPr lang="en-US" altLang="zh-CN" sz="36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3.</a:t>
            </a:r>
            <a:r>
              <a:rPr lang="zh-CN" altLang="en-US" sz="3600" dirty="0" smtClean="0">
                <a:solidFill>
                  <a:prstClr val="black"/>
                </a:solidFill>
                <a:latin typeface="方正楷体_GBK" panose="03000509000000000000" pitchFamily="65" charset="-122"/>
                <a:ea typeface="方正楷体_GBK" panose="03000509000000000000" pitchFamily="65" charset="-122"/>
              </a:rPr>
              <a:t>结果</a:t>
            </a:r>
            <a:endParaRPr lang="en-US" altLang="zh-CN" sz="36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4.</a:t>
            </a:r>
            <a:r>
              <a:rPr lang="zh-CN" altLang="en-US" sz="3600" dirty="0" smtClean="0">
                <a:solidFill>
                  <a:prstClr val="black"/>
                </a:solidFill>
                <a:latin typeface="方正楷体_GBK" panose="03000509000000000000" pitchFamily="65" charset="-122"/>
                <a:ea typeface="方正楷体_GBK" panose="03000509000000000000" pitchFamily="65" charset="-122"/>
              </a:rPr>
              <a:t>影响</a:t>
            </a:r>
            <a:endParaRPr lang="en-US" altLang="zh-CN" sz="36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5.</a:t>
            </a:r>
            <a:r>
              <a:rPr lang="zh-CN" altLang="en-US" sz="3600" dirty="0" smtClean="0">
                <a:solidFill>
                  <a:prstClr val="black"/>
                </a:solidFill>
                <a:latin typeface="方正楷体_GBK" panose="03000509000000000000" pitchFamily="65" charset="-122"/>
                <a:ea typeface="方正楷体_GBK" panose="03000509000000000000" pitchFamily="65" charset="-122"/>
              </a:rPr>
              <a:t>教训</a:t>
            </a:r>
            <a:endParaRPr lang="en-US" altLang="zh-CN" sz="36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600" dirty="0" smtClean="0">
                <a:solidFill>
                  <a:prstClr val="black"/>
                </a:solidFill>
                <a:latin typeface="方正楷体_GBK" panose="03000509000000000000" pitchFamily="65" charset="-122"/>
                <a:ea typeface="方正楷体_GBK" panose="03000509000000000000" pitchFamily="65" charset="-122"/>
              </a:rPr>
              <a:t>6……</a:t>
            </a:r>
            <a:endParaRPr lang="zh-CN" altLang="en-US" sz="3600" dirty="0">
              <a:solidFill>
                <a:prstClr val="black"/>
              </a:solidFill>
              <a:latin typeface="方正楷体_GBK" panose="03000509000000000000" pitchFamily="65" charset="-122"/>
              <a:ea typeface="方正楷体_GBK" panose="03000509000000000000" pitchFamily="65" charset="-122"/>
            </a:endParaRPr>
          </a:p>
        </p:txBody>
      </p:sp>
      <p:sp>
        <p:nvSpPr>
          <p:cNvPr id="8" name="矩形 7"/>
          <p:cNvSpPr/>
          <p:nvPr/>
        </p:nvSpPr>
        <p:spPr>
          <a:xfrm>
            <a:off x="3456281" y="1233102"/>
            <a:ext cx="3455750" cy="924560"/>
          </a:xfrm>
          <a:prstGeom prst="rect">
            <a:avLst/>
          </a:prstGeom>
          <a:solidFill>
            <a:srgbClr val="ED7D31"/>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prstClr val="white"/>
                </a:solidFill>
                <a:effectLst/>
                <a:uLnTx/>
                <a:uFillTx/>
                <a:latin typeface="等线" panose="02010600030101010101" charset="-122"/>
                <a:cs typeface="+mn-cs"/>
              </a:rPr>
              <a:t>学情分析</a:t>
            </a:r>
            <a:endParaRPr kumimoji="0" lang="zh-CN" altLang="en-US" sz="4400" b="0" i="0" u="none" strike="noStrike" kern="0" cap="none" spc="0" normalizeH="0" baseline="0" noProof="0" dirty="0">
              <a:ln>
                <a:noFill/>
              </a:ln>
              <a:solidFill>
                <a:prstClr val="white"/>
              </a:solidFill>
              <a:effectLst/>
              <a:uLnTx/>
              <a:uFillTx/>
              <a:latin typeface="等线" panose="02010600030101010101" charset="-122"/>
              <a:cs typeface="+mn-cs"/>
            </a:endParaRPr>
          </a:p>
        </p:txBody>
      </p:sp>
      <p:sp>
        <p:nvSpPr>
          <p:cNvPr id="9" name="文本框 6"/>
          <p:cNvSpPr txBox="1"/>
          <p:nvPr/>
        </p:nvSpPr>
        <p:spPr>
          <a:xfrm>
            <a:off x="4157063" y="2550160"/>
            <a:ext cx="2063286" cy="4131900"/>
          </a:xfrm>
          <a:prstGeom prst="rect">
            <a:avLst/>
          </a:prstGeom>
          <a:noFill/>
        </p:spPr>
        <p:txBody>
          <a:bodyPr wrap="square" rtlCol="0">
            <a:spAutoFit/>
          </a:bodyPr>
          <a:lstStyle/>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1.</a:t>
            </a:r>
            <a:r>
              <a:rPr lang="zh-CN" altLang="en-US" sz="3200" dirty="0" smtClean="0">
                <a:solidFill>
                  <a:prstClr val="black"/>
                </a:solidFill>
                <a:latin typeface="方正楷体_GBK" panose="03000509000000000000" pitchFamily="65" charset="-122"/>
                <a:ea typeface="方正楷体_GBK" panose="03000509000000000000" pitchFamily="65" charset="-122"/>
              </a:rPr>
              <a:t>必备点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2.</a:t>
            </a:r>
            <a:r>
              <a:rPr lang="zh-CN" altLang="en-US" sz="3200" dirty="0" smtClean="0">
                <a:solidFill>
                  <a:prstClr val="black"/>
                </a:solidFill>
                <a:latin typeface="方正楷体_GBK" panose="03000509000000000000" pitchFamily="65" charset="-122"/>
                <a:ea typeface="方正楷体_GBK" panose="03000509000000000000" pitchFamily="65" charset="-122"/>
              </a:rPr>
              <a:t>已知点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3.</a:t>
            </a:r>
            <a:r>
              <a:rPr lang="zh-CN" altLang="en-US" sz="3200" dirty="0" smtClean="0">
                <a:solidFill>
                  <a:prstClr val="black"/>
                </a:solidFill>
                <a:latin typeface="方正楷体_GBK" panose="03000509000000000000" pitchFamily="65" charset="-122"/>
                <a:ea typeface="方正楷体_GBK" panose="03000509000000000000" pitchFamily="65" charset="-122"/>
              </a:rPr>
              <a:t>困难点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4.</a:t>
            </a:r>
            <a:r>
              <a:rPr lang="zh-CN" altLang="en-US" sz="3200" dirty="0" smtClean="0">
                <a:solidFill>
                  <a:prstClr val="black"/>
                </a:solidFill>
                <a:latin typeface="方正楷体_GBK" panose="03000509000000000000" pitchFamily="65" charset="-122"/>
                <a:ea typeface="方正楷体_GBK" panose="03000509000000000000" pitchFamily="65" charset="-122"/>
              </a:rPr>
              <a:t>训练点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5.</a:t>
            </a:r>
            <a:r>
              <a:rPr lang="zh-CN" altLang="en-US" sz="3200" dirty="0" smtClean="0">
                <a:solidFill>
                  <a:prstClr val="black"/>
                </a:solidFill>
                <a:latin typeface="方正楷体_GBK" panose="03000509000000000000" pitchFamily="65" charset="-122"/>
                <a:ea typeface="方正楷体_GBK" panose="03000509000000000000" pitchFamily="65" charset="-122"/>
              </a:rPr>
              <a:t>思维点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6.</a:t>
            </a:r>
            <a:r>
              <a:rPr lang="zh-CN" altLang="en-US" sz="3200" dirty="0">
                <a:solidFill>
                  <a:prstClr val="black"/>
                </a:solidFill>
                <a:latin typeface="方正楷体_GBK" panose="03000509000000000000" pitchFamily="65" charset="-122"/>
                <a:ea typeface="方正楷体_GBK" panose="03000509000000000000" pitchFamily="65" charset="-122"/>
              </a:rPr>
              <a:t>启情</a:t>
            </a:r>
            <a:r>
              <a:rPr lang="zh-CN" altLang="en-US" sz="3200" dirty="0" smtClean="0">
                <a:solidFill>
                  <a:prstClr val="black"/>
                </a:solidFill>
                <a:latin typeface="方正楷体_GBK" panose="03000509000000000000" pitchFamily="65" charset="-122"/>
                <a:ea typeface="方正楷体_GBK" panose="03000509000000000000" pitchFamily="65" charset="-122"/>
              </a:rPr>
              <a:t>点</a:t>
            </a:r>
            <a:endParaRPr lang="en-US" altLang="zh-CN" sz="32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500"/>
              </a:lnSpc>
              <a:spcBef>
                <a:spcPts val="0"/>
              </a:spcBef>
              <a:spcAft>
                <a:spcPts val="0"/>
              </a:spcAft>
              <a:buFontTx/>
              <a:buNone/>
            </a:pPr>
            <a:r>
              <a:rPr lang="en-US" altLang="zh-CN" sz="3200" dirty="0" smtClean="0">
                <a:solidFill>
                  <a:prstClr val="black"/>
                </a:solidFill>
                <a:latin typeface="方正楷体_GBK" panose="03000509000000000000" pitchFamily="65" charset="-122"/>
                <a:ea typeface="方正楷体_GBK" panose="03000509000000000000" pitchFamily="65" charset="-122"/>
              </a:rPr>
              <a:t>7.</a:t>
            </a:r>
            <a:r>
              <a:rPr lang="zh-CN" altLang="en-US" sz="3200" dirty="0" smtClean="0">
                <a:solidFill>
                  <a:prstClr val="black"/>
                </a:solidFill>
                <a:latin typeface="方正楷体_GBK" panose="03000509000000000000" pitchFamily="65" charset="-122"/>
                <a:ea typeface="方正楷体_GBK" panose="03000509000000000000" pitchFamily="65" charset="-122"/>
              </a:rPr>
              <a:t>提升点</a:t>
            </a:r>
            <a:endParaRPr lang="zh-CN" altLang="en-US" sz="3200" dirty="0">
              <a:solidFill>
                <a:prstClr val="black"/>
              </a:solidFill>
              <a:latin typeface="方正楷体_GBK" panose="03000509000000000000" pitchFamily="65" charset="-122"/>
              <a:ea typeface="方正楷体_GBK" panose="03000509000000000000" pitchFamily="65" charset="-122"/>
            </a:endParaRPr>
          </a:p>
        </p:txBody>
      </p:sp>
      <p:sp>
        <p:nvSpPr>
          <p:cNvPr id="10" name="文本框 7"/>
          <p:cNvSpPr txBox="1"/>
          <p:nvPr/>
        </p:nvSpPr>
        <p:spPr>
          <a:xfrm>
            <a:off x="7898581" y="2550168"/>
            <a:ext cx="4122148" cy="2400657"/>
          </a:xfrm>
          <a:prstGeom prst="rect">
            <a:avLst/>
          </a:prstGeom>
          <a:noFill/>
        </p:spPr>
        <p:txBody>
          <a:bodyPr wrap="square" rtlCol="0">
            <a:spAutoFit/>
          </a:bodyPr>
          <a:lstStyle/>
          <a:p>
            <a:pPr fontAlgn="auto">
              <a:lnSpc>
                <a:spcPts val="6000"/>
              </a:lnSpc>
              <a:spcBef>
                <a:spcPts val="0"/>
              </a:spcBef>
              <a:spcAft>
                <a:spcPts val="0"/>
              </a:spcAft>
              <a:buFontTx/>
              <a:buNone/>
            </a:pPr>
            <a:r>
              <a:rPr lang="zh-CN" altLang="en-US" sz="4400" dirty="0">
                <a:solidFill>
                  <a:srgbClr val="FF0000"/>
                </a:solidFill>
                <a:latin typeface="等线" panose="02010600030101010101" charset="-122"/>
              </a:rPr>
              <a:t>学习</a:t>
            </a:r>
            <a:r>
              <a:rPr lang="zh-CN" altLang="en-US" sz="4400" dirty="0">
                <a:solidFill>
                  <a:srgbClr val="0070C0"/>
                </a:solidFill>
                <a:latin typeface="等线" panose="02010600030101010101" charset="-122"/>
              </a:rPr>
              <a:t>是指由</a:t>
            </a:r>
            <a:r>
              <a:rPr lang="zh-CN" altLang="en-US" sz="4400" dirty="0">
                <a:solidFill>
                  <a:srgbClr val="FF0000"/>
                </a:solidFill>
                <a:latin typeface="等线" panose="02010600030101010101" charset="-122"/>
              </a:rPr>
              <a:t>经验</a:t>
            </a:r>
            <a:r>
              <a:rPr lang="zh-CN" altLang="en-US" sz="4400" dirty="0">
                <a:solidFill>
                  <a:srgbClr val="0070C0"/>
                </a:solidFill>
                <a:latin typeface="等线" panose="02010600030101010101" charset="-122"/>
              </a:rPr>
              <a:t>引起的学习者的</a:t>
            </a:r>
            <a:r>
              <a:rPr lang="zh-CN" altLang="en-US" sz="4400" dirty="0">
                <a:solidFill>
                  <a:srgbClr val="FF0000"/>
                </a:solidFill>
                <a:latin typeface="等线" panose="02010600030101010101" charset="-122"/>
              </a:rPr>
              <a:t>知识</a:t>
            </a:r>
            <a:r>
              <a:rPr lang="zh-CN" altLang="en-US" sz="4400" dirty="0">
                <a:solidFill>
                  <a:srgbClr val="0070C0"/>
                </a:solidFill>
                <a:latin typeface="等线" panose="02010600030101010101" charset="-122"/>
              </a:rPr>
              <a:t>的</a:t>
            </a:r>
            <a:r>
              <a:rPr lang="zh-CN" altLang="en-US" sz="4400" dirty="0">
                <a:solidFill>
                  <a:srgbClr val="FF0000"/>
                </a:solidFill>
                <a:latin typeface="等线" panose="02010600030101010101" charset="-122"/>
              </a:rPr>
              <a:t>变化</a:t>
            </a:r>
            <a:endParaRPr lang="en-US" altLang="zh-CN" sz="4400" dirty="0">
              <a:solidFill>
                <a:srgbClr val="FF0000"/>
              </a:solidFill>
              <a:latin typeface="等线" panose="02010600030101010101" charset="-122"/>
            </a:endParaRPr>
          </a:p>
        </p:txBody>
      </p:sp>
    </p:spTree>
  </p:cSld>
  <p:clrMapOvr>
    <a:masterClrMapping/>
  </p:clrMapOvr>
  <p:transition spd="slow" advTm="827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p:nvPr/>
        </p:nvSpPr>
        <p:spPr bwMode="auto">
          <a:xfrm flipH="1">
            <a:off x="0" y="766253"/>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11929871" y="78315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55" y="49282"/>
            <a:ext cx="10517187"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内容占位符 2"/>
          <p:cNvSpPr>
            <a:spLocks noGrp="1"/>
          </p:cNvSpPr>
          <p:nvPr>
            <p:ph idx="1"/>
          </p:nvPr>
        </p:nvSpPr>
        <p:spPr bwMode="auto">
          <a:xfrm>
            <a:off x="625773" y="1825625"/>
            <a:ext cx="11388948" cy="486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面对所学的新知识，需要哪些知识铺垫</a:t>
            </a:r>
            <a:endParaRPr kumimoji="0" lang="en-US" altLang="zh-CN" sz="40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哪些</a:t>
            </a:r>
            <a:r>
              <a:rPr kumimoji="0" lang="zh-CN" altLang="en-US"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知识和方法是学生已经会的？（自学）</a:t>
            </a:r>
            <a:endParaRPr kumimoji="0" lang="en-US" altLang="zh-CN"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哪些知识可以由同学就可以教会的？（小组学习）</a:t>
            </a:r>
            <a:endParaRPr kumimoji="0" lang="en-US" altLang="zh-CN"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哪些内容是需要教师教的？（教师讲授、演示、启发等）</a:t>
            </a:r>
            <a:endParaRPr kumimoji="0" lang="en-US" altLang="zh-CN"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哪些知识是教了也不会的，就不要教？</a:t>
            </a:r>
            <a:endParaRPr kumimoji="0" lang="en-US" altLang="zh-CN" sz="40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8124">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82" name="Freeform 6"/>
          <p:cNvSpPr/>
          <p:nvPr/>
        </p:nvSpPr>
        <p:spPr bwMode="auto">
          <a:xfrm flipH="1">
            <a:off x="0" y="2165428"/>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67" y="-123709"/>
            <a:ext cx="10517187"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内容占位符 2"/>
          <p:cNvSpPr>
            <a:spLocks noGrp="1"/>
          </p:cNvSpPr>
          <p:nvPr>
            <p:ph idx="1"/>
          </p:nvPr>
        </p:nvSpPr>
        <p:spPr bwMode="auto">
          <a:xfrm>
            <a:off x="409816" y="1055204"/>
            <a:ext cx="11686887" cy="539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marL="0" marR="0" lvl="0" indent="266700" defTabSz="914400" eaLnBrk="1" fontAlgn="auto" latinLnBrk="0" hangingPunct="1">
              <a:lnSpc>
                <a:spcPct val="100000"/>
              </a:lnSpc>
              <a:spcBef>
                <a:spcPts val="0"/>
              </a:spcBef>
              <a:spcAft>
                <a:spcPts val="0"/>
              </a:spcAft>
              <a:buClrTx/>
              <a:buSzTx/>
              <a:buFontTx/>
              <a:buNone/>
              <a:defRPr/>
            </a:pPr>
            <a:r>
              <a:rPr kumimoji="0" lang="zh-CN" altLang="en-US" sz="35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本节课的授教对象是八年级的学生，他们具备一定的认知和理解能力，但对于“工业革命”这个历史事件却了解较少；此外，因教材内容比较简略，需要通过设计各种活动帮助学生形成比较直接和感性的认识</a:t>
            </a:r>
            <a:r>
              <a:rPr kumimoji="0" lang="zh-CN" altLang="en-US" sz="35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a:t>
            </a:r>
            <a:r>
              <a:rPr kumimoji="0" lang="en-US" altLang="zh-CN"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a:t>
            </a:r>
            <a:r>
              <a:rPr kumimoji="0" lang="zh-CN" altLang="en-US"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工业革命的兴起</a:t>
            </a:r>
            <a:r>
              <a:rPr kumimoji="0" lang="en-US" altLang="zh-CN"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a:t>
            </a:r>
            <a:endParaRPr kumimoji="0" lang="zh-CN" altLang="en-US" sz="3500" b="0"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endParaRPr>
          </a:p>
          <a:p>
            <a:pPr marL="0" marR="0" lvl="0" indent="266700" defTabSz="914400" eaLnBrk="1" fontAlgn="auto" latinLnBrk="0" hangingPunct="1">
              <a:lnSpc>
                <a:spcPct val="100000"/>
              </a:lnSpc>
              <a:spcBef>
                <a:spcPts val="0"/>
              </a:spcBef>
              <a:spcAft>
                <a:spcPts val="0"/>
              </a:spcAft>
              <a:buClrTx/>
              <a:buSzTx/>
              <a:buFontTx/>
              <a:buNone/>
              <a:defRPr/>
            </a:pPr>
            <a:r>
              <a:rPr kumimoji="0" lang="zh-CN" altLang="en-US" sz="35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九年级的学生经过七年级的地理、社会和八年级的历史专业知识的学习，已经有一定的基础，在知识体系的把握上有了进步，思想逐渐成熟，综合分析问题、阅读材料的能力、历史思维的能力有一定提升</a:t>
            </a:r>
            <a:r>
              <a:rPr kumimoji="0" lang="zh-CN" altLang="en-US" sz="35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，如学生</a:t>
            </a:r>
            <a:r>
              <a:rPr kumimoji="0" lang="zh-CN" altLang="en-US" sz="35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素质较高，所以只要教师能够灵活运用激趣的方法</a:t>
            </a:r>
            <a:r>
              <a:rPr kumimoji="0" lang="zh-CN" altLang="en-US" sz="35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，应该</a:t>
            </a:r>
            <a:r>
              <a:rPr kumimoji="0" lang="zh-CN" altLang="en-US" sz="3500" b="0" i="0" u="none" strike="noStrike" kern="0" cap="none" spc="0" normalizeH="0" baseline="0" noProof="0" dirty="0">
                <a:ln>
                  <a:noFill/>
                </a:ln>
                <a:solidFill>
                  <a:srgbClr val="0070C0"/>
                </a:solidFill>
                <a:effectLst/>
                <a:uLnTx/>
                <a:uFillTx/>
                <a:latin typeface="楷体" panose="02010609060101010101" pitchFamily="49" charset="-122"/>
                <a:ea typeface="楷体" panose="02010609060101010101" pitchFamily="49" charset="-122"/>
              </a:rPr>
              <a:t>可以达到事半功倍的效果</a:t>
            </a:r>
            <a:r>
              <a:rPr kumimoji="0" lang="zh-CN" altLang="en-US" sz="3500" b="0" i="0" u="none" strike="noStrike" kern="0" cap="none" spc="0" normalizeH="0" baseline="0" noProof="0" dirty="0" smtClean="0">
                <a:ln>
                  <a:noFill/>
                </a:ln>
                <a:solidFill>
                  <a:srgbClr val="0070C0"/>
                </a:solidFill>
                <a:effectLst/>
                <a:uLnTx/>
                <a:uFillTx/>
                <a:latin typeface="楷体" panose="02010609060101010101" pitchFamily="49" charset="-122"/>
                <a:ea typeface="楷体" panose="02010609060101010101" pitchFamily="49" charset="-122"/>
              </a:rPr>
              <a:t>。</a:t>
            </a:r>
            <a:r>
              <a:rPr kumimoji="0" lang="en-US" altLang="zh-CN"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a:t>
            </a:r>
            <a:r>
              <a:rPr kumimoji="0" lang="zh-CN" altLang="en-US"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两级与冷战</a:t>
            </a:r>
            <a:r>
              <a:rPr kumimoji="0" lang="en-US" altLang="zh-CN" sz="3500" b="0" i="0" u="none" strike="noStrike" kern="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rPr>
              <a:t>》</a:t>
            </a:r>
            <a:endParaRPr kumimoji="0" lang="zh-CN" altLang="en-US" sz="3500" b="0"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5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10084">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p:nvPr/>
        </p:nvSpPr>
        <p:spPr bwMode="auto">
          <a:xfrm flipH="1">
            <a:off x="351" y="2165428"/>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9" name="矩形 8"/>
          <p:cNvSpPr/>
          <p:nvPr/>
        </p:nvSpPr>
        <p:spPr bwMode="auto">
          <a:xfrm>
            <a:off x="3919910" y="2872882"/>
            <a:ext cx="7076439" cy="844291"/>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TextBox 6"/>
          <p:cNvSpPr txBox="1"/>
          <p:nvPr/>
        </p:nvSpPr>
        <p:spPr>
          <a:xfrm>
            <a:off x="4107180" y="2900680"/>
            <a:ext cx="6702425" cy="707886"/>
          </a:xfrm>
          <a:prstGeom prst="rect">
            <a:avLst/>
          </a:prstGeom>
          <a:noFill/>
        </p:spPr>
        <p:txBody>
          <a:bodyPr wrap="square" rtlCol="0">
            <a:spAutoFit/>
          </a:bodyPr>
          <a:lstStyle/>
          <a:p>
            <a:pPr algn="ctr"/>
            <a:r>
              <a:rPr lang="zh-CN" altLang="en-US" sz="4000" b="1" dirty="0">
                <a:solidFill>
                  <a:srgbClr val="F8F8F8"/>
                </a:solidFill>
                <a:latin typeface="微软雅黑" panose="020B0503020204020204" pitchFamily="34" charset="-122"/>
                <a:ea typeface="微软雅黑" panose="020B0503020204020204" pitchFamily="34" charset="-122"/>
              </a:rPr>
              <a:t>课堂学导要素解读</a:t>
            </a:r>
          </a:p>
        </p:txBody>
      </p:sp>
      <p:sp>
        <p:nvSpPr>
          <p:cNvPr id="39" name="Freeform 6"/>
          <p:cNvSpPr/>
          <p:nvPr/>
        </p:nvSpPr>
        <p:spPr bwMode="auto">
          <a:xfrm flipH="1">
            <a:off x="9022" y="2165428"/>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45" name="Freeform 6"/>
          <p:cNvSpPr/>
          <p:nvPr/>
        </p:nvSpPr>
        <p:spPr bwMode="auto">
          <a:xfrm flipH="1">
            <a:off x="11162342" y="2165428"/>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grpSp>
        <p:nvGrpSpPr>
          <p:cNvPr id="31" name="组合 30"/>
          <p:cNvGrpSpPr>
            <a:grpSpLocks noChangeAspect="1"/>
          </p:cNvGrpSpPr>
          <p:nvPr/>
        </p:nvGrpSpPr>
        <p:grpSpPr>
          <a:xfrm>
            <a:off x="1449612" y="2391765"/>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lstStyle/>
            <a:p>
              <a:endParaRPr lang="zh-CN" altLang="en-US">
                <a:solidFill>
                  <a:srgbClr val="2DB6B9"/>
                </a:solidFill>
              </a:endParaRPr>
            </a:p>
          </p:txBody>
        </p:sp>
      </p:grpSp>
    </p:spTree>
  </p:cSld>
  <p:clrMapOvr>
    <a:masterClrMapping/>
  </p:clrMapOvr>
  <p:transition spd="slow" advTm="6246">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p:nvPr/>
        </p:nvSpPr>
        <p:spPr bwMode="auto">
          <a:xfrm flipH="1">
            <a:off x="0" y="766253"/>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11929871" y="78315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5" name="组合 4"/>
          <p:cNvGrpSpPr/>
          <p:nvPr/>
        </p:nvGrpSpPr>
        <p:grpSpPr bwMode="auto">
          <a:xfrm>
            <a:off x="769789" y="2"/>
            <a:ext cx="8799774" cy="902549"/>
            <a:chOff x="3590568" y="400194"/>
            <a:chExt cx="5213316" cy="1031890"/>
          </a:xfrm>
        </p:grpSpPr>
        <p:grpSp>
          <p:nvGrpSpPr>
            <p:cNvPr id="6" name="组合 21"/>
            <p:cNvGrpSpPr/>
            <p:nvPr/>
          </p:nvGrpSpPr>
          <p:grpSpPr bwMode="auto">
            <a:xfrm>
              <a:off x="3590568" y="400194"/>
              <a:ext cx="5213316" cy="1031890"/>
              <a:chOff x="7038412" y="5298115"/>
              <a:chExt cx="3099874" cy="517828"/>
            </a:xfrm>
          </p:grpSpPr>
          <p:grpSp>
            <p:nvGrpSpPr>
              <p:cNvPr id="8" name="组合 23"/>
              <p:cNvGrpSpPr/>
              <p:nvPr/>
            </p:nvGrpSpPr>
            <p:grpSpPr bwMode="auto">
              <a:xfrm>
                <a:off x="7038412" y="5298115"/>
                <a:ext cx="3099874" cy="517828"/>
                <a:chOff x="5718131" y="5650928"/>
                <a:chExt cx="4596458" cy="767829"/>
              </a:xfrm>
            </p:grpSpPr>
            <p:sp>
              <p:nvSpPr>
                <p:cNvPr id="10" name="圆角矩形 9"/>
                <p:cNvSpPr/>
                <p:nvPr/>
              </p:nvSpPr>
              <p:spPr>
                <a:xfrm>
                  <a:off x="5718131" y="5650928"/>
                  <a:ext cx="4596458" cy="767829"/>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5829672" y="5747159"/>
                  <a:ext cx="4373372" cy="575365"/>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 name="TextBox 19"/>
              <p:cNvSpPr txBox="1">
                <a:spLocks noChangeArrowheads="1"/>
              </p:cNvSpPr>
              <p:nvPr/>
            </p:nvSpPr>
            <p:spPr bwMode="auto">
              <a:xfrm>
                <a:off x="7752953" y="5433395"/>
                <a:ext cx="65075" cy="176584"/>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矩形 22"/>
            <p:cNvSpPr>
              <a:spLocks noChangeArrowheads="1"/>
            </p:cNvSpPr>
            <p:nvPr/>
          </p:nvSpPr>
          <p:spPr bwMode="auto">
            <a:xfrm>
              <a:off x="4055479" y="625992"/>
              <a:ext cx="4283494" cy="668577"/>
            </a:xfrm>
            <a:prstGeom prst="rect">
              <a:avLst/>
            </a:prstGeom>
            <a:noFill/>
            <a:ln w="9525">
              <a:noFill/>
              <a:miter lim="800000"/>
            </a:ln>
          </p:spPr>
          <p:txBody>
            <a:bodyP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rgbClr val="FFFF00"/>
                  </a:solidFill>
                  <a:effectLst/>
                  <a:uLnTx/>
                  <a:uFillTx/>
                  <a:latin typeface="Arial" panose="020B0604020202020204" pitchFamily="34" charset="0"/>
                  <a:ea typeface="微软雅黑 Light" panose="020B0502040204020203" charset="-122"/>
                </a:rPr>
                <a:t>课堂</a:t>
              </a:r>
              <a:r>
                <a:rPr kumimoji="0" lang="zh-CN" altLang="en-US" sz="3200" b="1" i="0" u="none" strike="noStrike" kern="0" cap="none" spc="0" normalizeH="0" baseline="0" noProof="0" dirty="0">
                  <a:ln>
                    <a:noFill/>
                  </a:ln>
                  <a:solidFill>
                    <a:srgbClr val="FFFF00"/>
                  </a:solidFill>
                  <a:effectLst/>
                  <a:uLnTx/>
                  <a:uFillTx/>
                  <a:latin typeface="Arial" panose="020B0604020202020204" pitchFamily="34" charset="0"/>
                  <a:ea typeface="微软雅黑 Light" panose="020B0502040204020203" charset="-122"/>
                </a:rPr>
                <a:t>学导设计的几个要素解读</a:t>
              </a:r>
              <a:endParaRPr kumimoji="0" lang="zh-CN" altLang="en-US" sz="3200" b="0" i="0" u="none" strike="noStrike" kern="0" cap="none" spc="0" normalizeH="0" baseline="0" noProof="0" dirty="0">
                <a:ln>
                  <a:noFill/>
                </a:ln>
                <a:solidFill>
                  <a:srgbClr val="FFFF00"/>
                </a:solidFill>
                <a:effectLst/>
                <a:uLnTx/>
                <a:uFillTx/>
                <a:latin typeface="造字工房悦黑（非商用）常规体"/>
                <a:ea typeface="造字工房悦黑（非商用）常规体"/>
                <a:cs typeface="造字工房悦黑（非商用）常规体"/>
              </a:endParaRPr>
            </a:p>
          </p:txBody>
        </p:sp>
      </p:grpSp>
      <p:sp>
        <p:nvSpPr>
          <p:cNvPr id="12" name="文本框 9"/>
          <p:cNvSpPr txBox="1">
            <a:spLocks noChangeArrowheads="1"/>
          </p:cNvSpPr>
          <p:nvPr/>
        </p:nvSpPr>
        <p:spPr bwMode="auto">
          <a:xfrm>
            <a:off x="769851" y="1232968"/>
            <a:ext cx="8195980" cy="461665"/>
          </a:xfrm>
          <a:prstGeom prst="rect">
            <a:avLst/>
          </a:prstGeom>
          <a:noFill/>
          <a:ln w="9525">
            <a:noFill/>
            <a:miter lim="800000"/>
          </a:ln>
        </p:spPr>
        <p:txBody>
          <a:bodyPr>
            <a:spAutoFit/>
          </a:bodyPr>
          <a:lstStyle/>
          <a:p>
            <a:pPr>
              <a:buFont typeface="Wingdings" panose="05000000000000000000" pitchFamily="2" charset="2"/>
              <a:buNone/>
            </a:pPr>
            <a:r>
              <a:rPr lang="en-US" altLang="zh-CN" sz="2400" b="1" dirty="0">
                <a:solidFill>
                  <a:srgbClr val="3333CC"/>
                </a:solidFill>
                <a:latin typeface="+mj-ea"/>
                <a:ea typeface="+mj-ea"/>
              </a:rPr>
              <a:t>1.</a:t>
            </a:r>
            <a:r>
              <a:rPr lang="zh-CN" altLang="en-US" sz="2400" b="1" dirty="0">
                <a:solidFill>
                  <a:srgbClr val="3333CC"/>
                </a:solidFill>
                <a:latin typeface="+mj-ea"/>
                <a:ea typeface="+mj-ea"/>
              </a:rPr>
              <a:t>学习内容分析与学教方式选择 </a:t>
            </a:r>
          </a:p>
        </p:txBody>
      </p:sp>
      <p:sp>
        <p:nvSpPr>
          <p:cNvPr id="13" name="矩形 12"/>
          <p:cNvSpPr>
            <a:spLocks noChangeArrowheads="1"/>
          </p:cNvSpPr>
          <p:nvPr/>
        </p:nvSpPr>
        <p:spPr bwMode="auto">
          <a:xfrm>
            <a:off x="792718" y="1988840"/>
            <a:ext cx="6068207" cy="461962"/>
          </a:xfrm>
          <a:prstGeom prst="rect">
            <a:avLst/>
          </a:prstGeom>
          <a:noFill/>
          <a:ln w="9525">
            <a:noFill/>
            <a:miter lim="800000"/>
          </a:ln>
        </p:spPr>
        <p:txBody>
          <a:bodyPr wrap="none">
            <a:spAutoFit/>
          </a:bodyPr>
          <a:lstStyle/>
          <a:p>
            <a:pPr eaLnBrk="0" hangingPunct="0">
              <a:spcBef>
                <a:spcPts val="1800"/>
              </a:spcBef>
              <a:buClr>
                <a:srgbClr val="138A40"/>
              </a:buClr>
              <a:buSzPct val="80000"/>
              <a:buFont typeface="Wingdings" panose="05000000000000000000" pitchFamily="2" charset="2"/>
              <a:buNone/>
            </a:pPr>
            <a:r>
              <a:rPr lang="en-US" altLang="zh-CN" sz="2400" b="1" dirty="0">
                <a:solidFill>
                  <a:srgbClr val="3333CC"/>
                </a:solidFill>
                <a:latin typeface="+mj-ea"/>
                <a:ea typeface="+mj-ea"/>
              </a:rPr>
              <a:t>2.</a:t>
            </a:r>
            <a:r>
              <a:rPr lang="zh-CN" altLang="en-US" sz="2400" b="1" dirty="0">
                <a:solidFill>
                  <a:srgbClr val="3333CC"/>
                </a:solidFill>
                <a:latin typeface="+mj-ea"/>
                <a:ea typeface="+mj-ea"/>
              </a:rPr>
              <a:t>教学环节与目标 （环节标题、环节目标）</a:t>
            </a:r>
          </a:p>
        </p:txBody>
      </p:sp>
      <p:sp>
        <p:nvSpPr>
          <p:cNvPr id="14" name="矩形 13"/>
          <p:cNvSpPr>
            <a:spLocks noChangeArrowheads="1"/>
          </p:cNvSpPr>
          <p:nvPr/>
        </p:nvSpPr>
        <p:spPr bwMode="auto">
          <a:xfrm>
            <a:off x="791034" y="2708920"/>
            <a:ext cx="9147572" cy="830262"/>
          </a:xfrm>
          <a:prstGeom prst="rect">
            <a:avLst/>
          </a:prstGeom>
          <a:noFill/>
          <a:ln w="9525">
            <a:noFill/>
            <a:miter lim="800000"/>
          </a:ln>
        </p:spPr>
        <p:txBody>
          <a:bodyPr>
            <a:spAutoFit/>
          </a:bodyPr>
          <a:lstStyle/>
          <a:p>
            <a:pPr eaLnBrk="0" hangingPunct="0">
              <a:spcBef>
                <a:spcPts val="1800"/>
              </a:spcBef>
              <a:buClr>
                <a:srgbClr val="138A40"/>
              </a:buClr>
              <a:buSzPct val="80000"/>
              <a:buFont typeface="Wingdings" panose="05000000000000000000" pitchFamily="2" charset="2"/>
              <a:buNone/>
            </a:pPr>
            <a:r>
              <a:rPr lang="en-US" altLang="zh-CN" sz="2400" b="1" dirty="0">
                <a:solidFill>
                  <a:srgbClr val="3333CC"/>
                </a:solidFill>
                <a:latin typeface="+mj-ea"/>
                <a:ea typeface="+mj-ea"/>
              </a:rPr>
              <a:t>3.</a:t>
            </a:r>
            <a:r>
              <a:rPr lang="zh-CN" altLang="en-US" sz="2400" b="1" dirty="0">
                <a:solidFill>
                  <a:srgbClr val="3333CC"/>
                </a:solidFill>
                <a:latin typeface="+mj-ea"/>
                <a:ea typeface="+mj-ea"/>
              </a:rPr>
              <a:t>学习任务与要点 （主要是这个环节以什么学习任务为载体用什么方式学习）、学习要点（学习要求，即学会什么、体验什么等）</a:t>
            </a:r>
          </a:p>
        </p:txBody>
      </p:sp>
      <p:sp>
        <p:nvSpPr>
          <p:cNvPr id="15" name="Text Box 10"/>
          <p:cNvSpPr txBox="1">
            <a:spLocks noChangeArrowheads="1"/>
          </p:cNvSpPr>
          <p:nvPr/>
        </p:nvSpPr>
        <p:spPr bwMode="auto">
          <a:xfrm>
            <a:off x="689705" y="4077195"/>
            <a:ext cx="8666371" cy="1939925"/>
          </a:xfrm>
          <a:prstGeom prst="rect">
            <a:avLst/>
          </a:prstGeom>
          <a:noFill/>
          <a:ln w="9525">
            <a:noFill/>
            <a:miter lim="800000"/>
          </a:ln>
          <a:effectLst/>
        </p:spPr>
        <p:txBody>
          <a:bodyPr>
            <a:spAutoFit/>
          </a:bodyPr>
          <a:lstStyle/>
          <a:p>
            <a:pPr eaLnBrk="0" fontAlgn="auto" hangingPunct="0">
              <a:spcBef>
                <a:spcPts val="1800"/>
              </a:spcBef>
              <a:spcAft>
                <a:spcPts val="0"/>
              </a:spcAft>
              <a:buClr>
                <a:srgbClr val="138A40"/>
              </a:buClr>
              <a:buSzPct val="80000"/>
              <a:buFont typeface="Wingdings" panose="05000000000000000000" pitchFamily="2" charset="2"/>
              <a:buNone/>
              <a:defRPr/>
            </a:pPr>
            <a:r>
              <a:rPr lang="en-US" altLang="zh-CN" sz="2400" b="1" dirty="0">
                <a:solidFill>
                  <a:srgbClr val="3333CC"/>
                </a:solidFill>
                <a:latin typeface="微软雅黑 Light" panose="020B0502040204020203" charset="-122"/>
                <a:ea typeface="+mj-ea"/>
              </a:rPr>
              <a:t>4.</a:t>
            </a:r>
            <a:r>
              <a:rPr lang="zh-CN" altLang="en-US" sz="2400" b="1" dirty="0">
                <a:solidFill>
                  <a:srgbClr val="3333CC"/>
                </a:solidFill>
                <a:latin typeface="微软雅黑 Light" panose="020B0502040204020203" charset="-122"/>
                <a:ea typeface="+mj-ea"/>
              </a:rPr>
              <a:t>学导活动与过程（主要是学的活动、导的活动，并以流程的形式呈现同时，重点的地方应该有怎么展开的呈现，包括学情预设、追问等。    “学导活动与过程”，要突出学生的“学”，体现“少教多学”和“智慧导学”。） </a:t>
            </a:r>
            <a:endParaRPr lang="en-US" altLang="zh-CN" sz="2400" b="1" dirty="0">
              <a:solidFill>
                <a:srgbClr val="3333CC"/>
              </a:solidFill>
              <a:latin typeface="微软雅黑 Light" panose="020B0502040204020203" charset="-122"/>
              <a:ea typeface="+mj-ea"/>
            </a:endParaRPr>
          </a:p>
          <a:p>
            <a:pPr fontAlgn="auto">
              <a:spcBef>
                <a:spcPts val="0"/>
              </a:spcBef>
              <a:spcAft>
                <a:spcPts val="0"/>
              </a:spcAft>
              <a:buFontTx/>
              <a:buNone/>
              <a:defRPr/>
            </a:pPr>
            <a:endParaRPr lang="zh-CN" altLang="en-US" sz="2400" b="1" dirty="0">
              <a:solidFill>
                <a:srgbClr val="3333CC"/>
              </a:solidFill>
              <a:latin typeface="Arial" panose="020B0604020202020204"/>
              <a:ea typeface="+mn-ea"/>
            </a:endParaRPr>
          </a:p>
        </p:txBody>
      </p:sp>
      <p:grpSp>
        <p:nvGrpSpPr>
          <p:cNvPr id="16" name="组合 15"/>
          <p:cNvGrpSpPr/>
          <p:nvPr/>
        </p:nvGrpSpPr>
        <p:grpSpPr bwMode="auto">
          <a:xfrm>
            <a:off x="9511211" y="4172985"/>
            <a:ext cx="2402078" cy="2432050"/>
            <a:chOff x="819704" y="1752908"/>
            <a:chExt cx="2729975" cy="2701946"/>
          </a:xfrm>
        </p:grpSpPr>
        <p:sp>
          <p:nvSpPr>
            <p:cNvPr id="17" name="椭圆 12"/>
            <p:cNvSpPr>
              <a:spLocks noChangeAspect="1"/>
            </p:cNvSpPr>
            <p:nvPr/>
          </p:nvSpPr>
          <p:spPr>
            <a:xfrm>
              <a:off x="819704" y="1752908"/>
              <a:ext cx="2701946" cy="2701946"/>
            </a:xfrm>
            <a:prstGeom prst="rect">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54000" dist="25400" dir="2700000" algn="tl" rotWithShape="0">
                <a:prstClr val="black">
                  <a:alpha val="28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sp>
          <p:nvSpPr>
            <p:cNvPr id="18" name="圆角矩形 13"/>
            <p:cNvSpPr>
              <a:spLocks noChangeAspect="1"/>
            </p:cNvSpPr>
            <p:nvPr/>
          </p:nvSpPr>
          <p:spPr>
            <a:xfrm>
              <a:off x="1028224" y="1842857"/>
              <a:ext cx="2521455" cy="2522051"/>
            </a:xfrm>
            <a:prstGeom prst="rect">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sp>
          <p:nvSpPr>
            <p:cNvPr id="19" name="椭圆 14"/>
            <p:cNvSpPr>
              <a:spLocks noChangeAspect="1"/>
            </p:cNvSpPr>
            <p:nvPr/>
          </p:nvSpPr>
          <p:spPr>
            <a:xfrm>
              <a:off x="1153062" y="1967992"/>
              <a:ext cx="2271780" cy="2271780"/>
            </a:xfrm>
            <a:prstGeom prst="rect">
              <a:avLst/>
            </a:prstGeom>
            <a:blipFill>
              <a:blip r:embed="rId3" cstate="print"/>
              <a:stretch>
                <a:fillRect/>
              </a:stretch>
            </a:blipFill>
            <a:ln w="12700" cap="flat" cmpd="sng" algn="ctr">
              <a:noFill/>
              <a:prstDash val="solid"/>
              <a:miter lim="800000"/>
            </a:ln>
            <a:effectLst>
              <a:innerShdw blurRad="63500" dist="50800" dir="135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grpSp>
    </p:spTree>
  </p:cSld>
  <p:clrMapOvr>
    <a:masterClrMapping/>
  </p:clrMapOvr>
  <p:transition spd="slow" advTm="812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5">
                                            <p:txEl>
                                              <p:pRg st="0" end="0"/>
                                            </p:txEl>
                                          </p:spTgt>
                                        </p:tgtEl>
                                        <p:attrNameLst>
                                          <p:attrName>style.visibility</p:attrName>
                                        </p:attrNameLst>
                                      </p:cBhvr>
                                      <p:to>
                                        <p:strVal val="visible"/>
                                      </p:to>
                                    </p:set>
                                    <p:anim calcmode="lin" valueType="num">
                                      <p:cBhvr additive="base">
                                        <p:cTn id="24"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8" decel="10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9" name="组合 8"/>
          <p:cNvGrpSpPr/>
          <p:nvPr/>
        </p:nvGrpSpPr>
        <p:grpSpPr bwMode="auto">
          <a:xfrm>
            <a:off x="409756" y="321477"/>
            <a:ext cx="11653564" cy="1012078"/>
            <a:chOff x="3699843" y="529489"/>
            <a:chExt cx="4977528" cy="1140305"/>
          </a:xfrm>
        </p:grpSpPr>
        <p:grpSp>
          <p:nvGrpSpPr>
            <p:cNvPr id="10" name="组合 30"/>
            <p:cNvGrpSpPr/>
            <p:nvPr/>
          </p:nvGrpSpPr>
          <p:grpSpPr bwMode="auto">
            <a:xfrm>
              <a:off x="3699843" y="529489"/>
              <a:ext cx="4977528" cy="1140305"/>
              <a:chOff x="7103388" y="5363005"/>
              <a:chExt cx="2959673" cy="572234"/>
            </a:xfrm>
          </p:grpSpPr>
          <p:grpSp>
            <p:nvGrpSpPr>
              <p:cNvPr id="12" name="组合 32"/>
              <p:cNvGrpSpPr/>
              <p:nvPr/>
            </p:nvGrpSpPr>
            <p:grpSpPr bwMode="auto">
              <a:xfrm>
                <a:off x="7103388" y="5363005"/>
                <a:ext cx="2959673" cy="572234"/>
                <a:chOff x="5814475" y="5747158"/>
                <a:chExt cx="4388569" cy="848503"/>
              </a:xfrm>
            </p:grpSpPr>
            <p:sp>
              <p:nvSpPr>
                <p:cNvPr id="14" name="圆角矩形 13"/>
                <p:cNvSpPr/>
                <p:nvPr/>
              </p:nvSpPr>
              <p:spPr>
                <a:xfrm>
                  <a:off x="5814475" y="5827833"/>
                  <a:ext cx="4388569" cy="669868"/>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圆角矩形 14"/>
                <p:cNvSpPr/>
                <p:nvPr/>
              </p:nvSpPr>
              <p:spPr>
                <a:xfrm>
                  <a:off x="5829672" y="5747158"/>
                  <a:ext cx="4373372" cy="848503"/>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3" name="TextBox 19"/>
              <p:cNvSpPr txBox="1">
                <a:spLocks noChangeArrowheads="1"/>
              </p:cNvSpPr>
              <p:nvPr/>
            </p:nvSpPr>
            <p:spPr bwMode="auto">
              <a:xfrm>
                <a:off x="7752645" y="5433547"/>
                <a:ext cx="46935" cy="174019"/>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矩形 31"/>
            <p:cNvSpPr>
              <a:spLocks noChangeArrowheads="1"/>
            </p:cNvSpPr>
            <p:nvPr/>
          </p:nvSpPr>
          <p:spPr bwMode="auto">
            <a:xfrm>
              <a:off x="3918067" y="644904"/>
              <a:ext cx="4284157" cy="797573"/>
            </a:xfrm>
            <a:prstGeom prst="rect">
              <a:avLst/>
            </a:prstGeom>
            <a:noFill/>
            <a:ln w="9525">
              <a:noFill/>
              <a:miter lim="800000"/>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要素说明一：学习内容分析与学教方式选择</a:t>
              </a:r>
            </a:p>
          </p:txBody>
        </p:sp>
      </p:grpSp>
      <p:sp>
        <p:nvSpPr>
          <p:cNvPr id="16" name="文本框 1"/>
          <p:cNvSpPr txBox="1">
            <a:spLocks noChangeArrowheads="1"/>
          </p:cNvSpPr>
          <p:nvPr/>
        </p:nvSpPr>
        <p:spPr bwMode="auto">
          <a:xfrm>
            <a:off x="3251203" y="1532187"/>
            <a:ext cx="43413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3600" b="1" i="0" u="none" strike="noStrike" kern="0" cap="none" spc="0" normalizeH="0" baseline="0" noProof="0" dirty="0">
                <a:ln>
                  <a:noFill/>
                </a:ln>
                <a:solidFill>
                  <a:srgbClr val="FF3300"/>
                </a:solidFill>
                <a:effectLst/>
                <a:uLnTx/>
                <a:uFillTx/>
                <a:latin typeface="Arial" panose="020B0604020202020204" pitchFamily="34" charset="0"/>
                <a:ea typeface="宋体" panose="02010600030101010101" pitchFamily="2" charset="-122"/>
              </a:rPr>
              <a:t>学导课堂的多元实践</a:t>
            </a:r>
          </a:p>
        </p:txBody>
      </p:sp>
      <p:sp>
        <p:nvSpPr>
          <p:cNvPr id="17" name="文本框 4"/>
          <p:cNvSpPr txBox="1">
            <a:spLocks noChangeArrowheads="1"/>
          </p:cNvSpPr>
          <p:nvPr/>
        </p:nvSpPr>
        <p:spPr bwMode="auto">
          <a:xfrm>
            <a:off x="51091" y="2648115"/>
            <a:ext cx="5448168" cy="101566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rPr>
              <a:t>问题导学</a:t>
            </a:r>
            <a:endParaRPr kumimoji="1" lang="en-US" altLang="zh-CN"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（核心问题引领下的探索性学习）</a:t>
            </a:r>
          </a:p>
        </p:txBody>
      </p:sp>
      <p:sp>
        <p:nvSpPr>
          <p:cNvPr id="18" name="文本框 5"/>
          <p:cNvSpPr txBox="1">
            <a:spLocks noChangeArrowheads="1"/>
          </p:cNvSpPr>
          <p:nvPr/>
        </p:nvSpPr>
        <p:spPr bwMode="auto">
          <a:xfrm>
            <a:off x="6112294" y="2626079"/>
            <a:ext cx="5432006" cy="101566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rPr>
              <a:t>预学分享</a:t>
            </a:r>
            <a:endParaRPr kumimoji="1" lang="en-US" altLang="zh-CN"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（基于独立预学的分享式学习）</a:t>
            </a:r>
          </a:p>
        </p:txBody>
      </p:sp>
      <p:cxnSp>
        <p:nvCxnSpPr>
          <p:cNvPr id="19" name="直线连接符 8"/>
          <p:cNvCxnSpPr>
            <a:cxnSpLocks noChangeShapeType="1"/>
          </p:cNvCxnSpPr>
          <p:nvPr/>
        </p:nvCxnSpPr>
        <p:spPr bwMode="auto">
          <a:xfrm>
            <a:off x="4386769" y="3706412"/>
            <a:ext cx="0" cy="720725"/>
          </a:xfrm>
          <a:prstGeom prst="line">
            <a:avLst/>
          </a:prstGeom>
          <a:noFill/>
          <a:ln w="25400">
            <a:solidFill>
              <a:srgbClr val="1C1C1C"/>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0" name="直线连接符 13"/>
          <p:cNvCxnSpPr>
            <a:cxnSpLocks noChangeShapeType="1"/>
          </p:cNvCxnSpPr>
          <p:nvPr/>
        </p:nvCxnSpPr>
        <p:spPr bwMode="auto">
          <a:xfrm>
            <a:off x="7592485" y="3706412"/>
            <a:ext cx="0" cy="720725"/>
          </a:xfrm>
          <a:prstGeom prst="line">
            <a:avLst/>
          </a:prstGeom>
          <a:noFill/>
          <a:ln w="25400">
            <a:solidFill>
              <a:srgbClr val="1C1C1C"/>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1" name="文本框 2"/>
          <p:cNvSpPr txBox="1">
            <a:spLocks noChangeArrowheads="1"/>
          </p:cNvSpPr>
          <p:nvPr/>
        </p:nvSpPr>
        <p:spPr bwMode="auto">
          <a:xfrm>
            <a:off x="3458376" y="4427257"/>
            <a:ext cx="4743186" cy="646331"/>
          </a:xfrm>
          <a:prstGeom prst="rect">
            <a:avLst/>
          </a:prstGeom>
          <a:noFill/>
          <a:ln w="9525">
            <a:solidFill>
              <a:srgbClr val="1C1C1C"/>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rPr>
              <a:t>“2+n”</a:t>
            </a:r>
            <a:r>
              <a:rPr kumimoji="1" lang="en-US" altLang="en-US"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rPr>
              <a:t>多元学教方式</a:t>
            </a:r>
            <a:endParaRPr kumimoji="1" lang="zh-CN" altLang="en-US"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endParaRPr>
          </a:p>
        </p:txBody>
      </p:sp>
      <p:cxnSp>
        <p:nvCxnSpPr>
          <p:cNvPr id="22" name="直线连接符 22"/>
          <p:cNvCxnSpPr>
            <a:cxnSpLocks noChangeShapeType="1"/>
          </p:cNvCxnSpPr>
          <p:nvPr/>
        </p:nvCxnSpPr>
        <p:spPr bwMode="auto">
          <a:xfrm flipH="1">
            <a:off x="2438273" y="5057267"/>
            <a:ext cx="961342" cy="503238"/>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3" name="直线连接符 27657"/>
          <p:cNvCxnSpPr>
            <a:cxnSpLocks noChangeShapeType="1"/>
          </p:cNvCxnSpPr>
          <p:nvPr/>
        </p:nvCxnSpPr>
        <p:spPr bwMode="auto">
          <a:xfrm>
            <a:off x="5832001" y="5097336"/>
            <a:ext cx="0" cy="503238"/>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4" name="直线连接符 29"/>
          <p:cNvCxnSpPr>
            <a:cxnSpLocks noChangeShapeType="1"/>
          </p:cNvCxnSpPr>
          <p:nvPr/>
        </p:nvCxnSpPr>
        <p:spPr bwMode="auto">
          <a:xfrm>
            <a:off x="8201562" y="5073524"/>
            <a:ext cx="421382" cy="527050"/>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5" name="文本框 15"/>
          <p:cNvSpPr txBox="1">
            <a:spLocks noChangeArrowheads="1"/>
          </p:cNvSpPr>
          <p:nvPr/>
        </p:nvSpPr>
        <p:spPr bwMode="auto">
          <a:xfrm>
            <a:off x="1871864" y="5644198"/>
            <a:ext cx="2017972" cy="954107"/>
          </a:xfrm>
          <a:prstGeom prst="rect">
            <a:avLst/>
          </a:prstGeom>
          <a:solidFill>
            <a:srgbClr val="FFFF00"/>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“读</a:t>
            </a: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议</a:t>
            </a: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提”递进式学习</a:t>
            </a:r>
          </a:p>
        </p:txBody>
      </p:sp>
      <p:sp>
        <p:nvSpPr>
          <p:cNvPr id="26" name="文本框 39"/>
          <p:cNvSpPr txBox="1">
            <a:spLocks noChangeArrowheads="1"/>
          </p:cNvSpPr>
          <p:nvPr/>
        </p:nvSpPr>
        <p:spPr bwMode="auto">
          <a:xfrm>
            <a:off x="4866572" y="5600701"/>
            <a:ext cx="1807833" cy="954107"/>
          </a:xfrm>
          <a:prstGeom prst="rect">
            <a:avLst/>
          </a:prstGeom>
          <a:solidFill>
            <a:srgbClr val="FFFF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“活动体验”学习</a:t>
            </a:r>
          </a:p>
        </p:txBody>
      </p:sp>
      <p:sp>
        <p:nvSpPr>
          <p:cNvPr id="27" name="文本框 17"/>
          <p:cNvSpPr txBox="1">
            <a:spLocks noChangeArrowheads="1"/>
          </p:cNvSpPr>
          <p:nvPr/>
        </p:nvSpPr>
        <p:spPr bwMode="auto">
          <a:xfrm>
            <a:off x="7592548" y="5652072"/>
            <a:ext cx="1852809" cy="954107"/>
          </a:xfrm>
          <a:prstGeom prst="rect">
            <a:avLst/>
          </a:prstGeom>
          <a:solidFill>
            <a:srgbClr val="FFFF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项目</a:t>
            </a:r>
            <a:r>
              <a:rPr kumimoji="1" lang="zh-CN" altLang="en-US" sz="2800" b="0" i="0" u="none" strike="noStrike" kern="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rPr>
              <a:t>学习</a:t>
            </a:r>
            <a:endParaRPr kumimoji="1" lang="en-US" altLang="zh-CN" sz="2800" b="0" i="0" u="none" strike="noStrike" kern="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endPar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8" name="组合 7"/>
          <p:cNvGrpSpPr/>
          <p:nvPr/>
        </p:nvGrpSpPr>
        <p:grpSpPr bwMode="auto">
          <a:xfrm>
            <a:off x="697843" y="214682"/>
            <a:ext cx="10029254" cy="903678"/>
            <a:chOff x="3715740" y="529493"/>
            <a:chExt cx="4961630" cy="1140307"/>
          </a:xfrm>
        </p:grpSpPr>
        <p:grpSp>
          <p:nvGrpSpPr>
            <p:cNvPr id="9" name="组合 30"/>
            <p:cNvGrpSpPr/>
            <p:nvPr/>
          </p:nvGrpSpPr>
          <p:grpSpPr bwMode="auto">
            <a:xfrm>
              <a:off x="3715740" y="529493"/>
              <a:ext cx="4961630" cy="1140307"/>
              <a:chOff x="7112841" y="5363007"/>
              <a:chExt cx="2950220" cy="572235"/>
            </a:xfrm>
          </p:grpSpPr>
          <p:grpSp>
            <p:nvGrpSpPr>
              <p:cNvPr id="11" name="组合 32"/>
              <p:cNvGrpSpPr/>
              <p:nvPr/>
            </p:nvGrpSpPr>
            <p:grpSpPr bwMode="auto">
              <a:xfrm>
                <a:off x="7112841" y="5363007"/>
                <a:ext cx="2950220" cy="572235"/>
                <a:chOff x="5828492" y="5747158"/>
                <a:chExt cx="4374552" cy="848504"/>
              </a:xfrm>
            </p:grpSpPr>
            <p:sp>
              <p:nvSpPr>
                <p:cNvPr id="13" name="圆角矩形 12"/>
                <p:cNvSpPr/>
                <p:nvPr/>
              </p:nvSpPr>
              <p:spPr>
                <a:xfrm>
                  <a:off x="5828492" y="5827833"/>
                  <a:ext cx="4374552" cy="767829"/>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圆角矩形 13"/>
                <p:cNvSpPr/>
                <p:nvPr/>
              </p:nvSpPr>
              <p:spPr>
                <a:xfrm>
                  <a:off x="5829672" y="5747158"/>
                  <a:ext cx="4373372" cy="848503"/>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2" name="TextBox 19"/>
              <p:cNvSpPr txBox="1">
                <a:spLocks noChangeArrowheads="1"/>
              </p:cNvSpPr>
              <p:nvPr/>
            </p:nvSpPr>
            <p:spPr bwMode="auto">
              <a:xfrm>
                <a:off x="7752645" y="5433547"/>
                <a:ext cx="54341" cy="194893"/>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 name="矩形 31"/>
            <p:cNvSpPr>
              <a:spLocks noChangeArrowheads="1"/>
            </p:cNvSpPr>
            <p:nvPr/>
          </p:nvSpPr>
          <p:spPr bwMode="auto">
            <a:xfrm>
              <a:off x="3918067" y="644904"/>
              <a:ext cx="4284157" cy="893246"/>
            </a:xfrm>
            <a:prstGeom prst="rect">
              <a:avLst/>
            </a:prstGeom>
            <a:noFill/>
            <a:ln w="9525">
              <a:noFill/>
              <a:miter lim="800000"/>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要素</a:t>
              </a:r>
              <a:r>
                <a:rPr kumimoji="0" lang="zh-CN" altLang="en-US" sz="4000" b="1" i="0" u="none" strike="noStrike" kern="0" cap="none" spc="0" normalizeH="0" baseline="0" noProof="0" dirty="0" smtClean="0">
                  <a:ln>
                    <a:noFill/>
                  </a:ln>
                  <a:solidFill>
                    <a:prstClr val="white"/>
                  </a:solidFill>
                  <a:effectLst/>
                  <a:uLnTx/>
                  <a:uFillTx/>
                  <a:latin typeface="造字工房悦黑（非商用）常规体"/>
                  <a:ea typeface="造字工房悦黑（非商用）常规体"/>
                  <a:cs typeface="造字工房悦黑（非商用）常规体"/>
                </a:rPr>
                <a:t>说明</a:t>
              </a:r>
              <a:r>
                <a:rPr kumimoji="0" lang="zh-CN" altLang="en-US" sz="4000" b="1"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二：学习任务与要点</a:t>
              </a:r>
            </a:p>
          </p:txBody>
        </p:sp>
      </p:grpSp>
      <p:sp>
        <p:nvSpPr>
          <p:cNvPr id="15" name="内容占位符 2"/>
          <p:cNvSpPr txBox="1"/>
          <p:nvPr/>
        </p:nvSpPr>
        <p:spPr>
          <a:xfrm>
            <a:off x="189091" y="1128035"/>
            <a:ext cx="11910139" cy="5559552"/>
          </a:xfrm>
          <a:prstGeom prst="rect">
            <a:avLst/>
          </a:prstGeom>
          <a:solidFill>
            <a:sysClr val="window" lastClr="FFFFFF"/>
          </a:solidFill>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微软雅黑 Light" panose="020B0502040204020203"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微软雅黑 Light" panose="020B0502040204020203"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微软雅黑 Light" panose="020B0502040204020203"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smtClean="0">
                <a:ln>
                  <a:noFill/>
                </a:ln>
                <a:solidFill>
                  <a:srgbClr val="000000"/>
                </a:solidFill>
                <a:effectLst/>
                <a:uLnTx/>
                <a:uFillTx/>
                <a:latin typeface="Arial" panose="020B0604020202020204"/>
              </a:rPr>
              <a:t>一节课若干个环节的学习任务，为学生学习、理解知识，实现“深度学习”搭建了好的“学习支架”，往往也体现学习内容、学习方式、学习经历（学习进阶），几个学习任务串起来就基本能成为</a:t>
            </a:r>
            <a:r>
              <a:rPr kumimoji="0" lang="en-US" altLang="zh-CN" sz="2400" b="1" i="0" u="none" strike="noStrike" kern="1200" cap="none" spc="0" normalizeH="0" baseline="0" noProof="0" smtClean="0">
                <a:ln>
                  <a:noFill/>
                </a:ln>
                <a:solidFill>
                  <a:srgbClr val="000000"/>
                </a:solidFill>
                <a:effectLst/>
                <a:uLnTx/>
                <a:uFillTx/>
                <a:latin typeface="Arial" panose="020B0604020202020204"/>
              </a:rPr>
              <a:t>“</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学案</a:t>
            </a:r>
            <a:r>
              <a:rPr kumimoji="0" lang="en-US" altLang="zh-CN" sz="2400" b="1" i="0" u="none" strike="noStrike" kern="1200" cap="none" spc="0" normalizeH="0" baseline="0" noProof="0" smtClean="0">
                <a:ln>
                  <a:noFill/>
                </a:ln>
                <a:solidFill>
                  <a:srgbClr val="000000"/>
                </a:solidFill>
                <a:effectLst/>
                <a:uLnTx/>
                <a:uFillTx/>
                <a:latin typeface="Arial" panose="020B0604020202020204"/>
              </a:rPr>
              <a:t>”</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a:t>
            </a:r>
            <a:endParaRPr kumimoji="0" lang="zh-CN" altLang="zh-CN" sz="2400" b="1" i="0" u="none" strike="noStrike" kern="1200" cap="none" spc="0" normalizeH="0" baseline="0" noProof="0" smtClean="0">
              <a:ln>
                <a:noFill/>
              </a:ln>
              <a:solidFill>
                <a:srgbClr val="000000"/>
              </a:solidFill>
              <a:effectLst/>
              <a:uLnTx/>
              <a:uFillTx/>
              <a:latin typeface="Arial" panose="020B0604020202020204"/>
            </a:endParaRPr>
          </a:p>
          <a:p>
            <a:pPr marL="228600" marR="0" lvl="0" indent="-228600" algn="l" defTabSz="914400" rtl="0" eaLnBrk="1" fontAlgn="base" latinLnBrk="0" hangingPunct="1">
              <a:lnSpc>
                <a:spcPct val="150000"/>
              </a:lnSpc>
              <a:spcBef>
                <a:spcPts val="1000"/>
              </a:spcBef>
              <a:spcAft>
                <a:spcPct val="0"/>
              </a:spcAft>
              <a:buClrTx/>
              <a:buSzTx/>
              <a:buFont typeface="Arial" panose="020B0604020202020204" pitchFamily="34" charset="0"/>
              <a:buChar char="•"/>
              <a:defRPr/>
            </a:pPr>
            <a:r>
              <a:rPr kumimoji="0" lang="zh-CN" altLang="en-US" sz="2400" b="1" i="0" u="none" strike="noStrike" kern="1200" cap="none" spc="0" normalizeH="0" baseline="0" noProof="0" smtClean="0">
                <a:ln>
                  <a:noFill/>
                </a:ln>
                <a:solidFill>
                  <a:srgbClr val="0000FF"/>
                </a:solidFill>
                <a:effectLst/>
                <a:uLnTx/>
                <a:uFillTx/>
                <a:latin typeface="Arial" panose="020B0604020202020204"/>
              </a:rPr>
              <a:t>学习任务：</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学习任务的本质就是这个环节学生“</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用什么方式学什么</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（学生这个环节要做什么）”，一般釆用</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问题</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或</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实作任务</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（问题解答、阅读表述、动手操作、实践活动、项目研究）等形式，通过语言讲述、</a:t>
            </a:r>
            <a:r>
              <a:rPr kumimoji="0" lang="en-US" altLang="zh-CN" sz="2400" b="1" i="0" u="none" strike="noStrike" kern="1200" cap="none" spc="0" normalizeH="0" baseline="0" noProof="0" smtClean="0">
                <a:ln>
                  <a:noFill/>
                </a:ln>
                <a:solidFill>
                  <a:srgbClr val="000000"/>
                </a:solidFill>
                <a:effectLst/>
                <a:uLnTx/>
                <a:uFillTx/>
                <a:latin typeface="Arial" panose="020B0604020202020204"/>
              </a:rPr>
              <a:t>PPT</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、学习单（导学稿、任务单）等方式呈现，学习任务</a:t>
            </a:r>
            <a:r>
              <a:rPr kumimoji="0" lang="zh-CN" altLang="en-US" sz="2400" b="1" i="0" u="none" strike="noStrike" kern="1200" cap="none" spc="0" normalizeH="0" baseline="0" noProof="0" smtClean="0">
                <a:ln>
                  <a:noFill/>
                </a:ln>
                <a:solidFill>
                  <a:srgbClr val="1C1C1C"/>
                </a:solidFill>
                <a:effectLst/>
                <a:uLnTx/>
                <a:uFillTx/>
                <a:latin typeface="Arial" panose="020B0604020202020204"/>
              </a:rPr>
              <a:t>的类型可以有</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导入性任务与探究性任务</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基础性任务与挑战性任务</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等，一般一节课的核心环节倡导采用“</a:t>
            </a:r>
            <a:r>
              <a:rPr kumimoji="0" lang="zh-CN" altLang="en-US" sz="2400" b="1" i="0" u="none" strike="noStrike" kern="1200" cap="none" spc="0" normalizeH="0" baseline="0" noProof="0" smtClean="0">
                <a:ln>
                  <a:noFill/>
                </a:ln>
                <a:solidFill>
                  <a:srgbClr val="FF0000"/>
                </a:solidFill>
                <a:effectLst/>
                <a:uLnTx/>
                <a:uFillTx/>
                <a:latin typeface="Arial" panose="020B0604020202020204"/>
              </a:rPr>
              <a:t>大问题、大任务</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”，强化问题探索，强调人人参与，真正以学习任务（问题）驱动学生“卷入学习”。 （</a:t>
            </a:r>
            <a:r>
              <a:rPr kumimoji="0" lang="zh-CN" altLang="en-US" sz="2400" b="1" i="0" u="none" strike="noStrike" kern="1200" cap="none" spc="0" normalizeH="0" baseline="0" noProof="0" smtClean="0">
                <a:ln>
                  <a:noFill/>
                </a:ln>
                <a:solidFill>
                  <a:srgbClr val="000000"/>
                </a:solidFill>
                <a:effectLst/>
                <a:uLnTx/>
                <a:uFillTx/>
                <a:latin typeface="Kaiti SC Regular" pitchFamily="2" charset="-122"/>
                <a:ea typeface="Kaiti SC Regular" pitchFamily="2" charset="-122"/>
              </a:rPr>
              <a:t>问题思考、学习方式、学习路径可以作为学习任务的组成部分</a:t>
            </a:r>
            <a:r>
              <a:rPr kumimoji="0" lang="zh-CN" altLang="en-US" sz="2400" b="1" i="0" u="none" strike="noStrike" kern="1200" cap="none" spc="0" normalizeH="0" baseline="0" noProof="0" smtClean="0">
                <a:ln>
                  <a:noFill/>
                </a:ln>
                <a:solidFill>
                  <a:srgbClr val="000000"/>
                </a:solidFill>
                <a:effectLst/>
                <a:uLnTx/>
                <a:uFillTx/>
                <a:latin typeface="Arial" panose="020B0604020202020204"/>
              </a:rPr>
              <a:t>）。</a:t>
            </a:r>
            <a:endParaRPr kumimoji="0" lang="en-US" altLang="zh-CN" sz="2400" b="1" i="0" u="none" strike="noStrike" kern="1200" cap="none" spc="0" normalizeH="0" baseline="0" noProof="0" dirty="0" smtClean="0">
              <a:ln>
                <a:noFill/>
              </a:ln>
              <a:solidFill>
                <a:srgbClr val="000000"/>
              </a:solidFill>
              <a:effectLst/>
              <a:uLnTx/>
              <a:uFillTx/>
              <a:latin typeface="Arial" panose="020B06040202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5" name="组合 4"/>
          <p:cNvGrpSpPr/>
          <p:nvPr/>
        </p:nvGrpSpPr>
        <p:grpSpPr bwMode="auto">
          <a:xfrm>
            <a:off x="795532" y="428884"/>
            <a:ext cx="5437659" cy="1031875"/>
            <a:chOff x="3590568" y="400194"/>
            <a:chExt cx="5213316" cy="1031890"/>
          </a:xfrm>
        </p:grpSpPr>
        <p:grpSp>
          <p:nvGrpSpPr>
            <p:cNvPr id="6" name="组合 30"/>
            <p:cNvGrpSpPr/>
            <p:nvPr/>
          </p:nvGrpSpPr>
          <p:grpSpPr bwMode="auto">
            <a:xfrm>
              <a:off x="3590568" y="400194"/>
              <a:ext cx="5213316" cy="1031890"/>
              <a:chOff x="7038412" y="5298115"/>
              <a:chExt cx="3099874" cy="517828"/>
            </a:xfrm>
          </p:grpSpPr>
          <p:grpSp>
            <p:nvGrpSpPr>
              <p:cNvPr id="8" name="组合 32"/>
              <p:cNvGrpSpPr/>
              <p:nvPr/>
            </p:nvGrpSpPr>
            <p:grpSpPr bwMode="auto">
              <a:xfrm>
                <a:off x="7038412" y="5298115"/>
                <a:ext cx="3099874" cy="517828"/>
                <a:chOff x="5718131" y="5650928"/>
                <a:chExt cx="4596458" cy="767829"/>
              </a:xfrm>
            </p:grpSpPr>
            <p:sp>
              <p:nvSpPr>
                <p:cNvPr id="10" name="圆角矩形 9"/>
                <p:cNvSpPr/>
                <p:nvPr/>
              </p:nvSpPr>
              <p:spPr>
                <a:xfrm>
                  <a:off x="5718131" y="5650928"/>
                  <a:ext cx="4596458" cy="767829"/>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5829672" y="5747159"/>
                  <a:ext cx="4373372" cy="575365"/>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 name="TextBox 19"/>
              <p:cNvSpPr txBox="1">
                <a:spLocks noChangeArrowheads="1"/>
              </p:cNvSpPr>
              <p:nvPr/>
            </p:nvSpPr>
            <p:spPr bwMode="auto">
              <a:xfrm>
                <a:off x="7752645" y="5433547"/>
                <a:ext cx="105311" cy="154452"/>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矩形 31"/>
            <p:cNvSpPr>
              <a:spLocks noChangeArrowheads="1"/>
            </p:cNvSpPr>
            <p:nvPr/>
          </p:nvSpPr>
          <p:spPr bwMode="auto">
            <a:xfrm>
              <a:off x="3918067" y="535175"/>
              <a:ext cx="4284157" cy="701903"/>
            </a:xfrm>
            <a:prstGeom prst="rect">
              <a:avLst/>
            </a:prstGeom>
            <a:noFill/>
            <a:ln w="9525">
              <a:noFill/>
              <a:miter lim="800000"/>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0"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核心关注点：</a:t>
              </a:r>
            </a:p>
          </p:txBody>
        </p:sp>
      </p:grpSp>
      <p:sp>
        <p:nvSpPr>
          <p:cNvPr id="12" name="内容占位符 2"/>
          <p:cNvSpPr txBox="1"/>
          <p:nvPr/>
        </p:nvSpPr>
        <p:spPr>
          <a:xfrm>
            <a:off x="697782" y="1860868"/>
            <a:ext cx="10820644" cy="4741227"/>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微软雅黑 Light" panose="020B0502040204020203"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微软雅黑 Light" panose="020B0502040204020203"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微软雅黑 Light" panose="020B0502040204020203"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r>
              <a:rPr kumimoji="0" lang="zh-CN" altLang="en-US" sz="3600" b="0" i="0" u="none" strike="noStrike" kern="1200" cap="none" spc="0" normalizeH="0" baseline="0" noProof="0" dirty="0" smtClean="0">
                <a:ln>
                  <a:noFill/>
                </a:ln>
                <a:solidFill>
                  <a:srgbClr val="000000"/>
                </a:solidFill>
                <a:effectLst/>
                <a:uLnTx/>
                <a:uFillTx/>
                <a:latin typeface="Arial" panose="020B0604020202020204"/>
              </a:rPr>
              <a:t>注重“</a:t>
            </a:r>
            <a:r>
              <a:rPr kumimoji="0" lang="zh-CN" altLang="en-US" sz="3600" b="0" i="0" u="none" strike="noStrike" kern="1200" cap="none" spc="0" normalizeH="0" baseline="0" noProof="0" dirty="0" smtClean="0">
                <a:ln>
                  <a:noFill/>
                </a:ln>
                <a:solidFill>
                  <a:srgbClr val="FF0000"/>
                </a:solidFill>
                <a:effectLst/>
                <a:uLnTx/>
                <a:uFillTx/>
                <a:latin typeface="Arial" panose="020B0604020202020204"/>
              </a:rPr>
              <a:t>大任务、大问题</a:t>
            </a:r>
            <a:r>
              <a:rPr kumimoji="0" lang="zh-CN" altLang="en-US" sz="3600" b="0" i="0" u="none" strike="noStrike" kern="1200" cap="none" spc="0" normalizeH="0" baseline="0" noProof="0" dirty="0" smtClean="0">
                <a:ln>
                  <a:noFill/>
                </a:ln>
                <a:solidFill>
                  <a:srgbClr val="000000"/>
                </a:solidFill>
                <a:effectLst/>
                <a:uLnTx/>
                <a:uFillTx/>
                <a:latin typeface="Arial" panose="020B0604020202020204"/>
              </a:rPr>
              <a:t>（基本问题、核心问题、主问题）”的设计，也就是一节课至少有一二个环节是“大任务、大问题”，</a:t>
            </a:r>
            <a:r>
              <a:rPr kumimoji="0" lang="zh-CN" altLang="en-US" sz="3600" b="0" i="0" u="none" strike="noStrike" kern="1200" cap="none" spc="0" normalizeH="0" baseline="0" noProof="0" dirty="0" smtClean="0">
                <a:ln>
                  <a:noFill/>
                </a:ln>
                <a:solidFill>
                  <a:srgbClr val="FF0000"/>
                </a:solidFill>
                <a:effectLst/>
                <a:uLnTx/>
                <a:uFillTx/>
                <a:latin typeface="Arial" panose="020B0604020202020204"/>
              </a:rPr>
              <a:t>促进自主学习、合作学习、探究学习</a:t>
            </a:r>
            <a:r>
              <a:rPr kumimoji="0" lang="zh-CN" altLang="en-US" sz="3600" b="0" i="0" u="none" strike="noStrike" kern="1200" cap="none" spc="0" normalizeH="0" baseline="0" noProof="0" dirty="0" smtClean="0">
                <a:ln>
                  <a:noFill/>
                </a:ln>
                <a:solidFill>
                  <a:srgbClr val="000000"/>
                </a:solidFill>
                <a:effectLst/>
                <a:uLnTx/>
                <a:uFillTx/>
                <a:latin typeface="Arial" panose="020B0604020202020204"/>
              </a:rPr>
              <a:t>的学习过程的充分展开，促进学习真实发生。</a:t>
            </a:r>
            <a:endParaRPr kumimoji="0" lang="en-US" altLang="zh-CN" sz="3600" b="0" i="0" u="none" strike="noStrike" kern="1200" cap="none" spc="0" normalizeH="0" baseline="0" noProof="0" dirty="0" smtClean="0">
              <a:ln>
                <a:noFill/>
              </a:ln>
              <a:solidFill>
                <a:srgbClr val="000000"/>
              </a:solidFill>
              <a:effectLst/>
              <a:uLnTx/>
              <a:uFillTx/>
              <a:latin typeface="Arial" panose="020B0604020202020204"/>
            </a:endParaRPr>
          </a:p>
          <a:p>
            <a:pPr marL="228600" marR="0" lvl="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a:pPr>
            <a:r>
              <a:rPr kumimoji="0" lang="zh-CN" altLang="en-US" sz="3600" b="0" i="0" u="none" strike="noStrike" kern="1200" cap="none" spc="0" normalizeH="0" baseline="0" noProof="0" dirty="0" smtClean="0">
                <a:ln>
                  <a:noFill/>
                </a:ln>
                <a:solidFill>
                  <a:srgbClr val="000000"/>
                </a:solidFill>
                <a:effectLst/>
                <a:uLnTx/>
                <a:uFillTx/>
                <a:latin typeface="Arial" panose="020B0604020202020204"/>
              </a:rPr>
              <a:t>用好的学习任务驱动学生“卷入学习”，激发学生的好奇心、求知欲，促使学生充分表达自己观点</a:t>
            </a:r>
          </a:p>
        </p:txBody>
      </p:sp>
    </p:spTree>
  </p:cSld>
  <p:clrMapOvr>
    <a:masterClrMapping/>
  </p:clrMapOvr>
  <p:transition spd="slow" advTm="827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5" name="组合 4"/>
          <p:cNvGrpSpPr/>
          <p:nvPr/>
        </p:nvGrpSpPr>
        <p:grpSpPr bwMode="auto">
          <a:xfrm>
            <a:off x="1463612" y="304116"/>
            <a:ext cx="9546006" cy="976165"/>
            <a:chOff x="3590569" y="637902"/>
            <a:chExt cx="5611215" cy="1172453"/>
          </a:xfrm>
        </p:grpSpPr>
        <p:grpSp>
          <p:nvGrpSpPr>
            <p:cNvPr id="6" name="组合 30"/>
            <p:cNvGrpSpPr/>
            <p:nvPr/>
          </p:nvGrpSpPr>
          <p:grpSpPr bwMode="auto">
            <a:xfrm>
              <a:off x="3590569" y="637902"/>
              <a:ext cx="5411402" cy="1172453"/>
              <a:chOff x="7038412" y="5417412"/>
              <a:chExt cx="3217657" cy="588367"/>
            </a:xfrm>
          </p:grpSpPr>
          <p:grpSp>
            <p:nvGrpSpPr>
              <p:cNvPr id="8" name="组合 32"/>
              <p:cNvGrpSpPr/>
              <p:nvPr/>
            </p:nvGrpSpPr>
            <p:grpSpPr bwMode="auto">
              <a:xfrm>
                <a:off x="7038412" y="5417412"/>
                <a:ext cx="3217657" cy="588367"/>
                <a:chOff x="5718131" y="5827833"/>
                <a:chExt cx="4771105" cy="872425"/>
              </a:xfrm>
            </p:grpSpPr>
            <p:sp>
              <p:nvSpPr>
                <p:cNvPr id="10" name="圆角矩形 9"/>
                <p:cNvSpPr/>
                <p:nvPr/>
              </p:nvSpPr>
              <p:spPr>
                <a:xfrm>
                  <a:off x="5718131" y="5827833"/>
                  <a:ext cx="4596458" cy="767829"/>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圆角矩形 10"/>
                <p:cNvSpPr/>
                <p:nvPr/>
              </p:nvSpPr>
              <p:spPr>
                <a:xfrm>
                  <a:off x="5765374" y="5851755"/>
                  <a:ext cx="4723862" cy="848503"/>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 name="TextBox 19"/>
              <p:cNvSpPr txBox="1">
                <a:spLocks noChangeArrowheads="1"/>
              </p:cNvSpPr>
              <p:nvPr/>
            </p:nvSpPr>
            <p:spPr bwMode="auto">
              <a:xfrm>
                <a:off x="7752645" y="5433547"/>
                <a:ext cx="64566" cy="185507"/>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 name="矩形 31"/>
            <p:cNvSpPr>
              <a:spLocks noChangeArrowheads="1"/>
            </p:cNvSpPr>
            <p:nvPr/>
          </p:nvSpPr>
          <p:spPr bwMode="auto">
            <a:xfrm>
              <a:off x="3926071" y="815089"/>
              <a:ext cx="5275713" cy="850228"/>
            </a:xfrm>
            <a:prstGeom prst="rect">
              <a:avLst/>
            </a:prstGeom>
            <a:noFill/>
            <a:ln w="9525">
              <a:noFill/>
              <a:miter lim="800000"/>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4000" b="1" i="0" u="none" strike="noStrike" kern="0" cap="none" spc="0" normalizeH="0" baseline="0" noProof="0" dirty="0">
                  <a:ln>
                    <a:noFill/>
                  </a:ln>
                  <a:solidFill>
                    <a:prstClr val="white"/>
                  </a:solidFill>
                  <a:effectLst/>
                  <a:uLnTx/>
                  <a:uFillTx/>
                  <a:latin typeface="Arial" panose="020B0604020202020204" pitchFamily="34" charset="0"/>
                  <a:ea typeface="宋体" panose="02010600030101010101" pitchFamily="2" charset="-122"/>
                </a:rPr>
                <a:t>学习任务与多元学教方式的关系</a:t>
              </a:r>
            </a:p>
          </p:txBody>
        </p:sp>
      </p:grpSp>
      <p:sp>
        <p:nvSpPr>
          <p:cNvPr id="12" name="文本框 4"/>
          <p:cNvSpPr txBox="1">
            <a:spLocks noChangeArrowheads="1"/>
          </p:cNvSpPr>
          <p:nvPr/>
        </p:nvSpPr>
        <p:spPr bwMode="auto">
          <a:xfrm>
            <a:off x="51091" y="1610416"/>
            <a:ext cx="5448168" cy="101566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3200" b="0" i="0" u="none" strike="noStrike" kern="0" cap="none" spc="0" normalizeH="0" baseline="0" noProof="0">
                <a:ln>
                  <a:noFill/>
                </a:ln>
                <a:solidFill>
                  <a:srgbClr val="FF0000"/>
                </a:solidFill>
                <a:effectLst/>
                <a:uLnTx/>
                <a:uFillTx/>
                <a:latin typeface="Arial" panose="020B0604020202020204" pitchFamily="34" charset="0"/>
                <a:ea typeface="宋体" panose="02010600030101010101" pitchFamily="2" charset="-122"/>
              </a:rPr>
              <a:t>问题导学</a:t>
            </a:r>
            <a:endParaRPr kumimoji="1" lang="en-US" altLang="zh-CN" sz="3200" b="0" i="0" u="none" strike="noStrike" kern="0" cap="none" spc="0" normalizeH="0" baseline="0" noProof="0">
              <a:ln>
                <a:noFill/>
              </a:ln>
              <a:solidFill>
                <a:srgbClr val="FF0000"/>
              </a:solidFill>
              <a:effectLst/>
              <a:uLnTx/>
              <a:uFillTx/>
              <a:latin typeface="Arial" panose="020B0604020202020204" pitchFamily="34" charset="0"/>
              <a:ea typeface="宋体" panose="02010600030101010101"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a:ln>
                  <a:noFill/>
                </a:ln>
                <a:solidFill>
                  <a:srgbClr val="0000FF"/>
                </a:solidFill>
                <a:effectLst/>
                <a:uLnTx/>
                <a:uFillTx/>
                <a:latin typeface="Arial" panose="020B0604020202020204" pitchFamily="34" charset="0"/>
                <a:ea typeface="宋体" panose="02010600030101010101" pitchFamily="2" charset="-122"/>
              </a:rPr>
              <a:t>（核心问题引领下的探索性学习）</a:t>
            </a:r>
          </a:p>
        </p:txBody>
      </p:sp>
      <p:sp>
        <p:nvSpPr>
          <p:cNvPr id="13" name="文本框 5"/>
          <p:cNvSpPr txBox="1">
            <a:spLocks noChangeArrowheads="1"/>
          </p:cNvSpPr>
          <p:nvPr/>
        </p:nvSpPr>
        <p:spPr bwMode="auto">
          <a:xfrm>
            <a:off x="5832002" y="1610415"/>
            <a:ext cx="5432006" cy="1015663"/>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1" lang="zh-CN" altLang="en-US"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rPr>
              <a:t>预学分享</a:t>
            </a:r>
            <a:endParaRPr kumimoji="1" lang="en-US" altLang="zh-CN" sz="3200" b="0" i="0" u="none" strike="noStrike" kern="0" cap="none" spc="0" normalizeH="0" baseline="0" noProof="0" dirty="0">
              <a:ln>
                <a:noFill/>
              </a:ln>
              <a:solidFill>
                <a:srgbClr val="FF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（基于独立预学的分享式学习）</a:t>
            </a:r>
          </a:p>
        </p:txBody>
      </p:sp>
      <p:cxnSp>
        <p:nvCxnSpPr>
          <p:cNvPr id="14" name="直线连接符 8"/>
          <p:cNvCxnSpPr>
            <a:cxnSpLocks noChangeShapeType="1"/>
          </p:cNvCxnSpPr>
          <p:nvPr/>
        </p:nvCxnSpPr>
        <p:spPr bwMode="auto">
          <a:xfrm>
            <a:off x="4400999" y="2626079"/>
            <a:ext cx="0" cy="720725"/>
          </a:xfrm>
          <a:prstGeom prst="line">
            <a:avLst/>
          </a:prstGeom>
          <a:noFill/>
          <a:ln w="25400">
            <a:solidFill>
              <a:srgbClr val="1C1C1C"/>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5" name="直线连接符 13"/>
          <p:cNvCxnSpPr>
            <a:cxnSpLocks noChangeShapeType="1"/>
          </p:cNvCxnSpPr>
          <p:nvPr/>
        </p:nvCxnSpPr>
        <p:spPr bwMode="auto">
          <a:xfrm>
            <a:off x="7592485" y="2626079"/>
            <a:ext cx="0" cy="720725"/>
          </a:xfrm>
          <a:prstGeom prst="line">
            <a:avLst/>
          </a:prstGeom>
          <a:noFill/>
          <a:ln w="25400">
            <a:solidFill>
              <a:srgbClr val="1C1C1C"/>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6" name="文本框 2"/>
          <p:cNvSpPr txBox="1">
            <a:spLocks noChangeArrowheads="1"/>
          </p:cNvSpPr>
          <p:nvPr/>
        </p:nvSpPr>
        <p:spPr bwMode="auto">
          <a:xfrm>
            <a:off x="3669066" y="3346677"/>
            <a:ext cx="4743186" cy="646331"/>
          </a:xfrm>
          <a:prstGeom prst="rect">
            <a:avLst/>
          </a:prstGeom>
          <a:noFill/>
          <a:ln w="9525">
            <a:solidFill>
              <a:srgbClr val="1C1C1C"/>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rPr>
              <a:t>“2+n”</a:t>
            </a:r>
            <a:r>
              <a:rPr kumimoji="1" lang="en-US" altLang="en-US"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rPr>
              <a:t>多元学教方式</a:t>
            </a:r>
            <a:endParaRPr kumimoji="1" lang="zh-CN" altLang="en-US" sz="3600" b="0" i="0" u="none" strike="noStrike" kern="0" cap="none" spc="0" normalizeH="0" baseline="0" noProof="0" dirty="0">
              <a:ln>
                <a:noFill/>
              </a:ln>
              <a:solidFill>
                <a:srgbClr val="1C1C1C"/>
              </a:solidFill>
              <a:effectLst/>
              <a:uLnTx/>
              <a:uFillTx/>
              <a:latin typeface="Arial" panose="020B0604020202020204" pitchFamily="34" charset="0"/>
              <a:ea typeface="宋体" panose="02010600030101010101" pitchFamily="2" charset="-122"/>
            </a:endParaRPr>
          </a:p>
        </p:txBody>
      </p:sp>
      <p:cxnSp>
        <p:nvCxnSpPr>
          <p:cNvPr id="17" name="直线连接符 22"/>
          <p:cNvCxnSpPr>
            <a:cxnSpLocks noChangeShapeType="1"/>
          </p:cNvCxnSpPr>
          <p:nvPr/>
        </p:nvCxnSpPr>
        <p:spPr bwMode="auto">
          <a:xfrm flipH="1">
            <a:off x="3188458" y="4016662"/>
            <a:ext cx="961342" cy="503238"/>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8" name="直线连接符 27657"/>
          <p:cNvCxnSpPr>
            <a:cxnSpLocks noChangeShapeType="1"/>
          </p:cNvCxnSpPr>
          <p:nvPr/>
        </p:nvCxnSpPr>
        <p:spPr bwMode="auto">
          <a:xfrm>
            <a:off x="5898156" y="3993008"/>
            <a:ext cx="0" cy="503238"/>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9" name="直线连接符 29"/>
          <p:cNvCxnSpPr>
            <a:cxnSpLocks noChangeShapeType="1"/>
          </p:cNvCxnSpPr>
          <p:nvPr/>
        </p:nvCxnSpPr>
        <p:spPr bwMode="auto">
          <a:xfrm>
            <a:off x="7990934" y="4031903"/>
            <a:ext cx="421382" cy="527050"/>
          </a:xfrm>
          <a:prstGeom prst="line">
            <a:avLst/>
          </a:prstGeom>
          <a:noFill/>
          <a:ln w="25400">
            <a:solidFill>
              <a:srgbClr val="138A4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0" name="文本框 15"/>
          <p:cNvSpPr txBox="1">
            <a:spLocks noChangeArrowheads="1"/>
          </p:cNvSpPr>
          <p:nvPr/>
        </p:nvSpPr>
        <p:spPr bwMode="auto">
          <a:xfrm>
            <a:off x="2131765" y="4646594"/>
            <a:ext cx="2017972" cy="954107"/>
          </a:xfrm>
          <a:prstGeom prst="rect">
            <a:avLst/>
          </a:prstGeom>
          <a:solidFill>
            <a:srgbClr val="FFFF00"/>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“读</a:t>
            </a: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议</a:t>
            </a: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提”递进式学习</a:t>
            </a:r>
          </a:p>
        </p:txBody>
      </p:sp>
      <p:sp>
        <p:nvSpPr>
          <p:cNvPr id="21" name="文本框 39"/>
          <p:cNvSpPr txBox="1">
            <a:spLocks noChangeArrowheads="1"/>
          </p:cNvSpPr>
          <p:nvPr/>
        </p:nvSpPr>
        <p:spPr bwMode="auto">
          <a:xfrm>
            <a:off x="4994303" y="4697965"/>
            <a:ext cx="1807833" cy="954107"/>
          </a:xfrm>
          <a:prstGeom prst="rect">
            <a:avLst/>
          </a:prstGeom>
          <a:solidFill>
            <a:srgbClr val="FFFF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“活动体验”学习</a:t>
            </a:r>
          </a:p>
        </p:txBody>
      </p:sp>
      <p:sp>
        <p:nvSpPr>
          <p:cNvPr id="22" name="文本框 17"/>
          <p:cNvSpPr txBox="1">
            <a:spLocks noChangeArrowheads="1"/>
          </p:cNvSpPr>
          <p:nvPr/>
        </p:nvSpPr>
        <p:spPr bwMode="auto">
          <a:xfrm>
            <a:off x="7592547" y="4697965"/>
            <a:ext cx="1852809" cy="954107"/>
          </a:xfrm>
          <a:prstGeom prst="rect">
            <a:avLst/>
          </a:prstGeom>
          <a:solidFill>
            <a:srgbClr val="FFFF00"/>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项目</a:t>
            </a:r>
            <a:r>
              <a:rPr kumimoji="1" lang="zh-CN" altLang="en-US" sz="2800" b="0" i="0" u="none" strike="noStrike" kern="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rPr>
              <a:t>学习</a:t>
            </a:r>
            <a:endParaRPr kumimoji="1" lang="en-US" altLang="zh-CN" sz="2800" b="0" i="0" u="none" strike="noStrike" kern="0" cap="none" spc="0" normalizeH="0" baseline="0" noProof="0" dirty="0" smtClean="0">
              <a:ln>
                <a:noFill/>
              </a:ln>
              <a:solidFill>
                <a:srgbClr val="0000FF"/>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rPr>
              <a:t>……</a:t>
            </a:r>
            <a:endParaRPr kumimoji="1" lang="zh-CN" altLang="en-US" sz="2800" b="0" i="0" u="none" strike="noStrike" kern="0" cap="none" spc="0" normalizeH="0" baseline="0" noProof="0" dirty="0">
              <a:ln>
                <a:noFill/>
              </a:ln>
              <a:solidFill>
                <a:srgbClr val="0000FF"/>
              </a:solidFill>
              <a:effectLst/>
              <a:uLnTx/>
              <a:uFillTx/>
              <a:latin typeface="Arial" panose="020B0604020202020204" pitchFamily="34" charset="0"/>
              <a:ea typeface="宋体" panose="02010600030101010101" pitchFamily="2" charset="-122"/>
            </a:endParaRPr>
          </a:p>
        </p:txBody>
      </p:sp>
      <p:sp>
        <p:nvSpPr>
          <p:cNvPr id="23" name="圆角矩形标注 22"/>
          <p:cNvSpPr>
            <a:spLocks noChangeArrowheads="1"/>
          </p:cNvSpPr>
          <p:nvPr/>
        </p:nvSpPr>
        <p:spPr bwMode="auto">
          <a:xfrm>
            <a:off x="43481" y="2826787"/>
            <a:ext cx="3625586" cy="1849131"/>
          </a:xfrm>
          <a:prstGeom prst="wedgeRoundRectCallout">
            <a:avLst>
              <a:gd name="adj1" fmla="val -12778"/>
              <a:gd name="adj2" fmla="val -60023"/>
              <a:gd name="adj3" fmla="val 16667"/>
            </a:avLst>
          </a:prstGeom>
          <a:solidFill>
            <a:srgbClr val="138A40">
              <a:lumMod val="20000"/>
              <a:lumOff val="80000"/>
            </a:srgbClr>
          </a:solidFill>
          <a:ln w="9525">
            <a:solidFill>
              <a:srgbClr val="8298C5"/>
            </a:solidFill>
            <a:miter lim="800000"/>
          </a:ln>
          <a:effectLst>
            <a:outerShdw blurRad="40000" dist="23000" dir="5400000" rotWithShape="0">
              <a:srgbClr val="808080">
                <a:alpha val="34999"/>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“问题串”的设计</a:t>
            </a:r>
            <a:endPar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核心问题（主问题、大问题）的设计</a:t>
            </a:r>
            <a:endPar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p:txBody>
      </p:sp>
      <p:sp>
        <p:nvSpPr>
          <p:cNvPr id="24" name="圆角矩形标注 23"/>
          <p:cNvSpPr>
            <a:spLocks noChangeArrowheads="1"/>
          </p:cNvSpPr>
          <p:nvPr/>
        </p:nvSpPr>
        <p:spPr bwMode="auto">
          <a:xfrm>
            <a:off x="8741552" y="2679004"/>
            <a:ext cx="4536255" cy="2049884"/>
          </a:xfrm>
          <a:prstGeom prst="wedgeRoundRectCallout">
            <a:avLst>
              <a:gd name="adj1" fmla="val -12778"/>
              <a:gd name="adj2" fmla="val -60023"/>
              <a:gd name="adj3" fmla="val 16667"/>
            </a:avLst>
          </a:prstGeom>
          <a:solidFill>
            <a:srgbClr val="138A40">
              <a:lumMod val="20000"/>
              <a:lumOff val="80000"/>
            </a:srgbClr>
          </a:solidFill>
          <a:ln w="9525">
            <a:solidFill>
              <a:srgbClr val="8298C5"/>
            </a:solidFill>
            <a:miter lim="800000"/>
          </a:ln>
          <a:effectLst>
            <a:outerShdw blurRad="40000" dist="23000" dir="5400000" rotWithShape="0">
              <a:srgbClr val="808080">
                <a:alpha val="34999"/>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先学任务的设计</a:t>
            </a:r>
            <a:endPar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分享活动任务的设计</a:t>
            </a:r>
            <a:endPar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深度讨论的问题设计</a:t>
            </a:r>
            <a:endPar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1"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针对性练习（任务）的设计</a:t>
            </a:r>
          </a:p>
        </p:txBody>
      </p:sp>
    </p:spTree>
  </p:cSld>
  <p:clrMapOvr>
    <a:masterClrMapping/>
  </p:clrMapOvr>
  <p:transition spd="slow" advTm="827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6"/>
          <p:cNvSpPr/>
          <p:nvPr/>
        </p:nvSpPr>
        <p:spPr bwMode="auto">
          <a:xfrm flipH="1">
            <a:off x="0" y="2165428"/>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6" name="组合 5"/>
          <p:cNvGrpSpPr/>
          <p:nvPr/>
        </p:nvGrpSpPr>
        <p:grpSpPr bwMode="auto">
          <a:xfrm>
            <a:off x="704386" y="298560"/>
            <a:ext cx="10538003" cy="903678"/>
            <a:chOff x="3590568" y="529493"/>
            <a:chExt cx="5213316" cy="1140307"/>
          </a:xfrm>
        </p:grpSpPr>
        <p:grpSp>
          <p:nvGrpSpPr>
            <p:cNvPr id="7" name="组合 30"/>
            <p:cNvGrpSpPr/>
            <p:nvPr/>
          </p:nvGrpSpPr>
          <p:grpSpPr bwMode="auto">
            <a:xfrm>
              <a:off x="3590568" y="529493"/>
              <a:ext cx="5213316" cy="1140307"/>
              <a:chOff x="7038412" y="5363007"/>
              <a:chExt cx="3099874" cy="572235"/>
            </a:xfrm>
          </p:grpSpPr>
          <p:grpSp>
            <p:nvGrpSpPr>
              <p:cNvPr id="9" name="组合 32"/>
              <p:cNvGrpSpPr/>
              <p:nvPr/>
            </p:nvGrpSpPr>
            <p:grpSpPr bwMode="auto">
              <a:xfrm>
                <a:off x="7038412" y="5363007"/>
                <a:ext cx="3099874" cy="572235"/>
                <a:chOff x="5718131" y="5747158"/>
                <a:chExt cx="4596458" cy="848504"/>
              </a:xfrm>
            </p:grpSpPr>
            <p:sp>
              <p:nvSpPr>
                <p:cNvPr id="11" name="圆角矩形 10"/>
                <p:cNvSpPr/>
                <p:nvPr/>
              </p:nvSpPr>
              <p:spPr>
                <a:xfrm>
                  <a:off x="5718131" y="5827833"/>
                  <a:ext cx="4596458" cy="767829"/>
                </a:xfrm>
                <a:prstGeom prst="roundRect">
                  <a:avLst>
                    <a:gd name="adj" fmla="val 50000"/>
                  </a:avLst>
                </a:prstGeom>
                <a:solidFill>
                  <a:srgbClr val="F3F3F3"/>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圆角矩形 11"/>
                <p:cNvSpPr/>
                <p:nvPr/>
              </p:nvSpPr>
              <p:spPr>
                <a:xfrm>
                  <a:off x="5829672" y="5747158"/>
                  <a:ext cx="4373372" cy="848503"/>
                </a:xfrm>
                <a:prstGeom prst="roundRect">
                  <a:avLst>
                    <a:gd name="adj" fmla="val 50000"/>
                  </a:avLst>
                </a:prstGeom>
                <a:solidFill>
                  <a:srgbClr val="138A40"/>
                </a:solidFill>
                <a:ln w="22225" cap="flat" cmpd="sng" algn="ctr">
                  <a:gradFill>
                    <a:gsLst>
                      <a:gs pos="0">
                        <a:sysClr val="window" lastClr="FFFFFF">
                          <a:lumMod val="85000"/>
                        </a:sysClr>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0" name="TextBox 19"/>
              <p:cNvSpPr txBox="1">
                <a:spLocks noChangeArrowheads="1"/>
              </p:cNvSpPr>
              <p:nvPr/>
            </p:nvSpPr>
            <p:spPr bwMode="auto">
              <a:xfrm>
                <a:off x="7752645" y="5433547"/>
                <a:ext cx="54341" cy="194893"/>
              </a:xfrm>
              <a:prstGeom prst="rect">
                <a:avLst/>
              </a:prstGeom>
              <a:noFill/>
              <a:ln w="9525">
                <a:noFill/>
                <a:miter lim="800000"/>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矩形 31"/>
            <p:cNvSpPr>
              <a:spLocks noChangeArrowheads="1"/>
            </p:cNvSpPr>
            <p:nvPr/>
          </p:nvSpPr>
          <p:spPr bwMode="auto">
            <a:xfrm>
              <a:off x="3918067" y="644904"/>
              <a:ext cx="4284157" cy="893246"/>
            </a:xfrm>
            <a:prstGeom prst="rect">
              <a:avLst/>
            </a:prstGeom>
            <a:noFill/>
            <a:ln w="9525">
              <a:noFill/>
              <a:miter lim="800000"/>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要素</a:t>
              </a:r>
              <a:r>
                <a:rPr kumimoji="0" lang="zh-CN" altLang="en-US" sz="4000" b="1" i="0" u="none" strike="noStrike" kern="0" cap="none" spc="0" normalizeH="0" baseline="0" noProof="0" dirty="0" smtClean="0">
                  <a:ln>
                    <a:noFill/>
                  </a:ln>
                  <a:solidFill>
                    <a:prstClr val="white"/>
                  </a:solidFill>
                  <a:effectLst/>
                  <a:uLnTx/>
                  <a:uFillTx/>
                  <a:latin typeface="造字工房悦黑（非商用）常规体"/>
                  <a:ea typeface="造字工房悦黑（非商用）常规体"/>
                  <a:cs typeface="造字工房悦黑（非商用）常规体"/>
                </a:rPr>
                <a:t>说明</a:t>
              </a:r>
              <a:r>
                <a:rPr kumimoji="0" lang="zh-CN" altLang="en-US" sz="4000" b="1" i="0" u="none" strike="noStrike" kern="0" cap="none" spc="0" normalizeH="0" baseline="0" noProof="0" dirty="0">
                  <a:ln>
                    <a:noFill/>
                  </a:ln>
                  <a:solidFill>
                    <a:prstClr val="white"/>
                  </a:solidFill>
                  <a:effectLst/>
                  <a:uLnTx/>
                  <a:uFillTx/>
                  <a:latin typeface="造字工房悦黑（非商用）常规体"/>
                  <a:ea typeface="造字工房悦黑（非商用）常规体"/>
                  <a:cs typeface="造字工房悦黑（非商用）常规体"/>
                </a:rPr>
                <a:t>二：学习任务与要点</a:t>
              </a:r>
            </a:p>
          </p:txBody>
        </p:sp>
      </p:grpSp>
      <p:sp>
        <p:nvSpPr>
          <p:cNvPr id="13" name="内容占位符 2"/>
          <p:cNvSpPr>
            <a:spLocks noGrp="1"/>
          </p:cNvSpPr>
          <p:nvPr>
            <p:ph idx="1"/>
          </p:nvPr>
        </p:nvSpPr>
        <p:spPr bwMode="auto">
          <a:xfrm>
            <a:off x="474856" y="1546163"/>
            <a:ext cx="10740068" cy="426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2800" b="1" i="0" u="none" strike="noStrike" kern="0" cap="none" spc="0" normalizeH="0" baseline="0" noProof="0" dirty="0" smtClean="0">
                <a:ln>
                  <a:noFill/>
                </a:ln>
                <a:solidFill>
                  <a:srgbClr val="000000"/>
                </a:solidFill>
                <a:effectLst/>
                <a:uLnTx/>
                <a:uFillTx/>
              </a:rPr>
              <a:t>一节课若干个环节的学习任务，为学生学习、理解知识，实现“深度学习”搭建了好的“学习支架”。</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rgbClr val="0000FF"/>
                </a:solidFill>
                <a:effectLst/>
                <a:uLnTx/>
                <a:uFillTx/>
              </a:rPr>
              <a:t>学习任务</a:t>
            </a:r>
            <a:endParaRPr kumimoji="0" lang="en-US" altLang="zh-CN" sz="2800" b="1" i="0" u="none" strike="noStrike" kern="0" cap="none" spc="0" normalizeH="0" baseline="0" noProof="0" dirty="0" smtClean="0">
              <a:ln>
                <a:noFill/>
              </a:ln>
              <a:solidFill>
                <a:srgbClr val="0000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zh-CN" sz="2800" b="1" i="0" u="none" strike="noStrike" kern="0" cap="none" spc="0" normalizeH="0" baseline="0" noProof="0" dirty="0" smtClean="0">
                <a:ln>
                  <a:noFill/>
                </a:ln>
                <a:solidFill>
                  <a:srgbClr val="0000FF"/>
                </a:solidFill>
                <a:effectLst/>
                <a:uLnTx/>
                <a:uFillTx/>
              </a:rPr>
              <a:t>学习要点</a:t>
            </a:r>
            <a:r>
              <a:rPr kumimoji="0" lang="zh-CN" altLang="zh-CN" sz="2800" b="1" i="0" u="none" strike="noStrike" kern="0" cap="none" spc="0" normalizeH="0" baseline="0" noProof="0" dirty="0" smtClean="0">
                <a:ln>
                  <a:noFill/>
                </a:ln>
                <a:solidFill>
                  <a:srgbClr val="000000"/>
                </a:solidFill>
                <a:effectLst/>
                <a:uLnTx/>
                <a:uFillTx/>
              </a:rPr>
              <a:t>（</a:t>
            </a:r>
            <a:r>
              <a:rPr kumimoji="0" lang="zh-CN" altLang="en-US" sz="2800" b="1" i="0" u="none" strike="noStrike" kern="0" cap="none" spc="0" normalizeH="0" baseline="0" noProof="0" dirty="0" smtClean="0">
                <a:ln>
                  <a:noFill/>
                </a:ln>
                <a:solidFill>
                  <a:srgbClr val="000000"/>
                </a:solidFill>
                <a:effectLst/>
                <a:uLnTx/>
                <a:uFillTx/>
              </a:rPr>
              <a:t>这一环节学习任务的</a:t>
            </a:r>
            <a:r>
              <a:rPr kumimoji="0" lang="zh-CN" altLang="zh-CN" sz="2800" b="1" i="0" u="none" strike="noStrike" kern="0" cap="none" spc="0" normalizeH="0" baseline="0" noProof="0" dirty="0" smtClean="0">
                <a:ln>
                  <a:noFill/>
                </a:ln>
                <a:solidFill>
                  <a:srgbClr val="000000"/>
                </a:solidFill>
                <a:effectLst/>
                <a:uLnTx/>
                <a:uFillTx/>
              </a:rPr>
              <a:t>学习要求，即学会什么、体验什么等</a:t>
            </a:r>
            <a:r>
              <a:rPr kumimoji="0" lang="zh-CN" altLang="en-US" sz="2800" b="1" i="0" u="none" strike="noStrike" kern="0" cap="none" spc="0" normalizeH="0" baseline="0" noProof="0" dirty="0" smtClean="0">
                <a:ln>
                  <a:noFill/>
                </a:ln>
                <a:solidFill>
                  <a:srgbClr val="000000"/>
                </a:solidFill>
                <a:effectLst/>
                <a:uLnTx/>
                <a:uFillTx/>
              </a:rPr>
              <a:t>，也可包括学与导的关注点、注意点等</a:t>
            </a:r>
            <a:r>
              <a:rPr kumimoji="0" lang="zh-CN" altLang="zh-CN" sz="2800" b="1" i="0" u="none" strike="noStrike" kern="0" cap="none" spc="0" normalizeH="0" baseline="0" noProof="0" dirty="0" smtClean="0">
                <a:ln>
                  <a:noFill/>
                </a:ln>
                <a:solidFill>
                  <a:srgbClr val="000000"/>
                </a:solidFill>
                <a:effectLst/>
                <a:uLnTx/>
                <a:uFillTx/>
              </a:rPr>
              <a:t>）</a:t>
            </a:r>
            <a:r>
              <a:rPr kumimoji="0" lang="en-US" altLang="zh-CN" sz="2800" b="1" i="0" u="none" strike="noStrike" kern="0" cap="none" spc="0" normalizeH="0" baseline="0" noProof="0" dirty="0" smtClean="0">
                <a:ln>
                  <a:noFill/>
                </a:ln>
                <a:solidFill>
                  <a:srgbClr val="000000"/>
                </a:solidFill>
                <a:effectLst/>
                <a:uLnTx/>
                <a:uFillTx/>
              </a:rPr>
              <a:t>，</a:t>
            </a:r>
            <a:r>
              <a:rPr kumimoji="0" lang="zh-CN" altLang="en-US" sz="2800" b="1" i="0" u="none" strike="noStrike" kern="0" cap="none" spc="0" normalizeH="0" baseline="0" noProof="0" dirty="0" smtClean="0">
                <a:ln>
                  <a:noFill/>
                </a:ln>
                <a:solidFill>
                  <a:srgbClr val="000000"/>
                </a:solidFill>
                <a:effectLst/>
                <a:uLnTx/>
                <a:uFillTx/>
              </a:rPr>
              <a:t>便于教师对这一环节中学习任务核心要点的把握，促进“</a:t>
            </a:r>
            <a:r>
              <a:rPr kumimoji="0" lang="zh-CN" altLang="en-US" sz="2800" b="1" i="0" u="none" strike="noStrike" kern="0" cap="none" spc="0" normalizeH="0" baseline="0" noProof="0" dirty="0" smtClean="0">
                <a:ln>
                  <a:noFill/>
                </a:ln>
                <a:solidFill>
                  <a:srgbClr val="FF0000"/>
                </a:solidFill>
                <a:effectLst/>
                <a:uLnTx/>
                <a:uFillTx/>
              </a:rPr>
              <a:t>教师想清楚，学生学到位</a:t>
            </a:r>
            <a:r>
              <a:rPr kumimoji="0" lang="en-US" altLang="zh-CN" sz="2800" b="1" i="0" u="none" strike="noStrike" kern="0" cap="none" spc="0" normalizeH="0" baseline="0" noProof="0" dirty="0" smtClean="0">
                <a:ln>
                  <a:noFill/>
                </a:ln>
                <a:solidFill>
                  <a:srgbClr val="000000"/>
                </a:solidFill>
                <a:effectLst/>
                <a:uLnTx/>
                <a:uFillTx/>
              </a:rPr>
              <a:t>”</a:t>
            </a:r>
            <a:r>
              <a:rPr kumimoji="0" lang="zh-CN" altLang="en-US" sz="2800" b="1" i="0" u="none" strike="noStrike" kern="0" cap="none" spc="0" normalizeH="0" baseline="0" noProof="0" dirty="0" smtClean="0">
                <a:ln>
                  <a:noFill/>
                </a:ln>
                <a:solidFill>
                  <a:srgbClr val="000000"/>
                </a:solidFill>
                <a:effectLst/>
                <a:uLnTx/>
                <a:uFillTx/>
              </a:rPr>
              <a:t>。</a:t>
            </a:r>
            <a:endParaRPr kumimoji="0" lang="zh-CN" altLang="zh-CN" sz="2800" b="1"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rgbClr val="000000"/>
                </a:solidFill>
                <a:effectLst/>
                <a:uLnTx/>
                <a:uFillTx/>
              </a:rPr>
              <a:t>具体</a:t>
            </a:r>
            <a:r>
              <a:rPr kumimoji="0" lang="zh-CN" altLang="zh-CN" sz="2800" b="1" i="0" u="none" strike="noStrike" kern="0" cap="none" spc="0" normalizeH="0" baseline="0" noProof="0" dirty="0" smtClean="0">
                <a:ln>
                  <a:noFill/>
                </a:ln>
                <a:solidFill>
                  <a:srgbClr val="000000"/>
                </a:solidFill>
                <a:effectLst/>
                <a:uLnTx/>
                <a:uFillTx/>
              </a:rPr>
              <a:t>表述时，具体用词、呈现方式可以不同内容有所不同，但风格基本一致。</a:t>
            </a:r>
            <a:endParaRPr kumimoji="0" lang="zh-CN" altLang="zh-CN" sz="2400" b="1" i="0" u="none" strike="noStrike" kern="0" cap="none" spc="0" normalizeH="0" baseline="0" noProof="0" dirty="0" smtClean="0">
              <a:ln>
                <a:noFill/>
              </a:ln>
              <a:solidFill>
                <a:srgbClr val="000000"/>
              </a:solidFill>
              <a:effectLst/>
              <a:uLnTx/>
              <a:uFillTx/>
            </a:endParaRPr>
          </a:p>
        </p:txBody>
      </p:sp>
    </p:spTree>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p:nvPr/>
        </p:nvSpPr>
        <p:spPr bwMode="auto">
          <a:xfrm flipH="1">
            <a:off x="351" y="2165428"/>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9" name="矩形 8"/>
          <p:cNvSpPr/>
          <p:nvPr/>
        </p:nvSpPr>
        <p:spPr bwMode="auto">
          <a:xfrm>
            <a:off x="3920495" y="3105792"/>
            <a:ext cx="7076439" cy="1111885"/>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 name="TextBox 6"/>
          <p:cNvSpPr txBox="1"/>
          <p:nvPr/>
        </p:nvSpPr>
        <p:spPr>
          <a:xfrm>
            <a:off x="4096896" y="3355805"/>
            <a:ext cx="6702425" cy="1723549"/>
          </a:xfrm>
          <a:prstGeom prst="rect">
            <a:avLst/>
          </a:prstGeom>
          <a:noFill/>
        </p:spPr>
        <p:txBody>
          <a:bodyPr wrap="square" rtlCol="0">
            <a:spAutoFit/>
          </a:bodyPr>
          <a:lstStyle/>
          <a:p>
            <a:pPr algn="ctr"/>
            <a:r>
              <a:rPr lang="zh-CN" altLang="en-US" sz="4000" b="1" dirty="0" smtClean="0">
                <a:solidFill>
                  <a:srgbClr val="F8F8F8"/>
                </a:solidFill>
                <a:latin typeface="微软雅黑" panose="020B0503020204020204" pitchFamily="34" charset="-122"/>
                <a:ea typeface="微软雅黑" panose="020B0503020204020204" pitchFamily="34" charset="-122"/>
              </a:rPr>
              <a:t>为何要推进学导课堂设计？</a:t>
            </a:r>
            <a:endParaRPr lang="zh-CN" altLang="en-US" sz="4000" b="1" dirty="0">
              <a:solidFill>
                <a:srgbClr val="F8F8F8"/>
              </a:solidFill>
              <a:latin typeface="微软雅黑" panose="020B0503020204020204" pitchFamily="34" charset="-122"/>
              <a:ea typeface="微软雅黑" panose="020B0503020204020204" pitchFamily="34" charset="-122"/>
            </a:endParaRPr>
          </a:p>
          <a:p>
            <a:pPr algn="ctr"/>
            <a:endParaRPr lang="zh-CN" altLang="en-US" sz="6600" b="1" dirty="0">
              <a:solidFill>
                <a:srgbClr val="F8F8F8"/>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8" y="2360063"/>
            <a:ext cx="2093912"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39" name="Freeform 6"/>
          <p:cNvSpPr/>
          <p:nvPr/>
        </p:nvSpPr>
        <p:spPr bwMode="auto">
          <a:xfrm flipH="1">
            <a:off x="9022" y="2165428"/>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lstStyle/>
          <a:p>
            <a:endParaRPr lang="zh-CN" altLang="en-US" dirty="0"/>
          </a:p>
        </p:txBody>
      </p:sp>
      <p:sp>
        <p:nvSpPr>
          <p:cNvPr id="45" name="Freeform 6"/>
          <p:cNvSpPr/>
          <p:nvPr/>
        </p:nvSpPr>
        <p:spPr bwMode="auto">
          <a:xfrm flipH="1">
            <a:off x="11162342" y="2165428"/>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Tree>
  </p:cSld>
  <p:clrMapOvr>
    <a:masterClrMapping/>
  </p:clrMapOvr>
  <p:transition spd="slow" advTm="6246">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895671" y="589631"/>
            <a:ext cx="1145435" cy="1200329"/>
          </a:xfrm>
          <a:prstGeom prst="rect">
            <a:avLst/>
          </a:prstGeom>
          <a:noFill/>
        </p:spPr>
        <p:txBody>
          <a:bodyPr wrap="square" rtlCol="0">
            <a:spAutoFit/>
          </a:bodyPr>
          <a:lstStyle/>
          <a:p>
            <a:pPr fontAlgn="auto">
              <a:spcBef>
                <a:spcPts val="0"/>
              </a:spcBef>
              <a:spcAft>
                <a:spcPts val="0"/>
              </a:spcAft>
              <a:buFontTx/>
              <a:buNone/>
            </a:pPr>
            <a:r>
              <a:rPr lang="zh-CN" altLang="en-US" sz="2400" dirty="0" smtClean="0">
                <a:solidFill>
                  <a:prstClr val="black"/>
                </a:solidFill>
                <a:latin typeface="等线" panose="02010600030101010101" charset="-122"/>
              </a:rPr>
              <a:t>看见</a:t>
            </a:r>
            <a:r>
              <a:rPr lang="en-US" altLang="zh-CN" sz="2400" dirty="0" smtClean="0">
                <a:solidFill>
                  <a:prstClr val="black"/>
                </a:solidFill>
                <a:latin typeface="等线" panose="02010600030101010101" charset="-122"/>
              </a:rPr>
              <a:t>…</a:t>
            </a:r>
          </a:p>
          <a:p>
            <a:pPr fontAlgn="auto">
              <a:spcBef>
                <a:spcPts val="0"/>
              </a:spcBef>
              <a:spcAft>
                <a:spcPts val="0"/>
              </a:spcAft>
              <a:buFontTx/>
              <a:buNone/>
            </a:pPr>
            <a:r>
              <a:rPr lang="zh-CN" altLang="en-US" sz="2400" dirty="0" smtClean="0">
                <a:solidFill>
                  <a:prstClr val="black"/>
                </a:solidFill>
                <a:latin typeface="等线" panose="02010600030101010101" charset="-122"/>
              </a:rPr>
              <a:t>听见</a:t>
            </a:r>
            <a:r>
              <a:rPr lang="en-US" altLang="zh-CN" sz="2400" dirty="0" smtClean="0">
                <a:solidFill>
                  <a:prstClr val="black"/>
                </a:solidFill>
                <a:latin typeface="等线" panose="02010600030101010101" charset="-122"/>
              </a:rPr>
              <a:t>…</a:t>
            </a:r>
          </a:p>
          <a:p>
            <a:pPr fontAlgn="auto">
              <a:spcBef>
                <a:spcPts val="0"/>
              </a:spcBef>
              <a:spcAft>
                <a:spcPts val="0"/>
              </a:spcAft>
              <a:buFontTx/>
              <a:buNone/>
            </a:pPr>
            <a:r>
              <a:rPr lang="zh-CN" altLang="en-US" sz="2400" dirty="0" smtClean="0">
                <a:solidFill>
                  <a:prstClr val="black"/>
                </a:solidFill>
                <a:latin typeface="等线" panose="02010600030101010101" charset="-122"/>
              </a:rPr>
              <a:t>动手</a:t>
            </a:r>
            <a:r>
              <a:rPr lang="en-US" altLang="zh-CN" sz="2400" dirty="0" smtClean="0">
                <a:solidFill>
                  <a:prstClr val="black"/>
                </a:solidFill>
                <a:latin typeface="等线" panose="02010600030101010101" charset="-122"/>
              </a:rPr>
              <a:t>…</a:t>
            </a:r>
          </a:p>
        </p:txBody>
      </p:sp>
      <p:sp>
        <p:nvSpPr>
          <p:cNvPr id="5" name="矩形 4"/>
          <p:cNvSpPr/>
          <p:nvPr/>
        </p:nvSpPr>
        <p:spPr>
          <a:xfrm>
            <a:off x="477706" y="1910966"/>
            <a:ext cx="2398697" cy="102616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2800" dirty="0" smtClean="0">
                <a:solidFill>
                  <a:prstClr val="white"/>
                </a:solidFill>
              </a:rPr>
              <a:t>呈现：</a:t>
            </a:r>
            <a:endParaRPr lang="en-US" altLang="zh-CN" sz="2800" dirty="0" smtClean="0">
              <a:solidFill>
                <a:prstClr val="white"/>
              </a:solidFill>
            </a:endParaRPr>
          </a:p>
          <a:p>
            <a:pPr algn="ctr" fontAlgn="auto">
              <a:spcBef>
                <a:spcPts val="0"/>
              </a:spcBef>
              <a:spcAft>
                <a:spcPts val="0"/>
              </a:spcAft>
              <a:buFontTx/>
              <a:buNone/>
            </a:pPr>
            <a:r>
              <a:rPr lang="zh-CN" altLang="en-US" sz="2800" dirty="0" smtClean="0">
                <a:solidFill>
                  <a:prstClr val="white"/>
                </a:solidFill>
              </a:rPr>
              <a:t>教学内容</a:t>
            </a:r>
            <a:endParaRPr lang="zh-CN" altLang="en-US" sz="2800" dirty="0">
              <a:solidFill>
                <a:prstClr val="white"/>
              </a:solidFill>
            </a:endParaRPr>
          </a:p>
        </p:txBody>
      </p:sp>
      <p:sp>
        <p:nvSpPr>
          <p:cNvPr id="6" name="右箭头 5"/>
          <p:cNvSpPr/>
          <p:nvPr/>
        </p:nvSpPr>
        <p:spPr>
          <a:xfrm>
            <a:off x="2856075" y="2378009"/>
            <a:ext cx="599674"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7" name="矩形 6"/>
          <p:cNvSpPr/>
          <p:nvPr/>
        </p:nvSpPr>
        <p:spPr>
          <a:xfrm>
            <a:off x="3465913" y="1950717"/>
            <a:ext cx="1788859" cy="10261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2800" dirty="0" smtClean="0">
                <a:solidFill>
                  <a:prstClr val="white"/>
                </a:solidFill>
              </a:rPr>
              <a:t>感觉记忆</a:t>
            </a:r>
            <a:endParaRPr lang="zh-CN" altLang="en-US" sz="2800" dirty="0">
              <a:solidFill>
                <a:prstClr val="white"/>
              </a:solidFill>
            </a:endParaRPr>
          </a:p>
        </p:txBody>
      </p:sp>
      <p:sp>
        <p:nvSpPr>
          <p:cNvPr id="9" name="右箭头 8"/>
          <p:cNvSpPr/>
          <p:nvPr/>
        </p:nvSpPr>
        <p:spPr>
          <a:xfrm>
            <a:off x="5254772" y="2348193"/>
            <a:ext cx="1412792"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10" name="矩形 9"/>
          <p:cNvSpPr/>
          <p:nvPr/>
        </p:nvSpPr>
        <p:spPr>
          <a:xfrm>
            <a:off x="6667627" y="1856188"/>
            <a:ext cx="2246237" cy="10261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3600" dirty="0" smtClean="0">
                <a:solidFill>
                  <a:prstClr val="white"/>
                </a:solidFill>
              </a:rPr>
              <a:t>工作记忆</a:t>
            </a:r>
            <a:endParaRPr lang="zh-CN" altLang="en-US" sz="3600" dirty="0">
              <a:solidFill>
                <a:prstClr val="white"/>
              </a:solidFill>
            </a:endParaRPr>
          </a:p>
        </p:txBody>
      </p:sp>
      <p:sp>
        <p:nvSpPr>
          <p:cNvPr id="11" name="右箭头 10"/>
          <p:cNvSpPr/>
          <p:nvPr/>
        </p:nvSpPr>
        <p:spPr>
          <a:xfrm>
            <a:off x="8883309" y="2318375"/>
            <a:ext cx="599674"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12" name="矩形 11"/>
          <p:cNvSpPr/>
          <p:nvPr/>
        </p:nvSpPr>
        <p:spPr>
          <a:xfrm>
            <a:off x="9503311" y="1846248"/>
            <a:ext cx="2195417" cy="102616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3600" dirty="0" smtClean="0">
                <a:solidFill>
                  <a:prstClr val="white"/>
                </a:solidFill>
              </a:rPr>
              <a:t>学业表现</a:t>
            </a:r>
            <a:endParaRPr lang="zh-CN" altLang="en-US" sz="3600" dirty="0">
              <a:solidFill>
                <a:prstClr val="white"/>
              </a:solidFill>
            </a:endParaRPr>
          </a:p>
        </p:txBody>
      </p:sp>
      <p:sp>
        <p:nvSpPr>
          <p:cNvPr id="13" name="文本框 12"/>
          <p:cNvSpPr txBox="1"/>
          <p:nvPr/>
        </p:nvSpPr>
        <p:spPr>
          <a:xfrm>
            <a:off x="5501569" y="1889982"/>
            <a:ext cx="800219" cy="1127760"/>
          </a:xfrm>
          <a:prstGeom prst="rect">
            <a:avLst/>
          </a:prstGeom>
          <a:noFill/>
        </p:spPr>
        <p:txBody>
          <a:bodyPr vert="eaVert" wrap="square" rtlCol="0">
            <a:spAutoFit/>
          </a:bodyPr>
          <a:lstStyle/>
          <a:p>
            <a:pPr fontAlgn="auto">
              <a:spcBef>
                <a:spcPts val="0"/>
              </a:spcBef>
              <a:spcAft>
                <a:spcPts val="0"/>
              </a:spcAft>
              <a:buFontTx/>
              <a:buNone/>
            </a:pPr>
            <a:r>
              <a:rPr lang="zh-CN" altLang="en-US" sz="4000" b="1" dirty="0" smtClean="0">
                <a:solidFill>
                  <a:prstClr val="black"/>
                </a:solidFill>
                <a:latin typeface="等线" panose="02010600030101010101" charset="-122"/>
              </a:rPr>
              <a:t>选择</a:t>
            </a:r>
            <a:endParaRPr lang="zh-CN" altLang="en-US" sz="3600" b="1" dirty="0">
              <a:solidFill>
                <a:prstClr val="black"/>
              </a:solidFill>
              <a:latin typeface="等线" panose="02010600030101010101" charset="-122"/>
            </a:endParaRPr>
          </a:p>
        </p:txBody>
      </p:sp>
      <p:sp>
        <p:nvSpPr>
          <p:cNvPr id="14" name="文本框 13"/>
          <p:cNvSpPr txBox="1"/>
          <p:nvPr/>
        </p:nvSpPr>
        <p:spPr>
          <a:xfrm>
            <a:off x="7084287" y="979776"/>
            <a:ext cx="1219676" cy="707886"/>
          </a:xfrm>
          <a:prstGeom prst="rect">
            <a:avLst/>
          </a:prstGeom>
          <a:noFill/>
        </p:spPr>
        <p:txBody>
          <a:bodyPr wrap="square" rtlCol="0">
            <a:spAutoFit/>
          </a:bodyPr>
          <a:lstStyle/>
          <a:p>
            <a:pPr fontAlgn="auto">
              <a:spcBef>
                <a:spcPts val="0"/>
              </a:spcBef>
              <a:spcAft>
                <a:spcPts val="0"/>
              </a:spcAft>
              <a:buFontTx/>
              <a:buNone/>
            </a:pPr>
            <a:r>
              <a:rPr lang="zh-CN" altLang="en-US" sz="4000" b="1" dirty="0" smtClean="0">
                <a:solidFill>
                  <a:srgbClr val="FF0000"/>
                </a:solidFill>
                <a:latin typeface="等线" panose="02010600030101010101" charset="-122"/>
              </a:rPr>
              <a:t>组织</a:t>
            </a:r>
            <a:endParaRPr lang="en-US" altLang="zh-CN" sz="4000" b="1" dirty="0" smtClean="0">
              <a:solidFill>
                <a:srgbClr val="FF0000"/>
              </a:solidFill>
              <a:latin typeface="等线" panose="02010600030101010101" charset="-122"/>
            </a:endParaRPr>
          </a:p>
        </p:txBody>
      </p:sp>
      <p:sp>
        <p:nvSpPr>
          <p:cNvPr id="2" name="椭圆 1"/>
          <p:cNvSpPr/>
          <p:nvPr/>
        </p:nvSpPr>
        <p:spPr>
          <a:xfrm>
            <a:off x="5284664" y="1580449"/>
            <a:ext cx="1317560" cy="1699375"/>
          </a:xfrm>
          <a:prstGeom prst="ellipse">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pic>
        <p:nvPicPr>
          <p:cNvPr id="15" name="图片 14"/>
          <p:cNvPicPr>
            <a:picLocks noChangeAspect="1"/>
          </p:cNvPicPr>
          <p:nvPr/>
        </p:nvPicPr>
        <p:blipFill>
          <a:blip r:embed="rId2"/>
          <a:stretch>
            <a:fillRect/>
          </a:stretch>
        </p:blipFill>
        <p:spPr>
          <a:xfrm>
            <a:off x="281413" y="3279824"/>
            <a:ext cx="4759757" cy="3286225"/>
          </a:xfrm>
          <a:prstGeom prst="rect">
            <a:avLst/>
          </a:prstGeom>
        </p:spPr>
      </p:pic>
      <p:pic>
        <p:nvPicPr>
          <p:cNvPr id="16" name="内容占位符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6474" y="3509747"/>
            <a:ext cx="2747111" cy="2990727"/>
          </a:xfrm>
          <a:prstGeom prst="rect">
            <a:avLst/>
          </a:prstGeom>
        </p:spPr>
      </p:pic>
      <p:pic>
        <p:nvPicPr>
          <p:cNvPr id="17" name="图片 16"/>
          <p:cNvPicPr>
            <a:picLocks noChangeAspect="1"/>
          </p:cNvPicPr>
          <p:nvPr/>
        </p:nvPicPr>
        <p:blipFill>
          <a:blip r:embed="rId4"/>
          <a:stretch>
            <a:fillRect/>
          </a:stretch>
        </p:blipFill>
        <p:spPr>
          <a:xfrm>
            <a:off x="8913864" y="3482742"/>
            <a:ext cx="2268355" cy="2803644"/>
          </a:xfrm>
          <a:prstGeom prst="rect">
            <a:avLst/>
          </a:prstGeom>
        </p:spPr>
      </p:pic>
      <p:grpSp>
        <p:nvGrpSpPr>
          <p:cNvPr id="3" name="组合 2"/>
          <p:cNvGrpSpPr/>
          <p:nvPr/>
        </p:nvGrpSpPr>
        <p:grpSpPr>
          <a:xfrm>
            <a:off x="2" y="238581"/>
            <a:ext cx="409814" cy="6502791"/>
            <a:chOff x="2" y="238581"/>
            <a:chExt cx="409814" cy="6502791"/>
          </a:xfrm>
        </p:grpSpPr>
        <p:sp>
          <p:nvSpPr>
            <p:cNvPr id="18" name="矩形 17"/>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19"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20"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0-#ppt_w/2"/>
                                          </p:val>
                                        </p:tav>
                                        <p:tav tm="100000">
                                          <p:val>
                                            <p:strVal val="#ppt_x"/>
                                          </p:val>
                                        </p:tav>
                                      </p:tavLst>
                                    </p:anim>
                                    <p:anim calcmode="lin" valueType="num">
                                      <p:cBhvr additive="base">
                                        <p:cTn id="5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barn(inVertical)">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heel(1)">
                                      <p:cBhvr>
                                        <p:cTn id="61" dur="2000"/>
                                        <p:tgtEl>
                                          <p:spTgt spid="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ppt_x"/>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ppt_x"/>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7" grpId="0" animBg="1"/>
      <p:bldP spid="9" grpId="0" animBg="1"/>
      <p:bldP spid="10" grpId="0" animBg="1"/>
      <p:bldP spid="11" grpId="0" animBg="1"/>
      <p:bldP spid="12" grpId="0" animBg="1"/>
      <p:bldP spid="13" grpId="0"/>
      <p:bldP spid="14" grpId="0"/>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895671" y="589627"/>
            <a:ext cx="1145435" cy="1200329"/>
          </a:xfrm>
          <a:prstGeom prst="rect">
            <a:avLst/>
          </a:prstGeom>
          <a:noFill/>
        </p:spPr>
        <p:txBody>
          <a:bodyPr wrap="square" rtlCol="0">
            <a:spAutoFit/>
          </a:bodyPr>
          <a:lstStyle/>
          <a:p>
            <a:pPr fontAlgn="auto">
              <a:spcBef>
                <a:spcPts val="0"/>
              </a:spcBef>
              <a:spcAft>
                <a:spcPts val="0"/>
              </a:spcAft>
              <a:buFontTx/>
              <a:buNone/>
            </a:pPr>
            <a:r>
              <a:rPr lang="zh-CN" altLang="en-US" sz="2400" dirty="0" smtClean="0">
                <a:solidFill>
                  <a:prstClr val="black"/>
                </a:solidFill>
                <a:latin typeface="等线" panose="02010600030101010101" charset="-122"/>
              </a:rPr>
              <a:t>看见</a:t>
            </a:r>
            <a:r>
              <a:rPr lang="en-US" altLang="zh-CN" sz="2400" dirty="0" smtClean="0">
                <a:solidFill>
                  <a:prstClr val="black"/>
                </a:solidFill>
                <a:latin typeface="等线" panose="02010600030101010101" charset="-122"/>
              </a:rPr>
              <a:t>…</a:t>
            </a:r>
          </a:p>
          <a:p>
            <a:pPr fontAlgn="auto">
              <a:spcBef>
                <a:spcPts val="0"/>
              </a:spcBef>
              <a:spcAft>
                <a:spcPts val="0"/>
              </a:spcAft>
              <a:buFontTx/>
              <a:buNone/>
            </a:pPr>
            <a:r>
              <a:rPr lang="zh-CN" altLang="en-US" sz="2400" dirty="0" smtClean="0">
                <a:solidFill>
                  <a:prstClr val="black"/>
                </a:solidFill>
                <a:latin typeface="等线" panose="02010600030101010101" charset="-122"/>
              </a:rPr>
              <a:t>听见</a:t>
            </a:r>
            <a:r>
              <a:rPr lang="en-US" altLang="zh-CN" sz="2400" dirty="0" smtClean="0">
                <a:solidFill>
                  <a:prstClr val="black"/>
                </a:solidFill>
                <a:latin typeface="等线" panose="02010600030101010101" charset="-122"/>
              </a:rPr>
              <a:t>…</a:t>
            </a:r>
          </a:p>
          <a:p>
            <a:pPr fontAlgn="auto">
              <a:spcBef>
                <a:spcPts val="0"/>
              </a:spcBef>
              <a:spcAft>
                <a:spcPts val="0"/>
              </a:spcAft>
              <a:buFontTx/>
              <a:buNone/>
            </a:pPr>
            <a:r>
              <a:rPr lang="zh-CN" altLang="en-US" sz="2400" dirty="0" smtClean="0">
                <a:solidFill>
                  <a:prstClr val="black"/>
                </a:solidFill>
                <a:latin typeface="等线" panose="02010600030101010101" charset="-122"/>
              </a:rPr>
              <a:t>动手</a:t>
            </a:r>
            <a:r>
              <a:rPr lang="en-US" altLang="zh-CN" sz="2400" dirty="0" smtClean="0">
                <a:solidFill>
                  <a:prstClr val="black"/>
                </a:solidFill>
                <a:latin typeface="等线" panose="02010600030101010101" charset="-122"/>
              </a:rPr>
              <a:t>…</a:t>
            </a:r>
          </a:p>
        </p:txBody>
      </p:sp>
      <p:sp>
        <p:nvSpPr>
          <p:cNvPr id="5" name="矩形 4"/>
          <p:cNvSpPr/>
          <p:nvPr/>
        </p:nvSpPr>
        <p:spPr>
          <a:xfrm>
            <a:off x="477706" y="1910966"/>
            <a:ext cx="2398697" cy="102616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2800" dirty="0" smtClean="0">
                <a:solidFill>
                  <a:prstClr val="white"/>
                </a:solidFill>
              </a:rPr>
              <a:t>呈现：</a:t>
            </a:r>
            <a:endParaRPr lang="en-US" altLang="zh-CN" sz="2800" dirty="0" smtClean="0">
              <a:solidFill>
                <a:prstClr val="white"/>
              </a:solidFill>
            </a:endParaRPr>
          </a:p>
          <a:p>
            <a:pPr algn="ctr" fontAlgn="auto">
              <a:spcBef>
                <a:spcPts val="0"/>
              </a:spcBef>
              <a:spcAft>
                <a:spcPts val="0"/>
              </a:spcAft>
              <a:buFontTx/>
              <a:buNone/>
            </a:pPr>
            <a:r>
              <a:rPr lang="zh-CN" altLang="en-US" sz="2800" dirty="0" smtClean="0">
                <a:solidFill>
                  <a:prstClr val="white"/>
                </a:solidFill>
              </a:rPr>
              <a:t>教学内容</a:t>
            </a:r>
            <a:endParaRPr lang="zh-CN" altLang="en-US" sz="2800" dirty="0">
              <a:solidFill>
                <a:prstClr val="white"/>
              </a:solidFill>
            </a:endParaRPr>
          </a:p>
        </p:txBody>
      </p:sp>
      <p:sp>
        <p:nvSpPr>
          <p:cNvPr id="6" name="右箭头 5"/>
          <p:cNvSpPr/>
          <p:nvPr/>
        </p:nvSpPr>
        <p:spPr>
          <a:xfrm>
            <a:off x="2856075" y="2378005"/>
            <a:ext cx="599674"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7" name="矩形 6"/>
          <p:cNvSpPr/>
          <p:nvPr/>
        </p:nvSpPr>
        <p:spPr>
          <a:xfrm>
            <a:off x="3465913" y="1950717"/>
            <a:ext cx="1788859" cy="10261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2800" dirty="0" smtClean="0">
                <a:solidFill>
                  <a:prstClr val="white"/>
                </a:solidFill>
              </a:rPr>
              <a:t>感觉记忆</a:t>
            </a:r>
            <a:endParaRPr lang="zh-CN" altLang="en-US" sz="2800" dirty="0">
              <a:solidFill>
                <a:prstClr val="white"/>
              </a:solidFill>
            </a:endParaRPr>
          </a:p>
        </p:txBody>
      </p:sp>
      <p:sp>
        <p:nvSpPr>
          <p:cNvPr id="9" name="右箭头 8"/>
          <p:cNvSpPr/>
          <p:nvPr/>
        </p:nvSpPr>
        <p:spPr>
          <a:xfrm>
            <a:off x="5254772" y="2348189"/>
            <a:ext cx="1412792"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10" name="矩形 9"/>
          <p:cNvSpPr/>
          <p:nvPr/>
        </p:nvSpPr>
        <p:spPr>
          <a:xfrm>
            <a:off x="6667625" y="1856188"/>
            <a:ext cx="2246237" cy="10261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3600" dirty="0" smtClean="0">
                <a:solidFill>
                  <a:prstClr val="white"/>
                </a:solidFill>
              </a:rPr>
              <a:t>工作记忆</a:t>
            </a:r>
            <a:endParaRPr lang="zh-CN" altLang="en-US" sz="3600" dirty="0">
              <a:solidFill>
                <a:prstClr val="white"/>
              </a:solidFill>
            </a:endParaRPr>
          </a:p>
        </p:txBody>
      </p:sp>
      <p:sp>
        <p:nvSpPr>
          <p:cNvPr id="11" name="右箭头 10"/>
          <p:cNvSpPr/>
          <p:nvPr/>
        </p:nvSpPr>
        <p:spPr>
          <a:xfrm>
            <a:off x="8883309" y="2318371"/>
            <a:ext cx="599674" cy="172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12" name="矩形 11"/>
          <p:cNvSpPr/>
          <p:nvPr/>
        </p:nvSpPr>
        <p:spPr>
          <a:xfrm>
            <a:off x="9503311" y="1846248"/>
            <a:ext cx="2195417" cy="102616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3600" dirty="0" smtClean="0">
                <a:solidFill>
                  <a:prstClr val="white"/>
                </a:solidFill>
              </a:rPr>
              <a:t>学业表现</a:t>
            </a:r>
            <a:endParaRPr lang="zh-CN" altLang="en-US" sz="3600" dirty="0">
              <a:solidFill>
                <a:prstClr val="white"/>
              </a:solidFill>
            </a:endParaRPr>
          </a:p>
        </p:txBody>
      </p:sp>
      <p:sp>
        <p:nvSpPr>
          <p:cNvPr id="13" name="文本框 12"/>
          <p:cNvSpPr txBox="1"/>
          <p:nvPr/>
        </p:nvSpPr>
        <p:spPr>
          <a:xfrm>
            <a:off x="5501565" y="1889982"/>
            <a:ext cx="800219" cy="1127760"/>
          </a:xfrm>
          <a:prstGeom prst="rect">
            <a:avLst/>
          </a:prstGeom>
          <a:noFill/>
        </p:spPr>
        <p:txBody>
          <a:bodyPr vert="eaVert" wrap="square" rtlCol="0">
            <a:spAutoFit/>
          </a:bodyPr>
          <a:lstStyle/>
          <a:p>
            <a:pPr fontAlgn="auto">
              <a:spcBef>
                <a:spcPts val="0"/>
              </a:spcBef>
              <a:spcAft>
                <a:spcPts val="0"/>
              </a:spcAft>
              <a:buFontTx/>
              <a:buNone/>
            </a:pPr>
            <a:r>
              <a:rPr lang="zh-CN" altLang="en-US" sz="4000" b="1" dirty="0" smtClean="0">
                <a:solidFill>
                  <a:prstClr val="black"/>
                </a:solidFill>
                <a:latin typeface="等线" panose="02010600030101010101" charset="-122"/>
              </a:rPr>
              <a:t>选择</a:t>
            </a:r>
            <a:endParaRPr lang="zh-CN" altLang="en-US" sz="3600" b="1" dirty="0">
              <a:solidFill>
                <a:prstClr val="black"/>
              </a:solidFill>
              <a:latin typeface="等线" panose="02010600030101010101" charset="-122"/>
            </a:endParaRPr>
          </a:p>
        </p:txBody>
      </p:sp>
      <p:sp>
        <p:nvSpPr>
          <p:cNvPr id="3" name="文本框 2"/>
          <p:cNvSpPr txBox="1"/>
          <p:nvPr/>
        </p:nvSpPr>
        <p:spPr>
          <a:xfrm>
            <a:off x="7104615" y="934720"/>
            <a:ext cx="1280660" cy="707886"/>
          </a:xfrm>
          <a:prstGeom prst="rect">
            <a:avLst/>
          </a:prstGeom>
          <a:noFill/>
        </p:spPr>
        <p:txBody>
          <a:bodyPr wrap="square" rtlCol="0">
            <a:spAutoFit/>
          </a:bodyPr>
          <a:lstStyle/>
          <a:p>
            <a:pPr fontAlgn="auto">
              <a:spcBef>
                <a:spcPts val="0"/>
              </a:spcBef>
              <a:spcAft>
                <a:spcPts val="0"/>
              </a:spcAft>
              <a:buFontTx/>
              <a:buNone/>
            </a:pPr>
            <a:r>
              <a:rPr lang="zh-CN" altLang="en-US" sz="4000" b="1" dirty="0" smtClean="0">
                <a:solidFill>
                  <a:prstClr val="black"/>
                </a:solidFill>
                <a:latin typeface="等线" panose="02010600030101010101" charset="-122"/>
              </a:rPr>
              <a:t>组织</a:t>
            </a:r>
            <a:endParaRPr lang="zh-CN" altLang="en-US" sz="4000" b="1" dirty="0">
              <a:solidFill>
                <a:prstClr val="black"/>
              </a:solidFill>
              <a:latin typeface="等线" panose="02010600030101010101" charset="-122"/>
            </a:endParaRPr>
          </a:p>
        </p:txBody>
      </p:sp>
      <p:sp>
        <p:nvSpPr>
          <p:cNvPr id="4" name="椭圆 3"/>
          <p:cNvSpPr/>
          <p:nvPr/>
        </p:nvSpPr>
        <p:spPr>
          <a:xfrm>
            <a:off x="7002975" y="701040"/>
            <a:ext cx="1382300" cy="1145208"/>
          </a:xfrm>
          <a:prstGeom prst="ellipse">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pic>
        <p:nvPicPr>
          <p:cNvPr id="16" name="图片 15"/>
          <p:cNvPicPr>
            <a:picLocks noChangeAspect="1"/>
          </p:cNvPicPr>
          <p:nvPr/>
        </p:nvPicPr>
        <p:blipFill>
          <a:blip r:embed="rId2"/>
          <a:stretch>
            <a:fillRect/>
          </a:stretch>
        </p:blipFill>
        <p:spPr>
          <a:xfrm>
            <a:off x="891266" y="3309319"/>
            <a:ext cx="4824171" cy="333190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2428" y="3371835"/>
            <a:ext cx="3777772" cy="3269511"/>
          </a:xfrm>
          <a:prstGeom prst="rect">
            <a:avLst/>
          </a:prstGeom>
        </p:spPr>
      </p:pic>
      <p:sp>
        <p:nvSpPr>
          <p:cNvPr id="17"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18" name="组合 17"/>
          <p:cNvGrpSpPr/>
          <p:nvPr/>
        </p:nvGrpSpPr>
        <p:grpSpPr>
          <a:xfrm>
            <a:off x="2" y="238581"/>
            <a:ext cx="409814" cy="6502791"/>
            <a:chOff x="2" y="238581"/>
            <a:chExt cx="409814" cy="6502791"/>
          </a:xfrm>
        </p:grpSpPr>
        <p:sp>
          <p:nvSpPr>
            <p:cNvPr id="19" name="矩形 18"/>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20"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arn(inVertical)">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heel(1)">
                                      <p:cBhvr>
                                        <p:cTn id="50" dur="20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0-#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barn(inVertical)">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6" grpId="0" animBg="1"/>
      <p:bldP spid="7" grpId="0" animBg="1"/>
      <p:bldP spid="9" grpId="0" animBg="1"/>
      <p:bldP spid="10" grpId="0" animBg="1"/>
      <p:bldP spid="11" grpId="0" animBg="1"/>
      <p:bldP spid="12" grpId="0" animBg="1"/>
      <p:bldP spid="13" grpId="0"/>
      <p:bldP spid="3"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528" y="365128"/>
            <a:ext cx="10519708" cy="1097915"/>
          </a:xfrm>
        </p:spPr>
        <p:txBody>
          <a:bodyPr/>
          <a:lstStyle/>
          <a:p>
            <a:pPr algn="ctr"/>
            <a:r>
              <a:rPr lang="zh-CN" altLang="en-US" b="1" dirty="0"/>
              <a:t>浅表</a:t>
            </a:r>
            <a:r>
              <a:rPr lang="zh-CN" altLang="en-US" b="1" dirty="0" smtClean="0"/>
              <a:t>学习</a:t>
            </a:r>
            <a:r>
              <a:rPr lang="zh-CN" altLang="en-US" b="1" dirty="0" smtClean="0">
                <a:solidFill>
                  <a:srgbClr val="0070C0"/>
                </a:solidFill>
              </a:rPr>
              <a:t>（机械学习）</a:t>
            </a:r>
            <a:r>
              <a:rPr lang="zh-CN" altLang="en-US" b="1" dirty="0" smtClean="0"/>
              <a:t>的“伪学优生”</a:t>
            </a:r>
            <a:endParaRPr lang="zh-CN" altLang="en-US" dirty="0"/>
          </a:p>
        </p:txBody>
      </p:sp>
      <p:sp>
        <p:nvSpPr>
          <p:cNvPr id="3" name="内容占位符 2"/>
          <p:cNvSpPr>
            <a:spLocks noGrp="1"/>
          </p:cNvSpPr>
          <p:nvPr>
            <p:ph idx="1"/>
          </p:nvPr>
        </p:nvSpPr>
        <p:spPr>
          <a:xfrm>
            <a:off x="625772" y="1780742"/>
            <a:ext cx="11089233" cy="4301561"/>
          </a:xfrm>
        </p:spPr>
        <p:txBody>
          <a:bodyPr>
            <a:normAutofit fontScale="62500" lnSpcReduction="20000"/>
          </a:bodyPr>
          <a:lstStyle/>
          <a:p>
            <a:pPr>
              <a:lnSpc>
                <a:spcPts val="5000"/>
              </a:lnSpc>
            </a:pPr>
            <a:r>
              <a:rPr lang="zh-CN" altLang="en-US" sz="3600" b="1" dirty="0">
                <a:latin typeface="方正楷体_GBK" panose="03000509000000000000" pitchFamily="65" charset="-122"/>
                <a:ea typeface="方正楷体_GBK" panose="03000509000000000000" pitchFamily="65" charset="-122"/>
              </a:rPr>
              <a:t>浅表学习是一种以完成外在任务、避免惩罚为取向的学习行为，以</a:t>
            </a:r>
            <a:r>
              <a:rPr lang="zh-CN" altLang="en-US" sz="3600" b="1" dirty="0">
                <a:solidFill>
                  <a:srgbClr val="FF0000"/>
                </a:solidFill>
                <a:latin typeface="方正楷体_GBK" panose="03000509000000000000" pitchFamily="65" charset="-122"/>
                <a:ea typeface="方正楷体_GBK" panose="03000509000000000000" pitchFamily="65" charset="-122"/>
              </a:rPr>
              <a:t>机械记忆和反复操练</a:t>
            </a:r>
            <a:r>
              <a:rPr lang="zh-CN" altLang="en-US" sz="3600" b="1" dirty="0">
                <a:latin typeface="方正楷体_GBK" panose="03000509000000000000" pitchFamily="65" charset="-122"/>
                <a:ea typeface="方正楷体_GBK" panose="03000509000000000000" pitchFamily="65" charset="-122"/>
              </a:rPr>
              <a:t>为主，缺少深度思维加工，因此学习成果多以复制为主，难以迁移和深化</a:t>
            </a:r>
            <a:r>
              <a:rPr lang="zh-CN" altLang="en-US" sz="3600" b="1" dirty="0" smtClean="0">
                <a:latin typeface="方正楷体_GBK" panose="03000509000000000000" pitchFamily="65" charset="-122"/>
                <a:ea typeface="方正楷体_GBK" panose="03000509000000000000" pitchFamily="65" charset="-122"/>
              </a:rPr>
              <a:t>。</a:t>
            </a:r>
            <a:endParaRPr lang="en-US" altLang="zh-CN" sz="3600" b="1" dirty="0" smtClean="0">
              <a:latin typeface="方正楷体_GBK" panose="03000509000000000000" pitchFamily="65" charset="-122"/>
              <a:ea typeface="方正楷体_GBK" panose="03000509000000000000" pitchFamily="65" charset="-122"/>
            </a:endParaRPr>
          </a:p>
          <a:p>
            <a:pPr>
              <a:lnSpc>
                <a:spcPts val="5000"/>
              </a:lnSpc>
            </a:pPr>
            <a:r>
              <a:rPr lang="zh-CN" altLang="en-US" sz="3600" b="1" dirty="0">
                <a:latin typeface="方正楷体_GBK" panose="03000509000000000000" pitchFamily="65" charset="-122"/>
                <a:ea typeface="方正楷体_GBK" panose="03000509000000000000" pitchFamily="65" charset="-122"/>
              </a:rPr>
              <a:t>浅表学习的学生完全按照教师的指令在行事，教师所讲的话都认认真真记录下来，即使教师讲错了，学生也不会提出质疑，如同一架不知疲倦的“复印机” </a:t>
            </a:r>
            <a:r>
              <a:rPr lang="zh-CN" altLang="en-US" sz="3600" b="1" dirty="0" smtClean="0">
                <a:latin typeface="方正楷体_GBK" panose="03000509000000000000" pitchFamily="65" charset="-122"/>
                <a:ea typeface="方正楷体_GBK" panose="03000509000000000000" pitchFamily="65" charset="-122"/>
              </a:rPr>
              <a:t>。</a:t>
            </a:r>
            <a:endParaRPr lang="en-US" altLang="zh-CN" sz="3600" b="1" dirty="0" smtClean="0">
              <a:latin typeface="方正楷体_GBK" panose="03000509000000000000" pitchFamily="65" charset="-122"/>
              <a:ea typeface="方正楷体_GBK" panose="03000509000000000000" pitchFamily="65" charset="-122"/>
            </a:endParaRPr>
          </a:p>
          <a:p>
            <a:pPr>
              <a:lnSpc>
                <a:spcPts val="5000"/>
              </a:lnSpc>
            </a:pPr>
            <a:r>
              <a:rPr lang="zh-CN" altLang="en-US" sz="3600" b="1" dirty="0">
                <a:latin typeface="方正楷体_GBK" panose="03000509000000000000" pitchFamily="65" charset="-122"/>
                <a:ea typeface="方正楷体_GBK" panose="03000509000000000000" pitchFamily="65" charset="-122"/>
              </a:rPr>
              <a:t> 如果教师提出了比较挑战的问题，这些学生就不太愿意去思考，而更多地是等待其他人或者教师给出现成答案。</a:t>
            </a:r>
            <a:endParaRPr lang="en-US" altLang="zh-CN" sz="3600" b="1" dirty="0" smtClean="0">
              <a:latin typeface="方正楷体_GBK" panose="03000509000000000000" pitchFamily="65" charset="-122"/>
              <a:ea typeface="方正楷体_GBK" panose="03000509000000000000" pitchFamily="65" charset="-122"/>
            </a:endParaRPr>
          </a:p>
          <a:p>
            <a:pPr>
              <a:lnSpc>
                <a:spcPts val="5000"/>
              </a:lnSpc>
            </a:pPr>
            <a:endParaRPr lang="en-US" altLang="zh-CN" sz="3600" b="1" dirty="0">
              <a:latin typeface="方正楷体_GBK" panose="03000509000000000000" pitchFamily="65" charset="-122"/>
              <a:ea typeface="方正楷体_GBK" panose="03000509000000000000" pitchFamily="65" charset="-122"/>
            </a:endParaRPr>
          </a:p>
          <a:p>
            <a:endParaRPr lang="zh-CN" altLang="en-US" sz="3200" dirty="0">
              <a:latin typeface="方正楷体_GBK" panose="03000509000000000000" pitchFamily="65" charset="-122"/>
              <a:ea typeface="方正楷体_GBK" panose="03000509000000000000" pitchFamily="65" charset="-122"/>
            </a:endParaRPr>
          </a:p>
        </p:txBody>
      </p:sp>
      <p:sp>
        <p:nvSpPr>
          <p:cNvPr id="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5" name="组合 4"/>
          <p:cNvGrpSpPr/>
          <p:nvPr/>
        </p:nvGrpSpPr>
        <p:grpSpPr>
          <a:xfrm>
            <a:off x="2" y="238581"/>
            <a:ext cx="409814" cy="6502791"/>
            <a:chOff x="2" y="238581"/>
            <a:chExt cx="409814" cy="6502791"/>
          </a:xfrm>
        </p:grpSpPr>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srcRect t="8683"/>
          <a:stretch>
            <a:fillRect/>
          </a:stretch>
        </p:blipFill>
        <p:spPr>
          <a:xfrm>
            <a:off x="435602" y="538597"/>
            <a:ext cx="11325676" cy="2009743"/>
          </a:xfrm>
          <a:prstGeom prst="rect">
            <a:avLst/>
          </a:prstGeom>
        </p:spPr>
      </p:pic>
      <p:sp>
        <p:nvSpPr>
          <p:cNvPr id="15" name="矩形 14"/>
          <p:cNvSpPr/>
          <p:nvPr/>
        </p:nvSpPr>
        <p:spPr>
          <a:xfrm>
            <a:off x="6637072" y="4765040"/>
            <a:ext cx="2500336" cy="11684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r>
              <a:rPr lang="zh-CN" altLang="en-US" sz="4000" dirty="0" smtClean="0">
                <a:solidFill>
                  <a:prstClr val="white"/>
                </a:solidFill>
              </a:rPr>
              <a:t>长时记忆</a:t>
            </a:r>
            <a:endParaRPr lang="zh-CN" altLang="en-US" sz="4000" dirty="0">
              <a:solidFill>
                <a:prstClr val="white"/>
              </a:solidFill>
            </a:endParaRPr>
          </a:p>
        </p:txBody>
      </p:sp>
      <p:sp>
        <p:nvSpPr>
          <p:cNvPr id="17" name="上箭头 16"/>
          <p:cNvSpPr/>
          <p:nvPr/>
        </p:nvSpPr>
        <p:spPr>
          <a:xfrm>
            <a:off x="6962319" y="2255520"/>
            <a:ext cx="357566" cy="250952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19" name="下箭头 18"/>
          <p:cNvSpPr/>
          <p:nvPr/>
        </p:nvSpPr>
        <p:spPr>
          <a:xfrm>
            <a:off x="8324349" y="2265680"/>
            <a:ext cx="386231" cy="2499360"/>
          </a:xfrm>
          <a:prstGeom prst="down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20" name="文本框 19"/>
          <p:cNvSpPr txBox="1"/>
          <p:nvPr/>
        </p:nvSpPr>
        <p:spPr>
          <a:xfrm>
            <a:off x="7411697" y="2865120"/>
            <a:ext cx="861774" cy="1270000"/>
          </a:xfrm>
          <a:prstGeom prst="rect">
            <a:avLst/>
          </a:prstGeom>
          <a:noFill/>
        </p:spPr>
        <p:txBody>
          <a:bodyPr vert="eaVert" wrap="square" rtlCol="0">
            <a:spAutoFit/>
          </a:bodyPr>
          <a:lstStyle/>
          <a:p>
            <a:pPr fontAlgn="auto">
              <a:spcBef>
                <a:spcPts val="0"/>
              </a:spcBef>
              <a:spcAft>
                <a:spcPts val="0"/>
              </a:spcAft>
              <a:buFontTx/>
              <a:buNone/>
            </a:pPr>
            <a:r>
              <a:rPr lang="zh-CN" altLang="en-US" sz="4400" b="1" dirty="0" smtClean="0">
                <a:solidFill>
                  <a:srgbClr val="0070C0"/>
                </a:solidFill>
                <a:latin typeface="等线" panose="02010600030101010101" charset="-122"/>
              </a:rPr>
              <a:t>整合</a:t>
            </a:r>
            <a:endParaRPr lang="zh-CN" altLang="en-US" sz="4400" b="1" dirty="0">
              <a:solidFill>
                <a:srgbClr val="0070C0"/>
              </a:solidFill>
              <a:latin typeface="等线" panose="02010600030101010101" charset="-122"/>
            </a:endParaRPr>
          </a:p>
        </p:txBody>
      </p:sp>
      <p:sp>
        <p:nvSpPr>
          <p:cNvPr id="5" name="椭圆 4"/>
          <p:cNvSpPr/>
          <p:nvPr/>
        </p:nvSpPr>
        <p:spPr>
          <a:xfrm>
            <a:off x="5776891" y="159027"/>
            <a:ext cx="4096522" cy="656976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6" name="椭圆 5"/>
          <p:cNvSpPr/>
          <p:nvPr/>
        </p:nvSpPr>
        <p:spPr>
          <a:xfrm>
            <a:off x="5776950" y="288236"/>
            <a:ext cx="4374925" cy="6301408"/>
          </a:xfrm>
          <a:prstGeom prst="ellipse">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FontTx/>
              <a:buNone/>
            </a:pPr>
            <a:endParaRPr lang="zh-CN" altLang="en-US">
              <a:solidFill>
                <a:prstClr val="white"/>
              </a:solidFill>
            </a:endParaRPr>
          </a:p>
        </p:txBody>
      </p:sp>
      <p:sp>
        <p:nvSpPr>
          <p:cNvPr id="2" name="文本框 1"/>
          <p:cNvSpPr txBox="1"/>
          <p:nvPr/>
        </p:nvSpPr>
        <p:spPr>
          <a:xfrm>
            <a:off x="1411910" y="3141060"/>
            <a:ext cx="2996882" cy="2208297"/>
          </a:xfrm>
          <a:prstGeom prst="rect">
            <a:avLst/>
          </a:prstGeom>
          <a:noFill/>
        </p:spPr>
        <p:txBody>
          <a:bodyPr wrap="square" rtlCol="0">
            <a:spAutoFit/>
          </a:bodyPr>
          <a:lstStyle/>
          <a:p>
            <a:pPr fontAlgn="auto">
              <a:lnSpc>
                <a:spcPts val="5500"/>
              </a:lnSpc>
              <a:spcBef>
                <a:spcPts val="0"/>
              </a:spcBef>
              <a:spcAft>
                <a:spcPts val="0"/>
              </a:spcAft>
              <a:buFontTx/>
              <a:buNone/>
            </a:pPr>
            <a:r>
              <a:rPr lang="zh-CN" altLang="en-US" sz="4000" dirty="0" smtClean="0">
                <a:solidFill>
                  <a:prstClr val="black"/>
                </a:solidFill>
                <a:latin typeface="等线" panose="02010600030101010101" charset="-122"/>
              </a:rPr>
              <a:t>学习即整合</a:t>
            </a:r>
            <a:endParaRPr lang="en-US" altLang="zh-CN" sz="4000" dirty="0" smtClean="0">
              <a:solidFill>
                <a:prstClr val="black"/>
              </a:solidFill>
              <a:latin typeface="等线" panose="02010600030101010101" charset="-122"/>
            </a:endParaRPr>
          </a:p>
          <a:p>
            <a:pPr fontAlgn="auto">
              <a:lnSpc>
                <a:spcPts val="5500"/>
              </a:lnSpc>
              <a:spcBef>
                <a:spcPts val="0"/>
              </a:spcBef>
              <a:spcAft>
                <a:spcPts val="0"/>
              </a:spcAft>
              <a:buFontTx/>
              <a:buNone/>
            </a:pPr>
            <a:r>
              <a:rPr lang="zh-CN" altLang="en-US" sz="4000" dirty="0" smtClean="0">
                <a:solidFill>
                  <a:prstClr val="black"/>
                </a:solidFill>
                <a:latin typeface="等线" panose="02010600030101010101" charset="-122"/>
              </a:rPr>
              <a:t>学习即建构</a:t>
            </a:r>
            <a:endParaRPr lang="en-US" altLang="zh-CN" sz="4000" dirty="0" smtClean="0">
              <a:solidFill>
                <a:prstClr val="black"/>
              </a:solidFill>
              <a:latin typeface="等线" panose="02010600030101010101" charset="-122"/>
            </a:endParaRPr>
          </a:p>
          <a:p>
            <a:pPr fontAlgn="auto">
              <a:lnSpc>
                <a:spcPts val="5500"/>
              </a:lnSpc>
              <a:spcBef>
                <a:spcPts val="0"/>
              </a:spcBef>
              <a:spcAft>
                <a:spcPts val="0"/>
              </a:spcAft>
              <a:buFontTx/>
              <a:buNone/>
            </a:pPr>
            <a:r>
              <a:rPr lang="zh-CN" altLang="en-US" sz="4000" dirty="0" smtClean="0">
                <a:solidFill>
                  <a:prstClr val="black"/>
                </a:solidFill>
                <a:latin typeface="等线" panose="02010600030101010101" charset="-122"/>
              </a:rPr>
              <a:t>学习即理解</a:t>
            </a:r>
            <a:endParaRPr lang="zh-CN" altLang="en-US" sz="4000" dirty="0">
              <a:solidFill>
                <a:prstClr val="black"/>
              </a:solidFill>
              <a:latin typeface="等线" panose="02010600030101010101" charset="-122"/>
            </a:endParaRPr>
          </a:p>
        </p:txBody>
      </p:sp>
      <p:sp>
        <p:nvSpPr>
          <p:cNvPr id="10"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11" name="组合 10"/>
          <p:cNvGrpSpPr/>
          <p:nvPr/>
        </p:nvGrpSpPr>
        <p:grpSpPr>
          <a:xfrm>
            <a:off x="2" y="238581"/>
            <a:ext cx="409814" cy="6502791"/>
            <a:chOff x="2" y="238581"/>
            <a:chExt cx="409814" cy="6502791"/>
          </a:xfrm>
        </p:grpSpPr>
        <p:sp>
          <p:nvSpPr>
            <p:cNvPr id="12" name="矩形 11"/>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1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1)">
                                      <p:cBhvr>
                                        <p:cTn id="36" dur="2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20" grpId="0"/>
      <p:bldP spid="6"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838" y="272956"/>
            <a:ext cx="10772291" cy="6463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5" name="组合 4"/>
          <p:cNvGrpSpPr/>
          <p:nvPr/>
        </p:nvGrpSpPr>
        <p:grpSpPr>
          <a:xfrm>
            <a:off x="2" y="238581"/>
            <a:ext cx="409814" cy="6502791"/>
            <a:chOff x="2" y="238581"/>
            <a:chExt cx="409814" cy="6502791"/>
          </a:xfrm>
        </p:grpSpPr>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pic>
        <p:nvPicPr>
          <p:cNvPr id="5" name="图片 4"/>
          <p:cNvPicPr>
            <a:picLocks noChangeAspect="1"/>
          </p:cNvPicPr>
          <p:nvPr/>
        </p:nvPicPr>
        <p:blipFill rotWithShape="1">
          <a:blip r:embed="rId2"/>
          <a:srcRect l="2663" r="6156"/>
          <a:stretch>
            <a:fillRect/>
          </a:stretch>
        </p:blipFill>
        <p:spPr>
          <a:xfrm>
            <a:off x="288401" y="305147"/>
            <a:ext cx="9873413" cy="615727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7640" y="3558097"/>
            <a:ext cx="2419178" cy="3026315"/>
          </a:xfrm>
          <a:prstGeom prst="rect">
            <a:avLst/>
          </a:prstGeom>
        </p:spPr>
      </p:pic>
      <p:grpSp>
        <p:nvGrpSpPr>
          <p:cNvPr id="7" name="组合 6"/>
          <p:cNvGrpSpPr/>
          <p:nvPr/>
        </p:nvGrpSpPr>
        <p:grpSpPr>
          <a:xfrm>
            <a:off x="2" y="238581"/>
            <a:ext cx="409814" cy="6502791"/>
            <a:chOff x="2" y="238581"/>
            <a:chExt cx="409814" cy="6502791"/>
          </a:xfrm>
        </p:grpSpPr>
        <p:sp>
          <p:nvSpPr>
            <p:cNvPr id="8" name="矩形 7"/>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9"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 y="238581"/>
            <a:ext cx="409814" cy="6502791"/>
            <a:chOff x="2" y="238581"/>
            <a:chExt cx="409814" cy="6502791"/>
          </a:xfrm>
        </p:grpSpPr>
        <p:sp>
          <p:nvSpPr>
            <p:cNvPr id="12" name="矩形 11"/>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1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graphicFrame>
        <p:nvGraphicFramePr>
          <p:cNvPr id="4" name="表格 3"/>
          <p:cNvGraphicFramePr>
            <a:graphicFrameLocks noGrp="1"/>
          </p:cNvGraphicFramePr>
          <p:nvPr/>
        </p:nvGraphicFramePr>
        <p:xfrm>
          <a:off x="177490" y="582340"/>
          <a:ext cx="11728006" cy="1066800"/>
        </p:xfrm>
        <a:graphic>
          <a:graphicData uri="http://schemas.openxmlformats.org/drawingml/2006/table">
            <a:tbl>
              <a:tblPr firstRow="1" bandRow="1">
                <a:tableStyleId>{5C22544A-7EE6-4342-B048-85BDC9FD1C3A}</a:tableStyleId>
              </a:tblPr>
              <a:tblGrid>
                <a:gridCol w="2506223"/>
                <a:gridCol w="975316"/>
                <a:gridCol w="1780140"/>
                <a:gridCol w="4790899"/>
                <a:gridCol w="1675428"/>
              </a:tblGrid>
              <a:tr h="1052092">
                <a:tc>
                  <a:txBody>
                    <a:bodyPr/>
                    <a:lstStyle/>
                    <a:p>
                      <a:pPr algn="ctr"/>
                      <a:endParaRPr lang="en-US" altLang="zh-CN" sz="3200" dirty="0" smtClean="0"/>
                    </a:p>
                    <a:p>
                      <a:pPr algn="ctr"/>
                      <a:r>
                        <a:rPr lang="zh-CN" altLang="en-US" sz="3200" dirty="0" smtClean="0"/>
                        <a:t>学什么</a:t>
                      </a:r>
                      <a:endParaRPr lang="zh-CN" altLang="en-US" sz="3200" dirty="0"/>
                    </a:p>
                  </a:txBody>
                  <a:tcPr marL="91476" marR="91476">
                    <a:lnB w="12700" cap="flat" cmpd="sng" algn="ctr">
                      <a:solidFill>
                        <a:schemeClr val="tx1"/>
                      </a:solidFill>
                      <a:prstDash val="solid"/>
                      <a:round/>
                      <a:headEnd type="none" w="med" len="med"/>
                      <a:tailEnd type="none" w="med" len="med"/>
                    </a:lnB>
                    <a:solidFill>
                      <a:srgbClr val="00B0F0"/>
                    </a:solidFill>
                  </a:tcPr>
                </a:tc>
                <a:tc>
                  <a:txBody>
                    <a:bodyPr/>
                    <a:lstStyle/>
                    <a:p>
                      <a:pPr algn="ctr"/>
                      <a:endParaRPr lang="zh-CN" altLang="en-US" sz="3200" dirty="0"/>
                    </a:p>
                  </a:txBody>
                  <a:tcPr marL="91476" marR="91476">
                    <a:lnB w="12700" cap="flat" cmpd="sng" algn="ctr">
                      <a:solidFill>
                        <a:schemeClr val="tx1"/>
                      </a:solidFill>
                      <a:prstDash val="solid"/>
                      <a:round/>
                      <a:headEnd type="none" w="med" len="med"/>
                      <a:tailEnd type="none" w="med" len="med"/>
                    </a:lnB>
                    <a:solidFill>
                      <a:srgbClr val="00B0F0"/>
                    </a:solidFill>
                  </a:tcPr>
                </a:tc>
                <a:tc>
                  <a:txBody>
                    <a:bodyPr/>
                    <a:lstStyle/>
                    <a:p>
                      <a:pPr algn="ctr"/>
                      <a:r>
                        <a:rPr lang="zh-CN" altLang="en-US" sz="3200" dirty="0" smtClean="0"/>
                        <a:t>学习</a:t>
                      </a:r>
                      <a:endParaRPr lang="en-US" altLang="zh-CN" sz="3200" dirty="0" smtClean="0"/>
                    </a:p>
                    <a:p>
                      <a:pPr algn="ctr"/>
                      <a:r>
                        <a:rPr lang="zh-CN" altLang="en-US" sz="3200" dirty="0" smtClean="0"/>
                        <a:t>层次</a:t>
                      </a:r>
                      <a:endParaRPr lang="zh-CN" altLang="en-US" sz="3200" dirty="0"/>
                    </a:p>
                  </a:txBody>
                  <a:tcPr marL="91476" marR="91476">
                    <a:lnB w="12700" cap="flat" cmpd="sng" algn="ctr">
                      <a:solidFill>
                        <a:schemeClr val="tx1"/>
                      </a:solidFill>
                      <a:prstDash val="solid"/>
                      <a:round/>
                      <a:headEnd type="none" w="med" len="med"/>
                      <a:tailEnd type="none" w="med" len="med"/>
                    </a:lnB>
                    <a:solidFill>
                      <a:srgbClr val="00B0F0"/>
                    </a:solidFill>
                  </a:tcPr>
                </a:tc>
                <a:tc>
                  <a:txBody>
                    <a:bodyPr/>
                    <a:lstStyle/>
                    <a:p>
                      <a:pPr algn="ctr"/>
                      <a:endParaRPr lang="en-US" altLang="zh-CN" sz="3200" dirty="0" smtClean="0"/>
                    </a:p>
                    <a:p>
                      <a:pPr algn="ctr"/>
                      <a:r>
                        <a:rPr lang="zh-CN" altLang="en-US" sz="3200" dirty="0" smtClean="0">
                          <a:solidFill>
                            <a:schemeClr val="bg1"/>
                          </a:solidFill>
                        </a:rPr>
                        <a:t>学习任务和活动设计</a:t>
                      </a:r>
                      <a:endParaRPr lang="zh-CN" altLang="en-US" sz="3200" dirty="0">
                        <a:solidFill>
                          <a:schemeClr val="bg1"/>
                        </a:solidFill>
                      </a:endParaRPr>
                    </a:p>
                  </a:txBody>
                  <a:tcPr marL="91476" marR="91476">
                    <a:lnB w="12700" cap="flat" cmpd="sng" algn="ctr">
                      <a:solidFill>
                        <a:schemeClr val="tx1"/>
                      </a:solidFill>
                      <a:prstDash val="solid"/>
                      <a:round/>
                      <a:headEnd type="none" w="med" len="med"/>
                      <a:tailEnd type="none" w="med" len="med"/>
                    </a:lnB>
                    <a:solidFill>
                      <a:srgbClr val="00B0F0"/>
                    </a:solidFill>
                  </a:tcPr>
                </a:tc>
                <a:tc>
                  <a:txBody>
                    <a:bodyPr/>
                    <a:lstStyle/>
                    <a:p>
                      <a:pPr algn="ctr"/>
                      <a:r>
                        <a:rPr lang="zh-CN" altLang="en-US" sz="3200" dirty="0" smtClean="0"/>
                        <a:t>如何</a:t>
                      </a:r>
                      <a:endParaRPr lang="en-US" altLang="zh-CN" sz="3200" dirty="0" smtClean="0"/>
                    </a:p>
                    <a:p>
                      <a:pPr algn="ctr"/>
                      <a:r>
                        <a:rPr lang="zh-CN" altLang="en-US" sz="3200" dirty="0" smtClean="0"/>
                        <a:t>评估</a:t>
                      </a:r>
                      <a:endParaRPr lang="zh-CN" altLang="en-US" sz="3200" dirty="0"/>
                    </a:p>
                  </a:txBody>
                  <a:tcPr marL="91476" marR="91476">
                    <a:lnB w="12700" cap="flat" cmpd="sng" algn="ctr">
                      <a:solidFill>
                        <a:schemeClr val="tx1"/>
                      </a:solidFill>
                      <a:prstDash val="solid"/>
                      <a:round/>
                      <a:headEnd type="none" w="med" len="med"/>
                      <a:tailEnd type="none" w="med" len="med"/>
                    </a:lnB>
                    <a:solidFill>
                      <a:srgbClr val="00B0F0"/>
                    </a:solidFill>
                  </a:tcPr>
                </a:tc>
              </a:tr>
            </a:tbl>
          </a:graphicData>
        </a:graphic>
      </p:graphicFrame>
      <p:pic>
        <p:nvPicPr>
          <p:cNvPr id="5" name="图片 4"/>
          <p:cNvPicPr>
            <a:picLocks noChangeAspect="1"/>
          </p:cNvPicPr>
          <p:nvPr/>
        </p:nvPicPr>
        <p:blipFill>
          <a:blip r:embed="rId2"/>
          <a:stretch>
            <a:fillRect/>
          </a:stretch>
        </p:blipFill>
        <p:spPr>
          <a:xfrm>
            <a:off x="268463" y="1789045"/>
            <a:ext cx="2257063" cy="4952072"/>
          </a:xfrm>
          <a:prstGeom prst="rect">
            <a:avLst/>
          </a:prstGeom>
        </p:spPr>
      </p:pic>
      <p:sp>
        <p:nvSpPr>
          <p:cNvPr id="7" name="文本框 6"/>
          <p:cNvSpPr txBox="1"/>
          <p:nvPr/>
        </p:nvSpPr>
        <p:spPr>
          <a:xfrm>
            <a:off x="3808175" y="1798991"/>
            <a:ext cx="1690310" cy="4676665"/>
          </a:xfrm>
          <a:prstGeom prst="rect">
            <a:avLst/>
          </a:prstGeom>
          <a:noFill/>
        </p:spPr>
        <p:txBody>
          <a:bodyPr wrap="square" rtlCol="0">
            <a:spAutoFit/>
          </a:bodyPr>
          <a:lstStyle/>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记忆</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理解</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应用</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分析</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评价</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创造</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a:solidFill>
                  <a:prstClr val="black"/>
                </a:solidFill>
                <a:latin typeface="方正楷体_GBK" panose="03000509000000000000" pitchFamily="65" charset="-122"/>
                <a:ea typeface="方正楷体_GBK" panose="03000509000000000000" pitchFamily="65" charset="-122"/>
              </a:rPr>
              <a:t>批判</a:t>
            </a:r>
            <a:r>
              <a:rPr lang="zh-CN" altLang="en-US" sz="2800" dirty="0" smtClean="0">
                <a:solidFill>
                  <a:prstClr val="black"/>
                </a:solidFill>
                <a:latin typeface="方正楷体_GBK" panose="03000509000000000000" pitchFamily="65" charset="-122"/>
                <a:ea typeface="方正楷体_GBK" panose="03000509000000000000" pitchFamily="65" charset="-122"/>
              </a:rPr>
              <a:t>思考</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问题解决</a:t>
            </a:r>
            <a:endParaRPr lang="en-US" altLang="zh-CN" sz="2800" dirty="0" smtClean="0">
              <a:solidFill>
                <a:prstClr val="black"/>
              </a:solidFill>
              <a:latin typeface="方正楷体_GBK" panose="03000509000000000000" pitchFamily="65" charset="-122"/>
              <a:ea typeface="方正楷体_GBK" panose="03000509000000000000" pitchFamily="65" charset="-122"/>
            </a:endParaRPr>
          </a:p>
          <a:p>
            <a:pPr fontAlgn="auto">
              <a:lnSpc>
                <a:spcPts val="4000"/>
              </a:lnSpc>
              <a:spcBef>
                <a:spcPts val="0"/>
              </a:spcBef>
              <a:spcAft>
                <a:spcPts val="0"/>
              </a:spcAft>
              <a:buFontTx/>
              <a:buNone/>
            </a:pPr>
            <a:r>
              <a:rPr lang="zh-CN" altLang="en-US" sz="2800" dirty="0" smtClean="0">
                <a:solidFill>
                  <a:prstClr val="black"/>
                </a:solidFill>
                <a:latin typeface="方正楷体_GBK" panose="03000509000000000000" pitchFamily="65" charset="-122"/>
                <a:ea typeface="方正楷体_GBK" panose="03000509000000000000" pitchFamily="65" charset="-122"/>
              </a:rPr>
              <a:t>深度思考</a:t>
            </a:r>
            <a:endParaRPr lang="zh-CN" altLang="en-US" sz="2800" dirty="0">
              <a:solidFill>
                <a:prstClr val="black"/>
              </a:solidFill>
              <a:latin typeface="方正楷体_GBK" panose="03000509000000000000" pitchFamily="65" charset="-122"/>
              <a:ea typeface="方正楷体_GBK" panose="03000509000000000000" pitchFamily="65" charset="-122"/>
            </a:endParaRPr>
          </a:p>
        </p:txBody>
      </p:sp>
      <p:sp>
        <p:nvSpPr>
          <p:cNvPr id="9" name="文本框 8"/>
          <p:cNvSpPr txBox="1"/>
          <p:nvPr/>
        </p:nvSpPr>
        <p:spPr>
          <a:xfrm>
            <a:off x="5548254" y="1908422"/>
            <a:ext cx="4951621" cy="1384995"/>
          </a:xfrm>
          <a:prstGeom prst="rect">
            <a:avLst/>
          </a:prstGeom>
          <a:noFill/>
        </p:spPr>
        <p:txBody>
          <a:bodyPr wrap="square" rtlCol="0">
            <a:spAutoFit/>
          </a:bodyPr>
          <a:lstStyle/>
          <a:p>
            <a:pPr fontAlgn="auto">
              <a:spcBef>
                <a:spcPts val="0"/>
              </a:spcBef>
              <a:spcAft>
                <a:spcPts val="0"/>
              </a:spcAft>
              <a:buFontTx/>
              <a:buNone/>
            </a:pPr>
            <a:r>
              <a:rPr lang="zh-CN" altLang="en-US" sz="2800" dirty="0" smtClean="0">
                <a:solidFill>
                  <a:prstClr val="black"/>
                </a:solidFill>
                <a:latin typeface="等线" panose="02010600030101010101" charset="-122"/>
              </a:rPr>
              <a:t>理解：</a:t>
            </a:r>
            <a:r>
              <a:rPr lang="zh-CN" altLang="en-US" sz="2800" dirty="0" smtClean="0">
                <a:solidFill>
                  <a:prstClr val="black"/>
                </a:solidFill>
                <a:latin typeface="方正楷体_GBK" panose="03000509000000000000" pitchFamily="65" charset="-122"/>
                <a:ea typeface="方正楷体_GBK" panose="03000509000000000000" pitchFamily="65" charset="-122"/>
              </a:rPr>
              <a:t>解释、举例、联系、比较、推理、概括、图示、总结</a:t>
            </a:r>
            <a:r>
              <a:rPr lang="en-US" altLang="zh-CN" sz="2800" dirty="0" smtClean="0">
                <a:solidFill>
                  <a:prstClr val="black"/>
                </a:solidFill>
                <a:latin typeface="方正楷体_GBK" panose="03000509000000000000" pitchFamily="65" charset="-122"/>
                <a:ea typeface="方正楷体_GBK" panose="03000509000000000000" pitchFamily="65" charset="-122"/>
              </a:rPr>
              <a:t>……</a:t>
            </a:r>
            <a:endParaRPr lang="zh-CN" altLang="en-US" sz="2800" dirty="0">
              <a:solidFill>
                <a:prstClr val="black"/>
              </a:solidFill>
              <a:latin typeface="方正楷体_GBK" panose="03000509000000000000" pitchFamily="65" charset="-122"/>
              <a:ea typeface="方正楷体_GBK" panose="03000509000000000000" pitchFamily="65" charset="-122"/>
            </a:endParaRPr>
          </a:p>
        </p:txBody>
      </p:sp>
      <p:sp>
        <p:nvSpPr>
          <p:cNvPr id="10" name="文本框 9"/>
          <p:cNvSpPr txBox="1"/>
          <p:nvPr/>
        </p:nvSpPr>
        <p:spPr>
          <a:xfrm>
            <a:off x="5588001" y="3399191"/>
            <a:ext cx="5041109" cy="954107"/>
          </a:xfrm>
          <a:prstGeom prst="rect">
            <a:avLst/>
          </a:prstGeom>
          <a:noFill/>
        </p:spPr>
        <p:txBody>
          <a:bodyPr wrap="square" rtlCol="0">
            <a:spAutoFit/>
          </a:bodyPr>
          <a:lstStyle/>
          <a:p>
            <a:pPr fontAlgn="auto">
              <a:spcBef>
                <a:spcPts val="0"/>
              </a:spcBef>
              <a:spcAft>
                <a:spcPts val="0"/>
              </a:spcAft>
              <a:buFontTx/>
              <a:buNone/>
            </a:pPr>
            <a:r>
              <a:rPr lang="zh-CN" altLang="en-US" sz="2800" dirty="0" smtClean="0">
                <a:solidFill>
                  <a:prstClr val="black"/>
                </a:solidFill>
                <a:latin typeface="等线" panose="02010600030101010101" charset="-122"/>
              </a:rPr>
              <a:t>分析：</a:t>
            </a:r>
            <a:r>
              <a:rPr lang="zh-CN" altLang="en-US" sz="2800" dirty="0" smtClean="0">
                <a:solidFill>
                  <a:prstClr val="black"/>
                </a:solidFill>
                <a:latin typeface="方正楷体_GBK" panose="03000509000000000000" pitchFamily="65" charset="-122"/>
                <a:ea typeface="方正楷体_GBK" panose="03000509000000000000" pitchFamily="65" charset="-122"/>
              </a:rPr>
              <a:t>区分、分辨、结构、选择、聚焦、归因</a:t>
            </a:r>
            <a:r>
              <a:rPr lang="en-US" altLang="zh-CN" sz="2800" dirty="0" smtClean="0">
                <a:solidFill>
                  <a:prstClr val="black"/>
                </a:solidFill>
                <a:latin typeface="方正楷体_GBK" panose="03000509000000000000" pitchFamily="65" charset="-122"/>
                <a:ea typeface="方正楷体_GBK" panose="03000509000000000000" pitchFamily="65" charset="-122"/>
              </a:rPr>
              <a:t>….</a:t>
            </a:r>
            <a:endParaRPr lang="zh-CN" altLang="en-US" sz="2800" dirty="0">
              <a:solidFill>
                <a:prstClr val="black"/>
              </a:solidFill>
              <a:latin typeface="方正楷体_GBK" panose="03000509000000000000" pitchFamily="65" charset="-122"/>
              <a:ea typeface="方正楷体_GBK" panose="03000509000000000000" pitchFamily="65" charset="-122"/>
            </a:endParaRPr>
          </a:p>
        </p:txBody>
      </p:sp>
      <p:sp>
        <p:nvSpPr>
          <p:cNvPr id="2" name="文本框 1"/>
          <p:cNvSpPr txBox="1"/>
          <p:nvPr/>
        </p:nvSpPr>
        <p:spPr>
          <a:xfrm>
            <a:off x="5677460" y="4472609"/>
            <a:ext cx="4812417" cy="523220"/>
          </a:xfrm>
          <a:prstGeom prst="rect">
            <a:avLst/>
          </a:prstGeom>
          <a:noFill/>
        </p:spPr>
        <p:txBody>
          <a:bodyPr wrap="square" rtlCol="0">
            <a:spAutoFit/>
          </a:bodyPr>
          <a:lstStyle/>
          <a:p>
            <a:pPr fontAlgn="auto">
              <a:spcBef>
                <a:spcPts val="0"/>
              </a:spcBef>
              <a:spcAft>
                <a:spcPts val="0"/>
              </a:spcAft>
              <a:buFontTx/>
              <a:buNone/>
            </a:pPr>
            <a:r>
              <a:rPr lang="zh-CN" altLang="en-US" sz="2800" dirty="0" smtClean="0">
                <a:solidFill>
                  <a:prstClr val="black"/>
                </a:solidFill>
                <a:latin typeface="等线" panose="02010600030101010101" charset="-122"/>
              </a:rPr>
              <a:t>应用：</a:t>
            </a:r>
            <a:r>
              <a:rPr lang="zh-CN" altLang="en-US" sz="2800" dirty="0" smtClean="0">
                <a:solidFill>
                  <a:prstClr val="black"/>
                </a:solidFill>
                <a:latin typeface="方正楷体_GBK" panose="03000509000000000000" pitchFamily="65" charset="-122"/>
                <a:ea typeface="方正楷体_GBK" panose="03000509000000000000" pitchFamily="65" charset="-122"/>
              </a:rPr>
              <a:t>模仿</a:t>
            </a:r>
            <a:r>
              <a:rPr lang="en-US" altLang="zh-CN" sz="2800" dirty="0" smtClean="0">
                <a:solidFill>
                  <a:prstClr val="black"/>
                </a:solidFill>
                <a:latin typeface="方正楷体_GBK" panose="03000509000000000000" pitchFamily="65" charset="-122"/>
                <a:ea typeface="方正楷体_GBK" panose="03000509000000000000" pitchFamily="65" charset="-122"/>
              </a:rPr>
              <a:t>—</a:t>
            </a:r>
            <a:r>
              <a:rPr lang="zh-CN" altLang="en-US" sz="2800" dirty="0" smtClean="0">
                <a:solidFill>
                  <a:prstClr val="black"/>
                </a:solidFill>
                <a:latin typeface="方正楷体_GBK" panose="03000509000000000000" pitchFamily="65" charset="-122"/>
                <a:ea typeface="方正楷体_GBK" panose="03000509000000000000" pitchFamily="65" charset="-122"/>
              </a:rPr>
              <a:t>变式</a:t>
            </a:r>
            <a:r>
              <a:rPr lang="en-US" altLang="zh-CN" sz="2800" dirty="0" smtClean="0">
                <a:solidFill>
                  <a:prstClr val="black"/>
                </a:solidFill>
                <a:latin typeface="方正楷体_GBK" panose="03000509000000000000" pitchFamily="65" charset="-122"/>
                <a:ea typeface="方正楷体_GBK" panose="03000509000000000000" pitchFamily="65" charset="-122"/>
              </a:rPr>
              <a:t>—</a:t>
            </a:r>
            <a:r>
              <a:rPr lang="zh-CN" altLang="en-US" sz="2800" dirty="0" smtClean="0">
                <a:solidFill>
                  <a:prstClr val="black"/>
                </a:solidFill>
                <a:latin typeface="方正楷体_GBK" panose="03000509000000000000" pitchFamily="65" charset="-122"/>
                <a:ea typeface="方正楷体_GBK" panose="03000509000000000000" pitchFamily="65" charset="-122"/>
              </a:rPr>
              <a:t>创造</a:t>
            </a:r>
            <a:endParaRPr lang="zh-CN" altLang="en-US" sz="2800" dirty="0">
              <a:solidFill>
                <a:prstClr val="black"/>
              </a:solidFill>
              <a:latin typeface="方正楷体_GBK" panose="03000509000000000000" pitchFamily="65" charset="-122"/>
              <a:ea typeface="方正楷体_GBK" panose="03000509000000000000" pitchFamily="65" charset="-122"/>
            </a:endParaRPr>
          </a:p>
        </p:txBody>
      </p:sp>
      <p:sp>
        <p:nvSpPr>
          <p:cNvPr id="8"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5065" y="1220834"/>
            <a:ext cx="10062329" cy="923330"/>
          </a:xfrm>
          <a:prstGeom prst="rect">
            <a:avLst/>
          </a:prstGeom>
          <a:noFill/>
        </p:spPr>
        <p:txBody>
          <a:bodyPr wrap="square" rtlCol="0">
            <a:spAutoFit/>
          </a:bodyPr>
          <a:lstStyle/>
          <a:p>
            <a:pPr fontAlgn="auto">
              <a:spcBef>
                <a:spcPts val="0"/>
              </a:spcBef>
              <a:spcAft>
                <a:spcPts val="0"/>
              </a:spcAft>
              <a:buFontTx/>
              <a:buNone/>
            </a:pPr>
            <a:r>
              <a:rPr lang="zh-CN" altLang="en-US" sz="5400" dirty="0" smtClean="0">
                <a:solidFill>
                  <a:srgbClr val="FF0000"/>
                </a:solidFill>
                <a:latin typeface="等线" panose="02010600030101010101" charset="-122"/>
              </a:rPr>
              <a:t>理解学习</a:t>
            </a:r>
            <a:r>
              <a:rPr lang="zh-CN" altLang="en-US" sz="4400" dirty="0">
                <a:solidFill>
                  <a:srgbClr val="0070C0"/>
                </a:solidFill>
                <a:latin typeface="楷体" panose="02010609060101010101" pitchFamily="49" charset="-122"/>
                <a:ea typeface="楷体" panose="02010609060101010101" pitchFamily="49" charset="-122"/>
              </a:rPr>
              <a:t>是</a:t>
            </a:r>
            <a:r>
              <a:rPr lang="zh-CN" altLang="en-US" sz="4400" dirty="0" smtClean="0">
                <a:solidFill>
                  <a:srgbClr val="0070C0"/>
                </a:solidFill>
                <a:latin typeface="楷体" panose="02010609060101010101" pitchFamily="49" charset="-122"/>
                <a:ea typeface="楷体" panose="02010609060101010101" pitchFamily="49" charset="-122"/>
              </a:rPr>
              <a:t>初中学生主要的学习方式</a:t>
            </a:r>
            <a:endParaRPr lang="zh-CN" altLang="en-US" sz="4400" dirty="0">
              <a:solidFill>
                <a:srgbClr val="0070C0"/>
              </a:solidFill>
              <a:latin typeface="楷体" panose="02010609060101010101" pitchFamily="49" charset="-122"/>
              <a:ea typeface="楷体" panose="02010609060101010101" pitchFamily="49" charset="-122"/>
            </a:endParaRPr>
          </a:p>
        </p:txBody>
      </p:sp>
      <p:sp>
        <p:nvSpPr>
          <p:cNvPr id="2" name="文本框 1"/>
          <p:cNvSpPr txBox="1"/>
          <p:nvPr/>
        </p:nvSpPr>
        <p:spPr>
          <a:xfrm>
            <a:off x="1447273" y="2729548"/>
            <a:ext cx="9652737" cy="1600438"/>
          </a:xfrm>
          <a:prstGeom prst="rect">
            <a:avLst/>
          </a:prstGeom>
          <a:noFill/>
        </p:spPr>
        <p:txBody>
          <a:bodyPr wrap="square" rtlCol="0">
            <a:spAutoFit/>
          </a:bodyPr>
          <a:lstStyle/>
          <a:p>
            <a:pPr fontAlgn="auto">
              <a:spcBef>
                <a:spcPts val="0"/>
              </a:spcBef>
              <a:spcAft>
                <a:spcPts val="0"/>
              </a:spcAft>
              <a:buFontTx/>
              <a:buNone/>
            </a:pPr>
            <a:r>
              <a:rPr lang="zh-CN" altLang="en-US" sz="5400" dirty="0" smtClean="0">
                <a:solidFill>
                  <a:srgbClr val="FF0000"/>
                </a:solidFill>
                <a:latin typeface="等线" panose="02010600030101010101" charset="-122"/>
              </a:rPr>
              <a:t>理解</a:t>
            </a:r>
            <a:r>
              <a:rPr lang="zh-CN" altLang="en-US" sz="3600" dirty="0" smtClean="0">
                <a:solidFill>
                  <a:prstClr val="black"/>
                </a:solidFill>
                <a:latin typeface="等线" panose="02010600030101010101" charset="-122"/>
              </a:rPr>
              <a:t>，</a:t>
            </a:r>
            <a:r>
              <a:rPr lang="zh-CN" altLang="en-US" sz="4400" dirty="0" smtClean="0">
                <a:solidFill>
                  <a:srgbClr val="0070C0"/>
                </a:solidFill>
                <a:latin typeface="楷体" panose="02010609060101010101" pitchFamily="49" charset="-122"/>
                <a:ea typeface="楷体" panose="02010609060101010101" pitchFamily="49" charset="-122"/>
              </a:rPr>
              <a:t>就是指学习者能够用自己的话解释某知识的意义</a:t>
            </a:r>
            <a:endParaRPr lang="zh-CN" altLang="en-US" sz="4400" dirty="0">
              <a:solidFill>
                <a:srgbClr val="0070C0"/>
              </a:solidFill>
              <a:latin typeface="楷体" panose="02010609060101010101" pitchFamily="49" charset="-122"/>
              <a:ea typeface="楷体" panose="02010609060101010101" pitchFamily="49" charset="-122"/>
            </a:endParaRPr>
          </a:p>
        </p:txBody>
      </p:sp>
      <p:sp>
        <p:nvSpPr>
          <p:cNvPr id="3" name="文本框 2"/>
          <p:cNvSpPr txBox="1"/>
          <p:nvPr/>
        </p:nvSpPr>
        <p:spPr>
          <a:xfrm>
            <a:off x="1415065" y="4653981"/>
            <a:ext cx="9807827" cy="1323439"/>
          </a:xfrm>
          <a:prstGeom prst="rect">
            <a:avLst/>
          </a:prstGeom>
          <a:noFill/>
        </p:spPr>
        <p:txBody>
          <a:bodyPr wrap="square" rtlCol="0">
            <a:spAutoFit/>
          </a:bodyPr>
          <a:lstStyle/>
          <a:p>
            <a:pPr fontAlgn="auto">
              <a:spcBef>
                <a:spcPts val="0"/>
              </a:spcBef>
              <a:spcAft>
                <a:spcPts val="0"/>
              </a:spcAft>
              <a:buFontTx/>
              <a:buNone/>
            </a:pPr>
            <a:r>
              <a:rPr lang="zh-CN" altLang="en-US" sz="4400" dirty="0" smtClean="0">
                <a:solidFill>
                  <a:srgbClr val="FF0000"/>
                </a:solidFill>
                <a:latin typeface="等线" panose="02010600030101010101" charset="-122"/>
              </a:rPr>
              <a:t>理解的维度</a:t>
            </a:r>
            <a:r>
              <a:rPr lang="zh-CN" altLang="en-US" sz="3600" dirty="0" smtClean="0">
                <a:solidFill>
                  <a:prstClr val="black"/>
                </a:solidFill>
                <a:latin typeface="等线" panose="02010600030101010101" charset="-122"/>
              </a:rPr>
              <a:t>：</a:t>
            </a:r>
            <a:r>
              <a:rPr lang="zh-CN" altLang="en-US" sz="3600" dirty="0" smtClean="0">
                <a:solidFill>
                  <a:srgbClr val="FF0000"/>
                </a:solidFill>
                <a:latin typeface="楷体" panose="02010609060101010101" pitchFamily="49" charset="-122"/>
                <a:ea typeface="楷体" panose="02010609060101010101" pitchFamily="49" charset="-122"/>
              </a:rPr>
              <a:t>解释、举例、联系、比较、推理、转化、概括、</a:t>
            </a:r>
            <a:r>
              <a:rPr lang="zh-CN" altLang="en-US" sz="3600" dirty="0" smtClean="0">
                <a:solidFill>
                  <a:srgbClr val="0070C0"/>
                </a:solidFill>
                <a:latin typeface="楷体" panose="02010609060101010101" pitchFamily="49" charset="-122"/>
                <a:ea typeface="楷体" panose="02010609060101010101" pitchFamily="49" charset="-122"/>
              </a:rPr>
              <a:t>总结、分类</a:t>
            </a:r>
            <a:r>
              <a:rPr lang="zh-CN" altLang="en-US" sz="3600" dirty="0">
                <a:solidFill>
                  <a:srgbClr val="0070C0"/>
                </a:solidFill>
                <a:latin typeface="楷体" panose="02010609060101010101" pitchFamily="49" charset="-122"/>
                <a:ea typeface="楷体" panose="02010609060101010101" pitchFamily="49" charset="-122"/>
              </a:rPr>
              <a:t>、 </a:t>
            </a:r>
            <a:r>
              <a:rPr lang="en-US" altLang="zh-CN" sz="3600" dirty="0" smtClean="0">
                <a:solidFill>
                  <a:srgbClr val="0070C0"/>
                </a:solidFill>
                <a:latin typeface="楷体" panose="02010609060101010101" pitchFamily="49" charset="-122"/>
                <a:ea typeface="楷体" panose="02010609060101010101" pitchFamily="49" charset="-122"/>
              </a:rPr>
              <a:t>……</a:t>
            </a:r>
            <a:endParaRPr lang="zh-CN" altLang="en-US" sz="3600" dirty="0">
              <a:solidFill>
                <a:srgbClr val="0070C0"/>
              </a:solidFill>
              <a:latin typeface="楷体" panose="02010609060101010101" pitchFamily="49" charset="-122"/>
              <a:ea typeface="楷体" panose="02010609060101010101" pitchFamily="49" charset="-122"/>
            </a:endParaRPr>
          </a:p>
        </p:txBody>
      </p:sp>
      <p:sp>
        <p:nvSpPr>
          <p:cNvPr id="5"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6" name="组合 5"/>
          <p:cNvGrpSpPr/>
          <p:nvPr/>
        </p:nvGrpSpPr>
        <p:grpSpPr>
          <a:xfrm>
            <a:off x="2" y="238581"/>
            <a:ext cx="409814" cy="6502791"/>
            <a:chOff x="2" y="238581"/>
            <a:chExt cx="409814" cy="6502791"/>
          </a:xfrm>
        </p:grpSpPr>
        <p:sp>
          <p:nvSpPr>
            <p:cNvPr id="7" name="矩形 6"/>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8"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2153" y="232012"/>
            <a:ext cx="11773517" cy="6291618"/>
          </a:xfrm>
          <a:prstGeom prst="rect">
            <a:avLst/>
          </a:prstGeom>
        </p:spPr>
      </p:pic>
      <p:sp>
        <p:nvSpPr>
          <p:cNvPr id="3"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4" name="组合 3"/>
          <p:cNvGrpSpPr/>
          <p:nvPr/>
        </p:nvGrpSpPr>
        <p:grpSpPr>
          <a:xfrm>
            <a:off x="2" y="238581"/>
            <a:ext cx="409814" cy="6502791"/>
            <a:chOff x="2" y="238581"/>
            <a:chExt cx="409814" cy="6502791"/>
          </a:xfrm>
        </p:grpSpPr>
        <p:sp>
          <p:nvSpPr>
            <p:cNvPr id="5" name="矩形 4"/>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6"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 y="238581"/>
            <a:ext cx="409814" cy="6502791"/>
            <a:chOff x="2" y="238581"/>
            <a:chExt cx="409814" cy="6502791"/>
          </a:xfrm>
        </p:grpSpPr>
        <p:sp>
          <p:nvSpPr>
            <p:cNvPr id="37" name="矩形 36"/>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38"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35"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7" name="文本框 16"/>
          <p:cNvSpPr txBox="1"/>
          <p:nvPr/>
        </p:nvSpPr>
        <p:spPr>
          <a:xfrm>
            <a:off x="7004036" y="150125"/>
            <a:ext cx="5051645" cy="369332"/>
          </a:xfrm>
          <a:prstGeom prst="rect">
            <a:avLst/>
          </a:prstGeom>
          <a:noFill/>
        </p:spPr>
        <p:txBody>
          <a:bodyPr wrap="square" rtlCol="0">
            <a:spAutoFit/>
          </a:bodyPr>
          <a:lstStyle/>
          <a:p>
            <a:pPr fontAlgn="auto">
              <a:spcBef>
                <a:spcPts val="0"/>
              </a:spcBef>
              <a:spcAft>
                <a:spcPts val="0"/>
              </a:spcAft>
              <a:buFontTx/>
              <a:buNone/>
            </a:pPr>
            <a:endParaRPr lang="zh-CN" altLang="en-US" dirty="0">
              <a:solidFill>
                <a:prstClr val="black"/>
              </a:solidFill>
              <a:latin typeface="等线" panose="02010600030101010101" charset="-122"/>
            </a:endParaRPr>
          </a:p>
        </p:txBody>
      </p:sp>
      <p:pic>
        <p:nvPicPr>
          <p:cNvPr id="19" name="图片 18"/>
          <p:cNvPicPr>
            <a:picLocks noChangeAspect="1"/>
          </p:cNvPicPr>
          <p:nvPr/>
        </p:nvPicPr>
        <p:blipFill>
          <a:blip r:embed="rId2"/>
          <a:stretch>
            <a:fillRect/>
          </a:stretch>
        </p:blipFill>
        <p:spPr>
          <a:xfrm>
            <a:off x="6054223" y="227665"/>
            <a:ext cx="6001458" cy="5281684"/>
          </a:xfrm>
          <a:prstGeom prst="rect">
            <a:avLst/>
          </a:prstGeom>
        </p:spPr>
      </p:pic>
      <p:grpSp>
        <p:nvGrpSpPr>
          <p:cNvPr id="20" name="组合 19"/>
          <p:cNvGrpSpPr/>
          <p:nvPr/>
        </p:nvGrpSpPr>
        <p:grpSpPr>
          <a:xfrm>
            <a:off x="149246" y="777922"/>
            <a:ext cx="6090263" cy="5754674"/>
            <a:chOff x="1526672" y="323882"/>
            <a:chExt cx="8013114" cy="6304249"/>
          </a:xfrm>
        </p:grpSpPr>
        <p:grpSp>
          <p:nvGrpSpPr>
            <p:cNvPr id="21" name="组合 20"/>
            <p:cNvGrpSpPr/>
            <p:nvPr/>
          </p:nvGrpSpPr>
          <p:grpSpPr>
            <a:xfrm>
              <a:off x="1526672" y="323882"/>
              <a:ext cx="8013114" cy="6304249"/>
              <a:chOff x="1526672" y="323882"/>
              <a:chExt cx="8013114" cy="6304249"/>
            </a:xfrm>
          </p:grpSpPr>
          <p:sp>
            <p:nvSpPr>
              <p:cNvPr id="28" name="任意多边形 27"/>
              <p:cNvSpPr/>
              <p:nvPr/>
            </p:nvSpPr>
            <p:spPr>
              <a:xfrm>
                <a:off x="1526672" y="4528573"/>
                <a:ext cx="8013114" cy="2099558"/>
              </a:xfrm>
              <a:custGeom>
                <a:avLst/>
                <a:gdLst>
                  <a:gd name="connsiteX0" fmla="*/ 0 w 7453193"/>
                  <a:gd name="connsiteY0" fmla="*/ 1952851 h 1952851"/>
                  <a:gd name="connsiteX1" fmla="*/ 1242209 w 7453193"/>
                  <a:gd name="connsiteY1" fmla="*/ 0 h 1952851"/>
                  <a:gd name="connsiteX2" fmla="*/ 6210984 w 7453193"/>
                  <a:gd name="connsiteY2" fmla="*/ 0 h 1952851"/>
                  <a:gd name="connsiteX3" fmla="*/ 7453193 w 7453193"/>
                  <a:gd name="connsiteY3" fmla="*/ 1952851 h 1952851"/>
                  <a:gd name="connsiteX4" fmla="*/ 0 w 7453193"/>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193" h="1952851">
                    <a:moveTo>
                      <a:pt x="0" y="1952851"/>
                    </a:moveTo>
                    <a:lnTo>
                      <a:pt x="1242209" y="0"/>
                    </a:lnTo>
                    <a:lnTo>
                      <a:pt x="6210984" y="0"/>
                    </a:lnTo>
                    <a:lnTo>
                      <a:pt x="7453193" y="1952851"/>
                    </a:lnTo>
                    <a:lnTo>
                      <a:pt x="0" y="19528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858" tIns="82550" rIns="1386859" bIns="82550" numCol="1" spcCol="1270" anchor="ctr" anchorCtr="0">
                <a:noAutofit/>
              </a:bodyPr>
              <a:lstStyle/>
              <a:p>
                <a:pPr algn="ctr" defTabSz="2889250" fontAlgn="auto">
                  <a:lnSpc>
                    <a:spcPct val="90000"/>
                  </a:lnSpc>
                  <a:spcAft>
                    <a:spcPct val="35000"/>
                  </a:spcAft>
                  <a:buFontTx/>
                  <a:buNone/>
                </a:pPr>
                <a:endParaRPr lang="zh-CN" altLang="en-US" sz="6500">
                  <a:solidFill>
                    <a:prstClr val="white"/>
                  </a:solidFill>
                </a:endParaRPr>
              </a:p>
            </p:txBody>
          </p:sp>
          <p:sp>
            <p:nvSpPr>
              <p:cNvPr id="29" name="任意多边形 28"/>
              <p:cNvSpPr/>
              <p:nvPr/>
            </p:nvSpPr>
            <p:spPr>
              <a:xfrm>
                <a:off x="2311786" y="3700104"/>
                <a:ext cx="6497325" cy="1702399"/>
              </a:xfrm>
              <a:custGeom>
                <a:avLst/>
                <a:gdLst>
                  <a:gd name="connsiteX0" fmla="*/ 0 w 7453193"/>
                  <a:gd name="connsiteY0" fmla="*/ 1952851 h 1952851"/>
                  <a:gd name="connsiteX1" fmla="*/ 1242209 w 7453193"/>
                  <a:gd name="connsiteY1" fmla="*/ 0 h 1952851"/>
                  <a:gd name="connsiteX2" fmla="*/ 6210984 w 7453193"/>
                  <a:gd name="connsiteY2" fmla="*/ 0 h 1952851"/>
                  <a:gd name="connsiteX3" fmla="*/ 7453193 w 7453193"/>
                  <a:gd name="connsiteY3" fmla="*/ 1952851 h 1952851"/>
                  <a:gd name="connsiteX4" fmla="*/ 0 w 7453193"/>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193" h="1952851">
                    <a:moveTo>
                      <a:pt x="0" y="1952851"/>
                    </a:moveTo>
                    <a:lnTo>
                      <a:pt x="1242209" y="0"/>
                    </a:lnTo>
                    <a:lnTo>
                      <a:pt x="6210984" y="0"/>
                    </a:lnTo>
                    <a:lnTo>
                      <a:pt x="7453193" y="1952851"/>
                    </a:lnTo>
                    <a:lnTo>
                      <a:pt x="0" y="19528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858" tIns="82550" rIns="1386859" bIns="82550" numCol="1" spcCol="1270" anchor="ctr" anchorCtr="0">
                <a:noAutofit/>
              </a:bodyPr>
              <a:lstStyle/>
              <a:p>
                <a:pPr algn="ctr" defTabSz="2889250" fontAlgn="auto">
                  <a:lnSpc>
                    <a:spcPct val="90000"/>
                  </a:lnSpc>
                  <a:spcAft>
                    <a:spcPct val="35000"/>
                  </a:spcAft>
                  <a:buFontTx/>
                  <a:buNone/>
                </a:pPr>
                <a:endParaRPr lang="zh-CN" altLang="en-US" sz="6500">
                  <a:solidFill>
                    <a:prstClr val="white"/>
                  </a:solidFill>
                </a:endParaRPr>
              </a:p>
            </p:txBody>
          </p:sp>
          <p:sp>
            <p:nvSpPr>
              <p:cNvPr id="30" name="任意多边形 29"/>
              <p:cNvSpPr/>
              <p:nvPr/>
            </p:nvSpPr>
            <p:spPr>
              <a:xfrm>
                <a:off x="3041426" y="2940224"/>
                <a:ext cx="5010753" cy="1312894"/>
              </a:xfrm>
              <a:custGeom>
                <a:avLst/>
                <a:gdLst>
                  <a:gd name="connsiteX0" fmla="*/ 0 w 7453193"/>
                  <a:gd name="connsiteY0" fmla="*/ 1952851 h 1952851"/>
                  <a:gd name="connsiteX1" fmla="*/ 1242209 w 7453193"/>
                  <a:gd name="connsiteY1" fmla="*/ 0 h 1952851"/>
                  <a:gd name="connsiteX2" fmla="*/ 6210984 w 7453193"/>
                  <a:gd name="connsiteY2" fmla="*/ 0 h 1952851"/>
                  <a:gd name="connsiteX3" fmla="*/ 7453193 w 7453193"/>
                  <a:gd name="connsiteY3" fmla="*/ 1952851 h 1952851"/>
                  <a:gd name="connsiteX4" fmla="*/ 0 w 7453193"/>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193" h="1952851">
                    <a:moveTo>
                      <a:pt x="0" y="1952851"/>
                    </a:moveTo>
                    <a:lnTo>
                      <a:pt x="1242209" y="0"/>
                    </a:lnTo>
                    <a:lnTo>
                      <a:pt x="6210984" y="0"/>
                    </a:lnTo>
                    <a:lnTo>
                      <a:pt x="7453193" y="1952851"/>
                    </a:lnTo>
                    <a:lnTo>
                      <a:pt x="0" y="19528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858" tIns="82550" rIns="1386859" bIns="82550" numCol="1" spcCol="1270" anchor="ctr" anchorCtr="0">
                <a:noAutofit/>
              </a:bodyPr>
              <a:lstStyle/>
              <a:p>
                <a:pPr algn="ctr" defTabSz="2889250" fontAlgn="auto">
                  <a:lnSpc>
                    <a:spcPct val="90000"/>
                  </a:lnSpc>
                  <a:spcAft>
                    <a:spcPct val="35000"/>
                  </a:spcAft>
                  <a:buFontTx/>
                  <a:buNone/>
                </a:pPr>
                <a:endParaRPr lang="zh-CN" altLang="en-US" sz="6500">
                  <a:solidFill>
                    <a:prstClr val="white"/>
                  </a:solidFill>
                </a:endParaRPr>
              </a:p>
            </p:txBody>
          </p:sp>
          <p:grpSp>
            <p:nvGrpSpPr>
              <p:cNvPr id="31" name="组合 30"/>
              <p:cNvGrpSpPr/>
              <p:nvPr/>
            </p:nvGrpSpPr>
            <p:grpSpPr>
              <a:xfrm>
                <a:off x="3683378" y="323882"/>
                <a:ext cx="3709985" cy="2916219"/>
                <a:chOff x="2673443" y="719668"/>
                <a:chExt cx="5528860" cy="4345938"/>
              </a:xfrm>
            </p:grpSpPr>
            <p:sp>
              <p:nvSpPr>
                <p:cNvPr id="32" name="任意多边形 31"/>
                <p:cNvSpPr/>
                <p:nvPr/>
              </p:nvSpPr>
              <p:spPr>
                <a:xfrm>
                  <a:off x="4516397" y="719668"/>
                  <a:ext cx="1842953" cy="1448646"/>
                </a:xfrm>
                <a:custGeom>
                  <a:avLst/>
                  <a:gdLst>
                    <a:gd name="connsiteX0" fmla="*/ 0 w 2484397"/>
                    <a:gd name="connsiteY0" fmla="*/ 1952851 h 1952851"/>
                    <a:gd name="connsiteX1" fmla="*/ 1242199 w 2484397"/>
                    <a:gd name="connsiteY1" fmla="*/ 0 h 1952851"/>
                    <a:gd name="connsiteX2" fmla="*/ 1242199 w 2484397"/>
                    <a:gd name="connsiteY2" fmla="*/ 0 h 1952851"/>
                    <a:gd name="connsiteX3" fmla="*/ 2484397 w 2484397"/>
                    <a:gd name="connsiteY3" fmla="*/ 1952851 h 1952851"/>
                    <a:gd name="connsiteX4" fmla="*/ 0 w 2484397"/>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397" h="1952851">
                      <a:moveTo>
                        <a:pt x="0" y="1952851"/>
                      </a:moveTo>
                      <a:lnTo>
                        <a:pt x="1242199" y="0"/>
                      </a:lnTo>
                      <a:lnTo>
                        <a:pt x="1242199" y="0"/>
                      </a:lnTo>
                      <a:lnTo>
                        <a:pt x="2484397" y="1952851"/>
                      </a:lnTo>
                      <a:lnTo>
                        <a:pt x="0" y="1952851"/>
                      </a:lnTo>
                      <a:close/>
                    </a:path>
                  </a:pathLst>
                </a:custGeom>
                <a:solidFill>
                  <a:srgbClr val="FF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2550" tIns="82550" rIns="82550" bIns="82550" numCol="1" spcCol="1270" anchor="ctr" anchorCtr="0">
                  <a:noAutofit/>
                </a:bodyPr>
                <a:lstStyle/>
                <a:p>
                  <a:pPr algn="ctr" defTabSz="2889250" fontAlgn="auto">
                    <a:lnSpc>
                      <a:spcPct val="90000"/>
                    </a:lnSpc>
                    <a:spcAft>
                      <a:spcPct val="35000"/>
                    </a:spcAft>
                    <a:buFontTx/>
                    <a:buNone/>
                  </a:pPr>
                  <a:endParaRPr lang="zh-CN" altLang="en-US" sz="6500" dirty="0">
                    <a:solidFill>
                      <a:prstClr val="white"/>
                    </a:solidFill>
                  </a:endParaRPr>
                </a:p>
              </p:txBody>
            </p:sp>
            <p:sp>
              <p:nvSpPr>
                <p:cNvPr id="33" name="任意多边形 32"/>
                <p:cNvSpPr/>
                <p:nvPr/>
              </p:nvSpPr>
              <p:spPr>
                <a:xfrm>
                  <a:off x="3594920" y="2168314"/>
                  <a:ext cx="3685906" cy="1448646"/>
                </a:xfrm>
                <a:custGeom>
                  <a:avLst/>
                  <a:gdLst>
                    <a:gd name="connsiteX0" fmla="*/ 0 w 4968795"/>
                    <a:gd name="connsiteY0" fmla="*/ 1952851 h 1952851"/>
                    <a:gd name="connsiteX1" fmla="*/ 1242209 w 4968795"/>
                    <a:gd name="connsiteY1" fmla="*/ 0 h 1952851"/>
                    <a:gd name="connsiteX2" fmla="*/ 3726586 w 4968795"/>
                    <a:gd name="connsiteY2" fmla="*/ 0 h 1952851"/>
                    <a:gd name="connsiteX3" fmla="*/ 4968795 w 4968795"/>
                    <a:gd name="connsiteY3" fmla="*/ 1952851 h 1952851"/>
                    <a:gd name="connsiteX4" fmla="*/ 0 w 4968795"/>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8795" h="1952851">
                      <a:moveTo>
                        <a:pt x="0" y="1952851"/>
                      </a:moveTo>
                      <a:lnTo>
                        <a:pt x="1242209" y="0"/>
                      </a:lnTo>
                      <a:lnTo>
                        <a:pt x="3726586" y="0"/>
                      </a:lnTo>
                      <a:lnTo>
                        <a:pt x="4968795" y="1952851"/>
                      </a:lnTo>
                      <a:lnTo>
                        <a:pt x="0" y="1952851"/>
                      </a:lnTo>
                      <a:close/>
                    </a:path>
                  </a:pathLst>
                </a:custGeom>
                <a:solidFill>
                  <a:srgbClr val="FFFF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089" tIns="82550" rIns="952089" bIns="82550" numCol="1" spcCol="1270" anchor="ctr" anchorCtr="0">
                  <a:noAutofit/>
                </a:bodyPr>
                <a:lstStyle/>
                <a:p>
                  <a:pPr algn="ctr" defTabSz="2889250" fontAlgn="auto">
                    <a:lnSpc>
                      <a:spcPct val="90000"/>
                    </a:lnSpc>
                    <a:spcAft>
                      <a:spcPct val="35000"/>
                    </a:spcAft>
                    <a:buFontTx/>
                    <a:buNone/>
                  </a:pPr>
                  <a:endParaRPr lang="zh-CN" altLang="en-US" sz="6500" dirty="0">
                    <a:solidFill>
                      <a:prstClr val="white"/>
                    </a:solidFill>
                  </a:endParaRPr>
                </a:p>
              </p:txBody>
            </p:sp>
            <p:sp>
              <p:nvSpPr>
                <p:cNvPr id="34" name="任意多边形 33"/>
                <p:cNvSpPr/>
                <p:nvPr/>
              </p:nvSpPr>
              <p:spPr>
                <a:xfrm>
                  <a:off x="2673443" y="3616960"/>
                  <a:ext cx="5528860" cy="1448646"/>
                </a:xfrm>
                <a:custGeom>
                  <a:avLst/>
                  <a:gdLst>
                    <a:gd name="connsiteX0" fmla="*/ 0 w 7453193"/>
                    <a:gd name="connsiteY0" fmla="*/ 1952851 h 1952851"/>
                    <a:gd name="connsiteX1" fmla="*/ 1242209 w 7453193"/>
                    <a:gd name="connsiteY1" fmla="*/ 0 h 1952851"/>
                    <a:gd name="connsiteX2" fmla="*/ 6210984 w 7453193"/>
                    <a:gd name="connsiteY2" fmla="*/ 0 h 1952851"/>
                    <a:gd name="connsiteX3" fmla="*/ 7453193 w 7453193"/>
                    <a:gd name="connsiteY3" fmla="*/ 1952851 h 1952851"/>
                    <a:gd name="connsiteX4" fmla="*/ 0 w 7453193"/>
                    <a:gd name="connsiteY4" fmla="*/ 1952851 h 195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3193" h="1952851">
                      <a:moveTo>
                        <a:pt x="0" y="1952851"/>
                      </a:moveTo>
                      <a:lnTo>
                        <a:pt x="1242209" y="0"/>
                      </a:lnTo>
                      <a:lnTo>
                        <a:pt x="6210984" y="0"/>
                      </a:lnTo>
                      <a:lnTo>
                        <a:pt x="7453193" y="1952851"/>
                      </a:lnTo>
                      <a:lnTo>
                        <a:pt x="0" y="19528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86858" tIns="82550" rIns="1386859" bIns="82550" numCol="1" spcCol="1270" anchor="ctr" anchorCtr="0">
                  <a:noAutofit/>
                </a:bodyPr>
                <a:lstStyle/>
                <a:p>
                  <a:pPr algn="ctr" defTabSz="2889250" fontAlgn="auto">
                    <a:lnSpc>
                      <a:spcPct val="90000"/>
                    </a:lnSpc>
                    <a:spcAft>
                      <a:spcPct val="35000"/>
                    </a:spcAft>
                    <a:buFontTx/>
                    <a:buNone/>
                  </a:pPr>
                  <a:endParaRPr lang="zh-CN" altLang="en-US" sz="6500">
                    <a:solidFill>
                      <a:prstClr val="white"/>
                    </a:solidFill>
                  </a:endParaRPr>
                </a:p>
              </p:txBody>
            </p:sp>
          </p:grpSp>
        </p:grpSp>
        <p:sp>
          <p:nvSpPr>
            <p:cNvPr id="22" name="文本框 21"/>
            <p:cNvSpPr txBox="1"/>
            <p:nvPr/>
          </p:nvSpPr>
          <p:spPr>
            <a:xfrm>
              <a:off x="2100620" y="5786651"/>
              <a:ext cx="7195380" cy="640621"/>
            </a:xfrm>
            <a:prstGeom prst="rect">
              <a:avLst/>
            </a:prstGeom>
            <a:noFill/>
          </p:spPr>
          <p:txBody>
            <a:bodyPr wrap="square" rtlCol="0">
              <a:spAutoFit/>
            </a:bodyPr>
            <a:lstStyle/>
            <a:p>
              <a:pPr algn="ctr" fontAlgn="auto">
                <a:spcBef>
                  <a:spcPts val="0"/>
                </a:spcBef>
                <a:spcAft>
                  <a:spcPts val="0"/>
                </a:spcAft>
                <a:buFontTx/>
                <a:buNone/>
              </a:pPr>
              <a:r>
                <a:rPr lang="zh-CN" altLang="en-US" sz="3200" dirty="0" smtClean="0">
                  <a:solidFill>
                    <a:prstClr val="white"/>
                  </a:solidFill>
                  <a:latin typeface="等线" panose="02010600030101010101" charset="-122"/>
                </a:rPr>
                <a:t>提取：识别  回忆  执行</a:t>
              </a:r>
              <a:endParaRPr lang="zh-CN" altLang="en-US" sz="3200" dirty="0">
                <a:solidFill>
                  <a:prstClr val="white"/>
                </a:solidFill>
                <a:latin typeface="等线" panose="02010600030101010101" charset="-122"/>
              </a:endParaRPr>
            </a:p>
          </p:txBody>
        </p:sp>
        <p:sp>
          <p:nvSpPr>
            <p:cNvPr id="23" name="文本框 22"/>
            <p:cNvSpPr txBox="1"/>
            <p:nvPr/>
          </p:nvSpPr>
          <p:spPr>
            <a:xfrm>
              <a:off x="3041426" y="4581206"/>
              <a:ext cx="4792389" cy="573188"/>
            </a:xfrm>
            <a:prstGeom prst="rect">
              <a:avLst/>
            </a:prstGeom>
            <a:noFill/>
          </p:spPr>
          <p:txBody>
            <a:bodyPr wrap="square" rtlCol="0">
              <a:spAutoFit/>
            </a:bodyPr>
            <a:lstStyle/>
            <a:p>
              <a:pPr algn="ctr" fontAlgn="auto">
                <a:spcBef>
                  <a:spcPts val="0"/>
                </a:spcBef>
                <a:spcAft>
                  <a:spcPts val="0"/>
                </a:spcAft>
                <a:buFontTx/>
                <a:buNone/>
              </a:pPr>
              <a:r>
                <a:rPr lang="zh-CN" altLang="en-US" sz="2800" dirty="0" smtClean="0">
                  <a:solidFill>
                    <a:prstClr val="white"/>
                  </a:solidFill>
                  <a:latin typeface="等线" panose="02010600030101010101" charset="-122"/>
                </a:rPr>
                <a:t>理解：整合  表征</a:t>
              </a:r>
              <a:endParaRPr lang="zh-CN" altLang="en-US" sz="2800" dirty="0">
                <a:solidFill>
                  <a:prstClr val="white"/>
                </a:solidFill>
                <a:latin typeface="等线" panose="02010600030101010101" charset="-122"/>
              </a:endParaRPr>
            </a:p>
          </p:txBody>
        </p:sp>
        <p:sp>
          <p:nvSpPr>
            <p:cNvPr id="24" name="文本框 23"/>
            <p:cNvSpPr txBox="1"/>
            <p:nvPr/>
          </p:nvSpPr>
          <p:spPr>
            <a:xfrm>
              <a:off x="3385307" y="3452880"/>
              <a:ext cx="3957189" cy="640621"/>
            </a:xfrm>
            <a:prstGeom prst="rect">
              <a:avLst/>
            </a:prstGeom>
            <a:noFill/>
          </p:spPr>
          <p:txBody>
            <a:bodyPr wrap="square" rtlCol="0">
              <a:spAutoFit/>
            </a:bodyPr>
            <a:lstStyle/>
            <a:p>
              <a:pPr algn="ctr" fontAlgn="auto">
                <a:spcBef>
                  <a:spcPts val="0"/>
                </a:spcBef>
                <a:spcAft>
                  <a:spcPts val="0"/>
                </a:spcAft>
                <a:buFontTx/>
                <a:buNone/>
              </a:pPr>
              <a:r>
                <a:rPr lang="zh-CN" altLang="en-US" sz="1600" dirty="0" smtClean="0">
                  <a:solidFill>
                    <a:prstClr val="white"/>
                  </a:solidFill>
                  <a:latin typeface="等线" panose="02010600030101010101" charset="-122"/>
                </a:rPr>
                <a:t>分析：比较 分类   错误分析</a:t>
              </a:r>
              <a:endParaRPr lang="en-US" altLang="zh-CN" sz="1600" dirty="0" smtClean="0">
                <a:solidFill>
                  <a:prstClr val="white"/>
                </a:solidFill>
                <a:latin typeface="等线" panose="02010600030101010101" charset="-122"/>
              </a:endParaRPr>
            </a:p>
            <a:p>
              <a:pPr algn="ctr" fontAlgn="auto">
                <a:spcBef>
                  <a:spcPts val="0"/>
                </a:spcBef>
                <a:spcAft>
                  <a:spcPts val="0"/>
                </a:spcAft>
                <a:buFontTx/>
                <a:buNone/>
              </a:pPr>
              <a:r>
                <a:rPr lang="zh-CN" altLang="en-US" sz="1600" dirty="0" smtClean="0">
                  <a:solidFill>
                    <a:prstClr val="white"/>
                  </a:solidFill>
                  <a:latin typeface="等线" panose="02010600030101010101" charset="-122"/>
                </a:rPr>
                <a:t> 概括   具体化</a:t>
              </a:r>
              <a:endParaRPr lang="zh-CN" altLang="en-US" sz="1600" dirty="0">
                <a:solidFill>
                  <a:prstClr val="white"/>
                </a:solidFill>
                <a:latin typeface="等线" panose="02010600030101010101" charset="-122"/>
              </a:endParaRPr>
            </a:p>
          </p:txBody>
        </p:sp>
        <p:sp>
          <p:nvSpPr>
            <p:cNvPr id="25" name="文本框 24"/>
            <p:cNvSpPr txBox="1"/>
            <p:nvPr/>
          </p:nvSpPr>
          <p:spPr>
            <a:xfrm>
              <a:off x="4135271" y="2318710"/>
              <a:ext cx="2934266" cy="1011509"/>
            </a:xfrm>
            <a:prstGeom prst="rect">
              <a:avLst/>
            </a:prstGeom>
            <a:noFill/>
          </p:spPr>
          <p:txBody>
            <a:bodyPr wrap="square" rtlCol="0">
              <a:spAutoFit/>
            </a:bodyPr>
            <a:lstStyle/>
            <a:p>
              <a:pPr algn="ctr" fontAlgn="auto">
                <a:spcBef>
                  <a:spcPts val="0"/>
                </a:spcBef>
                <a:spcAft>
                  <a:spcPts val="0"/>
                </a:spcAft>
                <a:buFontTx/>
                <a:buNone/>
              </a:pPr>
              <a:r>
                <a:rPr lang="zh-CN" altLang="en-US" dirty="0" smtClean="0">
                  <a:solidFill>
                    <a:prstClr val="white"/>
                  </a:solidFill>
                  <a:latin typeface="等线" panose="02010600030101010101" charset="-122"/>
                </a:rPr>
                <a:t>知识运用：决策 问题解决 实验探究 调查研究</a:t>
              </a:r>
              <a:endParaRPr lang="zh-CN" altLang="en-US" dirty="0">
                <a:solidFill>
                  <a:prstClr val="white"/>
                </a:solidFill>
                <a:latin typeface="等线" panose="02010600030101010101" charset="-122"/>
              </a:endParaRPr>
            </a:p>
          </p:txBody>
        </p:sp>
        <p:sp>
          <p:nvSpPr>
            <p:cNvPr id="26" name="文本框 25"/>
            <p:cNvSpPr txBox="1"/>
            <p:nvPr/>
          </p:nvSpPr>
          <p:spPr>
            <a:xfrm>
              <a:off x="4694831" y="1651381"/>
              <a:ext cx="1787856" cy="404603"/>
            </a:xfrm>
            <a:prstGeom prst="rect">
              <a:avLst/>
            </a:prstGeom>
            <a:noFill/>
          </p:spPr>
          <p:txBody>
            <a:bodyPr wrap="square" rtlCol="0">
              <a:spAutoFit/>
            </a:bodyPr>
            <a:lstStyle/>
            <a:p>
              <a:pPr fontAlgn="auto">
                <a:spcBef>
                  <a:spcPts val="0"/>
                </a:spcBef>
                <a:spcAft>
                  <a:spcPts val="0"/>
                </a:spcAft>
                <a:buFontTx/>
                <a:buNone/>
              </a:pPr>
              <a:r>
                <a:rPr lang="zh-CN" altLang="en-US" dirty="0" smtClean="0">
                  <a:solidFill>
                    <a:srgbClr val="0070C0"/>
                  </a:solidFill>
                  <a:latin typeface="等线" panose="02010600030101010101" charset="-122"/>
                </a:rPr>
                <a:t>元认知系统</a:t>
              </a:r>
              <a:endParaRPr lang="zh-CN" altLang="en-US" dirty="0">
                <a:solidFill>
                  <a:srgbClr val="0070C0"/>
                </a:solidFill>
                <a:latin typeface="等线" panose="02010600030101010101" charset="-122"/>
              </a:endParaRPr>
            </a:p>
          </p:txBody>
        </p:sp>
        <p:sp>
          <p:nvSpPr>
            <p:cNvPr id="27" name="文本框 26"/>
            <p:cNvSpPr txBox="1"/>
            <p:nvPr/>
          </p:nvSpPr>
          <p:spPr>
            <a:xfrm>
              <a:off x="4933688" y="928881"/>
              <a:ext cx="1236661" cy="337170"/>
            </a:xfrm>
            <a:prstGeom prst="rect">
              <a:avLst/>
            </a:prstGeom>
            <a:noFill/>
          </p:spPr>
          <p:txBody>
            <a:bodyPr wrap="square" rtlCol="0">
              <a:spAutoFit/>
            </a:bodyPr>
            <a:lstStyle/>
            <a:p>
              <a:pPr fontAlgn="auto">
                <a:spcBef>
                  <a:spcPts val="0"/>
                </a:spcBef>
                <a:spcAft>
                  <a:spcPts val="0"/>
                </a:spcAft>
                <a:buFontTx/>
                <a:buNone/>
              </a:pPr>
              <a:r>
                <a:rPr lang="zh-CN" altLang="en-US" sz="1400" dirty="0" smtClean="0">
                  <a:solidFill>
                    <a:prstClr val="white"/>
                  </a:solidFill>
                  <a:latin typeface="等线" panose="02010600030101010101" charset="-122"/>
                </a:rPr>
                <a:t>自我系统</a:t>
              </a:r>
              <a:endParaRPr lang="zh-CN" altLang="en-US" sz="1400" dirty="0">
                <a:solidFill>
                  <a:prstClr val="white"/>
                </a:solidFill>
                <a:latin typeface="等线" panose="0201060003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6"/>
          <p:cNvSpPr/>
          <p:nvPr/>
        </p:nvSpPr>
        <p:spPr bwMode="auto">
          <a:xfrm flipH="1">
            <a:off x="0" y="2165428"/>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87" name="椭圆 86"/>
          <p:cNvSpPr/>
          <p:nvPr/>
        </p:nvSpPr>
        <p:spPr bwMode="auto">
          <a:xfrm>
            <a:off x="7620994" y="238789"/>
            <a:ext cx="1153070" cy="1153070"/>
          </a:xfrm>
          <a:prstGeom prst="ellipse">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90" name="椭圆 89"/>
          <p:cNvSpPr/>
          <p:nvPr/>
        </p:nvSpPr>
        <p:spPr bwMode="auto">
          <a:xfrm>
            <a:off x="8903883" y="238789"/>
            <a:ext cx="1153070" cy="1153070"/>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93" name="椭圆 92"/>
          <p:cNvSpPr/>
          <p:nvPr/>
        </p:nvSpPr>
        <p:spPr bwMode="auto">
          <a:xfrm>
            <a:off x="10132180" y="23878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96" name="椭圆 95"/>
          <p:cNvSpPr/>
          <p:nvPr/>
        </p:nvSpPr>
        <p:spPr bwMode="auto">
          <a:xfrm>
            <a:off x="6245957" y="238789"/>
            <a:ext cx="1153070" cy="115307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3" name="矩形 2"/>
          <p:cNvSpPr/>
          <p:nvPr/>
        </p:nvSpPr>
        <p:spPr>
          <a:xfrm>
            <a:off x="966300" y="309268"/>
            <a:ext cx="4493538" cy="523220"/>
          </a:xfrm>
          <a:prstGeom prst="rect">
            <a:avLst/>
          </a:prstGeom>
          <a:solidFill>
            <a:srgbClr val="FFFF00"/>
          </a:solidFill>
        </p:spPr>
        <p:txBody>
          <a:bodyPr wrap="none">
            <a:spAutoFit/>
          </a:bodyPr>
          <a:lstStyle/>
          <a:p>
            <a:r>
              <a:rPr lang="zh-CN" altLang="en-US" sz="2800" b="1" dirty="0"/>
              <a:t>为何要推进学导课堂设计？</a:t>
            </a:r>
          </a:p>
        </p:txBody>
      </p:sp>
      <p:sp>
        <p:nvSpPr>
          <p:cNvPr id="16" name="内容占位符 2"/>
          <p:cNvSpPr txBox="1"/>
          <p:nvPr/>
        </p:nvSpPr>
        <p:spPr>
          <a:xfrm>
            <a:off x="928930" y="1876061"/>
            <a:ext cx="8521482" cy="3655770"/>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微软雅黑 Light" panose="020B0502040204020203" charset="-122"/>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微软雅黑 Light" panose="020B0502040204020203" charset="-122"/>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微软雅黑 Light" panose="020B0502040204020203" charset="-122"/>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微软雅黑 Light" panose="020B0502040204020203"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3600" dirty="0" smtClean="0">
                <a:solidFill>
                  <a:srgbClr val="0000FF"/>
                </a:solidFill>
              </a:rPr>
              <a:t>基于“教案”现状的思考。</a:t>
            </a:r>
            <a:endParaRPr lang="en-US" altLang="zh-CN" sz="3600" dirty="0" smtClean="0">
              <a:solidFill>
                <a:srgbClr val="0000FF"/>
              </a:solidFill>
            </a:endParaRPr>
          </a:p>
          <a:p>
            <a:pPr marL="0" indent="0">
              <a:buNone/>
              <a:defRPr/>
            </a:pPr>
            <a:endParaRPr lang="en-US" altLang="zh-CN" sz="3600" dirty="0" smtClean="0">
              <a:solidFill>
                <a:srgbClr val="0000FF"/>
              </a:solidFill>
            </a:endParaRPr>
          </a:p>
          <a:p>
            <a:pPr>
              <a:defRPr/>
            </a:pPr>
            <a:r>
              <a:rPr lang="zh-CN" altLang="en-US" sz="3600" dirty="0" smtClean="0">
                <a:solidFill>
                  <a:srgbClr val="0000FF"/>
                </a:solidFill>
              </a:rPr>
              <a:t>基于精品教学资源共享的思考。</a:t>
            </a:r>
            <a:endParaRPr lang="en-US" altLang="zh-CN" sz="3600" dirty="0" smtClean="0">
              <a:solidFill>
                <a:srgbClr val="0000FF"/>
              </a:solidFill>
            </a:endParaRPr>
          </a:p>
          <a:p>
            <a:pPr marL="0" indent="0">
              <a:buNone/>
              <a:defRPr/>
            </a:pPr>
            <a:endParaRPr lang="en-US" altLang="zh-CN" sz="3600" dirty="0" smtClean="0">
              <a:solidFill>
                <a:srgbClr val="0000FF"/>
              </a:solidFill>
            </a:endParaRPr>
          </a:p>
          <a:p>
            <a:pPr>
              <a:defRPr/>
            </a:pPr>
            <a:r>
              <a:rPr lang="zh-CN" altLang="en-US" sz="3600" dirty="0" smtClean="0">
                <a:solidFill>
                  <a:srgbClr val="0000FF"/>
                </a:solidFill>
              </a:rPr>
              <a:t>基于推进课堂转型常态化的思考。</a:t>
            </a:r>
            <a:endParaRPr lang="en-US" altLang="zh-CN" sz="3600" dirty="0" smtClean="0">
              <a:solidFill>
                <a:srgbClr val="0000FF"/>
              </a:solidFill>
            </a:endParaRPr>
          </a:p>
          <a:p>
            <a:pPr>
              <a:defRPr/>
            </a:pPr>
            <a:endParaRPr lang="zh-CN" altLang="en-US" sz="3600" dirty="0" smtClean="0">
              <a:solidFill>
                <a:srgbClr val="0000FF"/>
              </a:solidFill>
            </a:endParaRPr>
          </a:p>
        </p:txBody>
      </p:sp>
      <p:grpSp>
        <p:nvGrpSpPr>
          <p:cNvPr id="17" name="组合 16"/>
          <p:cNvGrpSpPr/>
          <p:nvPr/>
        </p:nvGrpSpPr>
        <p:grpSpPr bwMode="auto">
          <a:xfrm>
            <a:off x="9259243" y="3955108"/>
            <a:ext cx="2376487" cy="2432050"/>
            <a:chOff x="937979" y="1752909"/>
            <a:chExt cx="2701946" cy="2701946"/>
          </a:xfrm>
        </p:grpSpPr>
        <p:sp>
          <p:nvSpPr>
            <p:cNvPr id="18" name="椭圆 12"/>
            <p:cNvSpPr>
              <a:spLocks noChangeAspect="1"/>
            </p:cNvSpPr>
            <p:nvPr/>
          </p:nvSpPr>
          <p:spPr>
            <a:xfrm>
              <a:off x="937979" y="1752909"/>
              <a:ext cx="2701946" cy="2701946"/>
            </a:xfrm>
            <a:prstGeom prst="rect">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54000" dist="25400" dir="2700000" algn="tl" rotWithShape="0">
                <a:prstClr val="black">
                  <a:alpha val="28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sp>
          <p:nvSpPr>
            <p:cNvPr id="19" name="圆角矩形 13"/>
            <p:cNvSpPr>
              <a:spLocks noChangeAspect="1"/>
            </p:cNvSpPr>
            <p:nvPr/>
          </p:nvSpPr>
          <p:spPr>
            <a:xfrm>
              <a:off x="1028224" y="1842857"/>
              <a:ext cx="2521455" cy="2522051"/>
            </a:xfrm>
            <a:prstGeom prst="rect">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sp>
          <p:nvSpPr>
            <p:cNvPr id="20" name="椭圆 14"/>
            <p:cNvSpPr>
              <a:spLocks noChangeAspect="1"/>
            </p:cNvSpPr>
            <p:nvPr/>
          </p:nvSpPr>
          <p:spPr>
            <a:xfrm>
              <a:off x="1153062" y="1967992"/>
              <a:ext cx="2271780" cy="2271780"/>
            </a:xfrm>
            <a:prstGeom prst="rect">
              <a:avLst/>
            </a:prstGeom>
            <a:blipFill>
              <a:blip r:embed="rId3" cstate="print"/>
              <a:stretch>
                <a:fillRect/>
              </a:stretch>
            </a:blipFill>
            <a:ln w="12700" cap="flat" cmpd="sng" algn="ctr">
              <a:noFill/>
              <a:prstDash val="solid"/>
              <a:miter lim="800000"/>
            </a:ln>
            <a:effectLst>
              <a:innerShdw blurRad="63500" dist="50800" dir="135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grpSp>
      <p:sp>
        <p:nvSpPr>
          <p:cNvPr id="15"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xEl>
                                              <p:pRg st="2" end="2"/>
                                            </p:txEl>
                                          </p:spTgt>
                                        </p:tgtEl>
                                        <p:attrNameLst>
                                          <p:attrName>style.visibility</p:attrName>
                                        </p:attrNameLst>
                                      </p:cBhvr>
                                      <p:to>
                                        <p:strVal val="visible"/>
                                      </p:to>
                                    </p:set>
                                    <p:animEffect transition="in" filter="blinds(horizontal)">
                                      <p:cBhvr>
                                        <p:cTn id="12" dur="500"/>
                                        <p:tgtEl>
                                          <p:spTgt spid="1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animEffect transition="in" filter="blinds(horizontal)">
                                      <p:cBhvr>
                                        <p:cTn id="17"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提高</a:t>
            </a:r>
            <a:r>
              <a:rPr lang="zh-CN" altLang="en-US" sz="5400" b="1" dirty="0" smtClean="0">
                <a:solidFill>
                  <a:srgbClr val="FF0000"/>
                </a:solidFill>
              </a:rPr>
              <a:t>理解力</a:t>
            </a:r>
            <a:r>
              <a:rPr lang="zh-CN" altLang="en-US" dirty="0" smtClean="0"/>
              <a:t>的</a:t>
            </a:r>
            <a:r>
              <a:rPr lang="en-US" altLang="zh-CN" dirty="0" smtClean="0"/>
              <a:t>8</a:t>
            </a:r>
            <a:r>
              <a:rPr lang="zh-CN" altLang="en-US" dirty="0" smtClean="0"/>
              <a:t>个思维步骤（思维形式）</a:t>
            </a:r>
            <a:endParaRPr lang="zh-CN" altLang="en-US" dirty="0"/>
          </a:p>
        </p:txBody>
      </p:sp>
      <p:sp>
        <p:nvSpPr>
          <p:cNvPr id="3" name="内容占位符 2"/>
          <p:cNvSpPr>
            <a:spLocks noGrp="1"/>
          </p:cNvSpPr>
          <p:nvPr>
            <p:ph idx="1"/>
          </p:nvPr>
        </p:nvSpPr>
        <p:spPr>
          <a:xfrm>
            <a:off x="300198" y="1825711"/>
            <a:ext cx="11677447" cy="5032375"/>
          </a:xfrm>
        </p:spPr>
        <p:txBody>
          <a:bodyPr/>
          <a:lstStyle/>
          <a:p>
            <a:pPr marL="0" indent="0">
              <a:buNone/>
            </a:pPr>
            <a:r>
              <a:rPr lang="en-US" altLang="zh-CN" dirty="0" smtClean="0">
                <a:solidFill>
                  <a:srgbClr val="7030A0"/>
                </a:solidFill>
                <a:latin typeface="楷体" panose="02010609060101010101" pitchFamily="49" charset="-122"/>
                <a:ea typeface="楷体" panose="02010609060101010101" pitchFamily="49" charset="-122"/>
              </a:rPr>
              <a:t>1.</a:t>
            </a:r>
            <a:r>
              <a:rPr lang="zh-CN" altLang="en-US" dirty="0" smtClean="0">
                <a:solidFill>
                  <a:srgbClr val="7030A0"/>
                </a:solidFill>
                <a:latin typeface="楷体" panose="02010609060101010101" pitchFamily="49" charset="-122"/>
                <a:ea typeface="楷体" panose="02010609060101010101" pitchFamily="49" charset="-122"/>
              </a:rPr>
              <a:t>细心观察，仔细描述：假如我们想了解新事物，首先得观察它的组成部分和特征，然后进行完整地描述。所以，需要学会拆分事务、辨别事务特征等分析方法</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2.</a:t>
            </a:r>
            <a:r>
              <a:rPr lang="zh-CN" altLang="en-US" dirty="0" smtClean="0">
                <a:solidFill>
                  <a:srgbClr val="7030A0"/>
                </a:solidFill>
                <a:latin typeface="楷体" panose="02010609060101010101" pitchFamily="49" charset="-122"/>
                <a:ea typeface="楷体" panose="02010609060101010101" pitchFamily="49" charset="-122"/>
              </a:rPr>
              <a:t>解释说明：在科学范畴中叫理论与假说；在数学计算中叫猜想与归纳</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3.</a:t>
            </a:r>
            <a:r>
              <a:rPr lang="zh-CN" altLang="en-US" dirty="0" smtClean="0">
                <a:solidFill>
                  <a:srgbClr val="7030A0"/>
                </a:solidFill>
                <a:latin typeface="楷体" panose="02010609060101010101" pitchFamily="49" charset="-122"/>
                <a:ea typeface="楷体" panose="02010609060101010101" pitchFamily="49" charset="-122"/>
              </a:rPr>
              <a:t>给出例证：找出例证来支持自己的观点、结论</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4.</a:t>
            </a:r>
            <a:r>
              <a:rPr lang="zh-CN" altLang="en-US" dirty="0" smtClean="0">
                <a:solidFill>
                  <a:srgbClr val="7030A0"/>
                </a:solidFill>
                <a:latin typeface="楷体" panose="02010609060101010101" pitchFamily="49" charset="-122"/>
                <a:ea typeface="楷体" panose="02010609060101010101" pitchFamily="49" charset="-122"/>
              </a:rPr>
              <a:t>建立联系：将新知识与自己已有知识</a:t>
            </a:r>
            <a:r>
              <a:rPr lang="zh-CN" altLang="en-US" dirty="0">
                <a:solidFill>
                  <a:srgbClr val="7030A0"/>
                </a:solidFill>
                <a:latin typeface="楷体" panose="02010609060101010101" pitchFamily="49" charset="-122"/>
                <a:ea typeface="楷体" panose="02010609060101010101" pitchFamily="49" charset="-122"/>
              </a:rPr>
              <a:t>联系</a:t>
            </a:r>
            <a:r>
              <a:rPr lang="zh-CN" altLang="en-US" dirty="0" smtClean="0">
                <a:solidFill>
                  <a:srgbClr val="7030A0"/>
                </a:solidFill>
                <a:latin typeface="楷体" panose="02010609060101010101" pitchFamily="49" charset="-122"/>
                <a:ea typeface="楷体" panose="02010609060101010101" pitchFamily="49" charset="-122"/>
              </a:rPr>
              <a:t>起来</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5.</a:t>
            </a:r>
            <a:r>
              <a:rPr lang="zh-CN" altLang="en-US" dirty="0" smtClean="0">
                <a:solidFill>
                  <a:srgbClr val="7030A0"/>
                </a:solidFill>
                <a:latin typeface="楷体" panose="02010609060101010101" pitchFamily="49" charset="-122"/>
                <a:ea typeface="楷体" panose="02010609060101010101" pitchFamily="49" charset="-122"/>
              </a:rPr>
              <a:t>考虑不同的观点与角度：</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6.</a:t>
            </a:r>
            <a:r>
              <a:rPr lang="zh-CN" altLang="en-US" dirty="0" smtClean="0">
                <a:solidFill>
                  <a:srgbClr val="7030A0"/>
                </a:solidFill>
                <a:latin typeface="楷体" panose="02010609060101010101" pitchFamily="49" charset="-122"/>
                <a:ea typeface="楷体" panose="02010609060101010101" pitchFamily="49" charset="-122"/>
              </a:rPr>
              <a:t>抓住中心并作出结论</a:t>
            </a:r>
            <a:r>
              <a:rPr lang="en-US" altLang="zh-CN" dirty="0" smtClean="0">
                <a:solidFill>
                  <a:srgbClr val="7030A0"/>
                </a:solidFill>
                <a:latin typeface="楷体" panose="02010609060101010101" pitchFamily="49" charset="-122"/>
                <a:ea typeface="楷体" panose="02010609060101010101" pitchFamily="49" charset="-122"/>
              </a:rPr>
              <a:t>----</a:t>
            </a:r>
            <a:r>
              <a:rPr lang="zh-CN" altLang="en-US" sz="3200" dirty="0" smtClean="0">
                <a:solidFill>
                  <a:srgbClr val="FF0000"/>
                </a:solidFill>
                <a:latin typeface="楷体" panose="02010609060101010101" pitchFamily="49" charset="-122"/>
                <a:ea typeface="楷体" panose="02010609060101010101" pitchFamily="49" charset="-122"/>
              </a:rPr>
              <a:t>作为理解力强弱的评估标准</a:t>
            </a:r>
            <a:endParaRPr lang="en-US" altLang="zh-CN" sz="3200" dirty="0" smtClean="0">
              <a:solidFill>
                <a:srgbClr val="FF000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7.</a:t>
            </a:r>
            <a:r>
              <a:rPr lang="zh-CN" altLang="en-US" dirty="0" smtClean="0">
                <a:solidFill>
                  <a:srgbClr val="7030A0"/>
                </a:solidFill>
                <a:latin typeface="楷体" panose="02010609060101010101" pitchFamily="49" charset="-122"/>
                <a:ea typeface="楷体" panose="02010609060101010101" pitchFamily="49" charset="-122"/>
              </a:rPr>
              <a:t>思考并提问</a:t>
            </a:r>
            <a:endParaRPr lang="en-US" altLang="zh-CN" dirty="0" smtClean="0">
              <a:solidFill>
                <a:srgbClr val="7030A0"/>
              </a:solidFill>
              <a:latin typeface="楷体" panose="02010609060101010101" pitchFamily="49" charset="-122"/>
              <a:ea typeface="楷体" panose="02010609060101010101" pitchFamily="49" charset="-122"/>
            </a:endParaRPr>
          </a:p>
          <a:p>
            <a:pPr marL="0" indent="0">
              <a:buNone/>
            </a:pPr>
            <a:r>
              <a:rPr lang="en-US" altLang="zh-CN" dirty="0" smtClean="0">
                <a:solidFill>
                  <a:srgbClr val="7030A0"/>
                </a:solidFill>
                <a:latin typeface="楷体" panose="02010609060101010101" pitchFamily="49" charset="-122"/>
                <a:ea typeface="楷体" panose="02010609060101010101" pitchFamily="49" charset="-122"/>
              </a:rPr>
              <a:t>8.</a:t>
            </a:r>
            <a:r>
              <a:rPr lang="zh-CN" altLang="en-US" dirty="0" smtClean="0">
                <a:solidFill>
                  <a:srgbClr val="7030A0"/>
                </a:solidFill>
                <a:latin typeface="楷体" panose="02010609060101010101" pitchFamily="49" charset="-122"/>
                <a:ea typeface="楷体" panose="02010609060101010101" pitchFamily="49" charset="-122"/>
              </a:rPr>
              <a:t>了解问题的复杂性并深入思考</a:t>
            </a:r>
            <a:endParaRPr lang="zh-CN" altLang="en-US" dirty="0">
              <a:solidFill>
                <a:srgbClr val="7030A0"/>
              </a:solidFill>
              <a:latin typeface="楷体" panose="02010609060101010101" pitchFamily="49" charset="-122"/>
              <a:ea typeface="楷体" panose="02010609060101010101" pitchFamily="49" charset="-122"/>
            </a:endParaRPr>
          </a:p>
        </p:txBody>
      </p:sp>
      <p:sp>
        <p:nvSpPr>
          <p:cNvPr id="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5" name="组合 4"/>
          <p:cNvGrpSpPr/>
          <p:nvPr/>
        </p:nvGrpSpPr>
        <p:grpSpPr>
          <a:xfrm>
            <a:off x="2" y="238581"/>
            <a:ext cx="409814" cy="6502791"/>
            <a:chOff x="2" y="238581"/>
            <a:chExt cx="409814" cy="6502791"/>
          </a:xfrm>
        </p:grpSpPr>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 y="238581"/>
            <a:ext cx="409814" cy="6502791"/>
            <a:chOff x="2" y="238581"/>
            <a:chExt cx="409814" cy="6502791"/>
          </a:xfrm>
        </p:grpSpPr>
        <p:sp>
          <p:nvSpPr>
            <p:cNvPr id="8" name="矩形 7"/>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9"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pic>
        <p:nvPicPr>
          <p:cNvPr id="4" name="图片 3"/>
          <p:cNvPicPr>
            <a:picLocks noChangeAspect="1"/>
          </p:cNvPicPr>
          <p:nvPr/>
        </p:nvPicPr>
        <p:blipFill>
          <a:blip r:embed="rId2"/>
          <a:stretch>
            <a:fillRect/>
          </a:stretch>
        </p:blipFill>
        <p:spPr>
          <a:xfrm>
            <a:off x="409815" y="136477"/>
            <a:ext cx="11500907" cy="6059606"/>
          </a:xfrm>
          <a:prstGeom prst="rect">
            <a:avLst/>
          </a:prstGeom>
        </p:spPr>
      </p:pic>
      <p:sp>
        <p:nvSpPr>
          <p:cNvPr id="6"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5" name="文本框 4"/>
          <p:cNvSpPr txBox="1"/>
          <p:nvPr/>
        </p:nvSpPr>
        <p:spPr>
          <a:xfrm>
            <a:off x="1866365" y="6275344"/>
            <a:ext cx="8540130" cy="461665"/>
          </a:xfrm>
          <a:prstGeom prst="rect">
            <a:avLst/>
          </a:prstGeom>
          <a:noFill/>
        </p:spPr>
        <p:txBody>
          <a:bodyPr wrap="square" rtlCol="0">
            <a:spAutoFit/>
          </a:bodyPr>
          <a:lstStyle/>
          <a:p>
            <a:pPr fontAlgn="auto">
              <a:spcBef>
                <a:spcPts val="0"/>
              </a:spcBef>
              <a:spcAft>
                <a:spcPts val="0"/>
              </a:spcAft>
              <a:buFontTx/>
              <a:buNone/>
            </a:pPr>
            <a:r>
              <a:rPr lang="zh-CN" altLang="en-US" sz="2400" b="1" dirty="0" smtClean="0">
                <a:solidFill>
                  <a:srgbClr val="0070C0"/>
                </a:solidFill>
                <a:latin typeface="等线" panose="02010600030101010101" charset="-122"/>
              </a:rPr>
              <a:t>格兰特</a:t>
            </a:r>
            <a:r>
              <a:rPr lang="en-US" altLang="zh-CN" sz="2400" b="1" dirty="0" smtClean="0">
                <a:solidFill>
                  <a:srgbClr val="0070C0"/>
                </a:solidFill>
                <a:latin typeface="等线" panose="02010600030101010101" charset="-122"/>
              </a:rPr>
              <a:t>·</a:t>
            </a:r>
            <a:r>
              <a:rPr lang="zh-CN" altLang="en-US" sz="2400" b="1" dirty="0" smtClean="0">
                <a:solidFill>
                  <a:srgbClr val="0070C0"/>
                </a:solidFill>
                <a:latin typeface="等线" panose="02010600030101010101" charset="-122"/>
              </a:rPr>
              <a:t>威金斯  杰伊</a:t>
            </a:r>
            <a:r>
              <a:rPr lang="en-US" altLang="zh-CN" sz="2400" b="1" dirty="0" smtClean="0">
                <a:solidFill>
                  <a:srgbClr val="0070C0"/>
                </a:solidFill>
                <a:latin typeface="等线" panose="02010600030101010101" charset="-122"/>
              </a:rPr>
              <a:t>·</a:t>
            </a:r>
            <a:r>
              <a:rPr lang="zh-CN" altLang="en-US" sz="2400" b="1" dirty="0" smtClean="0">
                <a:solidFill>
                  <a:srgbClr val="0070C0"/>
                </a:solidFill>
                <a:latin typeface="等线" panose="02010600030101010101" charset="-122"/>
              </a:rPr>
              <a:t>麦克泰格   </a:t>
            </a:r>
            <a:r>
              <a:rPr lang="en-US" altLang="zh-CN" sz="2400" b="1" dirty="0" smtClean="0">
                <a:solidFill>
                  <a:srgbClr val="0070C0"/>
                </a:solidFill>
                <a:latin typeface="等线" panose="02010600030101010101" charset="-122"/>
              </a:rPr>
              <a:t>《</a:t>
            </a:r>
            <a:r>
              <a:rPr lang="zh-CN" altLang="en-US" sz="2400" b="1" dirty="0" smtClean="0">
                <a:solidFill>
                  <a:srgbClr val="0070C0"/>
                </a:solidFill>
                <a:latin typeface="等线" panose="02010600030101010101" charset="-122"/>
              </a:rPr>
              <a:t>追求理解的教学设计</a:t>
            </a:r>
            <a:r>
              <a:rPr lang="en-US" altLang="zh-CN" sz="2400" b="1" dirty="0" smtClean="0">
                <a:solidFill>
                  <a:srgbClr val="0070C0"/>
                </a:solidFill>
                <a:latin typeface="等线" panose="02010600030101010101" charset="-122"/>
              </a:rPr>
              <a:t>》</a:t>
            </a:r>
            <a:endParaRPr lang="zh-CN" altLang="en-US" sz="2400" b="1" dirty="0">
              <a:solidFill>
                <a:srgbClr val="0070C0"/>
              </a:solidFill>
              <a:latin typeface="等线" panose="02010600030101010101"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2" name="标题 1"/>
          <p:cNvSpPr>
            <a:spLocks noGrp="1"/>
          </p:cNvSpPr>
          <p:nvPr>
            <p:ph type="title"/>
          </p:nvPr>
        </p:nvSpPr>
        <p:spPr>
          <a:xfrm>
            <a:off x="838528" y="16287"/>
            <a:ext cx="10519708" cy="917765"/>
          </a:xfrm>
        </p:spPr>
        <p:txBody>
          <a:bodyPr>
            <a:normAutofit/>
          </a:bodyPr>
          <a:lstStyle/>
          <a:p>
            <a:pPr algn="ctr"/>
            <a:r>
              <a:rPr lang="zh-CN" altLang="en-US" sz="4000" dirty="0" smtClean="0"/>
              <a:t>到底什么才叫“真正学会”、真正理解</a:t>
            </a:r>
            <a:endParaRPr lang="zh-CN" altLang="en-US" sz="4000" dirty="0"/>
          </a:p>
        </p:txBody>
      </p:sp>
      <p:sp>
        <p:nvSpPr>
          <p:cNvPr id="3" name="内容占位符 2"/>
          <p:cNvSpPr>
            <a:spLocks noGrp="1"/>
          </p:cNvSpPr>
          <p:nvPr>
            <p:ph idx="1"/>
          </p:nvPr>
        </p:nvSpPr>
        <p:spPr>
          <a:xfrm>
            <a:off x="481757" y="885683"/>
            <a:ext cx="11377264" cy="5972317"/>
          </a:xfrm>
        </p:spPr>
        <p:txBody>
          <a:bodyPr>
            <a:noAutofit/>
          </a:bodyPr>
          <a:lstStyle/>
          <a:p>
            <a:r>
              <a:rPr lang="zh-CN" altLang="en-US" dirty="0" smtClean="0"/>
              <a:t>奥苏贝儿、布卢姆、威金斯、麦克泰等学者以及哈佛大学的“零点项目”都对“理解”做出过出色而深入的研究，提出有关理解的四个维度</a:t>
            </a:r>
            <a:endParaRPr lang="en-US" altLang="zh-CN" dirty="0" smtClean="0"/>
          </a:p>
          <a:p>
            <a:pPr marL="0" indent="0">
              <a:buNone/>
            </a:pPr>
            <a:r>
              <a:rPr lang="en-US" altLang="zh-CN" dirty="0" smtClean="0">
                <a:solidFill>
                  <a:srgbClr val="FF0000"/>
                </a:solidFill>
                <a:latin typeface="楷体" panose="02010609060101010101" pitchFamily="49" charset="-122"/>
                <a:ea typeface="楷体" panose="02010609060101010101" pitchFamily="49" charset="-122"/>
              </a:rPr>
              <a:t>1.</a:t>
            </a:r>
            <a:r>
              <a:rPr lang="zh-CN" altLang="en-US" dirty="0" smtClean="0">
                <a:solidFill>
                  <a:srgbClr val="FF0000"/>
                </a:solidFill>
                <a:latin typeface="楷体" panose="02010609060101010101" pitchFamily="49" charset="-122"/>
                <a:ea typeface="楷体" panose="02010609060101010101" pitchFamily="49" charset="-122"/>
              </a:rPr>
              <a:t>能不能建立起知识间的联系。</a:t>
            </a:r>
            <a:r>
              <a:rPr lang="zh-CN" altLang="en-US" dirty="0" smtClean="0">
                <a:solidFill>
                  <a:srgbClr val="0070C0"/>
                </a:solidFill>
                <a:latin typeface="楷体" panose="02010609060101010101" pitchFamily="49" charset="-122"/>
                <a:ea typeface="楷体" panose="02010609060101010101" pitchFamily="49" charset="-122"/>
              </a:rPr>
              <a:t>可以将能否建立起一体化、丰富的概念网作为检验理解的重要标准</a:t>
            </a:r>
            <a:endParaRPr lang="en-US" altLang="zh-CN" dirty="0" smtClean="0">
              <a:solidFill>
                <a:srgbClr val="0070C0"/>
              </a:solidFill>
              <a:latin typeface="楷体" panose="02010609060101010101" pitchFamily="49" charset="-122"/>
              <a:ea typeface="楷体" panose="02010609060101010101" pitchFamily="49" charset="-122"/>
            </a:endParaRPr>
          </a:p>
          <a:p>
            <a:pPr marL="0" indent="0">
              <a:buNone/>
            </a:pPr>
            <a:r>
              <a:rPr lang="en-US" altLang="zh-CN" dirty="0" smtClean="0">
                <a:solidFill>
                  <a:srgbClr val="FF0000"/>
                </a:solidFill>
                <a:latin typeface="楷体" panose="02010609060101010101" pitchFamily="49" charset="-122"/>
                <a:ea typeface="楷体" panose="02010609060101010101" pitchFamily="49" charset="-122"/>
              </a:rPr>
              <a:t>2.</a:t>
            </a:r>
            <a:r>
              <a:rPr lang="zh-CN" altLang="en-US" dirty="0" smtClean="0">
                <a:solidFill>
                  <a:srgbClr val="FF0000"/>
                </a:solidFill>
                <a:latin typeface="楷体" panose="02010609060101010101" pitchFamily="49" charset="-122"/>
                <a:ea typeface="楷体" panose="02010609060101010101" pitchFamily="49" charset="-122"/>
              </a:rPr>
              <a:t>能不能做出判断以及新的探索。</a:t>
            </a:r>
            <a:r>
              <a:rPr lang="zh-CN" altLang="en-US" dirty="0" smtClean="0">
                <a:solidFill>
                  <a:srgbClr val="0070C0"/>
                </a:solidFill>
                <a:latin typeface="楷体" panose="02010609060101010101" pitchFamily="49" charset="-122"/>
                <a:ea typeface="楷体" panose="02010609060101010101" pitchFamily="49" charset="-122"/>
              </a:rPr>
              <a:t>学生对知识的理解，应包括对其获得知识方法的理解。凭借这些以被认可的方法，学生可以对各种观点表现出理性的怀疑或建构新的知识</a:t>
            </a:r>
            <a:endParaRPr lang="en-US" altLang="zh-CN" dirty="0" smtClean="0">
              <a:solidFill>
                <a:srgbClr val="0070C0"/>
              </a:solidFill>
              <a:latin typeface="楷体" panose="02010609060101010101" pitchFamily="49" charset="-122"/>
              <a:ea typeface="楷体" panose="02010609060101010101" pitchFamily="49" charset="-122"/>
            </a:endParaRPr>
          </a:p>
          <a:p>
            <a:pPr marL="0" indent="0">
              <a:buNone/>
            </a:pPr>
            <a:r>
              <a:rPr lang="en-US" altLang="zh-CN" dirty="0" smtClean="0">
                <a:solidFill>
                  <a:srgbClr val="FF0000"/>
                </a:solidFill>
                <a:latin typeface="楷体" panose="02010609060101010101" pitchFamily="49" charset="-122"/>
                <a:ea typeface="楷体" panose="02010609060101010101" pitchFamily="49" charset="-122"/>
              </a:rPr>
              <a:t>3.</a:t>
            </a:r>
            <a:r>
              <a:rPr lang="zh-CN" altLang="en-US" dirty="0" smtClean="0">
                <a:solidFill>
                  <a:srgbClr val="FF0000"/>
                </a:solidFill>
                <a:latin typeface="楷体" panose="02010609060101010101" pitchFamily="49" charset="-122"/>
                <a:ea typeface="楷体" panose="02010609060101010101" pitchFamily="49" charset="-122"/>
              </a:rPr>
              <a:t>能不能运用知识。</a:t>
            </a:r>
            <a:r>
              <a:rPr lang="zh-CN" altLang="en-US" dirty="0" smtClean="0">
                <a:solidFill>
                  <a:srgbClr val="0070C0"/>
                </a:solidFill>
                <a:latin typeface="楷体" panose="02010609060101010101" pitchFamily="49" charset="-122"/>
                <a:ea typeface="楷体" panose="02010609060101010101" pitchFamily="49" charset="-122"/>
              </a:rPr>
              <a:t>如用经济学知识设计一项金融计划进行投资和储蓄</a:t>
            </a:r>
            <a:endParaRPr lang="en-US" altLang="zh-CN" dirty="0" smtClean="0">
              <a:solidFill>
                <a:srgbClr val="0070C0"/>
              </a:solidFill>
              <a:latin typeface="楷体" panose="02010609060101010101" pitchFamily="49" charset="-122"/>
              <a:ea typeface="楷体" panose="02010609060101010101" pitchFamily="49" charset="-122"/>
            </a:endParaRPr>
          </a:p>
          <a:p>
            <a:pPr marL="0" indent="0">
              <a:buNone/>
            </a:pPr>
            <a:r>
              <a:rPr lang="en-US" altLang="zh-CN" dirty="0" smtClean="0">
                <a:solidFill>
                  <a:srgbClr val="FF0000"/>
                </a:solidFill>
                <a:latin typeface="楷体" panose="02010609060101010101" pitchFamily="49" charset="-122"/>
                <a:ea typeface="楷体" panose="02010609060101010101" pitchFamily="49" charset="-122"/>
              </a:rPr>
              <a:t>4.</a:t>
            </a:r>
            <a:r>
              <a:rPr lang="zh-CN" altLang="en-US" dirty="0" smtClean="0">
                <a:solidFill>
                  <a:srgbClr val="FF0000"/>
                </a:solidFill>
                <a:latin typeface="楷体" panose="02010609060101010101" pitchFamily="49" charset="-122"/>
                <a:ea typeface="楷体" panose="02010609060101010101" pitchFamily="49" charset="-122"/>
              </a:rPr>
              <a:t>是不是能用多种形式表达出来。</a:t>
            </a:r>
            <a:r>
              <a:rPr lang="zh-CN" altLang="en-US" dirty="0" smtClean="0">
                <a:solidFill>
                  <a:srgbClr val="0070C0"/>
                </a:solidFill>
                <a:latin typeface="楷体" panose="02010609060101010101" pitchFamily="49" charset="-122"/>
                <a:ea typeface="楷体" panose="02010609060101010101" pitchFamily="49" charset="-122"/>
              </a:rPr>
              <a:t>布卢姆则认为通过解释、转译和推断来鉴别理解。解释指对事物进行合理的、恰当的论证和说明，往往涉及“为什么”、怎么样的知识。转译指能够提供有意义的阐释、叙述和翻译。举例说明、用自己的话来说；推断指的是能根据已习得的知识对事物的发展趋势做出预测或建立事物之间的因果联系</a:t>
            </a:r>
            <a:endParaRPr lang="zh-CN" altLang="en-US" dirty="0">
              <a:solidFill>
                <a:srgbClr val="0070C0"/>
              </a:solidFill>
              <a:latin typeface="楷体" panose="02010609060101010101" pitchFamily="49" charset="-122"/>
              <a:ea typeface="楷体" panose="02010609060101010101" pitchFamily="49" charset="-122"/>
            </a:endParaRPr>
          </a:p>
        </p:txBody>
      </p:sp>
      <p:grpSp>
        <p:nvGrpSpPr>
          <p:cNvPr id="5" name="组合 4"/>
          <p:cNvGrpSpPr/>
          <p:nvPr/>
        </p:nvGrpSpPr>
        <p:grpSpPr>
          <a:xfrm>
            <a:off x="2" y="238581"/>
            <a:ext cx="409814" cy="6502791"/>
            <a:chOff x="2" y="238581"/>
            <a:chExt cx="409814" cy="6502791"/>
          </a:xfrm>
        </p:grpSpPr>
        <p:sp>
          <p:nvSpPr>
            <p:cNvPr id="6" name="矩形 5"/>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C4261D"/>
                </a:solidFill>
                <a:effectLst/>
                <a:uLnTx/>
                <a:uFillTx/>
                <a:latin typeface="Arial" panose="020B0604020202020204" pitchFamily="34" charset="0"/>
                <a:ea typeface="宋体" panose="02010600030101010101" pitchFamily="2" charset="-122"/>
              </a:endParaRPr>
            </a:p>
          </p:txBody>
        </p:sp>
        <p:sp>
          <p:nvSpPr>
            <p:cNvPr id="7"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4261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00000"/>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5" name="椭圆 4"/>
          <p:cNvSpPr/>
          <p:nvPr/>
        </p:nvSpPr>
        <p:spPr bwMode="auto">
          <a:xfrm>
            <a:off x="7620994" y="238789"/>
            <a:ext cx="1153070" cy="1153070"/>
          </a:xfrm>
          <a:prstGeom prst="ellipse">
            <a:avLst/>
          </a:prstGeom>
          <a:solidFill>
            <a:srgbClr val="4D4D4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6" name="椭圆 5"/>
          <p:cNvSpPr/>
          <p:nvPr/>
        </p:nvSpPr>
        <p:spPr bwMode="auto">
          <a:xfrm>
            <a:off x="8903883" y="238789"/>
            <a:ext cx="1153070" cy="1153070"/>
          </a:xfrm>
          <a:prstGeom prst="ellipse">
            <a:avLst/>
          </a:prstGeom>
          <a:solidFill>
            <a:srgbClr val="FF99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7" name="椭圆 6"/>
          <p:cNvSpPr/>
          <p:nvPr/>
        </p:nvSpPr>
        <p:spPr bwMode="auto">
          <a:xfrm>
            <a:off x="10132180" y="238789"/>
            <a:ext cx="1153070" cy="1153070"/>
          </a:xfrm>
          <a:prstGeom prst="ellipse">
            <a:avLst/>
          </a:prstGeom>
          <a:solidFill>
            <a:srgbClr val="C4261D">
              <a:lumMod val="7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8" name="椭圆 7"/>
          <p:cNvSpPr/>
          <p:nvPr/>
        </p:nvSpPr>
        <p:spPr bwMode="auto">
          <a:xfrm>
            <a:off x="6245957" y="238789"/>
            <a:ext cx="1153070" cy="1153070"/>
          </a:xfrm>
          <a:prstGeom prst="ellipse">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9" name="矩形 8"/>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grpSp>
        <p:nvGrpSpPr>
          <p:cNvPr id="10" name="组合 9"/>
          <p:cNvGrpSpPr/>
          <p:nvPr/>
        </p:nvGrpSpPr>
        <p:grpSpPr bwMode="auto">
          <a:xfrm>
            <a:off x="9432247" y="4309322"/>
            <a:ext cx="2376487" cy="2432050"/>
            <a:chOff x="937979" y="1752909"/>
            <a:chExt cx="2701946" cy="2701946"/>
          </a:xfrm>
        </p:grpSpPr>
        <p:sp>
          <p:nvSpPr>
            <p:cNvPr id="11" name="椭圆 12"/>
            <p:cNvSpPr>
              <a:spLocks noChangeAspect="1"/>
            </p:cNvSpPr>
            <p:nvPr/>
          </p:nvSpPr>
          <p:spPr>
            <a:xfrm>
              <a:off x="937979" y="1752909"/>
              <a:ext cx="2701946" cy="2701946"/>
            </a:xfrm>
            <a:prstGeom prst="rect">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54000" dist="25400" dir="2700000" algn="tl" rotWithShape="0">
                <a:prstClr val="black">
                  <a:alpha val="28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sp>
          <p:nvSpPr>
            <p:cNvPr id="12" name="圆角矩形 13"/>
            <p:cNvSpPr>
              <a:spLocks noChangeAspect="1"/>
            </p:cNvSpPr>
            <p:nvPr/>
          </p:nvSpPr>
          <p:spPr>
            <a:xfrm>
              <a:off x="1028224" y="1842857"/>
              <a:ext cx="2521455" cy="2522051"/>
            </a:xfrm>
            <a:prstGeom prst="rect">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sp>
          <p:nvSpPr>
            <p:cNvPr id="13" name="椭圆 14"/>
            <p:cNvSpPr>
              <a:spLocks noChangeAspect="1"/>
            </p:cNvSpPr>
            <p:nvPr/>
          </p:nvSpPr>
          <p:spPr>
            <a:xfrm>
              <a:off x="1153062" y="1967992"/>
              <a:ext cx="2271780" cy="2271780"/>
            </a:xfrm>
            <a:prstGeom prst="rect">
              <a:avLst/>
            </a:prstGeom>
            <a:blipFill>
              <a:blip r:embed="rId2" cstate="print"/>
              <a:stretch>
                <a:fillRect/>
              </a:stretch>
            </a:blipFill>
            <a:ln w="12700" cap="flat" cmpd="sng" algn="ctr">
              <a:noFill/>
              <a:prstDash val="solid"/>
              <a:miter lim="800000"/>
            </a:ln>
            <a:effectLst>
              <a:innerShdw blurRad="63500" dist="50800" dir="135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a:cs typeface="+mn-cs"/>
              </a:endParaRPr>
            </a:p>
          </p:txBody>
        </p:sp>
      </p:grpSp>
      <p:sp>
        <p:nvSpPr>
          <p:cNvPr id="14" name="矩形 13"/>
          <p:cNvSpPr/>
          <p:nvPr/>
        </p:nvSpPr>
        <p:spPr>
          <a:xfrm>
            <a:off x="966300" y="309268"/>
            <a:ext cx="4493538" cy="523220"/>
          </a:xfrm>
          <a:prstGeom prst="rect">
            <a:avLst/>
          </a:prstGeom>
          <a:solidFill>
            <a:srgbClr val="FFFF00"/>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ysClr val="windowText" lastClr="000000"/>
                </a:solidFill>
                <a:effectLst/>
                <a:uLnTx/>
                <a:uFillTx/>
              </a:rPr>
              <a:t>为何要推进学导课堂设计？</a:t>
            </a:r>
          </a:p>
        </p:txBody>
      </p:sp>
      <p:sp>
        <p:nvSpPr>
          <p:cNvPr id="15" name="文本框 3"/>
          <p:cNvSpPr txBox="1">
            <a:spLocks noChangeArrowheads="1"/>
          </p:cNvSpPr>
          <p:nvPr/>
        </p:nvSpPr>
        <p:spPr bwMode="auto">
          <a:xfrm>
            <a:off x="625816" y="1700808"/>
            <a:ext cx="8689128"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1" indent="0" defTabSz="914400" eaLnBrk="1" fontAlgn="auto" latinLnBrk="0" hangingPunct="1">
              <a:lnSpc>
                <a:spcPct val="100000"/>
              </a:lnSpc>
              <a:spcBef>
                <a:spcPts val="0"/>
              </a:spcBef>
              <a:spcAft>
                <a:spcPts val="0"/>
              </a:spcAft>
              <a:buClrTx/>
              <a:buSzTx/>
              <a:buFontTx/>
              <a:buNone/>
              <a:defRPr/>
            </a:pPr>
            <a:r>
              <a:rPr kumimoji="1" lang="zh-CN" altLang="en-US" sz="2400" b="1" i="0" u="none" strike="noStrike" kern="0" cap="none" spc="0" normalizeH="0" baseline="0" noProof="0" dirty="0">
                <a:ln>
                  <a:noFill/>
                </a:ln>
                <a:solidFill>
                  <a:srgbClr val="3366FF"/>
                </a:solidFill>
                <a:effectLst/>
                <a:uLnTx/>
                <a:uFillTx/>
                <a:latin typeface="Arial" panose="020B0604020202020204" pitchFamily="34" charset="0"/>
                <a:ea typeface="宋体" panose="02010600030101010101" pitchFamily="2" charset="-122"/>
              </a:rPr>
              <a:t>  </a:t>
            </a:r>
            <a:r>
              <a:rPr kumimoji="1" lang="zh-CN" altLang="en-US" sz="2400" b="1" i="0" u="none" strike="noStrike" kern="0" cap="none" spc="0" normalizeH="0" baseline="0" noProof="0" dirty="0" smtClean="0">
                <a:ln>
                  <a:noFill/>
                </a:ln>
                <a:solidFill>
                  <a:srgbClr val="3366FF"/>
                </a:solidFill>
                <a:effectLst/>
                <a:uLnTx/>
                <a:uFillTx/>
                <a:latin typeface="Arial" panose="020B0604020202020204" pitchFamily="34" charset="0"/>
                <a:ea typeface="宋体" panose="02010600030101010101" pitchFamily="2" charset="-122"/>
              </a:rPr>
              <a:t>       </a:t>
            </a:r>
            <a:r>
              <a:rPr kumimoji="1" lang="zh-CN" altLang="en-US" sz="28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教案是学与导的预设方案，学与导的重要蓝本，推动“学导课堂”新教案的目的，是为了进一步落实“学导课堂多元实践”的课堂转型基本思路，实现“学为中心”课堂的常态化、多元化和丰富性，落实“学为中心、变教为学、深度学习、生生互动”、“放大学、优化导”等核心策略，帮助学生更好地“投入学习</a:t>
            </a:r>
            <a:r>
              <a:rPr kumimoji="1" lang="en-US" altLang="zh-CN" sz="28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a:t>
            </a:r>
            <a:r>
              <a:rPr kumimoji="1" lang="zh-CN" altLang="en-US" sz="28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，经历有效的学习过程，促进学生知识的掌握、经验的积累、能力的增长、情智的发展，促进学生的学习力发展和核心素养提升。</a:t>
            </a:r>
            <a:endParaRPr kumimoji="1" lang="zh-CN" altLang="zh-CN" sz="2800" b="1"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a:p>
            <a:pPr marL="0" marR="0" lvl="1" indent="0" defTabSz="914400" eaLnBrk="1" fontAlgn="auto" latinLnBrk="0" hangingPunct="1">
              <a:lnSpc>
                <a:spcPct val="100000"/>
              </a:lnSpc>
              <a:spcBef>
                <a:spcPts val="0"/>
              </a:spcBef>
              <a:spcAft>
                <a:spcPts val="0"/>
              </a:spcAft>
              <a:buClrTx/>
              <a:buSzTx/>
              <a:buFontTx/>
              <a:buNone/>
              <a:defRPr/>
            </a:pPr>
            <a:endParaRPr kumimoji="1" lang="zh-CN" altLang="en-US" sz="2400" b="0" i="0" u="none" strike="noStrike" kern="0" cap="none" spc="0" normalizeH="0" baseline="0" noProof="0" dirty="0">
              <a:ln>
                <a:noFill/>
              </a:ln>
              <a:solidFill>
                <a:srgbClr val="3366FF"/>
              </a:solidFill>
              <a:effectLst/>
              <a:uLnTx/>
              <a:uFillTx/>
              <a:latin typeface="Arial" panose="020B0604020202020204" pitchFamily="34" charset="0"/>
              <a:ea typeface="宋体" panose="02010600030101010101" pitchFamily="2" charset="-122"/>
            </a:endParaRPr>
          </a:p>
        </p:txBody>
      </p:sp>
      <p:sp>
        <p:nvSpPr>
          <p:cNvPr id="16"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a:spLocks noChangeArrowheads="1"/>
          </p:cNvSpPr>
          <p:nvPr/>
        </p:nvSpPr>
        <p:spPr bwMode="auto">
          <a:xfrm>
            <a:off x="266894" y="1207819"/>
            <a:ext cx="10617200" cy="10795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defRPr/>
            </a:pPr>
            <a:r>
              <a:rPr lang="zh-CN" altLang="en-US" sz="3600" b="1" dirty="0" smtClean="0">
                <a:solidFill>
                  <a:srgbClr val="FF0000"/>
                </a:solidFill>
              </a:rPr>
              <a:t>促进学习的真实发生（“有过程的学习”）</a:t>
            </a:r>
          </a:p>
        </p:txBody>
      </p:sp>
      <p:sp>
        <p:nvSpPr>
          <p:cNvPr id="4"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C00000"/>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5" name="椭圆 4"/>
          <p:cNvSpPr/>
          <p:nvPr/>
        </p:nvSpPr>
        <p:spPr bwMode="auto">
          <a:xfrm>
            <a:off x="7620994" y="238789"/>
            <a:ext cx="1153070" cy="1153070"/>
          </a:xfrm>
          <a:prstGeom prst="ellipse">
            <a:avLst/>
          </a:prstGeom>
          <a:solidFill>
            <a:srgbClr val="4D4D4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6" name="椭圆 5"/>
          <p:cNvSpPr/>
          <p:nvPr/>
        </p:nvSpPr>
        <p:spPr bwMode="auto">
          <a:xfrm>
            <a:off x="8903883" y="238789"/>
            <a:ext cx="1153070" cy="1153070"/>
          </a:xfrm>
          <a:prstGeom prst="ellipse">
            <a:avLst/>
          </a:prstGeom>
          <a:solidFill>
            <a:srgbClr val="FF99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7" name="椭圆 6"/>
          <p:cNvSpPr/>
          <p:nvPr/>
        </p:nvSpPr>
        <p:spPr bwMode="auto">
          <a:xfrm>
            <a:off x="10132180" y="238789"/>
            <a:ext cx="1153070" cy="1153070"/>
          </a:xfrm>
          <a:prstGeom prst="ellipse">
            <a:avLst/>
          </a:prstGeom>
          <a:solidFill>
            <a:srgbClr val="C4261D">
              <a:lumMod val="7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8" name="椭圆 7"/>
          <p:cNvSpPr/>
          <p:nvPr/>
        </p:nvSpPr>
        <p:spPr bwMode="auto">
          <a:xfrm>
            <a:off x="6245957" y="238789"/>
            <a:ext cx="1153070" cy="1153070"/>
          </a:xfrm>
          <a:prstGeom prst="ellipse">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9" name="矩形 8"/>
          <p:cNvSpPr/>
          <p:nvPr/>
        </p:nvSpPr>
        <p:spPr bwMode="auto">
          <a:xfrm>
            <a:off x="67" y="238581"/>
            <a:ext cx="409749" cy="333328"/>
          </a:xfrm>
          <a:prstGeom prst="rect">
            <a:avLst/>
          </a:prstGeom>
          <a:solidFill>
            <a:srgbClr val="C4261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14" name="矩形 13"/>
          <p:cNvSpPr/>
          <p:nvPr/>
        </p:nvSpPr>
        <p:spPr>
          <a:xfrm>
            <a:off x="966300" y="309268"/>
            <a:ext cx="4493538" cy="523220"/>
          </a:xfrm>
          <a:prstGeom prst="rect">
            <a:avLst/>
          </a:prstGeom>
          <a:solidFill>
            <a:srgbClr val="FFFF00"/>
          </a:solid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ysClr val="windowText" lastClr="000000"/>
                </a:solidFill>
                <a:effectLst/>
                <a:uLnTx/>
                <a:uFillTx/>
              </a:rPr>
              <a:t>为何要推进学导课堂设计？</a:t>
            </a:r>
          </a:p>
        </p:txBody>
      </p:sp>
      <p:grpSp>
        <p:nvGrpSpPr>
          <p:cNvPr id="16" name="Group 4"/>
          <p:cNvGrpSpPr/>
          <p:nvPr/>
        </p:nvGrpSpPr>
        <p:grpSpPr bwMode="auto">
          <a:xfrm>
            <a:off x="492380" y="2180654"/>
            <a:ext cx="11023600" cy="2128838"/>
            <a:chOff x="2585" y="31096"/>
            <a:chExt cx="8267294" cy="2129125"/>
          </a:xfrm>
        </p:grpSpPr>
        <p:sp>
          <p:nvSpPr>
            <p:cNvPr id="17" name="Rectangle 5"/>
            <p:cNvSpPr>
              <a:spLocks noChangeArrowheads="1"/>
            </p:cNvSpPr>
            <p:nvPr/>
          </p:nvSpPr>
          <p:spPr bwMode="auto">
            <a:xfrm>
              <a:off x="2585" y="31096"/>
              <a:ext cx="2520516" cy="777600"/>
            </a:xfrm>
            <a:prstGeom prst="rect">
              <a:avLst/>
            </a:prstGeom>
            <a:solidFill>
              <a:srgbClr val="002060"/>
            </a:solidFill>
            <a:ln w="25400">
              <a:solidFill>
                <a:srgbClr val="303099"/>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Rectangle 6"/>
            <p:cNvSpPr>
              <a:spLocks noChangeArrowheads="1"/>
            </p:cNvSpPr>
            <p:nvPr/>
          </p:nvSpPr>
          <p:spPr bwMode="auto">
            <a:xfrm>
              <a:off x="2585" y="31096"/>
              <a:ext cx="2520516" cy="77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024" tIns="109728" rIns="192024" bIns="109728" anchor="ctr"/>
            <a:lstStyle/>
            <a:p>
              <a:pPr marL="0" marR="0" lvl="0" indent="0" algn="ctr" defTabSz="914400" eaLnBrk="1" fontAlgn="auto" latinLnBrk="0" hangingPunct="1">
                <a:lnSpc>
                  <a:spcPct val="90000"/>
                </a:lnSpc>
                <a:spcBef>
                  <a:spcPts val="0"/>
                </a:spcBef>
                <a:spcAft>
                  <a:spcPct val="35000"/>
                </a:spcAft>
                <a:buClrTx/>
                <a:buSzTx/>
                <a:buFontTx/>
                <a:buNone/>
                <a:defRPr/>
              </a:pPr>
              <a:r>
                <a:rPr kumimoji="0" lang="zh-CN" altLang="en-US" sz="2700" b="1" i="0" u="none" strike="noStrike" kern="0" cap="none" spc="0" normalizeH="0" baseline="0" noProof="0" dirty="0">
                  <a:ln>
                    <a:noFill/>
                  </a:ln>
                  <a:solidFill>
                    <a:sysClr val="window" lastClr="FFFFFF"/>
                  </a:solidFill>
                  <a:effectLst/>
                  <a:uLnTx/>
                  <a:uFillTx/>
                </a:rPr>
                <a:t>导（教）</a:t>
              </a:r>
            </a:p>
          </p:txBody>
        </p:sp>
        <p:sp>
          <p:nvSpPr>
            <p:cNvPr id="19" name="Rectangle 7"/>
            <p:cNvSpPr>
              <a:spLocks noChangeArrowheads="1"/>
            </p:cNvSpPr>
            <p:nvPr/>
          </p:nvSpPr>
          <p:spPr bwMode="auto">
            <a:xfrm>
              <a:off x="2585" y="808695"/>
              <a:ext cx="2520516" cy="1351526"/>
            </a:xfrm>
            <a:prstGeom prst="rect">
              <a:avLst/>
            </a:prstGeom>
            <a:solidFill>
              <a:srgbClr val="CCCCDD">
                <a:alpha val="89018"/>
              </a:srgbClr>
            </a:solidFill>
            <a:ln w="25400">
              <a:solidFill>
                <a:srgbClr val="CCCCDD">
                  <a:alpha val="89018"/>
                </a:srgbClr>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Rectangle 8"/>
            <p:cNvSpPr>
              <a:spLocks noChangeArrowheads="1"/>
            </p:cNvSpPr>
            <p:nvPr/>
          </p:nvSpPr>
          <p:spPr bwMode="auto">
            <a:xfrm>
              <a:off x="2585" y="808695"/>
              <a:ext cx="2520516" cy="135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18" tIns="144018" rIns="192024" bIns="216027"/>
            <a:lstStyle/>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引起学习</a:t>
              </a:r>
              <a:endParaRPr kumimoji="0" lang="en-US" altLang="zh-CN" sz="2700" b="0" i="0" u="none" strike="noStrike" kern="0" cap="none" spc="0" normalizeH="0" baseline="0" noProof="0" dirty="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促进学习</a:t>
              </a:r>
              <a:endParaRPr kumimoji="0" lang="en-US" altLang="zh-CN" sz="2700" b="0" i="0" u="none" strike="noStrike" kern="0" cap="none" spc="0" normalizeH="0" baseline="0" noProof="0" dirty="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指导学习</a:t>
              </a:r>
            </a:p>
          </p:txBody>
        </p:sp>
        <p:sp>
          <p:nvSpPr>
            <p:cNvPr id="21" name="Rectangle 9"/>
            <p:cNvSpPr>
              <a:spLocks noChangeArrowheads="1"/>
            </p:cNvSpPr>
            <p:nvPr/>
          </p:nvSpPr>
          <p:spPr bwMode="auto">
            <a:xfrm>
              <a:off x="2875974" y="31096"/>
              <a:ext cx="2520516" cy="777600"/>
            </a:xfrm>
            <a:prstGeom prst="rect">
              <a:avLst/>
            </a:prstGeom>
            <a:solidFill>
              <a:sysClr val="window" lastClr="FFFFFF"/>
            </a:solidFill>
            <a:ln w="25400">
              <a:solidFill>
                <a:srgbClr val="303099"/>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10"/>
            <p:cNvSpPr>
              <a:spLocks noChangeArrowheads="1"/>
            </p:cNvSpPr>
            <p:nvPr/>
          </p:nvSpPr>
          <p:spPr bwMode="auto">
            <a:xfrm>
              <a:off x="2875974" y="31096"/>
              <a:ext cx="2520516" cy="77760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92024" tIns="109728" rIns="192024" bIns="109728" anchor="ctr"/>
            <a:lstStyle/>
            <a:p>
              <a:pPr marL="0" marR="0" lvl="0" indent="0" algn="ctr" defTabSz="914400" eaLnBrk="1" fontAlgn="auto" latinLnBrk="0" hangingPunct="1">
                <a:lnSpc>
                  <a:spcPct val="90000"/>
                </a:lnSpc>
                <a:spcBef>
                  <a:spcPts val="0"/>
                </a:spcBef>
                <a:spcAft>
                  <a:spcPct val="35000"/>
                </a:spcAft>
                <a:buClrTx/>
                <a:buSzTx/>
                <a:buFontTx/>
                <a:buNone/>
                <a:defRPr/>
              </a:pPr>
              <a:r>
                <a:rPr kumimoji="0" lang="zh-CN" altLang="en-US" sz="2700" b="1" i="0" u="none" strike="noStrike" kern="0" cap="none" spc="0" normalizeH="0" baseline="0" noProof="0" dirty="0">
                  <a:ln>
                    <a:noFill/>
                  </a:ln>
                  <a:solidFill>
                    <a:srgbClr val="FFFFFF"/>
                  </a:solidFill>
                  <a:effectLst/>
                  <a:uLnTx/>
                  <a:uFillTx/>
                </a:rPr>
                <a:t>学</a:t>
              </a:r>
            </a:p>
          </p:txBody>
        </p:sp>
        <p:sp>
          <p:nvSpPr>
            <p:cNvPr id="23" name="Rectangle 11"/>
            <p:cNvSpPr>
              <a:spLocks noChangeArrowheads="1"/>
            </p:cNvSpPr>
            <p:nvPr/>
          </p:nvSpPr>
          <p:spPr bwMode="auto">
            <a:xfrm>
              <a:off x="2875974" y="808695"/>
              <a:ext cx="2520516" cy="1351526"/>
            </a:xfrm>
            <a:prstGeom prst="rect">
              <a:avLst/>
            </a:prstGeom>
            <a:solidFill>
              <a:srgbClr val="CCCCDD">
                <a:alpha val="89018"/>
              </a:srgbClr>
            </a:solidFill>
            <a:ln w="25400">
              <a:solidFill>
                <a:srgbClr val="CCCCDD">
                  <a:alpha val="89018"/>
                </a:srgbClr>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Rectangle 12"/>
            <p:cNvSpPr>
              <a:spLocks noChangeArrowheads="1"/>
            </p:cNvSpPr>
            <p:nvPr/>
          </p:nvSpPr>
          <p:spPr bwMode="auto">
            <a:xfrm>
              <a:off x="2875974" y="808696"/>
              <a:ext cx="2520516" cy="118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18" tIns="144018" rIns="192024" bIns="216027"/>
            <a:lstStyle/>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自主学习</a:t>
              </a:r>
              <a:endParaRPr kumimoji="0" lang="en-US" altLang="zh-CN" sz="2700" b="0" i="0" u="none" strike="noStrike" kern="0" cap="none" spc="0" normalizeH="0" baseline="0" noProof="0" dirty="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探究学习</a:t>
              </a:r>
              <a:endParaRPr kumimoji="0" lang="en-US" altLang="zh-CN" sz="2700" b="0" i="0" u="none" strike="noStrike" kern="0" cap="none" spc="0" normalizeH="0" baseline="0" noProof="0" dirty="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dirty="0">
                  <a:ln>
                    <a:noFill/>
                  </a:ln>
                  <a:solidFill>
                    <a:srgbClr val="000000"/>
                  </a:solidFill>
                  <a:effectLst/>
                  <a:uLnTx/>
                  <a:uFillTx/>
                </a:rPr>
                <a:t>合作学习</a:t>
              </a:r>
            </a:p>
          </p:txBody>
        </p:sp>
        <p:sp>
          <p:nvSpPr>
            <p:cNvPr id="25" name="Rectangle 13"/>
            <p:cNvSpPr>
              <a:spLocks noChangeArrowheads="1"/>
            </p:cNvSpPr>
            <p:nvPr/>
          </p:nvSpPr>
          <p:spPr bwMode="auto">
            <a:xfrm>
              <a:off x="5749363" y="31096"/>
              <a:ext cx="2520516" cy="777600"/>
            </a:xfrm>
            <a:prstGeom prst="rect">
              <a:avLst/>
            </a:prstGeom>
            <a:solidFill>
              <a:srgbClr val="002060"/>
            </a:solidFill>
            <a:ln w="25400">
              <a:solidFill>
                <a:srgbClr val="303099"/>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Rectangle 14"/>
            <p:cNvSpPr>
              <a:spLocks noChangeArrowheads="1"/>
            </p:cNvSpPr>
            <p:nvPr/>
          </p:nvSpPr>
          <p:spPr bwMode="auto">
            <a:xfrm>
              <a:off x="5749363" y="31096"/>
              <a:ext cx="2520516" cy="77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2024" tIns="109728" rIns="192024" bIns="109728" anchor="ctr"/>
            <a:lstStyle/>
            <a:p>
              <a:pPr marL="0" marR="0" lvl="0" indent="0" algn="ctr" defTabSz="914400" eaLnBrk="1" fontAlgn="auto" latinLnBrk="0" hangingPunct="1">
                <a:lnSpc>
                  <a:spcPct val="90000"/>
                </a:lnSpc>
                <a:spcBef>
                  <a:spcPts val="0"/>
                </a:spcBef>
                <a:spcAft>
                  <a:spcPct val="35000"/>
                </a:spcAft>
                <a:buClrTx/>
                <a:buSzTx/>
                <a:buFontTx/>
                <a:buNone/>
                <a:defRPr/>
              </a:pPr>
              <a:r>
                <a:rPr kumimoji="0" lang="zh-CN" altLang="en-US" sz="2700" b="1" i="0" u="none" strike="noStrike" kern="0" cap="none" spc="0" normalizeH="0" baseline="0" noProof="0" dirty="0">
                  <a:ln>
                    <a:noFill/>
                  </a:ln>
                  <a:solidFill>
                    <a:srgbClr val="FFFFFF"/>
                  </a:solidFill>
                  <a:effectLst/>
                  <a:uLnTx/>
                  <a:uFillTx/>
                </a:rPr>
                <a:t>学会</a:t>
              </a:r>
            </a:p>
          </p:txBody>
        </p:sp>
        <p:sp>
          <p:nvSpPr>
            <p:cNvPr id="27" name="Rectangle 15"/>
            <p:cNvSpPr>
              <a:spLocks noChangeArrowheads="1"/>
            </p:cNvSpPr>
            <p:nvPr/>
          </p:nvSpPr>
          <p:spPr bwMode="auto">
            <a:xfrm>
              <a:off x="5749363" y="808695"/>
              <a:ext cx="2520516" cy="1351526"/>
            </a:xfrm>
            <a:prstGeom prst="rect">
              <a:avLst/>
            </a:prstGeom>
            <a:solidFill>
              <a:srgbClr val="CCCCDD">
                <a:alpha val="89018"/>
              </a:srgbClr>
            </a:solidFill>
            <a:ln w="25400">
              <a:solidFill>
                <a:srgbClr val="CCCCDD">
                  <a:alpha val="89018"/>
                </a:srgbClr>
              </a:solidFill>
              <a:beve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Rectangle 16"/>
            <p:cNvSpPr>
              <a:spLocks noChangeArrowheads="1"/>
            </p:cNvSpPr>
            <p:nvPr/>
          </p:nvSpPr>
          <p:spPr bwMode="auto">
            <a:xfrm>
              <a:off x="5749363" y="808695"/>
              <a:ext cx="2520516" cy="135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18" tIns="144018" rIns="192024" bIns="216027"/>
            <a:lstStyle/>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a:ln>
                    <a:noFill/>
                  </a:ln>
                  <a:solidFill>
                    <a:srgbClr val="000000"/>
                  </a:solidFill>
                  <a:effectLst/>
                  <a:uLnTx/>
                  <a:uFillTx/>
                </a:rPr>
                <a:t>信息加工</a:t>
              </a:r>
              <a:endParaRPr kumimoji="0" lang="en-US" altLang="zh-CN" sz="2700" b="0" i="0" u="none" strike="noStrike" kern="0" cap="none" spc="0" normalizeH="0" baseline="0" noProof="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a:ln>
                    <a:noFill/>
                  </a:ln>
                  <a:solidFill>
                    <a:srgbClr val="000000"/>
                  </a:solidFill>
                  <a:effectLst/>
                  <a:uLnTx/>
                  <a:uFillTx/>
                </a:rPr>
                <a:t>知识掌握</a:t>
              </a:r>
              <a:endParaRPr kumimoji="0" lang="en-US" altLang="zh-CN" sz="2700" b="0" i="0" u="none" strike="noStrike" kern="0" cap="none" spc="0" normalizeH="0" baseline="0" noProof="0">
                <a:ln>
                  <a:noFill/>
                </a:ln>
                <a:solidFill>
                  <a:srgbClr val="000000"/>
                </a:solidFill>
                <a:effectLst/>
                <a:uLnTx/>
                <a:uFillTx/>
              </a:endParaRPr>
            </a:p>
            <a:p>
              <a:pPr marL="228600" marR="0" lvl="1" indent="-228600" defTabSz="914400" eaLnBrk="1" fontAlgn="auto" latinLnBrk="0" hangingPunct="1">
                <a:lnSpc>
                  <a:spcPct val="90000"/>
                </a:lnSpc>
                <a:spcBef>
                  <a:spcPts val="0"/>
                </a:spcBef>
                <a:spcAft>
                  <a:spcPct val="15000"/>
                </a:spcAft>
                <a:buClrTx/>
                <a:buSzTx/>
                <a:buFont typeface="Arial" panose="020B0604020202020204" pitchFamily="34" charset="0"/>
                <a:buChar char="•"/>
                <a:defRPr/>
              </a:pPr>
              <a:r>
                <a:rPr kumimoji="0" lang="zh-CN" altLang="en-US" sz="2700" b="0" i="0" u="none" strike="noStrike" kern="0" cap="none" spc="0" normalizeH="0" baseline="0" noProof="0">
                  <a:ln>
                    <a:noFill/>
                  </a:ln>
                  <a:solidFill>
                    <a:srgbClr val="000000"/>
                  </a:solidFill>
                  <a:effectLst/>
                  <a:uLnTx/>
                  <a:uFillTx/>
                </a:rPr>
                <a:t>灵活运用</a:t>
              </a:r>
            </a:p>
          </p:txBody>
        </p:sp>
      </p:grpSp>
      <p:sp>
        <p:nvSpPr>
          <p:cNvPr id="29" name="右大括号 6"/>
          <p:cNvSpPr/>
          <p:nvPr/>
        </p:nvSpPr>
        <p:spPr bwMode="auto">
          <a:xfrm rot="5400000">
            <a:off x="3638920" y="3669244"/>
            <a:ext cx="428625" cy="1714500"/>
          </a:xfrm>
          <a:prstGeom prst="rightBrace">
            <a:avLst>
              <a:gd name="adj1" fmla="val 8000"/>
              <a:gd name="adj2" fmla="val 50000"/>
            </a:avLst>
          </a:prstGeom>
          <a:noFill/>
          <a:ln w="38100">
            <a:solidFill>
              <a:srgbClr val="138A40"/>
            </a:solidFill>
            <a:bevel/>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右大括号 6"/>
          <p:cNvSpPr/>
          <p:nvPr/>
        </p:nvSpPr>
        <p:spPr bwMode="auto">
          <a:xfrm rot="5400000">
            <a:off x="7605481" y="3666555"/>
            <a:ext cx="428625" cy="1714500"/>
          </a:xfrm>
          <a:prstGeom prst="rightBrace">
            <a:avLst>
              <a:gd name="adj1" fmla="val 8000"/>
              <a:gd name="adj2" fmla="val 50000"/>
            </a:avLst>
          </a:prstGeom>
          <a:noFill/>
          <a:ln w="38100">
            <a:solidFill>
              <a:srgbClr val="138A40"/>
            </a:solidFill>
            <a:bevel/>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4"/>
          <p:cNvSpPr>
            <a:spLocks noChangeArrowheads="1"/>
          </p:cNvSpPr>
          <p:nvPr/>
        </p:nvSpPr>
        <p:spPr bwMode="auto">
          <a:xfrm>
            <a:off x="3080141" y="4740941"/>
            <a:ext cx="1826141" cy="584775"/>
          </a:xfrm>
          <a:prstGeom prst="rect">
            <a:avLst/>
          </a:prstGeom>
          <a:solidFill>
            <a:srgbClr val="33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人际转换</a:t>
            </a:r>
          </a:p>
        </p:txBody>
      </p:sp>
      <p:sp>
        <p:nvSpPr>
          <p:cNvPr id="32" name="TextBox 5"/>
          <p:cNvSpPr>
            <a:spLocks noChangeArrowheads="1"/>
          </p:cNvSpPr>
          <p:nvPr/>
        </p:nvSpPr>
        <p:spPr bwMode="auto">
          <a:xfrm>
            <a:off x="6962476" y="4740941"/>
            <a:ext cx="1826141" cy="584775"/>
          </a:xfrm>
          <a:prstGeom prst="rect">
            <a:avLst/>
          </a:prstGeom>
          <a:solidFill>
            <a:srgbClr val="33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自我转换</a:t>
            </a:r>
          </a:p>
        </p:txBody>
      </p:sp>
      <p:sp>
        <p:nvSpPr>
          <p:cNvPr id="33" name="文本框 1"/>
          <p:cNvSpPr txBox="1">
            <a:spLocks noChangeArrowheads="1"/>
          </p:cNvSpPr>
          <p:nvPr/>
        </p:nvSpPr>
        <p:spPr bwMode="auto">
          <a:xfrm>
            <a:off x="667997" y="5445358"/>
            <a:ext cx="1084791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1" indent="0" defTabSz="914400" eaLnBrk="1" fontAlgn="auto" latinLnBrk="0" hangingPunct="1">
              <a:lnSpc>
                <a:spcPct val="100000"/>
              </a:lnSpc>
              <a:spcBef>
                <a:spcPts val="0"/>
              </a:spcBef>
              <a:spcAft>
                <a:spcPts val="0"/>
              </a:spcAft>
              <a:buClrTx/>
              <a:buSzTx/>
              <a:buFontTx/>
              <a:buNone/>
              <a:defRPr/>
            </a:pPr>
            <a:r>
              <a:rPr kumimoji="1" lang="zh-CN" altLang="en-US" sz="2400" b="0" i="0" u="none" strike="noStrike" kern="0" cap="none" spc="0" normalizeH="0" baseline="0" noProof="0" dirty="0">
                <a:ln>
                  <a:noFill/>
                </a:ln>
                <a:solidFill>
                  <a:srgbClr val="3366FF"/>
                </a:solidFill>
                <a:effectLst/>
                <a:uLnTx/>
                <a:uFillTx/>
                <a:latin typeface="Arial" panose="020B0604020202020204" pitchFamily="34" charset="0"/>
                <a:ea typeface="宋体" panose="02010600030101010101" pitchFamily="2" charset="-122"/>
              </a:rPr>
              <a:t>    </a:t>
            </a:r>
            <a:r>
              <a:rPr kumimoji="1" lang="zh-CN" altLang="en-US" sz="2400" b="1" i="0" u="none" strike="noStrike" kern="0" cap="none" spc="0" normalizeH="0" baseline="0" noProof="0" dirty="0">
                <a:ln>
                  <a:noFill/>
                </a:ln>
                <a:solidFill>
                  <a:srgbClr val="3366FF"/>
                </a:solidFill>
                <a:effectLst/>
                <a:uLnTx/>
                <a:uFillTx/>
                <a:latin typeface="Arial" panose="020B0604020202020204" pitchFamily="34" charset="0"/>
                <a:ea typeface="宋体" panose="02010600030101010101" pitchFamily="2" charset="-122"/>
              </a:rPr>
              <a:t>促进学习的真实发生，教师要在两次“转换”上为学生提供有效帮助，帮助学生更好地“投入学习”，经历有效的学习过程，以实现学习的意义与价值（经验、知识、能力的增长）</a:t>
            </a:r>
            <a:r>
              <a:rPr kumimoji="1" lang="zh-CN" altLang="en-US" sz="2400" b="1" i="0" u="none" strike="noStrike" kern="0" cap="none" spc="0" normalizeH="0" baseline="0" noProof="0" dirty="0" smtClean="0">
                <a:ln>
                  <a:noFill/>
                </a:ln>
                <a:solidFill>
                  <a:srgbClr val="3366FF"/>
                </a:solidFill>
                <a:effectLst/>
                <a:uLnTx/>
                <a:uFillTx/>
                <a:latin typeface="Arial" panose="020B0604020202020204" pitchFamily="34" charset="0"/>
                <a:ea typeface="宋体" panose="02010600030101010101" pitchFamily="2" charset="-122"/>
              </a:rPr>
              <a:t>。</a:t>
            </a:r>
            <a:endParaRPr kumimoji="1" lang="zh-CN" altLang="en-US" sz="2400" b="1" i="0" u="none" strike="noStrike" kern="0" cap="none" spc="0" normalizeH="0" baseline="0" noProof="0" dirty="0">
              <a:ln>
                <a:noFill/>
              </a:ln>
              <a:solidFill>
                <a:srgbClr val="3366FF"/>
              </a:solidFill>
              <a:effectLst/>
              <a:uLnTx/>
              <a:uFillTx/>
              <a:latin typeface="Arial" panose="020B0604020202020204" pitchFamily="34" charset="0"/>
              <a:ea typeface="宋体" panose="02010600030101010101" pitchFamily="2" charset="-122"/>
            </a:endParaRPr>
          </a:p>
        </p:txBody>
      </p:sp>
      <p:sp>
        <p:nvSpPr>
          <p:cNvPr id="34"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389" y="101451"/>
            <a:ext cx="7884809" cy="6642932"/>
          </a:xfrm>
          <a:prstGeom prst="rect">
            <a:avLst/>
          </a:prstGeom>
        </p:spPr>
      </p:pic>
      <p:sp>
        <p:nvSpPr>
          <p:cNvPr id="6" name="文本框 3"/>
          <p:cNvSpPr txBox="1"/>
          <p:nvPr/>
        </p:nvSpPr>
        <p:spPr>
          <a:xfrm>
            <a:off x="8550991" y="407502"/>
            <a:ext cx="3360738" cy="1569660"/>
          </a:xfrm>
          <a:prstGeom prst="rect">
            <a:avLst/>
          </a:prstGeom>
          <a:noFill/>
        </p:spPr>
        <p:txBody>
          <a:bodyPr wrap="square" rtlCol="0">
            <a:spAutoFit/>
          </a:bodyPr>
          <a:lstStyle/>
          <a:p>
            <a:pPr fontAlgn="auto">
              <a:spcBef>
                <a:spcPts val="0"/>
              </a:spcBef>
              <a:spcAft>
                <a:spcPts val="0"/>
              </a:spcAft>
              <a:buFontTx/>
              <a:buNone/>
            </a:pPr>
            <a:r>
              <a:rPr lang="zh-CN" altLang="en-US" sz="3200" dirty="0" smtClean="0">
                <a:solidFill>
                  <a:prstClr val="black"/>
                </a:solidFill>
                <a:latin typeface="等线" panose="02010600030101010101" charset="-122"/>
              </a:rPr>
              <a:t>陈述性知识</a:t>
            </a:r>
            <a:endParaRPr lang="en-US" altLang="zh-CN" sz="3200" dirty="0" smtClean="0">
              <a:solidFill>
                <a:prstClr val="black"/>
              </a:solidFill>
              <a:latin typeface="等线" panose="02010600030101010101"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事实</a:t>
            </a:r>
            <a:r>
              <a:rPr lang="zh-CN" altLang="en-US" sz="3200" dirty="0">
                <a:solidFill>
                  <a:srgbClr val="00B0F0"/>
                </a:solidFill>
                <a:latin typeface="方正楷体_GBK" panose="03000509000000000000" pitchFamily="65" charset="-122"/>
                <a:ea typeface="方正楷体_GBK" panose="03000509000000000000" pitchFamily="65" charset="-122"/>
              </a:rPr>
              <a:t>、</a:t>
            </a:r>
            <a:r>
              <a:rPr lang="zh-CN" altLang="en-US" sz="3200" dirty="0" smtClean="0">
                <a:solidFill>
                  <a:srgbClr val="00B0F0"/>
                </a:solidFill>
                <a:latin typeface="方正楷体_GBK" panose="03000509000000000000" pitchFamily="65" charset="-122"/>
                <a:ea typeface="方正楷体_GBK" panose="03000509000000000000" pitchFamily="65" charset="-122"/>
              </a:rPr>
              <a:t>概念</a:t>
            </a:r>
            <a:endParaRPr lang="en-US" altLang="zh-CN" sz="3200" dirty="0" smtClean="0">
              <a:solidFill>
                <a:srgbClr val="00B0F0"/>
              </a:solidFill>
              <a:latin typeface="方正楷体_GBK" panose="03000509000000000000" pitchFamily="65" charset="-122"/>
              <a:ea typeface="方正楷体_GBK" panose="03000509000000000000" pitchFamily="65"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结论</a:t>
            </a:r>
            <a:r>
              <a:rPr lang="zh-CN" altLang="en-US" sz="3200" dirty="0">
                <a:solidFill>
                  <a:srgbClr val="00B0F0"/>
                </a:solidFill>
                <a:latin typeface="方正楷体_GBK" panose="03000509000000000000" pitchFamily="65" charset="-122"/>
                <a:ea typeface="方正楷体_GBK" panose="03000509000000000000" pitchFamily="65" charset="-122"/>
              </a:rPr>
              <a:t>、</a:t>
            </a:r>
            <a:r>
              <a:rPr lang="zh-CN" altLang="en-US" sz="3200" dirty="0" smtClean="0">
                <a:solidFill>
                  <a:srgbClr val="00B0F0"/>
                </a:solidFill>
                <a:latin typeface="方正楷体_GBK" panose="03000509000000000000" pitchFamily="65" charset="-122"/>
                <a:ea typeface="方正楷体_GBK" panose="03000509000000000000" pitchFamily="65" charset="-122"/>
              </a:rPr>
              <a:t>原理</a:t>
            </a:r>
            <a:endParaRPr lang="zh-CN" altLang="en-US" sz="3200" dirty="0">
              <a:solidFill>
                <a:srgbClr val="00B0F0"/>
              </a:solidFill>
              <a:latin typeface="方正楷体_GBK" panose="03000509000000000000" pitchFamily="65" charset="-122"/>
              <a:ea typeface="方正楷体_GBK" panose="03000509000000000000" pitchFamily="65" charset="-122"/>
            </a:endParaRPr>
          </a:p>
        </p:txBody>
      </p:sp>
      <p:sp>
        <p:nvSpPr>
          <p:cNvPr id="7" name="文本框 4"/>
          <p:cNvSpPr txBox="1"/>
          <p:nvPr/>
        </p:nvSpPr>
        <p:spPr>
          <a:xfrm>
            <a:off x="8551058" y="2196688"/>
            <a:ext cx="3370681" cy="2062103"/>
          </a:xfrm>
          <a:prstGeom prst="rect">
            <a:avLst/>
          </a:prstGeom>
          <a:noFill/>
        </p:spPr>
        <p:txBody>
          <a:bodyPr wrap="square" rtlCol="0">
            <a:spAutoFit/>
          </a:bodyPr>
          <a:lstStyle/>
          <a:p>
            <a:pPr fontAlgn="auto">
              <a:spcBef>
                <a:spcPts val="0"/>
              </a:spcBef>
              <a:spcAft>
                <a:spcPts val="0"/>
              </a:spcAft>
              <a:buFontTx/>
              <a:buNone/>
            </a:pPr>
            <a:r>
              <a:rPr lang="zh-CN" altLang="en-US" sz="3200" dirty="0" smtClean="0">
                <a:solidFill>
                  <a:prstClr val="black"/>
                </a:solidFill>
                <a:latin typeface="等线" panose="02010600030101010101" charset="-122"/>
              </a:rPr>
              <a:t>程序性知识</a:t>
            </a:r>
            <a:endParaRPr lang="en-US" altLang="zh-CN" sz="3200" dirty="0" smtClean="0">
              <a:solidFill>
                <a:prstClr val="black"/>
              </a:solidFill>
              <a:latin typeface="等线" panose="02010600030101010101"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学科技能</a:t>
            </a:r>
            <a:endParaRPr lang="en-US" altLang="zh-CN" sz="3200" dirty="0" smtClean="0">
              <a:solidFill>
                <a:srgbClr val="00B0F0"/>
              </a:solidFill>
              <a:latin typeface="方正楷体_GBK" panose="03000509000000000000" pitchFamily="65" charset="-122"/>
              <a:ea typeface="方正楷体_GBK" panose="03000509000000000000" pitchFamily="65"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学科方法</a:t>
            </a:r>
            <a:endParaRPr lang="en-US" altLang="zh-CN" sz="3200" dirty="0" smtClean="0">
              <a:solidFill>
                <a:srgbClr val="00B0F0"/>
              </a:solidFill>
              <a:latin typeface="方正楷体_GBK" panose="03000509000000000000" pitchFamily="65" charset="-122"/>
              <a:ea typeface="方正楷体_GBK" panose="03000509000000000000" pitchFamily="65"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学科思想</a:t>
            </a:r>
            <a:endParaRPr lang="zh-CN" altLang="en-US" sz="3200" dirty="0">
              <a:solidFill>
                <a:srgbClr val="00B0F0"/>
              </a:solidFill>
              <a:latin typeface="方正楷体_GBK" panose="03000509000000000000" pitchFamily="65" charset="-122"/>
              <a:ea typeface="方正楷体_GBK" panose="03000509000000000000" pitchFamily="65" charset="-122"/>
            </a:endParaRPr>
          </a:p>
        </p:txBody>
      </p:sp>
      <p:sp>
        <p:nvSpPr>
          <p:cNvPr id="8" name="文本框 5"/>
          <p:cNvSpPr txBox="1"/>
          <p:nvPr/>
        </p:nvSpPr>
        <p:spPr>
          <a:xfrm>
            <a:off x="8600709" y="4457439"/>
            <a:ext cx="2933188" cy="1569660"/>
          </a:xfrm>
          <a:prstGeom prst="rect">
            <a:avLst/>
          </a:prstGeom>
          <a:noFill/>
        </p:spPr>
        <p:txBody>
          <a:bodyPr wrap="square" rtlCol="0">
            <a:spAutoFit/>
          </a:bodyPr>
          <a:lstStyle/>
          <a:p>
            <a:pPr fontAlgn="auto">
              <a:spcBef>
                <a:spcPts val="0"/>
              </a:spcBef>
              <a:spcAft>
                <a:spcPts val="0"/>
              </a:spcAft>
              <a:buFontTx/>
              <a:buNone/>
            </a:pPr>
            <a:r>
              <a:rPr lang="zh-CN" altLang="en-US" sz="3200" dirty="0" smtClean="0">
                <a:solidFill>
                  <a:prstClr val="black"/>
                </a:solidFill>
                <a:latin typeface="等线" panose="02010600030101010101" charset="-122"/>
              </a:rPr>
              <a:t>价值性知识</a:t>
            </a:r>
            <a:endParaRPr lang="en-US" altLang="zh-CN" sz="3200" dirty="0" smtClean="0">
              <a:solidFill>
                <a:prstClr val="black"/>
              </a:solidFill>
              <a:latin typeface="等线" panose="02010600030101010101" charset="-122"/>
            </a:endParaRPr>
          </a:p>
          <a:p>
            <a:pPr fontAlgn="auto">
              <a:spcBef>
                <a:spcPts val="0"/>
              </a:spcBef>
              <a:spcAft>
                <a:spcPts val="0"/>
              </a:spcAft>
              <a:buFontTx/>
              <a:buNone/>
            </a:pPr>
            <a:r>
              <a:rPr lang="zh-CN" altLang="en-US" sz="3200" dirty="0" smtClean="0">
                <a:solidFill>
                  <a:srgbClr val="00B0F0"/>
                </a:solidFill>
                <a:latin typeface="方正楷体_GBK" panose="03000509000000000000" pitchFamily="65" charset="-122"/>
                <a:ea typeface="方正楷体_GBK" panose="03000509000000000000" pitchFamily="65" charset="-122"/>
              </a:rPr>
              <a:t>情感</a:t>
            </a:r>
            <a:r>
              <a:rPr lang="zh-CN" altLang="en-US" sz="3200" dirty="0">
                <a:solidFill>
                  <a:srgbClr val="00B0F0"/>
                </a:solidFill>
                <a:latin typeface="方正楷体_GBK" panose="03000509000000000000" pitchFamily="65" charset="-122"/>
                <a:ea typeface="方正楷体_GBK" panose="03000509000000000000" pitchFamily="65" charset="-122"/>
              </a:rPr>
              <a:t>、</a:t>
            </a:r>
            <a:r>
              <a:rPr lang="zh-CN" altLang="en-US" sz="3200" dirty="0" smtClean="0">
                <a:solidFill>
                  <a:srgbClr val="00B0F0"/>
                </a:solidFill>
                <a:latin typeface="方正楷体_GBK" panose="03000509000000000000" pitchFamily="65" charset="-122"/>
                <a:ea typeface="方正楷体_GBK" panose="03000509000000000000" pitchFamily="65" charset="-122"/>
              </a:rPr>
              <a:t>态度</a:t>
            </a:r>
            <a:endParaRPr lang="en-US" altLang="zh-CN" sz="3200" dirty="0" smtClean="0">
              <a:solidFill>
                <a:srgbClr val="00B0F0"/>
              </a:solidFill>
              <a:latin typeface="方正楷体_GBK" panose="03000509000000000000" pitchFamily="65" charset="-122"/>
              <a:ea typeface="方正楷体_GBK" panose="03000509000000000000" pitchFamily="65" charset="-122"/>
            </a:endParaRPr>
          </a:p>
          <a:p>
            <a:pPr fontAlgn="auto">
              <a:spcBef>
                <a:spcPts val="0"/>
              </a:spcBef>
              <a:spcAft>
                <a:spcPts val="0"/>
              </a:spcAft>
              <a:buFontTx/>
              <a:buNone/>
            </a:pPr>
            <a:r>
              <a:rPr lang="zh-CN" altLang="en-US" sz="3200" dirty="0">
                <a:solidFill>
                  <a:srgbClr val="00B0F0"/>
                </a:solidFill>
                <a:latin typeface="方正楷体_GBK" panose="03000509000000000000" pitchFamily="65" charset="-122"/>
                <a:ea typeface="方正楷体_GBK" panose="03000509000000000000" pitchFamily="65" charset="-122"/>
              </a:rPr>
              <a:t>价值观</a:t>
            </a:r>
          </a:p>
        </p:txBody>
      </p:sp>
      <p:sp>
        <p:nvSpPr>
          <p:cNvPr id="9"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8270">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5" name="Picture 2"/>
          <p:cNvPicPr>
            <a:picLocks noChangeAspect="1"/>
          </p:cNvPicPr>
          <p:nvPr/>
        </p:nvPicPr>
        <p:blipFill>
          <a:blip r:embed="rId3"/>
          <a:stretch>
            <a:fillRect/>
          </a:stretch>
        </p:blipFill>
        <p:spPr>
          <a:xfrm>
            <a:off x="586639" y="198783"/>
            <a:ext cx="10887600" cy="6440556"/>
          </a:xfrm>
          <a:prstGeom prst="rect">
            <a:avLst/>
          </a:prstGeom>
          <a:noFill/>
          <a:ln w="9525">
            <a:noFill/>
          </a:ln>
        </p:spPr>
      </p:pic>
      <p:sp>
        <p:nvSpPr>
          <p:cNvPr id="6"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8270">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040" y="238583"/>
            <a:ext cx="11736387" cy="134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a:picLocks noChangeAspect="1"/>
          </p:cNvPicPr>
          <p:nvPr/>
        </p:nvPicPr>
        <p:blipFill>
          <a:blip r:embed="rId4"/>
          <a:stretch>
            <a:fillRect/>
          </a:stretch>
        </p:blipFill>
        <p:spPr>
          <a:xfrm>
            <a:off x="357973" y="1550506"/>
            <a:ext cx="2257063" cy="4952072"/>
          </a:xfrm>
          <a:prstGeom prst="rect">
            <a:avLst/>
          </a:prstGeom>
        </p:spPr>
      </p:pic>
      <p:grpSp>
        <p:nvGrpSpPr>
          <p:cNvPr id="7" name="组合 6"/>
          <p:cNvGrpSpPr/>
          <p:nvPr/>
        </p:nvGrpSpPr>
        <p:grpSpPr bwMode="auto">
          <a:xfrm>
            <a:off x="9194725" y="4172985"/>
            <a:ext cx="2402078" cy="2432050"/>
            <a:chOff x="819704" y="1752908"/>
            <a:chExt cx="2729975" cy="2701946"/>
          </a:xfrm>
        </p:grpSpPr>
        <p:sp>
          <p:nvSpPr>
            <p:cNvPr id="8" name="椭圆 12"/>
            <p:cNvSpPr>
              <a:spLocks noChangeAspect="1"/>
            </p:cNvSpPr>
            <p:nvPr/>
          </p:nvSpPr>
          <p:spPr>
            <a:xfrm>
              <a:off x="819704" y="1752908"/>
              <a:ext cx="2701946" cy="2701946"/>
            </a:xfrm>
            <a:prstGeom prst="rect">
              <a:avLst/>
            </a:prstGeom>
            <a:gradFill flip="none" rotWithShape="1">
              <a:gsLst>
                <a:gs pos="0">
                  <a:sysClr val="window" lastClr="FFFFFF"/>
                </a:gs>
                <a:gs pos="100000">
                  <a:sysClr val="window" lastClr="FFFFFF">
                    <a:lumMod val="85000"/>
                  </a:sysClr>
                </a:gs>
              </a:gsLst>
              <a:lin ang="5400000" scaled="1"/>
              <a:tileRect/>
            </a:gradFill>
            <a:ln w="19050" cap="flat" cmpd="sng" algn="ctr">
              <a:gradFill>
                <a:gsLst>
                  <a:gs pos="0">
                    <a:sysClr val="window" lastClr="FFFFFF"/>
                  </a:gs>
                  <a:gs pos="100000">
                    <a:sysClr val="window" lastClr="FFFFFF">
                      <a:lumMod val="75000"/>
                    </a:sysClr>
                  </a:gs>
                </a:gsLst>
                <a:lin ang="5400000" scaled="1"/>
              </a:gradFill>
              <a:prstDash val="solid"/>
              <a:miter lim="800000"/>
            </a:ln>
            <a:effectLst>
              <a:outerShdw blurRad="254000" dist="25400" dir="2700000" algn="tl" rotWithShape="0">
                <a:prstClr val="black">
                  <a:alpha val="28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sp>
          <p:nvSpPr>
            <p:cNvPr id="9" name="圆角矩形 13"/>
            <p:cNvSpPr>
              <a:spLocks noChangeAspect="1"/>
            </p:cNvSpPr>
            <p:nvPr/>
          </p:nvSpPr>
          <p:spPr>
            <a:xfrm>
              <a:off x="1028224" y="1842857"/>
              <a:ext cx="2521455" cy="2522051"/>
            </a:xfrm>
            <a:prstGeom prst="rect">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sp>
          <p:nvSpPr>
            <p:cNvPr id="10" name="椭圆 14"/>
            <p:cNvSpPr>
              <a:spLocks noChangeAspect="1"/>
            </p:cNvSpPr>
            <p:nvPr/>
          </p:nvSpPr>
          <p:spPr>
            <a:xfrm>
              <a:off x="1153062" y="1967992"/>
              <a:ext cx="2271780" cy="2271780"/>
            </a:xfrm>
            <a:prstGeom prst="rect">
              <a:avLst/>
            </a:prstGeom>
            <a:blipFill>
              <a:blip r:embed="rId5" cstate="print"/>
              <a:stretch>
                <a:fillRect/>
              </a:stretch>
            </a:blipFill>
            <a:ln w="12700" cap="flat" cmpd="sng" algn="ctr">
              <a:noFill/>
              <a:prstDash val="solid"/>
              <a:miter lim="800000"/>
            </a:ln>
            <a:effectLst>
              <a:innerShdw blurRad="63500" dist="50800" dir="135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grpSp>
    </p:spTree>
  </p:cSld>
  <p:clrMapOvr>
    <a:masterClrMapping/>
  </p:clrMapOvr>
  <p:transition spd="slow" advTm="827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Freeform 6"/>
          <p:cNvSpPr/>
          <p:nvPr/>
        </p:nvSpPr>
        <p:spPr bwMode="auto">
          <a:xfrm flipH="1">
            <a:off x="0" y="2165428"/>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83" name="Freeform 6"/>
          <p:cNvSpPr/>
          <p:nvPr/>
        </p:nvSpPr>
        <p:spPr bwMode="auto">
          <a:xfrm flipH="1">
            <a:off x="2"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lstStyle/>
          <a:p>
            <a:endParaRPr lang="zh-CN" altLang="en-US" dirty="0"/>
          </a:p>
        </p:txBody>
      </p:sp>
      <p:sp>
        <p:nvSpPr>
          <p:cNvPr id="4" name="矩形 3"/>
          <p:cNvSpPr/>
          <p:nvPr/>
        </p:nvSpPr>
        <p:spPr bwMode="auto">
          <a:xfrm>
            <a:off x="67" y="238581"/>
            <a:ext cx="409749" cy="33332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9" name="标题 1"/>
          <p:cNvSpPr>
            <a:spLocks noGrp="1"/>
          </p:cNvSpPr>
          <p:nvPr>
            <p:ph type="title"/>
          </p:nvPr>
        </p:nvSpPr>
        <p:spPr>
          <a:xfrm>
            <a:off x="838528" y="365129"/>
            <a:ext cx="10519708" cy="1167837"/>
          </a:xfrm>
        </p:spPr>
        <p:txBody>
          <a:bodyPr>
            <a:normAutofit/>
          </a:bodyPr>
          <a:lstStyle/>
          <a:p>
            <a:pPr algn="ctr"/>
            <a:r>
              <a:rPr lang="zh-CN" altLang="en-US" sz="5400" b="1" dirty="0" smtClean="0">
                <a:latin typeface="方正卡通_GBK" panose="03000509000000000000" pitchFamily="65" charset="-122"/>
                <a:ea typeface="方正卡通_GBK" panose="03000509000000000000" pitchFamily="65" charset="-122"/>
              </a:rPr>
              <a:t>学习是由</a:t>
            </a:r>
            <a:r>
              <a:rPr lang="zh-CN" altLang="en-US" sz="5400" b="1" dirty="0" smtClean="0">
                <a:solidFill>
                  <a:srgbClr val="FF0000"/>
                </a:solidFill>
                <a:latin typeface="方正卡通_GBK" panose="03000509000000000000" pitchFamily="65" charset="-122"/>
                <a:ea typeface="方正卡通_GBK" panose="03000509000000000000" pitchFamily="65" charset="-122"/>
              </a:rPr>
              <a:t>什么</a:t>
            </a:r>
            <a:r>
              <a:rPr lang="zh-CN" altLang="en-US" sz="5400" b="1" dirty="0" smtClean="0">
                <a:latin typeface="方正卡通_GBK" panose="03000509000000000000" pitchFamily="65" charset="-122"/>
                <a:ea typeface="方正卡通_GBK" panose="03000509000000000000" pitchFamily="65" charset="-122"/>
              </a:rPr>
              <a:t>引起</a:t>
            </a:r>
            <a:endParaRPr lang="zh-CN" altLang="en-US" sz="5400" b="1" dirty="0">
              <a:latin typeface="方正卡通_GBK" panose="03000509000000000000" pitchFamily="65" charset="-122"/>
              <a:ea typeface="方正卡通_GBK" panose="03000509000000000000" pitchFamily="65" charset="-122"/>
            </a:endParaRPr>
          </a:p>
        </p:txBody>
      </p:sp>
      <p:sp>
        <p:nvSpPr>
          <p:cNvPr id="10" name="文本框 3"/>
          <p:cNvSpPr txBox="1"/>
          <p:nvPr/>
        </p:nvSpPr>
        <p:spPr>
          <a:xfrm>
            <a:off x="666243" y="1532962"/>
            <a:ext cx="10987017" cy="861774"/>
          </a:xfrm>
          <a:prstGeom prst="rect">
            <a:avLst/>
          </a:prstGeom>
          <a:noFill/>
        </p:spPr>
        <p:txBody>
          <a:bodyPr wrap="square" rtlCol="0">
            <a:spAutoFit/>
          </a:bodyPr>
          <a:lstStyle/>
          <a:p>
            <a:pPr fontAlgn="auto">
              <a:lnSpc>
                <a:spcPts val="6000"/>
              </a:lnSpc>
              <a:spcBef>
                <a:spcPts val="0"/>
              </a:spcBef>
              <a:spcAft>
                <a:spcPts val="0"/>
              </a:spcAft>
              <a:buFontTx/>
              <a:buNone/>
            </a:pPr>
            <a:r>
              <a:rPr lang="zh-CN" altLang="en-US" sz="4400" dirty="0">
                <a:solidFill>
                  <a:srgbClr val="0070C0"/>
                </a:solidFill>
                <a:latin typeface="等线" panose="02010600030101010101" charset="-122"/>
              </a:rPr>
              <a:t>学习是指由</a:t>
            </a:r>
            <a:r>
              <a:rPr lang="zh-CN" altLang="en-US" sz="4400" dirty="0">
                <a:solidFill>
                  <a:srgbClr val="FF0000"/>
                </a:solidFill>
                <a:latin typeface="等线" panose="02010600030101010101" charset="-122"/>
              </a:rPr>
              <a:t>经验</a:t>
            </a:r>
            <a:r>
              <a:rPr lang="zh-CN" altLang="en-US" sz="4400" dirty="0">
                <a:solidFill>
                  <a:srgbClr val="0070C0"/>
                </a:solidFill>
                <a:latin typeface="等线" panose="02010600030101010101" charset="-122"/>
              </a:rPr>
              <a:t>引起的学习者的知识的变化</a:t>
            </a:r>
            <a:endParaRPr lang="en-US" altLang="zh-CN" sz="4400" dirty="0">
              <a:solidFill>
                <a:srgbClr val="0070C0"/>
              </a:solidFill>
              <a:latin typeface="等线" panose="02010600030101010101" charset="-122"/>
            </a:endParaRPr>
          </a:p>
        </p:txBody>
      </p:sp>
      <p:sp>
        <p:nvSpPr>
          <p:cNvPr id="11" name="矩形 10"/>
          <p:cNvSpPr/>
          <p:nvPr/>
        </p:nvSpPr>
        <p:spPr>
          <a:xfrm>
            <a:off x="697411" y="2674319"/>
            <a:ext cx="2326666" cy="3861232"/>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ts val="45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原有的知识</a:t>
            </a:r>
            <a:endParaRPr kumimoji="0" lang="en-US" altLang="zh-CN" sz="32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45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原有的方法</a:t>
            </a:r>
            <a:endParaRPr kumimoji="0" lang="en-US" altLang="zh-CN" sz="32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45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原有的态度</a:t>
            </a:r>
            <a:endParaRPr kumimoji="0" lang="en-US" altLang="zh-CN" sz="32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45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原有的生活经验</a:t>
            </a:r>
            <a:endParaRPr kumimoji="0" lang="en-US" altLang="zh-CN" sz="32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45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等线" panose="02010600030101010101" charset="-122"/>
                <a:cs typeface="+mn-cs"/>
              </a:rPr>
              <a:t>……</a:t>
            </a:r>
            <a:endParaRPr kumimoji="0" lang="zh-CN" altLang="en-US" sz="3200" b="0" i="0" u="none" strike="noStrike" kern="0" cap="none" spc="0" normalizeH="0" baseline="0" noProof="0" dirty="0">
              <a:ln>
                <a:noFill/>
              </a:ln>
              <a:solidFill>
                <a:prstClr val="white"/>
              </a:solidFill>
              <a:effectLst/>
              <a:uLnTx/>
              <a:uFillTx/>
              <a:latin typeface="等线" panose="02010600030101010101" charset="-122"/>
              <a:cs typeface="+mn-cs"/>
            </a:endParaRPr>
          </a:p>
        </p:txBody>
      </p:sp>
      <p:sp>
        <p:nvSpPr>
          <p:cNvPr id="12" name="椭圆 11"/>
          <p:cNvSpPr/>
          <p:nvPr/>
        </p:nvSpPr>
        <p:spPr>
          <a:xfrm>
            <a:off x="3095493" y="3599242"/>
            <a:ext cx="1421850" cy="1425413"/>
          </a:xfrm>
          <a:prstGeom prst="ellipse">
            <a:avLst/>
          </a:prstGeom>
          <a:solidFill>
            <a:srgbClr val="7030A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600" b="0" i="0" u="none" strike="noStrike" kern="0" cap="none" spc="0" normalizeH="0" baseline="0" noProof="0" dirty="0">
                <a:ln>
                  <a:noFill/>
                </a:ln>
                <a:solidFill>
                  <a:prstClr val="white"/>
                </a:solidFill>
                <a:effectLst/>
                <a:uLnTx/>
                <a:uFillTx/>
                <a:latin typeface="等线" panose="02010600030101010101" charset="-122"/>
                <a:cs typeface="+mn-cs"/>
              </a:rPr>
              <a:t>经验</a:t>
            </a:r>
          </a:p>
        </p:txBody>
      </p:sp>
      <p:sp>
        <p:nvSpPr>
          <p:cNvPr id="13" name="右箭头 12"/>
          <p:cNvSpPr/>
          <p:nvPr/>
        </p:nvSpPr>
        <p:spPr>
          <a:xfrm>
            <a:off x="4517408" y="4091522"/>
            <a:ext cx="2595351" cy="217380"/>
          </a:xfrm>
          <a:prstGeom prst="rightArrow">
            <a:avLst/>
          </a:prstGeom>
          <a:solidFill>
            <a:srgbClr val="FF0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cs typeface="+mn-cs"/>
            </a:endParaRPr>
          </a:p>
        </p:txBody>
      </p:sp>
      <p:grpSp>
        <p:nvGrpSpPr>
          <p:cNvPr id="14" name="组合 13"/>
          <p:cNvGrpSpPr/>
          <p:nvPr/>
        </p:nvGrpSpPr>
        <p:grpSpPr>
          <a:xfrm>
            <a:off x="7195454" y="2575164"/>
            <a:ext cx="4268840" cy="3250096"/>
            <a:chOff x="6745383" y="1669776"/>
            <a:chExt cx="4267173" cy="3250096"/>
          </a:xfrm>
        </p:grpSpPr>
        <p:grpSp>
          <p:nvGrpSpPr>
            <p:cNvPr id="15" name="组合 14"/>
            <p:cNvGrpSpPr/>
            <p:nvPr/>
          </p:nvGrpSpPr>
          <p:grpSpPr>
            <a:xfrm>
              <a:off x="7543800" y="1669776"/>
              <a:ext cx="3468756" cy="3250096"/>
              <a:chOff x="755373" y="815010"/>
              <a:chExt cx="5307497" cy="5188226"/>
            </a:xfrm>
          </p:grpSpPr>
          <p:sp>
            <p:nvSpPr>
              <p:cNvPr id="17" name="矩形 16"/>
              <p:cNvSpPr/>
              <p:nvPr/>
            </p:nvSpPr>
            <p:spPr>
              <a:xfrm>
                <a:off x="1033684" y="1401417"/>
                <a:ext cx="2464904" cy="4065105"/>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ts val="45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white"/>
                    </a:solidFill>
                    <a:effectLst/>
                    <a:uLnTx/>
                    <a:uFillTx/>
                    <a:latin typeface="华文新魏" panose="02010800040101010101" pitchFamily="2" charset="-122"/>
                    <a:ea typeface="华文新魏" panose="02010800040101010101" pitchFamily="2" charset="-122"/>
                    <a:cs typeface="+mn-cs"/>
                  </a:rPr>
                  <a:t>变化：</a:t>
                </a:r>
                <a:endParaRPr kumimoji="0" lang="en-US" altLang="zh-CN" sz="3600" b="0" i="0" u="none" strike="noStrike" kern="0" cap="none" spc="0" normalizeH="0" baseline="0" noProof="0" dirty="0" smtClean="0">
                  <a:ln>
                    <a:noFill/>
                  </a:ln>
                  <a:solidFill>
                    <a:prstClr val="white"/>
                  </a:solidFill>
                  <a:effectLst/>
                  <a:uLnTx/>
                  <a:uFillTx/>
                  <a:latin typeface="华文新魏" panose="02010800040101010101" pitchFamily="2" charset="-122"/>
                  <a:ea typeface="华文新魏" panose="02010800040101010101" pitchFamily="2" charset="-122"/>
                  <a:cs typeface="+mn-cs"/>
                </a:endParaRPr>
              </a:p>
              <a:p>
                <a:pPr marL="0" marR="0" lvl="0" indent="0" algn="ctr" defTabSz="914400" eaLnBrk="1" fontAlgn="auto" latinLnBrk="0" hangingPunct="1">
                  <a:lnSpc>
                    <a:spcPts val="35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rPr>
                  <a:t>可持久</a:t>
                </a:r>
                <a:endParaRPr kumimoji="0" lang="en-US" altLang="zh-CN"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endParaRPr>
              </a:p>
              <a:p>
                <a:pPr marL="0" marR="0" lvl="0" indent="0" algn="ctr" defTabSz="914400" eaLnBrk="1" fontAlgn="auto" latinLnBrk="0" hangingPunct="1">
                  <a:lnSpc>
                    <a:spcPts val="35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rPr>
                  <a:t>可迁移</a:t>
                </a:r>
                <a:endParaRPr kumimoji="0" lang="en-US" altLang="zh-CN"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endParaRPr>
              </a:p>
              <a:p>
                <a:pPr marL="0" marR="0" lvl="0" indent="0" algn="ctr" defTabSz="914400" eaLnBrk="1" fontAlgn="auto" latinLnBrk="0" hangingPunct="1">
                  <a:lnSpc>
                    <a:spcPts val="35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rPr>
                  <a:t>内在的</a:t>
                </a:r>
                <a:endParaRPr kumimoji="0" lang="en-US" altLang="zh-CN"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endParaRPr>
              </a:p>
              <a:p>
                <a:pPr marL="0" marR="0" lvl="0" indent="0" algn="ctr" defTabSz="914400" eaLnBrk="1" fontAlgn="auto" latinLnBrk="0" hangingPunct="1">
                  <a:lnSpc>
                    <a:spcPts val="35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prstClr val="white"/>
                    </a:solidFill>
                    <a:effectLst/>
                    <a:uLnTx/>
                    <a:uFillTx/>
                    <a:latin typeface="方正楷体_GBK" panose="03000509000000000000" pitchFamily="65" charset="-122"/>
                    <a:ea typeface="方正楷体_GBK" panose="03000509000000000000" pitchFamily="65" charset="-122"/>
                    <a:cs typeface="+mn-cs"/>
                  </a:rPr>
                  <a:t>有学科属性</a:t>
                </a:r>
                <a:endParaRPr kumimoji="0" lang="zh-CN" altLang="en-US" sz="2000" b="0" i="0" u="none" strike="noStrike" kern="0" cap="none" spc="0" normalizeH="0" baseline="0" noProof="0" dirty="0">
                  <a:ln>
                    <a:noFill/>
                  </a:ln>
                  <a:solidFill>
                    <a:prstClr val="white"/>
                  </a:solidFill>
                  <a:effectLst/>
                  <a:uLnTx/>
                  <a:uFillTx/>
                  <a:latin typeface="方正楷体_GBK" panose="03000509000000000000" pitchFamily="65" charset="-122"/>
                  <a:ea typeface="方正楷体_GBK" panose="03000509000000000000" pitchFamily="65" charset="-122"/>
                  <a:cs typeface="+mn-cs"/>
                </a:endParaRPr>
              </a:p>
            </p:txBody>
          </p:sp>
          <p:sp>
            <p:nvSpPr>
              <p:cNvPr id="18" name="左大括号 17"/>
              <p:cNvSpPr/>
              <p:nvPr/>
            </p:nvSpPr>
            <p:spPr>
              <a:xfrm>
                <a:off x="3627796" y="1331843"/>
                <a:ext cx="248478" cy="4144618"/>
              </a:xfrm>
              <a:prstGeom prst="leftBrace">
                <a:avLst/>
              </a:prstGeom>
              <a:noFill/>
              <a:ln w="5715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cs typeface="+mn-cs"/>
                </a:endParaRPr>
              </a:p>
            </p:txBody>
          </p:sp>
          <p:sp>
            <p:nvSpPr>
              <p:cNvPr id="19" name="矩形 18"/>
              <p:cNvSpPr/>
              <p:nvPr/>
            </p:nvSpPr>
            <p:spPr>
              <a:xfrm>
                <a:off x="3985605" y="5049079"/>
                <a:ext cx="1679713" cy="755374"/>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a:ln>
                      <a:noFill/>
                    </a:ln>
                    <a:solidFill>
                      <a:prstClr val="white"/>
                    </a:solidFill>
                    <a:effectLst/>
                    <a:uLnTx/>
                    <a:uFillTx/>
                    <a:latin typeface="等线" panose="02010600030101010101" charset="-122"/>
                    <a:cs typeface="+mn-cs"/>
                  </a:rPr>
                  <a:t>知识</a:t>
                </a:r>
              </a:p>
            </p:txBody>
          </p:sp>
          <p:cxnSp>
            <p:nvCxnSpPr>
              <p:cNvPr id="20" name="直接箭头连接符 19"/>
              <p:cNvCxnSpPr>
                <a:stCxn id="19" idx="0"/>
                <a:endCxn id="21" idx="2"/>
              </p:cNvCxnSpPr>
              <p:nvPr/>
            </p:nvCxnSpPr>
            <p:spPr>
              <a:xfrm flipV="1">
                <a:off x="4825462" y="4542183"/>
                <a:ext cx="0" cy="506896"/>
              </a:xfrm>
              <a:prstGeom prst="straightConnector1">
                <a:avLst/>
              </a:prstGeom>
              <a:noFill/>
              <a:ln w="38100" cap="flat" cmpd="sng" algn="ctr">
                <a:solidFill>
                  <a:srgbClr val="FF0000"/>
                </a:solidFill>
                <a:prstDash val="solid"/>
                <a:miter lim="800000"/>
                <a:tailEnd type="triangle"/>
              </a:ln>
              <a:effectLst/>
            </p:spPr>
          </p:cxnSp>
          <p:sp>
            <p:nvSpPr>
              <p:cNvPr id="21" name="矩形 20"/>
              <p:cNvSpPr/>
              <p:nvPr/>
            </p:nvSpPr>
            <p:spPr>
              <a:xfrm>
                <a:off x="3985605" y="3806687"/>
                <a:ext cx="1679713" cy="735496"/>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能力</a:t>
                </a:r>
                <a:endParaRPr kumimoji="0" lang="zh-CN" altLang="en-US" sz="3200" b="0" i="0" u="none" strike="noStrike" kern="0" cap="none" spc="0" normalizeH="0" baseline="0" noProof="0" dirty="0">
                  <a:ln>
                    <a:noFill/>
                  </a:ln>
                  <a:solidFill>
                    <a:prstClr val="white"/>
                  </a:solidFill>
                  <a:effectLst/>
                  <a:uLnTx/>
                  <a:uFillTx/>
                  <a:latin typeface="等线" panose="02010600030101010101" charset="-122"/>
                  <a:cs typeface="+mn-cs"/>
                </a:endParaRPr>
              </a:p>
            </p:txBody>
          </p:sp>
          <p:cxnSp>
            <p:nvCxnSpPr>
              <p:cNvPr id="22" name="直接箭头连接符 21"/>
              <p:cNvCxnSpPr>
                <a:stCxn id="21" idx="0"/>
                <a:endCxn id="23" idx="2"/>
              </p:cNvCxnSpPr>
              <p:nvPr/>
            </p:nvCxnSpPr>
            <p:spPr>
              <a:xfrm flipV="1">
                <a:off x="4825462" y="3170583"/>
                <a:ext cx="0" cy="636104"/>
              </a:xfrm>
              <a:prstGeom prst="straightConnector1">
                <a:avLst/>
              </a:prstGeom>
              <a:noFill/>
              <a:ln w="38100" cap="flat" cmpd="sng" algn="ctr">
                <a:solidFill>
                  <a:srgbClr val="FF0000"/>
                </a:solidFill>
                <a:prstDash val="solid"/>
                <a:miter lim="800000"/>
                <a:tailEnd type="triangle"/>
              </a:ln>
              <a:effectLst/>
            </p:spPr>
          </p:cxnSp>
          <p:sp>
            <p:nvSpPr>
              <p:cNvPr id="23" name="矩形 22"/>
              <p:cNvSpPr/>
              <p:nvPr/>
            </p:nvSpPr>
            <p:spPr>
              <a:xfrm>
                <a:off x="3985605" y="2355574"/>
                <a:ext cx="1679713" cy="815009"/>
              </a:xfrm>
              <a:prstGeom prst="rect">
                <a:avLst/>
              </a:prstGeom>
              <a:solidFill>
                <a:srgbClr val="FFC00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素养</a:t>
                </a:r>
                <a:endParaRPr kumimoji="0" lang="zh-CN" altLang="en-US" sz="3200" b="0" i="0" u="none" strike="noStrike" kern="0" cap="none" spc="0" normalizeH="0" baseline="0" noProof="0" dirty="0">
                  <a:ln>
                    <a:noFill/>
                  </a:ln>
                  <a:solidFill>
                    <a:prstClr val="white"/>
                  </a:solidFill>
                  <a:effectLst/>
                  <a:uLnTx/>
                  <a:uFillTx/>
                  <a:latin typeface="等线" panose="02010600030101010101" charset="-122"/>
                  <a:cs typeface="+mn-cs"/>
                </a:endParaRPr>
              </a:p>
            </p:txBody>
          </p:sp>
          <p:cxnSp>
            <p:nvCxnSpPr>
              <p:cNvPr id="24" name="直接箭头连接符 23"/>
              <p:cNvCxnSpPr>
                <a:stCxn id="23" idx="0"/>
                <a:endCxn id="25" idx="2"/>
              </p:cNvCxnSpPr>
              <p:nvPr/>
            </p:nvCxnSpPr>
            <p:spPr>
              <a:xfrm flipV="1">
                <a:off x="4825462" y="1798983"/>
                <a:ext cx="0" cy="556591"/>
              </a:xfrm>
              <a:prstGeom prst="straightConnector1">
                <a:avLst/>
              </a:prstGeom>
              <a:noFill/>
              <a:ln w="38100" cap="flat" cmpd="sng" algn="ctr">
                <a:solidFill>
                  <a:srgbClr val="FF0000"/>
                </a:solidFill>
                <a:prstDash val="solid"/>
                <a:miter lim="800000"/>
                <a:tailEnd type="triangle"/>
              </a:ln>
              <a:effectLst/>
            </p:spPr>
          </p:cxnSp>
          <p:sp>
            <p:nvSpPr>
              <p:cNvPr id="25" name="矩形 24"/>
              <p:cNvSpPr/>
              <p:nvPr/>
            </p:nvSpPr>
            <p:spPr>
              <a:xfrm>
                <a:off x="3985605" y="1053548"/>
                <a:ext cx="1679713" cy="745435"/>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i="0" u="none" strike="noStrike" kern="0" cap="none" spc="0" normalizeH="0" baseline="0" noProof="0" dirty="0" smtClean="0">
                    <a:ln>
                      <a:noFill/>
                    </a:ln>
                    <a:solidFill>
                      <a:prstClr val="white"/>
                    </a:solidFill>
                    <a:effectLst/>
                    <a:uLnTx/>
                    <a:uFillTx/>
                    <a:latin typeface="等线" panose="02010600030101010101" charset="-122"/>
                    <a:cs typeface="+mn-cs"/>
                  </a:rPr>
                  <a:t>智慧</a:t>
                </a:r>
                <a:endParaRPr kumimoji="0" lang="zh-CN" altLang="en-US" sz="3200" b="0" i="0" u="none" strike="noStrike" kern="0" cap="none" spc="0" normalizeH="0" baseline="0" noProof="0" dirty="0">
                  <a:ln>
                    <a:noFill/>
                  </a:ln>
                  <a:solidFill>
                    <a:prstClr val="white"/>
                  </a:solidFill>
                  <a:effectLst/>
                  <a:uLnTx/>
                  <a:uFillTx/>
                  <a:latin typeface="等线" panose="02010600030101010101" charset="-122"/>
                  <a:cs typeface="+mn-cs"/>
                </a:endParaRPr>
              </a:p>
            </p:txBody>
          </p:sp>
          <p:sp>
            <p:nvSpPr>
              <p:cNvPr id="26" name="矩形 25"/>
              <p:cNvSpPr/>
              <p:nvPr/>
            </p:nvSpPr>
            <p:spPr>
              <a:xfrm>
                <a:off x="755373" y="815010"/>
                <a:ext cx="5307497" cy="5188226"/>
              </a:xfrm>
              <a:prstGeom prst="rect">
                <a:avLst/>
              </a:prstGeom>
              <a:noFill/>
              <a:ln w="57150" cap="flat" cmpd="sng" algn="ctr">
                <a:solidFill>
                  <a:srgbClr val="00B05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cs typeface="+mn-cs"/>
                </a:endParaRPr>
              </a:p>
            </p:txBody>
          </p:sp>
        </p:grpSp>
        <p:sp>
          <p:nvSpPr>
            <p:cNvPr id="16" name="矩形 15"/>
            <p:cNvSpPr/>
            <p:nvPr/>
          </p:nvSpPr>
          <p:spPr>
            <a:xfrm>
              <a:off x="6745383" y="1669776"/>
              <a:ext cx="745435" cy="3250096"/>
            </a:xfrm>
            <a:prstGeom prst="rect">
              <a:avLst/>
            </a:prstGeom>
            <a:solidFill>
              <a:srgbClr val="ED7D31"/>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ts val="55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white"/>
                  </a:solidFill>
                  <a:effectLst/>
                  <a:uLnTx/>
                  <a:uFillTx/>
                  <a:latin typeface="等线" panose="02010600030101010101" charset="-122"/>
                  <a:cs typeface="+mn-cs"/>
                </a:rPr>
                <a:t>新</a:t>
              </a:r>
              <a:endParaRPr kumimoji="0" lang="en-US" altLang="zh-CN" sz="36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5500"/>
                </a:lnSpc>
                <a:spcBef>
                  <a:spcPts val="0"/>
                </a:spcBef>
                <a:spcAft>
                  <a:spcPts val="0"/>
                </a:spcAft>
                <a:buClrTx/>
                <a:buSzTx/>
                <a:buFontTx/>
                <a:buNone/>
                <a:defRPr/>
              </a:pPr>
              <a:r>
                <a:rPr kumimoji="0" lang="zh-CN" altLang="en-US" sz="3600" b="0" i="0" u="none" strike="noStrike" kern="0" cap="none" spc="0" normalizeH="0" baseline="0" noProof="0" dirty="0" smtClean="0">
                  <a:ln>
                    <a:noFill/>
                  </a:ln>
                  <a:solidFill>
                    <a:prstClr val="white"/>
                  </a:solidFill>
                  <a:effectLst/>
                  <a:uLnTx/>
                  <a:uFillTx/>
                  <a:latin typeface="等线" panose="02010600030101010101" charset="-122"/>
                  <a:cs typeface="+mn-cs"/>
                </a:rPr>
                <a:t>知</a:t>
              </a:r>
              <a:endParaRPr kumimoji="0" lang="en-US" altLang="zh-CN" sz="3600" b="0" i="0" u="none" strike="noStrike" kern="0" cap="none" spc="0" normalizeH="0" baseline="0" noProof="0" dirty="0" smtClean="0">
                <a:ln>
                  <a:noFill/>
                </a:ln>
                <a:solidFill>
                  <a:prstClr val="white"/>
                </a:solidFill>
                <a:effectLst/>
                <a:uLnTx/>
                <a:uFillTx/>
                <a:latin typeface="等线" panose="02010600030101010101" charset="-122"/>
                <a:cs typeface="+mn-cs"/>
              </a:endParaRPr>
            </a:p>
            <a:p>
              <a:pPr marL="0" marR="0" lvl="0" indent="0" algn="ctr" defTabSz="914400" eaLnBrk="1" fontAlgn="auto" latinLnBrk="0" hangingPunct="1">
                <a:lnSpc>
                  <a:spcPts val="5500"/>
                </a:lnSpc>
                <a:spcBef>
                  <a:spcPts val="0"/>
                </a:spcBef>
                <a:spcAft>
                  <a:spcPts val="0"/>
                </a:spcAft>
                <a:buClrTx/>
                <a:buSzTx/>
                <a:buFontTx/>
                <a:buNone/>
                <a:defRPr/>
              </a:pPr>
              <a:r>
                <a:rPr kumimoji="0" lang="en-US" altLang="zh-CN" sz="3600" b="0" i="0" u="none" strike="noStrike" kern="0" cap="none" spc="0" normalizeH="0" baseline="0" noProof="0" dirty="0">
                  <a:ln>
                    <a:noFill/>
                  </a:ln>
                  <a:solidFill>
                    <a:prstClr val="white"/>
                  </a:solidFill>
                  <a:effectLst/>
                  <a:uLnTx/>
                  <a:uFillTx/>
                  <a:latin typeface="等线" panose="02010600030101010101" charset="-122"/>
                  <a:cs typeface="+mn-cs"/>
                </a:rPr>
                <a:t>A</a:t>
              </a:r>
              <a:endParaRPr kumimoji="0" lang="zh-CN" altLang="en-US" sz="3600" b="0" i="0" u="none" strike="noStrike" kern="0" cap="none" spc="0" normalizeH="0" baseline="0" noProof="0" dirty="0">
                <a:ln>
                  <a:noFill/>
                </a:ln>
                <a:solidFill>
                  <a:prstClr val="white"/>
                </a:solidFill>
                <a:effectLst/>
                <a:uLnTx/>
                <a:uFillTx/>
                <a:latin typeface="等线" panose="02010600030101010101" charset="-122"/>
                <a:cs typeface="+mn-cs"/>
              </a:endParaRPr>
            </a:p>
          </p:txBody>
        </p:sp>
      </p:grpSp>
      <p:sp>
        <p:nvSpPr>
          <p:cNvPr id="27" name="Freeform 6"/>
          <p:cNvSpPr/>
          <p:nvPr/>
        </p:nvSpPr>
        <p:spPr bwMode="auto">
          <a:xfrm flipH="1">
            <a:off x="11929874" y="666521"/>
            <a:ext cx="266892" cy="6074851"/>
          </a:xfrm>
          <a:custGeom>
            <a:avLst/>
            <a:gdLst/>
            <a:ahLst/>
            <a:cxnLst/>
            <a:rect l="l" t="t" r="r" b="b"/>
            <a:pathLst>
              <a:path w="621232" h="2527151">
                <a:moveTo>
                  <a:pt x="621232" y="0"/>
                </a:moveTo>
                <a:lnTo>
                  <a:pt x="0" y="0"/>
                </a:lnTo>
                <a:lnTo>
                  <a:pt x="0" y="2527151"/>
                </a:lnTo>
                <a:lnTo>
                  <a:pt x="621232" y="2527151"/>
                </a:lnTo>
                <a:close/>
              </a:path>
            </a:pathLst>
          </a:custGeom>
          <a:solidFill>
            <a:srgbClr val="4D4D4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heme/_rels/theme3.xml.rels><?xml version="1.0" encoding="UTF-8" standalone="yes"?>
<Relationships xmlns="http://schemas.openxmlformats.org/package/2006/relationships"><Relationship Id="rId1" Type="http://schemas.openxmlformats.org/officeDocument/2006/relationships/image" Target="../media/image15.jpeg"/></Relationships>
</file>

<file path=ppt/theme/theme1.xml><?xml version="1.0" encoding="utf-8"?>
<a:theme xmlns:a="http://schemas.openxmlformats.org/drawingml/2006/main" name="1">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暗香扑面">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2038</Words>
  <Application>Microsoft Office PowerPoint</Application>
  <PresentationFormat>自定义</PresentationFormat>
  <Paragraphs>215</Paragraphs>
  <Slides>32</Slides>
  <Notes>16</Notes>
  <HiddenSlides>0</HiddenSlides>
  <MMClips>0</MMClips>
  <ScaleCrop>false</ScaleCrop>
  <HeadingPairs>
    <vt:vector size="4" baseType="variant">
      <vt:variant>
        <vt:lpstr>主题</vt:lpstr>
      </vt:variant>
      <vt:variant>
        <vt:i4>10</vt:i4>
      </vt:variant>
      <vt:variant>
        <vt:lpstr>幻灯片标题</vt:lpstr>
      </vt:variant>
      <vt:variant>
        <vt:i4>32</vt:i4>
      </vt:variant>
    </vt:vector>
  </HeadingPairs>
  <TitlesOfParts>
    <vt:vector size="42" baseType="lpstr">
      <vt:lpstr>1</vt:lpstr>
      <vt:lpstr>默认设计模板</vt:lpstr>
      <vt:lpstr>1_暗香扑面</vt:lpstr>
      <vt:lpstr>Office 主题​​</vt:lpstr>
      <vt:lpstr>1_Office 主题​​</vt:lpstr>
      <vt:lpstr>2_Office 主题​​</vt:lpstr>
      <vt:lpstr>3_Office 主题​​</vt:lpstr>
      <vt:lpstr>4_Office 主题​​</vt:lpstr>
      <vt:lpstr>5_Office 主题​​</vt:lpstr>
      <vt:lpstr>6_Office 主题​​</vt:lpstr>
      <vt:lpstr>基于学科核心素养的学导教学设计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学习是由什么引起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浅表学习（机械学习）的“伪学优生”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提高理解力的8个思维步骤（思维形式）</vt:lpstr>
      <vt:lpstr>PowerPoint 演示文稿</vt:lpstr>
      <vt:lpstr>到底什么才叫“真正学会”、真正理解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基于学科核心素养的学导教学设计 </dc:title>
  <cp:lastModifiedBy>PC</cp:lastModifiedBy>
  <cp:revision>2</cp:revision>
  <dcterms:created xsi:type="dcterms:W3CDTF">2013-01-25T01:44:00Z</dcterms:created>
  <dcterms:modified xsi:type="dcterms:W3CDTF">2021-09-07T06:25:50Z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